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4" d="100"/>
          <a:sy n="94" d="100"/>
        </p:scale>
        <p:origin x="22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C01A7-B03F-466E-91B1-1C48C5D0BC3B}" type="datetimeFigureOut">
              <a:rPr lang="en-GB" smtClean="0"/>
              <a:t>19/01/2016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8EFEA-749F-437B-8210-D0F252DC66AB}" type="slidenum">
              <a:rPr lang="en-GB" smtClean="0"/>
              <a:t>‹#›</a:t>
            </a:fld>
            <a:endParaRPr lang="en-GB"/>
          </a:p>
        </p:txBody>
      </p:sp>
    </p:spTree>
    <p:extLst>
      <p:ext uri="{BB962C8B-B14F-4D97-AF65-F5344CB8AC3E}">
        <p14:creationId xmlns:p14="http://schemas.microsoft.com/office/powerpoint/2010/main" val="148427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pPr marL="0" marR="0" lvl="0" indent="0" algn="l" defTabSz="93265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Microsoft Dynamics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9FEF9D81-ED23-4320-96EE-9A1DAB074BDB}"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1/19/2016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5088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We have covered a lot in this session today. If there are 3 things I want you to take away from this session, they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SMS scenarios</a:t>
            </a:r>
          </a:p>
          <a:p>
            <a:endParaRPr lang="en-US" sz="800" dirty="0" smtClean="0"/>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USA based B2C</a:t>
            </a:r>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200,000 messages per month = 20 credit packages at $200 each = $4,000/mo</a:t>
            </a:r>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Dedicated short code $2,000/mo</a:t>
            </a:r>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TOTAL</a:t>
            </a:r>
          </a:p>
          <a:p>
            <a:pPr algn="ctr" defTabSz="931932" fontAlgn="base">
              <a:spcBef>
                <a:spcPct val="0"/>
              </a:spcBef>
              <a:spcAft>
                <a:spcPct val="0"/>
              </a:spcAft>
              <a:defRPr/>
            </a:pPr>
            <a:r>
              <a:rPr lang="en-US" sz="1200" b="1" kern="0" dirty="0" smtClean="0">
                <a:gradFill>
                  <a:gsLst>
                    <a:gs pos="0">
                      <a:srgbClr val="FFFFFF"/>
                    </a:gs>
                    <a:gs pos="100000">
                      <a:srgbClr val="FFFFFF"/>
                    </a:gs>
                  </a:gsLst>
                  <a:lin ang="5400000" scaled="0"/>
                </a:gradFill>
                <a:latin typeface="Segoe UI Light"/>
              </a:rPr>
              <a:t>$6,000 /mo</a:t>
            </a:r>
            <a:endParaRPr lang="en-US" sz="800" b="1" kern="0" dirty="0" smtClean="0">
              <a:gradFill>
                <a:gsLst>
                  <a:gs pos="0">
                    <a:srgbClr val="FFFFFF"/>
                  </a:gs>
                  <a:gs pos="100000">
                    <a:srgbClr val="FFFFFF"/>
                  </a:gs>
                </a:gsLst>
                <a:lin ang="5400000" scaled="0"/>
              </a:gradFill>
              <a:latin typeface="Segoe UI Light"/>
            </a:endParaRPr>
          </a:p>
          <a:p>
            <a:endParaRPr lang="en-US" sz="800" dirty="0" smtClean="0"/>
          </a:p>
          <a:p>
            <a:endParaRPr lang="en-US" sz="800" dirty="0" smtClean="0"/>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UK based B2C</a:t>
            </a:r>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50,000 messages per month at 8 credits/message = 40 credit packages at $200 each = $8,000/mo</a:t>
            </a:r>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Shared short code included</a:t>
            </a:r>
          </a:p>
          <a:p>
            <a:pPr algn="ctr" defTabSz="931932" fontAlgn="base">
              <a:spcBef>
                <a:spcPct val="0"/>
              </a:spcBef>
              <a:spcAft>
                <a:spcPct val="0"/>
              </a:spcAft>
              <a:defRPr/>
            </a:pPr>
            <a:r>
              <a:rPr lang="en-US" sz="800" b="1" kern="0" dirty="0" smtClean="0">
                <a:gradFill>
                  <a:gsLst>
                    <a:gs pos="0">
                      <a:srgbClr val="FFFFFF"/>
                    </a:gs>
                    <a:gs pos="100000">
                      <a:srgbClr val="FFFFFF"/>
                    </a:gs>
                  </a:gsLst>
                  <a:lin ang="5400000" scaled="0"/>
                </a:gradFill>
                <a:latin typeface="Segoe UI Light"/>
              </a:rPr>
              <a:t>TOTAL</a:t>
            </a:r>
          </a:p>
          <a:p>
            <a:pPr algn="ctr" defTabSz="931932" fontAlgn="base">
              <a:spcBef>
                <a:spcPct val="0"/>
              </a:spcBef>
              <a:spcAft>
                <a:spcPct val="0"/>
              </a:spcAft>
              <a:defRPr/>
            </a:pPr>
            <a:r>
              <a:rPr lang="en-US" sz="1200" b="1" kern="0" dirty="0" smtClean="0">
                <a:gradFill>
                  <a:gsLst>
                    <a:gs pos="0">
                      <a:srgbClr val="FFFFFF"/>
                    </a:gs>
                    <a:gs pos="100000">
                      <a:srgbClr val="FFFFFF"/>
                    </a:gs>
                  </a:gsLst>
                  <a:lin ang="5400000" scaled="0"/>
                </a:gradFill>
                <a:latin typeface="Segoe UI Light"/>
              </a:rPr>
              <a:t>$8,000 /mo</a:t>
            </a:r>
            <a:endParaRPr lang="en-US" sz="800" b="1" kern="0" dirty="0" smtClean="0">
              <a:gradFill>
                <a:gsLst>
                  <a:gs pos="0">
                    <a:srgbClr val="FFFFFF"/>
                  </a:gs>
                  <a:gs pos="100000">
                    <a:srgbClr val="FFFFFF"/>
                  </a:gs>
                </a:gsLst>
                <a:lin ang="5400000" scaled="0"/>
              </a:gradFill>
              <a:latin typeface="Segoe UI Light"/>
            </a:endParaRPr>
          </a:p>
          <a:p>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84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800" b="0" kern="1200" baseline="0" dirty="0" smtClean="0">
                <a:solidFill>
                  <a:schemeClr val="tx1"/>
                </a:solidFill>
                <a:latin typeface="+mn-lt"/>
                <a:ea typeface="+mn-ea"/>
                <a:cs typeface="+mn-cs"/>
              </a:rPr>
              <a:t>Here are some resources that you will find helpful. If all else fails, feel free to contact me on Yammer or by email.</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800" b="0" kern="1200" baseline="0" dirty="0" smtClean="0">
              <a:solidFill>
                <a:schemeClr val="tx1"/>
              </a:solidFill>
              <a:latin typeface="+mn-lt"/>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800" b="0" kern="1200" baseline="0" dirty="0" smtClean="0">
                <a:solidFill>
                  <a:schemeClr val="tx1"/>
                </a:solidFill>
                <a:latin typeface="+mn-lt"/>
                <a:ea typeface="+mn-ea"/>
                <a:cs typeface="+mn-cs"/>
              </a:rPr>
              <a:t>Videos and ebooks: http://www.microsoft.com/en-us/dynamics/marketing-customer-center/videos-ebooks.aspx </a:t>
            </a:r>
          </a:p>
          <a:p>
            <a:pPr marL="171450" marR="0" indent="-171450" algn="l" defTabSz="914363" rtl="0" eaLnBrk="1" fontAlgn="auto" latinLnBrk="0" hangingPunct="1">
              <a:lnSpc>
                <a:spcPct val="90000"/>
              </a:lnSpc>
              <a:spcBef>
                <a:spcPts val="0"/>
              </a:spcBef>
              <a:spcAft>
                <a:spcPts val="333"/>
              </a:spcAft>
              <a:buClrTx/>
              <a:buSzTx/>
              <a:buFontTx/>
              <a:buChar char="-"/>
              <a:tabLst/>
              <a:defRPr/>
            </a:pPr>
            <a:r>
              <a:rPr lang="en-US" sz="800" b="0" kern="1200" baseline="0" dirty="0" smtClean="0">
                <a:solidFill>
                  <a:schemeClr val="tx1"/>
                </a:solidFill>
                <a:latin typeface="+mn-lt"/>
                <a:ea typeface="+mn-ea"/>
                <a:cs typeface="+mn-cs"/>
              </a:rPr>
              <a:t>Series of three eBooks in collaboration with SiriusDecisions</a:t>
            </a:r>
          </a:p>
          <a:p>
            <a:pPr marL="171450" marR="0" indent="-171450" algn="l" defTabSz="914363" rtl="0" eaLnBrk="1" fontAlgn="auto" latinLnBrk="0" hangingPunct="1">
              <a:lnSpc>
                <a:spcPct val="90000"/>
              </a:lnSpc>
              <a:spcBef>
                <a:spcPts val="0"/>
              </a:spcBef>
              <a:spcAft>
                <a:spcPts val="333"/>
              </a:spcAft>
              <a:buClrTx/>
              <a:buSzTx/>
              <a:buFontTx/>
              <a:buChar char="-"/>
              <a:tabLst/>
              <a:defRPr/>
            </a:pPr>
            <a:r>
              <a:rPr lang="en-US" sz="800" b="0" kern="1200" baseline="0" dirty="0" smtClean="0">
                <a:solidFill>
                  <a:schemeClr val="tx1"/>
                </a:solidFill>
                <a:latin typeface="+mn-lt"/>
                <a:ea typeface="+mn-ea"/>
                <a:cs typeface="+mn-cs"/>
              </a:rPr>
              <a:t>New product videos for each of the six building blocks can be found on the Dynamics Marketing website or on Youtube</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800" b="0" kern="1200" baseline="0" dirty="0" smtClean="0">
              <a:solidFill>
                <a:schemeClr val="tx1"/>
              </a:solidFill>
              <a:latin typeface="+mn-lt"/>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800" b="0" kern="1200" baseline="0" dirty="0" smtClean="0">
              <a:solidFill>
                <a:schemeClr val="tx1"/>
              </a:solidFill>
              <a:latin typeface="+mn-lt"/>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800" b="0" kern="1200" baseline="0" dirty="0" smtClean="0">
                <a:solidFill>
                  <a:schemeClr val="tx1"/>
                </a:solidFill>
                <a:latin typeface="+mn-lt"/>
                <a:ea typeface="+mn-ea"/>
                <a:cs typeface="+mn-cs"/>
              </a:rPr>
              <a:t>Help &amp; Training portal http://www.microsoft.com/en-us/dynamics/marketing-customer-center/default.aspx </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800" b="0" kern="1200" baseline="0" dirty="0" smtClean="0">
              <a:solidFill>
                <a:schemeClr val="tx1"/>
              </a:solidFill>
              <a:latin typeface="+mn-lt"/>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800" b="0" kern="1200" baseline="0" dirty="0" smtClean="0">
              <a:solidFill>
                <a:schemeClr val="tx1"/>
              </a:solidFill>
              <a:latin typeface="+mn-lt"/>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8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08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DAD93-0CCE-4BD6-96C4-CA31C045EE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12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What can you expect to takeaway</a:t>
            </a:r>
            <a:r>
              <a:rPr lang="en-US" sz="800" baseline="0" dirty="0" smtClean="0"/>
              <a:t> from this session? Three things: </a:t>
            </a:r>
          </a:p>
          <a:p>
            <a:r>
              <a:rPr lang="en-US" sz="800" baseline="0" dirty="0" smtClean="0"/>
              <a:t>First, what are the six building blocks that constitute the key capabilities of Microsoft Dynamics Marketing. </a:t>
            </a:r>
          </a:p>
          <a:p>
            <a:r>
              <a:rPr lang="en-US" sz="800" baseline="0" dirty="0" smtClean="0"/>
              <a:t>Second, I will highlight the differentiators for Dynamics Marketing, and</a:t>
            </a:r>
          </a:p>
          <a:p>
            <a:r>
              <a:rPr lang="en-US" sz="800" baseline="0" dirty="0" smtClean="0"/>
              <a:t>Third, I will highlight new functionality, in particular the new SMS Marketing functionality that will become available in the upcoming release.</a:t>
            </a:r>
          </a:p>
          <a:p>
            <a:endParaRPr lang="en-US" sz="800" baseline="0" dirty="0" smtClean="0"/>
          </a:p>
          <a:p>
            <a:r>
              <a:rPr lang="en-US" sz="800" baseline="0" dirty="0" smtClean="0"/>
              <a:t>Because we have very limited time today, I will not walk you through the full BDM deck this time and I highly recommend you to watch again the recording of the blitz from this spring to get a good understanding of how the marketing landscape is changing and to get a deeper insight in our solution. </a:t>
            </a:r>
          </a:p>
          <a:p>
            <a:endParaRPr lang="en-US" sz="8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99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agenda today follows the learning objectives:</a:t>
            </a:r>
          </a:p>
          <a:p>
            <a:pPr marL="228600" indent="-228600">
              <a:buAutoNum type="arabicPeriod"/>
            </a:pPr>
            <a:r>
              <a:rPr lang="en-US" dirty="0" smtClean="0"/>
              <a:t>Microsoft Dynamics Marketing key capabilities including differentiators, where and when we win</a:t>
            </a:r>
          </a:p>
          <a:p>
            <a:pPr marL="228600" indent="-228600">
              <a:buAutoNum type="arabicPeriod"/>
            </a:pPr>
            <a:r>
              <a:rPr lang="en-US" dirty="0" smtClean="0"/>
              <a:t>What’s new, highlighting</a:t>
            </a:r>
            <a:r>
              <a:rPr lang="en-US" baseline="0" dirty="0" smtClean="0"/>
              <a:t> S</a:t>
            </a:r>
            <a:r>
              <a:rPr lang="en-US" dirty="0" smtClean="0"/>
              <a:t>MS Marketing, followed</a:t>
            </a:r>
            <a:r>
              <a:rPr lang="en-US" baseline="0" dirty="0" smtClean="0"/>
              <a:t> by </a:t>
            </a:r>
            <a:endParaRPr lang="en-US" dirty="0" smtClean="0"/>
          </a:p>
          <a:p>
            <a:pPr marL="228600" indent="-228600">
              <a:buAutoNum type="arabicPeriod"/>
            </a:pPr>
            <a:r>
              <a:rPr lang="en-US" dirty="0" smtClean="0"/>
              <a:t>Key takeaways, and </a:t>
            </a:r>
          </a:p>
          <a:p>
            <a:pPr marL="228600" indent="-228600">
              <a:buAutoNum type="arabicPeriod"/>
            </a:pPr>
            <a:r>
              <a:rPr lang="en-US" dirty="0" smtClean="0"/>
              <a:t>Essential resources</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Microsoft Dynamics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2B57F-F3AE-4A88-B645-94853799FFD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947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KEY TAKE AWAY</a:t>
            </a:r>
            <a:endParaRPr lang="en-US" sz="800" dirty="0"/>
          </a:p>
          <a:p>
            <a:r>
              <a:rPr lang="en-US" sz="800" dirty="0" smtClean="0"/>
              <a:t>Microsoft </a:t>
            </a:r>
            <a:r>
              <a:rPr lang="en-US" sz="800" dirty="0"/>
              <a:t>Dynamics </a:t>
            </a:r>
            <a:r>
              <a:rPr lang="en-US" sz="800" dirty="0" smtClean="0"/>
              <a:t>Marketing</a:t>
            </a:r>
            <a:r>
              <a:rPr lang="en-US" sz="800" baseline="0" dirty="0" smtClean="0"/>
              <a:t> k</a:t>
            </a:r>
            <a:r>
              <a:rPr lang="en-US" sz="800" dirty="0" smtClean="0"/>
              <a:t>ey capabilities. </a:t>
            </a:r>
          </a:p>
          <a:p>
            <a:endParaRPr lang="en-US" sz="800" dirty="0" smtClean="0"/>
          </a:p>
          <a:p>
            <a:r>
              <a:rPr lang="en-US" sz="800" dirty="0" smtClean="0"/>
              <a:t>When I present our solution to customers and I have time for</a:t>
            </a:r>
            <a:r>
              <a:rPr lang="en-US" sz="800" baseline="0" dirty="0" smtClean="0"/>
              <a:t> only one slide, this is the slide that I will show. </a:t>
            </a:r>
            <a:endParaRPr lang="en-US" sz="800" dirty="0" smtClean="0"/>
          </a:p>
          <a:p>
            <a:endParaRPr lang="en-US" sz="800" dirty="0" smtClean="0"/>
          </a:p>
          <a:p>
            <a:r>
              <a:rPr lang="en-US" sz="800" dirty="0" smtClean="0"/>
              <a:t>The slide expresses</a:t>
            </a:r>
            <a:r>
              <a:rPr lang="en-US" sz="800" baseline="0" dirty="0" smtClean="0"/>
              <a:t> how our </a:t>
            </a:r>
            <a:r>
              <a:rPr lang="en-US" sz="800" dirty="0" smtClean="0"/>
              <a:t>goal </a:t>
            </a:r>
            <a:r>
              <a:rPr lang="en-US" sz="800" dirty="0"/>
              <a:t>is to deliver a single marketing cloud for marketing organizations across marketing planning, execution and analytics – across all channels- </a:t>
            </a:r>
            <a:r>
              <a:rPr lang="en-US" sz="800" dirty="0" smtClean="0"/>
              <a:t>including email, SMS, </a:t>
            </a:r>
            <a:r>
              <a:rPr lang="en-US" sz="800" dirty="0"/>
              <a:t>social or </a:t>
            </a:r>
            <a:r>
              <a:rPr lang="en-US" sz="800" dirty="0" smtClean="0"/>
              <a:t>traditional.</a:t>
            </a:r>
          </a:p>
          <a:p>
            <a:endParaRPr lang="en-US" sz="800" dirty="0" smtClean="0"/>
          </a:p>
          <a:p>
            <a:r>
              <a:rPr lang="en-US" sz="800" dirty="0" smtClean="0"/>
              <a:t>Our</a:t>
            </a:r>
            <a:r>
              <a:rPr lang="en-US" sz="800" baseline="0" dirty="0" smtClean="0"/>
              <a:t> solution, Microsoft Dynamics Marketing consists of six building blocks that can be used individually and in combination. I will not go into the details of these six blocks today but urge you to understand the needs and benefits of each of these blocks and how they differ for different customers. You need to understand these differences and the scenarios we can deliver for B2B versus B2C, large enterprises versus small and medium, and for different industries such as retail, manufacturing or services.</a:t>
            </a:r>
          </a:p>
          <a:p>
            <a:endParaRPr lang="en-US" sz="800" dirty="0" smtClean="0"/>
          </a:p>
          <a:p>
            <a:r>
              <a:rPr lang="en-US" sz="800" dirty="0" smtClean="0"/>
              <a:t>Let me however highlight what customers are typically</a:t>
            </a:r>
            <a:r>
              <a:rPr lang="en-US" sz="800" baseline="0" dirty="0" smtClean="0"/>
              <a:t> looking for and </a:t>
            </a:r>
            <a:r>
              <a:rPr lang="en-US" sz="800" b="1" baseline="0" dirty="0" smtClean="0"/>
              <a:t>w</a:t>
            </a:r>
            <a:r>
              <a:rPr lang="en-US" sz="800" b="1" dirty="0" smtClean="0"/>
              <a:t>hat customers Dynamics Marketing is best suited for.</a:t>
            </a:r>
          </a:p>
          <a:p>
            <a:endParaRPr lang="en-US" sz="800" dirty="0" smtClean="0"/>
          </a:p>
          <a:p>
            <a:r>
              <a:rPr lang="en-US" sz="800" b="1" dirty="0" smtClean="0"/>
              <a:t>Marketing Resource Management customers</a:t>
            </a:r>
            <a:r>
              <a:rPr lang="en-US" sz="800" dirty="0" smtClean="0"/>
              <a:t>: B2B and B2C customers of any size (small, medium, large enterprise), standalone and/or integrated with other marketing solutions. </a:t>
            </a:r>
          </a:p>
          <a:p>
            <a:r>
              <a:rPr lang="en-US" sz="800" b="1" dirty="0" smtClean="0"/>
              <a:t>Campaign Management customers</a:t>
            </a:r>
            <a:r>
              <a:rPr lang="en-US" sz="800" dirty="0" smtClean="0"/>
              <a:t>: small and medium size B2B and B2C customers as well as divisions of large enterprises who are interested in a campaign management solution with a strong integration with Microsoft Dynamics CRM for lead management, nurturing, and analytics.</a:t>
            </a:r>
          </a:p>
          <a:p>
            <a:r>
              <a:rPr lang="en-US" sz="800" b="1" dirty="0" smtClean="0"/>
              <a:t>Integrated Marketing Management customers</a:t>
            </a:r>
            <a:r>
              <a:rPr lang="en-US" sz="800" dirty="0" smtClean="0"/>
              <a:t>: mid-market customers are particularly interested in an integrated marketing solution including Marketing Resource Management, Campaign Management, Analytics, including integration with Microsoft Dynamics CRM for lead management, nurturing, and analytics.  </a:t>
            </a:r>
          </a:p>
          <a:p>
            <a:endParaRPr lang="en-US" sz="800" dirty="0" smtClean="0"/>
          </a:p>
          <a:p>
            <a:pPr marL="0" marR="0" indent="0" algn="l" defTabSz="932651" rtl="0" eaLnBrk="1" fontAlgn="auto" latinLnBrk="0" hangingPunct="1">
              <a:lnSpc>
                <a:spcPct val="90000"/>
              </a:lnSpc>
              <a:spcBef>
                <a:spcPts val="0"/>
              </a:spcBef>
              <a:spcAft>
                <a:spcPts val="340"/>
              </a:spcAft>
              <a:buClrTx/>
              <a:buSzTx/>
              <a:buFontTx/>
              <a:buNone/>
              <a:tabLst/>
              <a:defRPr/>
            </a:pPr>
            <a:r>
              <a:rPr lang="en-US" sz="800" dirty="0" smtClean="0"/>
              <a:t>While</a:t>
            </a:r>
            <a:r>
              <a:rPr lang="en-US" sz="800" baseline="0" dirty="0" smtClean="0"/>
              <a:t> customer conversations usually start in only one or maybe two of our key capabilities, l</a:t>
            </a:r>
            <a:r>
              <a:rPr lang="en-US" sz="800" dirty="0" smtClean="0"/>
              <a:t>et me emphasize</a:t>
            </a:r>
            <a:r>
              <a:rPr lang="en-US" sz="800" baseline="0" dirty="0" smtClean="0"/>
              <a:t> again that our </a:t>
            </a:r>
            <a:r>
              <a:rPr lang="en-US" sz="800" dirty="0" smtClean="0"/>
              <a:t>goal is to deliver a single marketing cloud for marketing organizations across marketing planning, execution and analytics – across all channels- including email, SMS, social or traditional. The customer will get most value from</a:t>
            </a:r>
            <a:r>
              <a:rPr lang="en-US" sz="800" baseline="0" dirty="0" smtClean="0"/>
              <a:t> our solution –and you have the highest chance of closing a new Dynamics Marketing deal- when we bring these key capabilities together. That’s why I will always highlight our Analytics and Reporting capabilities and walk through scenarios for sales collaboration and lead management. I will typically start a demo for example with showing Marketing Dashboards in PowerBI and I will share the ebooks about lead management we created in collaboration with SiriusDecisions. </a:t>
            </a:r>
            <a:endParaRPr lang="en-US" sz="800" dirty="0" smtClean="0"/>
          </a:p>
          <a:p>
            <a:endParaRPr lang="en-US" sz="800" dirty="0" smtClean="0"/>
          </a:p>
          <a:p>
            <a:endParaRPr lang="en-US" sz="800" dirty="0" smtClean="0"/>
          </a:p>
          <a:p>
            <a:endParaRPr lang="en-US" sz="800" dirty="0"/>
          </a:p>
          <a:p>
            <a:r>
              <a:rPr lang="en-US" sz="800" b="1" dirty="0" smtClean="0"/>
              <a:t>Building</a:t>
            </a:r>
            <a:r>
              <a:rPr lang="en-US" sz="800" b="1" baseline="0" dirty="0" smtClean="0"/>
              <a:t> block </a:t>
            </a:r>
            <a:r>
              <a:rPr lang="en-US" sz="800" b="1" dirty="0" smtClean="0"/>
              <a:t>TALKING </a:t>
            </a:r>
            <a:r>
              <a:rPr lang="en-US" sz="800" b="1" dirty="0"/>
              <a:t>POINTS</a:t>
            </a:r>
            <a:r>
              <a:rPr lang="en-US" sz="800" dirty="0"/>
              <a:t/>
            </a:r>
            <a:br>
              <a:rPr lang="en-US" sz="800" dirty="0"/>
            </a:br>
            <a:endParaRPr lang="en-US" sz="800" dirty="0"/>
          </a:p>
          <a:p>
            <a:pPr marL="173079" indent="-173079">
              <a:buFont typeface="Arial" panose="020B0604020202020204" pitchFamily="34" charset="0"/>
              <a:buChar char="•"/>
            </a:pPr>
            <a:r>
              <a:rPr lang="en-US" sz="800" dirty="0"/>
              <a:t>Looking at planning, we deliver robust </a:t>
            </a:r>
            <a:r>
              <a:rPr lang="en-US" sz="800" b="1" dirty="0"/>
              <a:t>marketing resource </a:t>
            </a:r>
            <a:r>
              <a:rPr lang="en-US" sz="800" b="1" dirty="0" smtClean="0"/>
              <a:t>management</a:t>
            </a:r>
            <a:r>
              <a:rPr lang="en-US" sz="800" b="0" dirty="0" smtClean="0"/>
              <a:t>,</a:t>
            </a:r>
            <a:r>
              <a:rPr lang="en-US" sz="800" dirty="0" smtClean="0"/>
              <a:t> where </a:t>
            </a:r>
            <a:r>
              <a:rPr lang="en-US" sz="800" dirty="0"/>
              <a:t>you can manage your marketing plan and budget across all channels and initiatives, including our new interactive marketing calendar. </a:t>
            </a:r>
            <a:r>
              <a:rPr lang="en-US" sz="800" dirty="0" smtClean="0"/>
              <a:t>You </a:t>
            </a:r>
            <a:r>
              <a:rPr lang="en-US" sz="800" dirty="0"/>
              <a:t>can manage your marketing workflows and approvals across internal and external teams. </a:t>
            </a:r>
            <a:r>
              <a:rPr lang="en-US" sz="800" dirty="0" smtClean="0"/>
              <a:t>And </a:t>
            </a:r>
            <a:r>
              <a:rPr lang="en-US" sz="800" dirty="0"/>
              <a:t>you can manage your digital marketing assets from a central repository. </a:t>
            </a:r>
          </a:p>
          <a:p>
            <a:pPr marL="173079" indent="-173079">
              <a:buFont typeface="Arial" panose="020B0604020202020204" pitchFamily="34" charset="0"/>
              <a:buChar char="•"/>
            </a:pPr>
            <a:r>
              <a:rPr lang="en-US" sz="800" dirty="0"/>
              <a:t>From an execution perspective, we’ve got </a:t>
            </a:r>
            <a:r>
              <a:rPr lang="en-US" sz="800" b="1" dirty="0"/>
              <a:t>multi-channel campaigns </a:t>
            </a:r>
            <a:r>
              <a:rPr lang="en-US" sz="800" dirty="0"/>
              <a:t>– so you can build your top of funnel with multi-stage, multi-wave campaigns with our visual campaign designer, </a:t>
            </a:r>
            <a:r>
              <a:rPr lang="en-US" sz="800" dirty="0" smtClean="0"/>
              <a:t>and you </a:t>
            </a:r>
            <a:r>
              <a:rPr lang="en-US" sz="800" dirty="0"/>
              <a:t>can personalize engagement based on customer segment and </a:t>
            </a:r>
            <a:r>
              <a:rPr lang="en-US" sz="800" dirty="0" smtClean="0"/>
              <a:t>behavior.</a:t>
            </a:r>
            <a:endParaRPr lang="en-US" sz="800" dirty="0"/>
          </a:p>
          <a:p>
            <a:pPr marL="173079" indent="-173079">
              <a:buFont typeface="Arial" panose="020B0604020202020204" pitchFamily="34" charset="0"/>
              <a:buChar char="•"/>
            </a:pPr>
            <a:r>
              <a:rPr lang="en-US" sz="800" dirty="0"/>
              <a:t>We also have </a:t>
            </a:r>
            <a:r>
              <a:rPr lang="en-US" sz="800" b="1" dirty="0"/>
              <a:t>lead management</a:t>
            </a:r>
            <a:r>
              <a:rPr lang="en-US" sz="800" dirty="0"/>
              <a:t>, so you can score leads, based on demographics and behavior to pass only </a:t>
            </a:r>
            <a:r>
              <a:rPr lang="en-US" sz="800" dirty="0" smtClean="0"/>
              <a:t>sales-ready </a:t>
            </a:r>
            <a:r>
              <a:rPr lang="en-US" sz="800" dirty="0"/>
              <a:t>leads to your sales team. </a:t>
            </a:r>
            <a:r>
              <a:rPr lang="en-US" sz="800" dirty="0" smtClean="0"/>
              <a:t>And </a:t>
            </a:r>
            <a:r>
              <a:rPr lang="en-US" sz="800" dirty="0"/>
              <a:t>you can nurture leads with automated processes to foster interest and pull them through your marketing </a:t>
            </a:r>
            <a:r>
              <a:rPr lang="en-US" sz="800" dirty="0" smtClean="0"/>
              <a:t>and sales</a:t>
            </a:r>
            <a:r>
              <a:rPr lang="en-US" sz="800" baseline="0" dirty="0" smtClean="0"/>
              <a:t> </a:t>
            </a:r>
            <a:r>
              <a:rPr lang="en-US" sz="800" dirty="0" smtClean="0"/>
              <a:t>funnel</a:t>
            </a:r>
            <a:r>
              <a:rPr lang="en-US" sz="800" dirty="0"/>
              <a:t>.</a:t>
            </a:r>
          </a:p>
          <a:p>
            <a:pPr marL="173079" indent="-173079">
              <a:buFont typeface="Arial" panose="020B0604020202020204" pitchFamily="34" charset="0"/>
              <a:buChar char="•"/>
            </a:pPr>
            <a:r>
              <a:rPr lang="en-US" sz="800" b="0" dirty="0" smtClean="0"/>
              <a:t>A key differentiator for us is </a:t>
            </a:r>
            <a:r>
              <a:rPr lang="en-US" sz="800" b="1" dirty="0" smtClean="0"/>
              <a:t>Sales </a:t>
            </a:r>
            <a:r>
              <a:rPr lang="en-US" sz="800" b="1" dirty="0"/>
              <a:t>and Marketing </a:t>
            </a:r>
            <a:r>
              <a:rPr lang="en-US" sz="800" b="1" dirty="0" smtClean="0"/>
              <a:t>collaboration</a:t>
            </a:r>
            <a:r>
              <a:rPr lang="en-US" sz="800" dirty="0" smtClean="0"/>
              <a:t>. We break </a:t>
            </a:r>
            <a:r>
              <a:rPr lang="en-US" sz="800" dirty="0"/>
              <a:t>down the silos between sales and marketing </a:t>
            </a:r>
            <a:r>
              <a:rPr lang="en-US" sz="800" dirty="0" smtClean="0"/>
              <a:t>by providing each sales rep unprecedented </a:t>
            </a:r>
            <a:r>
              <a:rPr lang="en-US" sz="800" dirty="0"/>
              <a:t>visibility into marketing activities </a:t>
            </a:r>
            <a:r>
              <a:rPr lang="en-US" sz="800" dirty="0" smtClean="0"/>
              <a:t>at account and individual contact level</a:t>
            </a:r>
            <a:r>
              <a:rPr lang="en-US" sz="800" baseline="0" dirty="0" smtClean="0"/>
              <a:t> with the ability to </a:t>
            </a:r>
            <a:r>
              <a:rPr lang="en-US" sz="800" dirty="0" smtClean="0"/>
              <a:t>provide </a:t>
            </a:r>
            <a:r>
              <a:rPr lang="en-US" sz="800" dirty="0"/>
              <a:t>input into targeting of their key accounts.</a:t>
            </a:r>
          </a:p>
          <a:p>
            <a:pPr marL="173079" indent="-173079">
              <a:buFont typeface="Arial" panose="020B0604020202020204" pitchFamily="34" charset="0"/>
              <a:buChar char="•"/>
            </a:pPr>
            <a:r>
              <a:rPr lang="en-US" sz="800" b="1" dirty="0"/>
              <a:t>Social marketing </a:t>
            </a:r>
            <a:r>
              <a:rPr lang="en-US" sz="800" dirty="0"/>
              <a:t>includes the breadth of understanding social sentiment and engaging on social channels, using social to amplify awareness and campaigns, as well as collaborating across internal and external teams</a:t>
            </a:r>
          </a:p>
          <a:p>
            <a:pPr marL="173079" indent="-173079" defTabSz="922858" fontAlgn="base">
              <a:spcBef>
                <a:spcPct val="0"/>
              </a:spcBef>
              <a:spcAft>
                <a:spcPct val="0"/>
              </a:spcAft>
              <a:buFont typeface="Arial" panose="020B0604020202020204" pitchFamily="34" charset="0"/>
              <a:buChar char="•"/>
            </a:pPr>
            <a:r>
              <a:rPr lang="en-US" sz="800" dirty="0"/>
              <a:t>And </a:t>
            </a:r>
            <a:r>
              <a:rPr lang="en-US" sz="800" b="1" dirty="0"/>
              <a:t>marketing </a:t>
            </a:r>
            <a:r>
              <a:rPr lang="en-US" sz="800" b="1" dirty="0" smtClean="0"/>
              <a:t>intelligence (analytics)</a:t>
            </a:r>
            <a:r>
              <a:rPr lang="en-US" sz="800" dirty="0" smtClean="0"/>
              <a:t>, </a:t>
            </a:r>
            <a:r>
              <a:rPr lang="en-US" sz="800" dirty="0"/>
              <a:t>which pulls it all together, </a:t>
            </a:r>
            <a:r>
              <a:rPr lang="en-US" sz="800" dirty="0" smtClean="0"/>
              <a:t>with role-based, preconfigured, customizable dashboards so </a:t>
            </a:r>
            <a:r>
              <a:rPr lang="en-US" sz="800" dirty="0"/>
              <a:t>you can understand in-depth </a:t>
            </a:r>
            <a:r>
              <a:rPr lang="en-US" sz="800" dirty="0">
                <a:solidFill>
                  <a:schemeClr val="tx1">
                    <a:lumMod val="50000"/>
                    <a:lumOff val="50000"/>
                  </a:schemeClr>
                </a:solidFill>
                <a:ea typeface="Segoe UI" panose="020B0502040204020203" pitchFamily="34" charset="0"/>
                <a:cs typeface="Segoe UI" panose="020B0502040204020203" pitchFamily="34" charset="0"/>
              </a:rPr>
              <a:t>campaign performance and marketing impact </a:t>
            </a:r>
            <a:r>
              <a:rPr lang="en-US" sz="800" dirty="0" smtClean="0">
                <a:solidFill>
                  <a:schemeClr val="tx1">
                    <a:lumMod val="50000"/>
                    <a:lumOff val="50000"/>
                  </a:schemeClr>
                </a:solidFill>
                <a:ea typeface="Segoe UI" panose="020B0502040204020203" pitchFamily="34" charset="0"/>
                <a:cs typeface="Segoe UI" panose="020B0502040204020203" pitchFamily="34" charset="0"/>
              </a:rPr>
              <a:t>and understand </a:t>
            </a:r>
            <a:r>
              <a:rPr lang="en-US" sz="800" dirty="0">
                <a:solidFill>
                  <a:schemeClr val="tx1">
                    <a:lumMod val="50000"/>
                    <a:lumOff val="50000"/>
                  </a:schemeClr>
                </a:solidFill>
                <a:ea typeface="Segoe UI" panose="020B0502040204020203" pitchFamily="34" charset="0"/>
                <a:cs typeface="Segoe UI" panose="020B0502040204020203" pitchFamily="34" charset="0"/>
              </a:rPr>
              <a:t>your marketing </a:t>
            </a:r>
            <a:r>
              <a:rPr lang="en-US" sz="800" dirty="0" smtClean="0">
                <a:solidFill>
                  <a:schemeClr val="tx1">
                    <a:lumMod val="50000"/>
                    <a:lumOff val="50000"/>
                  </a:schemeClr>
                </a:solidFill>
                <a:ea typeface="Segoe UI" panose="020B0502040204020203" pitchFamily="34" charset="0"/>
                <a:cs typeface="Segoe UI" panose="020B0502040204020203" pitchFamily="34" charset="0"/>
              </a:rPr>
              <a:t>ROI. </a:t>
            </a:r>
            <a:endParaRPr lang="en-US" sz="800" dirty="0">
              <a:solidFill>
                <a:schemeClr val="tx1">
                  <a:lumMod val="50000"/>
                  <a:lumOff val="50000"/>
                </a:schemeClr>
              </a:solidFill>
              <a:ea typeface="Segoe UI" panose="020B0502040204020203" pitchFamily="34" charset="0"/>
              <a:cs typeface="Segoe UI" panose="020B0502040204020203" pitchFamily="34" charset="0"/>
            </a:endParaRPr>
          </a:p>
          <a:p>
            <a:pPr marL="461543" lvl="1" indent="0" defTabSz="922858" fontAlgn="base">
              <a:spcBef>
                <a:spcPct val="0"/>
              </a:spcBef>
              <a:spcAft>
                <a:spcPct val="0"/>
              </a:spcAft>
              <a:buFont typeface="Arial" panose="020B0604020202020204" pitchFamily="34" charset="0"/>
              <a:buNone/>
            </a:pPr>
            <a:endParaRPr lang="en-US" sz="800" dirty="0" smtClean="0">
              <a:solidFill>
                <a:schemeClr val="tx1">
                  <a:lumMod val="50000"/>
                  <a:lumOff val="50000"/>
                </a:schemeClr>
              </a:solidFill>
              <a:cs typeface="Segoe UI" panose="020B0502040204020203" pitchFamily="34" charset="0"/>
            </a:endParaRPr>
          </a:p>
          <a:p>
            <a:pPr marL="461543" lvl="1" indent="0" defTabSz="922858" fontAlgn="base">
              <a:spcBef>
                <a:spcPct val="0"/>
              </a:spcBef>
              <a:spcAft>
                <a:spcPct val="0"/>
              </a:spcAft>
              <a:buFont typeface="Arial" panose="020B0604020202020204" pitchFamily="34" charset="0"/>
              <a:buNone/>
            </a:pPr>
            <a:endParaRPr lang="en-US" sz="800" dirty="0" smtClean="0">
              <a:solidFill>
                <a:schemeClr val="tx1">
                  <a:lumMod val="50000"/>
                  <a:lumOff val="50000"/>
                </a:schemeClr>
              </a:solidFill>
              <a:cs typeface="Segoe UI" panose="020B0502040204020203" pitchFamily="34" charset="0"/>
            </a:endParaRPr>
          </a:p>
          <a:p>
            <a:pPr defTabSz="922858" fontAlgn="base">
              <a:lnSpc>
                <a:spcPct val="90000"/>
              </a:lnSpc>
              <a:spcBef>
                <a:spcPct val="0"/>
              </a:spcBef>
              <a:spcAft>
                <a:spcPct val="0"/>
              </a:spcAft>
            </a:pPr>
            <a:endParaRPr lang="en-US" sz="800" dirty="0">
              <a:solidFill>
                <a:srgbClr val="161616"/>
              </a:solidFill>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9C110-0329-A342-ADF7-762A01FA0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25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latin typeface="+mn-lt"/>
              </a:rPr>
              <a:t>KEY TAKEAWAY</a:t>
            </a:r>
          </a:p>
          <a:p>
            <a:pPr marL="0" marR="0" indent="0" algn="l" defTabSz="932651" rtl="0" eaLnBrk="1" fontAlgn="auto" latinLnBrk="0" hangingPunct="1">
              <a:lnSpc>
                <a:spcPct val="90000"/>
              </a:lnSpc>
              <a:spcBef>
                <a:spcPts val="0"/>
              </a:spcBef>
              <a:spcAft>
                <a:spcPts val="340"/>
              </a:spcAft>
              <a:buClrTx/>
              <a:buSzTx/>
              <a:buFontTx/>
              <a:buNone/>
              <a:tabLst/>
              <a:defRPr/>
            </a:pPr>
            <a:r>
              <a:rPr lang="en-US" sz="800" dirty="0" smtClean="0">
                <a:latin typeface="+mn-lt"/>
              </a:rPr>
              <a:t>Summarizing again the “why Dynamics Marketing” with this slide from</a:t>
            </a:r>
            <a:r>
              <a:rPr lang="en-US" sz="800" baseline="0" dirty="0" smtClean="0">
                <a:latin typeface="+mn-lt"/>
              </a:rPr>
              <a:t> the Dynamics Marketing BDM deck: </a:t>
            </a:r>
          </a:p>
          <a:p>
            <a:pPr marL="171450" marR="0" indent="-171450" algn="l" defTabSz="932651" rtl="0" eaLnBrk="1" fontAlgn="auto" latinLnBrk="0" hangingPunct="1">
              <a:lnSpc>
                <a:spcPct val="90000"/>
              </a:lnSpc>
              <a:spcBef>
                <a:spcPts val="0"/>
              </a:spcBef>
              <a:spcAft>
                <a:spcPts val="340"/>
              </a:spcAft>
              <a:buClrTx/>
              <a:buSzTx/>
              <a:buFontTx/>
              <a:buChar char="-"/>
              <a:tabLst/>
              <a:defRPr/>
            </a:pPr>
            <a:r>
              <a:rPr lang="en-US" sz="800" baseline="0" dirty="0" smtClean="0">
                <a:latin typeface="+mn-lt"/>
              </a:rPr>
              <a:t>we deliver an integrated marketing </a:t>
            </a:r>
            <a:r>
              <a:rPr lang="en-US" sz="800" dirty="0" smtClean="0"/>
              <a:t>cloud for marketing organizations across marketing planning, execution and analytics – across all channels- including email, SMS, social or traditional.</a:t>
            </a:r>
          </a:p>
          <a:p>
            <a:pPr marL="171450" marR="0" indent="-171450" algn="l" defTabSz="932651" rtl="0" eaLnBrk="1" fontAlgn="auto" latinLnBrk="0" hangingPunct="1">
              <a:lnSpc>
                <a:spcPct val="90000"/>
              </a:lnSpc>
              <a:spcBef>
                <a:spcPts val="0"/>
              </a:spcBef>
              <a:spcAft>
                <a:spcPts val="340"/>
              </a:spcAft>
              <a:buClrTx/>
              <a:buSzTx/>
              <a:buFontTx/>
              <a:buChar char="-"/>
              <a:tabLst/>
              <a:defRPr/>
            </a:pPr>
            <a:r>
              <a:rPr lang="en-US" sz="800" dirty="0" smtClean="0"/>
              <a:t>Our MRM –marketing resource management- delivers best in class functionality for operational excellence for B2B and B2C customers of any size (small, medium, large enterprise), standalone and/or integrated with other marketing solutions</a:t>
            </a:r>
          </a:p>
          <a:p>
            <a:pPr marL="171450" marR="0" indent="-171450" algn="l" defTabSz="932651" rtl="0" eaLnBrk="1" fontAlgn="auto" latinLnBrk="0" hangingPunct="1">
              <a:lnSpc>
                <a:spcPct val="90000"/>
              </a:lnSpc>
              <a:spcBef>
                <a:spcPts val="0"/>
              </a:spcBef>
              <a:spcAft>
                <a:spcPts val="340"/>
              </a:spcAft>
              <a:buClrTx/>
              <a:buSzTx/>
              <a:buFontTx/>
              <a:buChar char="-"/>
              <a:tabLst/>
              <a:defRPr/>
            </a:pPr>
            <a:r>
              <a:rPr lang="en-US" sz="800" dirty="0" smtClean="0"/>
              <a:t>We deliver true multichannel capabilities across email, social,</a:t>
            </a:r>
            <a:r>
              <a:rPr lang="en-US" sz="800" baseline="0" dirty="0" smtClean="0"/>
              <a:t> SMS, events and traditional, and</a:t>
            </a:r>
          </a:p>
          <a:p>
            <a:pPr marL="171450" marR="0" indent="-171450" algn="l" defTabSz="932651" rtl="0" eaLnBrk="1" fontAlgn="auto" latinLnBrk="0" hangingPunct="1">
              <a:lnSpc>
                <a:spcPct val="90000"/>
              </a:lnSpc>
              <a:spcBef>
                <a:spcPts val="0"/>
              </a:spcBef>
              <a:spcAft>
                <a:spcPts val="340"/>
              </a:spcAft>
              <a:buClrTx/>
              <a:buSzTx/>
              <a:buFontTx/>
              <a:buChar char="-"/>
              <a:tabLst/>
              <a:defRPr/>
            </a:pPr>
            <a:r>
              <a:rPr lang="en-US" sz="800" baseline="0" dirty="0" smtClean="0"/>
              <a:t>We deliver unique sales and marketing collaboration with One Microsoft, </a:t>
            </a:r>
            <a:r>
              <a:rPr lang="en-US" sz="800" dirty="0" smtClean="0"/>
              <a:t>including</a:t>
            </a:r>
            <a:r>
              <a:rPr lang="en-US" sz="800" baseline="0" dirty="0" smtClean="0"/>
              <a:t> a </a:t>
            </a:r>
            <a:r>
              <a:rPr lang="en-US" sz="800" dirty="0" smtClean="0"/>
              <a:t>strong integration with Microsoft Dynamics CRM for lead management, nurturing, and analytics.</a:t>
            </a:r>
          </a:p>
          <a:p>
            <a:endParaRPr lang="en-US" sz="800" b="1" dirty="0" smtClean="0"/>
          </a:p>
          <a:p>
            <a:endParaRPr lang="en-US" sz="800" b="1" dirty="0" smtClean="0"/>
          </a:p>
          <a:p>
            <a:endParaRPr lang="en-US" sz="800" dirty="0" smtClean="0">
              <a:latin typeface="+mn-lt"/>
            </a:endParaRPr>
          </a:p>
          <a:p>
            <a:pPr marL="0" marR="0" indent="0" algn="l" defTabSz="932651" rtl="0" eaLnBrk="1" fontAlgn="auto" latinLnBrk="0" hangingPunct="1">
              <a:lnSpc>
                <a:spcPct val="90000"/>
              </a:lnSpc>
              <a:spcBef>
                <a:spcPts val="0"/>
              </a:spcBef>
              <a:spcAft>
                <a:spcPts val="340"/>
              </a:spcAft>
              <a:buClrTx/>
              <a:buSzTx/>
              <a:buFontTx/>
              <a:buNone/>
              <a:tabLst/>
              <a:defRPr/>
            </a:pPr>
            <a:r>
              <a:rPr lang="en-US" sz="800" kern="1200" dirty="0" smtClean="0">
                <a:solidFill>
                  <a:schemeClr val="tx1"/>
                </a:solidFill>
                <a:latin typeface="Segoe UI Light" pitchFamily="34" charset="0"/>
                <a:ea typeface="+mn-ea"/>
                <a:cs typeface="+mn-cs"/>
              </a:rPr>
              <a:t>These last</a:t>
            </a:r>
            <a:r>
              <a:rPr lang="en-US" sz="800" kern="1200" baseline="0" dirty="0" smtClean="0">
                <a:solidFill>
                  <a:schemeClr val="tx1"/>
                </a:solidFill>
                <a:latin typeface="Segoe UI Light" pitchFamily="34" charset="0"/>
                <a:ea typeface="+mn-ea"/>
                <a:cs typeface="+mn-cs"/>
              </a:rPr>
              <a:t> two slides are part of a more complete BDM deck. </a:t>
            </a:r>
            <a:r>
              <a:rPr lang="en-US" sz="800" baseline="0" dirty="0" smtClean="0"/>
              <a:t>Because we have very limited time today, I will not walk you through the full BDM deck this time and I highly recommend you to download the full updated deck AND to watch the recording of the blitz from this spring to get a good understanding of how the marketing landscape is changing and to get a deeper insight in our solution. </a:t>
            </a:r>
          </a:p>
          <a:p>
            <a:endParaRPr lang="en-US" sz="800" dirty="0" smtClean="0">
              <a:latin typeface="+mn-lt"/>
            </a:endParaRPr>
          </a:p>
          <a:p>
            <a:r>
              <a:rPr lang="en-US" sz="800" b="1" dirty="0" smtClean="0">
                <a:latin typeface="+mn-lt"/>
              </a:rPr>
              <a:t>TALKING</a:t>
            </a:r>
            <a:r>
              <a:rPr lang="en-US" sz="800" b="1" baseline="0" dirty="0" smtClean="0">
                <a:latin typeface="+mn-lt"/>
              </a:rPr>
              <a:t> POINTS</a:t>
            </a:r>
            <a:endParaRPr lang="en-US" sz="800" b="1" dirty="0" smtClean="0">
              <a:latin typeface="+mn-lt"/>
            </a:endParaRPr>
          </a:p>
          <a:p>
            <a:pPr marL="171450" indent="-171450">
              <a:buFont typeface="Arial" panose="020B0604020202020204" pitchFamily="34" charset="0"/>
              <a:buChar char="•"/>
            </a:pPr>
            <a:r>
              <a:rPr lang="en-US" sz="800" dirty="0" smtClean="0">
                <a:latin typeface="+mn-lt"/>
              </a:rPr>
              <a:t>What this means is that unlike other vendors who focus</a:t>
            </a:r>
            <a:r>
              <a:rPr lang="en-US" sz="800" baseline="0" dirty="0" smtClean="0">
                <a:latin typeface="+mn-lt"/>
              </a:rPr>
              <a:t> on only operational marketing or marketing execution, we offer a </a:t>
            </a:r>
            <a:r>
              <a:rPr lang="en-US" sz="800" b="1" i="1" baseline="0" dirty="0" smtClean="0">
                <a:latin typeface="+mn-lt"/>
              </a:rPr>
              <a:t>single cloud solution </a:t>
            </a:r>
            <a:r>
              <a:rPr lang="en-US" sz="800" baseline="0" dirty="0" smtClean="0">
                <a:latin typeface="+mn-lt"/>
              </a:rPr>
              <a:t>for all marketing functions integrated out of the box in a single solution</a:t>
            </a:r>
            <a:r>
              <a:rPr lang="en-US" sz="800" dirty="0" smtClean="0">
                <a:latin typeface="+mn-lt"/>
              </a:rPr>
              <a:t>.</a:t>
            </a:r>
            <a:endParaRPr lang="en-US" sz="800" baseline="0" dirty="0" smtClean="0">
              <a:latin typeface="+mn-lt"/>
            </a:endParaRPr>
          </a:p>
          <a:p>
            <a:pPr marL="171450" indent="-171450">
              <a:buFont typeface="Arial" panose="020B0604020202020204" pitchFamily="34" charset="0"/>
              <a:buChar char="•"/>
            </a:pPr>
            <a:r>
              <a:rPr lang="en-US" sz="800" dirty="0" smtClean="0">
                <a:latin typeface="+mn-lt"/>
              </a:rPr>
              <a:t>Companies can use this framework to:</a:t>
            </a:r>
          </a:p>
          <a:p>
            <a:pPr marL="632045" lvl="1" indent="-174845">
              <a:buFont typeface="Arial" panose="020B0604020202020204" pitchFamily="34" charset="0"/>
              <a:buChar char="•"/>
            </a:pPr>
            <a:r>
              <a:rPr lang="en-US" sz="800" b="1" i="1" dirty="0" smtClean="0">
                <a:latin typeface="+mn-lt"/>
              </a:rPr>
              <a:t>Budget</a:t>
            </a:r>
            <a:r>
              <a:rPr lang="en-US" sz="800" b="1" i="1" baseline="0" dirty="0" smtClean="0">
                <a:latin typeface="+mn-lt"/>
              </a:rPr>
              <a:t> and </a:t>
            </a:r>
            <a:r>
              <a:rPr lang="en-US" sz="800" b="1" i="1" dirty="0" smtClean="0">
                <a:latin typeface="+mn-lt"/>
              </a:rPr>
              <a:t>Plan </a:t>
            </a:r>
            <a:r>
              <a:rPr lang="en-US" sz="800" dirty="0" smtClean="0">
                <a:latin typeface="+mn-lt"/>
              </a:rPr>
              <a:t>their customer engagement strategy, determine the appropriate marketing mix and allocate resources to support</a:t>
            </a:r>
          </a:p>
          <a:p>
            <a:pPr marL="632045" lvl="1" indent="-174845">
              <a:buFont typeface="Arial" panose="020B0604020202020204" pitchFamily="34" charset="0"/>
              <a:buChar char="•"/>
            </a:pPr>
            <a:r>
              <a:rPr lang="en-US" sz="800" b="1" i="1" dirty="0" smtClean="0">
                <a:latin typeface="+mn-lt"/>
              </a:rPr>
              <a:t>Design</a:t>
            </a:r>
            <a:r>
              <a:rPr lang="en-US" sz="800" dirty="0" smtClean="0">
                <a:latin typeface="+mn-lt"/>
              </a:rPr>
              <a:t> campaigns, offers, advertising, promotions, creative content and the customer experience</a:t>
            </a:r>
          </a:p>
          <a:p>
            <a:pPr marL="632045" lvl="1" indent="-174845">
              <a:buFont typeface="Arial" panose="020B0604020202020204" pitchFamily="34" charset="0"/>
              <a:buChar char="•"/>
            </a:pPr>
            <a:r>
              <a:rPr lang="en-US" sz="800" b="1" i="1" dirty="0" smtClean="0">
                <a:latin typeface="+mn-lt"/>
              </a:rPr>
              <a:t>Execute </a:t>
            </a:r>
            <a:r>
              <a:rPr lang="en-US" sz="800" dirty="0" smtClean="0">
                <a:latin typeface="+mn-lt"/>
              </a:rPr>
              <a:t>on programs, campaigns, leads, branding and customer engagement strategy</a:t>
            </a:r>
          </a:p>
          <a:p>
            <a:pPr marL="632045" lvl="1" indent="-174845">
              <a:buFont typeface="Arial" panose="020B0604020202020204" pitchFamily="34" charset="0"/>
              <a:buChar char="•"/>
            </a:pPr>
            <a:r>
              <a:rPr lang="en-US" sz="800" b="1" i="1" dirty="0" smtClean="0">
                <a:latin typeface="+mn-lt"/>
              </a:rPr>
              <a:t>Measure and optimize</a:t>
            </a:r>
            <a:r>
              <a:rPr lang="en-US" sz="800" dirty="0" smtClean="0">
                <a:latin typeface="+mn-lt"/>
              </a:rPr>
              <a:t> the marketing mix to better support the customer engagement strategy</a:t>
            </a:r>
          </a:p>
          <a:p>
            <a:pPr marL="174845" lvl="0" indent="-174845">
              <a:buFont typeface="Arial" panose="020B0604020202020204" pitchFamily="34" charset="0"/>
              <a:buChar char="•"/>
            </a:pPr>
            <a:r>
              <a:rPr lang="en-US" sz="800" dirty="0" smtClean="0">
                <a:latin typeface="+mn-lt"/>
              </a:rPr>
              <a:t>What</a:t>
            </a:r>
            <a:r>
              <a:rPr lang="en-US" sz="800" baseline="0" dirty="0" smtClean="0">
                <a:latin typeface="+mn-lt"/>
              </a:rPr>
              <a:t> makes us different is that while it’s great to have this vision of an end-to-end integrated marketing management solution, you can start more focused and expand over time. Our solution for Marketing Operations, also called Marketing Resource Management, is world-class as testified by Gartner and SiriusDecisions. In the Gartner Magic Quadrant for MRM solutions, we are ranked the highest in the Challenger quadrant and SiriusDecisions positioned us as the </a:t>
            </a:r>
            <a:r>
              <a:rPr lang="en-US" sz="800" b="1" i="1" baseline="0" dirty="0" smtClean="0">
                <a:latin typeface="+mn-lt"/>
              </a:rPr>
              <a:t>only </a:t>
            </a:r>
            <a:r>
              <a:rPr lang="en-US" sz="800" baseline="0" dirty="0" smtClean="0">
                <a:latin typeface="+mn-lt"/>
              </a:rPr>
              <a:t>MRM vendor for mid-size companies. </a:t>
            </a:r>
          </a:p>
          <a:p>
            <a:pPr marL="174845" lvl="0" indent="-174845">
              <a:buFont typeface="Arial" panose="020B0604020202020204" pitchFamily="34" charset="0"/>
              <a:buChar char="•"/>
            </a:pPr>
            <a:r>
              <a:rPr lang="en-US" sz="800" dirty="0" smtClean="0">
                <a:latin typeface="+mn-lt"/>
              </a:rPr>
              <a:t>Multi-channel</a:t>
            </a:r>
            <a:r>
              <a:rPr lang="en-US" sz="800" baseline="0" dirty="0" smtClean="0">
                <a:latin typeface="+mn-lt"/>
              </a:rPr>
              <a:t> campaign management offers a unique value in that it truly allows for creating campaigns across all channels, digital and traditional, including event management. This is different from some other vendors who address only digital marketing. While digital marketing is the fastest growing tactic and has the most visibility, please keep in mind that it counts for only about 15% of all marketing spent today. </a:t>
            </a:r>
          </a:p>
          <a:p>
            <a:pPr marL="174845" lvl="0" indent="-174845">
              <a:buFont typeface="Arial" panose="020B0604020202020204" pitchFamily="34" charset="0"/>
              <a:buChar char="•"/>
            </a:pPr>
            <a:r>
              <a:rPr lang="en-US" sz="800" baseline="0" dirty="0" smtClean="0">
                <a:latin typeface="+mn-lt"/>
              </a:rPr>
              <a:t>Lastly, when it comes to sales and marketing collaboration, we offer a strong value proposition that no other vendor can match. I want to highlight four areas here:</a:t>
            </a:r>
          </a:p>
          <a:p>
            <a:pPr marL="685800" lvl="1" indent="-228600">
              <a:buFont typeface="+mj-lt"/>
              <a:buAutoNum type="arabicPeriod"/>
            </a:pPr>
            <a:r>
              <a:rPr lang="en-US" sz="800" b="1" i="1" baseline="0" dirty="0" smtClean="0">
                <a:latin typeface="+mn-lt"/>
              </a:rPr>
              <a:t>Out of the box integration </a:t>
            </a:r>
            <a:r>
              <a:rPr lang="en-US" sz="800" baseline="0" dirty="0" smtClean="0">
                <a:latin typeface="+mn-lt"/>
              </a:rPr>
              <a:t>with Dynamics CRM; and this includes the integration on custom fields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spc="0" dirty="0" smtClean="0">
                <a:solidFill>
                  <a:srgbClr val="002060"/>
                </a:solidFill>
                <a:latin typeface="+mn-lt"/>
              </a:rPr>
              <a:t>Our </a:t>
            </a:r>
            <a:r>
              <a:rPr lang="en-US" sz="800" b="1" i="1" spc="0" dirty="0" smtClean="0">
                <a:solidFill>
                  <a:srgbClr val="002060"/>
                </a:solidFill>
                <a:latin typeface="+mn-lt"/>
              </a:rPr>
              <a:t>lead scoring</a:t>
            </a:r>
            <a:r>
              <a:rPr lang="en-US" sz="800" b="1" i="1" spc="0" baseline="0" dirty="0" smtClean="0">
                <a:solidFill>
                  <a:srgbClr val="002060"/>
                </a:solidFill>
                <a:latin typeface="+mn-lt"/>
              </a:rPr>
              <a:t> and nurturing capabilities </a:t>
            </a:r>
            <a:r>
              <a:rPr lang="en-US" sz="800" spc="0" baseline="0" dirty="0" smtClean="0">
                <a:solidFill>
                  <a:srgbClr val="002060"/>
                </a:solidFill>
                <a:latin typeface="+mn-lt"/>
              </a:rPr>
              <a:t>are very much undervalued as they are market leading from a usability viewpoint and with the flexibility to a</a:t>
            </a:r>
            <a:r>
              <a:rPr lang="en-US" sz="800" dirty="0" smtClean="0">
                <a:solidFill>
                  <a:schemeClr val="tx1">
                    <a:lumMod val="50000"/>
                    <a:lumOff val="50000"/>
                  </a:schemeClr>
                </a:solidFill>
                <a:latin typeface="+mn-lt"/>
                <a:ea typeface="Segoe UI" panose="020B0502040204020203" pitchFamily="34" charset="0"/>
                <a:cs typeface="Segoe UI" panose="020B0502040204020203" pitchFamily="34" charset="0"/>
              </a:rPr>
              <a:t>ccommodate different lead generation strategies and lead scoring models by product, segment, and campaign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smtClean="0">
                <a:solidFill>
                  <a:schemeClr val="tx1">
                    <a:lumMod val="50000"/>
                    <a:lumOff val="50000"/>
                  </a:schemeClr>
                </a:solidFill>
                <a:latin typeface="+mn-lt"/>
                <a:ea typeface="Segoe UI" panose="020B0502040204020203" pitchFamily="34" charset="0"/>
                <a:cs typeface="Segoe UI" panose="020B0502040204020203" pitchFamily="34" charset="0"/>
              </a:rPr>
              <a:t>We provide all CRM users with full visibility</a:t>
            </a:r>
            <a:r>
              <a:rPr lang="en-US" sz="800" baseline="0" dirty="0" smtClean="0">
                <a:solidFill>
                  <a:schemeClr val="tx1">
                    <a:lumMod val="50000"/>
                    <a:lumOff val="50000"/>
                  </a:schemeClr>
                </a:solidFill>
                <a:latin typeface="+mn-lt"/>
                <a:ea typeface="Segoe UI" panose="020B0502040204020203" pitchFamily="34" charset="0"/>
                <a:cs typeface="Segoe UI" panose="020B0502040204020203" pitchFamily="34" charset="0"/>
              </a:rPr>
              <a:t> into the </a:t>
            </a:r>
            <a:r>
              <a:rPr lang="en-US" sz="800" b="1" i="1" baseline="0" dirty="0" smtClean="0">
                <a:solidFill>
                  <a:schemeClr val="tx1">
                    <a:lumMod val="50000"/>
                    <a:lumOff val="50000"/>
                  </a:schemeClr>
                </a:solidFill>
                <a:latin typeface="+mn-lt"/>
                <a:ea typeface="Segoe UI" panose="020B0502040204020203" pitchFamily="34" charset="0"/>
                <a:cs typeface="Segoe UI" panose="020B0502040204020203" pitchFamily="34" charset="0"/>
              </a:rPr>
              <a:t>marketing calendar</a:t>
            </a:r>
            <a:r>
              <a:rPr lang="en-US" sz="800" baseline="0" dirty="0" smtClean="0">
                <a:solidFill>
                  <a:schemeClr val="tx1">
                    <a:lumMod val="50000"/>
                    <a:lumOff val="50000"/>
                  </a:schemeClr>
                </a:solidFill>
                <a:latin typeface="+mn-lt"/>
                <a:ea typeface="Segoe UI" panose="020B0502040204020203" pitchFamily="34" charset="0"/>
                <a:cs typeface="Segoe UI" panose="020B0502040204020203" pitchFamily="34" charset="0"/>
              </a:rPr>
              <a:t>, with the ability to drill down to individual contacts and their interaction with the campaign, including the ability to block your contacts from being targeted by marketing. This is huge for a sales person.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smtClean="0">
                <a:solidFill>
                  <a:schemeClr val="tx1">
                    <a:lumMod val="50000"/>
                    <a:lumOff val="50000"/>
                  </a:schemeClr>
                </a:solidFill>
                <a:latin typeface="+mn-lt"/>
                <a:ea typeface="Segoe UI" panose="020B0502040204020203" pitchFamily="34" charset="0"/>
                <a:cs typeface="Segoe UI" panose="020B0502040204020203" pitchFamily="34" charset="0"/>
              </a:rPr>
              <a:t>CRM</a:t>
            </a:r>
            <a:r>
              <a:rPr lang="en-US" sz="800" baseline="0" dirty="0" smtClean="0">
                <a:solidFill>
                  <a:schemeClr val="tx1">
                    <a:lumMod val="50000"/>
                    <a:lumOff val="50000"/>
                  </a:schemeClr>
                </a:solidFill>
                <a:latin typeface="+mn-lt"/>
                <a:ea typeface="Segoe UI" panose="020B0502040204020203" pitchFamily="34" charset="0"/>
                <a:cs typeface="Segoe UI" panose="020B0502040204020203" pitchFamily="34" charset="0"/>
              </a:rPr>
              <a:t> users can initiate a marketing workflow such as the creation of content and campaigns and track the progress. This is done through a portal and doesn’t consume any additional seats. This can be done by any CRM user but also any other user, even outside the company, such as agencies and contractors.</a:t>
            </a:r>
            <a:endParaRPr lang="en-US" sz="800" dirty="0" smtClean="0">
              <a:solidFill>
                <a:schemeClr val="tx1">
                  <a:lumMod val="50000"/>
                  <a:lumOff val="50000"/>
                </a:schemeClr>
              </a:solidFill>
              <a:latin typeface="+mn-lt"/>
              <a:ea typeface="Segoe UI" panose="020B0502040204020203" pitchFamily="34" charset="0"/>
              <a:cs typeface="Segoe UI" panose="020B0502040204020203" pitchFamily="34" charset="0"/>
            </a:endParaRPr>
          </a:p>
          <a:p>
            <a:pPr defTabSz="923087">
              <a:defRPr/>
            </a:pPr>
            <a:endParaRPr lang="en-US" sz="800" dirty="0" smtClean="0">
              <a:latin typeface="+mn-lt"/>
            </a:endParaRPr>
          </a:p>
          <a:p>
            <a:pPr marL="0" marR="0" indent="0" algn="l" defTabSz="923087" rtl="0" eaLnBrk="1" fontAlgn="auto" latinLnBrk="0" hangingPunct="1">
              <a:lnSpc>
                <a:spcPct val="90000"/>
              </a:lnSpc>
              <a:spcBef>
                <a:spcPts val="0"/>
              </a:spcBef>
              <a:spcAft>
                <a:spcPts val="340"/>
              </a:spcAft>
              <a:buClrTx/>
              <a:buSzTx/>
              <a:buFontTx/>
              <a:buNone/>
              <a:tabLst/>
              <a:defRPr/>
            </a:pPr>
            <a:endParaRPr lang="en-US" sz="800" kern="1200" dirty="0" smtClean="0">
              <a:solidFill>
                <a:schemeClr val="tx1"/>
              </a:solidFill>
              <a:latin typeface="Segoe UI Light" pitchFamily="34" charset="0"/>
              <a:ea typeface="+mn-ea"/>
              <a:cs typeface="+mn-cs"/>
            </a:endParaRPr>
          </a:p>
          <a:p>
            <a:endParaRPr lang="en-US" sz="800" baseline="0" dirty="0" smtClean="0"/>
          </a:p>
          <a:p>
            <a:endParaRPr lang="en-US" sz="800" b="1" dirty="0">
              <a:latin typeface="+mn-lt"/>
            </a:endParaRPr>
          </a:p>
          <a:p>
            <a:endParaRPr lang="en-US" sz="800" dirty="0">
              <a:latin typeface="+mn-lt"/>
            </a:endParaRPr>
          </a:p>
          <a:p>
            <a:endParaRPr lang="en-US" sz="8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1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GB" sz="800" kern="1200" dirty="0" smtClean="0">
                <a:solidFill>
                  <a:schemeClr val="tx1"/>
                </a:solidFill>
                <a:latin typeface="Segoe UI Light" pitchFamily="34" charset="0"/>
                <a:ea typeface="+mn-ea"/>
                <a:cs typeface="+mn-cs"/>
              </a:rPr>
              <a:t>What’s new in the Microsof</a:t>
            </a:r>
            <a:r>
              <a:rPr lang="en-GB" sz="800" kern="1200" baseline="0" dirty="0" smtClean="0">
                <a:solidFill>
                  <a:schemeClr val="tx1"/>
                </a:solidFill>
                <a:latin typeface="Segoe UI Light" pitchFamily="34" charset="0"/>
                <a:ea typeface="+mn-ea"/>
                <a:cs typeface="+mn-cs"/>
              </a:rPr>
              <a:t>t Dynamics Marketing 2016 release (Autumn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baseline="0" dirty="0" smtClean="0">
              <a:solidFill>
                <a:schemeClr val="tx1"/>
              </a:solidFill>
              <a:latin typeface="Segoe UI Light"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With the</a:t>
            </a:r>
            <a:r>
              <a:rPr lang="en-US" sz="2000" baseline="0" dirty="0" smtClean="0"/>
              <a:t> autumn release</a:t>
            </a:r>
            <a:r>
              <a:rPr lang="en-US" sz="2000" dirty="0" smtClean="0"/>
              <a:t>, marketers</a:t>
            </a:r>
            <a:r>
              <a:rPr lang="en-US" sz="2000" baseline="0" dirty="0" smtClean="0"/>
              <a:t> can truly go </a:t>
            </a:r>
            <a:r>
              <a:rPr lang="en-US" sz="2000" i="0" baseline="0" dirty="0" smtClean="0"/>
              <a:t>mobile. As a modern mobile marketer, you can create powerful SMS campaigns as well as integrate SMS marketing in your multi channel campaigns. Come Autumn, MDM will support both outbound and inbound SMS marketing in select markets. This means ability to:</a:t>
            </a:r>
          </a:p>
          <a:p>
            <a:pPr marL="914400" marR="0" lvl="2" indent="-457200" algn="l" defTabSz="914400" rtl="0" eaLnBrk="1" fontAlgn="auto" latinLnBrk="0" hangingPunct="1">
              <a:lnSpc>
                <a:spcPct val="100000"/>
              </a:lnSpc>
              <a:spcBef>
                <a:spcPts val="0"/>
              </a:spcBef>
              <a:spcAft>
                <a:spcPts val="0"/>
              </a:spcAft>
              <a:buClrTx/>
              <a:buSzTx/>
              <a:buFontTx/>
              <a:buAutoNum type="alphaLcParenR"/>
              <a:tabLst/>
              <a:defRPr/>
            </a:pPr>
            <a:r>
              <a:rPr lang="en-US" sz="1200" i="0" kern="1200" dirty="0" smtClean="0">
                <a:solidFill>
                  <a:schemeClr val="tx1"/>
                </a:solidFill>
                <a:effectLst/>
                <a:latin typeface="Segoe UI Light" pitchFamily="34" charset="0"/>
                <a:ea typeface="+mn-ea"/>
                <a:cs typeface="+mn-cs"/>
              </a:rPr>
              <a:t>configure inbound SMS campaigns with SMS keywords to get SMS opt-ins</a:t>
            </a:r>
          </a:p>
          <a:p>
            <a:pPr marL="914400" marR="0" lvl="2" indent="-457200" algn="l" defTabSz="914400" rtl="0" eaLnBrk="1" fontAlgn="auto" latinLnBrk="0" hangingPunct="1">
              <a:lnSpc>
                <a:spcPct val="100000"/>
              </a:lnSpc>
              <a:spcBef>
                <a:spcPts val="0"/>
              </a:spcBef>
              <a:spcAft>
                <a:spcPts val="0"/>
              </a:spcAft>
              <a:buClrTx/>
              <a:buSzTx/>
              <a:buFontTx/>
              <a:buAutoNum type="alphaLcParenR"/>
              <a:tabLst/>
              <a:defRPr/>
            </a:pPr>
            <a:r>
              <a:rPr lang="en-US" sz="2000" i="0" baseline="0" dirty="0" smtClean="0"/>
              <a:t>maintain a database of opt-in and opt-out preferences of your marketing contacts</a:t>
            </a:r>
          </a:p>
          <a:p>
            <a:pPr marL="914400" marR="0" lvl="2" indent="-457200" algn="l" defTabSz="914400" rtl="0" eaLnBrk="1" fontAlgn="auto" latinLnBrk="0" hangingPunct="1">
              <a:lnSpc>
                <a:spcPct val="100000"/>
              </a:lnSpc>
              <a:spcBef>
                <a:spcPts val="0"/>
              </a:spcBef>
              <a:spcAft>
                <a:spcPts val="0"/>
              </a:spcAft>
              <a:buClrTx/>
              <a:buSzTx/>
              <a:buFontTx/>
              <a:buAutoNum type="alphaLcParenR"/>
              <a:tabLst/>
              <a:defRPr/>
            </a:pPr>
            <a:r>
              <a:rPr lang="en-US" sz="1200" i="0" kern="1200" dirty="0" smtClean="0">
                <a:solidFill>
                  <a:schemeClr val="tx1"/>
                </a:solidFill>
                <a:effectLst/>
                <a:latin typeface="Segoe UI Light" pitchFamily="34" charset="0"/>
                <a:ea typeface="+mn-ea"/>
                <a:cs typeface="+mn-cs"/>
              </a:rPr>
              <a:t>send outgoing promotional SMSs to opted in contacts for SMS</a:t>
            </a:r>
            <a:endParaRPr lang="en-US" sz="2000" i="0" baseline="0" dirty="0" smtClean="0"/>
          </a:p>
          <a:p>
            <a:pPr marL="914400" marR="0" lvl="2" indent="-457200" algn="l" defTabSz="914400" rtl="0" eaLnBrk="1" fontAlgn="auto" latinLnBrk="0" hangingPunct="1">
              <a:lnSpc>
                <a:spcPct val="100000"/>
              </a:lnSpc>
              <a:spcBef>
                <a:spcPts val="0"/>
              </a:spcBef>
              <a:spcAft>
                <a:spcPts val="0"/>
              </a:spcAft>
              <a:buClrTx/>
              <a:buSzTx/>
              <a:buFontTx/>
              <a:buAutoNum type="alphaLcParenR"/>
              <a:tabLst/>
              <a:defRPr/>
            </a:pPr>
            <a:r>
              <a:rPr lang="en-US" sz="2000" i="0" baseline="0" dirty="0" smtClean="0"/>
              <a:t>tracking performance of your SMS campaigns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i="0" baseline="0" dirty="0" smtClean="0"/>
              <a:t>This capability truly stands out MDM in mobile marketing space </a:t>
            </a:r>
            <a:r>
              <a:rPr lang="en-US" sz="2000" baseline="0" dirty="0" smtClean="0"/>
              <a:t>and enhances its positioning as one of the best omni-channel integrated marketing management clouds for the modern marketer.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baseline="0" dirty="0" smtClean="0">
              <a:solidFill>
                <a:schemeClr val="tx1"/>
              </a:solidFill>
              <a:latin typeface="Segoe UI Light"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baseline="0" dirty="0" smtClean="0">
                <a:solidFill>
                  <a:schemeClr val="tx1"/>
                </a:solidFill>
                <a:latin typeface="Segoe UI Light" pitchFamily="34" charset="0"/>
                <a:ea typeface="+mn-ea"/>
                <a:cs typeface="+mn-cs"/>
              </a:rPr>
              <a:t>SMS marketing is initially released in the following markets: USA, Canada, UK, Singapore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baseline="0" dirty="0" smtClean="0">
              <a:solidFill>
                <a:schemeClr val="tx1"/>
              </a:solidFill>
              <a:latin typeface="Segoe UI Light"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baseline="0" dirty="0" smtClean="0">
                <a:solidFill>
                  <a:schemeClr val="tx1"/>
                </a:solidFill>
                <a:latin typeface="Segoe UI Light" pitchFamily="34" charset="0"/>
                <a:ea typeface="+mn-ea"/>
                <a:cs typeface="+mn-cs"/>
              </a:rPr>
              <a:t>Compete: included (Salesforce/ET) or not, third party (Marketo, ClickDimensions)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baseline="0" dirty="0" smtClean="0">
              <a:solidFill>
                <a:schemeClr val="tx1"/>
              </a:solidFill>
              <a:latin typeface="Segoe UI Light"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baseline="0" dirty="0" smtClean="0">
              <a:solidFill>
                <a:schemeClr val="tx1"/>
              </a:solidFill>
              <a:latin typeface="Segoe UI Light" pitchFamily="34" charset="0"/>
              <a:ea typeface="+mn-ea"/>
              <a:cs typeface="+mn-cs"/>
            </a:endParaRPr>
          </a:p>
          <a:p>
            <a:endParaRPr lang="en-US" baseline="0" dirty="0" smtClean="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Dynamics</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74F88A-941E-4353-8AC1-09B22710FD6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00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900" b="0" i="0" kern="1200" dirty="0" smtClean="0">
                <a:solidFill>
                  <a:schemeClr val="tx1"/>
                </a:solidFill>
                <a:effectLst/>
                <a:latin typeface="Segoe UI Light" pitchFamily="34" charset="0"/>
                <a:ea typeface="+mn-ea"/>
                <a:cs typeface="+mn-cs"/>
              </a:rPr>
              <a:t>How does SMS text message Marketing work?</a:t>
            </a:r>
          </a:p>
          <a:p>
            <a:pPr fontAlgn="base"/>
            <a:endParaRPr lang="en-US" sz="900" b="0" i="0" kern="1200" dirty="0" smtClean="0">
              <a:solidFill>
                <a:schemeClr val="tx1"/>
              </a:solidFill>
              <a:effectLst/>
              <a:latin typeface="Segoe UI Light" pitchFamily="34" charset="0"/>
              <a:ea typeface="+mn-ea"/>
              <a:cs typeface="+mn-cs"/>
            </a:endParaRPr>
          </a:p>
          <a:p>
            <a:pPr fontAlgn="base"/>
            <a:r>
              <a:rPr lang="en-US" sz="900" b="0" i="0" kern="1200" dirty="0" smtClean="0">
                <a:solidFill>
                  <a:schemeClr val="tx1"/>
                </a:solidFill>
                <a:effectLst/>
                <a:latin typeface="Segoe UI Light" pitchFamily="34" charset="0"/>
                <a:ea typeface="+mn-ea"/>
                <a:cs typeface="+mn-cs"/>
              </a:rPr>
              <a:t>We like to answer this question with a quick scenario :</a:t>
            </a:r>
          </a:p>
          <a:p>
            <a:pPr fontAlgn="base"/>
            <a:r>
              <a:rPr lang="en-US" sz="900" b="1" i="0" kern="1200" dirty="0" smtClean="0">
                <a:solidFill>
                  <a:schemeClr val="tx1"/>
                </a:solidFill>
                <a:effectLst/>
                <a:latin typeface="Segoe UI Light" pitchFamily="34" charset="0"/>
                <a:ea typeface="+mn-ea"/>
                <a:cs typeface="+mn-cs"/>
              </a:rPr>
              <a:t>Step 1</a:t>
            </a:r>
            <a:r>
              <a:rPr lang="en-US" sz="900" b="0" i="0" kern="1200" dirty="0" smtClean="0">
                <a:solidFill>
                  <a:schemeClr val="tx1"/>
                </a:solidFill>
                <a:effectLst/>
                <a:latin typeface="Segoe UI Light" pitchFamily="34" charset="0"/>
                <a:ea typeface="+mn-ea"/>
                <a:cs typeface="+mn-cs"/>
              </a:rPr>
              <a:t> – A person</a:t>
            </a:r>
            <a:r>
              <a:rPr lang="en-US" sz="900" b="0" i="0" kern="1200" baseline="0" dirty="0" smtClean="0">
                <a:solidFill>
                  <a:schemeClr val="tx1"/>
                </a:solidFill>
                <a:effectLst/>
                <a:latin typeface="Segoe UI Light" pitchFamily="34" charset="0"/>
                <a:ea typeface="+mn-ea"/>
                <a:cs typeface="+mn-cs"/>
              </a:rPr>
              <a:t> </a:t>
            </a:r>
            <a:r>
              <a:rPr lang="en-US" sz="900" b="0" i="0" kern="1200" dirty="0" smtClean="0">
                <a:solidFill>
                  <a:schemeClr val="tx1"/>
                </a:solidFill>
                <a:effectLst/>
                <a:latin typeface="Segoe UI Light" pitchFamily="34" charset="0"/>
                <a:ea typeface="+mn-ea"/>
                <a:cs typeface="+mn-cs"/>
              </a:rPr>
              <a:t>sees an add on TV, in an email, on a billboard, or in print that directs them to text a keyword to a 5-digit shortcode. For this example let’s use</a:t>
            </a:r>
            <a:r>
              <a:rPr lang="en-US" sz="900" b="0" i="0" kern="1200" baseline="0" dirty="0" smtClean="0">
                <a:solidFill>
                  <a:schemeClr val="tx1"/>
                </a:solidFill>
                <a:effectLst/>
                <a:latin typeface="Segoe UI Light" pitchFamily="34" charset="0"/>
                <a:ea typeface="+mn-ea"/>
                <a:cs typeface="+mn-cs"/>
              </a:rPr>
              <a:t> an XBOX store</a:t>
            </a:r>
            <a:r>
              <a:rPr lang="en-US" sz="900" b="0" i="0" kern="1200" dirty="0" smtClean="0">
                <a:solidFill>
                  <a:schemeClr val="tx1"/>
                </a:solidFill>
                <a:effectLst/>
                <a:latin typeface="Segoe UI Light" pitchFamily="34" charset="0"/>
                <a:ea typeface="+mn-ea"/>
                <a:cs typeface="+mn-cs"/>
              </a:rPr>
              <a:t>.  The instructions on the</a:t>
            </a:r>
            <a:r>
              <a:rPr lang="en-US" sz="900" b="0" i="0" kern="1200" baseline="0" dirty="0" smtClean="0">
                <a:solidFill>
                  <a:schemeClr val="tx1"/>
                </a:solidFill>
                <a:effectLst/>
                <a:latin typeface="Segoe UI Light" pitchFamily="34" charset="0"/>
                <a:ea typeface="+mn-ea"/>
                <a:cs typeface="+mn-cs"/>
              </a:rPr>
              <a:t> ad you see here in the orange box </a:t>
            </a:r>
            <a:r>
              <a:rPr lang="en-US" sz="900" b="0" i="0" kern="1200" dirty="0" smtClean="0">
                <a:solidFill>
                  <a:schemeClr val="tx1"/>
                </a:solidFill>
                <a:effectLst/>
                <a:latin typeface="Segoe UI Light" pitchFamily="34" charset="0"/>
                <a:ea typeface="+mn-ea"/>
                <a:cs typeface="+mn-cs"/>
              </a:rPr>
              <a:t>says “Text GETGOLD to 45678” and “opt-in today and </a:t>
            </a:r>
            <a:r>
              <a:rPr lang="en-US" sz="900" b="0" i="0" kern="1200" baseline="0" dirty="0" smtClean="0">
                <a:solidFill>
                  <a:schemeClr val="tx1"/>
                </a:solidFill>
                <a:effectLst/>
                <a:latin typeface="Segoe UI Light" pitchFamily="34" charset="0"/>
                <a:ea typeface="+mn-ea"/>
                <a:cs typeface="+mn-cs"/>
              </a:rPr>
              <a:t>get 5% off your next purchase</a:t>
            </a:r>
            <a:r>
              <a:rPr lang="en-US" sz="900" b="0" i="0" kern="1200" dirty="0" smtClean="0">
                <a:solidFill>
                  <a:schemeClr val="tx1"/>
                </a:solidFill>
                <a:effectLst/>
                <a:latin typeface="Segoe UI Light" pitchFamily="34" charset="0"/>
                <a:ea typeface="+mn-ea"/>
                <a:cs typeface="+mn-cs"/>
              </a:rPr>
              <a:t>!”  These instructions could be placed on a</a:t>
            </a:r>
            <a:r>
              <a:rPr lang="en-US" sz="900" b="0" i="0" kern="1200" baseline="0" dirty="0" smtClean="0">
                <a:solidFill>
                  <a:schemeClr val="tx1"/>
                </a:solidFill>
                <a:effectLst/>
                <a:latin typeface="Segoe UI Light" pitchFamily="34" charset="0"/>
                <a:ea typeface="+mn-ea"/>
                <a:cs typeface="+mn-cs"/>
              </a:rPr>
              <a:t> website, in an email, on a billboard, or anywhere else</a:t>
            </a:r>
            <a:r>
              <a:rPr lang="en-US" sz="900" b="0" i="0" kern="1200" dirty="0" smtClean="0">
                <a:solidFill>
                  <a:schemeClr val="tx1"/>
                </a:solidFill>
                <a:effectLst/>
                <a:latin typeface="Segoe UI Light" pitchFamily="34" charset="0"/>
                <a:ea typeface="+mn-ea"/>
                <a:cs typeface="+mn-cs"/>
              </a:rPr>
              <a:t>.</a:t>
            </a:r>
          </a:p>
          <a:p>
            <a:pPr fontAlgn="base"/>
            <a:r>
              <a:rPr lang="en-US" sz="900" b="1" i="0" kern="1200" dirty="0" smtClean="0">
                <a:solidFill>
                  <a:schemeClr val="tx1"/>
                </a:solidFill>
                <a:effectLst/>
                <a:latin typeface="Segoe UI Light" pitchFamily="34" charset="0"/>
                <a:ea typeface="+mn-ea"/>
                <a:cs typeface="+mn-cs"/>
              </a:rPr>
              <a:t>Step 2</a:t>
            </a:r>
            <a:r>
              <a:rPr lang="en-US" sz="900" b="0" i="0" kern="1200" dirty="0" smtClean="0">
                <a:solidFill>
                  <a:schemeClr val="tx1"/>
                </a:solidFill>
                <a:effectLst/>
                <a:latin typeface="Segoe UI Light" pitchFamily="34" charset="0"/>
                <a:ea typeface="+mn-ea"/>
                <a:cs typeface="+mn-cs"/>
              </a:rPr>
              <a:t> – The person creates</a:t>
            </a:r>
            <a:r>
              <a:rPr lang="en-US" sz="900" b="0" i="0" kern="1200" baseline="0" dirty="0" smtClean="0">
                <a:solidFill>
                  <a:schemeClr val="tx1"/>
                </a:solidFill>
                <a:effectLst/>
                <a:latin typeface="Segoe UI Light" pitchFamily="34" charset="0"/>
                <a:ea typeface="+mn-ea"/>
                <a:cs typeface="+mn-cs"/>
              </a:rPr>
              <a:t> </a:t>
            </a:r>
            <a:r>
              <a:rPr lang="en-US" sz="900" b="0" i="0" kern="1200" dirty="0" smtClean="0">
                <a:solidFill>
                  <a:schemeClr val="tx1"/>
                </a:solidFill>
                <a:effectLst/>
                <a:latin typeface="Segoe UI Light" pitchFamily="34" charset="0"/>
                <a:ea typeface="+mn-ea"/>
                <a:cs typeface="+mn-cs"/>
              </a:rPr>
              <a:t>a text message on their phone.  The “to” phone number will be 45678 and the message body will be “GETGOLD”</a:t>
            </a:r>
          </a:p>
          <a:p>
            <a:pPr fontAlgn="base"/>
            <a:r>
              <a:rPr lang="en-US" sz="900" b="1" i="0" kern="1200" dirty="0" smtClean="0">
                <a:solidFill>
                  <a:schemeClr val="tx1"/>
                </a:solidFill>
                <a:effectLst/>
                <a:latin typeface="Segoe UI Light" pitchFamily="34" charset="0"/>
                <a:ea typeface="+mn-ea"/>
                <a:cs typeface="+mn-cs"/>
              </a:rPr>
              <a:t>Step 3</a:t>
            </a:r>
            <a:r>
              <a:rPr lang="en-US" sz="900" b="0" i="0" kern="1200" dirty="0" smtClean="0">
                <a:solidFill>
                  <a:schemeClr val="tx1"/>
                </a:solidFill>
                <a:effectLst/>
                <a:latin typeface="Segoe UI Light" pitchFamily="34" charset="0"/>
                <a:ea typeface="+mn-ea"/>
                <a:cs typeface="+mn-cs"/>
              </a:rPr>
              <a:t> – That message is received by Dynamics Marketing that stores the person’s phone number and immediately sends back a response, something like “Thank you for subscribing</a:t>
            </a:r>
            <a:r>
              <a:rPr lang="en-US" sz="900" b="0" i="0" kern="1200" baseline="0" dirty="0" smtClean="0">
                <a:solidFill>
                  <a:schemeClr val="tx1"/>
                </a:solidFill>
                <a:effectLst/>
                <a:latin typeface="Segoe UI Light" pitchFamily="34" charset="0"/>
                <a:ea typeface="+mn-ea"/>
                <a:cs typeface="+mn-cs"/>
              </a:rPr>
              <a:t> to GOLD VIP</a:t>
            </a:r>
            <a:r>
              <a:rPr lang="en-US" sz="900" b="0" i="0" kern="1200" dirty="0" smtClean="0">
                <a:solidFill>
                  <a:schemeClr val="tx1"/>
                </a:solidFill>
                <a:effectLst/>
                <a:latin typeface="Segoe UI Light" pitchFamily="34" charset="0"/>
                <a:ea typeface="+mn-ea"/>
                <a:cs typeface="+mn-cs"/>
              </a:rPr>
              <a:t>. Show this message to get 5% off your</a:t>
            </a:r>
            <a:r>
              <a:rPr lang="en-US" sz="900" b="0" i="0" kern="1200" baseline="0" dirty="0" smtClean="0">
                <a:solidFill>
                  <a:schemeClr val="tx1"/>
                </a:solidFill>
                <a:effectLst/>
                <a:latin typeface="Segoe UI Light" pitchFamily="34" charset="0"/>
                <a:ea typeface="+mn-ea"/>
                <a:cs typeface="+mn-cs"/>
              </a:rPr>
              <a:t> next purchase.</a:t>
            </a:r>
            <a:r>
              <a:rPr lang="en-US" sz="900" b="0" i="0" kern="1200" dirty="0" smtClean="0">
                <a:solidFill>
                  <a:schemeClr val="tx1"/>
                </a:solidFill>
                <a:effectLst/>
                <a:latin typeface="Segoe UI Light" pitchFamily="34" charset="0"/>
                <a:ea typeface="+mn-ea"/>
                <a:cs typeface="+mn-cs"/>
              </a:rPr>
              <a:t>”</a:t>
            </a:r>
          </a:p>
          <a:p>
            <a:pPr fontAlgn="base"/>
            <a:r>
              <a:rPr lang="en-US" sz="900" b="1" i="0" kern="1200" dirty="0" smtClean="0">
                <a:solidFill>
                  <a:schemeClr val="tx1"/>
                </a:solidFill>
                <a:effectLst/>
                <a:latin typeface="Segoe UI Light" pitchFamily="34" charset="0"/>
                <a:ea typeface="+mn-ea"/>
                <a:cs typeface="+mn-cs"/>
              </a:rPr>
              <a:t>Step 4</a:t>
            </a:r>
            <a:r>
              <a:rPr lang="en-US" sz="900" b="0" i="0" kern="1200" dirty="0" smtClean="0">
                <a:solidFill>
                  <a:schemeClr val="tx1"/>
                </a:solidFill>
                <a:effectLst/>
                <a:latin typeface="Segoe UI Light" pitchFamily="34" charset="0"/>
                <a:ea typeface="+mn-ea"/>
                <a:cs typeface="+mn-cs"/>
              </a:rPr>
              <a:t> – At some point in the future the XBOX shop can log in to Dynamics Marketing and send a text message out to everyone who has</a:t>
            </a:r>
            <a:r>
              <a:rPr lang="en-US" sz="900" b="0" i="0" kern="1200" baseline="0" dirty="0" smtClean="0">
                <a:solidFill>
                  <a:schemeClr val="tx1"/>
                </a:solidFill>
                <a:effectLst/>
                <a:latin typeface="Segoe UI Light" pitchFamily="34" charset="0"/>
                <a:ea typeface="+mn-ea"/>
                <a:cs typeface="+mn-cs"/>
              </a:rPr>
              <a:t> subscribed</a:t>
            </a:r>
            <a:r>
              <a:rPr lang="en-US" sz="900" b="0" i="0" kern="1200" dirty="0" smtClean="0">
                <a:solidFill>
                  <a:schemeClr val="tx1"/>
                </a:solidFill>
                <a:effectLst/>
                <a:latin typeface="Segoe UI Light" pitchFamily="34" charset="0"/>
                <a:ea typeface="+mn-ea"/>
                <a:cs typeface="+mn-cs"/>
              </a:rPr>
              <a:t>.  They could do this to announce new promotions or new services.</a:t>
            </a:r>
          </a:p>
          <a:p>
            <a:pPr fontAlgn="base"/>
            <a:r>
              <a:rPr lang="en-US" sz="900" b="0" i="0" kern="1200" dirty="0" smtClean="0">
                <a:solidFill>
                  <a:schemeClr val="tx1"/>
                </a:solidFill>
                <a:effectLst/>
                <a:latin typeface="Segoe UI Light" pitchFamily="34" charset="0"/>
                <a:ea typeface="+mn-ea"/>
                <a:cs typeface="+mn-cs"/>
              </a:rPr>
              <a:t>Similar to email marketing the goal of SMS marketing is to build a database of subscribers and then message them in the future with specials, promotions, news, etc.  The software used to run text message marketing campaigns is integral part of Dynamics Marketing and very similar to an email program. In</a:t>
            </a:r>
            <a:r>
              <a:rPr lang="en-US" sz="900" b="0" i="0" kern="1200" baseline="0" dirty="0" smtClean="0">
                <a:solidFill>
                  <a:schemeClr val="tx1"/>
                </a:solidFill>
                <a:effectLst/>
                <a:latin typeface="Segoe UI Light" pitchFamily="34" charset="0"/>
                <a:ea typeface="+mn-ea"/>
                <a:cs typeface="+mn-cs"/>
              </a:rPr>
              <a:t> fact, in Dynamics Marketing you can create an multichannel program that includes both email, SMS, as well as other channels in one campaign</a:t>
            </a:r>
            <a:r>
              <a:rPr lang="en-US" sz="900" b="0" i="0" kern="1200" dirty="0" smtClean="0">
                <a:solidFill>
                  <a:schemeClr val="tx1"/>
                </a:solidFill>
                <a:effectLst/>
                <a:latin typeface="Segoe UI Light" pitchFamily="34" charset="0"/>
                <a:ea typeface="+mn-ea"/>
                <a:cs typeface="+mn-cs"/>
              </a:rPr>
              <a:t>.</a:t>
            </a:r>
          </a:p>
          <a:p>
            <a:pPr fontAlgn="base"/>
            <a:endParaRPr lang="en-US" sz="900" b="0" i="0" kern="1200" dirty="0" smtClean="0">
              <a:solidFill>
                <a:schemeClr val="tx1"/>
              </a:solidFill>
              <a:effectLst/>
              <a:latin typeface="Segoe UI Light" pitchFamily="34" charset="0"/>
              <a:ea typeface="+mn-ea"/>
              <a:cs typeface="+mn-cs"/>
            </a:endParaRPr>
          </a:p>
          <a:p>
            <a:pPr fontAlgn="base"/>
            <a:endParaRPr lang="en-US" sz="900" b="0" i="0" kern="1200" dirty="0" smtClean="0">
              <a:solidFill>
                <a:schemeClr val="tx1"/>
              </a:solidFill>
              <a:effectLst/>
              <a:latin typeface="Segoe UI Light" pitchFamily="34" charset="0"/>
              <a:ea typeface="+mn-ea"/>
              <a:cs typeface="+mn-cs"/>
            </a:endParaRPr>
          </a:p>
          <a:p>
            <a:pPr fontAlgn="base"/>
            <a:r>
              <a:rPr lang="en-US" sz="900" b="0" i="0" kern="1200" dirty="0" smtClean="0">
                <a:solidFill>
                  <a:schemeClr val="tx1"/>
                </a:solidFill>
                <a:effectLst/>
                <a:latin typeface="Segoe UI Light" pitchFamily="34" charset="0"/>
                <a:ea typeface="+mn-ea"/>
                <a:cs typeface="+mn-cs"/>
              </a:rPr>
              <a:t>_______________</a:t>
            </a:r>
          </a:p>
          <a:p>
            <a:pPr fontAlgn="base"/>
            <a:r>
              <a:rPr lang="en-US" sz="900" b="1" i="0" kern="1200" dirty="0" smtClean="0">
                <a:solidFill>
                  <a:schemeClr val="tx1"/>
                </a:solidFill>
                <a:effectLst/>
                <a:latin typeface="Segoe UI Light" pitchFamily="34" charset="0"/>
                <a:ea typeface="+mn-ea"/>
                <a:cs typeface="+mn-cs"/>
              </a:rPr>
              <a:t>Additional detail</a:t>
            </a:r>
          </a:p>
          <a:p>
            <a:pPr fontAlgn="base"/>
            <a:r>
              <a:rPr lang="en-US" sz="900" b="0" i="0" kern="1200" dirty="0" smtClean="0">
                <a:solidFill>
                  <a:schemeClr val="tx1"/>
                </a:solidFill>
                <a:effectLst/>
                <a:latin typeface="Segoe UI Light" pitchFamily="34" charset="0"/>
                <a:ea typeface="+mn-ea"/>
                <a:cs typeface="+mn-cs"/>
              </a:rPr>
              <a:t>SMS Marketing Best Practices</a:t>
            </a:r>
          </a:p>
          <a:p>
            <a:pPr fontAlgn="base"/>
            <a:r>
              <a:rPr lang="en-US" sz="900" b="0" i="0" kern="1200" dirty="0" smtClean="0">
                <a:solidFill>
                  <a:schemeClr val="tx1"/>
                </a:solidFill>
                <a:effectLst/>
                <a:latin typeface="Segoe UI Light" pitchFamily="34" charset="0"/>
                <a:ea typeface="+mn-ea"/>
                <a:cs typeface="+mn-cs"/>
              </a:rPr>
              <a:t>A couple important things to remember when starting and running a text message marketing campaign:</a:t>
            </a:r>
          </a:p>
          <a:p>
            <a:pPr fontAlgn="base"/>
            <a:r>
              <a:rPr lang="en-US" sz="900" b="0" i="0" kern="1200" dirty="0" smtClean="0">
                <a:solidFill>
                  <a:schemeClr val="tx1"/>
                </a:solidFill>
                <a:effectLst/>
                <a:latin typeface="Segoe UI Light" pitchFamily="34" charset="0"/>
                <a:ea typeface="+mn-ea"/>
                <a:cs typeface="+mn-cs"/>
              </a:rPr>
              <a:t>Always make sure messages sent to your subscriber database say “reply STOP to stop” (or something similar) at the end.  Just like with email marketing it’s crucial that subscribers can remove themselves, or opt-out, from the list.  Dynamics Marketing</a:t>
            </a:r>
            <a:r>
              <a:rPr lang="en-US" sz="900" b="0" i="0" kern="1200" baseline="0" dirty="0" smtClean="0">
                <a:solidFill>
                  <a:schemeClr val="tx1"/>
                </a:solidFill>
                <a:effectLst/>
                <a:latin typeface="Segoe UI Light" pitchFamily="34" charset="0"/>
                <a:ea typeface="+mn-ea"/>
                <a:cs typeface="+mn-cs"/>
              </a:rPr>
              <a:t> </a:t>
            </a:r>
            <a:r>
              <a:rPr lang="en-US" sz="900" b="0" i="0" kern="1200" dirty="0" smtClean="0">
                <a:solidFill>
                  <a:schemeClr val="tx1"/>
                </a:solidFill>
                <a:effectLst/>
                <a:latin typeface="Segoe UI Light" pitchFamily="34" charset="0"/>
                <a:ea typeface="+mn-ea"/>
                <a:cs typeface="+mn-cs"/>
              </a:rPr>
              <a:t>handles this automatically so they do not need to be removed by hand.</a:t>
            </a:r>
          </a:p>
          <a:p>
            <a:pPr fontAlgn="base"/>
            <a:r>
              <a:rPr lang="en-US" sz="900" b="0" i="0" kern="1200" dirty="0" smtClean="0">
                <a:solidFill>
                  <a:schemeClr val="tx1"/>
                </a:solidFill>
                <a:effectLst/>
                <a:latin typeface="Segoe UI Light" pitchFamily="34" charset="0"/>
                <a:ea typeface="+mn-ea"/>
                <a:cs typeface="+mn-cs"/>
              </a:rPr>
              <a:t>It’s a good idea to let subscribers know by entering a contest or texting in for something else they will be added to a marketing database.  Adding some copy that says “By entering this contest you will signed up for our mobile club and receive no more than two messages per month” near the instructions is usually sufficient.</a:t>
            </a:r>
          </a:p>
          <a:p>
            <a:endParaRPr lang="en-US" dirty="0"/>
          </a:p>
        </p:txBody>
      </p:sp>
      <p:sp>
        <p:nvSpPr>
          <p:cNvPr id="4" name="Header Placeholder 3"/>
          <p:cNvSpPr>
            <a:spLocks noGrp="1"/>
          </p:cNvSpPr>
          <p:nvPr>
            <p:ph type="hdr" sz="quarter" idx="10"/>
          </p:nvPr>
        </p:nvSpPr>
        <p:spPr/>
        <p:txBody>
          <a:bodyPr/>
          <a:lstStyle/>
          <a:p>
            <a:pPr marL="0" marR="0" lvl="0" indent="0" algn="l" defTabSz="93265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Microsoft Dynamics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A35286D-6FA9-4236-8771-B704B92464BE}"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1/19/2016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0622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http://www.business2community.com/digital-marketing/sms-versus-email-marketing-0957139</a:t>
            </a:r>
          </a:p>
          <a:p>
            <a:pPr marL="228600" indent="-228600">
              <a:buAutoNum type="arabicPeriod"/>
            </a:pPr>
            <a:r>
              <a:rPr lang="en-US" dirty="0" smtClean="0"/>
              <a:t>http://www.smartinsights.com/mobile-marketing/sms-marketing-campaigns/</a:t>
            </a:r>
          </a:p>
          <a:p>
            <a:pPr marL="228600" indent="-228600">
              <a:buAutoNum type="arabicPeriod"/>
            </a:pPr>
            <a:r>
              <a:rPr lang="en-US" dirty="0" smtClean="0"/>
              <a:t>http://tweakyourbiz.com/marketing/2014/04/02/sms-vs-email-marketing-gloves/</a:t>
            </a:r>
          </a:p>
          <a:p>
            <a:pPr marL="228600" indent="-228600">
              <a:buAutoNum type="arabicPeriod"/>
            </a:pPr>
            <a:r>
              <a:rPr lang="en-US" dirty="0" smtClean="0"/>
              <a:t>http://technews.tmcnet.com/channels/textmessagingresource/articles/371821-text-messaging-might-be-best-marketing-vehicle-2014.htm</a:t>
            </a:r>
          </a:p>
          <a:p>
            <a:pPr marL="0" indent="0">
              <a:buFont typeface="Arial" panose="020B0604020202020204" pitchFamily="34" charset="0"/>
              <a:buNone/>
            </a:pPr>
            <a:r>
              <a:rPr lang="en-US" dirty="0" smtClean="0"/>
              <a:t>* CTR of messages delivered </a:t>
            </a:r>
          </a:p>
          <a:p>
            <a:pPr marL="0" indent="0">
              <a:buFont typeface="Arial" panose="020B0604020202020204" pitchFamily="34" charset="0"/>
              <a:buNone/>
            </a:pPr>
            <a:r>
              <a:rPr lang="en-US" dirty="0" smtClean="0"/>
              <a:t>** Numbers rounded whole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b="1" dirty="0" smtClean="0"/>
              <a:t>SMS marketing has “staggering” response rates</a:t>
            </a:r>
            <a:r>
              <a:rPr lang="en-US" sz="1200" dirty="0" smtClean="0"/>
              <a:t>.” LinkedIn. https://www.linkedin.com/pulse/sms-marketing-has-staggering-response-rates-andrew-birmingham.</a:t>
            </a:r>
            <a:endParaRPr lang="en-US" sz="1200" dirty="0" smtClean="0">
              <a:gradFill>
                <a:gsLst>
                  <a:gs pos="2917">
                    <a:srgbClr val="FFFFFF"/>
                  </a:gs>
                  <a:gs pos="30000">
                    <a:srgbClr val="FFFFFF"/>
                  </a:gs>
                </a:gsLst>
                <a:lin ang="5400000" scaled="0"/>
              </a:gradFill>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714DB-8972-456C-A075-DDA7566123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13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Outbound, very similar to an email blast, a marketing list can be used as part of an automated campaign in MDM, via the campaign canvas. </a:t>
            </a:r>
          </a:p>
          <a:p>
            <a:endParaRPr lang="en-US" dirty="0" smtClean="0"/>
          </a:p>
          <a:p>
            <a:r>
              <a:rPr lang="en-US" dirty="0" smtClean="0"/>
              <a:t>Again, important to call out, CANNOT SEND WITHOUT OPT-IN. So a typical use case would be, customer receives email with short code and keyword, opts in, and receives example communications part of that automated campaign. </a:t>
            </a:r>
          </a:p>
          <a:p>
            <a:endParaRPr lang="en-US" dirty="0" smtClean="0"/>
          </a:p>
          <a:p>
            <a:r>
              <a:rPr lang="en-US" dirty="0" smtClean="0"/>
              <a:t>I’ve added a more detailed walk through at the end of this deck for later review, also would recommend viewing the Fall Preview recording on Connect to learn more.</a:t>
            </a:r>
          </a:p>
          <a:p>
            <a:endParaRPr lang="en-US" dirty="0" smtClean="0"/>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pPr marL="0" marR="0" lvl="0" indent="0" algn="l" defTabSz="93265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Microsoft Dynamics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1412B2E3-93AC-4B09-91CB-5E6441D29935}"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1/19/2016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968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F3D25B-621A-4955-B49C-C4205DD70981}"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338897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F3D25B-621A-4955-B49C-C4205DD70981}"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35795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F3D25B-621A-4955-B49C-C4205DD70981}"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188732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hoto_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l="2944" t="1853" r="1090"/>
          <a:stretch/>
        </p:blipFill>
        <p:spPr>
          <a:xfrm flipH="1">
            <a:off x="0" y="2"/>
            <a:ext cx="12190264" cy="6857996"/>
          </a:xfrm>
          <a:prstGeom prst="rect">
            <a:avLst/>
          </a:prstGeom>
        </p:spPr>
      </p:pic>
      <p:sp>
        <p:nvSpPr>
          <p:cNvPr id="2" name="Rectangle 1"/>
          <p:cNvSpPr/>
          <p:nvPr userDrawn="1"/>
        </p:nvSpPr>
        <p:spPr bwMode="auto">
          <a:xfrm>
            <a:off x="266063" y="2084173"/>
            <a:ext cx="6278150" cy="3491849"/>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auto">
          <a:xfrm>
            <a:off x="269302" y="2084173"/>
            <a:ext cx="6274911" cy="1793104"/>
          </a:xfrm>
          <a:noFill/>
        </p:spPr>
        <p:txBody>
          <a:bodyPr lIns="146304" tIns="91440" rIns="146304" bIns="91440" anchor="t" anchorCtr="0"/>
          <a:lstStyle>
            <a:lvl1pPr>
              <a:defRPr sz="5294" spc="-98" baseline="0">
                <a:gradFill>
                  <a:gsLst>
                    <a:gs pos="64646">
                      <a:srgbClr val="FFFFFF"/>
                    </a:gs>
                    <a:gs pos="4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67683" y="3877257"/>
            <a:ext cx="6276530" cy="1698765"/>
          </a:xfrm>
        </p:spPr>
        <p:txBody>
          <a:bodyPr tIns="109728" bIns="109728">
            <a:noAutofit/>
          </a:bodyPr>
          <a:lstStyle>
            <a:lvl1pPr marL="0" indent="0">
              <a:spcBef>
                <a:spcPts val="0"/>
              </a:spcBef>
              <a:buNone/>
              <a:defRPr sz="3137">
                <a:gradFill>
                  <a:gsLst>
                    <a:gs pos="64646">
                      <a:srgbClr val="FFFFFF"/>
                    </a:gs>
                    <a:gs pos="45000">
                      <a:srgbClr val="FFFFFF"/>
                    </a:gs>
                  </a:gsLst>
                  <a:lin ang="5400000" scaled="0"/>
                </a:gradFill>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46715" y="6029312"/>
            <a:ext cx="1668788" cy="358621"/>
          </a:xfrm>
          <a:prstGeom prst="rect">
            <a:avLst/>
          </a:prstGeom>
        </p:spPr>
      </p:pic>
    </p:spTree>
    <p:extLst>
      <p:ext uri="{BB962C8B-B14F-4D97-AF65-F5344CB8AC3E}">
        <p14:creationId xmlns:p14="http://schemas.microsoft.com/office/powerpoint/2010/main" val="283044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300"/>
            <a:fld id="{71F47D9D-8D60-4698-A495-89D102E182A2}" type="slidenum">
              <a:rPr lang="en-US" sz="1000" smtClean="0"/>
              <a:pPr defTabSz="1218300"/>
              <a:t>‹#›</a:t>
            </a:fld>
            <a:endParaRPr lang="en-US" sz="1000" dirty="0"/>
          </a:p>
        </p:txBody>
      </p:sp>
    </p:spTree>
    <p:extLst>
      <p:ext uri="{BB962C8B-B14F-4D97-AF65-F5344CB8AC3E}">
        <p14:creationId xmlns:p14="http://schemas.microsoft.com/office/powerpoint/2010/main" val="3842216057"/>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or Non-bullete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090711" y="6699764"/>
            <a:ext cx="554070" cy="184666"/>
          </a:xfrm>
        </p:spPr>
        <p:txBody>
          <a:bodyPr/>
          <a:lstStyle/>
          <a:p>
            <a:pPr defTabSz="914225"/>
            <a:fld id="{25B1B22E-D3C8-4129-8E85-2E5037E3E69B}" type="slidenum">
              <a:rPr lang="en-US" smtClean="0">
                <a:gradFill>
                  <a:gsLst>
                    <a:gs pos="0">
                      <a:srgbClr val="DDDDDD">
                        <a:lumMod val="75000"/>
                      </a:srgbClr>
                    </a:gs>
                    <a:gs pos="100000">
                      <a:srgbClr val="DDDDDD">
                        <a:lumMod val="75000"/>
                      </a:srgbClr>
                    </a:gs>
                  </a:gsLst>
                  <a:lin ang="5400000" scaled="0"/>
                </a:gradFill>
              </a:rPr>
              <a:pPr defTabSz="914225"/>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269240" y="1411760"/>
            <a:ext cx="11653523" cy="1704996"/>
          </a:xfrm>
        </p:spPr>
        <p:txBody>
          <a:bodyPr/>
          <a:lstStyle>
            <a:lvl1pPr>
              <a:spcBef>
                <a:spcPts val="1175"/>
              </a:spcBef>
              <a:defRPr b="0">
                <a:gradFill>
                  <a:gsLst>
                    <a:gs pos="1250">
                      <a:schemeClr val="accent2"/>
                    </a:gs>
                    <a:gs pos="100000">
                      <a:schemeClr val="accent2"/>
                    </a:gs>
                  </a:gsLst>
                  <a:lin ang="5400000" scaled="0"/>
                </a:gradFill>
              </a:defRPr>
            </a:lvl1pPr>
            <a:lvl2pPr>
              <a:defRPr sz="1961"/>
            </a:lvl2pPr>
            <a:lvl3pPr>
              <a:defRPr sz="1765"/>
            </a:lvl3pPr>
            <a:lvl4pPr>
              <a:defRPr sz="1567"/>
            </a:lvl4pPr>
            <a:lvl5pPr>
              <a:defRPr sz="15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01592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192000" cy="6858000"/>
          </a:xfrm>
          <a:prstGeom prst="rect">
            <a:avLst/>
          </a:prstGeom>
        </p:spPr>
        <p:txBody>
          <a:bodyPr/>
          <a:lstStyle/>
          <a:p>
            <a:endParaRPr lang="en-US" dirty="0"/>
          </a:p>
        </p:txBody>
      </p:sp>
      <p:sp>
        <p:nvSpPr>
          <p:cNvPr id="4" name="Title 1"/>
          <p:cNvSpPr>
            <a:spLocks noGrp="1"/>
          </p:cNvSpPr>
          <p:nvPr>
            <p:ph type="title"/>
          </p:nvPr>
        </p:nvSpPr>
        <p:spPr>
          <a:xfrm>
            <a:off x="519253" y="228615"/>
            <a:ext cx="11151917" cy="60939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1657490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 DEMO BLU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6533" b="9029"/>
          <a:stretch/>
        </p:blipFill>
        <p:spPr>
          <a:xfrm>
            <a:off x="12653" y="1"/>
            <a:ext cx="12192001" cy="6858623"/>
          </a:xfrm>
          <a:prstGeom prst="rect">
            <a:avLst/>
          </a:prstGeom>
        </p:spPr>
      </p:pic>
      <p:sp>
        <p:nvSpPr>
          <p:cNvPr id="16" name="Rectangle 15"/>
          <p:cNvSpPr/>
          <p:nvPr userDrawn="1"/>
        </p:nvSpPr>
        <p:spPr bwMode="auto">
          <a:xfrm>
            <a:off x="2" y="4773828"/>
            <a:ext cx="3854938" cy="208417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marL="0" marR="0" lvl="0" indent="0" algn="ctr" defTabSz="895831"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2" name="Rectangle 11"/>
          <p:cNvSpPr/>
          <p:nvPr userDrawn="1"/>
        </p:nvSpPr>
        <p:spPr bwMode="auto">
          <a:xfrm>
            <a:off x="3" y="3"/>
            <a:ext cx="3854937" cy="4773828"/>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17" tIns="44808" rIns="89617" bIns="44808" numCol="1" rtlCol="0" anchor="ctr" anchorCtr="0" compatLnSpc="1">
            <a:prstTxWarp prst="textNoShape">
              <a:avLst/>
            </a:prstTxWarp>
          </a:bodyPr>
          <a:lstStyle/>
          <a:p>
            <a:pPr marL="0" marR="0" lvl="0" indent="0" algn="ctr" defTabSz="895831"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9" name="Title 1"/>
          <p:cNvSpPr>
            <a:spLocks noGrp="1"/>
          </p:cNvSpPr>
          <p:nvPr>
            <p:ph type="title" hasCustomPrompt="1"/>
          </p:nvPr>
        </p:nvSpPr>
        <p:spPr bwMode="white">
          <a:xfrm>
            <a:off x="119835" y="300934"/>
            <a:ext cx="3735103" cy="2380941"/>
          </a:xfrm>
        </p:spPr>
        <p:txBody>
          <a:bodyPr lIns="146289" tIns="91431" rIns="146289" bIns="91431" anchor="t" anchorCtr="0"/>
          <a:lstStyle>
            <a:lvl1pPr>
              <a:defRPr sz="5293" spc="-98"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1144" y="4773831"/>
            <a:ext cx="3702401" cy="1352610"/>
          </a:xfrm>
          <a:noFill/>
        </p:spPr>
        <p:txBody>
          <a:bodyPr tIns="109717" bIns="109717">
            <a:noAutofit/>
          </a:bodyPr>
          <a:lstStyle>
            <a:lvl1pPr marL="0" indent="0">
              <a:spcBef>
                <a:spcPts val="0"/>
              </a:spcBef>
              <a:buNone/>
              <a:defRPr sz="1765" b="0">
                <a:solidFill>
                  <a:schemeClr val="bg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982300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Microsoft logo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135" y="2679700"/>
            <a:ext cx="4419273" cy="1625600"/>
          </a:xfrm>
          <a:prstGeom prst="rect">
            <a:avLst/>
          </a:prstGeom>
        </p:spPr>
      </p:pic>
    </p:spTree>
    <p:extLst>
      <p:ext uri="{BB962C8B-B14F-4D97-AF65-F5344CB8AC3E}">
        <p14:creationId xmlns:p14="http://schemas.microsoft.com/office/powerpoint/2010/main" val="26597410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F3D25B-621A-4955-B49C-C4205DD70981}"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159788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3D25B-621A-4955-B49C-C4205DD70981}" type="datetimeFigureOut">
              <a:rPr lang="en-GB" smtClean="0"/>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30447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F3D25B-621A-4955-B49C-C4205DD70981}" type="datetimeFigureOut">
              <a:rPr lang="en-GB" smtClean="0"/>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277488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F3D25B-621A-4955-B49C-C4205DD70981}" type="datetimeFigureOut">
              <a:rPr lang="en-GB" smtClean="0"/>
              <a:t>19/01/2016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42016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F3D25B-621A-4955-B49C-C4205DD70981}" type="datetimeFigureOut">
              <a:rPr lang="en-GB" smtClean="0"/>
              <a:t>19/01/2016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385434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3D25B-621A-4955-B49C-C4205DD70981}" type="datetimeFigureOut">
              <a:rPr lang="en-GB" smtClean="0"/>
              <a:t>19/01/2016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402360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3D25B-621A-4955-B49C-C4205DD70981}" type="datetimeFigureOut">
              <a:rPr lang="en-GB" smtClean="0"/>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118545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3D25B-621A-4955-B49C-C4205DD70981}" type="datetimeFigureOut">
              <a:rPr lang="en-GB" smtClean="0"/>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11DA1-74C5-42E1-8FEE-876FD22B5AC9}" type="slidenum">
              <a:rPr lang="en-GB" smtClean="0"/>
              <a:t>‹#›</a:t>
            </a:fld>
            <a:endParaRPr lang="en-GB"/>
          </a:p>
        </p:txBody>
      </p:sp>
    </p:spTree>
    <p:extLst>
      <p:ext uri="{BB962C8B-B14F-4D97-AF65-F5344CB8AC3E}">
        <p14:creationId xmlns:p14="http://schemas.microsoft.com/office/powerpoint/2010/main" val="176930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3D25B-621A-4955-B49C-C4205DD70981}" type="datetimeFigureOut">
              <a:rPr lang="en-GB" smtClean="0"/>
              <a:t>19/01/2016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11DA1-74C5-42E1-8FEE-876FD22B5AC9}" type="slidenum">
              <a:rPr lang="en-GB" smtClean="0"/>
              <a:t>‹#›</a:t>
            </a:fld>
            <a:endParaRPr lang="en-GB"/>
          </a:p>
        </p:txBody>
      </p:sp>
    </p:spTree>
    <p:extLst>
      <p:ext uri="{BB962C8B-B14F-4D97-AF65-F5344CB8AC3E}">
        <p14:creationId xmlns:p14="http://schemas.microsoft.com/office/powerpoint/2010/main" val="215517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microsoft.com/en-us/dynamics/marketing-customer-center/videos-ebooks.aspx"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www.microsoft.com/en-us/dynamics/marketing-customer-center/default.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6456E"/>
          </a:solidFill>
        </p:spPr>
        <p:txBody>
          <a:bodyPr/>
          <a:lstStyle/>
          <a:p>
            <a:pPr defTabSz="913997" fontAlgn="base">
              <a:lnSpc>
                <a:spcPct val="80000"/>
              </a:lnSpc>
              <a:spcAft>
                <a:spcPct val="0"/>
              </a:spcAft>
            </a:pPr>
            <a:r>
              <a:rPr lang="en-US" sz="4800" spc="0" dirty="0">
                <a:ln>
                  <a:noFill/>
                </a:ln>
                <a:solidFill>
                  <a:srgbClr val="FFFFFF"/>
                </a:solidFill>
                <a:cs typeface="Segoe UI Light" panose="020B0502040204020203" pitchFamily="34" charset="0"/>
              </a:rPr>
              <a:t>Market Smarter</a:t>
            </a:r>
            <a:br>
              <a:rPr lang="en-US" sz="4800" spc="0" dirty="0">
                <a:ln>
                  <a:noFill/>
                </a:ln>
                <a:solidFill>
                  <a:srgbClr val="FFFFFF"/>
                </a:solidFill>
                <a:cs typeface="Segoe UI Light" panose="020B0502040204020203" pitchFamily="34" charset="0"/>
              </a:rPr>
            </a:br>
            <a:r>
              <a:rPr lang="en-US" sz="2400" spc="0" dirty="0">
                <a:ln>
                  <a:noFill/>
                </a:ln>
                <a:solidFill>
                  <a:srgbClr val="FFFFFF"/>
                </a:solidFill>
                <a:cs typeface="Segoe UI Light" panose="020B0502040204020203" pitchFamily="34" charset="0"/>
              </a:rPr>
              <a:t>Microsoft </a:t>
            </a:r>
            <a:r>
              <a:rPr lang="en-US" sz="2400" spc="0">
                <a:ln>
                  <a:noFill/>
                </a:ln>
                <a:solidFill>
                  <a:srgbClr val="FFFFFF"/>
                </a:solidFill>
                <a:cs typeface="Segoe UI Light" panose="020B0502040204020203" pitchFamily="34" charset="0"/>
              </a:rPr>
              <a:t>Dynamics </a:t>
            </a:r>
            <a:r>
              <a:rPr lang="en-US" sz="2400" spc="0" smtClean="0">
                <a:ln>
                  <a:noFill/>
                </a:ln>
                <a:solidFill>
                  <a:srgbClr val="FFFFFF"/>
                </a:solidFill>
                <a:cs typeface="Segoe UI Light" panose="020B0502040204020203" pitchFamily="34" charset="0"/>
              </a:rPr>
              <a:t>Marketing 2016</a:t>
            </a:r>
            <a:r>
              <a:rPr lang="en-US" sz="2400" spc="0" dirty="0">
                <a:ln>
                  <a:noFill/>
                </a:ln>
                <a:solidFill>
                  <a:srgbClr val="FFFFFF"/>
                </a:solidFill>
                <a:cs typeface="+mn-cs"/>
              </a:rPr>
              <a:t/>
            </a:r>
            <a:br>
              <a:rPr lang="en-US" sz="2400" spc="0" dirty="0">
                <a:ln>
                  <a:noFill/>
                </a:ln>
                <a:solidFill>
                  <a:srgbClr val="FFFFFF"/>
                </a:solidFill>
                <a:cs typeface="+mn-cs"/>
              </a:rPr>
            </a:br>
            <a:endParaRPr lang="en-US" dirty="0"/>
          </a:p>
        </p:txBody>
      </p:sp>
      <p:sp>
        <p:nvSpPr>
          <p:cNvPr id="3" name="Text Placeholder 2"/>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1660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1730" y="1224404"/>
            <a:ext cx="12188542" cy="4860598"/>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defRPr/>
            </a:pPr>
            <a:endParaRPr lang="en-US" sz="2000" dirty="0">
              <a:gradFill>
                <a:gsLst>
                  <a:gs pos="0">
                    <a:srgbClr val="FFFFFF"/>
                  </a:gs>
                  <a:gs pos="100000">
                    <a:srgbClr val="FFFFFF"/>
                  </a:gs>
                </a:gsLst>
                <a:lin ang="5400000" scaled="0"/>
              </a:gradFill>
              <a:latin typeface="Segoe UI Light"/>
            </a:endParaRPr>
          </a:p>
        </p:txBody>
      </p:sp>
      <p:sp>
        <p:nvSpPr>
          <p:cNvPr id="2" name="Title 1"/>
          <p:cNvSpPr>
            <a:spLocks noGrp="1"/>
          </p:cNvSpPr>
          <p:nvPr>
            <p:ph type="title"/>
          </p:nvPr>
        </p:nvSpPr>
        <p:spPr>
          <a:xfrm>
            <a:off x="520835" y="229521"/>
            <a:ext cx="11148754" cy="609312"/>
          </a:xfrm>
        </p:spPr>
        <p:txBody>
          <a:bodyPr>
            <a:normAutofit fontScale="90000"/>
          </a:bodyPr>
          <a:lstStyle/>
          <a:p>
            <a:r>
              <a:rPr lang="en-US" dirty="0"/>
              <a:t>Key Takeaways</a:t>
            </a:r>
          </a:p>
        </p:txBody>
      </p:sp>
      <p:sp>
        <p:nvSpPr>
          <p:cNvPr id="3" name="Rectangle 2"/>
          <p:cNvSpPr/>
          <p:nvPr/>
        </p:nvSpPr>
        <p:spPr>
          <a:xfrm>
            <a:off x="416204" y="1711319"/>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Understand Dynamics Marketing offering</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Six building blocks</a:t>
            </a:r>
          </a:p>
        </p:txBody>
      </p:sp>
      <p:sp>
        <p:nvSpPr>
          <p:cNvPr id="52" name="Rectangle 51"/>
          <p:cNvSpPr/>
          <p:nvPr/>
        </p:nvSpPr>
        <p:spPr>
          <a:xfrm>
            <a:off x="4205486" y="1711318"/>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Understand when and where we win</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Marketing Resource Management</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Campaign Management</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Integrated Marketing Management</a:t>
            </a:r>
          </a:p>
          <a:p>
            <a:pPr marL="285640" indent="-285640" defTabSz="913037" fontAlgn="base">
              <a:spcBef>
                <a:spcPct val="0"/>
              </a:spcBef>
              <a:spcAft>
                <a:spcPct val="0"/>
              </a:spcAft>
              <a:buFont typeface="Arial" panose="020B0604020202020204" pitchFamily="34" charset="0"/>
              <a:buChar char="•"/>
              <a:defRPr/>
            </a:pPr>
            <a:endParaRPr lang="en-US" spc="-71" dirty="0">
              <a:solidFill>
                <a:srgbClr val="FFFFFF"/>
              </a:solidFill>
              <a:latin typeface="Segoe UI" panose="020B0502040204020203" pitchFamily="34" charset="0"/>
              <a:ea typeface="Segoe UI" pitchFamily="34" charset="0"/>
              <a:cs typeface="Segoe UI" panose="020B0502040204020203" pitchFamily="34" charset="0"/>
            </a:endParaRPr>
          </a:p>
        </p:txBody>
      </p:sp>
      <p:sp>
        <p:nvSpPr>
          <p:cNvPr id="54" name="Rectangle 53"/>
          <p:cNvSpPr/>
          <p:nvPr/>
        </p:nvSpPr>
        <p:spPr>
          <a:xfrm>
            <a:off x="7994768" y="1711318"/>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Opportunity with new SMS Marketing</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Opportunities for large deals</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Differentiators: single vendor, single platform</a:t>
            </a:r>
          </a:p>
        </p:txBody>
      </p:sp>
      <p:grpSp>
        <p:nvGrpSpPr>
          <p:cNvPr id="7" name="Group 9"/>
          <p:cNvGrpSpPr>
            <a:grpSpLocks noChangeAspect="1"/>
          </p:cNvGrpSpPr>
          <p:nvPr/>
        </p:nvGrpSpPr>
        <p:grpSpPr bwMode="auto">
          <a:xfrm>
            <a:off x="1850281" y="2109401"/>
            <a:ext cx="806668" cy="787762"/>
            <a:chOff x="3072" y="1410"/>
            <a:chExt cx="1536" cy="1500"/>
          </a:xfrm>
          <a:solidFill>
            <a:schemeClr val="bg1"/>
          </a:solidFill>
        </p:grpSpPr>
        <p:sp>
          <p:nvSpPr>
            <p:cNvPr id="8" name="Freeform 10"/>
            <p:cNvSpPr>
              <a:spLocks/>
            </p:cNvSpPr>
            <p:nvPr/>
          </p:nvSpPr>
          <p:spPr bwMode="auto">
            <a:xfrm>
              <a:off x="3072" y="1410"/>
              <a:ext cx="1536" cy="1500"/>
            </a:xfrm>
            <a:custGeom>
              <a:avLst/>
              <a:gdLst>
                <a:gd name="T0" fmla="*/ 70 w 1536"/>
                <a:gd name="T1" fmla="*/ 1428 h 1500"/>
                <a:gd name="T2" fmla="*/ 70 w 1536"/>
                <a:gd name="T3" fmla="*/ 0 h 1500"/>
                <a:gd name="T4" fmla="*/ 0 w 1536"/>
                <a:gd name="T5" fmla="*/ 0 h 1500"/>
                <a:gd name="T6" fmla="*/ 0 w 1536"/>
                <a:gd name="T7" fmla="*/ 1500 h 1500"/>
                <a:gd name="T8" fmla="*/ 1536 w 1536"/>
                <a:gd name="T9" fmla="*/ 1500 h 1500"/>
                <a:gd name="T10" fmla="*/ 1536 w 1536"/>
                <a:gd name="T11" fmla="*/ 1428 h 1500"/>
                <a:gd name="T12" fmla="*/ 70 w 1536"/>
                <a:gd name="T13" fmla="*/ 1428 h 1500"/>
              </a:gdLst>
              <a:ahLst/>
              <a:cxnLst>
                <a:cxn ang="0">
                  <a:pos x="T0" y="T1"/>
                </a:cxn>
                <a:cxn ang="0">
                  <a:pos x="T2" y="T3"/>
                </a:cxn>
                <a:cxn ang="0">
                  <a:pos x="T4" y="T5"/>
                </a:cxn>
                <a:cxn ang="0">
                  <a:pos x="T6" y="T7"/>
                </a:cxn>
                <a:cxn ang="0">
                  <a:pos x="T8" y="T9"/>
                </a:cxn>
                <a:cxn ang="0">
                  <a:pos x="T10" y="T11"/>
                </a:cxn>
                <a:cxn ang="0">
                  <a:pos x="T12" y="T13"/>
                </a:cxn>
              </a:cxnLst>
              <a:rect l="0" t="0" r="r" b="b"/>
              <a:pathLst>
                <a:path w="1536" h="1500">
                  <a:moveTo>
                    <a:pt x="70" y="1428"/>
                  </a:moveTo>
                  <a:lnTo>
                    <a:pt x="70" y="0"/>
                  </a:lnTo>
                  <a:lnTo>
                    <a:pt x="0" y="0"/>
                  </a:lnTo>
                  <a:lnTo>
                    <a:pt x="0" y="1500"/>
                  </a:lnTo>
                  <a:lnTo>
                    <a:pt x="1536" y="1500"/>
                  </a:lnTo>
                  <a:lnTo>
                    <a:pt x="1536" y="1428"/>
                  </a:lnTo>
                  <a:lnTo>
                    <a:pt x="70" y="1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9" name="Rectangle 11"/>
            <p:cNvSpPr>
              <a:spLocks noChangeArrowheads="1"/>
            </p:cNvSpPr>
            <p:nvPr/>
          </p:nvSpPr>
          <p:spPr bwMode="auto">
            <a:xfrm>
              <a:off x="3246" y="2518"/>
              <a:ext cx="242" cy="2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10" name="Rectangle 12"/>
            <p:cNvSpPr>
              <a:spLocks noChangeArrowheads="1"/>
            </p:cNvSpPr>
            <p:nvPr/>
          </p:nvSpPr>
          <p:spPr bwMode="auto">
            <a:xfrm>
              <a:off x="3556" y="2306"/>
              <a:ext cx="242" cy="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11" name="Rectangle 13"/>
            <p:cNvSpPr>
              <a:spLocks noChangeArrowheads="1"/>
            </p:cNvSpPr>
            <p:nvPr/>
          </p:nvSpPr>
          <p:spPr bwMode="auto">
            <a:xfrm>
              <a:off x="3852" y="2026"/>
              <a:ext cx="242" cy="7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12" name="Freeform 14"/>
            <p:cNvSpPr>
              <a:spLocks/>
            </p:cNvSpPr>
            <p:nvPr/>
          </p:nvSpPr>
          <p:spPr bwMode="auto">
            <a:xfrm>
              <a:off x="4020" y="1520"/>
              <a:ext cx="514" cy="1240"/>
            </a:xfrm>
            <a:custGeom>
              <a:avLst/>
              <a:gdLst>
                <a:gd name="T0" fmla="*/ 136 w 514"/>
                <a:gd name="T1" fmla="*/ 1240 h 1240"/>
                <a:gd name="T2" fmla="*/ 378 w 514"/>
                <a:gd name="T3" fmla="*/ 1240 h 1240"/>
                <a:gd name="T4" fmla="*/ 378 w 514"/>
                <a:gd name="T5" fmla="*/ 270 h 1240"/>
                <a:gd name="T6" fmla="*/ 514 w 514"/>
                <a:gd name="T7" fmla="*/ 270 h 1240"/>
                <a:gd name="T8" fmla="*/ 258 w 514"/>
                <a:gd name="T9" fmla="*/ 0 h 1240"/>
                <a:gd name="T10" fmla="*/ 0 w 514"/>
                <a:gd name="T11" fmla="*/ 270 h 1240"/>
                <a:gd name="T12" fmla="*/ 136 w 514"/>
                <a:gd name="T13" fmla="*/ 270 h 1240"/>
                <a:gd name="T14" fmla="*/ 136 w 514"/>
                <a:gd name="T15" fmla="*/ 1240 h 1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1240">
                  <a:moveTo>
                    <a:pt x="136" y="1240"/>
                  </a:moveTo>
                  <a:lnTo>
                    <a:pt x="378" y="1240"/>
                  </a:lnTo>
                  <a:lnTo>
                    <a:pt x="378" y="270"/>
                  </a:lnTo>
                  <a:lnTo>
                    <a:pt x="514" y="270"/>
                  </a:lnTo>
                  <a:lnTo>
                    <a:pt x="258" y="0"/>
                  </a:lnTo>
                  <a:lnTo>
                    <a:pt x="0" y="270"/>
                  </a:lnTo>
                  <a:lnTo>
                    <a:pt x="136" y="270"/>
                  </a:lnTo>
                  <a:lnTo>
                    <a:pt x="136" y="1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grpSp>
      <p:grpSp>
        <p:nvGrpSpPr>
          <p:cNvPr id="13" name="Group 4"/>
          <p:cNvGrpSpPr>
            <a:grpSpLocks noChangeAspect="1"/>
          </p:cNvGrpSpPr>
          <p:nvPr/>
        </p:nvGrpSpPr>
        <p:grpSpPr bwMode="auto">
          <a:xfrm>
            <a:off x="9462952" y="2113355"/>
            <a:ext cx="783568" cy="806668"/>
            <a:chOff x="3181" y="1476"/>
            <a:chExt cx="1696" cy="1746"/>
          </a:xfrm>
          <a:solidFill>
            <a:schemeClr val="bg1"/>
          </a:solidFill>
        </p:grpSpPr>
        <p:sp>
          <p:nvSpPr>
            <p:cNvPr id="14" name="Freeform 5"/>
            <p:cNvSpPr>
              <a:spLocks/>
            </p:cNvSpPr>
            <p:nvPr/>
          </p:nvSpPr>
          <p:spPr bwMode="auto">
            <a:xfrm>
              <a:off x="3337" y="1476"/>
              <a:ext cx="326" cy="326"/>
            </a:xfrm>
            <a:custGeom>
              <a:avLst/>
              <a:gdLst>
                <a:gd name="T0" fmla="*/ 162 w 326"/>
                <a:gd name="T1" fmla="*/ 0 h 326"/>
                <a:gd name="T2" fmla="*/ 196 w 326"/>
                <a:gd name="T3" fmla="*/ 2 h 326"/>
                <a:gd name="T4" fmla="*/ 226 w 326"/>
                <a:gd name="T5" fmla="*/ 12 h 326"/>
                <a:gd name="T6" fmla="*/ 254 w 326"/>
                <a:gd name="T7" fmla="*/ 28 h 326"/>
                <a:gd name="T8" fmla="*/ 278 w 326"/>
                <a:gd name="T9" fmla="*/ 48 h 326"/>
                <a:gd name="T10" fmla="*/ 298 w 326"/>
                <a:gd name="T11" fmla="*/ 72 h 326"/>
                <a:gd name="T12" fmla="*/ 314 w 326"/>
                <a:gd name="T13" fmla="*/ 98 h 326"/>
                <a:gd name="T14" fmla="*/ 322 w 326"/>
                <a:gd name="T15" fmla="*/ 130 h 326"/>
                <a:gd name="T16" fmla="*/ 326 w 326"/>
                <a:gd name="T17" fmla="*/ 162 h 326"/>
                <a:gd name="T18" fmla="*/ 326 w 326"/>
                <a:gd name="T19" fmla="*/ 180 h 326"/>
                <a:gd name="T20" fmla="*/ 318 w 326"/>
                <a:gd name="T21" fmla="*/ 212 h 326"/>
                <a:gd name="T22" fmla="*/ 306 w 326"/>
                <a:gd name="T23" fmla="*/ 240 h 326"/>
                <a:gd name="T24" fmla="*/ 288 w 326"/>
                <a:gd name="T25" fmla="*/ 266 h 326"/>
                <a:gd name="T26" fmla="*/ 266 w 326"/>
                <a:gd name="T27" fmla="*/ 288 h 326"/>
                <a:gd name="T28" fmla="*/ 240 w 326"/>
                <a:gd name="T29" fmla="*/ 306 h 326"/>
                <a:gd name="T30" fmla="*/ 212 w 326"/>
                <a:gd name="T31" fmla="*/ 318 h 326"/>
                <a:gd name="T32" fmla="*/ 180 w 326"/>
                <a:gd name="T33" fmla="*/ 324 h 326"/>
                <a:gd name="T34" fmla="*/ 162 w 326"/>
                <a:gd name="T35" fmla="*/ 326 h 326"/>
                <a:gd name="T36" fmla="*/ 130 w 326"/>
                <a:gd name="T37" fmla="*/ 322 h 326"/>
                <a:gd name="T38" fmla="*/ 100 w 326"/>
                <a:gd name="T39" fmla="*/ 312 h 326"/>
                <a:gd name="T40" fmla="*/ 72 w 326"/>
                <a:gd name="T41" fmla="*/ 298 h 326"/>
                <a:gd name="T42" fmla="*/ 48 w 326"/>
                <a:gd name="T43" fmla="*/ 278 h 326"/>
                <a:gd name="T44" fmla="*/ 28 w 326"/>
                <a:gd name="T45" fmla="*/ 254 h 326"/>
                <a:gd name="T46" fmla="*/ 12 w 326"/>
                <a:gd name="T47" fmla="*/ 226 h 326"/>
                <a:gd name="T48" fmla="*/ 2 w 326"/>
                <a:gd name="T49" fmla="*/ 196 h 326"/>
                <a:gd name="T50" fmla="*/ 0 w 326"/>
                <a:gd name="T51" fmla="*/ 162 h 326"/>
                <a:gd name="T52" fmla="*/ 0 w 326"/>
                <a:gd name="T53" fmla="*/ 146 h 326"/>
                <a:gd name="T54" fmla="*/ 6 w 326"/>
                <a:gd name="T55" fmla="*/ 114 h 326"/>
                <a:gd name="T56" fmla="*/ 20 w 326"/>
                <a:gd name="T57" fmla="*/ 84 h 326"/>
                <a:gd name="T58" fmla="*/ 36 w 326"/>
                <a:gd name="T59" fmla="*/ 58 h 326"/>
                <a:gd name="T60" fmla="*/ 58 w 326"/>
                <a:gd name="T61" fmla="*/ 36 h 326"/>
                <a:gd name="T62" fmla="*/ 84 w 326"/>
                <a:gd name="T63" fmla="*/ 18 h 326"/>
                <a:gd name="T64" fmla="*/ 114 w 326"/>
                <a:gd name="T65" fmla="*/ 6 h 326"/>
                <a:gd name="T66" fmla="*/ 146 w 326"/>
                <a:gd name="T67" fmla="*/ 0 h 326"/>
                <a:gd name="T68" fmla="*/ 162 w 326"/>
                <a:gd name="T6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26">
                  <a:moveTo>
                    <a:pt x="162" y="0"/>
                  </a:moveTo>
                  <a:lnTo>
                    <a:pt x="162" y="0"/>
                  </a:lnTo>
                  <a:lnTo>
                    <a:pt x="180" y="0"/>
                  </a:lnTo>
                  <a:lnTo>
                    <a:pt x="196" y="2"/>
                  </a:lnTo>
                  <a:lnTo>
                    <a:pt x="212" y="6"/>
                  </a:lnTo>
                  <a:lnTo>
                    <a:pt x="226" y="12"/>
                  </a:lnTo>
                  <a:lnTo>
                    <a:pt x="240" y="18"/>
                  </a:lnTo>
                  <a:lnTo>
                    <a:pt x="254" y="28"/>
                  </a:lnTo>
                  <a:lnTo>
                    <a:pt x="266" y="36"/>
                  </a:lnTo>
                  <a:lnTo>
                    <a:pt x="278" y="48"/>
                  </a:lnTo>
                  <a:lnTo>
                    <a:pt x="288" y="58"/>
                  </a:lnTo>
                  <a:lnTo>
                    <a:pt x="298" y="72"/>
                  </a:lnTo>
                  <a:lnTo>
                    <a:pt x="306" y="84"/>
                  </a:lnTo>
                  <a:lnTo>
                    <a:pt x="314" y="98"/>
                  </a:lnTo>
                  <a:lnTo>
                    <a:pt x="318" y="114"/>
                  </a:lnTo>
                  <a:lnTo>
                    <a:pt x="322" y="130"/>
                  </a:lnTo>
                  <a:lnTo>
                    <a:pt x="326" y="146"/>
                  </a:lnTo>
                  <a:lnTo>
                    <a:pt x="326" y="162"/>
                  </a:lnTo>
                  <a:lnTo>
                    <a:pt x="326" y="162"/>
                  </a:lnTo>
                  <a:lnTo>
                    <a:pt x="326" y="180"/>
                  </a:lnTo>
                  <a:lnTo>
                    <a:pt x="322" y="196"/>
                  </a:lnTo>
                  <a:lnTo>
                    <a:pt x="318" y="212"/>
                  </a:lnTo>
                  <a:lnTo>
                    <a:pt x="314" y="226"/>
                  </a:lnTo>
                  <a:lnTo>
                    <a:pt x="306" y="240"/>
                  </a:lnTo>
                  <a:lnTo>
                    <a:pt x="298" y="254"/>
                  </a:lnTo>
                  <a:lnTo>
                    <a:pt x="288" y="266"/>
                  </a:lnTo>
                  <a:lnTo>
                    <a:pt x="278" y="278"/>
                  </a:lnTo>
                  <a:lnTo>
                    <a:pt x="266" y="288"/>
                  </a:lnTo>
                  <a:lnTo>
                    <a:pt x="254" y="298"/>
                  </a:lnTo>
                  <a:lnTo>
                    <a:pt x="240" y="306"/>
                  </a:lnTo>
                  <a:lnTo>
                    <a:pt x="226" y="312"/>
                  </a:lnTo>
                  <a:lnTo>
                    <a:pt x="212" y="318"/>
                  </a:lnTo>
                  <a:lnTo>
                    <a:pt x="196" y="322"/>
                  </a:lnTo>
                  <a:lnTo>
                    <a:pt x="180" y="324"/>
                  </a:lnTo>
                  <a:lnTo>
                    <a:pt x="162" y="326"/>
                  </a:lnTo>
                  <a:lnTo>
                    <a:pt x="162" y="326"/>
                  </a:lnTo>
                  <a:lnTo>
                    <a:pt x="146" y="324"/>
                  </a:lnTo>
                  <a:lnTo>
                    <a:pt x="130" y="322"/>
                  </a:lnTo>
                  <a:lnTo>
                    <a:pt x="114" y="318"/>
                  </a:lnTo>
                  <a:lnTo>
                    <a:pt x="100" y="312"/>
                  </a:lnTo>
                  <a:lnTo>
                    <a:pt x="84" y="306"/>
                  </a:lnTo>
                  <a:lnTo>
                    <a:pt x="72" y="298"/>
                  </a:lnTo>
                  <a:lnTo>
                    <a:pt x="58" y="288"/>
                  </a:lnTo>
                  <a:lnTo>
                    <a:pt x="48" y="278"/>
                  </a:lnTo>
                  <a:lnTo>
                    <a:pt x="36" y="266"/>
                  </a:lnTo>
                  <a:lnTo>
                    <a:pt x="28" y="254"/>
                  </a:lnTo>
                  <a:lnTo>
                    <a:pt x="20" y="240"/>
                  </a:lnTo>
                  <a:lnTo>
                    <a:pt x="12" y="226"/>
                  </a:lnTo>
                  <a:lnTo>
                    <a:pt x="6" y="212"/>
                  </a:lnTo>
                  <a:lnTo>
                    <a:pt x="2" y="196"/>
                  </a:lnTo>
                  <a:lnTo>
                    <a:pt x="0" y="180"/>
                  </a:lnTo>
                  <a:lnTo>
                    <a:pt x="0" y="162"/>
                  </a:lnTo>
                  <a:lnTo>
                    <a:pt x="0" y="162"/>
                  </a:lnTo>
                  <a:lnTo>
                    <a:pt x="0" y="146"/>
                  </a:lnTo>
                  <a:lnTo>
                    <a:pt x="2" y="130"/>
                  </a:lnTo>
                  <a:lnTo>
                    <a:pt x="6" y="114"/>
                  </a:lnTo>
                  <a:lnTo>
                    <a:pt x="12" y="98"/>
                  </a:lnTo>
                  <a:lnTo>
                    <a:pt x="20" y="84"/>
                  </a:lnTo>
                  <a:lnTo>
                    <a:pt x="28" y="72"/>
                  </a:lnTo>
                  <a:lnTo>
                    <a:pt x="36" y="58"/>
                  </a:lnTo>
                  <a:lnTo>
                    <a:pt x="48" y="48"/>
                  </a:lnTo>
                  <a:lnTo>
                    <a:pt x="58" y="36"/>
                  </a:lnTo>
                  <a:lnTo>
                    <a:pt x="72" y="28"/>
                  </a:lnTo>
                  <a:lnTo>
                    <a:pt x="84" y="18"/>
                  </a:lnTo>
                  <a:lnTo>
                    <a:pt x="100" y="12"/>
                  </a:lnTo>
                  <a:lnTo>
                    <a:pt x="114" y="6"/>
                  </a:lnTo>
                  <a:lnTo>
                    <a:pt x="130" y="2"/>
                  </a:lnTo>
                  <a:lnTo>
                    <a:pt x="146" y="0"/>
                  </a:lnTo>
                  <a:lnTo>
                    <a:pt x="162" y="0"/>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5" name="Freeform 6"/>
            <p:cNvSpPr>
              <a:spLocks/>
            </p:cNvSpPr>
            <p:nvPr/>
          </p:nvSpPr>
          <p:spPr bwMode="auto">
            <a:xfrm>
              <a:off x="3181" y="1840"/>
              <a:ext cx="770" cy="1382"/>
            </a:xfrm>
            <a:custGeom>
              <a:avLst/>
              <a:gdLst>
                <a:gd name="T0" fmla="*/ 756 w 770"/>
                <a:gd name="T1" fmla="*/ 298 h 1382"/>
                <a:gd name="T2" fmla="*/ 720 w 770"/>
                <a:gd name="T3" fmla="*/ 264 h 1382"/>
                <a:gd name="T4" fmla="*/ 668 w 770"/>
                <a:gd name="T5" fmla="*/ 256 h 1382"/>
                <a:gd name="T6" fmla="*/ 622 w 770"/>
                <a:gd name="T7" fmla="*/ 270 h 1382"/>
                <a:gd name="T8" fmla="*/ 528 w 770"/>
                <a:gd name="T9" fmla="*/ 290 h 1382"/>
                <a:gd name="T10" fmla="*/ 454 w 770"/>
                <a:gd name="T11" fmla="*/ 284 h 1382"/>
                <a:gd name="T12" fmla="*/ 416 w 770"/>
                <a:gd name="T13" fmla="*/ 268 h 1382"/>
                <a:gd name="T14" fmla="*/ 396 w 770"/>
                <a:gd name="T15" fmla="*/ 250 h 1382"/>
                <a:gd name="T16" fmla="*/ 360 w 770"/>
                <a:gd name="T17" fmla="*/ 186 h 1382"/>
                <a:gd name="T18" fmla="*/ 364 w 770"/>
                <a:gd name="T19" fmla="*/ 136 h 1382"/>
                <a:gd name="T20" fmla="*/ 340 w 770"/>
                <a:gd name="T21" fmla="*/ 64 h 1382"/>
                <a:gd name="T22" fmla="*/ 294 w 770"/>
                <a:gd name="T23" fmla="*/ 20 h 1382"/>
                <a:gd name="T24" fmla="*/ 268 w 770"/>
                <a:gd name="T25" fmla="*/ 8 h 1382"/>
                <a:gd name="T26" fmla="*/ 224 w 770"/>
                <a:gd name="T27" fmla="*/ 0 h 1382"/>
                <a:gd name="T28" fmla="*/ 182 w 770"/>
                <a:gd name="T29" fmla="*/ 4 h 1382"/>
                <a:gd name="T30" fmla="*/ 144 w 770"/>
                <a:gd name="T31" fmla="*/ 20 h 1382"/>
                <a:gd name="T32" fmla="*/ 110 w 770"/>
                <a:gd name="T33" fmla="*/ 46 h 1382"/>
                <a:gd name="T34" fmla="*/ 86 w 770"/>
                <a:gd name="T35" fmla="*/ 84 h 1382"/>
                <a:gd name="T36" fmla="*/ 68 w 770"/>
                <a:gd name="T37" fmla="*/ 126 h 1382"/>
                <a:gd name="T38" fmla="*/ 26 w 770"/>
                <a:gd name="T39" fmla="*/ 298 h 1382"/>
                <a:gd name="T40" fmla="*/ 8 w 770"/>
                <a:gd name="T41" fmla="*/ 436 h 1382"/>
                <a:gd name="T42" fmla="*/ 0 w 770"/>
                <a:gd name="T43" fmla="*/ 610 h 1382"/>
                <a:gd name="T44" fmla="*/ 4 w 770"/>
                <a:gd name="T45" fmla="*/ 640 h 1382"/>
                <a:gd name="T46" fmla="*/ 18 w 770"/>
                <a:gd name="T47" fmla="*/ 680 h 1382"/>
                <a:gd name="T48" fmla="*/ 44 w 770"/>
                <a:gd name="T49" fmla="*/ 714 h 1382"/>
                <a:gd name="T50" fmla="*/ 70 w 770"/>
                <a:gd name="T51" fmla="*/ 1314 h 1382"/>
                <a:gd name="T52" fmla="*/ 92 w 770"/>
                <a:gd name="T53" fmla="*/ 1354 h 1382"/>
                <a:gd name="T54" fmla="*/ 134 w 770"/>
                <a:gd name="T55" fmla="*/ 1378 h 1382"/>
                <a:gd name="T56" fmla="*/ 168 w 770"/>
                <a:gd name="T57" fmla="*/ 1380 h 1382"/>
                <a:gd name="T58" fmla="*/ 214 w 770"/>
                <a:gd name="T59" fmla="*/ 1360 h 1382"/>
                <a:gd name="T60" fmla="*/ 240 w 770"/>
                <a:gd name="T61" fmla="*/ 1316 h 1382"/>
                <a:gd name="T62" fmla="*/ 284 w 770"/>
                <a:gd name="T63" fmla="*/ 668 h 1382"/>
                <a:gd name="T64" fmla="*/ 294 w 770"/>
                <a:gd name="T65" fmla="*/ 626 h 1382"/>
                <a:gd name="T66" fmla="*/ 296 w 770"/>
                <a:gd name="T67" fmla="*/ 552 h 1382"/>
                <a:gd name="T68" fmla="*/ 306 w 770"/>
                <a:gd name="T69" fmla="*/ 406 h 1382"/>
                <a:gd name="T70" fmla="*/ 314 w 770"/>
                <a:gd name="T71" fmla="*/ 412 h 1382"/>
                <a:gd name="T72" fmla="*/ 378 w 770"/>
                <a:gd name="T73" fmla="*/ 446 h 1382"/>
                <a:gd name="T74" fmla="*/ 450 w 770"/>
                <a:gd name="T75" fmla="*/ 464 h 1382"/>
                <a:gd name="T76" fmla="*/ 504 w 770"/>
                <a:gd name="T77" fmla="*/ 468 h 1382"/>
                <a:gd name="T78" fmla="*/ 602 w 770"/>
                <a:gd name="T79" fmla="*/ 458 h 1382"/>
                <a:gd name="T80" fmla="*/ 712 w 770"/>
                <a:gd name="T81" fmla="*/ 426 h 1382"/>
                <a:gd name="T82" fmla="*/ 752 w 770"/>
                <a:gd name="T83" fmla="*/ 396 h 1382"/>
                <a:gd name="T84" fmla="*/ 770 w 770"/>
                <a:gd name="T85" fmla="*/ 348 h 1382"/>
                <a:gd name="T86" fmla="*/ 764 w 770"/>
                <a:gd name="T87" fmla="*/ 31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0" h="1382">
                  <a:moveTo>
                    <a:pt x="764" y="314"/>
                  </a:moveTo>
                  <a:lnTo>
                    <a:pt x="764" y="314"/>
                  </a:lnTo>
                  <a:lnTo>
                    <a:pt x="756" y="298"/>
                  </a:lnTo>
                  <a:lnTo>
                    <a:pt x="746" y="284"/>
                  </a:lnTo>
                  <a:lnTo>
                    <a:pt x="734" y="272"/>
                  </a:lnTo>
                  <a:lnTo>
                    <a:pt x="720" y="264"/>
                  </a:lnTo>
                  <a:lnTo>
                    <a:pt x="704" y="258"/>
                  </a:lnTo>
                  <a:lnTo>
                    <a:pt x="686" y="256"/>
                  </a:lnTo>
                  <a:lnTo>
                    <a:pt x="668" y="256"/>
                  </a:lnTo>
                  <a:lnTo>
                    <a:pt x="652" y="260"/>
                  </a:lnTo>
                  <a:lnTo>
                    <a:pt x="652" y="260"/>
                  </a:lnTo>
                  <a:lnTo>
                    <a:pt x="622" y="270"/>
                  </a:lnTo>
                  <a:lnTo>
                    <a:pt x="592" y="278"/>
                  </a:lnTo>
                  <a:lnTo>
                    <a:pt x="560" y="286"/>
                  </a:lnTo>
                  <a:lnTo>
                    <a:pt x="528" y="290"/>
                  </a:lnTo>
                  <a:lnTo>
                    <a:pt x="498" y="290"/>
                  </a:lnTo>
                  <a:lnTo>
                    <a:pt x="468" y="288"/>
                  </a:lnTo>
                  <a:lnTo>
                    <a:pt x="454" y="284"/>
                  </a:lnTo>
                  <a:lnTo>
                    <a:pt x="440" y="280"/>
                  </a:lnTo>
                  <a:lnTo>
                    <a:pt x="428" y="274"/>
                  </a:lnTo>
                  <a:lnTo>
                    <a:pt x="416" y="268"/>
                  </a:lnTo>
                  <a:lnTo>
                    <a:pt x="416" y="268"/>
                  </a:lnTo>
                  <a:lnTo>
                    <a:pt x="406" y="260"/>
                  </a:lnTo>
                  <a:lnTo>
                    <a:pt x="396" y="250"/>
                  </a:lnTo>
                  <a:lnTo>
                    <a:pt x="380" y="230"/>
                  </a:lnTo>
                  <a:lnTo>
                    <a:pt x="368" y="210"/>
                  </a:lnTo>
                  <a:lnTo>
                    <a:pt x="360" y="186"/>
                  </a:lnTo>
                  <a:lnTo>
                    <a:pt x="360" y="186"/>
                  </a:lnTo>
                  <a:lnTo>
                    <a:pt x="364" y="160"/>
                  </a:lnTo>
                  <a:lnTo>
                    <a:pt x="364" y="136"/>
                  </a:lnTo>
                  <a:lnTo>
                    <a:pt x="360" y="110"/>
                  </a:lnTo>
                  <a:lnTo>
                    <a:pt x="352" y="86"/>
                  </a:lnTo>
                  <a:lnTo>
                    <a:pt x="340" y="64"/>
                  </a:lnTo>
                  <a:lnTo>
                    <a:pt x="324" y="44"/>
                  </a:lnTo>
                  <a:lnTo>
                    <a:pt x="304" y="28"/>
                  </a:lnTo>
                  <a:lnTo>
                    <a:pt x="294" y="20"/>
                  </a:lnTo>
                  <a:lnTo>
                    <a:pt x="282" y="14"/>
                  </a:lnTo>
                  <a:lnTo>
                    <a:pt x="282" y="14"/>
                  </a:lnTo>
                  <a:lnTo>
                    <a:pt x="268" y="8"/>
                  </a:lnTo>
                  <a:lnTo>
                    <a:pt x="254" y="4"/>
                  </a:lnTo>
                  <a:lnTo>
                    <a:pt x="238" y="0"/>
                  </a:lnTo>
                  <a:lnTo>
                    <a:pt x="224" y="0"/>
                  </a:lnTo>
                  <a:lnTo>
                    <a:pt x="210" y="0"/>
                  </a:lnTo>
                  <a:lnTo>
                    <a:pt x="196" y="2"/>
                  </a:lnTo>
                  <a:lnTo>
                    <a:pt x="182" y="4"/>
                  </a:lnTo>
                  <a:lnTo>
                    <a:pt x="168" y="8"/>
                  </a:lnTo>
                  <a:lnTo>
                    <a:pt x="156" y="14"/>
                  </a:lnTo>
                  <a:lnTo>
                    <a:pt x="144" y="20"/>
                  </a:lnTo>
                  <a:lnTo>
                    <a:pt x="132" y="28"/>
                  </a:lnTo>
                  <a:lnTo>
                    <a:pt x="120" y="36"/>
                  </a:lnTo>
                  <a:lnTo>
                    <a:pt x="110" y="46"/>
                  </a:lnTo>
                  <a:lnTo>
                    <a:pt x="100" y="58"/>
                  </a:lnTo>
                  <a:lnTo>
                    <a:pt x="92" y="70"/>
                  </a:lnTo>
                  <a:lnTo>
                    <a:pt x="86" y="84"/>
                  </a:lnTo>
                  <a:lnTo>
                    <a:pt x="86" y="84"/>
                  </a:lnTo>
                  <a:lnTo>
                    <a:pt x="78" y="98"/>
                  </a:lnTo>
                  <a:lnTo>
                    <a:pt x="68" y="126"/>
                  </a:lnTo>
                  <a:lnTo>
                    <a:pt x="54" y="168"/>
                  </a:lnTo>
                  <a:lnTo>
                    <a:pt x="40" y="226"/>
                  </a:lnTo>
                  <a:lnTo>
                    <a:pt x="26" y="298"/>
                  </a:lnTo>
                  <a:lnTo>
                    <a:pt x="18" y="342"/>
                  </a:lnTo>
                  <a:lnTo>
                    <a:pt x="12" y="388"/>
                  </a:lnTo>
                  <a:lnTo>
                    <a:pt x="8" y="436"/>
                  </a:lnTo>
                  <a:lnTo>
                    <a:pt x="4" y="490"/>
                  </a:lnTo>
                  <a:lnTo>
                    <a:pt x="2" y="548"/>
                  </a:lnTo>
                  <a:lnTo>
                    <a:pt x="0" y="610"/>
                  </a:lnTo>
                  <a:lnTo>
                    <a:pt x="0" y="610"/>
                  </a:lnTo>
                  <a:lnTo>
                    <a:pt x="2" y="626"/>
                  </a:lnTo>
                  <a:lnTo>
                    <a:pt x="4" y="640"/>
                  </a:lnTo>
                  <a:lnTo>
                    <a:pt x="8" y="654"/>
                  </a:lnTo>
                  <a:lnTo>
                    <a:pt x="12" y="668"/>
                  </a:lnTo>
                  <a:lnTo>
                    <a:pt x="18" y="680"/>
                  </a:lnTo>
                  <a:lnTo>
                    <a:pt x="26" y="692"/>
                  </a:lnTo>
                  <a:lnTo>
                    <a:pt x="34" y="704"/>
                  </a:lnTo>
                  <a:lnTo>
                    <a:pt x="44" y="714"/>
                  </a:lnTo>
                  <a:lnTo>
                    <a:pt x="68" y="1296"/>
                  </a:lnTo>
                  <a:lnTo>
                    <a:pt x="68" y="1296"/>
                  </a:lnTo>
                  <a:lnTo>
                    <a:pt x="70" y="1314"/>
                  </a:lnTo>
                  <a:lnTo>
                    <a:pt x="74" y="1328"/>
                  </a:lnTo>
                  <a:lnTo>
                    <a:pt x="82" y="1342"/>
                  </a:lnTo>
                  <a:lnTo>
                    <a:pt x="92" y="1354"/>
                  </a:lnTo>
                  <a:lnTo>
                    <a:pt x="104" y="1366"/>
                  </a:lnTo>
                  <a:lnTo>
                    <a:pt x="118" y="1374"/>
                  </a:lnTo>
                  <a:lnTo>
                    <a:pt x="134" y="1378"/>
                  </a:lnTo>
                  <a:lnTo>
                    <a:pt x="150" y="1382"/>
                  </a:lnTo>
                  <a:lnTo>
                    <a:pt x="150" y="1382"/>
                  </a:lnTo>
                  <a:lnTo>
                    <a:pt x="168" y="1380"/>
                  </a:lnTo>
                  <a:lnTo>
                    <a:pt x="184" y="1376"/>
                  </a:lnTo>
                  <a:lnTo>
                    <a:pt x="200" y="1370"/>
                  </a:lnTo>
                  <a:lnTo>
                    <a:pt x="214" y="1360"/>
                  </a:lnTo>
                  <a:lnTo>
                    <a:pt x="226" y="1348"/>
                  </a:lnTo>
                  <a:lnTo>
                    <a:pt x="234" y="1332"/>
                  </a:lnTo>
                  <a:lnTo>
                    <a:pt x="240" y="1316"/>
                  </a:lnTo>
                  <a:lnTo>
                    <a:pt x="244" y="1298"/>
                  </a:lnTo>
                  <a:lnTo>
                    <a:pt x="284" y="668"/>
                  </a:lnTo>
                  <a:lnTo>
                    <a:pt x="284" y="668"/>
                  </a:lnTo>
                  <a:lnTo>
                    <a:pt x="288" y="654"/>
                  </a:lnTo>
                  <a:lnTo>
                    <a:pt x="292" y="640"/>
                  </a:lnTo>
                  <a:lnTo>
                    <a:pt x="294" y="626"/>
                  </a:lnTo>
                  <a:lnTo>
                    <a:pt x="296" y="610"/>
                  </a:lnTo>
                  <a:lnTo>
                    <a:pt x="296" y="610"/>
                  </a:lnTo>
                  <a:lnTo>
                    <a:pt x="296" y="552"/>
                  </a:lnTo>
                  <a:lnTo>
                    <a:pt x="298" y="500"/>
                  </a:lnTo>
                  <a:lnTo>
                    <a:pt x="302" y="450"/>
                  </a:lnTo>
                  <a:lnTo>
                    <a:pt x="306" y="406"/>
                  </a:lnTo>
                  <a:lnTo>
                    <a:pt x="306" y="406"/>
                  </a:lnTo>
                  <a:lnTo>
                    <a:pt x="314" y="412"/>
                  </a:lnTo>
                  <a:lnTo>
                    <a:pt x="314" y="412"/>
                  </a:lnTo>
                  <a:lnTo>
                    <a:pt x="334" y="424"/>
                  </a:lnTo>
                  <a:lnTo>
                    <a:pt x="356" y="436"/>
                  </a:lnTo>
                  <a:lnTo>
                    <a:pt x="378" y="446"/>
                  </a:lnTo>
                  <a:lnTo>
                    <a:pt x="402" y="454"/>
                  </a:lnTo>
                  <a:lnTo>
                    <a:pt x="426" y="460"/>
                  </a:lnTo>
                  <a:lnTo>
                    <a:pt x="450" y="464"/>
                  </a:lnTo>
                  <a:lnTo>
                    <a:pt x="476" y="466"/>
                  </a:lnTo>
                  <a:lnTo>
                    <a:pt x="504" y="468"/>
                  </a:lnTo>
                  <a:lnTo>
                    <a:pt x="504" y="468"/>
                  </a:lnTo>
                  <a:lnTo>
                    <a:pt x="528" y="466"/>
                  </a:lnTo>
                  <a:lnTo>
                    <a:pt x="552" y="464"/>
                  </a:lnTo>
                  <a:lnTo>
                    <a:pt x="602" y="458"/>
                  </a:lnTo>
                  <a:lnTo>
                    <a:pt x="656" y="444"/>
                  </a:lnTo>
                  <a:lnTo>
                    <a:pt x="712" y="426"/>
                  </a:lnTo>
                  <a:lnTo>
                    <a:pt x="712" y="426"/>
                  </a:lnTo>
                  <a:lnTo>
                    <a:pt x="728" y="418"/>
                  </a:lnTo>
                  <a:lnTo>
                    <a:pt x="742" y="408"/>
                  </a:lnTo>
                  <a:lnTo>
                    <a:pt x="752" y="396"/>
                  </a:lnTo>
                  <a:lnTo>
                    <a:pt x="762" y="382"/>
                  </a:lnTo>
                  <a:lnTo>
                    <a:pt x="766" y="366"/>
                  </a:lnTo>
                  <a:lnTo>
                    <a:pt x="770" y="348"/>
                  </a:lnTo>
                  <a:lnTo>
                    <a:pt x="768" y="332"/>
                  </a:lnTo>
                  <a:lnTo>
                    <a:pt x="764" y="314"/>
                  </a:lnTo>
                  <a:lnTo>
                    <a:pt x="764"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6" name="Freeform 7"/>
            <p:cNvSpPr>
              <a:spLocks/>
            </p:cNvSpPr>
            <p:nvPr/>
          </p:nvSpPr>
          <p:spPr bwMode="auto">
            <a:xfrm>
              <a:off x="4397" y="1476"/>
              <a:ext cx="326" cy="326"/>
            </a:xfrm>
            <a:custGeom>
              <a:avLst/>
              <a:gdLst>
                <a:gd name="T0" fmla="*/ 162 w 326"/>
                <a:gd name="T1" fmla="*/ 0 h 326"/>
                <a:gd name="T2" fmla="*/ 196 w 326"/>
                <a:gd name="T3" fmla="*/ 2 h 326"/>
                <a:gd name="T4" fmla="*/ 226 w 326"/>
                <a:gd name="T5" fmla="*/ 12 h 326"/>
                <a:gd name="T6" fmla="*/ 254 w 326"/>
                <a:gd name="T7" fmla="*/ 28 h 326"/>
                <a:gd name="T8" fmla="*/ 278 w 326"/>
                <a:gd name="T9" fmla="*/ 48 h 326"/>
                <a:gd name="T10" fmla="*/ 298 w 326"/>
                <a:gd name="T11" fmla="*/ 72 h 326"/>
                <a:gd name="T12" fmla="*/ 314 w 326"/>
                <a:gd name="T13" fmla="*/ 98 h 326"/>
                <a:gd name="T14" fmla="*/ 322 w 326"/>
                <a:gd name="T15" fmla="*/ 130 h 326"/>
                <a:gd name="T16" fmla="*/ 326 w 326"/>
                <a:gd name="T17" fmla="*/ 162 h 326"/>
                <a:gd name="T18" fmla="*/ 326 w 326"/>
                <a:gd name="T19" fmla="*/ 180 h 326"/>
                <a:gd name="T20" fmla="*/ 318 w 326"/>
                <a:gd name="T21" fmla="*/ 212 h 326"/>
                <a:gd name="T22" fmla="*/ 306 w 326"/>
                <a:gd name="T23" fmla="*/ 240 h 326"/>
                <a:gd name="T24" fmla="*/ 288 w 326"/>
                <a:gd name="T25" fmla="*/ 266 h 326"/>
                <a:gd name="T26" fmla="*/ 266 w 326"/>
                <a:gd name="T27" fmla="*/ 288 h 326"/>
                <a:gd name="T28" fmla="*/ 240 w 326"/>
                <a:gd name="T29" fmla="*/ 306 h 326"/>
                <a:gd name="T30" fmla="*/ 212 w 326"/>
                <a:gd name="T31" fmla="*/ 318 h 326"/>
                <a:gd name="T32" fmla="*/ 180 w 326"/>
                <a:gd name="T33" fmla="*/ 324 h 326"/>
                <a:gd name="T34" fmla="*/ 162 w 326"/>
                <a:gd name="T35" fmla="*/ 326 h 326"/>
                <a:gd name="T36" fmla="*/ 130 w 326"/>
                <a:gd name="T37" fmla="*/ 322 h 326"/>
                <a:gd name="T38" fmla="*/ 100 w 326"/>
                <a:gd name="T39" fmla="*/ 312 h 326"/>
                <a:gd name="T40" fmla="*/ 72 w 326"/>
                <a:gd name="T41" fmla="*/ 298 h 326"/>
                <a:gd name="T42" fmla="*/ 48 w 326"/>
                <a:gd name="T43" fmla="*/ 278 h 326"/>
                <a:gd name="T44" fmla="*/ 28 w 326"/>
                <a:gd name="T45" fmla="*/ 254 h 326"/>
                <a:gd name="T46" fmla="*/ 12 w 326"/>
                <a:gd name="T47" fmla="*/ 226 h 326"/>
                <a:gd name="T48" fmla="*/ 2 w 326"/>
                <a:gd name="T49" fmla="*/ 196 h 326"/>
                <a:gd name="T50" fmla="*/ 0 w 326"/>
                <a:gd name="T51" fmla="*/ 162 h 326"/>
                <a:gd name="T52" fmla="*/ 0 w 326"/>
                <a:gd name="T53" fmla="*/ 146 h 326"/>
                <a:gd name="T54" fmla="*/ 6 w 326"/>
                <a:gd name="T55" fmla="*/ 114 h 326"/>
                <a:gd name="T56" fmla="*/ 20 w 326"/>
                <a:gd name="T57" fmla="*/ 84 h 326"/>
                <a:gd name="T58" fmla="*/ 36 w 326"/>
                <a:gd name="T59" fmla="*/ 58 h 326"/>
                <a:gd name="T60" fmla="*/ 58 w 326"/>
                <a:gd name="T61" fmla="*/ 36 h 326"/>
                <a:gd name="T62" fmla="*/ 84 w 326"/>
                <a:gd name="T63" fmla="*/ 18 h 326"/>
                <a:gd name="T64" fmla="*/ 114 w 326"/>
                <a:gd name="T65" fmla="*/ 6 h 326"/>
                <a:gd name="T66" fmla="*/ 146 w 326"/>
                <a:gd name="T67" fmla="*/ 0 h 326"/>
                <a:gd name="T68" fmla="*/ 162 w 326"/>
                <a:gd name="T6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26">
                  <a:moveTo>
                    <a:pt x="162" y="0"/>
                  </a:moveTo>
                  <a:lnTo>
                    <a:pt x="162" y="0"/>
                  </a:lnTo>
                  <a:lnTo>
                    <a:pt x="180" y="0"/>
                  </a:lnTo>
                  <a:lnTo>
                    <a:pt x="196" y="2"/>
                  </a:lnTo>
                  <a:lnTo>
                    <a:pt x="212" y="6"/>
                  </a:lnTo>
                  <a:lnTo>
                    <a:pt x="226" y="12"/>
                  </a:lnTo>
                  <a:lnTo>
                    <a:pt x="240" y="18"/>
                  </a:lnTo>
                  <a:lnTo>
                    <a:pt x="254" y="28"/>
                  </a:lnTo>
                  <a:lnTo>
                    <a:pt x="266" y="36"/>
                  </a:lnTo>
                  <a:lnTo>
                    <a:pt x="278" y="48"/>
                  </a:lnTo>
                  <a:lnTo>
                    <a:pt x="288" y="58"/>
                  </a:lnTo>
                  <a:lnTo>
                    <a:pt x="298" y="72"/>
                  </a:lnTo>
                  <a:lnTo>
                    <a:pt x="306" y="84"/>
                  </a:lnTo>
                  <a:lnTo>
                    <a:pt x="314" y="98"/>
                  </a:lnTo>
                  <a:lnTo>
                    <a:pt x="318" y="114"/>
                  </a:lnTo>
                  <a:lnTo>
                    <a:pt x="322" y="130"/>
                  </a:lnTo>
                  <a:lnTo>
                    <a:pt x="326" y="146"/>
                  </a:lnTo>
                  <a:lnTo>
                    <a:pt x="326" y="162"/>
                  </a:lnTo>
                  <a:lnTo>
                    <a:pt x="326" y="162"/>
                  </a:lnTo>
                  <a:lnTo>
                    <a:pt x="326" y="180"/>
                  </a:lnTo>
                  <a:lnTo>
                    <a:pt x="322" y="196"/>
                  </a:lnTo>
                  <a:lnTo>
                    <a:pt x="318" y="212"/>
                  </a:lnTo>
                  <a:lnTo>
                    <a:pt x="314" y="226"/>
                  </a:lnTo>
                  <a:lnTo>
                    <a:pt x="306" y="240"/>
                  </a:lnTo>
                  <a:lnTo>
                    <a:pt x="298" y="254"/>
                  </a:lnTo>
                  <a:lnTo>
                    <a:pt x="288" y="266"/>
                  </a:lnTo>
                  <a:lnTo>
                    <a:pt x="278" y="278"/>
                  </a:lnTo>
                  <a:lnTo>
                    <a:pt x="266" y="288"/>
                  </a:lnTo>
                  <a:lnTo>
                    <a:pt x="254" y="298"/>
                  </a:lnTo>
                  <a:lnTo>
                    <a:pt x="240" y="306"/>
                  </a:lnTo>
                  <a:lnTo>
                    <a:pt x="226" y="312"/>
                  </a:lnTo>
                  <a:lnTo>
                    <a:pt x="212" y="318"/>
                  </a:lnTo>
                  <a:lnTo>
                    <a:pt x="196" y="322"/>
                  </a:lnTo>
                  <a:lnTo>
                    <a:pt x="180" y="324"/>
                  </a:lnTo>
                  <a:lnTo>
                    <a:pt x="162" y="326"/>
                  </a:lnTo>
                  <a:lnTo>
                    <a:pt x="162" y="326"/>
                  </a:lnTo>
                  <a:lnTo>
                    <a:pt x="146" y="324"/>
                  </a:lnTo>
                  <a:lnTo>
                    <a:pt x="130" y="322"/>
                  </a:lnTo>
                  <a:lnTo>
                    <a:pt x="114" y="318"/>
                  </a:lnTo>
                  <a:lnTo>
                    <a:pt x="100" y="312"/>
                  </a:lnTo>
                  <a:lnTo>
                    <a:pt x="84" y="306"/>
                  </a:lnTo>
                  <a:lnTo>
                    <a:pt x="72" y="298"/>
                  </a:lnTo>
                  <a:lnTo>
                    <a:pt x="58" y="288"/>
                  </a:lnTo>
                  <a:lnTo>
                    <a:pt x="48" y="278"/>
                  </a:lnTo>
                  <a:lnTo>
                    <a:pt x="36" y="266"/>
                  </a:lnTo>
                  <a:lnTo>
                    <a:pt x="28" y="254"/>
                  </a:lnTo>
                  <a:lnTo>
                    <a:pt x="20" y="240"/>
                  </a:lnTo>
                  <a:lnTo>
                    <a:pt x="12" y="226"/>
                  </a:lnTo>
                  <a:lnTo>
                    <a:pt x="6" y="212"/>
                  </a:lnTo>
                  <a:lnTo>
                    <a:pt x="2" y="196"/>
                  </a:lnTo>
                  <a:lnTo>
                    <a:pt x="0" y="180"/>
                  </a:lnTo>
                  <a:lnTo>
                    <a:pt x="0" y="162"/>
                  </a:lnTo>
                  <a:lnTo>
                    <a:pt x="0" y="162"/>
                  </a:lnTo>
                  <a:lnTo>
                    <a:pt x="0" y="146"/>
                  </a:lnTo>
                  <a:lnTo>
                    <a:pt x="2" y="130"/>
                  </a:lnTo>
                  <a:lnTo>
                    <a:pt x="6" y="114"/>
                  </a:lnTo>
                  <a:lnTo>
                    <a:pt x="12" y="98"/>
                  </a:lnTo>
                  <a:lnTo>
                    <a:pt x="20" y="84"/>
                  </a:lnTo>
                  <a:lnTo>
                    <a:pt x="28" y="72"/>
                  </a:lnTo>
                  <a:lnTo>
                    <a:pt x="36" y="58"/>
                  </a:lnTo>
                  <a:lnTo>
                    <a:pt x="48" y="48"/>
                  </a:lnTo>
                  <a:lnTo>
                    <a:pt x="58" y="36"/>
                  </a:lnTo>
                  <a:lnTo>
                    <a:pt x="72" y="28"/>
                  </a:lnTo>
                  <a:lnTo>
                    <a:pt x="84" y="18"/>
                  </a:lnTo>
                  <a:lnTo>
                    <a:pt x="100" y="12"/>
                  </a:lnTo>
                  <a:lnTo>
                    <a:pt x="114" y="6"/>
                  </a:lnTo>
                  <a:lnTo>
                    <a:pt x="130" y="2"/>
                  </a:lnTo>
                  <a:lnTo>
                    <a:pt x="146" y="0"/>
                  </a:lnTo>
                  <a:lnTo>
                    <a:pt x="162" y="0"/>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7" name="Freeform 8"/>
            <p:cNvSpPr>
              <a:spLocks/>
            </p:cNvSpPr>
            <p:nvPr/>
          </p:nvSpPr>
          <p:spPr bwMode="auto">
            <a:xfrm>
              <a:off x="4109" y="1840"/>
              <a:ext cx="768" cy="1382"/>
            </a:xfrm>
            <a:custGeom>
              <a:avLst/>
              <a:gdLst>
                <a:gd name="T0" fmla="*/ 678 w 768"/>
                <a:gd name="T1" fmla="*/ 70 h 1382"/>
                <a:gd name="T2" fmla="*/ 650 w 768"/>
                <a:gd name="T3" fmla="*/ 36 h 1382"/>
                <a:gd name="T4" fmla="*/ 614 w 768"/>
                <a:gd name="T5" fmla="*/ 14 h 1382"/>
                <a:gd name="T6" fmla="*/ 574 w 768"/>
                <a:gd name="T7" fmla="*/ 2 h 1382"/>
                <a:gd name="T8" fmla="*/ 530 w 768"/>
                <a:gd name="T9" fmla="*/ 0 h 1382"/>
                <a:gd name="T10" fmla="*/ 488 w 768"/>
                <a:gd name="T11" fmla="*/ 14 h 1382"/>
                <a:gd name="T12" fmla="*/ 466 w 768"/>
                <a:gd name="T13" fmla="*/ 28 h 1382"/>
                <a:gd name="T14" fmla="*/ 418 w 768"/>
                <a:gd name="T15" fmla="*/ 86 h 1382"/>
                <a:gd name="T16" fmla="*/ 404 w 768"/>
                <a:gd name="T17" fmla="*/ 160 h 1382"/>
                <a:gd name="T18" fmla="*/ 400 w 768"/>
                <a:gd name="T19" fmla="*/ 210 h 1382"/>
                <a:gd name="T20" fmla="*/ 364 w 768"/>
                <a:gd name="T21" fmla="*/ 260 h 1382"/>
                <a:gd name="T22" fmla="*/ 342 w 768"/>
                <a:gd name="T23" fmla="*/ 274 h 1382"/>
                <a:gd name="T24" fmla="*/ 302 w 768"/>
                <a:gd name="T25" fmla="*/ 288 h 1382"/>
                <a:gd name="T26" fmla="*/ 208 w 768"/>
                <a:gd name="T27" fmla="*/ 286 h 1382"/>
                <a:gd name="T28" fmla="*/ 118 w 768"/>
                <a:gd name="T29" fmla="*/ 260 h 1382"/>
                <a:gd name="T30" fmla="*/ 84 w 768"/>
                <a:gd name="T31" fmla="*/ 256 h 1382"/>
                <a:gd name="T32" fmla="*/ 36 w 768"/>
                <a:gd name="T33" fmla="*/ 272 h 1382"/>
                <a:gd name="T34" fmla="*/ 4 w 768"/>
                <a:gd name="T35" fmla="*/ 314 h 1382"/>
                <a:gd name="T36" fmla="*/ 0 w 768"/>
                <a:gd name="T37" fmla="*/ 348 h 1382"/>
                <a:gd name="T38" fmla="*/ 16 w 768"/>
                <a:gd name="T39" fmla="*/ 396 h 1382"/>
                <a:gd name="T40" fmla="*/ 58 w 768"/>
                <a:gd name="T41" fmla="*/ 426 h 1382"/>
                <a:gd name="T42" fmla="*/ 166 w 768"/>
                <a:gd name="T43" fmla="*/ 458 h 1382"/>
                <a:gd name="T44" fmla="*/ 266 w 768"/>
                <a:gd name="T45" fmla="*/ 468 h 1382"/>
                <a:gd name="T46" fmla="*/ 318 w 768"/>
                <a:gd name="T47" fmla="*/ 464 h 1382"/>
                <a:gd name="T48" fmla="*/ 392 w 768"/>
                <a:gd name="T49" fmla="*/ 446 h 1382"/>
                <a:gd name="T50" fmla="*/ 456 w 768"/>
                <a:gd name="T51" fmla="*/ 412 h 1382"/>
                <a:gd name="T52" fmla="*/ 462 w 768"/>
                <a:gd name="T53" fmla="*/ 406 h 1382"/>
                <a:gd name="T54" fmla="*/ 474 w 768"/>
                <a:gd name="T55" fmla="*/ 552 h 1382"/>
                <a:gd name="T56" fmla="*/ 476 w 768"/>
                <a:gd name="T57" fmla="*/ 626 h 1382"/>
                <a:gd name="T58" fmla="*/ 486 w 768"/>
                <a:gd name="T59" fmla="*/ 668 h 1382"/>
                <a:gd name="T60" fmla="*/ 528 w 768"/>
                <a:gd name="T61" fmla="*/ 1316 h 1382"/>
                <a:gd name="T62" fmla="*/ 556 w 768"/>
                <a:gd name="T63" fmla="*/ 1360 h 1382"/>
                <a:gd name="T64" fmla="*/ 602 w 768"/>
                <a:gd name="T65" fmla="*/ 1380 h 1382"/>
                <a:gd name="T66" fmla="*/ 636 w 768"/>
                <a:gd name="T67" fmla="*/ 1378 h 1382"/>
                <a:gd name="T68" fmla="*/ 678 w 768"/>
                <a:gd name="T69" fmla="*/ 1354 h 1382"/>
                <a:gd name="T70" fmla="*/ 700 w 768"/>
                <a:gd name="T71" fmla="*/ 1314 h 1382"/>
                <a:gd name="T72" fmla="*/ 726 w 768"/>
                <a:gd name="T73" fmla="*/ 714 h 1382"/>
                <a:gd name="T74" fmla="*/ 752 w 768"/>
                <a:gd name="T75" fmla="*/ 680 h 1382"/>
                <a:gd name="T76" fmla="*/ 766 w 768"/>
                <a:gd name="T77" fmla="*/ 640 h 1382"/>
                <a:gd name="T78" fmla="*/ 768 w 768"/>
                <a:gd name="T79" fmla="*/ 610 h 1382"/>
                <a:gd name="T80" fmla="*/ 762 w 768"/>
                <a:gd name="T81" fmla="*/ 436 h 1382"/>
                <a:gd name="T82" fmla="*/ 744 w 768"/>
                <a:gd name="T83" fmla="*/ 298 h 1382"/>
                <a:gd name="T84" fmla="*/ 702 w 768"/>
                <a:gd name="T85" fmla="*/ 126 h 1382"/>
                <a:gd name="T86" fmla="*/ 684 w 768"/>
                <a:gd name="T87" fmla="*/ 8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8" h="1382">
                  <a:moveTo>
                    <a:pt x="684" y="84"/>
                  </a:moveTo>
                  <a:lnTo>
                    <a:pt x="684" y="84"/>
                  </a:lnTo>
                  <a:lnTo>
                    <a:pt x="678" y="70"/>
                  </a:lnTo>
                  <a:lnTo>
                    <a:pt x="668" y="58"/>
                  </a:lnTo>
                  <a:lnTo>
                    <a:pt x="660" y="46"/>
                  </a:lnTo>
                  <a:lnTo>
                    <a:pt x="650" y="36"/>
                  </a:lnTo>
                  <a:lnTo>
                    <a:pt x="638" y="28"/>
                  </a:lnTo>
                  <a:lnTo>
                    <a:pt x="626" y="20"/>
                  </a:lnTo>
                  <a:lnTo>
                    <a:pt x="614" y="14"/>
                  </a:lnTo>
                  <a:lnTo>
                    <a:pt x="600" y="8"/>
                  </a:lnTo>
                  <a:lnTo>
                    <a:pt x="588" y="4"/>
                  </a:lnTo>
                  <a:lnTo>
                    <a:pt x="574" y="2"/>
                  </a:lnTo>
                  <a:lnTo>
                    <a:pt x="560" y="0"/>
                  </a:lnTo>
                  <a:lnTo>
                    <a:pt x="544" y="0"/>
                  </a:lnTo>
                  <a:lnTo>
                    <a:pt x="530" y="0"/>
                  </a:lnTo>
                  <a:lnTo>
                    <a:pt x="516" y="4"/>
                  </a:lnTo>
                  <a:lnTo>
                    <a:pt x="502" y="8"/>
                  </a:lnTo>
                  <a:lnTo>
                    <a:pt x="488" y="14"/>
                  </a:lnTo>
                  <a:lnTo>
                    <a:pt x="488" y="14"/>
                  </a:lnTo>
                  <a:lnTo>
                    <a:pt x="476" y="20"/>
                  </a:lnTo>
                  <a:lnTo>
                    <a:pt x="466" y="28"/>
                  </a:lnTo>
                  <a:lnTo>
                    <a:pt x="446" y="44"/>
                  </a:lnTo>
                  <a:lnTo>
                    <a:pt x="430" y="64"/>
                  </a:lnTo>
                  <a:lnTo>
                    <a:pt x="418" y="86"/>
                  </a:lnTo>
                  <a:lnTo>
                    <a:pt x="408" y="110"/>
                  </a:lnTo>
                  <a:lnTo>
                    <a:pt x="404" y="136"/>
                  </a:lnTo>
                  <a:lnTo>
                    <a:pt x="404" y="160"/>
                  </a:lnTo>
                  <a:lnTo>
                    <a:pt x="410" y="186"/>
                  </a:lnTo>
                  <a:lnTo>
                    <a:pt x="410" y="186"/>
                  </a:lnTo>
                  <a:lnTo>
                    <a:pt x="400" y="210"/>
                  </a:lnTo>
                  <a:lnTo>
                    <a:pt x="388" y="230"/>
                  </a:lnTo>
                  <a:lnTo>
                    <a:pt x="374" y="250"/>
                  </a:lnTo>
                  <a:lnTo>
                    <a:pt x="364" y="260"/>
                  </a:lnTo>
                  <a:lnTo>
                    <a:pt x="354" y="268"/>
                  </a:lnTo>
                  <a:lnTo>
                    <a:pt x="354" y="268"/>
                  </a:lnTo>
                  <a:lnTo>
                    <a:pt x="342" y="274"/>
                  </a:lnTo>
                  <a:lnTo>
                    <a:pt x="330" y="280"/>
                  </a:lnTo>
                  <a:lnTo>
                    <a:pt x="316" y="284"/>
                  </a:lnTo>
                  <a:lnTo>
                    <a:pt x="302" y="288"/>
                  </a:lnTo>
                  <a:lnTo>
                    <a:pt x="272" y="290"/>
                  </a:lnTo>
                  <a:lnTo>
                    <a:pt x="240" y="290"/>
                  </a:lnTo>
                  <a:lnTo>
                    <a:pt x="208" y="286"/>
                  </a:lnTo>
                  <a:lnTo>
                    <a:pt x="178" y="278"/>
                  </a:lnTo>
                  <a:lnTo>
                    <a:pt x="146" y="270"/>
                  </a:lnTo>
                  <a:lnTo>
                    <a:pt x="118" y="260"/>
                  </a:lnTo>
                  <a:lnTo>
                    <a:pt x="118" y="260"/>
                  </a:lnTo>
                  <a:lnTo>
                    <a:pt x="100" y="256"/>
                  </a:lnTo>
                  <a:lnTo>
                    <a:pt x="84" y="256"/>
                  </a:lnTo>
                  <a:lnTo>
                    <a:pt x="66" y="258"/>
                  </a:lnTo>
                  <a:lnTo>
                    <a:pt x="50" y="264"/>
                  </a:lnTo>
                  <a:lnTo>
                    <a:pt x="36" y="272"/>
                  </a:lnTo>
                  <a:lnTo>
                    <a:pt x="22" y="284"/>
                  </a:lnTo>
                  <a:lnTo>
                    <a:pt x="12" y="298"/>
                  </a:lnTo>
                  <a:lnTo>
                    <a:pt x="4" y="314"/>
                  </a:lnTo>
                  <a:lnTo>
                    <a:pt x="4" y="314"/>
                  </a:lnTo>
                  <a:lnTo>
                    <a:pt x="0" y="332"/>
                  </a:lnTo>
                  <a:lnTo>
                    <a:pt x="0" y="348"/>
                  </a:lnTo>
                  <a:lnTo>
                    <a:pt x="2" y="366"/>
                  </a:lnTo>
                  <a:lnTo>
                    <a:pt x="8" y="382"/>
                  </a:lnTo>
                  <a:lnTo>
                    <a:pt x="16" y="396"/>
                  </a:lnTo>
                  <a:lnTo>
                    <a:pt x="28" y="408"/>
                  </a:lnTo>
                  <a:lnTo>
                    <a:pt x="42" y="418"/>
                  </a:lnTo>
                  <a:lnTo>
                    <a:pt x="58" y="426"/>
                  </a:lnTo>
                  <a:lnTo>
                    <a:pt x="58" y="426"/>
                  </a:lnTo>
                  <a:lnTo>
                    <a:pt x="114" y="444"/>
                  </a:lnTo>
                  <a:lnTo>
                    <a:pt x="166" y="458"/>
                  </a:lnTo>
                  <a:lnTo>
                    <a:pt x="218" y="464"/>
                  </a:lnTo>
                  <a:lnTo>
                    <a:pt x="242" y="466"/>
                  </a:lnTo>
                  <a:lnTo>
                    <a:pt x="266" y="468"/>
                  </a:lnTo>
                  <a:lnTo>
                    <a:pt x="266" y="468"/>
                  </a:lnTo>
                  <a:lnTo>
                    <a:pt x="292" y="466"/>
                  </a:lnTo>
                  <a:lnTo>
                    <a:pt x="318" y="464"/>
                  </a:lnTo>
                  <a:lnTo>
                    <a:pt x="344" y="460"/>
                  </a:lnTo>
                  <a:lnTo>
                    <a:pt x="368" y="454"/>
                  </a:lnTo>
                  <a:lnTo>
                    <a:pt x="392" y="446"/>
                  </a:lnTo>
                  <a:lnTo>
                    <a:pt x="414" y="436"/>
                  </a:lnTo>
                  <a:lnTo>
                    <a:pt x="436" y="424"/>
                  </a:lnTo>
                  <a:lnTo>
                    <a:pt x="456" y="412"/>
                  </a:lnTo>
                  <a:lnTo>
                    <a:pt x="456" y="412"/>
                  </a:lnTo>
                  <a:lnTo>
                    <a:pt x="462" y="406"/>
                  </a:lnTo>
                  <a:lnTo>
                    <a:pt x="462" y="406"/>
                  </a:lnTo>
                  <a:lnTo>
                    <a:pt x="468" y="450"/>
                  </a:lnTo>
                  <a:lnTo>
                    <a:pt x="472" y="500"/>
                  </a:lnTo>
                  <a:lnTo>
                    <a:pt x="474" y="552"/>
                  </a:lnTo>
                  <a:lnTo>
                    <a:pt x="474" y="610"/>
                  </a:lnTo>
                  <a:lnTo>
                    <a:pt x="474" y="610"/>
                  </a:lnTo>
                  <a:lnTo>
                    <a:pt x="476" y="626"/>
                  </a:lnTo>
                  <a:lnTo>
                    <a:pt x="478" y="640"/>
                  </a:lnTo>
                  <a:lnTo>
                    <a:pt x="482" y="654"/>
                  </a:lnTo>
                  <a:lnTo>
                    <a:pt x="486" y="668"/>
                  </a:lnTo>
                  <a:lnTo>
                    <a:pt x="526" y="1298"/>
                  </a:lnTo>
                  <a:lnTo>
                    <a:pt x="526" y="1298"/>
                  </a:lnTo>
                  <a:lnTo>
                    <a:pt x="528" y="1316"/>
                  </a:lnTo>
                  <a:lnTo>
                    <a:pt x="534" y="1332"/>
                  </a:lnTo>
                  <a:lnTo>
                    <a:pt x="544" y="1348"/>
                  </a:lnTo>
                  <a:lnTo>
                    <a:pt x="556" y="1360"/>
                  </a:lnTo>
                  <a:lnTo>
                    <a:pt x="568" y="1370"/>
                  </a:lnTo>
                  <a:lnTo>
                    <a:pt x="584" y="1376"/>
                  </a:lnTo>
                  <a:lnTo>
                    <a:pt x="602" y="1380"/>
                  </a:lnTo>
                  <a:lnTo>
                    <a:pt x="620" y="1382"/>
                  </a:lnTo>
                  <a:lnTo>
                    <a:pt x="620" y="1382"/>
                  </a:lnTo>
                  <a:lnTo>
                    <a:pt x="636" y="1378"/>
                  </a:lnTo>
                  <a:lnTo>
                    <a:pt x="652" y="1374"/>
                  </a:lnTo>
                  <a:lnTo>
                    <a:pt x="664" y="1366"/>
                  </a:lnTo>
                  <a:lnTo>
                    <a:pt x="678" y="1354"/>
                  </a:lnTo>
                  <a:lnTo>
                    <a:pt x="688" y="1342"/>
                  </a:lnTo>
                  <a:lnTo>
                    <a:pt x="694" y="1328"/>
                  </a:lnTo>
                  <a:lnTo>
                    <a:pt x="700" y="1314"/>
                  </a:lnTo>
                  <a:lnTo>
                    <a:pt x="702" y="1296"/>
                  </a:lnTo>
                  <a:lnTo>
                    <a:pt x="726" y="714"/>
                  </a:lnTo>
                  <a:lnTo>
                    <a:pt x="726" y="714"/>
                  </a:lnTo>
                  <a:lnTo>
                    <a:pt x="736" y="704"/>
                  </a:lnTo>
                  <a:lnTo>
                    <a:pt x="744" y="692"/>
                  </a:lnTo>
                  <a:lnTo>
                    <a:pt x="752" y="680"/>
                  </a:lnTo>
                  <a:lnTo>
                    <a:pt x="758" y="668"/>
                  </a:lnTo>
                  <a:lnTo>
                    <a:pt x="762" y="654"/>
                  </a:lnTo>
                  <a:lnTo>
                    <a:pt x="766" y="640"/>
                  </a:lnTo>
                  <a:lnTo>
                    <a:pt x="768" y="626"/>
                  </a:lnTo>
                  <a:lnTo>
                    <a:pt x="768" y="610"/>
                  </a:lnTo>
                  <a:lnTo>
                    <a:pt x="768" y="610"/>
                  </a:lnTo>
                  <a:lnTo>
                    <a:pt x="768" y="548"/>
                  </a:lnTo>
                  <a:lnTo>
                    <a:pt x="766" y="490"/>
                  </a:lnTo>
                  <a:lnTo>
                    <a:pt x="762" y="436"/>
                  </a:lnTo>
                  <a:lnTo>
                    <a:pt x="756" y="388"/>
                  </a:lnTo>
                  <a:lnTo>
                    <a:pt x="750" y="342"/>
                  </a:lnTo>
                  <a:lnTo>
                    <a:pt x="744" y="298"/>
                  </a:lnTo>
                  <a:lnTo>
                    <a:pt x="730" y="226"/>
                  </a:lnTo>
                  <a:lnTo>
                    <a:pt x="714" y="168"/>
                  </a:lnTo>
                  <a:lnTo>
                    <a:pt x="702" y="126"/>
                  </a:lnTo>
                  <a:lnTo>
                    <a:pt x="690" y="98"/>
                  </a:lnTo>
                  <a:lnTo>
                    <a:pt x="684" y="84"/>
                  </a:lnTo>
                  <a:lnTo>
                    <a:pt x="68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8" name="Freeform 9"/>
            <p:cNvSpPr>
              <a:spLocks/>
            </p:cNvSpPr>
            <p:nvPr/>
          </p:nvSpPr>
          <p:spPr bwMode="auto">
            <a:xfrm>
              <a:off x="3781" y="2518"/>
              <a:ext cx="456" cy="416"/>
            </a:xfrm>
            <a:custGeom>
              <a:avLst/>
              <a:gdLst>
                <a:gd name="T0" fmla="*/ 278 w 456"/>
                <a:gd name="T1" fmla="*/ 22 h 416"/>
                <a:gd name="T2" fmla="*/ 268 w 456"/>
                <a:gd name="T3" fmla="*/ 16 h 416"/>
                <a:gd name="T4" fmla="*/ 256 w 456"/>
                <a:gd name="T5" fmla="*/ 16 h 416"/>
                <a:gd name="T6" fmla="*/ 252 w 456"/>
                <a:gd name="T7" fmla="*/ 20 h 416"/>
                <a:gd name="T8" fmla="*/ 246 w 456"/>
                <a:gd name="T9" fmla="*/ 30 h 416"/>
                <a:gd name="T10" fmla="*/ 246 w 456"/>
                <a:gd name="T11" fmla="*/ 96 h 416"/>
                <a:gd name="T12" fmla="*/ 230 w 456"/>
                <a:gd name="T13" fmla="*/ 102 h 416"/>
                <a:gd name="T14" fmla="*/ 192 w 456"/>
                <a:gd name="T15" fmla="*/ 108 h 416"/>
                <a:gd name="T16" fmla="*/ 156 w 456"/>
                <a:gd name="T17" fmla="*/ 106 h 416"/>
                <a:gd name="T18" fmla="*/ 132 w 456"/>
                <a:gd name="T19" fmla="*/ 96 h 416"/>
                <a:gd name="T20" fmla="*/ 108 w 456"/>
                <a:gd name="T21" fmla="*/ 80 h 416"/>
                <a:gd name="T22" fmla="*/ 96 w 456"/>
                <a:gd name="T23" fmla="*/ 70 h 416"/>
                <a:gd name="T24" fmla="*/ 62 w 456"/>
                <a:gd name="T25" fmla="*/ 16 h 416"/>
                <a:gd name="T26" fmla="*/ 56 w 456"/>
                <a:gd name="T27" fmla="*/ 8 h 416"/>
                <a:gd name="T28" fmla="*/ 40 w 456"/>
                <a:gd name="T29" fmla="*/ 0 h 416"/>
                <a:gd name="T30" fmla="*/ 30 w 456"/>
                <a:gd name="T31" fmla="*/ 0 h 416"/>
                <a:gd name="T32" fmla="*/ 12 w 456"/>
                <a:gd name="T33" fmla="*/ 8 h 416"/>
                <a:gd name="T34" fmla="*/ 4 w 456"/>
                <a:gd name="T35" fmla="*/ 26 h 416"/>
                <a:gd name="T36" fmla="*/ 2 w 456"/>
                <a:gd name="T37" fmla="*/ 46 h 416"/>
                <a:gd name="T38" fmla="*/ 0 w 456"/>
                <a:gd name="T39" fmla="*/ 88 h 416"/>
                <a:gd name="T40" fmla="*/ 8 w 456"/>
                <a:gd name="T41" fmla="*/ 132 h 416"/>
                <a:gd name="T42" fmla="*/ 22 w 456"/>
                <a:gd name="T43" fmla="*/ 176 h 416"/>
                <a:gd name="T44" fmla="*/ 34 w 456"/>
                <a:gd name="T45" fmla="*/ 198 h 416"/>
                <a:gd name="T46" fmla="*/ 66 w 456"/>
                <a:gd name="T47" fmla="*/ 240 h 416"/>
                <a:gd name="T48" fmla="*/ 100 w 456"/>
                <a:gd name="T49" fmla="*/ 274 h 416"/>
                <a:gd name="T50" fmla="*/ 136 w 456"/>
                <a:gd name="T51" fmla="*/ 300 h 416"/>
                <a:gd name="T52" fmla="*/ 202 w 456"/>
                <a:gd name="T53" fmla="*/ 332 h 416"/>
                <a:gd name="T54" fmla="*/ 250 w 456"/>
                <a:gd name="T55" fmla="*/ 344 h 416"/>
                <a:gd name="T56" fmla="*/ 252 w 456"/>
                <a:gd name="T57" fmla="*/ 398 h 416"/>
                <a:gd name="T58" fmla="*/ 256 w 456"/>
                <a:gd name="T59" fmla="*/ 408 h 416"/>
                <a:gd name="T60" fmla="*/ 264 w 456"/>
                <a:gd name="T61" fmla="*/ 416 h 416"/>
                <a:gd name="T62" fmla="*/ 268 w 456"/>
                <a:gd name="T63" fmla="*/ 416 h 416"/>
                <a:gd name="T64" fmla="*/ 280 w 456"/>
                <a:gd name="T65" fmla="*/ 414 h 416"/>
                <a:gd name="T66" fmla="*/ 436 w 456"/>
                <a:gd name="T67" fmla="*/ 272 h 416"/>
                <a:gd name="T68" fmla="*/ 444 w 456"/>
                <a:gd name="T69" fmla="*/ 262 h 416"/>
                <a:gd name="T70" fmla="*/ 454 w 456"/>
                <a:gd name="T71" fmla="*/ 242 h 416"/>
                <a:gd name="T72" fmla="*/ 456 w 456"/>
                <a:gd name="T73" fmla="*/ 232 h 416"/>
                <a:gd name="T74" fmla="*/ 452 w 456"/>
                <a:gd name="T75" fmla="*/ 210 h 416"/>
                <a:gd name="T76" fmla="*/ 440 w 456"/>
                <a:gd name="T77" fmla="*/ 19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6" h="416">
                  <a:moveTo>
                    <a:pt x="278" y="22"/>
                  </a:moveTo>
                  <a:lnTo>
                    <a:pt x="278" y="22"/>
                  </a:lnTo>
                  <a:lnTo>
                    <a:pt x="272" y="18"/>
                  </a:lnTo>
                  <a:lnTo>
                    <a:pt x="268" y="16"/>
                  </a:lnTo>
                  <a:lnTo>
                    <a:pt x="262" y="16"/>
                  </a:lnTo>
                  <a:lnTo>
                    <a:pt x="256" y="16"/>
                  </a:lnTo>
                  <a:lnTo>
                    <a:pt x="256" y="16"/>
                  </a:lnTo>
                  <a:lnTo>
                    <a:pt x="252" y="20"/>
                  </a:lnTo>
                  <a:lnTo>
                    <a:pt x="248" y="24"/>
                  </a:lnTo>
                  <a:lnTo>
                    <a:pt x="246" y="30"/>
                  </a:lnTo>
                  <a:lnTo>
                    <a:pt x="244" y="34"/>
                  </a:lnTo>
                  <a:lnTo>
                    <a:pt x="246" y="96"/>
                  </a:lnTo>
                  <a:lnTo>
                    <a:pt x="246" y="96"/>
                  </a:lnTo>
                  <a:lnTo>
                    <a:pt x="230" y="102"/>
                  </a:lnTo>
                  <a:lnTo>
                    <a:pt x="214" y="106"/>
                  </a:lnTo>
                  <a:lnTo>
                    <a:pt x="192" y="108"/>
                  </a:lnTo>
                  <a:lnTo>
                    <a:pt x="168" y="108"/>
                  </a:lnTo>
                  <a:lnTo>
                    <a:pt x="156" y="106"/>
                  </a:lnTo>
                  <a:lnTo>
                    <a:pt x="144" y="102"/>
                  </a:lnTo>
                  <a:lnTo>
                    <a:pt x="132" y="96"/>
                  </a:lnTo>
                  <a:lnTo>
                    <a:pt x="118" y="90"/>
                  </a:lnTo>
                  <a:lnTo>
                    <a:pt x="108" y="80"/>
                  </a:lnTo>
                  <a:lnTo>
                    <a:pt x="96" y="70"/>
                  </a:lnTo>
                  <a:lnTo>
                    <a:pt x="96" y="70"/>
                  </a:lnTo>
                  <a:lnTo>
                    <a:pt x="76" y="42"/>
                  </a:lnTo>
                  <a:lnTo>
                    <a:pt x="62" y="16"/>
                  </a:lnTo>
                  <a:lnTo>
                    <a:pt x="62" y="16"/>
                  </a:lnTo>
                  <a:lnTo>
                    <a:pt x="56" y="8"/>
                  </a:lnTo>
                  <a:lnTo>
                    <a:pt x="48" y="2"/>
                  </a:lnTo>
                  <a:lnTo>
                    <a:pt x="40" y="0"/>
                  </a:lnTo>
                  <a:lnTo>
                    <a:pt x="30" y="0"/>
                  </a:lnTo>
                  <a:lnTo>
                    <a:pt x="30" y="0"/>
                  </a:lnTo>
                  <a:lnTo>
                    <a:pt x="20" y="2"/>
                  </a:lnTo>
                  <a:lnTo>
                    <a:pt x="12" y="8"/>
                  </a:lnTo>
                  <a:lnTo>
                    <a:pt x="6" y="16"/>
                  </a:lnTo>
                  <a:lnTo>
                    <a:pt x="4" y="26"/>
                  </a:lnTo>
                  <a:lnTo>
                    <a:pt x="4" y="26"/>
                  </a:lnTo>
                  <a:lnTo>
                    <a:pt x="2" y="46"/>
                  </a:lnTo>
                  <a:lnTo>
                    <a:pt x="0" y="66"/>
                  </a:lnTo>
                  <a:lnTo>
                    <a:pt x="0" y="88"/>
                  </a:lnTo>
                  <a:lnTo>
                    <a:pt x="2" y="110"/>
                  </a:lnTo>
                  <a:lnTo>
                    <a:pt x="8" y="132"/>
                  </a:lnTo>
                  <a:lnTo>
                    <a:pt x="14" y="154"/>
                  </a:lnTo>
                  <a:lnTo>
                    <a:pt x="22" y="176"/>
                  </a:lnTo>
                  <a:lnTo>
                    <a:pt x="34" y="198"/>
                  </a:lnTo>
                  <a:lnTo>
                    <a:pt x="34" y="198"/>
                  </a:lnTo>
                  <a:lnTo>
                    <a:pt x="50" y="220"/>
                  </a:lnTo>
                  <a:lnTo>
                    <a:pt x="66" y="240"/>
                  </a:lnTo>
                  <a:lnTo>
                    <a:pt x="84" y="258"/>
                  </a:lnTo>
                  <a:lnTo>
                    <a:pt x="100" y="274"/>
                  </a:lnTo>
                  <a:lnTo>
                    <a:pt x="118" y="288"/>
                  </a:lnTo>
                  <a:lnTo>
                    <a:pt x="136" y="300"/>
                  </a:lnTo>
                  <a:lnTo>
                    <a:pt x="172" y="318"/>
                  </a:lnTo>
                  <a:lnTo>
                    <a:pt x="202" y="332"/>
                  </a:lnTo>
                  <a:lnTo>
                    <a:pt x="228" y="340"/>
                  </a:lnTo>
                  <a:lnTo>
                    <a:pt x="250" y="344"/>
                  </a:lnTo>
                  <a:lnTo>
                    <a:pt x="252" y="398"/>
                  </a:lnTo>
                  <a:lnTo>
                    <a:pt x="252" y="398"/>
                  </a:lnTo>
                  <a:lnTo>
                    <a:pt x="252" y="404"/>
                  </a:lnTo>
                  <a:lnTo>
                    <a:pt x="256" y="408"/>
                  </a:lnTo>
                  <a:lnTo>
                    <a:pt x="258" y="412"/>
                  </a:lnTo>
                  <a:lnTo>
                    <a:pt x="264" y="416"/>
                  </a:lnTo>
                  <a:lnTo>
                    <a:pt x="264" y="416"/>
                  </a:lnTo>
                  <a:lnTo>
                    <a:pt x="268" y="416"/>
                  </a:lnTo>
                  <a:lnTo>
                    <a:pt x="274" y="416"/>
                  </a:lnTo>
                  <a:lnTo>
                    <a:pt x="280" y="414"/>
                  </a:lnTo>
                  <a:lnTo>
                    <a:pt x="284" y="412"/>
                  </a:lnTo>
                  <a:lnTo>
                    <a:pt x="436" y="272"/>
                  </a:lnTo>
                  <a:lnTo>
                    <a:pt x="436" y="272"/>
                  </a:lnTo>
                  <a:lnTo>
                    <a:pt x="444" y="262"/>
                  </a:lnTo>
                  <a:lnTo>
                    <a:pt x="450" y="254"/>
                  </a:lnTo>
                  <a:lnTo>
                    <a:pt x="454" y="242"/>
                  </a:lnTo>
                  <a:lnTo>
                    <a:pt x="456" y="232"/>
                  </a:lnTo>
                  <a:lnTo>
                    <a:pt x="456" y="232"/>
                  </a:lnTo>
                  <a:lnTo>
                    <a:pt x="454" y="220"/>
                  </a:lnTo>
                  <a:lnTo>
                    <a:pt x="452" y="210"/>
                  </a:lnTo>
                  <a:lnTo>
                    <a:pt x="446" y="200"/>
                  </a:lnTo>
                  <a:lnTo>
                    <a:pt x="440" y="190"/>
                  </a:lnTo>
                  <a:lnTo>
                    <a:pt x="27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9" name="Freeform 10"/>
            <p:cNvSpPr>
              <a:spLocks/>
            </p:cNvSpPr>
            <p:nvPr/>
          </p:nvSpPr>
          <p:spPr bwMode="auto">
            <a:xfrm>
              <a:off x="3781" y="1542"/>
              <a:ext cx="456" cy="418"/>
            </a:xfrm>
            <a:custGeom>
              <a:avLst/>
              <a:gdLst>
                <a:gd name="T0" fmla="*/ 178 w 456"/>
                <a:gd name="T1" fmla="*/ 396 h 418"/>
                <a:gd name="T2" fmla="*/ 188 w 456"/>
                <a:gd name="T3" fmla="*/ 402 h 418"/>
                <a:gd name="T4" fmla="*/ 198 w 456"/>
                <a:gd name="T5" fmla="*/ 400 h 418"/>
                <a:gd name="T6" fmla="*/ 204 w 456"/>
                <a:gd name="T7" fmla="*/ 398 h 418"/>
                <a:gd name="T8" fmla="*/ 210 w 456"/>
                <a:gd name="T9" fmla="*/ 388 h 418"/>
                <a:gd name="T10" fmla="*/ 210 w 456"/>
                <a:gd name="T11" fmla="*/ 320 h 418"/>
                <a:gd name="T12" fmla="*/ 224 w 456"/>
                <a:gd name="T13" fmla="*/ 316 h 418"/>
                <a:gd name="T14" fmla="*/ 262 w 456"/>
                <a:gd name="T15" fmla="*/ 310 h 418"/>
                <a:gd name="T16" fmla="*/ 300 w 456"/>
                <a:gd name="T17" fmla="*/ 312 h 418"/>
                <a:gd name="T18" fmla="*/ 324 w 456"/>
                <a:gd name="T19" fmla="*/ 320 h 418"/>
                <a:gd name="T20" fmla="*/ 348 w 456"/>
                <a:gd name="T21" fmla="*/ 336 h 418"/>
                <a:gd name="T22" fmla="*/ 358 w 456"/>
                <a:gd name="T23" fmla="*/ 348 h 418"/>
                <a:gd name="T24" fmla="*/ 392 w 456"/>
                <a:gd name="T25" fmla="*/ 400 h 418"/>
                <a:gd name="T26" fmla="*/ 398 w 456"/>
                <a:gd name="T27" fmla="*/ 410 h 418"/>
                <a:gd name="T28" fmla="*/ 416 w 456"/>
                <a:gd name="T29" fmla="*/ 418 h 418"/>
                <a:gd name="T30" fmla="*/ 426 w 456"/>
                <a:gd name="T31" fmla="*/ 418 h 418"/>
                <a:gd name="T32" fmla="*/ 444 w 456"/>
                <a:gd name="T33" fmla="*/ 410 h 418"/>
                <a:gd name="T34" fmla="*/ 452 w 456"/>
                <a:gd name="T35" fmla="*/ 392 h 418"/>
                <a:gd name="T36" fmla="*/ 454 w 456"/>
                <a:gd name="T37" fmla="*/ 372 h 418"/>
                <a:gd name="T38" fmla="*/ 454 w 456"/>
                <a:gd name="T39" fmla="*/ 330 h 418"/>
                <a:gd name="T40" fmla="*/ 448 w 456"/>
                <a:gd name="T41" fmla="*/ 286 h 418"/>
                <a:gd name="T42" fmla="*/ 432 w 456"/>
                <a:gd name="T43" fmla="*/ 240 h 418"/>
                <a:gd name="T44" fmla="*/ 420 w 456"/>
                <a:gd name="T45" fmla="*/ 220 h 418"/>
                <a:gd name="T46" fmla="*/ 390 w 456"/>
                <a:gd name="T47" fmla="*/ 178 h 418"/>
                <a:gd name="T48" fmla="*/ 354 w 456"/>
                <a:gd name="T49" fmla="*/ 144 h 418"/>
                <a:gd name="T50" fmla="*/ 318 w 456"/>
                <a:gd name="T51" fmla="*/ 118 h 418"/>
                <a:gd name="T52" fmla="*/ 252 w 456"/>
                <a:gd name="T53" fmla="*/ 86 h 418"/>
                <a:gd name="T54" fmla="*/ 204 w 456"/>
                <a:gd name="T55" fmla="*/ 72 h 418"/>
                <a:gd name="T56" fmla="*/ 204 w 456"/>
                <a:gd name="T57" fmla="*/ 20 h 418"/>
                <a:gd name="T58" fmla="*/ 200 w 456"/>
                <a:gd name="T59" fmla="*/ 10 h 418"/>
                <a:gd name="T60" fmla="*/ 192 w 456"/>
                <a:gd name="T61" fmla="*/ 2 h 418"/>
                <a:gd name="T62" fmla="*/ 186 w 456"/>
                <a:gd name="T63" fmla="*/ 0 h 418"/>
                <a:gd name="T64" fmla="*/ 176 w 456"/>
                <a:gd name="T65" fmla="*/ 2 h 418"/>
                <a:gd name="T66" fmla="*/ 18 w 456"/>
                <a:gd name="T67" fmla="*/ 146 h 418"/>
                <a:gd name="T68" fmla="*/ 10 w 456"/>
                <a:gd name="T69" fmla="*/ 154 h 418"/>
                <a:gd name="T70" fmla="*/ 2 w 456"/>
                <a:gd name="T71" fmla="*/ 174 h 418"/>
                <a:gd name="T72" fmla="*/ 0 w 456"/>
                <a:gd name="T73" fmla="*/ 186 h 418"/>
                <a:gd name="T74" fmla="*/ 4 w 456"/>
                <a:gd name="T75" fmla="*/ 208 h 418"/>
                <a:gd name="T76" fmla="*/ 16 w 456"/>
                <a:gd name="T77" fmla="*/ 22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6" h="418">
                  <a:moveTo>
                    <a:pt x="178" y="396"/>
                  </a:moveTo>
                  <a:lnTo>
                    <a:pt x="178" y="396"/>
                  </a:lnTo>
                  <a:lnTo>
                    <a:pt x="182" y="400"/>
                  </a:lnTo>
                  <a:lnTo>
                    <a:pt x="188" y="402"/>
                  </a:lnTo>
                  <a:lnTo>
                    <a:pt x="194" y="402"/>
                  </a:lnTo>
                  <a:lnTo>
                    <a:pt x="198" y="400"/>
                  </a:lnTo>
                  <a:lnTo>
                    <a:pt x="198" y="400"/>
                  </a:lnTo>
                  <a:lnTo>
                    <a:pt x="204" y="398"/>
                  </a:lnTo>
                  <a:lnTo>
                    <a:pt x="208" y="394"/>
                  </a:lnTo>
                  <a:lnTo>
                    <a:pt x="210" y="388"/>
                  </a:lnTo>
                  <a:lnTo>
                    <a:pt x="210" y="382"/>
                  </a:lnTo>
                  <a:lnTo>
                    <a:pt x="210" y="320"/>
                  </a:lnTo>
                  <a:lnTo>
                    <a:pt x="210" y="320"/>
                  </a:lnTo>
                  <a:lnTo>
                    <a:pt x="224" y="316"/>
                  </a:lnTo>
                  <a:lnTo>
                    <a:pt x="242" y="312"/>
                  </a:lnTo>
                  <a:lnTo>
                    <a:pt x="262" y="310"/>
                  </a:lnTo>
                  <a:lnTo>
                    <a:pt x="286" y="310"/>
                  </a:lnTo>
                  <a:lnTo>
                    <a:pt x="300" y="312"/>
                  </a:lnTo>
                  <a:lnTo>
                    <a:pt x="312" y="316"/>
                  </a:lnTo>
                  <a:lnTo>
                    <a:pt x="324" y="320"/>
                  </a:lnTo>
                  <a:lnTo>
                    <a:pt x="336" y="328"/>
                  </a:lnTo>
                  <a:lnTo>
                    <a:pt x="348" y="336"/>
                  </a:lnTo>
                  <a:lnTo>
                    <a:pt x="358" y="348"/>
                  </a:lnTo>
                  <a:lnTo>
                    <a:pt x="358" y="348"/>
                  </a:lnTo>
                  <a:lnTo>
                    <a:pt x="378" y="374"/>
                  </a:lnTo>
                  <a:lnTo>
                    <a:pt x="392" y="400"/>
                  </a:lnTo>
                  <a:lnTo>
                    <a:pt x="392" y="400"/>
                  </a:lnTo>
                  <a:lnTo>
                    <a:pt x="398" y="410"/>
                  </a:lnTo>
                  <a:lnTo>
                    <a:pt x="406" y="414"/>
                  </a:lnTo>
                  <a:lnTo>
                    <a:pt x="416" y="418"/>
                  </a:lnTo>
                  <a:lnTo>
                    <a:pt x="426" y="418"/>
                  </a:lnTo>
                  <a:lnTo>
                    <a:pt x="426" y="418"/>
                  </a:lnTo>
                  <a:lnTo>
                    <a:pt x="436" y="414"/>
                  </a:lnTo>
                  <a:lnTo>
                    <a:pt x="444" y="410"/>
                  </a:lnTo>
                  <a:lnTo>
                    <a:pt x="448" y="402"/>
                  </a:lnTo>
                  <a:lnTo>
                    <a:pt x="452" y="392"/>
                  </a:lnTo>
                  <a:lnTo>
                    <a:pt x="452" y="392"/>
                  </a:lnTo>
                  <a:lnTo>
                    <a:pt x="454" y="372"/>
                  </a:lnTo>
                  <a:lnTo>
                    <a:pt x="456" y="350"/>
                  </a:lnTo>
                  <a:lnTo>
                    <a:pt x="454" y="330"/>
                  </a:lnTo>
                  <a:lnTo>
                    <a:pt x="452" y="308"/>
                  </a:lnTo>
                  <a:lnTo>
                    <a:pt x="448" y="286"/>
                  </a:lnTo>
                  <a:lnTo>
                    <a:pt x="442" y="262"/>
                  </a:lnTo>
                  <a:lnTo>
                    <a:pt x="432" y="240"/>
                  </a:lnTo>
                  <a:lnTo>
                    <a:pt x="420" y="220"/>
                  </a:lnTo>
                  <a:lnTo>
                    <a:pt x="420" y="220"/>
                  </a:lnTo>
                  <a:lnTo>
                    <a:pt x="406" y="196"/>
                  </a:lnTo>
                  <a:lnTo>
                    <a:pt x="390" y="178"/>
                  </a:lnTo>
                  <a:lnTo>
                    <a:pt x="372" y="160"/>
                  </a:lnTo>
                  <a:lnTo>
                    <a:pt x="354" y="144"/>
                  </a:lnTo>
                  <a:lnTo>
                    <a:pt x="336" y="130"/>
                  </a:lnTo>
                  <a:lnTo>
                    <a:pt x="318" y="118"/>
                  </a:lnTo>
                  <a:lnTo>
                    <a:pt x="284" y="100"/>
                  </a:lnTo>
                  <a:lnTo>
                    <a:pt x="252" y="86"/>
                  </a:lnTo>
                  <a:lnTo>
                    <a:pt x="228" y="78"/>
                  </a:lnTo>
                  <a:lnTo>
                    <a:pt x="204" y="72"/>
                  </a:lnTo>
                  <a:lnTo>
                    <a:pt x="204" y="20"/>
                  </a:lnTo>
                  <a:lnTo>
                    <a:pt x="204" y="20"/>
                  </a:lnTo>
                  <a:lnTo>
                    <a:pt x="202" y="14"/>
                  </a:lnTo>
                  <a:lnTo>
                    <a:pt x="200" y="10"/>
                  </a:lnTo>
                  <a:lnTo>
                    <a:pt x="196" y="6"/>
                  </a:lnTo>
                  <a:lnTo>
                    <a:pt x="192" y="2"/>
                  </a:lnTo>
                  <a:lnTo>
                    <a:pt x="192" y="2"/>
                  </a:lnTo>
                  <a:lnTo>
                    <a:pt x="186" y="0"/>
                  </a:lnTo>
                  <a:lnTo>
                    <a:pt x="182" y="0"/>
                  </a:lnTo>
                  <a:lnTo>
                    <a:pt x="176" y="2"/>
                  </a:lnTo>
                  <a:lnTo>
                    <a:pt x="172" y="6"/>
                  </a:lnTo>
                  <a:lnTo>
                    <a:pt x="18" y="146"/>
                  </a:lnTo>
                  <a:lnTo>
                    <a:pt x="18" y="146"/>
                  </a:lnTo>
                  <a:lnTo>
                    <a:pt x="10" y="154"/>
                  </a:lnTo>
                  <a:lnTo>
                    <a:pt x="6" y="164"/>
                  </a:lnTo>
                  <a:lnTo>
                    <a:pt x="2" y="174"/>
                  </a:lnTo>
                  <a:lnTo>
                    <a:pt x="0" y="186"/>
                  </a:lnTo>
                  <a:lnTo>
                    <a:pt x="0" y="186"/>
                  </a:lnTo>
                  <a:lnTo>
                    <a:pt x="0" y="198"/>
                  </a:lnTo>
                  <a:lnTo>
                    <a:pt x="4" y="208"/>
                  </a:lnTo>
                  <a:lnTo>
                    <a:pt x="8" y="218"/>
                  </a:lnTo>
                  <a:lnTo>
                    <a:pt x="16" y="226"/>
                  </a:lnTo>
                  <a:lnTo>
                    <a:pt x="178"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grpSp>
      <p:sp>
        <p:nvSpPr>
          <p:cNvPr id="20" name="Freeform 18"/>
          <p:cNvSpPr>
            <a:spLocks noChangeAspect="1" noEditPoints="1"/>
          </p:cNvSpPr>
          <p:nvPr/>
        </p:nvSpPr>
        <p:spPr bwMode="auto">
          <a:xfrm>
            <a:off x="5683315" y="2109400"/>
            <a:ext cx="806668" cy="806668"/>
          </a:xfrm>
          <a:custGeom>
            <a:avLst/>
            <a:gdLst>
              <a:gd name="T0" fmla="*/ 2042 w 2092"/>
              <a:gd name="T1" fmla="*/ 728 h 2092"/>
              <a:gd name="T2" fmla="*/ 1872 w 2092"/>
              <a:gd name="T3" fmla="*/ 404 h 2092"/>
              <a:gd name="T4" fmla="*/ 1600 w 2092"/>
              <a:gd name="T5" fmla="*/ 158 h 2092"/>
              <a:gd name="T6" fmla="*/ 1096 w 2092"/>
              <a:gd name="T7" fmla="*/ 0 h 2092"/>
              <a:gd name="T8" fmla="*/ 614 w 2092"/>
              <a:gd name="T9" fmla="*/ 92 h 2092"/>
              <a:gd name="T10" fmla="*/ 246 w 2092"/>
              <a:gd name="T11" fmla="*/ 372 h 2092"/>
              <a:gd name="T12" fmla="*/ 44 w 2092"/>
              <a:gd name="T13" fmla="*/ 744 h 2092"/>
              <a:gd name="T14" fmla="*/ 12 w 2092"/>
              <a:gd name="T15" fmla="*/ 1206 h 2092"/>
              <a:gd name="T16" fmla="*/ 238 w 2092"/>
              <a:gd name="T17" fmla="*/ 1712 h 2092"/>
              <a:gd name="T18" fmla="*/ 686 w 2092"/>
              <a:gd name="T19" fmla="*/ 2028 h 2092"/>
              <a:gd name="T20" fmla="*/ 1158 w 2092"/>
              <a:gd name="T21" fmla="*/ 2086 h 2092"/>
              <a:gd name="T22" fmla="*/ 1538 w 2092"/>
              <a:gd name="T23" fmla="*/ 1970 h 2092"/>
              <a:gd name="T24" fmla="*/ 1962 w 2092"/>
              <a:gd name="T25" fmla="*/ 1552 h 2092"/>
              <a:gd name="T26" fmla="*/ 2088 w 2092"/>
              <a:gd name="T27" fmla="*/ 1138 h 2092"/>
              <a:gd name="T28" fmla="*/ 1896 w 2092"/>
              <a:gd name="T29" fmla="*/ 660 h 2092"/>
              <a:gd name="T30" fmla="*/ 482 w 2092"/>
              <a:gd name="T31" fmla="*/ 318 h 2092"/>
              <a:gd name="T32" fmla="*/ 516 w 2092"/>
              <a:gd name="T33" fmla="*/ 364 h 2092"/>
              <a:gd name="T34" fmla="*/ 1838 w 2092"/>
              <a:gd name="T35" fmla="*/ 746 h 2092"/>
              <a:gd name="T36" fmla="*/ 1416 w 2092"/>
              <a:gd name="T37" fmla="*/ 744 h 2092"/>
              <a:gd name="T38" fmla="*/ 1524 w 2092"/>
              <a:gd name="T39" fmla="*/ 1124 h 2092"/>
              <a:gd name="T40" fmla="*/ 1760 w 2092"/>
              <a:gd name="T41" fmla="*/ 1588 h 2092"/>
              <a:gd name="T42" fmla="*/ 1464 w 2092"/>
              <a:gd name="T43" fmla="*/ 1910 h 2092"/>
              <a:gd name="T44" fmla="*/ 948 w 2092"/>
              <a:gd name="T45" fmla="*/ 2002 h 2092"/>
              <a:gd name="T46" fmla="*/ 472 w 2092"/>
              <a:gd name="T47" fmla="*/ 1816 h 2092"/>
              <a:gd name="T48" fmla="*/ 162 w 2092"/>
              <a:gd name="T49" fmla="*/ 1420 h 2092"/>
              <a:gd name="T50" fmla="*/ 90 w 2092"/>
              <a:gd name="T51" fmla="*/ 948 h 2092"/>
              <a:gd name="T52" fmla="*/ 234 w 2092"/>
              <a:gd name="T53" fmla="*/ 532 h 2092"/>
              <a:gd name="T54" fmla="*/ 276 w 2092"/>
              <a:gd name="T55" fmla="*/ 868 h 2092"/>
              <a:gd name="T56" fmla="*/ 450 w 2092"/>
              <a:gd name="T57" fmla="*/ 1002 h 2092"/>
              <a:gd name="T58" fmla="*/ 674 w 2092"/>
              <a:gd name="T59" fmla="*/ 1392 h 2092"/>
              <a:gd name="T60" fmla="*/ 840 w 2092"/>
              <a:gd name="T61" fmla="*/ 1886 h 2092"/>
              <a:gd name="T62" fmla="*/ 912 w 2092"/>
              <a:gd name="T63" fmla="*/ 1764 h 2092"/>
              <a:gd name="T64" fmla="*/ 1170 w 2092"/>
              <a:gd name="T65" fmla="*/ 1360 h 2092"/>
              <a:gd name="T66" fmla="*/ 852 w 2092"/>
              <a:gd name="T67" fmla="*/ 1036 h 2092"/>
              <a:gd name="T68" fmla="*/ 470 w 2092"/>
              <a:gd name="T69" fmla="*/ 946 h 2092"/>
              <a:gd name="T70" fmla="*/ 740 w 2092"/>
              <a:gd name="T71" fmla="*/ 716 h 2092"/>
              <a:gd name="T72" fmla="*/ 910 w 2092"/>
              <a:gd name="T73" fmla="*/ 532 h 2092"/>
              <a:gd name="T74" fmla="*/ 1022 w 2092"/>
              <a:gd name="T75" fmla="*/ 512 h 2092"/>
              <a:gd name="T76" fmla="*/ 1032 w 2092"/>
              <a:gd name="T77" fmla="*/ 518 h 2092"/>
              <a:gd name="T78" fmla="*/ 818 w 2092"/>
              <a:gd name="T79" fmla="*/ 462 h 2092"/>
              <a:gd name="T80" fmla="*/ 850 w 2092"/>
              <a:gd name="T81" fmla="*/ 346 h 2092"/>
              <a:gd name="T82" fmla="*/ 1008 w 2092"/>
              <a:gd name="T83" fmla="*/ 306 h 2092"/>
              <a:gd name="T84" fmla="*/ 882 w 2092"/>
              <a:gd name="T85" fmla="*/ 298 h 2092"/>
              <a:gd name="T86" fmla="*/ 696 w 2092"/>
              <a:gd name="T87" fmla="*/ 306 h 2092"/>
              <a:gd name="T88" fmla="*/ 662 w 2092"/>
              <a:gd name="T89" fmla="*/ 216 h 2092"/>
              <a:gd name="T90" fmla="*/ 530 w 2092"/>
              <a:gd name="T91" fmla="*/ 270 h 2092"/>
              <a:gd name="T92" fmla="*/ 780 w 2092"/>
              <a:gd name="T93" fmla="*/ 124 h 2092"/>
              <a:gd name="T94" fmla="*/ 1180 w 2092"/>
              <a:gd name="T95" fmla="*/ 94 h 2092"/>
              <a:gd name="T96" fmla="*/ 1614 w 2092"/>
              <a:gd name="T97" fmla="*/ 272 h 2092"/>
              <a:gd name="T98" fmla="*/ 1680 w 2092"/>
              <a:gd name="T99" fmla="*/ 474 h 2092"/>
              <a:gd name="T100" fmla="*/ 1440 w 2092"/>
              <a:gd name="T101" fmla="*/ 686 h 2092"/>
              <a:gd name="T102" fmla="*/ 1696 w 2092"/>
              <a:gd name="T103" fmla="*/ 672 h 2092"/>
              <a:gd name="T104" fmla="*/ 1784 w 2092"/>
              <a:gd name="T105" fmla="*/ 620 h 2092"/>
              <a:gd name="T106" fmla="*/ 1962 w 2092"/>
              <a:gd name="T107" fmla="*/ 780 h 2092"/>
              <a:gd name="T108" fmla="*/ 630 w 2092"/>
              <a:gd name="T109" fmla="*/ 546 h 2092"/>
              <a:gd name="T110" fmla="*/ 730 w 2092"/>
              <a:gd name="T111" fmla="*/ 574 h 2092"/>
              <a:gd name="T112" fmla="*/ 700 w 2092"/>
              <a:gd name="T113" fmla="*/ 616 h 2092"/>
              <a:gd name="T114" fmla="*/ 738 w 2092"/>
              <a:gd name="T115" fmla="*/ 612 h 2092"/>
              <a:gd name="T116" fmla="*/ 1980 w 2092"/>
              <a:gd name="T117" fmla="*/ 826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 h="2092">
                <a:moveTo>
                  <a:pt x="2092" y="1036"/>
                </a:moveTo>
                <a:lnTo>
                  <a:pt x="2092" y="1036"/>
                </a:lnTo>
                <a:lnTo>
                  <a:pt x="2090" y="990"/>
                </a:lnTo>
                <a:lnTo>
                  <a:pt x="2088" y="944"/>
                </a:lnTo>
                <a:lnTo>
                  <a:pt x="2088" y="944"/>
                </a:lnTo>
                <a:lnTo>
                  <a:pt x="2084" y="908"/>
                </a:lnTo>
                <a:lnTo>
                  <a:pt x="2078" y="870"/>
                </a:lnTo>
                <a:lnTo>
                  <a:pt x="2070" y="834"/>
                </a:lnTo>
                <a:lnTo>
                  <a:pt x="2062" y="798"/>
                </a:lnTo>
                <a:lnTo>
                  <a:pt x="2054" y="762"/>
                </a:lnTo>
                <a:lnTo>
                  <a:pt x="2042" y="728"/>
                </a:lnTo>
                <a:lnTo>
                  <a:pt x="2032" y="694"/>
                </a:lnTo>
                <a:lnTo>
                  <a:pt x="2018" y="660"/>
                </a:lnTo>
                <a:lnTo>
                  <a:pt x="2018" y="660"/>
                </a:lnTo>
                <a:lnTo>
                  <a:pt x="2010" y="640"/>
                </a:lnTo>
                <a:lnTo>
                  <a:pt x="2010" y="640"/>
                </a:lnTo>
                <a:lnTo>
                  <a:pt x="1992" y="598"/>
                </a:lnTo>
                <a:lnTo>
                  <a:pt x="1972" y="556"/>
                </a:lnTo>
                <a:lnTo>
                  <a:pt x="1948" y="518"/>
                </a:lnTo>
                <a:lnTo>
                  <a:pt x="1924" y="478"/>
                </a:lnTo>
                <a:lnTo>
                  <a:pt x="1900" y="442"/>
                </a:lnTo>
                <a:lnTo>
                  <a:pt x="1872" y="404"/>
                </a:lnTo>
                <a:lnTo>
                  <a:pt x="1844" y="370"/>
                </a:lnTo>
                <a:lnTo>
                  <a:pt x="1814" y="336"/>
                </a:lnTo>
                <a:lnTo>
                  <a:pt x="1814" y="336"/>
                </a:lnTo>
                <a:lnTo>
                  <a:pt x="1798" y="320"/>
                </a:lnTo>
                <a:lnTo>
                  <a:pt x="1798" y="320"/>
                </a:lnTo>
                <a:lnTo>
                  <a:pt x="1750" y="272"/>
                </a:lnTo>
                <a:lnTo>
                  <a:pt x="1750" y="272"/>
                </a:lnTo>
                <a:lnTo>
                  <a:pt x="1714" y="242"/>
                </a:lnTo>
                <a:lnTo>
                  <a:pt x="1678" y="212"/>
                </a:lnTo>
                <a:lnTo>
                  <a:pt x="1640" y="184"/>
                </a:lnTo>
                <a:lnTo>
                  <a:pt x="1600" y="158"/>
                </a:lnTo>
                <a:lnTo>
                  <a:pt x="1558" y="134"/>
                </a:lnTo>
                <a:lnTo>
                  <a:pt x="1516" y="112"/>
                </a:lnTo>
                <a:lnTo>
                  <a:pt x="1474" y="90"/>
                </a:lnTo>
                <a:lnTo>
                  <a:pt x="1430" y="72"/>
                </a:lnTo>
                <a:lnTo>
                  <a:pt x="1384" y="56"/>
                </a:lnTo>
                <a:lnTo>
                  <a:pt x="1338" y="42"/>
                </a:lnTo>
                <a:lnTo>
                  <a:pt x="1292" y="28"/>
                </a:lnTo>
                <a:lnTo>
                  <a:pt x="1244" y="18"/>
                </a:lnTo>
                <a:lnTo>
                  <a:pt x="1196" y="10"/>
                </a:lnTo>
                <a:lnTo>
                  <a:pt x="1146" y="4"/>
                </a:lnTo>
                <a:lnTo>
                  <a:pt x="1096" y="0"/>
                </a:lnTo>
                <a:lnTo>
                  <a:pt x="1046" y="0"/>
                </a:lnTo>
                <a:lnTo>
                  <a:pt x="1046" y="0"/>
                </a:lnTo>
                <a:lnTo>
                  <a:pt x="996" y="0"/>
                </a:lnTo>
                <a:lnTo>
                  <a:pt x="944" y="4"/>
                </a:lnTo>
                <a:lnTo>
                  <a:pt x="896" y="10"/>
                </a:lnTo>
                <a:lnTo>
                  <a:pt x="846" y="18"/>
                </a:lnTo>
                <a:lnTo>
                  <a:pt x="798" y="30"/>
                </a:lnTo>
                <a:lnTo>
                  <a:pt x="750" y="42"/>
                </a:lnTo>
                <a:lnTo>
                  <a:pt x="704" y="56"/>
                </a:lnTo>
                <a:lnTo>
                  <a:pt x="660" y="74"/>
                </a:lnTo>
                <a:lnTo>
                  <a:pt x="614" y="92"/>
                </a:lnTo>
                <a:lnTo>
                  <a:pt x="572" y="114"/>
                </a:lnTo>
                <a:lnTo>
                  <a:pt x="530" y="136"/>
                </a:lnTo>
                <a:lnTo>
                  <a:pt x="488" y="160"/>
                </a:lnTo>
                <a:lnTo>
                  <a:pt x="448" y="188"/>
                </a:lnTo>
                <a:lnTo>
                  <a:pt x="410" y="216"/>
                </a:lnTo>
                <a:lnTo>
                  <a:pt x="374" y="246"/>
                </a:lnTo>
                <a:lnTo>
                  <a:pt x="338" y="276"/>
                </a:lnTo>
                <a:lnTo>
                  <a:pt x="338" y="276"/>
                </a:lnTo>
                <a:lnTo>
                  <a:pt x="306" y="308"/>
                </a:lnTo>
                <a:lnTo>
                  <a:pt x="274" y="340"/>
                </a:lnTo>
                <a:lnTo>
                  <a:pt x="246" y="372"/>
                </a:lnTo>
                <a:lnTo>
                  <a:pt x="218" y="408"/>
                </a:lnTo>
                <a:lnTo>
                  <a:pt x="218" y="408"/>
                </a:lnTo>
                <a:lnTo>
                  <a:pt x="192" y="442"/>
                </a:lnTo>
                <a:lnTo>
                  <a:pt x="170" y="476"/>
                </a:lnTo>
                <a:lnTo>
                  <a:pt x="146" y="512"/>
                </a:lnTo>
                <a:lnTo>
                  <a:pt x="126" y="548"/>
                </a:lnTo>
                <a:lnTo>
                  <a:pt x="106" y="586"/>
                </a:lnTo>
                <a:lnTo>
                  <a:pt x="88" y="624"/>
                </a:lnTo>
                <a:lnTo>
                  <a:pt x="72" y="662"/>
                </a:lnTo>
                <a:lnTo>
                  <a:pt x="58" y="702"/>
                </a:lnTo>
                <a:lnTo>
                  <a:pt x="44" y="744"/>
                </a:lnTo>
                <a:lnTo>
                  <a:pt x="32" y="784"/>
                </a:lnTo>
                <a:lnTo>
                  <a:pt x="22" y="826"/>
                </a:lnTo>
                <a:lnTo>
                  <a:pt x="14" y="870"/>
                </a:lnTo>
                <a:lnTo>
                  <a:pt x="8" y="912"/>
                </a:lnTo>
                <a:lnTo>
                  <a:pt x="4" y="956"/>
                </a:lnTo>
                <a:lnTo>
                  <a:pt x="0" y="1002"/>
                </a:lnTo>
                <a:lnTo>
                  <a:pt x="0" y="1046"/>
                </a:lnTo>
                <a:lnTo>
                  <a:pt x="0" y="1046"/>
                </a:lnTo>
                <a:lnTo>
                  <a:pt x="0" y="1100"/>
                </a:lnTo>
                <a:lnTo>
                  <a:pt x="4" y="1152"/>
                </a:lnTo>
                <a:lnTo>
                  <a:pt x="12" y="1206"/>
                </a:lnTo>
                <a:lnTo>
                  <a:pt x="20" y="1256"/>
                </a:lnTo>
                <a:lnTo>
                  <a:pt x="32" y="1308"/>
                </a:lnTo>
                <a:lnTo>
                  <a:pt x="46" y="1356"/>
                </a:lnTo>
                <a:lnTo>
                  <a:pt x="64" y="1406"/>
                </a:lnTo>
                <a:lnTo>
                  <a:pt x="82" y="1452"/>
                </a:lnTo>
                <a:lnTo>
                  <a:pt x="102" y="1500"/>
                </a:lnTo>
                <a:lnTo>
                  <a:pt x="126" y="1544"/>
                </a:lnTo>
                <a:lnTo>
                  <a:pt x="152" y="1588"/>
                </a:lnTo>
                <a:lnTo>
                  <a:pt x="178" y="1630"/>
                </a:lnTo>
                <a:lnTo>
                  <a:pt x="208" y="1672"/>
                </a:lnTo>
                <a:lnTo>
                  <a:pt x="238" y="1712"/>
                </a:lnTo>
                <a:lnTo>
                  <a:pt x="272" y="1750"/>
                </a:lnTo>
                <a:lnTo>
                  <a:pt x="306" y="1786"/>
                </a:lnTo>
                <a:lnTo>
                  <a:pt x="342" y="1820"/>
                </a:lnTo>
                <a:lnTo>
                  <a:pt x="380" y="1854"/>
                </a:lnTo>
                <a:lnTo>
                  <a:pt x="420" y="1884"/>
                </a:lnTo>
                <a:lnTo>
                  <a:pt x="462" y="1914"/>
                </a:lnTo>
                <a:lnTo>
                  <a:pt x="504" y="1940"/>
                </a:lnTo>
                <a:lnTo>
                  <a:pt x="548" y="1966"/>
                </a:lnTo>
                <a:lnTo>
                  <a:pt x="592" y="1990"/>
                </a:lnTo>
                <a:lnTo>
                  <a:pt x="640" y="2010"/>
                </a:lnTo>
                <a:lnTo>
                  <a:pt x="686" y="2028"/>
                </a:lnTo>
                <a:lnTo>
                  <a:pt x="736" y="2046"/>
                </a:lnTo>
                <a:lnTo>
                  <a:pt x="784" y="2060"/>
                </a:lnTo>
                <a:lnTo>
                  <a:pt x="836" y="2072"/>
                </a:lnTo>
                <a:lnTo>
                  <a:pt x="886" y="2080"/>
                </a:lnTo>
                <a:lnTo>
                  <a:pt x="940" y="2088"/>
                </a:lnTo>
                <a:lnTo>
                  <a:pt x="992" y="2092"/>
                </a:lnTo>
                <a:lnTo>
                  <a:pt x="1046" y="2092"/>
                </a:lnTo>
                <a:lnTo>
                  <a:pt x="1046" y="2092"/>
                </a:lnTo>
                <a:lnTo>
                  <a:pt x="1084" y="2092"/>
                </a:lnTo>
                <a:lnTo>
                  <a:pt x="1122" y="2090"/>
                </a:lnTo>
                <a:lnTo>
                  <a:pt x="1158" y="2086"/>
                </a:lnTo>
                <a:lnTo>
                  <a:pt x="1196" y="2082"/>
                </a:lnTo>
                <a:lnTo>
                  <a:pt x="1232" y="2076"/>
                </a:lnTo>
                <a:lnTo>
                  <a:pt x="1268" y="2068"/>
                </a:lnTo>
                <a:lnTo>
                  <a:pt x="1304" y="2060"/>
                </a:lnTo>
                <a:lnTo>
                  <a:pt x="1338" y="2050"/>
                </a:lnTo>
                <a:lnTo>
                  <a:pt x="1374" y="2040"/>
                </a:lnTo>
                <a:lnTo>
                  <a:pt x="1408" y="2028"/>
                </a:lnTo>
                <a:lnTo>
                  <a:pt x="1440" y="2016"/>
                </a:lnTo>
                <a:lnTo>
                  <a:pt x="1474" y="2002"/>
                </a:lnTo>
                <a:lnTo>
                  <a:pt x="1506" y="1986"/>
                </a:lnTo>
                <a:lnTo>
                  <a:pt x="1538" y="1970"/>
                </a:lnTo>
                <a:lnTo>
                  <a:pt x="1568" y="1952"/>
                </a:lnTo>
                <a:lnTo>
                  <a:pt x="1600" y="1934"/>
                </a:lnTo>
                <a:lnTo>
                  <a:pt x="1658" y="1894"/>
                </a:lnTo>
                <a:lnTo>
                  <a:pt x="1714" y="1850"/>
                </a:lnTo>
                <a:lnTo>
                  <a:pt x="1766" y="1804"/>
                </a:lnTo>
                <a:lnTo>
                  <a:pt x="1816" y="1754"/>
                </a:lnTo>
                <a:lnTo>
                  <a:pt x="1862" y="1700"/>
                </a:lnTo>
                <a:lnTo>
                  <a:pt x="1904" y="1644"/>
                </a:lnTo>
                <a:lnTo>
                  <a:pt x="1924" y="1614"/>
                </a:lnTo>
                <a:lnTo>
                  <a:pt x="1944" y="1584"/>
                </a:lnTo>
                <a:lnTo>
                  <a:pt x="1962" y="1552"/>
                </a:lnTo>
                <a:lnTo>
                  <a:pt x="1978" y="1522"/>
                </a:lnTo>
                <a:lnTo>
                  <a:pt x="1978" y="1522"/>
                </a:lnTo>
                <a:lnTo>
                  <a:pt x="2004" y="1466"/>
                </a:lnTo>
                <a:lnTo>
                  <a:pt x="2028" y="1410"/>
                </a:lnTo>
                <a:lnTo>
                  <a:pt x="2046" y="1350"/>
                </a:lnTo>
                <a:lnTo>
                  <a:pt x="2064" y="1290"/>
                </a:lnTo>
                <a:lnTo>
                  <a:pt x="2064" y="1290"/>
                </a:lnTo>
                <a:lnTo>
                  <a:pt x="2076" y="1228"/>
                </a:lnTo>
                <a:lnTo>
                  <a:pt x="2076" y="1228"/>
                </a:lnTo>
                <a:lnTo>
                  <a:pt x="2084" y="1184"/>
                </a:lnTo>
                <a:lnTo>
                  <a:pt x="2088" y="1138"/>
                </a:lnTo>
                <a:lnTo>
                  <a:pt x="2092" y="1092"/>
                </a:lnTo>
                <a:lnTo>
                  <a:pt x="2092" y="1046"/>
                </a:lnTo>
                <a:lnTo>
                  <a:pt x="2092" y="1046"/>
                </a:lnTo>
                <a:lnTo>
                  <a:pt x="2092" y="1036"/>
                </a:lnTo>
                <a:lnTo>
                  <a:pt x="2092" y="1036"/>
                </a:lnTo>
                <a:close/>
                <a:moveTo>
                  <a:pt x="1896" y="616"/>
                </a:moveTo>
                <a:lnTo>
                  <a:pt x="1902" y="610"/>
                </a:lnTo>
                <a:lnTo>
                  <a:pt x="1902" y="610"/>
                </a:lnTo>
                <a:lnTo>
                  <a:pt x="1924" y="658"/>
                </a:lnTo>
                <a:lnTo>
                  <a:pt x="1914" y="656"/>
                </a:lnTo>
                <a:lnTo>
                  <a:pt x="1896" y="660"/>
                </a:lnTo>
                <a:lnTo>
                  <a:pt x="1896" y="616"/>
                </a:lnTo>
                <a:close/>
                <a:moveTo>
                  <a:pt x="1744" y="434"/>
                </a:moveTo>
                <a:lnTo>
                  <a:pt x="1744" y="388"/>
                </a:lnTo>
                <a:lnTo>
                  <a:pt x="1744" y="388"/>
                </a:lnTo>
                <a:lnTo>
                  <a:pt x="1768" y="414"/>
                </a:lnTo>
                <a:lnTo>
                  <a:pt x="1792" y="442"/>
                </a:lnTo>
                <a:lnTo>
                  <a:pt x="1772" y="470"/>
                </a:lnTo>
                <a:lnTo>
                  <a:pt x="1706" y="470"/>
                </a:lnTo>
                <a:lnTo>
                  <a:pt x="1702" y="456"/>
                </a:lnTo>
                <a:lnTo>
                  <a:pt x="1744" y="434"/>
                </a:lnTo>
                <a:close/>
                <a:moveTo>
                  <a:pt x="482" y="318"/>
                </a:moveTo>
                <a:lnTo>
                  <a:pt x="482" y="316"/>
                </a:lnTo>
                <a:lnTo>
                  <a:pt x="502" y="316"/>
                </a:lnTo>
                <a:lnTo>
                  <a:pt x="504" y="310"/>
                </a:lnTo>
                <a:lnTo>
                  <a:pt x="538" y="310"/>
                </a:lnTo>
                <a:lnTo>
                  <a:pt x="538" y="324"/>
                </a:lnTo>
                <a:lnTo>
                  <a:pt x="528" y="338"/>
                </a:lnTo>
                <a:lnTo>
                  <a:pt x="482" y="338"/>
                </a:lnTo>
                <a:lnTo>
                  <a:pt x="482" y="318"/>
                </a:lnTo>
                <a:lnTo>
                  <a:pt x="482" y="318"/>
                </a:lnTo>
                <a:close/>
                <a:moveTo>
                  <a:pt x="516" y="364"/>
                </a:moveTo>
                <a:lnTo>
                  <a:pt x="516" y="364"/>
                </a:lnTo>
                <a:lnTo>
                  <a:pt x="538" y="362"/>
                </a:lnTo>
                <a:lnTo>
                  <a:pt x="538" y="362"/>
                </a:lnTo>
                <a:lnTo>
                  <a:pt x="538" y="364"/>
                </a:lnTo>
                <a:lnTo>
                  <a:pt x="538" y="372"/>
                </a:lnTo>
                <a:lnTo>
                  <a:pt x="538" y="382"/>
                </a:lnTo>
                <a:lnTo>
                  <a:pt x="490" y="386"/>
                </a:lnTo>
                <a:lnTo>
                  <a:pt x="482" y="374"/>
                </a:lnTo>
                <a:lnTo>
                  <a:pt x="516" y="364"/>
                </a:lnTo>
                <a:close/>
                <a:moveTo>
                  <a:pt x="1962" y="780"/>
                </a:moveTo>
                <a:lnTo>
                  <a:pt x="1886" y="780"/>
                </a:lnTo>
                <a:lnTo>
                  <a:pt x="1838" y="746"/>
                </a:lnTo>
                <a:lnTo>
                  <a:pt x="1790" y="750"/>
                </a:lnTo>
                <a:lnTo>
                  <a:pt x="1790" y="780"/>
                </a:lnTo>
                <a:lnTo>
                  <a:pt x="1774" y="780"/>
                </a:lnTo>
                <a:lnTo>
                  <a:pt x="1758" y="768"/>
                </a:lnTo>
                <a:lnTo>
                  <a:pt x="1672" y="746"/>
                </a:lnTo>
                <a:lnTo>
                  <a:pt x="1672" y="692"/>
                </a:lnTo>
                <a:lnTo>
                  <a:pt x="1564" y="700"/>
                </a:lnTo>
                <a:lnTo>
                  <a:pt x="1532" y="718"/>
                </a:lnTo>
                <a:lnTo>
                  <a:pt x="1488" y="718"/>
                </a:lnTo>
                <a:lnTo>
                  <a:pt x="1468" y="716"/>
                </a:lnTo>
                <a:lnTo>
                  <a:pt x="1416" y="744"/>
                </a:lnTo>
                <a:lnTo>
                  <a:pt x="1416" y="798"/>
                </a:lnTo>
                <a:lnTo>
                  <a:pt x="1310" y="876"/>
                </a:lnTo>
                <a:lnTo>
                  <a:pt x="1318" y="908"/>
                </a:lnTo>
                <a:lnTo>
                  <a:pt x="1340" y="908"/>
                </a:lnTo>
                <a:lnTo>
                  <a:pt x="1334" y="940"/>
                </a:lnTo>
                <a:lnTo>
                  <a:pt x="1318" y="946"/>
                </a:lnTo>
                <a:lnTo>
                  <a:pt x="1318" y="1026"/>
                </a:lnTo>
                <a:lnTo>
                  <a:pt x="1410" y="1130"/>
                </a:lnTo>
                <a:lnTo>
                  <a:pt x="1450" y="1130"/>
                </a:lnTo>
                <a:lnTo>
                  <a:pt x="1452" y="1124"/>
                </a:lnTo>
                <a:lnTo>
                  <a:pt x="1524" y="1124"/>
                </a:lnTo>
                <a:lnTo>
                  <a:pt x="1544" y="1106"/>
                </a:lnTo>
                <a:lnTo>
                  <a:pt x="1586" y="1106"/>
                </a:lnTo>
                <a:lnTo>
                  <a:pt x="1608" y="1128"/>
                </a:lnTo>
                <a:lnTo>
                  <a:pt x="1668" y="1134"/>
                </a:lnTo>
                <a:lnTo>
                  <a:pt x="1660" y="1214"/>
                </a:lnTo>
                <a:lnTo>
                  <a:pt x="1728" y="1334"/>
                </a:lnTo>
                <a:lnTo>
                  <a:pt x="1692" y="1402"/>
                </a:lnTo>
                <a:lnTo>
                  <a:pt x="1694" y="1434"/>
                </a:lnTo>
                <a:lnTo>
                  <a:pt x="1722" y="1462"/>
                </a:lnTo>
                <a:lnTo>
                  <a:pt x="1722" y="1538"/>
                </a:lnTo>
                <a:lnTo>
                  <a:pt x="1760" y="1588"/>
                </a:lnTo>
                <a:lnTo>
                  <a:pt x="1760" y="1652"/>
                </a:lnTo>
                <a:lnTo>
                  <a:pt x="1790" y="1652"/>
                </a:lnTo>
                <a:lnTo>
                  <a:pt x="1790" y="1652"/>
                </a:lnTo>
                <a:lnTo>
                  <a:pt x="1756" y="1690"/>
                </a:lnTo>
                <a:lnTo>
                  <a:pt x="1720" y="1728"/>
                </a:lnTo>
                <a:lnTo>
                  <a:pt x="1682" y="1764"/>
                </a:lnTo>
                <a:lnTo>
                  <a:pt x="1642" y="1798"/>
                </a:lnTo>
                <a:lnTo>
                  <a:pt x="1600" y="1830"/>
                </a:lnTo>
                <a:lnTo>
                  <a:pt x="1556" y="1858"/>
                </a:lnTo>
                <a:lnTo>
                  <a:pt x="1512" y="1886"/>
                </a:lnTo>
                <a:lnTo>
                  <a:pt x="1464" y="1910"/>
                </a:lnTo>
                <a:lnTo>
                  <a:pt x="1416" y="1932"/>
                </a:lnTo>
                <a:lnTo>
                  <a:pt x="1368" y="1952"/>
                </a:lnTo>
                <a:lnTo>
                  <a:pt x="1316" y="1968"/>
                </a:lnTo>
                <a:lnTo>
                  <a:pt x="1264" y="1982"/>
                </a:lnTo>
                <a:lnTo>
                  <a:pt x="1212" y="1992"/>
                </a:lnTo>
                <a:lnTo>
                  <a:pt x="1156" y="2000"/>
                </a:lnTo>
                <a:lnTo>
                  <a:pt x="1102" y="2004"/>
                </a:lnTo>
                <a:lnTo>
                  <a:pt x="1046" y="2006"/>
                </a:lnTo>
                <a:lnTo>
                  <a:pt x="1046" y="2006"/>
                </a:lnTo>
                <a:lnTo>
                  <a:pt x="996" y="2006"/>
                </a:lnTo>
                <a:lnTo>
                  <a:pt x="948" y="2002"/>
                </a:lnTo>
                <a:lnTo>
                  <a:pt x="900" y="1996"/>
                </a:lnTo>
                <a:lnTo>
                  <a:pt x="852" y="1986"/>
                </a:lnTo>
                <a:lnTo>
                  <a:pt x="806" y="1976"/>
                </a:lnTo>
                <a:lnTo>
                  <a:pt x="760" y="1964"/>
                </a:lnTo>
                <a:lnTo>
                  <a:pt x="716" y="1948"/>
                </a:lnTo>
                <a:lnTo>
                  <a:pt x="672" y="1930"/>
                </a:lnTo>
                <a:lnTo>
                  <a:pt x="630" y="1912"/>
                </a:lnTo>
                <a:lnTo>
                  <a:pt x="588" y="1890"/>
                </a:lnTo>
                <a:lnTo>
                  <a:pt x="548" y="1868"/>
                </a:lnTo>
                <a:lnTo>
                  <a:pt x="510" y="1842"/>
                </a:lnTo>
                <a:lnTo>
                  <a:pt x="472" y="1816"/>
                </a:lnTo>
                <a:lnTo>
                  <a:pt x="436" y="1786"/>
                </a:lnTo>
                <a:lnTo>
                  <a:pt x="400" y="1756"/>
                </a:lnTo>
                <a:lnTo>
                  <a:pt x="368" y="1724"/>
                </a:lnTo>
                <a:lnTo>
                  <a:pt x="336" y="1692"/>
                </a:lnTo>
                <a:lnTo>
                  <a:pt x="306" y="1656"/>
                </a:lnTo>
                <a:lnTo>
                  <a:pt x="276" y="1620"/>
                </a:lnTo>
                <a:lnTo>
                  <a:pt x="250" y="1582"/>
                </a:lnTo>
                <a:lnTo>
                  <a:pt x="224" y="1544"/>
                </a:lnTo>
                <a:lnTo>
                  <a:pt x="202" y="1504"/>
                </a:lnTo>
                <a:lnTo>
                  <a:pt x="180" y="1462"/>
                </a:lnTo>
                <a:lnTo>
                  <a:pt x="162" y="1420"/>
                </a:lnTo>
                <a:lnTo>
                  <a:pt x="144" y="1376"/>
                </a:lnTo>
                <a:lnTo>
                  <a:pt x="128" y="1332"/>
                </a:lnTo>
                <a:lnTo>
                  <a:pt x="116" y="1286"/>
                </a:lnTo>
                <a:lnTo>
                  <a:pt x="106" y="1240"/>
                </a:lnTo>
                <a:lnTo>
                  <a:pt x="96" y="1192"/>
                </a:lnTo>
                <a:lnTo>
                  <a:pt x="90" y="1144"/>
                </a:lnTo>
                <a:lnTo>
                  <a:pt x="86" y="1096"/>
                </a:lnTo>
                <a:lnTo>
                  <a:pt x="86" y="1046"/>
                </a:lnTo>
                <a:lnTo>
                  <a:pt x="86" y="1046"/>
                </a:lnTo>
                <a:lnTo>
                  <a:pt x="86" y="996"/>
                </a:lnTo>
                <a:lnTo>
                  <a:pt x="90" y="948"/>
                </a:lnTo>
                <a:lnTo>
                  <a:pt x="96" y="898"/>
                </a:lnTo>
                <a:lnTo>
                  <a:pt x="106" y="852"/>
                </a:lnTo>
                <a:lnTo>
                  <a:pt x="116" y="804"/>
                </a:lnTo>
                <a:lnTo>
                  <a:pt x="130" y="758"/>
                </a:lnTo>
                <a:lnTo>
                  <a:pt x="144" y="714"/>
                </a:lnTo>
                <a:lnTo>
                  <a:pt x="162" y="670"/>
                </a:lnTo>
                <a:lnTo>
                  <a:pt x="162" y="640"/>
                </a:lnTo>
                <a:lnTo>
                  <a:pt x="196" y="598"/>
                </a:lnTo>
                <a:lnTo>
                  <a:pt x="196" y="598"/>
                </a:lnTo>
                <a:lnTo>
                  <a:pt x="216" y="566"/>
                </a:lnTo>
                <a:lnTo>
                  <a:pt x="234" y="532"/>
                </a:lnTo>
                <a:lnTo>
                  <a:pt x="236" y="550"/>
                </a:lnTo>
                <a:lnTo>
                  <a:pt x="196" y="598"/>
                </a:lnTo>
                <a:lnTo>
                  <a:pt x="196" y="598"/>
                </a:lnTo>
                <a:lnTo>
                  <a:pt x="178" y="634"/>
                </a:lnTo>
                <a:lnTo>
                  <a:pt x="162" y="670"/>
                </a:lnTo>
                <a:lnTo>
                  <a:pt x="162" y="724"/>
                </a:lnTo>
                <a:lnTo>
                  <a:pt x="202" y="744"/>
                </a:lnTo>
                <a:lnTo>
                  <a:pt x="202" y="820"/>
                </a:lnTo>
                <a:lnTo>
                  <a:pt x="240" y="886"/>
                </a:lnTo>
                <a:lnTo>
                  <a:pt x="272" y="890"/>
                </a:lnTo>
                <a:lnTo>
                  <a:pt x="276" y="868"/>
                </a:lnTo>
                <a:lnTo>
                  <a:pt x="238" y="812"/>
                </a:lnTo>
                <a:lnTo>
                  <a:pt x="232" y="756"/>
                </a:lnTo>
                <a:lnTo>
                  <a:pt x="254" y="756"/>
                </a:lnTo>
                <a:lnTo>
                  <a:pt x="262" y="812"/>
                </a:lnTo>
                <a:lnTo>
                  <a:pt x="316" y="890"/>
                </a:lnTo>
                <a:lnTo>
                  <a:pt x="302" y="916"/>
                </a:lnTo>
                <a:lnTo>
                  <a:pt x="336" y="966"/>
                </a:lnTo>
                <a:lnTo>
                  <a:pt x="420" y="988"/>
                </a:lnTo>
                <a:lnTo>
                  <a:pt x="420" y="974"/>
                </a:lnTo>
                <a:lnTo>
                  <a:pt x="452" y="978"/>
                </a:lnTo>
                <a:lnTo>
                  <a:pt x="450" y="1002"/>
                </a:lnTo>
                <a:lnTo>
                  <a:pt x="476" y="1008"/>
                </a:lnTo>
                <a:lnTo>
                  <a:pt x="516" y="1018"/>
                </a:lnTo>
                <a:lnTo>
                  <a:pt x="574" y="1084"/>
                </a:lnTo>
                <a:lnTo>
                  <a:pt x="648" y="1090"/>
                </a:lnTo>
                <a:lnTo>
                  <a:pt x="654" y="1150"/>
                </a:lnTo>
                <a:lnTo>
                  <a:pt x="604" y="1184"/>
                </a:lnTo>
                <a:lnTo>
                  <a:pt x="602" y="1238"/>
                </a:lnTo>
                <a:lnTo>
                  <a:pt x="594" y="1270"/>
                </a:lnTo>
                <a:lnTo>
                  <a:pt x="668" y="1362"/>
                </a:lnTo>
                <a:lnTo>
                  <a:pt x="674" y="1392"/>
                </a:lnTo>
                <a:lnTo>
                  <a:pt x="674" y="1392"/>
                </a:lnTo>
                <a:lnTo>
                  <a:pt x="702" y="1400"/>
                </a:lnTo>
                <a:lnTo>
                  <a:pt x="702" y="1400"/>
                </a:lnTo>
                <a:lnTo>
                  <a:pt x="714" y="1406"/>
                </a:lnTo>
                <a:lnTo>
                  <a:pt x="734" y="1422"/>
                </a:lnTo>
                <a:lnTo>
                  <a:pt x="762" y="1442"/>
                </a:lnTo>
                <a:lnTo>
                  <a:pt x="762" y="1606"/>
                </a:lnTo>
                <a:lnTo>
                  <a:pt x="782" y="1612"/>
                </a:lnTo>
                <a:lnTo>
                  <a:pt x="768" y="1688"/>
                </a:lnTo>
                <a:lnTo>
                  <a:pt x="802" y="1732"/>
                </a:lnTo>
                <a:lnTo>
                  <a:pt x="796" y="1808"/>
                </a:lnTo>
                <a:lnTo>
                  <a:pt x="840" y="1886"/>
                </a:lnTo>
                <a:lnTo>
                  <a:pt x="896" y="1936"/>
                </a:lnTo>
                <a:lnTo>
                  <a:pt x="954" y="1936"/>
                </a:lnTo>
                <a:lnTo>
                  <a:pt x="960" y="1918"/>
                </a:lnTo>
                <a:lnTo>
                  <a:pt x="918" y="1882"/>
                </a:lnTo>
                <a:lnTo>
                  <a:pt x="920" y="1866"/>
                </a:lnTo>
                <a:lnTo>
                  <a:pt x="928" y="1844"/>
                </a:lnTo>
                <a:lnTo>
                  <a:pt x="928" y="1822"/>
                </a:lnTo>
                <a:lnTo>
                  <a:pt x="900" y="1820"/>
                </a:lnTo>
                <a:lnTo>
                  <a:pt x="886" y="1802"/>
                </a:lnTo>
                <a:lnTo>
                  <a:pt x="910" y="1780"/>
                </a:lnTo>
                <a:lnTo>
                  <a:pt x="912" y="1764"/>
                </a:lnTo>
                <a:lnTo>
                  <a:pt x="886" y="1756"/>
                </a:lnTo>
                <a:lnTo>
                  <a:pt x="888" y="1740"/>
                </a:lnTo>
                <a:lnTo>
                  <a:pt x="926" y="1734"/>
                </a:lnTo>
                <a:lnTo>
                  <a:pt x="982" y="1706"/>
                </a:lnTo>
                <a:lnTo>
                  <a:pt x="1002" y="1672"/>
                </a:lnTo>
                <a:lnTo>
                  <a:pt x="1062" y="1594"/>
                </a:lnTo>
                <a:lnTo>
                  <a:pt x="1048" y="1534"/>
                </a:lnTo>
                <a:lnTo>
                  <a:pt x="1066" y="1502"/>
                </a:lnTo>
                <a:lnTo>
                  <a:pt x="1122" y="1504"/>
                </a:lnTo>
                <a:lnTo>
                  <a:pt x="1158" y="1476"/>
                </a:lnTo>
                <a:lnTo>
                  <a:pt x="1170" y="1360"/>
                </a:lnTo>
                <a:lnTo>
                  <a:pt x="1212" y="1308"/>
                </a:lnTo>
                <a:lnTo>
                  <a:pt x="1218" y="1274"/>
                </a:lnTo>
                <a:lnTo>
                  <a:pt x="1182" y="1262"/>
                </a:lnTo>
                <a:lnTo>
                  <a:pt x="1156" y="1222"/>
                </a:lnTo>
                <a:lnTo>
                  <a:pt x="1072" y="1220"/>
                </a:lnTo>
                <a:lnTo>
                  <a:pt x="1004" y="1194"/>
                </a:lnTo>
                <a:lnTo>
                  <a:pt x="1002" y="1148"/>
                </a:lnTo>
                <a:lnTo>
                  <a:pt x="980" y="1108"/>
                </a:lnTo>
                <a:lnTo>
                  <a:pt x="918" y="1108"/>
                </a:lnTo>
                <a:lnTo>
                  <a:pt x="884" y="1052"/>
                </a:lnTo>
                <a:lnTo>
                  <a:pt x="852" y="1036"/>
                </a:lnTo>
                <a:lnTo>
                  <a:pt x="852" y="1054"/>
                </a:lnTo>
                <a:lnTo>
                  <a:pt x="794" y="1056"/>
                </a:lnTo>
                <a:lnTo>
                  <a:pt x="774" y="1028"/>
                </a:lnTo>
                <a:lnTo>
                  <a:pt x="714" y="1016"/>
                </a:lnTo>
                <a:lnTo>
                  <a:pt x="666" y="1072"/>
                </a:lnTo>
                <a:lnTo>
                  <a:pt x="590" y="1060"/>
                </a:lnTo>
                <a:lnTo>
                  <a:pt x="584" y="972"/>
                </a:lnTo>
                <a:lnTo>
                  <a:pt x="528" y="964"/>
                </a:lnTo>
                <a:lnTo>
                  <a:pt x="550" y="922"/>
                </a:lnTo>
                <a:lnTo>
                  <a:pt x="544" y="896"/>
                </a:lnTo>
                <a:lnTo>
                  <a:pt x="470" y="946"/>
                </a:lnTo>
                <a:lnTo>
                  <a:pt x="424" y="940"/>
                </a:lnTo>
                <a:lnTo>
                  <a:pt x="408" y="904"/>
                </a:lnTo>
                <a:lnTo>
                  <a:pt x="418" y="866"/>
                </a:lnTo>
                <a:lnTo>
                  <a:pt x="444" y="820"/>
                </a:lnTo>
                <a:lnTo>
                  <a:pt x="502" y="790"/>
                </a:lnTo>
                <a:lnTo>
                  <a:pt x="616" y="790"/>
                </a:lnTo>
                <a:lnTo>
                  <a:pt x="614" y="824"/>
                </a:lnTo>
                <a:lnTo>
                  <a:pt x="656" y="844"/>
                </a:lnTo>
                <a:lnTo>
                  <a:pt x="652" y="784"/>
                </a:lnTo>
                <a:lnTo>
                  <a:pt x="682" y="756"/>
                </a:lnTo>
                <a:lnTo>
                  <a:pt x="740" y="716"/>
                </a:lnTo>
                <a:lnTo>
                  <a:pt x="744" y="688"/>
                </a:lnTo>
                <a:lnTo>
                  <a:pt x="804" y="628"/>
                </a:lnTo>
                <a:lnTo>
                  <a:pt x="866" y="592"/>
                </a:lnTo>
                <a:lnTo>
                  <a:pt x="862" y="588"/>
                </a:lnTo>
                <a:lnTo>
                  <a:pt x="904" y="548"/>
                </a:lnTo>
                <a:lnTo>
                  <a:pt x="920" y="552"/>
                </a:lnTo>
                <a:lnTo>
                  <a:pt x="926" y="562"/>
                </a:lnTo>
                <a:lnTo>
                  <a:pt x="942" y="544"/>
                </a:lnTo>
                <a:lnTo>
                  <a:pt x="946" y="542"/>
                </a:lnTo>
                <a:lnTo>
                  <a:pt x="928" y="538"/>
                </a:lnTo>
                <a:lnTo>
                  <a:pt x="910" y="532"/>
                </a:lnTo>
                <a:lnTo>
                  <a:pt x="910" y="516"/>
                </a:lnTo>
                <a:lnTo>
                  <a:pt x="920" y="508"/>
                </a:lnTo>
                <a:lnTo>
                  <a:pt x="942" y="508"/>
                </a:lnTo>
                <a:lnTo>
                  <a:pt x="952" y="512"/>
                </a:lnTo>
                <a:lnTo>
                  <a:pt x="960" y="528"/>
                </a:lnTo>
                <a:lnTo>
                  <a:pt x="970" y="528"/>
                </a:lnTo>
                <a:lnTo>
                  <a:pt x="970" y="526"/>
                </a:lnTo>
                <a:lnTo>
                  <a:pt x="972" y="526"/>
                </a:lnTo>
                <a:lnTo>
                  <a:pt x="1002" y="522"/>
                </a:lnTo>
                <a:lnTo>
                  <a:pt x="1006" y="508"/>
                </a:lnTo>
                <a:lnTo>
                  <a:pt x="1022" y="512"/>
                </a:lnTo>
                <a:lnTo>
                  <a:pt x="1022" y="528"/>
                </a:lnTo>
                <a:lnTo>
                  <a:pt x="1008" y="538"/>
                </a:lnTo>
                <a:lnTo>
                  <a:pt x="1008" y="538"/>
                </a:lnTo>
                <a:lnTo>
                  <a:pt x="1010" y="556"/>
                </a:lnTo>
                <a:lnTo>
                  <a:pt x="1062" y="572"/>
                </a:lnTo>
                <a:lnTo>
                  <a:pt x="1062" y="572"/>
                </a:lnTo>
                <a:lnTo>
                  <a:pt x="1064" y="572"/>
                </a:lnTo>
                <a:lnTo>
                  <a:pt x="1076" y="572"/>
                </a:lnTo>
                <a:lnTo>
                  <a:pt x="1076" y="548"/>
                </a:lnTo>
                <a:lnTo>
                  <a:pt x="1034" y="530"/>
                </a:lnTo>
                <a:lnTo>
                  <a:pt x="1032" y="518"/>
                </a:lnTo>
                <a:lnTo>
                  <a:pt x="1066" y="506"/>
                </a:lnTo>
                <a:lnTo>
                  <a:pt x="1068" y="472"/>
                </a:lnTo>
                <a:lnTo>
                  <a:pt x="1032" y="450"/>
                </a:lnTo>
                <a:lnTo>
                  <a:pt x="1028" y="394"/>
                </a:lnTo>
                <a:lnTo>
                  <a:pt x="978" y="418"/>
                </a:lnTo>
                <a:lnTo>
                  <a:pt x="960" y="418"/>
                </a:lnTo>
                <a:lnTo>
                  <a:pt x="966" y="376"/>
                </a:lnTo>
                <a:lnTo>
                  <a:pt x="896" y="360"/>
                </a:lnTo>
                <a:lnTo>
                  <a:pt x="868" y="380"/>
                </a:lnTo>
                <a:lnTo>
                  <a:pt x="868" y="446"/>
                </a:lnTo>
                <a:lnTo>
                  <a:pt x="818" y="462"/>
                </a:lnTo>
                <a:lnTo>
                  <a:pt x="798" y="504"/>
                </a:lnTo>
                <a:lnTo>
                  <a:pt x="774" y="508"/>
                </a:lnTo>
                <a:lnTo>
                  <a:pt x="774" y="454"/>
                </a:lnTo>
                <a:lnTo>
                  <a:pt x="728" y="448"/>
                </a:lnTo>
                <a:lnTo>
                  <a:pt x="704" y="432"/>
                </a:lnTo>
                <a:lnTo>
                  <a:pt x="694" y="396"/>
                </a:lnTo>
                <a:lnTo>
                  <a:pt x="780" y="346"/>
                </a:lnTo>
                <a:lnTo>
                  <a:pt x="822" y="334"/>
                </a:lnTo>
                <a:lnTo>
                  <a:pt x="826" y="362"/>
                </a:lnTo>
                <a:lnTo>
                  <a:pt x="848" y="360"/>
                </a:lnTo>
                <a:lnTo>
                  <a:pt x="850" y="346"/>
                </a:lnTo>
                <a:lnTo>
                  <a:pt x="874" y="342"/>
                </a:lnTo>
                <a:lnTo>
                  <a:pt x="876" y="338"/>
                </a:lnTo>
                <a:lnTo>
                  <a:pt x="864" y="334"/>
                </a:lnTo>
                <a:lnTo>
                  <a:pt x="862" y="318"/>
                </a:lnTo>
                <a:lnTo>
                  <a:pt x="892" y="316"/>
                </a:lnTo>
                <a:lnTo>
                  <a:pt x="910" y="296"/>
                </a:lnTo>
                <a:lnTo>
                  <a:pt x="912" y="296"/>
                </a:lnTo>
                <a:lnTo>
                  <a:pt x="912" y="296"/>
                </a:lnTo>
                <a:lnTo>
                  <a:pt x="918" y="290"/>
                </a:lnTo>
                <a:lnTo>
                  <a:pt x="980" y="282"/>
                </a:lnTo>
                <a:lnTo>
                  <a:pt x="1008" y="306"/>
                </a:lnTo>
                <a:lnTo>
                  <a:pt x="934" y="344"/>
                </a:lnTo>
                <a:lnTo>
                  <a:pt x="1028" y="366"/>
                </a:lnTo>
                <a:lnTo>
                  <a:pt x="1040" y="336"/>
                </a:lnTo>
                <a:lnTo>
                  <a:pt x="1080" y="336"/>
                </a:lnTo>
                <a:lnTo>
                  <a:pt x="1096" y="308"/>
                </a:lnTo>
                <a:lnTo>
                  <a:pt x="1066" y="302"/>
                </a:lnTo>
                <a:lnTo>
                  <a:pt x="1066" y="266"/>
                </a:lnTo>
                <a:lnTo>
                  <a:pt x="976" y="226"/>
                </a:lnTo>
                <a:lnTo>
                  <a:pt x="914" y="234"/>
                </a:lnTo>
                <a:lnTo>
                  <a:pt x="878" y="252"/>
                </a:lnTo>
                <a:lnTo>
                  <a:pt x="882" y="298"/>
                </a:lnTo>
                <a:lnTo>
                  <a:pt x="844" y="292"/>
                </a:lnTo>
                <a:lnTo>
                  <a:pt x="838" y="266"/>
                </a:lnTo>
                <a:lnTo>
                  <a:pt x="874" y="234"/>
                </a:lnTo>
                <a:lnTo>
                  <a:pt x="810" y="232"/>
                </a:lnTo>
                <a:lnTo>
                  <a:pt x="792" y="238"/>
                </a:lnTo>
                <a:lnTo>
                  <a:pt x="784" y="258"/>
                </a:lnTo>
                <a:lnTo>
                  <a:pt x="808" y="262"/>
                </a:lnTo>
                <a:lnTo>
                  <a:pt x="804" y="286"/>
                </a:lnTo>
                <a:lnTo>
                  <a:pt x="762" y="290"/>
                </a:lnTo>
                <a:lnTo>
                  <a:pt x="756" y="306"/>
                </a:lnTo>
                <a:lnTo>
                  <a:pt x="696" y="306"/>
                </a:lnTo>
                <a:lnTo>
                  <a:pt x="696" y="306"/>
                </a:lnTo>
                <a:lnTo>
                  <a:pt x="696" y="290"/>
                </a:lnTo>
                <a:lnTo>
                  <a:pt x="694" y="278"/>
                </a:lnTo>
                <a:lnTo>
                  <a:pt x="692" y="274"/>
                </a:lnTo>
                <a:lnTo>
                  <a:pt x="692" y="274"/>
                </a:lnTo>
                <a:lnTo>
                  <a:pt x="740" y="272"/>
                </a:lnTo>
                <a:lnTo>
                  <a:pt x="774" y="238"/>
                </a:lnTo>
                <a:lnTo>
                  <a:pt x="756" y="228"/>
                </a:lnTo>
                <a:lnTo>
                  <a:pt x="730" y="254"/>
                </a:lnTo>
                <a:lnTo>
                  <a:pt x="688" y="250"/>
                </a:lnTo>
                <a:lnTo>
                  <a:pt x="662" y="216"/>
                </a:lnTo>
                <a:lnTo>
                  <a:pt x="608" y="216"/>
                </a:lnTo>
                <a:lnTo>
                  <a:pt x="550" y="258"/>
                </a:lnTo>
                <a:lnTo>
                  <a:pt x="602" y="258"/>
                </a:lnTo>
                <a:lnTo>
                  <a:pt x="608" y="274"/>
                </a:lnTo>
                <a:lnTo>
                  <a:pt x="594" y="286"/>
                </a:lnTo>
                <a:lnTo>
                  <a:pt x="652" y="288"/>
                </a:lnTo>
                <a:lnTo>
                  <a:pt x="660" y="308"/>
                </a:lnTo>
                <a:lnTo>
                  <a:pt x="596" y="306"/>
                </a:lnTo>
                <a:lnTo>
                  <a:pt x="592" y="290"/>
                </a:lnTo>
                <a:lnTo>
                  <a:pt x="552" y="282"/>
                </a:lnTo>
                <a:lnTo>
                  <a:pt x="530" y="270"/>
                </a:lnTo>
                <a:lnTo>
                  <a:pt x="482" y="270"/>
                </a:lnTo>
                <a:lnTo>
                  <a:pt x="482" y="270"/>
                </a:lnTo>
                <a:lnTo>
                  <a:pt x="512" y="248"/>
                </a:lnTo>
                <a:lnTo>
                  <a:pt x="542" y="228"/>
                </a:lnTo>
                <a:lnTo>
                  <a:pt x="574" y="210"/>
                </a:lnTo>
                <a:lnTo>
                  <a:pt x="608" y="192"/>
                </a:lnTo>
                <a:lnTo>
                  <a:pt x="640" y="176"/>
                </a:lnTo>
                <a:lnTo>
                  <a:pt x="674" y="160"/>
                </a:lnTo>
                <a:lnTo>
                  <a:pt x="710" y="146"/>
                </a:lnTo>
                <a:lnTo>
                  <a:pt x="744" y="134"/>
                </a:lnTo>
                <a:lnTo>
                  <a:pt x="780" y="124"/>
                </a:lnTo>
                <a:lnTo>
                  <a:pt x="816" y="114"/>
                </a:lnTo>
                <a:lnTo>
                  <a:pt x="854" y="104"/>
                </a:lnTo>
                <a:lnTo>
                  <a:pt x="892" y="98"/>
                </a:lnTo>
                <a:lnTo>
                  <a:pt x="930" y="92"/>
                </a:lnTo>
                <a:lnTo>
                  <a:pt x="968" y="88"/>
                </a:lnTo>
                <a:lnTo>
                  <a:pt x="1006" y="86"/>
                </a:lnTo>
                <a:lnTo>
                  <a:pt x="1046" y="86"/>
                </a:lnTo>
                <a:lnTo>
                  <a:pt x="1046" y="86"/>
                </a:lnTo>
                <a:lnTo>
                  <a:pt x="1092" y="86"/>
                </a:lnTo>
                <a:lnTo>
                  <a:pt x="1136" y="90"/>
                </a:lnTo>
                <a:lnTo>
                  <a:pt x="1180" y="94"/>
                </a:lnTo>
                <a:lnTo>
                  <a:pt x="1224" y="102"/>
                </a:lnTo>
                <a:lnTo>
                  <a:pt x="1266" y="112"/>
                </a:lnTo>
                <a:lnTo>
                  <a:pt x="1308" y="122"/>
                </a:lnTo>
                <a:lnTo>
                  <a:pt x="1350" y="136"/>
                </a:lnTo>
                <a:lnTo>
                  <a:pt x="1390" y="150"/>
                </a:lnTo>
                <a:lnTo>
                  <a:pt x="1430" y="166"/>
                </a:lnTo>
                <a:lnTo>
                  <a:pt x="1470" y="184"/>
                </a:lnTo>
                <a:lnTo>
                  <a:pt x="1506" y="204"/>
                </a:lnTo>
                <a:lnTo>
                  <a:pt x="1544" y="226"/>
                </a:lnTo>
                <a:lnTo>
                  <a:pt x="1580" y="248"/>
                </a:lnTo>
                <a:lnTo>
                  <a:pt x="1614" y="272"/>
                </a:lnTo>
                <a:lnTo>
                  <a:pt x="1648" y="298"/>
                </a:lnTo>
                <a:lnTo>
                  <a:pt x="1680" y="326"/>
                </a:lnTo>
                <a:lnTo>
                  <a:pt x="1668" y="346"/>
                </a:lnTo>
                <a:lnTo>
                  <a:pt x="1624" y="364"/>
                </a:lnTo>
                <a:lnTo>
                  <a:pt x="1606" y="384"/>
                </a:lnTo>
                <a:lnTo>
                  <a:pt x="1610" y="408"/>
                </a:lnTo>
                <a:lnTo>
                  <a:pt x="1632" y="410"/>
                </a:lnTo>
                <a:lnTo>
                  <a:pt x="1646" y="444"/>
                </a:lnTo>
                <a:lnTo>
                  <a:pt x="1686" y="428"/>
                </a:lnTo>
                <a:lnTo>
                  <a:pt x="1692" y="474"/>
                </a:lnTo>
                <a:lnTo>
                  <a:pt x="1680" y="474"/>
                </a:lnTo>
                <a:lnTo>
                  <a:pt x="1648" y="470"/>
                </a:lnTo>
                <a:lnTo>
                  <a:pt x="1612" y="476"/>
                </a:lnTo>
                <a:lnTo>
                  <a:pt x="1578" y="526"/>
                </a:lnTo>
                <a:lnTo>
                  <a:pt x="1528" y="534"/>
                </a:lnTo>
                <a:lnTo>
                  <a:pt x="1520" y="576"/>
                </a:lnTo>
                <a:lnTo>
                  <a:pt x="1542" y="580"/>
                </a:lnTo>
                <a:lnTo>
                  <a:pt x="1536" y="608"/>
                </a:lnTo>
                <a:lnTo>
                  <a:pt x="1486" y="598"/>
                </a:lnTo>
                <a:lnTo>
                  <a:pt x="1442" y="608"/>
                </a:lnTo>
                <a:lnTo>
                  <a:pt x="1432" y="634"/>
                </a:lnTo>
                <a:lnTo>
                  <a:pt x="1440" y="686"/>
                </a:lnTo>
                <a:lnTo>
                  <a:pt x="1466" y="698"/>
                </a:lnTo>
                <a:lnTo>
                  <a:pt x="1510" y="698"/>
                </a:lnTo>
                <a:lnTo>
                  <a:pt x="1540" y="696"/>
                </a:lnTo>
                <a:lnTo>
                  <a:pt x="1550" y="672"/>
                </a:lnTo>
                <a:lnTo>
                  <a:pt x="1596" y="610"/>
                </a:lnTo>
                <a:lnTo>
                  <a:pt x="1628" y="616"/>
                </a:lnTo>
                <a:lnTo>
                  <a:pt x="1658" y="590"/>
                </a:lnTo>
                <a:lnTo>
                  <a:pt x="1664" y="610"/>
                </a:lnTo>
                <a:lnTo>
                  <a:pt x="1738" y="662"/>
                </a:lnTo>
                <a:lnTo>
                  <a:pt x="1730" y="674"/>
                </a:lnTo>
                <a:lnTo>
                  <a:pt x="1696" y="672"/>
                </a:lnTo>
                <a:lnTo>
                  <a:pt x="1708" y="690"/>
                </a:lnTo>
                <a:lnTo>
                  <a:pt x="1730" y="694"/>
                </a:lnTo>
                <a:lnTo>
                  <a:pt x="1754" y="684"/>
                </a:lnTo>
                <a:lnTo>
                  <a:pt x="1754" y="656"/>
                </a:lnTo>
                <a:lnTo>
                  <a:pt x="1764" y="650"/>
                </a:lnTo>
                <a:lnTo>
                  <a:pt x="1756" y="640"/>
                </a:lnTo>
                <a:lnTo>
                  <a:pt x="1706" y="612"/>
                </a:lnTo>
                <a:lnTo>
                  <a:pt x="1692" y="576"/>
                </a:lnTo>
                <a:lnTo>
                  <a:pt x="1734" y="576"/>
                </a:lnTo>
                <a:lnTo>
                  <a:pt x="1748" y="588"/>
                </a:lnTo>
                <a:lnTo>
                  <a:pt x="1784" y="620"/>
                </a:lnTo>
                <a:lnTo>
                  <a:pt x="1784" y="656"/>
                </a:lnTo>
                <a:lnTo>
                  <a:pt x="1822" y="696"/>
                </a:lnTo>
                <a:lnTo>
                  <a:pt x="1836" y="642"/>
                </a:lnTo>
                <a:lnTo>
                  <a:pt x="1862" y="628"/>
                </a:lnTo>
                <a:lnTo>
                  <a:pt x="1866" y="672"/>
                </a:lnTo>
                <a:lnTo>
                  <a:pt x="1892" y="700"/>
                </a:lnTo>
                <a:lnTo>
                  <a:pt x="1942" y="700"/>
                </a:lnTo>
                <a:lnTo>
                  <a:pt x="1942" y="700"/>
                </a:lnTo>
                <a:lnTo>
                  <a:pt x="1956" y="738"/>
                </a:lnTo>
                <a:lnTo>
                  <a:pt x="1968" y="776"/>
                </a:lnTo>
                <a:lnTo>
                  <a:pt x="1962" y="780"/>
                </a:lnTo>
                <a:close/>
                <a:moveTo>
                  <a:pt x="570" y="474"/>
                </a:moveTo>
                <a:lnTo>
                  <a:pt x="596" y="462"/>
                </a:lnTo>
                <a:lnTo>
                  <a:pt x="618" y="468"/>
                </a:lnTo>
                <a:lnTo>
                  <a:pt x="610" y="498"/>
                </a:lnTo>
                <a:lnTo>
                  <a:pt x="586" y="506"/>
                </a:lnTo>
                <a:lnTo>
                  <a:pt x="570" y="474"/>
                </a:lnTo>
                <a:close/>
                <a:moveTo>
                  <a:pt x="704" y="546"/>
                </a:moveTo>
                <a:lnTo>
                  <a:pt x="704" y="566"/>
                </a:lnTo>
                <a:lnTo>
                  <a:pt x="646" y="566"/>
                </a:lnTo>
                <a:lnTo>
                  <a:pt x="624" y="560"/>
                </a:lnTo>
                <a:lnTo>
                  <a:pt x="630" y="546"/>
                </a:lnTo>
                <a:lnTo>
                  <a:pt x="658" y="536"/>
                </a:lnTo>
                <a:lnTo>
                  <a:pt x="696" y="536"/>
                </a:lnTo>
                <a:lnTo>
                  <a:pt x="696" y="546"/>
                </a:lnTo>
                <a:lnTo>
                  <a:pt x="704" y="546"/>
                </a:lnTo>
                <a:close/>
                <a:moveTo>
                  <a:pt x="730" y="574"/>
                </a:moveTo>
                <a:lnTo>
                  <a:pt x="730" y="594"/>
                </a:lnTo>
                <a:lnTo>
                  <a:pt x="716" y="602"/>
                </a:lnTo>
                <a:lnTo>
                  <a:pt x="698" y="606"/>
                </a:lnTo>
                <a:lnTo>
                  <a:pt x="698" y="606"/>
                </a:lnTo>
                <a:lnTo>
                  <a:pt x="698" y="574"/>
                </a:lnTo>
                <a:lnTo>
                  <a:pt x="730" y="574"/>
                </a:lnTo>
                <a:close/>
                <a:moveTo>
                  <a:pt x="714" y="566"/>
                </a:moveTo>
                <a:lnTo>
                  <a:pt x="714" y="544"/>
                </a:lnTo>
                <a:lnTo>
                  <a:pt x="734" y="562"/>
                </a:lnTo>
                <a:lnTo>
                  <a:pt x="714" y="566"/>
                </a:lnTo>
                <a:close/>
                <a:moveTo>
                  <a:pt x="722" y="612"/>
                </a:moveTo>
                <a:lnTo>
                  <a:pt x="722" y="632"/>
                </a:lnTo>
                <a:lnTo>
                  <a:pt x="710" y="646"/>
                </a:lnTo>
                <a:lnTo>
                  <a:pt x="678" y="646"/>
                </a:lnTo>
                <a:lnTo>
                  <a:pt x="684" y="624"/>
                </a:lnTo>
                <a:lnTo>
                  <a:pt x="698" y="622"/>
                </a:lnTo>
                <a:lnTo>
                  <a:pt x="700" y="616"/>
                </a:lnTo>
                <a:lnTo>
                  <a:pt x="722" y="612"/>
                </a:lnTo>
                <a:close/>
                <a:moveTo>
                  <a:pt x="646" y="574"/>
                </a:moveTo>
                <a:lnTo>
                  <a:pt x="678" y="574"/>
                </a:lnTo>
                <a:lnTo>
                  <a:pt x="638" y="632"/>
                </a:lnTo>
                <a:lnTo>
                  <a:pt x="622" y="622"/>
                </a:lnTo>
                <a:lnTo>
                  <a:pt x="624" y="598"/>
                </a:lnTo>
                <a:lnTo>
                  <a:pt x="646" y="574"/>
                </a:lnTo>
                <a:close/>
                <a:moveTo>
                  <a:pt x="776" y="606"/>
                </a:moveTo>
                <a:lnTo>
                  <a:pt x="776" y="624"/>
                </a:lnTo>
                <a:lnTo>
                  <a:pt x="746" y="624"/>
                </a:lnTo>
                <a:lnTo>
                  <a:pt x="738" y="612"/>
                </a:lnTo>
                <a:lnTo>
                  <a:pt x="738" y="596"/>
                </a:lnTo>
                <a:lnTo>
                  <a:pt x="740" y="596"/>
                </a:lnTo>
                <a:lnTo>
                  <a:pt x="776" y="606"/>
                </a:lnTo>
                <a:close/>
                <a:moveTo>
                  <a:pt x="748" y="580"/>
                </a:moveTo>
                <a:lnTo>
                  <a:pt x="758" y="572"/>
                </a:lnTo>
                <a:lnTo>
                  <a:pt x="772" y="580"/>
                </a:lnTo>
                <a:lnTo>
                  <a:pt x="760" y="590"/>
                </a:lnTo>
                <a:lnTo>
                  <a:pt x="748" y="580"/>
                </a:lnTo>
                <a:close/>
                <a:moveTo>
                  <a:pt x="1978" y="828"/>
                </a:moveTo>
                <a:lnTo>
                  <a:pt x="1980" y="826"/>
                </a:lnTo>
                <a:lnTo>
                  <a:pt x="1980" y="826"/>
                </a:lnTo>
                <a:lnTo>
                  <a:pt x="1984" y="842"/>
                </a:lnTo>
                <a:lnTo>
                  <a:pt x="1978" y="828"/>
                </a:lnTo>
                <a:close/>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Tree>
    <p:extLst>
      <p:ext uri="{BB962C8B-B14F-4D97-AF65-F5344CB8AC3E}">
        <p14:creationId xmlns:p14="http://schemas.microsoft.com/office/powerpoint/2010/main" val="5530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1730" y="1224404"/>
            <a:ext cx="12188542" cy="4860598"/>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defRPr/>
            </a:pPr>
            <a:endParaRPr lang="en-US" sz="2000" dirty="0">
              <a:gradFill>
                <a:gsLst>
                  <a:gs pos="0">
                    <a:srgbClr val="FFFFFF"/>
                  </a:gs>
                  <a:gs pos="100000">
                    <a:srgbClr val="FFFFFF"/>
                  </a:gs>
                </a:gsLst>
                <a:lin ang="5400000" scaled="0"/>
              </a:gradFill>
              <a:latin typeface="Segoe UI Light"/>
            </a:endParaRPr>
          </a:p>
        </p:txBody>
      </p:sp>
      <p:sp>
        <p:nvSpPr>
          <p:cNvPr id="2" name="Title 1"/>
          <p:cNvSpPr>
            <a:spLocks noGrp="1"/>
          </p:cNvSpPr>
          <p:nvPr>
            <p:ph type="title"/>
          </p:nvPr>
        </p:nvSpPr>
        <p:spPr>
          <a:xfrm>
            <a:off x="520835" y="229522"/>
            <a:ext cx="11148754" cy="609361"/>
          </a:xfrm>
        </p:spPr>
        <p:txBody>
          <a:bodyPr>
            <a:normAutofit fontScale="90000"/>
          </a:bodyPr>
          <a:lstStyle/>
          <a:p>
            <a:r>
              <a:rPr lang="en-US" dirty="0" smtClean="0"/>
              <a:t>Essential Resources</a:t>
            </a:r>
            <a:endParaRPr lang="en-US" dirty="0"/>
          </a:p>
        </p:txBody>
      </p:sp>
      <p:sp>
        <p:nvSpPr>
          <p:cNvPr id="3" name="Rectangle 2"/>
          <p:cNvSpPr/>
          <p:nvPr/>
        </p:nvSpPr>
        <p:spPr>
          <a:xfrm>
            <a:off x="416204" y="1711319"/>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Marketing Assets</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Light"/>
                <a:ea typeface="Segoe UI" pitchFamily="34" charset="0"/>
                <a:cs typeface="Segoe UI" panose="020B0502040204020203" pitchFamily="34" charset="0"/>
              </a:rPr>
              <a:t>BDM Presentation</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Light"/>
                <a:ea typeface="Segoe UI" pitchFamily="34" charset="0"/>
                <a:cs typeface="Segoe UI" panose="020B0502040204020203" pitchFamily="34" charset="0"/>
              </a:rPr>
              <a:t>Datasheet</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Light"/>
                <a:ea typeface="Segoe UI" pitchFamily="34" charset="0"/>
                <a:cs typeface="Segoe UI" panose="020B0502040204020203" pitchFamily="34" charset="0"/>
              </a:rPr>
              <a:t>Test Drive</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Light"/>
                <a:ea typeface="Segoe UI" pitchFamily="34" charset="0"/>
                <a:cs typeface="Segoe UI" panose="020B0502040204020203" pitchFamily="34" charset="0"/>
                <a:hlinkClick r:id="rId3"/>
              </a:rPr>
              <a:t>Videos and eBooks</a:t>
            </a:r>
            <a:endParaRPr lang="en-US" spc="-71" dirty="0">
              <a:solidFill>
                <a:srgbClr val="FFFFFF"/>
              </a:solidFill>
              <a:latin typeface="Segoe UI Light"/>
              <a:ea typeface="Segoe UI" pitchFamily="34" charset="0"/>
              <a:cs typeface="Segoe UI" panose="020B0502040204020203" pitchFamily="34" charset="0"/>
            </a:endParaRPr>
          </a:p>
          <a:p>
            <a:pPr defTabSz="913037" fontAlgn="base">
              <a:spcBef>
                <a:spcPct val="0"/>
              </a:spcBef>
              <a:spcAft>
                <a:spcPct val="0"/>
              </a:spcAft>
              <a:defRPr/>
            </a:pPr>
            <a:endParaRPr lang="en-US" spc="-71" dirty="0">
              <a:solidFill>
                <a:srgbClr val="FFFFFF"/>
              </a:solidFill>
              <a:latin typeface="Segoe UI Light"/>
              <a:ea typeface="Segoe UI" pitchFamily="34" charset="0"/>
              <a:cs typeface="Segoe UI" panose="020B0502040204020203" pitchFamily="34" charset="0"/>
            </a:endParaRPr>
          </a:p>
        </p:txBody>
      </p:sp>
      <p:sp>
        <p:nvSpPr>
          <p:cNvPr id="52" name="Rectangle 51"/>
          <p:cNvSpPr/>
          <p:nvPr/>
        </p:nvSpPr>
        <p:spPr>
          <a:xfrm>
            <a:off x="4205486" y="1711318"/>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Sales Assets</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Light"/>
                <a:ea typeface="Segoe UI" pitchFamily="34" charset="0"/>
                <a:cs typeface="Segoe UI" panose="020B0502040204020203" pitchFamily="34" charset="0"/>
              </a:rPr>
              <a:t>Sales Guide</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Light"/>
                <a:ea typeface="Segoe UI" pitchFamily="34" charset="0"/>
                <a:cs typeface="Segoe UI" panose="020B0502040204020203" pitchFamily="34" charset="0"/>
              </a:rPr>
              <a:t>Battlecard</a:t>
            </a:r>
          </a:p>
          <a:p>
            <a:pPr marL="285640" indent="-285640" defTabSz="913037" fontAlgn="base">
              <a:spcBef>
                <a:spcPct val="0"/>
              </a:spcBef>
              <a:spcAft>
                <a:spcPct val="0"/>
              </a:spcAft>
              <a:buFont typeface="Arial" panose="020B0604020202020204" pitchFamily="34" charset="0"/>
              <a:buChar char="•"/>
              <a:defRPr/>
            </a:pPr>
            <a:endParaRPr lang="en-US" spc="-71" dirty="0">
              <a:solidFill>
                <a:srgbClr val="FFFFFF"/>
              </a:solidFill>
              <a:latin typeface="Segoe UI Light"/>
              <a:ea typeface="Segoe UI" pitchFamily="34" charset="0"/>
              <a:cs typeface="Segoe UI" panose="020B0502040204020203" pitchFamily="34" charset="0"/>
            </a:endParaRPr>
          </a:p>
          <a:p>
            <a:pPr defTabSz="913037" fontAlgn="base">
              <a:spcBef>
                <a:spcPct val="0"/>
              </a:spcBef>
              <a:spcAft>
                <a:spcPct val="0"/>
              </a:spcAft>
              <a:defRPr/>
            </a:pPr>
            <a:r>
              <a:rPr lang="en-US" spc="-71" dirty="0">
                <a:solidFill>
                  <a:srgbClr val="FFFFFF"/>
                </a:solidFill>
                <a:latin typeface="Segoe UI Light"/>
                <a:ea typeface="Segoe UI" pitchFamily="34" charset="0"/>
                <a:cs typeface="Segoe UI" panose="020B0502040204020203" pitchFamily="34" charset="0"/>
              </a:rPr>
              <a:t>//CRM –  marketing on Infopedia</a:t>
            </a:r>
          </a:p>
          <a:p>
            <a:pPr defTabSz="913037" fontAlgn="base">
              <a:spcBef>
                <a:spcPct val="0"/>
              </a:spcBef>
              <a:spcAft>
                <a:spcPct val="0"/>
              </a:spcAft>
              <a:defRPr/>
            </a:pPr>
            <a:r>
              <a:rPr lang="en-US" spc="-71" dirty="0">
                <a:solidFill>
                  <a:srgbClr val="FFFFFF"/>
                </a:solidFill>
                <a:latin typeface="Segoe UI Light"/>
                <a:ea typeface="Segoe UI" pitchFamily="34" charset="0"/>
                <a:cs typeface="Segoe UI" panose="020B0502040204020203" pitchFamily="34" charset="0"/>
              </a:rPr>
              <a:t>PartnerSource</a:t>
            </a:r>
          </a:p>
        </p:txBody>
      </p:sp>
      <p:sp>
        <p:nvSpPr>
          <p:cNvPr id="54" name="Rectangle 53"/>
          <p:cNvSpPr/>
          <p:nvPr/>
        </p:nvSpPr>
        <p:spPr>
          <a:xfrm>
            <a:off x="7994768" y="1711318"/>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Help &amp; Training</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Light"/>
                <a:ea typeface="Segoe UI" pitchFamily="34" charset="0"/>
                <a:cs typeface="Segoe UI" panose="020B0502040204020203" pitchFamily="34" charset="0"/>
                <a:hlinkClick r:id="rId4"/>
              </a:rPr>
              <a:t>Help &amp; Training Portal</a:t>
            </a:r>
            <a:endParaRPr lang="en-US" spc="-71" dirty="0">
              <a:solidFill>
                <a:srgbClr val="FFFFFF"/>
              </a:solidFill>
              <a:latin typeface="Segoe UI Light"/>
              <a:ea typeface="Segoe UI" pitchFamily="34" charset="0"/>
              <a:cs typeface="Segoe UI" panose="020B0502040204020203" pitchFamily="34" charset="0"/>
            </a:endParaRPr>
          </a:p>
          <a:p>
            <a:pPr marL="285640" indent="-285640" defTabSz="913037" fontAlgn="base">
              <a:spcBef>
                <a:spcPct val="0"/>
              </a:spcBef>
              <a:spcAft>
                <a:spcPct val="0"/>
              </a:spcAft>
              <a:buFont typeface="Arial" panose="020B0604020202020204" pitchFamily="34" charset="0"/>
              <a:buChar char="•"/>
              <a:defRPr/>
            </a:pPr>
            <a:r>
              <a:rPr lang="en-US" spc="-71">
                <a:solidFill>
                  <a:srgbClr val="FFFFFF"/>
                </a:solidFill>
                <a:latin typeface="Segoe UI Light"/>
                <a:ea typeface="Segoe UI" pitchFamily="34" charset="0"/>
                <a:cs typeface="Segoe UI" panose="020B0502040204020203" pitchFamily="34" charset="0"/>
              </a:rPr>
              <a:t>Yammer </a:t>
            </a:r>
            <a:endParaRPr lang="en-US" spc="-71" dirty="0">
              <a:solidFill>
                <a:srgbClr val="FFFFFF"/>
              </a:solidFill>
              <a:latin typeface="Segoe UI Light"/>
              <a:ea typeface="Segoe UI" pitchFamily="34" charset="0"/>
              <a:cs typeface="Segoe UI" panose="020B0502040204020203" pitchFamily="34" charset="0"/>
            </a:endParaRPr>
          </a:p>
        </p:txBody>
      </p:sp>
      <p:grpSp>
        <p:nvGrpSpPr>
          <p:cNvPr id="7" name="Group 9"/>
          <p:cNvGrpSpPr>
            <a:grpSpLocks noChangeAspect="1"/>
          </p:cNvGrpSpPr>
          <p:nvPr/>
        </p:nvGrpSpPr>
        <p:grpSpPr bwMode="auto">
          <a:xfrm>
            <a:off x="1850281" y="2109401"/>
            <a:ext cx="806668" cy="787762"/>
            <a:chOff x="3072" y="1410"/>
            <a:chExt cx="1536" cy="1500"/>
          </a:xfrm>
          <a:solidFill>
            <a:schemeClr val="bg1"/>
          </a:solidFill>
        </p:grpSpPr>
        <p:sp>
          <p:nvSpPr>
            <p:cNvPr id="8" name="Freeform 10"/>
            <p:cNvSpPr>
              <a:spLocks/>
            </p:cNvSpPr>
            <p:nvPr/>
          </p:nvSpPr>
          <p:spPr bwMode="auto">
            <a:xfrm>
              <a:off x="3072" y="1410"/>
              <a:ext cx="1536" cy="1500"/>
            </a:xfrm>
            <a:custGeom>
              <a:avLst/>
              <a:gdLst>
                <a:gd name="T0" fmla="*/ 70 w 1536"/>
                <a:gd name="T1" fmla="*/ 1428 h 1500"/>
                <a:gd name="T2" fmla="*/ 70 w 1536"/>
                <a:gd name="T3" fmla="*/ 0 h 1500"/>
                <a:gd name="T4" fmla="*/ 0 w 1536"/>
                <a:gd name="T5" fmla="*/ 0 h 1500"/>
                <a:gd name="T6" fmla="*/ 0 w 1536"/>
                <a:gd name="T7" fmla="*/ 1500 h 1500"/>
                <a:gd name="T8" fmla="*/ 1536 w 1536"/>
                <a:gd name="T9" fmla="*/ 1500 h 1500"/>
                <a:gd name="T10" fmla="*/ 1536 w 1536"/>
                <a:gd name="T11" fmla="*/ 1428 h 1500"/>
                <a:gd name="T12" fmla="*/ 70 w 1536"/>
                <a:gd name="T13" fmla="*/ 1428 h 1500"/>
              </a:gdLst>
              <a:ahLst/>
              <a:cxnLst>
                <a:cxn ang="0">
                  <a:pos x="T0" y="T1"/>
                </a:cxn>
                <a:cxn ang="0">
                  <a:pos x="T2" y="T3"/>
                </a:cxn>
                <a:cxn ang="0">
                  <a:pos x="T4" y="T5"/>
                </a:cxn>
                <a:cxn ang="0">
                  <a:pos x="T6" y="T7"/>
                </a:cxn>
                <a:cxn ang="0">
                  <a:pos x="T8" y="T9"/>
                </a:cxn>
                <a:cxn ang="0">
                  <a:pos x="T10" y="T11"/>
                </a:cxn>
                <a:cxn ang="0">
                  <a:pos x="T12" y="T13"/>
                </a:cxn>
              </a:cxnLst>
              <a:rect l="0" t="0" r="r" b="b"/>
              <a:pathLst>
                <a:path w="1536" h="1500">
                  <a:moveTo>
                    <a:pt x="70" y="1428"/>
                  </a:moveTo>
                  <a:lnTo>
                    <a:pt x="70" y="0"/>
                  </a:lnTo>
                  <a:lnTo>
                    <a:pt x="0" y="0"/>
                  </a:lnTo>
                  <a:lnTo>
                    <a:pt x="0" y="1500"/>
                  </a:lnTo>
                  <a:lnTo>
                    <a:pt x="1536" y="1500"/>
                  </a:lnTo>
                  <a:lnTo>
                    <a:pt x="1536" y="1428"/>
                  </a:lnTo>
                  <a:lnTo>
                    <a:pt x="70" y="1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02"/>
              <a:endParaRPr lang="en-US" sz="1765" dirty="0">
                <a:solidFill>
                  <a:srgbClr val="00188F"/>
                </a:solidFill>
                <a:latin typeface="Segoe UI Light"/>
              </a:endParaRPr>
            </a:p>
          </p:txBody>
        </p:sp>
        <p:sp>
          <p:nvSpPr>
            <p:cNvPr id="9" name="Rectangle 11"/>
            <p:cNvSpPr>
              <a:spLocks noChangeArrowheads="1"/>
            </p:cNvSpPr>
            <p:nvPr/>
          </p:nvSpPr>
          <p:spPr bwMode="auto">
            <a:xfrm>
              <a:off x="3246" y="2518"/>
              <a:ext cx="242" cy="2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02"/>
              <a:endParaRPr lang="en-US" sz="1765" dirty="0">
                <a:solidFill>
                  <a:srgbClr val="00188F"/>
                </a:solidFill>
                <a:latin typeface="Segoe UI Light"/>
              </a:endParaRPr>
            </a:p>
          </p:txBody>
        </p:sp>
        <p:sp>
          <p:nvSpPr>
            <p:cNvPr id="10" name="Rectangle 12"/>
            <p:cNvSpPr>
              <a:spLocks noChangeArrowheads="1"/>
            </p:cNvSpPr>
            <p:nvPr/>
          </p:nvSpPr>
          <p:spPr bwMode="auto">
            <a:xfrm>
              <a:off x="3556" y="2306"/>
              <a:ext cx="242" cy="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02"/>
              <a:endParaRPr lang="en-US" sz="1765" dirty="0">
                <a:solidFill>
                  <a:srgbClr val="00188F"/>
                </a:solidFill>
                <a:latin typeface="Segoe UI Light"/>
              </a:endParaRPr>
            </a:p>
          </p:txBody>
        </p:sp>
        <p:sp>
          <p:nvSpPr>
            <p:cNvPr id="11" name="Rectangle 13"/>
            <p:cNvSpPr>
              <a:spLocks noChangeArrowheads="1"/>
            </p:cNvSpPr>
            <p:nvPr/>
          </p:nvSpPr>
          <p:spPr bwMode="auto">
            <a:xfrm>
              <a:off x="3852" y="2026"/>
              <a:ext cx="242" cy="7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02"/>
              <a:endParaRPr lang="en-US" sz="1765" dirty="0">
                <a:solidFill>
                  <a:srgbClr val="00188F"/>
                </a:solidFill>
                <a:latin typeface="Segoe UI Light"/>
              </a:endParaRPr>
            </a:p>
          </p:txBody>
        </p:sp>
        <p:sp>
          <p:nvSpPr>
            <p:cNvPr id="12" name="Freeform 14"/>
            <p:cNvSpPr>
              <a:spLocks/>
            </p:cNvSpPr>
            <p:nvPr/>
          </p:nvSpPr>
          <p:spPr bwMode="auto">
            <a:xfrm>
              <a:off x="4020" y="1520"/>
              <a:ext cx="514" cy="1240"/>
            </a:xfrm>
            <a:custGeom>
              <a:avLst/>
              <a:gdLst>
                <a:gd name="T0" fmla="*/ 136 w 514"/>
                <a:gd name="T1" fmla="*/ 1240 h 1240"/>
                <a:gd name="T2" fmla="*/ 378 w 514"/>
                <a:gd name="T3" fmla="*/ 1240 h 1240"/>
                <a:gd name="T4" fmla="*/ 378 w 514"/>
                <a:gd name="T5" fmla="*/ 270 h 1240"/>
                <a:gd name="T6" fmla="*/ 514 w 514"/>
                <a:gd name="T7" fmla="*/ 270 h 1240"/>
                <a:gd name="T8" fmla="*/ 258 w 514"/>
                <a:gd name="T9" fmla="*/ 0 h 1240"/>
                <a:gd name="T10" fmla="*/ 0 w 514"/>
                <a:gd name="T11" fmla="*/ 270 h 1240"/>
                <a:gd name="T12" fmla="*/ 136 w 514"/>
                <a:gd name="T13" fmla="*/ 270 h 1240"/>
                <a:gd name="T14" fmla="*/ 136 w 514"/>
                <a:gd name="T15" fmla="*/ 1240 h 1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1240">
                  <a:moveTo>
                    <a:pt x="136" y="1240"/>
                  </a:moveTo>
                  <a:lnTo>
                    <a:pt x="378" y="1240"/>
                  </a:lnTo>
                  <a:lnTo>
                    <a:pt x="378" y="270"/>
                  </a:lnTo>
                  <a:lnTo>
                    <a:pt x="514" y="270"/>
                  </a:lnTo>
                  <a:lnTo>
                    <a:pt x="258" y="0"/>
                  </a:lnTo>
                  <a:lnTo>
                    <a:pt x="0" y="270"/>
                  </a:lnTo>
                  <a:lnTo>
                    <a:pt x="136" y="270"/>
                  </a:lnTo>
                  <a:lnTo>
                    <a:pt x="136" y="1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02"/>
              <a:endParaRPr lang="en-US" sz="1765" dirty="0">
                <a:solidFill>
                  <a:srgbClr val="00188F"/>
                </a:solidFill>
                <a:latin typeface="Segoe UI Light"/>
              </a:endParaRPr>
            </a:p>
          </p:txBody>
        </p:sp>
      </p:grpSp>
      <p:grpSp>
        <p:nvGrpSpPr>
          <p:cNvPr id="13" name="Group 4"/>
          <p:cNvGrpSpPr>
            <a:grpSpLocks noChangeAspect="1"/>
          </p:cNvGrpSpPr>
          <p:nvPr/>
        </p:nvGrpSpPr>
        <p:grpSpPr bwMode="auto">
          <a:xfrm>
            <a:off x="9462952" y="2113355"/>
            <a:ext cx="783568" cy="806668"/>
            <a:chOff x="3181" y="1476"/>
            <a:chExt cx="1696" cy="1746"/>
          </a:xfrm>
          <a:solidFill>
            <a:schemeClr val="bg1"/>
          </a:solidFill>
        </p:grpSpPr>
        <p:sp>
          <p:nvSpPr>
            <p:cNvPr id="14" name="Freeform 5"/>
            <p:cNvSpPr>
              <a:spLocks/>
            </p:cNvSpPr>
            <p:nvPr/>
          </p:nvSpPr>
          <p:spPr bwMode="auto">
            <a:xfrm>
              <a:off x="3337" y="1476"/>
              <a:ext cx="326" cy="326"/>
            </a:xfrm>
            <a:custGeom>
              <a:avLst/>
              <a:gdLst>
                <a:gd name="T0" fmla="*/ 162 w 326"/>
                <a:gd name="T1" fmla="*/ 0 h 326"/>
                <a:gd name="T2" fmla="*/ 196 w 326"/>
                <a:gd name="T3" fmla="*/ 2 h 326"/>
                <a:gd name="T4" fmla="*/ 226 w 326"/>
                <a:gd name="T5" fmla="*/ 12 h 326"/>
                <a:gd name="T6" fmla="*/ 254 w 326"/>
                <a:gd name="T7" fmla="*/ 28 h 326"/>
                <a:gd name="T8" fmla="*/ 278 w 326"/>
                <a:gd name="T9" fmla="*/ 48 h 326"/>
                <a:gd name="T10" fmla="*/ 298 w 326"/>
                <a:gd name="T11" fmla="*/ 72 h 326"/>
                <a:gd name="T12" fmla="*/ 314 w 326"/>
                <a:gd name="T13" fmla="*/ 98 h 326"/>
                <a:gd name="T14" fmla="*/ 322 w 326"/>
                <a:gd name="T15" fmla="*/ 130 h 326"/>
                <a:gd name="T16" fmla="*/ 326 w 326"/>
                <a:gd name="T17" fmla="*/ 162 h 326"/>
                <a:gd name="T18" fmla="*/ 326 w 326"/>
                <a:gd name="T19" fmla="*/ 180 h 326"/>
                <a:gd name="T20" fmla="*/ 318 w 326"/>
                <a:gd name="T21" fmla="*/ 212 h 326"/>
                <a:gd name="T22" fmla="*/ 306 w 326"/>
                <a:gd name="T23" fmla="*/ 240 h 326"/>
                <a:gd name="T24" fmla="*/ 288 w 326"/>
                <a:gd name="T25" fmla="*/ 266 h 326"/>
                <a:gd name="T26" fmla="*/ 266 w 326"/>
                <a:gd name="T27" fmla="*/ 288 h 326"/>
                <a:gd name="T28" fmla="*/ 240 w 326"/>
                <a:gd name="T29" fmla="*/ 306 h 326"/>
                <a:gd name="T30" fmla="*/ 212 w 326"/>
                <a:gd name="T31" fmla="*/ 318 h 326"/>
                <a:gd name="T32" fmla="*/ 180 w 326"/>
                <a:gd name="T33" fmla="*/ 324 h 326"/>
                <a:gd name="T34" fmla="*/ 162 w 326"/>
                <a:gd name="T35" fmla="*/ 326 h 326"/>
                <a:gd name="T36" fmla="*/ 130 w 326"/>
                <a:gd name="T37" fmla="*/ 322 h 326"/>
                <a:gd name="T38" fmla="*/ 100 w 326"/>
                <a:gd name="T39" fmla="*/ 312 h 326"/>
                <a:gd name="T40" fmla="*/ 72 w 326"/>
                <a:gd name="T41" fmla="*/ 298 h 326"/>
                <a:gd name="T42" fmla="*/ 48 w 326"/>
                <a:gd name="T43" fmla="*/ 278 h 326"/>
                <a:gd name="T44" fmla="*/ 28 w 326"/>
                <a:gd name="T45" fmla="*/ 254 h 326"/>
                <a:gd name="T46" fmla="*/ 12 w 326"/>
                <a:gd name="T47" fmla="*/ 226 h 326"/>
                <a:gd name="T48" fmla="*/ 2 w 326"/>
                <a:gd name="T49" fmla="*/ 196 h 326"/>
                <a:gd name="T50" fmla="*/ 0 w 326"/>
                <a:gd name="T51" fmla="*/ 162 h 326"/>
                <a:gd name="T52" fmla="*/ 0 w 326"/>
                <a:gd name="T53" fmla="*/ 146 h 326"/>
                <a:gd name="T54" fmla="*/ 6 w 326"/>
                <a:gd name="T55" fmla="*/ 114 h 326"/>
                <a:gd name="T56" fmla="*/ 20 w 326"/>
                <a:gd name="T57" fmla="*/ 84 h 326"/>
                <a:gd name="T58" fmla="*/ 36 w 326"/>
                <a:gd name="T59" fmla="*/ 58 h 326"/>
                <a:gd name="T60" fmla="*/ 58 w 326"/>
                <a:gd name="T61" fmla="*/ 36 h 326"/>
                <a:gd name="T62" fmla="*/ 84 w 326"/>
                <a:gd name="T63" fmla="*/ 18 h 326"/>
                <a:gd name="T64" fmla="*/ 114 w 326"/>
                <a:gd name="T65" fmla="*/ 6 h 326"/>
                <a:gd name="T66" fmla="*/ 146 w 326"/>
                <a:gd name="T67" fmla="*/ 0 h 326"/>
                <a:gd name="T68" fmla="*/ 162 w 326"/>
                <a:gd name="T6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26">
                  <a:moveTo>
                    <a:pt x="162" y="0"/>
                  </a:moveTo>
                  <a:lnTo>
                    <a:pt x="162" y="0"/>
                  </a:lnTo>
                  <a:lnTo>
                    <a:pt x="180" y="0"/>
                  </a:lnTo>
                  <a:lnTo>
                    <a:pt x="196" y="2"/>
                  </a:lnTo>
                  <a:lnTo>
                    <a:pt x="212" y="6"/>
                  </a:lnTo>
                  <a:lnTo>
                    <a:pt x="226" y="12"/>
                  </a:lnTo>
                  <a:lnTo>
                    <a:pt x="240" y="18"/>
                  </a:lnTo>
                  <a:lnTo>
                    <a:pt x="254" y="28"/>
                  </a:lnTo>
                  <a:lnTo>
                    <a:pt x="266" y="36"/>
                  </a:lnTo>
                  <a:lnTo>
                    <a:pt x="278" y="48"/>
                  </a:lnTo>
                  <a:lnTo>
                    <a:pt x="288" y="58"/>
                  </a:lnTo>
                  <a:lnTo>
                    <a:pt x="298" y="72"/>
                  </a:lnTo>
                  <a:lnTo>
                    <a:pt x="306" y="84"/>
                  </a:lnTo>
                  <a:lnTo>
                    <a:pt x="314" y="98"/>
                  </a:lnTo>
                  <a:lnTo>
                    <a:pt x="318" y="114"/>
                  </a:lnTo>
                  <a:lnTo>
                    <a:pt x="322" y="130"/>
                  </a:lnTo>
                  <a:lnTo>
                    <a:pt x="326" y="146"/>
                  </a:lnTo>
                  <a:lnTo>
                    <a:pt x="326" y="162"/>
                  </a:lnTo>
                  <a:lnTo>
                    <a:pt x="326" y="162"/>
                  </a:lnTo>
                  <a:lnTo>
                    <a:pt x="326" y="180"/>
                  </a:lnTo>
                  <a:lnTo>
                    <a:pt x="322" y="196"/>
                  </a:lnTo>
                  <a:lnTo>
                    <a:pt x="318" y="212"/>
                  </a:lnTo>
                  <a:lnTo>
                    <a:pt x="314" y="226"/>
                  </a:lnTo>
                  <a:lnTo>
                    <a:pt x="306" y="240"/>
                  </a:lnTo>
                  <a:lnTo>
                    <a:pt x="298" y="254"/>
                  </a:lnTo>
                  <a:lnTo>
                    <a:pt x="288" y="266"/>
                  </a:lnTo>
                  <a:lnTo>
                    <a:pt x="278" y="278"/>
                  </a:lnTo>
                  <a:lnTo>
                    <a:pt x="266" y="288"/>
                  </a:lnTo>
                  <a:lnTo>
                    <a:pt x="254" y="298"/>
                  </a:lnTo>
                  <a:lnTo>
                    <a:pt x="240" y="306"/>
                  </a:lnTo>
                  <a:lnTo>
                    <a:pt x="226" y="312"/>
                  </a:lnTo>
                  <a:lnTo>
                    <a:pt x="212" y="318"/>
                  </a:lnTo>
                  <a:lnTo>
                    <a:pt x="196" y="322"/>
                  </a:lnTo>
                  <a:lnTo>
                    <a:pt x="180" y="324"/>
                  </a:lnTo>
                  <a:lnTo>
                    <a:pt x="162" y="326"/>
                  </a:lnTo>
                  <a:lnTo>
                    <a:pt x="162" y="326"/>
                  </a:lnTo>
                  <a:lnTo>
                    <a:pt x="146" y="324"/>
                  </a:lnTo>
                  <a:lnTo>
                    <a:pt x="130" y="322"/>
                  </a:lnTo>
                  <a:lnTo>
                    <a:pt x="114" y="318"/>
                  </a:lnTo>
                  <a:lnTo>
                    <a:pt x="100" y="312"/>
                  </a:lnTo>
                  <a:lnTo>
                    <a:pt x="84" y="306"/>
                  </a:lnTo>
                  <a:lnTo>
                    <a:pt x="72" y="298"/>
                  </a:lnTo>
                  <a:lnTo>
                    <a:pt x="58" y="288"/>
                  </a:lnTo>
                  <a:lnTo>
                    <a:pt x="48" y="278"/>
                  </a:lnTo>
                  <a:lnTo>
                    <a:pt x="36" y="266"/>
                  </a:lnTo>
                  <a:lnTo>
                    <a:pt x="28" y="254"/>
                  </a:lnTo>
                  <a:lnTo>
                    <a:pt x="20" y="240"/>
                  </a:lnTo>
                  <a:lnTo>
                    <a:pt x="12" y="226"/>
                  </a:lnTo>
                  <a:lnTo>
                    <a:pt x="6" y="212"/>
                  </a:lnTo>
                  <a:lnTo>
                    <a:pt x="2" y="196"/>
                  </a:lnTo>
                  <a:lnTo>
                    <a:pt x="0" y="180"/>
                  </a:lnTo>
                  <a:lnTo>
                    <a:pt x="0" y="162"/>
                  </a:lnTo>
                  <a:lnTo>
                    <a:pt x="0" y="162"/>
                  </a:lnTo>
                  <a:lnTo>
                    <a:pt x="0" y="146"/>
                  </a:lnTo>
                  <a:lnTo>
                    <a:pt x="2" y="130"/>
                  </a:lnTo>
                  <a:lnTo>
                    <a:pt x="6" y="114"/>
                  </a:lnTo>
                  <a:lnTo>
                    <a:pt x="12" y="98"/>
                  </a:lnTo>
                  <a:lnTo>
                    <a:pt x="20" y="84"/>
                  </a:lnTo>
                  <a:lnTo>
                    <a:pt x="28" y="72"/>
                  </a:lnTo>
                  <a:lnTo>
                    <a:pt x="36" y="58"/>
                  </a:lnTo>
                  <a:lnTo>
                    <a:pt x="48" y="48"/>
                  </a:lnTo>
                  <a:lnTo>
                    <a:pt x="58" y="36"/>
                  </a:lnTo>
                  <a:lnTo>
                    <a:pt x="72" y="28"/>
                  </a:lnTo>
                  <a:lnTo>
                    <a:pt x="84" y="18"/>
                  </a:lnTo>
                  <a:lnTo>
                    <a:pt x="100" y="12"/>
                  </a:lnTo>
                  <a:lnTo>
                    <a:pt x="114" y="6"/>
                  </a:lnTo>
                  <a:lnTo>
                    <a:pt x="130" y="2"/>
                  </a:lnTo>
                  <a:lnTo>
                    <a:pt x="146" y="0"/>
                  </a:lnTo>
                  <a:lnTo>
                    <a:pt x="162" y="0"/>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78">
                <a:defRPr/>
              </a:pPr>
              <a:endParaRPr lang="en-US" sz="1765" dirty="0">
                <a:solidFill>
                  <a:srgbClr val="00188F"/>
                </a:solidFill>
                <a:latin typeface="Segoe UI Light"/>
              </a:endParaRPr>
            </a:p>
          </p:txBody>
        </p:sp>
        <p:sp>
          <p:nvSpPr>
            <p:cNvPr id="15" name="Freeform 6"/>
            <p:cNvSpPr>
              <a:spLocks/>
            </p:cNvSpPr>
            <p:nvPr/>
          </p:nvSpPr>
          <p:spPr bwMode="auto">
            <a:xfrm>
              <a:off x="3181" y="1840"/>
              <a:ext cx="770" cy="1382"/>
            </a:xfrm>
            <a:custGeom>
              <a:avLst/>
              <a:gdLst>
                <a:gd name="T0" fmla="*/ 756 w 770"/>
                <a:gd name="T1" fmla="*/ 298 h 1382"/>
                <a:gd name="T2" fmla="*/ 720 w 770"/>
                <a:gd name="T3" fmla="*/ 264 h 1382"/>
                <a:gd name="T4" fmla="*/ 668 w 770"/>
                <a:gd name="T5" fmla="*/ 256 h 1382"/>
                <a:gd name="T6" fmla="*/ 622 w 770"/>
                <a:gd name="T7" fmla="*/ 270 h 1382"/>
                <a:gd name="T8" fmla="*/ 528 w 770"/>
                <a:gd name="T9" fmla="*/ 290 h 1382"/>
                <a:gd name="T10" fmla="*/ 454 w 770"/>
                <a:gd name="T11" fmla="*/ 284 h 1382"/>
                <a:gd name="T12" fmla="*/ 416 w 770"/>
                <a:gd name="T13" fmla="*/ 268 h 1382"/>
                <a:gd name="T14" fmla="*/ 396 w 770"/>
                <a:gd name="T15" fmla="*/ 250 h 1382"/>
                <a:gd name="T16" fmla="*/ 360 w 770"/>
                <a:gd name="T17" fmla="*/ 186 h 1382"/>
                <a:gd name="T18" fmla="*/ 364 w 770"/>
                <a:gd name="T19" fmla="*/ 136 h 1382"/>
                <a:gd name="T20" fmla="*/ 340 w 770"/>
                <a:gd name="T21" fmla="*/ 64 h 1382"/>
                <a:gd name="T22" fmla="*/ 294 w 770"/>
                <a:gd name="T23" fmla="*/ 20 h 1382"/>
                <a:gd name="T24" fmla="*/ 268 w 770"/>
                <a:gd name="T25" fmla="*/ 8 h 1382"/>
                <a:gd name="T26" fmla="*/ 224 w 770"/>
                <a:gd name="T27" fmla="*/ 0 h 1382"/>
                <a:gd name="T28" fmla="*/ 182 w 770"/>
                <a:gd name="T29" fmla="*/ 4 h 1382"/>
                <a:gd name="T30" fmla="*/ 144 w 770"/>
                <a:gd name="T31" fmla="*/ 20 h 1382"/>
                <a:gd name="T32" fmla="*/ 110 w 770"/>
                <a:gd name="T33" fmla="*/ 46 h 1382"/>
                <a:gd name="T34" fmla="*/ 86 w 770"/>
                <a:gd name="T35" fmla="*/ 84 h 1382"/>
                <a:gd name="T36" fmla="*/ 68 w 770"/>
                <a:gd name="T37" fmla="*/ 126 h 1382"/>
                <a:gd name="T38" fmla="*/ 26 w 770"/>
                <a:gd name="T39" fmla="*/ 298 h 1382"/>
                <a:gd name="T40" fmla="*/ 8 w 770"/>
                <a:gd name="T41" fmla="*/ 436 h 1382"/>
                <a:gd name="T42" fmla="*/ 0 w 770"/>
                <a:gd name="T43" fmla="*/ 610 h 1382"/>
                <a:gd name="T44" fmla="*/ 4 w 770"/>
                <a:gd name="T45" fmla="*/ 640 h 1382"/>
                <a:gd name="T46" fmla="*/ 18 w 770"/>
                <a:gd name="T47" fmla="*/ 680 h 1382"/>
                <a:gd name="T48" fmla="*/ 44 w 770"/>
                <a:gd name="T49" fmla="*/ 714 h 1382"/>
                <a:gd name="T50" fmla="*/ 70 w 770"/>
                <a:gd name="T51" fmla="*/ 1314 h 1382"/>
                <a:gd name="T52" fmla="*/ 92 w 770"/>
                <a:gd name="T53" fmla="*/ 1354 h 1382"/>
                <a:gd name="T54" fmla="*/ 134 w 770"/>
                <a:gd name="T55" fmla="*/ 1378 h 1382"/>
                <a:gd name="T56" fmla="*/ 168 w 770"/>
                <a:gd name="T57" fmla="*/ 1380 h 1382"/>
                <a:gd name="T58" fmla="*/ 214 w 770"/>
                <a:gd name="T59" fmla="*/ 1360 h 1382"/>
                <a:gd name="T60" fmla="*/ 240 w 770"/>
                <a:gd name="T61" fmla="*/ 1316 h 1382"/>
                <a:gd name="T62" fmla="*/ 284 w 770"/>
                <a:gd name="T63" fmla="*/ 668 h 1382"/>
                <a:gd name="T64" fmla="*/ 294 w 770"/>
                <a:gd name="T65" fmla="*/ 626 h 1382"/>
                <a:gd name="T66" fmla="*/ 296 w 770"/>
                <a:gd name="T67" fmla="*/ 552 h 1382"/>
                <a:gd name="T68" fmla="*/ 306 w 770"/>
                <a:gd name="T69" fmla="*/ 406 h 1382"/>
                <a:gd name="T70" fmla="*/ 314 w 770"/>
                <a:gd name="T71" fmla="*/ 412 h 1382"/>
                <a:gd name="T72" fmla="*/ 378 w 770"/>
                <a:gd name="T73" fmla="*/ 446 h 1382"/>
                <a:gd name="T74" fmla="*/ 450 w 770"/>
                <a:gd name="T75" fmla="*/ 464 h 1382"/>
                <a:gd name="T76" fmla="*/ 504 w 770"/>
                <a:gd name="T77" fmla="*/ 468 h 1382"/>
                <a:gd name="T78" fmla="*/ 602 w 770"/>
                <a:gd name="T79" fmla="*/ 458 h 1382"/>
                <a:gd name="T80" fmla="*/ 712 w 770"/>
                <a:gd name="T81" fmla="*/ 426 h 1382"/>
                <a:gd name="T82" fmla="*/ 752 w 770"/>
                <a:gd name="T83" fmla="*/ 396 h 1382"/>
                <a:gd name="T84" fmla="*/ 770 w 770"/>
                <a:gd name="T85" fmla="*/ 348 h 1382"/>
                <a:gd name="T86" fmla="*/ 764 w 770"/>
                <a:gd name="T87" fmla="*/ 31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0" h="1382">
                  <a:moveTo>
                    <a:pt x="764" y="314"/>
                  </a:moveTo>
                  <a:lnTo>
                    <a:pt x="764" y="314"/>
                  </a:lnTo>
                  <a:lnTo>
                    <a:pt x="756" y="298"/>
                  </a:lnTo>
                  <a:lnTo>
                    <a:pt x="746" y="284"/>
                  </a:lnTo>
                  <a:lnTo>
                    <a:pt x="734" y="272"/>
                  </a:lnTo>
                  <a:lnTo>
                    <a:pt x="720" y="264"/>
                  </a:lnTo>
                  <a:lnTo>
                    <a:pt x="704" y="258"/>
                  </a:lnTo>
                  <a:lnTo>
                    <a:pt x="686" y="256"/>
                  </a:lnTo>
                  <a:lnTo>
                    <a:pt x="668" y="256"/>
                  </a:lnTo>
                  <a:lnTo>
                    <a:pt x="652" y="260"/>
                  </a:lnTo>
                  <a:lnTo>
                    <a:pt x="652" y="260"/>
                  </a:lnTo>
                  <a:lnTo>
                    <a:pt x="622" y="270"/>
                  </a:lnTo>
                  <a:lnTo>
                    <a:pt x="592" y="278"/>
                  </a:lnTo>
                  <a:lnTo>
                    <a:pt x="560" y="286"/>
                  </a:lnTo>
                  <a:lnTo>
                    <a:pt x="528" y="290"/>
                  </a:lnTo>
                  <a:lnTo>
                    <a:pt x="498" y="290"/>
                  </a:lnTo>
                  <a:lnTo>
                    <a:pt x="468" y="288"/>
                  </a:lnTo>
                  <a:lnTo>
                    <a:pt x="454" y="284"/>
                  </a:lnTo>
                  <a:lnTo>
                    <a:pt x="440" y="280"/>
                  </a:lnTo>
                  <a:lnTo>
                    <a:pt x="428" y="274"/>
                  </a:lnTo>
                  <a:lnTo>
                    <a:pt x="416" y="268"/>
                  </a:lnTo>
                  <a:lnTo>
                    <a:pt x="416" y="268"/>
                  </a:lnTo>
                  <a:lnTo>
                    <a:pt x="406" y="260"/>
                  </a:lnTo>
                  <a:lnTo>
                    <a:pt x="396" y="250"/>
                  </a:lnTo>
                  <a:lnTo>
                    <a:pt x="380" y="230"/>
                  </a:lnTo>
                  <a:lnTo>
                    <a:pt x="368" y="210"/>
                  </a:lnTo>
                  <a:lnTo>
                    <a:pt x="360" y="186"/>
                  </a:lnTo>
                  <a:lnTo>
                    <a:pt x="360" y="186"/>
                  </a:lnTo>
                  <a:lnTo>
                    <a:pt x="364" y="160"/>
                  </a:lnTo>
                  <a:lnTo>
                    <a:pt x="364" y="136"/>
                  </a:lnTo>
                  <a:lnTo>
                    <a:pt x="360" y="110"/>
                  </a:lnTo>
                  <a:lnTo>
                    <a:pt x="352" y="86"/>
                  </a:lnTo>
                  <a:lnTo>
                    <a:pt x="340" y="64"/>
                  </a:lnTo>
                  <a:lnTo>
                    <a:pt x="324" y="44"/>
                  </a:lnTo>
                  <a:lnTo>
                    <a:pt x="304" y="28"/>
                  </a:lnTo>
                  <a:lnTo>
                    <a:pt x="294" y="20"/>
                  </a:lnTo>
                  <a:lnTo>
                    <a:pt x="282" y="14"/>
                  </a:lnTo>
                  <a:lnTo>
                    <a:pt x="282" y="14"/>
                  </a:lnTo>
                  <a:lnTo>
                    <a:pt x="268" y="8"/>
                  </a:lnTo>
                  <a:lnTo>
                    <a:pt x="254" y="4"/>
                  </a:lnTo>
                  <a:lnTo>
                    <a:pt x="238" y="0"/>
                  </a:lnTo>
                  <a:lnTo>
                    <a:pt x="224" y="0"/>
                  </a:lnTo>
                  <a:lnTo>
                    <a:pt x="210" y="0"/>
                  </a:lnTo>
                  <a:lnTo>
                    <a:pt x="196" y="2"/>
                  </a:lnTo>
                  <a:lnTo>
                    <a:pt x="182" y="4"/>
                  </a:lnTo>
                  <a:lnTo>
                    <a:pt x="168" y="8"/>
                  </a:lnTo>
                  <a:lnTo>
                    <a:pt x="156" y="14"/>
                  </a:lnTo>
                  <a:lnTo>
                    <a:pt x="144" y="20"/>
                  </a:lnTo>
                  <a:lnTo>
                    <a:pt x="132" y="28"/>
                  </a:lnTo>
                  <a:lnTo>
                    <a:pt x="120" y="36"/>
                  </a:lnTo>
                  <a:lnTo>
                    <a:pt x="110" y="46"/>
                  </a:lnTo>
                  <a:lnTo>
                    <a:pt x="100" y="58"/>
                  </a:lnTo>
                  <a:lnTo>
                    <a:pt x="92" y="70"/>
                  </a:lnTo>
                  <a:lnTo>
                    <a:pt x="86" y="84"/>
                  </a:lnTo>
                  <a:lnTo>
                    <a:pt x="86" y="84"/>
                  </a:lnTo>
                  <a:lnTo>
                    <a:pt x="78" y="98"/>
                  </a:lnTo>
                  <a:lnTo>
                    <a:pt x="68" y="126"/>
                  </a:lnTo>
                  <a:lnTo>
                    <a:pt x="54" y="168"/>
                  </a:lnTo>
                  <a:lnTo>
                    <a:pt x="40" y="226"/>
                  </a:lnTo>
                  <a:lnTo>
                    <a:pt x="26" y="298"/>
                  </a:lnTo>
                  <a:lnTo>
                    <a:pt x="18" y="342"/>
                  </a:lnTo>
                  <a:lnTo>
                    <a:pt x="12" y="388"/>
                  </a:lnTo>
                  <a:lnTo>
                    <a:pt x="8" y="436"/>
                  </a:lnTo>
                  <a:lnTo>
                    <a:pt x="4" y="490"/>
                  </a:lnTo>
                  <a:lnTo>
                    <a:pt x="2" y="548"/>
                  </a:lnTo>
                  <a:lnTo>
                    <a:pt x="0" y="610"/>
                  </a:lnTo>
                  <a:lnTo>
                    <a:pt x="0" y="610"/>
                  </a:lnTo>
                  <a:lnTo>
                    <a:pt x="2" y="626"/>
                  </a:lnTo>
                  <a:lnTo>
                    <a:pt x="4" y="640"/>
                  </a:lnTo>
                  <a:lnTo>
                    <a:pt x="8" y="654"/>
                  </a:lnTo>
                  <a:lnTo>
                    <a:pt x="12" y="668"/>
                  </a:lnTo>
                  <a:lnTo>
                    <a:pt x="18" y="680"/>
                  </a:lnTo>
                  <a:lnTo>
                    <a:pt x="26" y="692"/>
                  </a:lnTo>
                  <a:lnTo>
                    <a:pt x="34" y="704"/>
                  </a:lnTo>
                  <a:lnTo>
                    <a:pt x="44" y="714"/>
                  </a:lnTo>
                  <a:lnTo>
                    <a:pt x="68" y="1296"/>
                  </a:lnTo>
                  <a:lnTo>
                    <a:pt x="68" y="1296"/>
                  </a:lnTo>
                  <a:lnTo>
                    <a:pt x="70" y="1314"/>
                  </a:lnTo>
                  <a:lnTo>
                    <a:pt x="74" y="1328"/>
                  </a:lnTo>
                  <a:lnTo>
                    <a:pt x="82" y="1342"/>
                  </a:lnTo>
                  <a:lnTo>
                    <a:pt x="92" y="1354"/>
                  </a:lnTo>
                  <a:lnTo>
                    <a:pt x="104" y="1366"/>
                  </a:lnTo>
                  <a:lnTo>
                    <a:pt x="118" y="1374"/>
                  </a:lnTo>
                  <a:lnTo>
                    <a:pt x="134" y="1378"/>
                  </a:lnTo>
                  <a:lnTo>
                    <a:pt x="150" y="1382"/>
                  </a:lnTo>
                  <a:lnTo>
                    <a:pt x="150" y="1382"/>
                  </a:lnTo>
                  <a:lnTo>
                    <a:pt x="168" y="1380"/>
                  </a:lnTo>
                  <a:lnTo>
                    <a:pt x="184" y="1376"/>
                  </a:lnTo>
                  <a:lnTo>
                    <a:pt x="200" y="1370"/>
                  </a:lnTo>
                  <a:lnTo>
                    <a:pt x="214" y="1360"/>
                  </a:lnTo>
                  <a:lnTo>
                    <a:pt x="226" y="1348"/>
                  </a:lnTo>
                  <a:lnTo>
                    <a:pt x="234" y="1332"/>
                  </a:lnTo>
                  <a:lnTo>
                    <a:pt x="240" y="1316"/>
                  </a:lnTo>
                  <a:lnTo>
                    <a:pt x="244" y="1298"/>
                  </a:lnTo>
                  <a:lnTo>
                    <a:pt x="284" y="668"/>
                  </a:lnTo>
                  <a:lnTo>
                    <a:pt x="284" y="668"/>
                  </a:lnTo>
                  <a:lnTo>
                    <a:pt x="288" y="654"/>
                  </a:lnTo>
                  <a:lnTo>
                    <a:pt x="292" y="640"/>
                  </a:lnTo>
                  <a:lnTo>
                    <a:pt x="294" y="626"/>
                  </a:lnTo>
                  <a:lnTo>
                    <a:pt x="296" y="610"/>
                  </a:lnTo>
                  <a:lnTo>
                    <a:pt x="296" y="610"/>
                  </a:lnTo>
                  <a:lnTo>
                    <a:pt x="296" y="552"/>
                  </a:lnTo>
                  <a:lnTo>
                    <a:pt x="298" y="500"/>
                  </a:lnTo>
                  <a:lnTo>
                    <a:pt x="302" y="450"/>
                  </a:lnTo>
                  <a:lnTo>
                    <a:pt x="306" y="406"/>
                  </a:lnTo>
                  <a:lnTo>
                    <a:pt x="306" y="406"/>
                  </a:lnTo>
                  <a:lnTo>
                    <a:pt x="314" y="412"/>
                  </a:lnTo>
                  <a:lnTo>
                    <a:pt x="314" y="412"/>
                  </a:lnTo>
                  <a:lnTo>
                    <a:pt x="334" y="424"/>
                  </a:lnTo>
                  <a:lnTo>
                    <a:pt x="356" y="436"/>
                  </a:lnTo>
                  <a:lnTo>
                    <a:pt x="378" y="446"/>
                  </a:lnTo>
                  <a:lnTo>
                    <a:pt x="402" y="454"/>
                  </a:lnTo>
                  <a:lnTo>
                    <a:pt x="426" y="460"/>
                  </a:lnTo>
                  <a:lnTo>
                    <a:pt x="450" y="464"/>
                  </a:lnTo>
                  <a:lnTo>
                    <a:pt x="476" y="466"/>
                  </a:lnTo>
                  <a:lnTo>
                    <a:pt x="504" y="468"/>
                  </a:lnTo>
                  <a:lnTo>
                    <a:pt x="504" y="468"/>
                  </a:lnTo>
                  <a:lnTo>
                    <a:pt x="528" y="466"/>
                  </a:lnTo>
                  <a:lnTo>
                    <a:pt x="552" y="464"/>
                  </a:lnTo>
                  <a:lnTo>
                    <a:pt x="602" y="458"/>
                  </a:lnTo>
                  <a:lnTo>
                    <a:pt x="656" y="444"/>
                  </a:lnTo>
                  <a:lnTo>
                    <a:pt x="712" y="426"/>
                  </a:lnTo>
                  <a:lnTo>
                    <a:pt x="712" y="426"/>
                  </a:lnTo>
                  <a:lnTo>
                    <a:pt x="728" y="418"/>
                  </a:lnTo>
                  <a:lnTo>
                    <a:pt x="742" y="408"/>
                  </a:lnTo>
                  <a:lnTo>
                    <a:pt x="752" y="396"/>
                  </a:lnTo>
                  <a:lnTo>
                    <a:pt x="762" y="382"/>
                  </a:lnTo>
                  <a:lnTo>
                    <a:pt x="766" y="366"/>
                  </a:lnTo>
                  <a:lnTo>
                    <a:pt x="770" y="348"/>
                  </a:lnTo>
                  <a:lnTo>
                    <a:pt x="768" y="332"/>
                  </a:lnTo>
                  <a:lnTo>
                    <a:pt x="764" y="314"/>
                  </a:lnTo>
                  <a:lnTo>
                    <a:pt x="764"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78">
                <a:defRPr/>
              </a:pPr>
              <a:endParaRPr lang="en-US" sz="1765" dirty="0">
                <a:solidFill>
                  <a:srgbClr val="00188F"/>
                </a:solidFill>
                <a:latin typeface="Segoe UI Light"/>
              </a:endParaRPr>
            </a:p>
          </p:txBody>
        </p:sp>
        <p:sp>
          <p:nvSpPr>
            <p:cNvPr id="16" name="Freeform 7"/>
            <p:cNvSpPr>
              <a:spLocks/>
            </p:cNvSpPr>
            <p:nvPr/>
          </p:nvSpPr>
          <p:spPr bwMode="auto">
            <a:xfrm>
              <a:off x="4397" y="1476"/>
              <a:ext cx="326" cy="326"/>
            </a:xfrm>
            <a:custGeom>
              <a:avLst/>
              <a:gdLst>
                <a:gd name="T0" fmla="*/ 162 w 326"/>
                <a:gd name="T1" fmla="*/ 0 h 326"/>
                <a:gd name="T2" fmla="*/ 196 w 326"/>
                <a:gd name="T3" fmla="*/ 2 h 326"/>
                <a:gd name="T4" fmla="*/ 226 w 326"/>
                <a:gd name="T5" fmla="*/ 12 h 326"/>
                <a:gd name="T6" fmla="*/ 254 w 326"/>
                <a:gd name="T7" fmla="*/ 28 h 326"/>
                <a:gd name="T8" fmla="*/ 278 w 326"/>
                <a:gd name="T9" fmla="*/ 48 h 326"/>
                <a:gd name="T10" fmla="*/ 298 w 326"/>
                <a:gd name="T11" fmla="*/ 72 h 326"/>
                <a:gd name="T12" fmla="*/ 314 w 326"/>
                <a:gd name="T13" fmla="*/ 98 h 326"/>
                <a:gd name="T14" fmla="*/ 322 w 326"/>
                <a:gd name="T15" fmla="*/ 130 h 326"/>
                <a:gd name="T16" fmla="*/ 326 w 326"/>
                <a:gd name="T17" fmla="*/ 162 h 326"/>
                <a:gd name="T18" fmla="*/ 326 w 326"/>
                <a:gd name="T19" fmla="*/ 180 h 326"/>
                <a:gd name="T20" fmla="*/ 318 w 326"/>
                <a:gd name="T21" fmla="*/ 212 h 326"/>
                <a:gd name="T22" fmla="*/ 306 w 326"/>
                <a:gd name="T23" fmla="*/ 240 h 326"/>
                <a:gd name="T24" fmla="*/ 288 w 326"/>
                <a:gd name="T25" fmla="*/ 266 h 326"/>
                <a:gd name="T26" fmla="*/ 266 w 326"/>
                <a:gd name="T27" fmla="*/ 288 h 326"/>
                <a:gd name="T28" fmla="*/ 240 w 326"/>
                <a:gd name="T29" fmla="*/ 306 h 326"/>
                <a:gd name="T30" fmla="*/ 212 w 326"/>
                <a:gd name="T31" fmla="*/ 318 h 326"/>
                <a:gd name="T32" fmla="*/ 180 w 326"/>
                <a:gd name="T33" fmla="*/ 324 h 326"/>
                <a:gd name="T34" fmla="*/ 162 w 326"/>
                <a:gd name="T35" fmla="*/ 326 h 326"/>
                <a:gd name="T36" fmla="*/ 130 w 326"/>
                <a:gd name="T37" fmla="*/ 322 h 326"/>
                <a:gd name="T38" fmla="*/ 100 w 326"/>
                <a:gd name="T39" fmla="*/ 312 h 326"/>
                <a:gd name="T40" fmla="*/ 72 w 326"/>
                <a:gd name="T41" fmla="*/ 298 h 326"/>
                <a:gd name="T42" fmla="*/ 48 w 326"/>
                <a:gd name="T43" fmla="*/ 278 h 326"/>
                <a:gd name="T44" fmla="*/ 28 w 326"/>
                <a:gd name="T45" fmla="*/ 254 h 326"/>
                <a:gd name="T46" fmla="*/ 12 w 326"/>
                <a:gd name="T47" fmla="*/ 226 h 326"/>
                <a:gd name="T48" fmla="*/ 2 w 326"/>
                <a:gd name="T49" fmla="*/ 196 h 326"/>
                <a:gd name="T50" fmla="*/ 0 w 326"/>
                <a:gd name="T51" fmla="*/ 162 h 326"/>
                <a:gd name="T52" fmla="*/ 0 w 326"/>
                <a:gd name="T53" fmla="*/ 146 h 326"/>
                <a:gd name="T54" fmla="*/ 6 w 326"/>
                <a:gd name="T55" fmla="*/ 114 h 326"/>
                <a:gd name="T56" fmla="*/ 20 w 326"/>
                <a:gd name="T57" fmla="*/ 84 h 326"/>
                <a:gd name="T58" fmla="*/ 36 w 326"/>
                <a:gd name="T59" fmla="*/ 58 h 326"/>
                <a:gd name="T60" fmla="*/ 58 w 326"/>
                <a:gd name="T61" fmla="*/ 36 h 326"/>
                <a:gd name="T62" fmla="*/ 84 w 326"/>
                <a:gd name="T63" fmla="*/ 18 h 326"/>
                <a:gd name="T64" fmla="*/ 114 w 326"/>
                <a:gd name="T65" fmla="*/ 6 h 326"/>
                <a:gd name="T66" fmla="*/ 146 w 326"/>
                <a:gd name="T67" fmla="*/ 0 h 326"/>
                <a:gd name="T68" fmla="*/ 162 w 326"/>
                <a:gd name="T6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26">
                  <a:moveTo>
                    <a:pt x="162" y="0"/>
                  </a:moveTo>
                  <a:lnTo>
                    <a:pt x="162" y="0"/>
                  </a:lnTo>
                  <a:lnTo>
                    <a:pt x="180" y="0"/>
                  </a:lnTo>
                  <a:lnTo>
                    <a:pt x="196" y="2"/>
                  </a:lnTo>
                  <a:lnTo>
                    <a:pt x="212" y="6"/>
                  </a:lnTo>
                  <a:lnTo>
                    <a:pt x="226" y="12"/>
                  </a:lnTo>
                  <a:lnTo>
                    <a:pt x="240" y="18"/>
                  </a:lnTo>
                  <a:lnTo>
                    <a:pt x="254" y="28"/>
                  </a:lnTo>
                  <a:lnTo>
                    <a:pt x="266" y="36"/>
                  </a:lnTo>
                  <a:lnTo>
                    <a:pt x="278" y="48"/>
                  </a:lnTo>
                  <a:lnTo>
                    <a:pt x="288" y="58"/>
                  </a:lnTo>
                  <a:lnTo>
                    <a:pt x="298" y="72"/>
                  </a:lnTo>
                  <a:lnTo>
                    <a:pt x="306" y="84"/>
                  </a:lnTo>
                  <a:lnTo>
                    <a:pt x="314" y="98"/>
                  </a:lnTo>
                  <a:lnTo>
                    <a:pt x="318" y="114"/>
                  </a:lnTo>
                  <a:lnTo>
                    <a:pt x="322" y="130"/>
                  </a:lnTo>
                  <a:lnTo>
                    <a:pt x="326" y="146"/>
                  </a:lnTo>
                  <a:lnTo>
                    <a:pt x="326" y="162"/>
                  </a:lnTo>
                  <a:lnTo>
                    <a:pt x="326" y="162"/>
                  </a:lnTo>
                  <a:lnTo>
                    <a:pt x="326" y="180"/>
                  </a:lnTo>
                  <a:lnTo>
                    <a:pt x="322" y="196"/>
                  </a:lnTo>
                  <a:lnTo>
                    <a:pt x="318" y="212"/>
                  </a:lnTo>
                  <a:lnTo>
                    <a:pt x="314" y="226"/>
                  </a:lnTo>
                  <a:lnTo>
                    <a:pt x="306" y="240"/>
                  </a:lnTo>
                  <a:lnTo>
                    <a:pt x="298" y="254"/>
                  </a:lnTo>
                  <a:lnTo>
                    <a:pt x="288" y="266"/>
                  </a:lnTo>
                  <a:lnTo>
                    <a:pt x="278" y="278"/>
                  </a:lnTo>
                  <a:lnTo>
                    <a:pt x="266" y="288"/>
                  </a:lnTo>
                  <a:lnTo>
                    <a:pt x="254" y="298"/>
                  </a:lnTo>
                  <a:lnTo>
                    <a:pt x="240" y="306"/>
                  </a:lnTo>
                  <a:lnTo>
                    <a:pt x="226" y="312"/>
                  </a:lnTo>
                  <a:lnTo>
                    <a:pt x="212" y="318"/>
                  </a:lnTo>
                  <a:lnTo>
                    <a:pt x="196" y="322"/>
                  </a:lnTo>
                  <a:lnTo>
                    <a:pt x="180" y="324"/>
                  </a:lnTo>
                  <a:lnTo>
                    <a:pt x="162" y="326"/>
                  </a:lnTo>
                  <a:lnTo>
                    <a:pt x="162" y="326"/>
                  </a:lnTo>
                  <a:lnTo>
                    <a:pt x="146" y="324"/>
                  </a:lnTo>
                  <a:lnTo>
                    <a:pt x="130" y="322"/>
                  </a:lnTo>
                  <a:lnTo>
                    <a:pt x="114" y="318"/>
                  </a:lnTo>
                  <a:lnTo>
                    <a:pt x="100" y="312"/>
                  </a:lnTo>
                  <a:lnTo>
                    <a:pt x="84" y="306"/>
                  </a:lnTo>
                  <a:lnTo>
                    <a:pt x="72" y="298"/>
                  </a:lnTo>
                  <a:lnTo>
                    <a:pt x="58" y="288"/>
                  </a:lnTo>
                  <a:lnTo>
                    <a:pt x="48" y="278"/>
                  </a:lnTo>
                  <a:lnTo>
                    <a:pt x="36" y="266"/>
                  </a:lnTo>
                  <a:lnTo>
                    <a:pt x="28" y="254"/>
                  </a:lnTo>
                  <a:lnTo>
                    <a:pt x="20" y="240"/>
                  </a:lnTo>
                  <a:lnTo>
                    <a:pt x="12" y="226"/>
                  </a:lnTo>
                  <a:lnTo>
                    <a:pt x="6" y="212"/>
                  </a:lnTo>
                  <a:lnTo>
                    <a:pt x="2" y="196"/>
                  </a:lnTo>
                  <a:lnTo>
                    <a:pt x="0" y="180"/>
                  </a:lnTo>
                  <a:lnTo>
                    <a:pt x="0" y="162"/>
                  </a:lnTo>
                  <a:lnTo>
                    <a:pt x="0" y="162"/>
                  </a:lnTo>
                  <a:lnTo>
                    <a:pt x="0" y="146"/>
                  </a:lnTo>
                  <a:lnTo>
                    <a:pt x="2" y="130"/>
                  </a:lnTo>
                  <a:lnTo>
                    <a:pt x="6" y="114"/>
                  </a:lnTo>
                  <a:lnTo>
                    <a:pt x="12" y="98"/>
                  </a:lnTo>
                  <a:lnTo>
                    <a:pt x="20" y="84"/>
                  </a:lnTo>
                  <a:lnTo>
                    <a:pt x="28" y="72"/>
                  </a:lnTo>
                  <a:lnTo>
                    <a:pt x="36" y="58"/>
                  </a:lnTo>
                  <a:lnTo>
                    <a:pt x="48" y="48"/>
                  </a:lnTo>
                  <a:lnTo>
                    <a:pt x="58" y="36"/>
                  </a:lnTo>
                  <a:lnTo>
                    <a:pt x="72" y="28"/>
                  </a:lnTo>
                  <a:lnTo>
                    <a:pt x="84" y="18"/>
                  </a:lnTo>
                  <a:lnTo>
                    <a:pt x="100" y="12"/>
                  </a:lnTo>
                  <a:lnTo>
                    <a:pt x="114" y="6"/>
                  </a:lnTo>
                  <a:lnTo>
                    <a:pt x="130" y="2"/>
                  </a:lnTo>
                  <a:lnTo>
                    <a:pt x="146" y="0"/>
                  </a:lnTo>
                  <a:lnTo>
                    <a:pt x="162" y="0"/>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78">
                <a:defRPr/>
              </a:pPr>
              <a:endParaRPr lang="en-US" sz="1765" dirty="0">
                <a:solidFill>
                  <a:srgbClr val="00188F"/>
                </a:solidFill>
                <a:latin typeface="Segoe UI Light"/>
              </a:endParaRPr>
            </a:p>
          </p:txBody>
        </p:sp>
        <p:sp>
          <p:nvSpPr>
            <p:cNvPr id="17" name="Freeform 8"/>
            <p:cNvSpPr>
              <a:spLocks/>
            </p:cNvSpPr>
            <p:nvPr/>
          </p:nvSpPr>
          <p:spPr bwMode="auto">
            <a:xfrm>
              <a:off x="4109" y="1840"/>
              <a:ext cx="768" cy="1382"/>
            </a:xfrm>
            <a:custGeom>
              <a:avLst/>
              <a:gdLst>
                <a:gd name="T0" fmla="*/ 678 w 768"/>
                <a:gd name="T1" fmla="*/ 70 h 1382"/>
                <a:gd name="T2" fmla="*/ 650 w 768"/>
                <a:gd name="T3" fmla="*/ 36 h 1382"/>
                <a:gd name="T4" fmla="*/ 614 w 768"/>
                <a:gd name="T5" fmla="*/ 14 h 1382"/>
                <a:gd name="T6" fmla="*/ 574 w 768"/>
                <a:gd name="T7" fmla="*/ 2 h 1382"/>
                <a:gd name="T8" fmla="*/ 530 w 768"/>
                <a:gd name="T9" fmla="*/ 0 h 1382"/>
                <a:gd name="T10" fmla="*/ 488 w 768"/>
                <a:gd name="T11" fmla="*/ 14 h 1382"/>
                <a:gd name="T12" fmla="*/ 466 w 768"/>
                <a:gd name="T13" fmla="*/ 28 h 1382"/>
                <a:gd name="T14" fmla="*/ 418 w 768"/>
                <a:gd name="T15" fmla="*/ 86 h 1382"/>
                <a:gd name="T16" fmla="*/ 404 w 768"/>
                <a:gd name="T17" fmla="*/ 160 h 1382"/>
                <a:gd name="T18" fmla="*/ 400 w 768"/>
                <a:gd name="T19" fmla="*/ 210 h 1382"/>
                <a:gd name="T20" fmla="*/ 364 w 768"/>
                <a:gd name="T21" fmla="*/ 260 h 1382"/>
                <a:gd name="T22" fmla="*/ 342 w 768"/>
                <a:gd name="T23" fmla="*/ 274 h 1382"/>
                <a:gd name="T24" fmla="*/ 302 w 768"/>
                <a:gd name="T25" fmla="*/ 288 h 1382"/>
                <a:gd name="T26" fmla="*/ 208 w 768"/>
                <a:gd name="T27" fmla="*/ 286 h 1382"/>
                <a:gd name="T28" fmla="*/ 118 w 768"/>
                <a:gd name="T29" fmla="*/ 260 h 1382"/>
                <a:gd name="T30" fmla="*/ 84 w 768"/>
                <a:gd name="T31" fmla="*/ 256 h 1382"/>
                <a:gd name="T32" fmla="*/ 36 w 768"/>
                <a:gd name="T33" fmla="*/ 272 h 1382"/>
                <a:gd name="T34" fmla="*/ 4 w 768"/>
                <a:gd name="T35" fmla="*/ 314 h 1382"/>
                <a:gd name="T36" fmla="*/ 0 w 768"/>
                <a:gd name="T37" fmla="*/ 348 h 1382"/>
                <a:gd name="T38" fmla="*/ 16 w 768"/>
                <a:gd name="T39" fmla="*/ 396 h 1382"/>
                <a:gd name="T40" fmla="*/ 58 w 768"/>
                <a:gd name="T41" fmla="*/ 426 h 1382"/>
                <a:gd name="T42" fmla="*/ 166 w 768"/>
                <a:gd name="T43" fmla="*/ 458 h 1382"/>
                <a:gd name="T44" fmla="*/ 266 w 768"/>
                <a:gd name="T45" fmla="*/ 468 h 1382"/>
                <a:gd name="T46" fmla="*/ 318 w 768"/>
                <a:gd name="T47" fmla="*/ 464 h 1382"/>
                <a:gd name="T48" fmla="*/ 392 w 768"/>
                <a:gd name="T49" fmla="*/ 446 h 1382"/>
                <a:gd name="T50" fmla="*/ 456 w 768"/>
                <a:gd name="T51" fmla="*/ 412 h 1382"/>
                <a:gd name="T52" fmla="*/ 462 w 768"/>
                <a:gd name="T53" fmla="*/ 406 h 1382"/>
                <a:gd name="T54" fmla="*/ 474 w 768"/>
                <a:gd name="T55" fmla="*/ 552 h 1382"/>
                <a:gd name="T56" fmla="*/ 476 w 768"/>
                <a:gd name="T57" fmla="*/ 626 h 1382"/>
                <a:gd name="T58" fmla="*/ 486 w 768"/>
                <a:gd name="T59" fmla="*/ 668 h 1382"/>
                <a:gd name="T60" fmla="*/ 528 w 768"/>
                <a:gd name="T61" fmla="*/ 1316 h 1382"/>
                <a:gd name="T62" fmla="*/ 556 w 768"/>
                <a:gd name="T63" fmla="*/ 1360 h 1382"/>
                <a:gd name="T64" fmla="*/ 602 w 768"/>
                <a:gd name="T65" fmla="*/ 1380 h 1382"/>
                <a:gd name="T66" fmla="*/ 636 w 768"/>
                <a:gd name="T67" fmla="*/ 1378 h 1382"/>
                <a:gd name="T68" fmla="*/ 678 w 768"/>
                <a:gd name="T69" fmla="*/ 1354 h 1382"/>
                <a:gd name="T70" fmla="*/ 700 w 768"/>
                <a:gd name="T71" fmla="*/ 1314 h 1382"/>
                <a:gd name="T72" fmla="*/ 726 w 768"/>
                <a:gd name="T73" fmla="*/ 714 h 1382"/>
                <a:gd name="T74" fmla="*/ 752 w 768"/>
                <a:gd name="T75" fmla="*/ 680 h 1382"/>
                <a:gd name="T76" fmla="*/ 766 w 768"/>
                <a:gd name="T77" fmla="*/ 640 h 1382"/>
                <a:gd name="T78" fmla="*/ 768 w 768"/>
                <a:gd name="T79" fmla="*/ 610 h 1382"/>
                <a:gd name="T80" fmla="*/ 762 w 768"/>
                <a:gd name="T81" fmla="*/ 436 h 1382"/>
                <a:gd name="T82" fmla="*/ 744 w 768"/>
                <a:gd name="T83" fmla="*/ 298 h 1382"/>
                <a:gd name="T84" fmla="*/ 702 w 768"/>
                <a:gd name="T85" fmla="*/ 126 h 1382"/>
                <a:gd name="T86" fmla="*/ 684 w 768"/>
                <a:gd name="T87" fmla="*/ 8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8" h="1382">
                  <a:moveTo>
                    <a:pt x="684" y="84"/>
                  </a:moveTo>
                  <a:lnTo>
                    <a:pt x="684" y="84"/>
                  </a:lnTo>
                  <a:lnTo>
                    <a:pt x="678" y="70"/>
                  </a:lnTo>
                  <a:lnTo>
                    <a:pt x="668" y="58"/>
                  </a:lnTo>
                  <a:lnTo>
                    <a:pt x="660" y="46"/>
                  </a:lnTo>
                  <a:lnTo>
                    <a:pt x="650" y="36"/>
                  </a:lnTo>
                  <a:lnTo>
                    <a:pt x="638" y="28"/>
                  </a:lnTo>
                  <a:lnTo>
                    <a:pt x="626" y="20"/>
                  </a:lnTo>
                  <a:lnTo>
                    <a:pt x="614" y="14"/>
                  </a:lnTo>
                  <a:lnTo>
                    <a:pt x="600" y="8"/>
                  </a:lnTo>
                  <a:lnTo>
                    <a:pt x="588" y="4"/>
                  </a:lnTo>
                  <a:lnTo>
                    <a:pt x="574" y="2"/>
                  </a:lnTo>
                  <a:lnTo>
                    <a:pt x="560" y="0"/>
                  </a:lnTo>
                  <a:lnTo>
                    <a:pt x="544" y="0"/>
                  </a:lnTo>
                  <a:lnTo>
                    <a:pt x="530" y="0"/>
                  </a:lnTo>
                  <a:lnTo>
                    <a:pt x="516" y="4"/>
                  </a:lnTo>
                  <a:lnTo>
                    <a:pt x="502" y="8"/>
                  </a:lnTo>
                  <a:lnTo>
                    <a:pt x="488" y="14"/>
                  </a:lnTo>
                  <a:lnTo>
                    <a:pt x="488" y="14"/>
                  </a:lnTo>
                  <a:lnTo>
                    <a:pt x="476" y="20"/>
                  </a:lnTo>
                  <a:lnTo>
                    <a:pt x="466" y="28"/>
                  </a:lnTo>
                  <a:lnTo>
                    <a:pt x="446" y="44"/>
                  </a:lnTo>
                  <a:lnTo>
                    <a:pt x="430" y="64"/>
                  </a:lnTo>
                  <a:lnTo>
                    <a:pt x="418" y="86"/>
                  </a:lnTo>
                  <a:lnTo>
                    <a:pt x="408" y="110"/>
                  </a:lnTo>
                  <a:lnTo>
                    <a:pt x="404" y="136"/>
                  </a:lnTo>
                  <a:lnTo>
                    <a:pt x="404" y="160"/>
                  </a:lnTo>
                  <a:lnTo>
                    <a:pt x="410" y="186"/>
                  </a:lnTo>
                  <a:lnTo>
                    <a:pt x="410" y="186"/>
                  </a:lnTo>
                  <a:lnTo>
                    <a:pt x="400" y="210"/>
                  </a:lnTo>
                  <a:lnTo>
                    <a:pt x="388" y="230"/>
                  </a:lnTo>
                  <a:lnTo>
                    <a:pt x="374" y="250"/>
                  </a:lnTo>
                  <a:lnTo>
                    <a:pt x="364" y="260"/>
                  </a:lnTo>
                  <a:lnTo>
                    <a:pt x="354" y="268"/>
                  </a:lnTo>
                  <a:lnTo>
                    <a:pt x="354" y="268"/>
                  </a:lnTo>
                  <a:lnTo>
                    <a:pt x="342" y="274"/>
                  </a:lnTo>
                  <a:lnTo>
                    <a:pt x="330" y="280"/>
                  </a:lnTo>
                  <a:lnTo>
                    <a:pt x="316" y="284"/>
                  </a:lnTo>
                  <a:lnTo>
                    <a:pt x="302" y="288"/>
                  </a:lnTo>
                  <a:lnTo>
                    <a:pt x="272" y="290"/>
                  </a:lnTo>
                  <a:lnTo>
                    <a:pt x="240" y="290"/>
                  </a:lnTo>
                  <a:lnTo>
                    <a:pt x="208" y="286"/>
                  </a:lnTo>
                  <a:lnTo>
                    <a:pt x="178" y="278"/>
                  </a:lnTo>
                  <a:lnTo>
                    <a:pt x="146" y="270"/>
                  </a:lnTo>
                  <a:lnTo>
                    <a:pt x="118" y="260"/>
                  </a:lnTo>
                  <a:lnTo>
                    <a:pt x="118" y="260"/>
                  </a:lnTo>
                  <a:lnTo>
                    <a:pt x="100" y="256"/>
                  </a:lnTo>
                  <a:lnTo>
                    <a:pt x="84" y="256"/>
                  </a:lnTo>
                  <a:lnTo>
                    <a:pt x="66" y="258"/>
                  </a:lnTo>
                  <a:lnTo>
                    <a:pt x="50" y="264"/>
                  </a:lnTo>
                  <a:lnTo>
                    <a:pt x="36" y="272"/>
                  </a:lnTo>
                  <a:lnTo>
                    <a:pt x="22" y="284"/>
                  </a:lnTo>
                  <a:lnTo>
                    <a:pt x="12" y="298"/>
                  </a:lnTo>
                  <a:lnTo>
                    <a:pt x="4" y="314"/>
                  </a:lnTo>
                  <a:lnTo>
                    <a:pt x="4" y="314"/>
                  </a:lnTo>
                  <a:lnTo>
                    <a:pt x="0" y="332"/>
                  </a:lnTo>
                  <a:lnTo>
                    <a:pt x="0" y="348"/>
                  </a:lnTo>
                  <a:lnTo>
                    <a:pt x="2" y="366"/>
                  </a:lnTo>
                  <a:lnTo>
                    <a:pt x="8" y="382"/>
                  </a:lnTo>
                  <a:lnTo>
                    <a:pt x="16" y="396"/>
                  </a:lnTo>
                  <a:lnTo>
                    <a:pt x="28" y="408"/>
                  </a:lnTo>
                  <a:lnTo>
                    <a:pt x="42" y="418"/>
                  </a:lnTo>
                  <a:lnTo>
                    <a:pt x="58" y="426"/>
                  </a:lnTo>
                  <a:lnTo>
                    <a:pt x="58" y="426"/>
                  </a:lnTo>
                  <a:lnTo>
                    <a:pt x="114" y="444"/>
                  </a:lnTo>
                  <a:lnTo>
                    <a:pt x="166" y="458"/>
                  </a:lnTo>
                  <a:lnTo>
                    <a:pt x="218" y="464"/>
                  </a:lnTo>
                  <a:lnTo>
                    <a:pt x="242" y="466"/>
                  </a:lnTo>
                  <a:lnTo>
                    <a:pt x="266" y="468"/>
                  </a:lnTo>
                  <a:lnTo>
                    <a:pt x="266" y="468"/>
                  </a:lnTo>
                  <a:lnTo>
                    <a:pt x="292" y="466"/>
                  </a:lnTo>
                  <a:lnTo>
                    <a:pt x="318" y="464"/>
                  </a:lnTo>
                  <a:lnTo>
                    <a:pt x="344" y="460"/>
                  </a:lnTo>
                  <a:lnTo>
                    <a:pt x="368" y="454"/>
                  </a:lnTo>
                  <a:lnTo>
                    <a:pt x="392" y="446"/>
                  </a:lnTo>
                  <a:lnTo>
                    <a:pt x="414" y="436"/>
                  </a:lnTo>
                  <a:lnTo>
                    <a:pt x="436" y="424"/>
                  </a:lnTo>
                  <a:lnTo>
                    <a:pt x="456" y="412"/>
                  </a:lnTo>
                  <a:lnTo>
                    <a:pt x="456" y="412"/>
                  </a:lnTo>
                  <a:lnTo>
                    <a:pt x="462" y="406"/>
                  </a:lnTo>
                  <a:lnTo>
                    <a:pt x="462" y="406"/>
                  </a:lnTo>
                  <a:lnTo>
                    <a:pt x="468" y="450"/>
                  </a:lnTo>
                  <a:lnTo>
                    <a:pt x="472" y="500"/>
                  </a:lnTo>
                  <a:lnTo>
                    <a:pt x="474" y="552"/>
                  </a:lnTo>
                  <a:lnTo>
                    <a:pt x="474" y="610"/>
                  </a:lnTo>
                  <a:lnTo>
                    <a:pt x="474" y="610"/>
                  </a:lnTo>
                  <a:lnTo>
                    <a:pt x="476" y="626"/>
                  </a:lnTo>
                  <a:lnTo>
                    <a:pt x="478" y="640"/>
                  </a:lnTo>
                  <a:lnTo>
                    <a:pt x="482" y="654"/>
                  </a:lnTo>
                  <a:lnTo>
                    <a:pt x="486" y="668"/>
                  </a:lnTo>
                  <a:lnTo>
                    <a:pt x="526" y="1298"/>
                  </a:lnTo>
                  <a:lnTo>
                    <a:pt x="526" y="1298"/>
                  </a:lnTo>
                  <a:lnTo>
                    <a:pt x="528" y="1316"/>
                  </a:lnTo>
                  <a:lnTo>
                    <a:pt x="534" y="1332"/>
                  </a:lnTo>
                  <a:lnTo>
                    <a:pt x="544" y="1348"/>
                  </a:lnTo>
                  <a:lnTo>
                    <a:pt x="556" y="1360"/>
                  </a:lnTo>
                  <a:lnTo>
                    <a:pt x="568" y="1370"/>
                  </a:lnTo>
                  <a:lnTo>
                    <a:pt x="584" y="1376"/>
                  </a:lnTo>
                  <a:lnTo>
                    <a:pt x="602" y="1380"/>
                  </a:lnTo>
                  <a:lnTo>
                    <a:pt x="620" y="1382"/>
                  </a:lnTo>
                  <a:lnTo>
                    <a:pt x="620" y="1382"/>
                  </a:lnTo>
                  <a:lnTo>
                    <a:pt x="636" y="1378"/>
                  </a:lnTo>
                  <a:lnTo>
                    <a:pt x="652" y="1374"/>
                  </a:lnTo>
                  <a:lnTo>
                    <a:pt x="664" y="1366"/>
                  </a:lnTo>
                  <a:lnTo>
                    <a:pt x="678" y="1354"/>
                  </a:lnTo>
                  <a:lnTo>
                    <a:pt x="688" y="1342"/>
                  </a:lnTo>
                  <a:lnTo>
                    <a:pt x="694" y="1328"/>
                  </a:lnTo>
                  <a:lnTo>
                    <a:pt x="700" y="1314"/>
                  </a:lnTo>
                  <a:lnTo>
                    <a:pt x="702" y="1296"/>
                  </a:lnTo>
                  <a:lnTo>
                    <a:pt x="726" y="714"/>
                  </a:lnTo>
                  <a:lnTo>
                    <a:pt x="726" y="714"/>
                  </a:lnTo>
                  <a:lnTo>
                    <a:pt x="736" y="704"/>
                  </a:lnTo>
                  <a:lnTo>
                    <a:pt x="744" y="692"/>
                  </a:lnTo>
                  <a:lnTo>
                    <a:pt x="752" y="680"/>
                  </a:lnTo>
                  <a:lnTo>
                    <a:pt x="758" y="668"/>
                  </a:lnTo>
                  <a:lnTo>
                    <a:pt x="762" y="654"/>
                  </a:lnTo>
                  <a:lnTo>
                    <a:pt x="766" y="640"/>
                  </a:lnTo>
                  <a:lnTo>
                    <a:pt x="768" y="626"/>
                  </a:lnTo>
                  <a:lnTo>
                    <a:pt x="768" y="610"/>
                  </a:lnTo>
                  <a:lnTo>
                    <a:pt x="768" y="610"/>
                  </a:lnTo>
                  <a:lnTo>
                    <a:pt x="768" y="548"/>
                  </a:lnTo>
                  <a:lnTo>
                    <a:pt x="766" y="490"/>
                  </a:lnTo>
                  <a:lnTo>
                    <a:pt x="762" y="436"/>
                  </a:lnTo>
                  <a:lnTo>
                    <a:pt x="756" y="388"/>
                  </a:lnTo>
                  <a:lnTo>
                    <a:pt x="750" y="342"/>
                  </a:lnTo>
                  <a:lnTo>
                    <a:pt x="744" y="298"/>
                  </a:lnTo>
                  <a:lnTo>
                    <a:pt x="730" y="226"/>
                  </a:lnTo>
                  <a:lnTo>
                    <a:pt x="714" y="168"/>
                  </a:lnTo>
                  <a:lnTo>
                    <a:pt x="702" y="126"/>
                  </a:lnTo>
                  <a:lnTo>
                    <a:pt x="690" y="98"/>
                  </a:lnTo>
                  <a:lnTo>
                    <a:pt x="684" y="84"/>
                  </a:lnTo>
                  <a:lnTo>
                    <a:pt x="68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78">
                <a:defRPr/>
              </a:pPr>
              <a:endParaRPr lang="en-US" sz="1765" dirty="0">
                <a:solidFill>
                  <a:srgbClr val="00188F"/>
                </a:solidFill>
                <a:latin typeface="Segoe UI Light"/>
              </a:endParaRPr>
            </a:p>
          </p:txBody>
        </p:sp>
        <p:sp>
          <p:nvSpPr>
            <p:cNvPr id="18" name="Freeform 9"/>
            <p:cNvSpPr>
              <a:spLocks/>
            </p:cNvSpPr>
            <p:nvPr/>
          </p:nvSpPr>
          <p:spPr bwMode="auto">
            <a:xfrm>
              <a:off x="3781" y="2518"/>
              <a:ext cx="456" cy="416"/>
            </a:xfrm>
            <a:custGeom>
              <a:avLst/>
              <a:gdLst>
                <a:gd name="T0" fmla="*/ 278 w 456"/>
                <a:gd name="T1" fmla="*/ 22 h 416"/>
                <a:gd name="T2" fmla="*/ 268 w 456"/>
                <a:gd name="T3" fmla="*/ 16 h 416"/>
                <a:gd name="T4" fmla="*/ 256 w 456"/>
                <a:gd name="T5" fmla="*/ 16 h 416"/>
                <a:gd name="T6" fmla="*/ 252 w 456"/>
                <a:gd name="T7" fmla="*/ 20 h 416"/>
                <a:gd name="T8" fmla="*/ 246 w 456"/>
                <a:gd name="T9" fmla="*/ 30 h 416"/>
                <a:gd name="T10" fmla="*/ 246 w 456"/>
                <a:gd name="T11" fmla="*/ 96 h 416"/>
                <a:gd name="T12" fmla="*/ 230 w 456"/>
                <a:gd name="T13" fmla="*/ 102 h 416"/>
                <a:gd name="T14" fmla="*/ 192 w 456"/>
                <a:gd name="T15" fmla="*/ 108 h 416"/>
                <a:gd name="T16" fmla="*/ 156 w 456"/>
                <a:gd name="T17" fmla="*/ 106 h 416"/>
                <a:gd name="T18" fmla="*/ 132 w 456"/>
                <a:gd name="T19" fmla="*/ 96 h 416"/>
                <a:gd name="T20" fmla="*/ 108 w 456"/>
                <a:gd name="T21" fmla="*/ 80 h 416"/>
                <a:gd name="T22" fmla="*/ 96 w 456"/>
                <a:gd name="T23" fmla="*/ 70 h 416"/>
                <a:gd name="T24" fmla="*/ 62 w 456"/>
                <a:gd name="T25" fmla="*/ 16 h 416"/>
                <a:gd name="T26" fmla="*/ 56 w 456"/>
                <a:gd name="T27" fmla="*/ 8 h 416"/>
                <a:gd name="T28" fmla="*/ 40 w 456"/>
                <a:gd name="T29" fmla="*/ 0 h 416"/>
                <a:gd name="T30" fmla="*/ 30 w 456"/>
                <a:gd name="T31" fmla="*/ 0 h 416"/>
                <a:gd name="T32" fmla="*/ 12 w 456"/>
                <a:gd name="T33" fmla="*/ 8 h 416"/>
                <a:gd name="T34" fmla="*/ 4 w 456"/>
                <a:gd name="T35" fmla="*/ 26 h 416"/>
                <a:gd name="T36" fmla="*/ 2 w 456"/>
                <a:gd name="T37" fmla="*/ 46 h 416"/>
                <a:gd name="T38" fmla="*/ 0 w 456"/>
                <a:gd name="T39" fmla="*/ 88 h 416"/>
                <a:gd name="T40" fmla="*/ 8 w 456"/>
                <a:gd name="T41" fmla="*/ 132 h 416"/>
                <a:gd name="T42" fmla="*/ 22 w 456"/>
                <a:gd name="T43" fmla="*/ 176 h 416"/>
                <a:gd name="T44" fmla="*/ 34 w 456"/>
                <a:gd name="T45" fmla="*/ 198 h 416"/>
                <a:gd name="T46" fmla="*/ 66 w 456"/>
                <a:gd name="T47" fmla="*/ 240 h 416"/>
                <a:gd name="T48" fmla="*/ 100 w 456"/>
                <a:gd name="T49" fmla="*/ 274 h 416"/>
                <a:gd name="T50" fmla="*/ 136 w 456"/>
                <a:gd name="T51" fmla="*/ 300 h 416"/>
                <a:gd name="T52" fmla="*/ 202 w 456"/>
                <a:gd name="T53" fmla="*/ 332 h 416"/>
                <a:gd name="T54" fmla="*/ 250 w 456"/>
                <a:gd name="T55" fmla="*/ 344 h 416"/>
                <a:gd name="T56" fmla="*/ 252 w 456"/>
                <a:gd name="T57" fmla="*/ 398 h 416"/>
                <a:gd name="T58" fmla="*/ 256 w 456"/>
                <a:gd name="T59" fmla="*/ 408 h 416"/>
                <a:gd name="T60" fmla="*/ 264 w 456"/>
                <a:gd name="T61" fmla="*/ 416 h 416"/>
                <a:gd name="T62" fmla="*/ 268 w 456"/>
                <a:gd name="T63" fmla="*/ 416 h 416"/>
                <a:gd name="T64" fmla="*/ 280 w 456"/>
                <a:gd name="T65" fmla="*/ 414 h 416"/>
                <a:gd name="T66" fmla="*/ 436 w 456"/>
                <a:gd name="T67" fmla="*/ 272 h 416"/>
                <a:gd name="T68" fmla="*/ 444 w 456"/>
                <a:gd name="T69" fmla="*/ 262 h 416"/>
                <a:gd name="T70" fmla="*/ 454 w 456"/>
                <a:gd name="T71" fmla="*/ 242 h 416"/>
                <a:gd name="T72" fmla="*/ 456 w 456"/>
                <a:gd name="T73" fmla="*/ 232 h 416"/>
                <a:gd name="T74" fmla="*/ 452 w 456"/>
                <a:gd name="T75" fmla="*/ 210 h 416"/>
                <a:gd name="T76" fmla="*/ 440 w 456"/>
                <a:gd name="T77" fmla="*/ 19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6" h="416">
                  <a:moveTo>
                    <a:pt x="278" y="22"/>
                  </a:moveTo>
                  <a:lnTo>
                    <a:pt x="278" y="22"/>
                  </a:lnTo>
                  <a:lnTo>
                    <a:pt x="272" y="18"/>
                  </a:lnTo>
                  <a:lnTo>
                    <a:pt x="268" y="16"/>
                  </a:lnTo>
                  <a:lnTo>
                    <a:pt x="262" y="16"/>
                  </a:lnTo>
                  <a:lnTo>
                    <a:pt x="256" y="16"/>
                  </a:lnTo>
                  <a:lnTo>
                    <a:pt x="256" y="16"/>
                  </a:lnTo>
                  <a:lnTo>
                    <a:pt x="252" y="20"/>
                  </a:lnTo>
                  <a:lnTo>
                    <a:pt x="248" y="24"/>
                  </a:lnTo>
                  <a:lnTo>
                    <a:pt x="246" y="30"/>
                  </a:lnTo>
                  <a:lnTo>
                    <a:pt x="244" y="34"/>
                  </a:lnTo>
                  <a:lnTo>
                    <a:pt x="246" y="96"/>
                  </a:lnTo>
                  <a:lnTo>
                    <a:pt x="246" y="96"/>
                  </a:lnTo>
                  <a:lnTo>
                    <a:pt x="230" y="102"/>
                  </a:lnTo>
                  <a:lnTo>
                    <a:pt x="214" y="106"/>
                  </a:lnTo>
                  <a:lnTo>
                    <a:pt x="192" y="108"/>
                  </a:lnTo>
                  <a:lnTo>
                    <a:pt x="168" y="108"/>
                  </a:lnTo>
                  <a:lnTo>
                    <a:pt x="156" y="106"/>
                  </a:lnTo>
                  <a:lnTo>
                    <a:pt x="144" y="102"/>
                  </a:lnTo>
                  <a:lnTo>
                    <a:pt x="132" y="96"/>
                  </a:lnTo>
                  <a:lnTo>
                    <a:pt x="118" y="90"/>
                  </a:lnTo>
                  <a:lnTo>
                    <a:pt x="108" y="80"/>
                  </a:lnTo>
                  <a:lnTo>
                    <a:pt x="96" y="70"/>
                  </a:lnTo>
                  <a:lnTo>
                    <a:pt x="96" y="70"/>
                  </a:lnTo>
                  <a:lnTo>
                    <a:pt x="76" y="42"/>
                  </a:lnTo>
                  <a:lnTo>
                    <a:pt x="62" y="16"/>
                  </a:lnTo>
                  <a:lnTo>
                    <a:pt x="62" y="16"/>
                  </a:lnTo>
                  <a:lnTo>
                    <a:pt x="56" y="8"/>
                  </a:lnTo>
                  <a:lnTo>
                    <a:pt x="48" y="2"/>
                  </a:lnTo>
                  <a:lnTo>
                    <a:pt x="40" y="0"/>
                  </a:lnTo>
                  <a:lnTo>
                    <a:pt x="30" y="0"/>
                  </a:lnTo>
                  <a:lnTo>
                    <a:pt x="30" y="0"/>
                  </a:lnTo>
                  <a:lnTo>
                    <a:pt x="20" y="2"/>
                  </a:lnTo>
                  <a:lnTo>
                    <a:pt x="12" y="8"/>
                  </a:lnTo>
                  <a:lnTo>
                    <a:pt x="6" y="16"/>
                  </a:lnTo>
                  <a:lnTo>
                    <a:pt x="4" y="26"/>
                  </a:lnTo>
                  <a:lnTo>
                    <a:pt x="4" y="26"/>
                  </a:lnTo>
                  <a:lnTo>
                    <a:pt x="2" y="46"/>
                  </a:lnTo>
                  <a:lnTo>
                    <a:pt x="0" y="66"/>
                  </a:lnTo>
                  <a:lnTo>
                    <a:pt x="0" y="88"/>
                  </a:lnTo>
                  <a:lnTo>
                    <a:pt x="2" y="110"/>
                  </a:lnTo>
                  <a:lnTo>
                    <a:pt x="8" y="132"/>
                  </a:lnTo>
                  <a:lnTo>
                    <a:pt x="14" y="154"/>
                  </a:lnTo>
                  <a:lnTo>
                    <a:pt x="22" y="176"/>
                  </a:lnTo>
                  <a:lnTo>
                    <a:pt x="34" y="198"/>
                  </a:lnTo>
                  <a:lnTo>
                    <a:pt x="34" y="198"/>
                  </a:lnTo>
                  <a:lnTo>
                    <a:pt x="50" y="220"/>
                  </a:lnTo>
                  <a:lnTo>
                    <a:pt x="66" y="240"/>
                  </a:lnTo>
                  <a:lnTo>
                    <a:pt x="84" y="258"/>
                  </a:lnTo>
                  <a:lnTo>
                    <a:pt x="100" y="274"/>
                  </a:lnTo>
                  <a:lnTo>
                    <a:pt x="118" y="288"/>
                  </a:lnTo>
                  <a:lnTo>
                    <a:pt x="136" y="300"/>
                  </a:lnTo>
                  <a:lnTo>
                    <a:pt x="172" y="318"/>
                  </a:lnTo>
                  <a:lnTo>
                    <a:pt x="202" y="332"/>
                  </a:lnTo>
                  <a:lnTo>
                    <a:pt x="228" y="340"/>
                  </a:lnTo>
                  <a:lnTo>
                    <a:pt x="250" y="344"/>
                  </a:lnTo>
                  <a:lnTo>
                    <a:pt x="252" y="398"/>
                  </a:lnTo>
                  <a:lnTo>
                    <a:pt x="252" y="398"/>
                  </a:lnTo>
                  <a:lnTo>
                    <a:pt x="252" y="404"/>
                  </a:lnTo>
                  <a:lnTo>
                    <a:pt x="256" y="408"/>
                  </a:lnTo>
                  <a:lnTo>
                    <a:pt x="258" y="412"/>
                  </a:lnTo>
                  <a:lnTo>
                    <a:pt x="264" y="416"/>
                  </a:lnTo>
                  <a:lnTo>
                    <a:pt x="264" y="416"/>
                  </a:lnTo>
                  <a:lnTo>
                    <a:pt x="268" y="416"/>
                  </a:lnTo>
                  <a:lnTo>
                    <a:pt x="274" y="416"/>
                  </a:lnTo>
                  <a:lnTo>
                    <a:pt x="280" y="414"/>
                  </a:lnTo>
                  <a:lnTo>
                    <a:pt x="284" y="412"/>
                  </a:lnTo>
                  <a:lnTo>
                    <a:pt x="436" y="272"/>
                  </a:lnTo>
                  <a:lnTo>
                    <a:pt x="436" y="272"/>
                  </a:lnTo>
                  <a:lnTo>
                    <a:pt x="444" y="262"/>
                  </a:lnTo>
                  <a:lnTo>
                    <a:pt x="450" y="254"/>
                  </a:lnTo>
                  <a:lnTo>
                    <a:pt x="454" y="242"/>
                  </a:lnTo>
                  <a:lnTo>
                    <a:pt x="456" y="232"/>
                  </a:lnTo>
                  <a:lnTo>
                    <a:pt x="456" y="232"/>
                  </a:lnTo>
                  <a:lnTo>
                    <a:pt x="454" y="220"/>
                  </a:lnTo>
                  <a:lnTo>
                    <a:pt x="452" y="210"/>
                  </a:lnTo>
                  <a:lnTo>
                    <a:pt x="446" y="200"/>
                  </a:lnTo>
                  <a:lnTo>
                    <a:pt x="440" y="190"/>
                  </a:lnTo>
                  <a:lnTo>
                    <a:pt x="27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78">
                <a:defRPr/>
              </a:pPr>
              <a:endParaRPr lang="en-US" sz="1765" dirty="0">
                <a:solidFill>
                  <a:srgbClr val="00188F"/>
                </a:solidFill>
                <a:latin typeface="Segoe UI Light"/>
              </a:endParaRPr>
            </a:p>
          </p:txBody>
        </p:sp>
        <p:sp>
          <p:nvSpPr>
            <p:cNvPr id="19" name="Freeform 10"/>
            <p:cNvSpPr>
              <a:spLocks/>
            </p:cNvSpPr>
            <p:nvPr/>
          </p:nvSpPr>
          <p:spPr bwMode="auto">
            <a:xfrm>
              <a:off x="3781" y="1542"/>
              <a:ext cx="456" cy="418"/>
            </a:xfrm>
            <a:custGeom>
              <a:avLst/>
              <a:gdLst>
                <a:gd name="T0" fmla="*/ 178 w 456"/>
                <a:gd name="T1" fmla="*/ 396 h 418"/>
                <a:gd name="T2" fmla="*/ 188 w 456"/>
                <a:gd name="T3" fmla="*/ 402 h 418"/>
                <a:gd name="T4" fmla="*/ 198 w 456"/>
                <a:gd name="T5" fmla="*/ 400 h 418"/>
                <a:gd name="T6" fmla="*/ 204 w 456"/>
                <a:gd name="T7" fmla="*/ 398 h 418"/>
                <a:gd name="T8" fmla="*/ 210 w 456"/>
                <a:gd name="T9" fmla="*/ 388 h 418"/>
                <a:gd name="T10" fmla="*/ 210 w 456"/>
                <a:gd name="T11" fmla="*/ 320 h 418"/>
                <a:gd name="T12" fmla="*/ 224 w 456"/>
                <a:gd name="T13" fmla="*/ 316 h 418"/>
                <a:gd name="T14" fmla="*/ 262 w 456"/>
                <a:gd name="T15" fmla="*/ 310 h 418"/>
                <a:gd name="T16" fmla="*/ 300 w 456"/>
                <a:gd name="T17" fmla="*/ 312 h 418"/>
                <a:gd name="T18" fmla="*/ 324 w 456"/>
                <a:gd name="T19" fmla="*/ 320 h 418"/>
                <a:gd name="T20" fmla="*/ 348 w 456"/>
                <a:gd name="T21" fmla="*/ 336 h 418"/>
                <a:gd name="T22" fmla="*/ 358 w 456"/>
                <a:gd name="T23" fmla="*/ 348 h 418"/>
                <a:gd name="T24" fmla="*/ 392 w 456"/>
                <a:gd name="T25" fmla="*/ 400 h 418"/>
                <a:gd name="T26" fmla="*/ 398 w 456"/>
                <a:gd name="T27" fmla="*/ 410 h 418"/>
                <a:gd name="T28" fmla="*/ 416 w 456"/>
                <a:gd name="T29" fmla="*/ 418 h 418"/>
                <a:gd name="T30" fmla="*/ 426 w 456"/>
                <a:gd name="T31" fmla="*/ 418 h 418"/>
                <a:gd name="T32" fmla="*/ 444 w 456"/>
                <a:gd name="T33" fmla="*/ 410 h 418"/>
                <a:gd name="T34" fmla="*/ 452 w 456"/>
                <a:gd name="T35" fmla="*/ 392 h 418"/>
                <a:gd name="T36" fmla="*/ 454 w 456"/>
                <a:gd name="T37" fmla="*/ 372 h 418"/>
                <a:gd name="T38" fmla="*/ 454 w 456"/>
                <a:gd name="T39" fmla="*/ 330 h 418"/>
                <a:gd name="T40" fmla="*/ 448 w 456"/>
                <a:gd name="T41" fmla="*/ 286 h 418"/>
                <a:gd name="T42" fmla="*/ 432 w 456"/>
                <a:gd name="T43" fmla="*/ 240 h 418"/>
                <a:gd name="T44" fmla="*/ 420 w 456"/>
                <a:gd name="T45" fmla="*/ 220 h 418"/>
                <a:gd name="T46" fmla="*/ 390 w 456"/>
                <a:gd name="T47" fmla="*/ 178 h 418"/>
                <a:gd name="T48" fmla="*/ 354 w 456"/>
                <a:gd name="T49" fmla="*/ 144 h 418"/>
                <a:gd name="T50" fmla="*/ 318 w 456"/>
                <a:gd name="T51" fmla="*/ 118 h 418"/>
                <a:gd name="T52" fmla="*/ 252 w 456"/>
                <a:gd name="T53" fmla="*/ 86 h 418"/>
                <a:gd name="T54" fmla="*/ 204 w 456"/>
                <a:gd name="T55" fmla="*/ 72 h 418"/>
                <a:gd name="T56" fmla="*/ 204 w 456"/>
                <a:gd name="T57" fmla="*/ 20 h 418"/>
                <a:gd name="T58" fmla="*/ 200 w 456"/>
                <a:gd name="T59" fmla="*/ 10 h 418"/>
                <a:gd name="T60" fmla="*/ 192 w 456"/>
                <a:gd name="T61" fmla="*/ 2 h 418"/>
                <a:gd name="T62" fmla="*/ 186 w 456"/>
                <a:gd name="T63" fmla="*/ 0 h 418"/>
                <a:gd name="T64" fmla="*/ 176 w 456"/>
                <a:gd name="T65" fmla="*/ 2 h 418"/>
                <a:gd name="T66" fmla="*/ 18 w 456"/>
                <a:gd name="T67" fmla="*/ 146 h 418"/>
                <a:gd name="T68" fmla="*/ 10 w 456"/>
                <a:gd name="T69" fmla="*/ 154 h 418"/>
                <a:gd name="T70" fmla="*/ 2 w 456"/>
                <a:gd name="T71" fmla="*/ 174 h 418"/>
                <a:gd name="T72" fmla="*/ 0 w 456"/>
                <a:gd name="T73" fmla="*/ 186 h 418"/>
                <a:gd name="T74" fmla="*/ 4 w 456"/>
                <a:gd name="T75" fmla="*/ 208 h 418"/>
                <a:gd name="T76" fmla="*/ 16 w 456"/>
                <a:gd name="T77" fmla="*/ 22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6" h="418">
                  <a:moveTo>
                    <a:pt x="178" y="396"/>
                  </a:moveTo>
                  <a:lnTo>
                    <a:pt x="178" y="396"/>
                  </a:lnTo>
                  <a:lnTo>
                    <a:pt x="182" y="400"/>
                  </a:lnTo>
                  <a:lnTo>
                    <a:pt x="188" y="402"/>
                  </a:lnTo>
                  <a:lnTo>
                    <a:pt x="194" y="402"/>
                  </a:lnTo>
                  <a:lnTo>
                    <a:pt x="198" y="400"/>
                  </a:lnTo>
                  <a:lnTo>
                    <a:pt x="198" y="400"/>
                  </a:lnTo>
                  <a:lnTo>
                    <a:pt x="204" y="398"/>
                  </a:lnTo>
                  <a:lnTo>
                    <a:pt x="208" y="394"/>
                  </a:lnTo>
                  <a:lnTo>
                    <a:pt x="210" y="388"/>
                  </a:lnTo>
                  <a:lnTo>
                    <a:pt x="210" y="382"/>
                  </a:lnTo>
                  <a:lnTo>
                    <a:pt x="210" y="320"/>
                  </a:lnTo>
                  <a:lnTo>
                    <a:pt x="210" y="320"/>
                  </a:lnTo>
                  <a:lnTo>
                    <a:pt x="224" y="316"/>
                  </a:lnTo>
                  <a:lnTo>
                    <a:pt x="242" y="312"/>
                  </a:lnTo>
                  <a:lnTo>
                    <a:pt x="262" y="310"/>
                  </a:lnTo>
                  <a:lnTo>
                    <a:pt x="286" y="310"/>
                  </a:lnTo>
                  <a:lnTo>
                    <a:pt x="300" y="312"/>
                  </a:lnTo>
                  <a:lnTo>
                    <a:pt x="312" y="316"/>
                  </a:lnTo>
                  <a:lnTo>
                    <a:pt x="324" y="320"/>
                  </a:lnTo>
                  <a:lnTo>
                    <a:pt x="336" y="328"/>
                  </a:lnTo>
                  <a:lnTo>
                    <a:pt x="348" y="336"/>
                  </a:lnTo>
                  <a:lnTo>
                    <a:pt x="358" y="348"/>
                  </a:lnTo>
                  <a:lnTo>
                    <a:pt x="358" y="348"/>
                  </a:lnTo>
                  <a:lnTo>
                    <a:pt x="378" y="374"/>
                  </a:lnTo>
                  <a:lnTo>
                    <a:pt x="392" y="400"/>
                  </a:lnTo>
                  <a:lnTo>
                    <a:pt x="392" y="400"/>
                  </a:lnTo>
                  <a:lnTo>
                    <a:pt x="398" y="410"/>
                  </a:lnTo>
                  <a:lnTo>
                    <a:pt x="406" y="414"/>
                  </a:lnTo>
                  <a:lnTo>
                    <a:pt x="416" y="418"/>
                  </a:lnTo>
                  <a:lnTo>
                    <a:pt x="426" y="418"/>
                  </a:lnTo>
                  <a:lnTo>
                    <a:pt x="426" y="418"/>
                  </a:lnTo>
                  <a:lnTo>
                    <a:pt x="436" y="414"/>
                  </a:lnTo>
                  <a:lnTo>
                    <a:pt x="444" y="410"/>
                  </a:lnTo>
                  <a:lnTo>
                    <a:pt x="448" y="402"/>
                  </a:lnTo>
                  <a:lnTo>
                    <a:pt x="452" y="392"/>
                  </a:lnTo>
                  <a:lnTo>
                    <a:pt x="452" y="392"/>
                  </a:lnTo>
                  <a:lnTo>
                    <a:pt x="454" y="372"/>
                  </a:lnTo>
                  <a:lnTo>
                    <a:pt x="456" y="350"/>
                  </a:lnTo>
                  <a:lnTo>
                    <a:pt x="454" y="330"/>
                  </a:lnTo>
                  <a:lnTo>
                    <a:pt x="452" y="308"/>
                  </a:lnTo>
                  <a:lnTo>
                    <a:pt x="448" y="286"/>
                  </a:lnTo>
                  <a:lnTo>
                    <a:pt x="442" y="262"/>
                  </a:lnTo>
                  <a:lnTo>
                    <a:pt x="432" y="240"/>
                  </a:lnTo>
                  <a:lnTo>
                    <a:pt x="420" y="220"/>
                  </a:lnTo>
                  <a:lnTo>
                    <a:pt x="420" y="220"/>
                  </a:lnTo>
                  <a:lnTo>
                    <a:pt x="406" y="196"/>
                  </a:lnTo>
                  <a:lnTo>
                    <a:pt x="390" y="178"/>
                  </a:lnTo>
                  <a:lnTo>
                    <a:pt x="372" y="160"/>
                  </a:lnTo>
                  <a:lnTo>
                    <a:pt x="354" y="144"/>
                  </a:lnTo>
                  <a:lnTo>
                    <a:pt x="336" y="130"/>
                  </a:lnTo>
                  <a:lnTo>
                    <a:pt x="318" y="118"/>
                  </a:lnTo>
                  <a:lnTo>
                    <a:pt x="284" y="100"/>
                  </a:lnTo>
                  <a:lnTo>
                    <a:pt x="252" y="86"/>
                  </a:lnTo>
                  <a:lnTo>
                    <a:pt x="228" y="78"/>
                  </a:lnTo>
                  <a:lnTo>
                    <a:pt x="204" y="72"/>
                  </a:lnTo>
                  <a:lnTo>
                    <a:pt x="204" y="20"/>
                  </a:lnTo>
                  <a:lnTo>
                    <a:pt x="204" y="20"/>
                  </a:lnTo>
                  <a:lnTo>
                    <a:pt x="202" y="14"/>
                  </a:lnTo>
                  <a:lnTo>
                    <a:pt x="200" y="10"/>
                  </a:lnTo>
                  <a:lnTo>
                    <a:pt x="196" y="6"/>
                  </a:lnTo>
                  <a:lnTo>
                    <a:pt x="192" y="2"/>
                  </a:lnTo>
                  <a:lnTo>
                    <a:pt x="192" y="2"/>
                  </a:lnTo>
                  <a:lnTo>
                    <a:pt x="186" y="0"/>
                  </a:lnTo>
                  <a:lnTo>
                    <a:pt x="182" y="0"/>
                  </a:lnTo>
                  <a:lnTo>
                    <a:pt x="176" y="2"/>
                  </a:lnTo>
                  <a:lnTo>
                    <a:pt x="172" y="6"/>
                  </a:lnTo>
                  <a:lnTo>
                    <a:pt x="18" y="146"/>
                  </a:lnTo>
                  <a:lnTo>
                    <a:pt x="18" y="146"/>
                  </a:lnTo>
                  <a:lnTo>
                    <a:pt x="10" y="154"/>
                  </a:lnTo>
                  <a:lnTo>
                    <a:pt x="6" y="164"/>
                  </a:lnTo>
                  <a:lnTo>
                    <a:pt x="2" y="174"/>
                  </a:lnTo>
                  <a:lnTo>
                    <a:pt x="0" y="186"/>
                  </a:lnTo>
                  <a:lnTo>
                    <a:pt x="0" y="186"/>
                  </a:lnTo>
                  <a:lnTo>
                    <a:pt x="0" y="198"/>
                  </a:lnTo>
                  <a:lnTo>
                    <a:pt x="4" y="208"/>
                  </a:lnTo>
                  <a:lnTo>
                    <a:pt x="8" y="218"/>
                  </a:lnTo>
                  <a:lnTo>
                    <a:pt x="16" y="226"/>
                  </a:lnTo>
                  <a:lnTo>
                    <a:pt x="178"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78">
                <a:defRPr/>
              </a:pPr>
              <a:endParaRPr lang="en-US" sz="1765" dirty="0">
                <a:solidFill>
                  <a:srgbClr val="00188F"/>
                </a:solidFill>
                <a:latin typeface="Segoe UI Light"/>
              </a:endParaRPr>
            </a:p>
          </p:txBody>
        </p:sp>
      </p:grpSp>
      <p:sp>
        <p:nvSpPr>
          <p:cNvPr id="20" name="Freeform 18"/>
          <p:cNvSpPr>
            <a:spLocks noChangeAspect="1" noEditPoints="1"/>
          </p:cNvSpPr>
          <p:nvPr/>
        </p:nvSpPr>
        <p:spPr bwMode="auto">
          <a:xfrm>
            <a:off x="5683315" y="2109400"/>
            <a:ext cx="806668" cy="806668"/>
          </a:xfrm>
          <a:custGeom>
            <a:avLst/>
            <a:gdLst>
              <a:gd name="T0" fmla="*/ 2042 w 2092"/>
              <a:gd name="T1" fmla="*/ 728 h 2092"/>
              <a:gd name="T2" fmla="*/ 1872 w 2092"/>
              <a:gd name="T3" fmla="*/ 404 h 2092"/>
              <a:gd name="T4" fmla="*/ 1600 w 2092"/>
              <a:gd name="T5" fmla="*/ 158 h 2092"/>
              <a:gd name="T6" fmla="*/ 1096 w 2092"/>
              <a:gd name="T7" fmla="*/ 0 h 2092"/>
              <a:gd name="T8" fmla="*/ 614 w 2092"/>
              <a:gd name="T9" fmla="*/ 92 h 2092"/>
              <a:gd name="T10" fmla="*/ 246 w 2092"/>
              <a:gd name="T11" fmla="*/ 372 h 2092"/>
              <a:gd name="T12" fmla="*/ 44 w 2092"/>
              <a:gd name="T13" fmla="*/ 744 h 2092"/>
              <a:gd name="T14" fmla="*/ 12 w 2092"/>
              <a:gd name="T15" fmla="*/ 1206 h 2092"/>
              <a:gd name="T16" fmla="*/ 238 w 2092"/>
              <a:gd name="T17" fmla="*/ 1712 h 2092"/>
              <a:gd name="T18" fmla="*/ 686 w 2092"/>
              <a:gd name="T19" fmla="*/ 2028 h 2092"/>
              <a:gd name="T20" fmla="*/ 1158 w 2092"/>
              <a:gd name="T21" fmla="*/ 2086 h 2092"/>
              <a:gd name="T22" fmla="*/ 1538 w 2092"/>
              <a:gd name="T23" fmla="*/ 1970 h 2092"/>
              <a:gd name="T24" fmla="*/ 1962 w 2092"/>
              <a:gd name="T25" fmla="*/ 1552 h 2092"/>
              <a:gd name="T26" fmla="*/ 2088 w 2092"/>
              <a:gd name="T27" fmla="*/ 1138 h 2092"/>
              <a:gd name="T28" fmla="*/ 1896 w 2092"/>
              <a:gd name="T29" fmla="*/ 660 h 2092"/>
              <a:gd name="T30" fmla="*/ 482 w 2092"/>
              <a:gd name="T31" fmla="*/ 318 h 2092"/>
              <a:gd name="T32" fmla="*/ 516 w 2092"/>
              <a:gd name="T33" fmla="*/ 364 h 2092"/>
              <a:gd name="T34" fmla="*/ 1838 w 2092"/>
              <a:gd name="T35" fmla="*/ 746 h 2092"/>
              <a:gd name="T36" fmla="*/ 1416 w 2092"/>
              <a:gd name="T37" fmla="*/ 744 h 2092"/>
              <a:gd name="T38" fmla="*/ 1524 w 2092"/>
              <a:gd name="T39" fmla="*/ 1124 h 2092"/>
              <a:gd name="T40" fmla="*/ 1760 w 2092"/>
              <a:gd name="T41" fmla="*/ 1588 h 2092"/>
              <a:gd name="T42" fmla="*/ 1464 w 2092"/>
              <a:gd name="T43" fmla="*/ 1910 h 2092"/>
              <a:gd name="T44" fmla="*/ 948 w 2092"/>
              <a:gd name="T45" fmla="*/ 2002 h 2092"/>
              <a:gd name="T46" fmla="*/ 472 w 2092"/>
              <a:gd name="T47" fmla="*/ 1816 h 2092"/>
              <a:gd name="T48" fmla="*/ 162 w 2092"/>
              <a:gd name="T49" fmla="*/ 1420 h 2092"/>
              <a:gd name="T50" fmla="*/ 90 w 2092"/>
              <a:gd name="T51" fmla="*/ 948 h 2092"/>
              <a:gd name="T52" fmla="*/ 234 w 2092"/>
              <a:gd name="T53" fmla="*/ 532 h 2092"/>
              <a:gd name="T54" fmla="*/ 276 w 2092"/>
              <a:gd name="T55" fmla="*/ 868 h 2092"/>
              <a:gd name="T56" fmla="*/ 450 w 2092"/>
              <a:gd name="T57" fmla="*/ 1002 h 2092"/>
              <a:gd name="T58" fmla="*/ 674 w 2092"/>
              <a:gd name="T59" fmla="*/ 1392 h 2092"/>
              <a:gd name="T60" fmla="*/ 840 w 2092"/>
              <a:gd name="T61" fmla="*/ 1886 h 2092"/>
              <a:gd name="T62" fmla="*/ 912 w 2092"/>
              <a:gd name="T63" fmla="*/ 1764 h 2092"/>
              <a:gd name="T64" fmla="*/ 1170 w 2092"/>
              <a:gd name="T65" fmla="*/ 1360 h 2092"/>
              <a:gd name="T66" fmla="*/ 852 w 2092"/>
              <a:gd name="T67" fmla="*/ 1036 h 2092"/>
              <a:gd name="T68" fmla="*/ 470 w 2092"/>
              <a:gd name="T69" fmla="*/ 946 h 2092"/>
              <a:gd name="T70" fmla="*/ 740 w 2092"/>
              <a:gd name="T71" fmla="*/ 716 h 2092"/>
              <a:gd name="T72" fmla="*/ 910 w 2092"/>
              <a:gd name="T73" fmla="*/ 532 h 2092"/>
              <a:gd name="T74" fmla="*/ 1022 w 2092"/>
              <a:gd name="T75" fmla="*/ 512 h 2092"/>
              <a:gd name="T76" fmla="*/ 1032 w 2092"/>
              <a:gd name="T77" fmla="*/ 518 h 2092"/>
              <a:gd name="T78" fmla="*/ 818 w 2092"/>
              <a:gd name="T79" fmla="*/ 462 h 2092"/>
              <a:gd name="T80" fmla="*/ 850 w 2092"/>
              <a:gd name="T81" fmla="*/ 346 h 2092"/>
              <a:gd name="T82" fmla="*/ 1008 w 2092"/>
              <a:gd name="T83" fmla="*/ 306 h 2092"/>
              <a:gd name="T84" fmla="*/ 882 w 2092"/>
              <a:gd name="T85" fmla="*/ 298 h 2092"/>
              <a:gd name="T86" fmla="*/ 696 w 2092"/>
              <a:gd name="T87" fmla="*/ 306 h 2092"/>
              <a:gd name="T88" fmla="*/ 662 w 2092"/>
              <a:gd name="T89" fmla="*/ 216 h 2092"/>
              <a:gd name="T90" fmla="*/ 530 w 2092"/>
              <a:gd name="T91" fmla="*/ 270 h 2092"/>
              <a:gd name="T92" fmla="*/ 780 w 2092"/>
              <a:gd name="T93" fmla="*/ 124 h 2092"/>
              <a:gd name="T94" fmla="*/ 1180 w 2092"/>
              <a:gd name="T95" fmla="*/ 94 h 2092"/>
              <a:gd name="T96" fmla="*/ 1614 w 2092"/>
              <a:gd name="T97" fmla="*/ 272 h 2092"/>
              <a:gd name="T98" fmla="*/ 1680 w 2092"/>
              <a:gd name="T99" fmla="*/ 474 h 2092"/>
              <a:gd name="T100" fmla="*/ 1440 w 2092"/>
              <a:gd name="T101" fmla="*/ 686 h 2092"/>
              <a:gd name="T102" fmla="*/ 1696 w 2092"/>
              <a:gd name="T103" fmla="*/ 672 h 2092"/>
              <a:gd name="T104" fmla="*/ 1784 w 2092"/>
              <a:gd name="T105" fmla="*/ 620 h 2092"/>
              <a:gd name="T106" fmla="*/ 1962 w 2092"/>
              <a:gd name="T107" fmla="*/ 780 h 2092"/>
              <a:gd name="T108" fmla="*/ 630 w 2092"/>
              <a:gd name="T109" fmla="*/ 546 h 2092"/>
              <a:gd name="T110" fmla="*/ 730 w 2092"/>
              <a:gd name="T111" fmla="*/ 574 h 2092"/>
              <a:gd name="T112" fmla="*/ 700 w 2092"/>
              <a:gd name="T113" fmla="*/ 616 h 2092"/>
              <a:gd name="T114" fmla="*/ 738 w 2092"/>
              <a:gd name="T115" fmla="*/ 612 h 2092"/>
              <a:gd name="T116" fmla="*/ 1980 w 2092"/>
              <a:gd name="T117" fmla="*/ 826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 h="2092">
                <a:moveTo>
                  <a:pt x="2092" y="1036"/>
                </a:moveTo>
                <a:lnTo>
                  <a:pt x="2092" y="1036"/>
                </a:lnTo>
                <a:lnTo>
                  <a:pt x="2090" y="990"/>
                </a:lnTo>
                <a:lnTo>
                  <a:pt x="2088" y="944"/>
                </a:lnTo>
                <a:lnTo>
                  <a:pt x="2088" y="944"/>
                </a:lnTo>
                <a:lnTo>
                  <a:pt x="2084" y="908"/>
                </a:lnTo>
                <a:lnTo>
                  <a:pt x="2078" y="870"/>
                </a:lnTo>
                <a:lnTo>
                  <a:pt x="2070" y="834"/>
                </a:lnTo>
                <a:lnTo>
                  <a:pt x="2062" y="798"/>
                </a:lnTo>
                <a:lnTo>
                  <a:pt x="2054" y="762"/>
                </a:lnTo>
                <a:lnTo>
                  <a:pt x="2042" y="728"/>
                </a:lnTo>
                <a:lnTo>
                  <a:pt x="2032" y="694"/>
                </a:lnTo>
                <a:lnTo>
                  <a:pt x="2018" y="660"/>
                </a:lnTo>
                <a:lnTo>
                  <a:pt x="2018" y="660"/>
                </a:lnTo>
                <a:lnTo>
                  <a:pt x="2010" y="640"/>
                </a:lnTo>
                <a:lnTo>
                  <a:pt x="2010" y="640"/>
                </a:lnTo>
                <a:lnTo>
                  <a:pt x="1992" y="598"/>
                </a:lnTo>
                <a:lnTo>
                  <a:pt x="1972" y="556"/>
                </a:lnTo>
                <a:lnTo>
                  <a:pt x="1948" y="518"/>
                </a:lnTo>
                <a:lnTo>
                  <a:pt x="1924" y="478"/>
                </a:lnTo>
                <a:lnTo>
                  <a:pt x="1900" y="442"/>
                </a:lnTo>
                <a:lnTo>
                  <a:pt x="1872" y="404"/>
                </a:lnTo>
                <a:lnTo>
                  <a:pt x="1844" y="370"/>
                </a:lnTo>
                <a:lnTo>
                  <a:pt x="1814" y="336"/>
                </a:lnTo>
                <a:lnTo>
                  <a:pt x="1814" y="336"/>
                </a:lnTo>
                <a:lnTo>
                  <a:pt x="1798" y="320"/>
                </a:lnTo>
                <a:lnTo>
                  <a:pt x="1798" y="320"/>
                </a:lnTo>
                <a:lnTo>
                  <a:pt x="1750" y="272"/>
                </a:lnTo>
                <a:lnTo>
                  <a:pt x="1750" y="272"/>
                </a:lnTo>
                <a:lnTo>
                  <a:pt x="1714" y="242"/>
                </a:lnTo>
                <a:lnTo>
                  <a:pt x="1678" y="212"/>
                </a:lnTo>
                <a:lnTo>
                  <a:pt x="1640" y="184"/>
                </a:lnTo>
                <a:lnTo>
                  <a:pt x="1600" y="158"/>
                </a:lnTo>
                <a:lnTo>
                  <a:pt x="1558" y="134"/>
                </a:lnTo>
                <a:lnTo>
                  <a:pt x="1516" y="112"/>
                </a:lnTo>
                <a:lnTo>
                  <a:pt x="1474" y="90"/>
                </a:lnTo>
                <a:lnTo>
                  <a:pt x="1430" y="72"/>
                </a:lnTo>
                <a:lnTo>
                  <a:pt x="1384" y="56"/>
                </a:lnTo>
                <a:lnTo>
                  <a:pt x="1338" y="42"/>
                </a:lnTo>
                <a:lnTo>
                  <a:pt x="1292" y="28"/>
                </a:lnTo>
                <a:lnTo>
                  <a:pt x="1244" y="18"/>
                </a:lnTo>
                <a:lnTo>
                  <a:pt x="1196" y="10"/>
                </a:lnTo>
                <a:lnTo>
                  <a:pt x="1146" y="4"/>
                </a:lnTo>
                <a:lnTo>
                  <a:pt x="1096" y="0"/>
                </a:lnTo>
                <a:lnTo>
                  <a:pt x="1046" y="0"/>
                </a:lnTo>
                <a:lnTo>
                  <a:pt x="1046" y="0"/>
                </a:lnTo>
                <a:lnTo>
                  <a:pt x="996" y="0"/>
                </a:lnTo>
                <a:lnTo>
                  <a:pt x="944" y="4"/>
                </a:lnTo>
                <a:lnTo>
                  <a:pt x="896" y="10"/>
                </a:lnTo>
                <a:lnTo>
                  <a:pt x="846" y="18"/>
                </a:lnTo>
                <a:lnTo>
                  <a:pt x="798" y="30"/>
                </a:lnTo>
                <a:lnTo>
                  <a:pt x="750" y="42"/>
                </a:lnTo>
                <a:lnTo>
                  <a:pt x="704" y="56"/>
                </a:lnTo>
                <a:lnTo>
                  <a:pt x="660" y="74"/>
                </a:lnTo>
                <a:lnTo>
                  <a:pt x="614" y="92"/>
                </a:lnTo>
                <a:lnTo>
                  <a:pt x="572" y="114"/>
                </a:lnTo>
                <a:lnTo>
                  <a:pt x="530" y="136"/>
                </a:lnTo>
                <a:lnTo>
                  <a:pt x="488" y="160"/>
                </a:lnTo>
                <a:lnTo>
                  <a:pt x="448" y="188"/>
                </a:lnTo>
                <a:lnTo>
                  <a:pt x="410" y="216"/>
                </a:lnTo>
                <a:lnTo>
                  <a:pt x="374" y="246"/>
                </a:lnTo>
                <a:lnTo>
                  <a:pt x="338" y="276"/>
                </a:lnTo>
                <a:lnTo>
                  <a:pt x="338" y="276"/>
                </a:lnTo>
                <a:lnTo>
                  <a:pt x="306" y="308"/>
                </a:lnTo>
                <a:lnTo>
                  <a:pt x="274" y="340"/>
                </a:lnTo>
                <a:lnTo>
                  <a:pt x="246" y="372"/>
                </a:lnTo>
                <a:lnTo>
                  <a:pt x="218" y="408"/>
                </a:lnTo>
                <a:lnTo>
                  <a:pt x="218" y="408"/>
                </a:lnTo>
                <a:lnTo>
                  <a:pt x="192" y="442"/>
                </a:lnTo>
                <a:lnTo>
                  <a:pt x="170" y="476"/>
                </a:lnTo>
                <a:lnTo>
                  <a:pt x="146" y="512"/>
                </a:lnTo>
                <a:lnTo>
                  <a:pt x="126" y="548"/>
                </a:lnTo>
                <a:lnTo>
                  <a:pt x="106" y="586"/>
                </a:lnTo>
                <a:lnTo>
                  <a:pt x="88" y="624"/>
                </a:lnTo>
                <a:lnTo>
                  <a:pt x="72" y="662"/>
                </a:lnTo>
                <a:lnTo>
                  <a:pt x="58" y="702"/>
                </a:lnTo>
                <a:lnTo>
                  <a:pt x="44" y="744"/>
                </a:lnTo>
                <a:lnTo>
                  <a:pt x="32" y="784"/>
                </a:lnTo>
                <a:lnTo>
                  <a:pt x="22" y="826"/>
                </a:lnTo>
                <a:lnTo>
                  <a:pt x="14" y="870"/>
                </a:lnTo>
                <a:lnTo>
                  <a:pt x="8" y="912"/>
                </a:lnTo>
                <a:lnTo>
                  <a:pt x="4" y="956"/>
                </a:lnTo>
                <a:lnTo>
                  <a:pt x="0" y="1002"/>
                </a:lnTo>
                <a:lnTo>
                  <a:pt x="0" y="1046"/>
                </a:lnTo>
                <a:lnTo>
                  <a:pt x="0" y="1046"/>
                </a:lnTo>
                <a:lnTo>
                  <a:pt x="0" y="1100"/>
                </a:lnTo>
                <a:lnTo>
                  <a:pt x="4" y="1152"/>
                </a:lnTo>
                <a:lnTo>
                  <a:pt x="12" y="1206"/>
                </a:lnTo>
                <a:lnTo>
                  <a:pt x="20" y="1256"/>
                </a:lnTo>
                <a:lnTo>
                  <a:pt x="32" y="1308"/>
                </a:lnTo>
                <a:lnTo>
                  <a:pt x="46" y="1356"/>
                </a:lnTo>
                <a:lnTo>
                  <a:pt x="64" y="1406"/>
                </a:lnTo>
                <a:lnTo>
                  <a:pt x="82" y="1452"/>
                </a:lnTo>
                <a:lnTo>
                  <a:pt x="102" y="1500"/>
                </a:lnTo>
                <a:lnTo>
                  <a:pt x="126" y="1544"/>
                </a:lnTo>
                <a:lnTo>
                  <a:pt x="152" y="1588"/>
                </a:lnTo>
                <a:lnTo>
                  <a:pt x="178" y="1630"/>
                </a:lnTo>
                <a:lnTo>
                  <a:pt x="208" y="1672"/>
                </a:lnTo>
                <a:lnTo>
                  <a:pt x="238" y="1712"/>
                </a:lnTo>
                <a:lnTo>
                  <a:pt x="272" y="1750"/>
                </a:lnTo>
                <a:lnTo>
                  <a:pt x="306" y="1786"/>
                </a:lnTo>
                <a:lnTo>
                  <a:pt x="342" y="1820"/>
                </a:lnTo>
                <a:lnTo>
                  <a:pt x="380" y="1854"/>
                </a:lnTo>
                <a:lnTo>
                  <a:pt x="420" y="1884"/>
                </a:lnTo>
                <a:lnTo>
                  <a:pt x="462" y="1914"/>
                </a:lnTo>
                <a:lnTo>
                  <a:pt x="504" y="1940"/>
                </a:lnTo>
                <a:lnTo>
                  <a:pt x="548" y="1966"/>
                </a:lnTo>
                <a:lnTo>
                  <a:pt x="592" y="1990"/>
                </a:lnTo>
                <a:lnTo>
                  <a:pt x="640" y="2010"/>
                </a:lnTo>
                <a:lnTo>
                  <a:pt x="686" y="2028"/>
                </a:lnTo>
                <a:lnTo>
                  <a:pt x="736" y="2046"/>
                </a:lnTo>
                <a:lnTo>
                  <a:pt x="784" y="2060"/>
                </a:lnTo>
                <a:lnTo>
                  <a:pt x="836" y="2072"/>
                </a:lnTo>
                <a:lnTo>
                  <a:pt x="886" y="2080"/>
                </a:lnTo>
                <a:lnTo>
                  <a:pt x="940" y="2088"/>
                </a:lnTo>
                <a:lnTo>
                  <a:pt x="992" y="2092"/>
                </a:lnTo>
                <a:lnTo>
                  <a:pt x="1046" y="2092"/>
                </a:lnTo>
                <a:lnTo>
                  <a:pt x="1046" y="2092"/>
                </a:lnTo>
                <a:lnTo>
                  <a:pt x="1084" y="2092"/>
                </a:lnTo>
                <a:lnTo>
                  <a:pt x="1122" y="2090"/>
                </a:lnTo>
                <a:lnTo>
                  <a:pt x="1158" y="2086"/>
                </a:lnTo>
                <a:lnTo>
                  <a:pt x="1196" y="2082"/>
                </a:lnTo>
                <a:lnTo>
                  <a:pt x="1232" y="2076"/>
                </a:lnTo>
                <a:lnTo>
                  <a:pt x="1268" y="2068"/>
                </a:lnTo>
                <a:lnTo>
                  <a:pt x="1304" y="2060"/>
                </a:lnTo>
                <a:lnTo>
                  <a:pt x="1338" y="2050"/>
                </a:lnTo>
                <a:lnTo>
                  <a:pt x="1374" y="2040"/>
                </a:lnTo>
                <a:lnTo>
                  <a:pt x="1408" y="2028"/>
                </a:lnTo>
                <a:lnTo>
                  <a:pt x="1440" y="2016"/>
                </a:lnTo>
                <a:lnTo>
                  <a:pt x="1474" y="2002"/>
                </a:lnTo>
                <a:lnTo>
                  <a:pt x="1506" y="1986"/>
                </a:lnTo>
                <a:lnTo>
                  <a:pt x="1538" y="1970"/>
                </a:lnTo>
                <a:lnTo>
                  <a:pt x="1568" y="1952"/>
                </a:lnTo>
                <a:lnTo>
                  <a:pt x="1600" y="1934"/>
                </a:lnTo>
                <a:lnTo>
                  <a:pt x="1658" y="1894"/>
                </a:lnTo>
                <a:lnTo>
                  <a:pt x="1714" y="1850"/>
                </a:lnTo>
                <a:lnTo>
                  <a:pt x="1766" y="1804"/>
                </a:lnTo>
                <a:lnTo>
                  <a:pt x="1816" y="1754"/>
                </a:lnTo>
                <a:lnTo>
                  <a:pt x="1862" y="1700"/>
                </a:lnTo>
                <a:lnTo>
                  <a:pt x="1904" y="1644"/>
                </a:lnTo>
                <a:lnTo>
                  <a:pt x="1924" y="1614"/>
                </a:lnTo>
                <a:lnTo>
                  <a:pt x="1944" y="1584"/>
                </a:lnTo>
                <a:lnTo>
                  <a:pt x="1962" y="1552"/>
                </a:lnTo>
                <a:lnTo>
                  <a:pt x="1978" y="1522"/>
                </a:lnTo>
                <a:lnTo>
                  <a:pt x="1978" y="1522"/>
                </a:lnTo>
                <a:lnTo>
                  <a:pt x="2004" y="1466"/>
                </a:lnTo>
                <a:lnTo>
                  <a:pt x="2028" y="1410"/>
                </a:lnTo>
                <a:lnTo>
                  <a:pt x="2046" y="1350"/>
                </a:lnTo>
                <a:lnTo>
                  <a:pt x="2064" y="1290"/>
                </a:lnTo>
                <a:lnTo>
                  <a:pt x="2064" y="1290"/>
                </a:lnTo>
                <a:lnTo>
                  <a:pt x="2076" y="1228"/>
                </a:lnTo>
                <a:lnTo>
                  <a:pt x="2076" y="1228"/>
                </a:lnTo>
                <a:lnTo>
                  <a:pt x="2084" y="1184"/>
                </a:lnTo>
                <a:lnTo>
                  <a:pt x="2088" y="1138"/>
                </a:lnTo>
                <a:lnTo>
                  <a:pt x="2092" y="1092"/>
                </a:lnTo>
                <a:lnTo>
                  <a:pt x="2092" y="1046"/>
                </a:lnTo>
                <a:lnTo>
                  <a:pt x="2092" y="1046"/>
                </a:lnTo>
                <a:lnTo>
                  <a:pt x="2092" y="1036"/>
                </a:lnTo>
                <a:lnTo>
                  <a:pt x="2092" y="1036"/>
                </a:lnTo>
                <a:close/>
                <a:moveTo>
                  <a:pt x="1896" y="616"/>
                </a:moveTo>
                <a:lnTo>
                  <a:pt x="1902" y="610"/>
                </a:lnTo>
                <a:lnTo>
                  <a:pt x="1902" y="610"/>
                </a:lnTo>
                <a:lnTo>
                  <a:pt x="1924" y="658"/>
                </a:lnTo>
                <a:lnTo>
                  <a:pt x="1914" y="656"/>
                </a:lnTo>
                <a:lnTo>
                  <a:pt x="1896" y="660"/>
                </a:lnTo>
                <a:lnTo>
                  <a:pt x="1896" y="616"/>
                </a:lnTo>
                <a:close/>
                <a:moveTo>
                  <a:pt x="1744" y="434"/>
                </a:moveTo>
                <a:lnTo>
                  <a:pt x="1744" y="388"/>
                </a:lnTo>
                <a:lnTo>
                  <a:pt x="1744" y="388"/>
                </a:lnTo>
                <a:lnTo>
                  <a:pt x="1768" y="414"/>
                </a:lnTo>
                <a:lnTo>
                  <a:pt x="1792" y="442"/>
                </a:lnTo>
                <a:lnTo>
                  <a:pt x="1772" y="470"/>
                </a:lnTo>
                <a:lnTo>
                  <a:pt x="1706" y="470"/>
                </a:lnTo>
                <a:lnTo>
                  <a:pt x="1702" y="456"/>
                </a:lnTo>
                <a:lnTo>
                  <a:pt x="1744" y="434"/>
                </a:lnTo>
                <a:close/>
                <a:moveTo>
                  <a:pt x="482" y="318"/>
                </a:moveTo>
                <a:lnTo>
                  <a:pt x="482" y="316"/>
                </a:lnTo>
                <a:lnTo>
                  <a:pt x="502" y="316"/>
                </a:lnTo>
                <a:lnTo>
                  <a:pt x="504" y="310"/>
                </a:lnTo>
                <a:lnTo>
                  <a:pt x="538" y="310"/>
                </a:lnTo>
                <a:lnTo>
                  <a:pt x="538" y="324"/>
                </a:lnTo>
                <a:lnTo>
                  <a:pt x="528" y="338"/>
                </a:lnTo>
                <a:lnTo>
                  <a:pt x="482" y="338"/>
                </a:lnTo>
                <a:lnTo>
                  <a:pt x="482" y="318"/>
                </a:lnTo>
                <a:lnTo>
                  <a:pt x="482" y="318"/>
                </a:lnTo>
                <a:close/>
                <a:moveTo>
                  <a:pt x="516" y="364"/>
                </a:moveTo>
                <a:lnTo>
                  <a:pt x="516" y="364"/>
                </a:lnTo>
                <a:lnTo>
                  <a:pt x="538" y="362"/>
                </a:lnTo>
                <a:lnTo>
                  <a:pt x="538" y="362"/>
                </a:lnTo>
                <a:lnTo>
                  <a:pt x="538" y="364"/>
                </a:lnTo>
                <a:lnTo>
                  <a:pt x="538" y="372"/>
                </a:lnTo>
                <a:lnTo>
                  <a:pt x="538" y="382"/>
                </a:lnTo>
                <a:lnTo>
                  <a:pt x="490" y="386"/>
                </a:lnTo>
                <a:lnTo>
                  <a:pt x="482" y="374"/>
                </a:lnTo>
                <a:lnTo>
                  <a:pt x="516" y="364"/>
                </a:lnTo>
                <a:close/>
                <a:moveTo>
                  <a:pt x="1962" y="780"/>
                </a:moveTo>
                <a:lnTo>
                  <a:pt x="1886" y="780"/>
                </a:lnTo>
                <a:lnTo>
                  <a:pt x="1838" y="746"/>
                </a:lnTo>
                <a:lnTo>
                  <a:pt x="1790" y="750"/>
                </a:lnTo>
                <a:lnTo>
                  <a:pt x="1790" y="780"/>
                </a:lnTo>
                <a:lnTo>
                  <a:pt x="1774" y="780"/>
                </a:lnTo>
                <a:lnTo>
                  <a:pt x="1758" y="768"/>
                </a:lnTo>
                <a:lnTo>
                  <a:pt x="1672" y="746"/>
                </a:lnTo>
                <a:lnTo>
                  <a:pt x="1672" y="692"/>
                </a:lnTo>
                <a:lnTo>
                  <a:pt x="1564" y="700"/>
                </a:lnTo>
                <a:lnTo>
                  <a:pt x="1532" y="718"/>
                </a:lnTo>
                <a:lnTo>
                  <a:pt x="1488" y="718"/>
                </a:lnTo>
                <a:lnTo>
                  <a:pt x="1468" y="716"/>
                </a:lnTo>
                <a:lnTo>
                  <a:pt x="1416" y="744"/>
                </a:lnTo>
                <a:lnTo>
                  <a:pt x="1416" y="798"/>
                </a:lnTo>
                <a:lnTo>
                  <a:pt x="1310" y="876"/>
                </a:lnTo>
                <a:lnTo>
                  <a:pt x="1318" y="908"/>
                </a:lnTo>
                <a:lnTo>
                  <a:pt x="1340" y="908"/>
                </a:lnTo>
                <a:lnTo>
                  <a:pt x="1334" y="940"/>
                </a:lnTo>
                <a:lnTo>
                  <a:pt x="1318" y="946"/>
                </a:lnTo>
                <a:lnTo>
                  <a:pt x="1318" y="1026"/>
                </a:lnTo>
                <a:lnTo>
                  <a:pt x="1410" y="1130"/>
                </a:lnTo>
                <a:lnTo>
                  <a:pt x="1450" y="1130"/>
                </a:lnTo>
                <a:lnTo>
                  <a:pt x="1452" y="1124"/>
                </a:lnTo>
                <a:lnTo>
                  <a:pt x="1524" y="1124"/>
                </a:lnTo>
                <a:lnTo>
                  <a:pt x="1544" y="1106"/>
                </a:lnTo>
                <a:lnTo>
                  <a:pt x="1586" y="1106"/>
                </a:lnTo>
                <a:lnTo>
                  <a:pt x="1608" y="1128"/>
                </a:lnTo>
                <a:lnTo>
                  <a:pt x="1668" y="1134"/>
                </a:lnTo>
                <a:lnTo>
                  <a:pt x="1660" y="1214"/>
                </a:lnTo>
                <a:lnTo>
                  <a:pt x="1728" y="1334"/>
                </a:lnTo>
                <a:lnTo>
                  <a:pt x="1692" y="1402"/>
                </a:lnTo>
                <a:lnTo>
                  <a:pt x="1694" y="1434"/>
                </a:lnTo>
                <a:lnTo>
                  <a:pt x="1722" y="1462"/>
                </a:lnTo>
                <a:lnTo>
                  <a:pt x="1722" y="1538"/>
                </a:lnTo>
                <a:lnTo>
                  <a:pt x="1760" y="1588"/>
                </a:lnTo>
                <a:lnTo>
                  <a:pt x="1760" y="1652"/>
                </a:lnTo>
                <a:lnTo>
                  <a:pt x="1790" y="1652"/>
                </a:lnTo>
                <a:lnTo>
                  <a:pt x="1790" y="1652"/>
                </a:lnTo>
                <a:lnTo>
                  <a:pt x="1756" y="1690"/>
                </a:lnTo>
                <a:lnTo>
                  <a:pt x="1720" y="1728"/>
                </a:lnTo>
                <a:lnTo>
                  <a:pt x="1682" y="1764"/>
                </a:lnTo>
                <a:lnTo>
                  <a:pt x="1642" y="1798"/>
                </a:lnTo>
                <a:lnTo>
                  <a:pt x="1600" y="1830"/>
                </a:lnTo>
                <a:lnTo>
                  <a:pt x="1556" y="1858"/>
                </a:lnTo>
                <a:lnTo>
                  <a:pt x="1512" y="1886"/>
                </a:lnTo>
                <a:lnTo>
                  <a:pt x="1464" y="1910"/>
                </a:lnTo>
                <a:lnTo>
                  <a:pt x="1416" y="1932"/>
                </a:lnTo>
                <a:lnTo>
                  <a:pt x="1368" y="1952"/>
                </a:lnTo>
                <a:lnTo>
                  <a:pt x="1316" y="1968"/>
                </a:lnTo>
                <a:lnTo>
                  <a:pt x="1264" y="1982"/>
                </a:lnTo>
                <a:lnTo>
                  <a:pt x="1212" y="1992"/>
                </a:lnTo>
                <a:lnTo>
                  <a:pt x="1156" y="2000"/>
                </a:lnTo>
                <a:lnTo>
                  <a:pt x="1102" y="2004"/>
                </a:lnTo>
                <a:lnTo>
                  <a:pt x="1046" y="2006"/>
                </a:lnTo>
                <a:lnTo>
                  <a:pt x="1046" y="2006"/>
                </a:lnTo>
                <a:lnTo>
                  <a:pt x="996" y="2006"/>
                </a:lnTo>
                <a:lnTo>
                  <a:pt x="948" y="2002"/>
                </a:lnTo>
                <a:lnTo>
                  <a:pt x="900" y="1996"/>
                </a:lnTo>
                <a:lnTo>
                  <a:pt x="852" y="1986"/>
                </a:lnTo>
                <a:lnTo>
                  <a:pt x="806" y="1976"/>
                </a:lnTo>
                <a:lnTo>
                  <a:pt x="760" y="1964"/>
                </a:lnTo>
                <a:lnTo>
                  <a:pt x="716" y="1948"/>
                </a:lnTo>
                <a:lnTo>
                  <a:pt x="672" y="1930"/>
                </a:lnTo>
                <a:lnTo>
                  <a:pt x="630" y="1912"/>
                </a:lnTo>
                <a:lnTo>
                  <a:pt x="588" y="1890"/>
                </a:lnTo>
                <a:lnTo>
                  <a:pt x="548" y="1868"/>
                </a:lnTo>
                <a:lnTo>
                  <a:pt x="510" y="1842"/>
                </a:lnTo>
                <a:lnTo>
                  <a:pt x="472" y="1816"/>
                </a:lnTo>
                <a:lnTo>
                  <a:pt x="436" y="1786"/>
                </a:lnTo>
                <a:lnTo>
                  <a:pt x="400" y="1756"/>
                </a:lnTo>
                <a:lnTo>
                  <a:pt x="368" y="1724"/>
                </a:lnTo>
                <a:lnTo>
                  <a:pt x="336" y="1692"/>
                </a:lnTo>
                <a:lnTo>
                  <a:pt x="306" y="1656"/>
                </a:lnTo>
                <a:lnTo>
                  <a:pt x="276" y="1620"/>
                </a:lnTo>
                <a:lnTo>
                  <a:pt x="250" y="1582"/>
                </a:lnTo>
                <a:lnTo>
                  <a:pt x="224" y="1544"/>
                </a:lnTo>
                <a:lnTo>
                  <a:pt x="202" y="1504"/>
                </a:lnTo>
                <a:lnTo>
                  <a:pt x="180" y="1462"/>
                </a:lnTo>
                <a:lnTo>
                  <a:pt x="162" y="1420"/>
                </a:lnTo>
                <a:lnTo>
                  <a:pt x="144" y="1376"/>
                </a:lnTo>
                <a:lnTo>
                  <a:pt x="128" y="1332"/>
                </a:lnTo>
                <a:lnTo>
                  <a:pt x="116" y="1286"/>
                </a:lnTo>
                <a:lnTo>
                  <a:pt x="106" y="1240"/>
                </a:lnTo>
                <a:lnTo>
                  <a:pt x="96" y="1192"/>
                </a:lnTo>
                <a:lnTo>
                  <a:pt x="90" y="1144"/>
                </a:lnTo>
                <a:lnTo>
                  <a:pt x="86" y="1096"/>
                </a:lnTo>
                <a:lnTo>
                  <a:pt x="86" y="1046"/>
                </a:lnTo>
                <a:lnTo>
                  <a:pt x="86" y="1046"/>
                </a:lnTo>
                <a:lnTo>
                  <a:pt x="86" y="996"/>
                </a:lnTo>
                <a:lnTo>
                  <a:pt x="90" y="948"/>
                </a:lnTo>
                <a:lnTo>
                  <a:pt x="96" y="898"/>
                </a:lnTo>
                <a:lnTo>
                  <a:pt x="106" y="852"/>
                </a:lnTo>
                <a:lnTo>
                  <a:pt x="116" y="804"/>
                </a:lnTo>
                <a:lnTo>
                  <a:pt x="130" y="758"/>
                </a:lnTo>
                <a:lnTo>
                  <a:pt x="144" y="714"/>
                </a:lnTo>
                <a:lnTo>
                  <a:pt x="162" y="670"/>
                </a:lnTo>
                <a:lnTo>
                  <a:pt x="162" y="640"/>
                </a:lnTo>
                <a:lnTo>
                  <a:pt x="196" y="598"/>
                </a:lnTo>
                <a:lnTo>
                  <a:pt x="196" y="598"/>
                </a:lnTo>
                <a:lnTo>
                  <a:pt x="216" y="566"/>
                </a:lnTo>
                <a:lnTo>
                  <a:pt x="234" y="532"/>
                </a:lnTo>
                <a:lnTo>
                  <a:pt x="236" y="550"/>
                </a:lnTo>
                <a:lnTo>
                  <a:pt x="196" y="598"/>
                </a:lnTo>
                <a:lnTo>
                  <a:pt x="196" y="598"/>
                </a:lnTo>
                <a:lnTo>
                  <a:pt x="178" y="634"/>
                </a:lnTo>
                <a:lnTo>
                  <a:pt x="162" y="670"/>
                </a:lnTo>
                <a:lnTo>
                  <a:pt x="162" y="724"/>
                </a:lnTo>
                <a:lnTo>
                  <a:pt x="202" y="744"/>
                </a:lnTo>
                <a:lnTo>
                  <a:pt x="202" y="820"/>
                </a:lnTo>
                <a:lnTo>
                  <a:pt x="240" y="886"/>
                </a:lnTo>
                <a:lnTo>
                  <a:pt x="272" y="890"/>
                </a:lnTo>
                <a:lnTo>
                  <a:pt x="276" y="868"/>
                </a:lnTo>
                <a:lnTo>
                  <a:pt x="238" y="812"/>
                </a:lnTo>
                <a:lnTo>
                  <a:pt x="232" y="756"/>
                </a:lnTo>
                <a:lnTo>
                  <a:pt x="254" y="756"/>
                </a:lnTo>
                <a:lnTo>
                  <a:pt x="262" y="812"/>
                </a:lnTo>
                <a:lnTo>
                  <a:pt x="316" y="890"/>
                </a:lnTo>
                <a:lnTo>
                  <a:pt x="302" y="916"/>
                </a:lnTo>
                <a:lnTo>
                  <a:pt x="336" y="966"/>
                </a:lnTo>
                <a:lnTo>
                  <a:pt x="420" y="988"/>
                </a:lnTo>
                <a:lnTo>
                  <a:pt x="420" y="974"/>
                </a:lnTo>
                <a:lnTo>
                  <a:pt x="452" y="978"/>
                </a:lnTo>
                <a:lnTo>
                  <a:pt x="450" y="1002"/>
                </a:lnTo>
                <a:lnTo>
                  <a:pt x="476" y="1008"/>
                </a:lnTo>
                <a:lnTo>
                  <a:pt x="516" y="1018"/>
                </a:lnTo>
                <a:lnTo>
                  <a:pt x="574" y="1084"/>
                </a:lnTo>
                <a:lnTo>
                  <a:pt x="648" y="1090"/>
                </a:lnTo>
                <a:lnTo>
                  <a:pt x="654" y="1150"/>
                </a:lnTo>
                <a:lnTo>
                  <a:pt x="604" y="1184"/>
                </a:lnTo>
                <a:lnTo>
                  <a:pt x="602" y="1238"/>
                </a:lnTo>
                <a:lnTo>
                  <a:pt x="594" y="1270"/>
                </a:lnTo>
                <a:lnTo>
                  <a:pt x="668" y="1362"/>
                </a:lnTo>
                <a:lnTo>
                  <a:pt x="674" y="1392"/>
                </a:lnTo>
                <a:lnTo>
                  <a:pt x="674" y="1392"/>
                </a:lnTo>
                <a:lnTo>
                  <a:pt x="702" y="1400"/>
                </a:lnTo>
                <a:lnTo>
                  <a:pt x="702" y="1400"/>
                </a:lnTo>
                <a:lnTo>
                  <a:pt x="714" y="1406"/>
                </a:lnTo>
                <a:lnTo>
                  <a:pt x="734" y="1422"/>
                </a:lnTo>
                <a:lnTo>
                  <a:pt x="762" y="1442"/>
                </a:lnTo>
                <a:lnTo>
                  <a:pt x="762" y="1606"/>
                </a:lnTo>
                <a:lnTo>
                  <a:pt x="782" y="1612"/>
                </a:lnTo>
                <a:lnTo>
                  <a:pt x="768" y="1688"/>
                </a:lnTo>
                <a:lnTo>
                  <a:pt x="802" y="1732"/>
                </a:lnTo>
                <a:lnTo>
                  <a:pt x="796" y="1808"/>
                </a:lnTo>
                <a:lnTo>
                  <a:pt x="840" y="1886"/>
                </a:lnTo>
                <a:lnTo>
                  <a:pt x="896" y="1936"/>
                </a:lnTo>
                <a:lnTo>
                  <a:pt x="954" y="1936"/>
                </a:lnTo>
                <a:lnTo>
                  <a:pt x="960" y="1918"/>
                </a:lnTo>
                <a:lnTo>
                  <a:pt x="918" y="1882"/>
                </a:lnTo>
                <a:lnTo>
                  <a:pt x="920" y="1866"/>
                </a:lnTo>
                <a:lnTo>
                  <a:pt x="928" y="1844"/>
                </a:lnTo>
                <a:lnTo>
                  <a:pt x="928" y="1822"/>
                </a:lnTo>
                <a:lnTo>
                  <a:pt x="900" y="1820"/>
                </a:lnTo>
                <a:lnTo>
                  <a:pt x="886" y="1802"/>
                </a:lnTo>
                <a:lnTo>
                  <a:pt x="910" y="1780"/>
                </a:lnTo>
                <a:lnTo>
                  <a:pt x="912" y="1764"/>
                </a:lnTo>
                <a:lnTo>
                  <a:pt x="886" y="1756"/>
                </a:lnTo>
                <a:lnTo>
                  <a:pt x="888" y="1740"/>
                </a:lnTo>
                <a:lnTo>
                  <a:pt x="926" y="1734"/>
                </a:lnTo>
                <a:lnTo>
                  <a:pt x="982" y="1706"/>
                </a:lnTo>
                <a:lnTo>
                  <a:pt x="1002" y="1672"/>
                </a:lnTo>
                <a:lnTo>
                  <a:pt x="1062" y="1594"/>
                </a:lnTo>
                <a:lnTo>
                  <a:pt x="1048" y="1534"/>
                </a:lnTo>
                <a:lnTo>
                  <a:pt x="1066" y="1502"/>
                </a:lnTo>
                <a:lnTo>
                  <a:pt x="1122" y="1504"/>
                </a:lnTo>
                <a:lnTo>
                  <a:pt x="1158" y="1476"/>
                </a:lnTo>
                <a:lnTo>
                  <a:pt x="1170" y="1360"/>
                </a:lnTo>
                <a:lnTo>
                  <a:pt x="1212" y="1308"/>
                </a:lnTo>
                <a:lnTo>
                  <a:pt x="1218" y="1274"/>
                </a:lnTo>
                <a:lnTo>
                  <a:pt x="1182" y="1262"/>
                </a:lnTo>
                <a:lnTo>
                  <a:pt x="1156" y="1222"/>
                </a:lnTo>
                <a:lnTo>
                  <a:pt x="1072" y="1220"/>
                </a:lnTo>
                <a:lnTo>
                  <a:pt x="1004" y="1194"/>
                </a:lnTo>
                <a:lnTo>
                  <a:pt x="1002" y="1148"/>
                </a:lnTo>
                <a:lnTo>
                  <a:pt x="980" y="1108"/>
                </a:lnTo>
                <a:lnTo>
                  <a:pt x="918" y="1108"/>
                </a:lnTo>
                <a:lnTo>
                  <a:pt x="884" y="1052"/>
                </a:lnTo>
                <a:lnTo>
                  <a:pt x="852" y="1036"/>
                </a:lnTo>
                <a:lnTo>
                  <a:pt x="852" y="1054"/>
                </a:lnTo>
                <a:lnTo>
                  <a:pt x="794" y="1056"/>
                </a:lnTo>
                <a:lnTo>
                  <a:pt x="774" y="1028"/>
                </a:lnTo>
                <a:lnTo>
                  <a:pt x="714" y="1016"/>
                </a:lnTo>
                <a:lnTo>
                  <a:pt x="666" y="1072"/>
                </a:lnTo>
                <a:lnTo>
                  <a:pt x="590" y="1060"/>
                </a:lnTo>
                <a:lnTo>
                  <a:pt x="584" y="972"/>
                </a:lnTo>
                <a:lnTo>
                  <a:pt x="528" y="964"/>
                </a:lnTo>
                <a:lnTo>
                  <a:pt x="550" y="922"/>
                </a:lnTo>
                <a:lnTo>
                  <a:pt x="544" y="896"/>
                </a:lnTo>
                <a:lnTo>
                  <a:pt x="470" y="946"/>
                </a:lnTo>
                <a:lnTo>
                  <a:pt x="424" y="940"/>
                </a:lnTo>
                <a:lnTo>
                  <a:pt x="408" y="904"/>
                </a:lnTo>
                <a:lnTo>
                  <a:pt x="418" y="866"/>
                </a:lnTo>
                <a:lnTo>
                  <a:pt x="444" y="820"/>
                </a:lnTo>
                <a:lnTo>
                  <a:pt x="502" y="790"/>
                </a:lnTo>
                <a:lnTo>
                  <a:pt x="616" y="790"/>
                </a:lnTo>
                <a:lnTo>
                  <a:pt x="614" y="824"/>
                </a:lnTo>
                <a:lnTo>
                  <a:pt x="656" y="844"/>
                </a:lnTo>
                <a:lnTo>
                  <a:pt x="652" y="784"/>
                </a:lnTo>
                <a:lnTo>
                  <a:pt x="682" y="756"/>
                </a:lnTo>
                <a:lnTo>
                  <a:pt x="740" y="716"/>
                </a:lnTo>
                <a:lnTo>
                  <a:pt x="744" y="688"/>
                </a:lnTo>
                <a:lnTo>
                  <a:pt x="804" y="628"/>
                </a:lnTo>
                <a:lnTo>
                  <a:pt x="866" y="592"/>
                </a:lnTo>
                <a:lnTo>
                  <a:pt x="862" y="588"/>
                </a:lnTo>
                <a:lnTo>
                  <a:pt x="904" y="548"/>
                </a:lnTo>
                <a:lnTo>
                  <a:pt x="920" y="552"/>
                </a:lnTo>
                <a:lnTo>
                  <a:pt x="926" y="562"/>
                </a:lnTo>
                <a:lnTo>
                  <a:pt x="942" y="544"/>
                </a:lnTo>
                <a:lnTo>
                  <a:pt x="946" y="542"/>
                </a:lnTo>
                <a:lnTo>
                  <a:pt x="928" y="538"/>
                </a:lnTo>
                <a:lnTo>
                  <a:pt x="910" y="532"/>
                </a:lnTo>
                <a:lnTo>
                  <a:pt x="910" y="516"/>
                </a:lnTo>
                <a:lnTo>
                  <a:pt x="920" y="508"/>
                </a:lnTo>
                <a:lnTo>
                  <a:pt x="942" y="508"/>
                </a:lnTo>
                <a:lnTo>
                  <a:pt x="952" y="512"/>
                </a:lnTo>
                <a:lnTo>
                  <a:pt x="960" y="528"/>
                </a:lnTo>
                <a:lnTo>
                  <a:pt x="970" y="528"/>
                </a:lnTo>
                <a:lnTo>
                  <a:pt x="970" y="526"/>
                </a:lnTo>
                <a:lnTo>
                  <a:pt x="972" y="526"/>
                </a:lnTo>
                <a:lnTo>
                  <a:pt x="1002" y="522"/>
                </a:lnTo>
                <a:lnTo>
                  <a:pt x="1006" y="508"/>
                </a:lnTo>
                <a:lnTo>
                  <a:pt x="1022" y="512"/>
                </a:lnTo>
                <a:lnTo>
                  <a:pt x="1022" y="528"/>
                </a:lnTo>
                <a:lnTo>
                  <a:pt x="1008" y="538"/>
                </a:lnTo>
                <a:lnTo>
                  <a:pt x="1008" y="538"/>
                </a:lnTo>
                <a:lnTo>
                  <a:pt x="1010" y="556"/>
                </a:lnTo>
                <a:lnTo>
                  <a:pt x="1062" y="572"/>
                </a:lnTo>
                <a:lnTo>
                  <a:pt x="1062" y="572"/>
                </a:lnTo>
                <a:lnTo>
                  <a:pt x="1064" y="572"/>
                </a:lnTo>
                <a:lnTo>
                  <a:pt x="1076" y="572"/>
                </a:lnTo>
                <a:lnTo>
                  <a:pt x="1076" y="548"/>
                </a:lnTo>
                <a:lnTo>
                  <a:pt x="1034" y="530"/>
                </a:lnTo>
                <a:lnTo>
                  <a:pt x="1032" y="518"/>
                </a:lnTo>
                <a:lnTo>
                  <a:pt x="1066" y="506"/>
                </a:lnTo>
                <a:lnTo>
                  <a:pt x="1068" y="472"/>
                </a:lnTo>
                <a:lnTo>
                  <a:pt x="1032" y="450"/>
                </a:lnTo>
                <a:lnTo>
                  <a:pt x="1028" y="394"/>
                </a:lnTo>
                <a:lnTo>
                  <a:pt x="978" y="418"/>
                </a:lnTo>
                <a:lnTo>
                  <a:pt x="960" y="418"/>
                </a:lnTo>
                <a:lnTo>
                  <a:pt x="966" y="376"/>
                </a:lnTo>
                <a:lnTo>
                  <a:pt x="896" y="360"/>
                </a:lnTo>
                <a:lnTo>
                  <a:pt x="868" y="380"/>
                </a:lnTo>
                <a:lnTo>
                  <a:pt x="868" y="446"/>
                </a:lnTo>
                <a:lnTo>
                  <a:pt x="818" y="462"/>
                </a:lnTo>
                <a:lnTo>
                  <a:pt x="798" y="504"/>
                </a:lnTo>
                <a:lnTo>
                  <a:pt x="774" y="508"/>
                </a:lnTo>
                <a:lnTo>
                  <a:pt x="774" y="454"/>
                </a:lnTo>
                <a:lnTo>
                  <a:pt x="728" y="448"/>
                </a:lnTo>
                <a:lnTo>
                  <a:pt x="704" y="432"/>
                </a:lnTo>
                <a:lnTo>
                  <a:pt x="694" y="396"/>
                </a:lnTo>
                <a:lnTo>
                  <a:pt x="780" y="346"/>
                </a:lnTo>
                <a:lnTo>
                  <a:pt x="822" y="334"/>
                </a:lnTo>
                <a:lnTo>
                  <a:pt x="826" y="362"/>
                </a:lnTo>
                <a:lnTo>
                  <a:pt x="848" y="360"/>
                </a:lnTo>
                <a:lnTo>
                  <a:pt x="850" y="346"/>
                </a:lnTo>
                <a:lnTo>
                  <a:pt x="874" y="342"/>
                </a:lnTo>
                <a:lnTo>
                  <a:pt x="876" y="338"/>
                </a:lnTo>
                <a:lnTo>
                  <a:pt x="864" y="334"/>
                </a:lnTo>
                <a:lnTo>
                  <a:pt x="862" y="318"/>
                </a:lnTo>
                <a:lnTo>
                  <a:pt x="892" y="316"/>
                </a:lnTo>
                <a:lnTo>
                  <a:pt x="910" y="296"/>
                </a:lnTo>
                <a:lnTo>
                  <a:pt x="912" y="296"/>
                </a:lnTo>
                <a:lnTo>
                  <a:pt x="912" y="296"/>
                </a:lnTo>
                <a:lnTo>
                  <a:pt x="918" y="290"/>
                </a:lnTo>
                <a:lnTo>
                  <a:pt x="980" y="282"/>
                </a:lnTo>
                <a:lnTo>
                  <a:pt x="1008" y="306"/>
                </a:lnTo>
                <a:lnTo>
                  <a:pt x="934" y="344"/>
                </a:lnTo>
                <a:lnTo>
                  <a:pt x="1028" y="366"/>
                </a:lnTo>
                <a:lnTo>
                  <a:pt x="1040" y="336"/>
                </a:lnTo>
                <a:lnTo>
                  <a:pt x="1080" y="336"/>
                </a:lnTo>
                <a:lnTo>
                  <a:pt x="1096" y="308"/>
                </a:lnTo>
                <a:lnTo>
                  <a:pt x="1066" y="302"/>
                </a:lnTo>
                <a:lnTo>
                  <a:pt x="1066" y="266"/>
                </a:lnTo>
                <a:lnTo>
                  <a:pt x="976" y="226"/>
                </a:lnTo>
                <a:lnTo>
                  <a:pt x="914" y="234"/>
                </a:lnTo>
                <a:lnTo>
                  <a:pt x="878" y="252"/>
                </a:lnTo>
                <a:lnTo>
                  <a:pt x="882" y="298"/>
                </a:lnTo>
                <a:lnTo>
                  <a:pt x="844" y="292"/>
                </a:lnTo>
                <a:lnTo>
                  <a:pt x="838" y="266"/>
                </a:lnTo>
                <a:lnTo>
                  <a:pt x="874" y="234"/>
                </a:lnTo>
                <a:lnTo>
                  <a:pt x="810" y="232"/>
                </a:lnTo>
                <a:lnTo>
                  <a:pt x="792" y="238"/>
                </a:lnTo>
                <a:lnTo>
                  <a:pt x="784" y="258"/>
                </a:lnTo>
                <a:lnTo>
                  <a:pt x="808" y="262"/>
                </a:lnTo>
                <a:lnTo>
                  <a:pt x="804" y="286"/>
                </a:lnTo>
                <a:lnTo>
                  <a:pt x="762" y="290"/>
                </a:lnTo>
                <a:lnTo>
                  <a:pt x="756" y="306"/>
                </a:lnTo>
                <a:lnTo>
                  <a:pt x="696" y="306"/>
                </a:lnTo>
                <a:lnTo>
                  <a:pt x="696" y="306"/>
                </a:lnTo>
                <a:lnTo>
                  <a:pt x="696" y="290"/>
                </a:lnTo>
                <a:lnTo>
                  <a:pt x="694" y="278"/>
                </a:lnTo>
                <a:lnTo>
                  <a:pt x="692" y="274"/>
                </a:lnTo>
                <a:lnTo>
                  <a:pt x="692" y="274"/>
                </a:lnTo>
                <a:lnTo>
                  <a:pt x="740" y="272"/>
                </a:lnTo>
                <a:lnTo>
                  <a:pt x="774" y="238"/>
                </a:lnTo>
                <a:lnTo>
                  <a:pt x="756" y="228"/>
                </a:lnTo>
                <a:lnTo>
                  <a:pt x="730" y="254"/>
                </a:lnTo>
                <a:lnTo>
                  <a:pt x="688" y="250"/>
                </a:lnTo>
                <a:lnTo>
                  <a:pt x="662" y="216"/>
                </a:lnTo>
                <a:lnTo>
                  <a:pt x="608" y="216"/>
                </a:lnTo>
                <a:lnTo>
                  <a:pt x="550" y="258"/>
                </a:lnTo>
                <a:lnTo>
                  <a:pt x="602" y="258"/>
                </a:lnTo>
                <a:lnTo>
                  <a:pt x="608" y="274"/>
                </a:lnTo>
                <a:lnTo>
                  <a:pt x="594" y="286"/>
                </a:lnTo>
                <a:lnTo>
                  <a:pt x="652" y="288"/>
                </a:lnTo>
                <a:lnTo>
                  <a:pt x="660" y="308"/>
                </a:lnTo>
                <a:lnTo>
                  <a:pt x="596" y="306"/>
                </a:lnTo>
                <a:lnTo>
                  <a:pt x="592" y="290"/>
                </a:lnTo>
                <a:lnTo>
                  <a:pt x="552" y="282"/>
                </a:lnTo>
                <a:lnTo>
                  <a:pt x="530" y="270"/>
                </a:lnTo>
                <a:lnTo>
                  <a:pt x="482" y="270"/>
                </a:lnTo>
                <a:lnTo>
                  <a:pt x="482" y="270"/>
                </a:lnTo>
                <a:lnTo>
                  <a:pt x="512" y="248"/>
                </a:lnTo>
                <a:lnTo>
                  <a:pt x="542" y="228"/>
                </a:lnTo>
                <a:lnTo>
                  <a:pt x="574" y="210"/>
                </a:lnTo>
                <a:lnTo>
                  <a:pt x="608" y="192"/>
                </a:lnTo>
                <a:lnTo>
                  <a:pt x="640" y="176"/>
                </a:lnTo>
                <a:lnTo>
                  <a:pt x="674" y="160"/>
                </a:lnTo>
                <a:lnTo>
                  <a:pt x="710" y="146"/>
                </a:lnTo>
                <a:lnTo>
                  <a:pt x="744" y="134"/>
                </a:lnTo>
                <a:lnTo>
                  <a:pt x="780" y="124"/>
                </a:lnTo>
                <a:lnTo>
                  <a:pt x="816" y="114"/>
                </a:lnTo>
                <a:lnTo>
                  <a:pt x="854" y="104"/>
                </a:lnTo>
                <a:lnTo>
                  <a:pt x="892" y="98"/>
                </a:lnTo>
                <a:lnTo>
                  <a:pt x="930" y="92"/>
                </a:lnTo>
                <a:lnTo>
                  <a:pt x="968" y="88"/>
                </a:lnTo>
                <a:lnTo>
                  <a:pt x="1006" y="86"/>
                </a:lnTo>
                <a:lnTo>
                  <a:pt x="1046" y="86"/>
                </a:lnTo>
                <a:lnTo>
                  <a:pt x="1046" y="86"/>
                </a:lnTo>
                <a:lnTo>
                  <a:pt x="1092" y="86"/>
                </a:lnTo>
                <a:lnTo>
                  <a:pt x="1136" y="90"/>
                </a:lnTo>
                <a:lnTo>
                  <a:pt x="1180" y="94"/>
                </a:lnTo>
                <a:lnTo>
                  <a:pt x="1224" y="102"/>
                </a:lnTo>
                <a:lnTo>
                  <a:pt x="1266" y="112"/>
                </a:lnTo>
                <a:lnTo>
                  <a:pt x="1308" y="122"/>
                </a:lnTo>
                <a:lnTo>
                  <a:pt x="1350" y="136"/>
                </a:lnTo>
                <a:lnTo>
                  <a:pt x="1390" y="150"/>
                </a:lnTo>
                <a:lnTo>
                  <a:pt x="1430" y="166"/>
                </a:lnTo>
                <a:lnTo>
                  <a:pt x="1470" y="184"/>
                </a:lnTo>
                <a:lnTo>
                  <a:pt x="1506" y="204"/>
                </a:lnTo>
                <a:lnTo>
                  <a:pt x="1544" y="226"/>
                </a:lnTo>
                <a:lnTo>
                  <a:pt x="1580" y="248"/>
                </a:lnTo>
                <a:lnTo>
                  <a:pt x="1614" y="272"/>
                </a:lnTo>
                <a:lnTo>
                  <a:pt x="1648" y="298"/>
                </a:lnTo>
                <a:lnTo>
                  <a:pt x="1680" y="326"/>
                </a:lnTo>
                <a:lnTo>
                  <a:pt x="1668" y="346"/>
                </a:lnTo>
                <a:lnTo>
                  <a:pt x="1624" y="364"/>
                </a:lnTo>
                <a:lnTo>
                  <a:pt x="1606" y="384"/>
                </a:lnTo>
                <a:lnTo>
                  <a:pt x="1610" y="408"/>
                </a:lnTo>
                <a:lnTo>
                  <a:pt x="1632" y="410"/>
                </a:lnTo>
                <a:lnTo>
                  <a:pt x="1646" y="444"/>
                </a:lnTo>
                <a:lnTo>
                  <a:pt x="1686" y="428"/>
                </a:lnTo>
                <a:lnTo>
                  <a:pt x="1692" y="474"/>
                </a:lnTo>
                <a:lnTo>
                  <a:pt x="1680" y="474"/>
                </a:lnTo>
                <a:lnTo>
                  <a:pt x="1648" y="470"/>
                </a:lnTo>
                <a:lnTo>
                  <a:pt x="1612" y="476"/>
                </a:lnTo>
                <a:lnTo>
                  <a:pt x="1578" y="526"/>
                </a:lnTo>
                <a:lnTo>
                  <a:pt x="1528" y="534"/>
                </a:lnTo>
                <a:lnTo>
                  <a:pt x="1520" y="576"/>
                </a:lnTo>
                <a:lnTo>
                  <a:pt x="1542" y="580"/>
                </a:lnTo>
                <a:lnTo>
                  <a:pt x="1536" y="608"/>
                </a:lnTo>
                <a:lnTo>
                  <a:pt x="1486" y="598"/>
                </a:lnTo>
                <a:lnTo>
                  <a:pt x="1442" y="608"/>
                </a:lnTo>
                <a:lnTo>
                  <a:pt x="1432" y="634"/>
                </a:lnTo>
                <a:lnTo>
                  <a:pt x="1440" y="686"/>
                </a:lnTo>
                <a:lnTo>
                  <a:pt x="1466" y="698"/>
                </a:lnTo>
                <a:lnTo>
                  <a:pt x="1510" y="698"/>
                </a:lnTo>
                <a:lnTo>
                  <a:pt x="1540" y="696"/>
                </a:lnTo>
                <a:lnTo>
                  <a:pt x="1550" y="672"/>
                </a:lnTo>
                <a:lnTo>
                  <a:pt x="1596" y="610"/>
                </a:lnTo>
                <a:lnTo>
                  <a:pt x="1628" y="616"/>
                </a:lnTo>
                <a:lnTo>
                  <a:pt x="1658" y="590"/>
                </a:lnTo>
                <a:lnTo>
                  <a:pt x="1664" y="610"/>
                </a:lnTo>
                <a:lnTo>
                  <a:pt x="1738" y="662"/>
                </a:lnTo>
                <a:lnTo>
                  <a:pt x="1730" y="674"/>
                </a:lnTo>
                <a:lnTo>
                  <a:pt x="1696" y="672"/>
                </a:lnTo>
                <a:lnTo>
                  <a:pt x="1708" y="690"/>
                </a:lnTo>
                <a:lnTo>
                  <a:pt x="1730" y="694"/>
                </a:lnTo>
                <a:lnTo>
                  <a:pt x="1754" y="684"/>
                </a:lnTo>
                <a:lnTo>
                  <a:pt x="1754" y="656"/>
                </a:lnTo>
                <a:lnTo>
                  <a:pt x="1764" y="650"/>
                </a:lnTo>
                <a:lnTo>
                  <a:pt x="1756" y="640"/>
                </a:lnTo>
                <a:lnTo>
                  <a:pt x="1706" y="612"/>
                </a:lnTo>
                <a:lnTo>
                  <a:pt x="1692" y="576"/>
                </a:lnTo>
                <a:lnTo>
                  <a:pt x="1734" y="576"/>
                </a:lnTo>
                <a:lnTo>
                  <a:pt x="1748" y="588"/>
                </a:lnTo>
                <a:lnTo>
                  <a:pt x="1784" y="620"/>
                </a:lnTo>
                <a:lnTo>
                  <a:pt x="1784" y="656"/>
                </a:lnTo>
                <a:lnTo>
                  <a:pt x="1822" y="696"/>
                </a:lnTo>
                <a:lnTo>
                  <a:pt x="1836" y="642"/>
                </a:lnTo>
                <a:lnTo>
                  <a:pt x="1862" y="628"/>
                </a:lnTo>
                <a:lnTo>
                  <a:pt x="1866" y="672"/>
                </a:lnTo>
                <a:lnTo>
                  <a:pt x="1892" y="700"/>
                </a:lnTo>
                <a:lnTo>
                  <a:pt x="1942" y="700"/>
                </a:lnTo>
                <a:lnTo>
                  <a:pt x="1942" y="700"/>
                </a:lnTo>
                <a:lnTo>
                  <a:pt x="1956" y="738"/>
                </a:lnTo>
                <a:lnTo>
                  <a:pt x="1968" y="776"/>
                </a:lnTo>
                <a:lnTo>
                  <a:pt x="1962" y="780"/>
                </a:lnTo>
                <a:close/>
                <a:moveTo>
                  <a:pt x="570" y="474"/>
                </a:moveTo>
                <a:lnTo>
                  <a:pt x="596" y="462"/>
                </a:lnTo>
                <a:lnTo>
                  <a:pt x="618" y="468"/>
                </a:lnTo>
                <a:lnTo>
                  <a:pt x="610" y="498"/>
                </a:lnTo>
                <a:lnTo>
                  <a:pt x="586" y="506"/>
                </a:lnTo>
                <a:lnTo>
                  <a:pt x="570" y="474"/>
                </a:lnTo>
                <a:close/>
                <a:moveTo>
                  <a:pt x="704" y="546"/>
                </a:moveTo>
                <a:lnTo>
                  <a:pt x="704" y="566"/>
                </a:lnTo>
                <a:lnTo>
                  <a:pt x="646" y="566"/>
                </a:lnTo>
                <a:lnTo>
                  <a:pt x="624" y="560"/>
                </a:lnTo>
                <a:lnTo>
                  <a:pt x="630" y="546"/>
                </a:lnTo>
                <a:lnTo>
                  <a:pt x="658" y="536"/>
                </a:lnTo>
                <a:lnTo>
                  <a:pt x="696" y="536"/>
                </a:lnTo>
                <a:lnTo>
                  <a:pt x="696" y="546"/>
                </a:lnTo>
                <a:lnTo>
                  <a:pt x="704" y="546"/>
                </a:lnTo>
                <a:close/>
                <a:moveTo>
                  <a:pt x="730" y="574"/>
                </a:moveTo>
                <a:lnTo>
                  <a:pt x="730" y="594"/>
                </a:lnTo>
                <a:lnTo>
                  <a:pt x="716" y="602"/>
                </a:lnTo>
                <a:lnTo>
                  <a:pt x="698" y="606"/>
                </a:lnTo>
                <a:lnTo>
                  <a:pt x="698" y="606"/>
                </a:lnTo>
                <a:lnTo>
                  <a:pt x="698" y="574"/>
                </a:lnTo>
                <a:lnTo>
                  <a:pt x="730" y="574"/>
                </a:lnTo>
                <a:close/>
                <a:moveTo>
                  <a:pt x="714" y="566"/>
                </a:moveTo>
                <a:lnTo>
                  <a:pt x="714" y="544"/>
                </a:lnTo>
                <a:lnTo>
                  <a:pt x="734" y="562"/>
                </a:lnTo>
                <a:lnTo>
                  <a:pt x="714" y="566"/>
                </a:lnTo>
                <a:close/>
                <a:moveTo>
                  <a:pt x="722" y="612"/>
                </a:moveTo>
                <a:lnTo>
                  <a:pt x="722" y="632"/>
                </a:lnTo>
                <a:lnTo>
                  <a:pt x="710" y="646"/>
                </a:lnTo>
                <a:lnTo>
                  <a:pt x="678" y="646"/>
                </a:lnTo>
                <a:lnTo>
                  <a:pt x="684" y="624"/>
                </a:lnTo>
                <a:lnTo>
                  <a:pt x="698" y="622"/>
                </a:lnTo>
                <a:lnTo>
                  <a:pt x="700" y="616"/>
                </a:lnTo>
                <a:lnTo>
                  <a:pt x="722" y="612"/>
                </a:lnTo>
                <a:close/>
                <a:moveTo>
                  <a:pt x="646" y="574"/>
                </a:moveTo>
                <a:lnTo>
                  <a:pt x="678" y="574"/>
                </a:lnTo>
                <a:lnTo>
                  <a:pt x="638" y="632"/>
                </a:lnTo>
                <a:lnTo>
                  <a:pt x="622" y="622"/>
                </a:lnTo>
                <a:lnTo>
                  <a:pt x="624" y="598"/>
                </a:lnTo>
                <a:lnTo>
                  <a:pt x="646" y="574"/>
                </a:lnTo>
                <a:close/>
                <a:moveTo>
                  <a:pt x="776" y="606"/>
                </a:moveTo>
                <a:lnTo>
                  <a:pt x="776" y="624"/>
                </a:lnTo>
                <a:lnTo>
                  <a:pt x="746" y="624"/>
                </a:lnTo>
                <a:lnTo>
                  <a:pt x="738" y="612"/>
                </a:lnTo>
                <a:lnTo>
                  <a:pt x="738" y="596"/>
                </a:lnTo>
                <a:lnTo>
                  <a:pt x="740" y="596"/>
                </a:lnTo>
                <a:lnTo>
                  <a:pt x="776" y="606"/>
                </a:lnTo>
                <a:close/>
                <a:moveTo>
                  <a:pt x="748" y="580"/>
                </a:moveTo>
                <a:lnTo>
                  <a:pt x="758" y="572"/>
                </a:lnTo>
                <a:lnTo>
                  <a:pt x="772" y="580"/>
                </a:lnTo>
                <a:lnTo>
                  <a:pt x="760" y="590"/>
                </a:lnTo>
                <a:lnTo>
                  <a:pt x="748" y="580"/>
                </a:lnTo>
                <a:close/>
                <a:moveTo>
                  <a:pt x="1978" y="828"/>
                </a:moveTo>
                <a:lnTo>
                  <a:pt x="1980" y="826"/>
                </a:lnTo>
                <a:lnTo>
                  <a:pt x="1980" y="826"/>
                </a:lnTo>
                <a:lnTo>
                  <a:pt x="1984" y="842"/>
                </a:lnTo>
                <a:lnTo>
                  <a:pt x="1978" y="828"/>
                </a:lnTo>
                <a:close/>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102"/>
            <a:endParaRPr lang="en-US" sz="1765" dirty="0">
              <a:solidFill>
                <a:srgbClr val="00188F"/>
              </a:solidFill>
              <a:latin typeface="Segoe UI Light"/>
            </a:endParaRPr>
          </a:p>
        </p:txBody>
      </p:sp>
    </p:spTree>
    <p:extLst>
      <p:ext uri="{BB962C8B-B14F-4D97-AF65-F5344CB8AC3E}">
        <p14:creationId xmlns:p14="http://schemas.microsoft.com/office/powerpoint/2010/main" val="64339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22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1730" y="1224404"/>
            <a:ext cx="12188542" cy="4860598"/>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defRPr/>
            </a:pPr>
            <a:endParaRPr lang="en-US" sz="2000" dirty="0">
              <a:gradFill>
                <a:gsLst>
                  <a:gs pos="0">
                    <a:srgbClr val="FFFFFF"/>
                  </a:gs>
                  <a:gs pos="100000">
                    <a:srgbClr val="FFFFFF"/>
                  </a:gs>
                </a:gsLst>
                <a:lin ang="5400000" scaled="0"/>
              </a:gradFill>
              <a:latin typeface="Segoe UI Light"/>
            </a:endParaRPr>
          </a:p>
        </p:txBody>
      </p:sp>
      <p:sp>
        <p:nvSpPr>
          <p:cNvPr id="2" name="Title 1"/>
          <p:cNvSpPr>
            <a:spLocks noGrp="1"/>
          </p:cNvSpPr>
          <p:nvPr>
            <p:ph type="title"/>
          </p:nvPr>
        </p:nvSpPr>
        <p:spPr>
          <a:xfrm>
            <a:off x="520835" y="229522"/>
            <a:ext cx="11148754" cy="609361"/>
          </a:xfrm>
        </p:spPr>
        <p:txBody>
          <a:bodyPr>
            <a:normAutofit fontScale="90000"/>
          </a:bodyPr>
          <a:lstStyle/>
          <a:p>
            <a:r>
              <a:rPr lang="en-US" dirty="0"/>
              <a:t>Learning Objectives</a:t>
            </a:r>
          </a:p>
        </p:txBody>
      </p:sp>
      <p:sp>
        <p:nvSpPr>
          <p:cNvPr id="3" name="Rectangle 2"/>
          <p:cNvSpPr/>
          <p:nvPr/>
        </p:nvSpPr>
        <p:spPr>
          <a:xfrm>
            <a:off x="416204" y="1711319"/>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Key capabilities</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Six building blocks</a:t>
            </a:r>
          </a:p>
          <a:p>
            <a:pPr marL="285640" indent="-285640" defTabSz="913037" fontAlgn="base">
              <a:spcBef>
                <a:spcPct val="0"/>
              </a:spcBef>
              <a:spcAft>
                <a:spcPct val="0"/>
              </a:spcAft>
              <a:buFont typeface="Arial" panose="020B0604020202020204" pitchFamily="34" charset="0"/>
              <a:buChar char="•"/>
              <a:defRPr/>
            </a:pPr>
            <a:endParaRPr lang="en-US" spc="-71" dirty="0">
              <a:solidFill>
                <a:srgbClr val="FFFFFF"/>
              </a:solidFill>
              <a:latin typeface="Segoe UI" panose="020B0502040204020203" pitchFamily="34" charset="0"/>
              <a:ea typeface="Segoe UI" pitchFamily="34" charset="0"/>
              <a:cs typeface="Segoe UI" panose="020B0502040204020203" pitchFamily="34" charset="0"/>
            </a:endParaRPr>
          </a:p>
          <a:p>
            <a:pPr defTabSz="913037" fontAlgn="base">
              <a:spcBef>
                <a:spcPct val="0"/>
              </a:spcBef>
              <a:spcAft>
                <a:spcPct val="0"/>
              </a:spcAft>
              <a:defRPr/>
            </a:pPr>
            <a:endParaRPr lang="en-US" spc="-71" dirty="0">
              <a:solidFill>
                <a:srgbClr val="FFFFFF"/>
              </a:solidFill>
              <a:latin typeface="Segoe UI" panose="020B0502040204020203" pitchFamily="34" charset="0"/>
              <a:ea typeface="Segoe UI" pitchFamily="34" charset="0"/>
              <a:cs typeface="Segoe UI" panose="020B0502040204020203" pitchFamily="34" charset="0"/>
            </a:endParaRPr>
          </a:p>
        </p:txBody>
      </p:sp>
      <p:sp>
        <p:nvSpPr>
          <p:cNvPr id="52" name="Rectangle 51"/>
          <p:cNvSpPr/>
          <p:nvPr/>
        </p:nvSpPr>
        <p:spPr>
          <a:xfrm>
            <a:off x="4205486" y="1711318"/>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Differentiators</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Marketing Resource Management</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Campaign Management</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Integrated Marketing</a:t>
            </a:r>
          </a:p>
        </p:txBody>
      </p:sp>
      <p:sp>
        <p:nvSpPr>
          <p:cNvPr id="54" name="Rectangle 53"/>
          <p:cNvSpPr/>
          <p:nvPr/>
        </p:nvSpPr>
        <p:spPr>
          <a:xfrm>
            <a:off x="7994768" y="1711318"/>
            <a:ext cx="3674821" cy="3827611"/>
          </a:xfrm>
          <a:prstGeom prst="rect">
            <a:avLst/>
          </a:prstGeom>
          <a:solidFill>
            <a:srgbClr val="001664"/>
          </a:solidFill>
        </p:spPr>
        <p:txBody>
          <a:bodyPr wrap="square" lIns="182828" tIns="182828" rIns="182828" bIns="182828">
            <a:noAutofit/>
          </a:bodyPr>
          <a:lstStyle/>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endParaRPr lang="en-US" sz="2400" dirty="0">
              <a:solidFill>
                <a:srgbClr val="FFFFFF"/>
              </a:solidFill>
              <a:latin typeface="Segoe UI Light"/>
            </a:endParaRPr>
          </a:p>
          <a:p>
            <a:pPr defTabSz="913037" fontAlgn="base">
              <a:spcBef>
                <a:spcPct val="0"/>
              </a:spcBef>
              <a:spcAft>
                <a:spcPts val="600"/>
              </a:spcAft>
              <a:defRPr/>
            </a:pPr>
            <a:r>
              <a:rPr lang="en-US" sz="2400" dirty="0">
                <a:solidFill>
                  <a:srgbClr val="FFFFFF"/>
                </a:solidFill>
                <a:latin typeface="Segoe UI Light"/>
              </a:rPr>
              <a:t>SMS Marketing</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What is it</a:t>
            </a:r>
          </a:p>
          <a:p>
            <a:pPr marL="285640" indent="-285640" defTabSz="913037" fontAlgn="base">
              <a:spcBef>
                <a:spcPct val="0"/>
              </a:spcBef>
              <a:spcAft>
                <a:spcPct val="0"/>
              </a:spcAft>
              <a:buFont typeface="Arial" panose="020B0604020202020204" pitchFamily="34" charset="0"/>
              <a:buChar char="•"/>
              <a:defRPr/>
            </a:pPr>
            <a:r>
              <a:rPr lang="en-US" spc="-71" dirty="0">
                <a:solidFill>
                  <a:srgbClr val="FFFFFF"/>
                </a:solidFill>
                <a:latin typeface="Segoe UI" panose="020B0502040204020203" pitchFamily="34" charset="0"/>
                <a:ea typeface="Segoe UI" pitchFamily="34" charset="0"/>
                <a:cs typeface="Segoe UI" panose="020B0502040204020203" pitchFamily="34" charset="0"/>
              </a:rPr>
              <a:t>Why is this exciting for marketers and our sellers</a:t>
            </a:r>
          </a:p>
        </p:txBody>
      </p:sp>
      <p:grpSp>
        <p:nvGrpSpPr>
          <p:cNvPr id="7" name="Group 9"/>
          <p:cNvGrpSpPr>
            <a:grpSpLocks noChangeAspect="1"/>
          </p:cNvGrpSpPr>
          <p:nvPr/>
        </p:nvGrpSpPr>
        <p:grpSpPr bwMode="auto">
          <a:xfrm>
            <a:off x="1850281" y="2109401"/>
            <a:ext cx="806668" cy="787762"/>
            <a:chOff x="3072" y="1410"/>
            <a:chExt cx="1536" cy="1500"/>
          </a:xfrm>
          <a:solidFill>
            <a:schemeClr val="bg1"/>
          </a:solidFill>
        </p:grpSpPr>
        <p:sp>
          <p:nvSpPr>
            <p:cNvPr id="8" name="Freeform 10"/>
            <p:cNvSpPr>
              <a:spLocks/>
            </p:cNvSpPr>
            <p:nvPr/>
          </p:nvSpPr>
          <p:spPr bwMode="auto">
            <a:xfrm>
              <a:off x="3072" y="1410"/>
              <a:ext cx="1536" cy="1500"/>
            </a:xfrm>
            <a:custGeom>
              <a:avLst/>
              <a:gdLst>
                <a:gd name="T0" fmla="*/ 70 w 1536"/>
                <a:gd name="T1" fmla="*/ 1428 h 1500"/>
                <a:gd name="T2" fmla="*/ 70 w 1536"/>
                <a:gd name="T3" fmla="*/ 0 h 1500"/>
                <a:gd name="T4" fmla="*/ 0 w 1536"/>
                <a:gd name="T5" fmla="*/ 0 h 1500"/>
                <a:gd name="T6" fmla="*/ 0 w 1536"/>
                <a:gd name="T7" fmla="*/ 1500 h 1500"/>
                <a:gd name="T8" fmla="*/ 1536 w 1536"/>
                <a:gd name="T9" fmla="*/ 1500 h 1500"/>
                <a:gd name="T10" fmla="*/ 1536 w 1536"/>
                <a:gd name="T11" fmla="*/ 1428 h 1500"/>
                <a:gd name="T12" fmla="*/ 70 w 1536"/>
                <a:gd name="T13" fmla="*/ 1428 h 1500"/>
              </a:gdLst>
              <a:ahLst/>
              <a:cxnLst>
                <a:cxn ang="0">
                  <a:pos x="T0" y="T1"/>
                </a:cxn>
                <a:cxn ang="0">
                  <a:pos x="T2" y="T3"/>
                </a:cxn>
                <a:cxn ang="0">
                  <a:pos x="T4" y="T5"/>
                </a:cxn>
                <a:cxn ang="0">
                  <a:pos x="T6" y="T7"/>
                </a:cxn>
                <a:cxn ang="0">
                  <a:pos x="T8" y="T9"/>
                </a:cxn>
                <a:cxn ang="0">
                  <a:pos x="T10" y="T11"/>
                </a:cxn>
                <a:cxn ang="0">
                  <a:pos x="T12" y="T13"/>
                </a:cxn>
              </a:cxnLst>
              <a:rect l="0" t="0" r="r" b="b"/>
              <a:pathLst>
                <a:path w="1536" h="1500">
                  <a:moveTo>
                    <a:pt x="70" y="1428"/>
                  </a:moveTo>
                  <a:lnTo>
                    <a:pt x="70" y="0"/>
                  </a:lnTo>
                  <a:lnTo>
                    <a:pt x="0" y="0"/>
                  </a:lnTo>
                  <a:lnTo>
                    <a:pt x="0" y="1500"/>
                  </a:lnTo>
                  <a:lnTo>
                    <a:pt x="1536" y="1500"/>
                  </a:lnTo>
                  <a:lnTo>
                    <a:pt x="1536" y="1428"/>
                  </a:lnTo>
                  <a:lnTo>
                    <a:pt x="70" y="1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9" name="Rectangle 11"/>
            <p:cNvSpPr>
              <a:spLocks noChangeArrowheads="1"/>
            </p:cNvSpPr>
            <p:nvPr/>
          </p:nvSpPr>
          <p:spPr bwMode="auto">
            <a:xfrm>
              <a:off x="3246" y="2518"/>
              <a:ext cx="242" cy="2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10" name="Rectangle 12"/>
            <p:cNvSpPr>
              <a:spLocks noChangeArrowheads="1"/>
            </p:cNvSpPr>
            <p:nvPr/>
          </p:nvSpPr>
          <p:spPr bwMode="auto">
            <a:xfrm>
              <a:off x="3556" y="2306"/>
              <a:ext cx="242" cy="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11" name="Rectangle 13"/>
            <p:cNvSpPr>
              <a:spLocks noChangeArrowheads="1"/>
            </p:cNvSpPr>
            <p:nvPr/>
          </p:nvSpPr>
          <p:spPr bwMode="auto">
            <a:xfrm>
              <a:off x="3852" y="2026"/>
              <a:ext cx="242" cy="7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
          <p:nvSpPr>
            <p:cNvPr id="12" name="Freeform 14"/>
            <p:cNvSpPr>
              <a:spLocks/>
            </p:cNvSpPr>
            <p:nvPr/>
          </p:nvSpPr>
          <p:spPr bwMode="auto">
            <a:xfrm>
              <a:off x="4020" y="1520"/>
              <a:ext cx="514" cy="1240"/>
            </a:xfrm>
            <a:custGeom>
              <a:avLst/>
              <a:gdLst>
                <a:gd name="T0" fmla="*/ 136 w 514"/>
                <a:gd name="T1" fmla="*/ 1240 h 1240"/>
                <a:gd name="T2" fmla="*/ 378 w 514"/>
                <a:gd name="T3" fmla="*/ 1240 h 1240"/>
                <a:gd name="T4" fmla="*/ 378 w 514"/>
                <a:gd name="T5" fmla="*/ 270 h 1240"/>
                <a:gd name="T6" fmla="*/ 514 w 514"/>
                <a:gd name="T7" fmla="*/ 270 h 1240"/>
                <a:gd name="T8" fmla="*/ 258 w 514"/>
                <a:gd name="T9" fmla="*/ 0 h 1240"/>
                <a:gd name="T10" fmla="*/ 0 w 514"/>
                <a:gd name="T11" fmla="*/ 270 h 1240"/>
                <a:gd name="T12" fmla="*/ 136 w 514"/>
                <a:gd name="T13" fmla="*/ 270 h 1240"/>
                <a:gd name="T14" fmla="*/ 136 w 514"/>
                <a:gd name="T15" fmla="*/ 1240 h 1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1240">
                  <a:moveTo>
                    <a:pt x="136" y="1240"/>
                  </a:moveTo>
                  <a:lnTo>
                    <a:pt x="378" y="1240"/>
                  </a:lnTo>
                  <a:lnTo>
                    <a:pt x="378" y="270"/>
                  </a:lnTo>
                  <a:lnTo>
                    <a:pt x="514" y="270"/>
                  </a:lnTo>
                  <a:lnTo>
                    <a:pt x="258" y="0"/>
                  </a:lnTo>
                  <a:lnTo>
                    <a:pt x="0" y="270"/>
                  </a:lnTo>
                  <a:lnTo>
                    <a:pt x="136" y="270"/>
                  </a:lnTo>
                  <a:lnTo>
                    <a:pt x="136" y="1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grpSp>
      <p:grpSp>
        <p:nvGrpSpPr>
          <p:cNvPr id="13" name="Group 4"/>
          <p:cNvGrpSpPr>
            <a:grpSpLocks noChangeAspect="1"/>
          </p:cNvGrpSpPr>
          <p:nvPr/>
        </p:nvGrpSpPr>
        <p:grpSpPr bwMode="auto">
          <a:xfrm>
            <a:off x="9462952" y="2113355"/>
            <a:ext cx="783568" cy="806668"/>
            <a:chOff x="3181" y="1476"/>
            <a:chExt cx="1696" cy="1746"/>
          </a:xfrm>
          <a:solidFill>
            <a:schemeClr val="bg1"/>
          </a:solidFill>
        </p:grpSpPr>
        <p:sp>
          <p:nvSpPr>
            <p:cNvPr id="14" name="Freeform 5"/>
            <p:cNvSpPr>
              <a:spLocks/>
            </p:cNvSpPr>
            <p:nvPr/>
          </p:nvSpPr>
          <p:spPr bwMode="auto">
            <a:xfrm>
              <a:off x="3337" y="1476"/>
              <a:ext cx="326" cy="326"/>
            </a:xfrm>
            <a:custGeom>
              <a:avLst/>
              <a:gdLst>
                <a:gd name="T0" fmla="*/ 162 w 326"/>
                <a:gd name="T1" fmla="*/ 0 h 326"/>
                <a:gd name="T2" fmla="*/ 196 w 326"/>
                <a:gd name="T3" fmla="*/ 2 h 326"/>
                <a:gd name="T4" fmla="*/ 226 w 326"/>
                <a:gd name="T5" fmla="*/ 12 h 326"/>
                <a:gd name="T6" fmla="*/ 254 w 326"/>
                <a:gd name="T7" fmla="*/ 28 h 326"/>
                <a:gd name="T8" fmla="*/ 278 w 326"/>
                <a:gd name="T9" fmla="*/ 48 h 326"/>
                <a:gd name="T10" fmla="*/ 298 w 326"/>
                <a:gd name="T11" fmla="*/ 72 h 326"/>
                <a:gd name="T12" fmla="*/ 314 w 326"/>
                <a:gd name="T13" fmla="*/ 98 h 326"/>
                <a:gd name="T14" fmla="*/ 322 w 326"/>
                <a:gd name="T15" fmla="*/ 130 h 326"/>
                <a:gd name="T16" fmla="*/ 326 w 326"/>
                <a:gd name="T17" fmla="*/ 162 h 326"/>
                <a:gd name="T18" fmla="*/ 326 w 326"/>
                <a:gd name="T19" fmla="*/ 180 h 326"/>
                <a:gd name="T20" fmla="*/ 318 w 326"/>
                <a:gd name="T21" fmla="*/ 212 h 326"/>
                <a:gd name="T22" fmla="*/ 306 w 326"/>
                <a:gd name="T23" fmla="*/ 240 h 326"/>
                <a:gd name="T24" fmla="*/ 288 w 326"/>
                <a:gd name="T25" fmla="*/ 266 h 326"/>
                <a:gd name="T26" fmla="*/ 266 w 326"/>
                <a:gd name="T27" fmla="*/ 288 h 326"/>
                <a:gd name="T28" fmla="*/ 240 w 326"/>
                <a:gd name="T29" fmla="*/ 306 h 326"/>
                <a:gd name="T30" fmla="*/ 212 w 326"/>
                <a:gd name="T31" fmla="*/ 318 h 326"/>
                <a:gd name="T32" fmla="*/ 180 w 326"/>
                <a:gd name="T33" fmla="*/ 324 h 326"/>
                <a:gd name="T34" fmla="*/ 162 w 326"/>
                <a:gd name="T35" fmla="*/ 326 h 326"/>
                <a:gd name="T36" fmla="*/ 130 w 326"/>
                <a:gd name="T37" fmla="*/ 322 h 326"/>
                <a:gd name="T38" fmla="*/ 100 w 326"/>
                <a:gd name="T39" fmla="*/ 312 h 326"/>
                <a:gd name="T40" fmla="*/ 72 w 326"/>
                <a:gd name="T41" fmla="*/ 298 h 326"/>
                <a:gd name="T42" fmla="*/ 48 w 326"/>
                <a:gd name="T43" fmla="*/ 278 h 326"/>
                <a:gd name="T44" fmla="*/ 28 w 326"/>
                <a:gd name="T45" fmla="*/ 254 h 326"/>
                <a:gd name="T46" fmla="*/ 12 w 326"/>
                <a:gd name="T47" fmla="*/ 226 h 326"/>
                <a:gd name="T48" fmla="*/ 2 w 326"/>
                <a:gd name="T49" fmla="*/ 196 h 326"/>
                <a:gd name="T50" fmla="*/ 0 w 326"/>
                <a:gd name="T51" fmla="*/ 162 h 326"/>
                <a:gd name="T52" fmla="*/ 0 w 326"/>
                <a:gd name="T53" fmla="*/ 146 h 326"/>
                <a:gd name="T54" fmla="*/ 6 w 326"/>
                <a:gd name="T55" fmla="*/ 114 h 326"/>
                <a:gd name="T56" fmla="*/ 20 w 326"/>
                <a:gd name="T57" fmla="*/ 84 h 326"/>
                <a:gd name="T58" fmla="*/ 36 w 326"/>
                <a:gd name="T59" fmla="*/ 58 h 326"/>
                <a:gd name="T60" fmla="*/ 58 w 326"/>
                <a:gd name="T61" fmla="*/ 36 h 326"/>
                <a:gd name="T62" fmla="*/ 84 w 326"/>
                <a:gd name="T63" fmla="*/ 18 h 326"/>
                <a:gd name="T64" fmla="*/ 114 w 326"/>
                <a:gd name="T65" fmla="*/ 6 h 326"/>
                <a:gd name="T66" fmla="*/ 146 w 326"/>
                <a:gd name="T67" fmla="*/ 0 h 326"/>
                <a:gd name="T68" fmla="*/ 162 w 326"/>
                <a:gd name="T6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26">
                  <a:moveTo>
                    <a:pt x="162" y="0"/>
                  </a:moveTo>
                  <a:lnTo>
                    <a:pt x="162" y="0"/>
                  </a:lnTo>
                  <a:lnTo>
                    <a:pt x="180" y="0"/>
                  </a:lnTo>
                  <a:lnTo>
                    <a:pt x="196" y="2"/>
                  </a:lnTo>
                  <a:lnTo>
                    <a:pt x="212" y="6"/>
                  </a:lnTo>
                  <a:lnTo>
                    <a:pt x="226" y="12"/>
                  </a:lnTo>
                  <a:lnTo>
                    <a:pt x="240" y="18"/>
                  </a:lnTo>
                  <a:lnTo>
                    <a:pt x="254" y="28"/>
                  </a:lnTo>
                  <a:lnTo>
                    <a:pt x="266" y="36"/>
                  </a:lnTo>
                  <a:lnTo>
                    <a:pt x="278" y="48"/>
                  </a:lnTo>
                  <a:lnTo>
                    <a:pt x="288" y="58"/>
                  </a:lnTo>
                  <a:lnTo>
                    <a:pt x="298" y="72"/>
                  </a:lnTo>
                  <a:lnTo>
                    <a:pt x="306" y="84"/>
                  </a:lnTo>
                  <a:lnTo>
                    <a:pt x="314" y="98"/>
                  </a:lnTo>
                  <a:lnTo>
                    <a:pt x="318" y="114"/>
                  </a:lnTo>
                  <a:lnTo>
                    <a:pt x="322" y="130"/>
                  </a:lnTo>
                  <a:lnTo>
                    <a:pt x="326" y="146"/>
                  </a:lnTo>
                  <a:lnTo>
                    <a:pt x="326" y="162"/>
                  </a:lnTo>
                  <a:lnTo>
                    <a:pt x="326" y="162"/>
                  </a:lnTo>
                  <a:lnTo>
                    <a:pt x="326" y="180"/>
                  </a:lnTo>
                  <a:lnTo>
                    <a:pt x="322" y="196"/>
                  </a:lnTo>
                  <a:lnTo>
                    <a:pt x="318" y="212"/>
                  </a:lnTo>
                  <a:lnTo>
                    <a:pt x="314" y="226"/>
                  </a:lnTo>
                  <a:lnTo>
                    <a:pt x="306" y="240"/>
                  </a:lnTo>
                  <a:lnTo>
                    <a:pt x="298" y="254"/>
                  </a:lnTo>
                  <a:lnTo>
                    <a:pt x="288" y="266"/>
                  </a:lnTo>
                  <a:lnTo>
                    <a:pt x="278" y="278"/>
                  </a:lnTo>
                  <a:lnTo>
                    <a:pt x="266" y="288"/>
                  </a:lnTo>
                  <a:lnTo>
                    <a:pt x="254" y="298"/>
                  </a:lnTo>
                  <a:lnTo>
                    <a:pt x="240" y="306"/>
                  </a:lnTo>
                  <a:lnTo>
                    <a:pt x="226" y="312"/>
                  </a:lnTo>
                  <a:lnTo>
                    <a:pt x="212" y="318"/>
                  </a:lnTo>
                  <a:lnTo>
                    <a:pt x="196" y="322"/>
                  </a:lnTo>
                  <a:lnTo>
                    <a:pt x="180" y="324"/>
                  </a:lnTo>
                  <a:lnTo>
                    <a:pt x="162" y="326"/>
                  </a:lnTo>
                  <a:lnTo>
                    <a:pt x="162" y="326"/>
                  </a:lnTo>
                  <a:lnTo>
                    <a:pt x="146" y="324"/>
                  </a:lnTo>
                  <a:lnTo>
                    <a:pt x="130" y="322"/>
                  </a:lnTo>
                  <a:lnTo>
                    <a:pt x="114" y="318"/>
                  </a:lnTo>
                  <a:lnTo>
                    <a:pt x="100" y="312"/>
                  </a:lnTo>
                  <a:lnTo>
                    <a:pt x="84" y="306"/>
                  </a:lnTo>
                  <a:lnTo>
                    <a:pt x="72" y="298"/>
                  </a:lnTo>
                  <a:lnTo>
                    <a:pt x="58" y="288"/>
                  </a:lnTo>
                  <a:lnTo>
                    <a:pt x="48" y="278"/>
                  </a:lnTo>
                  <a:lnTo>
                    <a:pt x="36" y="266"/>
                  </a:lnTo>
                  <a:lnTo>
                    <a:pt x="28" y="254"/>
                  </a:lnTo>
                  <a:lnTo>
                    <a:pt x="20" y="240"/>
                  </a:lnTo>
                  <a:lnTo>
                    <a:pt x="12" y="226"/>
                  </a:lnTo>
                  <a:lnTo>
                    <a:pt x="6" y="212"/>
                  </a:lnTo>
                  <a:lnTo>
                    <a:pt x="2" y="196"/>
                  </a:lnTo>
                  <a:lnTo>
                    <a:pt x="0" y="180"/>
                  </a:lnTo>
                  <a:lnTo>
                    <a:pt x="0" y="162"/>
                  </a:lnTo>
                  <a:lnTo>
                    <a:pt x="0" y="162"/>
                  </a:lnTo>
                  <a:lnTo>
                    <a:pt x="0" y="146"/>
                  </a:lnTo>
                  <a:lnTo>
                    <a:pt x="2" y="130"/>
                  </a:lnTo>
                  <a:lnTo>
                    <a:pt x="6" y="114"/>
                  </a:lnTo>
                  <a:lnTo>
                    <a:pt x="12" y="98"/>
                  </a:lnTo>
                  <a:lnTo>
                    <a:pt x="20" y="84"/>
                  </a:lnTo>
                  <a:lnTo>
                    <a:pt x="28" y="72"/>
                  </a:lnTo>
                  <a:lnTo>
                    <a:pt x="36" y="58"/>
                  </a:lnTo>
                  <a:lnTo>
                    <a:pt x="48" y="48"/>
                  </a:lnTo>
                  <a:lnTo>
                    <a:pt x="58" y="36"/>
                  </a:lnTo>
                  <a:lnTo>
                    <a:pt x="72" y="28"/>
                  </a:lnTo>
                  <a:lnTo>
                    <a:pt x="84" y="18"/>
                  </a:lnTo>
                  <a:lnTo>
                    <a:pt x="100" y="12"/>
                  </a:lnTo>
                  <a:lnTo>
                    <a:pt x="114" y="6"/>
                  </a:lnTo>
                  <a:lnTo>
                    <a:pt x="130" y="2"/>
                  </a:lnTo>
                  <a:lnTo>
                    <a:pt x="146" y="0"/>
                  </a:lnTo>
                  <a:lnTo>
                    <a:pt x="162" y="0"/>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5" name="Freeform 6"/>
            <p:cNvSpPr>
              <a:spLocks/>
            </p:cNvSpPr>
            <p:nvPr/>
          </p:nvSpPr>
          <p:spPr bwMode="auto">
            <a:xfrm>
              <a:off x="3181" y="1840"/>
              <a:ext cx="770" cy="1382"/>
            </a:xfrm>
            <a:custGeom>
              <a:avLst/>
              <a:gdLst>
                <a:gd name="T0" fmla="*/ 756 w 770"/>
                <a:gd name="T1" fmla="*/ 298 h 1382"/>
                <a:gd name="T2" fmla="*/ 720 w 770"/>
                <a:gd name="T3" fmla="*/ 264 h 1382"/>
                <a:gd name="T4" fmla="*/ 668 w 770"/>
                <a:gd name="T5" fmla="*/ 256 h 1382"/>
                <a:gd name="T6" fmla="*/ 622 w 770"/>
                <a:gd name="T7" fmla="*/ 270 h 1382"/>
                <a:gd name="T8" fmla="*/ 528 w 770"/>
                <a:gd name="T9" fmla="*/ 290 h 1382"/>
                <a:gd name="T10" fmla="*/ 454 w 770"/>
                <a:gd name="T11" fmla="*/ 284 h 1382"/>
                <a:gd name="T12" fmla="*/ 416 w 770"/>
                <a:gd name="T13" fmla="*/ 268 h 1382"/>
                <a:gd name="T14" fmla="*/ 396 w 770"/>
                <a:gd name="T15" fmla="*/ 250 h 1382"/>
                <a:gd name="T16" fmla="*/ 360 w 770"/>
                <a:gd name="T17" fmla="*/ 186 h 1382"/>
                <a:gd name="T18" fmla="*/ 364 w 770"/>
                <a:gd name="T19" fmla="*/ 136 h 1382"/>
                <a:gd name="T20" fmla="*/ 340 w 770"/>
                <a:gd name="T21" fmla="*/ 64 h 1382"/>
                <a:gd name="T22" fmla="*/ 294 w 770"/>
                <a:gd name="T23" fmla="*/ 20 h 1382"/>
                <a:gd name="T24" fmla="*/ 268 w 770"/>
                <a:gd name="T25" fmla="*/ 8 h 1382"/>
                <a:gd name="T26" fmla="*/ 224 w 770"/>
                <a:gd name="T27" fmla="*/ 0 h 1382"/>
                <a:gd name="T28" fmla="*/ 182 w 770"/>
                <a:gd name="T29" fmla="*/ 4 h 1382"/>
                <a:gd name="T30" fmla="*/ 144 w 770"/>
                <a:gd name="T31" fmla="*/ 20 h 1382"/>
                <a:gd name="T32" fmla="*/ 110 w 770"/>
                <a:gd name="T33" fmla="*/ 46 h 1382"/>
                <a:gd name="T34" fmla="*/ 86 w 770"/>
                <a:gd name="T35" fmla="*/ 84 h 1382"/>
                <a:gd name="T36" fmla="*/ 68 w 770"/>
                <a:gd name="T37" fmla="*/ 126 h 1382"/>
                <a:gd name="T38" fmla="*/ 26 w 770"/>
                <a:gd name="T39" fmla="*/ 298 h 1382"/>
                <a:gd name="T40" fmla="*/ 8 w 770"/>
                <a:gd name="T41" fmla="*/ 436 h 1382"/>
                <a:gd name="T42" fmla="*/ 0 w 770"/>
                <a:gd name="T43" fmla="*/ 610 h 1382"/>
                <a:gd name="T44" fmla="*/ 4 w 770"/>
                <a:gd name="T45" fmla="*/ 640 h 1382"/>
                <a:gd name="T46" fmla="*/ 18 w 770"/>
                <a:gd name="T47" fmla="*/ 680 h 1382"/>
                <a:gd name="T48" fmla="*/ 44 w 770"/>
                <a:gd name="T49" fmla="*/ 714 h 1382"/>
                <a:gd name="T50" fmla="*/ 70 w 770"/>
                <a:gd name="T51" fmla="*/ 1314 h 1382"/>
                <a:gd name="T52" fmla="*/ 92 w 770"/>
                <a:gd name="T53" fmla="*/ 1354 h 1382"/>
                <a:gd name="T54" fmla="*/ 134 w 770"/>
                <a:gd name="T55" fmla="*/ 1378 h 1382"/>
                <a:gd name="T56" fmla="*/ 168 w 770"/>
                <a:gd name="T57" fmla="*/ 1380 h 1382"/>
                <a:gd name="T58" fmla="*/ 214 w 770"/>
                <a:gd name="T59" fmla="*/ 1360 h 1382"/>
                <a:gd name="T60" fmla="*/ 240 w 770"/>
                <a:gd name="T61" fmla="*/ 1316 h 1382"/>
                <a:gd name="T62" fmla="*/ 284 w 770"/>
                <a:gd name="T63" fmla="*/ 668 h 1382"/>
                <a:gd name="T64" fmla="*/ 294 w 770"/>
                <a:gd name="T65" fmla="*/ 626 h 1382"/>
                <a:gd name="T66" fmla="*/ 296 w 770"/>
                <a:gd name="T67" fmla="*/ 552 h 1382"/>
                <a:gd name="T68" fmla="*/ 306 w 770"/>
                <a:gd name="T69" fmla="*/ 406 h 1382"/>
                <a:gd name="T70" fmla="*/ 314 w 770"/>
                <a:gd name="T71" fmla="*/ 412 h 1382"/>
                <a:gd name="T72" fmla="*/ 378 w 770"/>
                <a:gd name="T73" fmla="*/ 446 h 1382"/>
                <a:gd name="T74" fmla="*/ 450 w 770"/>
                <a:gd name="T75" fmla="*/ 464 h 1382"/>
                <a:gd name="T76" fmla="*/ 504 w 770"/>
                <a:gd name="T77" fmla="*/ 468 h 1382"/>
                <a:gd name="T78" fmla="*/ 602 w 770"/>
                <a:gd name="T79" fmla="*/ 458 h 1382"/>
                <a:gd name="T80" fmla="*/ 712 w 770"/>
                <a:gd name="T81" fmla="*/ 426 h 1382"/>
                <a:gd name="T82" fmla="*/ 752 w 770"/>
                <a:gd name="T83" fmla="*/ 396 h 1382"/>
                <a:gd name="T84" fmla="*/ 770 w 770"/>
                <a:gd name="T85" fmla="*/ 348 h 1382"/>
                <a:gd name="T86" fmla="*/ 764 w 770"/>
                <a:gd name="T87" fmla="*/ 31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0" h="1382">
                  <a:moveTo>
                    <a:pt x="764" y="314"/>
                  </a:moveTo>
                  <a:lnTo>
                    <a:pt x="764" y="314"/>
                  </a:lnTo>
                  <a:lnTo>
                    <a:pt x="756" y="298"/>
                  </a:lnTo>
                  <a:lnTo>
                    <a:pt x="746" y="284"/>
                  </a:lnTo>
                  <a:lnTo>
                    <a:pt x="734" y="272"/>
                  </a:lnTo>
                  <a:lnTo>
                    <a:pt x="720" y="264"/>
                  </a:lnTo>
                  <a:lnTo>
                    <a:pt x="704" y="258"/>
                  </a:lnTo>
                  <a:lnTo>
                    <a:pt x="686" y="256"/>
                  </a:lnTo>
                  <a:lnTo>
                    <a:pt x="668" y="256"/>
                  </a:lnTo>
                  <a:lnTo>
                    <a:pt x="652" y="260"/>
                  </a:lnTo>
                  <a:lnTo>
                    <a:pt x="652" y="260"/>
                  </a:lnTo>
                  <a:lnTo>
                    <a:pt x="622" y="270"/>
                  </a:lnTo>
                  <a:lnTo>
                    <a:pt x="592" y="278"/>
                  </a:lnTo>
                  <a:lnTo>
                    <a:pt x="560" y="286"/>
                  </a:lnTo>
                  <a:lnTo>
                    <a:pt x="528" y="290"/>
                  </a:lnTo>
                  <a:lnTo>
                    <a:pt x="498" y="290"/>
                  </a:lnTo>
                  <a:lnTo>
                    <a:pt x="468" y="288"/>
                  </a:lnTo>
                  <a:lnTo>
                    <a:pt x="454" y="284"/>
                  </a:lnTo>
                  <a:lnTo>
                    <a:pt x="440" y="280"/>
                  </a:lnTo>
                  <a:lnTo>
                    <a:pt x="428" y="274"/>
                  </a:lnTo>
                  <a:lnTo>
                    <a:pt x="416" y="268"/>
                  </a:lnTo>
                  <a:lnTo>
                    <a:pt x="416" y="268"/>
                  </a:lnTo>
                  <a:lnTo>
                    <a:pt x="406" y="260"/>
                  </a:lnTo>
                  <a:lnTo>
                    <a:pt x="396" y="250"/>
                  </a:lnTo>
                  <a:lnTo>
                    <a:pt x="380" y="230"/>
                  </a:lnTo>
                  <a:lnTo>
                    <a:pt x="368" y="210"/>
                  </a:lnTo>
                  <a:lnTo>
                    <a:pt x="360" y="186"/>
                  </a:lnTo>
                  <a:lnTo>
                    <a:pt x="360" y="186"/>
                  </a:lnTo>
                  <a:lnTo>
                    <a:pt x="364" y="160"/>
                  </a:lnTo>
                  <a:lnTo>
                    <a:pt x="364" y="136"/>
                  </a:lnTo>
                  <a:lnTo>
                    <a:pt x="360" y="110"/>
                  </a:lnTo>
                  <a:lnTo>
                    <a:pt x="352" y="86"/>
                  </a:lnTo>
                  <a:lnTo>
                    <a:pt x="340" y="64"/>
                  </a:lnTo>
                  <a:lnTo>
                    <a:pt x="324" y="44"/>
                  </a:lnTo>
                  <a:lnTo>
                    <a:pt x="304" y="28"/>
                  </a:lnTo>
                  <a:lnTo>
                    <a:pt x="294" y="20"/>
                  </a:lnTo>
                  <a:lnTo>
                    <a:pt x="282" y="14"/>
                  </a:lnTo>
                  <a:lnTo>
                    <a:pt x="282" y="14"/>
                  </a:lnTo>
                  <a:lnTo>
                    <a:pt x="268" y="8"/>
                  </a:lnTo>
                  <a:lnTo>
                    <a:pt x="254" y="4"/>
                  </a:lnTo>
                  <a:lnTo>
                    <a:pt x="238" y="0"/>
                  </a:lnTo>
                  <a:lnTo>
                    <a:pt x="224" y="0"/>
                  </a:lnTo>
                  <a:lnTo>
                    <a:pt x="210" y="0"/>
                  </a:lnTo>
                  <a:lnTo>
                    <a:pt x="196" y="2"/>
                  </a:lnTo>
                  <a:lnTo>
                    <a:pt x="182" y="4"/>
                  </a:lnTo>
                  <a:lnTo>
                    <a:pt x="168" y="8"/>
                  </a:lnTo>
                  <a:lnTo>
                    <a:pt x="156" y="14"/>
                  </a:lnTo>
                  <a:lnTo>
                    <a:pt x="144" y="20"/>
                  </a:lnTo>
                  <a:lnTo>
                    <a:pt x="132" y="28"/>
                  </a:lnTo>
                  <a:lnTo>
                    <a:pt x="120" y="36"/>
                  </a:lnTo>
                  <a:lnTo>
                    <a:pt x="110" y="46"/>
                  </a:lnTo>
                  <a:lnTo>
                    <a:pt x="100" y="58"/>
                  </a:lnTo>
                  <a:lnTo>
                    <a:pt x="92" y="70"/>
                  </a:lnTo>
                  <a:lnTo>
                    <a:pt x="86" y="84"/>
                  </a:lnTo>
                  <a:lnTo>
                    <a:pt x="86" y="84"/>
                  </a:lnTo>
                  <a:lnTo>
                    <a:pt x="78" y="98"/>
                  </a:lnTo>
                  <a:lnTo>
                    <a:pt x="68" y="126"/>
                  </a:lnTo>
                  <a:lnTo>
                    <a:pt x="54" y="168"/>
                  </a:lnTo>
                  <a:lnTo>
                    <a:pt x="40" y="226"/>
                  </a:lnTo>
                  <a:lnTo>
                    <a:pt x="26" y="298"/>
                  </a:lnTo>
                  <a:lnTo>
                    <a:pt x="18" y="342"/>
                  </a:lnTo>
                  <a:lnTo>
                    <a:pt x="12" y="388"/>
                  </a:lnTo>
                  <a:lnTo>
                    <a:pt x="8" y="436"/>
                  </a:lnTo>
                  <a:lnTo>
                    <a:pt x="4" y="490"/>
                  </a:lnTo>
                  <a:lnTo>
                    <a:pt x="2" y="548"/>
                  </a:lnTo>
                  <a:lnTo>
                    <a:pt x="0" y="610"/>
                  </a:lnTo>
                  <a:lnTo>
                    <a:pt x="0" y="610"/>
                  </a:lnTo>
                  <a:lnTo>
                    <a:pt x="2" y="626"/>
                  </a:lnTo>
                  <a:lnTo>
                    <a:pt x="4" y="640"/>
                  </a:lnTo>
                  <a:lnTo>
                    <a:pt x="8" y="654"/>
                  </a:lnTo>
                  <a:lnTo>
                    <a:pt x="12" y="668"/>
                  </a:lnTo>
                  <a:lnTo>
                    <a:pt x="18" y="680"/>
                  </a:lnTo>
                  <a:lnTo>
                    <a:pt x="26" y="692"/>
                  </a:lnTo>
                  <a:lnTo>
                    <a:pt x="34" y="704"/>
                  </a:lnTo>
                  <a:lnTo>
                    <a:pt x="44" y="714"/>
                  </a:lnTo>
                  <a:lnTo>
                    <a:pt x="68" y="1296"/>
                  </a:lnTo>
                  <a:lnTo>
                    <a:pt x="68" y="1296"/>
                  </a:lnTo>
                  <a:lnTo>
                    <a:pt x="70" y="1314"/>
                  </a:lnTo>
                  <a:lnTo>
                    <a:pt x="74" y="1328"/>
                  </a:lnTo>
                  <a:lnTo>
                    <a:pt x="82" y="1342"/>
                  </a:lnTo>
                  <a:lnTo>
                    <a:pt x="92" y="1354"/>
                  </a:lnTo>
                  <a:lnTo>
                    <a:pt x="104" y="1366"/>
                  </a:lnTo>
                  <a:lnTo>
                    <a:pt x="118" y="1374"/>
                  </a:lnTo>
                  <a:lnTo>
                    <a:pt x="134" y="1378"/>
                  </a:lnTo>
                  <a:lnTo>
                    <a:pt x="150" y="1382"/>
                  </a:lnTo>
                  <a:lnTo>
                    <a:pt x="150" y="1382"/>
                  </a:lnTo>
                  <a:lnTo>
                    <a:pt x="168" y="1380"/>
                  </a:lnTo>
                  <a:lnTo>
                    <a:pt x="184" y="1376"/>
                  </a:lnTo>
                  <a:lnTo>
                    <a:pt x="200" y="1370"/>
                  </a:lnTo>
                  <a:lnTo>
                    <a:pt x="214" y="1360"/>
                  </a:lnTo>
                  <a:lnTo>
                    <a:pt x="226" y="1348"/>
                  </a:lnTo>
                  <a:lnTo>
                    <a:pt x="234" y="1332"/>
                  </a:lnTo>
                  <a:lnTo>
                    <a:pt x="240" y="1316"/>
                  </a:lnTo>
                  <a:lnTo>
                    <a:pt x="244" y="1298"/>
                  </a:lnTo>
                  <a:lnTo>
                    <a:pt x="284" y="668"/>
                  </a:lnTo>
                  <a:lnTo>
                    <a:pt x="284" y="668"/>
                  </a:lnTo>
                  <a:lnTo>
                    <a:pt x="288" y="654"/>
                  </a:lnTo>
                  <a:lnTo>
                    <a:pt x="292" y="640"/>
                  </a:lnTo>
                  <a:lnTo>
                    <a:pt x="294" y="626"/>
                  </a:lnTo>
                  <a:lnTo>
                    <a:pt x="296" y="610"/>
                  </a:lnTo>
                  <a:lnTo>
                    <a:pt x="296" y="610"/>
                  </a:lnTo>
                  <a:lnTo>
                    <a:pt x="296" y="552"/>
                  </a:lnTo>
                  <a:lnTo>
                    <a:pt x="298" y="500"/>
                  </a:lnTo>
                  <a:lnTo>
                    <a:pt x="302" y="450"/>
                  </a:lnTo>
                  <a:lnTo>
                    <a:pt x="306" y="406"/>
                  </a:lnTo>
                  <a:lnTo>
                    <a:pt x="306" y="406"/>
                  </a:lnTo>
                  <a:lnTo>
                    <a:pt x="314" y="412"/>
                  </a:lnTo>
                  <a:lnTo>
                    <a:pt x="314" y="412"/>
                  </a:lnTo>
                  <a:lnTo>
                    <a:pt x="334" y="424"/>
                  </a:lnTo>
                  <a:lnTo>
                    <a:pt x="356" y="436"/>
                  </a:lnTo>
                  <a:lnTo>
                    <a:pt x="378" y="446"/>
                  </a:lnTo>
                  <a:lnTo>
                    <a:pt x="402" y="454"/>
                  </a:lnTo>
                  <a:lnTo>
                    <a:pt x="426" y="460"/>
                  </a:lnTo>
                  <a:lnTo>
                    <a:pt x="450" y="464"/>
                  </a:lnTo>
                  <a:lnTo>
                    <a:pt x="476" y="466"/>
                  </a:lnTo>
                  <a:lnTo>
                    <a:pt x="504" y="468"/>
                  </a:lnTo>
                  <a:lnTo>
                    <a:pt x="504" y="468"/>
                  </a:lnTo>
                  <a:lnTo>
                    <a:pt x="528" y="466"/>
                  </a:lnTo>
                  <a:lnTo>
                    <a:pt x="552" y="464"/>
                  </a:lnTo>
                  <a:lnTo>
                    <a:pt x="602" y="458"/>
                  </a:lnTo>
                  <a:lnTo>
                    <a:pt x="656" y="444"/>
                  </a:lnTo>
                  <a:lnTo>
                    <a:pt x="712" y="426"/>
                  </a:lnTo>
                  <a:lnTo>
                    <a:pt x="712" y="426"/>
                  </a:lnTo>
                  <a:lnTo>
                    <a:pt x="728" y="418"/>
                  </a:lnTo>
                  <a:lnTo>
                    <a:pt x="742" y="408"/>
                  </a:lnTo>
                  <a:lnTo>
                    <a:pt x="752" y="396"/>
                  </a:lnTo>
                  <a:lnTo>
                    <a:pt x="762" y="382"/>
                  </a:lnTo>
                  <a:lnTo>
                    <a:pt x="766" y="366"/>
                  </a:lnTo>
                  <a:lnTo>
                    <a:pt x="770" y="348"/>
                  </a:lnTo>
                  <a:lnTo>
                    <a:pt x="768" y="332"/>
                  </a:lnTo>
                  <a:lnTo>
                    <a:pt x="764" y="314"/>
                  </a:lnTo>
                  <a:lnTo>
                    <a:pt x="764"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6" name="Freeform 7"/>
            <p:cNvSpPr>
              <a:spLocks/>
            </p:cNvSpPr>
            <p:nvPr/>
          </p:nvSpPr>
          <p:spPr bwMode="auto">
            <a:xfrm>
              <a:off x="4397" y="1476"/>
              <a:ext cx="326" cy="326"/>
            </a:xfrm>
            <a:custGeom>
              <a:avLst/>
              <a:gdLst>
                <a:gd name="T0" fmla="*/ 162 w 326"/>
                <a:gd name="T1" fmla="*/ 0 h 326"/>
                <a:gd name="T2" fmla="*/ 196 w 326"/>
                <a:gd name="T3" fmla="*/ 2 h 326"/>
                <a:gd name="T4" fmla="*/ 226 w 326"/>
                <a:gd name="T5" fmla="*/ 12 h 326"/>
                <a:gd name="T6" fmla="*/ 254 w 326"/>
                <a:gd name="T7" fmla="*/ 28 h 326"/>
                <a:gd name="T8" fmla="*/ 278 w 326"/>
                <a:gd name="T9" fmla="*/ 48 h 326"/>
                <a:gd name="T10" fmla="*/ 298 w 326"/>
                <a:gd name="T11" fmla="*/ 72 h 326"/>
                <a:gd name="T12" fmla="*/ 314 w 326"/>
                <a:gd name="T13" fmla="*/ 98 h 326"/>
                <a:gd name="T14" fmla="*/ 322 w 326"/>
                <a:gd name="T15" fmla="*/ 130 h 326"/>
                <a:gd name="T16" fmla="*/ 326 w 326"/>
                <a:gd name="T17" fmla="*/ 162 h 326"/>
                <a:gd name="T18" fmla="*/ 326 w 326"/>
                <a:gd name="T19" fmla="*/ 180 h 326"/>
                <a:gd name="T20" fmla="*/ 318 w 326"/>
                <a:gd name="T21" fmla="*/ 212 h 326"/>
                <a:gd name="T22" fmla="*/ 306 w 326"/>
                <a:gd name="T23" fmla="*/ 240 h 326"/>
                <a:gd name="T24" fmla="*/ 288 w 326"/>
                <a:gd name="T25" fmla="*/ 266 h 326"/>
                <a:gd name="T26" fmla="*/ 266 w 326"/>
                <a:gd name="T27" fmla="*/ 288 h 326"/>
                <a:gd name="T28" fmla="*/ 240 w 326"/>
                <a:gd name="T29" fmla="*/ 306 h 326"/>
                <a:gd name="T30" fmla="*/ 212 w 326"/>
                <a:gd name="T31" fmla="*/ 318 h 326"/>
                <a:gd name="T32" fmla="*/ 180 w 326"/>
                <a:gd name="T33" fmla="*/ 324 h 326"/>
                <a:gd name="T34" fmla="*/ 162 w 326"/>
                <a:gd name="T35" fmla="*/ 326 h 326"/>
                <a:gd name="T36" fmla="*/ 130 w 326"/>
                <a:gd name="T37" fmla="*/ 322 h 326"/>
                <a:gd name="T38" fmla="*/ 100 w 326"/>
                <a:gd name="T39" fmla="*/ 312 h 326"/>
                <a:gd name="T40" fmla="*/ 72 w 326"/>
                <a:gd name="T41" fmla="*/ 298 h 326"/>
                <a:gd name="T42" fmla="*/ 48 w 326"/>
                <a:gd name="T43" fmla="*/ 278 h 326"/>
                <a:gd name="T44" fmla="*/ 28 w 326"/>
                <a:gd name="T45" fmla="*/ 254 h 326"/>
                <a:gd name="T46" fmla="*/ 12 w 326"/>
                <a:gd name="T47" fmla="*/ 226 h 326"/>
                <a:gd name="T48" fmla="*/ 2 w 326"/>
                <a:gd name="T49" fmla="*/ 196 h 326"/>
                <a:gd name="T50" fmla="*/ 0 w 326"/>
                <a:gd name="T51" fmla="*/ 162 h 326"/>
                <a:gd name="T52" fmla="*/ 0 w 326"/>
                <a:gd name="T53" fmla="*/ 146 h 326"/>
                <a:gd name="T54" fmla="*/ 6 w 326"/>
                <a:gd name="T55" fmla="*/ 114 h 326"/>
                <a:gd name="T56" fmla="*/ 20 w 326"/>
                <a:gd name="T57" fmla="*/ 84 h 326"/>
                <a:gd name="T58" fmla="*/ 36 w 326"/>
                <a:gd name="T59" fmla="*/ 58 h 326"/>
                <a:gd name="T60" fmla="*/ 58 w 326"/>
                <a:gd name="T61" fmla="*/ 36 h 326"/>
                <a:gd name="T62" fmla="*/ 84 w 326"/>
                <a:gd name="T63" fmla="*/ 18 h 326"/>
                <a:gd name="T64" fmla="*/ 114 w 326"/>
                <a:gd name="T65" fmla="*/ 6 h 326"/>
                <a:gd name="T66" fmla="*/ 146 w 326"/>
                <a:gd name="T67" fmla="*/ 0 h 326"/>
                <a:gd name="T68" fmla="*/ 162 w 326"/>
                <a:gd name="T6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26">
                  <a:moveTo>
                    <a:pt x="162" y="0"/>
                  </a:moveTo>
                  <a:lnTo>
                    <a:pt x="162" y="0"/>
                  </a:lnTo>
                  <a:lnTo>
                    <a:pt x="180" y="0"/>
                  </a:lnTo>
                  <a:lnTo>
                    <a:pt x="196" y="2"/>
                  </a:lnTo>
                  <a:lnTo>
                    <a:pt x="212" y="6"/>
                  </a:lnTo>
                  <a:lnTo>
                    <a:pt x="226" y="12"/>
                  </a:lnTo>
                  <a:lnTo>
                    <a:pt x="240" y="18"/>
                  </a:lnTo>
                  <a:lnTo>
                    <a:pt x="254" y="28"/>
                  </a:lnTo>
                  <a:lnTo>
                    <a:pt x="266" y="36"/>
                  </a:lnTo>
                  <a:lnTo>
                    <a:pt x="278" y="48"/>
                  </a:lnTo>
                  <a:lnTo>
                    <a:pt x="288" y="58"/>
                  </a:lnTo>
                  <a:lnTo>
                    <a:pt x="298" y="72"/>
                  </a:lnTo>
                  <a:lnTo>
                    <a:pt x="306" y="84"/>
                  </a:lnTo>
                  <a:lnTo>
                    <a:pt x="314" y="98"/>
                  </a:lnTo>
                  <a:lnTo>
                    <a:pt x="318" y="114"/>
                  </a:lnTo>
                  <a:lnTo>
                    <a:pt x="322" y="130"/>
                  </a:lnTo>
                  <a:lnTo>
                    <a:pt x="326" y="146"/>
                  </a:lnTo>
                  <a:lnTo>
                    <a:pt x="326" y="162"/>
                  </a:lnTo>
                  <a:lnTo>
                    <a:pt x="326" y="162"/>
                  </a:lnTo>
                  <a:lnTo>
                    <a:pt x="326" y="180"/>
                  </a:lnTo>
                  <a:lnTo>
                    <a:pt x="322" y="196"/>
                  </a:lnTo>
                  <a:lnTo>
                    <a:pt x="318" y="212"/>
                  </a:lnTo>
                  <a:lnTo>
                    <a:pt x="314" y="226"/>
                  </a:lnTo>
                  <a:lnTo>
                    <a:pt x="306" y="240"/>
                  </a:lnTo>
                  <a:lnTo>
                    <a:pt x="298" y="254"/>
                  </a:lnTo>
                  <a:lnTo>
                    <a:pt x="288" y="266"/>
                  </a:lnTo>
                  <a:lnTo>
                    <a:pt x="278" y="278"/>
                  </a:lnTo>
                  <a:lnTo>
                    <a:pt x="266" y="288"/>
                  </a:lnTo>
                  <a:lnTo>
                    <a:pt x="254" y="298"/>
                  </a:lnTo>
                  <a:lnTo>
                    <a:pt x="240" y="306"/>
                  </a:lnTo>
                  <a:lnTo>
                    <a:pt x="226" y="312"/>
                  </a:lnTo>
                  <a:lnTo>
                    <a:pt x="212" y="318"/>
                  </a:lnTo>
                  <a:lnTo>
                    <a:pt x="196" y="322"/>
                  </a:lnTo>
                  <a:lnTo>
                    <a:pt x="180" y="324"/>
                  </a:lnTo>
                  <a:lnTo>
                    <a:pt x="162" y="326"/>
                  </a:lnTo>
                  <a:lnTo>
                    <a:pt x="162" y="326"/>
                  </a:lnTo>
                  <a:lnTo>
                    <a:pt x="146" y="324"/>
                  </a:lnTo>
                  <a:lnTo>
                    <a:pt x="130" y="322"/>
                  </a:lnTo>
                  <a:lnTo>
                    <a:pt x="114" y="318"/>
                  </a:lnTo>
                  <a:lnTo>
                    <a:pt x="100" y="312"/>
                  </a:lnTo>
                  <a:lnTo>
                    <a:pt x="84" y="306"/>
                  </a:lnTo>
                  <a:lnTo>
                    <a:pt x="72" y="298"/>
                  </a:lnTo>
                  <a:lnTo>
                    <a:pt x="58" y="288"/>
                  </a:lnTo>
                  <a:lnTo>
                    <a:pt x="48" y="278"/>
                  </a:lnTo>
                  <a:lnTo>
                    <a:pt x="36" y="266"/>
                  </a:lnTo>
                  <a:lnTo>
                    <a:pt x="28" y="254"/>
                  </a:lnTo>
                  <a:lnTo>
                    <a:pt x="20" y="240"/>
                  </a:lnTo>
                  <a:lnTo>
                    <a:pt x="12" y="226"/>
                  </a:lnTo>
                  <a:lnTo>
                    <a:pt x="6" y="212"/>
                  </a:lnTo>
                  <a:lnTo>
                    <a:pt x="2" y="196"/>
                  </a:lnTo>
                  <a:lnTo>
                    <a:pt x="0" y="180"/>
                  </a:lnTo>
                  <a:lnTo>
                    <a:pt x="0" y="162"/>
                  </a:lnTo>
                  <a:lnTo>
                    <a:pt x="0" y="162"/>
                  </a:lnTo>
                  <a:lnTo>
                    <a:pt x="0" y="146"/>
                  </a:lnTo>
                  <a:lnTo>
                    <a:pt x="2" y="130"/>
                  </a:lnTo>
                  <a:lnTo>
                    <a:pt x="6" y="114"/>
                  </a:lnTo>
                  <a:lnTo>
                    <a:pt x="12" y="98"/>
                  </a:lnTo>
                  <a:lnTo>
                    <a:pt x="20" y="84"/>
                  </a:lnTo>
                  <a:lnTo>
                    <a:pt x="28" y="72"/>
                  </a:lnTo>
                  <a:lnTo>
                    <a:pt x="36" y="58"/>
                  </a:lnTo>
                  <a:lnTo>
                    <a:pt x="48" y="48"/>
                  </a:lnTo>
                  <a:lnTo>
                    <a:pt x="58" y="36"/>
                  </a:lnTo>
                  <a:lnTo>
                    <a:pt x="72" y="28"/>
                  </a:lnTo>
                  <a:lnTo>
                    <a:pt x="84" y="18"/>
                  </a:lnTo>
                  <a:lnTo>
                    <a:pt x="100" y="12"/>
                  </a:lnTo>
                  <a:lnTo>
                    <a:pt x="114" y="6"/>
                  </a:lnTo>
                  <a:lnTo>
                    <a:pt x="130" y="2"/>
                  </a:lnTo>
                  <a:lnTo>
                    <a:pt x="146" y="0"/>
                  </a:lnTo>
                  <a:lnTo>
                    <a:pt x="162" y="0"/>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7" name="Freeform 8"/>
            <p:cNvSpPr>
              <a:spLocks/>
            </p:cNvSpPr>
            <p:nvPr/>
          </p:nvSpPr>
          <p:spPr bwMode="auto">
            <a:xfrm>
              <a:off x="4109" y="1840"/>
              <a:ext cx="768" cy="1382"/>
            </a:xfrm>
            <a:custGeom>
              <a:avLst/>
              <a:gdLst>
                <a:gd name="T0" fmla="*/ 678 w 768"/>
                <a:gd name="T1" fmla="*/ 70 h 1382"/>
                <a:gd name="T2" fmla="*/ 650 w 768"/>
                <a:gd name="T3" fmla="*/ 36 h 1382"/>
                <a:gd name="T4" fmla="*/ 614 w 768"/>
                <a:gd name="T5" fmla="*/ 14 h 1382"/>
                <a:gd name="T6" fmla="*/ 574 w 768"/>
                <a:gd name="T7" fmla="*/ 2 h 1382"/>
                <a:gd name="T8" fmla="*/ 530 w 768"/>
                <a:gd name="T9" fmla="*/ 0 h 1382"/>
                <a:gd name="T10" fmla="*/ 488 w 768"/>
                <a:gd name="T11" fmla="*/ 14 h 1382"/>
                <a:gd name="T12" fmla="*/ 466 w 768"/>
                <a:gd name="T13" fmla="*/ 28 h 1382"/>
                <a:gd name="T14" fmla="*/ 418 w 768"/>
                <a:gd name="T15" fmla="*/ 86 h 1382"/>
                <a:gd name="T16" fmla="*/ 404 w 768"/>
                <a:gd name="T17" fmla="*/ 160 h 1382"/>
                <a:gd name="T18" fmla="*/ 400 w 768"/>
                <a:gd name="T19" fmla="*/ 210 h 1382"/>
                <a:gd name="T20" fmla="*/ 364 w 768"/>
                <a:gd name="T21" fmla="*/ 260 h 1382"/>
                <a:gd name="T22" fmla="*/ 342 w 768"/>
                <a:gd name="T23" fmla="*/ 274 h 1382"/>
                <a:gd name="T24" fmla="*/ 302 w 768"/>
                <a:gd name="T25" fmla="*/ 288 h 1382"/>
                <a:gd name="T26" fmla="*/ 208 w 768"/>
                <a:gd name="T27" fmla="*/ 286 h 1382"/>
                <a:gd name="T28" fmla="*/ 118 w 768"/>
                <a:gd name="T29" fmla="*/ 260 h 1382"/>
                <a:gd name="T30" fmla="*/ 84 w 768"/>
                <a:gd name="T31" fmla="*/ 256 h 1382"/>
                <a:gd name="T32" fmla="*/ 36 w 768"/>
                <a:gd name="T33" fmla="*/ 272 h 1382"/>
                <a:gd name="T34" fmla="*/ 4 w 768"/>
                <a:gd name="T35" fmla="*/ 314 h 1382"/>
                <a:gd name="T36" fmla="*/ 0 w 768"/>
                <a:gd name="T37" fmla="*/ 348 h 1382"/>
                <a:gd name="T38" fmla="*/ 16 w 768"/>
                <a:gd name="T39" fmla="*/ 396 h 1382"/>
                <a:gd name="T40" fmla="*/ 58 w 768"/>
                <a:gd name="T41" fmla="*/ 426 h 1382"/>
                <a:gd name="T42" fmla="*/ 166 w 768"/>
                <a:gd name="T43" fmla="*/ 458 h 1382"/>
                <a:gd name="T44" fmla="*/ 266 w 768"/>
                <a:gd name="T45" fmla="*/ 468 h 1382"/>
                <a:gd name="T46" fmla="*/ 318 w 768"/>
                <a:gd name="T47" fmla="*/ 464 h 1382"/>
                <a:gd name="T48" fmla="*/ 392 w 768"/>
                <a:gd name="T49" fmla="*/ 446 h 1382"/>
                <a:gd name="T50" fmla="*/ 456 w 768"/>
                <a:gd name="T51" fmla="*/ 412 h 1382"/>
                <a:gd name="T52" fmla="*/ 462 w 768"/>
                <a:gd name="T53" fmla="*/ 406 h 1382"/>
                <a:gd name="T54" fmla="*/ 474 w 768"/>
                <a:gd name="T55" fmla="*/ 552 h 1382"/>
                <a:gd name="T56" fmla="*/ 476 w 768"/>
                <a:gd name="T57" fmla="*/ 626 h 1382"/>
                <a:gd name="T58" fmla="*/ 486 w 768"/>
                <a:gd name="T59" fmla="*/ 668 h 1382"/>
                <a:gd name="T60" fmla="*/ 528 w 768"/>
                <a:gd name="T61" fmla="*/ 1316 h 1382"/>
                <a:gd name="T62" fmla="*/ 556 w 768"/>
                <a:gd name="T63" fmla="*/ 1360 h 1382"/>
                <a:gd name="T64" fmla="*/ 602 w 768"/>
                <a:gd name="T65" fmla="*/ 1380 h 1382"/>
                <a:gd name="T66" fmla="*/ 636 w 768"/>
                <a:gd name="T67" fmla="*/ 1378 h 1382"/>
                <a:gd name="T68" fmla="*/ 678 w 768"/>
                <a:gd name="T69" fmla="*/ 1354 h 1382"/>
                <a:gd name="T70" fmla="*/ 700 w 768"/>
                <a:gd name="T71" fmla="*/ 1314 h 1382"/>
                <a:gd name="T72" fmla="*/ 726 w 768"/>
                <a:gd name="T73" fmla="*/ 714 h 1382"/>
                <a:gd name="T74" fmla="*/ 752 w 768"/>
                <a:gd name="T75" fmla="*/ 680 h 1382"/>
                <a:gd name="T76" fmla="*/ 766 w 768"/>
                <a:gd name="T77" fmla="*/ 640 h 1382"/>
                <a:gd name="T78" fmla="*/ 768 w 768"/>
                <a:gd name="T79" fmla="*/ 610 h 1382"/>
                <a:gd name="T80" fmla="*/ 762 w 768"/>
                <a:gd name="T81" fmla="*/ 436 h 1382"/>
                <a:gd name="T82" fmla="*/ 744 w 768"/>
                <a:gd name="T83" fmla="*/ 298 h 1382"/>
                <a:gd name="T84" fmla="*/ 702 w 768"/>
                <a:gd name="T85" fmla="*/ 126 h 1382"/>
                <a:gd name="T86" fmla="*/ 684 w 768"/>
                <a:gd name="T87" fmla="*/ 8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8" h="1382">
                  <a:moveTo>
                    <a:pt x="684" y="84"/>
                  </a:moveTo>
                  <a:lnTo>
                    <a:pt x="684" y="84"/>
                  </a:lnTo>
                  <a:lnTo>
                    <a:pt x="678" y="70"/>
                  </a:lnTo>
                  <a:lnTo>
                    <a:pt x="668" y="58"/>
                  </a:lnTo>
                  <a:lnTo>
                    <a:pt x="660" y="46"/>
                  </a:lnTo>
                  <a:lnTo>
                    <a:pt x="650" y="36"/>
                  </a:lnTo>
                  <a:lnTo>
                    <a:pt x="638" y="28"/>
                  </a:lnTo>
                  <a:lnTo>
                    <a:pt x="626" y="20"/>
                  </a:lnTo>
                  <a:lnTo>
                    <a:pt x="614" y="14"/>
                  </a:lnTo>
                  <a:lnTo>
                    <a:pt x="600" y="8"/>
                  </a:lnTo>
                  <a:lnTo>
                    <a:pt x="588" y="4"/>
                  </a:lnTo>
                  <a:lnTo>
                    <a:pt x="574" y="2"/>
                  </a:lnTo>
                  <a:lnTo>
                    <a:pt x="560" y="0"/>
                  </a:lnTo>
                  <a:lnTo>
                    <a:pt x="544" y="0"/>
                  </a:lnTo>
                  <a:lnTo>
                    <a:pt x="530" y="0"/>
                  </a:lnTo>
                  <a:lnTo>
                    <a:pt x="516" y="4"/>
                  </a:lnTo>
                  <a:lnTo>
                    <a:pt x="502" y="8"/>
                  </a:lnTo>
                  <a:lnTo>
                    <a:pt x="488" y="14"/>
                  </a:lnTo>
                  <a:lnTo>
                    <a:pt x="488" y="14"/>
                  </a:lnTo>
                  <a:lnTo>
                    <a:pt x="476" y="20"/>
                  </a:lnTo>
                  <a:lnTo>
                    <a:pt x="466" y="28"/>
                  </a:lnTo>
                  <a:lnTo>
                    <a:pt x="446" y="44"/>
                  </a:lnTo>
                  <a:lnTo>
                    <a:pt x="430" y="64"/>
                  </a:lnTo>
                  <a:lnTo>
                    <a:pt x="418" y="86"/>
                  </a:lnTo>
                  <a:lnTo>
                    <a:pt x="408" y="110"/>
                  </a:lnTo>
                  <a:lnTo>
                    <a:pt x="404" y="136"/>
                  </a:lnTo>
                  <a:lnTo>
                    <a:pt x="404" y="160"/>
                  </a:lnTo>
                  <a:lnTo>
                    <a:pt x="410" y="186"/>
                  </a:lnTo>
                  <a:lnTo>
                    <a:pt x="410" y="186"/>
                  </a:lnTo>
                  <a:lnTo>
                    <a:pt x="400" y="210"/>
                  </a:lnTo>
                  <a:lnTo>
                    <a:pt x="388" y="230"/>
                  </a:lnTo>
                  <a:lnTo>
                    <a:pt x="374" y="250"/>
                  </a:lnTo>
                  <a:lnTo>
                    <a:pt x="364" y="260"/>
                  </a:lnTo>
                  <a:lnTo>
                    <a:pt x="354" y="268"/>
                  </a:lnTo>
                  <a:lnTo>
                    <a:pt x="354" y="268"/>
                  </a:lnTo>
                  <a:lnTo>
                    <a:pt x="342" y="274"/>
                  </a:lnTo>
                  <a:lnTo>
                    <a:pt x="330" y="280"/>
                  </a:lnTo>
                  <a:lnTo>
                    <a:pt x="316" y="284"/>
                  </a:lnTo>
                  <a:lnTo>
                    <a:pt x="302" y="288"/>
                  </a:lnTo>
                  <a:lnTo>
                    <a:pt x="272" y="290"/>
                  </a:lnTo>
                  <a:lnTo>
                    <a:pt x="240" y="290"/>
                  </a:lnTo>
                  <a:lnTo>
                    <a:pt x="208" y="286"/>
                  </a:lnTo>
                  <a:lnTo>
                    <a:pt x="178" y="278"/>
                  </a:lnTo>
                  <a:lnTo>
                    <a:pt x="146" y="270"/>
                  </a:lnTo>
                  <a:lnTo>
                    <a:pt x="118" y="260"/>
                  </a:lnTo>
                  <a:lnTo>
                    <a:pt x="118" y="260"/>
                  </a:lnTo>
                  <a:lnTo>
                    <a:pt x="100" y="256"/>
                  </a:lnTo>
                  <a:lnTo>
                    <a:pt x="84" y="256"/>
                  </a:lnTo>
                  <a:lnTo>
                    <a:pt x="66" y="258"/>
                  </a:lnTo>
                  <a:lnTo>
                    <a:pt x="50" y="264"/>
                  </a:lnTo>
                  <a:lnTo>
                    <a:pt x="36" y="272"/>
                  </a:lnTo>
                  <a:lnTo>
                    <a:pt x="22" y="284"/>
                  </a:lnTo>
                  <a:lnTo>
                    <a:pt x="12" y="298"/>
                  </a:lnTo>
                  <a:lnTo>
                    <a:pt x="4" y="314"/>
                  </a:lnTo>
                  <a:lnTo>
                    <a:pt x="4" y="314"/>
                  </a:lnTo>
                  <a:lnTo>
                    <a:pt x="0" y="332"/>
                  </a:lnTo>
                  <a:lnTo>
                    <a:pt x="0" y="348"/>
                  </a:lnTo>
                  <a:lnTo>
                    <a:pt x="2" y="366"/>
                  </a:lnTo>
                  <a:lnTo>
                    <a:pt x="8" y="382"/>
                  </a:lnTo>
                  <a:lnTo>
                    <a:pt x="16" y="396"/>
                  </a:lnTo>
                  <a:lnTo>
                    <a:pt x="28" y="408"/>
                  </a:lnTo>
                  <a:lnTo>
                    <a:pt x="42" y="418"/>
                  </a:lnTo>
                  <a:lnTo>
                    <a:pt x="58" y="426"/>
                  </a:lnTo>
                  <a:lnTo>
                    <a:pt x="58" y="426"/>
                  </a:lnTo>
                  <a:lnTo>
                    <a:pt x="114" y="444"/>
                  </a:lnTo>
                  <a:lnTo>
                    <a:pt x="166" y="458"/>
                  </a:lnTo>
                  <a:lnTo>
                    <a:pt x="218" y="464"/>
                  </a:lnTo>
                  <a:lnTo>
                    <a:pt x="242" y="466"/>
                  </a:lnTo>
                  <a:lnTo>
                    <a:pt x="266" y="468"/>
                  </a:lnTo>
                  <a:lnTo>
                    <a:pt x="266" y="468"/>
                  </a:lnTo>
                  <a:lnTo>
                    <a:pt x="292" y="466"/>
                  </a:lnTo>
                  <a:lnTo>
                    <a:pt x="318" y="464"/>
                  </a:lnTo>
                  <a:lnTo>
                    <a:pt x="344" y="460"/>
                  </a:lnTo>
                  <a:lnTo>
                    <a:pt x="368" y="454"/>
                  </a:lnTo>
                  <a:lnTo>
                    <a:pt x="392" y="446"/>
                  </a:lnTo>
                  <a:lnTo>
                    <a:pt x="414" y="436"/>
                  </a:lnTo>
                  <a:lnTo>
                    <a:pt x="436" y="424"/>
                  </a:lnTo>
                  <a:lnTo>
                    <a:pt x="456" y="412"/>
                  </a:lnTo>
                  <a:lnTo>
                    <a:pt x="456" y="412"/>
                  </a:lnTo>
                  <a:lnTo>
                    <a:pt x="462" y="406"/>
                  </a:lnTo>
                  <a:lnTo>
                    <a:pt x="462" y="406"/>
                  </a:lnTo>
                  <a:lnTo>
                    <a:pt x="468" y="450"/>
                  </a:lnTo>
                  <a:lnTo>
                    <a:pt x="472" y="500"/>
                  </a:lnTo>
                  <a:lnTo>
                    <a:pt x="474" y="552"/>
                  </a:lnTo>
                  <a:lnTo>
                    <a:pt x="474" y="610"/>
                  </a:lnTo>
                  <a:lnTo>
                    <a:pt x="474" y="610"/>
                  </a:lnTo>
                  <a:lnTo>
                    <a:pt x="476" y="626"/>
                  </a:lnTo>
                  <a:lnTo>
                    <a:pt x="478" y="640"/>
                  </a:lnTo>
                  <a:lnTo>
                    <a:pt x="482" y="654"/>
                  </a:lnTo>
                  <a:lnTo>
                    <a:pt x="486" y="668"/>
                  </a:lnTo>
                  <a:lnTo>
                    <a:pt x="526" y="1298"/>
                  </a:lnTo>
                  <a:lnTo>
                    <a:pt x="526" y="1298"/>
                  </a:lnTo>
                  <a:lnTo>
                    <a:pt x="528" y="1316"/>
                  </a:lnTo>
                  <a:lnTo>
                    <a:pt x="534" y="1332"/>
                  </a:lnTo>
                  <a:lnTo>
                    <a:pt x="544" y="1348"/>
                  </a:lnTo>
                  <a:lnTo>
                    <a:pt x="556" y="1360"/>
                  </a:lnTo>
                  <a:lnTo>
                    <a:pt x="568" y="1370"/>
                  </a:lnTo>
                  <a:lnTo>
                    <a:pt x="584" y="1376"/>
                  </a:lnTo>
                  <a:lnTo>
                    <a:pt x="602" y="1380"/>
                  </a:lnTo>
                  <a:lnTo>
                    <a:pt x="620" y="1382"/>
                  </a:lnTo>
                  <a:lnTo>
                    <a:pt x="620" y="1382"/>
                  </a:lnTo>
                  <a:lnTo>
                    <a:pt x="636" y="1378"/>
                  </a:lnTo>
                  <a:lnTo>
                    <a:pt x="652" y="1374"/>
                  </a:lnTo>
                  <a:lnTo>
                    <a:pt x="664" y="1366"/>
                  </a:lnTo>
                  <a:lnTo>
                    <a:pt x="678" y="1354"/>
                  </a:lnTo>
                  <a:lnTo>
                    <a:pt x="688" y="1342"/>
                  </a:lnTo>
                  <a:lnTo>
                    <a:pt x="694" y="1328"/>
                  </a:lnTo>
                  <a:lnTo>
                    <a:pt x="700" y="1314"/>
                  </a:lnTo>
                  <a:lnTo>
                    <a:pt x="702" y="1296"/>
                  </a:lnTo>
                  <a:lnTo>
                    <a:pt x="726" y="714"/>
                  </a:lnTo>
                  <a:lnTo>
                    <a:pt x="726" y="714"/>
                  </a:lnTo>
                  <a:lnTo>
                    <a:pt x="736" y="704"/>
                  </a:lnTo>
                  <a:lnTo>
                    <a:pt x="744" y="692"/>
                  </a:lnTo>
                  <a:lnTo>
                    <a:pt x="752" y="680"/>
                  </a:lnTo>
                  <a:lnTo>
                    <a:pt x="758" y="668"/>
                  </a:lnTo>
                  <a:lnTo>
                    <a:pt x="762" y="654"/>
                  </a:lnTo>
                  <a:lnTo>
                    <a:pt x="766" y="640"/>
                  </a:lnTo>
                  <a:lnTo>
                    <a:pt x="768" y="626"/>
                  </a:lnTo>
                  <a:lnTo>
                    <a:pt x="768" y="610"/>
                  </a:lnTo>
                  <a:lnTo>
                    <a:pt x="768" y="610"/>
                  </a:lnTo>
                  <a:lnTo>
                    <a:pt x="768" y="548"/>
                  </a:lnTo>
                  <a:lnTo>
                    <a:pt x="766" y="490"/>
                  </a:lnTo>
                  <a:lnTo>
                    <a:pt x="762" y="436"/>
                  </a:lnTo>
                  <a:lnTo>
                    <a:pt x="756" y="388"/>
                  </a:lnTo>
                  <a:lnTo>
                    <a:pt x="750" y="342"/>
                  </a:lnTo>
                  <a:lnTo>
                    <a:pt x="744" y="298"/>
                  </a:lnTo>
                  <a:lnTo>
                    <a:pt x="730" y="226"/>
                  </a:lnTo>
                  <a:lnTo>
                    <a:pt x="714" y="168"/>
                  </a:lnTo>
                  <a:lnTo>
                    <a:pt x="702" y="126"/>
                  </a:lnTo>
                  <a:lnTo>
                    <a:pt x="690" y="98"/>
                  </a:lnTo>
                  <a:lnTo>
                    <a:pt x="684" y="84"/>
                  </a:lnTo>
                  <a:lnTo>
                    <a:pt x="68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8" name="Freeform 9"/>
            <p:cNvSpPr>
              <a:spLocks/>
            </p:cNvSpPr>
            <p:nvPr/>
          </p:nvSpPr>
          <p:spPr bwMode="auto">
            <a:xfrm>
              <a:off x="3781" y="2518"/>
              <a:ext cx="456" cy="416"/>
            </a:xfrm>
            <a:custGeom>
              <a:avLst/>
              <a:gdLst>
                <a:gd name="T0" fmla="*/ 278 w 456"/>
                <a:gd name="T1" fmla="*/ 22 h 416"/>
                <a:gd name="T2" fmla="*/ 268 w 456"/>
                <a:gd name="T3" fmla="*/ 16 h 416"/>
                <a:gd name="T4" fmla="*/ 256 w 456"/>
                <a:gd name="T5" fmla="*/ 16 h 416"/>
                <a:gd name="T6" fmla="*/ 252 w 456"/>
                <a:gd name="T7" fmla="*/ 20 h 416"/>
                <a:gd name="T8" fmla="*/ 246 w 456"/>
                <a:gd name="T9" fmla="*/ 30 h 416"/>
                <a:gd name="T10" fmla="*/ 246 w 456"/>
                <a:gd name="T11" fmla="*/ 96 h 416"/>
                <a:gd name="T12" fmla="*/ 230 w 456"/>
                <a:gd name="T13" fmla="*/ 102 h 416"/>
                <a:gd name="T14" fmla="*/ 192 w 456"/>
                <a:gd name="T15" fmla="*/ 108 h 416"/>
                <a:gd name="T16" fmla="*/ 156 w 456"/>
                <a:gd name="T17" fmla="*/ 106 h 416"/>
                <a:gd name="T18" fmla="*/ 132 w 456"/>
                <a:gd name="T19" fmla="*/ 96 h 416"/>
                <a:gd name="T20" fmla="*/ 108 w 456"/>
                <a:gd name="T21" fmla="*/ 80 h 416"/>
                <a:gd name="T22" fmla="*/ 96 w 456"/>
                <a:gd name="T23" fmla="*/ 70 h 416"/>
                <a:gd name="T24" fmla="*/ 62 w 456"/>
                <a:gd name="T25" fmla="*/ 16 h 416"/>
                <a:gd name="T26" fmla="*/ 56 w 456"/>
                <a:gd name="T27" fmla="*/ 8 h 416"/>
                <a:gd name="T28" fmla="*/ 40 w 456"/>
                <a:gd name="T29" fmla="*/ 0 h 416"/>
                <a:gd name="T30" fmla="*/ 30 w 456"/>
                <a:gd name="T31" fmla="*/ 0 h 416"/>
                <a:gd name="T32" fmla="*/ 12 w 456"/>
                <a:gd name="T33" fmla="*/ 8 h 416"/>
                <a:gd name="T34" fmla="*/ 4 w 456"/>
                <a:gd name="T35" fmla="*/ 26 h 416"/>
                <a:gd name="T36" fmla="*/ 2 w 456"/>
                <a:gd name="T37" fmla="*/ 46 h 416"/>
                <a:gd name="T38" fmla="*/ 0 w 456"/>
                <a:gd name="T39" fmla="*/ 88 h 416"/>
                <a:gd name="T40" fmla="*/ 8 w 456"/>
                <a:gd name="T41" fmla="*/ 132 h 416"/>
                <a:gd name="T42" fmla="*/ 22 w 456"/>
                <a:gd name="T43" fmla="*/ 176 h 416"/>
                <a:gd name="T44" fmla="*/ 34 w 456"/>
                <a:gd name="T45" fmla="*/ 198 h 416"/>
                <a:gd name="T46" fmla="*/ 66 w 456"/>
                <a:gd name="T47" fmla="*/ 240 h 416"/>
                <a:gd name="T48" fmla="*/ 100 w 456"/>
                <a:gd name="T49" fmla="*/ 274 h 416"/>
                <a:gd name="T50" fmla="*/ 136 w 456"/>
                <a:gd name="T51" fmla="*/ 300 h 416"/>
                <a:gd name="T52" fmla="*/ 202 w 456"/>
                <a:gd name="T53" fmla="*/ 332 h 416"/>
                <a:gd name="T54" fmla="*/ 250 w 456"/>
                <a:gd name="T55" fmla="*/ 344 h 416"/>
                <a:gd name="T56" fmla="*/ 252 w 456"/>
                <a:gd name="T57" fmla="*/ 398 h 416"/>
                <a:gd name="T58" fmla="*/ 256 w 456"/>
                <a:gd name="T59" fmla="*/ 408 h 416"/>
                <a:gd name="T60" fmla="*/ 264 w 456"/>
                <a:gd name="T61" fmla="*/ 416 h 416"/>
                <a:gd name="T62" fmla="*/ 268 w 456"/>
                <a:gd name="T63" fmla="*/ 416 h 416"/>
                <a:gd name="T64" fmla="*/ 280 w 456"/>
                <a:gd name="T65" fmla="*/ 414 h 416"/>
                <a:gd name="T66" fmla="*/ 436 w 456"/>
                <a:gd name="T67" fmla="*/ 272 h 416"/>
                <a:gd name="T68" fmla="*/ 444 w 456"/>
                <a:gd name="T69" fmla="*/ 262 h 416"/>
                <a:gd name="T70" fmla="*/ 454 w 456"/>
                <a:gd name="T71" fmla="*/ 242 h 416"/>
                <a:gd name="T72" fmla="*/ 456 w 456"/>
                <a:gd name="T73" fmla="*/ 232 h 416"/>
                <a:gd name="T74" fmla="*/ 452 w 456"/>
                <a:gd name="T75" fmla="*/ 210 h 416"/>
                <a:gd name="T76" fmla="*/ 440 w 456"/>
                <a:gd name="T77" fmla="*/ 19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6" h="416">
                  <a:moveTo>
                    <a:pt x="278" y="22"/>
                  </a:moveTo>
                  <a:lnTo>
                    <a:pt x="278" y="22"/>
                  </a:lnTo>
                  <a:lnTo>
                    <a:pt x="272" y="18"/>
                  </a:lnTo>
                  <a:lnTo>
                    <a:pt x="268" y="16"/>
                  </a:lnTo>
                  <a:lnTo>
                    <a:pt x="262" y="16"/>
                  </a:lnTo>
                  <a:lnTo>
                    <a:pt x="256" y="16"/>
                  </a:lnTo>
                  <a:lnTo>
                    <a:pt x="256" y="16"/>
                  </a:lnTo>
                  <a:lnTo>
                    <a:pt x="252" y="20"/>
                  </a:lnTo>
                  <a:lnTo>
                    <a:pt x="248" y="24"/>
                  </a:lnTo>
                  <a:lnTo>
                    <a:pt x="246" y="30"/>
                  </a:lnTo>
                  <a:lnTo>
                    <a:pt x="244" y="34"/>
                  </a:lnTo>
                  <a:lnTo>
                    <a:pt x="246" y="96"/>
                  </a:lnTo>
                  <a:lnTo>
                    <a:pt x="246" y="96"/>
                  </a:lnTo>
                  <a:lnTo>
                    <a:pt x="230" y="102"/>
                  </a:lnTo>
                  <a:lnTo>
                    <a:pt x="214" y="106"/>
                  </a:lnTo>
                  <a:lnTo>
                    <a:pt x="192" y="108"/>
                  </a:lnTo>
                  <a:lnTo>
                    <a:pt x="168" y="108"/>
                  </a:lnTo>
                  <a:lnTo>
                    <a:pt x="156" y="106"/>
                  </a:lnTo>
                  <a:lnTo>
                    <a:pt x="144" y="102"/>
                  </a:lnTo>
                  <a:lnTo>
                    <a:pt x="132" y="96"/>
                  </a:lnTo>
                  <a:lnTo>
                    <a:pt x="118" y="90"/>
                  </a:lnTo>
                  <a:lnTo>
                    <a:pt x="108" y="80"/>
                  </a:lnTo>
                  <a:lnTo>
                    <a:pt x="96" y="70"/>
                  </a:lnTo>
                  <a:lnTo>
                    <a:pt x="96" y="70"/>
                  </a:lnTo>
                  <a:lnTo>
                    <a:pt x="76" y="42"/>
                  </a:lnTo>
                  <a:lnTo>
                    <a:pt x="62" y="16"/>
                  </a:lnTo>
                  <a:lnTo>
                    <a:pt x="62" y="16"/>
                  </a:lnTo>
                  <a:lnTo>
                    <a:pt x="56" y="8"/>
                  </a:lnTo>
                  <a:lnTo>
                    <a:pt x="48" y="2"/>
                  </a:lnTo>
                  <a:lnTo>
                    <a:pt x="40" y="0"/>
                  </a:lnTo>
                  <a:lnTo>
                    <a:pt x="30" y="0"/>
                  </a:lnTo>
                  <a:lnTo>
                    <a:pt x="30" y="0"/>
                  </a:lnTo>
                  <a:lnTo>
                    <a:pt x="20" y="2"/>
                  </a:lnTo>
                  <a:lnTo>
                    <a:pt x="12" y="8"/>
                  </a:lnTo>
                  <a:lnTo>
                    <a:pt x="6" y="16"/>
                  </a:lnTo>
                  <a:lnTo>
                    <a:pt x="4" y="26"/>
                  </a:lnTo>
                  <a:lnTo>
                    <a:pt x="4" y="26"/>
                  </a:lnTo>
                  <a:lnTo>
                    <a:pt x="2" y="46"/>
                  </a:lnTo>
                  <a:lnTo>
                    <a:pt x="0" y="66"/>
                  </a:lnTo>
                  <a:lnTo>
                    <a:pt x="0" y="88"/>
                  </a:lnTo>
                  <a:lnTo>
                    <a:pt x="2" y="110"/>
                  </a:lnTo>
                  <a:lnTo>
                    <a:pt x="8" y="132"/>
                  </a:lnTo>
                  <a:lnTo>
                    <a:pt x="14" y="154"/>
                  </a:lnTo>
                  <a:lnTo>
                    <a:pt x="22" y="176"/>
                  </a:lnTo>
                  <a:lnTo>
                    <a:pt x="34" y="198"/>
                  </a:lnTo>
                  <a:lnTo>
                    <a:pt x="34" y="198"/>
                  </a:lnTo>
                  <a:lnTo>
                    <a:pt x="50" y="220"/>
                  </a:lnTo>
                  <a:lnTo>
                    <a:pt x="66" y="240"/>
                  </a:lnTo>
                  <a:lnTo>
                    <a:pt x="84" y="258"/>
                  </a:lnTo>
                  <a:lnTo>
                    <a:pt x="100" y="274"/>
                  </a:lnTo>
                  <a:lnTo>
                    <a:pt x="118" y="288"/>
                  </a:lnTo>
                  <a:lnTo>
                    <a:pt x="136" y="300"/>
                  </a:lnTo>
                  <a:lnTo>
                    <a:pt x="172" y="318"/>
                  </a:lnTo>
                  <a:lnTo>
                    <a:pt x="202" y="332"/>
                  </a:lnTo>
                  <a:lnTo>
                    <a:pt x="228" y="340"/>
                  </a:lnTo>
                  <a:lnTo>
                    <a:pt x="250" y="344"/>
                  </a:lnTo>
                  <a:lnTo>
                    <a:pt x="252" y="398"/>
                  </a:lnTo>
                  <a:lnTo>
                    <a:pt x="252" y="398"/>
                  </a:lnTo>
                  <a:lnTo>
                    <a:pt x="252" y="404"/>
                  </a:lnTo>
                  <a:lnTo>
                    <a:pt x="256" y="408"/>
                  </a:lnTo>
                  <a:lnTo>
                    <a:pt x="258" y="412"/>
                  </a:lnTo>
                  <a:lnTo>
                    <a:pt x="264" y="416"/>
                  </a:lnTo>
                  <a:lnTo>
                    <a:pt x="264" y="416"/>
                  </a:lnTo>
                  <a:lnTo>
                    <a:pt x="268" y="416"/>
                  </a:lnTo>
                  <a:lnTo>
                    <a:pt x="274" y="416"/>
                  </a:lnTo>
                  <a:lnTo>
                    <a:pt x="280" y="414"/>
                  </a:lnTo>
                  <a:lnTo>
                    <a:pt x="284" y="412"/>
                  </a:lnTo>
                  <a:lnTo>
                    <a:pt x="436" y="272"/>
                  </a:lnTo>
                  <a:lnTo>
                    <a:pt x="436" y="272"/>
                  </a:lnTo>
                  <a:lnTo>
                    <a:pt x="444" y="262"/>
                  </a:lnTo>
                  <a:lnTo>
                    <a:pt x="450" y="254"/>
                  </a:lnTo>
                  <a:lnTo>
                    <a:pt x="454" y="242"/>
                  </a:lnTo>
                  <a:lnTo>
                    <a:pt x="456" y="232"/>
                  </a:lnTo>
                  <a:lnTo>
                    <a:pt x="456" y="232"/>
                  </a:lnTo>
                  <a:lnTo>
                    <a:pt x="454" y="220"/>
                  </a:lnTo>
                  <a:lnTo>
                    <a:pt x="452" y="210"/>
                  </a:lnTo>
                  <a:lnTo>
                    <a:pt x="446" y="200"/>
                  </a:lnTo>
                  <a:lnTo>
                    <a:pt x="440" y="190"/>
                  </a:lnTo>
                  <a:lnTo>
                    <a:pt x="27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sp>
          <p:nvSpPr>
            <p:cNvPr id="19" name="Freeform 10"/>
            <p:cNvSpPr>
              <a:spLocks/>
            </p:cNvSpPr>
            <p:nvPr/>
          </p:nvSpPr>
          <p:spPr bwMode="auto">
            <a:xfrm>
              <a:off x="3781" y="1542"/>
              <a:ext cx="456" cy="418"/>
            </a:xfrm>
            <a:custGeom>
              <a:avLst/>
              <a:gdLst>
                <a:gd name="T0" fmla="*/ 178 w 456"/>
                <a:gd name="T1" fmla="*/ 396 h 418"/>
                <a:gd name="T2" fmla="*/ 188 w 456"/>
                <a:gd name="T3" fmla="*/ 402 h 418"/>
                <a:gd name="T4" fmla="*/ 198 w 456"/>
                <a:gd name="T5" fmla="*/ 400 h 418"/>
                <a:gd name="T6" fmla="*/ 204 w 456"/>
                <a:gd name="T7" fmla="*/ 398 h 418"/>
                <a:gd name="T8" fmla="*/ 210 w 456"/>
                <a:gd name="T9" fmla="*/ 388 h 418"/>
                <a:gd name="T10" fmla="*/ 210 w 456"/>
                <a:gd name="T11" fmla="*/ 320 h 418"/>
                <a:gd name="T12" fmla="*/ 224 w 456"/>
                <a:gd name="T13" fmla="*/ 316 h 418"/>
                <a:gd name="T14" fmla="*/ 262 w 456"/>
                <a:gd name="T15" fmla="*/ 310 h 418"/>
                <a:gd name="T16" fmla="*/ 300 w 456"/>
                <a:gd name="T17" fmla="*/ 312 h 418"/>
                <a:gd name="T18" fmla="*/ 324 w 456"/>
                <a:gd name="T19" fmla="*/ 320 h 418"/>
                <a:gd name="T20" fmla="*/ 348 w 456"/>
                <a:gd name="T21" fmla="*/ 336 h 418"/>
                <a:gd name="T22" fmla="*/ 358 w 456"/>
                <a:gd name="T23" fmla="*/ 348 h 418"/>
                <a:gd name="T24" fmla="*/ 392 w 456"/>
                <a:gd name="T25" fmla="*/ 400 h 418"/>
                <a:gd name="T26" fmla="*/ 398 w 456"/>
                <a:gd name="T27" fmla="*/ 410 h 418"/>
                <a:gd name="T28" fmla="*/ 416 w 456"/>
                <a:gd name="T29" fmla="*/ 418 h 418"/>
                <a:gd name="T30" fmla="*/ 426 w 456"/>
                <a:gd name="T31" fmla="*/ 418 h 418"/>
                <a:gd name="T32" fmla="*/ 444 w 456"/>
                <a:gd name="T33" fmla="*/ 410 h 418"/>
                <a:gd name="T34" fmla="*/ 452 w 456"/>
                <a:gd name="T35" fmla="*/ 392 h 418"/>
                <a:gd name="T36" fmla="*/ 454 w 456"/>
                <a:gd name="T37" fmla="*/ 372 h 418"/>
                <a:gd name="T38" fmla="*/ 454 w 456"/>
                <a:gd name="T39" fmla="*/ 330 h 418"/>
                <a:gd name="T40" fmla="*/ 448 w 456"/>
                <a:gd name="T41" fmla="*/ 286 h 418"/>
                <a:gd name="T42" fmla="*/ 432 w 456"/>
                <a:gd name="T43" fmla="*/ 240 h 418"/>
                <a:gd name="T44" fmla="*/ 420 w 456"/>
                <a:gd name="T45" fmla="*/ 220 h 418"/>
                <a:gd name="T46" fmla="*/ 390 w 456"/>
                <a:gd name="T47" fmla="*/ 178 h 418"/>
                <a:gd name="T48" fmla="*/ 354 w 456"/>
                <a:gd name="T49" fmla="*/ 144 h 418"/>
                <a:gd name="T50" fmla="*/ 318 w 456"/>
                <a:gd name="T51" fmla="*/ 118 h 418"/>
                <a:gd name="T52" fmla="*/ 252 w 456"/>
                <a:gd name="T53" fmla="*/ 86 h 418"/>
                <a:gd name="T54" fmla="*/ 204 w 456"/>
                <a:gd name="T55" fmla="*/ 72 h 418"/>
                <a:gd name="T56" fmla="*/ 204 w 456"/>
                <a:gd name="T57" fmla="*/ 20 h 418"/>
                <a:gd name="T58" fmla="*/ 200 w 456"/>
                <a:gd name="T59" fmla="*/ 10 h 418"/>
                <a:gd name="T60" fmla="*/ 192 w 456"/>
                <a:gd name="T61" fmla="*/ 2 h 418"/>
                <a:gd name="T62" fmla="*/ 186 w 456"/>
                <a:gd name="T63" fmla="*/ 0 h 418"/>
                <a:gd name="T64" fmla="*/ 176 w 456"/>
                <a:gd name="T65" fmla="*/ 2 h 418"/>
                <a:gd name="T66" fmla="*/ 18 w 456"/>
                <a:gd name="T67" fmla="*/ 146 h 418"/>
                <a:gd name="T68" fmla="*/ 10 w 456"/>
                <a:gd name="T69" fmla="*/ 154 h 418"/>
                <a:gd name="T70" fmla="*/ 2 w 456"/>
                <a:gd name="T71" fmla="*/ 174 h 418"/>
                <a:gd name="T72" fmla="*/ 0 w 456"/>
                <a:gd name="T73" fmla="*/ 186 h 418"/>
                <a:gd name="T74" fmla="*/ 4 w 456"/>
                <a:gd name="T75" fmla="*/ 208 h 418"/>
                <a:gd name="T76" fmla="*/ 16 w 456"/>
                <a:gd name="T77" fmla="*/ 22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6" h="418">
                  <a:moveTo>
                    <a:pt x="178" y="396"/>
                  </a:moveTo>
                  <a:lnTo>
                    <a:pt x="178" y="396"/>
                  </a:lnTo>
                  <a:lnTo>
                    <a:pt x="182" y="400"/>
                  </a:lnTo>
                  <a:lnTo>
                    <a:pt x="188" y="402"/>
                  </a:lnTo>
                  <a:lnTo>
                    <a:pt x="194" y="402"/>
                  </a:lnTo>
                  <a:lnTo>
                    <a:pt x="198" y="400"/>
                  </a:lnTo>
                  <a:lnTo>
                    <a:pt x="198" y="400"/>
                  </a:lnTo>
                  <a:lnTo>
                    <a:pt x="204" y="398"/>
                  </a:lnTo>
                  <a:lnTo>
                    <a:pt x="208" y="394"/>
                  </a:lnTo>
                  <a:lnTo>
                    <a:pt x="210" y="388"/>
                  </a:lnTo>
                  <a:lnTo>
                    <a:pt x="210" y="382"/>
                  </a:lnTo>
                  <a:lnTo>
                    <a:pt x="210" y="320"/>
                  </a:lnTo>
                  <a:lnTo>
                    <a:pt x="210" y="320"/>
                  </a:lnTo>
                  <a:lnTo>
                    <a:pt x="224" y="316"/>
                  </a:lnTo>
                  <a:lnTo>
                    <a:pt x="242" y="312"/>
                  </a:lnTo>
                  <a:lnTo>
                    <a:pt x="262" y="310"/>
                  </a:lnTo>
                  <a:lnTo>
                    <a:pt x="286" y="310"/>
                  </a:lnTo>
                  <a:lnTo>
                    <a:pt x="300" y="312"/>
                  </a:lnTo>
                  <a:lnTo>
                    <a:pt x="312" y="316"/>
                  </a:lnTo>
                  <a:lnTo>
                    <a:pt x="324" y="320"/>
                  </a:lnTo>
                  <a:lnTo>
                    <a:pt x="336" y="328"/>
                  </a:lnTo>
                  <a:lnTo>
                    <a:pt x="348" y="336"/>
                  </a:lnTo>
                  <a:lnTo>
                    <a:pt x="358" y="348"/>
                  </a:lnTo>
                  <a:lnTo>
                    <a:pt x="358" y="348"/>
                  </a:lnTo>
                  <a:lnTo>
                    <a:pt x="378" y="374"/>
                  </a:lnTo>
                  <a:lnTo>
                    <a:pt x="392" y="400"/>
                  </a:lnTo>
                  <a:lnTo>
                    <a:pt x="392" y="400"/>
                  </a:lnTo>
                  <a:lnTo>
                    <a:pt x="398" y="410"/>
                  </a:lnTo>
                  <a:lnTo>
                    <a:pt x="406" y="414"/>
                  </a:lnTo>
                  <a:lnTo>
                    <a:pt x="416" y="418"/>
                  </a:lnTo>
                  <a:lnTo>
                    <a:pt x="426" y="418"/>
                  </a:lnTo>
                  <a:lnTo>
                    <a:pt x="426" y="418"/>
                  </a:lnTo>
                  <a:lnTo>
                    <a:pt x="436" y="414"/>
                  </a:lnTo>
                  <a:lnTo>
                    <a:pt x="444" y="410"/>
                  </a:lnTo>
                  <a:lnTo>
                    <a:pt x="448" y="402"/>
                  </a:lnTo>
                  <a:lnTo>
                    <a:pt x="452" y="392"/>
                  </a:lnTo>
                  <a:lnTo>
                    <a:pt x="452" y="392"/>
                  </a:lnTo>
                  <a:lnTo>
                    <a:pt x="454" y="372"/>
                  </a:lnTo>
                  <a:lnTo>
                    <a:pt x="456" y="350"/>
                  </a:lnTo>
                  <a:lnTo>
                    <a:pt x="454" y="330"/>
                  </a:lnTo>
                  <a:lnTo>
                    <a:pt x="452" y="308"/>
                  </a:lnTo>
                  <a:lnTo>
                    <a:pt x="448" y="286"/>
                  </a:lnTo>
                  <a:lnTo>
                    <a:pt x="442" y="262"/>
                  </a:lnTo>
                  <a:lnTo>
                    <a:pt x="432" y="240"/>
                  </a:lnTo>
                  <a:lnTo>
                    <a:pt x="420" y="220"/>
                  </a:lnTo>
                  <a:lnTo>
                    <a:pt x="420" y="220"/>
                  </a:lnTo>
                  <a:lnTo>
                    <a:pt x="406" y="196"/>
                  </a:lnTo>
                  <a:lnTo>
                    <a:pt x="390" y="178"/>
                  </a:lnTo>
                  <a:lnTo>
                    <a:pt x="372" y="160"/>
                  </a:lnTo>
                  <a:lnTo>
                    <a:pt x="354" y="144"/>
                  </a:lnTo>
                  <a:lnTo>
                    <a:pt x="336" y="130"/>
                  </a:lnTo>
                  <a:lnTo>
                    <a:pt x="318" y="118"/>
                  </a:lnTo>
                  <a:lnTo>
                    <a:pt x="284" y="100"/>
                  </a:lnTo>
                  <a:lnTo>
                    <a:pt x="252" y="86"/>
                  </a:lnTo>
                  <a:lnTo>
                    <a:pt x="228" y="78"/>
                  </a:lnTo>
                  <a:lnTo>
                    <a:pt x="204" y="72"/>
                  </a:lnTo>
                  <a:lnTo>
                    <a:pt x="204" y="20"/>
                  </a:lnTo>
                  <a:lnTo>
                    <a:pt x="204" y="20"/>
                  </a:lnTo>
                  <a:lnTo>
                    <a:pt x="202" y="14"/>
                  </a:lnTo>
                  <a:lnTo>
                    <a:pt x="200" y="10"/>
                  </a:lnTo>
                  <a:lnTo>
                    <a:pt x="196" y="6"/>
                  </a:lnTo>
                  <a:lnTo>
                    <a:pt x="192" y="2"/>
                  </a:lnTo>
                  <a:lnTo>
                    <a:pt x="192" y="2"/>
                  </a:lnTo>
                  <a:lnTo>
                    <a:pt x="186" y="0"/>
                  </a:lnTo>
                  <a:lnTo>
                    <a:pt x="182" y="0"/>
                  </a:lnTo>
                  <a:lnTo>
                    <a:pt x="176" y="2"/>
                  </a:lnTo>
                  <a:lnTo>
                    <a:pt x="172" y="6"/>
                  </a:lnTo>
                  <a:lnTo>
                    <a:pt x="18" y="146"/>
                  </a:lnTo>
                  <a:lnTo>
                    <a:pt x="18" y="146"/>
                  </a:lnTo>
                  <a:lnTo>
                    <a:pt x="10" y="154"/>
                  </a:lnTo>
                  <a:lnTo>
                    <a:pt x="6" y="164"/>
                  </a:lnTo>
                  <a:lnTo>
                    <a:pt x="2" y="174"/>
                  </a:lnTo>
                  <a:lnTo>
                    <a:pt x="0" y="186"/>
                  </a:lnTo>
                  <a:lnTo>
                    <a:pt x="0" y="186"/>
                  </a:lnTo>
                  <a:lnTo>
                    <a:pt x="0" y="198"/>
                  </a:lnTo>
                  <a:lnTo>
                    <a:pt x="4" y="208"/>
                  </a:lnTo>
                  <a:lnTo>
                    <a:pt x="8" y="218"/>
                  </a:lnTo>
                  <a:lnTo>
                    <a:pt x="16" y="226"/>
                  </a:lnTo>
                  <a:lnTo>
                    <a:pt x="178"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765" dirty="0">
                <a:solidFill>
                  <a:srgbClr val="00188F"/>
                </a:solidFill>
                <a:latin typeface="Segoe UI Light"/>
              </a:endParaRPr>
            </a:p>
          </p:txBody>
        </p:sp>
      </p:grpSp>
      <p:sp>
        <p:nvSpPr>
          <p:cNvPr id="20" name="Freeform 18"/>
          <p:cNvSpPr>
            <a:spLocks noChangeAspect="1" noEditPoints="1"/>
          </p:cNvSpPr>
          <p:nvPr/>
        </p:nvSpPr>
        <p:spPr bwMode="auto">
          <a:xfrm>
            <a:off x="5683315" y="2109400"/>
            <a:ext cx="806668" cy="806668"/>
          </a:xfrm>
          <a:custGeom>
            <a:avLst/>
            <a:gdLst>
              <a:gd name="T0" fmla="*/ 2042 w 2092"/>
              <a:gd name="T1" fmla="*/ 728 h 2092"/>
              <a:gd name="T2" fmla="*/ 1872 w 2092"/>
              <a:gd name="T3" fmla="*/ 404 h 2092"/>
              <a:gd name="T4" fmla="*/ 1600 w 2092"/>
              <a:gd name="T5" fmla="*/ 158 h 2092"/>
              <a:gd name="T6" fmla="*/ 1096 w 2092"/>
              <a:gd name="T7" fmla="*/ 0 h 2092"/>
              <a:gd name="T8" fmla="*/ 614 w 2092"/>
              <a:gd name="T9" fmla="*/ 92 h 2092"/>
              <a:gd name="T10" fmla="*/ 246 w 2092"/>
              <a:gd name="T11" fmla="*/ 372 h 2092"/>
              <a:gd name="T12" fmla="*/ 44 w 2092"/>
              <a:gd name="T13" fmla="*/ 744 h 2092"/>
              <a:gd name="T14" fmla="*/ 12 w 2092"/>
              <a:gd name="T15" fmla="*/ 1206 h 2092"/>
              <a:gd name="T16" fmla="*/ 238 w 2092"/>
              <a:gd name="T17" fmla="*/ 1712 h 2092"/>
              <a:gd name="T18" fmla="*/ 686 w 2092"/>
              <a:gd name="T19" fmla="*/ 2028 h 2092"/>
              <a:gd name="T20" fmla="*/ 1158 w 2092"/>
              <a:gd name="T21" fmla="*/ 2086 h 2092"/>
              <a:gd name="T22" fmla="*/ 1538 w 2092"/>
              <a:gd name="T23" fmla="*/ 1970 h 2092"/>
              <a:gd name="T24" fmla="*/ 1962 w 2092"/>
              <a:gd name="T25" fmla="*/ 1552 h 2092"/>
              <a:gd name="T26" fmla="*/ 2088 w 2092"/>
              <a:gd name="T27" fmla="*/ 1138 h 2092"/>
              <a:gd name="T28" fmla="*/ 1896 w 2092"/>
              <a:gd name="T29" fmla="*/ 660 h 2092"/>
              <a:gd name="T30" fmla="*/ 482 w 2092"/>
              <a:gd name="T31" fmla="*/ 318 h 2092"/>
              <a:gd name="T32" fmla="*/ 516 w 2092"/>
              <a:gd name="T33" fmla="*/ 364 h 2092"/>
              <a:gd name="T34" fmla="*/ 1838 w 2092"/>
              <a:gd name="T35" fmla="*/ 746 h 2092"/>
              <a:gd name="T36" fmla="*/ 1416 w 2092"/>
              <a:gd name="T37" fmla="*/ 744 h 2092"/>
              <a:gd name="T38" fmla="*/ 1524 w 2092"/>
              <a:gd name="T39" fmla="*/ 1124 h 2092"/>
              <a:gd name="T40" fmla="*/ 1760 w 2092"/>
              <a:gd name="T41" fmla="*/ 1588 h 2092"/>
              <a:gd name="T42" fmla="*/ 1464 w 2092"/>
              <a:gd name="T43" fmla="*/ 1910 h 2092"/>
              <a:gd name="T44" fmla="*/ 948 w 2092"/>
              <a:gd name="T45" fmla="*/ 2002 h 2092"/>
              <a:gd name="T46" fmla="*/ 472 w 2092"/>
              <a:gd name="T47" fmla="*/ 1816 h 2092"/>
              <a:gd name="T48" fmla="*/ 162 w 2092"/>
              <a:gd name="T49" fmla="*/ 1420 h 2092"/>
              <a:gd name="T50" fmla="*/ 90 w 2092"/>
              <a:gd name="T51" fmla="*/ 948 h 2092"/>
              <a:gd name="T52" fmla="*/ 234 w 2092"/>
              <a:gd name="T53" fmla="*/ 532 h 2092"/>
              <a:gd name="T54" fmla="*/ 276 w 2092"/>
              <a:gd name="T55" fmla="*/ 868 h 2092"/>
              <a:gd name="T56" fmla="*/ 450 w 2092"/>
              <a:gd name="T57" fmla="*/ 1002 h 2092"/>
              <a:gd name="T58" fmla="*/ 674 w 2092"/>
              <a:gd name="T59" fmla="*/ 1392 h 2092"/>
              <a:gd name="T60" fmla="*/ 840 w 2092"/>
              <a:gd name="T61" fmla="*/ 1886 h 2092"/>
              <a:gd name="T62" fmla="*/ 912 w 2092"/>
              <a:gd name="T63" fmla="*/ 1764 h 2092"/>
              <a:gd name="T64" fmla="*/ 1170 w 2092"/>
              <a:gd name="T65" fmla="*/ 1360 h 2092"/>
              <a:gd name="T66" fmla="*/ 852 w 2092"/>
              <a:gd name="T67" fmla="*/ 1036 h 2092"/>
              <a:gd name="T68" fmla="*/ 470 w 2092"/>
              <a:gd name="T69" fmla="*/ 946 h 2092"/>
              <a:gd name="T70" fmla="*/ 740 w 2092"/>
              <a:gd name="T71" fmla="*/ 716 h 2092"/>
              <a:gd name="T72" fmla="*/ 910 w 2092"/>
              <a:gd name="T73" fmla="*/ 532 h 2092"/>
              <a:gd name="T74" fmla="*/ 1022 w 2092"/>
              <a:gd name="T75" fmla="*/ 512 h 2092"/>
              <a:gd name="T76" fmla="*/ 1032 w 2092"/>
              <a:gd name="T77" fmla="*/ 518 h 2092"/>
              <a:gd name="T78" fmla="*/ 818 w 2092"/>
              <a:gd name="T79" fmla="*/ 462 h 2092"/>
              <a:gd name="T80" fmla="*/ 850 w 2092"/>
              <a:gd name="T81" fmla="*/ 346 h 2092"/>
              <a:gd name="T82" fmla="*/ 1008 w 2092"/>
              <a:gd name="T83" fmla="*/ 306 h 2092"/>
              <a:gd name="T84" fmla="*/ 882 w 2092"/>
              <a:gd name="T85" fmla="*/ 298 h 2092"/>
              <a:gd name="T86" fmla="*/ 696 w 2092"/>
              <a:gd name="T87" fmla="*/ 306 h 2092"/>
              <a:gd name="T88" fmla="*/ 662 w 2092"/>
              <a:gd name="T89" fmla="*/ 216 h 2092"/>
              <a:gd name="T90" fmla="*/ 530 w 2092"/>
              <a:gd name="T91" fmla="*/ 270 h 2092"/>
              <a:gd name="T92" fmla="*/ 780 w 2092"/>
              <a:gd name="T93" fmla="*/ 124 h 2092"/>
              <a:gd name="T94" fmla="*/ 1180 w 2092"/>
              <a:gd name="T95" fmla="*/ 94 h 2092"/>
              <a:gd name="T96" fmla="*/ 1614 w 2092"/>
              <a:gd name="T97" fmla="*/ 272 h 2092"/>
              <a:gd name="T98" fmla="*/ 1680 w 2092"/>
              <a:gd name="T99" fmla="*/ 474 h 2092"/>
              <a:gd name="T100" fmla="*/ 1440 w 2092"/>
              <a:gd name="T101" fmla="*/ 686 h 2092"/>
              <a:gd name="T102" fmla="*/ 1696 w 2092"/>
              <a:gd name="T103" fmla="*/ 672 h 2092"/>
              <a:gd name="T104" fmla="*/ 1784 w 2092"/>
              <a:gd name="T105" fmla="*/ 620 h 2092"/>
              <a:gd name="T106" fmla="*/ 1962 w 2092"/>
              <a:gd name="T107" fmla="*/ 780 h 2092"/>
              <a:gd name="T108" fmla="*/ 630 w 2092"/>
              <a:gd name="T109" fmla="*/ 546 h 2092"/>
              <a:gd name="T110" fmla="*/ 730 w 2092"/>
              <a:gd name="T111" fmla="*/ 574 h 2092"/>
              <a:gd name="T112" fmla="*/ 700 w 2092"/>
              <a:gd name="T113" fmla="*/ 616 h 2092"/>
              <a:gd name="T114" fmla="*/ 738 w 2092"/>
              <a:gd name="T115" fmla="*/ 612 h 2092"/>
              <a:gd name="T116" fmla="*/ 1980 w 2092"/>
              <a:gd name="T117" fmla="*/ 826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 h="2092">
                <a:moveTo>
                  <a:pt x="2092" y="1036"/>
                </a:moveTo>
                <a:lnTo>
                  <a:pt x="2092" y="1036"/>
                </a:lnTo>
                <a:lnTo>
                  <a:pt x="2090" y="990"/>
                </a:lnTo>
                <a:lnTo>
                  <a:pt x="2088" y="944"/>
                </a:lnTo>
                <a:lnTo>
                  <a:pt x="2088" y="944"/>
                </a:lnTo>
                <a:lnTo>
                  <a:pt x="2084" y="908"/>
                </a:lnTo>
                <a:lnTo>
                  <a:pt x="2078" y="870"/>
                </a:lnTo>
                <a:lnTo>
                  <a:pt x="2070" y="834"/>
                </a:lnTo>
                <a:lnTo>
                  <a:pt x="2062" y="798"/>
                </a:lnTo>
                <a:lnTo>
                  <a:pt x="2054" y="762"/>
                </a:lnTo>
                <a:lnTo>
                  <a:pt x="2042" y="728"/>
                </a:lnTo>
                <a:lnTo>
                  <a:pt x="2032" y="694"/>
                </a:lnTo>
                <a:lnTo>
                  <a:pt x="2018" y="660"/>
                </a:lnTo>
                <a:lnTo>
                  <a:pt x="2018" y="660"/>
                </a:lnTo>
                <a:lnTo>
                  <a:pt x="2010" y="640"/>
                </a:lnTo>
                <a:lnTo>
                  <a:pt x="2010" y="640"/>
                </a:lnTo>
                <a:lnTo>
                  <a:pt x="1992" y="598"/>
                </a:lnTo>
                <a:lnTo>
                  <a:pt x="1972" y="556"/>
                </a:lnTo>
                <a:lnTo>
                  <a:pt x="1948" y="518"/>
                </a:lnTo>
                <a:lnTo>
                  <a:pt x="1924" y="478"/>
                </a:lnTo>
                <a:lnTo>
                  <a:pt x="1900" y="442"/>
                </a:lnTo>
                <a:lnTo>
                  <a:pt x="1872" y="404"/>
                </a:lnTo>
                <a:lnTo>
                  <a:pt x="1844" y="370"/>
                </a:lnTo>
                <a:lnTo>
                  <a:pt x="1814" y="336"/>
                </a:lnTo>
                <a:lnTo>
                  <a:pt x="1814" y="336"/>
                </a:lnTo>
                <a:lnTo>
                  <a:pt x="1798" y="320"/>
                </a:lnTo>
                <a:lnTo>
                  <a:pt x="1798" y="320"/>
                </a:lnTo>
                <a:lnTo>
                  <a:pt x="1750" y="272"/>
                </a:lnTo>
                <a:lnTo>
                  <a:pt x="1750" y="272"/>
                </a:lnTo>
                <a:lnTo>
                  <a:pt x="1714" y="242"/>
                </a:lnTo>
                <a:lnTo>
                  <a:pt x="1678" y="212"/>
                </a:lnTo>
                <a:lnTo>
                  <a:pt x="1640" y="184"/>
                </a:lnTo>
                <a:lnTo>
                  <a:pt x="1600" y="158"/>
                </a:lnTo>
                <a:lnTo>
                  <a:pt x="1558" y="134"/>
                </a:lnTo>
                <a:lnTo>
                  <a:pt x="1516" y="112"/>
                </a:lnTo>
                <a:lnTo>
                  <a:pt x="1474" y="90"/>
                </a:lnTo>
                <a:lnTo>
                  <a:pt x="1430" y="72"/>
                </a:lnTo>
                <a:lnTo>
                  <a:pt x="1384" y="56"/>
                </a:lnTo>
                <a:lnTo>
                  <a:pt x="1338" y="42"/>
                </a:lnTo>
                <a:lnTo>
                  <a:pt x="1292" y="28"/>
                </a:lnTo>
                <a:lnTo>
                  <a:pt x="1244" y="18"/>
                </a:lnTo>
                <a:lnTo>
                  <a:pt x="1196" y="10"/>
                </a:lnTo>
                <a:lnTo>
                  <a:pt x="1146" y="4"/>
                </a:lnTo>
                <a:lnTo>
                  <a:pt x="1096" y="0"/>
                </a:lnTo>
                <a:lnTo>
                  <a:pt x="1046" y="0"/>
                </a:lnTo>
                <a:lnTo>
                  <a:pt x="1046" y="0"/>
                </a:lnTo>
                <a:lnTo>
                  <a:pt x="996" y="0"/>
                </a:lnTo>
                <a:lnTo>
                  <a:pt x="944" y="4"/>
                </a:lnTo>
                <a:lnTo>
                  <a:pt x="896" y="10"/>
                </a:lnTo>
                <a:lnTo>
                  <a:pt x="846" y="18"/>
                </a:lnTo>
                <a:lnTo>
                  <a:pt x="798" y="30"/>
                </a:lnTo>
                <a:lnTo>
                  <a:pt x="750" y="42"/>
                </a:lnTo>
                <a:lnTo>
                  <a:pt x="704" y="56"/>
                </a:lnTo>
                <a:lnTo>
                  <a:pt x="660" y="74"/>
                </a:lnTo>
                <a:lnTo>
                  <a:pt x="614" y="92"/>
                </a:lnTo>
                <a:lnTo>
                  <a:pt x="572" y="114"/>
                </a:lnTo>
                <a:lnTo>
                  <a:pt x="530" y="136"/>
                </a:lnTo>
                <a:lnTo>
                  <a:pt x="488" y="160"/>
                </a:lnTo>
                <a:lnTo>
                  <a:pt x="448" y="188"/>
                </a:lnTo>
                <a:lnTo>
                  <a:pt x="410" y="216"/>
                </a:lnTo>
                <a:lnTo>
                  <a:pt x="374" y="246"/>
                </a:lnTo>
                <a:lnTo>
                  <a:pt x="338" y="276"/>
                </a:lnTo>
                <a:lnTo>
                  <a:pt x="338" y="276"/>
                </a:lnTo>
                <a:lnTo>
                  <a:pt x="306" y="308"/>
                </a:lnTo>
                <a:lnTo>
                  <a:pt x="274" y="340"/>
                </a:lnTo>
                <a:lnTo>
                  <a:pt x="246" y="372"/>
                </a:lnTo>
                <a:lnTo>
                  <a:pt x="218" y="408"/>
                </a:lnTo>
                <a:lnTo>
                  <a:pt x="218" y="408"/>
                </a:lnTo>
                <a:lnTo>
                  <a:pt x="192" y="442"/>
                </a:lnTo>
                <a:lnTo>
                  <a:pt x="170" y="476"/>
                </a:lnTo>
                <a:lnTo>
                  <a:pt x="146" y="512"/>
                </a:lnTo>
                <a:lnTo>
                  <a:pt x="126" y="548"/>
                </a:lnTo>
                <a:lnTo>
                  <a:pt x="106" y="586"/>
                </a:lnTo>
                <a:lnTo>
                  <a:pt x="88" y="624"/>
                </a:lnTo>
                <a:lnTo>
                  <a:pt x="72" y="662"/>
                </a:lnTo>
                <a:lnTo>
                  <a:pt x="58" y="702"/>
                </a:lnTo>
                <a:lnTo>
                  <a:pt x="44" y="744"/>
                </a:lnTo>
                <a:lnTo>
                  <a:pt x="32" y="784"/>
                </a:lnTo>
                <a:lnTo>
                  <a:pt x="22" y="826"/>
                </a:lnTo>
                <a:lnTo>
                  <a:pt x="14" y="870"/>
                </a:lnTo>
                <a:lnTo>
                  <a:pt x="8" y="912"/>
                </a:lnTo>
                <a:lnTo>
                  <a:pt x="4" y="956"/>
                </a:lnTo>
                <a:lnTo>
                  <a:pt x="0" y="1002"/>
                </a:lnTo>
                <a:lnTo>
                  <a:pt x="0" y="1046"/>
                </a:lnTo>
                <a:lnTo>
                  <a:pt x="0" y="1046"/>
                </a:lnTo>
                <a:lnTo>
                  <a:pt x="0" y="1100"/>
                </a:lnTo>
                <a:lnTo>
                  <a:pt x="4" y="1152"/>
                </a:lnTo>
                <a:lnTo>
                  <a:pt x="12" y="1206"/>
                </a:lnTo>
                <a:lnTo>
                  <a:pt x="20" y="1256"/>
                </a:lnTo>
                <a:lnTo>
                  <a:pt x="32" y="1308"/>
                </a:lnTo>
                <a:lnTo>
                  <a:pt x="46" y="1356"/>
                </a:lnTo>
                <a:lnTo>
                  <a:pt x="64" y="1406"/>
                </a:lnTo>
                <a:lnTo>
                  <a:pt x="82" y="1452"/>
                </a:lnTo>
                <a:lnTo>
                  <a:pt x="102" y="1500"/>
                </a:lnTo>
                <a:lnTo>
                  <a:pt x="126" y="1544"/>
                </a:lnTo>
                <a:lnTo>
                  <a:pt x="152" y="1588"/>
                </a:lnTo>
                <a:lnTo>
                  <a:pt x="178" y="1630"/>
                </a:lnTo>
                <a:lnTo>
                  <a:pt x="208" y="1672"/>
                </a:lnTo>
                <a:lnTo>
                  <a:pt x="238" y="1712"/>
                </a:lnTo>
                <a:lnTo>
                  <a:pt x="272" y="1750"/>
                </a:lnTo>
                <a:lnTo>
                  <a:pt x="306" y="1786"/>
                </a:lnTo>
                <a:lnTo>
                  <a:pt x="342" y="1820"/>
                </a:lnTo>
                <a:lnTo>
                  <a:pt x="380" y="1854"/>
                </a:lnTo>
                <a:lnTo>
                  <a:pt x="420" y="1884"/>
                </a:lnTo>
                <a:lnTo>
                  <a:pt x="462" y="1914"/>
                </a:lnTo>
                <a:lnTo>
                  <a:pt x="504" y="1940"/>
                </a:lnTo>
                <a:lnTo>
                  <a:pt x="548" y="1966"/>
                </a:lnTo>
                <a:lnTo>
                  <a:pt x="592" y="1990"/>
                </a:lnTo>
                <a:lnTo>
                  <a:pt x="640" y="2010"/>
                </a:lnTo>
                <a:lnTo>
                  <a:pt x="686" y="2028"/>
                </a:lnTo>
                <a:lnTo>
                  <a:pt x="736" y="2046"/>
                </a:lnTo>
                <a:lnTo>
                  <a:pt x="784" y="2060"/>
                </a:lnTo>
                <a:lnTo>
                  <a:pt x="836" y="2072"/>
                </a:lnTo>
                <a:lnTo>
                  <a:pt x="886" y="2080"/>
                </a:lnTo>
                <a:lnTo>
                  <a:pt x="940" y="2088"/>
                </a:lnTo>
                <a:lnTo>
                  <a:pt x="992" y="2092"/>
                </a:lnTo>
                <a:lnTo>
                  <a:pt x="1046" y="2092"/>
                </a:lnTo>
                <a:lnTo>
                  <a:pt x="1046" y="2092"/>
                </a:lnTo>
                <a:lnTo>
                  <a:pt x="1084" y="2092"/>
                </a:lnTo>
                <a:lnTo>
                  <a:pt x="1122" y="2090"/>
                </a:lnTo>
                <a:lnTo>
                  <a:pt x="1158" y="2086"/>
                </a:lnTo>
                <a:lnTo>
                  <a:pt x="1196" y="2082"/>
                </a:lnTo>
                <a:lnTo>
                  <a:pt x="1232" y="2076"/>
                </a:lnTo>
                <a:lnTo>
                  <a:pt x="1268" y="2068"/>
                </a:lnTo>
                <a:lnTo>
                  <a:pt x="1304" y="2060"/>
                </a:lnTo>
                <a:lnTo>
                  <a:pt x="1338" y="2050"/>
                </a:lnTo>
                <a:lnTo>
                  <a:pt x="1374" y="2040"/>
                </a:lnTo>
                <a:lnTo>
                  <a:pt x="1408" y="2028"/>
                </a:lnTo>
                <a:lnTo>
                  <a:pt x="1440" y="2016"/>
                </a:lnTo>
                <a:lnTo>
                  <a:pt x="1474" y="2002"/>
                </a:lnTo>
                <a:lnTo>
                  <a:pt x="1506" y="1986"/>
                </a:lnTo>
                <a:lnTo>
                  <a:pt x="1538" y="1970"/>
                </a:lnTo>
                <a:lnTo>
                  <a:pt x="1568" y="1952"/>
                </a:lnTo>
                <a:lnTo>
                  <a:pt x="1600" y="1934"/>
                </a:lnTo>
                <a:lnTo>
                  <a:pt x="1658" y="1894"/>
                </a:lnTo>
                <a:lnTo>
                  <a:pt x="1714" y="1850"/>
                </a:lnTo>
                <a:lnTo>
                  <a:pt x="1766" y="1804"/>
                </a:lnTo>
                <a:lnTo>
                  <a:pt x="1816" y="1754"/>
                </a:lnTo>
                <a:lnTo>
                  <a:pt x="1862" y="1700"/>
                </a:lnTo>
                <a:lnTo>
                  <a:pt x="1904" y="1644"/>
                </a:lnTo>
                <a:lnTo>
                  <a:pt x="1924" y="1614"/>
                </a:lnTo>
                <a:lnTo>
                  <a:pt x="1944" y="1584"/>
                </a:lnTo>
                <a:lnTo>
                  <a:pt x="1962" y="1552"/>
                </a:lnTo>
                <a:lnTo>
                  <a:pt x="1978" y="1522"/>
                </a:lnTo>
                <a:lnTo>
                  <a:pt x="1978" y="1522"/>
                </a:lnTo>
                <a:lnTo>
                  <a:pt x="2004" y="1466"/>
                </a:lnTo>
                <a:lnTo>
                  <a:pt x="2028" y="1410"/>
                </a:lnTo>
                <a:lnTo>
                  <a:pt x="2046" y="1350"/>
                </a:lnTo>
                <a:lnTo>
                  <a:pt x="2064" y="1290"/>
                </a:lnTo>
                <a:lnTo>
                  <a:pt x="2064" y="1290"/>
                </a:lnTo>
                <a:lnTo>
                  <a:pt x="2076" y="1228"/>
                </a:lnTo>
                <a:lnTo>
                  <a:pt x="2076" y="1228"/>
                </a:lnTo>
                <a:lnTo>
                  <a:pt x="2084" y="1184"/>
                </a:lnTo>
                <a:lnTo>
                  <a:pt x="2088" y="1138"/>
                </a:lnTo>
                <a:lnTo>
                  <a:pt x="2092" y="1092"/>
                </a:lnTo>
                <a:lnTo>
                  <a:pt x="2092" y="1046"/>
                </a:lnTo>
                <a:lnTo>
                  <a:pt x="2092" y="1046"/>
                </a:lnTo>
                <a:lnTo>
                  <a:pt x="2092" y="1036"/>
                </a:lnTo>
                <a:lnTo>
                  <a:pt x="2092" y="1036"/>
                </a:lnTo>
                <a:close/>
                <a:moveTo>
                  <a:pt x="1896" y="616"/>
                </a:moveTo>
                <a:lnTo>
                  <a:pt x="1902" y="610"/>
                </a:lnTo>
                <a:lnTo>
                  <a:pt x="1902" y="610"/>
                </a:lnTo>
                <a:lnTo>
                  <a:pt x="1924" y="658"/>
                </a:lnTo>
                <a:lnTo>
                  <a:pt x="1914" y="656"/>
                </a:lnTo>
                <a:lnTo>
                  <a:pt x="1896" y="660"/>
                </a:lnTo>
                <a:lnTo>
                  <a:pt x="1896" y="616"/>
                </a:lnTo>
                <a:close/>
                <a:moveTo>
                  <a:pt x="1744" y="434"/>
                </a:moveTo>
                <a:lnTo>
                  <a:pt x="1744" y="388"/>
                </a:lnTo>
                <a:lnTo>
                  <a:pt x="1744" y="388"/>
                </a:lnTo>
                <a:lnTo>
                  <a:pt x="1768" y="414"/>
                </a:lnTo>
                <a:lnTo>
                  <a:pt x="1792" y="442"/>
                </a:lnTo>
                <a:lnTo>
                  <a:pt x="1772" y="470"/>
                </a:lnTo>
                <a:lnTo>
                  <a:pt x="1706" y="470"/>
                </a:lnTo>
                <a:lnTo>
                  <a:pt x="1702" y="456"/>
                </a:lnTo>
                <a:lnTo>
                  <a:pt x="1744" y="434"/>
                </a:lnTo>
                <a:close/>
                <a:moveTo>
                  <a:pt x="482" y="318"/>
                </a:moveTo>
                <a:lnTo>
                  <a:pt x="482" y="316"/>
                </a:lnTo>
                <a:lnTo>
                  <a:pt x="502" y="316"/>
                </a:lnTo>
                <a:lnTo>
                  <a:pt x="504" y="310"/>
                </a:lnTo>
                <a:lnTo>
                  <a:pt x="538" y="310"/>
                </a:lnTo>
                <a:lnTo>
                  <a:pt x="538" y="324"/>
                </a:lnTo>
                <a:lnTo>
                  <a:pt x="528" y="338"/>
                </a:lnTo>
                <a:lnTo>
                  <a:pt x="482" y="338"/>
                </a:lnTo>
                <a:lnTo>
                  <a:pt x="482" y="318"/>
                </a:lnTo>
                <a:lnTo>
                  <a:pt x="482" y="318"/>
                </a:lnTo>
                <a:close/>
                <a:moveTo>
                  <a:pt x="516" y="364"/>
                </a:moveTo>
                <a:lnTo>
                  <a:pt x="516" y="364"/>
                </a:lnTo>
                <a:lnTo>
                  <a:pt x="538" y="362"/>
                </a:lnTo>
                <a:lnTo>
                  <a:pt x="538" y="362"/>
                </a:lnTo>
                <a:lnTo>
                  <a:pt x="538" y="364"/>
                </a:lnTo>
                <a:lnTo>
                  <a:pt x="538" y="372"/>
                </a:lnTo>
                <a:lnTo>
                  <a:pt x="538" y="382"/>
                </a:lnTo>
                <a:lnTo>
                  <a:pt x="490" y="386"/>
                </a:lnTo>
                <a:lnTo>
                  <a:pt x="482" y="374"/>
                </a:lnTo>
                <a:lnTo>
                  <a:pt x="516" y="364"/>
                </a:lnTo>
                <a:close/>
                <a:moveTo>
                  <a:pt x="1962" y="780"/>
                </a:moveTo>
                <a:lnTo>
                  <a:pt x="1886" y="780"/>
                </a:lnTo>
                <a:lnTo>
                  <a:pt x="1838" y="746"/>
                </a:lnTo>
                <a:lnTo>
                  <a:pt x="1790" y="750"/>
                </a:lnTo>
                <a:lnTo>
                  <a:pt x="1790" y="780"/>
                </a:lnTo>
                <a:lnTo>
                  <a:pt x="1774" y="780"/>
                </a:lnTo>
                <a:lnTo>
                  <a:pt x="1758" y="768"/>
                </a:lnTo>
                <a:lnTo>
                  <a:pt x="1672" y="746"/>
                </a:lnTo>
                <a:lnTo>
                  <a:pt x="1672" y="692"/>
                </a:lnTo>
                <a:lnTo>
                  <a:pt x="1564" y="700"/>
                </a:lnTo>
                <a:lnTo>
                  <a:pt x="1532" y="718"/>
                </a:lnTo>
                <a:lnTo>
                  <a:pt x="1488" y="718"/>
                </a:lnTo>
                <a:lnTo>
                  <a:pt x="1468" y="716"/>
                </a:lnTo>
                <a:lnTo>
                  <a:pt x="1416" y="744"/>
                </a:lnTo>
                <a:lnTo>
                  <a:pt x="1416" y="798"/>
                </a:lnTo>
                <a:lnTo>
                  <a:pt x="1310" y="876"/>
                </a:lnTo>
                <a:lnTo>
                  <a:pt x="1318" y="908"/>
                </a:lnTo>
                <a:lnTo>
                  <a:pt x="1340" y="908"/>
                </a:lnTo>
                <a:lnTo>
                  <a:pt x="1334" y="940"/>
                </a:lnTo>
                <a:lnTo>
                  <a:pt x="1318" y="946"/>
                </a:lnTo>
                <a:lnTo>
                  <a:pt x="1318" y="1026"/>
                </a:lnTo>
                <a:lnTo>
                  <a:pt x="1410" y="1130"/>
                </a:lnTo>
                <a:lnTo>
                  <a:pt x="1450" y="1130"/>
                </a:lnTo>
                <a:lnTo>
                  <a:pt x="1452" y="1124"/>
                </a:lnTo>
                <a:lnTo>
                  <a:pt x="1524" y="1124"/>
                </a:lnTo>
                <a:lnTo>
                  <a:pt x="1544" y="1106"/>
                </a:lnTo>
                <a:lnTo>
                  <a:pt x="1586" y="1106"/>
                </a:lnTo>
                <a:lnTo>
                  <a:pt x="1608" y="1128"/>
                </a:lnTo>
                <a:lnTo>
                  <a:pt x="1668" y="1134"/>
                </a:lnTo>
                <a:lnTo>
                  <a:pt x="1660" y="1214"/>
                </a:lnTo>
                <a:lnTo>
                  <a:pt x="1728" y="1334"/>
                </a:lnTo>
                <a:lnTo>
                  <a:pt x="1692" y="1402"/>
                </a:lnTo>
                <a:lnTo>
                  <a:pt x="1694" y="1434"/>
                </a:lnTo>
                <a:lnTo>
                  <a:pt x="1722" y="1462"/>
                </a:lnTo>
                <a:lnTo>
                  <a:pt x="1722" y="1538"/>
                </a:lnTo>
                <a:lnTo>
                  <a:pt x="1760" y="1588"/>
                </a:lnTo>
                <a:lnTo>
                  <a:pt x="1760" y="1652"/>
                </a:lnTo>
                <a:lnTo>
                  <a:pt x="1790" y="1652"/>
                </a:lnTo>
                <a:lnTo>
                  <a:pt x="1790" y="1652"/>
                </a:lnTo>
                <a:lnTo>
                  <a:pt x="1756" y="1690"/>
                </a:lnTo>
                <a:lnTo>
                  <a:pt x="1720" y="1728"/>
                </a:lnTo>
                <a:lnTo>
                  <a:pt x="1682" y="1764"/>
                </a:lnTo>
                <a:lnTo>
                  <a:pt x="1642" y="1798"/>
                </a:lnTo>
                <a:lnTo>
                  <a:pt x="1600" y="1830"/>
                </a:lnTo>
                <a:lnTo>
                  <a:pt x="1556" y="1858"/>
                </a:lnTo>
                <a:lnTo>
                  <a:pt x="1512" y="1886"/>
                </a:lnTo>
                <a:lnTo>
                  <a:pt x="1464" y="1910"/>
                </a:lnTo>
                <a:lnTo>
                  <a:pt x="1416" y="1932"/>
                </a:lnTo>
                <a:lnTo>
                  <a:pt x="1368" y="1952"/>
                </a:lnTo>
                <a:lnTo>
                  <a:pt x="1316" y="1968"/>
                </a:lnTo>
                <a:lnTo>
                  <a:pt x="1264" y="1982"/>
                </a:lnTo>
                <a:lnTo>
                  <a:pt x="1212" y="1992"/>
                </a:lnTo>
                <a:lnTo>
                  <a:pt x="1156" y="2000"/>
                </a:lnTo>
                <a:lnTo>
                  <a:pt x="1102" y="2004"/>
                </a:lnTo>
                <a:lnTo>
                  <a:pt x="1046" y="2006"/>
                </a:lnTo>
                <a:lnTo>
                  <a:pt x="1046" y="2006"/>
                </a:lnTo>
                <a:lnTo>
                  <a:pt x="996" y="2006"/>
                </a:lnTo>
                <a:lnTo>
                  <a:pt x="948" y="2002"/>
                </a:lnTo>
                <a:lnTo>
                  <a:pt x="900" y="1996"/>
                </a:lnTo>
                <a:lnTo>
                  <a:pt x="852" y="1986"/>
                </a:lnTo>
                <a:lnTo>
                  <a:pt x="806" y="1976"/>
                </a:lnTo>
                <a:lnTo>
                  <a:pt x="760" y="1964"/>
                </a:lnTo>
                <a:lnTo>
                  <a:pt x="716" y="1948"/>
                </a:lnTo>
                <a:lnTo>
                  <a:pt x="672" y="1930"/>
                </a:lnTo>
                <a:lnTo>
                  <a:pt x="630" y="1912"/>
                </a:lnTo>
                <a:lnTo>
                  <a:pt x="588" y="1890"/>
                </a:lnTo>
                <a:lnTo>
                  <a:pt x="548" y="1868"/>
                </a:lnTo>
                <a:lnTo>
                  <a:pt x="510" y="1842"/>
                </a:lnTo>
                <a:lnTo>
                  <a:pt x="472" y="1816"/>
                </a:lnTo>
                <a:lnTo>
                  <a:pt x="436" y="1786"/>
                </a:lnTo>
                <a:lnTo>
                  <a:pt x="400" y="1756"/>
                </a:lnTo>
                <a:lnTo>
                  <a:pt x="368" y="1724"/>
                </a:lnTo>
                <a:lnTo>
                  <a:pt x="336" y="1692"/>
                </a:lnTo>
                <a:lnTo>
                  <a:pt x="306" y="1656"/>
                </a:lnTo>
                <a:lnTo>
                  <a:pt x="276" y="1620"/>
                </a:lnTo>
                <a:lnTo>
                  <a:pt x="250" y="1582"/>
                </a:lnTo>
                <a:lnTo>
                  <a:pt x="224" y="1544"/>
                </a:lnTo>
                <a:lnTo>
                  <a:pt x="202" y="1504"/>
                </a:lnTo>
                <a:lnTo>
                  <a:pt x="180" y="1462"/>
                </a:lnTo>
                <a:lnTo>
                  <a:pt x="162" y="1420"/>
                </a:lnTo>
                <a:lnTo>
                  <a:pt x="144" y="1376"/>
                </a:lnTo>
                <a:lnTo>
                  <a:pt x="128" y="1332"/>
                </a:lnTo>
                <a:lnTo>
                  <a:pt x="116" y="1286"/>
                </a:lnTo>
                <a:lnTo>
                  <a:pt x="106" y="1240"/>
                </a:lnTo>
                <a:lnTo>
                  <a:pt x="96" y="1192"/>
                </a:lnTo>
                <a:lnTo>
                  <a:pt x="90" y="1144"/>
                </a:lnTo>
                <a:lnTo>
                  <a:pt x="86" y="1096"/>
                </a:lnTo>
                <a:lnTo>
                  <a:pt x="86" y="1046"/>
                </a:lnTo>
                <a:lnTo>
                  <a:pt x="86" y="1046"/>
                </a:lnTo>
                <a:lnTo>
                  <a:pt x="86" y="996"/>
                </a:lnTo>
                <a:lnTo>
                  <a:pt x="90" y="948"/>
                </a:lnTo>
                <a:lnTo>
                  <a:pt x="96" y="898"/>
                </a:lnTo>
                <a:lnTo>
                  <a:pt x="106" y="852"/>
                </a:lnTo>
                <a:lnTo>
                  <a:pt x="116" y="804"/>
                </a:lnTo>
                <a:lnTo>
                  <a:pt x="130" y="758"/>
                </a:lnTo>
                <a:lnTo>
                  <a:pt x="144" y="714"/>
                </a:lnTo>
                <a:lnTo>
                  <a:pt x="162" y="670"/>
                </a:lnTo>
                <a:lnTo>
                  <a:pt x="162" y="640"/>
                </a:lnTo>
                <a:lnTo>
                  <a:pt x="196" y="598"/>
                </a:lnTo>
                <a:lnTo>
                  <a:pt x="196" y="598"/>
                </a:lnTo>
                <a:lnTo>
                  <a:pt x="216" y="566"/>
                </a:lnTo>
                <a:lnTo>
                  <a:pt x="234" y="532"/>
                </a:lnTo>
                <a:lnTo>
                  <a:pt x="236" y="550"/>
                </a:lnTo>
                <a:lnTo>
                  <a:pt x="196" y="598"/>
                </a:lnTo>
                <a:lnTo>
                  <a:pt x="196" y="598"/>
                </a:lnTo>
                <a:lnTo>
                  <a:pt x="178" y="634"/>
                </a:lnTo>
                <a:lnTo>
                  <a:pt x="162" y="670"/>
                </a:lnTo>
                <a:lnTo>
                  <a:pt x="162" y="724"/>
                </a:lnTo>
                <a:lnTo>
                  <a:pt x="202" y="744"/>
                </a:lnTo>
                <a:lnTo>
                  <a:pt x="202" y="820"/>
                </a:lnTo>
                <a:lnTo>
                  <a:pt x="240" y="886"/>
                </a:lnTo>
                <a:lnTo>
                  <a:pt x="272" y="890"/>
                </a:lnTo>
                <a:lnTo>
                  <a:pt x="276" y="868"/>
                </a:lnTo>
                <a:lnTo>
                  <a:pt x="238" y="812"/>
                </a:lnTo>
                <a:lnTo>
                  <a:pt x="232" y="756"/>
                </a:lnTo>
                <a:lnTo>
                  <a:pt x="254" y="756"/>
                </a:lnTo>
                <a:lnTo>
                  <a:pt x="262" y="812"/>
                </a:lnTo>
                <a:lnTo>
                  <a:pt x="316" y="890"/>
                </a:lnTo>
                <a:lnTo>
                  <a:pt x="302" y="916"/>
                </a:lnTo>
                <a:lnTo>
                  <a:pt x="336" y="966"/>
                </a:lnTo>
                <a:lnTo>
                  <a:pt x="420" y="988"/>
                </a:lnTo>
                <a:lnTo>
                  <a:pt x="420" y="974"/>
                </a:lnTo>
                <a:lnTo>
                  <a:pt x="452" y="978"/>
                </a:lnTo>
                <a:lnTo>
                  <a:pt x="450" y="1002"/>
                </a:lnTo>
                <a:lnTo>
                  <a:pt x="476" y="1008"/>
                </a:lnTo>
                <a:lnTo>
                  <a:pt x="516" y="1018"/>
                </a:lnTo>
                <a:lnTo>
                  <a:pt x="574" y="1084"/>
                </a:lnTo>
                <a:lnTo>
                  <a:pt x="648" y="1090"/>
                </a:lnTo>
                <a:lnTo>
                  <a:pt x="654" y="1150"/>
                </a:lnTo>
                <a:lnTo>
                  <a:pt x="604" y="1184"/>
                </a:lnTo>
                <a:lnTo>
                  <a:pt x="602" y="1238"/>
                </a:lnTo>
                <a:lnTo>
                  <a:pt x="594" y="1270"/>
                </a:lnTo>
                <a:lnTo>
                  <a:pt x="668" y="1362"/>
                </a:lnTo>
                <a:lnTo>
                  <a:pt x="674" y="1392"/>
                </a:lnTo>
                <a:lnTo>
                  <a:pt x="674" y="1392"/>
                </a:lnTo>
                <a:lnTo>
                  <a:pt x="702" y="1400"/>
                </a:lnTo>
                <a:lnTo>
                  <a:pt x="702" y="1400"/>
                </a:lnTo>
                <a:lnTo>
                  <a:pt x="714" y="1406"/>
                </a:lnTo>
                <a:lnTo>
                  <a:pt x="734" y="1422"/>
                </a:lnTo>
                <a:lnTo>
                  <a:pt x="762" y="1442"/>
                </a:lnTo>
                <a:lnTo>
                  <a:pt x="762" y="1606"/>
                </a:lnTo>
                <a:lnTo>
                  <a:pt x="782" y="1612"/>
                </a:lnTo>
                <a:lnTo>
                  <a:pt x="768" y="1688"/>
                </a:lnTo>
                <a:lnTo>
                  <a:pt x="802" y="1732"/>
                </a:lnTo>
                <a:lnTo>
                  <a:pt x="796" y="1808"/>
                </a:lnTo>
                <a:lnTo>
                  <a:pt x="840" y="1886"/>
                </a:lnTo>
                <a:lnTo>
                  <a:pt x="896" y="1936"/>
                </a:lnTo>
                <a:lnTo>
                  <a:pt x="954" y="1936"/>
                </a:lnTo>
                <a:lnTo>
                  <a:pt x="960" y="1918"/>
                </a:lnTo>
                <a:lnTo>
                  <a:pt x="918" y="1882"/>
                </a:lnTo>
                <a:lnTo>
                  <a:pt x="920" y="1866"/>
                </a:lnTo>
                <a:lnTo>
                  <a:pt x="928" y="1844"/>
                </a:lnTo>
                <a:lnTo>
                  <a:pt x="928" y="1822"/>
                </a:lnTo>
                <a:lnTo>
                  <a:pt x="900" y="1820"/>
                </a:lnTo>
                <a:lnTo>
                  <a:pt x="886" y="1802"/>
                </a:lnTo>
                <a:lnTo>
                  <a:pt x="910" y="1780"/>
                </a:lnTo>
                <a:lnTo>
                  <a:pt x="912" y="1764"/>
                </a:lnTo>
                <a:lnTo>
                  <a:pt x="886" y="1756"/>
                </a:lnTo>
                <a:lnTo>
                  <a:pt x="888" y="1740"/>
                </a:lnTo>
                <a:lnTo>
                  <a:pt x="926" y="1734"/>
                </a:lnTo>
                <a:lnTo>
                  <a:pt x="982" y="1706"/>
                </a:lnTo>
                <a:lnTo>
                  <a:pt x="1002" y="1672"/>
                </a:lnTo>
                <a:lnTo>
                  <a:pt x="1062" y="1594"/>
                </a:lnTo>
                <a:lnTo>
                  <a:pt x="1048" y="1534"/>
                </a:lnTo>
                <a:lnTo>
                  <a:pt x="1066" y="1502"/>
                </a:lnTo>
                <a:lnTo>
                  <a:pt x="1122" y="1504"/>
                </a:lnTo>
                <a:lnTo>
                  <a:pt x="1158" y="1476"/>
                </a:lnTo>
                <a:lnTo>
                  <a:pt x="1170" y="1360"/>
                </a:lnTo>
                <a:lnTo>
                  <a:pt x="1212" y="1308"/>
                </a:lnTo>
                <a:lnTo>
                  <a:pt x="1218" y="1274"/>
                </a:lnTo>
                <a:lnTo>
                  <a:pt x="1182" y="1262"/>
                </a:lnTo>
                <a:lnTo>
                  <a:pt x="1156" y="1222"/>
                </a:lnTo>
                <a:lnTo>
                  <a:pt x="1072" y="1220"/>
                </a:lnTo>
                <a:lnTo>
                  <a:pt x="1004" y="1194"/>
                </a:lnTo>
                <a:lnTo>
                  <a:pt x="1002" y="1148"/>
                </a:lnTo>
                <a:lnTo>
                  <a:pt x="980" y="1108"/>
                </a:lnTo>
                <a:lnTo>
                  <a:pt x="918" y="1108"/>
                </a:lnTo>
                <a:lnTo>
                  <a:pt x="884" y="1052"/>
                </a:lnTo>
                <a:lnTo>
                  <a:pt x="852" y="1036"/>
                </a:lnTo>
                <a:lnTo>
                  <a:pt x="852" y="1054"/>
                </a:lnTo>
                <a:lnTo>
                  <a:pt x="794" y="1056"/>
                </a:lnTo>
                <a:lnTo>
                  <a:pt x="774" y="1028"/>
                </a:lnTo>
                <a:lnTo>
                  <a:pt x="714" y="1016"/>
                </a:lnTo>
                <a:lnTo>
                  <a:pt x="666" y="1072"/>
                </a:lnTo>
                <a:lnTo>
                  <a:pt x="590" y="1060"/>
                </a:lnTo>
                <a:lnTo>
                  <a:pt x="584" y="972"/>
                </a:lnTo>
                <a:lnTo>
                  <a:pt x="528" y="964"/>
                </a:lnTo>
                <a:lnTo>
                  <a:pt x="550" y="922"/>
                </a:lnTo>
                <a:lnTo>
                  <a:pt x="544" y="896"/>
                </a:lnTo>
                <a:lnTo>
                  <a:pt x="470" y="946"/>
                </a:lnTo>
                <a:lnTo>
                  <a:pt x="424" y="940"/>
                </a:lnTo>
                <a:lnTo>
                  <a:pt x="408" y="904"/>
                </a:lnTo>
                <a:lnTo>
                  <a:pt x="418" y="866"/>
                </a:lnTo>
                <a:lnTo>
                  <a:pt x="444" y="820"/>
                </a:lnTo>
                <a:lnTo>
                  <a:pt x="502" y="790"/>
                </a:lnTo>
                <a:lnTo>
                  <a:pt x="616" y="790"/>
                </a:lnTo>
                <a:lnTo>
                  <a:pt x="614" y="824"/>
                </a:lnTo>
                <a:lnTo>
                  <a:pt x="656" y="844"/>
                </a:lnTo>
                <a:lnTo>
                  <a:pt x="652" y="784"/>
                </a:lnTo>
                <a:lnTo>
                  <a:pt x="682" y="756"/>
                </a:lnTo>
                <a:lnTo>
                  <a:pt x="740" y="716"/>
                </a:lnTo>
                <a:lnTo>
                  <a:pt x="744" y="688"/>
                </a:lnTo>
                <a:lnTo>
                  <a:pt x="804" y="628"/>
                </a:lnTo>
                <a:lnTo>
                  <a:pt x="866" y="592"/>
                </a:lnTo>
                <a:lnTo>
                  <a:pt x="862" y="588"/>
                </a:lnTo>
                <a:lnTo>
                  <a:pt x="904" y="548"/>
                </a:lnTo>
                <a:lnTo>
                  <a:pt x="920" y="552"/>
                </a:lnTo>
                <a:lnTo>
                  <a:pt x="926" y="562"/>
                </a:lnTo>
                <a:lnTo>
                  <a:pt x="942" y="544"/>
                </a:lnTo>
                <a:lnTo>
                  <a:pt x="946" y="542"/>
                </a:lnTo>
                <a:lnTo>
                  <a:pt x="928" y="538"/>
                </a:lnTo>
                <a:lnTo>
                  <a:pt x="910" y="532"/>
                </a:lnTo>
                <a:lnTo>
                  <a:pt x="910" y="516"/>
                </a:lnTo>
                <a:lnTo>
                  <a:pt x="920" y="508"/>
                </a:lnTo>
                <a:lnTo>
                  <a:pt x="942" y="508"/>
                </a:lnTo>
                <a:lnTo>
                  <a:pt x="952" y="512"/>
                </a:lnTo>
                <a:lnTo>
                  <a:pt x="960" y="528"/>
                </a:lnTo>
                <a:lnTo>
                  <a:pt x="970" y="528"/>
                </a:lnTo>
                <a:lnTo>
                  <a:pt x="970" y="526"/>
                </a:lnTo>
                <a:lnTo>
                  <a:pt x="972" y="526"/>
                </a:lnTo>
                <a:lnTo>
                  <a:pt x="1002" y="522"/>
                </a:lnTo>
                <a:lnTo>
                  <a:pt x="1006" y="508"/>
                </a:lnTo>
                <a:lnTo>
                  <a:pt x="1022" y="512"/>
                </a:lnTo>
                <a:lnTo>
                  <a:pt x="1022" y="528"/>
                </a:lnTo>
                <a:lnTo>
                  <a:pt x="1008" y="538"/>
                </a:lnTo>
                <a:lnTo>
                  <a:pt x="1008" y="538"/>
                </a:lnTo>
                <a:lnTo>
                  <a:pt x="1010" y="556"/>
                </a:lnTo>
                <a:lnTo>
                  <a:pt x="1062" y="572"/>
                </a:lnTo>
                <a:lnTo>
                  <a:pt x="1062" y="572"/>
                </a:lnTo>
                <a:lnTo>
                  <a:pt x="1064" y="572"/>
                </a:lnTo>
                <a:lnTo>
                  <a:pt x="1076" y="572"/>
                </a:lnTo>
                <a:lnTo>
                  <a:pt x="1076" y="548"/>
                </a:lnTo>
                <a:lnTo>
                  <a:pt x="1034" y="530"/>
                </a:lnTo>
                <a:lnTo>
                  <a:pt x="1032" y="518"/>
                </a:lnTo>
                <a:lnTo>
                  <a:pt x="1066" y="506"/>
                </a:lnTo>
                <a:lnTo>
                  <a:pt x="1068" y="472"/>
                </a:lnTo>
                <a:lnTo>
                  <a:pt x="1032" y="450"/>
                </a:lnTo>
                <a:lnTo>
                  <a:pt x="1028" y="394"/>
                </a:lnTo>
                <a:lnTo>
                  <a:pt x="978" y="418"/>
                </a:lnTo>
                <a:lnTo>
                  <a:pt x="960" y="418"/>
                </a:lnTo>
                <a:lnTo>
                  <a:pt x="966" y="376"/>
                </a:lnTo>
                <a:lnTo>
                  <a:pt x="896" y="360"/>
                </a:lnTo>
                <a:lnTo>
                  <a:pt x="868" y="380"/>
                </a:lnTo>
                <a:lnTo>
                  <a:pt x="868" y="446"/>
                </a:lnTo>
                <a:lnTo>
                  <a:pt x="818" y="462"/>
                </a:lnTo>
                <a:lnTo>
                  <a:pt x="798" y="504"/>
                </a:lnTo>
                <a:lnTo>
                  <a:pt x="774" y="508"/>
                </a:lnTo>
                <a:lnTo>
                  <a:pt x="774" y="454"/>
                </a:lnTo>
                <a:lnTo>
                  <a:pt x="728" y="448"/>
                </a:lnTo>
                <a:lnTo>
                  <a:pt x="704" y="432"/>
                </a:lnTo>
                <a:lnTo>
                  <a:pt x="694" y="396"/>
                </a:lnTo>
                <a:lnTo>
                  <a:pt x="780" y="346"/>
                </a:lnTo>
                <a:lnTo>
                  <a:pt x="822" y="334"/>
                </a:lnTo>
                <a:lnTo>
                  <a:pt x="826" y="362"/>
                </a:lnTo>
                <a:lnTo>
                  <a:pt x="848" y="360"/>
                </a:lnTo>
                <a:lnTo>
                  <a:pt x="850" y="346"/>
                </a:lnTo>
                <a:lnTo>
                  <a:pt x="874" y="342"/>
                </a:lnTo>
                <a:lnTo>
                  <a:pt x="876" y="338"/>
                </a:lnTo>
                <a:lnTo>
                  <a:pt x="864" y="334"/>
                </a:lnTo>
                <a:lnTo>
                  <a:pt x="862" y="318"/>
                </a:lnTo>
                <a:lnTo>
                  <a:pt x="892" y="316"/>
                </a:lnTo>
                <a:lnTo>
                  <a:pt x="910" y="296"/>
                </a:lnTo>
                <a:lnTo>
                  <a:pt x="912" y="296"/>
                </a:lnTo>
                <a:lnTo>
                  <a:pt x="912" y="296"/>
                </a:lnTo>
                <a:lnTo>
                  <a:pt x="918" y="290"/>
                </a:lnTo>
                <a:lnTo>
                  <a:pt x="980" y="282"/>
                </a:lnTo>
                <a:lnTo>
                  <a:pt x="1008" y="306"/>
                </a:lnTo>
                <a:lnTo>
                  <a:pt x="934" y="344"/>
                </a:lnTo>
                <a:lnTo>
                  <a:pt x="1028" y="366"/>
                </a:lnTo>
                <a:lnTo>
                  <a:pt x="1040" y="336"/>
                </a:lnTo>
                <a:lnTo>
                  <a:pt x="1080" y="336"/>
                </a:lnTo>
                <a:lnTo>
                  <a:pt x="1096" y="308"/>
                </a:lnTo>
                <a:lnTo>
                  <a:pt x="1066" y="302"/>
                </a:lnTo>
                <a:lnTo>
                  <a:pt x="1066" y="266"/>
                </a:lnTo>
                <a:lnTo>
                  <a:pt x="976" y="226"/>
                </a:lnTo>
                <a:lnTo>
                  <a:pt x="914" y="234"/>
                </a:lnTo>
                <a:lnTo>
                  <a:pt x="878" y="252"/>
                </a:lnTo>
                <a:lnTo>
                  <a:pt x="882" y="298"/>
                </a:lnTo>
                <a:lnTo>
                  <a:pt x="844" y="292"/>
                </a:lnTo>
                <a:lnTo>
                  <a:pt x="838" y="266"/>
                </a:lnTo>
                <a:lnTo>
                  <a:pt x="874" y="234"/>
                </a:lnTo>
                <a:lnTo>
                  <a:pt x="810" y="232"/>
                </a:lnTo>
                <a:lnTo>
                  <a:pt x="792" y="238"/>
                </a:lnTo>
                <a:lnTo>
                  <a:pt x="784" y="258"/>
                </a:lnTo>
                <a:lnTo>
                  <a:pt x="808" y="262"/>
                </a:lnTo>
                <a:lnTo>
                  <a:pt x="804" y="286"/>
                </a:lnTo>
                <a:lnTo>
                  <a:pt x="762" y="290"/>
                </a:lnTo>
                <a:lnTo>
                  <a:pt x="756" y="306"/>
                </a:lnTo>
                <a:lnTo>
                  <a:pt x="696" y="306"/>
                </a:lnTo>
                <a:lnTo>
                  <a:pt x="696" y="306"/>
                </a:lnTo>
                <a:lnTo>
                  <a:pt x="696" y="290"/>
                </a:lnTo>
                <a:lnTo>
                  <a:pt x="694" y="278"/>
                </a:lnTo>
                <a:lnTo>
                  <a:pt x="692" y="274"/>
                </a:lnTo>
                <a:lnTo>
                  <a:pt x="692" y="274"/>
                </a:lnTo>
                <a:lnTo>
                  <a:pt x="740" y="272"/>
                </a:lnTo>
                <a:lnTo>
                  <a:pt x="774" y="238"/>
                </a:lnTo>
                <a:lnTo>
                  <a:pt x="756" y="228"/>
                </a:lnTo>
                <a:lnTo>
                  <a:pt x="730" y="254"/>
                </a:lnTo>
                <a:lnTo>
                  <a:pt x="688" y="250"/>
                </a:lnTo>
                <a:lnTo>
                  <a:pt x="662" y="216"/>
                </a:lnTo>
                <a:lnTo>
                  <a:pt x="608" y="216"/>
                </a:lnTo>
                <a:lnTo>
                  <a:pt x="550" y="258"/>
                </a:lnTo>
                <a:lnTo>
                  <a:pt x="602" y="258"/>
                </a:lnTo>
                <a:lnTo>
                  <a:pt x="608" y="274"/>
                </a:lnTo>
                <a:lnTo>
                  <a:pt x="594" y="286"/>
                </a:lnTo>
                <a:lnTo>
                  <a:pt x="652" y="288"/>
                </a:lnTo>
                <a:lnTo>
                  <a:pt x="660" y="308"/>
                </a:lnTo>
                <a:lnTo>
                  <a:pt x="596" y="306"/>
                </a:lnTo>
                <a:lnTo>
                  <a:pt x="592" y="290"/>
                </a:lnTo>
                <a:lnTo>
                  <a:pt x="552" y="282"/>
                </a:lnTo>
                <a:lnTo>
                  <a:pt x="530" y="270"/>
                </a:lnTo>
                <a:lnTo>
                  <a:pt x="482" y="270"/>
                </a:lnTo>
                <a:lnTo>
                  <a:pt x="482" y="270"/>
                </a:lnTo>
                <a:lnTo>
                  <a:pt x="512" y="248"/>
                </a:lnTo>
                <a:lnTo>
                  <a:pt x="542" y="228"/>
                </a:lnTo>
                <a:lnTo>
                  <a:pt x="574" y="210"/>
                </a:lnTo>
                <a:lnTo>
                  <a:pt x="608" y="192"/>
                </a:lnTo>
                <a:lnTo>
                  <a:pt x="640" y="176"/>
                </a:lnTo>
                <a:lnTo>
                  <a:pt x="674" y="160"/>
                </a:lnTo>
                <a:lnTo>
                  <a:pt x="710" y="146"/>
                </a:lnTo>
                <a:lnTo>
                  <a:pt x="744" y="134"/>
                </a:lnTo>
                <a:lnTo>
                  <a:pt x="780" y="124"/>
                </a:lnTo>
                <a:lnTo>
                  <a:pt x="816" y="114"/>
                </a:lnTo>
                <a:lnTo>
                  <a:pt x="854" y="104"/>
                </a:lnTo>
                <a:lnTo>
                  <a:pt x="892" y="98"/>
                </a:lnTo>
                <a:lnTo>
                  <a:pt x="930" y="92"/>
                </a:lnTo>
                <a:lnTo>
                  <a:pt x="968" y="88"/>
                </a:lnTo>
                <a:lnTo>
                  <a:pt x="1006" y="86"/>
                </a:lnTo>
                <a:lnTo>
                  <a:pt x="1046" y="86"/>
                </a:lnTo>
                <a:lnTo>
                  <a:pt x="1046" y="86"/>
                </a:lnTo>
                <a:lnTo>
                  <a:pt x="1092" y="86"/>
                </a:lnTo>
                <a:lnTo>
                  <a:pt x="1136" y="90"/>
                </a:lnTo>
                <a:lnTo>
                  <a:pt x="1180" y="94"/>
                </a:lnTo>
                <a:lnTo>
                  <a:pt x="1224" y="102"/>
                </a:lnTo>
                <a:lnTo>
                  <a:pt x="1266" y="112"/>
                </a:lnTo>
                <a:lnTo>
                  <a:pt x="1308" y="122"/>
                </a:lnTo>
                <a:lnTo>
                  <a:pt x="1350" y="136"/>
                </a:lnTo>
                <a:lnTo>
                  <a:pt x="1390" y="150"/>
                </a:lnTo>
                <a:lnTo>
                  <a:pt x="1430" y="166"/>
                </a:lnTo>
                <a:lnTo>
                  <a:pt x="1470" y="184"/>
                </a:lnTo>
                <a:lnTo>
                  <a:pt x="1506" y="204"/>
                </a:lnTo>
                <a:lnTo>
                  <a:pt x="1544" y="226"/>
                </a:lnTo>
                <a:lnTo>
                  <a:pt x="1580" y="248"/>
                </a:lnTo>
                <a:lnTo>
                  <a:pt x="1614" y="272"/>
                </a:lnTo>
                <a:lnTo>
                  <a:pt x="1648" y="298"/>
                </a:lnTo>
                <a:lnTo>
                  <a:pt x="1680" y="326"/>
                </a:lnTo>
                <a:lnTo>
                  <a:pt x="1668" y="346"/>
                </a:lnTo>
                <a:lnTo>
                  <a:pt x="1624" y="364"/>
                </a:lnTo>
                <a:lnTo>
                  <a:pt x="1606" y="384"/>
                </a:lnTo>
                <a:lnTo>
                  <a:pt x="1610" y="408"/>
                </a:lnTo>
                <a:lnTo>
                  <a:pt x="1632" y="410"/>
                </a:lnTo>
                <a:lnTo>
                  <a:pt x="1646" y="444"/>
                </a:lnTo>
                <a:lnTo>
                  <a:pt x="1686" y="428"/>
                </a:lnTo>
                <a:lnTo>
                  <a:pt x="1692" y="474"/>
                </a:lnTo>
                <a:lnTo>
                  <a:pt x="1680" y="474"/>
                </a:lnTo>
                <a:lnTo>
                  <a:pt x="1648" y="470"/>
                </a:lnTo>
                <a:lnTo>
                  <a:pt x="1612" y="476"/>
                </a:lnTo>
                <a:lnTo>
                  <a:pt x="1578" y="526"/>
                </a:lnTo>
                <a:lnTo>
                  <a:pt x="1528" y="534"/>
                </a:lnTo>
                <a:lnTo>
                  <a:pt x="1520" y="576"/>
                </a:lnTo>
                <a:lnTo>
                  <a:pt x="1542" y="580"/>
                </a:lnTo>
                <a:lnTo>
                  <a:pt x="1536" y="608"/>
                </a:lnTo>
                <a:lnTo>
                  <a:pt x="1486" y="598"/>
                </a:lnTo>
                <a:lnTo>
                  <a:pt x="1442" y="608"/>
                </a:lnTo>
                <a:lnTo>
                  <a:pt x="1432" y="634"/>
                </a:lnTo>
                <a:lnTo>
                  <a:pt x="1440" y="686"/>
                </a:lnTo>
                <a:lnTo>
                  <a:pt x="1466" y="698"/>
                </a:lnTo>
                <a:lnTo>
                  <a:pt x="1510" y="698"/>
                </a:lnTo>
                <a:lnTo>
                  <a:pt x="1540" y="696"/>
                </a:lnTo>
                <a:lnTo>
                  <a:pt x="1550" y="672"/>
                </a:lnTo>
                <a:lnTo>
                  <a:pt x="1596" y="610"/>
                </a:lnTo>
                <a:lnTo>
                  <a:pt x="1628" y="616"/>
                </a:lnTo>
                <a:lnTo>
                  <a:pt x="1658" y="590"/>
                </a:lnTo>
                <a:lnTo>
                  <a:pt x="1664" y="610"/>
                </a:lnTo>
                <a:lnTo>
                  <a:pt x="1738" y="662"/>
                </a:lnTo>
                <a:lnTo>
                  <a:pt x="1730" y="674"/>
                </a:lnTo>
                <a:lnTo>
                  <a:pt x="1696" y="672"/>
                </a:lnTo>
                <a:lnTo>
                  <a:pt x="1708" y="690"/>
                </a:lnTo>
                <a:lnTo>
                  <a:pt x="1730" y="694"/>
                </a:lnTo>
                <a:lnTo>
                  <a:pt x="1754" y="684"/>
                </a:lnTo>
                <a:lnTo>
                  <a:pt x="1754" y="656"/>
                </a:lnTo>
                <a:lnTo>
                  <a:pt x="1764" y="650"/>
                </a:lnTo>
                <a:lnTo>
                  <a:pt x="1756" y="640"/>
                </a:lnTo>
                <a:lnTo>
                  <a:pt x="1706" y="612"/>
                </a:lnTo>
                <a:lnTo>
                  <a:pt x="1692" y="576"/>
                </a:lnTo>
                <a:lnTo>
                  <a:pt x="1734" y="576"/>
                </a:lnTo>
                <a:lnTo>
                  <a:pt x="1748" y="588"/>
                </a:lnTo>
                <a:lnTo>
                  <a:pt x="1784" y="620"/>
                </a:lnTo>
                <a:lnTo>
                  <a:pt x="1784" y="656"/>
                </a:lnTo>
                <a:lnTo>
                  <a:pt x="1822" y="696"/>
                </a:lnTo>
                <a:lnTo>
                  <a:pt x="1836" y="642"/>
                </a:lnTo>
                <a:lnTo>
                  <a:pt x="1862" y="628"/>
                </a:lnTo>
                <a:lnTo>
                  <a:pt x="1866" y="672"/>
                </a:lnTo>
                <a:lnTo>
                  <a:pt x="1892" y="700"/>
                </a:lnTo>
                <a:lnTo>
                  <a:pt x="1942" y="700"/>
                </a:lnTo>
                <a:lnTo>
                  <a:pt x="1942" y="700"/>
                </a:lnTo>
                <a:lnTo>
                  <a:pt x="1956" y="738"/>
                </a:lnTo>
                <a:lnTo>
                  <a:pt x="1968" y="776"/>
                </a:lnTo>
                <a:lnTo>
                  <a:pt x="1962" y="780"/>
                </a:lnTo>
                <a:close/>
                <a:moveTo>
                  <a:pt x="570" y="474"/>
                </a:moveTo>
                <a:lnTo>
                  <a:pt x="596" y="462"/>
                </a:lnTo>
                <a:lnTo>
                  <a:pt x="618" y="468"/>
                </a:lnTo>
                <a:lnTo>
                  <a:pt x="610" y="498"/>
                </a:lnTo>
                <a:lnTo>
                  <a:pt x="586" y="506"/>
                </a:lnTo>
                <a:lnTo>
                  <a:pt x="570" y="474"/>
                </a:lnTo>
                <a:close/>
                <a:moveTo>
                  <a:pt x="704" y="546"/>
                </a:moveTo>
                <a:lnTo>
                  <a:pt x="704" y="566"/>
                </a:lnTo>
                <a:lnTo>
                  <a:pt x="646" y="566"/>
                </a:lnTo>
                <a:lnTo>
                  <a:pt x="624" y="560"/>
                </a:lnTo>
                <a:lnTo>
                  <a:pt x="630" y="546"/>
                </a:lnTo>
                <a:lnTo>
                  <a:pt x="658" y="536"/>
                </a:lnTo>
                <a:lnTo>
                  <a:pt x="696" y="536"/>
                </a:lnTo>
                <a:lnTo>
                  <a:pt x="696" y="546"/>
                </a:lnTo>
                <a:lnTo>
                  <a:pt x="704" y="546"/>
                </a:lnTo>
                <a:close/>
                <a:moveTo>
                  <a:pt x="730" y="574"/>
                </a:moveTo>
                <a:lnTo>
                  <a:pt x="730" y="594"/>
                </a:lnTo>
                <a:lnTo>
                  <a:pt x="716" y="602"/>
                </a:lnTo>
                <a:lnTo>
                  <a:pt x="698" y="606"/>
                </a:lnTo>
                <a:lnTo>
                  <a:pt x="698" y="606"/>
                </a:lnTo>
                <a:lnTo>
                  <a:pt x="698" y="574"/>
                </a:lnTo>
                <a:lnTo>
                  <a:pt x="730" y="574"/>
                </a:lnTo>
                <a:close/>
                <a:moveTo>
                  <a:pt x="714" y="566"/>
                </a:moveTo>
                <a:lnTo>
                  <a:pt x="714" y="544"/>
                </a:lnTo>
                <a:lnTo>
                  <a:pt x="734" y="562"/>
                </a:lnTo>
                <a:lnTo>
                  <a:pt x="714" y="566"/>
                </a:lnTo>
                <a:close/>
                <a:moveTo>
                  <a:pt x="722" y="612"/>
                </a:moveTo>
                <a:lnTo>
                  <a:pt x="722" y="632"/>
                </a:lnTo>
                <a:lnTo>
                  <a:pt x="710" y="646"/>
                </a:lnTo>
                <a:lnTo>
                  <a:pt x="678" y="646"/>
                </a:lnTo>
                <a:lnTo>
                  <a:pt x="684" y="624"/>
                </a:lnTo>
                <a:lnTo>
                  <a:pt x="698" y="622"/>
                </a:lnTo>
                <a:lnTo>
                  <a:pt x="700" y="616"/>
                </a:lnTo>
                <a:lnTo>
                  <a:pt x="722" y="612"/>
                </a:lnTo>
                <a:close/>
                <a:moveTo>
                  <a:pt x="646" y="574"/>
                </a:moveTo>
                <a:lnTo>
                  <a:pt x="678" y="574"/>
                </a:lnTo>
                <a:lnTo>
                  <a:pt x="638" y="632"/>
                </a:lnTo>
                <a:lnTo>
                  <a:pt x="622" y="622"/>
                </a:lnTo>
                <a:lnTo>
                  <a:pt x="624" y="598"/>
                </a:lnTo>
                <a:lnTo>
                  <a:pt x="646" y="574"/>
                </a:lnTo>
                <a:close/>
                <a:moveTo>
                  <a:pt x="776" y="606"/>
                </a:moveTo>
                <a:lnTo>
                  <a:pt x="776" y="624"/>
                </a:lnTo>
                <a:lnTo>
                  <a:pt x="746" y="624"/>
                </a:lnTo>
                <a:lnTo>
                  <a:pt x="738" y="612"/>
                </a:lnTo>
                <a:lnTo>
                  <a:pt x="738" y="596"/>
                </a:lnTo>
                <a:lnTo>
                  <a:pt x="740" y="596"/>
                </a:lnTo>
                <a:lnTo>
                  <a:pt x="776" y="606"/>
                </a:lnTo>
                <a:close/>
                <a:moveTo>
                  <a:pt x="748" y="580"/>
                </a:moveTo>
                <a:lnTo>
                  <a:pt x="758" y="572"/>
                </a:lnTo>
                <a:lnTo>
                  <a:pt x="772" y="580"/>
                </a:lnTo>
                <a:lnTo>
                  <a:pt x="760" y="590"/>
                </a:lnTo>
                <a:lnTo>
                  <a:pt x="748" y="580"/>
                </a:lnTo>
                <a:close/>
                <a:moveTo>
                  <a:pt x="1978" y="828"/>
                </a:moveTo>
                <a:lnTo>
                  <a:pt x="1980" y="826"/>
                </a:lnTo>
                <a:lnTo>
                  <a:pt x="1980" y="826"/>
                </a:lnTo>
                <a:lnTo>
                  <a:pt x="1984" y="842"/>
                </a:lnTo>
                <a:lnTo>
                  <a:pt x="1978" y="828"/>
                </a:lnTo>
                <a:close/>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225"/>
            <a:endParaRPr lang="en-US" sz="1765" dirty="0">
              <a:solidFill>
                <a:srgbClr val="00188F"/>
              </a:solidFill>
              <a:latin typeface="Segoe UI Light"/>
            </a:endParaRPr>
          </a:p>
        </p:txBody>
      </p:sp>
    </p:spTree>
    <p:extLst>
      <p:ext uri="{BB962C8B-B14F-4D97-AF65-F5344CB8AC3E}">
        <p14:creationId xmlns:p14="http://schemas.microsoft.com/office/powerpoint/2010/main" val="161900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0066" y="1412333"/>
            <a:ext cx="11651870" cy="4944594"/>
          </a:xfrm>
        </p:spPr>
        <p:txBody>
          <a:bodyPr/>
          <a:lstStyle/>
          <a:p>
            <a:r>
              <a:rPr lang="en-US" dirty="0" smtClean="0"/>
              <a:t>Microsoft Dynamics Marketing key capabilities</a:t>
            </a:r>
          </a:p>
          <a:p>
            <a:r>
              <a:rPr lang="en-US" dirty="0" smtClean="0"/>
              <a:t>What’s new: SMS Marketing</a:t>
            </a:r>
          </a:p>
          <a:p>
            <a:r>
              <a:rPr lang="en-US" dirty="0" smtClean="0"/>
              <a:t>Key takeaways</a:t>
            </a:r>
            <a:endParaRPr lang="en-US" dirty="0"/>
          </a:p>
          <a:p>
            <a:r>
              <a:rPr lang="en-US" dirty="0" smtClean="0"/>
              <a:t>Essential resources</a:t>
            </a:r>
            <a:endParaRPr lang="en-US" dirty="0"/>
          </a:p>
        </p:txBody>
      </p:sp>
      <p:sp>
        <p:nvSpPr>
          <p:cNvPr id="17" name="Title 16"/>
          <p:cNvSpPr>
            <a:spLocks noGrp="1"/>
          </p:cNvSpPr>
          <p:nvPr>
            <p:ph type="title"/>
          </p:nvPr>
        </p:nvSpPr>
        <p:spPr/>
        <p:txBody>
          <a:bodyPr/>
          <a:lstStyle/>
          <a:p>
            <a:r>
              <a:rPr lang="en-US" dirty="0" smtClean="0"/>
              <a:t>Session Agenda</a:t>
            </a:r>
            <a:endParaRPr lang="en-US" dirty="0"/>
          </a:p>
        </p:txBody>
      </p:sp>
    </p:spTree>
    <p:extLst>
      <p:ext uri="{BB962C8B-B14F-4D97-AF65-F5344CB8AC3E}">
        <p14:creationId xmlns:p14="http://schemas.microsoft.com/office/powerpoint/2010/main" val="25211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865" y="487"/>
            <a:ext cx="12190271" cy="6857027"/>
          </a:xfrm>
        </p:spPr>
      </p:pic>
      <p:sp>
        <p:nvSpPr>
          <p:cNvPr id="2" name="Rectangle 1"/>
          <p:cNvSpPr/>
          <p:nvPr/>
        </p:nvSpPr>
        <p:spPr bwMode="auto">
          <a:xfrm>
            <a:off x="344333" y="1807333"/>
            <a:ext cx="2427659" cy="2045685"/>
          </a:xfrm>
          <a:prstGeom prst="rect">
            <a:avLst/>
          </a:prstGeom>
          <a:solidFill>
            <a:srgbClr val="0020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82854" tIns="182854" rIns="182854" bIns="182854" numCol="1" rtlCol="0" anchor="ctr" anchorCtr="0" compatLnSpc="1">
            <a:prstTxWarp prst="textNoShape">
              <a:avLst/>
            </a:prstTxWarp>
          </a:bodyPr>
          <a:lstStyle/>
          <a:p>
            <a:pPr algn="ctr" defTabSz="932293"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Marketing Resource Management</a:t>
            </a:r>
          </a:p>
        </p:txBody>
      </p:sp>
      <p:sp>
        <p:nvSpPr>
          <p:cNvPr id="51" name="Rectangle 50"/>
          <p:cNvSpPr/>
          <p:nvPr/>
        </p:nvSpPr>
        <p:spPr bwMode="auto">
          <a:xfrm>
            <a:off x="344333" y="4015426"/>
            <a:ext cx="2427659" cy="2045685"/>
          </a:xfrm>
          <a:prstGeom prst="rect">
            <a:avLst/>
          </a:prstGeom>
          <a:solidFill>
            <a:srgbClr val="0020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54" tIns="182854" rIns="182854" bIns="18285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Multi-Channel Campaigns </a:t>
            </a:r>
          </a:p>
        </p:txBody>
      </p:sp>
      <p:sp>
        <p:nvSpPr>
          <p:cNvPr id="52" name="Rectangle 51"/>
          <p:cNvSpPr/>
          <p:nvPr/>
        </p:nvSpPr>
        <p:spPr bwMode="auto">
          <a:xfrm>
            <a:off x="3081118" y="4001002"/>
            <a:ext cx="2427659" cy="2045685"/>
          </a:xfrm>
          <a:prstGeom prst="rect">
            <a:avLst/>
          </a:prstGeom>
          <a:solidFill>
            <a:srgbClr val="0020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54" tIns="182854" rIns="182854" bIns="18285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Sales Collaboration</a:t>
            </a:r>
          </a:p>
        </p:txBody>
      </p:sp>
      <p:sp>
        <p:nvSpPr>
          <p:cNvPr id="53" name="Rectangle 52"/>
          <p:cNvSpPr/>
          <p:nvPr/>
        </p:nvSpPr>
        <p:spPr bwMode="auto">
          <a:xfrm>
            <a:off x="5817905" y="1807333"/>
            <a:ext cx="2427659" cy="2045685"/>
          </a:xfrm>
          <a:prstGeom prst="rect">
            <a:avLst/>
          </a:prstGeom>
          <a:solidFill>
            <a:srgbClr val="0020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54" tIns="182854" rIns="182854" bIns="18285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Social Marketing</a:t>
            </a:r>
          </a:p>
        </p:txBody>
      </p:sp>
      <p:sp>
        <p:nvSpPr>
          <p:cNvPr id="55" name="Rectangle 54"/>
          <p:cNvSpPr/>
          <p:nvPr/>
        </p:nvSpPr>
        <p:spPr bwMode="auto">
          <a:xfrm>
            <a:off x="3081118" y="1807333"/>
            <a:ext cx="2427659" cy="2045685"/>
          </a:xfrm>
          <a:prstGeom prst="rect">
            <a:avLst/>
          </a:prstGeom>
          <a:solidFill>
            <a:srgbClr val="0020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54" tIns="182854" rIns="182854" bIns="18285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Lead Management</a:t>
            </a:r>
          </a:p>
        </p:txBody>
      </p:sp>
      <p:sp>
        <p:nvSpPr>
          <p:cNvPr id="12" name="Title 1"/>
          <p:cNvSpPr txBox="1">
            <a:spLocks/>
          </p:cNvSpPr>
          <p:nvPr/>
        </p:nvSpPr>
        <p:spPr>
          <a:xfrm>
            <a:off x="275146" y="297341"/>
            <a:ext cx="11887877" cy="917445"/>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13923"/>
            <a:endParaRPr lang="en-US" dirty="0">
              <a:gradFill flip="none" rotWithShape="1">
                <a:gsLst>
                  <a:gs pos="0">
                    <a:srgbClr val="292929"/>
                  </a:gs>
                  <a:gs pos="86000">
                    <a:srgbClr val="292929"/>
                  </a:gs>
                </a:gsLst>
                <a:lin ang="5400000" scaled="0"/>
                <a:tileRect/>
              </a:gradFill>
              <a:latin typeface="Segoe UI Light"/>
            </a:endParaRPr>
          </a:p>
        </p:txBody>
      </p:sp>
      <p:sp>
        <p:nvSpPr>
          <p:cNvPr id="28" name="Title 27"/>
          <p:cNvSpPr>
            <a:spLocks noGrp="1"/>
          </p:cNvSpPr>
          <p:nvPr>
            <p:ph type="title"/>
          </p:nvPr>
        </p:nvSpPr>
        <p:spPr/>
        <p:txBody>
          <a:bodyPr>
            <a:normAutofit fontScale="90000"/>
          </a:bodyPr>
          <a:lstStyle/>
          <a:p>
            <a:r>
              <a:rPr lang="en-US" dirty="0"/>
              <a:t>Microsoft Dynamics Marketing </a:t>
            </a:r>
          </a:p>
        </p:txBody>
      </p:sp>
      <p:sp>
        <p:nvSpPr>
          <p:cNvPr id="17" name="Rectangle 16"/>
          <p:cNvSpPr>
            <a:spLocks/>
          </p:cNvSpPr>
          <p:nvPr/>
        </p:nvSpPr>
        <p:spPr bwMode="auto">
          <a:xfrm>
            <a:off x="8300975" y="2366540"/>
            <a:ext cx="2717011" cy="14628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2800" dirty="0">
              <a:solidFill>
                <a:srgbClr val="FFFFFF"/>
              </a:solidFill>
              <a:latin typeface="Segoe UI Light"/>
              <a:ea typeface="Segoe UI" pitchFamily="34" charset="0"/>
              <a:cs typeface="Segoe UI" pitchFamily="34" charset="0"/>
            </a:endParaRPr>
          </a:p>
        </p:txBody>
      </p:sp>
      <p:sp>
        <p:nvSpPr>
          <p:cNvPr id="7" name="Rectangle 6"/>
          <p:cNvSpPr>
            <a:spLocks/>
          </p:cNvSpPr>
          <p:nvPr/>
        </p:nvSpPr>
        <p:spPr bwMode="auto">
          <a:xfrm>
            <a:off x="6488158" y="4997279"/>
            <a:ext cx="2717011" cy="14628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2800" dirty="0">
              <a:solidFill>
                <a:srgbClr val="FFFFFF"/>
              </a:solidFill>
              <a:latin typeface="Segoe UI Light"/>
              <a:ea typeface="Segoe UI" pitchFamily="34" charset="0"/>
              <a:cs typeface="Segoe UI" pitchFamily="34" charset="0"/>
            </a:endParaRPr>
          </a:p>
        </p:txBody>
      </p:sp>
      <p:sp>
        <p:nvSpPr>
          <p:cNvPr id="18" name="Rectangle 17"/>
          <p:cNvSpPr/>
          <p:nvPr/>
        </p:nvSpPr>
        <p:spPr bwMode="auto">
          <a:xfrm>
            <a:off x="5817905" y="4001002"/>
            <a:ext cx="2427659" cy="2045685"/>
          </a:xfrm>
          <a:prstGeom prst="rect">
            <a:avLst/>
          </a:prstGeom>
          <a:solidFill>
            <a:srgbClr val="0020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54" tIns="182854" rIns="182854" bIns="18285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Marketing Intelligence</a:t>
            </a:r>
          </a:p>
        </p:txBody>
      </p:sp>
      <p:sp>
        <p:nvSpPr>
          <p:cNvPr id="16" name="Rectangle 15"/>
          <p:cNvSpPr>
            <a:spLocks/>
          </p:cNvSpPr>
          <p:nvPr/>
        </p:nvSpPr>
        <p:spPr bwMode="auto">
          <a:xfrm>
            <a:off x="12098863" y="2518919"/>
            <a:ext cx="2717011" cy="14628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2800" dirty="0">
              <a:solidFill>
                <a:srgbClr val="FFFFFF"/>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73388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1000" fill="hold"/>
                                        <p:tgtEl>
                                          <p:spTgt spid="5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52" grpId="0" animBg="1"/>
      <p:bldP spid="53" grpId="0" animBg="1"/>
      <p:bldP spid="5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13" dirty="0"/>
              <a:t>Why Microsoft Dynamics Marketing </a:t>
            </a:r>
          </a:p>
        </p:txBody>
      </p:sp>
      <p:sp>
        <p:nvSpPr>
          <p:cNvPr id="29" name="Rectangle 28"/>
          <p:cNvSpPr/>
          <p:nvPr/>
        </p:nvSpPr>
        <p:spPr bwMode="auto">
          <a:xfrm>
            <a:off x="0" y="1200208"/>
            <a:ext cx="11952331" cy="4766401"/>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fontAlgn="base">
              <a:spcBef>
                <a:spcPct val="0"/>
              </a:spcBef>
              <a:spcAft>
                <a:spcPct val="0"/>
              </a:spcAft>
            </a:pPr>
            <a:endParaRPr lang="en-US" sz="1961" dirty="0">
              <a:gradFill>
                <a:gsLst>
                  <a:gs pos="0">
                    <a:srgbClr val="FFFFFF"/>
                  </a:gs>
                  <a:gs pos="100000">
                    <a:srgbClr val="FFFFFF"/>
                  </a:gs>
                </a:gsLst>
                <a:lin ang="5400000" scaled="0"/>
              </a:gradFill>
              <a:latin typeface="Segoe UI Light"/>
            </a:endParaRPr>
          </a:p>
        </p:txBody>
      </p:sp>
      <p:sp>
        <p:nvSpPr>
          <p:cNvPr id="30" name="Rectangle 29"/>
          <p:cNvSpPr/>
          <p:nvPr/>
        </p:nvSpPr>
        <p:spPr>
          <a:xfrm>
            <a:off x="8890021" y="1677688"/>
            <a:ext cx="2689274" cy="3753433"/>
          </a:xfrm>
          <a:prstGeom prst="rect">
            <a:avLst/>
          </a:prstGeom>
          <a:solidFill>
            <a:schemeClr val="bg1">
              <a:alpha val="90000"/>
            </a:schemeClr>
          </a:solidFill>
        </p:spPr>
        <p:txBody>
          <a:bodyPr wrap="square" lIns="179285" tIns="179285" rIns="179285" bIns="179285">
            <a:noAutofit/>
          </a:bodyPr>
          <a:lstStyle/>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r>
              <a:rPr lang="en-US" sz="2353" dirty="0">
                <a:solidFill>
                  <a:srgbClr val="002060"/>
                </a:solidFill>
                <a:latin typeface="Segoe UI Light"/>
              </a:rPr>
              <a:t>Sales &amp; Marketing Collaboration</a:t>
            </a:r>
          </a:p>
          <a:p>
            <a:pPr defTabSz="895394" fontAlgn="base">
              <a:spcBef>
                <a:spcPct val="0"/>
              </a:spcBef>
              <a:spcAft>
                <a:spcPct val="0"/>
              </a:spcAft>
            </a:pPr>
            <a:r>
              <a:rPr lang="en-US" sz="1765" spc="-7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Break down silos with  “outside-in” view of marketing</a:t>
            </a:r>
          </a:p>
        </p:txBody>
      </p:sp>
      <p:sp>
        <p:nvSpPr>
          <p:cNvPr id="31" name="Freeform 15"/>
          <p:cNvSpPr>
            <a:spLocks noEditPoints="1"/>
          </p:cNvSpPr>
          <p:nvPr/>
        </p:nvSpPr>
        <p:spPr bwMode="auto">
          <a:xfrm>
            <a:off x="9743027" y="2011432"/>
            <a:ext cx="864045" cy="607845"/>
          </a:xfrm>
          <a:custGeom>
            <a:avLst/>
            <a:gdLst>
              <a:gd name="T0" fmla="*/ 688 w 688"/>
              <a:gd name="T1" fmla="*/ 372 h 484"/>
              <a:gd name="T2" fmla="*/ 548 w 688"/>
              <a:gd name="T3" fmla="*/ 482 h 484"/>
              <a:gd name="T4" fmla="*/ 540 w 688"/>
              <a:gd name="T5" fmla="*/ 482 h 484"/>
              <a:gd name="T6" fmla="*/ 538 w 688"/>
              <a:gd name="T7" fmla="*/ 476 h 484"/>
              <a:gd name="T8" fmla="*/ 524 w 688"/>
              <a:gd name="T9" fmla="*/ 414 h 484"/>
              <a:gd name="T10" fmla="*/ 436 w 688"/>
              <a:gd name="T11" fmla="*/ 390 h 484"/>
              <a:gd name="T12" fmla="*/ 372 w 688"/>
              <a:gd name="T13" fmla="*/ 348 h 484"/>
              <a:gd name="T14" fmla="*/ 378 w 688"/>
              <a:gd name="T15" fmla="*/ 306 h 484"/>
              <a:gd name="T16" fmla="*/ 414 w 688"/>
              <a:gd name="T17" fmla="*/ 258 h 484"/>
              <a:gd name="T18" fmla="*/ 438 w 688"/>
              <a:gd name="T19" fmla="*/ 284 h 484"/>
              <a:gd name="T20" fmla="*/ 488 w 688"/>
              <a:gd name="T21" fmla="*/ 312 h 484"/>
              <a:gd name="T22" fmla="*/ 562 w 688"/>
              <a:gd name="T23" fmla="*/ 324 h 484"/>
              <a:gd name="T24" fmla="*/ 538 w 688"/>
              <a:gd name="T25" fmla="*/ 264 h 484"/>
              <a:gd name="T26" fmla="*/ 544 w 688"/>
              <a:gd name="T27" fmla="*/ 260 h 484"/>
              <a:gd name="T28" fmla="*/ 686 w 688"/>
              <a:gd name="T29" fmla="*/ 368 h 484"/>
              <a:gd name="T30" fmla="*/ 144 w 688"/>
              <a:gd name="T31" fmla="*/ 224 h 484"/>
              <a:gd name="T32" fmla="*/ 148 w 688"/>
              <a:gd name="T33" fmla="*/ 224 h 484"/>
              <a:gd name="T34" fmla="*/ 126 w 688"/>
              <a:gd name="T35" fmla="*/ 160 h 484"/>
              <a:gd name="T36" fmla="*/ 178 w 688"/>
              <a:gd name="T37" fmla="*/ 168 h 484"/>
              <a:gd name="T38" fmla="*/ 234 w 688"/>
              <a:gd name="T39" fmla="*/ 192 h 484"/>
              <a:gd name="T40" fmla="*/ 274 w 688"/>
              <a:gd name="T41" fmla="*/ 228 h 484"/>
              <a:gd name="T42" fmla="*/ 292 w 688"/>
              <a:gd name="T43" fmla="*/ 206 h 484"/>
              <a:gd name="T44" fmla="*/ 332 w 688"/>
              <a:gd name="T45" fmla="*/ 154 h 484"/>
              <a:gd name="T46" fmla="*/ 276 w 688"/>
              <a:gd name="T47" fmla="*/ 108 h 484"/>
              <a:gd name="T48" fmla="*/ 196 w 688"/>
              <a:gd name="T49" fmla="*/ 76 h 484"/>
              <a:gd name="T50" fmla="*/ 150 w 688"/>
              <a:gd name="T51" fmla="*/ 8 h 484"/>
              <a:gd name="T52" fmla="*/ 148 w 688"/>
              <a:gd name="T53" fmla="*/ 2 h 484"/>
              <a:gd name="T54" fmla="*/ 140 w 688"/>
              <a:gd name="T55" fmla="*/ 2 h 484"/>
              <a:gd name="T56" fmla="*/ 0 w 688"/>
              <a:gd name="T57" fmla="*/ 112 h 484"/>
              <a:gd name="T58" fmla="*/ 140 w 688"/>
              <a:gd name="T59" fmla="*/ 224 h 484"/>
              <a:gd name="T60" fmla="*/ 396 w 688"/>
              <a:gd name="T61" fmla="*/ 250 h 484"/>
              <a:gd name="T62" fmla="*/ 448 w 688"/>
              <a:gd name="T63" fmla="*/ 196 h 484"/>
              <a:gd name="T64" fmla="*/ 526 w 688"/>
              <a:gd name="T65" fmla="*/ 164 h 484"/>
              <a:gd name="T66" fmla="*/ 538 w 688"/>
              <a:gd name="T67" fmla="*/ 216 h 484"/>
              <a:gd name="T68" fmla="*/ 540 w 688"/>
              <a:gd name="T69" fmla="*/ 224 h 484"/>
              <a:gd name="T70" fmla="*/ 548 w 688"/>
              <a:gd name="T71" fmla="*/ 224 h 484"/>
              <a:gd name="T72" fmla="*/ 688 w 688"/>
              <a:gd name="T73" fmla="*/ 112 h 484"/>
              <a:gd name="T74" fmla="*/ 548 w 688"/>
              <a:gd name="T75" fmla="*/ 2 h 484"/>
              <a:gd name="T76" fmla="*/ 540 w 688"/>
              <a:gd name="T77" fmla="*/ 2 h 484"/>
              <a:gd name="T78" fmla="*/ 538 w 688"/>
              <a:gd name="T79" fmla="*/ 8 h 484"/>
              <a:gd name="T80" fmla="*/ 534 w 688"/>
              <a:gd name="T81" fmla="*/ 70 h 484"/>
              <a:gd name="T82" fmla="*/ 464 w 688"/>
              <a:gd name="T83" fmla="*/ 84 h 484"/>
              <a:gd name="T84" fmla="*/ 408 w 688"/>
              <a:gd name="T85" fmla="*/ 110 h 484"/>
              <a:gd name="T86" fmla="*/ 344 w 688"/>
              <a:gd name="T87" fmla="*/ 168 h 484"/>
              <a:gd name="T88" fmla="*/ 306 w 688"/>
              <a:gd name="T89" fmla="*/ 216 h 484"/>
              <a:gd name="T90" fmla="*/ 258 w 688"/>
              <a:gd name="T91" fmla="*/ 274 h 484"/>
              <a:gd name="T92" fmla="*/ 194 w 688"/>
              <a:gd name="T93" fmla="*/ 314 h 484"/>
              <a:gd name="T94" fmla="*/ 150 w 688"/>
              <a:gd name="T95" fmla="*/ 268 h 484"/>
              <a:gd name="T96" fmla="*/ 148 w 688"/>
              <a:gd name="T97" fmla="*/ 260 h 484"/>
              <a:gd name="T98" fmla="*/ 144 w 688"/>
              <a:gd name="T99" fmla="*/ 260 h 484"/>
              <a:gd name="T100" fmla="*/ 2 w 688"/>
              <a:gd name="T101" fmla="*/ 368 h 484"/>
              <a:gd name="T102" fmla="*/ 2 w 688"/>
              <a:gd name="T103" fmla="*/ 376 h 484"/>
              <a:gd name="T104" fmla="*/ 144 w 688"/>
              <a:gd name="T105" fmla="*/ 484 h 484"/>
              <a:gd name="T106" fmla="*/ 150 w 688"/>
              <a:gd name="T107" fmla="*/ 480 h 484"/>
              <a:gd name="T108" fmla="*/ 126 w 688"/>
              <a:gd name="T109" fmla="*/ 418 h 484"/>
              <a:gd name="T110" fmla="*/ 202 w 688"/>
              <a:gd name="T111" fmla="*/ 408 h 484"/>
              <a:gd name="T112" fmla="*/ 262 w 688"/>
              <a:gd name="T113" fmla="*/ 386 h 484"/>
              <a:gd name="T114" fmla="*/ 308 w 688"/>
              <a:gd name="T115" fmla="*/ 354 h 484"/>
              <a:gd name="T116" fmla="*/ 364 w 688"/>
              <a:gd name="T117" fmla="*/ 29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8" h="484">
                <a:moveTo>
                  <a:pt x="686" y="368"/>
                </a:moveTo>
                <a:lnTo>
                  <a:pt x="686" y="368"/>
                </a:lnTo>
                <a:lnTo>
                  <a:pt x="688" y="372"/>
                </a:lnTo>
                <a:lnTo>
                  <a:pt x="688" y="372"/>
                </a:lnTo>
                <a:lnTo>
                  <a:pt x="686" y="376"/>
                </a:lnTo>
                <a:lnTo>
                  <a:pt x="548" y="482"/>
                </a:lnTo>
                <a:lnTo>
                  <a:pt x="548" y="482"/>
                </a:lnTo>
                <a:lnTo>
                  <a:pt x="544" y="484"/>
                </a:lnTo>
                <a:lnTo>
                  <a:pt x="540" y="482"/>
                </a:lnTo>
                <a:lnTo>
                  <a:pt x="540" y="482"/>
                </a:lnTo>
                <a:lnTo>
                  <a:pt x="538" y="480"/>
                </a:lnTo>
                <a:lnTo>
                  <a:pt x="538" y="476"/>
                </a:lnTo>
                <a:lnTo>
                  <a:pt x="562" y="418"/>
                </a:lnTo>
                <a:lnTo>
                  <a:pt x="562" y="418"/>
                </a:lnTo>
                <a:lnTo>
                  <a:pt x="524" y="414"/>
                </a:lnTo>
                <a:lnTo>
                  <a:pt x="492" y="408"/>
                </a:lnTo>
                <a:lnTo>
                  <a:pt x="462" y="400"/>
                </a:lnTo>
                <a:lnTo>
                  <a:pt x="436" y="390"/>
                </a:lnTo>
                <a:lnTo>
                  <a:pt x="412" y="378"/>
                </a:lnTo>
                <a:lnTo>
                  <a:pt x="392" y="364"/>
                </a:lnTo>
                <a:lnTo>
                  <a:pt x="372" y="348"/>
                </a:lnTo>
                <a:lnTo>
                  <a:pt x="356" y="332"/>
                </a:lnTo>
                <a:lnTo>
                  <a:pt x="356" y="332"/>
                </a:lnTo>
                <a:lnTo>
                  <a:pt x="378" y="306"/>
                </a:lnTo>
                <a:lnTo>
                  <a:pt x="396" y="280"/>
                </a:lnTo>
                <a:lnTo>
                  <a:pt x="396" y="280"/>
                </a:lnTo>
                <a:lnTo>
                  <a:pt x="414" y="258"/>
                </a:lnTo>
                <a:lnTo>
                  <a:pt x="414" y="258"/>
                </a:lnTo>
                <a:lnTo>
                  <a:pt x="426" y="270"/>
                </a:lnTo>
                <a:lnTo>
                  <a:pt x="438" y="284"/>
                </a:lnTo>
                <a:lnTo>
                  <a:pt x="454" y="294"/>
                </a:lnTo>
                <a:lnTo>
                  <a:pt x="470" y="304"/>
                </a:lnTo>
                <a:lnTo>
                  <a:pt x="488" y="312"/>
                </a:lnTo>
                <a:lnTo>
                  <a:pt x="510" y="318"/>
                </a:lnTo>
                <a:lnTo>
                  <a:pt x="534" y="322"/>
                </a:lnTo>
                <a:lnTo>
                  <a:pt x="562" y="324"/>
                </a:lnTo>
                <a:lnTo>
                  <a:pt x="538" y="268"/>
                </a:lnTo>
                <a:lnTo>
                  <a:pt x="538" y="268"/>
                </a:lnTo>
                <a:lnTo>
                  <a:pt x="538" y="264"/>
                </a:lnTo>
                <a:lnTo>
                  <a:pt x="540" y="260"/>
                </a:lnTo>
                <a:lnTo>
                  <a:pt x="540" y="260"/>
                </a:lnTo>
                <a:lnTo>
                  <a:pt x="544" y="260"/>
                </a:lnTo>
                <a:lnTo>
                  <a:pt x="544" y="260"/>
                </a:lnTo>
                <a:lnTo>
                  <a:pt x="548" y="260"/>
                </a:lnTo>
                <a:lnTo>
                  <a:pt x="686" y="368"/>
                </a:lnTo>
                <a:close/>
                <a:moveTo>
                  <a:pt x="140" y="224"/>
                </a:moveTo>
                <a:lnTo>
                  <a:pt x="140" y="224"/>
                </a:lnTo>
                <a:lnTo>
                  <a:pt x="144" y="224"/>
                </a:lnTo>
                <a:lnTo>
                  <a:pt x="144" y="224"/>
                </a:lnTo>
                <a:lnTo>
                  <a:pt x="148" y="224"/>
                </a:lnTo>
                <a:lnTo>
                  <a:pt x="148" y="224"/>
                </a:lnTo>
                <a:lnTo>
                  <a:pt x="150" y="220"/>
                </a:lnTo>
                <a:lnTo>
                  <a:pt x="150" y="216"/>
                </a:lnTo>
                <a:lnTo>
                  <a:pt x="126" y="160"/>
                </a:lnTo>
                <a:lnTo>
                  <a:pt x="126" y="160"/>
                </a:lnTo>
                <a:lnTo>
                  <a:pt x="154" y="162"/>
                </a:lnTo>
                <a:lnTo>
                  <a:pt x="178" y="168"/>
                </a:lnTo>
                <a:lnTo>
                  <a:pt x="200" y="174"/>
                </a:lnTo>
                <a:lnTo>
                  <a:pt x="218" y="182"/>
                </a:lnTo>
                <a:lnTo>
                  <a:pt x="234" y="192"/>
                </a:lnTo>
                <a:lnTo>
                  <a:pt x="250" y="204"/>
                </a:lnTo>
                <a:lnTo>
                  <a:pt x="262" y="216"/>
                </a:lnTo>
                <a:lnTo>
                  <a:pt x="274" y="228"/>
                </a:lnTo>
                <a:lnTo>
                  <a:pt x="274" y="228"/>
                </a:lnTo>
                <a:lnTo>
                  <a:pt x="292" y="206"/>
                </a:lnTo>
                <a:lnTo>
                  <a:pt x="292" y="206"/>
                </a:lnTo>
                <a:lnTo>
                  <a:pt x="310" y="180"/>
                </a:lnTo>
                <a:lnTo>
                  <a:pt x="332" y="154"/>
                </a:lnTo>
                <a:lnTo>
                  <a:pt x="332" y="154"/>
                </a:lnTo>
                <a:lnTo>
                  <a:pt x="316" y="138"/>
                </a:lnTo>
                <a:lnTo>
                  <a:pt x="296" y="122"/>
                </a:lnTo>
                <a:lnTo>
                  <a:pt x="276" y="108"/>
                </a:lnTo>
                <a:lnTo>
                  <a:pt x="252" y="96"/>
                </a:lnTo>
                <a:lnTo>
                  <a:pt x="226" y="86"/>
                </a:lnTo>
                <a:lnTo>
                  <a:pt x="196" y="76"/>
                </a:lnTo>
                <a:lnTo>
                  <a:pt x="164" y="70"/>
                </a:lnTo>
                <a:lnTo>
                  <a:pt x="126" y="66"/>
                </a:lnTo>
                <a:lnTo>
                  <a:pt x="150" y="8"/>
                </a:lnTo>
                <a:lnTo>
                  <a:pt x="150" y="8"/>
                </a:lnTo>
                <a:lnTo>
                  <a:pt x="150" y="4"/>
                </a:lnTo>
                <a:lnTo>
                  <a:pt x="148" y="2"/>
                </a:lnTo>
                <a:lnTo>
                  <a:pt x="148" y="2"/>
                </a:lnTo>
                <a:lnTo>
                  <a:pt x="144" y="0"/>
                </a:lnTo>
                <a:lnTo>
                  <a:pt x="140" y="2"/>
                </a:lnTo>
                <a:lnTo>
                  <a:pt x="2" y="108"/>
                </a:lnTo>
                <a:lnTo>
                  <a:pt x="2" y="108"/>
                </a:lnTo>
                <a:lnTo>
                  <a:pt x="0" y="112"/>
                </a:lnTo>
                <a:lnTo>
                  <a:pt x="0" y="112"/>
                </a:lnTo>
                <a:lnTo>
                  <a:pt x="2" y="116"/>
                </a:lnTo>
                <a:lnTo>
                  <a:pt x="140" y="224"/>
                </a:lnTo>
                <a:close/>
                <a:moveTo>
                  <a:pt x="382" y="270"/>
                </a:moveTo>
                <a:lnTo>
                  <a:pt x="382" y="270"/>
                </a:lnTo>
                <a:lnTo>
                  <a:pt x="396" y="250"/>
                </a:lnTo>
                <a:lnTo>
                  <a:pt x="412" y="230"/>
                </a:lnTo>
                <a:lnTo>
                  <a:pt x="428" y="212"/>
                </a:lnTo>
                <a:lnTo>
                  <a:pt x="448" y="196"/>
                </a:lnTo>
                <a:lnTo>
                  <a:pt x="470" y="182"/>
                </a:lnTo>
                <a:lnTo>
                  <a:pt x="494" y="172"/>
                </a:lnTo>
                <a:lnTo>
                  <a:pt x="526" y="164"/>
                </a:lnTo>
                <a:lnTo>
                  <a:pt x="562" y="160"/>
                </a:lnTo>
                <a:lnTo>
                  <a:pt x="538" y="216"/>
                </a:lnTo>
                <a:lnTo>
                  <a:pt x="538" y="216"/>
                </a:lnTo>
                <a:lnTo>
                  <a:pt x="538" y="220"/>
                </a:lnTo>
                <a:lnTo>
                  <a:pt x="540" y="224"/>
                </a:lnTo>
                <a:lnTo>
                  <a:pt x="540" y="224"/>
                </a:lnTo>
                <a:lnTo>
                  <a:pt x="544" y="224"/>
                </a:lnTo>
                <a:lnTo>
                  <a:pt x="544" y="224"/>
                </a:lnTo>
                <a:lnTo>
                  <a:pt x="548" y="224"/>
                </a:lnTo>
                <a:lnTo>
                  <a:pt x="686" y="116"/>
                </a:lnTo>
                <a:lnTo>
                  <a:pt x="686" y="116"/>
                </a:lnTo>
                <a:lnTo>
                  <a:pt x="688" y="112"/>
                </a:lnTo>
                <a:lnTo>
                  <a:pt x="688" y="112"/>
                </a:lnTo>
                <a:lnTo>
                  <a:pt x="686" y="108"/>
                </a:lnTo>
                <a:lnTo>
                  <a:pt x="548" y="2"/>
                </a:lnTo>
                <a:lnTo>
                  <a:pt x="548" y="2"/>
                </a:lnTo>
                <a:lnTo>
                  <a:pt x="544" y="0"/>
                </a:lnTo>
                <a:lnTo>
                  <a:pt x="540" y="2"/>
                </a:lnTo>
                <a:lnTo>
                  <a:pt x="540" y="2"/>
                </a:lnTo>
                <a:lnTo>
                  <a:pt x="538" y="4"/>
                </a:lnTo>
                <a:lnTo>
                  <a:pt x="538" y="8"/>
                </a:lnTo>
                <a:lnTo>
                  <a:pt x="562" y="66"/>
                </a:lnTo>
                <a:lnTo>
                  <a:pt x="562" y="66"/>
                </a:lnTo>
                <a:lnTo>
                  <a:pt x="534" y="70"/>
                </a:lnTo>
                <a:lnTo>
                  <a:pt x="508" y="72"/>
                </a:lnTo>
                <a:lnTo>
                  <a:pt x="486" y="78"/>
                </a:lnTo>
                <a:lnTo>
                  <a:pt x="464" y="84"/>
                </a:lnTo>
                <a:lnTo>
                  <a:pt x="444" y="92"/>
                </a:lnTo>
                <a:lnTo>
                  <a:pt x="426" y="100"/>
                </a:lnTo>
                <a:lnTo>
                  <a:pt x="408" y="110"/>
                </a:lnTo>
                <a:lnTo>
                  <a:pt x="394" y="120"/>
                </a:lnTo>
                <a:lnTo>
                  <a:pt x="366" y="144"/>
                </a:lnTo>
                <a:lnTo>
                  <a:pt x="344" y="168"/>
                </a:lnTo>
                <a:lnTo>
                  <a:pt x="324" y="192"/>
                </a:lnTo>
                <a:lnTo>
                  <a:pt x="306" y="216"/>
                </a:lnTo>
                <a:lnTo>
                  <a:pt x="306" y="216"/>
                </a:lnTo>
                <a:lnTo>
                  <a:pt x="290" y="238"/>
                </a:lnTo>
                <a:lnTo>
                  <a:pt x="276" y="256"/>
                </a:lnTo>
                <a:lnTo>
                  <a:pt x="258" y="274"/>
                </a:lnTo>
                <a:lnTo>
                  <a:pt x="240" y="290"/>
                </a:lnTo>
                <a:lnTo>
                  <a:pt x="218" y="304"/>
                </a:lnTo>
                <a:lnTo>
                  <a:pt x="194" y="314"/>
                </a:lnTo>
                <a:lnTo>
                  <a:pt x="162" y="322"/>
                </a:lnTo>
                <a:lnTo>
                  <a:pt x="126" y="324"/>
                </a:lnTo>
                <a:lnTo>
                  <a:pt x="150" y="268"/>
                </a:lnTo>
                <a:lnTo>
                  <a:pt x="150" y="268"/>
                </a:lnTo>
                <a:lnTo>
                  <a:pt x="150" y="264"/>
                </a:lnTo>
                <a:lnTo>
                  <a:pt x="148" y="260"/>
                </a:lnTo>
                <a:lnTo>
                  <a:pt x="148" y="260"/>
                </a:lnTo>
                <a:lnTo>
                  <a:pt x="144" y="260"/>
                </a:lnTo>
                <a:lnTo>
                  <a:pt x="144" y="260"/>
                </a:lnTo>
                <a:lnTo>
                  <a:pt x="140" y="260"/>
                </a:lnTo>
                <a:lnTo>
                  <a:pt x="2" y="368"/>
                </a:lnTo>
                <a:lnTo>
                  <a:pt x="2" y="368"/>
                </a:lnTo>
                <a:lnTo>
                  <a:pt x="0" y="372"/>
                </a:lnTo>
                <a:lnTo>
                  <a:pt x="0" y="372"/>
                </a:lnTo>
                <a:lnTo>
                  <a:pt x="2" y="376"/>
                </a:lnTo>
                <a:lnTo>
                  <a:pt x="140" y="482"/>
                </a:lnTo>
                <a:lnTo>
                  <a:pt x="140" y="482"/>
                </a:lnTo>
                <a:lnTo>
                  <a:pt x="144" y="484"/>
                </a:lnTo>
                <a:lnTo>
                  <a:pt x="148" y="482"/>
                </a:lnTo>
                <a:lnTo>
                  <a:pt x="148" y="482"/>
                </a:lnTo>
                <a:lnTo>
                  <a:pt x="150" y="480"/>
                </a:lnTo>
                <a:lnTo>
                  <a:pt x="150" y="476"/>
                </a:lnTo>
                <a:lnTo>
                  <a:pt x="126" y="418"/>
                </a:lnTo>
                <a:lnTo>
                  <a:pt x="126" y="418"/>
                </a:lnTo>
                <a:lnTo>
                  <a:pt x="154" y="416"/>
                </a:lnTo>
                <a:lnTo>
                  <a:pt x="180" y="412"/>
                </a:lnTo>
                <a:lnTo>
                  <a:pt x="202" y="408"/>
                </a:lnTo>
                <a:lnTo>
                  <a:pt x="224" y="402"/>
                </a:lnTo>
                <a:lnTo>
                  <a:pt x="244" y="394"/>
                </a:lnTo>
                <a:lnTo>
                  <a:pt x="262" y="386"/>
                </a:lnTo>
                <a:lnTo>
                  <a:pt x="280" y="376"/>
                </a:lnTo>
                <a:lnTo>
                  <a:pt x="294" y="366"/>
                </a:lnTo>
                <a:lnTo>
                  <a:pt x="308" y="354"/>
                </a:lnTo>
                <a:lnTo>
                  <a:pt x="322" y="344"/>
                </a:lnTo>
                <a:lnTo>
                  <a:pt x="344" y="320"/>
                </a:lnTo>
                <a:lnTo>
                  <a:pt x="364" y="294"/>
                </a:lnTo>
                <a:lnTo>
                  <a:pt x="382" y="270"/>
                </a:lnTo>
                <a:lnTo>
                  <a:pt x="382" y="270"/>
                </a:lnTo>
                <a:close/>
              </a:path>
            </a:pathLst>
          </a:custGeom>
          <a:solidFill>
            <a:srgbClr val="264178"/>
          </a:solidFill>
          <a:ln>
            <a:noFill/>
          </a:ln>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32" name="Rectangle 31"/>
          <p:cNvSpPr/>
          <p:nvPr/>
        </p:nvSpPr>
        <p:spPr>
          <a:xfrm>
            <a:off x="6062162" y="1677687"/>
            <a:ext cx="2689274" cy="3753433"/>
          </a:xfrm>
          <a:prstGeom prst="rect">
            <a:avLst/>
          </a:prstGeom>
          <a:solidFill>
            <a:schemeClr val="bg1">
              <a:alpha val="90000"/>
            </a:schemeClr>
          </a:solidFill>
        </p:spPr>
        <p:txBody>
          <a:bodyPr wrap="square" lIns="179285" tIns="179285" rIns="179285" bIns="179285">
            <a:noAutofit/>
          </a:bodyPr>
          <a:lstStyle/>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r>
              <a:rPr lang="en-US" sz="2353" dirty="0">
                <a:solidFill>
                  <a:srgbClr val="002060"/>
                </a:solidFill>
                <a:latin typeface="Segoe UI Light"/>
              </a:rPr>
              <a:t>True </a:t>
            </a:r>
            <a:br>
              <a:rPr lang="en-US" sz="2353" dirty="0">
                <a:solidFill>
                  <a:srgbClr val="002060"/>
                </a:solidFill>
                <a:latin typeface="Segoe UI Light"/>
              </a:rPr>
            </a:br>
            <a:r>
              <a:rPr lang="en-US" sz="2353" dirty="0">
                <a:solidFill>
                  <a:srgbClr val="002060"/>
                </a:solidFill>
                <a:latin typeface="Segoe UI Light"/>
              </a:rPr>
              <a:t>Multichannel</a:t>
            </a:r>
          </a:p>
          <a:p>
            <a:pPr defTabSz="895394" fontAlgn="base">
              <a:spcBef>
                <a:spcPct val="0"/>
              </a:spcBef>
              <a:spcAft>
                <a:spcPct val="0"/>
              </a:spcAft>
            </a:pPr>
            <a:r>
              <a:rPr lang="en-US" sz="1765" spc="-7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Marketing across email, digital, social, SMS, events, and traditional</a:t>
            </a:r>
          </a:p>
        </p:txBody>
      </p:sp>
      <p:grpSp>
        <p:nvGrpSpPr>
          <p:cNvPr id="34" name="Group 33"/>
          <p:cNvGrpSpPr>
            <a:grpSpLocks noChangeAspect="1"/>
          </p:cNvGrpSpPr>
          <p:nvPr/>
        </p:nvGrpSpPr>
        <p:grpSpPr bwMode="auto">
          <a:xfrm>
            <a:off x="6983885" y="1809828"/>
            <a:ext cx="845827" cy="847513"/>
            <a:chOff x="2836" y="1154"/>
            <a:chExt cx="2008" cy="2012"/>
          </a:xfrm>
          <a:solidFill>
            <a:srgbClr val="264178"/>
          </a:solidFill>
        </p:grpSpPr>
        <p:sp>
          <p:nvSpPr>
            <p:cNvPr id="35" name="Freeform 5"/>
            <p:cNvSpPr>
              <a:spLocks noEditPoints="1"/>
            </p:cNvSpPr>
            <p:nvPr/>
          </p:nvSpPr>
          <p:spPr bwMode="auto">
            <a:xfrm>
              <a:off x="2836" y="1160"/>
              <a:ext cx="678" cy="676"/>
            </a:xfrm>
            <a:custGeom>
              <a:avLst/>
              <a:gdLst>
                <a:gd name="T0" fmla="*/ 330 w 678"/>
                <a:gd name="T1" fmla="*/ 652 h 676"/>
                <a:gd name="T2" fmla="*/ 388 w 678"/>
                <a:gd name="T3" fmla="*/ 648 h 676"/>
                <a:gd name="T4" fmla="*/ 442 w 678"/>
                <a:gd name="T5" fmla="*/ 632 h 676"/>
                <a:gd name="T6" fmla="*/ 492 w 678"/>
                <a:gd name="T7" fmla="*/ 608 h 676"/>
                <a:gd name="T8" fmla="*/ 536 w 678"/>
                <a:gd name="T9" fmla="*/ 576 h 676"/>
                <a:gd name="T10" fmla="*/ 636 w 678"/>
                <a:gd name="T11" fmla="*/ 676 h 676"/>
                <a:gd name="T12" fmla="*/ 656 w 678"/>
                <a:gd name="T13" fmla="*/ 654 h 676"/>
                <a:gd name="T14" fmla="*/ 578 w 678"/>
                <a:gd name="T15" fmla="*/ 534 h 676"/>
                <a:gd name="T16" fmla="*/ 594 w 678"/>
                <a:gd name="T17" fmla="*/ 512 h 676"/>
                <a:gd name="T18" fmla="*/ 622 w 678"/>
                <a:gd name="T19" fmla="*/ 464 h 676"/>
                <a:gd name="T20" fmla="*/ 642 w 678"/>
                <a:gd name="T21" fmla="*/ 412 h 676"/>
                <a:gd name="T22" fmla="*/ 652 w 678"/>
                <a:gd name="T23" fmla="*/ 358 h 676"/>
                <a:gd name="T24" fmla="*/ 654 w 678"/>
                <a:gd name="T25" fmla="*/ 328 h 676"/>
                <a:gd name="T26" fmla="*/ 648 w 678"/>
                <a:gd name="T27" fmla="*/ 262 h 676"/>
                <a:gd name="T28" fmla="*/ 628 w 678"/>
                <a:gd name="T29" fmla="*/ 200 h 676"/>
                <a:gd name="T30" fmla="*/ 598 w 678"/>
                <a:gd name="T31" fmla="*/ 144 h 676"/>
                <a:gd name="T32" fmla="*/ 558 w 678"/>
                <a:gd name="T33" fmla="*/ 96 h 676"/>
                <a:gd name="T34" fmla="*/ 508 w 678"/>
                <a:gd name="T35" fmla="*/ 56 h 676"/>
                <a:gd name="T36" fmla="*/ 452 w 678"/>
                <a:gd name="T37" fmla="*/ 24 h 676"/>
                <a:gd name="T38" fmla="*/ 390 w 678"/>
                <a:gd name="T39" fmla="*/ 6 h 676"/>
                <a:gd name="T40" fmla="*/ 324 w 678"/>
                <a:gd name="T41" fmla="*/ 0 h 676"/>
                <a:gd name="T42" fmla="*/ 290 w 678"/>
                <a:gd name="T43" fmla="*/ 0 h 676"/>
                <a:gd name="T44" fmla="*/ 226 w 678"/>
                <a:gd name="T45" fmla="*/ 14 h 676"/>
                <a:gd name="T46" fmla="*/ 168 w 678"/>
                <a:gd name="T47" fmla="*/ 38 h 676"/>
                <a:gd name="T48" fmla="*/ 116 w 678"/>
                <a:gd name="T49" fmla="*/ 74 h 676"/>
                <a:gd name="T50" fmla="*/ 74 w 678"/>
                <a:gd name="T51" fmla="*/ 118 h 676"/>
                <a:gd name="T52" fmla="*/ 38 w 678"/>
                <a:gd name="T53" fmla="*/ 172 h 676"/>
                <a:gd name="T54" fmla="*/ 14 w 678"/>
                <a:gd name="T55" fmla="*/ 230 h 676"/>
                <a:gd name="T56" fmla="*/ 2 w 678"/>
                <a:gd name="T57" fmla="*/ 294 h 676"/>
                <a:gd name="T58" fmla="*/ 0 w 678"/>
                <a:gd name="T59" fmla="*/ 328 h 676"/>
                <a:gd name="T60" fmla="*/ 8 w 678"/>
                <a:gd name="T61" fmla="*/ 394 h 676"/>
                <a:gd name="T62" fmla="*/ 26 w 678"/>
                <a:gd name="T63" fmla="*/ 454 h 676"/>
                <a:gd name="T64" fmla="*/ 56 w 678"/>
                <a:gd name="T65" fmla="*/ 508 h 676"/>
                <a:gd name="T66" fmla="*/ 96 w 678"/>
                <a:gd name="T67" fmla="*/ 556 h 676"/>
                <a:gd name="T68" fmla="*/ 146 w 678"/>
                <a:gd name="T69" fmla="*/ 596 h 676"/>
                <a:gd name="T70" fmla="*/ 202 w 678"/>
                <a:gd name="T71" fmla="*/ 626 h 676"/>
                <a:gd name="T72" fmla="*/ 264 w 678"/>
                <a:gd name="T73" fmla="*/ 646 h 676"/>
                <a:gd name="T74" fmla="*/ 330 w 678"/>
                <a:gd name="T75" fmla="*/ 652 h 676"/>
                <a:gd name="T76" fmla="*/ 330 w 678"/>
                <a:gd name="T77" fmla="*/ 652 h 676"/>
                <a:gd name="T78" fmla="*/ 288 w 678"/>
                <a:gd name="T79" fmla="*/ 270 h 676"/>
                <a:gd name="T80" fmla="*/ 288 w 678"/>
                <a:gd name="T81" fmla="*/ 234 h 676"/>
                <a:gd name="T82" fmla="*/ 292 w 678"/>
                <a:gd name="T83" fmla="*/ 202 h 676"/>
                <a:gd name="T84" fmla="*/ 306 w 678"/>
                <a:gd name="T85" fmla="*/ 178 h 676"/>
                <a:gd name="T86" fmla="*/ 328 w 678"/>
                <a:gd name="T87" fmla="*/ 164 h 676"/>
                <a:gd name="T88" fmla="*/ 366 w 678"/>
                <a:gd name="T89" fmla="*/ 158 h 676"/>
                <a:gd name="T90" fmla="*/ 412 w 678"/>
                <a:gd name="T91" fmla="*/ 216 h 676"/>
                <a:gd name="T92" fmla="*/ 384 w 678"/>
                <a:gd name="T93" fmla="*/ 216 h 676"/>
                <a:gd name="T94" fmla="*/ 366 w 678"/>
                <a:gd name="T95" fmla="*/ 220 h 676"/>
                <a:gd name="T96" fmla="*/ 360 w 678"/>
                <a:gd name="T97" fmla="*/ 230 h 676"/>
                <a:gd name="T98" fmla="*/ 360 w 678"/>
                <a:gd name="T99" fmla="*/ 270 h 676"/>
                <a:gd name="T100" fmla="*/ 406 w 678"/>
                <a:gd name="T101" fmla="*/ 328 h 676"/>
                <a:gd name="T102" fmla="*/ 354 w 678"/>
                <a:gd name="T103" fmla="*/ 494 h 676"/>
                <a:gd name="T104" fmla="*/ 282 w 678"/>
                <a:gd name="T105" fmla="*/ 328 h 676"/>
                <a:gd name="T106" fmla="*/ 248 w 678"/>
                <a:gd name="T107" fmla="*/ 270 h 676"/>
                <a:gd name="T108" fmla="*/ 254 w 678"/>
                <a:gd name="T109" fmla="*/ 27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8" h="676">
                  <a:moveTo>
                    <a:pt x="330" y="652"/>
                  </a:moveTo>
                  <a:lnTo>
                    <a:pt x="330" y="652"/>
                  </a:lnTo>
                  <a:lnTo>
                    <a:pt x="358" y="652"/>
                  </a:lnTo>
                  <a:lnTo>
                    <a:pt x="388" y="648"/>
                  </a:lnTo>
                  <a:lnTo>
                    <a:pt x="414" y="640"/>
                  </a:lnTo>
                  <a:lnTo>
                    <a:pt x="442" y="632"/>
                  </a:lnTo>
                  <a:lnTo>
                    <a:pt x="468" y="620"/>
                  </a:lnTo>
                  <a:lnTo>
                    <a:pt x="492" y="608"/>
                  </a:lnTo>
                  <a:lnTo>
                    <a:pt x="516" y="592"/>
                  </a:lnTo>
                  <a:lnTo>
                    <a:pt x="536" y="576"/>
                  </a:lnTo>
                  <a:lnTo>
                    <a:pt x="636" y="676"/>
                  </a:lnTo>
                  <a:lnTo>
                    <a:pt x="636" y="676"/>
                  </a:lnTo>
                  <a:lnTo>
                    <a:pt x="646" y="664"/>
                  </a:lnTo>
                  <a:lnTo>
                    <a:pt x="656" y="654"/>
                  </a:lnTo>
                  <a:lnTo>
                    <a:pt x="678" y="634"/>
                  </a:lnTo>
                  <a:lnTo>
                    <a:pt x="578" y="534"/>
                  </a:lnTo>
                  <a:lnTo>
                    <a:pt x="578" y="534"/>
                  </a:lnTo>
                  <a:lnTo>
                    <a:pt x="594" y="512"/>
                  </a:lnTo>
                  <a:lnTo>
                    <a:pt x="610" y="488"/>
                  </a:lnTo>
                  <a:lnTo>
                    <a:pt x="622" y="464"/>
                  </a:lnTo>
                  <a:lnTo>
                    <a:pt x="634" y="438"/>
                  </a:lnTo>
                  <a:lnTo>
                    <a:pt x="642" y="412"/>
                  </a:lnTo>
                  <a:lnTo>
                    <a:pt x="648" y="384"/>
                  </a:lnTo>
                  <a:lnTo>
                    <a:pt x="652" y="358"/>
                  </a:lnTo>
                  <a:lnTo>
                    <a:pt x="654" y="328"/>
                  </a:lnTo>
                  <a:lnTo>
                    <a:pt x="654" y="328"/>
                  </a:lnTo>
                  <a:lnTo>
                    <a:pt x="652" y="294"/>
                  </a:lnTo>
                  <a:lnTo>
                    <a:pt x="648" y="262"/>
                  </a:lnTo>
                  <a:lnTo>
                    <a:pt x="640" y="230"/>
                  </a:lnTo>
                  <a:lnTo>
                    <a:pt x="628" y="200"/>
                  </a:lnTo>
                  <a:lnTo>
                    <a:pt x="614" y="172"/>
                  </a:lnTo>
                  <a:lnTo>
                    <a:pt x="598" y="144"/>
                  </a:lnTo>
                  <a:lnTo>
                    <a:pt x="578" y="118"/>
                  </a:lnTo>
                  <a:lnTo>
                    <a:pt x="558" y="96"/>
                  </a:lnTo>
                  <a:lnTo>
                    <a:pt x="534" y="74"/>
                  </a:lnTo>
                  <a:lnTo>
                    <a:pt x="508" y="56"/>
                  </a:lnTo>
                  <a:lnTo>
                    <a:pt x="482" y="38"/>
                  </a:lnTo>
                  <a:lnTo>
                    <a:pt x="452" y="24"/>
                  </a:lnTo>
                  <a:lnTo>
                    <a:pt x="422" y="14"/>
                  </a:lnTo>
                  <a:lnTo>
                    <a:pt x="390" y="6"/>
                  </a:lnTo>
                  <a:lnTo>
                    <a:pt x="358" y="0"/>
                  </a:lnTo>
                  <a:lnTo>
                    <a:pt x="324" y="0"/>
                  </a:lnTo>
                  <a:lnTo>
                    <a:pt x="324" y="0"/>
                  </a:lnTo>
                  <a:lnTo>
                    <a:pt x="290" y="0"/>
                  </a:lnTo>
                  <a:lnTo>
                    <a:pt x="258" y="6"/>
                  </a:lnTo>
                  <a:lnTo>
                    <a:pt x="226" y="14"/>
                  </a:lnTo>
                  <a:lnTo>
                    <a:pt x="196" y="24"/>
                  </a:lnTo>
                  <a:lnTo>
                    <a:pt x="168" y="38"/>
                  </a:lnTo>
                  <a:lnTo>
                    <a:pt x="142" y="56"/>
                  </a:lnTo>
                  <a:lnTo>
                    <a:pt x="116" y="74"/>
                  </a:lnTo>
                  <a:lnTo>
                    <a:pt x="94" y="96"/>
                  </a:lnTo>
                  <a:lnTo>
                    <a:pt x="74" y="118"/>
                  </a:lnTo>
                  <a:lnTo>
                    <a:pt x="54" y="144"/>
                  </a:lnTo>
                  <a:lnTo>
                    <a:pt x="38" y="172"/>
                  </a:lnTo>
                  <a:lnTo>
                    <a:pt x="26" y="200"/>
                  </a:lnTo>
                  <a:lnTo>
                    <a:pt x="14" y="230"/>
                  </a:lnTo>
                  <a:lnTo>
                    <a:pt x="6" y="262"/>
                  </a:lnTo>
                  <a:lnTo>
                    <a:pt x="2" y="294"/>
                  </a:lnTo>
                  <a:lnTo>
                    <a:pt x="0" y="328"/>
                  </a:lnTo>
                  <a:lnTo>
                    <a:pt x="0" y="328"/>
                  </a:lnTo>
                  <a:lnTo>
                    <a:pt x="2" y="362"/>
                  </a:lnTo>
                  <a:lnTo>
                    <a:pt x="8" y="394"/>
                  </a:lnTo>
                  <a:lnTo>
                    <a:pt x="16" y="424"/>
                  </a:lnTo>
                  <a:lnTo>
                    <a:pt x="26" y="454"/>
                  </a:lnTo>
                  <a:lnTo>
                    <a:pt x="40" y="482"/>
                  </a:lnTo>
                  <a:lnTo>
                    <a:pt x="56" y="508"/>
                  </a:lnTo>
                  <a:lnTo>
                    <a:pt x="76" y="534"/>
                  </a:lnTo>
                  <a:lnTo>
                    <a:pt x="96" y="556"/>
                  </a:lnTo>
                  <a:lnTo>
                    <a:pt x="120" y="578"/>
                  </a:lnTo>
                  <a:lnTo>
                    <a:pt x="146" y="596"/>
                  </a:lnTo>
                  <a:lnTo>
                    <a:pt x="172" y="612"/>
                  </a:lnTo>
                  <a:lnTo>
                    <a:pt x="202" y="626"/>
                  </a:lnTo>
                  <a:lnTo>
                    <a:pt x="232" y="638"/>
                  </a:lnTo>
                  <a:lnTo>
                    <a:pt x="264" y="646"/>
                  </a:lnTo>
                  <a:lnTo>
                    <a:pt x="296" y="650"/>
                  </a:lnTo>
                  <a:lnTo>
                    <a:pt x="330" y="652"/>
                  </a:lnTo>
                  <a:lnTo>
                    <a:pt x="330" y="652"/>
                  </a:lnTo>
                  <a:lnTo>
                    <a:pt x="330" y="652"/>
                  </a:lnTo>
                  <a:close/>
                  <a:moveTo>
                    <a:pt x="254" y="270"/>
                  </a:moveTo>
                  <a:lnTo>
                    <a:pt x="288" y="270"/>
                  </a:lnTo>
                  <a:lnTo>
                    <a:pt x="288" y="234"/>
                  </a:lnTo>
                  <a:lnTo>
                    <a:pt x="288" y="234"/>
                  </a:lnTo>
                  <a:lnTo>
                    <a:pt x="290" y="218"/>
                  </a:lnTo>
                  <a:lnTo>
                    <a:pt x="292" y="202"/>
                  </a:lnTo>
                  <a:lnTo>
                    <a:pt x="298" y="190"/>
                  </a:lnTo>
                  <a:lnTo>
                    <a:pt x="306" y="178"/>
                  </a:lnTo>
                  <a:lnTo>
                    <a:pt x="316" y="170"/>
                  </a:lnTo>
                  <a:lnTo>
                    <a:pt x="328" y="164"/>
                  </a:lnTo>
                  <a:lnTo>
                    <a:pt x="346" y="160"/>
                  </a:lnTo>
                  <a:lnTo>
                    <a:pt x="366" y="158"/>
                  </a:lnTo>
                  <a:lnTo>
                    <a:pt x="412" y="158"/>
                  </a:lnTo>
                  <a:lnTo>
                    <a:pt x="412" y="216"/>
                  </a:lnTo>
                  <a:lnTo>
                    <a:pt x="384" y="216"/>
                  </a:lnTo>
                  <a:lnTo>
                    <a:pt x="384" y="216"/>
                  </a:lnTo>
                  <a:lnTo>
                    <a:pt x="370" y="218"/>
                  </a:lnTo>
                  <a:lnTo>
                    <a:pt x="366" y="220"/>
                  </a:lnTo>
                  <a:lnTo>
                    <a:pt x="362" y="222"/>
                  </a:lnTo>
                  <a:lnTo>
                    <a:pt x="360" y="230"/>
                  </a:lnTo>
                  <a:lnTo>
                    <a:pt x="360" y="240"/>
                  </a:lnTo>
                  <a:lnTo>
                    <a:pt x="360" y="270"/>
                  </a:lnTo>
                  <a:lnTo>
                    <a:pt x="412" y="270"/>
                  </a:lnTo>
                  <a:lnTo>
                    <a:pt x="406" y="328"/>
                  </a:lnTo>
                  <a:lnTo>
                    <a:pt x="354" y="328"/>
                  </a:lnTo>
                  <a:lnTo>
                    <a:pt x="354" y="494"/>
                  </a:lnTo>
                  <a:lnTo>
                    <a:pt x="282" y="494"/>
                  </a:lnTo>
                  <a:lnTo>
                    <a:pt x="282" y="328"/>
                  </a:lnTo>
                  <a:lnTo>
                    <a:pt x="248" y="328"/>
                  </a:lnTo>
                  <a:lnTo>
                    <a:pt x="248" y="270"/>
                  </a:lnTo>
                  <a:lnTo>
                    <a:pt x="254" y="270"/>
                  </a:lnTo>
                  <a:lnTo>
                    <a:pt x="254" y="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36" name="Freeform 6"/>
            <p:cNvSpPr>
              <a:spLocks/>
            </p:cNvSpPr>
            <p:nvPr/>
          </p:nvSpPr>
          <p:spPr bwMode="auto">
            <a:xfrm>
              <a:off x="3514" y="1836"/>
              <a:ext cx="652" cy="654"/>
            </a:xfrm>
            <a:custGeom>
              <a:avLst/>
              <a:gdLst>
                <a:gd name="T0" fmla="*/ 618 w 652"/>
                <a:gd name="T1" fmla="*/ 480 h 654"/>
                <a:gd name="T2" fmla="*/ 600 w 652"/>
                <a:gd name="T3" fmla="*/ 470 h 654"/>
                <a:gd name="T4" fmla="*/ 446 w 652"/>
                <a:gd name="T5" fmla="*/ 424 h 654"/>
                <a:gd name="T6" fmla="*/ 436 w 652"/>
                <a:gd name="T7" fmla="*/ 414 h 654"/>
                <a:gd name="T8" fmla="*/ 430 w 652"/>
                <a:gd name="T9" fmla="*/ 388 h 654"/>
                <a:gd name="T10" fmla="*/ 424 w 652"/>
                <a:gd name="T11" fmla="*/ 372 h 654"/>
                <a:gd name="T12" fmla="*/ 414 w 652"/>
                <a:gd name="T13" fmla="*/ 370 h 654"/>
                <a:gd name="T14" fmla="*/ 412 w 652"/>
                <a:gd name="T15" fmla="*/ 364 h 654"/>
                <a:gd name="T16" fmla="*/ 406 w 652"/>
                <a:gd name="T17" fmla="*/ 324 h 654"/>
                <a:gd name="T18" fmla="*/ 410 w 652"/>
                <a:gd name="T19" fmla="*/ 316 h 654"/>
                <a:gd name="T20" fmla="*/ 418 w 652"/>
                <a:gd name="T21" fmla="*/ 302 h 654"/>
                <a:gd name="T22" fmla="*/ 434 w 652"/>
                <a:gd name="T23" fmla="*/ 254 h 654"/>
                <a:gd name="T24" fmla="*/ 438 w 652"/>
                <a:gd name="T25" fmla="*/ 240 h 654"/>
                <a:gd name="T26" fmla="*/ 440 w 652"/>
                <a:gd name="T27" fmla="*/ 236 h 654"/>
                <a:gd name="T28" fmla="*/ 446 w 652"/>
                <a:gd name="T29" fmla="*/ 206 h 654"/>
                <a:gd name="T30" fmla="*/ 448 w 652"/>
                <a:gd name="T31" fmla="*/ 180 h 654"/>
                <a:gd name="T32" fmla="*/ 440 w 652"/>
                <a:gd name="T33" fmla="*/ 176 h 654"/>
                <a:gd name="T34" fmla="*/ 434 w 652"/>
                <a:gd name="T35" fmla="*/ 164 h 654"/>
                <a:gd name="T36" fmla="*/ 434 w 652"/>
                <a:gd name="T37" fmla="*/ 86 h 654"/>
                <a:gd name="T38" fmla="*/ 416 w 652"/>
                <a:gd name="T39" fmla="*/ 54 h 654"/>
                <a:gd name="T40" fmla="*/ 386 w 652"/>
                <a:gd name="T41" fmla="*/ 34 h 654"/>
                <a:gd name="T42" fmla="*/ 376 w 652"/>
                <a:gd name="T43" fmla="*/ 30 h 654"/>
                <a:gd name="T44" fmla="*/ 372 w 652"/>
                <a:gd name="T45" fmla="*/ 16 h 654"/>
                <a:gd name="T46" fmla="*/ 384 w 652"/>
                <a:gd name="T47" fmla="*/ 6 h 654"/>
                <a:gd name="T48" fmla="*/ 388 w 652"/>
                <a:gd name="T49" fmla="*/ 0 h 654"/>
                <a:gd name="T50" fmla="*/ 356 w 652"/>
                <a:gd name="T51" fmla="*/ 4 h 654"/>
                <a:gd name="T52" fmla="*/ 302 w 652"/>
                <a:gd name="T53" fmla="*/ 18 h 654"/>
                <a:gd name="T54" fmla="*/ 240 w 652"/>
                <a:gd name="T55" fmla="*/ 46 h 654"/>
                <a:gd name="T56" fmla="*/ 220 w 652"/>
                <a:gd name="T57" fmla="*/ 70 h 654"/>
                <a:gd name="T58" fmla="*/ 212 w 652"/>
                <a:gd name="T59" fmla="*/ 100 h 654"/>
                <a:gd name="T60" fmla="*/ 210 w 652"/>
                <a:gd name="T61" fmla="*/ 178 h 654"/>
                <a:gd name="T62" fmla="*/ 206 w 652"/>
                <a:gd name="T63" fmla="*/ 176 h 654"/>
                <a:gd name="T64" fmla="*/ 196 w 652"/>
                <a:gd name="T65" fmla="*/ 184 h 654"/>
                <a:gd name="T66" fmla="*/ 200 w 652"/>
                <a:gd name="T67" fmla="*/ 206 h 654"/>
                <a:gd name="T68" fmla="*/ 212 w 652"/>
                <a:gd name="T69" fmla="*/ 236 h 654"/>
                <a:gd name="T70" fmla="*/ 214 w 652"/>
                <a:gd name="T71" fmla="*/ 240 h 654"/>
                <a:gd name="T72" fmla="*/ 226 w 652"/>
                <a:gd name="T73" fmla="*/ 276 h 654"/>
                <a:gd name="T74" fmla="*/ 240 w 652"/>
                <a:gd name="T75" fmla="*/ 312 h 654"/>
                <a:gd name="T76" fmla="*/ 246 w 652"/>
                <a:gd name="T77" fmla="*/ 324 h 654"/>
                <a:gd name="T78" fmla="*/ 244 w 652"/>
                <a:gd name="T79" fmla="*/ 356 h 654"/>
                <a:gd name="T80" fmla="*/ 240 w 652"/>
                <a:gd name="T81" fmla="*/ 368 h 654"/>
                <a:gd name="T82" fmla="*/ 234 w 652"/>
                <a:gd name="T83" fmla="*/ 370 h 654"/>
                <a:gd name="T84" fmla="*/ 224 w 652"/>
                <a:gd name="T85" fmla="*/ 380 h 654"/>
                <a:gd name="T86" fmla="*/ 222 w 652"/>
                <a:gd name="T87" fmla="*/ 402 h 654"/>
                <a:gd name="T88" fmla="*/ 206 w 652"/>
                <a:gd name="T89" fmla="*/ 424 h 654"/>
                <a:gd name="T90" fmla="*/ 90 w 652"/>
                <a:gd name="T91" fmla="*/ 462 h 654"/>
                <a:gd name="T92" fmla="*/ 46 w 652"/>
                <a:gd name="T93" fmla="*/ 476 h 654"/>
                <a:gd name="T94" fmla="*/ 0 w 652"/>
                <a:gd name="T95" fmla="*/ 560 h 654"/>
                <a:gd name="T96" fmla="*/ 40 w 652"/>
                <a:gd name="T97" fmla="*/ 562 h 654"/>
                <a:gd name="T98" fmla="*/ 114 w 652"/>
                <a:gd name="T99" fmla="*/ 582 h 654"/>
                <a:gd name="T100" fmla="*/ 216 w 652"/>
                <a:gd name="T101" fmla="*/ 628 h 654"/>
                <a:gd name="T102" fmla="*/ 300 w 652"/>
                <a:gd name="T103" fmla="*/ 654 h 654"/>
                <a:gd name="T104" fmla="*/ 382 w 652"/>
                <a:gd name="T105" fmla="*/ 650 h 654"/>
                <a:gd name="T106" fmla="*/ 484 w 652"/>
                <a:gd name="T107" fmla="*/ 616 h 654"/>
                <a:gd name="T108" fmla="*/ 590 w 652"/>
                <a:gd name="T109" fmla="*/ 572 h 654"/>
                <a:gd name="T110" fmla="*/ 652 w 652"/>
                <a:gd name="T111" fmla="*/ 56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654">
                  <a:moveTo>
                    <a:pt x="624" y="488"/>
                  </a:moveTo>
                  <a:lnTo>
                    <a:pt x="624" y="488"/>
                  </a:lnTo>
                  <a:lnTo>
                    <a:pt x="618" y="480"/>
                  </a:lnTo>
                  <a:lnTo>
                    <a:pt x="612" y="476"/>
                  </a:lnTo>
                  <a:lnTo>
                    <a:pt x="606" y="472"/>
                  </a:lnTo>
                  <a:lnTo>
                    <a:pt x="600" y="470"/>
                  </a:lnTo>
                  <a:lnTo>
                    <a:pt x="600" y="470"/>
                  </a:lnTo>
                  <a:lnTo>
                    <a:pt x="524" y="448"/>
                  </a:lnTo>
                  <a:lnTo>
                    <a:pt x="446" y="424"/>
                  </a:lnTo>
                  <a:lnTo>
                    <a:pt x="446" y="424"/>
                  </a:lnTo>
                  <a:lnTo>
                    <a:pt x="442" y="422"/>
                  </a:lnTo>
                  <a:lnTo>
                    <a:pt x="436" y="414"/>
                  </a:lnTo>
                  <a:lnTo>
                    <a:pt x="430" y="404"/>
                  </a:lnTo>
                  <a:lnTo>
                    <a:pt x="430" y="388"/>
                  </a:lnTo>
                  <a:lnTo>
                    <a:pt x="430" y="388"/>
                  </a:lnTo>
                  <a:lnTo>
                    <a:pt x="428" y="380"/>
                  </a:lnTo>
                  <a:lnTo>
                    <a:pt x="428" y="376"/>
                  </a:lnTo>
                  <a:lnTo>
                    <a:pt x="424" y="372"/>
                  </a:lnTo>
                  <a:lnTo>
                    <a:pt x="418" y="370"/>
                  </a:lnTo>
                  <a:lnTo>
                    <a:pt x="418" y="370"/>
                  </a:lnTo>
                  <a:lnTo>
                    <a:pt x="414" y="370"/>
                  </a:lnTo>
                  <a:lnTo>
                    <a:pt x="414" y="368"/>
                  </a:lnTo>
                  <a:lnTo>
                    <a:pt x="412" y="364"/>
                  </a:lnTo>
                  <a:lnTo>
                    <a:pt x="412" y="364"/>
                  </a:lnTo>
                  <a:lnTo>
                    <a:pt x="406" y="338"/>
                  </a:lnTo>
                  <a:lnTo>
                    <a:pt x="406" y="324"/>
                  </a:lnTo>
                  <a:lnTo>
                    <a:pt x="406" y="324"/>
                  </a:lnTo>
                  <a:lnTo>
                    <a:pt x="406" y="320"/>
                  </a:lnTo>
                  <a:lnTo>
                    <a:pt x="408" y="318"/>
                  </a:lnTo>
                  <a:lnTo>
                    <a:pt x="410" y="316"/>
                  </a:lnTo>
                  <a:lnTo>
                    <a:pt x="412" y="312"/>
                  </a:lnTo>
                  <a:lnTo>
                    <a:pt x="412" y="312"/>
                  </a:lnTo>
                  <a:lnTo>
                    <a:pt x="418" y="302"/>
                  </a:lnTo>
                  <a:lnTo>
                    <a:pt x="422" y="292"/>
                  </a:lnTo>
                  <a:lnTo>
                    <a:pt x="430" y="272"/>
                  </a:lnTo>
                  <a:lnTo>
                    <a:pt x="434" y="254"/>
                  </a:lnTo>
                  <a:lnTo>
                    <a:pt x="434" y="242"/>
                  </a:lnTo>
                  <a:lnTo>
                    <a:pt x="434" y="242"/>
                  </a:lnTo>
                  <a:lnTo>
                    <a:pt x="438" y="240"/>
                  </a:lnTo>
                  <a:lnTo>
                    <a:pt x="440" y="238"/>
                  </a:lnTo>
                  <a:lnTo>
                    <a:pt x="440" y="236"/>
                  </a:lnTo>
                  <a:lnTo>
                    <a:pt x="440" y="236"/>
                  </a:lnTo>
                  <a:lnTo>
                    <a:pt x="446" y="222"/>
                  </a:lnTo>
                  <a:lnTo>
                    <a:pt x="446" y="206"/>
                  </a:lnTo>
                  <a:lnTo>
                    <a:pt x="446" y="206"/>
                  </a:lnTo>
                  <a:lnTo>
                    <a:pt x="450" y="196"/>
                  </a:lnTo>
                  <a:lnTo>
                    <a:pt x="450" y="186"/>
                  </a:lnTo>
                  <a:lnTo>
                    <a:pt x="448" y="180"/>
                  </a:lnTo>
                  <a:lnTo>
                    <a:pt x="444" y="178"/>
                  </a:lnTo>
                  <a:lnTo>
                    <a:pt x="440" y="176"/>
                  </a:lnTo>
                  <a:lnTo>
                    <a:pt x="440" y="176"/>
                  </a:lnTo>
                  <a:lnTo>
                    <a:pt x="438" y="178"/>
                  </a:lnTo>
                  <a:lnTo>
                    <a:pt x="436" y="178"/>
                  </a:lnTo>
                  <a:lnTo>
                    <a:pt x="434" y="164"/>
                  </a:lnTo>
                  <a:lnTo>
                    <a:pt x="434" y="94"/>
                  </a:lnTo>
                  <a:lnTo>
                    <a:pt x="434" y="94"/>
                  </a:lnTo>
                  <a:lnTo>
                    <a:pt x="434" y="86"/>
                  </a:lnTo>
                  <a:lnTo>
                    <a:pt x="432" y="78"/>
                  </a:lnTo>
                  <a:lnTo>
                    <a:pt x="424" y="64"/>
                  </a:lnTo>
                  <a:lnTo>
                    <a:pt x="416" y="54"/>
                  </a:lnTo>
                  <a:lnTo>
                    <a:pt x="406" y="46"/>
                  </a:lnTo>
                  <a:lnTo>
                    <a:pt x="406" y="46"/>
                  </a:lnTo>
                  <a:lnTo>
                    <a:pt x="386" y="34"/>
                  </a:lnTo>
                  <a:lnTo>
                    <a:pt x="380" y="30"/>
                  </a:lnTo>
                  <a:lnTo>
                    <a:pt x="376" y="30"/>
                  </a:lnTo>
                  <a:lnTo>
                    <a:pt x="376" y="30"/>
                  </a:lnTo>
                  <a:lnTo>
                    <a:pt x="372" y="24"/>
                  </a:lnTo>
                  <a:lnTo>
                    <a:pt x="372" y="20"/>
                  </a:lnTo>
                  <a:lnTo>
                    <a:pt x="372" y="16"/>
                  </a:lnTo>
                  <a:lnTo>
                    <a:pt x="376" y="12"/>
                  </a:lnTo>
                  <a:lnTo>
                    <a:pt x="376" y="12"/>
                  </a:lnTo>
                  <a:lnTo>
                    <a:pt x="384" y="6"/>
                  </a:lnTo>
                  <a:lnTo>
                    <a:pt x="386" y="4"/>
                  </a:lnTo>
                  <a:lnTo>
                    <a:pt x="388" y="0"/>
                  </a:lnTo>
                  <a:lnTo>
                    <a:pt x="388" y="0"/>
                  </a:lnTo>
                  <a:lnTo>
                    <a:pt x="382" y="0"/>
                  </a:lnTo>
                  <a:lnTo>
                    <a:pt x="382" y="0"/>
                  </a:lnTo>
                  <a:lnTo>
                    <a:pt x="356" y="4"/>
                  </a:lnTo>
                  <a:lnTo>
                    <a:pt x="324" y="12"/>
                  </a:lnTo>
                  <a:lnTo>
                    <a:pt x="324" y="12"/>
                  </a:lnTo>
                  <a:lnTo>
                    <a:pt x="302" y="18"/>
                  </a:lnTo>
                  <a:lnTo>
                    <a:pt x="280" y="24"/>
                  </a:lnTo>
                  <a:lnTo>
                    <a:pt x="260" y="34"/>
                  </a:lnTo>
                  <a:lnTo>
                    <a:pt x="240" y="46"/>
                  </a:lnTo>
                  <a:lnTo>
                    <a:pt x="240" y="46"/>
                  </a:lnTo>
                  <a:lnTo>
                    <a:pt x="228" y="56"/>
                  </a:lnTo>
                  <a:lnTo>
                    <a:pt x="220" y="70"/>
                  </a:lnTo>
                  <a:lnTo>
                    <a:pt x="214" y="84"/>
                  </a:lnTo>
                  <a:lnTo>
                    <a:pt x="212" y="100"/>
                  </a:lnTo>
                  <a:lnTo>
                    <a:pt x="212" y="100"/>
                  </a:lnTo>
                  <a:lnTo>
                    <a:pt x="212" y="170"/>
                  </a:lnTo>
                  <a:lnTo>
                    <a:pt x="212" y="170"/>
                  </a:lnTo>
                  <a:lnTo>
                    <a:pt x="210" y="178"/>
                  </a:lnTo>
                  <a:lnTo>
                    <a:pt x="208" y="178"/>
                  </a:lnTo>
                  <a:lnTo>
                    <a:pt x="206" y="176"/>
                  </a:lnTo>
                  <a:lnTo>
                    <a:pt x="206" y="176"/>
                  </a:lnTo>
                  <a:lnTo>
                    <a:pt x="200" y="178"/>
                  </a:lnTo>
                  <a:lnTo>
                    <a:pt x="196" y="180"/>
                  </a:lnTo>
                  <a:lnTo>
                    <a:pt x="196" y="184"/>
                  </a:lnTo>
                  <a:lnTo>
                    <a:pt x="196" y="190"/>
                  </a:lnTo>
                  <a:lnTo>
                    <a:pt x="200" y="206"/>
                  </a:lnTo>
                  <a:lnTo>
                    <a:pt x="200" y="206"/>
                  </a:lnTo>
                  <a:lnTo>
                    <a:pt x="200" y="214"/>
                  </a:lnTo>
                  <a:lnTo>
                    <a:pt x="204" y="220"/>
                  </a:lnTo>
                  <a:lnTo>
                    <a:pt x="212" y="236"/>
                  </a:lnTo>
                  <a:lnTo>
                    <a:pt x="212" y="236"/>
                  </a:lnTo>
                  <a:lnTo>
                    <a:pt x="212" y="238"/>
                  </a:lnTo>
                  <a:lnTo>
                    <a:pt x="214" y="240"/>
                  </a:lnTo>
                  <a:lnTo>
                    <a:pt x="218" y="242"/>
                  </a:lnTo>
                  <a:lnTo>
                    <a:pt x="218" y="242"/>
                  </a:lnTo>
                  <a:lnTo>
                    <a:pt x="226" y="276"/>
                  </a:lnTo>
                  <a:lnTo>
                    <a:pt x="232" y="296"/>
                  </a:lnTo>
                  <a:lnTo>
                    <a:pt x="240" y="312"/>
                  </a:lnTo>
                  <a:lnTo>
                    <a:pt x="240" y="312"/>
                  </a:lnTo>
                  <a:lnTo>
                    <a:pt x="244" y="316"/>
                  </a:lnTo>
                  <a:lnTo>
                    <a:pt x="246" y="320"/>
                  </a:lnTo>
                  <a:lnTo>
                    <a:pt x="246" y="324"/>
                  </a:lnTo>
                  <a:lnTo>
                    <a:pt x="246" y="324"/>
                  </a:lnTo>
                  <a:lnTo>
                    <a:pt x="246" y="344"/>
                  </a:lnTo>
                  <a:lnTo>
                    <a:pt x="244" y="356"/>
                  </a:lnTo>
                  <a:lnTo>
                    <a:pt x="240" y="364"/>
                  </a:lnTo>
                  <a:lnTo>
                    <a:pt x="240" y="364"/>
                  </a:lnTo>
                  <a:lnTo>
                    <a:pt x="240" y="368"/>
                  </a:lnTo>
                  <a:lnTo>
                    <a:pt x="238" y="370"/>
                  </a:lnTo>
                  <a:lnTo>
                    <a:pt x="234" y="370"/>
                  </a:lnTo>
                  <a:lnTo>
                    <a:pt x="234" y="370"/>
                  </a:lnTo>
                  <a:lnTo>
                    <a:pt x="228" y="372"/>
                  </a:lnTo>
                  <a:lnTo>
                    <a:pt x="224" y="376"/>
                  </a:lnTo>
                  <a:lnTo>
                    <a:pt x="224" y="380"/>
                  </a:lnTo>
                  <a:lnTo>
                    <a:pt x="222" y="388"/>
                  </a:lnTo>
                  <a:lnTo>
                    <a:pt x="222" y="388"/>
                  </a:lnTo>
                  <a:lnTo>
                    <a:pt x="222" y="402"/>
                  </a:lnTo>
                  <a:lnTo>
                    <a:pt x="216" y="412"/>
                  </a:lnTo>
                  <a:lnTo>
                    <a:pt x="210" y="420"/>
                  </a:lnTo>
                  <a:lnTo>
                    <a:pt x="206" y="424"/>
                  </a:lnTo>
                  <a:lnTo>
                    <a:pt x="206" y="424"/>
                  </a:lnTo>
                  <a:lnTo>
                    <a:pt x="132" y="450"/>
                  </a:lnTo>
                  <a:lnTo>
                    <a:pt x="90" y="462"/>
                  </a:lnTo>
                  <a:lnTo>
                    <a:pt x="58" y="470"/>
                  </a:lnTo>
                  <a:lnTo>
                    <a:pt x="58" y="470"/>
                  </a:lnTo>
                  <a:lnTo>
                    <a:pt x="46" y="476"/>
                  </a:lnTo>
                  <a:lnTo>
                    <a:pt x="40" y="480"/>
                  </a:lnTo>
                  <a:lnTo>
                    <a:pt x="28" y="488"/>
                  </a:lnTo>
                  <a:lnTo>
                    <a:pt x="0" y="560"/>
                  </a:lnTo>
                  <a:lnTo>
                    <a:pt x="0" y="560"/>
                  </a:lnTo>
                  <a:lnTo>
                    <a:pt x="20" y="560"/>
                  </a:lnTo>
                  <a:lnTo>
                    <a:pt x="40" y="562"/>
                  </a:lnTo>
                  <a:lnTo>
                    <a:pt x="60" y="566"/>
                  </a:lnTo>
                  <a:lnTo>
                    <a:pt x="78" y="570"/>
                  </a:lnTo>
                  <a:lnTo>
                    <a:pt x="114" y="582"/>
                  </a:lnTo>
                  <a:lnTo>
                    <a:pt x="148" y="598"/>
                  </a:lnTo>
                  <a:lnTo>
                    <a:pt x="182" y="614"/>
                  </a:lnTo>
                  <a:lnTo>
                    <a:pt x="216" y="628"/>
                  </a:lnTo>
                  <a:lnTo>
                    <a:pt x="256" y="642"/>
                  </a:lnTo>
                  <a:lnTo>
                    <a:pt x="278" y="648"/>
                  </a:lnTo>
                  <a:lnTo>
                    <a:pt x="300" y="654"/>
                  </a:lnTo>
                  <a:lnTo>
                    <a:pt x="358" y="654"/>
                  </a:lnTo>
                  <a:lnTo>
                    <a:pt x="358" y="654"/>
                  </a:lnTo>
                  <a:lnTo>
                    <a:pt x="382" y="650"/>
                  </a:lnTo>
                  <a:lnTo>
                    <a:pt x="404" y="644"/>
                  </a:lnTo>
                  <a:lnTo>
                    <a:pt x="444" y="632"/>
                  </a:lnTo>
                  <a:lnTo>
                    <a:pt x="484" y="616"/>
                  </a:lnTo>
                  <a:lnTo>
                    <a:pt x="520" y="600"/>
                  </a:lnTo>
                  <a:lnTo>
                    <a:pt x="556" y="584"/>
                  </a:lnTo>
                  <a:lnTo>
                    <a:pt x="590" y="572"/>
                  </a:lnTo>
                  <a:lnTo>
                    <a:pt x="622" y="562"/>
                  </a:lnTo>
                  <a:lnTo>
                    <a:pt x="638" y="560"/>
                  </a:lnTo>
                  <a:lnTo>
                    <a:pt x="652" y="560"/>
                  </a:lnTo>
                  <a:lnTo>
                    <a:pt x="624" y="488"/>
                  </a:lnTo>
                  <a:lnTo>
                    <a:pt x="624" y="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37" name="Freeform 7"/>
            <p:cNvSpPr>
              <a:spLocks noEditPoints="1"/>
            </p:cNvSpPr>
            <p:nvPr/>
          </p:nvSpPr>
          <p:spPr bwMode="auto">
            <a:xfrm>
              <a:off x="2836" y="2484"/>
              <a:ext cx="684" cy="682"/>
            </a:xfrm>
            <a:custGeom>
              <a:avLst/>
              <a:gdLst>
                <a:gd name="T0" fmla="*/ 684 w 684"/>
                <a:gd name="T1" fmla="*/ 46 h 682"/>
                <a:gd name="T2" fmla="*/ 536 w 684"/>
                <a:gd name="T3" fmla="*/ 100 h 682"/>
                <a:gd name="T4" fmla="*/ 514 w 684"/>
                <a:gd name="T5" fmla="*/ 82 h 682"/>
                <a:gd name="T6" fmla="*/ 466 w 684"/>
                <a:gd name="T7" fmla="*/ 54 h 682"/>
                <a:gd name="T8" fmla="*/ 414 w 684"/>
                <a:gd name="T9" fmla="*/ 34 h 682"/>
                <a:gd name="T10" fmla="*/ 358 w 684"/>
                <a:gd name="T11" fmla="*/ 24 h 682"/>
                <a:gd name="T12" fmla="*/ 330 w 684"/>
                <a:gd name="T13" fmla="*/ 22 h 682"/>
                <a:gd name="T14" fmla="*/ 264 w 684"/>
                <a:gd name="T15" fmla="*/ 30 h 682"/>
                <a:gd name="T16" fmla="*/ 202 w 684"/>
                <a:gd name="T17" fmla="*/ 48 h 682"/>
                <a:gd name="T18" fmla="*/ 146 w 684"/>
                <a:gd name="T19" fmla="*/ 80 h 682"/>
                <a:gd name="T20" fmla="*/ 96 w 684"/>
                <a:gd name="T21" fmla="*/ 120 h 682"/>
                <a:gd name="T22" fmla="*/ 56 w 684"/>
                <a:gd name="T23" fmla="*/ 168 h 682"/>
                <a:gd name="T24" fmla="*/ 26 w 684"/>
                <a:gd name="T25" fmla="*/ 224 h 682"/>
                <a:gd name="T26" fmla="*/ 8 w 684"/>
                <a:gd name="T27" fmla="*/ 286 h 682"/>
                <a:gd name="T28" fmla="*/ 0 w 684"/>
                <a:gd name="T29" fmla="*/ 352 h 682"/>
                <a:gd name="T30" fmla="*/ 2 w 684"/>
                <a:gd name="T31" fmla="*/ 386 h 682"/>
                <a:gd name="T32" fmla="*/ 16 w 684"/>
                <a:gd name="T33" fmla="*/ 450 h 682"/>
                <a:gd name="T34" fmla="*/ 40 w 684"/>
                <a:gd name="T35" fmla="*/ 510 h 682"/>
                <a:gd name="T36" fmla="*/ 76 w 684"/>
                <a:gd name="T37" fmla="*/ 562 h 682"/>
                <a:gd name="T38" fmla="*/ 120 w 684"/>
                <a:gd name="T39" fmla="*/ 606 h 682"/>
                <a:gd name="T40" fmla="*/ 172 w 684"/>
                <a:gd name="T41" fmla="*/ 642 h 682"/>
                <a:gd name="T42" fmla="*/ 232 w 684"/>
                <a:gd name="T43" fmla="*/ 668 h 682"/>
                <a:gd name="T44" fmla="*/ 296 w 684"/>
                <a:gd name="T45" fmla="*/ 680 h 682"/>
                <a:gd name="T46" fmla="*/ 330 w 684"/>
                <a:gd name="T47" fmla="*/ 682 h 682"/>
                <a:gd name="T48" fmla="*/ 396 w 684"/>
                <a:gd name="T49" fmla="*/ 676 h 682"/>
                <a:gd name="T50" fmla="*/ 458 w 684"/>
                <a:gd name="T51" fmla="*/ 656 h 682"/>
                <a:gd name="T52" fmla="*/ 514 w 684"/>
                <a:gd name="T53" fmla="*/ 626 h 682"/>
                <a:gd name="T54" fmla="*/ 564 w 684"/>
                <a:gd name="T55" fmla="*/ 586 h 682"/>
                <a:gd name="T56" fmla="*/ 604 w 684"/>
                <a:gd name="T57" fmla="*/ 536 h 682"/>
                <a:gd name="T58" fmla="*/ 634 w 684"/>
                <a:gd name="T59" fmla="*/ 480 h 682"/>
                <a:gd name="T60" fmla="*/ 652 w 684"/>
                <a:gd name="T61" fmla="*/ 420 h 682"/>
                <a:gd name="T62" fmla="*/ 660 w 684"/>
                <a:gd name="T63" fmla="*/ 352 h 682"/>
                <a:gd name="T64" fmla="*/ 658 w 684"/>
                <a:gd name="T65" fmla="*/ 324 h 682"/>
                <a:gd name="T66" fmla="*/ 648 w 684"/>
                <a:gd name="T67" fmla="*/ 268 h 682"/>
                <a:gd name="T68" fmla="*/ 628 w 684"/>
                <a:gd name="T69" fmla="*/ 214 h 682"/>
                <a:gd name="T70" fmla="*/ 600 w 684"/>
                <a:gd name="T71" fmla="*/ 168 h 682"/>
                <a:gd name="T72" fmla="*/ 684 w 684"/>
                <a:gd name="T73" fmla="*/ 46 h 682"/>
                <a:gd name="T74" fmla="*/ 498 w 684"/>
                <a:gd name="T75" fmla="*/ 218 h 682"/>
                <a:gd name="T76" fmla="*/ 162 w 684"/>
                <a:gd name="T77" fmla="*/ 218 h 682"/>
                <a:gd name="T78" fmla="*/ 498 w 684"/>
                <a:gd name="T79" fmla="*/ 218 h 682"/>
                <a:gd name="T80" fmla="*/ 268 w 684"/>
                <a:gd name="T81" fmla="*/ 340 h 682"/>
                <a:gd name="T82" fmla="*/ 146 w 684"/>
                <a:gd name="T83" fmla="*/ 234 h 682"/>
                <a:gd name="T84" fmla="*/ 160 w 684"/>
                <a:gd name="T85" fmla="*/ 496 h 682"/>
                <a:gd name="T86" fmla="*/ 330 w 684"/>
                <a:gd name="T87" fmla="*/ 396 h 682"/>
                <a:gd name="T88" fmla="*/ 502 w 684"/>
                <a:gd name="T89" fmla="*/ 496 h 682"/>
                <a:gd name="T90" fmla="*/ 160 w 684"/>
                <a:gd name="T91" fmla="*/ 496 h 682"/>
                <a:gd name="T92" fmla="*/ 394 w 684"/>
                <a:gd name="T93" fmla="*/ 340 h 682"/>
                <a:gd name="T94" fmla="*/ 516 w 684"/>
                <a:gd name="T95" fmla="*/ 47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4" h="682">
                  <a:moveTo>
                    <a:pt x="684" y="46"/>
                  </a:moveTo>
                  <a:lnTo>
                    <a:pt x="684" y="46"/>
                  </a:lnTo>
                  <a:lnTo>
                    <a:pt x="636" y="0"/>
                  </a:lnTo>
                  <a:lnTo>
                    <a:pt x="536" y="100"/>
                  </a:lnTo>
                  <a:lnTo>
                    <a:pt x="536" y="100"/>
                  </a:lnTo>
                  <a:lnTo>
                    <a:pt x="514" y="82"/>
                  </a:lnTo>
                  <a:lnTo>
                    <a:pt x="490" y="68"/>
                  </a:lnTo>
                  <a:lnTo>
                    <a:pt x="466" y="54"/>
                  </a:lnTo>
                  <a:lnTo>
                    <a:pt x="440" y="44"/>
                  </a:lnTo>
                  <a:lnTo>
                    <a:pt x="414" y="34"/>
                  </a:lnTo>
                  <a:lnTo>
                    <a:pt x="386" y="28"/>
                  </a:lnTo>
                  <a:lnTo>
                    <a:pt x="358" y="24"/>
                  </a:lnTo>
                  <a:lnTo>
                    <a:pt x="330" y="22"/>
                  </a:lnTo>
                  <a:lnTo>
                    <a:pt x="330" y="22"/>
                  </a:lnTo>
                  <a:lnTo>
                    <a:pt x="296" y="24"/>
                  </a:lnTo>
                  <a:lnTo>
                    <a:pt x="264" y="30"/>
                  </a:lnTo>
                  <a:lnTo>
                    <a:pt x="232" y="38"/>
                  </a:lnTo>
                  <a:lnTo>
                    <a:pt x="202" y="48"/>
                  </a:lnTo>
                  <a:lnTo>
                    <a:pt x="172" y="62"/>
                  </a:lnTo>
                  <a:lnTo>
                    <a:pt x="146" y="80"/>
                  </a:lnTo>
                  <a:lnTo>
                    <a:pt x="120" y="98"/>
                  </a:lnTo>
                  <a:lnTo>
                    <a:pt x="96" y="120"/>
                  </a:lnTo>
                  <a:lnTo>
                    <a:pt x="76" y="142"/>
                  </a:lnTo>
                  <a:lnTo>
                    <a:pt x="56" y="168"/>
                  </a:lnTo>
                  <a:lnTo>
                    <a:pt x="40" y="196"/>
                  </a:lnTo>
                  <a:lnTo>
                    <a:pt x="26" y="224"/>
                  </a:lnTo>
                  <a:lnTo>
                    <a:pt x="16" y="254"/>
                  </a:lnTo>
                  <a:lnTo>
                    <a:pt x="8" y="286"/>
                  </a:lnTo>
                  <a:lnTo>
                    <a:pt x="2" y="318"/>
                  </a:lnTo>
                  <a:lnTo>
                    <a:pt x="0" y="352"/>
                  </a:lnTo>
                  <a:lnTo>
                    <a:pt x="0" y="352"/>
                  </a:lnTo>
                  <a:lnTo>
                    <a:pt x="2" y="386"/>
                  </a:lnTo>
                  <a:lnTo>
                    <a:pt x="8" y="420"/>
                  </a:lnTo>
                  <a:lnTo>
                    <a:pt x="16" y="450"/>
                  </a:lnTo>
                  <a:lnTo>
                    <a:pt x="26" y="480"/>
                  </a:lnTo>
                  <a:lnTo>
                    <a:pt x="40" y="510"/>
                  </a:lnTo>
                  <a:lnTo>
                    <a:pt x="56" y="536"/>
                  </a:lnTo>
                  <a:lnTo>
                    <a:pt x="76" y="562"/>
                  </a:lnTo>
                  <a:lnTo>
                    <a:pt x="96" y="586"/>
                  </a:lnTo>
                  <a:lnTo>
                    <a:pt x="120" y="606"/>
                  </a:lnTo>
                  <a:lnTo>
                    <a:pt x="146" y="626"/>
                  </a:lnTo>
                  <a:lnTo>
                    <a:pt x="172" y="642"/>
                  </a:lnTo>
                  <a:lnTo>
                    <a:pt x="202" y="656"/>
                  </a:lnTo>
                  <a:lnTo>
                    <a:pt x="232" y="668"/>
                  </a:lnTo>
                  <a:lnTo>
                    <a:pt x="264" y="676"/>
                  </a:lnTo>
                  <a:lnTo>
                    <a:pt x="296" y="680"/>
                  </a:lnTo>
                  <a:lnTo>
                    <a:pt x="330" y="682"/>
                  </a:lnTo>
                  <a:lnTo>
                    <a:pt x="330" y="682"/>
                  </a:lnTo>
                  <a:lnTo>
                    <a:pt x="364" y="680"/>
                  </a:lnTo>
                  <a:lnTo>
                    <a:pt x="396" y="676"/>
                  </a:lnTo>
                  <a:lnTo>
                    <a:pt x="428" y="668"/>
                  </a:lnTo>
                  <a:lnTo>
                    <a:pt x="458" y="656"/>
                  </a:lnTo>
                  <a:lnTo>
                    <a:pt x="488" y="642"/>
                  </a:lnTo>
                  <a:lnTo>
                    <a:pt x="514" y="626"/>
                  </a:lnTo>
                  <a:lnTo>
                    <a:pt x="540" y="606"/>
                  </a:lnTo>
                  <a:lnTo>
                    <a:pt x="564" y="586"/>
                  </a:lnTo>
                  <a:lnTo>
                    <a:pt x="584" y="562"/>
                  </a:lnTo>
                  <a:lnTo>
                    <a:pt x="604" y="536"/>
                  </a:lnTo>
                  <a:lnTo>
                    <a:pt x="620" y="510"/>
                  </a:lnTo>
                  <a:lnTo>
                    <a:pt x="634" y="480"/>
                  </a:lnTo>
                  <a:lnTo>
                    <a:pt x="644" y="450"/>
                  </a:lnTo>
                  <a:lnTo>
                    <a:pt x="652" y="420"/>
                  </a:lnTo>
                  <a:lnTo>
                    <a:pt x="658" y="386"/>
                  </a:lnTo>
                  <a:lnTo>
                    <a:pt x="660" y="352"/>
                  </a:lnTo>
                  <a:lnTo>
                    <a:pt x="660" y="352"/>
                  </a:lnTo>
                  <a:lnTo>
                    <a:pt x="658" y="324"/>
                  </a:lnTo>
                  <a:lnTo>
                    <a:pt x="654" y="296"/>
                  </a:lnTo>
                  <a:lnTo>
                    <a:pt x="648" y="268"/>
                  </a:lnTo>
                  <a:lnTo>
                    <a:pt x="640" y="240"/>
                  </a:lnTo>
                  <a:lnTo>
                    <a:pt x="628" y="214"/>
                  </a:lnTo>
                  <a:lnTo>
                    <a:pt x="614" y="190"/>
                  </a:lnTo>
                  <a:lnTo>
                    <a:pt x="600" y="168"/>
                  </a:lnTo>
                  <a:lnTo>
                    <a:pt x="584" y="146"/>
                  </a:lnTo>
                  <a:lnTo>
                    <a:pt x="684" y="46"/>
                  </a:lnTo>
                  <a:lnTo>
                    <a:pt x="684" y="46"/>
                  </a:lnTo>
                  <a:close/>
                  <a:moveTo>
                    <a:pt x="498" y="218"/>
                  </a:moveTo>
                  <a:lnTo>
                    <a:pt x="330" y="364"/>
                  </a:lnTo>
                  <a:lnTo>
                    <a:pt x="162" y="218"/>
                  </a:lnTo>
                  <a:lnTo>
                    <a:pt x="498" y="218"/>
                  </a:lnTo>
                  <a:lnTo>
                    <a:pt x="498" y="218"/>
                  </a:lnTo>
                  <a:close/>
                  <a:moveTo>
                    <a:pt x="146" y="234"/>
                  </a:moveTo>
                  <a:lnTo>
                    <a:pt x="268" y="340"/>
                  </a:lnTo>
                  <a:lnTo>
                    <a:pt x="146" y="478"/>
                  </a:lnTo>
                  <a:lnTo>
                    <a:pt x="146" y="234"/>
                  </a:lnTo>
                  <a:lnTo>
                    <a:pt x="146" y="234"/>
                  </a:lnTo>
                  <a:close/>
                  <a:moveTo>
                    <a:pt x="160" y="496"/>
                  </a:moveTo>
                  <a:lnTo>
                    <a:pt x="286" y="356"/>
                  </a:lnTo>
                  <a:lnTo>
                    <a:pt x="330" y="396"/>
                  </a:lnTo>
                  <a:lnTo>
                    <a:pt x="376" y="356"/>
                  </a:lnTo>
                  <a:lnTo>
                    <a:pt x="502" y="496"/>
                  </a:lnTo>
                  <a:lnTo>
                    <a:pt x="160" y="496"/>
                  </a:lnTo>
                  <a:lnTo>
                    <a:pt x="160" y="496"/>
                  </a:lnTo>
                  <a:close/>
                  <a:moveTo>
                    <a:pt x="516" y="478"/>
                  </a:moveTo>
                  <a:lnTo>
                    <a:pt x="394" y="340"/>
                  </a:lnTo>
                  <a:lnTo>
                    <a:pt x="516" y="234"/>
                  </a:lnTo>
                  <a:lnTo>
                    <a:pt x="516" y="478"/>
                  </a:lnTo>
                  <a:lnTo>
                    <a:pt x="516"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38" name="Freeform 8"/>
            <p:cNvSpPr>
              <a:spLocks noEditPoints="1"/>
            </p:cNvSpPr>
            <p:nvPr/>
          </p:nvSpPr>
          <p:spPr bwMode="auto">
            <a:xfrm>
              <a:off x="4154" y="1154"/>
              <a:ext cx="684" cy="682"/>
            </a:xfrm>
            <a:custGeom>
              <a:avLst/>
              <a:gdLst>
                <a:gd name="T0" fmla="*/ 320 w 684"/>
                <a:gd name="T1" fmla="*/ 0 h 682"/>
                <a:gd name="T2" fmla="*/ 226 w 684"/>
                <a:gd name="T3" fmla="*/ 26 h 682"/>
                <a:gd name="T4" fmla="*/ 144 w 684"/>
                <a:gd name="T5" fmla="*/ 74 h 682"/>
                <a:gd name="T6" fmla="*/ 80 w 684"/>
                <a:gd name="T7" fmla="*/ 144 h 682"/>
                <a:gd name="T8" fmla="*/ 40 w 684"/>
                <a:gd name="T9" fmla="*/ 230 h 682"/>
                <a:gd name="T10" fmla="*/ 24 w 684"/>
                <a:gd name="T11" fmla="*/ 328 h 682"/>
                <a:gd name="T12" fmla="*/ 30 w 684"/>
                <a:gd name="T13" fmla="*/ 388 h 682"/>
                <a:gd name="T14" fmla="*/ 56 w 684"/>
                <a:gd name="T15" fmla="*/ 468 h 682"/>
                <a:gd name="T16" fmla="*/ 100 w 684"/>
                <a:gd name="T17" fmla="*/ 534 h 682"/>
                <a:gd name="T18" fmla="*/ 48 w 684"/>
                <a:gd name="T19" fmla="*/ 682 h 682"/>
                <a:gd name="T20" fmla="*/ 170 w 684"/>
                <a:gd name="T21" fmla="*/ 598 h 682"/>
                <a:gd name="T22" fmla="*/ 244 w 684"/>
                <a:gd name="T23" fmla="*/ 638 h 682"/>
                <a:gd name="T24" fmla="*/ 326 w 684"/>
                <a:gd name="T25" fmla="*/ 656 h 682"/>
                <a:gd name="T26" fmla="*/ 388 w 684"/>
                <a:gd name="T27" fmla="*/ 656 h 682"/>
                <a:gd name="T28" fmla="*/ 482 w 684"/>
                <a:gd name="T29" fmla="*/ 632 h 682"/>
                <a:gd name="T30" fmla="*/ 564 w 684"/>
                <a:gd name="T31" fmla="*/ 584 h 682"/>
                <a:gd name="T32" fmla="*/ 628 w 684"/>
                <a:gd name="T33" fmla="*/ 514 h 682"/>
                <a:gd name="T34" fmla="*/ 668 w 684"/>
                <a:gd name="T35" fmla="*/ 426 h 682"/>
                <a:gd name="T36" fmla="*/ 684 w 684"/>
                <a:gd name="T37" fmla="*/ 328 h 682"/>
                <a:gd name="T38" fmla="*/ 676 w 684"/>
                <a:gd name="T39" fmla="*/ 262 h 682"/>
                <a:gd name="T40" fmla="*/ 644 w 684"/>
                <a:gd name="T41" fmla="*/ 172 h 682"/>
                <a:gd name="T42" fmla="*/ 588 w 684"/>
                <a:gd name="T43" fmla="*/ 96 h 682"/>
                <a:gd name="T44" fmla="*/ 512 w 684"/>
                <a:gd name="T45" fmla="*/ 38 h 682"/>
                <a:gd name="T46" fmla="*/ 420 w 684"/>
                <a:gd name="T47" fmla="*/ 6 h 682"/>
                <a:gd name="T48" fmla="*/ 354 w 684"/>
                <a:gd name="T49" fmla="*/ 0 h 682"/>
                <a:gd name="T50" fmla="*/ 488 w 684"/>
                <a:gd name="T51" fmla="*/ 476 h 682"/>
                <a:gd name="T52" fmla="*/ 480 w 684"/>
                <a:gd name="T53" fmla="*/ 482 h 682"/>
                <a:gd name="T54" fmla="*/ 468 w 684"/>
                <a:gd name="T55" fmla="*/ 486 h 682"/>
                <a:gd name="T56" fmla="*/ 464 w 684"/>
                <a:gd name="T57" fmla="*/ 486 h 682"/>
                <a:gd name="T58" fmla="*/ 426 w 684"/>
                <a:gd name="T59" fmla="*/ 480 h 682"/>
                <a:gd name="T60" fmla="*/ 384 w 684"/>
                <a:gd name="T61" fmla="*/ 462 h 682"/>
                <a:gd name="T62" fmla="*/ 332 w 684"/>
                <a:gd name="T63" fmla="*/ 426 h 682"/>
                <a:gd name="T64" fmla="*/ 280 w 684"/>
                <a:gd name="T65" fmla="*/ 376 h 682"/>
                <a:gd name="T66" fmla="*/ 248 w 684"/>
                <a:gd name="T67" fmla="*/ 332 h 682"/>
                <a:gd name="T68" fmla="*/ 228 w 684"/>
                <a:gd name="T69" fmla="*/ 296 h 682"/>
                <a:gd name="T70" fmla="*/ 216 w 684"/>
                <a:gd name="T71" fmla="*/ 254 h 682"/>
                <a:gd name="T72" fmla="*/ 214 w 684"/>
                <a:gd name="T73" fmla="*/ 238 h 682"/>
                <a:gd name="T74" fmla="*/ 218 w 684"/>
                <a:gd name="T75" fmla="*/ 220 h 682"/>
                <a:gd name="T76" fmla="*/ 270 w 684"/>
                <a:gd name="T77" fmla="*/ 168 h 682"/>
                <a:gd name="T78" fmla="*/ 280 w 684"/>
                <a:gd name="T79" fmla="*/ 162 h 682"/>
                <a:gd name="T80" fmla="*/ 288 w 684"/>
                <a:gd name="T81" fmla="*/ 164 h 682"/>
                <a:gd name="T82" fmla="*/ 330 w 684"/>
                <a:gd name="T83" fmla="*/ 240 h 682"/>
                <a:gd name="T84" fmla="*/ 332 w 684"/>
                <a:gd name="T85" fmla="*/ 252 h 682"/>
                <a:gd name="T86" fmla="*/ 326 w 684"/>
                <a:gd name="T87" fmla="*/ 264 h 682"/>
                <a:gd name="T88" fmla="*/ 308 w 684"/>
                <a:gd name="T89" fmla="*/ 282 h 682"/>
                <a:gd name="T90" fmla="*/ 308 w 684"/>
                <a:gd name="T91" fmla="*/ 286 h 682"/>
                <a:gd name="T92" fmla="*/ 314 w 684"/>
                <a:gd name="T93" fmla="*/ 302 h 682"/>
                <a:gd name="T94" fmla="*/ 338 w 684"/>
                <a:gd name="T95" fmla="*/ 334 h 682"/>
                <a:gd name="T96" fmla="*/ 366 w 684"/>
                <a:gd name="T97" fmla="*/ 364 h 682"/>
                <a:gd name="T98" fmla="*/ 398 w 684"/>
                <a:gd name="T99" fmla="*/ 386 h 682"/>
                <a:gd name="T100" fmla="*/ 416 w 684"/>
                <a:gd name="T101" fmla="*/ 392 h 682"/>
                <a:gd name="T102" fmla="*/ 418 w 684"/>
                <a:gd name="T103" fmla="*/ 392 h 682"/>
                <a:gd name="T104" fmla="*/ 440 w 684"/>
                <a:gd name="T105" fmla="*/ 370 h 682"/>
                <a:gd name="T106" fmla="*/ 454 w 684"/>
                <a:gd name="T107" fmla="*/ 366 h 682"/>
                <a:gd name="T108" fmla="*/ 464 w 684"/>
                <a:gd name="T109" fmla="*/ 368 h 682"/>
                <a:gd name="T110" fmla="*/ 536 w 684"/>
                <a:gd name="T111" fmla="*/ 412 h 682"/>
                <a:gd name="T112" fmla="*/ 538 w 684"/>
                <a:gd name="T113" fmla="*/ 426 h 682"/>
                <a:gd name="T114" fmla="*/ 534 w 684"/>
                <a:gd name="T115" fmla="*/ 43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4" h="682">
                  <a:moveTo>
                    <a:pt x="354" y="0"/>
                  </a:moveTo>
                  <a:lnTo>
                    <a:pt x="354" y="0"/>
                  </a:lnTo>
                  <a:lnTo>
                    <a:pt x="320" y="0"/>
                  </a:lnTo>
                  <a:lnTo>
                    <a:pt x="288" y="6"/>
                  </a:lnTo>
                  <a:lnTo>
                    <a:pt x="256" y="14"/>
                  </a:lnTo>
                  <a:lnTo>
                    <a:pt x="226" y="26"/>
                  </a:lnTo>
                  <a:lnTo>
                    <a:pt x="196" y="38"/>
                  </a:lnTo>
                  <a:lnTo>
                    <a:pt x="170" y="56"/>
                  </a:lnTo>
                  <a:lnTo>
                    <a:pt x="144" y="74"/>
                  </a:lnTo>
                  <a:lnTo>
                    <a:pt x="120" y="96"/>
                  </a:lnTo>
                  <a:lnTo>
                    <a:pt x="100" y="118"/>
                  </a:lnTo>
                  <a:lnTo>
                    <a:pt x="80" y="144"/>
                  </a:lnTo>
                  <a:lnTo>
                    <a:pt x="64" y="172"/>
                  </a:lnTo>
                  <a:lnTo>
                    <a:pt x="50" y="200"/>
                  </a:lnTo>
                  <a:lnTo>
                    <a:pt x="40" y="230"/>
                  </a:lnTo>
                  <a:lnTo>
                    <a:pt x="32" y="262"/>
                  </a:lnTo>
                  <a:lnTo>
                    <a:pt x="26" y="296"/>
                  </a:lnTo>
                  <a:lnTo>
                    <a:pt x="24" y="328"/>
                  </a:lnTo>
                  <a:lnTo>
                    <a:pt x="24" y="328"/>
                  </a:lnTo>
                  <a:lnTo>
                    <a:pt x="26" y="360"/>
                  </a:lnTo>
                  <a:lnTo>
                    <a:pt x="30" y="388"/>
                  </a:lnTo>
                  <a:lnTo>
                    <a:pt x="36" y="416"/>
                  </a:lnTo>
                  <a:lnTo>
                    <a:pt x="44" y="442"/>
                  </a:lnTo>
                  <a:lnTo>
                    <a:pt x="56" y="468"/>
                  </a:lnTo>
                  <a:lnTo>
                    <a:pt x="70" y="492"/>
                  </a:lnTo>
                  <a:lnTo>
                    <a:pt x="84" y="514"/>
                  </a:lnTo>
                  <a:lnTo>
                    <a:pt x="100" y="534"/>
                  </a:lnTo>
                  <a:lnTo>
                    <a:pt x="0" y="634"/>
                  </a:lnTo>
                  <a:lnTo>
                    <a:pt x="0" y="634"/>
                  </a:lnTo>
                  <a:lnTo>
                    <a:pt x="48" y="682"/>
                  </a:lnTo>
                  <a:lnTo>
                    <a:pt x="148" y="582"/>
                  </a:lnTo>
                  <a:lnTo>
                    <a:pt x="148" y="582"/>
                  </a:lnTo>
                  <a:lnTo>
                    <a:pt x="170" y="598"/>
                  </a:lnTo>
                  <a:lnTo>
                    <a:pt x="194" y="614"/>
                  </a:lnTo>
                  <a:lnTo>
                    <a:pt x="218" y="626"/>
                  </a:lnTo>
                  <a:lnTo>
                    <a:pt x="244" y="638"/>
                  </a:lnTo>
                  <a:lnTo>
                    <a:pt x="270" y="646"/>
                  </a:lnTo>
                  <a:lnTo>
                    <a:pt x="298" y="654"/>
                  </a:lnTo>
                  <a:lnTo>
                    <a:pt x="326" y="656"/>
                  </a:lnTo>
                  <a:lnTo>
                    <a:pt x="354" y="658"/>
                  </a:lnTo>
                  <a:lnTo>
                    <a:pt x="354" y="658"/>
                  </a:lnTo>
                  <a:lnTo>
                    <a:pt x="388" y="656"/>
                  </a:lnTo>
                  <a:lnTo>
                    <a:pt x="420" y="652"/>
                  </a:lnTo>
                  <a:lnTo>
                    <a:pt x="452" y="644"/>
                  </a:lnTo>
                  <a:lnTo>
                    <a:pt x="482" y="632"/>
                  </a:lnTo>
                  <a:lnTo>
                    <a:pt x="512" y="618"/>
                  </a:lnTo>
                  <a:lnTo>
                    <a:pt x="538" y="602"/>
                  </a:lnTo>
                  <a:lnTo>
                    <a:pt x="564" y="584"/>
                  </a:lnTo>
                  <a:lnTo>
                    <a:pt x="588" y="562"/>
                  </a:lnTo>
                  <a:lnTo>
                    <a:pt x="608" y="538"/>
                  </a:lnTo>
                  <a:lnTo>
                    <a:pt x="628" y="514"/>
                  </a:lnTo>
                  <a:lnTo>
                    <a:pt x="644" y="486"/>
                  </a:lnTo>
                  <a:lnTo>
                    <a:pt x="658" y="458"/>
                  </a:lnTo>
                  <a:lnTo>
                    <a:pt x="668" y="426"/>
                  </a:lnTo>
                  <a:lnTo>
                    <a:pt x="676" y="396"/>
                  </a:lnTo>
                  <a:lnTo>
                    <a:pt x="682" y="362"/>
                  </a:lnTo>
                  <a:lnTo>
                    <a:pt x="684" y="328"/>
                  </a:lnTo>
                  <a:lnTo>
                    <a:pt x="684" y="328"/>
                  </a:lnTo>
                  <a:lnTo>
                    <a:pt x="682" y="294"/>
                  </a:lnTo>
                  <a:lnTo>
                    <a:pt x="676" y="262"/>
                  </a:lnTo>
                  <a:lnTo>
                    <a:pt x="668" y="230"/>
                  </a:lnTo>
                  <a:lnTo>
                    <a:pt x="658" y="200"/>
                  </a:lnTo>
                  <a:lnTo>
                    <a:pt x="644" y="172"/>
                  </a:lnTo>
                  <a:lnTo>
                    <a:pt x="628" y="144"/>
                  </a:lnTo>
                  <a:lnTo>
                    <a:pt x="608" y="118"/>
                  </a:lnTo>
                  <a:lnTo>
                    <a:pt x="588" y="96"/>
                  </a:lnTo>
                  <a:lnTo>
                    <a:pt x="564" y="74"/>
                  </a:lnTo>
                  <a:lnTo>
                    <a:pt x="538" y="56"/>
                  </a:lnTo>
                  <a:lnTo>
                    <a:pt x="512" y="38"/>
                  </a:lnTo>
                  <a:lnTo>
                    <a:pt x="482" y="26"/>
                  </a:lnTo>
                  <a:lnTo>
                    <a:pt x="452" y="14"/>
                  </a:lnTo>
                  <a:lnTo>
                    <a:pt x="420" y="6"/>
                  </a:lnTo>
                  <a:lnTo>
                    <a:pt x="388" y="0"/>
                  </a:lnTo>
                  <a:lnTo>
                    <a:pt x="354" y="0"/>
                  </a:lnTo>
                  <a:lnTo>
                    <a:pt x="354" y="0"/>
                  </a:lnTo>
                  <a:lnTo>
                    <a:pt x="354" y="0"/>
                  </a:lnTo>
                  <a:close/>
                  <a:moveTo>
                    <a:pt x="534" y="432"/>
                  </a:moveTo>
                  <a:lnTo>
                    <a:pt x="488" y="476"/>
                  </a:lnTo>
                  <a:lnTo>
                    <a:pt x="488" y="476"/>
                  </a:lnTo>
                  <a:lnTo>
                    <a:pt x="480" y="482"/>
                  </a:lnTo>
                  <a:lnTo>
                    <a:pt x="480" y="482"/>
                  </a:lnTo>
                  <a:lnTo>
                    <a:pt x="470" y="486"/>
                  </a:lnTo>
                  <a:lnTo>
                    <a:pt x="470" y="486"/>
                  </a:lnTo>
                  <a:lnTo>
                    <a:pt x="468" y="486"/>
                  </a:lnTo>
                  <a:lnTo>
                    <a:pt x="468" y="486"/>
                  </a:lnTo>
                  <a:lnTo>
                    <a:pt x="464" y="486"/>
                  </a:lnTo>
                  <a:lnTo>
                    <a:pt x="464" y="486"/>
                  </a:lnTo>
                  <a:lnTo>
                    <a:pt x="442" y="484"/>
                  </a:lnTo>
                  <a:lnTo>
                    <a:pt x="442" y="484"/>
                  </a:lnTo>
                  <a:lnTo>
                    <a:pt x="426" y="480"/>
                  </a:lnTo>
                  <a:lnTo>
                    <a:pt x="406" y="472"/>
                  </a:lnTo>
                  <a:lnTo>
                    <a:pt x="406" y="472"/>
                  </a:lnTo>
                  <a:lnTo>
                    <a:pt x="384" y="462"/>
                  </a:lnTo>
                  <a:lnTo>
                    <a:pt x="358" y="446"/>
                  </a:lnTo>
                  <a:lnTo>
                    <a:pt x="358" y="446"/>
                  </a:lnTo>
                  <a:lnTo>
                    <a:pt x="332" y="426"/>
                  </a:lnTo>
                  <a:lnTo>
                    <a:pt x="302" y="398"/>
                  </a:lnTo>
                  <a:lnTo>
                    <a:pt x="302" y="398"/>
                  </a:lnTo>
                  <a:lnTo>
                    <a:pt x="280" y="376"/>
                  </a:lnTo>
                  <a:lnTo>
                    <a:pt x="262" y="354"/>
                  </a:lnTo>
                  <a:lnTo>
                    <a:pt x="262" y="354"/>
                  </a:lnTo>
                  <a:lnTo>
                    <a:pt x="248" y="332"/>
                  </a:lnTo>
                  <a:lnTo>
                    <a:pt x="236" y="314"/>
                  </a:lnTo>
                  <a:lnTo>
                    <a:pt x="236" y="314"/>
                  </a:lnTo>
                  <a:lnTo>
                    <a:pt x="228" y="296"/>
                  </a:lnTo>
                  <a:lnTo>
                    <a:pt x="222" y="280"/>
                  </a:lnTo>
                  <a:lnTo>
                    <a:pt x="222" y="280"/>
                  </a:lnTo>
                  <a:lnTo>
                    <a:pt x="216" y="254"/>
                  </a:lnTo>
                  <a:lnTo>
                    <a:pt x="216" y="254"/>
                  </a:lnTo>
                  <a:lnTo>
                    <a:pt x="214" y="238"/>
                  </a:lnTo>
                  <a:lnTo>
                    <a:pt x="214" y="238"/>
                  </a:lnTo>
                  <a:lnTo>
                    <a:pt x="214" y="230"/>
                  </a:lnTo>
                  <a:lnTo>
                    <a:pt x="214" y="230"/>
                  </a:lnTo>
                  <a:lnTo>
                    <a:pt x="218" y="220"/>
                  </a:lnTo>
                  <a:lnTo>
                    <a:pt x="218" y="220"/>
                  </a:lnTo>
                  <a:lnTo>
                    <a:pt x="224" y="212"/>
                  </a:lnTo>
                  <a:lnTo>
                    <a:pt x="270" y="168"/>
                  </a:lnTo>
                  <a:lnTo>
                    <a:pt x="270" y="168"/>
                  </a:lnTo>
                  <a:lnTo>
                    <a:pt x="274" y="164"/>
                  </a:lnTo>
                  <a:lnTo>
                    <a:pt x="280" y="162"/>
                  </a:lnTo>
                  <a:lnTo>
                    <a:pt x="280" y="162"/>
                  </a:lnTo>
                  <a:lnTo>
                    <a:pt x="284" y="162"/>
                  </a:lnTo>
                  <a:lnTo>
                    <a:pt x="288" y="164"/>
                  </a:lnTo>
                  <a:lnTo>
                    <a:pt x="288" y="164"/>
                  </a:lnTo>
                  <a:lnTo>
                    <a:pt x="294" y="172"/>
                  </a:lnTo>
                  <a:lnTo>
                    <a:pt x="330" y="240"/>
                  </a:lnTo>
                  <a:lnTo>
                    <a:pt x="330" y="240"/>
                  </a:lnTo>
                  <a:lnTo>
                    <a:pt x="332" y="246"/>
                  </a:lnTo>
                  <a:lnTo>
                    <a:pt x="332" y="252"/>
                  </a:lnTo>
                  <a:lnTo>
                    <a:pt x="332" y="252"/>
                  </a:lnTo>
                  <a:lnTo>
                    <a:pt x="330" y="258"/>
                  </a:lnTo>
                  <a:lnTo>
                    <a:pt x="326" y="264"/>
                  </a:lnTo>
                  <a:lnTo>
                    <a:pt x="310" y="280"/>
                  </a:lnTo>
                  <a:lnTo>
                    <a:pt x="310" y="280"/>
                  </a:lnTo>
                  <a:lnTo>
                    <a:pt x="308" y="282"/>
                  </a:lnTo>
                  <a:lnTo>
                    <a:pt x="308" y="282"/>
                  </a:lnTo>
                  <a:lnTo>
                    <a:pt x="308" y="286"/>
                  </a:lnTo>
                  <a:lnTo>
                    <a:pt x="308" y="286"/>
                  </a:lnTo>
                  <a:lnTo>
                    <a:pt x="310" y="294"/>
                  </a:lnTo>
                  <a:lnTo>
                    <a:pt x="314" y="302"/>
                  </a:lnTo>
                  <a:lnTo>
                    <a:pt x="314" y="302"/>
                  </a:lnTo>
                  <a:lnTo>
                    <a:pt x="328" y="322"/>
                  </a:lnTo>
                  <a:lnTo>
                    <a:pt x="328" y="322"/>
                  </a:lnTo>
                  <a:lnTo>
                    <a:pt x="338" y="334"/>
                  </a:lnTo>
                  <a:lnTo>
                    <a:pt x="352" y="350"/>
                  </a:lnTo>
                  <a:lnTo>
                    <a:pt x="352" y="350"/>
                  </a:lnTo>
                  <a:lnTo>
                    <a:pt x="366" y="364"/>
                  </a:lnTo>
                  <a:lnTo>
                    <a:pt x="378" y="374"/>
                  </a:lnTo>
                  <a:lnTo>
                    <a:pt x="378" y="374"/>
                  </a:lnTo>
                  <a:lnTo>
                    <a:pt x="398" y="386"/>
                  </a:lnTo>
                  <a:lnTo>
                    <a:pt x="398" y="386"/>
                  </a:lnTo>
                  <a:lnTo>
                    <a:pt x="412" y="392"/>
                  </a:lnTo>
                  <a:lnTo>
                    <a:pt x="416" y="392"/>
                  </a:lnTo>
                  <a:lnTo>
                    <a:pt x="416" y="392"/>
                  </a:lnTo>
                  <a:lnTo>
                    <a:pt x="418" y="392"/>
                  </a:lnTo>
                  <a:lnTo>
                    <a:pt x="418" y="392"/>
                  </a:lnTo>
                  <a:lnTo>
                    <a:pt x="420" y="390"/>
                  </a:lnTo>
                  <a:lnTo>
                    <a:pt x="440" y="370"/>
                  </a:lnTo>
                  <a:lnTo>
                    <a:pt x="440" y="370"/>
                  </a:lnTo>
                  <a:lnTo>
                    <a:pt x="446" y="366"/>
                  </a:lnTo>
                  <a:lnTo>
                    <a:pt x="454" y="366"/>
                  </a:lnTo>
                  <a:lnTo>
                    <a:pt x="454" y="366"/>
                  </a:lnTo>
                  <a:lnTo>
                    <a:pt x="460" y="366"/>
                  </a:lnTo>
                  <a:lnTo>
                    <a:pt x="464" y="368"/>
                  </a:lnTo>
                  <a:lnTo>
                    <a:pt x="464" y="368"/>
                  </a:lnTo>
                  <a:lnTo>
                    <a:pt x="530" y="406"/>
                  </a:lnTo>
                  <a:lnTo>
                    <a:pt x="530" y="406"/>
                  </a:lnTo>
                  <a:lnTo>
                    <a:pt x="536" y="412"/>
                  </a:lnTo>
                  <a:lnTo>
                    <a:pt x="538" y="418"/>
                  </a:lnTo>
                  <a:lnTo>
                    <a:pt x="538" y="418"/>
                  </a:lnTo>
                  <a:lnTo>
                    <a:pt x="538" y="426"/>
                  </a:lnTo>
                  <a:lnTo>
                    <a:pt x="534" y="432"/>
                  </a:lnTo>
                  <a:lnTo>
                    <a:pt x="534" y="432"/>
                  </a:lnTo>
                  <a:lnTo>
                    <a:pt x="534"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39" name="Freeform 9"/>
            <p:cNvSpPr>
              <a:spLocks noEditPoints="1"/>
            </p:cNvSpPr>
            <p:nvPr/>
          </p:nvSpPr>
          <p:spPr bwMode="auto">
            <a:xfrm>
              <a:off x="4160" y="2484"/>
              <a:ext cx="684" cy="676"/>
            </a:xfrm>
            <a:custGeom>
              <a:avLst/>
              <a:gdLst>
                <a:gd name="T0" fmla="*/ 666 w 684"/>
                <a:gd name="T1" fmla="*/ 248 h 676"/>
                <a:gd name="T2" fmla="*/ 622 w 684"/>
                <a:gd name="T3" fmla="*/ 164 h 676"/>
                <a:gd name="T4" fmla="*/ 558 w 684"/>
                <a:gd name="T5" fmla="*/ 96 h 676"/>
                <a:gd name="T6" fmla="*/ 476 w 684"/>
                <a:gd name="T7" fmla="*/ 48 h 676"/>
                <a:gd name="T8" fmla="*/ 382 w 684"/>
                <a:gd name="T9" fmla="*/ 24 h 676"/>
                <a:gd name="T10" fmla="*/ 290 w 684"/>
                <a:gd name="T11" fmla="*/ 28 h 676"/>
                <a:gd name="T12" fmla="*/ 210 w 684"/>
                <a:gd name="T13" fmla="*/ 54 h 676"/>
                <a:gd name="T14" fmla="*/ 142 w 684"/>
                <a:gd name="T15" fmla="*/ 100 h 676"/>
                <a:gd name="T16" fmla="*/ 22 w 684"/>
                <a:gd name="T17" fmla="*/ 22 h 676"/>
                <a:gd name="T18" fmla="*/ 84 w 684"/>
                <a:gd name="T19" fmla="*/ 164 h 676"/>
                <a:gd name="T20" fmla="*/ 44 w 684"/>
                <a:gd name="T21" fmla="*/ 236 h 676"/>
                <a:gd name="T22" fmla="*/ 26 w 684"/>
                <a:gd name="T23" fmla="*/ 318 h 676"/>
                <a:gd name="T24" fmla="*/ 30 w 684"/>
                <a:gd name="T25" fmla="*/ 414 h 676"/>
                <a:gd name="T26" fmla="*/ 64 w 684"/>
                <a:gd name="T27" fmla="*/ 504 h 676"/>
                <a:gd name="T28" fmla="*/ 120 w 684"/>
                <a:gd name="T29" fmla="*/ 580 h 676"/>
                <a:gd name="T30" fmla="*/ 196 w 684"/>
                <a:gd name="T31" fmla="*/ 636 h 676"/>
                <a:gd name="T32" fmla="*/ 288 w 684"/>
                <a:gd name="T33" fmla="*/ 670 h 676"/>
                <a:gd name="T34" fmla="*/ 388 w 684"/>
                <a:gd name="T35" fmla="*/ 674 h 676"/>
                <a:gd name="T36" fmla="*/ 482 w 684"/>
                <a:gd name="T37" fmla="*/ 650 h 676"/>
                <a:gd name="T38" fmla="*/ 564 w 684"/>
                <a:gd name="T39" fmla="*/ 600 h 676"/>
                <a:gd name="T40" fmla="*/ 628 w 684"/>
                <a:gd name="T41" fmla="*/ 530 h 676"/>
                <a:gd name="T42" fmla="*/ 668 w 684"/>
                <a:gd name="T43" fmla="*/ 444 h 676"/>
                <a:gd name="T44" fmla="*/ 684 w 684"/>
                <a:gd name="T45" fmla="*/ 346 h 676"/>
                <a:gd name="T46" fmla="*/ 382 w 684"/>
                <a:gd name="T47" fmla="*/ 438 h 676"/>
                <a:gd name="T48" fmla="*/ 330 w 684"/>
                <a:gd name="T49" fmla="*/ 450 h 676"/>
                <a:gd name="T50" fmla="*/ 286 w 684"/>
                <a:gd name="T51" fmla="*/ 450 h 676"/>
                <a:gd name="T52" fmla="*/ 220 w 684"/>
                <a:gd name="T53" fmla="*/ 428 h 676"/>
                <a:gd name="T54" fmla="*/ 188 w 684"/>
                <a:gd name="T55" fmla="*/ 402 h 676"/>
                <a:gd name="T56" fmla="*/ 162 w 684"/>
                <a:gd name="T57" fmla="*/ 354 h 676"/>
                <a:gd name="T58" fmla="*/ 162 w 684"/>
                <a:gd name="T59" fmla="*/ 324 h 676"/>
                <a:gd name="T60" fmla="*/ 172 w 684"/>
                <a:gd name="T61" fmla="*/ 290 h 676"/>
                <a:gd name="T62" fmla="*/ 196 w 684"/>
                <a:gd name="T63" fmla="*/ 262 h 676"/>
                <a:gd name="T64" fmla="*/ 252 w 684"/>
                <a:gd name="T65" fmla="*/ 228 h 676"/>
                <a:gd name="T66" fmla="*/ 312 w 684"/>
                <a:gd name="T67" fmla="*/ 218 h 676"/>
                <a:gd name="T68" fmla="*/ 342 w 684"/>
                <a:gd name="T69" fmla="*/ 222 h 676"/>
                <a:gd name="T70" fmla="*/ 398 w 684"/>
                <a:gd name="T71" fmla="*/ 240 h 676"/>
                <a:gd name="T72" fmla="*/ 420 w 684"/>
                <a:gd name="T73" fmla="*/ 254 h 676"/>
                <a:gd name="T74" fmla="*/ 450 w 684"/>
                <a:gd name="T75" fmla="*/ 290 h 676"/>
                <a:gd name="T76" fmla="*/ 462 w 684"/>
                <a:gd name="T77" fmla="*/ 324 h 676"/>
                <a:gd name="T78" fmla="*/ 460 w 684"/>
                <a:gd name="T79" fmla="*/ 352 h 676"/>
                <a:gd name="T80" fmla="*/ 440 w 684"/>
                <a:gd name="T81" fmla="*/ 396 h 676"/>
                <a:gd name="T82" fmla="*/ 398 w 684"/>
                <a:gd name="T83" fmla="*/ 430 h 676"/>
                <a:gd name="T84" fmla="*/ 568 w 684"/>
                <a:gd name="T85" fmla="*/ 454 h 676"/>
                <a:gd name="T86" fmla="*/ 502 w 684"/>
                <a:gd name="T87" fmla="*/ 442 h 676"/>
                <a:gd name="T88" fmla="*/ 438 w 684"/>
                <a:gd name="T89" fmla="*/ 454 h 676"/>
                <a:gd name="T90" fmla="*/ 392 w 684"/>
                <a:gd name="T91" fmla="*/ 448 h 676"/>
                <a:gd name="T92" fmla="*/ 428 w 684"/>
                <a:gd name="T93" fmla="*/ 428 h 676"/>
                <a:gd name="T94" fmla="*/ 468 w 684"/>
                <a:gd name="T95" fmla="*/ 388 h 676"/>
                <a:gd name="T96" fmla="*/ 482 w 684"/>
                <a:gd name="T97" fmla="*/ 336 h 676"/>
                <a:gd name="T98" fmla="*/ 478 w 684"/>
                <a:gd name="T99" fmla="*/ 310 h 676"/>
                <a:gd name="T100" fmla="*/ 462 w 684"/>
                <a:gd name="T101" fmla="*/ 276 h 676"/>
                <a:gd name="T102" fmla="*/ 434 w 684"/>
                <a:gd name="T103" fmla="*/ 246 h 676"/>
                <a:gd name="T104" fmla="*/ 438 w 684"/>
                <a:gd name="T105" fmla="*/ 246 h 676"/>
                <a:gd name="T106" fmla="*/ 514 w 684"/>
                <a:gd name="T107" fmla="*/ 264 h 676"/>
                <a:gd name="T108" fmla="*/ 564 w 684"/>
                <a:gd name="T109" fmla="*/ 310 h 676"/>
                <a:gd name="T110" fmla="*/ 574 w 684"/>
                <a:gd name="T111" fmla="*/ 340 h 676"/>
                <a:gd name="T112" fmla="*/ 572 w 684"/>
                <a:gd name="T113" fmla="*/ 366 h 676"/>
                <a:gd name="T114" fmla="*/ 550 w 684"/>
                <a:gd name="T115" fmla="*/ 41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4" h="676">
                  <a:moveTo>
                    <a:pt x="680" y="312"/>
                  </a:moveTo>
                  <a:lnTo>
                    <a:pt x="674" y="280"/>
                  </a:lnTo>
                  <a:lnTo>
                    <a:pt x="666" y="248"/>
                  </a:lnTo>
                  <a:lnTo>
                    <a:pt x="654" y="218"/>
                  </a:lnTo>
                  <a:lnTo>
                    <a:pt x="640" y="190"/>
                  </a:lnTo>
                  <a:lnTo>
                    <a:pt x="622" y="164"/>
                  </a:lnTo>
                  <a:lnTo>
                    <a:pt x="604" y="140"/>
                  </a:lnTo>
                  <a:lnTo>
                    <a:pt x="582" y="116"/>
                  </a:lnTo>
                  <a:lnTo>
                    <a:pt x="558" y="96"/>
                  </a:lnTo>
                  <a:lnTo>
                    <a:pt x="532" y="78"/>
                  </a:lnTo>
                  <a:lnTo>
                    <a:pt x="506" y="62"/>
                  </a:lnTo>
                  <a:lnTo>
                    <a:pt x="476" y="48"/>
                  </a:lnTo>
                  <a:lnTo>
                    <a:pt x="446" y="38"/>
                  </a:lnTo>
                  <a:lnTo>
                    <a:pt x="414" y="30"/>
                  </a:lnTo>
                  <a:lnTo>
                    <a:pt x="382" y="24"/>
                  </a:lnTo>
                  <a:lnTo>
                    <a:pt x="348" y="22"/>
                  </a:lnTo>
                  <a:lnTo>
                    <a:pt x="320" y="24"/>
                  </a:lnTo>
                  <a:lnTo>
                    <a:pt x="290" y="28"/>
                  </a:lnTo>
                  <a:lnTo>
                    <a:pt x="264" y="34"/>
                  </a:lnTo>
                  <a:lnTo>
                    <a:pt x="236" y="44"/>
                  </a:lnTo>
                  <a:lnTo>
                    <a:pt x="210" y="54"/>
                  </a:lnTo>
                  <a:lnTo>
                    <a:pt x="186" y="68"/>
                  </a:lnTo>
                  <a:lnTo>
                    <a:pt x="162" y="82"/>
                  </a:lnTo>
                  <a:lnTo>
                    <a:pt x="142" y="100"/>
                  </a:lnTo>
                  <a:lnTo>
                    <a:pt x="42" y="0"/>
                  </a:lnTo>
                  <a:lnTo>
                    <a:pt x="32" y="12"/>
                  </a:lnTo>
                  <a:lnTo>
                    <a:pt x="22" y="22"/>
                  </a:lnTo>
                  <a:lnTo>
                    <a:pt x="0" y="40"/>
                  </a:lnTo>
                  <a:lnTo>
                    <a:pt x="100" y="140"/>
                  </a:lnTo>
                  <a:lnTo>
                    <a:pt x="84" y="164"/>
                  </a:lnTo>
                  <a:lnTo>
                    <a:pt x="68" y="186"/>
                  </a:lnTo>
                  <a:lnTo>
                    <a:pt x="56" y="212"/>
                  </a:lnTo>
                  <a:lnTo>
                    <a:pt x="44" y="236"/>
                  </a:lnTo>
                  <a:lnTo>
                    <a:pt x="36" y="264"/>
                  </a:lnTo>
                  <a:lnTo>
                    <a:pt x="30" y="290"/>
                  </a:lnTo>
                  <a:lnTo>
                    <a:pt x="26" y="318"/>
                  </a:lnTo>
                  <a:lnTo>
                    <a:pt x="24" y="346"/>
                  </a:lnTo>
                  <a:lnTo>
                    <a:pt x="26" y="380"/>
                  </a:lnTo>
                  <a:lnTo>
                    <a:pt x="30" y="414"/>
                  </a:lnTo>
                  <a:lnTo>
                    <a:pt x="40" y="444"/>
                  </a:lnTo>
                  <a:lnTo>
                    <a:pt x="50" y="474"/>
                  </a:lnTo>
                  <a:lnTo>
                    <a:pt x="64" y="504"/>
                  </a:lnTo>
                  <a:lnTo>
                    <a:pt x="80" y="530"/>
                  </a:lnTo>
                  <a:lnTo>
                    <a:pt x="100" y="556"/>
                  </a:lnTo>
                  <a:lnTo>
                    <a:pt x="120" y="580"/>
                  </a:lnTo>
                  <a:lnTo>
                    <a:pt x="144" y="600"/>
                  </a:lnTo>
                  <a:lnTo>
                    <a:pt x="170" y="620"/>
                  </a:lnTo>
                  <a:lnTo>
                    <a:pt x="196" y="636"/>
                  </a:lnTo>
                  <a:lnTo>
                    <a:pt x="226" y="650"/>
                  </a:lnTo>
                  <a:lnTo>
                    <a:pt x="256" y="662"/>
                  </a:lnTo>
                  <a:lnTo>
                    <a:pt x="288" y="670"/>
                  </a:lnTo>
                  <a:lnTo>
                    <a:pt x="320" y="674"/>
                  </a:lnTo>
                  <a:lnTo>
                    <a:pt x="354" y="676"/>
                  </a:lnTo>
                  <a:lnTo>
                    <a:pt x="388" y="674"/>
                  </a:lnTo>
                  <a:lnTo>
                    <a:pt x="420" y="670"/>
                  </a:lnTo>
                  <a:lnTo>
                    <a:pt x="452" y="662"/>
                  </a:lnTo>
                  <a:lnTo>
                    <a:pt x="482" y="650"/>
                  </a:lnTo>
                  <a:lnTo>
                    <a:pt x="512" y="636"/>
                  </a:lnTo>
                  <a:lnTo>
                    <a:pt x="538" y="620"/>
                  </a:lnTo>
                  <a:lnTo>
                    <a:pt x="564" y="600"/>
                  </a:lnTo>
                  <a:lnTo>
                    <a:pt x="588" y="580"/>
                  </a:lnTo>
                  <a:lnTo>
                    <a:pt x="608" y="556"/>
                  </a:lnTo>
                  <a:lnTo>
                    <a:pt x="628" y="530"/>
                  </a:lnTo>
                  <a:lnTo>
                    <a:pt x="644" y="504"/>
                  </a:lnTo>
                  <a:lnTo>
                    <a:pt x="658" y="474"/>
                  </a:lnTo>
                  <a:lnTo>
                    <a:pt x="668" y="444"/>
                  </a:lnTo>
                  <a:lnTo>
                    <a:pt x="676" y="414"/>
                  </a:lnTo>
                  <a:lnTo>
                    <a:pt x="682" y="380"/>
                  </a:lnTo>
                  <a:lnTo>
                    <a:pt x="684" y="346"/>
                  </a:lnTo>
                  <a:lnTo>
                    <a:pt x="680" y="312"/>
                  </a:lnTo>
                  <a:close/>
                  <a:moveTo>
                    <a:pt x="382" y="438"/>
                  </a:moveTo>
                  <a:lnTo>
                    <a:pt x="382" y="438"/>
                  </a:lnTo>
                  <a:lnTo>
                    <a:pt x="366" y="444"/>
                  </a:lnTo>
                  <a:lnTo>
                    <a:pt x="348" y="448"/>
                  </a:lnTo>
                  <a:lnTo>
                    <a:pt x="330" y="450"/>
                  </a:lnTo>
                  <a:lnTo>
                    <a:pt x="312" y="452"/>
                  </a:lnTo>
                  <a:lnTo>
                    <a:pt x="312" y="452"/>
                  </a:lnTo>
                  <a:lnTo>
                    <a:pt x="286" y="450"/>
                  </a:lnTo>
                  <a:lnTo>
                    <a:pt x="262" y="446"/>
                  </a:lnTo>
                  <a:lnTo>
                    <a:pt x="240" y="438"/>
                  </a:lnTo>
                  <a:lnTo>
                    <a:pt x="220" y="428"/>
                  </a:lnTo>
                  <a:lnTo>
                    <a:pt x="166" y="452"/>
                  </a:lnTo>
                  <a:lnTo>
                    <a:pt x="188" y="402"/>
                  </a:lnTo>
                  <a:lnTo>
                    <a:pt x="188" y="402"/>
                  </a:lnTo>
                  <a:lnTo>
                    <a:pt x="176" y="386"/>
                  </a:lnTo>
                  <a:lnTo>
                    <a:pt x="168" y="370"/>
                  </a:lnTo>
                  <a:lnTo>
                    <a:pt x="162" y="354"/>
                  </a:lnTo>
                  <a:lnTo>
                    <a:pt x="160" y="334"/>
                  </a:lnTo>
                  <a:lnTo>
                    <a:pt x="160" y="334"/>
                  </a:lnTo>
                  <a:lnTo>
                    <a:pt x="162" y="324"/>
                  </a:lnTo>
                  <a:lnTo>
                    <a:pt x="164" y="312"/>
                  </a:lnTo>
                  <a:lnTo>
                    <a:pt x="168" y="300"/>
                  </a:lnTo>
                  <a:lnTo>
                    <a:pt x="172" y="290"/>
                  </a:lnTo>
                  <a:lnTo>
                    <a:pt x="178" y="280"/>
                  </a:lnTo>
                  <a:lnTo>
                    <a:pt x="186" y="270"/>
                  </a:lnTo>
                  <a:lnTo>
                    <a:pt x="196" y="262"/>
                  </a:lnTo>
                  <a:lnTo>
                    <a:pt x="204" y="252"/>
                  </a:lnTo>
                  <a:lnTo>
                    <a:pt x="228" y="238"/>
                  </a:lnTo>
                  <a:lnTo>
                    <a:pt x="252" y="228"/>
                  </a:lnTo>
                  <a:lnTo>
                    <a:pt x="282" y="222"/>
                  </a:lnTo>
                  <a:lnTo>
                    <a:pt x="296" y="220"/>
                  </a:lnTo>
                  <a:lnTo>
                    <a:pt x="312" y="218"/>
                  </a:lnTo>
                  <a:lnTo>
                    <a:pt x="312" y="218"/>
                  </a:lnTo>
                  <a:lnTo>
                    <a:pt x="328" y="220"/>
                  </a:lnTo>
                  <a:lnTo>
                    <a:pt x="342" y="222"/>
                  </a:lnTo>
                  <a:lnTo>
                    <a:pt x="358" y="224"/>
                  </a:lnTo>
                  <a:lnTo>
                    <a:pt x="372" y="228"/>
                  </a:lnTo>
                  <a:lnTo>
                    <a:pt x="398" y="240"/>
                  </a:lnTo>
                  <a:lnTo>
                    <a:pt x="408" y="246"/>
                  </a:lnTo>
                  <a:lnTo>
                    <a:pt x="420" y="254"/>
                  </a:lnTo>
                  <a:lnTo>
                    <a:pt x="420" y="254"/>
                  </a:lnTo>
                  <a:lnTo>
                    <a:pt x="438" y="272"/>
                  </a:lnTo>
                  <a:lnTo>
                    <a:pt x="444" y="280"/>
                  </a:lnTo>
                  <a:lnTo>
                    <a:pt x="450" y="290"/>
                  </a:lnTo>
                  <a:lnTo>
                    <a:pt x="456" y="302"/>
                  </a:lnTo>
                  <a:lnTo>
                    <a:pt x="460" y="312"/>
                  </a:lnTo>
                  <a:lnTo>
                    <a:pt x="462" y="324"/>
                  </a:lnTo>
                  <a:lnTo>
                    <a:pt x="462" y="336"/>
                  </a:lnTo>
                  <a:lnTo>
                    <a:pt x="462" y="336"/>
                  </a:lnTo>
                  <a:lnTo>
                    <a:pt x="460" y="352"/>
                  </a:lnTo>
                  <a:lnTo>
                    <a:pt x="456" y="368"/>
                  </a:lnTo>
                  <a:lnTo>
                    <a:pt x="450" y="382"/>
                  </a:lnTo>
                  <a:lnTo>
                    <a:pt x="440" y="396"/>
                  </a:lnTo>
                  <a:lnTo>
                    <a:pt x="428" y="408"/>
                  </a:lnTo>
                  <a:lnTo>
                    <a:pt x="414" y="420"/>
                  </a:lnTo>
                  <a:lnTo>
                    <a:pt x="398" y="430"/>
                  </a:lnTo>
                  <a:lnTo>
                    <a:pt x="382" y="438"/>
                  </a:lnTo>
                  <a:lnTo>
                    <a:pt x="382" y="438"/>
                  </a:lnTo>
                  <a:close/>
                  <a:moveTo>
                    <a:pt x="568" y="454"/>
                  </a:moveTo>
                  <a:lnTo>
                    <a:pt x="520" y="434"/>
                  </a:lnTo>
                  <a:lnTo>
                    <a:pt x="520" y="434"/>
                  </a:lnTo>
                  <a:lnTo>
                    <a:pt x="502" y="442"/>
                  </a:lnTo>
                  <a:lnTo>
                    <a:pt x="482" y="450"/>
                  </a:lnTo>
                  <a:lnTo>
                    <a:pt x="462" y="454"/>
                  </a:lnTo>
                  <a:lnTo>
                    <a:pt x="438" y="454"/>
                  </a:lnTo>
                  <a:lnTo>
                    <a:pt x="438" y="454"/>
                  </a:lnTo>
                  <a:lnTo>
                    <a:pt x="414" y="454"/>
                  </a:lnTo>
                  <a:lnTo>
                    <a:pt x="392" y="448"/>
                  </a:lnTo>
                  <a:lnTo>
                    <a:pt x="392" y="448"/>
                  </a:lnTo>
                  <a:lnTo>
                    <a:pt x="412" y="440"/>
                  </a:lnTo>
                  <a:lnTo>
                    <a:pt x="428" y="428"/>
                  </a:lnTo>
                  <a:lnTo>
                    <a:pt x="444" y="416"/>
                  </a:lnTo>
                  <a:lnTo>
                    <a:pt x="456" y="402"/>
                  </a:lnTo>
                  <a:lnTo>
                    <a:pt x="468" y="388"/>
                  </a:lnTo>
                  <a:lnTo>
                    <a:pt x="476" y="370"/>
                  </a:lnTo>
                  <a:lnTo>
                    <a:pt x="480" y="354"/>
                  </a:lnTo>
                  <a:lnTo>
                    <a:pt x="482" y="336"/>
                  </a:lnTo>
                  <a:lnTo>
                    <a:pt x="482" y="336"/>
                  </a:lnTo>
                  <a:lnTo>
                    <a:pt x="480" y="322"/>
                  </a:lnTo>
                  <a:lnTo>
                    <a:pt x="478" y="310"/>
                  </a:lnTo>
                  <a:lnTo>
                    <a:pt x="474" y="298"/>
                  </a:lnTo>
                  <a:lnTo>
                    <a:pt x="468" y="286"/>
                  </a:lnTo>
                  <a:lnTo>
                    <a:pt x="462" y="276"/>
                  </a:lnTo>
                  <a:lnTo>
                    <a:pt x="454" y="266"/>
                  </a:lnTo>
                  <a:lnTo>
                    <a:pt x="446" y="256"/>
                  </a:lnTo>
                  <a:lnTo>
                    <a:pt x="434" y="246"/>
                  </a:lnTo>
                  <a:lnTo>
                    <a:pt x="434" y="246"/>
                  </a:lnTo>
                  <a:lnTo>
                    <a:pt x="438" y="246"/>
                  </a:lnTo>
                  <a:lnTo>
                    <a:pt x="438" y="246"/>
                  </a:lnTo>
                  <a:lnTo>
                    <a:pt x="466" y="248"/>
                  </a:lnTo>
                  <a:lnTo>
                    <a:pt x="492" y="254"/>
                  </a:lnTo>
                  <a:lnTo>
                    <a:pt x="514" y="264"/>
                  </a:lnTo>
                  <a:lnTo>
                    <a:pt x="534" y="278"/>
                  </a:lnTo>
                  <a:lnTo>
                    <a:pt x="550" y="292"/>
                  </a:lnTo>
                  <a:lnTo>
                    <a:pt x="564" y="310"/>
                  </a:lnTo>
                  <a:lnTo>
                    <a:pt x="568" y="320"/>
                  </a:lnTo>
                  <a:lnTo>
                    <a:pt x="570" y="330"/>
                  </a:lnTo>
                  <a:lnTo>
                    <a:pt x="574" y="340"/>
                  </a:lnTo>
                  <a:lnTo>
                    <a:pt x="574" y="350"/>
                  </a:lnTo>
                  <a:lnTo>
                    <a:pt x="574" y="350"/>
                  </a:lnTo>
                  <a:lnTo>
                    <a:pt x="572" y="366"/>
                  </a:lnTo>
                  <a:lnTo>
                    <a:pt x="568" y="382"/>
                  </a:lnTo>
                  <a:lnTo>
                    <a:pt x="560" y="396"/>
                  </a:lnTo>
                  <a:lnTo>
                    <a:pt x="550" y="410"/>
                  </a:lnTo>
                  <a:lnTo>
                    <a:pt x="568"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grpSp>
      <p:sp>
        <p:nvSpPr>
          <p:cNvPr id="54" name="Rectangle 53"/>
          <p:cNvSpPr/>
          <p:nvPr/>
        </p:nvSpPr>
        <p:spPr>
          <a:xfrm>
            <a:off x="406443" y="1677687"/>
            <a:ext cx="2689274" cy="3753433"/>
          </a:xfrm>
          <a:prstGeom prst="rect">
            <a:avLst/>
          </a:prstGeom>
          <a:solidFill>
            <a:schemeClr val="bg1">
              <a:alpha val="90000"/>
            </a:schemeClr>
          </a:solidFill>
        </p:spPr>
        <p:txBody>
          <a:bodyPr wrap="square" lIns="179285" tIns="179285" rIns="179285" bIns="179285">
            <a:noAutofit/>
          </a:bodyPr>
          <a:lstStyle/>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r>
              <a:rPr lang="en-US" sz="2353" dirty="0">
                <a:solidFill>
                  <a:srgbClr val="002060"/>
                </a:solidFill>
                <a:latin typeface="Segoe UI Light"/>
              </a:rPr>
              <a:t>Integrated Marketing</a:t>
            </a:r>
          </a:p>
          <a:p>
            <a:pPr defTabSz="895394" fontAlgn="base">
              <a:spcBef>
                <a:spcPct val="0"/>
              </a:spcBef>
              <a:spcAft>
                <a:spcPct val="0"/>
              </a:spcAft>
            </a:pPr>
            <a:r>
              <a:rPr lang="en-US" sz="1765" spc="-7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Single cloud for end-to-end marketing planning, execution and analytics</a:t>
            </a:r>
          </a:p>
          <a:p>
            <a:pPr defTabSz="895394" fontAlgn="base">
              <a:spcBef>
                <a:spcPct val="0"/>
              </a:spcBef>
              <a:spcAft>
                <a:spcPct val="0"/>
              </a:spcAft>
            </a:pPr>
            <a:endParaRPr lang="en-US" sz="1765" spc="-7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endParaRPr>
          </a:p>
        </p:txBody>
      </p:sp>
      <p:grpSp>
        <p:nvGrpSpPr>
          <p:cNvPr id="55" name="Group 4"/>
          <p:cNvGrpSpPr>
            <a:grpSpLocks noChangeAspect="1"/>
          </p:cNvGrpSpPr>
          <p:nvPr/>
        </p:nvGrpSpPr>
        <p:grpSpPr bwMode="auto">
          <a:xfrm>
            <a:off x="1290954" y="1830975"/>
            <a:ext cx="920251" cy="865474"/>
            <a:chOff x="5765" y="1921"/>
            <a:chExt cx="672" cy="632"/>
          </a:xfrm>
          <a:solidFill>
            <a:srgbClr val="264178"/>
          </a:solidFill>
        </p:grpSpPr>
        <p:sp>
          <p:nvSpPr>
            <p:cNvPr id="56" name="Freeform 11"/>
            <p:cNvSpPr>
              <a:spLocks/>
            </p:cNvSpPr>
            <p:nvPr/>
          </p:nvSpPr>
          <p:spPr bwMode="auto">
            <a:xfrm>
              <a:off x="5765" y="1921"/>
              <a:ext cx="672" cy="632"/>
            </a:xfrm>
            <a:custGeom>
              <a:avLst/>
              <a:gdLst>
                <a:gd name="T0" fmla="*/ 534 w 672"/>
                <a:gd name="T1" fmla="*/ 238 h 632"/>
                <a:gd name="T2" fmla="*/ 526 w 672"/>
                <a:gd name="T3" fmla="*/ 218 h 632"/>
                <a:gd name="T4" fmla="*/ 498 w 672"/>
                <a:gd name="T5" fmla="*/ 174 h 632"/>
                <a:gd name="T6" fmla="*/ 462 w 672"/>
                <a:gd name="T7" fmla="*/ 138 h 632"/>
                <a:gd name="T8" fmla="*/ 420 w 672"/>
                <a:gd name="T9" fmla="*/ 110 h 632"/>
                <a:gd name="T10" fmla="*/ 372 w 672"/>
                <a:gd name="T11" fmla="*/ 94 h 632"/>
                <a:gd name="T12" fmla="*/ 318 w 672"/>
                <a:gd name="T13" fmla="*/ 86 h 632"/>
                <a:gd name="T14" fmla="*/ 272 w 672"/>
                <a:gd name="T15" fmla="*/ 92 h 632"/>
                <a:gd name="T16" fmla="*/ 208 w 672"/>
                <a:gd name="T17" fmla="*/ 114 h 632"/>
                <a:gd name="T18" fmla="*/ 154 w 672"/>
                <a:gd name="T19" fmla="*/ 154 h 632"/>
                <a:gd name="T20" fmla="*/ 114 w 672"/>
                <a:gd name="T21" fmla="*/ 208 h 632"/>
                <a:gd name="T22" fmla="*/ 92 w 672"/>
                <a:gd name="T23" fmla="*/ 272 h 632"/>
                <a:gd name="T24" fmla="*/ 86 w 672"/>
                <a:gd name="T25" fmla="*/ 318 h 632"/>
                <a:gd name="T26" fmla="*/ 98 w 672"/>
                <a:gd name="T27" fmla="*/ 386 h 632"/>
                <a:gd name="T28" fmla="*/ 126 w 672"/>
                <a:gd name="T29" fmla="*/ 448 h 632"/>
                <a:gd name="T30" fmla="*/ 170 w 672"/>
                <a:gd name="T31" fmla="*/ 496 h 632"/>
                <a:gd name="T32" fmla="*/ 228 w 672"/>
                <a:gd name="T33" fmla="*/ 530 h 632"/>
                <a:gd name="T34" fmla="*/ 294 w 672"/>
                <a:gd name="T35" fmla="*/ 548 h 632"/>
                <a:gd name="T36" fmla="*/ 352 w 672"/>
                <a:gd name="T37" fmla="*/ 546 h 632"/>
                <a:gd name="T38" fmla="*/ 444 w 672"/>
                <a:gd name="T39" fmla="*/ 514 h 632"/>
                <a:gd name="T40" fmla="*/ 504 w 672"/>
                <a:gd name="T41" fmla="*/ 460 h 632"/>
                <a:gd name="T42" fmla="*/ 528 w 672"/>
                <a:gd name="T43" fmla="*/ 418 h 632"/>
                <a:gd name="T44" fmla="*/ 618 w 672"/>
                <a:gd name="T45" fmla="*/ 428 h 632"/>
                <a:gd name="T46" fmla="*/ 586 w 672"/>
                <a:gd name="T47" fmla="*/ 486 h 632"/>
                <a:gd name="T48" fmla="*/ 536 w 672"/>
                <a:gd name="T49" fmla="*/ 546 h 632"/>
                <a:gd name="T50" fmla="*/ 462 w 672"/>
                <a:gd name="T51" fmla="*/ 600 h 632"/>
                <a:gd name="T52" fmla="*/ 358 w 672"/>
                <a:gd name="T53" fmla="*/ 630 h 632"/>
                <a:gd name="T54" fmla="*/ 316 w 672"/>
                <a:gd name="T55" fmla="*/ 632 h 632"/>
                <a:gd name="T56" fmla="*/ 222 w 672"/>
                <a:gd name="T57" fmla="*/ 618 h 632"/>
                <a:gd name="T58" fmla="*/ 140 w 672"/>
                <a:gd name="T59" fmla="*/ 578 h 632"/>
                <a:gd name="T60" fmla="*/ 72 w 672"/>
                <a:gd name="T61" fmla="*/ 518 h 632"/>
                <a:gd name="T62" fmla="*/ 24 w 672"/>
                <a:gd name="T63" fmla="*/ 440 h 632"/>
                <a:gd name="T64" fmla="*/ 2 w 672"/>
                <a:gd name="T65" fmla="*/ 348 h 632"/>
                <a:gd name="T66" fmla="*/ 2 w 672"/>
                <a:gd name="T67" fmla="*/ 284 h 632"/>
                <a:gd name="T68" fmla="*/ 24 w 672"/>
                <a:gd name="T69" fmla="*/ 194 h 632"/>
                <a:gd name="T70" fmla="*/ 72 w 672"/>
                <a:gd name="T71" fmla="*/ 116 h 632"/>
                <a:gd name="T72" fmla="*/ 140 w 672"/>
                <a:gd name="T73" fmla="*/ 54 h 632"/>
                <a:gd name="T74" fmla="*/ 222 w 672"/>
                <a:gd name="T75" fmla="*/ 14 h 632"/>
                <a:gd name="T76" fmla="*/ 316 w 672"/>
                <a:gd name="T77" fmla="*/ 0 h 632"/>
                <a:gd name="T78" fmla="*/ 370 w 672"/>
                <a:gd name="T79" fmla="*/ 4 h 632"/>
                <a:gd name="T80" fmla="*/ 444 w 672"/>
                <a:gd name="T81" fmla="*/ 28 h 632"/>
                <a:gd name="T82" fmla="*/ 510 w 672"/>
                <a:gd name="T83" fmla="*/ 66 h 632"/>
                <a:gd name="T84" fmla="*/ 564 w 672"/>
                <a:gd name="T85" fmla="*/ 120 h 632"/>
                <a:gd name="T86" fmla="*/ 604 w 672"/>
                <a:gd name="T87" fmla="*/ 186 h 632"/>
                <a:gd name="T88" fmla="*/ 622 w 672"/>
                <a:gd name="T89" fmla="*/ 238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2" h="632">
                  <a:moveTo>
                    <a:pt x="574" y="334"/>
                  </a:moveTo>
                  <a:lnTo>
                    <a:pt x="478" y="238"/>
                  </a:lnTo>
                  <a:lnTo>
                    <a:pt x="534" y="238"/>
                  </a:lnTo>
                  <a:lnTo>
                    <a:pt x="532" y="234"/>
                  </a:lnTo>
                  <a:lnTo>
                    <a:pt x="532" y="234"/>
                  </a:lnTo>
                  <a:lnTo>
                    <a:pt x="526" y="218"/>
                  </a:lnTo>
                  <a:lnTo>
                    <a:pt x="518" y="202"/>
                  </a:lnTo>
                  <a:lnTo>
                    <a:pt x="508" y="188"/>
                  </a:lnTo>
                  <a:lnTo>
                    <a:pt x="498" y="174"/>
                  </a:lnTo>
                  <a:lnTo>
                    <a:pt x="488" y="162"/>
                  </a:lnTo>
                  <a:lnTo>
                    <a:pt x="476" y="150"/>
                  </a:lnTo>
                  <a:lnTo>
                    <a:pt x="462" y="138"/>
                  </a:lnTo>
                  <a:lnTo>
                    <a:pt x="450" y="128"/>
                  </a:lnTo>
                  <a:lnTo>
                    <a:pt x="434" y="118"/>
                  </a:lnTo>
                  <a:lnTo>
                    <a:pt x="420" y="110"/>
                  </a:lnTo>
                  <a:lnTo>
                    <a:pt x="404" y="104"/>
                  </a:lnTo>
                  <a:lnTo>
                    <a:pt x="388" y="98"/>
                  </a:lnTo>
                  <a:lnTo>
                    <a:pt x="372" y="94"/>
                  </a:lnTo>
                  <a:lnTo>
                    <a:pt x="354" y="90"/>
                  </a:lnTo>
                  <a:lnTo>
                    <a:pt x="336" y="88"/>
                  </a:lnTo>
                  <a:lnTo>
                    <a:pt x="318" y="86"/>
                  </a:lnTo>
                  <a:lnTo>
                    <a:pt x="318" y="86"/>
                  </a:lnTo>
                  <a:lnTo>
                    <a:pt x="294" y="88"/>
                  </a:lnTo>
                  <a:lnTo>
                    <a:pt x="272" y="92"/>
                  </a:lnTo>
                  <a:lnTo>
                    <a:pt x="250" y="98"/>
                  </a:lnTo>
                  <a:lnTo>
                    <a:pt x="228" y="106"/>
                  </a:lnTo>
                  <a:lnTo>
                    <a:pt x="208" y="114"/>
                  </a:lnTo>
                  <a:lnTo>
                    <a:pt x="188" y="126"/>
                  </a:lnTo>
                  <a:lnTo>
                    <a:pt x="170" y="140"/>
                  </a:lnTo>
                  <a:lnTo>
                    <a:pt x="154" y="154"/>
                  </a:lnTo>
                  <a:lnTo>
                    <a:pt x="140" y="172"/>
                  </a:lnTo>
                  <a:lnTo>
                    <a:pt x="126" y="188"/>
                  </a:lnTo>
                  <a:lnTo>
                    <a:pt x="114" y="208"/>
                  </a:lnTo>
                  <a:lnTo>
                    <a:pt x="104" y="228"/>
                  </a:lnTo>
                  <a:lnTo>
                    <a:pt x="98" y="250"/>
                  </a:lnTo>
                  <a:lnTo>
                    <a:pt x="92" y="272"/>
                  </a:lnTo>
                  <a:lnTo>
                    <a:pt x="88" y="294"/>
                  </a:lnTo>
                  <a:lnTo>
                    <a:pt x="86" y="318"/>
                  </a:lnTo>
                  <a:lnTo>
                    <a:pt x="86" y="318"/>
                  </a:lnTo>
                  <a:lnTo>
                    <a:pt x="88" y="342"/>
                  </a:lnTo>
                  <a:lnTo>
                    <a:pt x="92" y="364"/>
                  </a:lnTo>
                  <a:lnTo>
                    <a:pt x="98" y="386"/>
                  </a:lnTo>
                  <a:lnTo>
                    <a:pt x="104" y="408"/>
                  </a:lnTo>
                  <a:lnTo>
                    <a:pt x="114" y="428"/>
                  </a:lnTo>
                  <a:lnTo>
                    <a:pt x="126" y="448"/>
                  </a:lnTo>
                  <a:lnTo>
                    <a:pt x="140" y="466"/>
                  </a:lnTo>
                  <a:lnTo>
                    <a:pt x="154" y="482"/>
                  </a:lnTo>
                  <a:lnTo>
                    <a:pt x="170" y="496"/>
                  </a:lnTo>
                  <a:lnTo>
                    <a:pt x="188" y="510"/>
                  </a:lnTo>
                  <a:lnTo>
                    <a:pt x="208" y="522"/>
                  </a:lnTo>
                  <a:lnTo>
                    <a:pt x="228" y="530"/>
                  </a:lnTo>
                  <a:lnTo>
                    <a:pt x="250" y="538"/>
                  </a:lnTo>
                  <a:lnTo>
                    <a:pt x="272" y="544"/>
                  </a:lnTo>
                  <a:lnTo>
                    <a:pt x="294" y="548"/>
                  </a:lnTo>
                  <a:lnTo>
                    <a:pt x="318" y="550"/>
                  </a:lnTo>
                  <a:lnTo>
                    <a:pt x="318" y="550"/>
                  </a:lnTo>
                  <a:lnTo>
                    <a:pt x="352" y="546"/>
                  </a:lnTo>
                  <a:lnTo>
                    <a:pt x="386" y="540"/>
                  </a:lnTo>
                  <a:lnTo>
                    <a:pt x="416" y="528"/>
                  </a:lnTo>
                  <a:lnTo>
                    <a:pt x="444" y="514"/>
                  </a:lnTo>
                  <a:lnTo>
                    <a:pt x="470" y="494"/>
                  </a:lnTo>
                  <a:lnTo>
                    <a:pt x="494" y="472"/>
                  </a:lnTo>
                  <a:lnTo>
                    <a:pt x="504" y="460"/>
                  </a:lnTo>
                  <a:lnTo>
                    <a:pt x="514" y="446"/>
                  </a:lnTo>
                  <a:lnTo>
                    <a:pt x="522" y="432"/>
                  </a:lnTo>
                  <a:lnTo>
                    <a:pt x="528" y="418"/>
                  </a:lnTo>
                  <a:lnTo>
                    <a:pt x="622" y="418"/>
                  </a:lnTo>
                  <a:lnTo>
                    <a:pt x="622" y="418"/>
                  </a:lnTo>
                  <a:lnTo>
                    <a:pt x="618" y="428"/>
                  </a:lnTo>
                  <a:lnTo>
                    <a:pt x="606" y="452"/>
                  </a:lnTo>
                  <a:lnTo>
                    <a:pt x="598" y="468"/>
                  </a:lnTo>
                  <a:lnTo>
                    <a:pt x="586" y="486"/>
                  </a:lnTo>
                  <a:lnTo>
                    <a:pt x="572" y="506"/>
                  </a:lnTo>
                  <a:lnTo>
                    <a:pt x="556" y="526"/>
                  </a:lnTo>
                  <a:lnTo>
                    <a:pt x="536" y="546"/>
                  </a:lnTo>
                  <a:lnTo>
                    <a:pt x="514" y="566"/>
                  </a:lnTo>
                  <a:lnTo>
                    <a:pt x="490" y="584"/>
                  </a:lnTo>
                  <a:lnTo>
                    <a:pt x="462" y="600"/>
                  </a:lnTo>
                  <a:lnTo>
                    <a:pt x="430" y="612"/>
                  </a:lnTo>
                  <a:lnTo>
                    <a:pt x="396" y="624"/>
                  </a:lnTo>
                  <a:lnTo>
                    <a:pt x="358" y="630"/>
                  </a:lnTo>
                  <a:lnTo>
                    <a:pt x="338" y="632"/>
                  </a:lnTo>
                  <a:lnTo>
                    <a:pt x="316" y="632"/>
                  </a:lnTo>
                  <a:lnTo>
                    <a:pt x="316" y="632"/>
                  </a:lnTo>
                  <a:lnTo>
                    <a:pt x="284" y="632"/>
                  </a:lnTo>
                  <a:lnTo>
                    <a:pt x="252" y="626"/>
                  </a:lnTo>
                  <a:lnTo>
                    <a:pt x="222" y="618"/>
                  </a:lnTo>
                  <a:lnTo>
                    <a:pt x="194" y="608"/>
                  </a:lnTo>
                  <a:lnTo>
                    <a:pt x="166" y="594"/>
                  </a:lnTo>
                  <a:lnTo>
                    <a:pt x="140" y="578"/>
                  </a:lnTo>
                  <a:lnTo>
                    <a:pt x="116" y="560"/>
                  </a:lnTo>
                  <a:lnTo>
                    <a:pt x="92" y="540"/>
                  </a:lnTo>
                  <a:lnTo>
                    <a:pt x="72" y="518"/>
                  </a:lnTo>
                  <a:lnTo>
                    <a:pt x="54" y="494"/>
                  </a:lnTo>
                  <a:lnTo>
                    <a:pt x="38" y="468"/>
                  </a:lnTo>
                  <a:lnTo>
                    <a:pt x="24" y="440"/>
                  </a:lnTo>
                  <a:lnTo>
                    <a:pt x="14" y="410"/>
                  </a:lnTo>
                  <a:lnTo>
                    <a:pt x="6" y="380"/>
                  </a:lnTo>
                  <a:lnTo>
                    <a:pt x="2" y="348"/>
                  </a:lnTo>
                  <a:lnTo>
                    <a:pt x="0" y="316"/>
                  </a:lnTo>
                  <a:lnTo>
                    <a:pt x="0" y="316"/>
                  </a:lnTo>
                  <a:lnTo>
                    <a:pt x="2" y="284"/>
                  </a:lnTo>
                  <a:lnTo>
                    <a:pt x="6" y="252"/>
                  </a:lnTo>
                  <a:lnTo>
                    <a:pt x="14" y="222"/>
                  </a:lnTo>
                  <a:lnTo>
                    <a:pt x="24" y="194"/>
                  </a:lnTo>
                  <a:lnTo>
                    <a:pt x="38" y="166"/>
                  </a:lnTo>
                  <a:lnTo>
                    <a:pt x="54" y="140"/>
                  </a:lnTo>
                  <a:lnTo>
                    <a:pt x="72" y="116"/>
                  </a:lnTo>
                  <a:lnTo>
                    <a:pt x="92" y="92"/>
                  </a:lnTo>
                  <a:lnTo>
                    <a:pt x="116" y="72"/>
                  </a:lnTo>
                  <a:lnTo>
                    <a:pt x="140" y="54"/>
                  </a:lnTo>
                  <a:lnTo>
                    <a:pt x="166" y="38"/>
                  </a:lnTo>
                  <a:lnTo>
                    <a:pt x="194" y="26"/>
                  </a:lnTo>
                  <a:lnTo>
                    <a:pt x="222" y="14"/>
                  </a:lnTo>
                  <a:lnTo>
                    <a:pt x="252" y="6"/>
                  </a:lnTo>
                  <a:lnTo>
                    <a:pt x="284" y="2"/>
                  </a:lnTo>
                  <a:lnTo>
                    <a:pt x="316" y="0"/>
                  </a:lnTo>
                  <a:lnTo>
                    <a:pt x="316" y="0"/>
                  </a:lnTo>
                  <a:lnTo>
                    <a:pt x="344" y="2"/>
                  </a:lnTo>
                  <a:lnTo>
                    <a:pt x="370" y="4"/>
                  </a:lnTo>
                  <a:lnTo>
                    <a:pt x="396" y="10"/>
                  </a:lnTo>
                  <a:lnTo>
                    <a:pt x="420" y="18"/>
                  </a:lnTo>
                  <a:lnTo>
                    <a:pt x="444" y="28"/>
                  </a:lnTo>
                  <a:lnTo>
                    <a:pt x="468" y="38"/>
                  </a:lnTo>
                  <a:lnTo>
                    <a:pt x="490" y="52"/>
                  </a:lnTo>
                  <a:lnTo>
                    <a:pt x="510" y="66"/>
                  </a:lnTo>
                  <a:lnTo>
                    <a:pt x="530" y="82"/>
                  </a:lnTo>
                  <a:lnTo>
                    <a:pt x="548" y="100"/>
                  </a:lnTo>
                  <a:lnTo>
                    <a:pt x="564" y="120"/>
                  </a:lnTo>
                  <a:lnTo>
                    <a:pt x="580" y="140"/>
                  </a:lnTo>
                  <a:lnTo>
                    <a:pt x="592" y="162"/>
                  </a:lnTo>
                  <a:lnTo>
                    <a:pt x="604" y="186"/>
                  </a:lnTo>
                  <a:lnTo>
                    <a:pt x="614" y="208"/>
                  </a:lnTo>
                  <a:lnTo>
                    <a:pt x="622" y="234"/>
                  </a:lnTo>
                  <a:lnTo>
                    <a:pt x="622" y="238"/>
                  </a:lnTo>
                  <a:lnTo>
                    <a:pt x="672" y="238"/>
                  </a:lnTo>
                  <a:lnTo>
                    <a:pt x="574"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57" name="Freeform 15"/>
            <p:cNvSpPr>
              <a:spLocks/>
            </p:cNvSpPr>
            <p:nvPr/>
          </p:nvSpPr>
          <p:spPr bwMode="auto">
            <a:xfrm>
              <a:off x="5937" y="2249"/>
              <a:ext cx="176" cy="140"/>
            </a:xfrm>
            <a:custGeom>
              <a:avLst/>
              <a:gdLst>
                <a:gd name="T0" fmla="*/ 148 w 176"/>
                <a:gd name="T1" fmla="*/ 82 h 140"/>
                <a:gd name="T2" fmla="*/ 150 w 176"/>
                <a:gd name="T3" fmla="*/ 82 h 140"/>
                <a:gd name="T4" fmla="*/ 150 w 176"/>
                <a:gd name="T5" fmla="*/ 82 h 140"/>
                <a:gd name="T6" fmla="*/ 152 w 176"/>
                <a:gd name="T7" fmla="*/ 82 h 140"/>
                <a:gd name="T8" fmla="*/ 154 w 176"/>
                <a:gd name="T9" fmla="*/ 82 h 140"/>
                <a:gd name="T10" fmla="*/ 156 w 176"/>
                <a:gd name="T11" fmla="*/ 84 h 140"/>
                <a:gd name="T12" fmla="*/ 162 w 176"/>
                <a:gd name="T13" fmla="*/ 92 h 140"/>
                <a:gd name="T14" fmla="*/ 166 w 176"/>
                <a:gd name="T15" fmla="*/ 92 h 140"/>
                <a:gd name="T16" fmla="*/ 170 w 176"/>
                <a:gd name="T17" fmla="*/ 90 h 140"/>
                <a:gd name="T18" fmla="*/ 174 w 176"/>
                <a:gd name="T19" fmla="*/ 86 h 140"/>
                <a:gd name="T20" fmla="*/ 176 w 176"/>
                <a:gd name="T21" fmla="*/ 78 h 140"/>
                <a:gd name="T22" fmla="*/ 176 w 176"/>
                <a:gd name="T23" fmla="*/ 74 h 140"/>
                <a:gd name="T24" fmla="*/ 174 w 176"/>
                <a:gd name="T25" fmla="*/ 68 h 140"/>
                <a:gd name="T26" fmla="*/ 170 w 176"/>
                <a:gd name="T27" fmla="*/ 64 h 140"/>
                <a:gd name="T28" fmla="*/ 164 w 176"/>
                <a:gd name="T29" fmla="*/ 62 h 140"/>
                <a:gd name="T30" fmla="*/ 160 w 176"/>
                <a:gd name="T31" fmla="*/ 64 h 140"/>
                <a:gd name="T32" fmla="*/ 154 w 176"/>
                <a:gd name="T33" fmla="*/ 70 h 140"/>
                <a:gd name="T34" fmla="*/ 154 w 176"/>
                <a:gd name="T35" fmla="*/ 70 h 140"/>
                <a:gd name="T36" fmla="*/ 152 w 176"/>
                <a:gd name="T37" fmla="*/ 72 h 140"/>
                <a:gd name="T38" fmla="*/ 148 w 176"/>
                <a:gd name="T39" fmla="*/ 72 h 140"/>
                <a:gd name="T40" fmla="*/ 148 w 176"/>
                <a:gd name="T41" fmla="*/ 72 h 140"/>
                <a:gd name="T42" fmla="*/ 144 w 176"/>
                <a:gd name="T43" fmla="*/ 68 h 140"/>
                <a:gd name="T44" fmla="*/ 142 w 176"/>
                <a:gd name="T45" fmla="*/ 68 h 140"/>
                <a:gd name="T46" fmla="*/ 142 w 176"/>
                <a:gd name="T47" fmla="*/ 66 h 140"/>
                <a:gd name="T48" fmla="*/ 142 w 176"/>
                <a:gd name="T49" fmla="*/ 62 h 140"/>
                <a:gd name="T50" fmla="*/ 142 w 176"/>
                <a:gd name="T51" fmla="*/ 42 h 140"/>
                <a:gd name="T52" fmla="*/ 142 w 176"/>
                <a:gd name="T53" fmla="*/ 0 h 140"/>
                <a:gd name="T54" fmla="*/ 84 w 176"/>
                <a:gd name="T55" fmla="*/ 2 h 140"/>
                <a:gd name="T56" fmla="*/ 86 w 176"/>
                <a:gd name="T57" fmla="*/ 4 h 140"/>
                <a:gd name="T58" fmla="*/ 88 w 176"/>
                <a:gd name="T59" fmla="*/ 10 h 140"/>
                <a:gd name="T60" fmla="*/ 88 w 176"/>
                <a:gd name="T61" fmla="*/ 16 h 140"/>
                <a:gd name="T62" fmla="*/ 86 w 176"/>
                <a:gd name="T63" fmla="*/ 22 h 140"/>
                <a:gd name="T64" fmla="*/ 82 w 176"/>
                <a:gd name="T65" fmla="*/ 26 h 140"/>
                <a:gd name="T66" fmla="*/ 80 w 176"/>
                <a:gd name="T67" fmla="*/ 28 h 140"/>
                <a:gd name="T68" fmla="*/ 72 w 176"/>
                <a:gd name="T69" fmla="*/ 32 h 140"/>
                <a:gd name="T70" fmla="*/ 64 w 176"/>
                <a:gd name="T71" fmla="*/ 32 h 140"/>
                <a:gd name="T72" fmla="*/ 54 w 176"/>
                <a:gd name="T73" fmla="*/ 32 h 140"/>
                <a:gd name="T74" fmla="*/ 48 w 176"/>
                <a:gd name="T75" fmla="*/ 28 h 140"/>
                <a:gd name="T76" fmla="*/ 42 w 176"/>
                <a:gd name="T77" fmla="*/ 18 h 140"/>
                <a:gd name="T78" fmla="*/ 40 w 176"/>
                <a:gd name="T79" fmla="*/ 12 h 140"/>
                <a:gd name="T80" fmla="*/ 42 w 176"/>
                <a:gd name="T81" fmla="*/ 6 h 140"/>
                <a:gd name="T82" fmla="*/ 46 w 176"/>
                <a:gd name="T83" fmla="*/ 0 h 140"/>
                <a:gd name="T84" fmla="*/ 0 w 176"/>
                <a:gd name="T85" fmla="*/ 140 h 140"/>
                <a:gd name="T86" fmla="*/ 142 w 176"/>
                <a:gd name="T87" fmla="*/ 124 h 140"/>
                <a:gd name="T88" fmla="*/ 142 w 176"/>
                <a:gd name="T89" fmla="*/ 124 h 140"/>
                <a:gd name="T90" fmla="*/ 142 w 176"/>
                <a:gd name="T91" fmla="*/ 88 h 140"/>
                <a:gd name="T92" fmla="*/ 142 w 176"/>
                <a:gd name="T93" fmla="*/ 86 h 140"/>
                <a:gd name="T94" fmla="*/ 144 w 176"/>
                <a:gd name="T95" fmla="*/ 84 h 140"/>
                <a:gd name="T96" fmla="*/ 144 w 176"/>
                <a:gd name="T97" fmla="*/ 84 h 140"/>
                <a:gd name="T98" fmla="*/ 146 w 176"/>
                <a:gd name="T99" fmla="*/ 82 h 140"/>
                <a:gd name="T100" fmla="*/ 148 w 176"/>
                <a:gd name="T101" fmla="*/ 8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40">
                  <a:moveTo>
                    <a:pt x="148" y="82"/>
                  </a:moveTo>
                  <a:lnTo>
                    <a:pt x="148" y="82"/>
                  </a:lnTo>
                  <a:lnTo>
                    <a:pt x="148" y="82"/>
                  </a:lnTo>
                  <a:lnTo>
                    <a:pt x="150" y="82"/>
                  </a:lnTo>
                  <a:lnTo>
                    <a:pt x="150" y="82"/>
                  </a:lnTo>
                  <a:lnTo>
                    <a:pt x="150" y="82"/>
                  </a:lnTo>
                  <a:lnTo>
                    <a:pt x="152" y="82"/>
                  </a:lnTo>
                  <a:lnTo>
                    <a:pt x="152" y="82"/>
                  </a:lnTo>
                  <a:lnTo>
                    <a:pt x="152" y="82"/>
                  </a:lnTo>
                  <a:lnTo>
                    <a:pt x="154" y="82"/>
                  </a:lnTo>
                  <a:lnTo>
                    <a:pt x="154" y="82"/>
                  </a:lnTo>
                  <a:lnTo>
                    <a:pt x="156" y="84"/>
                  </a:lnTo>
                  <a:lnTo>
                    <a:pt x="160" y="90"/>
                  </a:lnTo>
                  <a:lnTo>
                    <a:pt x="162" y="92"/>
                  </a:lnTo>
                  <a:lnTo>
                    <a:pt x="164" y="92"/>
                  </a:lnTo>
                  <a:lnTo>
                    <a:pt x="166" y="92"/>
                  </a:lnTo>
                  <a:lnTo>
                    <a:pt x="168" y="90"/>
                  </a:lnTo>
                  <a:lnTo>
                    <a:pt x="170" y="90"/>
                  </a:lnTo>
                  <a:lnTo>
                    <a:pt x="172" y="88"/>
                  </a:lnTo>
                  <a:lnTo>
                    <a:pt x="174" y="86"/>
                  </a:lnTo>
                  <a:lnTo>
                    <a:pt x="174" y="82"/>
                  </a:lnTo>
                  <a:lnTo>
                    <a:pt x="176" y="78"/>
                  </a:lnTo>
                  <a:lnTo>
                    <a:pt x="176" y="76"/>
                  </a:lnTo>
                  <a:lnTo>
                    <a:pt x="176" y="74"/>
                  </a:lnTo>
                  <a:lnTo>
                    <a:pt x="174" y="68"/>
                  </a:lnTo>
                  <a:lnTo>
                    <a:pt x="174" y="68"/>
                  </a:lnTo>
                  <a:lnTo>
                    <a:pt x="172" y="64"/>
                  </a:lnTo>
                  <a:lnTo>
                    <a:pt x="170" y="64"/>
                  </a:lnTo>
                  <a:lnTo>
                    <a:pt x="166" y="62"/>
                  </a:lnTo>
                  <a:lnTo>
                    <a:pt x="164" y="62"/>
                  </a:lnTo>
                  <a:lnTo>
                    <a:pt x="164" y="62"/>
                  </a:lnTo>
                  <a:lnTo>
                    <a:pt x="160" y="64"/>
                  </a:lnTo>
                  <a:lnTo>
                    <a:pt x="160" y="64"/>
                  </a:lnTo>
                  <a:lnTo>
                    <a:pt x="154" y="70"/>
                  </a:lnTo>
                  <a:lnTo>
                    <a:pt x="154" y="70"/>
                  </a:lnTo>
                  <a:lnTo>
                    <a:pt x="154" y="70"/>
                  </a:lnTo>
                  <a:lnTo>
                    <a:pt x="152" y="72"/>
                  </a:lnTo>
                  <a:lnTo>
                    <a:pt x="152" y="72"/>
                  </a:lnTo>
                  <a:lnTo>
                    <a:pt x="152" y="72"/>
                  </a:lnTo>
                  <a:lnTo>
                    <a:pt x="148" y="72"/>
                  </a:lnTo>
                  <a:lnTo>
                    <a:pt x="148" y="72"/>
                  </a:lnTo>
                  <a:lnTo>
                    <a:pt x="148" y="72"/>
                  </a:lnTo>
                  <a:lnTo>
                    <a:pt x="146" y="70"/>
                  </a:lnTo>
                  <a:lnTo>
                    <a:pt x="144" y="68"/>
                  </a:lnTo>
                  <a:lnTo>
                    <a:pt x="144" y="68"/>
                  </a:lnTo>
                  <a:lnTo>
                    <a:pt x="142" y="68"/>
                  </a:lnTo>
                  <a:lnTo>
                    <a:pt x="142" y="66"/>
                  </a:lnTo>
                  <a:lnTo>
                    <a:pt x="142" y="66"/>
                  </a:lnTo>
                  <a:lnTo>
                    <a:pt x="142" y="66"/>
                  </a:lnTo>
                  <a:lnTo>
                    <a:pt x="142" y="62"/>
                  </a:lnTo>
                  <a:lnTo>
                    <a:pt x="142" y="42"/>
                  </a:lnTo>
                  <a:lnTo>
                    <a:pt x="142" y="42"/>
                  </a:lnTo>
                  <a:lnTo>
                    <a:pt x="142" y="42"/>
                  </a:lnTo>
                  <a:lnTo>
                    <a:pt x="142" y="0"/>
                  </a:lnTo>
                  <a:lnTo>
                    <a:pt x="82" y="0"/>
                  </a:lnTo>
                  <a:lnTo>
                    <a:pt x="84" y="2"/>
                  </a:lnTo>
                  <a:lnTo>
                    <a:pt x="86" y="4"/>
                  </a:lnTo>
                  <a:lnTo>
                    <a:pt x="86" y="4"/>
                  </a:lnTo>
                  <a:lnTo>
                    <a:pt x="86" y="4"/>
                  </a:lnTo>
                  <a:lnTo>
                    <a:pt x="88" y="10"/>
                  </a:lnTo>
                  <a:lnTo>
                    <a:pt x="88" y="12"/>
                  </a:lnTo>
                  <a:lnTo>
                    <a:pt x="88" y="16"/>
                  </a:lnTo>
                  <a:lnTo>
                    <a:pt x="88" y="20"/>
                  </a:lnTo>
                  <a:lnTo>
                    <a:pt x="86" y="22"/>
                  </a:lnTo>
                  <a:lnTo>
                    <a:pt x="82" y="26"/>
                  </a:lnTo>
                  <a:lnTo>
                    <a:pt x="82" y="26"/>
                  </a:lnTo>
                  <a:lnTo>
                    <a:pt x="82" y="26"/>
                  </a:lnTo>
                  <a:lnTo>
                    <a:pt x="80" y="28"/>
                  </a:lnTo>
                  <a:lnTo>
                    <a:pt x="76" y="30"/>
                  </a:lnTo>
                  <a:lnTo>
                    <a:pt x="72" y="32"/>
                  </a:lnTo>
                  <a:lnTo>
                    <a:pt x="70" y="32"/>
                  </a:lnTo>
                  <a:lnTo>
                    <a:pt x="64" y="32"/>
                  </a:lnTo>
                  <a:lnTo>
                    <a:pt x="60" y="32"/>
                  </a:lnTo>
                  <a:lnTo>
                    <a:pt x="54" y="32"/>
                  </a:lnTo>
                  <a:lnTo>
                    <a:pt x="50" y="30"/>
                  </a:lnTo>
                  <a:lnTo>
                    <a:pt x="48" y="28"/>
                  </a:lnTo>
                  <a:lnTo>
                    <a:pt x="42" y="22"/>
                  </a:lnTo>
                  <a:lnTo>
                    <a:pt x="42" y="18"/>
                  </a:lnTo>
                  <a:lnTo>
                    <a:pt x="40" y="14"/>
                  </a:lnTo>
                  <a:lnTo>
                    <a:pt x="40" y="12"/>
                  </a:lnTo>
                  <a:lnTo>
                    <a:pt x="40" y="8"/>
                  </a:lnTo>
                  <a:lnTo>
                    <a:pt x="42" y="6"/>
                  </a:lnTo>
                  <a:lnTo>
                    <a:pt x="46" y="0"/>
                  </a:lnTo>
                  <a:lnTo>
                    <a:pt x="46" y="0"/>
                  </a:lnTo>
                  <a:lnTo>
                    <a:pt x="0" y="0"/>
                  </a:lnTo>
                  <a:lnTo>
                    <a:pt x="0" y="140"/>
                  </a:lnTo>
                  <a:lnTo>
                    <a:pt x="142" y="140"/>
                  </a:lnTo>
                  <a:lnTo>
                    <a:pt x="142" y="124"/>
                  </a:lnTo>
                  <a:lnTo>
                    <a:pt x="142" y="124"/>
                  </a:lnTo>
                  <a:lnTo>
                    <a:pt x="142" y="124"/>
                  </a:lnTo>
                  <a:lnTo>
                    <a:pt x="142" y="88"/>
                  </a:lnTo>
                  <a:lnTo>
                    <a:pt x="142" y="88"/>
                  </a:lnTo>
                  <a:lnTo>
                    <a:pt x="142" y="86"/>
                  </a:lnTo>
                  <a:lnTo>
                    <a:pt x="142" y="86"/>
                  </a:lnTo>
                  <a:lnTo>
                    <a:pt x="142" y="86"/>
                  </a:lnTo>
                  <a:lnTo>
                    <a:pt x="144" y="84"/>
                  </a:lnTo>
                  <a:lnTo>
                    <a:pt x="144" y="84"/>
                  </a:lnTo>
                  <a:lnTo>
                    <a:pt x="144" y="84"/>
                  </a:lnTo>
                  <a:lnTo>
                    <a:pt x="144" y="82"/>
                  </a:lnTo>
                  <a:lnTo>
                    <a:pt x="146" y="82"/>
                  </a:lnTo>
                  <a:lnTo>
                    <a:pt x="146" y="82"/>
                  </a:lnTo>
                  <a:lnTo>
                    <a:pt x="148" y="82"/>
                  </a:lnTo>
                  <a:lnTo>
                    <a:pt x="148"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58" name="Rectangle 16"/>
            <p:cNvSpPr>
              <a:spLocks noChangeArrowheads="1"/>
            </p:cNvSpPr>
            <p:nvPr/>
          </p:nvSpPr>
          <p:spPr bwMode="auto">
            <a:xfrm>
              <a:off x="6105" y="2256"/>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59" name="Freeform 17"/>
            <p:cNvSpPr>
              <a:spLocks/>
            </p:cNvSpPr>
            <p:nvPr/>
          </p:nvSpPr>
          <p:spPr bwMode="auto">
            <a:xfrm>
              <a:off x="6055" y="2097"/>
              <a:ext cx="174" cy="142"/>
            </a:xfrm>
            <a:custGeom>
              <a:avLst/>
              <a:gdLst>
                <a:gd name="T0" fmla="*/ 28 w 174"/>
                <a:gd name="T1" fmla="*/ 60 h 142"/>
                <a:gd name="T2" fmla="*/ 26 w 174"/>
                <a:gd name="T3" fmla="*/ 60 h 142"/>
                <a:gd name="T4" fmla="*/ 24 w 174"/>
                <a:gd name="T5" fmla="*/ 60 h 142"/>
                <a:gd name="T6" fmla="*/ 22 w 174"/>
                <a:gd name="T7" fmla="*/ 60 h 142"/>
                <a:gd name="T8" fmla="*/ 20 w 174"/>
                <a:gd name="T9" fmla="*/ 58 h 142"/>
                <a:gd name="T10" fmla="*/ 14 w 174"/>
                <a:gd name="T11" fmla="*/ 50 h 142"/>
                <a:gd name="T12" fmla="*/ 10 w 174"/>
                <a:gd name="T13" fmla="*/ 50 h 142"/>
                <a:gd name="T14" fmla="*/ 6 w 174"/>
                <a:gd name="T15" fmla="*/ 50 h 142"/>
                <a:gd name="T16" fmla="*/ 2 w 174"/>
                <a:gd name="T17" fmla="*/ 54 h 142"/>
                <a:gd name="T18" fmla="*/ 0 w 174"/>
                <a:gd name="T19" fmla="*/ 62 h 142"/>
                <a:gd name="T20" fmla="*/ 0 w 174"/>
                <a:gd name="T21" fmla="*/ 68 h 142"/>
                <a:gd name="T22" fmla="*/ 2 w 174"/>
                <a:gd name="T23" fmla="*/ 74 h 142"/>
                <a:gd name="T24" fmla="*/ 8 w 174"/>
                <a:gd name="T25" fmla="*/ 78 h 142"/>
                <a:gd name="T26" fmla="*/ 10 w 174"/>
                <a:gd name="T27" fmla="*/ 80 h 142"/>
                <a:gd name="T28" fmla="*/ 16 w 174"/>
                <a:gd name="T29" fmla="*/ 76 h 142"/>
                <a:gd name="T30" fmla="*/ 20 w 174"/>
                <a:gd name="T31" fmla="*/ 70 h 142"/>
                <a:gd name="T32" fmla="*/ 20 w 174"/>
                <a:gd name="T33" fmla="*/ 70 h 142"/>
                <a:gd name="T34" fmla="*/ 22 w 174"/>
                <a:gd name="T35" fmla="*/ 70 h 142"/>
                <a:gd name="T36" fmla="*/ 26 w 174"/>
                <a:gd name="T37" fmla="*/ 68 h 142"/>
                <a:gd name="T38" fmla="*/ 26 w 174"/>
                <a:gd name="T39" fmla="*/ 68 h 142"/>
                <a:gd name="T40" fmla="*/ 30 w 174"/>
                <a:gd name="T41" fmla="*/ 72 h 142"/>
                <a:gd name="T42" fmla="*/ 32 w 174"/>
                <a:gd name="T43" fmla="*/ 72 h 142"/>
                <a:gd name="T44" fmla="*/ 32 w 174"/>
                <a:gd name="T45" fmla="*/ 74 h 142"/>
                <a:gd name="T46" fmla="*/ 32 w 174"/>
                <a:gd name="T47" fmla="*/ 76 h 142"/>
                <a:gd name="T48" fmla="*/ 32 w 174"/>
                <a:gd name="T49" fmla="*/ 98 h 142"/>
                <a:gd name="T50" fmla="*/ 32 w 174"/>
                <a:gd name="T51" fmla="*/ 142 h 142"/>
                <a:gd name="T52" fmla="*/ 92 w 174"/>
                <a:gd name="T53" fmla="*/ 142 h 142"/>
                <a:gd name="T54" fmla="*/ 90 w 174"/>
                <a:gd name="T55" fmla="*/ 138 h 142"/>
                <a:gd name="T56" fmla="*/ 90 w 174"/>
                <a:gd name="T57" fmla="*/ 138 h 142"/>
                <a:gd name="T58" fmla="*/ 88 w 174"/>
                <a:gd name="T59" fmla="*/ 138 h 142"/>
                <a:gd name="T60" fmla="*/ 88 w 174"/>
                <a:gd name="T61" fmla="*/ 136 h 142"/>
                <a:gd name="T62" fmla="*/ 88 w 174"/>
                <a:gd name="T63" fmla="*/ 134 h 142"/>
                <a:gd name="T64" fmla="*/ 86 w 174"/>
                <a:gd name="T65" fmla="*/ 132 h 142"/>
                <a:gd name="T66" fmla="*/ 86 w 174"/>
                <a:gd name="T67" fmla="*/ 128 h 142"/>
                <a:gd name="T68" fmla="*/ 88 w 174"/>
                <a:gd name="T69" fmla="*/ 122 h 142"/>
                <a:gd name="T70" fmla="*/ 88 w 174"/>
                <a:gd name="T71" fmla="*/ 120 h 142"/>
                <a:gd name="T72" fmla="*/ 92 w 174"/>
                <a:gd name="T73" fmla="*/ 114 h 142"/>
                <a:gd name="T74" fmla="*/ 100 w 174"/>
                <a:gd name="T75" fmla="*/ 110 h 142"/>
                <a:gd name="T76" fmla="*/ 108 w 174"/>
                <a:gd name="T77" fmla="*/ 108 h 142"/>
                <a:gd name="T78" fmla="*/ 114 w 174"/>
                <a:gd name="T79" fmla="*/ 108 h 142"/>
                <a:gd name="T80" fmla="*/ 124 w 174"/>
                <a:gd name="T81" fmla="*/ 112 h 142"/>
                <a:gd name="T82" fmla="*/ 130 w 174"/>
                <a:gd name="T83" fmla="*/ 116 h 142"/>
                <a:gd name="T84" fmla="*/ 132 w 174"/>
                <a:gd name="T85" fmla="*/ 120 h 142"/>
                <a:gd name="T86" fmla="*/ 134 w 174"/>
                <a:gd name="T87" fmla="*/ 124 h 142"/>
                <a:gd name="T88" fmla="*/ 134 w 174"/>
                <a:gd name="T89" fmla="*/ 134 h 142"/>
                <a:gd name="T90" fmla="*/ 134 w 174"/>
                <a:gd name="T91" fmla="*/ 134 h 142"/>
                <a:gd name="T92" fmla="*/ 128 w 174"/>
                <a:gd name="T93" fmla="*/ 142 h 142"/>
                <a:gd name="T94" fmla="*/ 174 w 174"/>
                <a:gd name="T95" fmla="*/ 0 h 142"/>
                <a:gd name="T96" fmla="*/ 32 w 174"/>
                <a:gd name="T97" fmla="*/ 16 h 142"/>
                <a:gd name="T98" fmla="*/ 32 w 174"/>
                <a:gd name="T99" fmla="*/ 18 h 142"/>
                <a:gd name="T100" fmla="*/ 32 w 174"/>
                <a:gd name="T101" fmla="*/ 52 h 142"/>
                <a:gd name="T102" fmla="*/ 32 w 174"/>
                <a:gd name="T103" fmla="*/ 56 h 142"/>
                <a:gd name="T104" fmla="*/ 32 w 174"/>
                <a:gd name="T105" fmla="*/ 56 h 142"/>
                <a:gd name="T106" fmla="*/ 30 w 174"/>
                <a:gd name="T107" fmla="*/ 56 h 142"/>
                <a:gd name="T108" fmla="*/ 30 w 174"/>
                <a:gd name="T109" fmla="*/ 58 h 142"/>
                <a:gd name="T110" fmla="*/ 28 w 174"/>
                <a:gd name="T111" fmla="*/ 5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42">
                  <a:moveTo>
                    <a:pt x="28" y="60"/>
                  </a:moveTo>
                  <a:lnTo>
                    <a:pt x="28" y="60"/>
                  </a:lnTo>
                  <a:lnTo>
                    <a:pt x="26" y="60"/>
                  </a:lnTo>
                  <a:lnTo>
                    <a:pt x="26" y="60"/>
                  </a:lnTo>
                  <a:lnTo>
                    <a:pt x="26" y="60"/>
                  </a:lnTo>
                  <a:lnTo>
                    <a:pt x="24" y="60"/>
                  </a:lnTo>
                  <a:lnTo>
                    <a:pt x="24" y="60"/>
                  </a:lnTo>
                  <a:lnTo>
                    <a:pt x="22" y="60"/>
                  </a:lnTo>
                  <a:lnTo>
                    <a:pt x="20" y="58"/>
                  </a:lnTo>
                  <a:lnTo>
                    <a:pt x="20" y="58"/>
                  </a:lnTo>
                  <a:lnTo>
                    <a:pt x="20" y="58"/>
                  </a:lnTo>
                  <a:lnTo>
                    <a:pt x="14" y="50"/>
                  </a:lnTo>
                  <a:lnTo>
                    <a:pt x="12" y="50"/>
                  </a:lnTo>
                  <a:lnTo>
                    <a:pt x="10" y="50"/>
                  </a:lnTo>
                  <a:lnTo>
                    <a:pt x="10" y="50"/>
                  </a:lnTo>
                  <a:lnTo>
                    <a:pt x="6" y="50"/>
                  </a:lnTo>
                  <a:lnTo>
                    <a:pt x="4" y="52"/>
                  </a:lnTo>
                  <a:lnTo>
                    <a:pt x="2" y="54"/>
                  </a:lnTo>
                  <a:lnTo>
                    <a:pt x="0" y="58"/>
                  </a:lnTo>
                  <a:lnTo>
                    <a:pt x="0" y="62"/>
                  </a:lnTo>
                  <a:lnTo>
                    <a:pt x="0" y="64"/>
                  </a:lnTo>
                  <a:lnTo>
                    <a:pt x="0" y="68"/>
                  </a:lnTo>
                  <a:lnTo>
                    <a:pt x="0" y="72"/>
                  </a:lnTo>
                  <a:lnTo>
                    <a:pt x="2" y="74"/>
                  </a:lnTo>
                  <a:lnTo>
                    <a:pt x="4" y="76"/>
                  </a:lnTo>
                  <a:lnTo>
                    <a:pt x="8" y="78"/>
                  </a:lnTo>
                  <a:lnTo>
                    <a:pt x="10" y="80"/>
                  </a:lnTo>
                  <a:lnTo>
                    <a:pt x="10" y="80"/>
                  </a:lnTo>
                  <a:lnTo>
                    <a:pt x="14" y="78"/>
                  </a:lnTo>
                  <a:lnTo>
                    <a:pt x="16" y="76"/>
                  </a:lnTo>
                  <a:lnTo>
                    <a:pt x="18" y="72"/>
                  </a:lnTo>
                  <a:lnTo>
                    <a:pt x="20" y="70"/>
                  </a:lnTo>
                  <a:lnTo>
                    <a:pt x="20" y="70"/>
                  </a:lnTo>
                  <a:lnTo>
                    <a:pt x="20" y="70"/>
                  </a:lnTo>
                  <a:lnTo>
                    <a:pt x="22" y="70"/>
                  </a:lnTo>
                  <a:lnTo>
                    <a:pt x="22" y="70"/>
                  </a:lnTo>
                  <a:lnTo>
                    <a:pt x="24" y="68"/>
                  </a:lnTo>
                  <a:lnTo>
                    <a:pt x="26" y="68"/>
                  </a:lnTo>
                  <a:lnTo>
                    <a:pt x="26" y="68"/>
                  </a:lnTo>
                  <a:lnTo>
                    <a:pt x="26" y="68"/>
                  </a:lnTo>
                  <a:lnTo>
                    <a:pt x="28" y="70"/>
                  </a:lnTo>
                  <a:lnTo>
                    <a:pt x="30" y="72"/>
                  </a:lnTo>
                  <a:lnTo>
                    <a:pt x="30" y="72"/>
                  </a:lnTo>
                  <a:lnTo>
                    <a:pt x="32" y="72"/>
                  </a:lnTo>
                  <a:lnTo>
                    <a:pt x="32" y="74"/>
                  </a:lnTo>
                  <a:lnTo>
                    <a:pt x="32" y="74"/>
                  </a:lnTo>
                  <a:lnTo>
                    <a:pt x="32" y="76"/>
                  </a:lnTo>
                  <a:lnTo>
                    <a:pt x="32" y="76"/>
                  </a:lnTo>
                  <a:lnTo>
                    <a:pt x="32" y="98"/>
                  </a:lnTo>
                  <a:lnTo>
                    <a:pt x="32" y="98"/>
                  </a:lnTo>
                  <a:lnTo>
                    <a:pt x="32" y="100"/>
                  </a:lnTo>
                  <a:lnTo>
                    <a:pt x="32" y="142"/>
                  </a:lnTo>
                  <a:lnTo>
                    <a:pt x="92" y="142"/>
                  </a:lnTo>
                  <a:lnTo>
                    <a:pt x="92" y="142"/>
                  </a:lnTo>
                  <a:lnTo>
                    <a:pt x="92" y="140"/>
                  </a:lnTo>
                  <a:lnTo>
                    <a:pt x="90" y="138"/>
                  </a:lnTo>
                  <a:lnTo>
                    <a:pt x="90" y="138"/>
                  </a:lnTo>
                  <a:lnTo>
                    <a:pt x="90" y="138"/>
                  </a:lnTo>
                  <a:lnTo>
                    <a:pt x="88" y="138"/>
                  </a:lnTo>
                  <a:lnTo>
                    <a:pt x="88" y="138"/>
                  </a:lnTo>
                  <a:lnTo>
                    <a:pt x="88" y="136"/>
                  </a:lnTo>
                  <a:lnTo>
                    <a:pt x="88" y="136"/>
                  </a:lnTo>
                  <a:lnTo>
                    <a:pt x="88" y="136"/>
                  </a:lnTo>
                  <a:lnTo>
                    <a:pt x="88" y="134"/>
                  </a:lnTo>
                  <a:lnTo>
                    <a:pt x="86" y="132"/>
                  </a:lnTo>
                  <a:lnTo>
                    <a:pt x="86" y="132"/>
                  </a:lnTo>
                  <a:lnTo>
                    <a:pt x="86" y="132"/>
                  </a:lnTo>
                  <a:lnTo>
                    <a:pt x="86" y="128"/>
                  </a:lnTo>
                  <a:lnTo>
                    <a:pt x="86" y="126"/>
                  </a:lnTo>
                  <a:lnTo>
                    <a:pt x="88" y="122"/>
                  </a:lnTo>
                  <a:lnTo>
                    <a:pt x="88" y="120"/>
                  </a:lnTo>
                  <a:lnTo>
                    <a:pt x="88" y="120"/>
                  </a:lnTo>
                  <a:lnTo>
                    <a:pt x="88" y="120"/>
                  </a:lnTo>
                  <a:lnTo>
                    <a:pt x="92" y="114"/>
                  </a:lnTo>
                  <a:lnTo>
                    <a:pt x="96" y="112"/>
                  </a:lnTo>
                  <a:lnTo>
                    <a:pt x="100" y="110"/>
                  </a:lnTo>
                  <a:lnTo>
                    <a:pt x="104" y="108"/>
                  </a:lnTo>
                  <a:lnTo>
                    <a:pt x="108" y="108"/>
                  </a:lnTo>
                  <a:lnTo>
                    <a:pt x="110" y="108"/>
                  </a:lnTo>
                  <a:lnTo>
                    <a:pt x="114" y="108"/>
                  </a:lnTo>
                  <a:lnTo>
                    <a:pt x="120" y="110"/>
                  </a:lnTo>
                  <a:lnTo>
                    <a:pt x="124" y="112"/>
                  </a:lnTo>
                  <a:lnTo>
                    <a:pt x="126" y="114"/>
                  </a:lnTo>
                  <a:lnTo>
                    <a:pt x="130" y="116"/>
                  </a:lnTo>
                  <a:lnTo>
                    <a:pt x="132" y="120"/>
                  </a:lnTo>
                  <a:lnTo>
                    <a:pt x="132" y="120"/>
                  </a:lnTo>
                  <a:lnTo>
                    <a:pt x="132" y="120"/>
                  </a:lnTo>
                  <a:lnTo>
                    <a:pt x="134" y="124"/>
                  </a:lnTo>
                  <a:lnTo>
                    <a:pt x="134" y="128"/>
                  </a:lnTo>
                  <a:lnTo>
                    <a:pt x="134" y="134"/>
                  </a:lnTo>
                  <a:lnTo>
                    <a:pt x="134" y="134"/>
                  </a:lnTo>
                  <a:lnTo>
                    <a:pt x="134" y="134"/>
                  </a:lnTo>
                  <a:lnTo>
                    <a:pt x="132" y="138"/>
                  </a:lnTo>
                  <a:lnTo>
                    <a:pt x="128" y="142"/>
                  </a:lnTo>
                  <a:lnTo>
                    <a:pt x="174" y="142"/>
                  </a:lnTo>
                  <a:lnTo>
                    <a:pt x="174" y="0"/>
                  </a:lnTo>
                  <a:lnTo>
                    <a:pt x="32" y="0"/>
                  </a:lnTo>
                  <a:lnTo>
                    <a:pt x="32" y="16"/>
                  </a:lnTo>
                  <a:lnTo>
                    <a:pt x="32" y="16"/>
                  </a:lnTo>
                  <a:lnTo>
                    <a:pt x="32" y="18"/>
                  </a:lnTo>
                  <a:lnTo>
                    <a:pt x="32" y="52"/>
                  </a:lnTo>
                  <a:lnTo>
                    <a:pt x="32" y="52"/>
                  </a:lnTo>
                  <a:lnTo>
                    <a:pt x="32" y="54"/>
                  </a:lnTo>
                  <a:lnTo>
                    <a:pt x="32" y="56"/>
                  </a:lnTo>
                  <a:lnTo>
                    <a:pt x="32" y="56"/>
                  </a:lnTo>
                  <a:lnTo>
                    <a:pt x="32" y="56"/>
                  </a:lnTo>
                  <a:lnTo>
                    <a:pt x="30" y="56"/>
                  </a:lnTo>
                  <a:lnTo>
                    <a:pt x="30" y="56"/>
                  </a:lnTo>
                  <a:lnTo>
                    <a:pt x="30" y="58"/>
                  </a:lnTo>
                  <a:lnTo>
                    <a:pt x="30" y="58"/>
                  </a:lnTo>
                  <a:lnTo>
                    <a:pt x="30" y="58"/>
                  </a:lnTo>
                  <a:lnTo>
                    <a:pt x="28" y="58"/>
                  </a:lnTo>
                  <a:lnTo>
                    <a:pt x="2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60" name="Rectangle 18"/>
            <p:cNvSpPr>
              <a:spLocks noChangeArrowheads="1"/>
            </p:cNvSpPr>
            <p:nvPr/>
          </p:nvSpPr>
          <p:spPr bwMode="auto">
            <a:xfrm>
              <a:off x="6013" y="2174"/>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61" name="Freeform 19"/>
            <p:cNvSpPr>
              <a:spLocks/>
            </p:cNvSpPr>
            <p:nvPr/>
          </p:nvSpPr>
          <p:spPr bwMode="auto">
            <a:xfrm>
              <a:off x="5937" y="2097"/>
              <a:ext cx="142" cy="176"/>
            </a:xfrm>
            <a:custGeom>
              <a:avLst/>
              <a:gdLst>
                <a:gd name="T0" fmla="*/ 16 w 142"/>
                <a:gd name="T1" fmla="*/ 142 h 176"/>
                <a:gd name="T2" fmla="*/ 18 w 142"/>
                <a:gd name="T3" fmla="*/ 142 h 176"/>
                <a:gd name="T4" fmla="*/ 52 w 142"/>
                <a:gd name="T5" fmla="*/ 142 h 176"/>
                <a:gd name="T6" fmla="*/ 54 w 142"/>
                <a:gd name="T7" fmla="*/ 142 h 176"/>
                <a:gd name="T8" fmla="*/ 56 w 142"/>
                <a:gd name="T9" fmla="*/ 142 h 176"/>
                <a:gd name="T10" fmla="*/ 58 w 142"/>
                <a:gd name="T11" fmla="*/ 144 h 176"/>
                <a:gd name="T12" fmla="*/ 58 w 142"/>
                <a:gd name="T13" fmla="*/ 146 h 176"/>
                <a:gd name="T14" fmla="*/ 60 w 142"/>
                <a:gd name="T15" fmla="*/ 148 h 176"/>
                <a:gd name="T16" fmla="*/ 60 w 142"/>
                <a:gd name="T17" fmla="*/ 150 h 176"/>
                <a:gd name="T18" fmla="*/ 60 w 142"/>
                <a:gd name="T19" fmla="*/ 150 h 176"/>
                <a:gd name="T20" fmla="*/ 60 w 142"/>
                <a:gd name="T21" fmla="*/ 152 h 176"/>
                <a:gd name="T22" fmla="*/ 58 w 142"/>
                <a:gd name="T23" fmla="*/ 152 h 176"/>
                <a:gd name="T24" fmla="*/ 58 w 142"/>
                <a:gd name="T25" fmla="*/ 156 h 176"/>
                <a:gd name="T26" fmla="*/ 56 w 142"/>
                <a:gd name="T27" fmla="*/ 156 h 176"/>
                <a:gd name="T28" fmla="*/ 56 w 142"/>
                <a:gd name="T29" fmla="*/ 156 h 176"/>
                <a:gd name="T30" fmla="*/ 50 w 142"/>
                <a:gd name="T31" fmla="*/ 162 h 176"/>
                <a:gd name="T32" fmla="*/ 50 w 142"/>
                <a:gd name="T33" fmla="*/ 164 h 176"/>
                <a:gd name="T34" fmla="*/ 50 w 142"/>
                <a:gd name="T35" fmla="*/ 168 h 176"/>
                <a:gd name="T36" fmla="*/ 56 w 142"/>
                <a:gd name="T37" fmla="*/ 174 h 176"/>
                <a:gd name="T38" fmla="*/ 64 w 142"/>
                <a:gd name="T39" fmla="*/ 176 h 176"/>
                <a:gd name="T40" fmla="*/ 74 w 142"/>
                <a:gd name="T41" fmla="*/ 172 h 176"/>
                <a:gd name="T42" fmla="*/ 78 w 142"/>
                <a:gd name="T43" fmla="*/ 168 h 176"/>
                <a:gd name="T44" fmla="*/ 80 w 142"/>
                <a:gd name="T45" fmla="*/ 164 h 176"/>
                <a:gd name="T46" fmla="*/ 78 w 142"/>
                <a:gd name="T47" fmla="*/ 162 h 176"/>
                <a:gd name="T48" fmla="*/ 76 w 142"/>
                <a:gd name="T49" fmla="*/ 158 h 176"/>
                <a:gd name="T50" fmla="*/ 72 w 142"/>
                <a:gd name="T51" fmla="*/ 156 h 176"/>
                <a:gd name="T52" fmla="*/ 70 w 142"/>
                <a:gd name="T53" fmla="*/ 152 h 176"/>
                <a:gd name="T54" fmla="*/ 68 w 142"/>
                <a:gd name="T55" fmla="*/ 150 h 176"/>
                <a:gd name="T56" fmla="*/ 68 w 142"/>
                <a:gd name="T57" fmla="*/ 150 h 176"/>
                <a:gd name="T58" fmla="*/ 70 w 142"/>
                <a:gd name="T59" fmla="*/ 146 h 176"/>
                <a:gd name="T60" fmla="*/ 70 w 142"/>
                <a:gd name="T61" fmla="*/ 144 h 176"/>
                <a:gd name="T62" fmla="*/ 72 w 142"/>
                <a:gd name="T63" fmla="*/ 142 h 176"/>
                <a:gd name="T64" fmla="*/ 76 w 142"/>
                <a:gd name="T65" fmla="*/ 142 h 176"/>
                <a:gd name="T66" fmla="*/ 76 w 142"/>
                <a:gd name="T67" fmla="*/ 142 h 176"/>
                <a:gd name="T68" fmla="*/ 98 w 142"/>
                <a:gd name="T69" fmla="*/ 142 h 176"/>
                <a:gd name="T70" fmla="*/ 142 w 142"/>
                <a:gd name="T71" fmla="*/ 142 h 176"/>
                <a:gd name="T72" fmla="*/ 142 w 142"/>
                <a:gd name="T73" fmla="*/ 82 h 176"/>
                <a:gd name="T74" fmla="*/ 140 w 142"/>
                <a:gd name="T75" fmla="*/ 84 h 176"/>
                <a:gd name="T76" fmla="*/ 138 w 142"/>
                <a:gd name="T77" fmla="*/ 84 h 176"/>
                <a:gd name="T78" fmla="*/ 134 w 142"/>
                <a:gd name="T79" fmla="*/ 88 h 176"/>
                <a:gd name="T80" fmla="*/ 130 w 142"/>
                <a:gd name="T81" fmla="*/ 88 h 176"/>
                <a:gd name="T82" fmla="*/ 130 w 142"/>
                <a:gd name="T83" fmla="*/ 88 h 176"/>
                <a:gd name="T84" fmla="*/ 126 w 142"/>
                <a:gd name="T85" fmla="*/ 88 h 176"/>
                <a:gd name="T86" fmla="*/ 124 w 142"/>
                <a:gd name="T87" fmla="*/ 88 h 176"/>
                <a:gd name="T88" fmla="*/ 124 w 142"/>
                <a:gd name="T89" fmla="*/ 88 h 176"/>
                <a:gd name="T90" fmla="*/ 122 w 142"/>
                <a:gd name="T91" fmla="*/ 88 h 176"/>
                <a:gd name="T92" fmla="*/ 118 w 142"/>
                <a:gd name="T93" fmla="*/ 84 h 176"/>
                <a:gd name="T94" fmla="*/ 110 w 142"/>
                <a:gd name="T95" fmla="*/ 78 h 176"/>
                <a:gd name="T96" fmla="*/ 108 w 142"/>
                <a:gd name="T97" fmla="*/ 68 h 176"/>
                <a:gd name="T98" fmla="*/ 108 w 142"/>
                <a:gd name="T99" fmla="*/ 60 h 176"/>
                <a:gd name="T100" fmla="*/ 112 w 142"/>
                <a:gd name="T101" fmla="*/ 48 h 176"/>
                <a:gd name="T102" fmla="*/ 116 w 142"/>
                <a:gd name="T103" fmla="*/ 44 h 176"/>
                <a:gd name="T104" fmla="*/ 116 w 142"/>
                <a:gd name="T105" fmla="*/ 44 h 176"/>
                <a:gd name="T106" fmla="*/ 124 w 142"/>
                <a:gd name="T107" fmla="*/ 40 h 176"/>
                <a:gd name="T108" fmla="*/ 124 w 142"/>
                <a:gd name="T109" fmla="*/ 40 h 176"/>
                <a:gd name="T110" fmla="*/ 128 w 142"/>
                <a:gd name="T111" fmla="*/ 40 h 176"/>
                <a:gd name="T112" fmla="*/ 132 w 142"/>
                <a:gd name="T113" fmla="*/ 40 h 176"/>
                <a:gd name="T114" fmla="*/ 134 w 142"/>
                <a:gd name="T115" fmla="*/ 42 h 176"/>
                <a:gd name="T116" fmla="*/ 138 w 142"/>
                <a:gd name="T117" fmla="*/ 44 h 176"/>
                <a:gd name="T118" fmla="*/ 140 w 142"/>
                <a:gd name="T119" fmla="*/ 46 h 176"/>
                <a:gd name="T120" fmla="*/ 142 w 142"/>
                <a:gd name="T121" fmla="*/ 46 h 176"/>
                <a:gd name="T122" fmla="*/ 0 w 142"/>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76">
                  <a:moveTo>
                    <a:pt x="0" y="142"/>
                  </a:moveTo>
                  <a:lnTo>
                    <a:pt x="16" y="142"/>
                  </a:lnTo>
                  <a:lnTo>
                    <a:pt x="16" y="142"/>
                  </a:lnTo>
                  <a:lnTo>
                    <a:pt x="18" y="142"/>
                  </a:lnTo>
                  <a:lnTo>
                    <a:pt x="52" y="142"/>
                  </a:lnTo>
                  <a:lnTo>
                    <a:pt x="52" y="142"/>
                  </a:lnTo>
                  <a:lnTo>
                    <a:pt x="52" y="142"/>
                  </a:lnTo>
                  <a:lnTo>
                    <a:pt x="54" y="142"/>
                  </a:lnTo>
                  <a:lnTo>
                    <a:pt x="54" y="142"/>
                  </a:lnTo>
                  <a:lnTo>
                    <a:pt x="56" y="142"/>
                  </a:lnTo>
                  <a:lnTo>
                    <a:pt x="58" y="144"/>
                  </a:lnTo>
                  <a:lnTo>
                    <a:pt x="58" y="144"/>
                  </a:lnTo>
                  <a:lnTo>
                    <a:pt x="58" y="146"/>
                  </a:lnTo>
                  <a:lnTo>
                    <a:pt x="58" y="146"/>
                  </a:lnTo>
                  <a:lnTo>
                    <a:pt x="58" y="146"/>
                  </a:lnTo>
                  <a:lnTo>
                    <a:pt x="60" y="148"/>
                  </a:lnTo>
                  <a:lnTo>
                    <a:pt x="60" y="150"/>
                  </a:lnTo>
                  <a:lnTo>
                    <a:pt x="60" y="150"/>
                  </a:lnTo>
                  <a:lnTo>
                    <a:pt x="60" y="150"/>
                  </a:lnTo>
                  <a:lnTo>
                    <a:pt x="60" y="150"/>
                  </a:lnTo>
                  <a:lnTo>
                    <a:pt x="60" y="150"/>
                  </a:lnTo>
                  <a:lnTo>
                    <a:pt x="60" y="152"/>
                  </a:lnTo>
                  <a:lnTo>
                    <a:pt x="58" y="152"/>
                  </a:lnTo>
                  <a:lnTo>
                    <a:pt x="58" y="152"/>
                  </a:lnTo>
                  <a:lnTo>
                    <a:pt x="58" y="154"/>
                  </a:lnTo>
                  <a:lnTo>
                    <a:pt x="58" y="156"/>
                  </a:lnTo>
                  <a:lnTo>
                    <a:pt x="58" y="156"/>
                  </a:lnTo>
                  <a:lnTo>
                    <a:pt x="56" y="156"/>
                  </a:lnTo>
                  <a:lnTo>
                    <a:pt x="56" y="156"/>
                  </a:lnTo>
                  <a:lnTo>
                    <a:pt x="56" y="156"/>
                  </a:lnTo>
                  <a:lnTo>
                    <a:pt x="52" y="158"/>
                  </a:lnTo>
                  <a:lnTo>
                    <a:pt x="50" y="162"/>
                  </a:lnTo>
                  <a:lnTo>
                    <a:pt x="50" y="164"/>
                  </a:lnTo>
                  <a:lnTo>
                    <a:pt x="50" y="164"/>
                  </a:lnTo>
                  <a:lnTo>
                    <a:pt x="50" y="166"/>
                  </a:lnTo>
                  <a:lnTo>
                    <a:pt x="50" y="168"/>
                  </a:lnTo>
                  <a:lnTo>
                    <a:pt x="52" y="172"/>
                  </a:lnTo>
                  <a:lnTo>
                    <a:pt x="56" y="174"/>
                  </a:lnTo>
                  <a:lnTo>
                    <a:pt x="60" y="176"/>
                  </a:lnTo>
                  <a:lnTo>
                    <a:pt x="64" y="176"/>
                  </a:lnTo>
                  <a:lnTo>
                    <a:pt x="68" y="176"/>
                  </a:lnTo>
                  <a:lnTo>
                    <a:pt x="74" y="172"/>
                  </a:lnTo>
                  <a:lnTo>
                    <a:pt x="76" y="170"/>
                  </a:lnTo>
                  <a:lnTo>
                    <a:pt x="78" y="168"/>
                  </a:lnTo>
                  <a:lnTo>
                    <a:pt x="80" y="166"/>
                  </a:lnTo>
                  <a:lnTo>
                    <a:pt x="80" y="164"/>
                  </a:lnTo>
                  <a:lnTo>
                    <a:pt x="80" y="164"/>
                  </a:lnTo>
                  <a:lnTo>
                    <a:pt x="78" y="162"/>
                  </a:lnTo>
                  <a:lnTo>
                    <a:pt x="78" y="160"/>
                  </a:lnTo>
                  <a:lnTo>
                    <a:pt x="76" y="158"/>
                  </a:lnTo>
                  <a:lnTo>
                    <a:pt x="72" y="156"/>
                  </a:lnTo>
                  <a:lnTo>
                    <a:pt x="72" y="156"/>
                  </a:lnTo>
                  <a:lnTo>
                    <a:pt x="70" y="154"/>
                  </a:lnTo>
                  <a:lnTo>
                    <a:pt x="70" y="152"/>
                  </a:lnTo>
                  <a:lnTo>
                    <a:pt x="70" y="152"/>
                  </a:lnTo>
                  <a:lnTo>
                    <a:pt x="68" y="150"/>
                  </a:lnTo>
                  <a:lnTo>
                    <a:pt x="68" y="150"/>
                  </a:lnTo>
                  <a:lnTo>
                    <a:pt x="68" y="150"/>
                  </a:lnTo>
                  <a:lnTo>
                    <a:pt x="70" y="148"/>
                  </a:lnTo>
                  <a:lnTo>
                    <a:pt x="70" y="146"/>
                  </a:lnTo>
                  <a:lnTo>
                    <a:pt x="70" y="146"/>
                  </a:lnTo>
                  <a:lnTo>
                    <a:pt x="70" y="144"/>
                  </a:lnTo>
                  <a:lnTo>
                    <a:pt x="72" y="142"/>
                  </a:lnTo>
                  <a:lnTo>
                    <a:pt x="72" y="142"/>
                  </a:lnTo>
                  <a:lnTo>
                    <a:pt x="74" y="142"/>
                  </a:lnTo>
                  <a:lnTo>
                    <a:pt x="76" y="142"/>
                  </a:lnTo>
                  <a:lnTo>
                    <a:pt x="76" y="142"/>
                  </a:lnTo>
                  <a:lnTo>
                    <a:pt x="76" y="142"/>
                  </a:lnTo>
                  <a:lnTo>
                    <a:pt x="98" y="142"/>
                  </a:lnTo>
                  <a:lnTo>
                    <a:pt x="98" y="142"/>
                  </a:lnTo>
                  <a:lnTo>
                    <a:pt x="100" y="142"/>
                  </a:lnTo>
                  <a:lnTo>
                    <a:pt x="142" y="142"/>
                  </a:lnTo>
                  <a:lnTo>
                    <a:pt x="142" y="82"/>
                  </a:lnTo>
                  <a:lnTo>
                    <a:pt x="142" y="82"/>
                  </a:lnTo>
                  <a:lnTo>
                    <a:pt x="140" y="82"/>
                  </a:lnTo>
                  <a:lnTo>
                    <a:pt x="140" y="84"/>
                  </a:lnTo>
                  <a:lnTo>
                    <a:pt x="140" y="84"/>
                  </a:lnTo>
                  <a:lnTo>
                    <a:pt x="138" y="84"/>
                  </a:lnTo>
                  <a:lnTo>
                    <a:pt x="134" y="88"/>
                  </a:lnTo>
                  <a:lnTo>
                    <a:pt x="134" y="88"/>
                  </a:lnTo>
                  <a:lnTo>
                    <a:pt x="132" y="88"/>
                  </a:lnTo>
                  <a:lnTo>
                    <a:pt x="130" y="88"/>
                  </a:lnTo>
                  <a:lnTo>
                    <a:pt x="130" y="88"/>
                  </a:lnTo>
                  <a:lnTo>
                    <a:pt x="130" y="88"/>
                  </a:lnTo>
                  <a:lnTo>
                    <a:pt x="126" y="88"/>
                  </a:lnTo>
                  <a:lnTo>
                    <a:pt x="126" y="88"/>
                  </a:lnTo>
                  <a:lnTo>
                    <a:pt x="126" y="88"/>
                  </a:lnTo>
                  <a:lnTo>
                    <a:pt x="124" y="88"/>
                  </a:lnTo>
                  <a:lnTo>
                    <a:pt x="124" y="88"/>
                  </a:lnTo>
                  <a:lnTo>
                    <a:pt x="124" y="88"/>
                  </a:lnTo>
                  <a:lnTo>
                    <a:pt x="122" y="88"/>
                  </a:lnTo>
                  <a:lnTo>
                    <a:pt x="122" y="88"/>
                  </a:lnTo>
                  <a:lnTo>
                    <a:pt x="122" y="86"/>
                  </a:lnTo>
                  <a:lnTo>
                    <a:pt x="118" y="84"/>
                  </a:lnTo>
                  <a:lnTo>
                    <a:pt x="114" y="80"/>
                  </a:lnTo>
                  <a:lnTo>
                    <a:pt x="110" y="78"/>
                  </a:lnTo>
                  <a:lnTo>
                    <a:pt x="110" y="72"/>
                  </a:lnTo>
                  <a:lnTo>
                    <a:pt x="108" y="68"/>
                  </a:lnTo>
                  <a:lnTo>
                    <a:pt x="108" y="66"/>
                  </a:lnTo>
                  <a:lnTo>
                    <a:pt x="108" y="60"/>
                  </a:lnTo>
                  <a:lnTo>
                    <a:pt x="110" y="54"/>
                  </a:lnTo>
                  <a:lnTo>
                    <a:pt x="112" y="48"/>
                  </a:lnTo>
                  <a:lnTo>
                    <a:pt x="114" y="48"/>
                  </a:lnTo>
                  <a:lnTo>
                    <a:pt x="116" y="44"/>
                  </a:lnTo>
                  <a:lnTo>
                    <a:pt x="116" y="44"/>
                  </a:lnTo>
                  <a:lnTo>
                    <a:pt x="116" y="44"/>
                  </a:lnTo>
                  <a:lnTo>
                    <a:pt x="122" y="42"/>
                  </a:lnTo>
                  <a:lnTo>
                    <a:pt x="124" y="40"/>
                  </a:lnTo>
                  <a:lnTo>
                    <a:pt x="124" y="40"/>
                  </a:lnTo>
                  <a:lnTo>
                    <a:pt x="124" y="40"/>
                  </a:lnTo>
                  <a:lnTo>
                    <a:pt x="128" y="40"/>
                  </a:lnTo>
                  <a:lnTo>
                    <a:pt x="128" y="40"/>
                  </a:lnTo>
                  <a:lnTo>
                    <a:pt x="128" y="40"/>
                  </a:lnTo>
                  <a:lnTo>
                    <a:pt x="132" y="40"/>
                  </a:lnTo>
                  <a:lnTo>
                    <a:pt x="132" y="40"/>
                  </a:lnTo>
                  <a:lnTo>
                    <a:pt x="134" y="42"/>
                  </a:lnTo>
                  <a:lnTo>
                    <a:pt x="138" y="44"/>
                  </a:lnTo>
                  <a:lnTo>
                    <a:pt x="138" y="44"/>
                  </a:lnTo>
                  <a:lnTo>
                    <a:pt x="140" y="44"/>
                  </a:lnTo>
                  <a:lnTo>
                    <a:pt x="140" y="46"/>
                  </a:lnTo>
                  <a:lnTo>
                    <a:pt x="140" y="46"/>
                  </a:lnTo>
                  <a:lnTo>
                    <a:pt x="142" y="46"/>
                  </a:lnTo>
                  <a:lnTo>
                    <a:pt x="142" y="0"/>
                  </a:lnTo>
                  <a:lnTo>
                    <a:pt x="0" y="0"/>
                  </a:lnTo>
                  <a:lnTo>
                    <a:pt x="0"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62" name="Freeform 20"/>
            <p:cNvSpPr>
              <a:spLocks/>
            </p:cNvSpPr>
            <p:nvPr/>
          </p:nvSpPr>
          <p:spPr bwMode="auto">
            <a:xfrm>
              <a:off x="6089" y="2215"/>
              <a:ext cx="140" cy="174"/>
            </a:xfrm>
            <a:custGeom>
              <a:avLst/>
              <a:gdLst>
                <a:gd name="T0" fmla="*/ 140 w 140"/>
                <a:gd name="T1" fmla="*/ 32 h 174"/>
                <a:gd name="T2" fmla="*/ 116 w 140"/>
                <a:gd name="T3" fmla="*/ 32 h 174"/>
                <a:gd name="T4" fmla="*/ 90 w 140"/>
                <a:gd name="T5" fmla="*/ 32 h 174"/>
                <a:gd name="T6" fmla="*/ 86 w 140"/>
                <a:gd name="T7" fmla="*/ 32 h 174"/>
                <a:gd name="T8" fmla="*/ 84 w 140"/>
                <a:gd name="T9" fmla="*/ 30 h 174"/>
                <a:gd name="T10" fmla="*/ 82 w 140"/>
                <a:gd name="T11" fmla="*/ 30 h 174"/>
                <a:gd name="T12" fmla="*/ 82 w 140"/>
                <a:gd name="T13" fmla="*/ 28 h 174"/>
                <a:gd name="T14" fmla="*/ 82 w 140"/>
                <a:gd name="T15" fmla="*/ 26 h 174"/>
                <a:gd name="T16" fmla="*/ 82 w 140"/>
                <a:gd name="T17" fmla="*/ 24 h 174"/>
                <a:gd name="T18" fmla="*/ 82 w 140"/>
                <a:gd name="T19" fmla="*/ 22 h 174"/>
                <a:gd name="T20" fmla="*/ 82 w 140"/>
                <a:gd name="T21" fmla="*/ 22 h 174"/>
                <a:gd name="T22" fmla="*/ 90 w 140"/>
                <a:gd name="T23" fmla="*/ 14 h 174"/>
                <a:gd name="T24" fmla="*/ 92 w 140"/>
                <a:gd name="T25" fmla="*/ 10 h 174"/>
                <a:gd name="T26" fmla="*/ 92 w 140"/>
                <a:gd name="T27" fmla="*/ 8 h 174"/>
                <a:gd name="T28" fmla="*/ 88 w 140"/>
                <a:gd name="T29" fmla="*/ 4 h 174"/>
                <a:gd name="T30" fmla="*/ 80 w 140"/>
                <a:gd name="T31" fmla="*/ 0 h 174"/>
                <a:gd name="T32" fmla="*/ 72 w 140"/>
                <a:gd name="T33" fmla="*/ 0 h 174"/>
                <a:gd name="T34" fmla="*/ 64 w 140"/>
                <a:gd name="T35" fmla="*/ 4 h 174"/>
                <a:gd name="T36" fmla="*/ 62 w 140"/>
                <a:gd name="T37" fmla="*/ 10 h 174"/>
                <a:gd name="T38" fmla="*/ 62 w 140"/>
                <a:gd name="T39" fmla="*/ 14 h 174"/>
                <a:gd name="T40" fmla="*/ 68 w 140"/>
                <a:gd name="T41" fmla="*/ 18 h 174"/>
                <a:gd name="T42" fmla="*/ 68 w 140"/>
                <a:gd name="T43" fmla="*/ 18 h 174"/>
                <a:gd name="T44" fmla="*/ 72 w 140"/>
                <a:gd name="T45" fmla="*/ 24 h 174"/>
                <a:gd name="T46" fmla="*/ 72 w 140"/>
                <a:gd name="T47" fmla="*/ 26 h 174"/>
                <a:gd name="T48" fmla="*/ 72 w 140"/>
                <a:gd name="T49" fmla="*/ 26 h 174"/>
                <a:gd name="T50" fmla="*/ 72 w 140"/>
                <a:gd name="T51" fmla="*/ 28 h 174"/>
                <a:gd name="T52" fmla="*/ 68 w 140"/>
                <a:gd name="T53" fmla="*/ 32 h 174"/>
                <a:gd name="T54" fmla="*/ 66 w 140"/>
                <a:gd name="T55" fmla="*/ 32 h 174"/>
                <a:gd name="T56" fmla="*/ 42 w 140"/>
                <a:gd name="T57" fmla="*/ 32 h 174"/>
                <a:gd name="T58" fmla="*/ 42 w 140"/>
                <a:gd name="T59" fmla="*/ 32 h 174"/>
                <a:gd name="T60" fmla="*/ 0 w 140"/>
                <a:gd name="T61" fmla="*/ 92 h 174"/>
                <a:gd name="T62" fmla="*/ 0 w 140"/>
                <a:gd name="T63" fmla="*/ 92 h 174"/>
                <a:gd name="T64" fmla="*/ 2 w 140"/>
                <a:gd name="T65" fmla="*/ 90 h 174"/>
                <a:gd name="T66" fmla="*/ 8 w 140"/>
                <a:gd name="T67" fmla="*/ 86 h 174"/>
                <a:gd name="T68" fmla="*/ 14 w 140"/>
                <a:gd name="T69" fmla="*/ 86 h 174"/>
                <a:gd name="T70" fmla="*/ 16 w 140"/>
                <a:gd name="T71" fmla="*/ 86 h 174"/>
                <a:gd name="T72" fmla="*/ 16 w 140"/>
                <a:gd name="T73" fmla="*/ 86 h 174"/>
                <a:gd name="T74" fmla="*/ 18 w 140"/>
                <a:gd name="T75" fmla="*/ 88 h 174"/>
                <a:gd name="T76" fmla="*/ 20 w 140"/>
                <a:gd name="T77" fmla="*/ 88 h 174"/>
                <a:gd name="T78" fmla="*/ 26 w 140"/>
                <a:gd name="T79" fmla="*/ 92 h 174"/>
                <a:gd name="T80" fmla="*/ 30 w 140"/>
                <a:gd name="T81" fmla="*/ 98 h 174"/>
                <a:gd name="T82" fmla="*/ 32 w 140"/>
                <a:gd name="T83" fmla="*/ 106 h 174"/>
                <a:gd name="T84" fmla="*/ 32 w 140"/>
                <a:gd name="T85" fmla="*/ 116 h 174"/>
                <a:gd name="T86" fmla="*/ 30 w 140"/>
                <a:gd name="T87" fmla="*/ 124 h 174"/>
                <a:gd name="T88" fmla="*/ 24 w 140"/>
                <a:gd name="T89" fmla="*/ 130 h 174"/>
                <a:gd name="T90" fmla="*/ 18 w 140"/>
                <a:gd name="T91" fmla="*/ 134 h 174"/>
                <a:gd name="T92" fmla="*/ 16 w 140"/>
                <a:gd name="T93" fmla="*/ 134 h 174"/>
                <a:gd name="T94" fmla="*/ 14 w 140"/>
                <a:gd name="T95" fmla="*/ 134 h 174"/>
                <a:gd name="T96" fmla="*/ 10 w 140"/>
                <a:gd name="T97" fmla="*/ 134 h 174"/>
                <a:gd name="T98" fmla="*/ 10 w 140"/>
                <a:gd name="T99" fmla="*/ 134 h 174"/>
                <a:gd name="T100" fmla="*/ 8 w 140"/>
                <a:gd name="T101" fmla="*/ 134 h 174"/>
                <a:gd name="T102" fmla="*/ 4 w 140"/>
                <a:gd name="T103" fmla="*/ 132 h 174"/>
                <a:gd name="T104" fmla="*/ 4 w 140"/>
                <a:gd name="T105" fmla="*/ 132 h 174"/>
                <a:gd name="T106" fmla="*/ 0 w 140"/>
                <a:gd name="T107" fmla="*/ 128 h 174"/>
                <a:gd name="T108" fmla="*/ 0 w 140"/>
                <a:gd name="T109" fmla="*/ 128 h 174"/>
                <a:gd name="T110" fmla="*/ 140 w 140"/>
                <a:gd name="T11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74">
                  <a:moveTo>
                    <a:pt x="140" y="174"/>
                  </a:moveTo>
                  <a:lnTo>
                    <a:pt x="140" y="32"/>
                  </a:lnTo>
                  <a:lnTo>
                    <a:pt x="116" y="32"/>
                  </a:lnTo>
                  <a:lnTo>
                    <a:pt x="116" y="32"/>
                  </a:lnTo>
                  <a:lnTo>
                    <a:pt x="114" y="32"/>
                  </a:lnTo>
                  <a:lnTo>
                    <a:pt x="90" y="32"/>
                  </a:lnTo>
                  <a:lnTo>
                    <a:pt x="86" y="32"/>
                  </a:lnTo>
                  <a:lnTo>
                    <a:pt x="86" y="32"/>
                  </a:lnTo>
                  <a:lnTo>
                    <a:pt x="84" y="32"/>
                  </a:lnTo>
                  <a:lnTo>
                    <a:pt x="84" y="30"/>
                  </a:lnTo>
                  <a:lnTo>
                    <a:pt x="84" y="30"/>
                  </a:lnTo>
                  <a:lnTo>
                    <a:pt x="82" y="30"/>
                  </a:lnTo>
                  <a:lnTo>
                    <a:pt x="82" y="28"/>
                  </a:lnTo>
                  <a:lnTo>
                    <a:pt x="82" y="28"/>
                  </a:lnTo>
                  <a:lnTo>
                    <a:pt x="82" y="26"/>
                  </a:lnTo>
                  <a:lnTo>
                    <a:pt x="82" y="26"/>
                  </a:lnTo>
                  <a:lnTo>
                    <a:pt x="82" y="24"/>
                  </a:lnTo>
                  <a:lnTo>
                    <a:pt x="82" y="24"/>
                  </a:lnTo>
                  <a:lnTo>
                    <a:pt x="82" y="22"/>
                  </a:lnTo>
                  <a:lnTo>
                    <a:pt x="82" y="22"/>
                  </a:lnTo>
                  <a:lnTo>
                    <a:pt x="82" y="22"/>
                  </a:lnTo>
                  <a:lnTo>
                    <a:pt x="82" y="22"/>
                  </a:lnTo>
                  <a:lnTo>
                    <a:pt x="84" y="18"/>
                  </a:lnTo>
                  <a:lnTo>
                    <a:pt x="90" y="14"/>
                  </a:lnTo>
                  <a:lnTo>
                    <a:pt x="90" y="14"/>
                  </a:lnTo>
                  <a:lnTo>
                    <a:pt x="92" y="10"/>
                  </a:lnTo>
                  <a:lnTo>
                    <a:pt x="92" y="10"/>
                  </a:lnTo>
                  <a:lnTo>
                    <a:pt x="92" y="8"/>
                  </a:lnTo>
                  <a:lnTo>
                    <a:pt x="90" y="6"/>
                  </a:lnTo>
                  <a:lnTo>
                    <a:pt x="88" y="4"/>
                  </a:lnTo>
                  <a:lnTo>
                    <a:pt x="86" y="2"/>
                  </a:lnTo>
                  <a:lnTo>
                    <a:pt x="80" y="0"/>
                  </a:lnTo>
                  <a:lnTo>
                    <a:pt x="76" y="0"/>
                  </a:lnTo>
                  <a:lnTo>
                    <a:pt x="72" y="0"/>
                  </a:lnTo>
                  <a:lnTo>
                    <a:pt x="66" y="2"/>
                  </a:lnTo>
                  <a:lnTo>
                    <a:pt x="64" y="4"/>
                  </a:lnTo>
                  <a:lnTo>
                    <a:pt x="62" y="6"/>
                  </a:lnTo>
                  <a:lnTo>
                    <a:pt x="62" y="10"/>
                  </a:lnTo>
                  <a:lnTo>
                    <a:pt x="62" y="12"/>
                  </a:lnTo>
                  <a:lnTo>
                    <a:pt x="62" y="14"/>
                  </a:lnTo>
                  <a:lnTo>
                    <a:pt x="66" y="16"/>
                  </a:lnTo>
                  <a:lnTo>
                    <a:pt x="68" y="18"/>
                  </a:lnTo>
                  <a:lnTo>
                    <a:pt x="68" y="18"/>
                  </a:lnTo>
                  <a:lnTo>
                    <a:pt x="68" y="18"/>
                  </a:lnTo>
                  <a:lnTo>
                    <a:pt x="70" y="20"/>
                  </a:lnTo>
                  <a:lnTo>
                    <a:pt x="72" y="24"/>
                  </a:lnTo>
                  <a:lnTo>
                    <a:pt x="72" y="24"/>
                  </a:lnTo>
                  <a:lnTo>
                    <a:pt x="72" y="26"/>
                  </a:lnTo>
                  <a:lnTo>
                    <a:pt x="72" y="26"/>
                  </a:lnTo>
                  <a:lnTo>
                    <a:pt x="72" y="26"/>
                  </a:lnTo>
                  <a:lnTo>
                    <a:pt x="72" y="28"/>
                  </a:lnTo>
                  <a:lnTo>
                    <a:pt x="72" y="28"/>
                  </a:lnTo>
                  <a:lnTo>
                    <a:pt x="70" y="30"/>
                  </a:lnTo>
                  <a:lnTo>
                    <a:pt x="68" y="32"/>
                  </a:lnTo>
                  <a:lnTo>
                    <a:pt x="68" y="32"/>
                  </a:lnTo>
                  <a:lnTo>
                    <a:pt x="66" y="32"/>
                  </a:lnTo>
                  <a:lnTo>
                    <a:pt x="64" y="32"/>
                  </a:lnTo>
                  <a:lnTo>
                    <a:pt x="42" y="32"/>
                  </a:lnTo>
                  <a:lnTo>
                    <a:pt x="42" y="32"/>
                  </a:lnTo>
                  <a:lnTo>
                    <a:pt x="42" y="32"/>
                  </a:lnTo>
                  <a:lnTo>
                    <a:pt x="0" y="32"/>
                  </a:lnTo>
                  <a:lnTo>
                    <a:pt x="0" y="92"/>
                  </a:lnTo>
                  <a:lnTo>
                    <a:pt x="0" y="92"/>
                  </a:lnTo>
                  <a:lnTo>
                    <a:pt x="0" y="92"/>
                  </a:lnTo>
                  <a:lnTo>
                    <a:pt x="2" y="90"/>
                  </a:lnTo>
                  <a:lnTo>
                    <a:pt x="2" y="90"/>
                  </a:lnTo>
                  <a:lnTo>
                    <a:pt x="4" y="88"/>
                  </a:lnTo>
                  <a:lnTo>
                    <a:pt x="8" y="86"/>
                  </a:lnTo>
                  <a:lnTo>
                    <a:pt x="12" y="86"/>
                  </a:lnTo>
                  <a:lnTo>
                    <a:pt x="14" y="86"/>
                  </a:lnTo>
                  <a:lnTo>
                    <a:pt x="14" y="86"/>
                  </a:lnTo>
                  <a:lnTo>
                    <a:pt x="16" y="86"/>
                  </a:lnTo>
                  <a:lnTo>
                    <a:pt x="16" y="86"/>
                  </a:lnTo>
                  <a:lnTo>
                    <a:pt x="16" y="86"/>
                  </a:lnTo>
                  <a:lnTo>
                    <a:pt x="18" y="88"/>
                  </a:lnTo>
                  <a:lnTo>
                    <a:pt x="18" y="88"/>
                  </a:lnTo>
                  <a:lnTo>
                    <a:pt x="18" y="88"/>
                  </a:lnTo>
                  <a:lnTo>
                    <a:pt x="20" y="88"/>
                  </a:lnTo>
                  <a:lnTo>
                    <a:pt x="22" y="90"/>
                  </a:lnTo>
                  <a:lnTo>
                    <a:pt x="26" y="92"/>
                  </a:lnTo>
                  <a:lnTo>
                    <a:pt x="28" y="96"/>
                  </a:lnTo>
                  <a:lnTo>
                    <a:pt x="30" y="98"/>
                  </a:lnTo>
                  <a:lnTo>
                    <a:pt x="30" y="100"/>
                  </a:lnTo>
                  <a:lnTo>
                    <a:pt x="32" y="106"/>
                  </a:lnTo>
                  <a:lnTo>
                    <a:pt x="32" y="110"/>
                  </a:lnTo>
                  <a:lnTo>
                    <a:pt x="32" y="116"/>
                  </a:lnTo>
                  <a:lnTo>
                    <a:pt x="32" y="120"/>
                  </a:lnTo>
                  <a:lnTo>
                    <a:pt x="30" y="124"/>
                  </a:lnTo>
                  <a:lnTo>
                    <a:pt x="28" y="128"/>
                  </a:lnTo>
                  <a:lnTo>
                    <a:pt x="24" y="130"/>
                  </a:lnTo>
                  <a:lnTo>
                    <a:pt x="20" y="132"/>
                  </a:lnTo>
                  <a:lnTo>
                    <a:pt x="18" y="134"/>
                  </a:lnTo>
                  <a:lnTo>
                    <a:pt x="18" y="134"/>
                  </a:lnTo>
                  <a:lnTo>
                    <a:pt x="16" y="134"/>
                  </a:lnTo>
                  <a:lnTo>
                    <a:pt x="14" y="134"/>
                  </a:lnTo>
                  <a:lnTo>
                    <a:pt x="14" y="134"/>
                  </a:lnTo>
                  <a:lnTo>
                    <a:pt x="12" y="134"/>
                  </a:lnTo>
                  <a:lnTo>
                    <a:pt x="10" y="134"/>
                  </a:lnTo>
                  <a:lnTo>
                    <a:pt x="10" y="134"/>
                  </a:lnTo>
                  <a:lnTo>
                    <a:pt x="10" y="134"/>
                  </a:lnTo>
                  <a:lnTo>
                    <a:pt x="8" y="134"/>
                  </a:lnTo>
                  <a:lnTo>
                    <a:pt x="8" y="134"/>
                  </a:lnTo>
                  <a:lnTo>
                    <a:pt x="6" y="134"/>
                  </a:lnTo>
                  <a:lnTo>
                    <a:pt x="4" y="132"/>
                  </a:lnTo>
                  <a:lnTo>
                    <a:pt x="4" y="132"/>
                  </a:lnTo>
                  <a:lnTo>
                    <a:pt x="4" y="132"/>
                  </a:lnTo>
                  <a:lnTo>
                    <a:pt x="0" y="130"/>
                  </a:lnTo>
                  <a:lnTo>
                    <a:pt x="0" y="128"/>
                  </a:lnTo>
                  <a:lnTo>
                    <a:pt x="0" y="128"/>
                  </a:lnTo>
                  <a:lnTo>
                    <a:pt x="0" y="128"/>
                  </a:lnTo>
                  <a:lnTo>
                    <a:pt x="0" y="174"/>
                  </a:lnTo>
                  <a:lnTo>
                    <a:pt x="14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grpSp>
      <p:sp>
        <p:nvSpPr>
          <p:cNvPr id="63" name="Rectangle 62"/>
          <p:cNvSpPr/>
          <p:nvPr/>
        </p:nvSpPr>
        <p:spPr>
          <a:xfrm>
            <a:off x="3230091" y="1677687"/>
            <a:ext cx="2689274" cy="3753433"/>
          </a:xfrm>
          <a:prstGeom prst="rect">
            <a:avLst/>
          </a:prstGeom>
          <a:solidFill>
            <a:schemeClr val="bg1">
              <a:alpha val="90000"/>
            </a:schemeClr>
          </a:solidFill>
        </p:spPr>
        <p:txBody>
          <a:bodyPr wrap="square" lIns="179285" tIns="179285" rIns="179285" bIns="179285">
            <a:noAutofit/>
          </a:bodyPr>
          <a:lstStyle/>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endParaRPr lang="en-US" sz="2353" dirty="0">
              <a:solidFill>
                <a:srgbClr val="002060"/>
              </a:solidFill>
              <a:latin typeface="Segoe UI Light"/>
            </a:endParaRPr>
          </a:p>
          <a:p>
            <a:pPr defTabSz="895394" fontAlgn="base">
              <a:spcBef>
                <a:spcPct val="0"/>
              </a:spcBef>
              <a:spcAft>
                <a:spcPts val="588"/>
              </a:spcAft>
            </a:pPr>
            <a:r>
              <a:rPr lang="en-US" sz="2353" dirty="0">
                <a:solidFill>
                  <a:srgbClr val="002060"/>
                </a:solidFill>
                <a:latin typeface="Segoe UI Light"/>
              </a:rPr>
              <a:t>Operational Excellence</a:t>
            </a:r>
          </a:p>
          <a:p>
            <a:pPr defTabSz="895394" fontAlgn="base">
              <a:spcBef>
                <a:spcPct val="0"/>
              </a:spcBef>
              <a:spcAft>
                <a:spcPct val="0"/>
              </a:spcAft>
            </a:pPr>
            <a:r>
              <a:rPr lang="en-US" sz="1765" spc="-7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Budgets, financials, plans, projects, campaigns, programs, assets, vendors, workflows and approvals</a:t>
            </a:r>
          </a:p>
        </p:txBody>
      </p:sp>
      <p:grpSp>
        <p:nvGrpSpPr>
          <p:cNvPr id="64" name="Group 8"/>
          <p:cNvGrpSpPr>
            <a:grpSpLocks noChangeAspect="1"/>
          </p:cNvGrpSpPr>
          <p:nvPr/>
        </p:nvGrpSpPr>
        <p:grpSpPr bwMode="auto">
          <a:xfrm>
            <a:off x="4266156" y="1826464"/>
            <a:ext cx="617143" cy="792998"/>
            <a:chOff x="2253" y="94"/>
            <a:chExt cx="3362" cy="4320"/>
          </a:xfrm>
          <a:solidFill>
            <a:srgbClr val="264178"/>
          </a:solidFill>
        </p:grpSpPr>
        <p:sp>
          <p:nvSpPr>
            <p:cNvPr id="65" name="Freeform 9"/>
            <p:cNvSpPr>
              <a:spLocks/>
            </p:cNvSpPr>
            <p:nvPr/>
          </p:nvSpPr>
          <p:spPr bwMode="auto">
            <a:xfrm>
              <a:off x="4011" y="2501"/>
              <a:ext cx="1604" cy="1912"/>
            </a:xfrm>
            <a:custGeom>
              <a:avLst/>
              <a:gdLst>
                <a:gd name="T0" fmla="*/ 988 w 1604"/>
                <a:gd name="T1" fmla="*/ 22 h 1912"/>
                <a:gd name="T2" fmla="*/ 979 w 1604"/>
                <a:gd name="T3" fmla="*/ 28 h 1912"/>
                <a:gd name="T4" fmla="*/ 965 w 1604"/>
                <a:gd name="T5" fmla="*/ 42 h 1912"/>
                <a:gd name="T6" fmla="*/ 815 w 1604"/>
                <a:gd name="T7" fmla="*/ 276 h 1912"/>
                <a:gd name="T8" fmla="*/ 807 w 1604"/>
                <a:gd name="T9" fmla="*/ 289 h 1912"/>
                <a:gd name="T10" fmla="*/ 787 w 1604"/>
                <a:gd name="T11" fmla="*/ 312 h 1912"/>
                <a:gd name="T12" fmla="*/ 765 w 1604"/>
                <a:gd name="T13" fmla="*/ 333 h 1912"/>
                <a:gd name="T14" fmla="*/ 741 w 1604"/>
                <a:gd name="T15" fmla="*/ 351 h 1912"/>
                <a:gd name="T16" fmla="*/ 714 w 1604"/>
                <a:gd name="T17" fmla="*/ 367 h 1912"/>
                <a:gd name="T18" fmla="*/ 686 w 1604"/>
                <a:gd name="T19" fmla="*/ 379 h 1912"/>
                <a:gd name="T20" fmla="*/ 657 w 1604"/>
                <a:gd name="T21" fmla="*/ 387 h 1912"/>
                <a:gd name="T22" fmla="*/ 627 w 1604"/>
                <a:gd name="T23" fmla="*/ 392 h 1912"/>
                <a:gd name="T24" fmla="*/ 343 w 1604"/>
                <a:gd name="T25" fmla="*/ 405 h 1912"/>
                <a:gd name="T26" fmla="*/ 333 w 1604"/>
                <a:gd name="T27" fmla="*/ 406 h 1912"/>
                <a:gd name="T28" fmla="*/ 314 w 1604"/>
                <a:gd name="T29" fmla="*/ 412 h 1912"/>
                <a:gd name="T30" fmla="*/ 267 w 1604"/>
                <a:gd name="T31" fmla="*/ 435 h 1912"/>
                <a:gd name="T32" fmla="*/ 368 w 1604"/>
                <a:gd name="T33" fmla="*/ 1843 h 1912"/>
                <a:gd name="T34" fmla="*/ 376 w 1604"/>
                <a:gd name="T35" fmla="*/ 1858 h 1912"/>
                <a:gd name="T36" fmla="*/ 396 w 1604"/>
                <a:gd name="T37" fmla="*/ 1882 h 1912"/>
                <a:gd name="T38" fmla="*/ 421 w 1604"/>
                <a:gd name="T39" fmla="*/ 1899 h 1912"/>
                <a:gd name="T40" fmla="*/ 448 w 1604"/>
                <a:gd name="T41" fmla="*/ 1910 h 1912"/>
                <a:gd name="T42" fmla="*/ 479 w 1604"/>
                <a:gd name="T43" fmla="*/ 1912 h 1912"/>
                <a:gd name="T44" fmla="*/ 508 w 1604"/>
                <a:gd name="T45" fmla="*/ 1907 h 1912"/>
                <a:gd name="T46" fmla="*/ 534 w 1604"/>
                <a:gd name="T47" fmla="*/ 1894 h 1912"/>
                <a:gd name="T48" fmla="*/ 559 w 1604"/>
                <a:gd name="T49" fmla="*/ 1875 h 1912"/>
                <a:gd name="T50" fmla="*/ 849 w 1604"/>
                <a:gd name="T51" fmla="*/ 1460 h 1912"/>
                <a:gd name="T52" fmla="*/ 862 w 1604"/>
                <a:gd name="T53" fmla="*/ 1445 h 1912"/>
                <a:gd name="T54" fmla="*/ 887 w 1604"/>
                <a:gd name="T55" fmla="*/ 1421 h 1912"/>
                <a:gd name="T56" fmla="*/ 914 w 1604"/>
                <a:gd name="T57" fmla="*/ 1408 h 1912"/>
                <a:gd name="T58" fmla="*/ 927 w 1604"/>
                <a:gd name="T59" fmla="*/ 1406 h 1912"/>
                <a:gd name="T60" fmla="*/ 938 w 1604"/>
                <a:gd name="T61" fmla="*/ 1406 h 1912"/>
                <a:gd name="T62" fmla="*/ 949 w 1604"/>
                <a:gd name="T63" fmla="*/ 1410 h 1912"/>
                <a:gd name="T64" fmla="*/ 1484 w 1604"/>
                <a:gd name="T65" fmla="*/ 1429 h 1912"/>
                <a:gd name="T66" fmla="*/ 1514 w 1604"/>
                <a:gd name="T67" fmla="*/ 1425 h 1912"/>
                <a:gd name="T68" fmla="*/ 1542 w 1604"/>
                <a:gd name="T69" fmla="*/ 1415 h 1912"/>
                <a:gd name="T70" fmla="*/ 1566 w 1604"/>
                <a:gd name="T71" fmla="*/ 1399 h 1912"/>
                <a:gd name="T72" fmla="*/ 1584 w 1604"/>
                <a:gd name="T73" fmla="*/ 1378 h 1912"/>
                <a:gd name="T74" fmla="*/ 1597 w 1604"/>
                <a:gd name="T75" fmla="*/ 1352 h 1912"/>
                <a:gd name="T76" fmla="*/ 1604 w 1604"/>
                <a:gd name="T77" fmla="*/ 1324 h 1912"/>
                <a:gd name="T78" fmla="*/ 1603 w 1604"/>
                <a:gd name="T79" fmla="*/ 1294 h 1912"/>
                <a:gd name="T80" fmla="*/ 1595 w 1604"/>
                <a:gd name="T81" fmla="*/ 1265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4" h="1912">
                  <a:moveTo>
                    <a:pt x="1022" y="0"/>
                  </a:moveTo>
                  <a:lnTo>
                    <a:pt x="988" y="22"/>
                  </a:lnTo>
                  <a:lnTo>
                    <a:pt x="988" y="22"/>
                  </a:lnTo>
                  <a:lnTo>
                    <a:pt x="979" y="28"/>
                  </a:lnTo>
                  <a:lnTo>
                    <a:pt x="972" y="35"/>
                  </a:lnTo>
                  <a:lnTo>
                    <a:pt x="965" y="42"/>
                  </a:lnTo>
                  <a:lnTo>
                    <a:pt x="959" y="50"/>
                  </a:lnTo>
                  <a:lnTo>
                    <a:pt x="815" y="276"/>
                  </a:lnTo>
                  <a:lnTo>
                    <a:pt x="815" y="276"/>
                  </a:lnTo>
                  <a:lnTo>
                    <a:pt x="807" y="289"/>
                  </a:lnTo>
                  <a:lnTo>
                    <a:pt x="798" y="300"/>
                  </a:lnTo>
                  <a:lnTo>
                    <a:pt x="787" y="312"/>
                  </a:lnTo>
                  <a:lnTo>
                    <a:pt x="777" y="324"/>
                  </a:lnTo>
                  <a:lnTo>
                    <a:pt x="765" y="333"/>
                  </a:lnTo>
                  <a:lnTo>
                    <a:pt x="754" y="343"/>
                  </a:lnTo>
                  <a:lnTo>
                    <a:pt x="741" y="351"/>
                  </a:lnTo>
                  <a:lnTo>
                    <a:pt x="728" y="360"/>
                  </a:lnTo>
                  <a:lnTo>
                    <a:pt x="714" y="367"/>
                  </a:lnTo>
                  <a:lnTo>
                    <a:pt x="700" y="374"/>
                  </a:lnTo>
                  <a:lnTo>
                    <a:pt x="686" y="379"/>
                  </a:lnTo>
                  <a:lnTo>
                    <a:pt x="673" y="384"/>
                  </a:lnTo>
                  <a:lnTo>
                    <a:pt x="657" y="387"/>
                  </a:lnTo>
                  <a:lnTo>
                    <a:pt x="642" y="391"/>
                  </a:lnTo>
                  <a:lnTo>
                    <a:pt x="627" y="392"/>
                  </a:lnTo>
                  <a:lnTo>
                    <a:pt x="611" y="393"/>
                  </a:lnTo>
                  <a:lnTo>
                    <a:pt x="343" y="405"/>
                  </a:lnTo>
                  <a:lnTo>
                    <a:pt x="343" y="405"/>
                  </a:lnTo>
                  <a:lnTo>
                    <a:pt x="333" y="406"/>
                  </a:lnTo>
                  <a:lnTo>
                    <a:pt x="323" y="408"/>
                  </a:lnTo>
                  <a:lnTo>
                    <a:pt x="314" y="412"/>
                  </a:lnTo>
                  <a:lnTo>
                    <a:pt x="304" y="415"/>
                  </a:lnTo>
                  <a:lnTo>
                    <a:pt x="267" y="435"/>
                  </a:lnTo>
                  <a:lnTo>
                    <a:pt x="0" y="1027"/>
                  </a:lnTo>
                  <a:lnTo>
                    <a:pt x="368" y="1843"/>
                  </a:lnTo>
                  <a:lnTo>
                    <a:pt x="368" y="1843"/>
                  </a:lnTo>
                  <a:lnTo>
                    <a:pt x="376" y="1858"/>
                  </a:lnTo>
                  <a:lnTo>
                    <a:pt x="386" y="1871"/>
                  </a:lnTo>
                  <a:lnTo>
                    <a:pt x="396" y="1882"/>
                  </a:lnTo>
                  <a:lnTo>
                    <a:pt x="408" y="1892"/>
                  </a:lnTo>
                  <a:lnTo>
                    <a:pt x="421" y="1899"/>
                  </a:lnTo>
                  <a:lnTo>
                    <a:pt x="434" y="1905"/>
                  </a:lnTo>
                  <a:lnTo>
                    <a:pt x="448" y="1910"/>
                  </a:lnTo>
                  <a:lnTo>
                    <a:pt x="463" y="1912"/>
                  </a:lnTo>
                  <a:lnTo>
                    <a:pt x="479" y="1912"/>
                  </a:lnTo>
                  <a:lnTo>
                    <a:pt x="493" y="1911"/>
                  </a:lnTo>
                  <a:lnTo>
                    <a:pt x="508" y="1907"/>
                  </a:lnTo>
                  <a:lnTo>
                    <a:pt x="522" y="1901"/>
                  </a:lnTo>
                  <a:lnTo>
                    <a:pt x="534" y="1894"/>
                  </a:lnTo>
                  <a:lnTo>
                    <a:pt x="547" y="1886"/>
                  </a:lnTo>
                  <a:lnTo>
                    <a:pt x="559" y="1875"/>
                  </a:lnTo>
                  <a:lnTo>
                    <a:pt x="569" y="1862"/>
                  </a:lnTo>
                  <a:lnTo>
                    <a:pt x="849" y="1460"/>
                  </a:lnTo>
                  <a:lnTo>
                    <a:pt x="849" y="1460"/>
                  </a:lnTo>
                  <a:lnTo>
                    <a:pt x="862" y="1445"/>
                  </a:lnTo>
                  <a:lnTo>
                    <a:pt x="875" y="1431"/>
                  </a:lnTo>
                  <a:lnTo>
                    <a:pt x="887" y="1421"/>
                  </a:lnTo>
                  <a:lnTo>
                    <a:pt x="901" y="1413"/>
                  </a:lnTo>
                  <a:lnTo>
                    <a:pt x="914" y="1408"/>
                  </a:lnTo>
                  <a:lnTo>
                    <a:pt x="920" y="1406"/>
                  </a:lnTo>
                  <a:lnTo>
                    <a:pt x="927" y="1406"/>
                  </a:lnTo>
                  <a:lnTo>
                    <a:pt x="933" y="1406"/>
                  </a:lnTo>
                  <a:lnTo>
                    <a:pt x="938" y="1406"/>
                  </a:lnTo>
                  <a:lnTo>
                    <a:pt x="944" y="1408"/>
                  </a:lnTo>
                  <a:lnTo>
                    <a:pt x="949" y="1410"/>
                  </a:lnTo>
                  <a:lnTo>
                    <a:pt x="1484" y="1429"/>
                  </a:lnTo>
                  <a:lnTo>
                    <a:pt x="1484" y="1429"/>
                  </a:lnTo>
                  <a:lnTo>
                    <a:pt x="1499" y="1429"/>
                  </a:lnTo>
                  <a:lnTo>
                    <a:pt x="1514" y="1425"/>
                  </a:lnTo>
                  <a:lnTo>
                    <a:pt x="1530" y="1422"/>
                  </a:lnTo>
                  <a:lnTo>
                    <a:pt x="1542" y="1415"/>
                  </a:lnTo>
                  <a:lnTo>
                    <a:pt x="1555" y="1408"/>
                  </a:lnTo>
                  <a:lnTo>
                    <a:pt x="1566" y="1399"/>
                  </a:lnTo>
                  <a:lnTo>
                    <a:pt x="1576" y="1388"/>
                  </a:lnTo>
                  <a:lnTo>
                    <a:pt x="1584" y="1378"/>
                  </a:lnTo>
                  <a:lnTo>
                    <a:pt x="1592" y="1365"/>
                  </a:lnTo>
                  <a:lnTo>
                    <a:pt x="1597" y="1352"/>
                  </a:lnTo>
                  <a:lnTo>
                    <a:pt x="1602" y="1338"/>
                  </a:lnTo>
                  <a:lnTo>
                    <a:pt x="1604" y="1324"/>
                  </a:lnTo>
                  <a:lnTo>
                    <a:pt x="1604" y="1309"/>
                  </a:lnTo>
                  <a:lnTo>
                    <a:pt x="1603" y="1294"/>
                  </a:lnTo>
                  <a:lnTo>
                    <a:pt x="1599" y="1280"/>
                  </a:lnTo>
                  <a:lnTo>
                    <a:pt x="1595" y="1265"/>
                  </a:lnTo>
                  <a:lnTo>
                    <a:pt x="10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66" name="Freeform 10"/>
            <p:cNvSpPr>
              <a:spLocks/>
            </p:cNvSpPr>
            <p:nvPr/>
          </p:nvSpPr>
          <p:spPr bwMode="auto">
            <a:xfrm>
              <a:off x="2253" y="2476"/>
              <a:ext cx="1824" cy="1938"/>
            </a:xfrm>
            <a:custGeom>
              <a:avLst/>
              <a:gdLst>
                <a:gd name="T0" fmla="*/ 1707 w 1824"/>
                <a:gd name="T1" fmla="*/ 594 h 1938"/>
                <a:gd name="T2" fmla="*/ 1676 w 1824"/>
                <a:gd name="T3" fmla="*/ 591 h 1938"/>
                <a:gd name="T4" fmla="*/ 1647 w 1824"/>
                <a:gd name="T5" fmla="*/ 587 h 1938"/>
                <a:gd name="T6" fmla="*/ 1616 w 1824"/>
                <a:gd name="T7" fmla="*/ 577 h 1938"/>
                <a:gd name="T8" fmla="*/ 1589 w 1824"/>
                <a:gd name="T9" fmla="*/ 565 h 1938"/>
                <a:gd name="T10" fmla="*/ 1351 w 1824"/>
                <a:gd name="T11" fmla="*/ 441 h 1938"/>
                <a:gd name="T12" fmla="*/ 1341 w 1824"/>
                <a:gd name="T13" fmla="*/ 437 h 1938"/>
                <a:gd name="T14" fmla="*/ 1322 w 1824"/>
                <a:gd name="T15" fmla="*/ 432 h 1938"/>
                <a:gd name="T16" fmla="*/ 1044 w 1824"/>
                <a:gd name="T17" fmla="*/ 419 h 1938"/>
                <a:gd name="T18" fmla="*/ 1029 w 1824"/>
                <a:gd name="T19" fmla="*/ 418 h 1938"/>
                <a:gd name="T20" fmla="*/ 998 w 1824"/>
                <a:gd name="T21" fmla="*/ 412 h 1938"/>
                <a:gd name="T22" fmla="*/ 968 w 1824"/>
                <a:gd name="T23" fmla="*/ 404 h 1938"/>
                <a:gd name="T24" fmla="*/ 941 w 1824"/>
                <a:gd name="T25" fmla="*/ 393 h 1938"/>
                <a:gd name="T26" fmla="*/ 914 w 1824"/>
                <a:gd name="T27" fmla="*/ 378 h 1938"/>
                <a:gd name="T28" fmla="*/ 890 w 1824"/>
                <a:gd name="T29" fmla="*/ 359 h 1938"/>
                <a:gd name="T30" fmla="*/ 867 w 1824"/>
                <a:gd name="T31" fmla="*/ 338 h 1938"/>
                <a:gd name="T32" fmla="*/ 849 w 1824"/>
                <a:gd name="T33" fmla="*/ 314 h 1938"/>
                <a:gd name="T34" fmla="*/ 696 w 1824"/>
                <a:gd name="T35" fmla="*/ 75 h 1938"/>
                <a:gd name="T36" fmla="*/ 690 w 1824"/>
                <a:gd name="T37" fmla="*/ 67 h 1938"/>
                <a:gd name="T38" fmla="*/ 676 w 1824"/>
                <a:gd name="T39" fmla="*/ 53 h 1938"/>
                <a:gd name="T40" fmla="*/ 593 w 1824"/>
                <a:gd name="T41" fmla="*/ 0 h 1938"/>
                <a:gd name="T42" fmla="*/ 10 w 1824"/>
                <a:gd name="T43" fmla="*/ 1291 h 1938"/>
                <a:gd name="T44" fmla="*/ 2 w 1824"/>
                <a:gd name="T45" fmla="*/ 1320 h 1938"/>
                <a:gd name="T46" fmla="*/ 1 w 1824"/>
                <a:gd name="T47" fmla="*/ 1349 h 1938"/>
                <a:gd name="T48" fmla="*/ 7 w 1824"/>
                <a:gd name="T49" fmla="*/ 1376 h 1938"/>
                <a:gd name="T50" fmla="*/ 20 w 1824"/>
                <a:gd name="T51" fmla="*/ 1402 h 1938"/>
                <a:gd name="T52" fmla="*/ 37 w 1824"/>
                <a:gd name="T53" fmla="*/ 1424 h 1938"/>
                <a:gd name="T54" fmla="*/ 59 w 1824"/>
                <a:gd name="T55" fmla="*/ 1440 h 1938"/>
                <a:gd name="T56" fmla="*/ 86 w 1824"/>
                <a:gd name="T57" fmla="*/ 1450 h 1938"/>
                <a:gd name="T58" fmla="*/ 116 w 1824"/>
                <a:gd name="T59" fmla="*/ 1455 h 1938"/>
                <a:gd name="T60" fmla="*/ 121 w 1824"/>
                <a:gd name="T61" fmla="*/ 1455 h 1938"/>
                <a:gd name="T62" fmla="*/ 656 w 1824"/>
                <a:gd name="T63" fmla="*/ 1436 h 1938"/>
                <a:gd name="T64" fmla="*/ 660 w 1824"/>
                <a:gd name="T65" fmla="*/ 1436 h 1938"/>
                <a:gd name="T66" fmla="*/ 687 w 1824"/>
                <a:gd name="T67" fmla="*/ 1440 h 1938"/>
                <a:gd name="T68" fmla="*/ 713 w 1824"/>
                <a:gd name="T69" fmla="*/ 1449 h 1938"/>
                <a:gd name="T70" fmla="*/ 736 w 1824"/>
                <a:gd name="T71" fmla="*/ 1465 h 1938"/>
                <a:gd name="T72" fmla="*/ 755 w 1824"/>
                <a:gd name="T73" fmla="*/ 1486 h 1938"/>
                <a:gd name="T74" fmla="*/ 1035 w 1824"/>
                <a:gd name="T75" fmla="*/ 1888 h 1938"/>
                <a:gd name="T76" fmla="*/ 1054 w 1824"/>
                <a:gd name="T77" fmla="*/ 1910 h 1938"/>
                <a:gd name="T78" fmla="*/ 1078 w 1824"/>
                <a:gd name="T79" fmla="*/ 1925 h 1938"/>
                <a:gd name="T80" fmla="*/ 1103 w 1824"/>
                <a:gd name="T81" fmla="*/ 1935 h 1938"/>
                <a:gd name="T82" fmla="*/ 1130 w 1824"/>
                <a:gd name="T83" fmla="*/ 1938 h 1938"/>
                <a:gd name="T84" fmla="*/ 1146 w 1824"/>
                <a:gd name="T85" fmla="*/ 1937 h 1938"/>
                <a:gd name="T86" fmla="*/ 1178 w 1824"/>
                <a:gd name="T87" fmla="*/ 1928 h 1938"/>
                <a:gd name="T88" fmla="*/ 1205 w 1824"/>
                <a:gd name="T89" fmla="*/ 1910 h 1938"/>
                <a:gd name="T90" fmla="*/ 1227 w 1824"/>
                <a:gd name="T91" fmla="*/ 1886 h 1938"/>
                <a:gd name="T92" fmla="*/ 1680 w 1824"/>
                <a:gd name="T93" fmla="*/ 884 h 1938"/>
                <a:gd name="T94" fmla="*/ 1824 w 1824"/>
                <a:gd name="T95" fmla="*/ 566 h 1938"/>
                <a:gd name="T96" fmla="*/ 1810 w 1824"/>
                <a:gd name="T97" fmla="*/ 573 h 1938"/>
                <a:gd name="T98" fmla="*/ 1781 w 1824"/>
                <a:gd name="T99" fmla="*/ 582 h 1938"/>
                <a:gd name="T100" fmla="*/ 1752 w 1824"/>
                <a:gd name="T101" fmla="*/ 589 h 1938"/>
                <a:gd name="T102" fmla="*/ 1722 w 1824"/>
                <a:gd name="T103" fmla="*/ 592 h 1938"/>
                <a:gd name="T104" fmla="*/ 1707 w 1824"/>
                <a:gd name="T105" fmla="*/ 594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4" h="1938">
                  <a:moveTo>
                    <a:pt x="1707" y="594"/>
                  </a:moveTo>
                  <a:lnTo>
                    <a:pt x="1707" y="594"/>
                  </a:lnTo>
                  <a:lnTo>
                    <a:pt x="1692" y="592"/>
                  </a:lnTo>
                  <a:lnTo>
                    <a:pt x="1676" y="591"/>
                  </a:lnTo>
                  <a:lnTo>
                    <a:pt x="1661" y="589"/>
                  </a:lnTo>
                  <a:lnTo>
                    <a:pt x="1647" y="587"/>
                  </a:lnTo>
                  <a:lnTo>
                    <a:pt x="1632" y="582"/>
                  </a:lnTo>
                  <a:lnTo>
                    <a:pt x="1616" y="577"/>
                  </a:lnTo>
                  <a:lnTo>
                    <a:pt x="1603" y="572"/>
                  </a:lnTo>
                  <a:lnTo>
                    <a:pt x="1589" y="565"/>
                  </a:lnTo>
                  <a:lnTo>
                    <a:pt x="1522" y="530"/>
                  </a:lnTo>
                  <a:lnTo>
                    <a:pt x="1351" y="441"/>
                  </a:lnTo>
                  <a:lnTo>
                    <a:pt x="1351" y="441"/>
                  </a:lnTo>
                  <a:lnTo>
                    <a:pt x="1341" y="437"/>
                  </a:lnTo>
                  <a:lnTo>
                    <a:pt x="1332" y="433"/>
                  </a:lnTo>
                  <a:lnTo>
                    <a:pt x="1322" y="432"/>
                  </a:lnTo>
                  <a:lnTo>
                    <a:pt x="1312" y="431"/>
                  </a:lnTo>
                  <a:lnTo>
                    <a:pt x="1044" y="419"/>
                  </a:lnTo>
                  <a:lnTo>
                    <a:pt x="1044" y="419"/>
                  </a:lnTo>
                  <a:lnTo>
                    <a:pt x="1029" y="418"/>
                  </a:lnTo>
                  <a:lnTo>
                    <a:pt x="1013" y="416"/>
                  </a:lnTo>
                  <a:lnTo>
                    <a:pt x="998" y="412"/>
                  </a:lnTo>
                  <a:lnTo>
                    <a:pt x="984" y="409"/>
                  </a:lnTo>
                  <a:lnTo>
                    <a:pt x="968" y="404"/>
                  </a:lnTo>
                  <a:lnTo>
                    <a:pt x="955" y="399"/>
                  </a:lnTo>
                  <a:lnTo>
                    <a:pt x="941" y="393"/>
                  </a:lnTo>
                  <a:lnTo>
                    <a:pt x="928" y="385"/>
                  </a:lnTo>
                  <a:lnTo>
                    <a:pt x="914" y="378"/>
                  </a:lnTo>
                  <a:lnTo>
                    <a:pt x="902" y="368"/>
                  </a:lnTo>
                  <a:lnTo>
                    <a:pt x="890" y="359"/>
                  </a:lnTo>
                  <a:lnTo>
                    <a:pt x="879" y="349"/>
                  </a:lnTo>
                  <a:lnTo>
                    <a:pt x="867" y="338"/>
                  </a:lnTo>
                  <a:lnTo>
                    <a:pt x="858" y="327"/>
                  </a:lnTo>
                  <a:lnTo>
                    <a:pt x="849" y="314"/>
                  </a:lnTo>
                  <a:lnTo>
                    <a:pt x="840" y="301"/>
                  </a:lnTo>
                  <a:lnTo>
                    <a:pt x="696" y="75"/>
                  </a:lnTo>
                  <a:lnTo>
                    <a:pt x="696" y="75"/>
                  </a:lnTo>
                  <a:lnTo>
                    <a:pt x="690" y="67"/>
                  </a:lnTo>
                  <a:lnTo>
                    <a:pt x="683" y="60"/>
                  </a:lnTo>
                  <a:lnTo>
                    <a:pt x="676" y="53"/>
                  </a:lnTo>
                  <a:lnTo>
                    <a:pt x="668" y="47"/>
                  </a:lnTo>
                  <a:lnTo>
                    <a:pt x="593" y="0"/>
                  </a:lnTo>
                  <a:lnTo>
                    <a:pt x="10" y="1291"/>
                  </a:lnTo>
                  <a:lnTo>
                    <a:pt x="10" y="1291"/>
                  </a:lnTo>
                  <a:lnTo>
                    <a:pt x="6" y="1305"/>
                  </a:lnTo>
                  <a:lnTo>
                    <a:pt x="2" y="1320"/>
                  </a:lnTo>
                  <a:lnTo>
                    <a:pt x="0" y="1334"/>
                  </a:lnTo>
                  <a:lnTo>
                    <a:pt x="1" y="1349"/>
                  </a:lnTo>
                  <a:lnTo>
                    <a:pt x="3" y="1363"/>
                  </a:lnTo>
                  <a:lnTo>
                    <a:pt x="7" y="1376"/>
                  </a:lnTo>
                  <a:lnTo>
                    <a:pt x="13" y="1390"/>
                  </a:lnTo>
                  <a:lnTo>
                    <a:pt x="20" y="1402"/>
                  </a:lnTo>
                  <a:lnTo>
                    <a:pt x="28" y="1413"/>
                  </a:lnTo>
                  <a:lnTo>
                    <a:pt x="37" y="1424"/>
                  </a:lnTo>
                  <a:lnTo>
                    <a:pt x="48" y="1432"/>
                  </a:lnTo>
                  <a:lnTo>
                    <a:pt x="59" y="1440"/>
                  </a:lnTo>
                  <a:lnTo>
                    <a:pt x="73" y="1446"/>
                  </a:lnTo>
                  <a:lnTo>
                    <a:pt x="86" y="1450"/>
                  </a:lnTo>
                  <a:lnTo>
                    <a:pt x="101" y="1454"/>
                  </a:lnTo>
                  <a:lnTo>
                    <a:pt x="116" y="1455"/>
                  </a:lnTo>
                  <a:lnTo>
                    <a:pt x="116" y="1455"/>
                  </a:lnTo>
                  <a:lnTo>
                    <a:pt x="121" y="1455"/>
                  </a:lnTo>
                  <a:lnTo>
                    <a:pt x="656" y="1436"/>
                  </a:lnTo>
                  <a:lnTo>
                    <a:pt x="656" y="1436"/>
                  </a:lnTo>
                  <a:lnTo>
                    <a:pt x="660" y="1436"/>
                  </a:lnTo>
                  <a:lnTo>
                    <a:pt x="660" y="1436"/>
                  </a:lnTo>
                  <a:lnTo>
                    <a:pt x="674" y="1438"/>
                  </a:lnTo>
                  <a:lnTo>
                    <a:pt x="687" y="1440"/>
                  </a:lnTo>
                  <a:lnTo>
                    <a:pt x="701" y="1443"/>
                  </a:lnTo>
                  <a:lnTo>
                    <a:pt x="713" y="1449"/>
                  </a:lnTo>
                  <a:lnTo>
                    <a:pt x="726" y="1456"/>
                  </a:lnTo>
                  <a:lnTo>
                    <a:pt x="736" y="1465"/>
                  </a:lnTo>
                  <a:lnTo>
                    <a:pt x="747" y="1475"/>
                  </a:lnTo>
                  <a:lnTo>
                    <a:pt x="755" y="1486"/>
                  </a:lnTo>
                  <a:lnTo>
                    <a:pt x="1035" y="1888"/>
                  </a:lnTo>
                  <a:lnTo>
                    <a:pt x="1035" y="1888"/>
                  </a:lnTo>
                  <a:lnTo>
                    <a:pt x="1044" y="1900"/>
                  </a:lnTo>
                  <a:lnTo>
                    <a:pt x="1054" y="1910"/>
                  </a:lnTo>
                  <a:lnTo>
                    <a:pt x="1066" y="1918"/>
                  </a:lnTo>
                  <a:lnTo>
                    <a:pt x="1078" y="1925"/>
                  </a:lnTo>
                  <a:lnTo>
                    <a:pt x="1090" y="1931"/>
                  </a:lnTo>
                  <a:lnTo>
                    <a:pt x="1103" y="1935"/>
                  </a:lnTo>
                  <a:lnTo>
                    <a:pt x="1117" y="1937"/>
                  </a:lnTo>
                  <a:lnTo>
                    <a:pt x="1130" y="1938"/>
                  </a:lnTo>
                  <a:lnTo>
                    <a:pt x="1130" y="1938"/>
                  </a:lnTo>
                  <a:lnTo>
                    <a:pt x="1146" y="1937"/>
                  </a:lnTo>
                  <a:lnTo>
                    <a:pt x="1162" y="1933"/>
                  </a:lnTo>
                  <a:lnTo>
                    <a:pt x="1178" y="1928"/>
                  </a:lnTo>
                  <a:lnTo>
                    <a:pt x="1191" y="1921"/>
                  </a:lnTo>
                  <a:lnTo>
                    <a:pt x="1205" y="1910"/>
                  </a:lnTo>
                  <a:lnTo>
                    <a:pt x="1217" y="1899"/>
                  </a:lnTo>
                  <a:lnTo>
                    <a:pt x="1227" y="1886"/>
                  </a:lnTo>
                  <a:lnTo>
                    <a:pt x="1237" y="1870"/>
                  </a:lnTo>
                  <a:lnTo>
                    <a:pt x="1680" y="884"/>
                  </a:lnTo>
                  <a:lnTo>
                    <a:pt x="1824" y="566"/>
                  </a:lnTo>
                  <a:lnTo>
                    <a:pt x="1824" y="566"/>
                  </a:lnTo>
                  <a:lnTo>
                    <a:pt x="1824" y="566"/>
                  </a:lnTo>
                  <a:lnTo>
                    <a:pt x="1810" y="573"/>
                  </a:lnTo>
                  <a:lnTo>
                    <a:pt x="1796" y="577"/>
                  </a:lnTo>
                  <a:lnTo>
                    <a:pt x="1781" y="582"/>
                  </a:lnTo>
                  <a:lnTo>
                    <a:pt x="1767" y="587"/>
                  </a:lnTo>
                  <a:lnTo>
                    <a:pt x="1752" y="589"/>
                  </a:lnTo>
                  <a:lnTo>
                    <a:pt x="1737" y="591"/>
                  </a:lnTo>
                  <a:lnTo>
                    <a:pt x="1722" y="592"/>
                  </a:lnTo>
                  <a:lnTo>
                    <a:pt x="1707" y="594"/>
                  </a:lnTo>
                  <a:lnTo>
                    <a:pt x="1707" y="5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sp>
          <p:nvSpPr>
            <p:cNvPr id="67" name="Freeform 11"/>
            <p:cNvSpPr>
              <a:spLocks/>
            </p:cNvSpPr>
            <p:nvPr/>
          </p:nvSpPr>
          <p:spPr bwMode="auto">
            <a:xfrm>
              <a:off x="2540" y="94"/>
              <a:ext cx="2837" cy="2836"/>
            </a:xfrm>
            <a:custGeom>
              <a:avLst/>
              <a:gdLst>
                <a:gd name="T0" fmla="*/ 2690 w 2837"/>
                <a:gd name="T1" fmla="*/ 1103 h 2836"/>
                <a:gd name="T2" fmla="*/ 2678 w 2837"/>
                <a:gd name="T3" fmla="*/ 1054 h 2836"/>
                <a:gd name="T4" fmla="*/ 2664 w 2837"/>
                <a:gd name="T5" fmla="*/ 762 h 2836"/>
                <a:gd name="T6" fmla="*/ 2649 w 2837"/>
                <a:gd name="T7" fmla="*/ 708 h 2836"/>
                <a:gd name="T8" fmla="*/ 2610 w 2837"/>
                <a:gd name="T9" fmla="*/ 669 h 2836"/>
                <a:gd name="T10" fmla="*/ 2363 w 2837"/>
                <a:gd name="T11" fmla="*/ 510 h 2836"/>
                <a:gd name="T12" fmla="*/ 2313 w 2837"/>
                <a:gd name="T13" fmla="*/ 454 h 2836"/>
                <a:gd name="T14" fmla="*/ 2150 w 2837"/>
                <a:gd name="T15" fmla="*/ 205 h 2836"/>
                <a:gd name="T16" fmla="*/ 2103 w 2837"/>
                <a:gd name="T17" fmla="*/ 179 h 2836"/>
                <a:gd name="T18" fmla="*/ 1808 w 2837"/>
                <a:gd name="T19" fmla="*/ 163 h 2836"/>
                <a:gd name="T20" fmla="*/ 1758 w 2837"/>
                <a:gd name="T21" fmla="*/ 154 h 2836"/>
                <a:gd name="T22" fmla="*/ 1710 w 2837"/>
                <a:gd name="T23" fmla="*/ 136 h 2836"/>
                <a:gd name="T24" fmla="*/ 1446 w 2837"/>
                <a:gd name="T25" fmla="*/ 2 h 2836"/>
                <a:gd name="T26" fmla="*/ 1405 w 2837"/>
                <a:gd name="T27" fmla="*/ 0 h 2836"/>
                <a:gd name="T28" fmla="*/ 1127 w 2837"/>
                <a:gd name="T29" fmla="*/ 136 h 2836"/>
                <a:gd name="T30" fmla="*/ 1093 w 2837"/>
                <a:gd name="T31" fmla="*/ 151 h 2836"/>
                <a:gd name="T32" fmla="*/ 1043 w 2837"/>
                <a:gd name="T33" fmla="*/ 161 h 2836"/>
                <a:gd name="T34" fmla="*/ 748 w 2837"/>
                <a:gd name="T35" fmla="*/ 175 h 2836"/>
                <a:gd name="T36" fmla="*/ 698 w 2837"/>
                <a:gd name="T37" fmla="*/ 197 h 2836"/>
                <a:gd name="T38" fmla="*/ 525 w 2837"/>
                <a:gd name="T39" fmla="*/ 454 h 2836"/>
                <a:gd name="T40" fmla="*/ 503 w 2837"/>
                <a:gd name="T41" fmla="*/ 484 h 2836"/>
                <a:gd name="T42" fmla="*/ 227 w 2837"/>
                <a:gd name="T43" fmla="*/ 669 h 2836"/>
                <a:gd name="T44" fmla="*/ 197 w 2837"/>
                <a:gd name="T45" fmla="*/ 697 h 2836"/>
                <a:gd name="T46" fmla="*/ 175 w 2837"/>
                <a:gd name="T47" fmla="*/ 748 h 2836"/>
                <a:gd name="T48" fmla="*/ 161 w 2837"/>
                <a:gd name="T49" fmla="*/ 1043 h 2836"/>
                <a:gd name="T50" fmla="*/ 151 w 2837"/>
                <a:gd name="T51" fmla="*/ 1091 h 2836"/>
                <a:gd name="T52" fmla="*/ 13 w 2837"/>
                <a:gd name="T53" fmla="*/ 1365 h 2836"/>
                <a:gd name="T54" fmla="*/ 1 w 2837"/>
                <a:gd name="T55" fmla="*/ 1405 h 2836"/>
                <a:gd name="T56" fmla="*/ 7 w 2837"/>
                <a:gd name="T57" fmla="*/ 1459 h 2836"/>
                <a:gd name="T58" fmla="*/ 142 w 2837"/>
                <a:gd name="T59" fmla="*/ 1722 h 2836"/>
                <a:gd name="T60" fmla="*/ 158 w 2837"/>
                <a:gd name="T61" fmla="*/ 1769 h 2836"/>
                <a:gd name="T62" fmla="*/ 174 w 2837"/>
                <a:gd name="T63" fmla="*/ 2075 h 2836"/>
                <a:gd name="T64" fmla="*/ 183 w 2837"/>
                <a:gd name="T65" fmla="*/ 2115 h 2836"/>
                <a:gd name="T66" fmla="*/ 217 w 2837"/>
                <a:gd name="T67" fmla="*/ 2159 h 2836"/>
                <a:gd name="T68" fmla="*/ 363 w 2837"/>
                <a:gd name="T69" fmla="*/ 2253 h 2836"/>
                <a:gd name="T70" fmla="*/ 475 w 2837"/>
                <a:gd name="T71" fmla="*/ 2327 h 2836"/>
                <a:gd name="T72" fmla="*/ 525 w 2837"/>
                <a:gd name="T73" fmla="*/ 2382 h 2836"/>
                <a:gd name="T74" fmla="*/ 687 w 2837"/>
                <a:gd name="T75" fmla="*/ 2630 h 2836"/>
                <a:gd name="T76" fmla="*/ 735 w 2837"/>
                <a:gd name="T77" fmla="*/ 2657 h 2836"/>
                <a:gd name="T78" fmla="*/ 1030 w 2837"/>
                <a:gd name="T79" fmla="*/ 2674 h 2836"/>
                <a:gd name="T80" fmla="*/ 1080 w 2837"/>
                <a:gd name="T81" fmla="*/ 2682 h 2836"/>
                <a:gd name="T82" fmla="*/ 1127 w 2837"/>
                <a:gd name="T83" fmla="*/ 2700 h 2836"/>
                <a:gd name="T84" fmla="*/ 1378 w 2837"/>
                <a:gd name="T85" fmla="*/ 2829 h 2836"/>
                <a:gd name="T86" fmla="*/ 1419 w 2837"/>
                <a:gd name="T87" fmla="*/ 2836 h 2836"/>
                <a:gd name="T88" fmla="*/ 1472 w 2837"/>
                <a:gd name="T89" fmla="*/ 2823 h 2836"/>
                <a:gd name="T90" fmla="*/ 1720 w 2837"/>
                <a:gd name="T91" fmla="*/ 2696 h 2836"/>
                <a:gd name="T92" fmla="*/ 1767 w 2837"/>
                <a:gd name="T93" fmla="*/ 2680 h 2836"/>
                <a:gd name="T94" fmla="*/ 2075 w 2837"/>
                <a:gd name="T95" fmla="*/ 2662 h 2836"/>
                <a:gd name="T96" fmla="*/ 2116 w 2837"/>
                <a:gd name="T97" fmla="*/ 2653 h 2836"/>
                <a:gd name="T98" fmla="*/ 2160 w 2837"/>
                <a:gd name="T99" fmla="*/ 2619 h 2836"/>
                <a:gd name="T100" fmla="*/ 2319 w 2837"/>
                <a:gd name="T101" fmla="*/ 2371 h 2836"/>
                <a:gd name="T102" fmla="*/ 2363 w 2837"/>
                <a:gd name="T103" fmla="*/ 2325 h 2836"/>
                <a:gd name="T104" fmla="*/ 2609 w 2837"/>
                <a:gd name="T105" fmla="*/ 2168 h 2836"/>
                <a:gd name="T106" fmla="*/ 2647 w 2837"/>
                <a:gd name="T107" fmla="*/ 2127 h 2836"/>
                <a:gd name="T108" fmla="*/ 2663 w 2837"/>
                <a:gd name="T109" fmla="*/ 2075 h 2836"/>
                <a:gd name="T110" fmla="*/ 2677 w 2837"/>
                <a:gd name="T111" fmla="*/ 1781 h 2836"/>
                <a:gd name="T112" fmla="*/ 2690 w 2837"/>
                <a:gd name="T113" fmla="*/ 1732 h 2836"/>
                <a:gd name="T114" fmla="*/ 2824 w 2837"/>
                <a:gd name="T115" fmla="*/ 1471 h 2836"/>
                <a:gd name="T116" fmla="*/ 2837 w 2837"/>
                <a:gd name="T117" fmla="*/ 1418 h 2836"/>
                <a:gd name="T118" fmla="*/ 2824 w 2837"/>
                <a:gd name="T119" fmla="*/ 1364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37" h="2836">
                  <a:moveTo>
                    <a:pt x="2701" y="1126"/>
                  </a:moveTo>
                  <a:lnTo>
                    <a:pt x="2701" y="1126"/>
                  </a:lnTo>
                  <a:lnTo>
                    <a:pt x="2696" y="1115"/>
                  </a:lnTo>
                  <a:lnTo>
                    <a:pt x="2690" y="1103"/>
                  </a:lnTo>
                  <a:lnTo>
                    <a:pt x="2687" y="1091"/>
                  </a:lnTo>
                  <a:lnTo>
                    <a:pt x="2683" y="1079"/>
                  </a:lnTo>
                  <a:lnTo>
                    <a:pt x="2680" y="1067"/>
                  </a:lnTo>
                  <a:lnTo>
                    <a:pt x="2678" y="1054"/>
                  </a:lnTo>
                  <a:lnTo>
                    <a:pt x="2677" y="1041"/>
                  </a:lnTo>
                  <a:lnTo>
                    <a:pt x="2675" y="1029"/>
                  </a:lnTo>
                  <a:lnTo>
                    <a:pt x="2664" y="762"/>
                  </a:lnTo>
                  <a:lnTo>
                    <a:pt x="2664" y="762"/>
                  </a:lnTo>
                  <a:lnTo>
                    <a:pt x="2663" y="748"/>
                  </a:lnTo>
                  <a:lnTo>
                    <a:pt x="2659" y="734"/>
                  </a:lnTo>
                  <a:lnTo>
                    <a:pt x="2654" y="721"/>
                  </a:lnTo>
                  <a:lnTo>
                    <a:pt x="2649" y="708"/>
                  </a:lnTo>
                  <a:lnTo>
                    <a:pt x="2641" y="697"/>
                  </a:lnTo>
                  <a:lnTo>
                    <a:pt x="2631" y="686"/>
                  </a:lnTo>
                  <a:lnTo>
                    <a:pt x="2621" y="677"/>
                  </a:lnTo>
                  <a:lnTo>
                    <a:pt x="2610" y="669"/>
                  </a:lnTo>
                  <a:lnTo>
                    <a:pt x="2384" y="525"/>
                  </a:lnTo>
                  <a:lnTo>
                    <a:pt x="2384" y="525"/>
                  </a:lnTo>
                  <a:lnTo>
                    <a:pt x="2373" y="518"/>
                  </a:lnTo>
                  <a:lnTo>
                    <a:pt x="2363" y="510"/>
                  </a:lnTo>
                  <a:lnTo>
                    <a:pt x="2354" y="502"/>
                  </a:lnTo>
                  <a:lnTo>
                    <a:pt x="2344" y="493"/>
                  </a:lnTo>
                  <a:lnTo>
                    <a:pt x="2327" y="474"/>
                  </a:lnTo>
                  <a:lnTo>
                    <a:pt x="2313" y="454"/>
                  </a:lnTo>
                  <a:lnTo>
                    <a:pt x="2169" y="228"/>
                  </a:lnTo>
                  <a:lnTo>
                    <a:pt x="2169" y="228"/>
                  </a:lnTo>
                  <a:lnTo>
                    <a:pt x="2160" y="216"/>
                  </a:lnTo>
                  <a:lnTo>
                    <a:pt x="2150" y="205"/>
                  </a:lnTo>
                  <a:lnTo>
                    <a:pt x="2140" y="197"/>
                  </a:lnTo>
                  <a:lnTo>
                    <a:pt x="2128" y="189"/>
                  </a:lnTo>
                  <a:lnTo>
                    <a:pt x="2117" y="183"/>
                  </a:lnTo>
                  <a:lnTo>
                    <a:pt x="2103" y="179"/>
                  </a:lnTo>
                  <a:lnTo>
                    <a:pt x="2090" y="175"/>
                  </a:lnTo>
                  <a:lnTo>
                    <a:pt x="2076" y="174"/>
                  </a:lnTo>
                  <a:lnTo>
                    <a:pt x="1808" y="163"/>
                  </a:lnTo>
                  <a:lnTo>
                    <a:pt x="1808" y="163"/>
                  </a:lnTo>
                  <a:lnTo>
                    <a:pt x="1795" y="161"/>
                  </a:lnTo>
                  <a:lnTo>
                    <a:pt x="1782" y="160"/>
                  </a:lnTo>
                  <a:lnTo>
                    <a:pt x="1770" y="158"/>
                  </a:lnTo>
                  <a:lnTo>
                    <a:pt x="1758" y="154"/>
                  </a:lnTo>
                  <a:lnTo>
                    <a:pt x="1745" y="151"/>
                  </a:lnTo>
                  <a:lnTo>
                    <a:pt x="1734" y="146"/>
                  </a:lnTo>
                  <a:lnTo>
                    <a:pt x="1722" y="142"/>
                  </a:lnTo>
                  <a:lnTo>
                    <a:pt x="1710" y="136"/>
                  </a:lnTo>
                  <a:lnTo>
                    <a:pt x="1472" y="13"/>
                  </a:lnTo>
                  <a:lnTo>
                    <a:pt x="1472" y="13"/>
                  </a:lnTo>
                  <a:lnTo>
                    <a:pt x="1460" y="7"/>
                  </a:lnTo>
                  <a:lnTo>
                    <a:pt x="1446" y="2"/>
                  </a:lnTo>
                  <a:lnTo>
                    <a:pt x="1433" y="0"/>
                  </a:lnTo>
                  <a:lnTo>
                    <a:pt x="1419" y="0"/>
                  </a:lnTo>
                  <a:lnTo>
                    <a:pt x="1419" y="0"/>
                  </a:lnTo>
                  <a:lnTo>
                    <a:pt x="1405" y="0"/>
                  </a:lnTo>
                  <a:lnTo>
                    <a:pt x="1392" y="2"/>
                  </a:lnTo>
                  <a:lnTo>
                    <a:pt x="1378" y="7"/>
                  </a:lnTo>
                  <a:lnTo>
                    <a:pt x="1365" y="13"/>
                  </a:lnTo>
                  <a:lnTo>
                    <a:pt x="1127" y="136"/>
                  </a:lnTo>
                  <a:lnTo>
                    <a:pt x="1127" y="136"/>
                  </a:lnTo>
                  <a:lnTo>
                    <a:pt x="1116" y="142"/>
                  </a:lnTo>
                  <a:lnTo>
                    <a:pt x="1104" y="146"/>
                  </a:lnTo>
                  <a:lnTo>
                    <a:pt x="1093" y="151"/>
                  </a:lnTo>
                  <a:lnTo>
                    <a:pt x="1080" y="154"/>
                  </a:lnTo>
                  <a:lnTo>
                    <a:pt x="1068" y="158"/>
                  </a:lnTo>
                  <a:lnTo>
                    <a:pt x="1055" y="160"/>
                  </a:lnTo>
                  <a:lnTo>
                    <a:pt x="1043" y="161"/>
                  </a:lnTo>
                  <a:lnTo>
                    <a:pt x="1030" y="163"/>
                  </a:lnTo>
                  <a:lnTo>
                    <a:pt x="762" y="174"/>
                  </a:lnTo>
                  <a:lnTo>
                    <a:pt x="762" y="174"/>
                  </a:lnTo>
                  <a:lnTo>
                    <a:pt x="748" y="175"/>
                  </a:lnTo>
                  <a:lnTo>
                    <a:pt x="735" y="179"/>
                  </a:lnTo>
                  <a:lnTo>
                    <a:pt x="721" y="183"/>
                  </a:lnTo>
                  <a:lnTo>
                    <a:pt x="709" y="189"/>
                  </a:lnTo>
                  <a:lnTo>
                    <a:pt x="698" y="197"/>
                  </a:lnTo>
                  <a:lnTo>
                    <a:pt x="687" y="205"/>
                  </a:lnTo>
                  <a:lnTo>
                    <a:pt x="678" y="216"/>
                  </a:lnTo>
                  <a:lnTo>
                    <a:pt x="669" y="228"/>
                  </a:lnTo>
                  <a:lnTo>
                    <a:pt x="525" y="454"/>
                  </a:lnTo>
                  <a:lnTo>
                    <a:pt x="525" y="454"/>
                  </a:lnTo>
                  <a:lnTo>
                    <a:pt x="518" y="464"/>
                  </a:lnTo>
                  <a:lnTo>
                    <a:pt x="511" y="475"/>
                  </a:lnTo>
                  <a:lnTo>
                    <a:pt x="503" y="484"/>
                  </a:lnTo>
                  <a:lnTo>
                    <a:pt x="493" y="493"/>
                  </a:lnTo>
                  <a:lnTo>
                    <a:pt x="475" y="510"/>
                  </a:lnTo>
                  <a:lnTo>
                    <a:pt x="454" y="525"/>
                  </a:lnTo>
                  <a:lnTo>
                    <a:pt x="227" y="669"/>
                  </a:lnTo>
                  <a:lnTo>
                    <a:pt x="227" y="669"/>
                  </a:lnTo>
                  <a:lnTo>
                    <a:pt x="217" y="677"/>
                  </a:lnTo>
                  <a:lnTo>
                    <a:pt x="207" y="686"/>
                  </a:lnTo>
                  <a:lnTo>
                    <a:pt x="197" y="697"/>
                  </a:lnTo>
                  <a:lnTo>
                    <a:pt x="189" y="708"/>
                  </a:lnTo>
                  <a:lnTo>
                    <a:pt x="183" y="721"/>
                  </a:lnTo>
                  <a:lnTo>
                    <a:pt x="179" y="734"/>
                  </a:lnTo>
                  <a:lnTo>
                    <a:pt x="175" y="748"/>
                  </a:lnTo>
                  <a:lnTo>
                    <a:pt x="174" y="762"/>
                  </a:lnTo>
                  <a:lnTo>
                    <a:pt x="162" y="1030"/>
                  </a:lnTo>
                  <a:lnTo>
                    <a:pt x="162" y="1030"/>
                  </a:lnTo>
                  <a:lnTo>
                    <a:pt x="161" y="1043"/>
                  </a:lnTo>
                  <a:lnTo>
                    <a:pt x="160" y="1055"/>
                  </a:lnTo>
                  <a:lnTo>
                    <a:pt x="158" y="1067"/>
                  </a:lnTo>
                  <a:lnTo>
                    <a:pt x="154" y="1080"/>
                  </a:lnTo>
                  <a:lnTo>
                    <a:pt x="151" y="1091"/>
                  </a:lnTo>
                  <a:lnTo>
                    <a:pt x="147" y="1103"/>
                  </a:lnTo>
                  <a:lnTo>
                    <a:pt x="142" y="1116"/>
                  </a:lnTo>
                  <a:lnTo>
                    <a:pt x="137" y="1126"/>
                  </a:lnTo>
                  <a:lnTo>
                    <a:pt x="13" y="1365"/>
                  </a:lnTo>
                  <a:lnTo>
                    <a:pt x="13" y="1365"/>
                  </a:lnTo>
                  <a:lnTo>
                    <a:pt x="7" y="1378"/>
                  </a:lnTo>
                  <a:lnTo>
                    <a:pt x="3" y="1391"/>
                  </a:lnTo>
                  <a:lnTo>
                    <a:pt x="1" y="1405"/>
                  </a:lnTo>
                  <a:lnTo>
                    <a:pt x="0" y="1419"/>
                  </a:lnTo>
                  <a:lnTo>
                    <a:pt x="1" y="1431"/>
                  </a:lnTo>
                  <a:lnTo>
                    <a:pt x="3" y="1445"/>
                  </a:lnTo>
                  <a:lnTo>
                    <a:pt x="7" y="1459"/>
                  </a:lnTo>
                  <a:lnTo>
                    <a:pt x="13" y="1472"/>
                  </a:lnTo>
                  <a:lnTo>
                    <a:pt x="137" y="1710"/>
                  </a:lnTo>
                  <a:lnTo>
                    <a:pt x="137" y="1710"/>
                  </a:lnTo>
                  <a:lnTo>
                    <a:pt x="142" y="1722"/>
                  </a:lnTo>
                  <a:lnTo>
                    <a:pt x="147" y="1733"/>
                  </a:lnTo>
                  <a:lnTo>
                    <a:pt x="151" y="1745"/>
                  </a:lnTo>
                  <a:lnTo>
                    <a:pt x="154" y="1757"/>
                  </a:lnTo>
                  <a:lnTo>
                    <a:pt x="158" y="1769"/>
                  </a:lnTo>
                  <a:lnTo>
                    <a:pt x="160" y="1782"/>
                  </a:lnTo>
                  <a:lnTo>
                    <a:pt x="161" y="1794"/>
                  </a:lnTo>
                  <a:lnTo>
                    <a:pt x="162" y="1806"/>
                  </a:lnTo>
                  <a:lnTo>
                    <a:pt x="174" y="2075"/>
                  </a:lnTo>
                  <a:lnTo>
                    <a:pt x="174" y="2075"/>
                  </a:lnTo>
                  <a:lnTo>
                    <a:pt x="175" y="2089"/>
                  </a:lnTo>
                  <a:lnTo>
                    <a:pt x="179" y="2103"/>
                  </a:lnTo>
                  <a:lnTo>
                    <a:pt x="183" y="2115"/>
                  </a:lnTo>
                  <a:lnTo>
                    <a:pt x="189" y="2128"/>
                  </a:lnTo>
                  <a:lnTo>
                    <a:pt x="197" y="2140"/>
                  </a:lnTo>
                  <a:lnTo>
                    <a:pt x="207" y="2150"/>
                  </a:lnTo>
                  <a:lnTo>
                    <a:pt x="217" y="2159"/>
                  </a:lnTo>
                  <a:lnTo>
                    <a:pt x="227" y="2168"/>
                  </a:lnTo>
                  <a:lnTo>
                    <a:pt x="245" y="2178"/>
                  </a:lnTo>
                  <a:lnTo>
                    <a:pt x="304" y="2216"/>
                  </a:lnTo>
                  <a:lnTo>
                    <a:pt x="363" y="2253"/>
                  </a:lnTo>
                  <a:lnTo>
                    <a:pt x="454" y="2312"/>
                  </a:lnTo>
                  <a:lnTo>
                    <a:pt x="454" y="2312"/>
                  </a:lnTo>
                  <a:lnTo>
                    <a:pt x="464" y="2318"/>
                  </a:lnTo>
                  <a:lnTo>
                    <a:pt x="475" y="2327"/>
                  </a:lnTo>
                  <a:lnTo>
                    <a:pt x="484" y="2335"/>
                  </a:lnTo>
                  <a:lnTo>
                    <a:pt x="493" y="2343"/>
                  </a:lnTo>
                  <a:lnTo>
                    <a:pt x="511" y="2361"/>
                  </a:lnTo>
                  <a:lnTo>
                    <a:pt x="525" y="2382"/>
                  </a:lnTo>
                  <a:lnTo>
                    <a:pt x="669" y="2609"/>
                  </a:lnTo>
                  <a:lnTo>
                    <a:pt x="669" y="2609"/>
                  </a:lnTo>
                  <a:lnTo>
                    <a:pt x="678" y="2620"/>
                  </a:lnTo>
                  <a:lnTo>
                    <a:pt x="687" y="2630"/>
                  </a:lnTo>
                  <a:lnTo>
                    <a:pt x="698" y="2639"/>
                  </a:lnTo>
                  <a:lnTo>
                    <a:pt x="709" y="2647"/>
                  </a:lnTo>
                  <a:lnTo>
                    <a:pt x="721" y="2653"/>
                  </a:lnTo>
                  <a:lnTo>
                    <a:pt x="735" y="2657"/>
                  </a:lnTo>
                  <a:lnTo>
                    <a:pt x="748" y="2661"/>
                  </a:lnTo>
                  <a:lnTo>
                    <a:pt x="762" y="2662"/>
                  </a:lnTo>
                  <a:lnTo>
                    <a:pt x="1030" y="2674"/>
                  </a:lnTo>
                  <a:lnTo>
                    <a:pt x="1030" y="2674"/>
                  </a:lnTo>
                  <a:lnTo>
                    <a:pt x="1043" y="2675"/>
                  </a:lnTo>
                  <a:lnTo>
                    <a:pt x="1055" y="2676"/>
                  </a:lnTo>
                  <a:lnTo>
                    <a:pt x="1068" y="2678"/>
                  </a:lnTo>
                  <a:lnTo>
                    <a:pt x="1080" y="2682"/>
                  </a:lnTo>
                  <a:lnTo>
                    <a:pt x="1093" y="2685"/>
                  </a:lnTo>
                  <a:lnTo>
                    <a:pt x="1104" y="2690"/>
                  </a:lnTo>
                  <a:lnTo>
                    <a:pt x="1116" y="2695"/>
                  </a:lnTo>
                  <a:lnTo>
                    <a:pt x="1127" y="2700"/>
                  </a:lnTo>
                  <a:lnTo>
                    <a:pt x="1141" y="2707"/>
                  </a:lnTo>
                  <a:lnTo>
                    <a:pt x="1365" y="2823"/>
                  </a:lnTo>
                  <a:lnTo>
                    <a:pt x="1365" y="2823"/>
                  </a:lnTo>
                  <a:lnTo>
                    <a:pt x="1378" y="2829"/>
                  </a:lnTo>
                  <a:lnTo>
                    <a:pt x="1391" y="2833"/>
                  </a:lnTo>
                  <a:lnTo>
                    <a:pt x="1405" y="2836"/>
                  </a:lnTo>
                  <a:lnTo>
                    <a:pt x="1419" y="2836"/>
                  </a:lnTo>
                  <a:lnTo>
                    <a:pt x="1419" y="2836"/>
                  </a:lnTo>
                  <a:lnTo>
                    <a:pt x="1432" y="2836"/>
                  </a:lnTo>
                  <a:lnTo>
                    <a:pt x="1446" y="2833"/>
                  </a:lnTo>
                  <a:lnTo>
                    <a:pt x="1460" y="2829"/>
                  </a:lnTo>
                  <a:lnTo>
                    <a:pt x="1472" y="2823"/>
                  </a:lnTo>
                  <a:lnTo>
                    <a:pt x="1629" y="2742"/>
                  </a:lnTo>
                  <a:lnTo>
                    <a:pt x="1710" y="2700"/>
                  </a:lnTo>
                  <a:lnTo>
                    <a:pt x="1710" y="2700"/>
                  </a:lnTo>
                  <a:lnTo>
                    <a:pt x="1720" y="2696"/>
                  </a:lnTo>
                  <a:lnTo>
                    <a:pt x="1729" y="2691"/>
                  </a:lnTo>
                  <a:lnTo>
                    <a:pt x="1729" y="2691"/>
                  </a:lnTo>
                  <a:lnTo>
                    <a:pt x="1748" y="2684"/>
                  </a:lnTo>
                  <a:lnTo>
                    <a:pt x="1767" y="2680"/>
                  </a:lnTo>
                  <a:lnTo>
                    <a:pt x="1787" y="2676"/>
                  </a:lnTo>
                  <a:lnTo>
                    <a:pt x="1807" y="2674"/>
                  </a:lnTo>
                  <a:lnTo>
                    <a:pt x="1814" y="2674"/>
                  </a:lnTo>
                  <a:lnTo>
                    <a:pt x="2075" y="2662"/>
                  </a:lnTo>
                  <a:lnTo>
                    <a:pt x="2075" y="2662"/>
                  </a:lnTo>
                  <a:lnTo>
                    <a:pt x="2089" y="2660"/>
                  </a:lnTo>
                  <a:lnTo>
                    <a:pt x="2103" y="2657"/>
                  </a:lnTo>
                  <a:lnTo>
                    <a:pt x="2116" y="2653"/>
                  </a:lnTo>
                  <a:lnTo>
                    <a:pt x="2128" y="2646"/>
                  </a:lnTo>
                  <a:lnTo>
                    <a:pt x="2140" y="2639"/>
                  </a:lnTo>
                  <a:lnTo>
                    <a:pt x="2150" y="2630"/>
                  </a:lnTo>
                  <a:lnTo>
                    <a:pt x="2160" y="2619"/>
                  </a:lnTo>
                  <a:lnTo>
                    <a:pt x="2168" y="2608"/>
                  </a:lnTo>
                  <a:lnTo>
                    <a:pt x="2312" y="2382"/>
                  </a:lnTo>
                  <a:lnTo>
                    <a:pt x="2312" y="2382"/>
                  </a:lnTo>
                  <a:lnTo>
                    <a:pt x="2319" y="2371"/>
                  </a:lnTo>
                  <a:lnTo>
                    <a:pt x="2327" y="2361"/>
                  </a:lnTo>
                  <a:lnTo>
                    <a:pt x="2335" y="2351"/>
                  </a:lnTo>
                  <a:lnTo>
                    <a:pt x="2344" y="2343"/>
                  </a:lnTo>
                  <a:lnTo>
                    <a:pt x="2363" y="2325"/>
                  </a:lnTo>
                  <a:lnTo>
                    <a:pt x="2383" y="2310"/>
                  </a:lnTo>
                  <a:lnTo>
                    <a:pt x="2434" y="2278"/>
                  </a:lnTo>
                  <a:lnTo>
                    <a:pt x="2609" y="2168"/>
                  </a:lnTo>
                  <a:lnTo>
                    <a:pt x="2609" y="2168"/>
                  </a:lnTo>
                  <a:lnTo>
                    <a:pt x="2621" y="2159"/>
                  </a:lnTo>
                  <a:lnTo>
                    <a:pt x="2630" y="2149"/>
                  </a:lnTo>
                  <a:lnTo>
                    <a:pt x="2639" y="2139"/>
                  </a:lnTo>
                  <a:lnTo>
                    <a:pt x="2647" y="2127"/>
                  </a:lnTo>
                  <a:lnTo>
                    <a:pt x="2653" y="2115"/>
                  </a:lnTo>
                  <a:lnTo>
                    <a:pt x="2658" y="2103"/>
                  </a:lnTo>
                  <a:lnTo>
                    <a:pt x="2661" y="2089"/>
                  </a:lnTo>
                  <a:lnTo>
                    <a:pt x="2663" y="2075"/>
                  </a:lnTo>
                  <a:lnTo>
                    <a:pt x="2674" y="1806"/>
                  </a:lnTo>
                  <a:lnTo>
                    <a:pt x="2674" y="1806"/>
                  </a:lnTo>
                  <a:lnTo>
                    <a:pt x="2675" y="1794"/>
                  </a:lnTo>
                  <a:lnTo>
                    <a:pt x="2677" y="1781"/>
                  </a:lnTo>
                  <a:lnTo>
                    <a:pt x="2679" y="1769"/>
                  </a:lnTo>
                  <a:lnTo>
                    <a:pt x="2682" y="1757"/>
                  </a:lnTo>
                  <a:lnTo>
                    <a:pt x="2686" y="1745"/>
                  </a:lnTo>
                  <a:lnTo>
                    <a:pt x="2690" y="1732"/>
                  </a:lnTo>
                  <a:lnTo>
                    <a:pt x="2695" y="1721"/>
                  </a:lnTo>
                  <a:lnTo>
                    <a:pt x="2701" y="1709"/>
                  </a:lnTo>
                  <a:lnTo>
                    <a:pt x="2824" y="1471"/>
                  </a:lnTo>
                  <a:lnTo>
                    <a:pt x="2824" y="1471"/>
                  </a:lnTo>
                  <a:lnTo>
                    <a:pt x="2830" y="1458"/>
                  </a:lnTo>
                  <a:lnTo>
                    <a:pt x="2834" y="1445"/>
                  </a:lnTo>
                  <a:lnTo>
                    <a:pt x="2837" y="1431"/>
                  </a:lnTo>
                  <a:lnTo>
                    <a:pt x="2837" y="1418"/>
                  </a:lnTo>
                  <a:lnTo>
                    <a:pt x="2837" y="1404"/>
                  </a:lnTo>
                  <a:lnTo>
                    <a:pt x="2834" y="1391"/>
                  </a:lnTo>
                  <a:lnTo>
                    <a:pt x="2830" y="1377"/>
                  </a:lnTo>
                  <a:lnTo>
                    <a:pt x="2824" y="1364"/>
                  </a:lnTo>
                  <a:lnTo>
                    <a:pt x="2701" y="1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278"/>
              <a:endParaRPr lang="en-US" sz="1765" dirty="0">
                <a:solidFill>
                  <a:srgbClr val="292929"/>
                </a:solidFill>
                <a:latin typeface="Segoe UI Light"/>
              </a:endParaRPr>
            </a:p>
          </p:txBody>
        </p:sp>
      </p:grpSp>
    </p:spTree>
    <p:extLst>
      <p:ext uri="{BB962C8B-B14F-4D97-AF65-F5344CB8AC3E}">
        <p14:creationId xmlns:p14="http://schemas.microsoft.com/office/powerpoint/2010/main" val="313730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3689" y="600267"/>
            <a:ext cx="11089310" cy="1124393"/>
          </a:xfrm>
          <a:prstGeom prst="rect">
            <a:avLst/>
          </a:prstGeom>
        </p:spPr>
        <p:txBody>
          <a:bodyPr lIns="91414" tIns="45707" rIns="91414" bIns="45707"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pPr defTabSz="914188"/>
            <a:endParaRPr lang="en-US" sz="8822" dirty="0">
              <a:gradFill>
                <a:gsLst>
                  <a:gs pos="96667">
                    <a:srgbClr val="FFFFFF"/>
                  </a:gs>
                  <a:gs pos="90000">
                    <a:srgbClr val="FFFFFF"/>
                  </a:gs>
                </a:gsLst>
                <a:lin ang="5400000" scaled="0"/>
              </a:gradFill>
              <a:latin typeface="Segoe UI Light"/>
              <a:cs typeface="Segoe UI" pitchFamily="34" charset="0"/>
            </a:endParaRPr>
          </a:p>
        </p:txBody>
      </p:sp>
      <p:sp>
        <p:nvSpPr>
          <p:cNvPr id="2" name="Title 1"/>
          <p:cNvSpPr>
            <a:spLocks noGrp="1"/>
          </p:cNvSpPr>
          <p:nvPr>
            <p:ph type="title"/>
          </p:nvPr>
        </p:nvSpPr>
        <p:spPr>
          <a:xfrm>
            <a:off x="120685" y="301821"/>
            <a:ext cx="3734573" cy="3113295"/>
          </a:xfrm>
        </p:spPr>
        <p:txBody>
          <a:bodyPr/>
          <a:lstStyle/>
          <a:p>
            <a:pPr>
              <a:defRPr/>
            </a:pPr>
            <a:r>
              <a:rPr lang="en-US" dirty="0" smtClean="0">
                <a:solidFill>
                  <a:srgbClr val="EFEEEE"/>
                </a:solidFill>
              </a:rPr>
              <a:t>What’s new?</a:t>
            </a:r>
            <a:br>
              <a:rPr lang="en-US" dirty="0" smtClean="0">
                <a:solidFill>
                  <a:srgbClr val="EFEEEE"/>
                </a:solidFill>
              </a:rPr>
            </a:br>
            <a:r>
              <a:rPr lang="en-US" dirty="0">
                <a:solidFill>
                  <a:srgbClr val="EFEEEE"/>
                </a:solidFill>
              </a:rPr>
              <a:t/>
            </a:r>
            <a:br>
              <a:rPr lang="en-US" dirty="0">
                <a:solidFill>
                  <a:srgbClr val="EFEEEE"/>
                </a:solidFill>
              </a:rPr>
            </a:br>
            <a:r>
              <a:rPr lang="en-US" dirty="0" smtClean="0">
                <a:solidFill>
                  <a:srgbClr val="EFEEEE"/>
                </a:solidFill>
              </a:rPr>
              <a:t>SMS</a:t>
            </a:r>
            <a:br>
              <a:rPr lang="en-US" dirty="0" smtClean="0">
                <a:solidFill>
                  <a:srgbClr val="EFEEEE"/>
                </a:solidFill>
              </a:rPr>
            </a:br>
            <a:r>
              <a:rPr lang="en-US" dirty="0" smtClean="0">
                <a:solidFill>
                  <a:srgbClr val="EFEEEE"/>
                </a:solidFill>
              </a:rPr>
              <a:t>Marketing</a:t>
            </a:r>
            <a:endParaRPr lang="en-US" dirty="0">
              <a:solidFill>
                <a:srgbClr val="EFEEEE"/>
              </a:solidFill>
            </a:endParaRPr>
          </a:p>
        </p:txBody>
      </p:sp>
    </p:spTree>
    <p:extLst>
      <p:ext uri="{BB962C8B-B14F-4D97-AF65-F5344CB8AC3E}">
        <p14:creationId xmlns:p14="http://schemas.microsoft.com/office/powerpoint/2010/main" val="269512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SMS Marketing?</a:t>
            </a:r>
            <a:endParaRPr lang="en-US" dirty="0"/>
          </a:p>
        </p:txBody>
      </p:sp>
      <p:sp>
        <p:nvSpPr>
          <p:cNvPr id="19" name="Rectangle 18"/>
          <p:cNvSpPr/>
          <p:nvPr/>
        </p:nvSpPr>
        <p:spPr>
          <a:xfrm>
            <a:off x="2408927" y="1860257"/>
            <a:ext cx="7081428" cy="2680490"/>
          </a:xfrm>
          <a:prstGeom prst="rect">
            <a:avLst/>
          </a:prstGeom>
          <a:solidFill>
            <a:schemeClr val="bg1">
              <a:lumMod val="95000"/>
            </a:schemeClr>
          </a:solidFill>
          <a:ln w="5080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278"/>
            <a:endParaRPr lang="en-US" dirty="0">
              <a:solidFill>
                <a:srgbClr val="FFFFFF"/>
              </a:solidFill>
              <a:latin typeface="Segoe UI Light"/>
            </a:endParaRPr>
          </a:p>
        </p:txBody>
      </p:sp>
      <p:sp>
        <p:nvSpPr>
          <p:cNvPr id="22" name="Oval 21"/>
          <p:cNvSpPr/>
          <p:nvPr/>
        </p:nvSpPr>
        <p:spPr>
          <a:xfrm>
            <a:off x="3819241" y="3358187"/>
            <a:ext cx="298132" cy="2683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78"/>
            <a:r>
              <a:rPr lang="en-US" dirty="0">
                <a:solidFill>
                  <a:srgbClr val="FFFFFF"/>
                </a:solidFill>
                <a:latin typeface="Segoe UI Light"/>
              </a:rPr>
              <a:t>A</a:t>
            </a:r>
          </a:p>
        </p:txBody>
      </p:sp>
      <p:pic>
        <p:nvPicPr>
          <p:cNvPr id="25" name="Picture 24"/>
          <p:cNvPicPr>
            <a:picLocks noChangeAspect="1"/>
          </p:cNvPicPr>
          <p:nvPr/>
        </p:nvPicPr>
        <p:blipFill>
          <a:blip r:embed="rId3"/>
          <a:stretch>
            <a:fillRect/>
          </a:stretch>
        </p:blipFill>
        <p:spPr>
          <a:xfrm>
            <a:off x="2421452" y="2103711"/>
            <a:ext cx="2928685" cy="2193581"/>
          </a:xfrm>
          <a:prstGeom prst="rect">
            <a:avLst/>
          </a:prstGeom>
        </p:spPr>
      </p:pic>
      <p:sp>
        <p:nvSpPr>
          <p:cNvPr id="26" name="TextBox 25"/>
          <p:cNvSpPr txBox="1"/>
          <p:nvPr/>
        </p:nvSpPr>
        <p:spPr>
          <a:xfrm>
            <a:off x="5919868" y="2820044"/>
            <a:ext cx="3736750" cy="468972"/>
          </a:xfrm>
          <a:prstGeom prst="rect">
            <a:avLst/>
          </a:prstGeom>
          <a:noFill/>
        </p:spPr>
        <p:txBody>
          <a:bodyPr wrap="square" rtlCol="0">
            <a:spAutoFit/>
          </a:bodyPr>
          <a:lstStyle/>
          <a:p>
            <a:pPr algn="ctr" defTabSz="914278"/>
            <a:r>
              <a:rPr lang="en-US" sz="2400" b="1" dirty="0">
                <a:solidFill>
                  <a:srgbClr val="292929"/>
                </a:solidFill>
                <a:latin typeface="Segoe UI Light"/>
              </a:rPr>
              <a:t>Text GETGOLD to 45678</a:t>
            </a:r>
          </a:p>
        </p:txBody>
      </p:sp>
      <p:pic>
        <p:nvPicPr>
          <p:cNvPr id="27" name="Picture 26"/>
          <p:cNvPicPr>
            <a:picLocks noChangeAspect="1"/>
          </p:cNvPicPr>
          <p:nvPr/>
        </p:nvPicPr>
        <p:blipFill>
          <a:blip r:embed="rId4"/>
          <a:stretch>
            <a:fillRect/>
          </a:stretch>
        </p:blipFill>
        <p:spPr>
          <a:xfrm>
            <a:off x="8218268" y="3828558"/>
            <a:ext cx="1165671" cy="623816"/>
          </a:xfrm>
          <a:prstGeom prst="rect">
            <a:avLst/>
          </a:prstGeom>
        </p:spPr>
      </p:pic>
      <p:sp>
        <p:nvSpPr>
          <p:cNvPr id="28" name="TextBox 27"/>
          <p:cNvSpPr txBox="1"/>
          <p:nvPr/>
        </p:nvSpPr>
        <p:spPr>
          <a:xfrm>
            <a:off x="5612608" y="3314110"/>
            <a:ext cx="3691500" cy="531737"/>
          </a:xfrm>
          <a:prstGeom prst="rect">
            <a:avLst/>
          </a:prstGeom>
          <a:noFill/>
        </p:spPr>
        <p:txBody>
          <a:bodyPr wrap="square" rtlCol="0">
            <a:spAutoFit/>
          </a:bodyPr>
          <a:lstStyle/>
          <a:p>
            <a:pPr algn="ctr" defTabSz="914278"/>
            <a:r>
              <a:rPr lang="en-US" sz="1400" dirty="0">
                <a:solidFill>
                  <a:srgbClr val="292929"/>
                </a:solidFill>
                <a:latin typeface="Segoe UI Light"/>
              </a:rPr>
              <a:t>Opt-In Today and get 5% off your next purchase.</a:t>
            </a:r>
          </a:p>
        </p:txBody>
      </p:sp>
      <p:sp>
        <p:nvSpPr>
          <p:cNvPr id="29" name="TextBox 28"/>
          <p:cNvSpPr txBox="1"/>
          <p:nvPr/>
        </p:nvSpPr>
        <p:spPr>
          <a:xfrm>
            <a:off x="5831202" y="1890550"/>
            <a:ext cx="3263682" cy="845689"/>
          </a:xfrm>
          <a:prstGeom prst="rect">
            <a:avLst/>
          </a:prstGeom>
          <a:noFill/>
        </p:spPr>
        <p:txBody>
          <a:bodyPr wrap="square" rtlCol="0">
            <a:spAutoFit/>
          </a:bodyPr>
          <a:lstStyle/>
          <a:p>
            <a:pPr algn="ctr" defTabSz="914278"/>
            <a:r>
              <a:rPr lang="en-US" sz="1600" dirty="0">
                <a:solidFill>
                  <a:srgbClr val="292929"/>
                </a:solidFill>
                <a:latin typeface="Segoe UI Light"/>
              </a:rPr>
              <a:t>Subscribe to our ‘GOLD VIP’ text alerts today for early access to all the best deals in the XBOX Store. </a:t>
            </a:r>
          </a:p>
        </p:txBody>
      </p:sp>
      <p:sp>
        <p:nvSpPr>
          <p:cNvPr id="30" name="TextBox 29"/>
          <p:cNvSpPr txBox="1"/>
          <p:nvPr/>
        </p:nvSpPr>
        <p:spPr>
          <a:xfrm>
            <a:off x="5455475" y="3782299"/>
            <a:ext cx="2977617" cy="751381"/>
          </a:xfrm>
          <a:prstGeom prst="rect">
            <a:avLst/>
          </a:prstGeom>
          <a:noFill/>
        </p:spPr>
        <p:txBody>
          <a:bodyPr wrap="square" rtlCol="0">
            <a:spAutoFit/>
          </a:bodyPr>
          <a:lstStyle/>
          <a:p>
            <a:pPr defTabSz="914278"/>
            <a:r>
              <a:rPr lang="en-US" sz="1050" i="1" dirty="0">
                <a:solidFill>
                  <a:srgbClr val="292929"/>
                </a:solidFill>
                <a:latin typeface="Segoe UI Light"/>
              </a:rPr>
              <a:t>Up to 4 messages per month </a:t>
            </a:r>
          </a:p>
          <a:p>
            <a:pPr defTabSz="914278"/>
            <a:r>
              <a:rPr lang="en-US" sz="1050" i="1" dirty="0">
                <a:solidFill>
                  <a:srgbClr val="292929"/>
                </a:solidFill>
                <a:latin typeface="Segoe UI Light"/>
              </a:rPr>
              <a:t>Message and data rates apply</a:t>
            </a:r>
          </a:p>
          <a:p>
            <a:pPr defTabSz="914278"/>
            <a:r>
              <a:rPr lang="en-US" sz="1050" i="1" dirty="0">
                <a:solidFill>
                  <a:srgbClr val="292929"/>
                </a:solidFill>
                <a:latin typeface="Segoe UI Light"/>
              </a:rPr>
              <a:t>Text STOP to cancel anytime</a:t>
            </a:r>
          </a:p>
          <a:p>
            <a:pPr defTabSz="914278"/>
            <a:r>
              <a:rPr lang="en-US" sz="1050" i="1" dirty="0">
                <a:solidFill>
                  <a:srgbClr val="292929"/>
                </a:solidFill>
                <a:latin typeface="Segoe UI Light"/>
              </a:rPr>
              <a:t>Text HELP or call 1-800-123-4567 for support</a:t>
            </a:r>
          </a:p>
        </p:txBody>
      </p:sp>
      <p:sp>
        <p:nvSpPr>
          <p:cNvPr id="31" name="Oval 30"/>
          <p:cNvSpPr/>
          <p:nvPr/>
        </p:nvSpPr>
        <p:spPr>
          <a:xfrm>
            <a:off x="8772411" y="2654408"/>
            <a:ext cx="298132" cy="268319"/>
          </a:xfrm>
          <a:prstGeom prst="ellipse">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78"/>
            <a:r>
              <a:rPr lang="en-US" dirty="0">
                <a:solidFill>
                  <a:srgbClr val="FFFFFF"/>
                </a:solidFill>
                <a:latin typeface="Segoe UI Light"/>
              </a:rPr>
              <a:t>B</a:t>
            </a:r>
          </a:p>
        </p:txBody>
      </p:sp>
      <p:sp>
        <p:nvSpPr>
          <p:cNvPr id="32" name="Oval 31"/>
          <p:cNvSpPr/>
          <p:nvPr/>
        </p:nvSpPr>
        <p:spPr>
          <a:xfrm>
            <a:off x="7396987" y="2659778"/>
            <a:ext cx="298132" cy="267287"/>
          </a:xfrm>
          <a:prstGeom prst="ellipse">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78"/>
            <a:r>
              <a:rPr lang="en-US" dirty="0">
                <a:solidFill>
                  <a:srgbClr val="FFFFFF"/>
                </a:solidFill>
                <a:latin typeface="Segoe UI Light"/>
              </a:rPr>
              <a:t>A</a:t>
            </a:r>
          </a:p>
        </p:txBody>
      </p:sp>
      <p:sp>
        <p:nvSpPr>
          <p:cNvPr id="37" name="TextBox 36"/>
          <p:cNvSpPr txBox="1"/>
          <p:nvPr/>
        </p:nvSpPr>
        <p:spPr>
          <a:xfrm>
            <a:off x="650477" y="4865031"/>
            <a:ext cx="7482581" cy="1938992"/>
          </a:xfrm>
          <a:prstGeom prst="rect">
            <a:avLst/>
          </a:prstGeom>
          <a:noFill/>
        </p:spPr>
        <p:txBody>
          <a:bodyPr wrap="square" rtlCol="0">
            <a:spAutoFit/>
          </a:bodyPr>
          <a:lstStyle/>
          <a:p>
            <a:pPr defTabSz="914278"/>
            <a:r>
              <a:rPr lang="en-US" sz="2400" u="sng" dirty="0">
                <a:solidFill>
                  <a:srgbClr val="292929"/>
                </a:solidFill>
                <a:latin typeface="Segoe UI Light"/>
              </a:rPr>
              <a:t>Short code</a:t>
            </a:r>
          </a:p>
          <a:p>
            <a:pPr defTabSz="914278"/>
            <a:r>
              <a:rPr lang="en-US" dirty="0">
                <a:solidFill>
                  <a:srgbClr val="292929"/>
                </a:solidFill>
                <a:latin typeface="Segoe UI Light"/>
              </a:rPr>
              <a:t>The number 45678 in the example, to which the message is sent</a:t>
            </a:r>
          </a:p>
          <a:p>
            <a:pPr defTabSz="914278"/>
            <a:endParaRPr lang="en-US" dirty="0">
              <a:solidFill>
                <a:srgbClr val="292929"/>
              </a:solidFill>
              <a:latin typeface="Segoe UI Light"/>
            </a:endParaRPr>
          </a:p>
          <a:p>
            <a:pPr defTabSz="914278"/>
            <a:r>
              <a:rPr lang="en-US" sz="2400" u="sng" dirty="0">
                <a:solidFill>
                  <a:srgbClr val="292929"/>
                </a:solidFill>
                <a:latin typeface="Segoe UI Light"/>
              </a:rPr>
              <a:t>Keyword</a:t>
            </a:r>
          </a:p>
          <a:p>
            <a:pPr defTabSz="914278"/>
            <a:r>
              <a:rPr lang="en-US" dirty="0">
                <a:solidFill>
                  <a:srgbClr val="292929"/>
                </a:solidFill>
                <a:latin typeface="Segoe UI Light"/>
              </a:rPr>
              <a:t>The string that invokes specific action (opt-in, opt-out, poll etc.) when sent to specified short code</a:t>
            </a:r>
          </a:p>
        </p:txBody>
      </p:sp>
      <p:sp>
        <p:nvSpPr>
          <p:cNvPr id="38" name="Oval 37"/>
          <p:cNvSpPr/>
          <p:nvPr/>
        </p:nvSpPr>
        <p:spPr>
          <a:xfrm>
            <a:off x="2408926" y="4947947"/>
            <a:ext cx="298132" cy="267287"/>
          </a:xfrm>
          <a:prstGeom prst="ellipse">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78"/>
            <a:r>
              <a:rPr lang="en-US" dirty="0">
                <a:solidFill>
                  <a:srgbClr val="FFFFFF"/>
                </a:solidFill>
                <a:latin typeface="Segoe UI Light"/>
              </a:rPr>
              <a:t>A</a:t>
            </a:r>
          </a:p>
        </p:txBody>
      </p:sp>
      <p:sp>
        <p:nvSpPr>
          <p:cNvPr id="39" name="Oval 38"/>
          <p:cNvSpPr/>
          <p:nvPr/>
        </p:nvSpPr>
        <p:spPr>
          <a:xfrm>
            <a:off x="2110795" y="5891530"/>
            <a:ext cx="298132" cy="268319"/>
          </a:xfrm>
          <a:prstGeom prst="ellipse">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78"/>
            <a:r>
              <a:rPr lang="en-US" dirty="0">
                <a:solidFill>
                  <a:srgbClr val="FFFFFF"/>
                </a:solidFill>
                <a:latin typeface="Segoe UI Light"/>
              </a:rPr>
              <a:t>B</a:t>
            </a:r>
          </a:p>
        </p:txBody>
      </p:sp>
      <p:sp>
        <p:nvSpPr>
          <p:cNvPr id="20" name="TextBox 19"/>
          <p:cNvSpPr txBox="1"/>
          <p:nvPr/>
        </p:nvSpPr>
        <p:spPr>
          <a:xfrm>
            <a:off x="650477" y="864560"/>
            <a:ext cx="8420066" cy="693970"/>
          </a:xfrm>
          <a:prstGeom prst="rect">
            <a:avLst/>
          </a:prstGeom>
          <a:noFill/>
        </p:spPr>
        <p:txBody>
          <a:bodyPr wrap="square" rtlCol="0">
            <a:spAutoFit/>
          </a:bodyPr>
          <a:lstStyle/>
          <a:p>
            <a:pPr defTabSz="914278"/>
            <a:r>
              <a:rPr lang="en-US" sz="1961" dirty="0">
                <a:solidFill>
                  <a:srgbClr val="292929"/>
                </a:solidFill>
                <a:latin typeface="Segoe UI Light"/>
              </a:rPr>
              <a:t>SMS marketing (short message service marketing) is a technique that uses permission-based (“opt-in”) text messaging to spread promotional messages.</a:t>
            </a:r>
            <a:endParaRPr lang="en-US" sz="1568" dirty="0">
              <a:solidFill>
                <a:srgbClr val="292929"/>
              </a:solidFill>
              <a:latin typeface="Segoe UI Light"/>
            </a:endParaRPr>
          </a:p>
        </p:txBody>
      </p:sp>
    </p:spTree>
    <p:extLst>
      <p:ext uri="{BB962C8B-B14F-4D97-AF65-F5344CB8AC3E}">
        <p14:creationId xmlns:p14="http://schemas.microsoft.com/office/powerpoint/2010/main" val="3499289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3" y="237819"/>
            <a:ext cx="9311341" cy="1218723"/>
          </a:xfrm>
        </p:spPr>
        <p:txBody>
          <a:bodyPr>
            <a:normAutofit fontScale="90000"/>
          </a:bodyPr>
          <a:lstStyle/>
          <a:p>
            <a:r>
              <a:rPr lang="en-US" dirty="0" smtClean="0"/>
              <a:t>Why marketers and their customers like SMS Marketing</a:t>
            </a:r>
            <a:endParaRPr lang="en-US" dirty="0"/>
          </a:p>
        </p:txBody>
      </p:sp>
      <p:graphicFrame>
        <p:nvGraphicFramePr>
          <p:cNvPr id="7" name="Content Placeholder 6"/>
          <p:cNvGraphicFramePr>
            <a:graphicFrameLocks noGrp="1"/>
          </p:cNvGraphicFramePr>
          <p:nvPr>
            <p:ph idx="1"/>
            <p:extLst/>
          </p:nvPr>
        </p:nvGraphicFramePr>
        <p:xfrm>
          <a:off x="1301582" y="2052833"/>
          <a:ext cx="9426957" cy="3740251"/>
        </p:xfrm>
        <a:graphic>
          <a:graphicData uri="http://schemas.openxmlformats.org/drawingml/2006/table">
            <a:tbl>
              <a:tblPr firstRow="1" bandRow="1">
                <a:tableStyleId>{5C22544A-7EE6-4342-B048-85BDC9FD1C3A}</a:tableStyleId>
              </a:tblPr>
              <a:tblGrid>
                <a:gridCol w="2959596">
                  <a:extLst>
                    <a:ext uri="{9D8B030D-6E8A-4147-A177-3AD203B41FA5}">
                      <a16:colId xmlns:a16="http://schemas.microsoft.com/office/drawing/2014/main" xmlns="" val="3386689571"/>
                    </a:ext>
                  </a:extLst>
                </a:gridCol>
                <a:gridCol w="1696583">
                  <a:extLst>
                    <a:ext uri="{9D8B030D-6E8A-4147-A177-3AD203B41FA5}">
                      <a16:colId xmlns:a16="http://schemas.microsoft.com/office/drawing/2014/main" xmlns="" val="1922422456"/>
                    </a:ext>
                  </a:extLst>
                </a:gridCol>
                <a:gridCol w="1762563">
                  <a:extLst>
                    <a:ext uri="{9D8B030D-6E8A-4147-A177-3AD203B41FA5}">
                      <a16:colId xmlns:a16="http://schemas.microsoft.com/office/drawing/2014/main" xmlns="" val="202603091"/>
                    </a:ext>
                  </a:extLst>
                </a:gridCol>
                <a:gridCol w="3008215">
                  <a:extLst>
                    <a:ext uri="{9D8B030D-6E8A-4147-A177-3AD203B41FA5}">
                      <a16:colId xmlns:a16="http://schemas.microsoft.com/office/drawing/2014/main" xmlns="" val="3926045588"/>
                    </a:ext>
                  </a:extLst>
                </a:gridCol>
              </a:tblGrid>
              <a:tr h="381581">
                <a:tc>
                  <a:txBody>
                    <a:bodyPr/>
                    <a:lstStyle/>
                    <a:p>
                      <a:r>
                        <a:rPr lang="en-US" sz="1900" dirty="0" smtClean="0"/>
                        <a:t>Averages &amp; KPIs</a:t>
                      </a:r>
                      <a:endParaRPr lang="en-US" sz="1900" dirty="0"/>
                    </a:p>
                  </a:txBody>
                  <a:tcPr marL="91427" marR="91427" marT="45713" marB="45713"/>
                </a:tc>
                <a:tc>
                  <a:txBody>
                    <a:bodyPr/>
                    <a:lstStyle/>
                    <a:p>
                      <a:r>
                        <a:rPr lang="en-US" sz="1900" dirty="0" smtClean="0"/>
                        <a:t>Email</a:t>
                      </a:r>
                      <a:endParaRPr lang="en-US" sz="1900" dirty="0"/>
                    </a:p>
                  </a:txBody>
                  <a:tcPr marL="91427" marR="91427" marT="45713" marB="45713"/>
                </a:tc>
                <a:tc>
                  <a:txBody>
                    <a:bodyPr/>
                    <a:lstStyle/>
                    <a:p>
                      <a:r>
                        <a:rPr lang="en-US" sz="1900" dirty="0" smtClean="0"/>
                        <a:t>SMS</a:t>
                      </a:r>
                      <a:endParaRPr lang="en-US" sz="1900" dirty="0"/>
                    </a:p>
                  </a:txBody>
                  <a:tcPr marL="91427" marR="91427" marT="45713" marB="45713"/>
                </a:tc>
                <a:tc>
                  <a:txBody>
                    <a:bodyPr/>
                    <a:lstStyle/>
                    <a:p>
                      <a:r>
                        <a:rPr lang="en-US" sz="1900" dirty="0" smtClean="0"/>
                        <a:t>SMS Effectiveness**</a:t>
                      </a:r>
                      <a:endParaRPr lang="en-US" sz="1900" dirty="0"/>
                    </a:p>
                  </a:txBody>
                  <a:tcPr marL="91427" marR="91427" marT="45713" marB="45713"/>
                </a:tc>
                <a:extLst>
                  <a:ext uri="{0D108BD9-81ED-4DB2-BD59-A6C34878D82A}">
                    <a16:rowId xmlns:a16="http://schemas.microsoft.com/office/drawing/2014/main" xmlns="" val="4287767958"/>
                  </a:ext>
                </a:extLst>
              </a:tr>
              <a:tr h="671734">
                <a:tc>
                  <a:txBody>
                    <a:bodyPr/>
                    <a:lstStyle/>
                    <a:p>
                      <a:r>
                        <a:rPr lang="en-US" sz="1900" dirty="0" smtClean="0"/>
                        <a:t>Message open rate</a:t>
                      </a:r>
                    </a:p>
                    <a:p>
                      <a:endParaRPr lang="en-US" sz="1900" dirty="0"/>
                    </a:p>
                  </a:txBody>
                  <a:tcPr marL="91427" marR="91427" marT="45713" marB="45713"/>
                </a:tc>
                <a:tc>
                  <a:txBody>
                    <a:bodyPr/>
                    <a:lstStyle/>
                    <a:p>
                      <a:r>
                        <a:rPr lang="en-US" sz="1900" dirty="0" smtClean="0"/>
                        <a:t>22%</a:t>
                      </a:r>
                      <a:r>
                        <a:rPr lang="en-US" sz="1900" baseline="30000" dirty="0" smtClean="0"/>
                        <a:t>1</a:t>
                      </a:r>
                      <a:endParaRPr lang="en-US" sz="1900" baseline="30000" dirty="0"/>
                    </a:p>
                  </a:txBody>
                  <a:tcPr marL="91427" marR="91427" marT="45713" marB="45713"/>
                </a:tc>
                <a:tc>
                  <a:txBody>
                    <a:bodyPr/>
                    <a:lstStyle/>
                    <a:p>
                      <a:r>
                        <a:rPr lang="en-US" sz="1900" dirty="0" smtClean="0"/>
                        <a:t>99%</a:t>
                      </a:r>
                      <a:r>
                        <a:rPr lang="en-US" sz="1900" baseline="30000" dirty="0" smtClean="0"/>
                        <a:t>1</a:t>
                      </a:r>
                      <a:endParaRPr lang="en-US" sz="1900" dirty="0"/>
                    </a:p>
                  </a:txBody>
                  <a:tcPr marL="91427" marR="91427" marT="45713" marB="45713"/>
                </a:tc>
                <a:tc>
                  <a:txBody>
                    <a:bodyPr/>
                    <a:lstStyle/>
                    <a:p>
                      <a:r>
                        <a:rPr lang="en-US" sz="1900" dirty="0" smtClean="0"/>
                        <a:t>5x higher</a:t>
                      </a:r>
                      <a:endParaRPr lang="en-US" sz="1900" dirty="0"/>
                    </a:p>
                  </a:txBody>
                  <a:tcPr marL="91427" marR="91427" marT="45713" marB="45713"/>
                </a:tc>
                <a:extLst>
                  <a:ext uri="{0D108BD9-81ED-4DB2-BD59-A6C34878D82A}">
                    <a16:rowId xmlns:a16="http://schemas.microsoft.com/office/drawing/2014/main" xmlns="" val="2350583490"/>
                  </a:ext>
                </a:extLst>
              </a:tr>
              <a:tr h="671734">
                <a:tc>
                  <a:txBody>
                    <a:bodyPr/>
                    <a:lstStyle/>
                    <a:p>
                      <a:r>
                        <a:rPr lang="en-US" sz="1900" dirty="0" smtClean="0"/>
                        <a:t>User response time</a:t>
                      </a:r>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2.5</a:t>
                      </a:r>
                      <a:r>
                        <a:rPr lang="en-US" sz="1900" baseline="0" dirty="0" smtClean="0"/>
                        <a:t> days</a:t>
                      </a:r>
                      <a:r>
                        <a:rPr lang="en-US" sz="1900" baseline="30000" dirty="0" smtClean="0"/>
                        <a:t>2</a:t>
                      </a:r>
                    </a:p>
                    <a:p>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90 seconds</a:t>
                      </a:r>
                      <a:r>
                        <a:rPr lang="en-US" sz="1900" baseline="30000" dirty="0" smtClean="0"/>
                        <a:t>2</a:t>
                      </a:r>
                    </a:p>
                    <a:p>
                      <a:endParaRPr lang="en-US" sz="1900" dirty="0"/>
                    </a:p>
                  </a:txBody>
                  <a:tcPr marL="91427" marR="91427" marT="45713" marB="45713"/>
                </a:tc>
                <a:tc>
                  <a:txBody>
                    <a:bodyPr/>
                    <a:lstStyle/>
                    <a:p>
                      <a:r>
                        <a:rPr lang="en-US" sz="1900" dirty="0" smtClean="0"/>
                        <a:t>2,400x faster</a:t>
                      </a:r>
                      <a:endParaRPr lang="en-US" sz="1900" dirty="0"/>
                    </a:p>
                  </a:txBody>
                  <a:tcPr marL="91427" marR="91427" marT="45713" marB="45713"/>
                </a:tc>
                <a:extLst>
                  <a:ext uri="{0D108BD9-81ED-4DB2-BD59-A6C34878D82A}">
                    <a16:rowId xmlns:a16="http://schemas.microsoft.com/office/drawing/2014/main" xmlns="" val="91706844"/>
                  </a:ext>
                </a:extLst>
              </a:tr>
              <a:tr h="671734">
                <a:tc>
                  <a:txBody>
                    <a:bodyPr/>
                    <a:lstStyle/>
                    <a:p>
                      <a:r>
                        <a:rPr lang="en-US" sz="1900" dirty="0" smtClean="0"/>
                        <a:t>Link ClickThrough rates*</a:t>
                      </a:r>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4.2%</a:t>
                      </a:r>
                      <a:r>
                        <a:rPr lang="en-US" sz="1900" baseline="30000" dirty="0" smtClean="0"/>
                        <a:t>3</a:t>
                      </a:r>
                    </a:p>
                    <a:p>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19%</a:t>
                      </a:r>
                      <a:r>
                        <a:rPr lang="en-US" sz="1900" baseline="30000" dirty="0" smtClean="0"/>
                        <a:t>3</a:t>
                      </a:r>
                    </a:p>
                    <a:p>
                      <a:endParaRPr lang="en-US" sz="1900" dirty="0"/>
                    </a:p>
                  </a:txBody>
                  <a:tcPr marL="91427" marR="91427" marT="45713" marB="45713"/>
                </a:tc>
                <a:tc>
                  <a:txBody>
                    <a:bodyPr/>
                    <a:lstStyle/>
                    <a:p>
                      <a:r>
                        <a:rPr lang="en-US" sz="1900" dirty="0" smtClean="0"/>
                        <a:t>4x higher</a:t>
                      </a:r>
                      <a:endParaRPr lang="en-US" sz="1900" dirty="0"/>
                    </a:p>
                  </a:txBody>
                  <a:tcPr marL="91427" marR="91427" marT="45713" marB="45713"/>
                </a:tc>
                <a:extLst>
                  <a:ext uri="{0D108BD9-81ED-4DB2-BD59-A6C34878D82A}">
                    <a16:rowId xmlns:a16="http://schemas.microsoft.com/office/drawing/2014/main" xmlns="" val="629285866"/>
                  </a:ext>
                </a:extLst>
              </a:tr>
              <a:tr h="671734">
                <a:tc>
                  <a:txBody>
                    <a:bodyPr/>
                    <a:lstStyle/>
                    <a:p>
                      <a:r>
                        <a:rPr lang="en-US" sz="1900" dirty="0" smtClean="0"/>
                        <a:t>Messages</a:t>
                      </a:r>
                      <a:r>
                        <a:rPr lang="en-US" sz="1900" baseline="0" dirty="0" smtClean="0"/>
                        <a:t> received by an individual each month</a:t>
                      </a:r>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1,216</a:t>
                      </a:r>
                      <a:r>
                        <a:rPr lang="en-US" sz="1900" baseline="30000" dirty="0" smtClean="0"/>
                        <a:t>4</a:t>
                      </a:r>
                    </a:p>
                    <a:p>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178</a:t>
                      </a:r>
                      <a:r>
                        <a:rPr lang="en-US" sz="1900" baseline="30000" dirty="0" smtClean="0"/>
                        <a:t>4</a:t>
                      </a:r>
                    </a:p>
                    <a:p>
                      <a:endParaRPr lang="en-US" sz="1900" dirty="0"/>
                    </a:p>
                  </a:txBody>
                  <a:tcPr marL="91427" marR="91427" marT="45713" marB="45713"/>
                </a:tc>
                <a:tc>
                  <a:txBody>
                    <a:bodyPr/>
                    <a:lstStyle/>
                    <a:p>
                      <a:r>
                        <a:rPr lang="en-US" sz="1900" dirty="0" smtClean="0"/>
                        <a:t>7x less</a:t>
                      </a:r>
                      <a:endParaRPr lang="en-US" sz="1900" dirty="0"/>
                    </a:p>
                  </a:txBody>
                  <a:tcPr marL="91427" marR="91427" marT="45713" marB="45713"/>
                </a:tc>
                <a:extLst>
                  <a:ext uri="{0D108BD9-81ED-4DB2-BD59-A6C34878D82A}">
                    <a16:rowId xmlns:a16="http://schemas.microsoft.com/office/drawing/2014/main" xmlns="" val="3002950412"/>
                  </a:ext>
                </a:extLst>
              </a:tr>
              <a:tr h="671734">
                <a:tc>
                  <a:txBody>
                    <a:bodyPr/>
                    <a:lstStyle/>
                    <a:p>
                      <a:r>
                        <a:rPr lang="en-US" sz="1900" dirty="0" smtClean="0"/>
                        <a:t>Proportion</a:t>
                      </a:r>
                      <a:r>
                        <a:rPr lang="en-US" sz="1900" baseline="0" dirty="0" smtClean="0"/>
                        <a:t> that is spam</a:t>
                      </a:r>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90%</a:t>
                      </a:r>
                      <a:r>
                        <a:rPr lang="en-US" sz="1900" baseline="30000" dirty="0" smtClean="0"/>
                        <a:t>1</a:t>
                      </a:r>
                    </a:p>
                    <a:p>
                      <a:endParaRPr lang="en-US" sz="19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1%</a:t>
                      </a:r>
                      <a:r>
                        <a:rPr lang="en-US" sz="1900" baseline="30000" dirty="0" smtClean="0"/>
                        <a:t>1</a:t>
                      </a:r>
                    </a:p>
                    <a:p>
                      <a:endParaRPr lang="en-US" sz="1900" dirty="0"/>
                    </a:p>
                  </a:txBody>
                  <a:tcPr marL="91427" marR="91427" marT="45713" marB="45713"/>
                </a:tc>
                <a:tc>
                  <a:txBody>
                    <a:bodyPr/>
                    <a:lstStyle/>
                    <a:p>
                      <a:r>
                        <a:rPr lang="en-US" sz="1900" dirty="0" smtClean="0"/>
                        <a:t>90x less</a:t>
                      </a:r>
                      <a:endParaRPr lang="en-US" sz="1900" dirty="0"/>
                    </a:p>
                  </a:txBody>
                  <a:tcPr marL="91427" marR="91427" marT="45713" marB="45713"/>
                </a:tc>
                <a:extLst>
                  <a:ext uri="{0D108BD9-81ED-4DB2-BD59-A6C34878D82A}">
                    <a16:rowId xmlns:a16="http://schemas.microsoft.com/office/drawing/2014/main" xmlns="" val="1406417309"/>
                  </a:ext>
                </a:extLst>
              </a:tr>
            </a:tbl>
          </a:graphicData>
        </a:graphic>
      </p:graphicFrame>
    </p:spTree>
    <p:extLst>
      <p:ext uri="{BB962C8B-B14F-4D97-AF65-F5344CB8AC3E}">
        <p14:creationId xmlns:p14="http://schemas.microsoft.com/office/powerpoint/2010/main" val="1291664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253" y="229069"/>
            <a:ext cx="11151917" cy="1218723"/>
          </a:xfrm>
        </p:spPr>
        <p:txBody>
          <a:bodyPr>
            <a:normAutofit fontScale="90000"/>
          </a:bodyPr>
          <a:lstStyle/>
          <a:p>
            <a:r>
              <a:rPr lang="en-US" dirty="0"/>
              <a:t>SMS </a:t>
            </a:r>
            <a:r>
              <a:rPr lang="en-US" dirty="0" smtClean="0"/>
              <a:t>Marketing in Dynamics Marketing </a:t>
            </a:r>
            <a:r>
              <a:rPr lang="en-US" dirty="0"/>
              <a:t/>
            </a:r>
            <a:br>
              <a:rPr lang="en-US" dirty="0"/>
            </a:br>
            <a:endParaRPr lang="en-US" dirty="0"/>
          </a:p>
        </p:txBody>
      </p:sp>
      <p:sp>
        <p:nvSpPr>
          <p:cNvPr id="9" name="Text Placeholder 2"/>
          <p:cNvSpPr txBox="1">
            <a:spLocks/>
          </p:cNvSpPr>
          <p:nvPr/>
        </p:nvSpPr>
        <p:spPr>
          <a:xfrm>
            <a:off x="270066" y="2188697"/>
            <a:ext cx="11651870" cy="4340872"/>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14192">
              <a:buClr>
                <a:srgbClr val="404040"/>
              </a:buClr>
              <a:buNone/>
            </a:pPr>
            <a:r>
              <a:rPr lang="en-US" sz="3920" dirty="0">
                <a:gradFill>
                  <a:gsLst>
                    <a:gs pos="1250">
                      <a:srgbClr val="404040"/>
                    </a:gs>
                    <a:gs pos="100000">
                      <a:srgbClr val="404040"/>
                    </a:gs>
                  </a:gsLst>
                  <a:lin ang="5400000" scaled="0"/>
                </a:gradFill>
                <a:latin typeface="Segoe UI Light"/>
              </a:rPr>
              <a:t>SMS Marketing campaign </a:t>
            </a:r>
          </a:p>
          <a:p>
            <a:pPr marL="336080" lvl="1" indent="-336080" defTabSz="914192">
              <a:buClr>
                <a:srgbClr val="404040"/>
              </a:buClr>
              <a:buFont typeface="Arial" panose="020B0604020202020204" pitchFamily="34" charset="0"/>
              <a:buChar char="•"/>
            </a:pPr>
            <a:r>
              <a:rPr lang="en-US" dirty="0">
                <a:gradFill>
                  <a:gsLst>
                    <a:gs pos="1250">
                      <a:srgbClr val="404040"/>
                    </a:gs>
                    <a:gs pos="100000">
                      <a:srgbClr val="404040"/>
                    </a:gs>
                  </a:gsLst>
                  <a:lin ang="5400000" scaled="0"/>
                </a:gradFill>
                <a:latin typeface="Segoe UI"/>
              </a:rPr>
              <a:t>Outgoing SMS sent to Marketing List(s)</a:t>
            </a:r>
          </a:p>
          <a:p>
            <a:pPr marL="336080" lvl="1" indent="-336080" defTabSz="914192">
              <a:buClr>
                <a:srgbClr val="404040"/>
              </a:buClr>
              <a:buFont typeface="Arial" panose="020B0604020202020204" pitchFamily="34" charset="0"/>
              <a:buChar char="•"/>
            </a:pPr>
            <a:r>
              <a:rPr lang="en-US" dirty="0">
                <a:gradFill>
                  <a:gsLst>
                    <a:gs pos="1250">
                      <a:srgbClr val="404040"/>
                    </a:gs>
                    <a:gs pos="100000">
                      <a:srgbClr val="404040"/>
                    </a:gs>
                  </a:gsLst>
                  <a:lin ang="5400000" scaled="0"/>
                </a:gradFill>
                <a:latin typeface="Segoe UI"/>
              </a:rPr>
              <a:t>SMS tile on Campaign Automation canvas</a:t>
            </a:r>
          </a:p>
          <a:p>
            <a:pPr marL="336080" lvl="1" indent="-336080" defTabSz="914192">
              <a:buClr>
                <a:srgbClr val="404040"/>
              </a:buClr>
              <a:buFont typeface="Arial" panose="020B0604020202020204" pitchFamily="34" charset="0"/>
              <a:buChar char="•"/>
            </a:pPr>
            <a:r>
              <a:rPr lang="en-US" dirty="0">
                <a:gradFill>
                  <a:gsLst>
                    <a:gs pos="1250">
                      <a:srgbClr val="404040"/>
                    </a:gs>
                    <a:gs pos="100000">
                      <a:srgbClr val="404040"/>
                    </a:gs>
                  </a:gsLst>
                  <a:lin ang="5400000" scaled="0"/>
                </a:gradFill>
                <a:latin typeface="Segoe UI"/>
              </a:rPr>
              <a:t>Tracking and reporting </a:t>
            </a:r>
          </a:p>
          <a:p>
            <a:pPr marL="336080" lvl="1" indent="-336080" defTabSz="914192">
              <a:buClr>
                <a:srgbClr val="404040"/>
              </a:buClr>
              <a:buFont typeface="Arial" panose="020B0604020202020204" pitchFamily="34" charset="0"/>
              <a:buChar char="•"/>
            </a:pPr>
            <a:endParaRPr lang="en-US" dirty="0">
              <a:gradFill>
                <a:gsLst>
                  <a:gs pos="1250">
                    <a:srgbClr val="404040"/>
                  </a:gs>
                  <a:gs pos="100000">
                    <a:srgbClr val="404040"/>
                  </a:gs>
                </a:gsLst>
                <a:lin ang="5400000" scaled="0"/>
              </a:gradFill>
              <a:latin typeface="Segoe UI"/>
            </a:endParaRPr>
          </a:p>
          <a:p>
            <a:pPr marL="336080" lvl="1" indent="-336080" defTabSz="914192">
              <a:buClr>
                <a:srgbClr val="404040"/>
              </a:buClr>
              <a:buFont typeface="Arial" panose="020B0604020202020204" pitchFamily="34" charset="0"/>
              <a:buChar char="•"/>
            </a:pPr>
            <a:endParaRPr lang="en-US" dirty="0">
              <a:gradFill>
                <a:gsLst>
                  <a:gs pos="1250">
                    <a:srgbClr val="404040"/>
                  </a:gs>
                  <a:gs pos="100000">
                    <a:srgbClr val="404040"/>
                  </a:gs>
                </a:gsLst>
                <a:lin ang="5400000" scaled="0"/>
              </a:gradFill>
              <a:latin typeface="Segoe UI"/>
            </a:endParaRPr>
          </a:p>
        </p:txBody>
      </p:sp>
      <p:sp>
        <p:nvSpPr>
          <p:cNvPr id="10" name="Rectangle 9"/>
          <p:cNvSpPr/>
          <p:nvPr/>
        </p:nvSpPr>
        <p:spPr bwMode="auto">
          <a:xfrm rot="16200000">
            <a:off x="5360013" y="53644"/>
            <a:ext cx="1828282" cy="11099906"/>
          </a:xfrm>
          <a:prstGeom prst="rect">
            <a:avLst/>
          </a:prstGeom>
          <a:solidFill>
            <a:schemeClr val="bg1">
              <a:lumMod val="95000"/>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pPr>
            <a:endParaRPr lang="en-US" dirty="0">
              <a:solidFill>
                <a:srgbClr val="797A7D"/>
              </a:solidFill>
              <a:latin typeface="Segoe UI Light"/>
              <a:ea typeface="Segoe UI" pitchFamily="34" charset="0"/>
              <a:cs typeface="Segoe UI" pitchFamily="34" charset="0"/>
            </a:endParaRPr>
          </a:p>
        </p:txBody>
      </p:sp>
      <p:grpSp>
        <p:nvGrpSpPr>
          <p:cNvPr id="12" name="Group 11"/>
          <p:cNvGrpSpPr/>
          <p:nvPr/>
        </p:nvGrpSpPr>
        <p:grpSpPr bwMode="black">
          <a:xfrm>
            <a:off x="837368" y="5043304"/>
            <a:ext cx="1087044" cy="786504"/>
            <a:chOff x="3422650" y="3467100"/>
            <a:chExt cx="533400" cy="549275"/>
          </a:xfrm>
          <a:solidFill>
            <a:schemeClr val="bg2"/>
          </a:solidFill>
        </p:grpSpPr>
        <p:sp>
          <p:nvSpPr>
            <p:cNvPr id="13"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ln/>
          </p:spPr>
          <p:style>
            <a:lnRef idx="1">
              <a:schemeClr val="dk1"/>
            </a:lnRef>
            <a:fillRef idx="3">
              <a:schemeClr val="dk1"/>
            </a:fillRef>
            <a:effectRef idx="2">
              <a:schemeClr val="dk1"/>
            </a:effectRef>
            <a:fontRef idx="minor">
              <a:schemeClr val="lt1"/>
            </a:fontRef>
          </p:style>
          <p:txBody>
            <a:bodyPr vert="horz" wrap="square" lIns="82281" tIns="41141" rIns="82281" bIns="41141" numCol="1" anchor="t" anchorCtr="0" compatLnSpc="1">
              <a:prstTxWarp prst="textNoShape">
                <a:avLst/>
              </a:prstTxWarp>
            </a:bodyPr>
            <a:lstStyle/>
            <a:p>
              <a:pPr defTabSz="914049"/>
              <a:endParaRPr lang="en-US" sz="1600" dirty="0">
                <a:solidFill>
                  <a:srgbClr val="797A7D"/>
                </a:solidFill>
                <a:latin typeface="Segoe UI"/>
              </a:endParaRPr>
            </a:p>
          </p:txBody>
        </p:sp>
        <p:sp>
          <p:nvSpPr>
            <p:cNvPr id="14"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ln/>
          </p:spPr>
          <p:style>
            <a:lnRef idx="1">
              <a:schemeClr val="dk1"/>
            </a:lnRef>
            <a:fillRef idx="3">
              <a:schemeClr val="dk1"/>
            </a:fillRef>
            <a:effectRef idx="2">
              <a:schemeClr val="dk1"/>
            </a:effectRef>
            <a:fontRef idx="minor">
              <a:schemeClr val="lt1"/>
            </a:fontRef>
          </p:style>
          <p:txBody>
            <a:bodyPr vert="horz" wrap="square" lIns="82281" tIns="41141" rIns="82281" bIns="41141" numCol="1" anchor="t" anchorCtr="0" compatLnSpc="1">
              <a:prstTxWarp prst="textNoShape">
                <a:avLst/>
              </a:prstTxWarp>
            </a:bodyPr>
            <a:lstStyle/>
            <a:p>
              <a:pPr defTabSz="914049"/>
              <a:endParaRPr lang="en-US" sz="1600" dirty="0">
                <a:solidFill>
                  <a:srgbClr val="797A7D"/>
                </a:solidFill>
                <a:latin typeface="Segoe UI"/>
              </a:endParaRPr>
            </a:p>
          </p:txBody>
        </p:sp>
      </p:grpSp>
      <p:sp>
        <p:nvSpPr>
          <p:cNvPr id="15" name="TextBox 14"/>
          <p:cNvSpPr txBox="1"/>
          <p:nvPr/>
        </p:nvSpPr>
        <p:spPr>
          <a:xfrm>
            <a:off x="949368" y="6004693"/>
            <a:ext cx="863040" cy="184666"/>
          </a:xfrm>
          <a:prstGeom prst="rect">
            <a:avLst/>
          </a:prstGeom>
          <a:noFill/>
        </p:spPr>
        <p:txBody>
          <a:bodyPr wrap="square" lIns="0" tIns="0" rIns="0" bIns="0" rtlCol="0">
            <a:spAutoFit/>
          </a:bodyPr>
          <a:lstStyle/>
          <a:p>
            <a:pPr algn="ctr" defTabSz="914049"/>
            <a:r>
              <a:rPr lang="en-US" sz="1200" spc="-70" dirty="0">
                <a:solidFill>
                  <a:srgbClr val="000000"/>
                </a:solidFill>
                <a:latin typeface="Segoe UI Light"/>
              </a:rPr>
              <a:t>SMS design</a:t>
            </a:r>
          </a:p>
        </p:txBody>
      </p:sp>
      <p:sp>
        <p:nvSpPr>
          <p:cNvPr id="16" name="Right Arrow 15"/>
          <p:cNvSpPr/>
          <p:nvPr/>
        </p:nvSpPr>
        <p:spPr bwMode="auto">
          <a:xfrm>
            <a:off x="2378533" y="5433933"/>
            <a:ext cx="364525" cy="182828"/>
          </a:xfrm>
          <a:prstGeom prst="rightArrow">
            <a:avLst/>
          </a:prstGeom>
          <a:solidFill>
            <a:schemeClr val="bg2">
              <a:lumMod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pPr>
            <a:endParaRPr lang="en-US" sz="2200" dirty="0">
              <a:solidFill>
                <a:srgbClr val="797A7D"/>
              </a:solidFill>
              <a:latin typeface="Segoe UI"/>
              <a:ea typeface="Segoe UI" pitchFamily="34" charset="0"/>
              <a:cs typeface="Segoe UI" pitchFamily="34" charset="0"/>
            </a:endParaRPr>
          </a:p>
        </p:txBody>
      </p:sp>
      <p:pic>
        <p:nvPicPr>
          <p:cNvPr id="17" name="Picture 16"/>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a:ext>
            </a:extLst>
          </a:blip>
          <a:stretch>
            <a:fillRect/>
          </a:stretch>
        </p:blipFill>
        <p:spPr bwMode="black">
          <a:xfrm>
            <a:off x="3423717" y="4773412"/>
            <a:ext cx="240323" cy="461607"/>
          </a:xfrm>
          <a:prstGeom prst="rect">
            <a:avLst/>
          </a:prstGeom>
        </p:spPr>
      </p:pic>
      <p:pic>
        <p:nvPicPr>
          <p:cNvPr id="18" name="Picture 17"/>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a:ext>
            </a:extLst>
          </a:blip>
          <a:stretch>
            <a:fillRect/>
          </a:stretch>
        </p:blipFill>
        <p:spPr bwMode="black">
          <a:xfrm>
            <a:off x="3398531" y="5322909"/>
            <a:ext cx="240323" cy="461607"/>
          </a:xfrm>
          <a:prstGeom prst="rect">
            <a:avLst/>
          </a:prstGeom>
        </p:spPr>
      </p:pic>
      <p:pic>
        <p:nvPicPr>
          <p:cNvPr id="19" name="Picture 18"/>
          <p:cNvPicPr>
            <a:picLocks noChangeAspect="1"/>
          </p:cNvPicPr>
          <p:nvPr/>
        </p:nvPicPr>
        <p:blipFill>
          <a:blip r:embed="rId4" cstate="print">
            <a:duotone>
              <a:prstClr val="black"/>
              <a:schemeClr val="tx1">
                <a:lumMod val="95000"/>
                <a:lumOff val="5000"/>
                <a:tint val="45000"/>
                <a:satMod val="400000"/>
              </a:schemeClr>
            </a:duotone>
            <a:extLst>
              <a:ext uri="{28A0092B-C50C-407E-A947-70E740481C1C}">
                <a14:useLocalDpi xmlns:a14="http://schemas.microsoft.com/office/drawing/2010/main"/>
              </a:ext>
            </a:extLst>
          </a:blip>
          <a:stretch>
            <a:fillRect/>
          </a:stretch>
        </p:blipFill>
        <p:spPr bwMode="black">
          <a:xfrm>
            <a:off x="3764166" y="5322910"/>
            <a:ext cx="240323" cy="461607"/>
          </a:xfrm>
          <a:prstGeom prst="rect">
            <a:avLst/>
          </a:prstGeom>
        </p:spPr>
      </p:pic>
      <p:pic>
        <p:nvPicPr>
          <p:cNvPr id="20" name="Picture 19"/>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a:ext>
            </a:extLst>
          </a:blip>
          <a:stretch>
            <a:fillRect/>
          </a:stretch>
        </p:blipFill>
        <p:spPr bwMode="black">
          <a:xfrm>
            <a:off x="3764167" y="4771423"/>
            <a:ext cx="240323" cy="461607"/>
          </a:xfrm>
          <a:prstGeom prst="rect">
            <a:avLst/>
          </a:prstGeom>
        </p:spPr>
      </p:pic>
      <p:sp>
        <p:nvSpPr>
          <p:cNvPr id="21" name="TextBox 20"/>
          <p:cNvSpPr txBox="1"/>
          <p:nvPr/>
        </p:nvSpPr>
        <p:spPr>
          <a:xfrm>
            <a:off x="3207334" y="6056000"/>
            <a:ext cx="863040" cy="184666"/>
          </a:xfrm>
          <a:prstGeom prst="rect">
            <a:avLst/>
          </a:prstGeom>
          <a:noFill/>
        </p:spPr>
        <p:txBody>
          <a:bodyPr wrap="square" lIns="0" tIns="0" rIns="0" bIns="0" rtlCol="0">
            <a:spAutoFit/>
          </a:bodyPr>
          <a:lstStyle/>
          <a:p>
            <a:pPr algn="ctr" defTabSz="914049"/>
            <a:r>
              <a:rPr lang="en-US" sz="1200" spc="-70" dirty="0">
                <a:solidFill>
                  <a:srgbClr val="000000"/>
                </a:solidFill>
                <a:latin typeface="Segoe UI Light"/>
              </a:rPr>
              <a:t>SMS delivery</a:t>
            </a:r>
          </a:p>
        </p:txBody>
      </p:sp>
      <p:sp>
        <p:nvSpPr>
          <p:cNvPr id="22" name="Right Arrow 21"/>
          <p:cNvSpPr/>
          <p:nvPr/>
        </p:nvSpPr>
        <p:spPr bwMode="auto">
          <a:xfrm>
            <a:off x="4493335" y="5370667"/>
            <a:ext cx="364525" cy="182828"/>
          </a:xfrm>
          <a:prstGeom prst="rightArrow">
            <a:avLst/>
          </a:prstGeom>
          <a:solidFill>
            <a:schemeClr val="bg2">
              <a:lumMod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pPr>
            <a:endParaRPr lang="en-US" sz="2200" dirty="0">
              <a:solidFill>
                <a:srgbClr val="797A7D"/>
              </a:solidFill>
              <a:latin typeface="Segoe UI"/>
              <a:ea typeface="Segoe UI" pitchFamily="34" charset="0"/>
              <a:cs typeface="Segoe UI" pitchFamily="34" charset="0"/>
            </a:endParaRPr>
          </a:p>
        </p:txBody>
      </p:sp>
      <p:pic>
        <p:nvPicPr>
          <p:cNvPr id="23" name="Picture 3" descr="\\MAGNUM\Projects\Microsoft\Cloud Power FY12\Design\ICONS_PNG\User.png"/>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bwMode="auto">
          <a:xfrm>
            <a:off x="5112974" y="5097475"/>
            <a:ext cx="623013" cy="623013"/>
          </a:xfrm>
          <a:prstGeom prst="rect">
            <a:avLst/>
          </a:prstGeom>
          <a:noFill/>
        </p:spPr>
      </p:pic>
      <p:sp>
        <p:nvSpPr>
          <p:cNvPr id="24" name="TextBox 23"/>
          <p:cNvSpPr txBox="1"/>
          <p:nvPr/>
        </p:nvSpPr>
        <p:spPr>
          <a:xfrm>
            <a:off x="5002772" y="5893628"/>
            <a:ext cx="863040" cy="369332"/>
          </a:xfrm>
          <a:prstGeom prst="rect">
            <a:avLst/>
          </a:prstGeom>
          <a:noFill/>
        </p:spPr>
        <p:txBody>
          <a:bodyPr wrap="square" lIns="0" tIns="0" rIns="0" bIns="0" rtlCol="0">
            <a:spAutoFit/>
          </a:bodyPr>
          <a:lstStyle/>
          <a:p>
            <a:pPr algn="ctr" defTabSz="914049"/>
            <a:r>
              <a:rPr lang="en-US" sz="1200" spc="-70" dirty="0">
                <a:solidFill>
                  <a:srgbClr val="000000"/>
                </a:solidFill>
                <a:latin typeface="Segoe UI Light"/>
              </a:rPr>
              <a:t>Customers respond</a:t>
            </a:r>
          </a:p>
        </p:txBody>
      </p:sp>
      <p:sp>
        <p:nvSpPr>
          <p:cNvPr id="25" name="Freeform 25"/>
          <p:cNvSpPr>
            <a:spLocks noEditPoints="1"/>
          </p:cNvSpPr>
          <p:nvPr/>
        </p:nvSpPr>
        <p:spPr bwMode="black">
          <a:xfrm>
            <a:off x="6901271" y="5202216"/>
            <a:ext cx="474458" cy="40388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000000">
              <a:alpha val="69000"/>
            </a:srgbClr>
          </a:solidFill>
          <a:ln>
            <a:noFill/>
          </a:ln>
        </p:spPr>
        <p:txBody>
          <a:bodyPr vert="horz" wrap="square" lIns="82281" tIns="41141" rIns="82281" bIns="41141" numCol="1" anchor="t" anchorCtr="0" compatLnSpc="1">
            <a:prstTxWarp prst="textNoShape">
              <a:avLst/>
            </a:prstTxWarp>
          </a:bodyPr>
          <a:lstStyle/>
          <a:p>
            <a:pPr defTabSz="914049"/>
            <a:endParaRPr lang="en-US" sz="1600" dirty="0">
              <a:solidFill>
                <a:srgbClr val="797A7D"/>
              </a:solidFill>
              <a:latin typeface="Segoe UI"/>
            </a:endParaRPr>
          </a:p>
        </p:txBody>
      </p:sp>
      <p:sp>
        <p:nvSpPr>
          <p:cNvPr id="26" name="Right Arrow 25"/>
          <p:cNvSpPr/>
          <p:nvPr/>
        </p:nvSpPr>
        <p:spPr bwMode="auto">
          <a:xfrm>
            <a:off x="6091890" y="5420677"/>
            <a:ext cx="364525" cy="182828"/>
          </a:xfrm>
          <a:prstGeom prst="rightArrow">
            <a:avLst/>
          </a:prstGeom>
          <a:solidFill>
            <a:schemeClr val="bg2">
              <a:lumMod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pPr>
            <a:endParaRPr lang="en-US" sz="2200" dirty="0">
              <a:solidFill>
                <a:srgbClr val="797A7D"/>
              </a:solidFill>
              <a:latin typeface="Segoe UI"/>
              <a:ea typeface="Segoe UI" pitchFamily="34" charset="0"/>
              <a:cs typeface="Segoe UI" pitchFamily="34" charset="0"/>
            </a:endParaRPr>
          </a:p>
        </p:txBody>
      </p:sp>
      <p:sp>
        <p:nvSpPr>
          <p:cNvPr id="27" name="TextBox 26"/>
          <p:cNvSpPr txBox="1"/>
          <p:nvPr/>
        </p:nvSpPr>
        <p:spPr>
          <a:xfrm>
            <a:off x="6698008" y="5857944"/>
            <a:ext cx="863040" cy="553998"/>
          </a:xfrm>
          <a:prstGeom prst="rect">
            <a:avLst/>
          </a:prstGeom>
          <a:noFill/>
        </p:spPr>
        <p:txBody>
          <a:bodyPr wrap="square" lIns="0" tIns="0" rIns="0" bIns="0" rtlCol="0">
            <a:spAutoFit/>
          </a:bodyPr>
          <a:lstStyle/>
          <a:p>
            <a:pPr algn="ctr" defTabSz="914049"/>
            <a:r>
              <a:rPr lang="en-US" sz="1200" spc="-70" dirty="0">
                <a:solidFill>
                  <a:srgbClr val="000000"/>
                </a:solidFill>
                <a:latin typeface="Segoe UI Light"/>
              </a:rPr>
              <a:t>Response tracking and routing</a:t>
            </a:r>
          </a:p>
        </p:txBody>
      </p:sp>
      <p:sp>
        <p:nvSpPr>
          <p:cNvPr id="28" name="Right Arrow 27"/>
          <p:cNvSpPr/>
          <p:nvPr/>
        </p:nvSpPr>
        <p:spPr bwMode="auto">
          <a:xfrm>
            <a:off x="7805552" y="5496554"/>
            <a:ext cx="364525" cy="182828"/>
          </a:xfrm>
          <a:prstGeom prst="rightArrow">
            <a:avLst/>
          </a:prstGeom>
          <a:solidFill>
            <a:schemeClr val="bg2">
              <a:lumMod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pPr>
            <a:endParaRPr lang="en-US" sz="2200" dirty="0">
              <a:solidFill>
                <a:srgbClr val="797A7D"/>
              </a:solidFill>
              <a:latin typeface="Segoe UI"/>
              <a:ea typeface="Segoe UI" pitchFamily="34" charset="0"/>
              <a:cs typeface="Segoe UI" pitchFamily="34" charset="0"/>
            </a:endParaRPr>
          </a:p>
        </p:txBody>
      </p:sp>
      <p:pic>
        <p:nvPicPr>
          <p:cNvPr id="29" name="Picture 7" descr="\\MAGNUM\Projects\Microsoft\Cloud Power FY12\Design\Icons\PNGs\Pooled.png"/>
          <p:cNvPicPr>
            <a:picLocks noChangeAspect="1" noChangeArrowheads="1"/>
          </p:cNvPicPr>
          <p:nvPr/>
        </p:nvPicPr>
        <p:blipFill>
          <a:blip r:embed="rId8" cstate="print">
            <a:biLevel thresh="75000"/>
          </a:blip>
          <a:stretch>
            <a:fillRect/>
          </a:stretch>
        </p:blipFill>
        <p:spPr bwMode="auto">
          <a:xfrm>
            <a:off x="8431671" y="5067982"/>
            <a:ext cx="743866" cy="743866"/>
          </a:xfrm>
          <a:prstGeom prst="rect">
            <a:avLst/>
          </a:prstGeom>
          <a:noFill/>
        </p:spPr>
      </p:pic>
      <p:sp>
        <p:nvSpPr>
          <p:cNvPr id="30" name="TextBox 29"/>
          <p:cNvSpPr txBox="1"/>
          <p:nvPr/>
        </p:nvSpPr>
        <p:spPr>
          <a:xfrm>
            <a:off x="8431671" y="6004693"/>
            <a:ext cx="863040" cy="184666"/>
          </a:xfrm>
          <a:prstGeom prst="rect">
            <a:avLst/>
          </a:prstGeom>
          <a:noFill/>
        </p:spPr>
        <p:txBody>
          <a:bodyPr wrap="square" lIns="0" tIns="0" rIns="0" bIns="0" rtlCol="0">
            <a:spAutoFit/>
          </a:bodyPr>
          <a:lstStyle/>
          <a:p>
            <a:pPr algn="ctr" defTabSz="914049"/>
            <a:r>
              <a:rPr lang="en-US" sz="1200" spc="-70" dirty="0">
                <a:solidFill>
                  <a:srgbClr val="000000"/>
                </a:solidFill>
                <a:latin typeface="Segoe UI Light"/>
              </a:rPr>
              <a:t>Follow-ups</a:t>
            </a:r>
          </a:p>
        </p:txBody>
      </p:sp>
      <p:sp>
        <p:nvSpPr>
          <p:cNvPr id="31" name="Rectangle 30"/>
          <p:cNvSpPr/>
          <p:nvPr/>
        </p:nvSpPr>
        <p:spPr bwMode="auto">
          <a:xfrm rot="16200000">
            <a:off x="-466739" y="5429804"/>
            <a:ext cx="1836570" cy="36296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pPr>
            <a:r>
              <a:rPr lang="en-US" sz="1600" dirty="0">
                <a:gradFill>
                  <a:gsLst>
                    <a:gs pos="0">
                      <a:srgbClr val="FFFFFF"/>
                    </a:gs>
                    <a:gs pos="100000">
                      <a:srgbClr val="FFFFFF"/>
                    </a:gs>
                  </a:gsLst>
                  <a:lin ang="5400000" scaled="0"/>
                </a:gradFill>
                <a:latin typeface="Segoe UI Light"/>
                <a:ea typeface="Segoe UI" pitchFamily="34" charset="0"/>
                <a:cs typeface="Segoe UI" pitchFamily="34" charset="0"/>
              </a:rPr>
              <a:t>Nurture</a:t>
            </a:r>
          </a:p>
        </p:txBody>
      </p:sp>
      <p:graphicFrame>
        <p:nvGraphicFramePr>
          <p:cNvPr id="32" name="Object 31"/>
          <p:cNvGraphicFramePr>
            <a:graphicFrameLocks noChangeAspect="1"/>
          </p:cNvGraphicFramePr>
          <p:nvPr>
            <p:extLst/>
          </p:nvPr>
        </p:nvGraphicFramePr>
        <p:xfrm>
          <a:off x="6634410" y="963832"/>
          <a:ext cx="5263775" cy="2902100"/>
        </p:xfrm>
        <a:graphic>
          <a:graphicData uri="http://schemas.openxmlformats.org/presentationml/2006/ole">
            <mc:AlternateContent xmlns:mc="http://schemas.openxmlformats.org/markup-compatibility/2006">
              <mc:Choice xmlns:v="urn:schemas-microsoft-com:vml" Requires="v">
                <p:oleObj spid="_x0000_s1027" name="Bitmap Image" r:id="rId9" imgW="5349704" imgH="2949196" progId="Paint.Picture">
                  <p:embed/>
                </p:oleObj>
              </mc:Choice>
              <mc:Fallback>
                <p:oleObj name="Bitmap Image" r:id="rId9" imgW="5349704" imgH="2949196"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4410" y="963832"/>
                        <a:ext cx="5263775" cy="2902100"/>
                      </a:xfrm>
                      <a:prstGeom prst="rect">
                        <a:avLst/>
                      </a:prstGeom>
                      <a:noFill/>
                    </p:spPr>
                  </p:pic>
                </p:oleObj>
              </mc:Fallback>
            </mc:AlternateContent>
          </a:graphicData>
        </a:graphic>
      </p:graphicFrame>
      <p:pic>
        <p:nvPicPr>
          <p:cNvPr id="33" name="Picture 32"/>
          <p:cNvPicPr>
            <a:picLocks noChangeAspect="1"/>
          </p:cNvPicPr>
          <p:nvPr/>
        </p:nvPicPr>
        <p:blipFill>
          <a:blip r:embed="rId11"/>
          <a:stretch>
            <a:fillRect/>
          </a:stretch>
        </p:blipFill>
        <p:spPr>
          <a:xfrm>
            <a:off x="9183519" y="2988901"/>
            <a:ext cx="2750292" cy="2139751"/>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168633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2636</Words>
  <Application>Microsoft Office PowerPoint</Application>
  <PresentationFormat>Widescreen</PresentationFormat>
  <Paragraphs>318</Paragraphs>
  <Slides>12</Slides>
  <Notes>12</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Segoe UI</vt:lpstr>
      <vt:lpstr>Segoe UI Light</vt:lpstr>
      <vt:lpstr>Wingdings</vt:lpstr>
      <vt:lpstr>Office Theme</vt:lpstr>
      <vt:lpstr>Bitmap Image</vt:lpstr>
      <vt:lpstr>Market Smarter Microsoft Dynamics Marketing 2016 </vt:lpstr>
      <vt:lpstr>Learning Objectives</vt:lpstr>
      <vt:lpstr>Session Agenda</vt:lpstr>
      <vt:lpstr>Microsoft Dynamics Marketing </vt:lpstr>
      <vt:lpstr>Why Microsoft Dynamics Marketing </vt:lpstr>
      <vt:lpstr>What’s new?  SMS Marketing</vt:lpstr>
      <vt:lpstr>What is SMS Marketing?</vt:lpstr>
      <vt:lpstr>Why marketers and their customers like SMS Marketing</vt:lpstr>
      <vt:lpstr>SMS Marketing in Dynamics Marketing  </vt:lpstr>
      <vt:lpstr>Key Takeaways</vt:lpstr>
      <vt:lpstr>Essential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Dunn</dc:creator>
  <cp:lastModifiedBy>Catherine Dunn</cp:lastModifiedBy>
  <cp:revision>2</cp:revision>
  <dcterms:created xsi:type="dcterms:W3CDTF">2016-01-19T09:44:19Z</dcterms:created>
  <dcterms:modified xsi:type="dcterms:W3CDTF">2016-01-19T09:46:30Z</dcterms:modified>
</cp:coreProperties>
</file>