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38.xml" ContentType="application/vnd.openxmlformats-officedocument.presentationml.tags+xml"/>
  <Override PartName="/ppt/notesSlides/notesSlide5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5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52.xml" ContentType="application/vnd.openxmlformats-officedocument.presentationml.notesSlide+xml"/>
  <Override PartName="/ppt/tags/tag43.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44.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261" r:id="rId5"/>
    <p:sldId id="265" r:id="rId6"/>
    <p:sldId id="259" r:id="rId7"/>
    <p:sldId id="282" r:id="rId8"/>
    <p:sldId id="284" r:id="rId9"/>
    <p:sldId id="289" r:id="rId10"/>
    <p:sldId id="290" r:id="rId11"/>
    <p:sldId id="293" r:id="rId12"/>
    <p:sldId id="294" r:id="rId13"/>
    <p:sldId id="348" r:id="rId14"/>
    <p:sldId id="353" r:id="rId15"/>
    <p:sldId id="381" r:id="rId16"/>
    <p:sldId id="350" r:id="rId17"/>
    <p:sldId id="351" r:id="rId18"/>
    <p:sldId id="359" r:id="rId19"/>
    <p:sldId id="321" r:id="rId20"/>
    <p:sldId id="322" r:id="rId21"/>
    <p:sldId id="324" r:id="rId22"/>
    <p:sldId id="325" r:id="rId23"/>
    <p:sldId id="326" r:id="rId24"/>
    <p:sldId id="375" r:id="rId25"/>
    <p:sldId id="372" r:id="rId26"/>
    <p:sldId id="373" r:id="rId27"/>
    <p:sldId id="376" r:id="rId28"/>
    <p:sldId id="377" r:id="rId29"/>
    <p:sldId id="378" r:id="rId30"/>
    <p:sldId id="374" r:id="rId31"/>
    <p:sldId id="328" r:id="rId32"/>
    <p:sldId id="356" r:id="rId33"/>
    <p:sldId id="330" r:id="rId34"/>
    <p:sldId id="333" r:id="rId35"/>
    <p:sldId id="334" r:id="rId36"/>
    <p:sldId id="335" r:id="rId37"/>
    <p:sldId id="299" r:id="rId38"/>
    <p:sldId id="300" r:id="rId39"/>
    <p:sldId id="301" r:id="rId40"/>
    <p:sldId id="354" r:id="rId41"/>
    <p:sldId id="302" r:id="rId42"/>
    <p:sldId id="303" r:id="rId43"/>
    <p:sldId id="355" r:id="rId44"/>
    <p:sldId id="307" r:id="rId45"/>
    <p:sldId id="364" r:id="rId46"/>
    <p:sldId id="358" r:id="rId47"/>
    <p:sldId id="357" r:id="rId48"/>
    <p:sldId id="379" r:id="rId49"/>
    <p:sldId id="363" r:id="rId50"/>
    <p:sldId id="380" r:id="rId51"/>
    <p:sldId id="306" r:id="rId52"/>
    <p:sldId id="360" r:id="rId53"/>
    <p:sldId id="361" r:id="rId54"/>
    <p:sldId id="362" r:id="rId55"/>
    <p:sldId id="308" r:id="rId56"/>
    <p:sldId id="309" r:id="rId57"/>
    <p:sldId id="310" r:id="rId58"/>
    <p:sldId id="352" r:id="rId59"/>
    <p:sldId id="312" r:id="rId60"/>
    <p:sldId id="314" r:id="rId61"/>
    <p:sldId id="315" r:id="rId62"/>
    <p:sldId id="365" r:id="rId63"/>
    <p:sldId id="366" r:id="rId64"/>
    <p:sldId id="369" r:id="rId65"/>
    <p:sldId id="368" r:id="rId66"/>
    <p:sldId id="341" r:id="rId67"/>
    <p:sldId id="342" r:id="rId68"/>
    <p:sldId id="343" r:id="rId69"/>
    <p:sldId id="344" r:id="rId70"/>
    <p:sldId id="336" r:id="rId71"/>
    <p:sldId id="337" r:id="rId72"/>
    <p:sldId id="33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yasi" initials="GM" lastIdx="20" clrIdx="0"/>
  <p:cmAuthor id="1" name="TWB_Trevor" initials="TWB_TJC" lastIdx="74" clrIdx="1"/>
  <p:cmAuthor id="2" name="Biju K (Spectrum Consultants India Pvt)" initials="BK(CIP" lastIdx="18" clrIdx="2">
    <p:extLst>
      <p:ext uri="{19B8F6BF-5375-455C-9EA6-DF929625EA0E}">
        <p15:presenceInfo xmlns:p15="http://schemas.microsoft.com/office/powerpoint/2012/main" userId="S-1-5-21-2146773085-903363285-719344707-13149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038"/>
    <a:srgbClr val="0A5BBA"/>
    <a:srgbClr val="3F3F3F"/>
    <a:srgbClr val="002050"/>
    <a:srgbClr val="0E715F"/>
    <a:srgbClr val="15AEEF"/>
    <a:srgbClr val="0C6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1851" autoAdjust="0"/>
  </p:normalViewPr>
  <p:slideViewPr>
    <p:cSldViewPr snapToGrid="0">
      <p:cViewPr varScale="1">
        <p:scale>
          <a:sx n="61" d="100"/>
          <a:sy n="61" d="100"/>
        </p:scale>
        <p:origin x="1020" y="42"/>
      </p:cViewPr>
      <p:guideLst>
        <p:guide orient="horz" pos="2160"/>
        <p:guide pos="3840"/>
      </p:guideLst>
    </p:cSldViewPr>
  </p:slideViewPr>
  <p:notesTextViewPr>
    <p:cViewPr>
      <p:scale>
        <a:sx n="1" d="1"/>
        <a:sy n="1" d="1"/>
      </p:scale>
      <p:origin x="0" y="0"/>
    </p:cViewPr>
  </p:notesTextViewPr>
  <p:notesViewPr>
    <p:cSldViewPr snapToGrid="0">
      <p:cViewPr>
        <p:scale>
          <a:sx n="75" d="100"/>
          <a:sy n="75" d="100"/>
        </p:scale>
        <p:origin x="-4008" y="-3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C1D6A0-2D94-4CFE-98D5-6AA7779949E3}" type="datetimeFigureOut">
              <a:rPr lang="en-US" smtClean="0"/>
              <a:t>1/28/2016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A0AC2-F86C-4080-B10D-5CE93AC98418}" type="slidenum">
              <a:rPr lang="en-US" smtClean="0"/>
              <a:t>‹#›</a:t>
            </a:fld>
            <a:endParaRPr lang="en-US"/>
          </a:p>
        </p:txBody>
      </p:sp>
    </p:spTree>
    <p:extLst>
      <p:ext uri="{BB962C8B-B14F-4D97-AF65-F5344CB8AC3E}">
        <p14:creationId xmlns:p14="http://schemas.microsoft.com/office/powerpoint/2010/main" val="848687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4048" y="484632"/>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4048" y="3913632"/>
            <a:ext cx="6099048" cy="4773168"/>
          </a:xfrm>
          <a:prstGeom prst="rect">
            <a:avLst/>
          </a:prstGeom>
          <a:ln>
            <a:solidFill>
              <a:prstClr val="black"/>
            </a:solidFill>
          </a:ln>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429249" y="8685213"/>
            <a:ext cx="1427163" cy="458787"/>
          </a:xfrm>
          <a:prstGeom prst="rect">
            <a:avLst/>
          </a:prstGeom>
        </p:spPr>
        <p:txBody>
          <a:bodyPr vert="horz" lIns="91440" tIns="45720" rIns="91440" bIns="45720" rtlCol="0" anchor="b"/>
          <a:lstStyle>
            <a:lvl1pPr algn="r">
              <a:defRPr sz="1200"/>
            </a:lvl1pPr>
          </a:lstStyle>
          <a:p>
            <a:fld id="{1489DB6A-E92B-415B-AFB4-9C72D4A9006D}" type="slidenum">
              <a:rPr lang="en-US" smtClean="0"/>
              <a:t>‹#›</a:t>
            </a:fld>
            <a:endParaRPr lang="en-US"/>
          </a:p>
        </p:txBody>
      </p:sp>
      <p:sp>
        <p:nvSpPr>
          <p:cNvPr id="9" name="TextBox 8"/>
          <p:cNvSpPr txBox="1"/>
          <p:nvPr/>
        </p:nvSpPr>
        <p:spPr>
          <a:xfrm>
            <a:off x="9525" y="8858250"/>
            <a:ext cx="4844956" cy="41549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latin typeface="Segoe UI" pitchFamily="34" charset="0"/>
                <a:cs typeface="Segoe UI" pitchFamily="34" charset="0"/>
              </a:rPr>
              <a:t>© 2013 Microsoft Corporation                                 Microsoft Confidential </a:t>
            </a:r>
          </a:p>
          <a:p>
            <a:pPr algn="l"/>
            <a:endParaRPr lang="en-US" sz="1050" dirty="0">
              <a:latin typeface="Segoe UI" pitchFamily="34" charset="0"/>
              <a:cs typeface="Segoe UI" pitchFamily="34" charset="0"/>
            </a:endParaRPr>
          </a:p>
        </p:txBody>
      </p:sp>
    </p:spTree>
    <p:extLst>
      <p:ext uri="{BB962C8B-B14F-4D97-AF65-F5344CB8AC3E}">
        <p14:creationId xmlns:p14="http://schemas.microsoft.com/office/powerpoint/2010/main" val="4085639378"/>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100000"/>
      </a:lnSpc>
      <a:spcBef>
        <a:spcPts val="300"/>
      </a:spcBef>
      <a:spcAft>
        <a:spcPts val="400"/>
      </a:spcAft>
      <a:buSzPct val="116000"/>
      <a:buFont typeface="Arial" panose="020B0604020202020204" pitchFamily="34" charset="0"/>
      <a:buChar char="•"/>
      <a:defRPr sz="1050" kern="1200">
        <a:solidFill>
          <a:schemeClr val="tx1"/>
        </a:solidFill>
        <a:latin typeface="Segoe UI" panose="020B0502040204020203" pitchFamily="34" charset="0"/>
        <a:ea typeface="+mn-ea"/>
        <a:cs typeface="Segoe UI" panose="020B0502040204020203" pitchFamily="34" charset="0"/>
      </a:defRPr>
    </a:lvl1pPr>
    <a:lvl2pPr marL="344488" indent="-171450" algn="l" defTabSz="914400" rtl="0" eaLnBrk="1" latinLnBrk="0" hangingPunct="1">
      <a:lnSpc>
        <a:spcPct val="100000"/>
      </a:lnSpc>
      <a:spcBef>
        <a:spcPts val="300"/>
      </a:spcBef>
      <a:spcAft>
        <a:spcPts val="400"/>
      </a:spcAft>
      <a:buFont typeface="Courier New" panose="02070309020205020404" pitchFamily="49" charset="0"/>
      <a:buChar char="o"/>
      <a:defRPr sz="1050" kern="1200">
        <a:solidFill>
          <a:schemeClr val="tx1"/>
        </a:solidFill>
        <a:latin typeface="Segoe UI" panose="020B0502040204020203" pitchFamily="34" charset="0"/>
        <a:ea typeface="+mn-ea"/>
        <a:cs typeface="Segoe UI" panose="020B0502040204020203" pitchFamily="34" charset="0"/>
      </a:defRPr>
    </a:lvl2pPr>
    <a:lvl3pPr marL="515938" indent="-171450" algn="l" defTabSz="914400" rtl="0" eaLnBrk="1" latinLnBrk="0" hangingPunct="1">
      <a:lnSpc>
        <a:spcPct val="100000"/>
      </a:lnSpc>
      <a:spcBef>
        <a:spcPts val="300"/>
      </a:spcBef>
      <a:spcAft>
        <a:spcPts val="400"/>
      </a:spcAft>
      <a:buFont typeface="Wingdings" panose="05000000000000000000" pitchFamily="2" charset="2"/>
      <a:buChar char="§"/>
      <a:defRPr sz="1050" kern="1200">
        <a:solidFill>
          <a:schemeClr val="tx1"/>
        </a:solidFill>
        <a:latin typeface="Segoe UI" panose="020B0502040204020203" pitchFamily="34" charset="0"/>
        <a:ea typeface="+mn-ea"/>
        <a:cs typeface="Segoe UI" panose="020B0502040204020203" pitchFamily="34" charset="0"/>
      </a:defRPr>
    </a:lvl3pPr>
    <a:lvl4pPr marL="688975" indent="-171450" algn="l" defTabSz="914400" rtl="0" eaLnBrk="1" latinLnBrk="0" hangingPunct="1">
      <a:lnSpc>
        <a:spcPct val="100000"/>
      </a:lnSpc>
      <a:spcBef>
        <a:spcPts val="300"/>
      </a:spcBef>
      <a:spcAft>
        <a:spcPts val="400"/>
      </a:spcAft>
      <a:buFont typeface="Arial" panose="020B0604020202020204" pitchFamily="34" charset="0"/>
      <a:buChar char="•"/>
      <a:defRPr sz="1050" kern="1200">
        <a:solidFill>
          <a:schemeClr val="tx1"/>
        </a:solidFill>
        <a:latin typeface="Segoe UI" panose="020B0502040204020203" pitchFamily="34" charset="0"/>
        <a:ea typeface="+mn-ea"/>
        <a:cs typeface="Segoe UI" panose="020B0502040204020203" pitchFamily="34" charset="0"/>
      </a:defRPr>
    </a:lvl4pPr>
    <a:lvl5pPr marL="857250" indent="-171450" algn="l" defTabSz="914400" rtl="0" eaLnBrk="1" latinLnBrk="0" hangingPunct="1">
      <a:lnSpc>
        <a:spcPct val="100000"/>
      </a:lnSpc>
      <a:spcBef>
        <a:spcPts val="300"/>
      </a:spcBef>
      <a:spcAft>
        <a:spcPts val="400"/>
      </a:spcAft>
      <a:buFont typeface="Courier New" panose="02070309020205020404" pitchFamily="49" charset="0"/>
      <a:buChar char="o"/>
      <a:defRPr sz="105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logs.msdn.com/b/jnak/archive/2010/01/22/windows-azure-instances-storage-limits.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go.microsoft.com/fwlink/p/?LinkId=404149"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msdn.microsoft.com/en-us/library/aa363858(v=VS.85).aspx"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msdn.microsoft.com/en-us/library/aa364439(v=vs.85).aspx" TargetMode="External"/><Relationship Id="rId4" Type="http://schemas.openxmlformats.org/officeDocument/2006/relationships/hyperlink" Target="http://msdn.microsoft.com/en-us/library/windows/desktop/dd979523(v=vs.85).aspx"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75416BA-65F7-274A-AD61-D0FA78F3AA6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09929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10</a:t>
            </a:fld>
            <a:endParaRPr lang="en-US" dirty="0"/>
          </a:p>
        </p:txBody>
      </p:sp>
      <p:sp>
        <p:nvSpPr>
          <p:cNvPr id="7" name="Notes Placeholder 6"/>
          <p:cNvSpPr>
            <a:spLocks noGrp="1"/>
          </p:cNvSpPr>
          <p:nvPr>
            <p:ph type="body" idx="1"/>
          </p:nvPr>
        </p:nvSpPr>
        <p:spPr/>
        <p:txBody>
          <a:bodyPr/>
          <a:lstStyle/>
          <a:p>
            <a:pPr marL="0" indent="0">
              <a:buNone/>
            </a:pPr>
            <a:r>
              <a:rPr lang="en-US" b="1" dirty="0" smtClean="0"/>
              <a:t>http://support.microsoft.com/kb/2721672</a:t>
            </a:r>
          </a:p>
          <a:p>
            <a:pPr marL="0" indent="0">
              <a:buNone/>
            </a:pPr>
            <a:endParaRPr lang="en-US" b="1" dirty="0" smtClean="0"/>
          </a:p>
          <a:p>
            <a:pPr marL="0" indent="0">
              <a:buNone/>
            </a:pPr>
            <a:r>
              <a:rPr lang="en-US" b="1" dirty="0" smtClean="0"/>
              <a:t>Windows Server</a:t>
            </a:r>
            <a:endParaRPr lang="en-US" dirty="0" smtClean="0"/>
          </a:p>
          <a:p>
            <a:pPr marL="0" indent="0">
              <a:buNone/>
            </a:pPr>
            <a:r>
              <a:rPr lang="en-US" dirty="0" smtClean="0"/>
              <a:t>Windows Server 2008 R2 </a:t>
            </a:r>
            <a:r>
              <a:rPr lang="en-US" dirty="0" smtClean="0">
                <a:solidFill>
                  <a:srgbClr val="FF0000"/>
                </a:solidFill>
              </a:rPr>
              <a:t>and later versions </a:t>
            </a:r>
            <a:r>
              <a:rPr lang="en-US" dirty="0" smtClean="0"/>
              <a:t>are supported for the following roles:</a:t>
            </a:r>
          </a:p>
          <a:p>
            <a:pPr lvl="0"/>
            <a:r>
              <a:rPr lang="en-US" dirty="0" smtClean="0"/>
              <a:t>AD Domain Services</a:t>
            </a:r>
          </a:p>
          <a:p>
            <a:pPr lvl="0"/>
            <a:r>
              <a:rPr lang="en-US" dirty="0" smtClean="0"/>
              <a:t>AD Federation Services</a:t>
            </a:r>
          </a:p>
          <a:p>
            <a:pPr lvl="0"/>
            <a:r>
              <a:rPr lang="en-US" dirty="0" smtClean="0"/>
              <a:t>AD Lightweight Directory Services</a:t>
            </a:r>
          </a:p>
          <a:p>
            <a:pPr lvl="0"/>
            <a:r>
              <a:rPr lang="en-US" dirty="0" smtClean="0"/>
              <a:t>Application Server</a:t>
            </a:r>
          </a:p>
          <a:p>
            <a:pPr lvl="0"/>
            <a:r>
              <a:rPr lang="en-US" dirty="0" smtClean="0"/>
              <a:t>DNS Server</a:t>
            </a:r>
          </a:p>
          <a:p>
            <a:pPr lvl="0"/>
            <a:r>
              <a:rPr lang="en-US" dirty="0" smtClean="0"/>
              <a:t>Fax Server</a:t>
            </a:r>
          </a:p>
          <a:p>
            <a:pPr lvl="0"/>
            <a:r>
              <a:rPr lang="en-US" dirty="0" smtClean="0"/>
              <a:t>Network Policy and Access Services</a:t>
            </a:r>
          </a:p>
          <a:p>
            <a:pPr lvl="0"/>
            <a:r>
              <a:rPr lang="en-US" dirty="0" smtClean="0"/>
              <a:t>Print and Document Services</a:t>
            </a:r>
          </a:p>
          <a:p>
            <a:pPr lvl="0"/>
            <a:r>
              <a:rPr lang="en-US" dirty="0" smtClean="0"/>
              <a:t>Web Server (that is to say., Internet Information Services - IIS)</a:t>
            </a:r>
          </a:p>
          <a:p>
            <a:pPr lvl="0"/>
            <a:r>
              <a:rPr lang="en-US" dirty="0" smtClean="0"/>
              <a:t>Windows Deployment Services</a:t>
            </a:r>
          </a:p>
          <a:p>
            <a:pPr lvl="0"/>
            <a:r>
              <a:rPr lang="en-US" dirty="0" smtClean="0"/>
              <a:t>Windows Server Update Services</a:t>
            </a:r>
          </a:p>
          <a:p>
            <a:pPr lvl="0"/>
            <a:r>
              <a:rPr lang="en-US" dirty="0" smtClean="0"/>
              <a:t>File Services</a:t>
            </a:r>
            <a:endParaRPr lang="en-US" dirty="0"/>
          </a:p>
        </p:txBody>
      </p:sp>
      <p:sp>
        <p:nvSpPr>
          <p:cNvPr id="5" name="Slide Image Placeholder 4"/>
          <p:cNvSpPr>
            <a:spLocks noGrp="1" noRot="1" noChangeAspect="1"/>
          </p:cNvSpPr>
          <p:nvPr>
            <p:ph type="sldImg"/>
          </p:nvPr>
        </p:nvSpPr>
        <p:spPr>
          <a:xfrm>
            <a:off x="384175" y="484188"/>
            <a:ext cx="6096000" cy="3429000"/>
          </a:xfrm>
        </p:spPr>
      </p:sp>
      <p:sp>
        <p:nvSpPr>
          <p:cNvPr id="6" name="Rectangle 5"/>
          <p:cNvSpPr/>
          <p:nvPr/>
        </p:nvSpPr>
        <p:spPr>
          <a:xfrm>
            <a:off x="6480175" y="3913188"/>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
</a:t>
            </a:r>
            <a:r>
              <a:rPr lang="en-US" sz="1100" dirty="0" smtClean="0">
                <a:latin typeface="Calibri"/>
              </a:rPr>
              <a:t>Kindly list the versions as MS Style prohibits “or later” expressions.</a:t>
            </a:r>
            <a:endParaRPr lang="en-US" sz="1100" dirty="0">
              <a:latin typeface="Calibri"/>
            </a:endParaRPr>
          </a:p>
        </p:txBody>
      </p:sp>
    </p:spTree>
    <p:extLst>
      <p:ext uri="{BB962C8B-B14F-4D97-AF65-F5344CB8AC3E}">
        <p14:creationId xmlns:p14="http://schemas.microsoft.com/office/powerpoint/2010/main" val="149485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b="1" dirty="0" smtClean="0"/>
              <a:t>Change in</a:t>
            </a:r>
          </a:p>
          <a:p>
            <a:pPr marL="0" indent="0">
              <a:buNone/>
            </a:pPr>
            <a:r>
              <a:rPr lang="en-US" b="0" dirty="0" smtClean="0"/>
              <a:t>M 02-IaaS - VirtualMachines.pptx,</a:t>
            </a:r>
            <a:r>
              <a:rPr lang="en-US" b="0" baseline="0" dirty="0" smtClean="0"/>
              <a:t> Slide 11</a:t>
            </a:r>
            <a:endParaRPr lang="en-US" b="0" dirty="0" smtClean="0"/>
          </a:p>
          <a:p>
            <a:pPr marL="0" indent="0">
              <a:buNone/>
            </a:pPr>
            <a:endParaRPr lang="en-US" b="1" dirty="0" smtClean="0"/>
          </a:p>
          <a:p>
            <a:pPr marL="0" indent="0">
              <a:buNone/>
            </a:pPr>
            <a:r>
              <a:rPr lang="en-US" b="1" dirty="0" smtClean="0"/>
              <a:t>Slide Objectives</a:t>
            </a:r>
            <a:endParaRPr lang="en-US" sz="1100" dirty="0" smtClean="0"/>
          </a:p>
          <a:p>
            <a:pPr marL="0" indent="0">
              <a:buNone/>
            </a:pPr>
            <a:r>
              <a:rPr lang="en-US" dirty="0" smtClean="0"/>
              <a:t>Provide an understanding of which distributions of Linux are offered in the Microsoft Azure</a:t>
            </a:r>
          </a:p>
          <a:p>
            <a:pPr marL="0" indent="0">
              <a:buNone/>
            </a:pPr>
            <a:endParaRPr lang="en-US" sz="1100" dirty="0" smtClean="0"/>
          </a:p>
          <a:p>
            <a:pPr marL="0" indent="0">
              <a:buNone/>
            </a:pPr>
            <a:r>
              <a:rPr lang="en-US" b="1" dirty="0" smtClean="0"/>
              <a:t>Speaker Notes</a:t>
            </a:r>
            <a:endParaRPr lang="en-US" sz="1100" dirty="0" smtClean="0"/>
          </a:p>
          <a:p>
            <a:r>
              <a:rPr lang="de-DE" dirty="0" smtClean="0"/>
              <a:t>On</a:t>
            </a:r>
            <a:r>
              <a:rPr lang="de-DE" baseline="0" dirty="0" smtClean="0"/>
              <a:t> </a:t>
            </a:r>
            <a:r>
              <a:rPr lang="de-DE" baseline="0" dirty="0" err="1" smtClean="0"/>
              <a:t>this</a:t>
            </a:r>
            <a:r>
              <a:rPr lang="de-DE" baseline="0" dirty="0" smtClean="0"/>
              <a:t> </a:t>
            </a:r>
            <a:r>
              <a:rPr lang="de-DE" baseline="0" dirty="0" err="1" smtClean="0"/>
              <a:t>page</a:t>
            </a:r>
            <a:r>
              <a:rPr lang="de-DE" baseline="0" dirty="0" smtClean="0"/>
              <a:t> </a:t>
            </a:r>
            <a:r>
              <a:rPr lang="de-DE" baseline="0" dirty="0" err="1" smtClean="0"/>
              <a:t>you</a:t>
            </a:r>
            <a:r>
              <a:rPr lang="de-DE" baseline="0" dirty="0" smtClean="0"/>
              <a:t> will find </a:t>
            </a:r>
            <a:r>
              <a:rPr lang="de-DE" baseline="0" dirty="0" err="1" smtClean="0"/>
              <a:t>the</a:t>
            </a:r>
            <a:r>
              <a:rPr lang="de-DE" baseline="0" dirty="0" smtClean="0"/>
              <a:t> </a:t>
            </a:r>
            <a:r>
              <a:rPr lang="de-DE" baseline="0" dirty="0" err="1" smtClean="0"/>
              <a:t>details</a:t>
            </a:r>
            <a:r>
              <a:rPr lang="de-DE" baseline="0" dirty="0" smtClean="0"/>
              <a:t> </a:t>
            </a:r>
            <a:r>
              <a:rPr lang="de-DE" baseline="0" dirty="0" err="1" smtClean="0"/>
              <a:t>about</a:t>
            </a:r>
            <a:r>
              <a:rPr lang="de-DE" dirty="0" smtClean="0"/>
              <a:t> </a:t>
            </a:r>
            <a:r>
              <a:rPr lang="de-DE" dirty="0" err="1" smtClean="0"/>
              <a:t>the</a:t>
            </a:r>
            <a:r>
              <a:rPr lang="de-DE" dirty="0" smtClean="0"/>
              <a:t> </a:t>
            </a:r>
            <a:r>
              <a:rPr lang="de-DE" dirty="0" err="1" smtClean="0"/>
              <a:t>support</a:t>
            </a:r>
            <a:r>
              <a:rPr lang="de-DE" dirty="0" smtClean="0"/>
              <a:t> </a:t>
            </a:r>
            <a:r>
              <a:rPr lang="de-DE" dirty="0" err="1" smtClean="0"/>
              <a:t>we</a:t>
            </a:r>
            <a:r>
              <a:rPr lang="de-DE" dirty="0" smtClean="0"/>
              <a:t> </a:t>
            </a:r>
            <a:r>
              <a:rPr lang="de-DE" dirty="0" err="1" smtClean="0"/>
              <a:t>provide</a:t>
            </a:r>
            <a:r>
              <a:rPr lang="de-DE" dirty="0" smtClean="0"/>
              <a:t> </a:t>
            </a:r>
            <a:r>
              <a:rPr lang="de-DE" dirty="0" err="1" smtClean="0"/>
              <a:t>for</a:t>
            </a:r>
            <a:r>
              <a:rPr lang="de-DE" dirty="0" smtClean="0"/>
              <a:t> Linux</a:t>
            </a:r>
            <a:r>
              <a:rPr lang="de-DE" baseline="0" dirty="0" smtClean="0"/>
              <a:t> </a:t>
            </a:r>
            <a:r>
              <a:rPr lang="de-DE" baseline="0" dirty="0" err="1" smtClean="0"/>
              <a:t>images</a:t>
            </a:r>
            <a:r>
              <a:rPr lang="de-DE" baseline="0" dirty="0" smtClean="0"/>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rgbClr val="FF0000"/>
                </a:solidFill>
                <a:effectLst/>
                <a:latin typeface="+mn-lt"/>
                <a:ea typeface="+mn-ea"/>
                <a:cs typeface="+mn-cs"/>
              </a:rPr>
              <a:t>http://support.microsoft.com/kb/2941892/en-us</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FF0000"/>
                </a:solidFill>
                <a:effectLst/>
                <a:latin typeface="+mn-lt"/>
                <a:ea typeface="+mn-ea"/>
                <a:cs typeface="+mn-cs"/>
              </a:rPr>
              <a:t>http://azure.microsoft.com/en-us/documentation/articles/virtual-machines-linux-endorsed-distributions/</a:t>
            </a:r>
          </a:p>
          <a:p>
            <a:pPr lvl="0"/>
            <a:endParaRPr lang="en-US" dirty="0" smtClean="0"/>
          </a:p>
          <a:p>
            <a:pPr lvl="0"/>
            <a:r>
              <a:rPr lang="en-US" dirty="0" smtClean="0"/>
              <a:t>VM images of these distributions are provided by partners who are experts in each distribution</a:t>
            </a:r>
            <a:endParaRPr lang="en-US" sz="1100" dirty="0" smtClean="0"/>
          </a:p>
          <a:p>
            <a:r>
              <a:rPr lang="en-US" dirty="0" smtClean="0"/>
              <a:t>Other distributions of Linux can be installed as </a:t>
            </a:r>
            <a:r>
              <a:rPr lang="en-US" b="1" dirty="0" smtClean="0"/>
              <a:t>Bring-Your-Own-Linux</a:t>
            </a:r>
            <a:r>
              <a:rPr lang="en-US" dirty="0" smtClean="0"/>
              <a:t>. However, some interoperation work will be needed </a:t>
            </a:r>
            <a:endParaRPr lang="en-US" sz="1000" dirty="0" smtClean="0"/>
          </a:p>
          <a:p>
            <a:endParaRPr lang="de-DE" dirty="0" smtClean="0"/>
          </a:p>
          <a:p>
            <a:r>
              <a:rPr lang="de-DE" dirty="0" err="1" smtClean="0"/>
              <a:t>VMDepot</a:t>
            </a:r>
            <a:r>
              <a:rPr lang="de-DE" dirty="0" smtClean="0"/>
              <a:t> (</a:t>
            </a:r>
            <a:r>
              <a:rPr lang="en-US" dirty="0" smtClean="0">
                <a:effectLst/>
              </a:rPr>
              <a:t>The virtual machine images on this site are provided and licensed to you by community members. Microsoft Open Technologies does not screen these images for security, compatibility or performance, and does not provide any license rights or support for them.): </a:t>
            </a:r>
            <a:r>
              <a:rPr lang="de-DE" dirty="0" smtClean="0"/>
              <a:t>http://vmdepot.msopentech.com/List/Index</a:t>
            </a:r>
          </a:p>
          <a:p>
            <a:endParaRPr lang="de-DE" dirty="0" smtClean="0"/>
          </a:p>
        </p:txBody>
      </p:sp>
      <p:sp>
        <p:nvSpPr>
          <p:cNvPr id="4" name="Slide Number Placeholder 3"/>
          <p:cNvSpPr>
            <a:spLocks noGrp="1"/>
          </p:cNvSpPr>
          <p:nvPr>
            <p:ph type="sldNum" sz="quarter" idx="10"/>
          </p:nvPr>
        </p:nvSpPr>
        <p:spPr/>
        <p:txBody>
          <a:bodyPr/>
          <a:lstStyle/>
          <a:p>
            <a:fld id="{3914BC00-1402-49CF-9CEB-7C8FB383AFA3}"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339326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
        <p:nvSpPr>
          <p:cNvPr id="7" name="Notes Placeholder 6"/>
          <p:cNvSpPr>
            <a:spLocks noGrp="1"/>
          </p:cNvSpPr>
          <p:nvPr>
            <p:ph type="body" idx="1"/>
          </p:nvPr>
        </p:nvSpPr>
        <p:spPr/>
        <p:txBody>
          <a:bodyPr/>
          <a:lstStyle/>
          <a:p>
            <a:pPr marL="0" indent="0">
              <a:buNone/>
            </a:pPr>
            <a:r>
              <a:rPr lang="en-US" dirty="0" smtClean="0"/>
              <a:t>Partners provide images; </a:t>
            </a:r>
            <a:r>
              <a:rPr lang="en-US" dirty="0" smtClean="0">
                <a:solidFill>
                  <a:srgbClr val="FF0000"/>
                </a:solidFill>
              </a:rPr>
              <a:t>more will probably be available.</a:t>
            </a:r>
            <a:endParaRPr lang="en-US" dirty="0">
              <a:solidFill>
                <a:srgbClr val="FF0000"/>
              </a:solidFill>
            </a:endParaRPr>
          </a:p>
        </p:txBody>
      </p:sp>
      <p:sp>
        <p:nvSpPr>
          <p:cNvPr id="8" name="Rectangle 7"/>
          <p:cNvSpPr/>
          <p:nvPr/>
        </p:nvSpPr>
        <p:spPr>
          <a:xfrm>
            <a:off x="889000" y="4235809"/>
            <a:ext cx="5080000" cy="433714"/>
          </a:xfrm>
          <a:prstGeom prst="rect">
            <a:avLst/>
          </a:prstGeom>
          <a:gradFill flip="none" rotWithShape="1">
            <a:gsLst>
              <a:gs pos="0">
                <a:srgbClr val="B7DEE8"/>
              </a:gs>
              <a:gs pos="100000">
                <a:schemeClr val="accent1">
                  <a:tint val="50000"/>
                  <a:shade val="100000"/>
                  <a:satMod val="350000"/>
                </a:schemeClr>
              </a:gs>
            </a:gsLst>
            <a:lin ang="16200000" scaled="0"/>
            <a:tileRect/>
          </a:gradFill>
          <a:ln w="3175">
            <a:solidFill>
              <a:srgbClr val="385D8A"/>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100" b="1" dirty="0">
                <a:solidFill>
                  <a:schemeClr val="tx1"/>
                </a:solidFill>
              </a:rPr>
              <a:t>Note: </a:t>
            </a:r>
            <a:r>
              <a:rPr lang="en-US" sz="1100" dirty="0">
                <a:solidFill>
                  <a:schemeClr val="tx1"/>
                </a:solidFill>
              </a:rPr>
              <a:t>None of these images </a:t>
            </a:r>
            <a:r>
              <a:rPr lang="en-US" sz="1100" dirty="0" smtClean="0">
                <a:solidFill>
                  <a:schemeClr val="tx1"/>
                </a:solidFill>
              </a:rPr>
              <a:t>have </a:t>
            </a:r>
            <a:r>
              <a:rPr lang="en-US" sz="1100" dirty="0">
                <a:solidFill>
                  <a:schemeClr val="tx1"/>
                </a:solidFill>
              </a:rPr>
              <a:t>.NET 4.5 on </a:t>
            </a:r>
            <a:r>
              <a:rPr lang="en-US" sz="1100" dirty="0" smtClean="0">
                <a:solidFill>
                  <a:schemeClr val="tx1"/>
                </a:solidFill>
              </a:rPr>
              <a:t>them. However</a:t>
            </a:r>
            <a:r>
              <a:rPr lang="en-US" sz="1100" dirty="0">
                <a:solidFill>
                  <a:schemeClr val="tx1"/>
                </a:solidFill>
              </a:rPr>
              <a:t>, there are </a:t>
            </a:r>
            <a:r>
              <a:rPr lang="en-US" sz="1100" dirty="0" smtClean="0">
                <a:solidFill>
                  <a:schemeClr val="tx1"/>
                </a:solidFill>
              </a:rPr>
              <a:t>workarounds </a:t>
            </a:r>
            <a:r>
              <a:rPr lang="en-US" sz="1100" dirty="0">
                <a:solidFill>
                  <a:schemeClr val="tx1"/>
                </a:solidFill>
              </a:rPr>
              <a:t>to install this via startup tasks.</a:t>
            </a:r>
          </a:p>
        </p:txBody>
      </p:sp>
      <p:sp>
        <p:nvSpPr>
          <p:cNvPr id="5" name="Slide Image Placeholder 4"/>
          <p:cNvSpPr>
            <a:spLocks noGrp="1" noRot="1" noChangeAspect="1"/>
          </p:cNvSpPr>
          <p:nvPr>
            <p:ph type="sldImg"/>
          </p:nvPr>
        </p:nvSpPr>
        <p:spPr>
          <a:xfrm>
            <a:off x="384175" y="484188"/>
            <a:ext cx="6096000" cy="3429000"/>
          </a:xfrm>
        </p:spPr>
      </p:sp>
      <p:sp>
        <p:nvSpPr>
          <p:cNvPr id="6" name="Rectangle 5"/>
          <p:cNvSpPr/>
          <p:nvPr/>
        </p:nvSpPr>
        <p:spPr>
          <a:xfrm>
            <a:off x="-2800096" y="3851088"/>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
</a:t>
            </a:r>
            <a:r>
              <a:rPr lang="en-US" sz="1100" dirty="0" smtClean="0">
                <a:latin typeface="Calibri"/>
              </a:rPr>
              <a:t>Seems ambiguous. Kindly clarify. </a:t>
            </a:r>
            <a:endParaRPr lang="en-US" sz="1100" dirty="0">
              <a:latin typeface="Calibri"/>
            </a:endParaRPr>
          </a:p>
        </p:txBody>
      </p:sp>
    </p:spTree>
    <p:extLst>
      <p:ext uri="{BB962C8B-B14F-4D97-AF65-F5344CB8AC3E}">
        <p14:creationId xmlns:p14="http://schemas.microsoft.com/office/powerpoint/2010/main" val="1768703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14</a:t>
            </a:fld>
            <a:endParaRPr lang="en-US"/>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pPr marL="0" indent="0">
              <a:buNone/>
            </a:pPr>
            <a:r>
              <a:rPr lang="en-US" dirty="0" smtClean="0"/>
              <a:t>http://support.microsoft.com/kb/2721672</a:t>
            </a:r>
          </a:p>
          <a:p>
            <a:pPr marL="0" indent="0">
              <a:buNone/>
            </a:pPr>
            <a:endParaRPr lang="en-US" dirty="0" smtClean="0"/>
          </a:p>
          <a:p>
            <a:pPr marL="0" indent="0">
              <a:buNone/>
            </a:pPr>
            <a:r>
              <a:rPr lang="en-US" dirty="0" smtClean="0"/>
              <a:t>Every on-premises </a:t>
            </a:r>
            <a:r>
              <a:rPr lang="en-US" dirty="0"/>
              <a:t>network/machine configuration is not supported in </a:t>
            </a:r>
            <a:r>
              <a:rPr lang="en-US" dirty="0" smtClean="0"/>
              <a:t>Microsoft Azure.</a:t>
            </a:r>
            <a:endParaRPr lang="en-US" dirty="0"/>
          </a:p>
          <a:p>
            <a:pPr lvl="0"/>
            <a:r>
              <a:rPr lang="en-US" dirty="0"/>
              <a:t>Hyper-V: It makes no sense to have Hyper-V capability on a machine that is </a:t>
            </a:r>
            <a:r>
              <a:rPr lang="en-US" dirty="0">
                <a:solidFill>
                  <a:srgbClr val="FF0000"/>
                </a:solidFill>
              </a:rPr>
              <a:t>hyper-vised</a:t>
            </a:r>
            <a:r>
              <a:rPr lang="en-US" dirty="0"/>
              <a:t> in </a:t>
            </a:r>
            <a:r>
              <a:rPr lang="en-US" dirty="0" smtClean="0"/>
              <a:t>Microsoft Azure, </a:t>
            </a:r>
            <a:r>
              <a:rPr lang="en-US" dirty="0"/>
              <a:t>so this is not supported</a:t>
            </a:r>
          </a:p>
          <a:p>
            <a:pPr lvl="0"/>
            <a:r>
              <a:rPr lang="en-US" dirty="0"/>
              <a:t>Dynamic Host Configuration Protocol (DHCP)/Network Load </a:t>
            </a:r>
            <a:r>
              <a:rPr lang="en-US" dirty="0" smtClean="0"/>
              <a:t>Balancing (NLB): </a:t>
            </a:r>
            <a:r>
              <a:rPr lang="en-US" dirty="0"/>
              <a:t>Both of these use broadcasting to work, which is very difficult to implement in any cloud </a:t>
            </a:r>
            <a:r>
              <a:rPr lang="en-US" dirty="0">
                <a:solidFill>
                  <a:srgbClr val="FF0000"/>
                </a:solidFill>
              </a:rPr>
              <a:t>(including competitors)</a:t>
            </a:r>
          </a:p>
          <a:p>
            <a:pPr lvl="0"/>
            <a:r>
              <a:rPr lang="en-US" dirty="0"/>
              <a:t>Failover Clustering: Requires </a:t>
            </a:r>
            <a:r>
              <a:rPr lang="en-US" dirty="0" smtClean="0"/>
              <a:t>a </a:t>
            </a:r>
            <a:r>
              <a:rPr lang="en-US" dirty="0"/>
              <a:t>floating </a:t>
            </a:r>
            <a:r>
              <a:rPr lang="en-US" dirty="0" smtClean="0"/>
              <a:t>IP, </a:t>
            </a:r>
            <a:r>
              <a:rPr lang="en-US" dirty="0"/>
              <a:t>but </a:t>
            </a:r>
            <a:r>
              <a:rPr lang="en-US" dirty="0" smtClean="0"/>
              <a:t>Microsoft Azure </a:t>
            </a:r>
            <a:r>
              <a:rPr lang="en-US" dirty="0"/>
              <a:t>assigns a specific IP</a:t>
            </a:r>
          </a:p>
          <a:p>
            <a:pPr lvl="0"/>
            <a:r>
              <a:rPr lang="en-US" dirty="0"/>
              <a:t>BitLocker encryption: Requires Trusted Platform Module (TPM) chip </a:t>
            </a:r>
            <a:r>
              <a:rPr lang="en-US" dirty="0" smtClean="0"/>
              <a:t>compatibility and the Microsoft Azure </a:t>
            </a:r>
            <a:r>
              <a:rPr lang="en-US" dirty="0"/>
              <a:t>commodity machines do not have </a:t>
            </a:r>
            <a:r>
              <a:rPr lang="en-US" dirty="0" smtClean="0"/>
              <a:t>this.  You can currently enable </a:t>
            </a:r>
            <a:r>
              <a:rPr lang="en-US" dirty="0" err="1" smtClean="0"/>
              <a:t>bitlocker</a:t>
            </a:r>
            <a:r>
              <a:rPr lang="en-US" dirty="0" smtClean="0"/>
              <a:t> on a data disk though</a:t>
            </a:r>
            <a:endParaRPr lang="en-US" dirty="0"/>
          </a:p>
          <a:p>
            <a:pPr lvl="0"/>
            <a:r>
              <a:rPr lang="en-US" dirty="0"/>
              <a:t>Client Operating System (OS): We support </a:t>
            </a:r>
            <a:r>
              <a:rPr lang="en-US" dirty="0" smtClean="0">
                <a:solidFill>
                  <a:srgbClr val="FF0000"/>
                </a:solidFill>
              </a:rPr>
              <a:t>on server</a:t>
            </a:r>
            <a:r>
              <a:rPr lang="en-US" dirty="0" smtClean="0"/>
              <a:t> </a:t>
            </a:r>
            <a:r>
              <a:rPr lang="en-US" dirty="0"/>
              <a:t>operating systems at this point. In addition, the client OS license does not transfer to the </a:t>
            </a:r>
            <a:r>
              <a:rPr lang="en-US" dirty="0" smtClean="0"/>
              <a:t>cloud</a:t>
            </a:r>
            <a:endParaRPr lang="en-US" dirty="0"/>
          </a:p>
        </p:txBody>
      </p:sp>
      <p:sp>
        <p:nvSpPr>
          <p:cNvPr id="2" name="Rectangle 1"/>
          <p:cNvSpPr/>
          <p:nvPr/>
        </p:nvSpPr>
        <p:spPr>
          <a:xfrm>
            <a:off x="6553200" y="3359190"/>
            <a:ext cx="3175000" cy="1277273"/>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
</a:t>
            </a:r>
            <a:r>
              <a:rPr lang="en-US" sz="1100" dirty="0" smtClean="0">
                <a:latin typeface="Calibri"/>
              </a:rPr>
              <a:t>“Hypervisor” is being used in verb form here. Kindly replace with the appropriate word. For example, “hypervisor enabled”</a:t>
            </a:r>
          </a:p>
          <a:p>
            <a:endParaRPr lang="en-US" sz="1100" dirty="0">
              <a:latin typeface="Calibri"/>
            </a:endParaRPr>
          </a:p>
        </p:txBody>
      </p:sp>
      <p:sp>
        <p:nvSpPr>
          <p:cNvPr id="6" name="Rectangle 5"/>
          <p:cNvSpPr/>
          <p:nvPr/>
        </p:nvSpPr>
        <p:spPr>
          <a:xfrm>
            <a:off x="6553200" y="4882142"/>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This claim needs to be validated or the expression “including competitors” can be removed.</a:t>
            </a:r>
            <a:endParaRPr lang="en-US" sz="1100" dirty="0">
              <a:latin typeface="Calibri"/>
            </a:endParaRPr>
          </a:p>
        </p:txBody>
      </p:sp>
      <p:sp>
        <p:nvSpPr>
          <p:cNvPr id="7" name="Rectangle 6"/>
          <p:cNvSpPr/>
          <p:nvPr/>
        </p:nvSpPr>
        <p:spPr>
          <a:xfrm>
            <a:off x="-2832100" y="4669338"/>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
</a:t>
            </a:r>
            <a:r>
              <a:rPr lang="en-US" sz="1100" dirty="0" smtClean="0">
                <a:latin typeface="Calibri"/>
              </a:rPr>
              <a:t>Should this be “ We support Microsoft Azure on server….”</a:t>
            </a:r>
            <a:endParaRPr lang="en-US" sz="1100" dirty="0">
              <a:latin typeface="Calibri"/>
            </a:endParaRPr>
          </a:p>
        </p:txBody>
      </p:sp>
      <p:sp>
        <p:nvSpPr>
          <p:cNvPr id="8" name="Rectangle 7"/>
          <p:cNvSpPr/>
          <p:nvPr/>
        </p:nvSpPr>
        <p:spPr>
          <a:xfrm>
            <a:off x="-2832100" y="5990138"/>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Has “Virtual Desktop Services” intentionally not been explained? </a:t>
            </a:r>
            <a:endParaRPr lang="en-US" sz="1100" dirty="0">
              <a:latin typeface="Calibri"/>
            </a:endParaRPr>
          </a:p>
        </p:txBody>
      </p:sp>
    </p:spTree>
    <p:extLst>
      <p:ext uri="{BB962C8B-B14F-4D97-AF65-F5344CB8AC3E}">
        <p14:creationId xmlns:p14="http://schemas.microsoft.com/office/powerpoint/2010/main" val="2314692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15</a:t>
            </a:fld>
            <a:endParaRPr lang="en-US"/>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pPr marL="0" marR="0" indent="0" algn="l" defTabSz="914400" rtl="0" eaLnBrk="1" fontAlgn="auto" latinLnBrk="0" hangingPunct="1">
              <a:lnSpc>
                <a:spcPct val="100000"/>
              </a:lnSpc>
              <a:spcBef>
                <a:spcPts val="300"/>
              </a:spcBef>
              <a:spcAft>
                <a:spcPts val="400"/>
              </a:spcAft>
              <a:buClrTx/>
              <a:buSzPct val="116000"/>
              <a:buFont typeface="Arial" panose="020B0604020202020204" pitchFamily="34" charset="0"/>
              <a:buNone/>
              <a:tabLst/>
              <a:defRPr/>
            </a:pPr>
            <a:r>
              <a:rPr lang="en-US" dirty="0" smtClean="0"/>
              <a:t>http://support.microsoft.com/kb/2721672</a:t>
            </a:r>
          </a:p>
          <a:p>
            <a:pPr marL="0" indent="0">
              <a:buNone/>
            </a:pPr>
            <a:endParaRPr lang="en-US" dirty="0"/>
          </a:p>
        </p:txBody>
      </p:sp>
      <p:sp>
        <p:nvSpPr>
          <p:cNvPr id="2" name="Rectangle 1"/>
          <p:cNvSpPr/>
          <p:nvPr/>
        </p:nvSpPr>
        <p:spPr>
          <a:xfrm>
            <a:off x="6553200" y="3359190"/>
            <a:ext cx="3175000" cy="1277273"/>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
</a:t>
            </a:r>
            <a:r>
              <a:rPr lang="en-US" sz="1100" dirty="0" smtClean="0">
                <a:latin typeface="Calibri"/>
              </a:rPr>
              <a:t>“Hypervisor” is being used in verb form here. Kindly replace with the appropriate word. For example, “hypervisor enabled”</a:t>
            </a:r>
          </a:p>
          <a:p>
            <a:endParaRPr lang="en-US" sz="1100" dirty="0">
              <a:latin typeface="Calibri"/>
            </a:endParaRPr>
          </a:p>
        </p:txBody>
      </p:sp>
      <p:sp>
        <p:nvSpPr>
          <p:cNvPr id="6" name="Rectangle 5"/>
          <p:cNvSpPr/>
          <p:nvPr/>
        </p:nvSpPr>
        <p:spPr>
          <a:xfrm>
            <a:off x="6553200" y="4882142"/>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This claim needs to be validated or the expression “including competitors” can be removed.</a:t>
            </a:r>
            <a:endParaRPr lang="en-US" sz="1100" dirty="0">
              <a:latin typeface="Calibri"/>
            </a:endParaRPr>
          </a:p>
        </p:txBody>
      </p:sp>
      <p:sp>
        <p:nvSpPr>
          <p:cNvPr id="7" name="Rectangle 6"/>
          <p:cNvSpPr/>
          <p:nvPr/>
        </p:nvSpPr>
        <p:spPr>
          <a:xfrm>
            <a:off x="-2832100" y="4669338"/>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
</a:t>
            </a:r>
            <a:r>
              <a:rPr lang="en-US" sz="1100" dirty="0" smtClean="0">
                <a:latin typeface="Calibri"/>
              </a:rPr>
              <a:t>Should this be “ We support Microsoft Azure on server….”</a:t>
            </a:r>
            <a:endParaRPr lang="en-US" sz="1100" dirty="0">
              <a:latin typeface="Calibri"/>
            </a:endParaRPr>
          </a:p>
        </p:txBody>
      </p:sp>
      <p:sp>
        <p:nvSpPr>
          <p:cNvPr id="8" name="Rectangle 7"/>
          <p:cNvSpPr/>
          <p:nvPr/>
        </p:nvSpPr>
        <p:spPr>
          <a:xfrm>
            <a:off x="-2832100" y="5990138"/>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Has “Virtual Desktop Services” intentionally not been explained? </a:t>
            </a:r>
            <a:endParaRPr lang="en-US" sz="1100" dirty="0">
              <a:latin typeface="Calibri"/>
            </a:endParaRPr>
          </a:p>
        </p:txBody>
      </p:sp>
    </p:spTree>
    <p:extLst>
      <p:ext uri="{BB962C8B-B14F-4D97-AF65-F5344CB8AC3E}">
        <p14:creationId xmlns:p14="http://schemas.microsoft.com/office/powerpoint/2010/main" val="416593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dirty="0" smtClean="0"/>
              <a:t>Use the demo steps listed in the</a:t>
            </a:r>
            <a:r>
              <a:rPr lang="en-US" i="1" dirty="0" smtClean="0"/>
              <a:t> Demos\IaaS </a:t>
            </a:r>
            <a:r>
              <a:rPr lang="en-US" dirty="0" smtClean="0"/>
              <a:t>folder.</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pPr/>
              <a:t>16</a:t>
            </a:fld>
            <a:endParaRPr lang="en-US"/>
          </a:p>
        </p:txBody>
      </p:sp>
      <p:sp>
        <p:nvSpPr>
          <p:cNvPr id="6" name="Slide Image Placeholder 5"/>
          <p:cNvSpPr>
            <a:spLocks noGrp="1" noRot="1" noChangeAspect="1"/>
          </p:cNvSpPr>
          <p:nvPr>
            <p:ph type="sldImg"/>
          </p:nvPr>
        </p:nvSpPr>
        <p:spPr>
          <a:xfrm>
            <a:off x="384175" y="484188"/>
            <a:ext cx="6096000" cy="3429000"/>
          </a:xfrm>
        </p:spPr>
      </p:sp>
      <p:sp>
        <p:nvSpPr>
          <p:cNvPr id="7" name="Rectangle 6"/>
          <p:cNvSpPr/>
          <p:nvPr/>
        </p:nvSpPr>
        <p:spPr>
          <a:xfrm>
            <a:off x="-3387725" y="3643903"/>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
</a:t>
            </a:r>
            <a:r>
              <a:rPr lang="en-US" sz="1100" dirty="0" smtClean="0">
                <a:latin typeface="Calibri"/>
              </a:rPr>
              <a:t>Kindly provide the document name.</a:t>
            </a:r>
            <a:endParaRPr lang="en-US" sz="1100" dirty="0">
              <a:latin typeface="Calibri"/>
            </a:endParaRPr>
          </a:p>
        </p:txBody>
      </p:sp>
    </p:spTree>
    <p:extLst>
      <p:ext uri="{BB962C8B-B14F-4D97-AF65-F5344CB8AC3E}">
        <p14:creationId xmlns:p14="http://schemas.microsoft.com/office/powerpoint/2010/main" val="65110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17</a:t>
            </a:fld>
            <a:endParaRPr lang="en-US" dirty="0"/>
          </a:p>
        </p:txBody>
      </p:sp>
      <p:sp>
        <p:nvSpPr>
          <p:cNvPr id="7" name="Slide Image Placeholder 6"/>
          <p:cNvSpPr>
            <a:spLocks noGrp="1" noRot="1" noChangeAspect="1"/>
          </p:cNvSpPr>
          <p:nvPr>
            <p:ph type="sldImg"/>
          </p:nvPr>
        </p:nvSpPr>
        <p:spPr>
          <a:xfrm>
            <a:off x="381000" y="482600"/>
            <a:ext cx="6096000" cy="3429000"/>
          </a:xfrm>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51696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dirty="0" smtClean="0"/>
              <a:t>The cloud service also acts as a container for VMs. With VMs, the production slot is the only one in use.</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pPr/>
              <a:t>18</a:t>
            </a:fld>
            <a:endParaRPr lang="en-US"/>
          </a:p>
        </p:txBody>
      </p:sp>
      <p:sp>
        <p:nvSpPr>
          <p:cNvPr id="6" name="Slide Image Placeholder 5"/>
          <p:cNvSpPr>
            <a:spLocks noGrp="1" noRot="1" noChangeAspect="1"/>
          </p:cNvSpPr>
          <p:nvPr>
            <p:ph type="sldImg"/>
          </p:nvPr>
        </p:nvSpPr>
        <p:spPr>
          <a:xfrm>
            <a:off x="384175" y="484188"/>
            <a:ext cx="6096000" cy="3429000"/>
          </a:xfrm>
        </p:spPr>
      </p:sp>
    </p:spTree>
    <p:extLst>
      <p:ext uri="{BB962C8B-B14F-4D97-AF65-F5344CB8AC3E}">
        <p14:creationId xmlns:p14="http://schemas.microsoft.com/office/powerpoint/2010/main" val="179063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dirty="0" smtClean="0"/>
              <a:t>VMs within the same cloud service have direct connectivity with each other. You do not have to configure internal endpoints through the service model because VMs default to allow all traffic on all ports between VMs. That does not mean that traffic will flow though. In </a:t>
            </a:r>
            <a:r>
              <a:rPr lang="en-US" dirty="0" err="1" smtClean="0"/>
              <a:t>IaaS</a:t>
            </a:r>
            <a:r>
              <a:rPr lang="en-US" dirty="0" smtClean="0"/>
              <a:t>, you will still have to manage the firewalls on your VMs to allow traffic between servers.</a:t>
            </a:r>
          </a:p>
          <a:p>
            <a:pPr marL="0" indent="0">
              <a:buNone/>
            </a:pPr>
            <a:endParaRPr lang="en-US" dirty="0" smtClean="0"/>
          </a:p>
          <a:p>
            <a:pPr marL="0" indent="0">
              <a:buNone/>
            </a:pPr>
            <a:r>
              <a:rPr lang="en-US" smtClean="0"/>
              <a:t>Service and subscription</a:t>
            </a:r>
            <a:r>
              <a:rPr lang="en-US" baseline="0" smtClean="0"/>
              <a:t> </a:t>
            </a:r>
            <a:r>
              <a:rPr lang="en-US" smtClean="0"/>
              <a:t>limits:  http://azure.microsoft.com/en-us/documentation/articles/azure-subscription-service-limits/</a:t>
            </a:r>
            <a:endParaRPr lang="en-US" dirty="0" smtClean="0"/>
          </a:p>
        </p:txBody>
      </p:sp>
      <p:sp>
        <p:nvSpPr>
          <p:cNvPr id="4" name="Slide Number Placeholder 3"/>
          <p:cNvSpPr>
            <a:spLocks noGrp="1"/>
          </p:cNvSpPr>
          <p:nvPr>
            <p:ph type="sldNum" sz="quarter" idx="10"/>
          </p:nvPr>
        </p:nvSpPr>
        <p:spPr/>
        <p:txBody>
          <a:bodyPr/>
          <a:lstStyle/>
          <a:p>
            <a:fld id="{0110E035-3DF4-4A15-9272-486F21423BC9}" type="slidenum">
              <a:rPr lang="en-US" smtClean="0"/>
              <a:pPr/>
              <a:t>19</a:t>
            </a:fld>
            <a:endParaRPr lang="en-US"/>
          </a:p>
        </p:txBody>
      </p:sp>
      <p:sp>
        <p:nvSpPr>
          <p:cNvPr id="6" name="Slide Image Placeholder 5"/>
          <p:cNvSpPr>
            <a:spLocks noGrp="1" noRot="1" noChangeAspect="1"/>
          </p:cNvSpPr>
          <p:nvPr>
            <p:ph type="sldImg"/>
          </p:nvPr>
        </p:nvSpPr>
        <p:spPr>
          <a:xfrm>
            <a:off x="384175" y="484188"/>
            <a:ext cx="6096000" cy="3429000"/>
          </a:xfrm>
        </p:spPr>
      </p:sp>
      <p:sp>
        <p:nvSpPr>
          <p:cNvPr id="9" name="Rectangle 8"/>
          <p:cNvSpPr/>
          <p:nvPr/>
        </p:nvSpPr>
        <p:spPr>
          <a:xfrm>
            <a:off x="889000" y="6148961"/>
            <a:ext cx="5080000" cy="635000"/>
          </a:xfrm>
          <a:prstGeom prst="rect">
            <a:avLst/>
          </a:prstGeom>
          <a:solidFill>
            <a:srgbClr val="B7DEE8"/>
          </a:solidFill>
          <a:ln w="31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For more information, see: </a:t>
            </a:r>
            <a:r>
              <a:rPr lang="en-US" sz="1100" u="sng" dirty="0">
                <a:solidFill>
                  <a:schemeClr val="tx1"/>
                </a:solidFill>
                <a:hlinkClick r:id="rId3"/>
              </a:rPr>
              <a:t>http://blogs.msdn.com/b/jnak/archive/2010/01/22/windows-azure-instances-storage-limits.aspx</a:t>
            </a:r>
            <a:r>
              <a:rPr lang="en-US" sz="1100" dirty="0">
                <a:solidFill>
                  <a:schemeClr val="tx1"/>
                </a:solidFill>
              </a:rPr>
              <a:t> </a:t>
            </a:r>
          </a:p>
        </p:txBody>
      </p:sp>
      <p:sp>
        <p:nvSpPr>
          <p:cNvPr id="2" name="Rectangle 1"/>
          <p:cNvSpPr/>
          <p:nvPr/>
        </p:nvSpPr>
        <p:spPr>
          <a:xfrm>
            <a:off x="-3043428" y="4363857"/>
            <a:ext cx="3175000" cy="1785104"/>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According to </a:t>
            </a:r>
            <a:r>
              <a:rPr lang="en-US" sz="1100" dirty="0" err="1" smtClean="0">
                <a:latin typeface="Calibri"/>
              </a:rPr>
              <a:t>MSStyle</a:t>
            </a:r>
            <a:r>
              <a:rPr lang="en-US" sz="1100" dirty="0" smtClean="0">
                <a:latin typeface="Calibri"/>
              </a:rPr>
              <a:t>, “hosted service” should not be used and “cloud service” should be used instead. Can the replacement be made here or is the context different?</a:t>
            </a:r>
          </a:p>
          <a:p>
            <a:endParaRPr lang="en-US" sz="1100" dirty="0">
              <a:latin typeface="Calibri"/>
            </a:endParaRPr>
          </a:p>
          <a:p>
            <a:r>
              <a:rPr lang="en-US" sz="1100" dirty="0" smtClean="0">
                <a:latin typeface="Calibri"/>
              </a:rPr>
              <a:t>Please note that if the term is changed here, it needs to be changed across the PPT.</a:t>
            </a:r>
            <a:endParaRPr lang="en-US" sz="1100" dirty="0">
              <a:latin typeface="Calibri"/>
            </a:endParaRPr>
          </a:p>
        </p:txBody>
      </p:sp>
    </p:spTree>
    <p:extLst>
      <p:ext uri="{BB962C8B-B14F-4D97-AF65-F5344CB8AC3E}">
        <p14:creationId xmlns:p14="http://schemas.microsoft.com/office/powerpoint/2010/main" val="3442552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E69172E-B92E-4064-85D5-FF16863C544D}" type="slidenum">
              <a:rPr lang="en-US" smtClean="0"/>
              <a:pPr/>
              <a:t>20</a:t>
            </a:fld>
            <a:endParaRPr lang="en-US"/>
          </a:p>
        </p:txBody>
      </p:sp>
      <p:sp>
        <p:nvSpPr>
          <p:cNvPr id="6" name="Slide Image Placeholder 5"/>
          <p:cNvSpPr>
            <a:spLocks noGrp="1" noRot="1" noChangeAspect="1"/>
          </p:cNvSpPr>
          <p:nvPr>
            <p:ph type="sldImg"/>
          </p:nvPr>
        </p:nvSpPr>
        <p:spPr>
          <a:xfrm>
            <a:off x="381000" y="482600"/>
            <a:ext cx="6096000" cy="34290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00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r>
              <a:rPr lang="en-US" dirty="0" smtClean="0">
                <a:solidFill>
                  <a:srgbClr val="FF0000"/>
                </a:solidFill>
              </a:rPr>
              <a:t>After this lesson, you will be able to:</a:t>
            </a:r>
          </a:p>
          <a:p>
            <a:pPr marL="171450" indent="-171450">
              <a:buFont typeface="Arial" panose="020B0604020202020204" pitchFamily="34" charset="0"/>
              <a:buChar char="•"/>
            </a:pPr>
            <a:r>
              <a:rPr lang="en-US" dirty="0" smtClean="0">
                <a:solidFill>
                  <a:srgbClr val="FF0000"/>
                </a:solidFill>
              </a:rPr>
              <a:t>Objective</a:t>
            </a:r>
          </a:p>
          <a:p>
            <a:pPr marL="171450" indent="-171450">
              <a:buFont typeface="Arial" panose="020B0604020202020204" pitchFamily="34" charset="0"/>
              <a:buChar char="•"/>
            </a:pPr>
            <a:r>
              <a:rPr lang="en-US" dirty="0" smtClean="0">
                <a:solidFill>
                  <a:srgbClr val="FF0000"/>
                </a:solidFill>
              </a:rPr>
              <a:t>Objective</a:t>
            </a:r>
          </a:p>
          <a:p>
            <a:pPr marL="0" indent="0">
              <a:buFont typeface="Arial" panose="020B0604020202020204" pitchFamily="34" charset="0"/>
              <a:buNone/>
            </a:pPr>
            <a:r>
              <a:rPr lang="en-US" b="1" dirty="0" smtClean="0">
                <a:solidFill>
                  <a:srgbClr val="FF0000"/>
                </a:solidFill>
              </a:rPr>
              <a:t>Why should you learn this material?</a:t>
            </a:r>
          </a:p>
          <a:p>
            <a:pPr marL="0" indent="0">
              <a:buFont typeface="Arial" panose="020B0604020202020204" pitchFamily="34" charset="0"/>
              <a:buNone/>
            </a:pPr>
            <a:r>
              <a:rPr lang="en-US" dirty="0" smtClean="0">
                <a:solidFill>
                  <a:srgbClr val="FF0000"/>
                </a:solidFill>
              </a:rPr>
              <a:t>&lt;Insert</a:t>
            </a:r>
            <a:r>
              <a:rPr lang="en-US" baseline="0" dirty="0" smtClean="0">
                <a:solidFill>
                  <a:srgbClr val="FF0000"/>
                </a:solidFill>
              </a:rPr>
              <a:t> a paragraph explaining why it is useful to learn this material.&gt;</a:t>
            </a:r>
          </a:p>
          <a:p>
            <a:pPr marL="0" indent="0">
              <a:buFont typeface="Arial" panose="020B0604020202020204" pitchFamily="34" charset="0"/>
              <a:buNone/>
            </a:pPr>
            <a:endParaRPr lang="en-US" baseline="0" dirty="0" smtClean="0">
              <a:solidFill>
                <a:srgbClr val="FF0000"/>
              </a:solidFill>
            </a:endParaRPr>
          </a:p>
          <a:p>
            <a:pPr marL="0" indent="0">
              <a:buNone/>
            </a:pPr>
            <a:r>
              <a:rPr lang="en-US" dirty="0" smtClean="0"/>
              <a:t>Recent rollout of </a:t>
            </a:r>
            <a:r>
              <a:rPr lang="en-US" dirty="0" err="1" smtClean="0"/>
              <a:t>IaaS</a:t>
            </a:r>
            <a:r>
              <a:rPr lang="en-US" dirty="0" smtClean="0"/>
              <a:t> capability in Microsoft Azure:</a:t>
            </a:r>
          </a:p>
          <a:p>
            <a:pPr marL="171450" lvl="0" indent="-171450">
              <a:buFont typeface="Arial" pitchFamily="34" charset="0"/>
              <a:buChar char="•"/>
            </a:pPr>
            <a:r>
              <a:rPr lang="en-US" dirty="0" smtClean="0">
                <a:solidFill>
                  <a:srgbClr val="FF0000"/>
                </a:solidFill>
              </a:rPr>
              <a:t>An expansion of the VM Role</a:t>
            </a:r>
          </a:p>
          <a:p>
            <a:pPr marL="171450" lvl="0" indent="-171450">
              <a:buFont typeface="Arial" pitchFamily="34" charset="0"/>
              <a:buChar char="•"/>
            </a:pPr>
            <a:r>
              <a:rPr lang="en-US" dirty="0" smtClean="0">
                <a:solidFill>
                  <a:srgbClr val="FF0000"/>
                </a:solidFill>
              </a:rPr>
              <a:t>Requirement of a  more robust solution </a:t>
            </a:r>
          </a:p>
          <a:p>
            <a:pPr marL="171450" lvl="0" indent="-171450">
              <a:buFont typeface="Arial" pitchFamily="34" charset="0"/>
              <a:buChar char="•"/>
            </a:pPr>
            <a:r>
              <a:rPr lang="en-US" dirty="0" smtClean="0">
                <a:solidFill>
                  <a:srgbClr val="FF0000"/>
                </a:solidFill>
              </a:rPr>
              <a:t>The underlying concept is that the </a:t>
            </a:r>
            <a:r>
              <a:rPr lang="en-US" dirty="0" err="1" smtClean="0">
                <a:solidFill>
                  <a:srgbClr val="FF0000"/>
                </a:solidFill>
              </a:rPr>
              <a:t>pVM</a:t>
            </a:r>
            <a:r>
              <a:rPr lang="en-US" dirty="0" smtClean="0">
                <a:solidFill>
                  <a:srgbClr val="FF0000"/>
                </a:solidFill>
              </a:rPr>
              <a:t> is an on-ramp for Microsoft Azure, allowing applications such as SQL Server, SharePoint, and Active Directory (AD) to be run</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75416BA-65F7-274A-AD61-D0FA78F3AA6E}" type="slidenum">
              <a:rPr lang="en-US" smtClean="0"/>
              <a:pPr/>
              <a:t>2</a:t>
            </a:fld>
            <a:endParaRPr lang="en-US"/>
          </a:p>
        </p:txBody>
      </p:sp>
      <p:sp>
        <p:nvSpPr>
          <p:cNvPr id="5" name="Rectangle 4"/>
          <p:cNvSpPr/>
          <p:nvPr/>
        </p:nvSpPr>
        <p:spPr>
          <a:xfrm>
            <a:off x="-2758090" y="5927834"/>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Gaiyasi</a:t>
            </a:r>
            <a:r>
              <a:rPr lang="en-US" sz="1100" dirty="0">
                <a:latin typeface="Calibri"/>
              </a:rPr>
              <a:t>:</a:t>
            </a:r>
          </a:p>
          <a:p>
            <a:r>
              <a:rPr lang="en-US" sz="1100" i="1" dirty="0" smtClean="0">
                <a:latin typeface="Calibri"/>
              </a:rPr>
              <a:t>Thursday, October 03, 2013
</a:t>
            </a:r>
            <a:r>
              <a:rPr lang="en-US" sz="1100" dirty="0" smtClean="0">
                <a:latin typeface="Calibri"/>
              </a:rPr>
              <a:t>Does PVM stand for Parallel Virtual Machine?</a:t>
            </a:r>
            <a:endParaRPr lang="en-US" sz="1100" dirty="0">
              <a:latin typeface="Calibri"/>
            </a:endParaRPr>
          </a:p>
        </p:txBody>
      </p:sp>
      <p:sp>
        <p:nvSpPr>
          <p:cNvPr id="7" name="Rectangle 6"/>
          <p:cNvSpPr/>
          <p:nvPr/>
        </p:nvSpPr>
        <p:spPr>
          <a:xfrm>
            <a:off x="6591300" y="5927834"/>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
</a:t>
            </a:r>
            <a:r>
              <a:rPr lang="en-US" sz="1100" dirty="0" smtClean="0">
                <a:latin typeface="Calibri"/>
              </a:rPr>
              <a:t>Kindly validate the edits.</a:t>
            </a:r>
            <a:endParaRPr lang="en-US" sz="1100" dirty="0">
              <a:latin typeface="Calibri"/>
            </a:endParaRPr>
          </a:p>
        </p:txBody>
      </p:sp>
    </p:spTree>
    <p:extLst>
      <p:ext uri="{BB962C8B-B14F-4D97-AF65-F5344CB8AC3E}">
        <p14:creationId xmlns:p14="http://schemas.microsoft.com/office/powerpoint/2010/main" val="366737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21</a:t>
            </a:fld>
            <a:endParaRPr lang="en-US" dirty="0"/>
          </a:p>
        </p:txBody>
      </p:sp>
      <p:sp>
        <p:nvSpPr>
          <p:cNvPr id="7" name="Slide Image Placeholder 6"/>
          <p:cNvSpPr>
            <a:spLocks noGrp="1" noRot="1" noChangeAspect="1"/>
          </p:cNvSpPr>
          <p:nvPr>
            <p:ph type="sldImg"/>
          </p:nvPr>
        </p:nvSpPr>
        <p:spPr>
          <a:xfrm>
            <a:off x="381000" y="482600"/>
            <a:ext cx="6096000" cy="3429000"/>
          </a:xfrm>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414396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Slide Objectives</a:t>
            </a:r>
            <a:endParaRPr lang="en-US" dirty="0"/>
          </a:p>
          <a:p>
            <a:pPr marL="0" indent="0">
              <a:buNone/>
            </a:pPr>
            <a:endParaRPr lang="en-US" b="1" dirty="0" smtClean="0"/>
          </a:p>
          <a:p>
            <a:pPr marL="0" indent="0">
              <a:buNone/>
            </a:pPr>
            <a:r>
              <a:rPr lang="en-US" b="1" dirty="0" smtClean="0"/>
              <a:t>Notes</a:t>
            </a:r>
          </a:p>
          <a:p>
            <a:pPr marL="0" indent="0">
              <a:buNone/>
            </a:pPr>
            <a:r>
              <a:rPr lang="en-US" b="0" dirty="0" smtClean="0"/>
              <a:t>Application Lifecycle Containment</a:t>
            </a:r>
            <a:r>
              <a:rPr lang="en-US" b="0" baseline="0" dirty="0" smtClean="0"/>
              <a:t> – You can deploy everything included in a resource group together, thereby maintaining versions of an application along with it’s resources.</a:t>
            </a:r>
          </a:p>
          <a:p>
            <a:pPr marL="0" indent="0">
              <a:buNone/>
            </a:pPr>
            <a:r>
              <a:rPr lang="en-US" b="0" baseline="0" dirty="0" smtClean="0"/>
              <a:t>Declarative Solution – RG’s are .</a:t>
            </a:r>
            <a:r>
              <a:rPr lang="en-US" b="0" baseline="0" dirty="0" err="1" smtClean="0"/>
              <a:t>json</a:t>
            </a:r>
            <a:r>
              <a:rPr lang="en-US" b="0" baseline="0" dirty="0" smtClean="0"/>
              <a:t>, declarative/configuration code</a:t>
            </a:r>
          </a:p>
          <a:p>
            <a:pPr marL="0" indent="0">
              <a:buNone/>
            </a:pPr>
            <a:r>
              <a:rPr lang="en-US" b="0" baseline="0" dirty="0" smtClean="0"/>
              <a:t>Consistent Management Layer – In the portal </a:t>
            </a:r>
            <a:r>
              <a:rPr lang="en-US" sz="1050" kern="1200" dirty="0" smtClean="0">
                <a:solidFill>
                  <a:schemeClr val="tx1"/>
                </a:solidFill>
                <a:effectLst/>
                <a:latin typeface="Segoe UI" panose="020B0502040204020203" pitchFamily="34" charset="0"/>
                <a:ea typeface="+mn-ea"/>
                <a:cs typeface="Segoe UI" panose="020B0502040204020203" pitchFamily="34" charset="0"/>
              </a:rPr>
              <a:t>https://portal.azure.com</a:t>
            </a:r>
            <a:r>
              <a:rPr lang="en-US" b="0" baseline="0" dirty="0" smtClean="0"/>
              <a:t>, everything is controlled in a RG. RGs can be accessed via REST APIs and resource providers</a:t>
            </a:r>
            <a:endParaRPr lang="en-US" b="0" dirty="0"/>
          </a:p>
        </p:txBody>
      </p:sp>
      <p:sp>
        <p:nvSpPr>
          <p:cNvPr id="4" name="Slide Number Placeholder 3"/>
          <p:cNvSpPr>
            <a:spLocks noGrp="1"/>
          </p:cNvSpPr>
          <p:nvPr>
            <p:ph type="sldNum" sz="quarter" idx="10"/>
          </p:nvPr>
        </p:nvSpPr>
        <p:spPr/>
        <p:txBody>
          <a:bodyPr/>
          <a:lstStyle/>
          <a:p>
            <a:fld id="{0110E035-3DF4-4A15-9272-486F21423BC9}" type="slidenum">
              <a:rPr lang="en-US" smtClean="0"/>
              <a:pPr/>
              <a:t>22</a:t>
            </a:fld>
            <a:endParaRPr lang="en-US"/>
          </a:p>
        </p:txBody>
      </p:sp>
      <p:sp>
        <p:nvSpPr>
          <p:cNvPr id="7" name="Slide Image Placeholder 6"/>
          <p:cNvSpPr>
            <a:spLocks noGrp="1" noRot="1" noChangeAspect="1"/>
          </p:cNvSpPr>
          <p:nvPr>
            <p:ph type="sldImg"/>
          </p:nvPr>
        </p:nvSpPr>
        <p:spPr>
          <a:xfrm>
            <a:off x="384175" y="484188"/>
            <a:ext cx="6096000" cy="3429000"/>
          </a:xfrm>
        </p:spPr>
      </p:sp>
      <p:sp>
        <p:nvSpPr>
          <p:cNvPr id="2" name="Rectangle 1"/>
          <p:cNvSpPr/>
          <p:nvPr/>
        </p:nvSpPr>
        <p:spPr>
          <a:xfrm>
            <a:off x="-2979057" y="5080000"/>
            <a:ext cx="3175000" cy="1446550"/>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09 October 2013
</a:t>
            </a:r>
            <a:r>
              <a:rPr lang="en-US" sz="1100" dirty="0" smtClean="0">
                <a:latin typeface="Calibri"/>
              </a:rPr>
              <a:t>It seems odd to use “finally” here, given that this is not a long process – or, at least, has not been described in great detail. Kindly consider removing it, or replacing it with something that clarifies context.</a:t>
            </a:r>
          </a:p>
        </p:txBody>
      </p:sp>
    </p:spTree>
    <p:extLst>
      <p:ext uri="{BB962C8B-B14F-4D97-AF65-F5344CB8AC3E}">
        <p14:creationId xmlns:p14="http://schemas.microsoft.com/office/powerpoint/2010/main" val="4059209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r>
              <a:rPr lang="en-US" dirty="0" smtClean="0"/>
              <a:t>Resource Groups</a:t>
            </a:r>
          </a:p>
          <a:p>
            <a:r>
              <a:rPr lang="en-US" dirty="0" smtClean="0"/>
              <a:t>When resources are in the container, they have</a:t>
            </a:r>
            <a:r>
              <a:rPr lang="en-US" baseline="0" dirty="0" smtClean="0"/>
              <a:t> a common </a:t>
            </a:r>
            <a:r>
              <a:rPr lang="en-US" baseline="0" dirty="0" err="1" smtClean="0"/>
              <a:t>lifecyle</a:t>
            </a:r>
            <a:r>
              <a:rPr lang="en-US" baseline="0" dirty="0" smtClean="0"/>
              <a:t>. You can deploy these things together, put RBAC on them together with one request and they can know about each other</a:t>
            </a:r>
          </a:p>
          <a:p>
            <a:r>
              <a:rPr lang="en-US" baseline="0" dirty="0" smtClean="0"/>
              <a:t>Every resource must be in ONE resource group, important for RBAC</a:t>
            </a:r>
          </a:p>
          <a:p>
            <a:r>
              <a:rPr lang="en-US" baseline="0" dirty="0" smtClean="0"/>
              <a:t>Don’t have to live in same location, can deploy to multiple regions</a:t>
            </a:r>
          </a:p>
          <a:p>
            <a:r>
              <a:rPr lang="en-US" baseline="0" dirty="0" smtClean="0"/>
              <a:t>Resources can be </a:t>
            </a:r>
            <a:r>
              <a:rPr lang="en-US" baseline="0" dirty="0" err="1" smtClean="0"/>
              <a:t>heterogenous</a:t>
            </a:r>
            <a:r>
              <a:rPr lang="en-US" baseline="0" dirty="0" smtClean="0"/>
              <a:t> or homogenous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18894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E69172E-B92E-4064-85D5-FF16863C544D}" type="slidenum">
              <a:rPr lang="en-US" smtClean="0"/>
              <a:pPr/>
              <a:t>24</a:t>
            </a:fld>
            <a:endParaRPr lang="en-US"/>
          </a:p>
        </p:txBody>
      </p:sp>
      <p:sp>
        <p:nvSpPr>
          <p:cNvPr id="6" name="Slide Image Placeholder 5"/>
          <p:cNvSpPr>
            <a:spLocks noGrp="1" noRot="1" noChangeAspect="1"/>
          </p:cNvSpPr>
          <p:nvPr>
            <p:ph type="sldImg"/>
          </p:nvPr>
        </p:nvSpPr>
        <p:spPr>
          <a:xfrm>
            <a:off x="381000" y="482600"/>
            <a:ext cx="6096000" cy="3429000"/>
          </a:xfrm>
        </p:spPr>
      </p:sp>
      <p:sp>
        <p:nvSpPr>
          <p:cNvPr id="7" name="Notes Placeholder 6"/>
          <p:cNvSpPr>
            <a:spLocks noGrp="1"/>
          </p:cNvSpPr>
          <p:nvPr>
            <p:ph type="body" idx="1"/>
          </p:nvPr>
        </p:nvSpPr>
        <p:spPr/>
        <p:txBody>
          <a:bodyPr/>
          <a:lstStyle/>
          <a:p>
            <a:pPr marL="0" indent="0">
              <a:buNone/>
            </a:pPr>
            <a:r>
              <a:rPr lang="en-US" dirty="0" smtClean="0"/>
              <a:t>A</a:t>
            </a:r>
            <a:r>
              <a:rPr lang="en-US" baseline="0" dirty="0" smtClean="0"/>
              <a:t> Resource group contains all resources that belong to the group.</a:t>
            </a:r>
            <a:endParaRPr lang="en-US" dirty="0"/>
          </a:p>
        </p:txBody>
      </p:sp>
    </p:spTree>
    <p:extLst>
      <p:ext uri="{BB962C8B-B14F-4D97-AF65-F5344CB8AC3E}">
        <p14:creationId xmlns:p14="http://schemas.microsoft.com/office/powerpoint/2010/main" val="332672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r>
              <a:rPr lang="en-US" dirty="0" smtClean="0"/>
              <a:t>This is a physical</a:t>
            </a:r>
            <a:r>
              <a:rPr lang="en-US" baseline="0" dirty="0" smtClean="0"/>
              <a:t> view of a resource group in the portal </a:t>
            </a:r>
            <a:r>
              <a:rPr lang="en-US" sz="1050" kern="1200" dirty="0" smtClean="0">
                <a:solidFill>
                  <a:schemeClr val="tx1"/>
                </a:solidFill>
                <a:effectLst/>
                <a:latin typeface="Segoe UI" panose="020B0502040204020203" pitchFamily="34" charset="0"/>
                <a:ea typeface="+mn-ea"/>
                <a:cs typeface="Segoe UI" panose="020B0502040204020203" pitchFamily="34" charset="0"/>
              </a:rPr>
              <a:t>https://portal.azure.com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25</a:t>
            </a:fld>
            <a:endParaRPr lang="en-US"/>
          </a:p>
        </p:txBody>
      </p:sp>
    </p:spTree>
    <p:extLst>
      <p:ext uri="{BB962C8B-B14F-4D97-AF65-F5344CB8AC3E}">
        <p14:creationId xmlns:p14="http://schemas.microsoft.com/office/powerpoint/2010/main" val="10060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7" name="Notes Placeholder 6"/>
          <p:cNvSpPr>
            <a:spLocks noGrp="1"/>
          </p:cNvSpPr>
          <p:nvPr>
            <p:ph type="body" idx="1"/>
          </p:nvPr>
        </p:nvSpPr>
        <p:spPr/>
        <p:txBody>
          <a:bodyPr/>
          <a:lstStyle/>
          <a:p>
            <a:r>
              <a:rPr lang="en-US" dirty="0" smtClean="0"/>
              <a:t>Look at current</a:t>
            </a:r>
            <a:r>
              <a:rPr lang="en-US" baseline="0" dirty="0" smtClean="0"/>
              <a:t> portal first – this is a singleton</a:t>
            </a:r>
          </a:p>
          <a:p>
            <a:pPr marL="171450" marR="0" indent="-171450" algn="l" defTabSz="914400" rtl="0" eaLnBrk="1" fontAlgn="auto" latinLnBrk="0" hangingPunct="1">
              <a:lnSpc>
                <a:spcPct val="114000"/>
              </a:lnSpc>
              <a:spcBef>
                <a:spcPts val="300"/>
              </a:spcBef>
              <a:spcAft>
                <a:spcPts val="600"/>
              </a:spcAft>
              <a:buClrTx/>
              <a:buSzPct val="116000"/>
              <a:buFont typeface="Arial" panose="020B0604020202020204" pitchFamily="34" charset="0"/>
              <a:buChar char="•"/>
              <a:tabLst/>
              <a:defRPr/>
            </a:pPr>
            <a:r>
              <a:rPr lang="en-US" baseline="0" dirty="0" smtClean="0"/>
              <a:t>Show the different pieces of the current portal, show how hard it is to find things</a:t>
            </a:r>
          </a:p>
          <a:p>
            <a:pPr marL="171450" marR="0" indent="-171450" algn="l" defTabSz="914400" rtl="0" eaLnBrk="1" fontAlgn="auto" latinLnBrk="0" hangingPunct="1">
              <a:lnSpc>
                <a:spcPct val="114000"/>
              </a:lnSpc>
              <a:spcBef>
                <a:spcPts val="300"/>
              </a:spcBef>
              <a:spcAft>
                <a:spcPts val="600"/>
              </a:spcAft>
              <a:buClrTx/>
              <a:buSzPct val="116000"/>
              <a:buFont typeface="Arial" panose="020B0604020202020204" pitchFamily="34" charset="0"/>
              <a:buChar char="•"/>
              <a:tabLst/>
              <a:defRPr/>
            </a:pPr>
            <a:r>
              <a:rPr lang="en-US" dirty="0" smtClean="0"/>
              <a:t>Log in to portal </a:t>
            </a:r>
            <a:r>
              <a:rPr lang="en-US" sz="1050" kern="1200" dirty="0" smtClean="0">
                <a:solidFill>
                  <a:schemeClr val="tx1"/>
                </a:solidFill>
                <a:effectLst/>
                <a:latin typeface="Segoe UI" panose="020B0502040204020203" pitchFamily="34" charset="0"/>
                <a:ea typeface="+mn-ea"/>
                <a:cs typeface="Segoe UI" panose="020B0502040204020203" pitchFamily="34" charset="0"/>
              </a:rPr>
              <a:t>https://portal.azure.com</a:t>
            </a:r>
            <a:endParaRPr lang="en-US" dirty="0" smtClean="0"/>
          </a:p>
          <a:p>
            <a:r>
              <a:rPr lang="en-US" baseline="0" dirty="0" smtClean="0"/>
              <a:t>Need website + SQL database that already exists in a resource group</a:t>
            </a:r>
          </a:p>
          <a:p>
            <a:r>
              <a:rPr lang="en-US" baseline="0" dirty="0" smtClean="0"/>
              <a:t>Browse, show blades, resource groups</a:t>
            </a:r>
          </a:p>
          <a:p>
            <a:r>
              <a:rPr lang="en-US" baseline="0" dirty="0" smtClean="0"/>
              <a:t>Click on resource/application</a:t>
            </a:r>
          </a:p>
          <a:p>
            <a:r>
              <a:rPr lang="en-US" baseline="0" dirty="0" smtClean="0"/>
              <a:t>Show overall containerization of resource group (note bugs may be present)</a:t>
            </a:r>
          </a:p>
          <a:p>
            <a:r>
              <a:rPr lang="en-US" baseline="0" dirty="0" smtClean="0"/>
              <a:t>Show monitoring, billing</a:t>
            </a:r>
          </a:p>
          <a:p>
            <a:r>
              <a:rPr lang="en-US" baseline="0" dirty="0" smtClean="0"/>
              <a:t>Show alert rules (don’t create one, just show one that exists)</a:t>
            </a:r>
          </a:p>
          <a:p>
            <a:r>
              <a:rPr lang="en-US" baseline="0" dirty="0" smtClean="0"/>
              <a:t>Go to Home screen and show how to customize tiles</a:t>
            </a:r>
          </a:p>
          <a:p>
            <a:endParaRPr lang="en-US" baseline="0" dirty="0" smtClean="0"/>
          </a:p>
          <a:p>
            <a:pPr marL="0" indent="0">
              <a:buNone/>
            </a:pPr>
            <a:r>
              <a:rPr lang="en-US" baseline="0" dirty="0" smtClean="0"/>
              <a:t>Discuss Templates</a:t>
            </a:r>
          </a:p>
          <a:p>
            <a:r>
              <a:rPr lang="en-US" baseline="0" dirty="0" smtClean="0"/>
              <a:t>Show the gallery in the portal </a:t>
            </a:r>
            <a:r>
              <a:rPr lang="en-US" sz="1050" kern="1200" dirty="0" smtClean="0">
                <a:solidFill>
                  <a:schemeClr val="tx1"/>
                </a:solidFill>
                <a:effectLst/>
                <a:latin typeface="Segoe UI" panose="020B0502040204020203" pitchFamily="34" charset="0"/>
                <a:ea typeface="+mn-ea"/>
                <a:cs typeface="Segoe UI" panose="020B0502040204020203" pitchFamily="34" charset="0"/>
              </a:rPr>
              <a:t>https://portal.azure.com</a:t>
            </a:r>
            <a:r>
              <a:rPr lang="en-US" baseline="0" dirty="0" smtClean="0"/>
              <a:t>. The gallery is just where you click on either the New button or Everything to show the list of things that can be created.</a:t>
            </a:r>
          </a:p>
          <a:p>
            <a:r>
              <a:rPr lang="en-US" baseline="0" dirty="0" smtClean="0"/>
              <a:t>New portal is run entirely with ARM and some things are not available</a:t>
            </a:r>
          </a:p>
          <a:p>
            <a:r>
              <a:rPr lang="en-US" baseline="0" dirty="0" smtClean="0"/>
              <a:t>Deploy a new web app</a:t>
            </a:r>
          </a:p>
          <a:p>
            <a:r>
              <a:rPr lang="en-US" baseline="0" dirty="0" smtClean="0"/>
              <a:t>Chose new </a:t>
            </a:r>
            <a:r>
              <a:rPr lang="en-US" baseline="0" dirty="0" err="1" smtClean="0"/>
              <a:t>ASP.Net</a:t>
            </a:r>
            <a:r>
              <a:rPr lang="en-US" baseline="0" dirty="0" smtClean="0"/>
              <a:t> starter site</a:t>
            </a:r>
          </a:p>
          <a:p>
            <a:r>
              <a:rPr lang="en-US" baseline="0" dirty="0" smtClean="0"/>
              <a:t>Create</a:t>
            </a:r>
          </a:p>
          <a:p>
            <a:r>
              <a:rPr lang="en-US" baseline="0" dirty="0" smtClean="0"/>
              <a:t>Name it</a:t>
            </a:r>
          </a:p>
          <a:p>
            <a:r>
              <a:rPr lang="en-US" baseline="0" dirty="0" smtClean="0"/>
              <a:t>Set hosting plan</a:t>
            </a:r>
          </a:p>
          <a:p>
            <a:r>
              <a:rPr lang="en-US" baseline="0" dirty="0" smtClean="0"/>
              <a:t>Put the hosting inside a new resource group</a:t>
            </a:r>
          </a:p>
          <a:p>
            <a:r>
              <a:rPr lang="en-US" baseline="0" dirty="0" smtClean="0"/>
              <a:t>Also show Virtual Machine gallery images – VM templates – including Linux</a:t>
            </a:r>
          </a:p>
          <a:p>
            <a:r>
              <a:rPr lang="en-US" baseline="0" dirty="0" smtClean="0"/>
              <a:t>Show the deployed website and explain the deployment</a:t>
            </a:r>
          </a:p>
          <a:p>
            <a:pPr marL="0" indent="0">
              <a:buNone/>
            </a:pPr>
            <a:endParaRPr lang="en-US" baseline="0" dirty="0" smtClean="0"/>
          </a:p>
          <a:p>
            <a:endParaRPr lang="en-US" baseline="0" dirty="0" smtClean="0"/>
          </a:p>
        </p:txBody>
      </p:sp>
      <p:sp>
        <p:nvSpPr>
          <p:cNvPr id="5" name="Slide Image Placeholder 4"/>
          <p:cNvSpPr>
            <a:spLocks noGrp="1" noRot="1" noChangeAspect="1"/>
          </p:cNvSpPr>
          <p:nvPr>
            <p:ph type="sldImg"/>
          </p:nvPr>
        </p:nvSpPr>
        <p:spPr>
          <a:xfrm>
            <a:off x="384175" y="484188"/>
            <a:ext cx="6096000" cy="3429000"/>
          </a:xfrm>
        </p:spPr>
      </p:sp>
    </p:spTree>
    <p:extLst>
      <p:ext uri="{BB962C8B-B14F-4D97-AF65-F5344CB8AC3E}">
        <p14:creationId xmlns:p14="http://schemas.microsoft.com/office/powerpoint/2010/main" val="732248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28</a:t>
            </a:fld>
            <a:endParaRPr lang="en-US" dirty="0"/>
          </a:p>
        </p:txBody>
      </p:sp>
      <p:sp>
        <p:nvSpPr>
          <p:cNvPr id="7" name="Slide Image Placeholder 6"/>
          <p:cNvSpPr>
            <a:spLocks noGrp="1" noRot="1" noChangeAspect="1"/>
          </p:cNvSpPr>
          <p:nvPr>
            <p:ph type="sldImg"/>
          </p:nvPr>
        </p:nvSpPr>
        <p:spPr>
          <a:xfrm>
            <a:off x="381000" y="482600"/>
            <a:ext cx="6096000" cy="3429000"/>
          </a:xfrm>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852646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b="1" smtClean="0"/>
              <a:t>Slide </a:t>
            </a:r>
            <a:r>
              <a:rPr lang="en-US" b="1" dirty="0" smtClean="0"/>
              <a:t>Objectives</a:t>
            </a:r>
          </a:p>
          <a:p>
            <a:pPr marL="0" indent="0">
              <a:buNone/>
            </a:pPr>
            <a:r>
              <a:rPr lang="en-US" dirty="0" smtClean="0"/>
              <a:t>You need an Availability Set (AS) for a 99.95% Service Level Agreement (SLA).</a:t>
            </a:r>
          </a:p>
          <a:p>
            <a:pPr marL="0" indent="0">
              <a:buNone/>
            </a:pPr>
            <a:endParaRPr lang="en-US" b="1" dirty="0" smtClean="0"/>
          </a:p>
          <a:p>
            <a:pPr marL="0" indent="0">
              <a:buNone/>
            </a:pPr>
            <a:r>
              <a:rPr lang="en-US" b="1" dirty="0" smtClean="0"/>
              <a:t>Speaker</a:t>
            </a:r>
            <a:r>
              <a:rPr lang="en-US" b="1" baseline="0" dirty="0" smtClean="0"/>
              <a:t> </a:t>
            </a:r>
            <a:r>
              <a:rPr lang="en-US" b="1"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Microsoft will provide at least 90 days' notice for adverse material changes to any of the SLAs listed above (content from</a:t>
            </a:r>
            <a:r>
              <a:rPr lang="en-US" baseline="0" dirty="0" smtClean="0"/>
              <a:t>: </a:t>
            </a:r>
            <a:r>
              <a:rPr lang="de-DE" sz="1200" kern="1200" dirty="0" smtClean="0">
                <a:solidFill>
                  <a:schemeClr val="tx1"/>
                </a:solidFill>
                <a:effectLst/>
                <a:latin typeface="+mn-lt"/>
                <a:ea typeface="+mn-ea"/>
                <a:cs typeface="+mn-cs"/>
              </a:rPr>
              <a:t>http://azure.microsoft.com/en-us/support/legal/sla/</a:t>
            </a:r>
            <a:r>
              <a:rPr lang="en-US" dirty="0" smtClean="0"/>
              <a:t>).</a:t>
            </a:r>
            <a:endParaRPr lang="en-US" b="1" dirty="0" smtClean="0"/>
          </a:p>
          <a:p>
            <a:pPr marL="0" indent="0">
              <a:buNone/>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cloud service must have at least two instances of every role to qualify for the Azure Service Level Agreement, which guarantees external connectivity to your Internet-facing roles at least 99.95 percent of the time. With at least two VMs performing the same workload grouped into an </a:t>
            </a:r>
            <a:r>
              <a:rPr lang="en-US" sz="1200" dirty="0" smtClean="0"/>
              <a:t>Availability Set</a:t>
            </a:r>
            <a:r>
              <a:rPr lang="en-US" dirty="0" smtClean="0"/>
              <a:t>, you get a 99.95% SLA.</a:t>
            </a:r>
          </a:p>
          <a:p>
            <a:pPr marL="0" indent="0">
              <a:buNone/>
            </a:pPr>
            <a:endParaRPr lang="de-DE" sz="1200" kern="1200" dirty="0" smtClean="0">
              <a:solidFill>
                <a:schemeClr val="tx1"/>
              </a:solidFill>
              <a:effectLst/>
              <a:latin typeface="+mn-lt"/>
              <a:ea typeface="+mn-ea"/>
              <a:cs typeface="+mn-cs"/>
            </a:endParaRPr>
          </a:p>
          <a:p>
            <a:pPr marL="0" indent="0">
              <a:buNone/>
            </a:pPr>
            <a:r>
              <a:rPr lang="de-DE" sz="1200" kern="1200" dirty="0" smtClean="0">
                <a:solidFill>
                  <a:schemeClr val="tx1"/>
                </a:solidFill>
                <a:effectLst/>
                <a:latin typeface="+mn-lt"/>
                <a:ea typeface="+mn-ea"/>
                <a:cs typeface="+mn-cs"/>
              </a:rPr>
              <a:t>More </a:t>
            </a:r>
            <a:r>
              <a:rPr lang="de-DE" sz="1200" kern="1200" dirty="0" err="1" smtClean="0">
                <a:solidFill>
                  <a:schemeClr val="tx1"/>
                </a:solidFill>
                <a:effectLst/>
                <a:latin typeface="+mn-lt"/>
                <a:ea typeface="+mn-ea"/>
                <a:cs typeface="+mn-cs"/>
              </a:rPr>
              <a:t>information</a:t>
            </a:r>
            <a:r>
              <a:rPr lang="de-DE" sz="1200" kern="1200" dirty="0" smtClean="0">
                <a:solidFill>
                  <a:schemeClr val="tx1"/>
                </a:solidFill>
                <a:effectLst/>
                <a:latin typeface="+mn-lt"/>
                <a:ea typeface="+mn-ea"/>
                <a:cs typeface="+mn-cs"/>
              </a:rPr>
              <a:t>:</a:t>
            </a:r>
          </a:p>
          <a:p>
            <a:r>
              <a:rPr lang="it-IT" sz="1200" kern="1200" dirty="0" err="1" smtClean="0">
                <a:solidFill>
                  <a:schemeClr val="tx1"/>
                </a:solidFill>
                <a:effectLst/>
                <a:latin typeface="+mn-lt"/>
                <a:ea typeface="+mn-ea"/>
                <a:cs typeface="+mn-cs"/>
              </a:rPr>
              <a:t>It's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better</a:t>
            </a:r>
            <a:r>
              <a:rPr lang="it-IT" sz="1200" kern="1200" dirty="0" smtClean="0">
                <a:solidFill>
                  <a:schemeClr val="tx1"/>
                </a:solidFill>
                <a:effectLst/>
                <a:latin typeface="+mn-lt"/>
                <a:ea typeface="+mn-ea"/>
                <a:cs typeface="+mn-cs"/>
              </a:rPr>
              <a:t> to report the SLA per </a:t>
            </a:r>
            <a:r>
              <a:rPr lang="it-IT" sz="1200" kern="1200" dirty="0" err="1" smtClean="0">
                <a:solidFill>
                  <a:schemeClr val="tx1"/>
                </a:solidFill>
                <a:effectLst/>
                <a:latin typeface="+mn-lt"/>
                <a:ea typeface="+mn-ea"/>
                <a:cs typeface="+mn-cs"/>
              </a:rPr>
              <a:t>month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as</a:t>
            </a:r>
            <a:r>
              <a:rPr lang="it-IT" sz="1200" kern="1200" dirty="0" smtClean="0">
                <a:solidFill>
                  <a:schemeClr val="tx1"/>
                </a:solidFill>
                <a:effectLst/>
                <a:latin typeface="+mn-lt"/>
                <a:ea typeface="+mn-ea"/>
                <a:cs typeface="+mn-cs"/>
              </a:rPr>
              <a:t> the billing </a:t>
            </a:r>
            <a:r>
              <a:rPr lang="it-IT" sz="1200" kern="1200" dirty="0" err="1" smtClean="0">
                <a:solidFill>
                  <a:schemeClr val="tx1"/>
                </a:solidFill>
                <a:effectLst/>
                <a:latin typeface="+mn-lt"/>
                <a:ea typeface="+mn-ea"/>
                <a:cs typeface="+mn-cs"/>
              </a:rPr>
              <a:t>cycle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monthly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based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which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is</a:t>
            </a:r>
            <a:r>
              <a:rPr lang="it-IT" sz="1200" kern="1200" dirty="0" smtClean="0">
                <a:solidFill>
                  <a:schemeClr val="tx1"/>
                </a:solidFill>
                <a:effectLst/>
                <a:latin typeface="+mn-lt"/>
                <a:ea typeface="+mn-ea"/>
                <a:cs typeface="+mn-cs"/>
              </a:rPr>
              <a:t> 20 minutes / </a:t>
            </a:r>
            <a:r>
              <a:rPr lang="it-IT" sz="1200" kern="1200" dirty="0" err="1" smtClean="0">
                <a:solidFill>
                  <a:schemeClr val="tx1"/>
                </a:solidFill>
                <a:effectLst/>
                <a:latin typeface="+mn-lt"/>
                <a:ea typeface="+mn-ea"/>
                <a:cs typeface="+mn-cs"/>
              </a:rPr>
              <a:t>month</a:t>
            </a:r>
            <a:r>
              <a:rPr lang="it-IT" sz="1200" kern="1200" dirty="0" smtClean="0">
                <a:solidFill>
                  <a:schemeClr val="tx1"/>
                </a:solidFill>
                <a:effectLst/>
                <a:latin typeface="+mn-lt"/>
                <a:ea typeface="+mn-ea"/>
                <a:cs typeface="+mn-cs"/>
              </a:rPr>
              <a:t> per VM</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http://azure.microsoft.com/en-us/support/legal/sla/</a:t>
            </a:r>
          </a:p>
          <a:p>
            <a:endParaRPr lang="de-DE" sz="1200" kern="1200" dirty="0" smtClean="0">
              <a:solidFill>
                <a:schemeClr val="tx1"/>
              </a:solidFill>
              <a:effectLst/>
              <a:latin typeface="+mn-lt"/>
              <a:ea typeface="+mn-ea"/>
              <a:cs typeface="+mn-cs"/>
            </a:endParaRPr>
          </a:p>
          <a:p>
            <a:r>
              <a:rPr lang="de-DE" sz="1200" kern="1200" dirty="0" err="1" smtClean="0">
                <a:solidFill>
                  <a:schemeClr val="tx1"/>
                </a:solidFill>
                <a:effectLst/>
                <a:latin typeface="+mn-lt"/>
                <a:ea typeface="+mn-ea"/>
                <a:cs typeface="+mn-cs"/>
              </a:rPr>
              <a:t>No</a:t>
            </a:r>
            <a:r>
              <a:rPr lang="de-DE" sz="1200" kern="1200" baseline="0" dirty="0" smtClean="0">
                <a:solidFill>
                  <a:schemeClr val="tx1"/>
                </a:solidFill>
                <a:effectLst/>
                <a:latin typeface="+mn-lt"/>
                <a:ea typeface="+mn-ea"/>
                <a:cs typeface="+mn-cs"/>
              </a:rPr>
              <a:t> SLA </a:t>
            </a:r>
            <a:r>
              <a:rPr lang="de-DE" sz="1200" kern="1200" baseline="0" dirty="0" err="1" smtClean="0">
                <a:solidFill>
                  <a:schemeClr val="tx1"/>
                </a:solidFill>
                <a:effectLst/>
                <a:latin typeface="+mn-lt"/>
                <a:ea typeface="+mn-ea"/>
                <a:cs typeface="+mn-cs"/>
              </a:rPr>
              <a:t>for</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single</a:t>
            </a:r>
            <a:r>
              <a:rPr lang="de-DE" sz="1200" kern="1200" baseline="0" dirty="0" smtClean="0">
                <a:solidFill>
                  <a:schemeClr val="tx1"/>
                </a:solidFill>
                <a:effectLst/>
                <a:latin typeface="+mn-lt"/>
                <a:ea typeface="+mn-ea"/>
                <a:cs typeface="+mn-cs"/>
              </a:rPr>
              <a:t> VM </a:t>
            </a:r>
            <a:r>
              <a:rPr lang="de-DE" sz="1200" kern="1200" baseline="0" dirty="0" err="1" smtClean="0">
                <a:solidFill>
                  <a:schemeClr val="tx1"/>
                </a:solidFill>
                <a:effectLst/>
                <a:latin typeface="+mn-lt"/>
                <a:ea typeface="+mn-ea"/>
                <a:cs typeface="+mn-cs"/>
              </a:rPr>
              <a:t>see</a:t>
            </a:r>
            <a:r>
              <a:rPr lang="de-DE" sz="1200" kern="1200" baseline="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de-DE" dirty="0" smtClean="0"/>
              <a:t>https://tr19.techreadytv.com/sessions/AZR326.aspx</a:t>
            </a:r>
            <a:endParaRPr lang="de-DE" dirty="0"/>
          </a:p>
        </p:txBody>
      </p:sp>
      <p:sp>
        <p:nvSpPr>
          <p:cNvPr id="4" name="Slide Number Placeholder 3"/>
          <p:cNvSpPr>
            <a:spLocks noGrp="1"/>
          </p:cNvSpPr>
          <p:nvPr>
            <p:ph type="sldNum" sz="quarter" idx="10"/>
          </p:nvPr>
        </p:nvSpPr>
        <p:spPr/>
        <p:txBody>
          <a:bodyPr/>
          <a:lstStyle/>
          <a:p>
            <a:fld id="{3914BC00-1402-49CF-9CEB-7C8FB383AFA3}" type="slidenum">
              <a:rPr lang="de-DE" smtClean="0">
                <a:solidFill>
                  <a:prstClr val="black"/>
                </a:solidFill>
              </a:rPr>
              <a:pPr/>
              <a:t>29</a:t>
            </a:fld>
            <a:endParaRPr lang="de-DE">
              <a:solidFill>
                <a:prstClr val="black"/>
              </a:solidFill>
            </a:endParaRPr>
          </a:p>
        </p:txBody>
      </p:sp>
    </p:spTree>
    <p:extLst>
      <p:ext uri="{BB962C8B-B14F-4D97-AF65-F5344CB8AC3E}">
        <p14:creationId xmlns:p14="http://schemas.microsoft.com/office/powerpoint/2010/main" val="2261187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30</a:t>
            </a:fld>
            <a:endParaRPr lang="en-US"/>
          </a:p>
        </p:txBody>
      </p:sp>
      <p:sp>
        <p:nvSpPr>
          <p:cNvPr id="7" name="Notes Placeholder 6"/>
          <p:cNvSpPr>
            <a:spLocks noGrp="1"/>
          </p:cNvSpPr>
          <p:nvPr>
            <p:ph type="body" idx="1"/>
          </p:nvPr>
        </p:nvSpPr>
        <p:spPr/>
        <p:txBody>
          <a:bodyPr/>
          <a:lstStyle/>
          <a:p>
            <a:pPr marL="0" indent="0">
              <a:buNone/>
            </a:pPr>
            <a:r>
              <a:rPr lang="en-NZ" b="1" dirty="0" smtClean="0"/>
              <a:t>Slide Objective</a:t>
            </a:r>
            <a:endParaRPr lang="en-US" b="1" dirty="0" smtClean="0"/>
          </a:p>
          <a:p>
            <a:pPr marL="0" indent="0">
              <a:buNone/>
            </a:pPr>
            <a:r>
              <a:rPr lang="en-NZ" dirty="0" smtClean="0"/>
              <a:t>Discuss achieving very high availability with Microsoft Azure</a:t>
            </a:r>
            <a:endParaRPr lang="en-US" dirty="0" smtClean="0"/>
          </a:p>
          <a:p>
            <a:pPr marL="0" indent="0">
              <a:buNone/>
            </a:pPr>
            <a:r>
              <a:rPr lang="en-US" b="1" dirty="0" smtClean="0"/>
              <a:t>Notes</a:t>
            </a:r>
          </a:p>
          <a:p>
            <a:pPr marL="0" indent="0">
              <a:buNone/>
            </a:pPr>
            <a:r>
              <a:rPr lang="en-US" dirty="0" smtClean="0"/>
              <a:t>To achieve high availability and fault tolerance, we have adopted fault and upgrade domains for deploying and upgrading applications. A fault domain is essentially a single point of failure. Thus, a rack of hardware in a data center can be a fault domain, since a power outage of the rack will take out the collection of hardware. Under this assumption, Microsoft Azure deploys role instances of an application into at least two fault domains be default, which ensures fault tolerance.</a:t>
            </a:r>
          </a:p>
          <a:p>
            <a:pPr marL="0" indent="0">
              <a:buNone/>
            </a:pPr>
            <a:r>
              <a:rPr lang="en-US" dirty="0" smtClean="0"/>
              <a:t>When possible, Microsoft Azure distributes role instances of an application evenly into multiple update domains, with each update domain as a logical unit of the application’s deployment. This means that host updates honor those update domains, ensuring the least possible impact to the running service. You can control many update domains using an attribute in the service definition.</a:t>
            </a:r>
          </a:p>
          <a:p>
            <a:pPr marL="0" indent="0">
              <a:buNone/>
            </a:pPr>
            <a:r>
              <a:rPr lang="en-NZ" b="1" dirty="0" smtClean="0"/>
              <a:t>Points to Remember</a:t>
            </a:r>
            <a:endParaRPr lang="en-US" b="1" dirty="0" smtClean="0"/>
          </a:p>
          <a:p>
            <a:pPr lvl="0"/>
            <a:r>
              <a:rPr lang="en-NZ" dirty="0" smtClean="0"/>
              <a:t>A fault domain is a physical unit of failure, and is closely related to the physical infrastructure in the data </a:t>
            </a:r>
            <a:r>
              <a:rPr lang="en-US" dirty="0" smtClean="0"/>
              <a:t>centers</a:t>
            </a:r>
          </a:p>
          <a:p>
            <a:pPr lvl="1"/>
            <a:r>
              <a:rPr lang="en-NZ" dirty="0" smtClean="0"/>
              <a:t>In Microsoft Azure, the rack can be considered a fault domain. However, there is no 1:1 mapping between fault domain and rack</a:t>
            </a:r>
            <a:endParaRPr lang="en-US" dirty="0" smtClean="0"/>
          </a:p>
          <a:p>
            <a:pPr lvl="0"/>
            <a:r>
              <a:rPr lang="en-NZ" dirty="0" smtClean="0">
                <a:solidFill>
                  <a:srgbClr val="FF0000"/>
                </a:solidFill>
              </a:rPr>
              <a:t>Microsoft Azure </a:t>
            </a:r>
            <a:r>
              <a:rPr lang="en-NZ" dirty="0" smtClean="0"/>
              <a:t>is responsible for deploying the instances of your application in different fault domains</a:t>
            </a:r>
            <a:endParaRPr lang="en-US" dirty="0" smtClean="0"/>
          </a:p>
          <a:p>
            <a:pPr lvl="1"/>
            <a:r>
              <a:rPr lang="en-NZ" dirty="0" smtClean="0"/>
              <a:t>This only applies if you run more than one instance</a:t>
            </a:r>
          </a:p>
          <a:p>
            <a:pPr marL="171450" lvl="0" indent="-171450">
              <a:buFont typeface="Arial" pitchFamily="34" charset="0"/>
              <a:buChar char="•"/>
            </a:pPr>
            <a:r>
              <a:rPr lang="en-NZ" dirty="0" smtClean="0"/>
              <a:t>Now, Microsoft Azure ensures that your application uses at least two fault domains. However, depending on capacity and VM availability, your application may be spread across more than two fault domains</a:t>
            </a:r>
            <a:endParaRPr lang="en-US" sz="1100" dirty="0" smtClean="0"/>
          </a:p>
          <a:p>
            <a:pPr marL="171450" lvl="0" indent="-171450">
              <a:buFont typeface="Arial" pitchFamily="34" charset="0"/>
              <a:buChar char="•"/>
            </a:pPr>
            <a:r>
              <a:rPr lang="en-NZ" dirty="0" smtClean="0"/>
              <a:t>As a developer, you have no direct control over how many fault domains your application will use, but the way you configure it may impact your availability</a:t>
            </a:r>
            <a:endParaRPr lang="en-US" sz="1100" dirty="0" smtClean="0"/>
          </a:p>
          <a:p>
            <a:pPr marL="171450" lvl="0" indent="-171450">
              <a:buFont typeface="Arial" pitchFamily="34" charset="0"/>
              <a:buChar char="•"/>
            </a:pPr>
            <a:r>
              <a:rPr lang="en-NZ" dirty="0" smtClean="0"/>
              <a:t>You can have up to 5 Update domains. Cannot adjust past this.</a:t>
            </a:r>
            <a:endParaRPr lang="en-US" dirty="0"/>
          </a:p>
        </p:txBody>
      </p:sp>
      <p:sp>
        <p:nvSpPr>
          <p:cNvPr id="5" name="Slide Image Placeholder 4"/>
          <p:cNvSpPr>
            <a:spLocks noGrp="1" noRot="1" noChangeAspect="1"/>
          </p:cNvSpPr>
          <p:nvPr>
            <p:ph type="sldImg"/>
          </p:nvPr>
        </p:nvSpPr>
        <p:spPr>
          <a:xfrm>
            <a:off x="384175" y="484188"/>
            <a:ext cx="6096000" cy="3429000"/>
          </a:xfrm>
        </p:spPr>
      </p:sp>
      <p:sp>
        <p:nvSpPr>
          <p:cNvPr id="2" name="Rectangle 1"/>
          <p:cNvSpPr/>
          <p:nvPr/>
        </p:nvSpPr>
        <p:spPr>
          <a:xfrm>
            <a:off x="-2895600" y="6301382"/>
            <a:ext cx="3175000" cy="2123658"/>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Microsoft Azure Fabric was changed to just “Microsoft Azure” because </a:t>
            </a:r>
            <a:r>
              <a:rPr lang="en-US" sz="1100" dirty="0" err="1" smtClean="0">
                <a:latin typeface="Calibri"/>
              </a:rPr>
              <a:t>MSStyle</a:t>
            </a:r>
            <a:r>
              <a:rPr lang="en-US" sz="1100" dirty="0" smtClean="0">
                <a:latin typeface="Calibri"/>
              </a:rPr>
              <a:t> recommends that “fabric” be used sparingly in customer-facing content.</a:t>
            </a:r>
          </a:p>
          <a:p>
            <a:endParaRPr lang="en-US" sz="1100" dirty="0">
              <a:latin typeface="Calibri"/>
            </a:endParaRPr>
          </a:p>
          <a:p>
            <a:r>
              <a:rPr lang="en-US" sz="1100" dirty="0" smtClean="0">
                <a:latin typeface="Calibri"/>
              </a:rPr>
              <a:t>In other slides/notes pages of this PPT, Fabric has been changed to “Microsoft Azure” as applicable to the context. Where the context was not clear, a comment has been added.</a:t>
            </a:r>
            <a:endParaRPr lang="en-US" sz="1100" dirty="0">
              <a:latin typeface="Calibri"/>
            </a:endParaRPr>
          </a:p>
        </p:txBody>
      </p:sp>
    </p:spTree>
    <p:extLst>
      <p:ext uri="{BB962C8B-B14F-4D97-AF65-F5344CB8AC3E}">
        <p14:creationId xmlns:p14="http://schemas.microsoft.com/office/powerpoint/2010/main" val="2282260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31</a:t>
            </a:fld>
            <a:endParaRPr lang="en-US"/>
          </a:p>
        </p:txBody>
      </p:sp>
      <p:sp>
        <p:nvSpPr>
          <p:cNvPr id="7" name="Notes Placeholder 6"/>
          <p:cNvSpPr>
            <a:spLocks noGrp="1"/>
          </p:cNvSpPr>
          <p:nvPr>
            <p:ph type="body" idx="1"/>
          </p:nvPr>
        </p:nvSpPr>
        <p:spPr/>
        <p:txBody>
          <a:bodyPr/>
          <a:lstStyle/>
          <a:p>
            <a:pPr marL="0" indent="0">
              <a:buNone/>
            </a:pPr>
            <a:r>
              <a:rPr lang="en-US" b="1" dirty="0" smtClean="0"/>
              <a:t>Slide Objective</a:t>
            </a:r>
          </a:p>
          <a:p>
            <a:pPr marL="0" indent="0">
              <a:buNone/>
            </a:pPr>
            <a:r>
              <a:rPr lang="en-NZ" dirty="0" smtClean="0"/>
              <a:t>Explain Availability Sets</a:t>
            </a:r>
            <a:endParaRPr lang="en-US" dirty="0" smtClean="0"/>
          </a:p>
          <a:p>
            <a:pPr marL="0" indent="0">
              <a:buNone/>
            </a:pPr>
            <a:r>
              <a:rPr lang="en-NZ" b="1" dirty="0" smtClean="0"/>
              <a:t>Notes</a:t>
            </a:r>
            <a:endParaRPr lang="en-US" b="1" dirty="0" smtClean="0"/>
          </a:p>
          <a:p>
            <a:pPr marL="0" indent="0">
              <a:buNone/>
            </a:pPr>
            <a:r>
              <a:rPr lang="en-NZ" dirty="0" smtClean="0"/>
              <a:t>Availability Sets tell the Fabric Controller (FC) to place VMs in the same set on different racks for faults and in separate upgrade domains for updates.</a:t>
            </a:r>
            <a:endParaRPr lang="en-US" dirty="0" smtClean="0"/>
          </a:p>
          <a:p>
            <a:pPr marL="0" indent="0">
              <a:buNone/>
            </a:pPr>
            <a:r>
              <a:rPr lang="en-NZ" dirty="0" smtClean="0"/>
              <a:t>This essentially tells the FC not to </a:t>
            </a:r>
            <a:r>
              <a:rPr lang="en-NZ" dirty="0" smtClean="0">
                <a:solidFill>
                  <a:srgbClr val="FF0000"/>
                </a:solidFill>
              </a:rPr>
              <a:t>take down the guest OS </a:t>
            </a:r>
            <a:r>
              <a:rPr lang="en-NZ" dirty="0" smtClean="0"/>
              <a:t>of all VMs in the same set for host updates.</a:t>
            </a:r>
            <a:endParaRPr lang="en-US" dirty="0" smtClean="0"/>
          </a:p>
          <a:p>
            <a:pPr marL="0" indent="0">
              <a:buNone/>
            </a:pPr>
            <a:r>
              <a:rPr lang="en-US" dirty="0" smtClean="0"/>
              <a:t>When you first come into the slide, you will see four separate VMs.</a:t>
            </a:r>
          </a:p>
          <a:p>
            <a:pPr lvl="0"/>
            <a:r>
              <a:rPr lang="en-US" dirty="0" smtClean="0"/>
              <a:t>&lt;Click&gt; the VMs with IIS (1 and 2) are grouped into an AS. It is up to you to find out how these machines are grouped</a:t>
            </a:r>
          </a:p>
          <a:p>
            <a:pPr lvl="0"/>
            <a:r>
              <a:rPr lang="en-US" dirty="0" smtClean="0"/>
              <a:t>&lt;Click&gt;&lt;Click&gt;, as in the previous slide, it shows machines being separated into fault domains even though they may belong to a different AS</a:t>
            </a:r>
          </a:p>
          <a:p>
            <a:pPr lvl="0"/>
            <a:r>
              <a:rPr lang="en-US" dirty="0" smtClean="0"/>
              <a:t>&lt;Click&gt;&lt;Click&gt;, shows how the machines within an AS are separated within update domains</a:t>
            </a:r>
            <a:endParaRPr lang="en-US" dirty="0"/>
          </a:p>
        </p:txBody>
      </p:sp>
      <p:sp>
        <p:nvSpPr>
          <p:cNvPr id="5" name="Slide Image Placeholder 4"/>
          <p:cNvSpPr>
            <a:spLocks noGrp="1" noRot="1" noChangeAspect="1"/>
          </p:cNvSpPr>
          <p:nvPr>
            <p:ph type="sldImg"/>
          </p:nvPr>
        </p:nvSpPr>
        <p:spPr>
          <a:xfrm>
            <a:off x="384175" y="484188"/>
            <a:ext cx="6096000" cy="3429000"/>
          </a:xfrm>
        </p:spPr>
      </p:sp>
      <p:sp>
        <p:nvSpPr>
          <p:cNvPr id="9" name="Rectangle 8"/>
          <p:cNvSpPr/>
          <p:nvPr/>
        </p:nvSpPr>
        <p:spPr>
          <a:xfrm>
            <a:off x="-2971800" y="4588420"/>
            <a:ext cx="3175000" cy="1107996"/>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This was originally “take the guest OS down”. Kindly confirm that the edit has not affected technical accuracy.</a:t>
            </a:r>
            <a:endParaRPr lang="en-US" sz="1100" dirty="0">
              <a:latin typeface="Calibri"/>
            </a:endParaRPr>
          </a:p>
        </p:txBody>
      </p:sp>
    </p:spTree>
    <p:extLst>
      <p:ext uri="{BB962C8B-B14F-4D97-AF65-F5344CB8AC3E}">
        <p14:creationId xmlns:p14="http://schemas.microsoft.com/office/powerpoint/2010/main" val="412272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826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pPr/>
              <a:t>3</a:t>
            </a:fld>
            <a:endParaRPr lang="en-US" dirty="0"/>
          </a:p>
        </p:txBody>
      </p:sp>
    </p:spTree>
    <p:extLst>
      <p:ext uri="{BB962C8B-B14F-4D97-AF65-F5344CB8AC3E}">
        <p14:creationId xmlns:p14="http://schemas.microsoft.com/office/powerpoint/2010/main" val="1436922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32</a:t>
            </a:fld>
            <a:endParaRPr lang="en-US"/>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pPr marL="0" indent="0">
              <a:buNone/>
            </a:pPr>
            <a:r>
              <a:rPr lang="en-US" dirty="0"/>
              <a:t>How does this relate to the SLA?</a:t>
            </a:r>
          </a:p>
          <a:p>
            <a:pPr marL="0" indent="0">
              <a:buNone/>
            </a:pPr>
            <a:r>
              <a:rPr lang="en-US" dirty="0"/>
              <a:t>We have something </a:t>
            </a:r>
            <a:r>
              <a:rPr lang="en-US" dirty="0">
                <a:solidFill>
                  <a:srgbClr val="FF0000"/>
                </a:solidFill>
              </a:rPr>
              <a:t>new </a:t>
            </a:r>
            <a:r>
              <a:rPr lang="en-US" dirty="0"/>
              <a:t>now called </a:t>
            </a:r>
            <a:r>
              <a:rPr lang="en-US" dirty="0" smtClean="0"/>
              <a:t>Availability Sets</a:t>
            </a:r>
            <a:r>
              <a:rPr lang="en-US" dirty="0"/>
              <a:t>, which are similar to fault domains. You can specify VMs together, running in an </a:t>
            </a:r>
            <a:r>
              <a:rPr lang="en-US" dirty="0" smtClean="0"/>
              <a:t>AS and be able </a:t>
            </a:r>
            <a:r>
              <a:rPr lang="en-US" dirty="0"/>
              <a:t>to realize a 99.95 </a:t>
            </a:r>
            <a:r>
              <a:rPr lang="en-US" dirty="0" smtClean="0"/>
              <a:t>SLA around </a:t>
            </a:r>
            <a:r>
              <a:rPr lang="en-US" dirty="0"/>
              <a:t>that. </a:t>
            </a:r>
            <a:r>
              <a:rPr lang="en-US" dirty="0" smtClean="0"/>
              <a:t>When you are provisioning VMs; you will see that you can group them together in Availability Sets.</a:t>
            </a:r>
            <a:endParaRPr lang="en-US" dirty="0"/>
          </a:p>
          <a:p>
            <a:pPr marL="0" indent="0">
              <a:buNone/>
            </a:pPr>
            <a:r>
              <a:rPr lang="en-US" dirty="0"/>
              <a:t>The figure on the slide does not represent SQL Clustering </a:t>
            </a:r>
            <a:r>
              <a:rPr lang="en-US" dirty="0" smtClean="0"/>
              <a:t>(currently not available </a:t>
            </a:r>
            <a:r>
              <a:rPr lang="en-US" dirty="0"/>
              <a:t>in </a:t>
            </a:r>
            <a:r>
              <a:rPr lang="en-US" dirty="0" smtClean="0"/>
              <a:t>Microsoft Azure), </a:t>
            </a:r>
            <a:r>
              <a:rPr lang="en-US" dirty="0"/>
              <a:t>it represents what may be a failover setup, mirroring etc.</a:t>
            </a:r>
          </a:p>
        </p:txBody>
      </p:sp>
      <p:sp>
        <p:nvSpPr>
          <p:cNvPr id="8" name="Rectangle 7"/>
          <p:cNvSpPr/>
          <p:nvPr/>
        </p:nvSpPr>
        <p:spPr>
          <a:xfrm>
            <a:off x="6642100" y="4353127"/>
            <a:ext cx="3175000" cy="1107996"/>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Should “SQL Clustering” be changed to “SQL Server clustering”? Note that the image on the slide shows instances of SQL Server.</a:t>
            </a:r>
          </a:p>
        </p:txBody>
      </p:sp>
      <p:sp>
        <p:nvSpPr>
          <p:cNvPr id="9" name="Rectangle 8"/>
          <p:cNvSpPr/>
          <p:nvPr/>
        </p:nvSpPr>
        <p:spPr>
          <a:xfrm>
            <a:off x="-3164268" y="3082919"/>
            <a:ext cx="3175000" cy="1277273"/>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a:t>
            </a:r>
          </a:p>
          <a:p>
            <a:r>
              <a:rPr lang="en-US" sz="1100" i="1" dirty="0" smtClean="0">
                <a:latin typeface="Calibri"/>
              </a:rPr>
              <a:t>
</a:t>
            </a:r>
            <a:r>
              <a:rPr lang="en-US" sz="1100" dirty="0" smtClean="0">
                <a:latin typeface="Calibri"/>
              </a:rPr>
              <a:t>Does this feature qualify to be termed new as per LCA guidelines. </a:t>
            </a:r>
            <a:r>
              <a:rPr lang="en-US" sz="1100" dirty="0"/>
              <a:t>Kindly refer http://lcaweb/marketing/contentguide/Pages/RedFlag.aspx</a:t>
            </a:r>
            <a:endParaRPr lang="en-US" sz="1100" dirty="0" smtClean="0">
              <a:latin typeface="Calibri"/>
            </a:endParaRPr>
          </a:p>
        </p:txBody>
      </p:sp>
    </p:spTree>
    <p:extLst>
      <p:ext uri="{BB962C8B-B14F-4D97-AF65-F5344CB8AC3E}">
        <p14:creationId xmlns:p14="http://schemas.microsoft.com/office/powerpoint/2010/main" val="2669024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33</a:t>
            </a:fld>
            <a:endParaRPr lang="en-US"/>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pPr marL="0" indent="0">
              <a:buNone/>
            </a:pPr>
            <a:r>
              <a:rPr lang="en-US" dirty="0"/>
              <a:t>The slide represents high availability in terms of:</a:t>
            </a:r>
          </a:p>
          <a:p>
            <a:pPr lvl="0"/>
            <a:r>
              <a:rPr lang="en-US" dirty="0"/>
              <a:t>Having multiple </a:t>
            </a:r>
            <a:r>
              <a:rPr lang="en-US" dirty="0" smtClean="0"/>
              <a:t>web </a:t>
            </a:r>
            <a:r>
              <a:rPr lang="en-US" dirty="0"/>
              <a:t>roles in an IIS application but having it load balanced by </a:t>
            </a:r>
            <a:r>
              <a:rPr lang="en-US" dirty="0" smtClean="0"/>
              <a:t>Microsoft Azure</a:t>
            </a:r>
            <a:endParaRPr lang="en-US" dirty="0"/>
          </a:p>
          <a:p>
            <a:r>
              <a:rPr lang="en-US" dirty="0"/>
              <a:t>AS for the SQL Servers. Notice that this is not load balanced because we can only point to one (no SQL Clustering)</a:t>
            </a:r>
          </a:p>
        </p:txBody>
      </p:sp>
      <p:sp>
        <p:nvSpPr>
          <p:cNvPr id="6" name="Rectangle 5"/>
          <p:cNvSpPr/>
          <p:nvPr/>
        </p:nvSpPr>
        <p:spPr>
          <a:xfrm>
            <a:off x="-2832100" y="4043233"/>
            <a:ext cx="3175000" cy="1107996"/>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Should “SQL Clustering” be changed to “SQL Server clustering”? Note that the image on the slide shows instances of SQL Server.</a:t>
            </a:r>
          </a:p>
        </p:txBody>
      </p:sp>
    </p:spTree>
    <p:extLst>
      <p:ext uri="{BB962C8B-B14F-4D97-AF65-F5344CB8AC3E}">
        <p14:creationId xmlns:p14="http://schemas.microsoft.com/office/powerpoint/2010/main" val="1552739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110E035-3DF4-4A15-9272-486F21423BC9}" type="slidenum">
              <a:rPr lang="en-US" smtClean="0"/>
              <a:pPr/>
              <a:t>34</a:t>
            </a:fld>
            <a:endParaRPr lang="en-US"/>
          </a:p>
        </p:txBody>
      </p:sp>
      <p:sp>
        <p:nvSpPr>
          <p:cNvPr id="7" name="Slide Image Placeholder 6"/>
          <p:cNvSpPr>
            <a:spLocks noGrp="1" noRot="1" noChangeAspect="1"/>
          </p:cNvSpPr>
          <p:nvPr>
            <p:ph type="sldImg"/>
          </p:nvPr>
        </p:nvSpPr>
        <p:spPr>
          <a:xfrm>
            <a:off x="381000" y="482600"/>
            <a:ext cx="6096000" cy="3429000"/>
          </a:xfrm>
        </p:spPr>
      </p:sp>
    </p:spTree>
    <p:extLst>
      <p:ext uri="{BB962C8B-B14F-4D97-AF65-F5344CB8AC3E}">
        <p14:creationId xmlns:p14="http://schemas.microsoft.com/office/powerpoint/2010/main" val="747801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35</a:t>
            </a:fld>
            <a:endParaRPr lang="en-US" dirty="0"/>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r>
              <a:rPr lang="en-US" dirty="0" smtClean="0"/>
              <a:t>Maximum size of C:\ drive is 1023 GB</a:t>
            </a:r>
          </a:p>
          <a:p>
            <a:endParaRPr lang="en-US" dirty="0"/>
          </a:p>
        </p:txBody>
      </p:sp>
    </p:spTree>
    <p:extLst>
      <p:ext uri="{BB962C8B-B14F-4D97-AF65-F5344CB8AC3E}">
        <p14:creationId xmlns:p14="http://schemas.microsoft.com/office/powerpoint/2010/main" val="572273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36</a:t>
            </a:fld>
            <a:endParaRPr lang="en-US" dirty="0"/>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3081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b="1" dirty="0" smtClean="0"/>
              <a:t>Change in</a:t>
            </a:r>
          </a:p>
          <a:p>
            <a:pPr marL="0" indent="0">
              <a:buNone/>
            </a:pPr>
            <a:r>
              <a:rPr lang="en-US" b="0" dirty="0" smtClean="0"/>
              <a:t>M 02-IaaS - VirtualMachines.pptx,</a:t>
            </a:r>
            <a:r>
              <a:rPr lang="en-US" b="0" baseline="0" dirty="0" smtClean="0"/>
              <a:t> Slide 16 (as we have more and more customers with Linux it could be interesting to show, how it looks like in Linux)</a:t>
            </a:r>
            <a:endParaRPr lang="en-US" b="0" dirty="0" smtClean="0"/>
          </a:p>
          <a:p>
            <a:pPr marL="0" indent="0">
              <a:buNone/>
            </a:pPr>
            <a:endParaRPr lang="en-US" b="1" dirty="0" smtClean="0"/>
          </a:p>
          <a:p>
            <a:pPr marL="0" indent="0">
              <a:buNone/>
            </a:pPr>
            <a:endParaRPr lang="en-US" b="1" dirty="0" smtClean="0"/>
          </a:p>
          <a:p>
            <a:pPr marL="0" indent="0">
              <a:buNone/>
            </a:pPr>
            <a:r>
              <a:rPr lang="en-US" b="1" dirty="0" smtClean="0"/>
              <a:t>Slide Objectives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Explain Temporary</a:t>
            </a:r>
            <a:r>
              <a:rPr lang="en-US" b="0" baseline="0" dirty="0" smtClean="0"/>
              <a:t> Storage </a:t>
            </a:r>
            <a:r>
              <a:rPr lang="en-US" b="0" dirty="0" smtClean="0"/>
              <a:t>Disk</a:t>
            </a:r>
            <a:r>
              <a:rPr lang="en-US" b="0" baseline="0" dirty="0" smtClean="0"/>
              <a:t> in Azure for Windows and Linux</a:t>
            </a:r>
            <a:endParaRPr lang="en-US" b="0" dirty="0" smtClean="0"/>
          </a:p>
          <a:p>
            <a:pPr lvl="0"/>
            <a:endParaRPr lang="en-US" dirty="0" smtClean="0"/>
          </a:p>
          <a:p>
            <a:pPr marL="0" indent="0">
              <a:buNone/>
            </a:pPr>
            <a:r>
              <a:rPr lang="en-US" b="1" dirty="0" smtClean="0"/>
              <a:t>Speaker Notes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 drive is a temporary disk running on the local host machine.</a:t>
            </a:r>
            <a:r>
              <a:rPr lang="en-US" baseline="0" dirty="0" smtClean="0"/>
              <a:t> This disk is not fault tolerant and is non-persistent. If a hardware failure occurs you will lose this disk.</a:t>
            </a:r>
            <a:endParaRPr lang="nl-NL" dirty="0" smtClean="0"/>
          </a:p>
          <a:p>
            <a:r>
              <a:rPr lang="en-US" sz="1200" kern="1200" dirty="0" smtClean="0">
                <a:solidFill>
                  <a:schemeClr val="tx1"/>
                </a:solidFill>
                <a:effectLst/>
                <a:latin typeface="+mn-lt"/>
                <a:ea typeface="+mn-ea"/>
                <a:cs typeface="+mn-cs"/>
              </a:rPr>
              <a:t>Don’t store data on the temporary disk. This disk provides temporary storage for applications and processes and is used to store data that you don’t need to keep, such as page or swap files. To remap this disk for a Windows VM, see </a:t>
            </a:r>
            <a:r>
              <a:rPr lang="en-US" sz="1200" u="none" strike="noStrike" kern="1200" baseline="0" dirty="0" smtClean="0">
                <a:solidFill>
                  <a:schemeClr val="tx1"/>
                </a:solidFill>
                <a:effectLst/>
                <a:latin typeface="+mn-lt"/>
                <a:ea typeface="+mn-ea"/>
                <a:cs typeface="+mn-cs"/>
                <a:hlinkClick r:id="rId3"/>
              </a:rPr>
              <a:t>Change the drive letter of the Windows temporary disk</a:t>
            </a:r>
            <a:r>
              <a:rPr lang="en-US" sz="1200" kern="1200" dirty="0" smtClean="0">
                <a:solidFill>
                  <a:schemeClr val="tx1"/>
                </a:solidFill>
                <a:effectLst/>
                <a:latin typeface="+mn-lt"/>
                <a:ea typeface="+mn-ea"/>
                <a:cs typeface="+mn-cs"/>
              </a:rPr>
              <a:t>. (http://azure.microsoft.com/en-us/documentation/articles/virtual-machines-windows-change-drive-letter/)</a:t>
            </a:r>
            <a:endParaRPr lang="de-DE" sz="1200" kern="1200" dirty="0" smtClean="0">
              <a:solidFill>
                <a:schemeClr val="tx1"/>
              </a:solidFill>
              <a:effectLst/>
              <a:latin typeface="+mn-lt"/>
              <a:ea typeface="+mn-ea"/>
              <a:cs typeface="+mn-cs"/>
            </a:endParaRPr>
          </a:p>
          <a:p>
            <a:endParaRPr lang="en-US" i="1" dirty="0" smtClean="0"/>
          </a:p>
          <a:p>
            <a:r>
              <a:rPr lang="en-US" i="0" dirty="0" smtClean="0"/>
              <a:t>In any </a:t>
            </a:r>
            <a:r>
              <a:rPr lang="en-US" i="0" dirty="0" err="1" smtClean="0"/>
              <a:t>linux</a:t>
            </a:r>
            <a:r>
              <a:rPr lang="en-US" i="0" dirty="0" smtClean="0"/>
              <a:t> distribution on Microsoft</a:t>
            </a:r>
            <a:r>
              <a:rPr lang="en-US" i="0" baseline="0" dirty="0" smtClean="0"/>
              <a:t> </a:t>
            </a:r>
            <a:r>
              <a:rPr lang="en-US" i="0" dirty="0" smtClean="0"/>
              <a:t>Azure, the sdb1 will be the temporary drive to be mounted. The mount point and directory mounted might be different between </a:t>
            </a:r>
            <a:r>
              <a:rPr lang="en-US" i="0" dirty="0" err="1" smtClean="0"/>
              <a:t>linux</a:t>
            </a:r>
            <a:r>
              <a:rPr lang="en-US" i="0" dirty="0" smtClean="0"/>
              <a:t> distribution .</a:t>
            </a:r>
            <a:endParaRPr lang="de-DE" i="0" dirty="0" smtClean="0"/>
          </a:p>
          <a:p>
            <a:endParaRPr lang="de-DE" dirty="0" smtClean="0"/>
          </a:p>
          <a:p>
            <a:r>
              <a:rPr lang="de-DE" dirty="0" smtClean="0"/>
              <a:t>On Windows </a:t>
            </a:r>
            <a:r>
              <a:rPr lang="de-DE" dirty="0" err="1" smtClean="0"/>
              <a:t>the</a:t>
            </a:r>
            <a:r>
              <a:rPr lang="de-DE" dirty="0" smtClean="0"/>
              <a:t> </a:t>
            </a:r>
            <a:r>
              <a:rPr lang="de-DE" dirty="0" err="1" smtClean="0"/>
              <a:t>pagefile</a:t>
            </a:r>
            <a:r>
              <a:rPr lang="de-DE" baseline="0" dirty="0" smtClean="0"/>
              <a:t> will </a:t>
            </a:r>
            <a:r>
              <a:rPr lang="de-DE" baseline="0" dirty="0" err="1" smtClean="0"/>
              <a:t>be</a:t>
            </a:r>
            <a:r>
              <a:rPr lang="de-DE" baseline="0" dirty="0" smtClean="0"/>
              <a:t> </a:t>
            </a:r>
            <a:r>
              <a:rPr lang="de-DE" baseline="0" dirty="0" err="1" smtClean="0"/>
              <a:t>stored</a:t>
            </a:r>
            <a:r>
              <a:rPr lang="de-DE" baseline="0" dirty="0" smtClean="0"/>
              <a:t> on </a:t>
            </a:r>
            <a:r>
              <a:rPr lang="de-DE" baseline="0" dirty="0" err="1" smtClean="0"/>
              <a:t>the</a:t>
            </a:r>
            <a:r>
              <a:rPr lang="de-DE" baseline="0" dirty="0" smtClean="0"/>
              <a:t> </a:t>
            </a:r>
            <a:r>
              <a:rPr lang="de-DE" baseline="0" dirty="0" err="1" smtClean="0"/>
              <a:t>temporary</a:t>
            </a:r>
            <a:r>
              <a:rPr lang="de-DE" baseline="0" dirty="0" smtClean="0"/>
              <a:t> </a:t>
            </a:r>
            <a:r>
              <a:rPr lang="de-DE" baseline="0" dirty="0" err="1" smtClean="0"/>
              <a:t>disk</a:t>
            </a:r>
            <a:r>
              <a:rPr lang="de-DE" baseline="0" dirty="0" smtClean="0"/>
              <a:t>. On Linux </a:t>
            </a:r>
            <a:r>
              <a:rPr lang="de-DE" i="0" baseline="0" dirty="0" smtClean="0"/>
              <a:t>t</a:t>
            </a:r>
            <a:r>
              <a:rPr lang="en-US" i="0" dirty="0" smtClean="0"/>
              <a:t>he /</a:t>
            </a:r>
            <a:r>
              <a:rPr lang="en-US" i="0" dirty="0" err="1" smtClean="0"/>
              <a:t>dev</a:t>
            </a:r>
            <a:r>
              <a:rPr lang="en-US" i="0" dirty="0" smtClean="0"/>
              <a:t>/</a:t>
            </a:r>
            <a:r>
              <a:rPr lang="en-US" i="0" dirty="0" err="1" smtClean="0"/>
              <a:t>shm</a:t>
            </a:r>
            <a:r>
              <a:rPr lang="en-US" i="0" dirty="0" smtClean="0"/>
              <a:t> uses the swap file on /</a:t>
            </a:r>
            <a:r>
              <a:rPr lang="en-US" i="0" dirty="0" err="1" smtClean="0"/>
              <a:t>mnt</a:t>
            </a:r>
            <a:r>
              <a:rPr lang="en-US" i="0" dirty="0" smtClean="0"/>
              <a:t>/resources to do what on windows would be the pagefile.sys.</a:t>
            </a:r>
          </a:p>
          <a:p>
            <a:endParaRPr lang="en-US" i="0" dirty="0" smtClean="0"/>
          </a:p>
          <a:p>
            <a:r>
              <a:rPr lang="de-DE" dirty="0" err="1" smtClean="0"/>
              <a:t>For</a:t>
            </a:r>
            <a:r>
              <a:rPr lang="de-DE" dirty="0" smtClean="0"/>
              <a:t> </a:t>
            </a:r>
            <a:r>
              <a:rPr lang="de-DE" dirty="0" err="1" smtClean="0"/>
              <a:t>more</a:t>
            </a:r>
            <a:r>
              <a:rPr lang="de-DE" dirty="0" smtClean="0"/>
              <a:t> </a:t>
            </a:r>
            <a:r>
              <a:rPr lang="de-DE" dirty="0" err="1" smtClean="0"/>
              <a:t>inforamtion</a:t>
            </a:r>
            <a:r>
              <a:rPr lang="de-DE" dirty="0" smtClean="0"/>
              <a:t> </a:t>
            </a:r>
            <a:r>
              <a:rPr lang="de-DE" dirty="0" err="1" smtClean="0"/>
              <a:t>see</a:t>
            </a:r>
            <a:r>
              <a:rPr lang="de-DE" dirty="0" smtClean="0"/>
              <a:t>: http://blogs.msdn.com/b/wats/archive/2013/12/07/understanding-the-temporary-drive-on-windows-azure-virtual-machines.aspx</a:t>
            </a:r>
            <a:endParaRPr lang="de-DE" dirty="0"/>
          </a:p>
        </p:txBody>
      </p:sp>
      <p:sp>
        <p:nvSpPr>
          <p:cNvPr id="4" name="Slide Number Placeholder 3"/>
          <p:cNvSpPr>
            <a:spLocks noGrp="1"/>
          </p:cNvSpPr>
          <p:nvPr>
            <p:ph type="sldNum" sz="quarter" idx="10"/>
          </p:nvPr>
        </p:nvSpPr>
        <p:spPr/>
        <p:txBody>
          <a:bodyPr/>
          <a:lstStyle/>
          <a:p>
            <a:fld id="{3914BC00-1402-49CF-9CEB-7C8FB383AFA3}"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422554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38</a:t>
            </a:fld>
            <a:endParaRPr lang="en-US" dirty="0"/>
          </a:p>
        </p:txBody>
      </p:sp>
      <p:sp>
        <p:nvSpPr>
          <p:cNvPr id="7" name="Slide Image Placeholder 6"/>
          <p:cNvSpPr>
            <a:spLocks noGrp="1" noRot="1" noChangeAspect="1"/>
          </p:cNvSpPr>
          <p:nvPr>
            <p:ph type="sldImg"/>
          </p:nvPr>
        </p:nvSpPr>
        <p:spPr>
          <a:xfrm>
            <a:off x="384175" y="484188"/>
            <a:ext cx="6096000" cy="3429000"/>
          </a:xfrm>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062152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39</a:t>
            </a:fld>
            <a:endParaRPr lang="en-US"/>
          </a:p>
        </p:txBody>
      </p:sp>
      <p:sp>
        <p:nvSpPr>
          <p:cNvPr id="10" name="Notes Placeholder 9"/>
          <p:cNvSpPr>
            <a:spLocks noGrp="1"/>
          </p:cNvSpPr>
          <p:nvPr>
            <p:ph type="body" idx="1"/>
          </p:nvPr>
        </p:nvSpPr>
        <p:spPr/>
        <p:txBody>
          <a:bodyPr/>
          <a:lstStyle/>
          <a:p>
            <a:pPr marL="0" indent="0">
              <a:buNone/>
            </a:pPr>
            <a:r>
              <a:rPr lang="en-US" dirty="0" smtClean="0"/>
              <a:t>Persistent Disk Management</a:t>
            </a:r>
          </a:p>
          <a:p>
            <a:pPr lvl="0"/>
            <a:r>
              <a:rPr lang="en-US" dirty="0" smtClean="0"/>
              <a:t>The OS </a:t>
            </a:r>
            <a:r>
              <a:rPr lang="en-US" dirty="0" err="1" smtClean="0">
                <a:solidFill>
                  <a:srgbClr val="FF0000"/>
                </a:solidFill>
              </a:rPr>
              <a:t>Ddisk</a:t>
            </a:r>
            <a:r>
              <a:rPr lang="en-US" dirty="0" smtClean="0"/>
              <a:t> is up to 127 GB and the data disk is 1TB</a:t>
            </a:r>
          </a:p>
          <a:p>
            <a:pPr lvl="0"/>
            <a:r>
              <a:rPr lang="en-US" dirty="0" smtClean="0"/>
              <a:t>The </a:t>
            </a:r>
            <a:r>
              <a:rPr lang="en-US" b="1" dirty="0" smtClean="0"/>
              <a:t>D:\ </a:t>
            </a:r>
            <a:r>
              <a:rPr lang="en-US" dirty="0" smtClean="0"/>
              <a:t>drive is for non-persistent cache</a:t>
            </a:r>
          </a:p>
          <a:p>
            <a:pPr lvl="0"/>
            <a:r>
              <a:rPr lang="en-US" dirty="0" smtClean="0"/>
              <a:t>The </a:t>
            </a:r>
            <a:r>
              <a:rPr lang="en-US" b="1" dirty="0" smtClean="0"/>
              <a:t>C:\ </a:t>
            </a:r>
            <a:r>
              <a:rPr lang="en-US" dirty="0" smtClean="0"/>
              <a:t>drive is the OS disk</a:t>
            </a:r>
          </a:p>
          <a:p>
            <a:pPr lvl="0"/>
            <a:r>
              <a:rPr lang="en-US" b="1" dirty="0" smtClean="0">
                <a:solidFill>
                  <a:srgbClr val="FF0000"/>
                </a:solidFill>
              </a:rPr>
              <a:t>E:\ </a:t>
            </a:r>
            <a:r>
              <a:rPr lang="en-US" dirty="0" smtClean="0">
                <a:solidFill>
                  <a:srgbClr val="FF0000"/>
                </a:solidFill>
              </a:rPr>
              <a:t>and all subsequent drive letters represent data disks</a:t>
            </a:r>
            <a:endParaRPr lang="en-US" dirty="0">
              <a:solidFill>
                <a:srgbClr val="FF0000"/>
              </a:solidFill>
            </a:endParaRPr>
          </a:p>
        </p:txBody>
      </p:sp>
      <p:sp>
        <p:nvSpPr>
          <p:cNvPr id="6" name="Slide Image Placeholder 5"/>
          <p:cNvSpPr>
            <a:spLocks noGrp="1" noRot="1" noChangeAspect="1"/>
          </p:cNvSpPr>
          <p:nvPr>
            <p:ph type="sldImg"/>
          </p:nvPr>
        </p:nvSpPr>
        <p:spPr>
          <a:xfrm>
            <a:off x="384175" y="484188"/>
            <a:ext cx="6096000" cy="3429000"/>
          </a:xfrm>
        </p:spPr>
      </p:sp>
      <p:sp>
        <p:nvSpPr>
          <p:cNvPr id="3" name="Rectangle 2"/>
          <p:cNvSpPr/>
          <p:nvPr/>
        </p:nvSpPr>
        <p:spPr>
          <a:xfrm>
            <a:off x="-2857500" y="4699000"/>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Kindly validate the edit</a:t>
            </a:r>
            <a:endParaRPr lang="en-US" sz="1100" dirty="0">
              <a:latin typeface="Calibri"/>
            </a:endParaRPr>
          </a:p>
        </p:txBody>
      </p:sp>
      <p:sp>
        <p:nvSpPr>
          <p:cNvPr id="7" name="Rectangle 6"/>
          <p:cNvSpPr/>
          <p:nvPr/>
        </p:nvSpPr>
        <p:spPr>
          <a:xfrm>
            <a:off x="-2857500" y="3441700"/>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Is this supposed to be “</a:t>
            </a:r>
            <a:r>
              <a:rPr lang="en-US" sz="1100" dirty="0" err="1" smtClean="0">
                <a:latin typeface="Calibri"/>
              </a:rPr>
              <a:t>Ddisk</a:t>
            </a:r>
            <a:r>
              <a:rPr lang="en-US" sz="1100" dirty="0" smtClean="0">
                <a:latin typeface="Calibri"/>
              </a:rPr>
              <a:t>” or just “disk”?</a:t>
            </a:r>
            <a:endParaRPr lang="en-US" sz="1100" dirty="0">
              <a:latin typeface="Calibri"/>
            </a:endParaRPr>
          </a:p>
        </p:txBody>
      </p:sp>
    </p:spTree>
    <p:extLst>
      <p:ext uri="{BB962C8B-B14F-4D97-AF65-F5344CB8AC3E}">
        <p14:creationId xmlns:p14="http://schemas.microsoft.com/office/powerpoint/2010/main" val="1515653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b="1" dirty="0" smtClean="0"/>
              <a:t>Slide Objectives</a:t>
            </a:r>
            <a:endParaRPr lang="en-US" dirty="0" smtClean="0"/>
          </a:p>
          <a:p>
            <a:pPr lvl="0"/>
            <a:r>
              <a:rPr lang="en-US" dirty="0" smtClean="0"/>
              <a:t>Explain Disk Caching</a:t>
            </a:r>
          </a:p>
          <a:p>
            <a:pPr lvl="0"/>
            <a:endParaRPr lang="en-US" dirty="0" smtClean="0"/>
          </a:p>
          <a:p>
            <a:pPr marL="0" indent="0">
              <a:buNone/>
            </a:pPr>
            <a:r>
              <a:rPr lang="en-US" b="1" dirty="0" smtClean="0"/>
              <a:t>Speaker Notes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Disks can have caching enabled on up to four disks.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de-DE" sz="1200" b="1" kern="1200" dirty="0" smtClean="0">
                <a:solidFill>
                  <a:schemeClr val="tx1"/>
                </a:solidFill>
                <a:effectLst/>
                <a:latin typeface="+mn-lt"/>
                <a:ea typeface="+mn-ea"/>
                <a:cs typeface="+mn-cs"/>
              </a:rPr>
              <a:t>Virtual </a:t>
            </a:r>
            <a:r>
              <a:rPr lang="de-DE" sz="1200" b="1" kern="1200" dirty="0" err="1" smtClean="0">
                <a:solidFill>
                  <a:schemeClr val="tx1"/>
                </a:solidFill>
                <a:effectLst/>
                <a:latin typeface="+mn-lt"/>
                <a:ea typeface="+mn-ea"/>
                <a:cs typeface="+mn-cs"/>
              </a:rPr>
              <a:t>Machine</a:t>
            </a:r>
            <a:r>
              <a:rPr lang="de-DE" sz="1200" b="1" kern="1200" dirty="0" smtClean="0">
                <a:solidFill>
                  <a:schemeClr val="tx1"/>
                </a:solidFill>
                <a:effectLst/>
                <a:latin typeface="+mn-lt"/>
                <a:ea typeface="+mn-ea"/>
                <a:cs typeface="+mn-cs"/>
              </a:rPr>
              <a:t> Disk Cache </a:t>
            </a:r>
            <a:r>
              <a:rPr lang="de-DE" sz="1200" b="1" kern="1200" dirty="0" err="1" smtClean="0">
                <a:solidFill>
                  <a:schemeClr val="tx1"/>
                </a:solidFill>
                <a:effectLst/>
                <a:latin typeface="+mn-lt"/>
                <a:ea typeface="+mn-ea"/>
                <a:cs typeface="+mn-cs"/>
              </a:rPr>
              <a:t>Preferences</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Disk </a:t>
            </a:r>
            <a:r>
              <a:rPr lang="de-DE" sz="1200" kern="1200" dirty="0" err="1" smtClean="0">
                <a:solidFill>
                  <a:schemeClr val="tx1"/>
                </a:solidFill>
                <a:effectLst/>
                <a:latin typeface="+mn-lt"/>
                <a:ea typeface="+mn-ea"/>
                <a:cs typeface="+mn-cs"/>
              </a:rPr>
              <a:t>cache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configured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Read </a:t>
            </a:r>
            <a:r>
              <a:rPr lang="de-DE" sz="1200" b="1" kern="1200" dirty="0" err="1" smtClean="0">
                <a:solidFill>
                  <a:schemeClr val="tx1"/>
                </a:solidFill>
                <a:effectLst/>
                <a:latin typeface="+mn-lt"/>
                <a:ea typeface="+mn-ea"/>
                <a:cs typeface="+mn-cs"/>
              </a:rPr>
              <a:t>only</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Read Write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None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disabled</a:t>
            </a:r>
            <a:r>
              <a:rPr lang="de-DE" sz="1200" kern="1200" dirty="0" smtClean="0">
                <a:solidFill>
                  <a:schemeClr val="tx1"/>
                </a:solidFill>
                <a:effectLst/>
                <a:latin typeface="+mn-lt"/>
                <a:ea typeface="+mn-ea"/>
                <a:cs typeface="+mn-cs"/>
              </a:rPr>
              <a:t>).</a:t>
            </a:r>
          </a:p>
          <a:p>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Read </a:t>
            </a:r>
            <a:r>
              <a:rPr lang="de-DE" sz="1200" b="1" kern="1200" dirty="0" err="1" smtClean="0">
                <a:solidFill>
                  <a:schemeClr val="tx1"/>
                </a:solidFill>
                <a:effectLst/>
                <a:latin typeface="+mn-lt"/>
                <a:ea typeface="+mn-ea"/>
                <a:cs typeface="+mn-cs"/>
              </a:rPr>
              <a:t>Only</a:t>
            </a:r>
            <a:r>
              <a:rPr lang="de-DE" sz="1200" b="1"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 Reads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writes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cached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future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reads</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writes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persisted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directly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Microsoft </a:t>
            </a:r>
            <a:r>
              <a:rPr lang="de-DE" sz="1200" kern="1200" dirty="0" err="1" smtClean="0">
                <a:solidFill>
                  <a:schemeClr val="tx1"/>
                </a:solidFill>
                <a:effectLst/>
                <a:latin typeface="+mn-lt"/>
                <a:ea typeface="+mn-ea"/>
                <a:cs typeface="+mn-cs"/>
              </a:rPr>
              <a:t>Azure</a:t>
            </a:r>
            <a:r>
              <a:rPr lang="de-DE" sz="1200" kern="1200" dirty="0" smtClean="0">
                <a:solidFill>
                  <a:schemeClr val="tx1"/>
                </a:solidFill>
                <a:effectLst/>
                <a:latin typeface="+mn-lt"/>
                <a:ea typeface="+mn-ea"/>
                <a:cs typeface="+mn-cs"/>
              </a:rPr>
              <a:t> Storage </a:t>
            </a:r>
            <a:r>
              <a:rPr lang="de-DE" sz="1200" kern="1200" dirty="0" err="1" smtClean="0">
                <a:solidFill>
                  <a:schemeClr val="tx1"/>
                </a:solidFill>
                <a:effectLst/>
                <a:latin typeface="+mn-lt"/>
                <a:ea typeface="+mn-ea"/>
                <a:cs typeface="+mn-cs"/>
              </a:rPr>
              <a:t>Blob</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service</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Read Write:</a:t>
            </a:r>
            <a:r>
              <a:rPr lang="de-DE" sz="1200" kern="1200" dirty="0" smtClean="0">
                <a:solidFill>
                  <a:schemeClr val="tx1"/>
                </a:solidFill>
                <a:effectLst/>
                <a:latin typeface="+mn-lt"/>
                <a:ea typeface="+mn-ea"/>
                <a:cs typeface="+mn-cs"/>
              </a:rPr>
              <a:t> Reads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writes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cached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future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reads</a:t>
            </a:r>
            <a:r>
              <a:rPr lang="de-DE" sz="1200" kern="1200" dirty="0" smtClean="0">
                <a:solidFill>
                  <a:schemeClr val="tx1"/>
                </a:solidFill>
                <a:effectLst/>
                <a:latin typeface="+mn-lt"/>
                <a:ea typeface="+mn-ea"/>
                <a:cs typeface="+mn-cs"/>
              </a:rPr>
              <a:t>. Regular </a:t>
            </a:r>
            <a:r>
              <a:rPr lang="de-DE" sz="1200" kern="1200" dirty="0" err="1" smtClean="0">
                <a:solidFill>
                  <a:schemeClr val="tx1"/>
                </a:solidFill>
                <a:effectLst/>
                <a:latin typeface="+mn-lt"/>
                <a:ea typeface="+mn-ea"/>
                <a:cs typeface="+mn-cs"/>
              </a:rPr>
              <a:t>writes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persisted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cache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If</a:t>
            </a:r>
            <a:r>
              <a:rPr lang="de-DE" sz="1200" kern="1200" dirty="0" smtClean="0">
                <a:solidFill>
                  <a:schemeClr val="tx1"/>
                </a:solidFill>
                <a:effectLst/>
                <a:latin typeface="+mn-lt"/>
                <a:ea typeface="+mn-ea"/>
                <a:cs typeface="+mn-cs"/>
              </a:rPr>
              <a:t> </a:t>
            </a:r>
            <a:r>
              <a:rPr lang="de-DE" sz="1200" i="1" kern="1200" dirty="0" smtClean="0">
                <a:solidFill>
                  <a:schemeClr val="tx1"/>
                </a:solidFill>
                <a:effectLst/>
                <a:latin typeface="+mn-lt"/>
                <a:ea typeface="+mn-ea"/>
                <a:cs typeface="+mn-cs"/>
                <a:hlinkClick r:id="rId3"/>
              </a:rPr>
              <a:t>Write-</a:t>
            </a:r>
            <a:r>
              <a:rPr lang="de-DE" sz="1200" i="1" kern="1200" dirty="0" err="1" smtClean="0">
                <a:solidFill>
                  <a:schemeClr val="tx1"/>
                </a:solidFill>
                <a:effectLst/>
                <a:latin typeface="+mn-lt"/>
                <a:ea typeface="+mn-ea"/>
                <a:cs typeface="+mn-cs"/>
                <a:hlinkClick r:id="rId3"/>
              </a:rPr>
              <a:t>through</a:t>
            </a:r>
            <a:r>
              <a:rPr lang="de-DE" sz="1200"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hlinkClick r:id="rId4"/>
              </a:rPr>
              <a:t>Forced</a:t>
            </a:r>
            <a:r>
              <a:rPr lang="de-DE" sz="1200" i="1" kern="1200" dirty="0" smtClean="0">
                <a:solidFill>
                  <a:schemeClr val="tx1"/>
                </a:solidFill>
                <a:effectLst/>
                <a:latin typeface="+mn-lt"/>
                <a:ea typeface="+mn-ea"/>
                <a:cs typeface="+mn-cs"/>
                <a:hlinkClick r:id="rId4"/>
              </a:rPr>
              <a:t> Unit Access (FUA)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hlinkClick r:id="rId5"/>
              </a:rPr>
              <a:t>flush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asserted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write</a:t>
            </a:r>
            <a:r>
              <a:rPr lang="de-DE" sz="1200" kern="1200" dirty="0" smtClean="0">
                <a:solidFill>
                  <a:schemeClr val="tx1"/>
                </a:solidFill>
                <a:effectLst/>
                <a:latin typeface="+mn-lt"/>
                <a:ea typeface="+mn-ea"/>
                <a:cs typeface="+mn-cs"/>
              </a:rPr>
              <a:t> will </a:t>
            </a:r>
            <a:r>
              <a:rPr lang="de-DE" sz="1200" kern="1200" dirty="0" err="1" smtClean="0">
                <a:solidFill>
                  <a:schemeClr val="tx1"/>
                </a:solidFill>
                <a:effectLst/>
                <a:latin typeface="+mn-lt"/>
                <a:ea typeface="+mn-ea"/>
                <a:cs typeface="+mn-cs"/>
              </a:rPr>
              <a:t>commit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directly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Microsoft </a:t>
            </a:r>
            <a:r>
              <a:rPr lang="de-DE" sz="1200" kern="1200" dirty="0" err="1" smtClean="0">
                <a:solidFill>
                  <a:schemeClr val="tx1"/>
                </a:solidFill>
                <a:effectLst/>
                <a:latin typeface="+mn-lt"/>
                <a:ea typeface="+mn-ea"/>
                <a:cs typeface="+mn-cs"/>
              </a:rPr>
              <a:t>Azure</a:t>
            </a:r>
            <a:r>
              <a:rPr lang="de-DE" sz="1200" kern="1200" dirty="0" smtClean="0">
                <a:solidFill>
                  <a:schemeClr val="tx1"/>
                </a:solidFill>
                <a:effectLst/>
                <a:latin typeface="+mn-lt"/>
                <a:ea typeface="+mn-ea"/>
                <a:cs typeface="+mn-cs"/>
              </a:rPr>
              <a:t> Storage </a:t>
            </a:r>
            <a:r>
              <a:rPr lang="de-DE" sz="1200" kern="1200" dirty="0" err="1" smtClean="0">
                <a:solidFill>
                  <a:schemeClr val="tx1"/>
                </a:solidFill>
                <a:effectLst/>
                <a:latin typeface="+mn-lt"/>
                <a:ea typeface="+mn-ea"/>
                <a:cs typeface="+mn-cs"/>
              </a:rPr>
              <a:t>Blob</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service</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None (</a:t>
            </a:r>
            <a:r>
              <a:rPr lang="de-DE" sz="1200" b="1" kern="1200" dirty="0" err="1" smtClean="0">
                <a:solidFill>
                  <a:schemeClr val="tx1"/>
                </a:solidFill>
                <a:effectLst/>
                <a:latin typeface="+mn-lt"/>
                <a:ea typeface="+mn-ea"/>
                <a:cs typeface="+mn-cs"/>
              </a:rPr>
              <a:t>disabled</a:t>
            </a:r>
            <a:r>
              <a:rPr lang="de-DE" sz="1200" b="1"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 Bypasses </a:t>
            </a:r>
            <a:r>
              <a:rPr lang="de-DE" sz="1200" kern="1200" dirty="0" err="1" smtClean="0">
                <a:solidFill>
                  <a:schemeClr val="tx1"/>
                </a:solidFill>
                <a:effectLst/>
                <a:latin typeface="+mn-lt"/>
                <a:ea typeface="+mn-ea"/>
                <a:cs typeface="+mn-cs"/>
              </a:rPr>
              <a:t>cache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completely</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transfers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completed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against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Microsoft </a:t>
            </a:r>
            <a:r>
              <a:rPr lang="de-DE" sz="1200" kern="1200" dirty="0" err="1" smtClean="0">
                <a:solidFill>
                  <a:schemeClr val="tx1"/>
                </a:solidFill>
                <a:effectLst/>
                <a:latin typeface="+mn-lt"/>
                <a:ea typeface="+mn-ea"/>
                <a:cs typeface="+mn-cs"/>
              </a:rPr>
              <a:t>Azure</a:t>
            </a:r>
            <a:r>
              <a:rPr lang="de-DE" sz="1200" kern="1200" dirty="0" smtClean="0">
                <a:solidFill>
                  <a:schemeClr val="tx1"/>
                </a:solidFill>
                <a:effectLst/>
                <a:latin typeface="+mn-lt"/>
                <a:ea typeface="+mn-ea"/>
                <a:cs typeface="+mn-cs"/>
              </a:rPr>
              <a:t> Storage </a:t>
            </a:r>
            <a:r>
              <a:rPr lang="de-DE" sz="1200" kern="1200" dirty="0" err="1" smtClean="0">
                <a:solidFill>
                  <a:schemeClr val="tx1"/>
                </a:solidFill>
                <a:effectLst/>
                <a:latin typeface="+mn-lt"/>
                <a:ea typeface="+mn-ea"/>
                <a:cs typeface="+mn-cs"/>
              </a:rPr>
              <a:t>blob</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service</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Cache </a:t>
            </a:r>
            <a:r>
              <a:rPr lang="de-DE" sz="1200" b="1" kern="1200" dirty="0" err="1" smtClean="0">
                <a:solidFill>
                  <a:schemeClr val="tx1"/>
                </a:solidFill>
                <a:effectLst/>
                <a:latin typeface="+mn-lt"/>
                <a:ea typeface="+mn-ea"/>
                <a:cs typeface="+mn-cs"/>
              </a:rPr>
              <a:t>performance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behavior</a:t>
            </a:r>
            <a:endParaRPr lang="de-DE" sz="1200" kern="1200" dirty="0" smtClean="0">
              <a:solidFill>
                <a:schemeClr val="tx1"/>
              </a:solidFill>
              <a:effectLst/>
              <a:latin typeface="+mn-lt"/>
              <a:ea typeface="+mn-ea"/>
              <a:cs typeface="+mn-cs"/>
            </a:endParaRPr>
          </a:p>
          <a:p>
            <a:r>
              <a:rPr lang="de-DE" sz="1200" kern="1200" dirty="0" err="1" smtClean="0">
                <a:solidFill>
                  <a:schemeClr val="tx1"/>
                </a:solidFill>
                <a:effectLst/>
                <a:latin typeface="+mn-lt"/>
                <a:ea typeface="+mn-ea"/>
                <a:cs typeface="+mn-cs"/>
              </a:rPr>
              <a:t>When</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caching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enabled</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requests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result</a:t>
            </a:r>
            <a:r>
              <a:rPr lang="de-DE" sz="1200" kern="1200" dirty="0" smtClean="0">
                <a:solidFill>
                  <a:schemeClr val="tx1"/>
                </a:solidFill>
                <a:effectLst/>
                <a:latin typeface="+mn-lt"/>
                <a:ea typeface="+mn-ea"/>
                <a:cs typeface="+mn-cs"/>
              </a:rPr>
              <a:t> in a </a:t>
            </a:r>
            <a:r>
              <a:rPr lang="de-DE" sz="1200" kern="1200" dirty="0" err="1" smtClean="0">
                <a:solidFill>
                  <a:schemeClr val="tx1"/>
                </a:solidFill>
                <a:effectLst/>
                <a:latin typeface="+mn-lt"/>
                <a:ea typeface="+mn-ea"/>
                <a:cs typeface="+mn-cs"/>
              </a:rPr>
              <a:t>cache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hit</a:t>
            </a:r>
            <a:r>
              <a:rPr lang="de-DE" sz="1200" kern="1200" dirty="0" smtClean="0">
                <a:solidFill>
                  <a:schemeClr val="tx1"/>
                </a:solidFill>
                <a:effectLst/>
                <a:latin typeface="+mn-lt"/>
                <a:ea typeface="+mn-ea"/>
                <a:cs typeface="+mn-cs"/>
              </a:rPr>
              <a:t> will </a:t>
            </a:r>
            <a:r>
              <a:rPr lang="de-DE" sz="1200" kern="1200" dirty="0" err="1" smtClean="0">
                <a:solidFill>
                  <a:schemeClr val="tx1"/>
                </a:solidFill>
                <a:effectLst/>
                <a:latin typeface="+mn-lt"/>
                <a:ea typeface="+mn-ea"/>
                <a:cs typeface="+mn-cs"/>
              </a:rPr>
              <a:t>be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completed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local</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cache</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performance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cache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hits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ultimately</a:t>
            </a:r>
            <a:r>
              <a:rPr lang="de-DE" sz="1200" kern="1200" dirty="0" smtClean="0">
                <a:solidFill>
                  <a:schemeClr val="tx1"/>
                </a:solidFill>
                <a:effectLst/>
                <a:latin typeface="+mn-lt"/>
                <a:ea typeface="+mn-ea"/>
                <a:cs typeface="+mn-cs"/>
              </a:rPr>
              <a:t> limited </a:t>
            </a:r>
            <a:r>
              <a:rPr lang="de-DE" sz="1200" kern="1200" dirty="0" err="1" smtClean="0">
                <a:solidFill>
                  <a:schemeClr val="tx1"/>
                </a:solidFill>
                <a:effectLst/>
                <a:latin typeface="+mn-lt"/>
                <a:ea typeface="+mn-ea"/>
                <a:cs typeface="+mn-cs"/>
              </a:rPr>
              <a:t>by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local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hard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performance</a:t>
            </a:r>
            <a:r>
              <a:rPr lang="de-DE" sz="1200" kern="1200" dirty="0" smtClean="0">
                <a:solidFill>
                  <a:schemeClr val="tx1"/>
                </a:solidFill>
                <a:effectLst/>
                <a:latin typeface="+mn-lt"/>
                <a:ea typeface="+mn-ea"/>
                <a:cs typeface="+mn-cs"/>
              </a:rPr>
              <a:t>.</a:t>
            </a:r>
          </a:p>
          <a:p>
            <a:r>
              <a:rPr lang="de-DE" sz="1200" kern="1200" dirty="0" smtClean="0">
                <a:solidFill>
                  <a:schemeClr val="tx1"/>
                </a:solidFill>
                <a:effectLst/>
                <a:latin typeface="+mn-lt"/>
                <a:ea typeface="+mn-ea"/>
                <a:cs typeface="+mn-cs"/>
              </a:rPr>
              <a:t>In </a:t>
            </a:r>
            <a:r>
              <a:rPr lang="de-DE" sz="1200" kern="1200" dirty="0" err="1" smtClean="0">
                <a:solidFill>
                  <a:schemeClr val="tx1"/>
                </a:solidFill>
                <a:effectLst/>
                <a:latin typeface="+mn-lt"/>
                <a:ea typeface="+mn-ea"/>
                <a:cs typeface="+mn-cs"/>
              </a:rPr>
              <a:t>scenarios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where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host’s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hard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not </a:t>
            </a:r>
            <a:r>
              <a:rPr lang="de-DE" sz="1200" kern="1200" dirty="0" err="1" smtClean="0">
                <a:solidFill>
                  <a:schemeClr val="tx1"/>
                </a:solidFill>
                <a:effectLst/>
                <a:latin typeface="+mn-lt"/>
                <a:ea typeface="+mn-ea"/>
                <a:cs typeface="+mn-cs"/>
              </a:rPr>
              <a:t>saturated</a:t>
            </a:r>
            <a:r>
              <a:rPr lang="de-DE" sz="1200" kern="1200" dirty="0" smtClean="0">
                <a:solidFill>
                  <a:schemeClr val="tx1"/>
                </a:solidFill>
                <a:effectLst/>
                <a:latin typeface="+mn-lt"/>
                <a:ea typeface="+mn-ea"/>
                <a:cs typeface="+mn-cs"/>
              </a:rPr>
              <a:t> (still </a:t>
            </a:r>
            <a:r>
              <a:rPr lang="de-DE" sz="1200" kern="1200" dirty="0" err="1" smtClean="0">
                <a:solidFill>
                  <a:schemeClr val="tx1"/>
                </a:solidFill>
                <a:effectLst/>
                <a:latin typeface="+mn-lt"/>
                <a:ea typeface="+mn-ea"/>
                <a:cs typeface="+mn-cs"/>
              </a:rPr>
              <a:t>have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some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idle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capacity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enabling</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caching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likely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help</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reduce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I/O </a:t>
            </a:r>
            <a:r>
              <a:rPr lang="de-DE" sz="1200" kern="1200" dirty="0" err="1" smtClean="0">
                <a:solidFill>
                  <a:schemeClr val="tx1"/>
                </a:solidFill>
                <a:effectLst/>
                <a:latin typeface="+mn-lt"/>
                <a:ea typeface="+mn-ea"/>
                <a:cs typeface="+mn-cs"/>
              </a:rPr>
              <a:t>latency</a:t>
            </a:r>
            <a:r>
              <a:rPr lang="de-DE" sz="1200" kern="1200" dirty="0" smtClean="0">
                <a:solidFill>
                  <a:schemeClr val="tx1"/>
                </a:solidFill>
                <a:effectLst/>
                <a:latin typeface="+mn-lt"/>
                <a:ea typeface="+mn-ea"/>
                <a:cs typeface="+mn-cs"/>
              </a:rPr>
              <a:t>. After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point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saturation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reached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new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requests</a:t>
            </a:r>
            <a:r>
              <a:rPr lang="de-DE" sz="1200" kern="1200" dirty="0" smtClean="0">
                <a:solidFill>
                  <a:schemeClr val="tx1"/>
                </a:solidFill>
                <a:effectLst/>
                <a:latin typeface="+mn-lt"/>
                <a:ea typeface="+mn-ea"/>
                <a:cs typeface="+mn-cs"/>
              </a:rPr>
              <a:t> will </a:t>
            </a:r>
            <a:r>
              <a:rPr lang="de-DE" sz="1200" kern="1200" dirty="0" err="1" smtClean="0">
                <a:solidFill>
                  <a:schemeClr val="tx1"/>
                </a:solidFill>
                <a:effectLst/>
                <a:latin typeface="+mn-lt"/>
                <a:ea typeface="+mn-ea"/>
                <a:cs typeface="+mn-cs"/>
              </a:rPr>
              <a:t>have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queued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inside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wait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processing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causing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latency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grow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size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resulting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queue</a:t>
            </a:r>
            <a:r>
              <a:rPr lang="de-DE" sz="1200" kern="1200" dirty="0" smtClean="0">
                <a:solidFill>
                  <a:schemeClr val="tx1"/>
                </a:solidFill>
                <a:effectLst/>
                <a:latin typeface="+mn-lt"/>
                <a:ea typeface="+mn-ea"/>
                <a:cs typeface="+mn-cs"/>
              </a:rPr>
              <a:t>.</a:t>
            </a:r>
          </a:p>
          <a:p>
            <a:r>
              <a:rPr lang="de-DE" sz="1200" kern="1200" dirty="0" err="1" smtClean="0">
                <a:solidFill>
                  <a:schemeClr val="tx1"/>
                </a:solidFill>
                <a:effectLst/>
                <a:latin typeface="+mn-lt"/>
                <a:ea typeface="+mn-ea"/>
                <a:cs typeface="+mn-cs"/>
              </a:rPr>
              <a:t>Testing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shows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enabling</a:t>
            </a:r>
            <a:r>
              <a:rPr lang="de-DE" sz="1200" kern="1200" dirty="0" smtClean="0">
                <a:solidFill>
                  <a:schemeClr val="tx1"/>
                </a:solidFill>
                <a:effectLst/>
                <a:latin typeface="+mn-lt"/>
                <a:ea typeface="+mn-ea"/>
                <a:cs typeface="+mn-cs"/>
              </a:rPr>
              <a:t> Read Write </a:t>
            </a:r>
            <a:r>
              <a:rPr lang="de-DE" sz="1200" kern="1200" dirty="0" err="1" smtClean="0">
                <a:solidFill>
                  <a:schemeClr val="tx1"/>
                </a:solidFill>
                <a:effectLst/>
                <a:latin typeface="+mn-lt"/>
                <a:ea typeface="+mn-ea"/>
                <a:cs typeface="+mn-cs"/>
              </a:rPr>
              <a:t>cache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OS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helps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improve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overall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operating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system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performance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boot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times</a:t>
            </a:r>
            <a:r>
              <a:rPr lang="de-DE" sz="1200" kern="1200" dirty="0" smtClean="0">
                <a:solidFill>
                  <a:schemeClr val="tx1"/>
                </a:solidFill>
                <a:effectLst/>
                <a:latin typeface="+mn-lt"/>
                <a:ea typeface="+mn-ea"/>
                <a:cs typeface="+mn-cs"/>
              </a:rPr>
              <a:t>. This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default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setting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OS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a:t>
            </a:r>
          </a:p>
          <a:p>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data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performance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benefit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caching</a:t>
            </a:r>
            <a:r>
              <a:rPr lang="de-DE" sz="1200" kern="1200" dirty="0" smtClean="0">
                <a:solidFill>
                  <a:schemeClr val="tx1"/>
                </a:solidFill>
                <a:effectLst/>
                <a:latin typeface="+mn-lt"/>
                <a:ea typeface="+mn-ea"/>
                <a:cs typeface="+mn-cs"/>
              </a:rPr>
              <a:t> will </a:t>
            </a:r>
            <a:r>
              <a:rPr lang="de-DE" sz="1200" kern="1200" dirty="0" err="1" smtClean="0">
                <a:solidFill>
                  <a:schemeClr val="tx1"/>
                </a:solidFill>
                <a:effectLst/>
                <a:latin typeface="+mn-lt"/>
                <a:ea typeface="+mn-ea"/>
                <a:cs typeface="+mn-cs"/>
              </a:rPr>
              <a:t>depend</a:t>
            </a:r>
            <a:r>
              <a:rPr lang="de-DE" sz="1200" kern="1200" dirty="0" smtClean="0">
                <a:solidFill>
                  <a:schemeClr val="tx1"/>
                </a:solidFill>
                <a:effectLst/>
                <a:latin typeface="+mn-lt"/>
                <a:ea typeface="+mn-ea"/>
                <a:cs typeface="+mn-cs"/>
              </a:rPr>
              <a:t> on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pattern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intensity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workload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generated</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general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guideline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leave</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caching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default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None (</a:t>
            </a:r>
            <a:r>
              <a:rPr lang="de-DE" sz="1200" kern="1200" dirty="0" err="1" smtClean="0">
                <a:solidFill>
                  <a:schemeClr val="tx1"/>
                </a:solidFill>
                <a:effectLst/>
                <a:latin typeface="+mn-lt"/>
                <a:ea typeface="+mn-ea"/>
                <a:cs typeface="+mn-cs"/>
              </a:rPr>
              <a:t>disabled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because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bypasses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local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thus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capable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providing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largest</a:t>
            </a:r>
            <a:r>
              <a:rPr lang="de-DE" sz="1200" kern="1200" dirty="0" smtClean="0">
                <a:solidFill>
                  <a:schemeClr val="tx1"/>
                </a:solidFill>
                <a:effectLst/>
                <a:latin typeface="+mn-lt"/>
                <a:ea typeface="+mn-ea"/>
                <a:cs typeface="+mn-cs"/>
              </a:rPr>
              <a:t> I/O rate.</a:t>
            </a:r>
          </a:p>
          <a:p>
            <a:r>
              <a:rPr lang="de-DE" sz="1200" b="1" kern="1200" dirty="0" smtClean="0">
                <a:solidFill>
                  <a:schemeClr val="tx1"/>
                </a:solidFill>
                <a:effectLst/>
                <a:latin typeface="+mn-lt"/>
                <a:ea typeface="+mn-ea"/>
                <a:cs typeface="+mn-cs"/>
              </a:rPr>
              <a:t>General </a:t>
            </a:r>
            <a:r>
              <a:rPr lang="de-DE" sz="1200" b="1" kern="1200" dirty="0" err="1" smtClean="0">
                <a:solidFill>
                  <a:schemeClr val="tx1"/>
                </a:solidFill>
                <a:effectLst/>
                <a:latin typeface="+mn-lt"/>
                <a:ea typeface="+mn-ea"/>
                <a:cs typeface="+mn-cs"/>
              </a:rPr>
              <a:t>best</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practices</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to</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configure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the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cache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Read </a:t>
            </a:r>
            <a:r>
              <a:rPr lang="de-DE" sz="1200" b="1" kern="1200" dirty="0" err="1" smtClean="0">
                <a:solidFill>
                  <a:schemeClr val="tx1"/>
                </a:solidFill>
                <a:effectLst/>
                <a:latin typeface="+mn-lt"/>
                <a:ea typeface="+mn-ea"/>
                <a:cs typeface="+mn-cs"/>
              </a:rPr>
              <a:t>Only</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Applications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may</a:t>
            </a:r>
            <a:r>
              <a:rPr lang="de-DE" sz="1200" kern="1200" dirty="0" smtClean="0">
                <a:solidFill>
                  <a:schemeClr val="tx1"/>
                </a:solidFill>
                <a:effectLst/>
                <a:latin typeface="+mn-lt"/>
                <a:ea typeface="+mn-ea"/>
                <a:cs typeface="+mn-cs"/>
              </a:rPr>
              <a:t> not </a:t>
            </a:r>
            <a:r>
              <a:rPr lang="de-DE" sz="1200" kern="1200" dirty="0" err="1" smtClean="0">
                <a:solidFill>
                  <a:schemeClr val="tx1"/>
                </a:solidFill>
                <a:effectLst/>
                <a:latin typeface="+mn-lt"/>
                <a:ea typeface="+mn-ea"/>
                <a:cs typeface="+mn-cs"/>
              </a:rPr>
              <a:t>assert</a:t>
            </a:r>
            <a:r>
              <a:rPr lang="de-DE" sz="1200" kern="1200" dirty="0" smtClean="0">
                <a:solidFill>
                  <a:schemeClr val="tx1"/>
                </a:solidFill>
                <a:effectLst/>
                <a:latin typeface="+mn-lt"/>
                <a:ea typeface="+mn-ea"/>
                <a:cs typeface="+mn-cs"/>
              </a:rPr>
              <a:t> </a:t>
            </a:r>
            <a:r>
              <a:rPr lang="de-DE" sz="1200" i="1" kern="1200" dirty="0" smtClean="0">
                <a:solidFill>
                  <a:schemeClr val="tx1"/>
                </a:solidFill>
                <a:effectLst/>
                <a:latin typeface="+mn-lt"/>
                <a:ea typeface="+mn-ea"/>
                <a:cs typeface="+mn-cs"/>
                <a:hlinkClick r:id="rId3"/>
              </a:rPr>
              <a:t>Write-</a:t>
            </a:r>
            <a:r>
              <a:rPr lang="de-DE" sz="1200" i="1" kern="1200" dirty="0" err="1" smtClean="0">
                <a:solidFill>
                  <a:schemeClr val="tx1"/>
                </a:solidFill>
                <a:effectLst/>
                <a:latin typeface="+mn-lt"/>
                <a:ea typeface="+mn-ea"/>
                <a:cs typeface="+mn-cs"/>
                <a:hlinkClick r:id="rId3"/>
              </a:rPr>
              <a:t>through</a:t>
            </a:r>
            <a:r>
              <a:rPr lang="de-DE" sz="1200"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hlinkClick r:id="rId4"/>
              </a:rPr>
              <a:t>Forced</a:t>
            </a:r>
            <a:r>
              <a:rPr lang="de-DE" sz="1200" i="1" kern="1200" dirty="0" smtClean="0">
                <a:solidFill>
                  <a:schemeClr val="tx1"/>
                </a:solidFill>
                <a:effectLst/>
                <a:latin typeface="+mn-lt"/>
                <a:ea typeface="+mn-ea"/>
                <a:cs typeface="+mn-cs"/>
                <a:hlinkClick r:id="rId4"/>
              </a:rPr>
              <a:t> Unit Access (FUA)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hlinkClick r:id="rId5"/>
              </a:rPr>
              <a:t>flush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correctly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Requires</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writes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persisted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Microsoft </a:t>
            </a:r>
            <a:r>
              <a:rPr lang="de-DE" sz="1200" kern="1200" dirty="0" err="1" smtClean="0">
                <a:solidFill>
                  <a:schemeClr val="tx1"/>
                </a:solidFill>
                <a:effectLst/>
                <a:latin typeface="+mn-lt"/>
                <a:ea typeface="+mn-ea"/>
                <a:cs typeface="+mn-cs"/>
              </a:rPr>
              <a:t>Azure</a:t>
            </a:r>
            <a:r>
              <a:rPr lang="de-DE" sz="1200" kern="1200" dirty="0" smtClean="0">
                <a:solidFill>
                  <a:schemeClr val="tx1"/>
                </a:solidFill>
                <a:effectLst/>
                <a:latin typeface="+mn-lt"/>
                <a:ea typeface="+mn-ea"/>
                <a:cs typeface="+mn-cs"/>
              </a:rPr>
              <a:t> Storage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prevent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data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loss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data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corruption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while</a:t>
            </a:r>
            <a:r>
              <a:rPr lang="de-DE" sz="1200" kern="1200" dirty="0" smtClean="0">
                <a:solidFill>
                  <a:schemeClr val="tx1"/>
                </a:solidFill>
                <a:effectLst/>
                <a:latin typeface="+mn-lt"/>
                <a:ea typeface="+mn-ea"/>
                <a:cs typeface="+mn-cs"/>
              </a:rPr>
              <a:t> still </a:t>
            </a:r>
            <a:r>
              <a:rPr lang="de-DE" sz="1200" kern="1200" dirty="0" err="1" smtClean="0">
                <a:solidFill>
                  <a:schemeClr val="tx1"/>
                </a:solidFill>
                <a:effectLst/>
                <a:latin typeface="+mn-lt"/>
                <a:ea typeface="+mn-ea"/>
                <a:cs typeface="+mn-cs"/>
              </a:rPr>
              <a:t>enabling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read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cache</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Read Write </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Offers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lowest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latency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light </a:t>
            </a:r>
            <a:r>
              <a:rPr lang="de-DE" sz="1200" kern="1200" dirty="0" err="1" smtClean="0">
                <a:solidFill>
                  <a:schemeClr val="tx1"/>
                </a:solidFill>
                <a:effectLst/>
                <a:latin typeface="+mn-lt"/>
                <a:ea typeface="+mn-ea"/>
                <a:cs typeface="+mn-cs"/>
              </a:rPr>
              <a:t>workloads</a:t>
            </a:r>
            <a:r>
              <a:rPr lang="de-DE" sz="1200" kern="1200" dirty="0" smtClean="0">
                <a:solidFill>
                  <a:schemeClr val="tx1"/>
                </a:solidFill>
                <a:effectLst/>
                <a:latin typeface="+mn-lt"/>
                <a:ea typeface="+mn-ea"/>
                <a:cs typeface="+mn-cs"/>
              </a:rPr>
              <a:t>. Recommended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OS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data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sporadic</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access</a:t>
            </a:r>
            <a:r>
              <a:rPr lang="de-DE" sz="1200" kern="1200" dirty="0" smtClean="0">
                <a:solidFill>
                  <a:schemeClr val="tx1"/>
                </a:solidFill>
                <a:effectLst/>
                <a:latin typeface="+mn-lt"/>
                <a:ea typeface="+mn-ea"/>
                <a:cs typeface="+mn-cs"/>
              </a:rPr>
              <a:t>. Total </a:t>
            </a:r>
            <a:r>
              <a:rPr lang="de-DE" sz="1200" kern="1200" dirty="0" err="1" smtClean="0">
                <a:solidFill>
                  <a:schemeClr val="tx1"/>
                </a:solidFill>
                <a:effectLst/>
                <a:latin typeface="+mn-lt"/>
                <a:ea typeface="+mn-ea"/>
                <a:cs typeface="+mn-cs"/>
              </a:rPr>
              <a:t>workload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should</a:t>
            </a:r>
            <a:r>
              <a:rPr lang="de-DE" sz="1200" kern="1200" dirty="0" smtClean="0">
                <a:solidFill>
                  <a:schemeClr val="tx1"/>
                </a:solidFill>
                <a:effectLst/>
                <a:latin typeface="+mn-lt"/>
                <a:ea typeface="+mn-ea"/>
                <a:cs typeface="+mn-cs"/>
              </a:rPr>
              <a:t> not </a:t>
            </a:r>
            <a:r>
              <a:rPr lang="de-DE" sz="1200" kern="1200" dirty="0" err="1" smtClean="0">
                <a:solidFill>
                  <a:schemeClr val="tx1"/>
                </a:solidFill>
                <a:effectLst/>
                <a:latin typeface="+mn-lt"/>
                <a:ea typeface="+mn-ea"/>
                <a:cs typeface="+mn-cs"/>
              </a:rPr>
              <a:t>frequently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exceed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performance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local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hard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drives</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None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disabled</a:t>
            </a:r>
            <a:r>
              <a:rPr lang="de-DE" sz="1200" kern="1200" dirty="0" smtClean="0">
                <a:solidFill>
                  <a:schemeClr val="tx1"/>
                </a:solidFill>
                <a:effectLst/>
                <a:latin typeface="+mn-lt"/>
                <a:ea typeface="+mn-ea"/>
                <a:cs typeface="+mn-cs"/>
              </a:rPr>
              <a:t>) – Bypasses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local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cache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completely</a:t>
            </a:r>
            <a:r>
              <a:rPr lang="de-DE" sz="1200" kern="1200" dirty="0" smtClean="0">
                <a:solidFill>
                  <a:schemeClr val="tx1"/>
                </a:solidFill>
                <a:effectLst/>
                <a:latin typeface="+mn-lt"/>
                <a:ea typeface="+mn-ea"/>
                <a:cs typeface="+mn-cs"/>
              </a:rPr>
              <a:t>. This will </a:t>
            </a:r>
            <a:r>
              <a:rPr lang="de-DE" sz="1200" kern="1200" dirty="0" err="1" smtClean="0">
                <a:solidFill>
                  <a:schemeClr val="tx1"/>
                </a:solidFill>
                <a:effectLst/>
                <a:latin typeface="+mn-lt"/>
                <a:ea typeface="+mn-ea"/>
                <a:cs typeface="+mn-cs"/>
              </a:rPr>
              <a:t>prevent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physical</a:t>
            </a:r>
            <a:r>
              <a:rPr lang="de-DE" sz="1200" kern="1200" dirty="0" smtClean="0">
                <a:solidFill>
                  <a:schemeClr val="tx1"/>
                </a:solidFill>
                <a:effectLst/>
                <a:latin typeface="+mn-lt"/>
                <a:ea typeface="+mn-ea"/>
                <a:cs typeface="+mn-cs"/>
              </a:rPr>
              <a:t> host </a:t>
            </a:r>
            <a:r>
              <a:rPr lang="de-DE" sz="1200" kern="1200" dirty="0" err="1" smtClean="0">
                <a:solidFill>
                  <a:schemeClr val="tx1"/>
                </a:solidFill>
                <a:effectLst/>
                <a:latin typeface="+mn-lt"/>
                <a:ea typeface="+mn-ea"/>
                <a:cs typeface="+mn-cs"/>
              </a:rPr>
              <a:t>local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hard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drives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becoming</a:t>
            </a:r>
            <a:r>
              <a:rPr lang="de-DE" sz="1200" kern="1200" dirty="0" smtClean="0">
                <a:solidFill>
                  <a:schemeClr val="tx1"/>
                </a:solidFill>
                <a:effectLst/>
                <a:latin typeface="+mn-lt"/>
                <a:ea typeface="+mn-ea"/>
                <a:cs typeface="+mn-cs"/>
              </a:rPr>
              <a:t> a </a:t>
            </a:r>
            <a:r>
              <a:rPr lang="de-DE" sz="1200" kern="1200" dirty="0" err="1" smtClean="0">
                <a:solidFill>
                  <a:schemeClr val="tx1"/>
                </a:solidFill>
                <a:effectLst/>
                <a:latin typeface="+mn-lt"/>
                <a:ea typeface="+mn-ea"/>
                <a:cs typeface="+mn-cs"/>
              </a:rPr>
              <a:t>bottleneck</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Offers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performance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I/O intensive </a:t>
            </a:r>
            <a:r>
              <a:rPr lang="de-DE" sz="1200" kern="1200" dirty="0" err="1" smtClean="0">
                <a:solidFill>
                  <a:schemeClr val="tx1"/>
                </a:solidFill>
                <a:effectLst/>
                <a:latin typeface="+mn-lt"/>
                <a:ea typeface="+mn-ea"/>
                <a:cs typeface="+mn-cs"/>
              </a:rPr>
              <a:t>workloads</a:t>
            </a:r>
            <a:r>
              <a:rPr lang="de-D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de-DE" dirty="0"/>
          </a:p>
        </p:txBody>
      </p:sp>
      <p:sp>
        <p:nvSpPr>
          <p:cNvPr id="4" name="Slide Number Placeholder 3"/>
          <p:cNvSpPr>
            <a:spLocks noGrp="1"/>
          </p:cNvSpPr>
          <p:nvPr>
            <p:ph type="sldNum" sz="quarter" idx="10"/>
          </p:nvPr>
        </p:nvSpPr>
        <p:spPr/>
        <p:txBody>
          <a:bodyPr/>
          <a:lstStyle/>
          <a:p>
            <a:fld id="{3914BC00-1402-49CF-9CEB-7C8FB383AFA3}" type="slidenum">
              <a:rPr lang="de-DE" smtClean="0">
                <a:solidFill>
                  <a:prstClr val="black"/>
                </a:solidFill>
              </a:rPr>
              <a:pPr/>
              <a:t>40</a:t>
            </a:fld>
            <a:endParaRPr lang="de-DE">
              <a:solidFill>
                <a:prstClr val="black"/>
              </a:solidFill>
            </a:endParaRPr>
          </a:p>
        </p:txBody>
      </p:sp>
    </p:spTree>
    <p:extLst>
      <p:ext uri="{BB962C8B-B14F-4D97-AF65-F5344CB8AC3E}">
        <p14:creationId xmlns:p14="http://schemas.microsoft.com/office/powerpoint/2010/main" val="1166638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smtClean="0"/>
              <a:t>VM Sizes</a:t>
            </a:r>
          </a:p>
          <a:p>
            <a:pPr marL="0" indent="0">
              <a:buNone/>
            </a:pPr>
            <a:r>
              <a:rPr lang="en-US" b="1" dirty="0" smtClean="0"/>
              <a:t>http://msdn.microsoft.com/en-us/library/azure/dn197896.aspx</a:t>
            </a:r>
          </a:p>
          <a:p>
            <a:pPr lvl="0"/>
            <a:r>
              <a:rPr lang="en-US" dirty="0" smtClean="0"/>
              <a:t>Sizes are available from extra small to extra large</a:t>
            </a:r>
          </a:p>
          <a:p>
            <a:pPr lvl="0"/>
            <a:r>
              <a:rPr lang="en-US" dirty="0" smtClean="0"/>
              <a:t>Able to attach up to 16 TB to an</a:t>
            </a:r>
            <a:r>
              <a:rPr lang="en-US" dirty="0" smtClean="0">
                <a:solidFill>
                  <a:srgbClr val="FF0000"/>
                </a:solidFill>
              </a:rPr>
              <a:t> XL </a:t>
            </a:r>
            <a:r>
              <a:rPr lang="en-US" dirty="0" smtClean="0"/>
              <a:t>VM, which can get up to 16 TB</a:t>
            </a:r>
          </a:p>
          <a:p>
            <a:pPr marL="0" indent="0">
              <a:buNone/>
            </a:pPr>
            <a:r>
              <a:rPr lang="en-US" dirty="0" smtClean="0">
                <a:solidFill>
                  <a:srgbClr val="FF0000"/>
                </a:solidFill>
              </a:rPr>
              <a:t>That provides an option to scale to much larger databases using SQL Server in a VM.</a:t>
            </a:r>
          </a:p>
          <a:p>
            <a:pPr marL="0" indent="0">
              <a:buNone/>
            </a:pPr>
            <a:r>
              <a:rPr lang="en-US" dirty="0" smtClean="0">
                <a:solidFill>
                  <a:srgbClr val="FF0000"/>
                </a:solidFill>
              </a:rPr>
              <a:t>Also describe the two tiers, best to use Basic tier for test environments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110E035-3DF4-4A15-9272-486F21423BC9}" type="slidenum">
              <a:rPr lang="en-US" smtClean="0"/>
              <a:pPr/>
              <a:t>41</a:t>
            </a:fld>
            <a:endParaRPr lang="en-US"/>
          </a:p>
        </p:txBody>
      </p:sp>
      <p:sp>
        <p:nvSpPr>
          <p:cNvPr id="6" name="Slide Image Placeholder 5"/>
          <p:cNvSpPr>
            <a:spLocks noGrp="1" noRot="1" noChangeAspect="1"/>
          </p:cNvSpPr>
          <p:nvPr>
            <p:ph type="sldImg"/>
          </p:nvPr>
        </p:nvSpPr>
        <p:spPr>
          <a:xfrm>
            <a:off x="384175" y="484188"/>
            <a:ext cx="6096000" cy="3429000"/>
          </a:xfrm>
        </p:spPr>
      </p:sp>
      <p:sp>
        <p:nvSpPr>
          <p:cNvPr id="8" name="Rectangle 7"/>
          <p:cNvSpPr/>
          <p:nvPr/>
        </p:nvSpPr>
        <p:spPr>
          <a:xfrm>
            <a:off x="-2857500" y="3520089"/>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Gaiyasi</a:t>
            </a:r>
            <a:r>
              <a:rPr lang="en-US" sz="1100" dirty="0">
                <a:latin typeface="Calibri"/>
              </a:rPr>
              <a:t>:</a:t>
            </a:r>
          </a:p>
          <a:p>
            <a:r>
              <a:rPr lang="en-US" sz="1100" i="1" dirty="0" smtClean="0">
                <a:latin typeface="Calibri"/>
              </a:rPr>
              <a:t>Thursday, October 03, 2013
</a:t>
            </a:r>
            <a:r>
              <a:rPr lang="en-US" sz="1100" dirty="0"/>
              <a:t>Please confirm if this should be changed to “extra large”.</a:t>
            </a:r>
          </a:p>
        </p:txBody>
      </p:sp>
      <p:sp>
        <p:nvSpPr>
          <p:cNvPr id="2" name="Rectangle 1"/>
          <p:cNvSpPr/>
          <p:nvPr/>
        </p:nvSpPr>
        <p:spPr>
          <a:xfrm>
            <a:off x="6480175" y="4636907"/>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Kindly validate the edit</a:t>
            </a:r>
            <a:endParaRPr lang="en-US" sz="1100" dirty="0">
              <a:latin typeface="Calibri"/>
            </a:endParaRPr>
          </a:p>
        </p:txBody>
      </p:sp>
      <p:sp>
        <p:nvSpPr>
          <p:cNvPr id="7" name="Rectangle 6"/>
          <p:cNvSpPr/>
          <p:nvPr/>
        </p:nvSpPr>
        <p:spPr>
          <a:xfrm>
            <a:off x="6480175" y="3348650"/>
            <a:ext cx="3175000" cy="1277273"/>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pPr lvl="0"/>
            <a:r>
              <a:rPr lang="en-US" sz="1100" i="1" dirty="0" smtClean="0">
                <a:latin typeface="Calibri"/>
              </a:rPr>
              <a:t>08 October 2013
</a:t>
            </a:r>
            <a:r>
              <a:rPr lang="en-US" sz="1100" dirty="0" smtClean="0">
                <a:latin typeface="Calibri"/>
              </a:rPr>
              <a:t>Can this be written as ” </a:t>
            </a:r>
            <a:r>
              <a:rPr lang="en-US" sz="1100" dirty="0"/>
              <a:t>Able to attach up to 16 TB to an</a:t>
            </a:r>
            <a:r>
              <a:rPr lang="en-US" sz="1100" dirty="0">
                <a:solidFill>
                  <a:srgbClr val="FF0000"/>
                </a:solidFill>
              </a:rPr>
              <a:t> XL </a:t>
            </a:r>
            <a:r>
              <a:rPr lang="en-US" sz="1100" dirty="0"/>
              <a:t>VM, </a:t>
            </a:r>
            <a:r>
              <a:rPr lang="en-US" sz="1100" dirty="0" smtClean="0"/>
              <a:t>providing an additional capacity of 16 TB.”</a:t>
            </a:r>
            <a:endParaRPr lang="en-US" sz="1100" dirty="0"/>
          </a:p>
          <a:p>
            <a:r>
              <a:rPr lang="en-US" sz="1100" dirty="0" smtClean="0">
                <a:latin typeface="Calibri"/>
              </a:rPr>
              <a:t> </a:t>
            </a:r>
            <a:endParaRPr lang="en-US" sz="1100" dirty="0">
              <a:latin typeface="Calibri"/>
            </a:endParaRPr>
          </a:p>
        </p:txBody>
      </p:sp>
    </p:spTree>
    <p:extLst>
      <p:ext uri="{BB962C8B-B14F-4D97-AF65-F5344CB8AC3E}">
        <p14:creationId xmlns:p14="http://schemas.microsoft.com/office/powerpoint/2010/main" val="87005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75416BA-65F7-274A-AD61-D0FA78F3AA6E}" type="slidenum">
              <a:rPr lang="en-US" smtClean="0"/>
              <a:pPr/>
              <a:t>4</a:t>
            </a:fld>
            <a:endParaRPr lang="en-US"/>
          </a:p>
        </p:txBody>
      </p:sp>
    </p:spTree>
    <p:extLst>
      <p:ext uri="{BB962C8B-B14F-4D97-AF65-F5344CB8AC3E}">
        <p14:creationId xmlns:p14="http://schemas.microsoft.com/office/powerpoint/2010/main" val="543531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r>
              <a:rPr lang="en-US" dirty="0" smtClean="0"/>
              <a:t>https://msdn.microsoft.com/library/azure/dn689095.aspx</a:t>
            </a:r>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42</a:t>
            </a:fld>
            <a:endParaRPr lang="en-US"/>
          </a:p>
        </p:txBody>
      </p:sp>
    </p:spTree>
    <p:extLst>
      <p:ext uri="{BB962C8B-B14F-4D97-AF65-F5344CB8AC3E}">
        <p14:creationId xmlns:p14="http://schemas.microsoft.com/office/powerpoint/2010/main" val="3177260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smtClean="0"/>
              <a:t>Link to more information</a:t>
            </a:r>
          </a:p>
          <a:p>
            <a:pPr marL="0" indent="0">
              <a:buNone/>
            </a:pPr>
            <a:r>
              <a:rPr lang="en-US" dirty="0" smtClean="0">
                <a:solidFill>
                  <a:srgbClr val="FF0000"/>
                </a:solidFill>
              </a:rPr>
              <a:t>http://azure.microsoft.com/blog/2014/09/22/new-d-series-virtual-machine-sizes/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110E035-3DF4-4A15-9272-486F21423BC9}" type="slidenum">
              <a:rPr lang="en-US" smtClean="0"/>
              <a:pPr/>
              <a:t>44</a:t>
            </a:fld>
            <a:endParaRPr lang="en-US"/>
          </a:p>
        </p:txBody>
      </p:sp>
      <p:sp>
        <p:nvSpPr>
          <p:cNvPr id="6" name="Slide Image Placeholder 5"/>
          <p:cNvSpPr>
            <a:spLocks noGrp="1" noRot="1" noChangeAspect="1"/>
          </p:cNvSpPr>
          <p:nvPr>
            <p:ph type="sldImg"/>
          </p:nvPr>
        </p:nvSpPr>
        <p:spPr>
          <a:xfrm>
            <a:off x="384175" y="484188"/>
            <a:ext cx="6096000" cy="3429000"/>
          </a:xfrm>
        </p:spPr>
      </p:sp>
      <p:sp>
        <p:nvSpPr>
          <p:cNvPr id="8" name="Rectangle 7"/>
          <p:cNvSpPr/>
          <p:nvPr/>
        </p:nvSpPr>
        <p:spPr>
          <a:xfrm>
            <a:off x="-2857500" y="3520089"/>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Gaiyasi</a:t>
            </a:r>
            <a:r>
              <a:rPr lang="en-US" sz="1100" dirty="0">
                <a:latin typeface="Calibri"/>
              </a:rPr>
              <a:t>:</a:t>
            </a:r>
          </a:p>
          <a:p>
            <a:r>
              <a:rPr lang="en-US" sz="1100" i="1" dirty="0" smtClean="0">
                <a:latin typeface="Calibri"/>
              </a:rPr>
              <a:t>Thursday, October 03, 2013
</a:t>
            </a:r>
            <a:r>
              <a:rPr lang="en-US" sz="1100" dirty="0"/>
              <a:t>Please confirm if this should be changed to “extra large”.</a:t>
            </a:r>
          </a:p>
        </p:txBody>
      </p:sp>
      <p:sp>
        <p:nvSpPr>
          <p:cNvPr id="2" name="Rectangle 1"/>
          <p:cNvSpPr/>
          <p:nvPr/>
        </p:nvSpPr>
        <p:spPr>
          <a:xfrm>
            <a:off x="6480175" y="4636907"/>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Kindly validate the edit</a:t>
            </a:r>
            <a:endParaRPr lang="en-US" sz="1100" dirty="0">
              <a:latin typeface="Calibri"/>
            </a:endParaRPr>
          </a:p>
        </p:txBody>
      </p:sp>
      <p:sp>
        <p:nvSpPr>
          <p:cNvPr id="7" name="Rectangle 6"/>
          <p:cNvSpPr/>
          <p:nvPr/>
        </p:nvSpPr>
        <p:spPr>
          <a:xfrm>
            <a:off x="6480175" y="3348650"/>
            <a:ext cx="3175000" cy="1277273"/>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pPr lvl="0"/>
            <a:r>
              <a:rPr lang="en-US" sz="1100" i="1" dirty="0" smtClean="0">
                <a:latin typeface="Calibri"/>
              </a:rPr>
              <a:t>08 October 2013
</a:t>
            </a:r>
            <a:r>
              <a:rPr lang="en-US" sz="1100" dirty="0" smtClean="0">
                <a:latin typeface="Calibri"/>
              </a:rPr>
              <a:t>Can this be written as ” </a:t>
            </a:r>
            <a:r>
              <a:rPr lang="en-US" sz="1100" dirty="0"/>
              <a:t>Able to attach up to 16 TB to an</a:t>
            </a:r>
            <a:r>
              <a:rPr lang="en-US" sz="1100" dirty="0">
                <a:solidFill>
                  <a:srgbClr val="FF0000"/>
                </a:solidFill>
              </a:rPr>
              <a:t> XL </a:t>
            </a:r>
            <a:r>
              <a:rPr lang="en-US" sz="1100" dirty="0"/>
              <a:t>VM, </a:t>
            </a:r>
            <a:r>
              <a:rPr lang="en-US" sz="1100" dirty="0" smtClean="0"/>
              <a:t>providing an additional capacity of 16 TB.”</a:t>
            </a:r>
            <a:endParaRPr lang="en-US" sz="1100" dirty="0"/>
          </a:p>
          <a:p>
            <a:r>
              <a:rPr lang="en-US" sz="1100" dirty="0" smtClean="0">
                <a:latin typeface="Calibri"/>
              </a:rPr>
              <a:t> </a:t>
            </a:r>
            <a:endParaRPr lang="en-US" sz="1100" dirty="0">
              <a:latin typeface="Calibri"/>
            </a:endParaRPr>
          </a:p>
        </p:txBody>
      </p:sp>
    </p:spTree>
    <p:extLst>
      <p:ext uri="{BB962C8B-B14F-4D97-AF65-F5344CB8AC3E}">
        <p14:creationId xmlns:p14="http://schemas.microsoft.com/office/powerpoint/2010/main" val="4289195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smtClean="0"/>
              <a:t>Link to more information</a:t>
            </a:r>
          </a:p>
          <a:p>
            <a:pPr marL="0" indent="0">
              <a:buNone/>
            </a:pPr>
            <a:r>
              <a:rPr lang="en-US" dirty="0" smtClean="0">
                <a:solidFill>
                  <a:srgbClr val="FF0000"/>
                </a:solidFill>
              </a:rPr>
              <a:t>http://azure.microsoft.com/blog/2015/01/08/largest-vm-in-the-cloud/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110E035-3DF4-4A15-9272-486F21423BC9}" type="slidenum">
              <a:rPr lang="en-US" smtClean="0"/>
              <a:pPr/>
              <a:t>46</a:t>
            </a:fld>
            <a:endParaRPr lang="en-US"/>
          </a:p>
        </p:txBody>
      </p:sp>
      <p:sp>
        <p:nvSpPr>
          <p:cNvPr id="6" name="Slide Image Placeholder 5"/>
          <p:cNvSpPr>
            <a:spLocks noGrp="1" noRot="1" noChangeAspect="1"/>
          </p:cNvSpPr>
          <p:nvPr>
            <p:ph type="sldImg"/>
          </p:nvPr>
        </p:nvSpPr>
        <p:spPr>
          <a:xfrm>
            <a:off x="384175" y="484188"/>
            <a:ext cx="6096000" cy="3429000"/>
          </a:xfrm>
        </p:spPr>
      </p:sp>
      <p:sp>
        <p:nvSpPr>
          <p:cNvPr id="8" name="Rectangle 7"/>
          <p:cNvSpPr/>
          <p:nvPr/>
        </p:nvSpPr>
        <p:spPr>
          <a:xfrm>
            <a:off x="-2857500" y="3520089"/>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Gaiyasi</a:t>
            </a:r>
            <a:r>
              <a:rPr lang="en-US" sz="1100" dirty="0">
                <a:latin typeface="Calibri"/>
              </a:rPr>
              <a:t>:</a:t>
            </a:r>
          </a:p>
          <a:p>
            <a:r>
              <a:rPr lang="en-US" sz="1100" i="1" dirty="0" smtClean="0">
                <a:latin typeface="Calibri"/>
              </a:rPr>
              <a:t>Thursday, October 03, 2013
</a:t>
            </a:r>
            <a:r>
              <a:rPr lang="en-US" sz="1100" dirty="0"/>
              <a:t>Please confirm if this should be changed to “extra large”.</a:t>
            </a:r>
          </a:p>
        </p:txBody>
      </p:sp>
      <p:sp>
        <p:nvSpPr>
          <p:cNvPr id="2" name="Rectangle 1"/>
          <p:cNvSpPr/>
          <p:nvPr/>
        </p:nvSpPr>
        <p:spPr>
          <a:xfrm>
            <a:off x="6480175" y="4636907"/>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Kindly validate the edit</a:t>
            </a:r>
            <a:endParaRPr lang="en-US" sz="1100" dirty="0">
              <a:latin typeface="Calibri"/>
            </a:endParaRPr>
          </a:p>
        </p:txBody>
      </p:sp>
      <p:sp>
        <p:nvSpPr>
          <p:cNvPr id="7" name="Rectangle 6"/>
          <p:cNvSpPr/>
          <p:nvPr/>
        </p:nvSpPr>
        <p:spPr>
          <a:xfrm>
            <a:off x="6480175" y="3348650"/>
            <a:ext cx="3175000" cy="1277273"/>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pPr lvl="0"/>
            <a:r>
              <a:rPr lang="en-US" sz="1100" i="1" dirty="0" smtClean="0">
                <a:latin typeface="Calibri"/>
              </a:rPr>
              <a:t>08 October 2013
</a:t>
            </a:r>
            <a:r>
              <a:rPr lang="en-US" sz="1100" dirty="0" smtClean="0">
                <a:latin typeface="Calibri"/>
              </a:rPr>
              <a:t>Can this be written as ” </a:t>
            </a:r>
            <a:r>
              <a:rPr lang="en-US" sz="1100" dirty="0"/>
              <a:t>Able to attach up to 16 TB to an</a:t>
            </a:r>
            <a:r>
              <a:rPr lang="en-US" sz="1100" dirty="0">
                <a:solidFill>
                  <a:srgbClr val="FF0000"/>
                </a:solidFill>
              </a:rPr>
              <a:t> XL </a:t>
            </a:r>
            <a:r>
              <a:rPr lang="en-US" sz="1100" dirty="0"/>
              <a:t>VM, </a:t>
            </a:r>
            <a:r>
              <a:rPr lang="en-US" sz="1100" dirty="0" smtClean="0"/>
              <a:t>providing an additional capacity of 16 TB.”</a:t>
            </a:r>
            <a:endParaRPr lang="en-US" sz="1100" dirty="0"/>
          </a:p>
          <a:p>
            <a:r>
              <a:rPr lang="en-US" sz="1100" dirty="0" smtClean="0">
                <a:latin typeface="Calibri"/>
              </a:rPr>
              <a:t> </a:t>
            </a:r>
            <a:endParaRPr lang="en-US" sz="1100" dirty="0">
              <a:latin typeface="Calibri"/>
            </a:endParaRPr>
          </a:p>
        </p:txBody>
      </p:sp>
    </p:spTree>
    <p:extLst>
      <p:ext uri="{BB962C8B-B14F-4D97-AF65-F5344CB8AC3E}">
        <p14:creationId xmlns:p14="http://schemas.microsoft.com/office/powerpoint/2010/main" val="1500802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smtClean="0"/>
              <a:t>Link to more information</a:t>
            </a:r>
          </a:p>
          <a:p>
            <a:pPr marL="0" indent="0">
              <a:buNone/>
            </a:pPr>
            <a:r>
              <a:rPr lang="en-US" dirty="0" smtClean="0">
                <a:solidFill>
                  <a:srgbClr val="FF0000"/>
                </a:solidFill>
              </a:rPr>
              <a:t>https://azure.microsoft.com/en-us/documentation/articles/virtual-machines-size-specs/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110E035-3DF4-4A15-9272-486F21423BC9}" type="slidenum">
              <a:rPr lang="en-US" smtClean="0"/>
              <a:pPr/>
              <a:t>47</a:t>
            </a:fld>
            <a:endParaRPr lang="en-US"/>
          </a:p>
        </p:txBody>
      </p:sp>
      <p:sp>
        <p:nvSpPr>
          <p:cNvPr id="6" name="Slide Image Placeholder 5"/>
          <p:cNvSpPr>
            <a:spLocks noGrp="1" noRot="1" noChangeAspect="1"/>
          </p:cNvSpPr>
          <p:nvPr>
            <p:ph type="sldImg"/>
          </p:nvPr>
        </p:nvSpPr>
        <p:spPr>
          <a:xfrm>
            <a:off x="384175" y="484188"/>
            <a:ext cx="6096000" cy="3429000"/>
          </a:xfrm>
        </p:spPr>
      </p:sp>
      <p:sp>
        <p:nvSpPr>
          <p:cNvPr id="8" name="Rectangle 7"/>
          <p:cNvSpPr/>
          <p:nvPr/>
        </p:nvSpPr>
        <p:spPr>
          <a:xfrm>
            <a:off x="-2857500" y="3520089"/>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Gaiyasi</a:t>
            </a:r>
            <a:r>
              <a:rPr lang="en-US" sz="1100" dirty="0">
                <a:latin typeface="Calibri"/>
              </a:rPr>
              <a:t>:</a:t>
            </a:r>
          </a:p>
          <a:p>
            <a:r>
              <a:rPr lang="en-US" sz="1100" i="1" dirty="0" smtClean="0">
                <a:latin typeface="Calibri"/>
              </a:rPr>
              <a:t>Thursday, October 03, 2013
</a:t>
            </a:r>
            <a:r>
              <a:rPr lang="en-US" sz="1100" dirty="0"/>
              <a:t>Please confirm if this should be changed to “extra large”.</a:t>
            </a:r>
          </a:p>
        </p:txBody>
      </p:sp>
      <p:sp>
        <p:nvSpPr>
          <p:cNvPr id="2" name="Rectangle 1"/>
          <p:cNvSpPr/>
          <p:nvPr/>
        </p:nvSpPr>
        <p:spPr>
          <a:xfrm>
            <a:off x="6480175" y="4636907"/>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Kindly validate the edit</a:t>
            </a:r>
            <a:endParaRPr lang="en-US" sz="1100" dirty="0">
              <a:latin typeface="Calibri"/>
            </a:endParaRPr>
          </a:p>
        </p:txBody>
      </p:sp>
      <p:sp>
        <p:nvSpPr>
          <p:cNvPr id="7" name="Rectangle 6"/>
          <p:cNvSpPr/>
          <p:nvPr/>
        </p:nvSpPr>
        <p:spPr>
          <a:xfrm>
            <a:off x="6480175" y="3348650"/>
            <a:ext cx="3175000" cy="1277273"/>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pPr lvl="0"/>
            <a:r>
              <a:rPr lang="en-US" sz="1100" i="1" dirty="0" smtClean="0">
                <a:latin typeface="Calibri"/>
              </a:rPr>
              <a:t>08 October 2013
</a:t>
            </a:r>
            <a:r>
              <a:rPr lang="en-US" sz="1100" dirty="0" smtClean="0">
                <a:latin typeface="Calibri"/>
              </a:rPr>
              <a:t>Can this be written as ” </a:t>
            </a:r>
            <a:r>
              <a:rPr lang="en-US" sz="1100" dirty="0"/>
              <a:t>Able to attach up to 16 TB to an</a:t>
            </a:r>
            <a:r>
              <a:rPr lang="en-US" sz="1100" dirty="0">
                <a:solidFill>
                  <a:srgbClr val="FF0000"/>
                </a:solidFill>
              </a:rPr>
              <a:t> XL </a:t>
            </a:r>
            <a:r>
              <a:rPr lang="en-US" sz="1100" dirty="0"/>
              <a:t>VM, </a:t>
            </a:r>
            <a:r>
              <a:rPr lang="en-US" sz="1100" dirty="0" smtClean="0"/>
              <a:t>providing an additional capacity of 16 TB.”</a:t>
            </a:r>
            <a:endParaRPr lang="en-US" sz="1100" dirty="0"/>
          </a:p>
          <a:p>
            <a:r>
              <a:rPr lang="en-US" sz="1100" dirty="0" smtClean="0">
                <a:latin typeface="Calibri"/>
              </a:rPr>
              <a:t> </a:t>
            </a:r>
            <a:endParaRPr lang="en-US" sz="1100" dirty="0">
              <a:latin typeface="Calibri"/>
            </a:endParaRPr>
          </a:p>
        </p:txBody>
      </p:sp>
    </p:spTree>
    <p:extLst>
      <p:ext uri="{BB962C8B-B14F-4D97-AF65-F5344CB8AC3E}">
        <p14:creationId xmlns:p14="http://schemas.microsoft.com/office/powerpoint/2010/main" val="2790738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300"/>
              </a:spcBef>
              <a:spcAft>
                <a:spcPts val="400"/>
              </a:spcAft>
              <a:buClrTx/>
              <a:buSzPct val="116000"/>
              <a:buFont typeface="Arial" panose="020B0604020202020204" pitchFamily="34" charset="0"/>
              <a:buNone/>
              <a:tabLst/>
              <a:defRPr/>
            </a:pPr>
            <a:r>
              <a:rPr lang="en-US" dirty="0" smtClean="0"/>
              <a:t>The persistence is done in blob storage and in page blobs. Three copies of the content are saved in the data center because of page blob. There are also three copies in another data center in the same region. Therefore, if a VM goes down, another can be spun up.</a:t>
            </a:r>
          </a:p>
          <a:p>
            <a:pPr marL="0" indent="0">
              <a:buNone/>
            </a:pPr>
            <a:endParaRPr lang="en-US" dirty="0" smtClean="0"/>
          </a:p>
          <a:p>
            <a:pPr marL="0" indent="0">
              <a:buNone/>
            </a:pPr>
            <a:r>
              <a:rPr lang="en-US" dirty="0" smtClean="0"/>
              <a:t>Should one VM go down, another will take its place..</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pPr/>
              <a:t>48</a:t>
            </a:fld>
            <a:endParaRPr lang="en-US"/>
          </a:p>
        </p:txBody>
      </p:sp>
      <p:sp>
        <p:nvSpPr>
          <p:cNvPr id="6" name="Slide Image Placeholder 5"/>
          <p:cNvSpPr>
            <a:spLocks noGrp="1" noRot="1" noChangeAspect="1"/>
          </p:cNvSpPr>
          <p:nvPr>
            <p:ph type="sldImg"/>
          </p:nvPr>
        </p:nvSpPr>
        <p:spPr>
          <a:xfrm>
            <a:off x="384175" y="484188"/>
            <a:ext cx="6096000" cy="3429000"/>
          </a:xfrm>
        </p:spPr>
      </p:sp>
    </p:spTree>
    <p:extLst>
      <p:ext uri="{BB962C8B-B14F-4D97-AF65-F5344CB8AC3E}">
        <p14:creationId xmlns:p14="http://schemas.microsoft.com/office/powerpoint/2010/main" val="1600032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dirty="0" smtClean="0"/>
              <a:t>The reason</a:t>
            </a:r>
            <a:r>
              <a:rPr lang="en-US" baseline="0" dirty="0" smtClean="0"/>
              <a:t> we are discussing Premium storage here is that is solves many of the problems customers have complained about with IOPS when trying to implement SQL Server in </a:t>
            </a:r>
            <a:r>
              <a:rPr lang="en-US" baseline="0" dirty="0" err="1" smtClean="0"/>
              <a:t>IaaS</a:t>
            </a:r>
            <a:r>
              <a:rPr lang="en-US" baseline="0" dirty="0" smtClean="0"/>
              <a:t>.</a:t>
            </a:r>
          </a:p>
          <a:p>
            <a:pPr marL="0" indent="0">
              <a:buNone/>
            </a:pPr>
            <a:endParaRPr lang="en-US" dirty="0" smtClean="0"/>
          </a:p>
          <a:p>
            <a:pPr marL="0" indent="0">
              <a:buNone/>
            </a:pPr>
            <a:r>
              <a:rPr lang="en-US" dirty="0" smtClean="0"/>
              <a:t>http://azure.microsoft.com/en-us/documentation/articles/storage-premium-storage-preview-portal/#scale</a:t>
            </a:r>
          </a:p>
          <a:p>
            <a:pPr marL="0" indent="0">
              <a:buNone/>
            </a:pPr>
            <a:r>
              <a:rPr lang="en-US" dirty="0" smtClean="0"/>
              <a:t>http://azure.microsoft.com/blog/2015/04/16/azure-premium-storage-now-generally-available-2/</a:t>
            </a:r>
          </a:p>
          <a:p>
            <a:pPr marL="0" indent="0">
              <a:buNone/>
            </a:pPr>
            <a:endParaRPr lang="en-US" dirty="0" smtClean="0"/>
          </a:p>
          <a:p>
            <a:pPr marL="0" indent="0">
              <a:buNone/>
            </a:pPr>
            <a:r>
              <a:rPr lang="en-US" dirty="0" smtClean="0"/>
              <a:t>Using Blob Service operations</a:t>
            </a:r>
          </a:p>
          <a:p>
            <a:pPr marL="0" indent="0">
              <a:buNone/>
            </a:pPr>
            <a:r>
              <a:rPr lang="en-US" dirty="0" smtClean="0"/>
              <a:t>http://msdn.microsoft.com/en-us/library/dn889922.aspx</a:t>
            </a:r>
          </a:p>
          <a:p>
            <a:pPr marL="0" indent="0">
              <a:buNone/>
            </a:pPr>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49</a:t>
            </a:fld>
            <a:endParaRPr lang="en-US" dirty="0"/>
          </a:p>
        </p:txBody>
      </p:sp>
    </p:spTree>
    <p:extLst>
      <p:ext uri="{BB962C8B-B14F-4D97-AF65-F5344CB8AC3E}">
        <p14:creationId xmlns:p14="http://schemas.microsoft.com/office/powerpoint/2010/main" val="7074519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r>
              <a:rPr lang="en-US" dirty="0" smtClean="0"/>
              <a:t>First Table</a:t>
            </a:r>
          </a:p>
          <a:p>
            <a:r>
              <a:rPr lang="en-US" dirty="0" smtClean="0"/>
              <a:t>When you provision a disk against a Premium Storage account, how much input/output operations per second (IOPS) and throughput (bandwidth) it can get depends on the size of the disk. Currently, there are three types of Premium Storage disks: P10, P20, and P30. Each one has specific limits for IOPS and throughput as specified in the following table:</a:t>
            </a:r>
          </a:p>
          <a:p>
            <a:r>
              <a:rPr lang="en-US" b="1" dirty="0" smtClean="0"/>
              <a:t>Premium Storage Disk TypeP10P20P30Disk size</a:t>
            </a:r>
            <a:r>
              <a:rPr lang="en-US" dirty="0" smtClean="0"/>
              <a:t>128 GB512 GB1024 GB (1 TB)</a:t>
            </a:r>
            <a:r>
              <a:rPr lang="en-US" b="1" dirty="0" smtClean="0"/>
              <a:t>IOPS per disk</a:t>
            </a:r>
            <a:r>
              <a:rPr lang="en-US" dirty="0" smtClean="0"/>
              <a:t>50023005000</a:t>
            </a:r>
            <a:r>
              <a:rPr lang="en-US" b="1" dirty="0" smtClean="0"/>
              <a:t>Throughput per disk</a:t>
            </a:r>
            <a:r>
              <a:rPr lang="en-US" dirty="0" smtClean="0"/>
              <a:t>100 MB per second150 MB per second200 MB per </a:t>
            </a:r>
            <a:r>
              <a:rPr lang="en-US" dirty="0" err="1" smtClean="0"/>
              <a:t>secondAzure</a:t>
            </a:r>
            <a:r>
              <a:rPr lang="en-US" dirty="0" smtClean="0"/>
              <a:t> maps the disk size (rounded up) to the nearest Premium Storage Disk option as specified in the table. For example, a disk of size 100 GB is classified as a P10 option and can perform up to 500 IO units per second, and with up to 100 MB per second throughput. Similarly, a disk of size 400 GB is classified as a P20 option, and can perform up to 2300 IO units per second and up to 150 MB per second throughput.</a:t>
            </a:r>
          </a:p>
          <a:p>
            <a:r>
              <a:rPr lang="en-US" dirty="0" smtClean="0"/>
              <a:t>The input/output (I/O) unit size is 256 KB. If the data being transferred is less than 256 KB, it is considered a single I/O unit. The larger I/O sizes are counted as multiple I/</a:t>
            </a:r>
            <a:r>
              <a:rPr lang="en-US" dirty="0" err="1" smtClean="0"/>
              <a:t>Os</a:t>
            </a:r>
            <a:r>
              <a:rPr lang="en-US" dirty="0" smtClean="0"/>
              <a:t> of size 256 KB. For example, 1100 KB I/O is counted as five I/O units.</a:t>
            </a:r>
          </a:p>
          <a:p>
            <a:r>
              <a:rPr lang="en-US" dirty="0" smtClean="0"/>
              <a:t>The throughput limit includes both reads and writes to the disk. For example, the sum of reads and writes should be smaller or equal to 100 MB per second for a P10 disk. Similarly, a single P10 disk can have either 100 MB per second of reads or 100 MB per second of writes, or 60 MB per second of reads with 40 MB per second of writes as an example.</a:t>
            </a:r>
          </a:p>
          <a:p>
            <a:r>
              <a:rPr lang="en-US" dirty="0" smtClean="0"/>
              <a:t>When you create your disks in Azure, select the most appropriate Premium Storage disk offering based on the needs of your application in terms of capacity, performance, scalability, and peak loads.</a:t>
            </a:r>
          </a:p>
          <a:p>
            <a:endParaRPr lang="en-US" dirty="0" smtClean="0"/>
          </a:p>
          <a:p>
            <a:r>
              <a:rPr lang="en-US" dirty="0" smtClean="0"/>
              <a:t>Second table:</a:t>
            </a:r>
          </a:p>
          <a:p>
            <a:pPr lvl="1"/>
            <a:r>
              <a:rPr lang="en-US" b="1" dirty="0" smtClean="0"/>
              <a:t>Total Account </a:t>
            </a:r>
            <a:r>
              <a:rPr lang="en-US" b="1" dirty="0" err="1" smtClean="0"/>
              <a:t>CapacityTotal</a:t>
            </a:r>
            <a:r>
              <a:rPr lang="en-US" b="1" dirty="0" smtClean="0"/>
              <a:t> Bandwidth for a Locally Redundant Storage </a:t>
            </a:r>
            <a:r>
              <a:rPr lang="en-US" b="1" dirty="0" err="1" smtClean="0"/>
              <a:t>Account</a:t>
            </a:r>
            <a:r>
              <a:rPr lang="en-US" dirty="0" err="1" smtClean="0"/>
              <a:t>Disk</a:t>
            </a:r>
            <a:r>
              <a:rPr lang="en-US" dirty="0" smtClean="0"/>
              <a:t> capacity: 32 TB</a:t>
            </a:r>
          </a:p>
          <a:p>
            <a:pPr lvl="1"/>
            <a:r>
              <a:rPr lang="en-US" dirty="0" smtClean="0"/>
              <a:t>Snapshot capacity: 10 TB</a:t>
            </a:r>
          </a:p>
          <a:p>
            <a:pPr lvl="1"/>
            <a:r>
              <a:rPr lang="en-US" dirty="0" smtClean="0"/>
              <a:t>Up to 50 gigabits per second for Inbound + </a:t>
            </a:r>
            <a:r>
              <a:rPr lang="en-US" dirty="0" err="1" smtClean="0"/>
              <a:t>OutboundInbound</a:t>
            </a:r>
            <a:r>
              <a:rPr lang="en-US" dirty="0" smtClean="0"/>
              <a:t> refers to all data (requests) being sent to a storage account.</a:t>
            </a:r>
          </a:p>
          <a:p>
            <a:pPr lvl="1"/>
            <a:r>
              <a:rPr lang="en-US" dirty="0" smtClean="0"/>
              <a:t>Outbound refers to all data (responses) being received from a storage account.</a:t>
            </a:r>
          </a:p>
          <a:p>
            <a:pPr marL="173038" lvl="1" indent="0">
              <a:buNone/>
            </a:pPr>
            <a:endParaRPr lang="en-US" dirty="0" smtClean="0"/>
          </a:p>
          <a:p>
            <a:pPr marL="173038" lvl="1" indent="0">
              <a:buNone/>
            </a:pPr>
            <a:r>
              <a:rPr lang="en-US" dirty="0" smtClean="0"/>
              <a:t>Storage scalability targets</a:t>
            </a:r>
          </a:p>
          <a:p>
            <a:pPr marL="173038" lvl="1" indent="0">
              <a:buNone/>
            </a:pPr>
            <a:r>
              <a:rPr lang="en-US" dirty="0" smtClean="0"/>
              <a:t>http://msdn.microsoft.com/library/dn249410.aspx</a:t>
            </a:r>
          </a:p>
          <a:p>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50</a:t>
            </a:fld>
            <a:endParaRPr lang="en-US" dirty="0"/>
          </a:p>
        </p:txBody>
      </p:sp>
    </p:spTree>
    <p:extLst>
      <p:ext uri="{BB962C8B-B14F-4D97-AF65-F5344CB8AC3E}">
        <p14:creationId xmlns:p14="http://schemas.microsoft.com/office/powerpoint/2010/main" val="2950415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r>
              <a:rPr lang="en-US" dirty="0" smtClean="0"/>
              <a:t>In this</a:t>
            </a:r>
            <a:r>
              <a:rPr lang="en-US" baseline="0" dirty="0" smtClean="0"/>
              <a:t> screenshot, we show a Premium storage account being created through the portal </a:t>
            </a:r>
            <a:r>
              <a:rPr lang="en-US" sz="1050" kern="1200" dirty="0" smtClean="0">
                <a:solidFill>
                  <a:schemeClr val="tx1"/>
                </a:solidFill>
                <a:effectLst/>
                <a:latin typeface="Segoe UI" panose="020B0502040204020203" pitchFamily="34" charset="0"/>
                <a:ea typeface="+mn-ea"/>
                <a:cs typeface="Segoe UI" panose="020B0502040204020203" pitchFamily="34" charset="0"/>
              </a:rPr>
              <a:t>https://portal.azure.com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51</a:t>
            </a:fld>
            <a:endParaRPr lang="en-US" dirty="0"/>
          </a:p>
        </p:txBody>
      </p:sp>
    </p:spTree>
    <p:extLst>
      <p:ext uri="{BB962C8B-B14F-4D97-AF65-F5344CB8AC3E}">
        <p14:creationId xmlns:p14="http://schemas.microsoft.com/office/powerpoint/2010/main" val="3063053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dirty="0" smtClean="0">
                <a:solidFill>
                  <a:srgbClr val="FF0000"/>
                </a:solidFill>
              </a:rPr>
              <a:t>This is not a demo slide, just how to get started.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110E035-3DF4-4A15-9272-486F21423BC9}" type="slidenum">
              <a:rPr lang="en-US" smtClean="0"/>
              <a:pPr/>
              <a:t>52</a:t>
            </a:fld>
            <a:endParaRPr lang="en-US"/>
          </a:p>
        </p:txBody>
      </p:sp>
      <p:sp>
        <p:nvSpPr>
          <p:cNvPr id="7" name="Slide Image Placeholder 6"/>
          <p:cNvSpPr>
            <a:spLocks noGrp="1" noRot="1" noChangeAspect="1"/>
          </p:cNvSpPr>
          <p:nvPr>
            <p:ph type="sldImg"/>
          </p:nvPr>
        </p:nvSpPr>
        <p:spPr>
          <a:xfrm>
            <a:off x="381000" y="482600"/>
            <a:ext cx="6096000" cy="3429000"/>
          </a:xfrm>
        </p:spPr>
      </p:sp>
      <p:sp>
        <p:nvSpPr>
          <p:cNvPr id="5" name="Rectangle 4"/>
          <p:cNvSpPr/>
          <p:nvPr/>
        </p:nvSpPr>
        <p:spPr>
          <a:xfrm>
            <a:off x="-3504721" y="3912010"/>
            <a:ext cx="3175000" cy="600164"/>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a:t>
            </a:r>
            <a:r>
              <a:rPr lang="en-US" sz="1100" dirty="0" err="1" smtClean="0">
                <a:latin typeface="Calibri"/>
              </a:rPr>
              <a:t>Biju.K</a:t>
            </a:r>
            <a:endParaRPr lang="en-US" sz="1100" dirty="0" smtClean="0">
              <a:latin typeface="Calibri"/>
            </a:endParaRPr>
          </a:p>
          <a:p>
            <a:endParaRPr lang="en-US" sz="1100" i="1" dirty="0">
              <a:latin typeface="Calibri"/>
            </a:endParaRPr>
          </a:p>
          <a:p>
            <a:r>
              <a:rPr lang="en-US" sz="1100" dirty="0" smtClean="0">
                <a:latin typeface="Calibri"/>
              </a:rPr>
              <a:t>Seems to be a trainer’s note. Can this be removed.</a:t>
            </a:r>
            <a:endParaRPr lang="en-US" sz="1100" dirty="0"/>
          </a:p>
        </p:txBody>
      </p:sp>
    </p:spTree>
    <p:extLst>
      <p:ext uri="{BB962C8B-B14F-4D97-AF65-F5344CB8AC3E}">
        <p14:creationId xmlns:p14="http://schemas.microsoft.com/office/powerpoint/2010/main" val="2530053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53</a:t>
            </a:fld>
            <a:endParaRPr lang="en-US"/>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pPr marL="0" indent="0">
              <a:buNone/>
            </a:pPr>
            <a:r>
              <a:rPr lang="en-US" b="1" dirty="0"/>
              <a:t>Slide </a:t>
            </a:r>
            <a:r>
              <a:rPr lang="en-US" b="1" dirty="0" smtClean="0"/>
              <a:t>Objective</a:t>
            </a:r>
            <a:endParaRPr lang="en-US" dirty="0"/>
          </a:p>
          <a:p>
            <a:pPr marL="0" indent="0">
              <a:buNone/>
            </a:pPr>
            <a:r>
              <a:rPr lang="en-US" dirty="0"/>
              <a:t>Explain </a:t>
            </a:r>
            <a:r>
              <a:rPr lang="en-US" dirty="0" smtClean="0"/>
              <a:t>the workflow </a:t>
            </a:r>
            <a:r>
              <a:rPr lang="en-US" dirty="0"/>
              <a:t>for creating a custom image in the cloud.</a:t>
            </a:r>
          </a:p>
          <a:p>
            <a:pPr marL="0" indent="0">
              <a:buNone/>
            </a:pPr>
            <a:r>
              <a:rPr lang="en-US" b="1" dirty="0" smtClean="0"/>
              <a:t>Notes</a:t>
            </a:r>
            <a:endParaRPr lang="en-US" dirty="0"/>
          </a:p>
          <a:p>
            <a:pPr marL="0" indent="0">
              <a:buNone/>
            </a:pPr>
            <a:r>
              <a:rPr lang="en-US" dirty="0"/>
              <a:t>This use case is </a:t>
            </a:r>
            <a:r>
              <a:rPr lang="en-US" dirty="0" smtClean="0"/>
              <a:t>about </a:t>
            </a:r>
            <a:r>
              <a:rPr lang="en-US" dirty="0"/>
              <a:t>using the </a:t>
            </a:r>
            <a:r>
              <a:rPr lang="en-US" dirty="0" smtClean="0"/>
              <a:t>Capture </a:t>
            </a:r>
            <a:r>
              <a:rPr lang="en-US" dirty="0"/>
              <a:t>feature of </a:t>
            </a:r>
            <a:r>
              <a:rPr lang="en-US" dirty="0" err="1"/>
              <a:t>IaaS</a:t>
            </a:r>
            <a:r>
              <a:rPr lang="en-US" dirty="0"/>
              <a:t> to create OS images. </a:t>
            </a:r>
            <a:r>
              <a:rPr lang="en-US" dirty="0" smtClean="0"/>
              <a:t>You </a:t>
            </a:r>
            <a:r>
              <a:rPr lang="en-US" dirty="0"/>
              <a:t>start with a base Virtual Hard Disk (VHD</a:t>
            </a:r>
            <a:r>
              <a:rPr lang="en-US" dirty="0" smtClean="0"/>
              <a:t>) and </a:t>
            </a:r>
            <a:r>
              <a:rPr lang="en-US" dirty="0"/>
              <a:t>then </a:t>
            </a:r>
            <a:r>
              <a:rPr lang="en-US" dirty="0" smtClean="0"/>
              <a:t>customize it </a:t>
            </a:r>
            <a:r>
              <a:rPr lang="en-US" dirty="0"/>
              <a:t>with software binaries, registry settings etc. </a:t>
            </a:r>
            <a:r>
              <a:rPr lang="en-US" dirty="0" smtClean="0"/>
              <a:t>Next, you </a:t>
            </a:r>
            <a:r>
              <a:rPr lang="en-US" dirty="0"/>
              <a:t>run </a:t>
            </a:r>
            <a:r>
              <a:rPr lang="en-US" i="1" dirty="0"/>
              <a:t>sysprep.exe</a:t>
            </a:r>
            <a:r>
              <a:rPr lang="en-US" dirty="0"/>
              <a:t> and generalize/shutdown the OS. You can then upload it, if </a:t>
            </a:r>
            <a:r>
              <a:rPr lang="en-US" dirty="0" smtClean="0"/>
              <a:t>the image is being coming from on-premises, </a:t>
            </a:r>
            <a:r>
              <a:rPr lang="en-US" dirty="0"/>
              <a:t>or click the c</a:t>
            </a:r>
            <a:r>
              <a:rPr lang="en-US" dirty="0" smtClean="0"/>
              <a:t>apture button if </a:t>
            </a:r>
            <a:r>
              <a:rPr lang="en-US" dirty="0"/>
              <a:t>you created the VM in the cloud.</a:t>
            </a:r>
          </a:p>
          <a:p>
            <a:pPr marL="0" indent="0">
              <a:buNone/>
            </a:pPr>
            <a:r>
              <a:rPr lang="en-US" dirty="0"/>
              <a:t>Capture allows you to take a generalized VM and save the underlying VHD as a new image in your </a:t>
            </a:r>
            <a:r>
              <a:rPr lang="en-US" dirty="0" smtClean="0"/>
              <a:t>Image </a:t>
            </a:r>
            <a:r>
              <a:rPr lang="en-US" dirty="0"/>
              <a:t>library.</a:t>
            </a:r>
          </a:p>
          <a:p>
            <a:pPr marL="0" indent="0">
              <a:buNone/>
            </a:pPr>
            <a:r>
              <a:rPr lang="en-US" b="1" dirty="0"/>
              <a:t>Disks and Images</a:t>
            </a:r>
            <a:endParaRPr lang="en-US" dirty="0"/>
          </a:p>
          <a:p>
            <a:pPr lvl="0"/>
            <a:r>
              <a:rPr lang="en-US" dirty="0" smtClean="0"/>
              <a:t>The idea of disks and images are key </a:t>
            </a:r>
            <a:r>
              <a:rPr lang="en-US" dirty="0"/>
              <a:t>concepts </a:t>
            </a:r>
            <a:r>
              <a:rPr lang="en-US" dirty="0" smtClean="0"/>
              <a:t>related to VMs</a:t>
            </a:r>
            <a:endParaRPr lang="en-US" dirty="0"/>
          </a:p>
          <a:p>
            <a:pPr lvl="1"/>
            <a:r>
              <a:rPr lang="en-US" dirty="0"/>
              <a:t>The </a:t>
            </a:r>
            <a:r>
              <a:rPr lang="en-US" dirty="0" smtClean="0"/>
              <a:t>difference </a:t>
            </a:r>
            <a:r>
              <a:rPr lang="en-US" dirty="0"/>
              <a:t>is between </a:t>
            </a:r>
            <a:r>
              <a:rPr lang="en-US" dirty="0" smtClean="0"/>
              <a:t>OS </a:t>
            </a:r>
            <a:r>
              <a:rPr lang="en-US" dirty="0"/>
              <a:t>images provided by Microsoft, </a:t>
            </a:r>
            <a:r>
              <a:rPr lang="en-US" dirty="0" smtClean="0"/>
              <a:t>users or partners.</a:t>
            </a:r>
            <a:endParaRPr lang="en-US" dirty="0"/>
          </a:p>
          <a:p>
            <a:pPr lvl="1"/>
            <a:r>
              <a:rPr lang="en-US" dirty="0" smtClean="0"/>
              <a:t>The difference is the fact that those images have </a:t>
            </a:r>
            <a:r>
              <a:rPr lang="en-US" dirty="0"/>
              <a:t>been </a:t>
            </a:r>
            <a:r>
              <a:rPr lang="en-US" dirty="0" err="1"/>
              <a:t>sysprepped</a:t>
            </a:r>
            <a:r>
              <a:rPr lang="en-US" dirty="0"/>
              <a:t> and generalized</a:t>
            </a:r>
          </a:p>
          <a:p>
            <a:pPr lvl="1"/>
            <a:r>
              <a:rPr lang="en-US" dirty="0" smtClean="0"/>
              <a:t>They can be </a:t>
            </a:r>
            <a:r>
              <a:rPr lang="en-US" dirty="0"/>
              <a:t>uploaded, or captured</a:t>
            </a:r>
          </a:p>
          <a:p>
            <a:pPr lvl="1"/>
            <a:r>
              <a:rPr lang="en-US" dirty="0"/>
              <a:t>You can create them, add whatever you need, then capture for repeated use</a:t>
            </a:r>
          </a:p>
          <a:p>
            <a:pPr lvl="1"/>
            <a:r>
              <a:rPr lang="en-US" dirty="0"/>
              <a:t>We are seeing customers who want to install SharePoint in one of these images, save it, and use it</a:t>
            </a:r>
          </a:p>
          <a:p>
            <a:pPr lvl="1"/>
            <a:r>
              <a:rPr lang="en-US" dirty="0"/>
              <a:t>For disks, this represents a </a:t>
            </a:r>
            <a:r>
              <a:rPr lang="en-US" b="1" dirty="0"/>
              <a:t>.</a:t>
            </a:r>
            <a:r>
              <a:rPr lang="en-US" b="1" dirty="0" err="1"/>
              <a:t>vhd</a:t>
            </a:r>
            <a:r>
              <a:rPr lang="en-US" dirty="0"/>
              <a:t> machine that you have already booted up somewhere and that is running </a:t>
            </a:r>
            <a:r>
              <a:rPr lang="en-US" dirty="0" err="1"/>
              <a:t>sysprep</a:t>
            </a:r>
            <a:r>
              <a:rPr lang="en-US" dirty="0"/>
              <a:t> on, may ruin something in its environment. Also, it is a little more risky because if you do not already have remote desktop </a:t>
            </a:r>
            <a:r>
              <a:rPr lang="en-US" dirty="0" smtClean="0"/>
              <a:t>set up </a:t>
            </a:r>
            <a:r>
              <a:rPr lang="en-US" dirty="0"/>
              <a:t>on the image, you would not be able to turn it on in the Cloud like Microsoft does for the OS </a:t>
            </a:r>
            <a:r>
              <a:rPr lang="en-US" dirty="0" smtClean="0"/>
              <a:t>images</a:t>
            </a:r>
            <a:r>
              <a:rPr lang="en-US" dirty="0"/>
              <a:t>. Otherwise, the process is the same as how it works in </a:t>
            </a:r>
            <a:r>
              <a:rPr lang="en-US" dirty="0" smtClean="0"/>
              <a:t>Microsoft Azure, </a:t>
            </a:r>
            <a:r>
              <a:rPr lang="en-US" dirty="0"/>
              <a:t>where an ISO is created, an unattended.xml file and storage is </a:t>
            </a:r>
            <a:r>
              <a:rPr lang="en-US" dirty="0" smtClean="0"/>
              <a:t>used</a:t>
            </a:r>
            <a:endParaRPr lang="en-US" dirty="0"/>
          </a:p>
        </p:txBody>
      </p:sp>
    </p:spTree>
    <p:extLst>
      <p:ext uri="{BB962C8B-B14F-4D97-AF65-F5344CB8AC3E}">
        <p14:creationId xmlns:p14="http://schemas.microsoft.com/office/powerpoint/2010/main" val="81477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826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pPr/>
              <a:t>5</a:t>
            </a:fld>
            <a:endParaRPr lang="en-US" dirty="0"/>
          </a:p>
        </p:txBody>
      </p:sp>
    </p:spTree>
    <p:extLst>
      <p:ext uri="{BB962C8B-B14F-4D97-AF65-F5344CB8AC3E}">
        <p14:creationId xmlns:p14="http://schemas.microsoft.com/office/powerpoint/2010/main" val="2068356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54</a:t>
            </a:fld>
            <a:endParaRPr lang="en-US"/>
          </a:p>
        </p:txBody>
      </p:sp>
      <p:sp>
        <p:nvSpPr>
          <p:cNvPr id="8" name="Rectangle 7"/>
          <p:cNvSpPr/>
          <p:nvPr/>
        </p:nvSpPr>
        <p:spPr>
          <a:xfrm>
            <a:off x="-2857500" y="5868336"/>
            <a:ext cx="3175000" cy="1277273"/>
          </a:xfrm>
          <a:prstGeom prst="rect">
            <a:avLst/>
          </a:prstGeom>
          <a:solidFill>
            <a:srgbClr val="FCD5B5"/>
          </a:solidFill>
          <a:effectLst>
            <a:outerShdw blurRad="190500" dist="76200" dir="2700000" algn="tl">
              <a:srgbClr val="646464"/>
            </a:outerShdw>
          </a:effectLst>
        </p:spPr>
        <p:txBody>
          <a:bodyPr>
            <a:spAutoFit/>
          </a:bodyPr>
          <a:lstStyle/>
          <a:p>
            <a:r>
              <a:rPr lang="en-US" sz="1100" dirty="0"/>
              <a:t>[EDITOR] Gaiyasi:</a:t>
            </a:r>
          </a:p>
          <a:p>
            <a:r>
              <a:rPr lang="en-US" sz="1100" i="1" dirty="0"/>
              <a:t>Thursday, October 03, 2013 </a:t>
            </a:r>
            <a:r>
              <a:rPr lang="en-US" sz="1100" i="1" dirty="0" smtClean="0">
                <a:latin typeface="Calibri"/>
              </a:rPr>
              <a:t>
</a:t>
            </a:r>
            <a:endParaRPr lang="en-US" sz="1100" i="1" dirty="0">
              <a:latin typeface="Calibri"/>
            </a:endParaRPr>
          </a:p>
          <a:p>
            <a:r>
              <a:rPr lang="en-US" sz="1100" dirty="0" smtClean="0"/>
              <a:t>Kindly </a:t>
            </a:r>
            <a:r>
              <a:rPr lang="en-US" sz="1100" dirty="0"/>
              <a:t>expand </a:t>
            </a:r>
            <a:r>
              <a:rPr lang="en-US" sz="1100" dirty="0" smtClean="0"/>
              <a:t>AWS. Is it a reference to Amazon Web Services?</a:t>
            </a:r>
          </a:p>
          <a:p>
            <a:endParaRPr lang="en-US" sz="1100" dirty="0"/>
          </a:p>
          <a:p>
            <a:endParaRPr lang="en-US" sz="1100" dirty="0"/>
          </a:p>
        </p:txBody>
      </p:sp>
      <p:sp>
        <p:nvSpPr>
          <p:cNvPr id="10" name="Rectangle 9"/>
          <p:cNvSpPr/>
          <p:nvPr/>
        </p:nvSpPr>
        <p:spPr>
          <a:xfrm>
            <a:off x="-2857500" y="4814172"/>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a:t>[EDITOR] </a:t>
            </a:r>
            <a:r>
              <a:rPr lang="en-US" sz="1100" dirty="0" smtClean="0"/>
              <a:t>Biju</a:t>
            </a:r>
            <a:endParaRPr lang="en-US" sz="1100" dirty="0"/>
          </a:p>
          <a:p>
            <a:r>
              <a:rPr lang="en-US" sz="1100" i="1" dirty="0"/>
              <a:t>Thursday, October 03, 2013 </a:t>
            </a:r>
            <a:r>
              <a:rPr lang="en-US" sz="1100" i="1" dirty="0" smtClean="0">
                <a:latin typeface="Calibri"/>
              </a:rPr>
              <a:t>
</a:t>
            </a:r>
            <a:r>
              <a:rPr lang="en-US" sz="1100" dirty="0" smtClean="0">
                <a:latin typeface="Calibri"/>
              </a:rPr>
              <a:t>Kindly validate the edit. Original: Speak to images as page blobs.</a:t>
            </a:r>
            <a:endParaRPr lang="en-US" sz="1100" dirty="0"/>
          </a:p>
        </p:txBody>
      </p:sp>
      <p:sp>
        <p:nvSpPr>
          <p:cNvPr id="12" name="Rectangle 11"/>
          <p:cNvSpPr/>
          <p:nvPr/>
        </p:nvSpPr>
        <p:spPr>
          <a:xfrm>
            <a:off x="6480175" y="5398976"/>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a:t>
            </a:r>
            <a:r>
              <a:rPr lang="en-US" sz="1100" dirty="0" err="1" smtClean="0">
                <a:latin typeface="Calibri"/>
              </a:rPr>
              <a:t>Biju.K</a:t>
            </a:r>
            <a:endParaRPr lang="en-US" sz="1100" dirty="0" smtClean="0">
              <a:latin typeface="Calibri"/>
            </a:endParaRPr>
          </a:p>
          <a:p>
            <a:endParaRPr lang="en-US" sz="1100" i="1" dirty="0">
              <a:latin typeface="Calibri"/>
            </a:endParaRPr>
          </a:p>
          <a:p>
            <a:r>
              <a:rPr lang="en-US" sz="1100" dirty="0" smtClean="0">
                <a:latin typeface="Calibri"/>
              </a:rPr>
              <a:t>Kindly validate the comparison claim made. LCA recommends substantiation of claims made against third-party products.</a:t>
            </a:r>
            <a:endParaRPr lang="en-US" sz="1100" dirty="0"/>
          </a:p>
        </p:txBody>
      </p:sp>
      <p:sp>
        <p:nvSpPr>
          <p:cNvPr id="5" name="Slide Image Placeholder 4"/>
          <p:cNvSpPr>
            <a:spLocks noGrp="1" noRot="1" noChangeAspect="1"/>
          </p:cNvSpPr>
          <p:nvPr>
            <p:ph type="sldImg"/>
          </p:nvPr>
        </p:nvSpPr>
        <p:spPr>
          <a:xfrm>
            <a:off x="384175" y="484188"/>
            <a:ext cx="6096000" cy="3429000"/>
          </a:xfrm>
        </p:spPr>
      </p:sp>
      <p:sp>
        <p:nvSpPr>
          <p:cNvPr id="9" name="Notes Placeholder 8"/>
          <p:cNvSpPr>
            <a:spLocks noGrp="1"/>
          </p:cNvSpPr>
          <p:nvPr>
            <p:ph type="body" idx="1"/>
          </p:nvPr>
        </p:nvSpPr>
        <p:spPr/>
        <p:txBody>
          <a:bodyPr/>
          <a:lstStyle/>
          <a:p>
            <a:pPr marL="0" indent="0">
              <a:buNone/>
            </a:pPr>
            <a:r>
              <a:rPr lang="en-US" b="1" dirty="0"/>
              <a:t>Slide </a:t>
            </a:r>
            <a:r>
              <a:rPr lang="en-US" b="1" dirty="0" smtClean="0"/>
              <a:t>Objective</a:t>
            </a:r>
            <a:endParaRPr lang="en-US" dirty="0"/>
          </a:p>
          <a:p>
            <a:pPr marL="0" indent="0">
              <a:buNone/>
            </a:pPr>
            <a:r>
              <a:rPr lang="en-US" dirty="0"/>
              <a:t>Explain the benefits of image mobility.</a:t>
            </a:r>
          </a:p>
          <a:p>
            <a:pPr marL="0" indent="0">
              <a:buNone/>
            </a:pPr>
            <a:r>
              <a:rPr lang="en-US" b="1" dirty="0" smtClean="0"/>
              <a:t>Notes</a:t>
            </a:r>
            <a:endParaRPr lang="en-US" dirty="0"/>
          </a:p>
          <a:p>
            <a:pPr marL="0" indent="0">
              <a:buNone/>
            </a:pPr>
            <a:r>
              <a:rPr lang="en-US" dirty="0"/>
              <a:t>One of the key benefits of IaaS is flexibility and control. </a:t>
            </a:r>
            <a:r>
              <a:rPr lang="en-US" dirty="0" smtClean="0"/>
              <a:t>The Microsoft Azure solution provides you the capability of moving VHDs </a:t>
            </a:r>
            <a:r>
              <a:rPr lang="en-US" dirty="0"/>
              <a:t>to the cloud, </a:t>
            </a:r>
            <a:r>
              <a:rPr lang="en-US" dirty="0" smtClean="0"/>
              <a:t>and to copy of the </a:t>
            </a:r>
            <a:r>
              <a:rPr lang="en-US" dirty="0"/>
              <a:t>VHD </a:t>
            </a:r>
            <a:r>
              <a:rPr lang="en-US" dirty="0" smtClean="0"/>
              <a:t>back down and </a:t>
            </a:r>
            <a:r>
              <a:rPr lang="en-US" dirty="0"/>
              <a:t>run it locally or on another cloud </a:t>
            </a:r>
            <a:r>
              <a:rPr lang="en-US" dirty="0" smtClean="0"/>
              <a:t>service as well. </a:t>
            </a:r>
            <a:r>
              <a:rPr lang="en-US" dirty="0"/>
              <a:t>It is ideal for </a:t>
            </a:r>
            <a:r>
              <a:rPr lang="en-US" dirty="0" smtClean="0"/>
              <a:t>testing production </a:t>
            </a:r>
            <a:r>
              <a:rPr lang="en-US" dirty="0"/>
              <a:t>issues or </a:t>
            </a:r>
            <a:r>
              <a:rPr lang="en-US" dirty="0" smtClean="0"/>
              <a:t>any other scenario that requires you to have a copy </a:t>
            </a:r>
            <a:r>
              <a:rPr lang="en-US" dirty="0"/>
              <a:t>of the production server.</a:t>
            </a:r>
          </a:p>
          <a:p>
            <a:pPr marL="0" indent="0">
              <a:buNone/>
            </a:pPr>
            <a:r>
              <a:rPr lang="en-US" dirty="0" smtClean="0">
                <a:solidFill>
                  <a:srgbClr val="FF0000"/>
                </a:solidFill>
              </a:rPr>
              <a:t>Communicate </a:t>
            </a:r>
            <a:r>
              <a:rPr lang="en-US" dirty="0">
                <a:solidFill>
                  <a:srgbClr val="FF0000"/>
                </a:solidFill>
              </a:rPr>
              <a:t>to images as page blobs: </a:t>
            </a:r>
          </a:p>
          <a:p>
            <a:pPr lvl="0"/>
            <a:r>
              <a:rPr lang="en-US" dirty="0" smtClean="0">
                <a:solidFill>
                  <a:srgbClr val="FF0000"/>
                </a:solidFill>
              </a:rPr>
              <a:t>AWS</a:t>
            </a:r>
            <a:r>
              <a:rPr lang="en-US" dirty="0"/>
              <a:t> </a:t>
            </a:r>
            <a:r>
              <a:rPr lang="en-US" dirty="0" smtClean="0"/>
              <a:t>offers </a:t>
            </a:r>
            <a:r>
              <a:rPr lang="en-US" dirty="0"/>
              <a:t>a storage service in its </a:t>
            </a:r>
            <a:r>
              <a:rPr lang="en-US" dirty="0" err="1"/>
              <a:t>PaaS</a:t>
            </a:r>
            <a:r>
              <a:rPr lang="en-US" dirty="0"/>
              <a:t> model that differs from its </a:t>
            </a:r>
            <a:r>
              <a:rPr lang="en-US" dirty="0" err="1"/>
              <a:t>IaaS</a:t>
            </a:r>
            <a:r>
              <a:rPr lang="en-US" dirty="0"/>
              <a:t> offering, which is stored on Storage Area Networks (SANs). </a:t>
            </a:r>
            <a:r>
              <a:rPr lang="en-US" dirty="0">
                <a:solidFill>
                  <a:srgbClr val="FF0000"/>
                </a:solidFill>
              </a:rPr>
              <a:t>This means that you do not get much </a:t>
            </a:r>
            <a:r>
              <a:rPr lang="en-US" dirty="0" smtClean="0">
                <a:solidFill>
                  <a:srgbClr val="FF0000"/>
                </a:solidFill>
              </a:rPr>
              <a:t>mobility.</a:t>
            </a:r>
            <a:endParaRPr lang="en-US" dirty="0">
              <a:solidFill>
                <a:srgbClr val="FF0000"/>
              </a:solidFill>
            </a:endParaRPr>
          </a:p>
          <a:p>
            <a:r>
              <a:rPr lang="en-US" dirty="0" smtClean="0"/>
              <a:t>Microsoft Azure </a:t>
            </a:r>
            <a:r>
              <a:rPr lang="en-US" dirty="0"/>
              <a:t>offers storage for </a:t>
            </a:r>
            <a:r>
              <a:rPr lang="en-US" dirty="0" err="1"/>
              <a:t>PaaS</a:t>
            </a:r>
            <a:r>
              <a:rPr lang="en-US" dirty="0"/>
              <a:t> and </a:t>
            </a:r>
            <a:r>
              <a:rPr lang="en-US" dirty="0" err="1"/>
              <a:t>IaaS</a:t>
            </a:r>
            <a:r>
              <a:rPr lang="en-US" dirty="0"/>
              <a:t> in a unified fashion, so blob storage for VHDs is accessible via the same APIs available to any blob storage. This means that we can pull images down, run </a:t>
            </a:r>
            <a:r>
              <a:rPr lang="en-US" dirty="0" smtClean="0"/>
              <a:t>them in </a:t>
            </a:r>
            <a:r>
              <a:rPr lang="en-US" dirty="0"/>
              <a:t>Hyper-V, push </a:t>
            </a:r>
            <a:r>
              <a:rPr lang="en-US" dirty="0" smtClean="0"/>
              <a:t>them back </a:t>
            </a:r>
            <a:r>
              <a:rPr lang="en-US" dirty="0"/>
              <a:t>to </a:t>
            </a:r>
            <a:r>
              <a:rPr lang="en-US" dirty="0" smtClean="0"/>
              <a:t>Microsoft Azure, </a:t>
            </a:r>
            <a:r>
              <a:rPr lang="en-US" dirty="0"/>
              <a:t>and </a:t>
            </a:r>
            <a:r>
              <a:rPr lang="en-US" dirty="0" smtClean="0"/>
              <a:t>repeat as often as required.</a:t>
            </a:r>
            <a:endParaRPr lang="en-US" dirty="0"/>
          </a:p>
        </p:txBody>
      </p:sp>
    </p:spTree>
    <p:extLst>
      <p:ext uri="{BB962C8B-B14F-4D97-AF65-F5344CB8AC3E}">
        <p14:creationId xmlns:p14="http://schemas.microsoft.com/office/powerpoint/2010/main" val="1304257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55</a:t>
            </a:fld>
            <a:endParaRPr lang="en-US"/>
          </a:p>
        </p:txBody>
      </p:sp>
      <p:sp>
        <p:nvSpPr>
          <p:cNvPr id="10" name="Slide Image Placeholder 9"/>
          <p:cNvSpPr>
            <a:spLocks noGrp="1" noRot="1" noChangeAspect="1"/>
          </p:cNvSpPr>
          <p:nvPr>
            <p:ph type="sldImg"/>
          </p:nvPr>
        </p:nvSpPr>
        <p:spPr>
          <a:xfrm>
            <a:off x="384175" y="484188"/>
            <a:ext cx="6096000" cy="3429000"/>
          </a:xfrm>
        </p:spPr>
      </p:sp>
      <p:sp>
        <p:nvSpPr>
          <p:cNvPr id="11" name="Notes Placeholder 10"/>
          <p:cNvSpPr>
            <a:spLocks noGrp="1"/>
          </p:cNvSpPr>
          <p:nvPr>
            <p:ph type="body" idx="1"/>
          </p:nvPr>
        </p:nvSpPr>
        <p:spPr/>
        <p:txBody>
          <a:bodyPr/>
          <a:lstStyle/>
          <a:p>
            <a:pPr marL="0" indent="0">
              <a:buNone/>
            </a:pPr>
            <a:r>
              <a:rPr lang="en-US" b="1" dirty="0"/>
              <a:t>Slide Objective</a:t>
            </a:r>
            <a:endParaRPr lang="en-US" dirty="0"/>
          </a:p>
          <a:p>
            <a:pPr marL="0" indent="0">
              <a:buNone/>
            </a:pPr>
            <a:r>
              <a:rPr lang="en-US" dirty="0"/>
              <a:t>Explain the workflow for creating a custom image in the cloud.</a:t>
            </a:r>
          </a:p>
          <a:p>
            <a:pPr marL="0" indent="0">
              <a:buNone/>
            </a:pPr>
            <a:r>
              <a:rPr lang="en-US" b="1" dirty="0"/>
              <a:t>Notes</a:t>
            </a:r>
            <a:endParaRPr lang="en-US" dirty="0"/>
          </a:p>
          <a:p>
            <a:pPr marL="0" indent="0">
              <a:buNone/>
            </a:pPr>
            <a:r>
              <a:rPr lang="en-US" dirty="0"/>
              <a:t>This use case is about using the Capture feature of IaaS to create OS images. You start with a base Virtual Hard Disk (VHD) and then customize it with software binaries, registry settings etc. Next, you run </a:t>
            </a:r>
            <a:r>
              <a:rPr lang="en-US" i="1" dirty="0"/>
              <a:t>sysprep.exe</a:t>
            </a:r>
            <a:r>
              <a:rPr lang="en-US" dirty="0"/>
              <a:t> and generalize/shutdown the OS. You can then upload it, if the image is being coming from on-premises, or click the capture button if you created the VM in the cloud.</a:t>
            </a:r>
          </a:p>
          <a:p>
            <a:pPr marL="0" indent="0">
              <a:buNone/>
            </a:pPr>
            <a:r>
              <a:rPr lang="en-US" dirty="0"/>
              <a:t>Capture allows you to take a generalized VM and save the underlying VHD as a new image in your Image library.</a:t>
            </a:r>
          </a:p>
          <a:p>
            <a:pPr marL="0" indent="0">
              <a:buNone/>
            </a:pPr>
            <a:r>
              <a:rPr lang="en-US" b="1" dirty="0" smtClean="0"/>
              <a:t>Bring </a:t>
            </a:r>
            <a:r>
              <a:rPr lang="en-US" b="1" dirty="0"/>
              <a:t>your Own Server/VHD</a:t>
            </a:r>
            <a:endParaRPr lang="en-US" sz="1100" dirty="0"/>
          </a:p>
          <a:p>
            <a:pPr lvl="0"/>
            <a:r>
              <a:rPr lang="en-US" dirty="0"/>
              <a:t>These are </a:t>
            </a:r>
            <a:r>
              <a:rPr lang="en-US" dirty="0" err="1"/>
              <a:t>sysprepped</a:t>
            </a:r>
            <a:r>
              <a:rPr lang="en-US" dirty="0"/>
              <a:t> images, and they must be fixed </a:t>
            </a:r>
            <a:r>
              <a:rPr lang="en-US" dirty="0" smtClean="0"/>
              <a:t>disk</a:t>
            </a:r>
          </a:p>
          <a:p>
            <a:pPr lvl="0"/>
            <a:r>
              <a:rPr lang="en-US" sz="1100" dirty="0" smtClean="0"/>
              <a:t>Uploading images to Azure http://michaelwasham.com/windows-azure-powershell-reference-guide/uploading-and-downloading-vhds-to-windows-azure/</a:t>
            </a:r>
            <a:endParaRPr lang="en-US" sz="1100" dirty="0"/>
          </a:p>
          <a:p>
            <a:pPr lvl="0"/>
            <a:r>
              <a:rPr lang="en-US" dirty="0" smtClean="0"/>
              <a:t>Use Add-</a:t>
            </a:r>
            <a:r>
              <a:rPr lang="en-US" dirty="0" err="1" smtClean="0"/>
              <a:t>AzureVHD</a:t>
            </a:r>
            <a:r>
              <a:rPr lang="en-US" dirty="0" smtClean="0"/>
              <a:t> PowerShell </a:t>
            </a:r>
            <a:r>
              <a:rPr lang="en-US" dirty="0" err="1" smtClean="0"/>
              <a:t>cmdlet</a:t>
            </a:r>
            <a:r>
              <a:rPr lang="en-US" dirty="0" smtClean="0"/>
              <a:t> to upload</a:t>
            </a:r>
            <a:endParaRPr lang="en-US" sz="1100" dirty="0"/>
          </a:p>
        </p:txBody>
      </p:sp>
      <p:sp>
        <p:nvSpPr>
          <p:cNvPr id="2" name="Rectangle 1"/>
          <p:cNvSpPr/>
          <p:nvPr/>
        </p:nvSpPr>
        <p:spPr>
          <a:xfrm>
            <a:off x="-2857500" y="3725986"/>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The first two paragraphs of the notes content is repeated - same as notes page 25. Kindly verify.</a:t>
            </a:r>
            <a:endParaRPr lang="en-US" sz="1100" dirty="0">
              <a:latin typeface="Calibri"/>
            </a:endParaRPr>
          </a:p>
        </p:txBody>
      </p:sp>
    </p:spTree>
    <p:extLst>
      <p:ext uri="{BB962C8B-B14F-4D97-AF65-F5344CB8AC3E}">
        <p14:creationId xmlns:p14="http://schemas.microsoft.com/office/powerpoint/2010/main" val="3187180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56</a:t>
            </a:fld>
            <a:endParaRPr lang="en-US"/>
          </a:p>
        </p:txBody>
      </p:sp>
      <p:sp>
        <p:nvSpPr>
          <p:cNvPr id="7" name="Notes Placeholder 6"/>
          <p:cNvSpPr>
            <a:spLocks noGrp="1"/>
          </p:cNvSpPr>
          <p:nvPr>
            <p:ph type="body" idx="1"/>
          </p:nvPr>
        </p:nvSpPr>
        <p:spPr/>
        <p:txBody>
          <a:bodyPr/>
          <a:lstStyle/>
          <a:p>
            <a:pPr marL="0" indent="0">
              <a:buNone/>
            </a:pPr>
            <a:r>
              <a:rPr lang="en-US" b="1" dirty="0"/>
              <a:t>Slide Objective</a:t>
            </a:r>
            <a:endParaRPr lang="en-US" dirty="0"/>
          </a:p>
          <a:p>
            <a:pPr marL="0" indent="0">
              <a:buNone/>
            </a:pPr>
            <a:r>
              <a:rPr lang="en-US" dirty="0"/>
              <a:t>Explain the workflow for creating a custom image in the cloud.</a:t>
            </a:r>
          </a:p>
          <a:p>
            <a:pPr marL="0" indent="0">
              <a:buNone/>
            </a:pPr>
            <a:r>
              <a:rPr lang="en-US" b="1" dirty="0"/>
              <a:t>Notes</a:t>
            </a:r>
            <a:endParaRPr lang="en-US" dirty="0"/>
          </a:p>
          <a:p>
            <a:pPr marL="0" indent="0">
              <a:buNone/>
            </a:pPr>
            <a:r>
              <a:rPr lang="en-US" dirty="0"/>
              <a:t>This use case is about using the Capture feature of </a:t>
            </a:r>
            <a:r>
              <a:rPr lang="en-US" dirty="0" err="1"/>
              <a:t>IaaS</a:t>
            </a:r>
            <a:r>
              <a:rPr lang="en-US" dirty="0"/>
              <a:t> to create OS images. You start with a base Virtual Hard Disk (VHD) and then customize it with software binaries, registry settings etc. Next, you run </a:t>
            </a:r>
            <a:r>
              <a:rPr lang="en-US" i="1" dirty="0"/>
              <a:t>sysprep.exe</a:t>
            </a:r>
            <a:r>
              <a:rPr lang="en-US" dirty="0"/>
              <a:t> and generalize/shutdown the OS. You can then upload it, if the image is being created on-premises, or click the </a:t>
            </a:r>
            <a:r>
              <a:rPr lang="en-US" b="1" dirty="0"/>
              <a:t>Capture </a:t>
            </a:r>
            <a:r>
              <a:rPr lang="en-US" dirty="0"/>
              <a:t>button if you created the VM in the cloud.</a:t>
            </a:r>
          </a:p>
          <a:p>
            <a:pPr marL="0" indent="0">
              <a:buNone/>
            </a:pPr>
            <a:r>
              <a:rPr lang="en-US" dirty="0"/>
              <a:t>Capture allows you to take a generalized VM and save the underlying VHD as a new image in your Image library.</a:t>
            </a:r>
          </a:p>
          <a:p>
            <a:pPr marL="0" indent="0">
              <a:buNone/>
            </a:pPr>
            <a:r>
              <a:rPr lang="en-US" dirty="0" smtClean="0"/>
              <a:t>The steps on the slide show that you can not only use a base VHD that you put into storage, but you can also modify the base image in storage, capture it, and then use that as the new base.</a:t>
            </a:r>
          </a:p>
          <a:p>
            <a:pPr lvl="0"/>
            <a:r>
              <a:rPr lang="en-US" dirty="0" smtClean="0"/>
              <a:t>How do you generalize?</a:t>
            </a:r>
          </a:p>
          <a:p>
            <a:pPr lvl="1"/>
            <a:r>
              <a:rPr lang="en-US" dirty="0" err="1" smtClean="0"/>
              <a:t>Sysprep</a:t>
            </a:r>
            <a:endParaRPr lang="en-US" dirty="0" smtClean="0"/>
          </a:p>
          <a:p>
            <a:pPr lvl="0"/>
            <a:r>
              <a:rPr lang="en-US" dirty="0" smtClean="0"/>
              <a:t>What happens to the base?</a:t>
            </a:r>
          </a:p>
          <a:p>
            <a:pPr lvl="1"/>
            <a:r>
              <a:rPr lang="en-US" dirty="0" smtClean="0"/>
              <a:t>The base becomes a </a:t>
            </a:r>
            <a:r>
              <a:rPr lang="en-US" dirty="0" err="1" smtClean="0"/>
              <a:t>sysprepped</a:t>
            </a:r>
            <a:r>
              <a:rPr lang="en-US" dirty="0" smtClean="0"/>
              <a:t> image</a:t>
            </a:r>
            <a:endParaRPr lang="en-US" dirty="0"/>
          </a:p>
        </p:txBody>
      </p:sp>
      <p:sp>
        <p:nvSpPr>
          <p:cNvPr id="5" name="Slide Image Placeholder 4"/>
          <p:cNvSpPr>
            <a:spLocks noGrp="1" noRot="1" noChangeAspect="1"/>
          </p:cNvSpPr>
          <p:nvPr>
            <p:ph type="sldImg"/>
          </p:nvPr>
        </p:nvSpPr>
        <p:spPr>
          <a:xfrm>
            <a:off x="384175" y="484188"/>
            <a:ext cx="6096000" cy="3429000"/>
          </a:xfrm>
        </p:spPr>
      </p:sp>
      <p:sp>
        <p:nvSpPr>
          <p:cNvPr id="8" name="Rectangle 7"/>
          <p:cNvSpPr/>
          <p:nvPr/>
        </p:nvSpPr>
        <p:spPr>
          <a:xfrm>
            <a:off x="-2857500" y="3725986"/>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The first two paragraphs of the notes content is repeated - same as notes page 25. Kindly verify.</a:t>
            </a:r>
            <a:endParaRPr lang="en-US" sz="1100" dirty="0">
              <a:latin typeface="Calibri"/>
            </a:endParaRPr>
          </a:p>
        </p:txBody>
      </p:sp>
    </p:spTree>
    <p:extLst>
      <p:ext uri="{BB962C8B-B14F-4D97-AF65-F5344CB8AC3E}">
        <p14:creationId xmlns:p14="http://schemas.microsoft.com/office/powerpoint/2010/main" val="1021649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
        <p:nvSpPr>
          <p:cNvPr id="6" name="Slide Image Placeholder 5"/>
          <p:cNvSpPr>
            <a:spLocks noGrp="1" noRot="1" noChangeAspect="1"/>
          </p:cNvSpPr>
          <p:nvPr>
            <p:ph type="sldImg"/>
          </p:nvPr>
        </p:nvSpPr>
        <p:spPr>
          <a:xfrm>
            <a:off x="381000" y="482600"/>
            <a:ext cx="6096000" cy="34290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321653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dirty="0" smtClean="0"/>
              <a:t>This is not a demo slide, just how to get started.</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pPr/>
              <a:t>58</a:t>
            </a:fld>
            <a:endParaRPr lang="en-US"/>
          </a:p>
        </p:txBody>
      </p:sp>
      <p:sp>
        <p:nvSpPr>
          <p:cNvPr id="7" name="Slide Image Placeholder 6"/>
          <p:cNvSpPr>
            <a:spLocks noGrp="1" noRot="1" noChangeAspect="1"/>
          </p:cNvSpPr>
          <p:nvPr>
            <p:ph type="sldImg"/>
          </p:nvPr>
        </p:nvSpPr>
        <p:spPr>
          <a:xfrm>
            <a:off x="381000" y="482600"/>
            <a:ext cx="6096000" cy="3429000"/>
          </a:xfrm>
        </p:spPr>
      </p:sp>
      <p:sp>
        <p:nvSpPr>
          <p:cNvPr id="5" name="Rectangle 4"/>
          <p:cNvSpPr/>
          <p:nvPr/>
        </p:nvSpPr>
        <p:spPr>
          <a:xfrm>
            <a:off x="-3504721" y="3912010"/>
            <a:ext cx="3175000" cy="600164"/>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a:t>
            </a:r>
            <a:r>
              <a:rPr lang="en-US" sz="1100" dirty="0" err="1" smtClean="0">
                <a:latin typeface="Calibri"/>
              </a:rPr>
              <a:t>Biju.K</a:t>
            </a:r>
            <a:endParaRPr lang="en-US" sz="1100" dirty="0" smtClean="0">
              <a:latin typeface="Calibri"/>
            </a:endParaRPr>
          </a:p>
          <a:p>
            <a:endParaRPr lang="en-US" sz="1100" i="1" dirty="0">
              <a:latin typeface="Calibri"/>
            </a:endParaRPr>
          </a:p>
          <a:p>
            <a:r>
              <a:rPr lang="en-US" sz="1100" dirty="0" smtClean="0">
                <a:latin typeface="Calibri"/>
              </a:rPr>
              <a:t>Seems to be a trainer’s note. Can this be removed.</a:t>
            </a:r>
            <a:endParaRPr lang="en-US" sz="1100" dirty="0"/>
          </a:p>
        </p:txBody>
      </p:sp>
    </p:spTree>
    <p:extLst>
      <p:ext uri="{BB962C8B-B14F-4D97-AF65-F5344CB8AC3E}">
        <p14:creationId xmlns:p14="http://schemas.microsoft.com/office/powerpoint/2010/main" val="770646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solidFill>
                  <a:srgbClr val="000000"/>
                </a:solidFill>
                <a:effectLst/>
              </a:rPr>
              <a:t>$</a:t>
            </a:r>
            <a:r>
              <a:rPr lang="en-US" dirty="0" err="1" smtClean="0">
                <a:solidFill>
                  <a:srgbClr val="000000"/>
                </a:solidFill>
                <a:effectLst/>
              </a:rPr>
              <a:t>vm</a:t>
            </a:r>
            <a:r>
              <a:rPr lang="en-US" dirty="0" smtClean="0">
                <a:solidFill>
                  <a:srgbClr val="000000"/>
                </a:solidFill>
                <a:effectLst/>
              </a:rPr>
              <a:t> = Get-</a:t>
            </a:r>
            <a:r>
              <a:rPr lang="en-US" dirty="0" err="1" smtClean="0">
                <a:solidFill>
                  <a:srgbClr val="000000"/>
                </a:solidFill>
                <a:effectLst/>
              </a:rPr>
              <a:t>AzureVM</a:t>
            </a:r>
            <a:r>
              <a:rPr lang="en-US" dirty="0" smtClean="0">
                <a:solidFill>
                  <a:srgbClr val="000000"/>
                </a:solidFill>
                <a:effectLst/>
              </a:rPr>
              <a:t> –</a:t>
            </a:r>
            <a:r>
              <a:rPr lang="en-US" dirty="0" err="1" smtClean="0">
                <a:solidFill>
                  <a:srgbClr val="000000"/>
                </a:solidFill>
                <a:effectLst/>
              </a:rPr>
              <a:t>serviceName</a:t>
            </a:r>
            <a:endParaRPr lang="en-US" dirty="0" smtClean="0">
              <a:solidFill>
                <a:srgbClr val="000000"/>
              </a:solidFill>
              <a:effectLst/>
            </a:endParaRPr>
          </a:p>
          <a:p>
            <a:pPr marL="0" indent="0">
              <a:buNone/>
            </a:pPr>
            <a:r>
              <a:rPr lang="en-US" dirty="0" smtClean="0">
                <a:solidFill>
                  <a:srgbClr val="000000"/>
                </a:solidFill>
                <a:effectLst/>
              </a:rPr>
              <a:t>$svc –Name $name $</a:t>
            </a:r>
            <a:r>
              <a:rPr lang="en-US" dirty="0" err="1" smtClean="0">
                <a:solidFill>
                  <a:srgbClr val="000000"/>
                </a:solidFill>
                <a:effectLst/>
              </a:rPr>
              <a:t>vm.VM.ProvisionGuestAgent</a:t>
            </a:r>
            <a:r>
              <a:rPr lang="en-US" dirty="0" smtClean="0">
                <a:solidFill>
                  <a:srgbClr val="000000"/>
                </a:solidFill>
                <a:effectLst/>
              </a:rPr>
              <a:t> = $TRUE</a:t>
            </a:r>
          </a:p>
          <a:p>
            <a:pPr marL="0" indent="0">
              <a:buNone/>
            </a:pPr>
            <a:r>
              <a:rPr lang="en-US" dirty="0" smtClean="0">
                <a:solidFill>
                  <a:srgbClr val="000000"/>
                </a:solidFill>
                <a:effectLst/>
              </a:rPr>
              <a:t>Update-</a:t>
            </a:r>
            <a:r>
              <a:rPr lang="en-US" dirty="0" err="1" smtClean="0">
                <a:solidFill>
                  <a:srgbClr val="000000"/>
                </a:solidFill>
                <a:effectLst/>
              </a:rPr>
              <a:t>AzureVM</a:t>
            </a:r>
            <a:r>
              <a:rPr lang="en-US" dirty="0" smtClean="0">
                <a:solidFill>
                  <a:srgbClr val="000000"/>
                </a:solidFill>
                <a:effectLst/>
              </a:rPr>
              <a:t> –Name $name –VM $vm.VM –</a:t>
            </a:r>
            <a:r>
              <a:rPr lang="en-US" dirty="0" err="1" smtClean="0">
                <a:solidFill>
                  <a:srgbClr val="000000"/>
                </a:solidFill>
                <a:effectLst/>
              </a:rPr>
              <a:t>ServiceName</a:t>
            </a:r>
            <a:r>
              <a:rPr lang="en-US" dirty="0" smtClean="0">
                <a:solidFill>
                  <a:srgbClr val="000000"/>
                </a:solidFill>
                <a:effectLst/>
              </a:rPr>
              <a:t> $svc</a:t>
            </a:r>
            <a:endParaRPr lang="en-US" dirty="0" smtClean="0"/>
          </a:p>
          <a:p>
            <a:pPr marL="0" indent="0">
              <a:buNone/>
            </a:pPr>
            <a:endParaRPr lang="en-US" dirty="0" smtClean="0"/>
          </a:p>
          <a:p>
            <a:pPr marL="0" indent="0">
              <a:buNone/>
            </a:pPr>
            <a:r>
              <a:rPr lang="en-US" dirty="0" smtClean="0"/>
              <a:t>Azure VM Extensions and Features</a:t>
            </a:r>
          </a:p>
          <a:p>
            <a:pPr marL="0" indent="0">
              <a:buNone/>
            </a:pPr>
            <a:r>
              <a:rPr lang="en-US" dirty="0" smtClean="0"/>
              <a:t>https://msdn.microsoft.com/en-us/library/dn606311.aspx</a:t>
            </a:r>
            <a:endParaRPr lang="en-US" dirty="0"/>
          </a:p>
        </p:txBody>
      </p:sp>
      <p:sp>
        <p:nvSpPr>
          <p:cNvPr id="4" name="Slide Number Placeholder 3"/>
          <p:cNvSpPr>
            <a:spLocks noGrp="1"/>
          </p:cNvSpPr>
          <p:nvPr>
            <p:ph type="sldNum" sz="quarter" idx="10"/>
          </p:nvPr>
        </p:nvSpPr>
        <p:spPr/>
        <p:txBody>
          <a:bodyPr/>
          <a:lstStyle/>
          <a:p>
            <a:fld id="{1489DB6A-E92B-415B-AFB4-9C72D4A9006D}" type="slidenum">
              <a:rPr lang="en-US" smtClean="0"/>
              <a:t>59</a:t>
            </a:fld>
            <a:endParaRPr lang="en-US"/>
          </a:p>
        </p:txBody>
      </p:sp>
    </p:spTree>
    <p:extLst>
      <p:ext uri="{BB962C8B-B14F-4D97-AF65-F5344CB8AC3E}">
        <p14:creationId xmlns:p14="http://schemas.microsoft.com/office/powerpoint/2010/main" val="3526773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dirty="0" smtClean="0"/>
              <a:t>This is not a demo slide, just how to get started.</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pPr/>
              <a:t>61</a:t>
            </a:fld>
            <a:endParaRPr lang="en-US"/>
          </a:p>
        </p:txBody>
      </p:sp>
      <p:sp>
        <p:nvSpPr>
          <p:cNvPr id="7" name="Slide Image Placeholder 6"/>
          <p:cNvSpPr>
            <a:spLocks noGrp="1" noRot="1" noChangeAspect="1"/>
          </p:cNvSpPr>
          <p:nvPr>
            <p:ph type="sldImg"/>
          </p:nvPr>
        </p:nvSpPr>
        <p:spPr>
          <a:xfrm>
            <a:off x="381000" y="482600"/>
            <a:ext cx="6096000" cy="3429000"/>
          </a:xfrm>
        </p:spPr>
      </p:sp>
      <p:sp>
        <p:nvSpPr>
          <p:cNvPr id="5" name="Rectangle 4"/>
          <p:cNvSpPr/>
          <p:nvPr/>
        </p:nvSpPr>
        <p:spPr>
          <a:xfrm>
            <a:off x="-3504721" y="3912010"/>
            <a:ext cx="3175000" cy="600164"/>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a:t>
            </a:r>
            <a:r>
              <a:rPr lang="en-US" sz="1100" dirty="0" err="1" smtClean="0">
                <a:latin typeface="Calibri"/>
              </a:rPr>
              <a:t>Biju.K</a:t>
            </a:r>
            <a:endParaRPr lang="en-US" sz="1100" dirty="0" smtClean="0">
              <a:latin typeface="Calibri"/>
            </a:endParaRPr>
          </a:p>
          <a:p>
            <a:endParaRPr lang="en-US" sz="1100" i="1" dirty="0">
              <a:latin typeface="Calibri"/>
            </a:endParaRPr>
          </a:p>
          <a:p>
            <a:r>
              <a:rPr lang="en-US" sz="1100" dirty="0" smtClean="0">
                <a:latin typeface="Calibri"/>
              </a:rPr>
              <a:t>Seems to be a trainer’s note. Can this be removed.</a:t>
            </a:r>
            <a:endParaRPr lang="en-US" sz="1100" dirty="0"/>
          </a:p>
        </p:txBody>
      </p:sp>
    </p:spTree>
    <p:extLst>
      <p:ext uri="{BB962C8B-B14F-4D97-AF65-F5344CB8AC3E}">
        <p14:creationId xmlns:p14="http://schemas.microsoft.com/office/powerpoint/2010/main" val="40513111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62</a:t>
            </a:fld>
            <a:endParaRPr lang="en-US" dirty="0"/>
          </a:p>
        </p:txBody>
      </p:sp>
      <p:sp>
        <p:nvSpPr>
          <p:cNvPr id="7" name="Slide Image Placeholder 6"/>
          <p:cNvSpPr>
            <a:spLocks noGrp="1" noRot="1" noChangeAspect="1"/>
          </p:cNvSpPr>
          <p:nvPr>
            <p:ph type="sldImg"/>
          </p:nvPr>
        </p:nvSpPr>
        <p:spPr>
          <a:xfrm>
            <a:off x="381000" y="482600"/>
            <a:ext cx="6096000" cy="3429000"/>
          </a:xfrm>
        </p:spPr>
      </p:sp>
      <p:sp>
        <p:nvSpPr>
          <p:cNvPr id="8" name="Notes Placeholder 7"/>
          <p:cNvSpPr>
            <a:spLocks noGrp="1"/>
          </p:cNvSpPr>
          <p:nvPr>
            <p:ph type="body" idx="1"/>
          </p:nvPr>
        </p:nvSpPr>
        <p:spPr/>
        <p:txBody>
          <a:bodyPr/>
          <a:lstStyle/>
          <a:p>
            <a:pPr marL="0" indent="0">
              <a:buNone/>
            </a:pPr>
            <a:r>
              <a:rPr lang="en-US" dirty="0" smtClean="0"/>
              <a:t>At Ignite this week, we will be demonstrating a new capability that will let you encrypt all of your Virtual Machine disks including the boot and data disks. Disk encryption for VMs will work with Linux and Windows, and is integrated with </a:t>
            </a:r>
            <a:r>
              <a:rPr lang="en-US" dirty="0" err="1" smtClean="0"/>
              <a:t>KeyVault</a:t>
            </a:r>
            <a:r>
              <a:rPr lang="en-US" dirty="0" smtClean="0"/>
              <a:t> so you can manage encryption keys using the </a:t>
            </a:r>
            <a:r>
              <a:rPr lang="en-US" dirty="0" err="1" smtClean="0"/>
              <a:t>KeyVault</a:t>
            </a:r>
            <a:r>
              <a:rPr lang="en-US" dirty="0" smtClean="0"/>
              <a:t> service, while ensuring all the data in the VM disks is encrypted at rest safely in your storage accounts. We plan on making it available in the very near future and will have more details to share on the Azure blog at that time – please stay tuned for more!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3691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63</a:t>
            </a:fld>
            <a:endParaRPr lang="en-US" dirty="0"/>
          </a:p>
        </p:txBody>
      </p:sp>
      <p:sp>
        <p:nvSpPr>
          <p:cNvPr id="6" name="Slide Image Placeholder 5"/>
          <p:cNvSpPr>
            <a:spLocks noGrp="1" noRot="1" noChangeAspect="1"/>
          </p:cNvSpPr>
          <p:nvPr>
            <p:ph type="sldImg"/>
          </p:nvPr>
        </p:nvSpPr>
        <p:spPr>
          <a:xfrm>
            <a:off x="384175" y="484188"/>
            <a:ext cx="6096000" cy="34290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3086870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826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5416BA-65F7-274A-AD61-D0FA78F3AA6E}" type="slidenum">
              <a:rPr lang="en-US" smtClean="0"/>
              <a:pPr/>
              <a:t>64</a:t>
            </a:fld>
            <a:endParaRPr lang="en-US" dirty="0"/>
          </a:p>
        </p:txBody>
      </p:sp>
    </p:spTree>
    <p:extLst>
      <p:ext uri="{BB962C8B-B14F-4D97-AF65-F5344CB8AC3E}">
        <p14:creationId xmlns:p14="http://schemas.microsoft.com/office/powerpoint/2010/main" val="189027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6</a:t>
            </a:fld>
            <a:endParaRPr lang="en-US"/>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pPr marL="0" lvl="0" indent="0">
              <a:buNone/>
            </a:pPr>
            <a:r>
              <a:rPr lang="en-US" dirty="0"/>
              <a:t>If you visualize a spectrum consisting of the </a:t>
            </a:r>
            <a:r>
              <a:rPr lang="en-US" dirty="0" smtClean="0"/>
              <a:t>components </a:t>
            </a:r>
            <a:r>
              <a:rPr lang="en-US" dirty="0"/>
              <a:t>that we are currently hosting </a:t>
            </a:r>
            <a:r>
              <a:rPr lang="en-US" dirty="0" smtClean="0"/>
              <a:t>on-premises </a:t>
            </a:r>
            <a:r>
              <a:rPr lang="en-US" dirty="0"/>
              <a:t>and in the cloud, we would start with physical on the far left, and move </a:t>
            </a:r>
            <a:r>
              <a:rPr lang="en-US" dirty="0" smtClean="0"/>
              <a:t>to Software </a:t>
            </a:r>
            <a:r>
              <a:rPr lang="en-US" dirty="0"/>
              <a:t>as a </a:t>
            </a:r>
            <a:r>
              <a:rPr lang="en-US" dirty="0" smtClean="0"/>
              <a:t>Service (SaaS) </a:t>
            </a:r>
            <a:r>
              <a:rPr lang="en-US" dirty="0"/>
              <a:t>on the far right. Infrastructure as a Service (IaaS) sits in the middle of this spectrum, and offers a set of products that offer </a:t>
            </a:r>
            <a:r>
              <a:rPr lang="en-US" dirty="0" smtClean="0"/>
              <a:t>IaaS.</a:t>
            </a:r>
            <a:endParaRPr lang="en-US" sz="1100" dirty="0"/>
          </a:p>
          <a:p>
            <a:pPr lvl="0"/>
            <a:r>
              <a:rPr lang="en-US" dirty="0"/>
              <a:t>With Platform as a Service (PaaS</a:t>
            </a:r>
            <a:r>
              <a:rPr lang="en-US" dirty="0" smtClean="0"/>
              <a:t>),that is to say. </a:t>
            </a:r>
            <a:r>
              <a:rPr lang="en-US" dirty="0"/>
              <a:t>in which we have been implementing and deploying, has </a:t>
            </a:r>
            <a:r>
              <a:rPr lang="en-US" dirty="0">
                <a:solidFill>
                  <a:srgbClr val="FF0000"/>
                </a:solidFill>
              </a:rPr>
              <a:t>been </a:t>
            </a:r>
            <a:r>
              <a:rPr lang="en-US" dirty="0" smtClean="0">
                <a:solidFill>
                  <a:srgbClr val="FF0000"/>
                </a:solidFill>
              </a:rPr>
              <a:t>used by </a:t>
            </a:r>
            <a:r>
              <a:rPr lang="en-US" dirty="0" smtClean="0"/>
              <a:t>developers</a:t>
            </a:r>
            <a:endParaRPr lang="en-US" sz="1100" dirty="0"/>
          </a:p>
          <a:p>
            <a:pPr lvl="0"/>
            <a:r>
              <a:rPr lang="en-US" dirty="0"/>
              <a:t>With </a:t>
            </a:r>
            <a:r>
              <a:rPr lang="en-US" dirty="0" err="1"/>
              <a:t>IaaS</a:t>
            </a:r>
            <a:r>
              <a:rPr lang="en-US" dirty="0"/>
              <a:t>, the approach is more for IT </a:t>
            </a:r>
            <a:r>
              <a:rPr lang="en-US" dirty="0" smtClean="0"/>
              <a:t>Pros, since it involves extensive </a:t>
            </a:r>
            <a:r>
              <a:rPr lang="en-US" dirty="0"/>
              <a:t>use of PowerShell</a:t>
            </a:r>
            <a:endParaRPr lang="en-US" sz="1100" dirty="0"/>
          </a:p>
          <a:p>
            <a:pPr lvl="1"/>
            <a:r>
              <a:rPr lang="en-US" dirty="0"/>
              <a:t>Includes support for key server applications</a:t>
            </a:r>
            <a:endParaRPr lang="en-US" sz="1100" dirty="0"/>
          </a:p>
          <a:p>
            <a:pPr lvl="2"/>
            <a:r>
              <a:rPr lang="en-US" dirty="0"/>
              <a:t>Whether you want to provision an image and build off </a:t>
            </a:r>
            <a:r>
              <a:rPr lang="en-US" dirty="0" smtClean="0"/>
              <a:t>it, or</a:t>
            </a:r>
            <a:endParaRPr lang="en-US" sz="1100" dirty="0"/>
          </a:p>
          <a:p>
            <a:pPr lvl="2"/>
            <a:r>
              <a:rPr lang="en-US" dirty="0"/>
              <a:t>If you want to create your own image </a:t>
            </a:r>
            <a:r>
              <a:rPr lang="en-US" dirty="0" smtClean="0"/>
              <a:t>from </a:t>
            </a:r>
            <a:r>
              <a:rPr lang="en-US" dirty="0"/>
              <a:t>Hyper-V</a:t>
            </a:r>
          </a:p>
        </p:txBody>
      </p:sp>
      <p:sp>
        <p:nvSpPr>
          <p:cNvPr id="6" name="Rectangle 5"/>
          <p:cNvSpPr/>
          <p:nvPr/>
        </p:nvSpPr>
        <p:spPr>
          <a:xfrm>
            <a:off x="6480175" y="4419600"/>
            <a:ext cx="3175000" cy="769441"/>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Biju</a:t>
            </a:r>
            <a:endParaRPr lang="en-US" sz="1100" dirty="0">
              <a:latin typeface="Calibri"/>
            </a:endParaRPr>
          </a:p>
          <a:p>
            <a:r>
              <a:rPr lang="en-US" sz="1100" i="1" dirty="0" smtClean="0">
                <a:latin typeface="Calibri"/>
              </a:rPr>
              <a:t>08 October 2013
</a:t>
            </a:r>
            <a:r>
              <a:rPr lang="en-US" sz="1100" dirty="0" smtClean="0">
                <a:latin typeface="Calibri"/>
              </a:rPr>
              <a:t>Kindly validate the change.</a:t>
            </a:r>
            <a:endParaRPr lang="en-US" sz="1100" dirty="0">
              <a:latin typeface="Calibri"/>
            </a:endParaRPr>
          </a:p>
        </p:txBody>
      </p:sp>
    </p:spTree>
    <p:extLst>
      <p:ext uri="{BB962C8B-B14F-4D97-AF65-F5344CB8AC3E}">
        <p14:creationId xmlns:p14="http://schemas.microsoft.com/office/powerpoint/2010/main" val="42041785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826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pPr/>
              <a:t>65</a:t>
            </a:fld>
            <a:endParaRPr lang="en-US" dirty="0"/>
          </a:p>
        </p:txBody>
      </p:sp>
    </p:spTree>
    <p:extLst>
      <p:ext uri="{BB962C8B-B14F-4D97-AF65-F5344CB8AC3E}">
        <p14:creationId xmlns:p14="http://schemas.microsoft.com/office/powerpoint/2010/main" val="3726076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484188"/>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5416BA-65F7-274A-AD61-D0FA78F3AA6E}" type="slidenum">
              <a:rPr lang="en-US" smtClean="0"/>
              <a:pPr/>
              <a:t>66</a:t>
            </a:fld>
            <a:endParaRPr lang="en-US" dirty="0"/>
          </a:p>
        </p:txBody>
      </p:sp>
    </p:spTree>
    <p:extLst>
      <p:ext uri="{BB962C8B-B14F-4D97-AF65-F5344CB8AC3E}">
        <p14:creationId xmlns:p14="http://schemas.microsoft.com/office/powerpoint/2010/main" val="8314445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67</a:t>
            </a:fld>
            <a:endParaRPr lang="en-US"/>
          </a:p>
        </p:txBody>
      </p:sp>
      <p:sp>
        <p:nvSpPr>
          <p:cNvPr id="5" name="Slide Image Placeholder 4"/>
          <p:cNvSpPr>
            <a:spLocks noGrp="1" noRot="1" noChangeAspect="1"/>
          </p:cNvSpPr>
          <p:nvPr>
            <p:ph type="sldImg"/>
          </p:nvPr>
        </p:nvSpPr>
        <p:spPr>
          <a:xfrm>
            <a:off x="384175" y="484188"/>
            <a:ext cx="6096000" cy="3429000"/>
          </a:xfrm>
        </p:spPr>
      </p:sp>
      <p:sp>
        <p:nvSpPr>
          <p:cNvPr id="6" name="Notes Placeholder 5"/>
          <p:cNvSpPr>
            <a:spLocks noGrp="1"/>
          </p:cNvSpPr>
          <p:nvPr>
            <p:ph type="body" idx="1"/>
          </p:nvPr>
        </p:nvSpPr>
        <p:spPr/>
        <p:txBody>
          <a:bodyPr/>
          <a:lstStyle/>
          <a:p>
            <a:pPr lvl="0"/>
            <a:r>
              <a:rPr lang="en-US" dirty="0"/>
              <a:t>We are talking now about bridging </a:t>
            </a:r>
            <a:r>
              <a:rPr lang="en-US" dirty="0" err="1"/>
              <a:t>IaaS</a:t>
            </a:r>
            <a:r>
              <a:rPr lang="en-US" dirty="0"/>
              <a:t> and </a:t>
            </a:r>
            <a:r>
              <a:rPr lang="en-US" dirty="0" err="1"/>
              <a:t>PaaS</a:t>
            </a:r>
            <a:r>
              <a:rPr lang="en-US" dirty="0"/>
              <a:t> together</a:t>
            </a:r>
            <a:endParaRPr lang="en-US" sz="1100" dirty="0"/>
          </a:p>
          <a:p>
            <a:pPr lvl="0"/>
            <a:r>
              <a:rPr lang="en-US" dirty="0"/>
              <a:t>We need to be able to connect VMs through:</a:t>
            </a:r>
            <a:endParaRPr lang="en-US" sz="1100" dirty="0"/>
          </a:p>
          <a:p>
            <a:pPr lvl="1"/>
            <a:r>
              <a:rPr lang="en-US" dirty="0">
                <a:solidFill>
                  <a:srgbClr val="FF0000"/>
                </a:solidFill>
              </a:rPr>
              <a:t>VIPs</a:t>
            </a:r>
            <a:r>
              <a:rPr lang="en-US" dirty="0"/>
              <a:t> or public endpoints through the load balancer</a:t>
            </a:r>
            <a:endParaRPr lang="en-US" sz="1100" dirty="0"/>
          </a:p>
          <a:p>
            <a:pPr lvl="1"/>
            <a:r>
              <a:rPr lang="en-US" dirty="0"/>
              <a:t>Direct connectivity through </a:t>
            </a:r>
            <a:r>
              <a:rPr lang="en-US" dirty="0" smtClean="0"/>
              <a:t>VNETs</a:t>
            </a:r>
            <a:endParaRPr lang="en-US" sz="1100" dirty="0"/>
          </a:p>
          <a:p>
            <a:pPr lvl="1"/>
            <a:r>
              <a:rPr lang="en-US" dirty="0"/>
              <a:t>Mixed </a:t>
            </a:r>
            <a:r>
              <a:rPr lang="en-US" dirty="0" smtClean="0"/>
              <a:t>mode, in which we </a:t>
            </a:r>
            <a:r>
              <a:rPr lang="en-US" dirty="0"/>
              <a:t>have </a:t>
            </a:r>
            <a:r>
              <a:rPr lang="en-US" dirty="0" smtClean="0"/>
              <a:t>both web and </a:t>
            </a:r>
            <a:r>
              <a:rPr lang="en-US" dirty="0"/>
              <a:t>worker roles accessing VMs</a:t>
            </a:r>
          </a:p>
        </p:txBody>
      </p:sp>
      <p:sp>
        <p:nvSpPr>
          <p:cNvPr id="8" name="Rectangle 7"/>
          <p:cNvSpPr/>
          <p:nvPr/>
        </p:nvSpPr>
        <p:spPr>
          <a:xfrm>
            <a:off x="-2791015" y="3869322"/>
            <a:ext cx="3175000" cy="938719"/>
          </a:xfrm>
          <a:prstGeom prst="rect">
            <a:avLst/>
          </a:prstGeom>
          <a:solidFill>
            <a:srgbClr val="FCD5B5"/>
          </a:solidFill>
          <a:effectLst>
            <a:outerShdw blurRad="190500" dist="76200" dir="2700000" algn="tl">
              <a:srgbClr val="646464"/>
            </a:outerShdw>
          </a:effectLst>
        </p:spPr>
        <p:txBody>
          <a:bodyPr>
            <a:spAutoFit/>
          </a:bodyPr>
          <a:lstStyle/>
          <a:p>
            <a:r>
              <a:rPr lang="en-US" sz="1100" dirty="0" smtClean="0">
                <a:latin typeface="Calibri"/>
              </a:rPr>
              <a:t>[EDITOR] TWB_Trevor</a:t>
            </a:r>
            <a:r>
              <a:rPr lang="en-US" sz="1100" dirty="0">
                <a:latin typeface="Calibri"/>
              </a:rPr>
              <a:t>:</a:t>
            </a:r>
          </a:p>
          <a:p>
            <a:r>
              <a:rPr lang="en-US" sz="1100" i="1" dirty="0" smtClean="0">
                <a:latin typeface="Calibri"/>
              </a:rPr>
              <a:t>08 October 2013
</a:t>
            </a:r>
            <a:r>
              <a:rPr lang="en-US" sz="1100" dirty="0" smtClean="0">
                <a:latin typeface="Calibri"/>
              </a:rPr>
              <a:t>What does “VIPs” stand for? Kindly provide the expansion.</a:t>
            </a:r>
            <a:endParaRPr lang="en-US" sz="1100" dirty="0">
              <a:latin typeface="Calibri"/>
            </a:endParaRPr>
          </a:p>
        </p:txBody>
      </p:sp>
    </p:spTree>
    <p:extLst>
      <p:ext uri="{BB962C8B-B14F-4D97-AF65-F5344CB8AC3E}">
        <p14:creationId xmlns:p14="http://schemas.microsoft.com/office/powerpoint/2010/main" val="592316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68</a:t>
            </a:fld>
            <a:endParaRPr lang="en-US" dirty="0"/>
          </a:p>
        </p:txBody>
      </p:sp>
      <p:sp>
        <p:nvSpPr>
          <p:cNvPr id="7" name="Slide Image Placeholder 6"/>
          <p:cNvSpPr>
            <a:spLocks noGrp="1" noRot="1" noChangeAspect="1"/>
          </p:cNvSpPr>
          <p:nvPr>
            <p:ph type="sldImg"/>
          </p:nvPr>
        </p:nvSpPr>
        <p:spPr>
          <a:xfrm>
            <a:off x="381000" y="482600"/>
            <a:ext cx="6096000" cy="3429000"/>
          </a:xfrm>
        </p:spPr>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9745446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5416BA-65F7-274A-AD61-D0FA78F3AA6E}" type="slidenum">
              <a:rPr lang="en-US" smtClean="0"/>
              <a:pPr/>
              <a:t>69</a:t>
            </a:fld>
            <a:endParaRPr lang="en-US" dirty="0"/>
          </a:p>
        </p:txBody>
      </p:sp>
      <p:sp>
        <p:nvSpPr>
          <p:cNvPr id="7" name="Slide Image Placeholder 6"/>
          <p:cNvSpPr>
            <a:spLocks noGrp="1" noRot="1" noChangeAspect="1"/>
          </p:cNvSpPr>
          <p:nvPr>
            <p:ph type="sldImg"/>
          </p:nvPr>
        </p:nvSpPr>
        <p:spPr>
          <a:xfrm>
            <a:off x="381000" y="482600"/>
            <a:ext cx="6096000" cy="3429000"/>
          </a:xfrm>
        </p:spPr>
      </p:sp>
      <p:sp>
        <p:nvSpPr>
          <p:cNvPr id="8" name="Notes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762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7</a:t>
            </a:fld>
            <a:endParaRPr lang="en-US"/>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r>
              <a:rPr lang="en-US" dirty="0" smtClean="0"/>
              <a:t>Microsoft Azure </a:t>
            </a:r>
            <a:r>
              <a:rPr lang="en-US" dirty="0"/>
              <a:t>Virtual Machines </a:t>
            </a:r>
            <a:r>
              <a:rPr lang="en-US" dirty="0" smtClean="0"/>
              <a:t>is </a:t>
            </a:r>
            <a:r>
              <a:rPr lang="en-US" dirty="0"/>
              <a:t>a new addition to </a:t>
            </a:r>
            <a:r>
              <a:rPr lang="en-US" dirty="0" err="1"/>
              <a:t>IaaS</a:t>
            </a:r>
            <a:r>
              <a:rPr lang="en-US" dirty="0"/>
              <a:t> provided by </a:t>
            </a:r>
            <a:r>
              <a:rPr lang="en-US" dirty="0" smtClean="0"/>
              <a:t>Microsoft Azure. </a:t>
            </a:r>
            <a:r>
              <a:rPr lang="en-US" dirty="0"/>
              <a:t>What is on offer is an easier and flexible solution </a:t>
            </a:r>
            <a:r>
              <a:rPr lang="en-US" dirty="0" smtClean="0"/>
              <a:t>for:</a:t>
            </a:r>
          </a:p>
          <a:p>
            <a:pPr lvl="1"/>
            <a:r>
              <a:rPr lang="en-US" dirty="0" smtClean="0"/>
              <a:t>Quickly </a:t>
            </a:r>
            <a:r>
              <a:rPr lang="en-US" dirty="0"/>
              <a:t>moving an existing workload from on-premises to the </a:t>
            </a:r>
            <a:r>
              <a:rPr lang="en-US" dirty="0" smtClean="0"/>
              <a:t>cloud</a:t>
            </a:r>
          </a:p>
          <a:p>
            <a:pPr marL="350838" lvl="1" indent="0">
              <a:buNone/>
            </a:pPr>
            <a:r>
              <a:rPr lang="en-US" dirty="0" smtClean="0"/>
              <a:t>or</a:t>
            </a:r>
          </a:p>
          <a:p>
            <a:pPr lvl="1"/>
            <a:r>
              <a:rPr lang="en-US" dirty="0" smtClean="0"/>
              <a:t>Building </a:t>
            </a:r>
            <a:r>
              <a:rPr lang="en-US" dirty="0"/>
              <a:t>new applications that have dependencies on applications that will only run on a server with persistent local storage</a:t>
            </a:r>
          </a:p>
          <a:p>
            <a:r>
              <a:rPr lang="en-US" dirty="0"/>
              <a:t>That storage is easily managed in </a:t>
            </a:r>
            <a:r>
              <a:rPr lang="en-US" dirty="0" smtClean="0"/>
              <a:t>Microsoft Azure, </a:t>
            </a:r>
            <a:r>
              <a:rPr lang="en-US" dirty="0"/>
              <a:t>as it is stored as a page blob in </a:t>
            </a:r>
            <a:r>
              <a:rPr lang="en-US" dirty="0" smtClean="0"/>
              <a:t>Microsoft Azure </a:t>
            </a:r>
            <a:r>
              <a:rPr lang="en-US" dirty="0"/>
              <a:t>storage, which is a familiar concept that has been around since the early days of </a:t>
            </a:r>
            <a:r>
              <a:rPr lang="en-US" dirty="0" smtClean="0"/>
              <a:t>Microsoft Azure. </a:t>
            </a:r>
            <a:r>
              <a:rPr lang="en-US" dirty="0"/>
              <a:t>All storage is in your storage </a:t>
            </a:r>
            <a:r>
              <a:rPr lang="en-US" dirty="0" smtClean="0"/>
              <a:t>account — </a:t>
            </a:r>
            <a:r>
              <a:rPr lang="en-US" dirty="0"/>
              <a:t>all in the same </a:t>
            </a:r>
            <a:r>
              <a:rPr lang="en-US" dirty="0" smtClean="0"/>
              <a:t>place.</a:t>
            </a:r>
            <a:endParaRPr lang="en-US" dirty="0"/>
          </a:p>
          <a:p>
            <a:r>
              <a:rPr lang="en-US" dirty="0" smtClean="0"/>
              <a:t>Virtual Machines are highly available since we </a:t>
            </a:r>
            <a:r>
              <a:rPr lang="en-US" dirty="0"/>
              <a:t>offer redundancy for hardware, both on and off the rack, and in separate geo-replicated data centers</a:t>
            </a:r>
          </a:p>
          <a:p>
            <a:r>
              <a:rPr lang="en-US" dirty="0" smtClean="0"/>
              <a:t>The Microsoft Azure IaaS platform </a:t>
            </a:r>
            <a:r>
              <a:rPr lang="en-US" dirty="0"/>
              <a:t>comes with advanced networking features that allow for </a:t>
            </a:r>
            <a:r>
              <a:rPr lang="en-US" dirty="0" smtClean="0"/>
              <a:t>communication </a:t>
            </a:r>
            <a:r>
              <a:rPr lang="en-US" dirty="0"/>
              <a:t>both between instances within </a:t>
            </a:r>
            <a:r>
              <a:rPr lang="en-US" dirty="0" smtClean="0"/>
              <a:t>Microsoft Azure, and the use </a:t>
            </a:r>
            <a:r>
              <a:rPr lang="en-US" dirty="0"/>
              <a:t>of </a:t>
            </a:r>
            <a:r>
              <a:rPr lang="en-US" dirty="0" smtClean="0"/>
              <a:t>Microsoft Azure </a:t>
            </a:r>
            <a:r>
              <a:rPr lang="en-US" dirty="0"/>
              <a:t>as an extension of on-premises hardware</a:t>
            </a:r>
          </a:p>
          <a:p>
            <a:r>
              <a:rPr lang="en-US" dirty="0"/>
              <a:t>In addition, </a:t>
            </a:r>
            <a:r>
              <a:rPr lang="en-US" dirty="0" smtClean="0"/>
              <a:t>Virtual Machines integrates </a:t>
            </a:r>
            <a:r>
              <a:rPr lang="en-US" dirty="0"/>
              <a:t>well with compute </a:t>
            </a:r>
            <a:r>
              <a:rPr lang="en-US" dirty="0" err="1"/>
              <a:t>PaaS</a:t>
            </a:r>
            <a:r>
              <a:rPr lang="en-US" dirty="0"/>
              <a:t>, which will be discussed in-depth </a:t>
            </a:r>
            <a:r>
              <a:rPr lang="en-US" dirty="0" smtClean="0"/>
              <a:t>later in this presentation</a:t>
            </a:r>
            <a:endParaRPr lang="en-US" dirty="0"/>
          </a:p>
        </p:txBody>
      </p:sp>
    </p:spTree>
    <p:extLst>
      <p:ext uri="{BB962C8B-B14F-4D97-AF65-F5344CB8AC3E}">
        <p14:creationId xmlns:p14="http://schemas.microsoft.com/office/powerpoint/2010/main" val="207825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8</a:t>
            </a:fld>
            <a:endParaRPr lang="en-US"/>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pPr marL="0" indent="0">
              <a:buNone/>
            </a:pPr>
            <a:r>
              <a:rPr lang="en-US" dirty="0"/>
              <a:t>Usually, one of the first questions from customers </a:t>
            </a:r>
            <a:r>
              <a:rPr lang="en-US" dirty="0" smtClean="0"/>
              <a:t>is:</a:t>
            </a:r>
          </a:p>
          <a:p>
            <a:r>
              <a:rPr lang="en-US" i="1" dirty="0" smtClean="0"/>
              <a:t>What </a:t>
            </a:r>
            <a:r>
              <a:rPr lang="en-US" i="1" dirty="0"/>
              <a:t>kind of apps can I put in </a:t>
            </a:r>
            <a:r>
              <a:rPr lang="en-US" i="1" dirty="0" smtClean="0"/>
              <a:t>a Microsoft Azure Virtual Machine</a:t>
            </a:r>
            <a:r>
              <a:rPr lang="en-US" dirty="0" smtClean="0"/>
              <a:t>?</a:t>
            </a:r>
          </a:p>
          <a:p>
            <a:pPr marL="0" indent="0">
              <a:buNone/>
            </a:pPr>
            <a:r>
              <a:rPr lang="en-US" dirty="0" smtClean="0"/>
              <a:t>This </a:t>
            </a:r>
            <a:r>
              <a:rPr lang="en-US" dirty="0"/>
              <a:t>slide discusses </a:t>
            </a:r>
            <a:r>
              <a:rPr lang="en-US" dirty="0" smtClean="0"/>
              <a:t>that </a:t>
            </a:r>
            <a:r>
              <a:rPr lang="en-US" dirty="0"/>
              <a:t>topic</a:t>
            </a:r>
            <a:r>
              <a:rPr lang="en-US" dirty="0" smtClean="0"/>
              <a:t>.</a:t>
            </a:r>
          </a:p>
          <a:p>
            <a:pPr marL="0" indent="0">
              <a:buNone/>
            </a:pPr>
            <a:r>
              <a:rPr lang="en-US" dirty="0" smtClean="0"/>
              <a:t>Of </a:t>
            </a:r>
            <a:r>
              <a:rPr lang="en-US" dirty="0"/>
              <a:t>course, a customer’s scenario may be a </a:t>
            </a:r>
            <a:r>
              <a:rPr lang="en-US" dirty="0" smtClean="0"/>
              <a:t>little different </a:t>
            </a:r>
            <a:r>
              <a:rPr lang="en-US" dirty="0"/>
              <a:t>and </a:t>
            </a:r>
            <a:r>
              <a:rPr lang="en-US" dirty="0" smtClean="0"/>
              <a:t>will </a:t>
            </a:r>
            <a:r>
              <a:rPr lang="en-US" dirty="0"/>
              <a:t>require individual attention to ensure that there are no </a:t>
            </a:r>
            <a:r>
              <a:rPr lang="en-US" dirty="0" smtClean="0"/>
              <a:t>issues, but the </a:t>
            </a:r>
            <a:r>
              <a:rPr lang="en-US" dirty="0"/>
              <a:t>whole point of IaaS is to be able to put </a:t>
            </a:r>
            <a:r>
              <a:rPr lang="en-US" i="1" dirty="0"/>
              <a:t>any</a:t>
            </a:r>
            <a:r>
              <a:rPr lang="en-US" dirty="0"/>
              <a:t> application that runs on the Windows Platform into a </a:t>
            </a:r>
            <a:r>
              <a:rPr lang="en-US" dirty="0" smtClean="0"/>
              <a:t>Virtual Machine (VM). </a:t>
            </a:r>
            <a:r>
              <a:rPr lang="en-US" dirty="0"/>
              <a:t>In addition, we have support for Linux (discussed later).</a:t>
            </a:r>
          </a:p>
        </p:txBody>
      </p:sp>
    </p:spTree>
    <p:extLst>
      <p:ext uri="{BB962C8B-B14F-4D97-AF65-F5344CB8AC3E}">
        <p14:creationId xmlns:p14="http://schemas.microsoft.com/office/powerpoint/2010/main" val="289617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10E035-3DF4-4A15-9272-486F21423BC9}" type="slidenum">
              <a:rPr lang="en-US" smtClean="0"/>
              <a:pPr/>
              <a:t>9</a:t>
            </a:fld>
            <a:endParaRPr lang="en-US"/>
          </a:p>
        </p:txBody>
      </p:sp>
      <p:sp>
        <p:nvSpPr>
          <p:cNvPr id="3" name="Slide Image Placeholder 2"/>
          <p:cNvSpPr>
            <a:spLocks noGrp="1" noRot="1" noChangeAspect="1"/>
          </p:cNvSpPr>
          <p:nvPr>
            <p:ph type="sldImg"/>
          </p:nvPr>
        </p:nvSpPr>
        <p:spPr>
          <a:xfrm>
            <a:off x="384175" y="484188"/>
            <a:ext cx="6096000" cy="3429000"/>
          </a:xfrm>
        </p:spPr>
      </p:sp>
      <p:sp>
        <p:nvSpPr>
          <p:cNvPr id="5" name="Notes Placeholder 4"/>
          <p:cNvSpPr>
            <a:spLocks noGrp="1"/>
          </p:cNvSpPr>
          <p:nvPr>
            <p:ph type="body" idx="1"/>
          </p:nvPr>
        </p:nvSpPr>
        <p:spPr/>
        <p:txBody>
          <a:bodyPr/>
          <a:lstStyle/>
          <a:p>
            <a:pPr marL="0" indent="0">
              <a:buNone/>
            </a:pPr>
            <a:r>
              <a:rPr lang="en-US" b="1" dirty="0"/>
              <a:t>Slide </a:t>
            </a:r>
            <a:r>
              <a:rPr lang="en-US" b="1" dirty="0" smtClean="0"/>
              <a:t>Objective</a:t>
            </a:r>
            <a:endParaRPr lang="en-US" dirty="0"/>
          </a:p>
          <a:p>
            <a:pPr marL="0" indent="0">
              <a:buNone/>
            </a:pPr>
            <a:r>
              <a:rPr lang="en-US" dirty="0"/>
              <a:t>Explain </a:t>
            </a:r>
            <a:r>
              <a:rPr lang="en-US" dirty="0" smtClean="0"/>
              <a:t>the workflow </a:t>
            </a:r>
            <a:r>
              <a:rPr lang="en-US" dirty="0"/>
              <a:t>for provisioning VMs in the cloud.</a:t>
            </a:r>
          </a:p>
          <a:p>
            <a:pPr marL="0" indent="0">
              <a:buNone/>
            </a:pPr>
            <a:r>
              <a:rPr lang="en-US" b="1" dirty="0" smtClean="0"/>
              <a:t>Notes</a:t>
            </a:r>
            <a:endParaRPr lang="en-US" dirty="0"/>
          </a:p>
          <a:p>
            <a:pPr marL="0" indent="0">
              <a:buNone/>
            </a:pPr>
            <a:r>
              <a:rPr lang="en-US" dirty="0"/>
              <a:t>Cloud First Provisioning means exactly what it says—building a VM in the cloud first.</a:t>
            </a:r>
          </a:p>
          <a:p>
            <a:pPr marL="0" indent="0">
              <a:buNone/>
            </a:pPr>
            <a:r>
              <a:rPr lang="en-US" dirty="0"/>
              <a:t>There are three methods of starting this process. Build a VM from:</a:t>
            </a:r>
          </a:p>
          <a:p>
            <a:pPr lvl="0"/>
            <a:r>
              <a:rPr lang="en-US" dirty="0"/>
              <a:t>The portal</a:t>
            </a:r>
          </a:p>
          <a:p>
            <a:pPr lvl="0"/>
            <a:r>
              <a:rPr lang="en-US" dirty="0"/>
              <a:t>Command line</a:t>
            </a:r>
          </a:p>
          <a:p>
            <a:pPr lvl="0"/>
            <a:r>
              <a:rPr lang="en-US" dirty="0"/>
              <a:t>Programmatically calling the Representational State Transfer </a:t>
            </a:r>
            <a:r>
              <a:rPr lang="en-US" dirty="0" smtClean="0"/>
              <a:t>Application Programming Interface </a:t>
            </a:r>
            <a:r>
              <a:rPr lang="en-US" dirty="0"/>
              <a:t>(REST API)</a:t>
            </a:r>
          </a:p>
          <a:p>
            <a:pPr marL="0" indent="0">
              <a:buNone/>
            </a:pPr>
            <a:r>
              <a:rPr lang="en-US" dirty="0"/>
              <a:t>Once </a:t>
            </a:r>
            <a:r>
              <a:rPr lang="en-US" dirty="0" smtClean="0"/>
              <a:t>you choose your provisioning method, </a:t>
            </a:r>
            <a:r>
              <a:rPr lang="en-US" dirty="0"/>
              <a:t>select the image and instance size to start</a:t>
            </a:r>
            <a:r>
              <a:rPr lang="en-US" dirty="0" smtClean="0"/>
              <a:t>.</a:t>
            </a:r>
          </a:p>
          <a:p>
            <a:pPr marL="0" indent="0">
              <a:buNone/>
            </a:pPr>
            <a:endParaRPr lang="en-US" dirty="0" smtClean="0"/>
          </a:p>
          <a:p>
            <a:pPr marL="0" indent="0">
              <a:buNone/>
            </a:pPr>
            <a:r>
              <a:rPr lang="en-US" dirty="0" smtClean="0"/>
              <a:t>ARM - http://blogs.msdn.com/b/scicoria/archive/2015/02/12/azure-resource-manager-creating-an-iaas-vm-within-a-vnet.aspx</a:t>
            </a:r>
            <a:endParaRPr lang="en-US" dirty="0"/>
          </a:p>
          <a:p>
            <a:pPr marL="0" indent="0">
              <a:buNone/>
            </a:pPr>
            <a:r>
              <a:rPr lang="en-US" dirty="0"/>
              <a:t>The </a:t>
            </a:r>
            <a:r>
              <a:rPr lang="en-US" dirty="0" smtClean="0"/>
              <a:t>new disk </a:t>
            </a:r>
            <a:r>
              <a:rPr lang="en-US" dirty="0"/>
              <a:t>will be stored in blob storage and your machine will boot.</a:t>
            </a:r>
          </a:p>
        </p:txBody>
      </p:sp>
    </p:spTree>
    <p:extLst>
      <p:ext uri="{BB962C8B-B14F-4D97-AF65-F5344CB8AC3E}">
        <p14:creationId xmlns:p14="http://schemas.microsoft.com/office/powerpoint/2010/main" val="283592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microsoft.com/about/legal/permissions/"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microsoft.com/about/legal/permissions/" TargetMode="Externa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spTree>
      <p:nvGrpSpPr>
        <p:cNvPr id="1" name=""/>
        <p:cNvGrpSpPr/>
        <p:nvPr/>
      </p:nvGrpSpPr>
      <p:grpSpPr>
        <a:xfrm>
          <a:off x="0" y="0"/>
          <a:ext cx="0" cy="0"/>
          <a:chOff x="0" y="0"/>
          <a:chExt cx="0" cy="0"/>
        </a:xfrm>
      </p:grpSpPr>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hasCustomPrompt="1"/>
          </p:nvPr>
        </p:nvSpPr>
        <p:spPr>
          <a:xfrm>
            <a:off x="0" y="1143000"/>
            <a:ext cx="6949440" cy="2286000"/>
          </a:xfrm>
          <a:solidFill>
            <a:srgbClr val="0A5BBA">
              <a:alpha val="90000"/>
            </a:srgbClr>
          </a:solidFill>
        </p:spPr>
        <p:txBody>
          <a:bodyPr lIns="91440" tIns="91440">
            <a:noAutofit/>
          </a:bodyPr>
          <a:lstStyle>
            <a:lvl1pPr marL="0" indent="0">
              <a:lnSpc>
                <a:spcPct val="100000"/>
              </a:lnSpc>
              <a:buNone/>
              <a:defRPr sz="36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smtClean="0"/>
              <a:t>Course Title</a:t>
            </a:r>
          </a:p>
        </p:txBody>
      </p:sp>
    </p:spTree>
    <p:extLst>
      <p:ext uri="{BB962C8B-B14F-4D97-AF65-F5344CB8AC3E}">
        <p14:creationId xmlns:p14="http://schemas.microsoft.com/office/powerpoint/2010/main" val="387821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light right aligned">
    <p:bg>
      <p:bgPr>
        <a:solidFill>
          <a:schemeClr val="bg1"/>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dirty="0" smtClean="0"/>
              <a:t>Click icon to add picture</a:t>
            </a:r>
            <a:endParaRPr lang="en-US" dirty="0"/>
          </a:p>
        </p:txBody>
      </p:sp>
      <p:sp>
        <p:nvSpPr>
          <p:cNvPr id="9" name="Text Placeholder 18"/>
          <p:cNvSpPr>
            <a:spLocks noGrp="1"/>
          </p:cNvSpPr>
          <p:nvPr>
            <p:ph type="body" sz="quarter" idx="16" hasCustomPrompt="1"/>
          </p:nvPr>
        </p:nvSpPr>
        <p:spPr>
          <a:xfrm>
            <a:off x="0" y="3429000"/>
            <a:ext cx="3048000" cy="1143000"/>
          </a:xfrm>
          <a:prstGeom prst="rect">
            <a:avLst/>
          </a:prstGeom>
          <a:solidFill>
            <a:srgbClr val="002050">
              <a:alpha val="90000"/>
            </a:srgbClr>
          </a:solidFill>
        </p:spPr>
        <p:txBody>
          <a:bodyPr vert="horz" lIns="91440" tIns="91440">
            <a:normAutofit/>
          </a:bodyPr>
          <a:lstStyle>
            <a:lvl1pPr marL="0" indent="0">
              <a:lnSpc>
                <a:spcPct val="100000"/>
              </a:lnSpc>
              <a:buFontTx/>
              <a:buNone/>
              <a:defRPr sz="1600" baseline="0">
                <a:solidFill>
                  <a:schemeClr val="bg1"/>
                </a:solidFill>
                <a:latin typeface="Segoe UI" panose="020B0502040204020203" pitchFamily="34" charset="0"/>
                <a:cs typeface="Segoe UI" panose="020B0502040204020203" pitchFamily="34" charset="0"/>
              </a:defRPr>
            </a:lvl1pPr>
            <a:lvl2pPr marL="0" indent="0">
              <a:buFontTx/>
              <a:buNone/>
              <a:defRPr sz="1400" baseline="0">
                <a:latin typeface="Segoe Pro Light"/>
              </a:defRPr>
            </a:lvl2pPr>
            <a:lvl3pPr marL="0" indent="0">
              <a:buFontTx/>
              <a:buNone/>
              <a:defRPr sz="1400" baseline="0">
                <a:latin typeface="Segoe Pro Light"/>
              </a:defRPr>
            </a:lvl3pPr>
            <a:lvl4pPr marL="0" indent="0">
              <a:buFontTx/>
              <a:buNone/>
              <a:defRPr sz="1400" baseline="0">
                <a:latin typeface="Segoe Pro Light"/>
              </a:defRPr>
            </a:lvl4pPr>
            <a:lvl5pPr marL="0" indent="0">
              <a:buFontTx/>
              <a:buNone/>
              <a:defRPr sz="1400" baseline="0">
                <a:latin typeface="Segoe Pro Light"/>
              </a:defRPr>
            </a:lvl5pPr>
          </a:lstStyle>
          <a:p>
            <a:pPr lvl="0"/>
            <a:r>
              <a:rPr lang="en-US" dirty="0" smtClean="0"/>
              <a:t>Click to edit slide content</a:t>
            </a:r>
          </a:p>
        </p:txBody>
      </p:sp>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p:nvPr>
        </p:nvSpPr>
        <p:spPr>
          <a:xfrm>
            <a:off x="0" y="1143000"/>
            <a:ext cx="6096000" cy="2286000"/>
          </a:xfrm>
          <a:solidFill>
            <a:srgbClr val="0A5BBA">
              <a:alpha val="90000"/>
            </a:srgbClr>
          </a:solidFill>
        </p:spPr>
        <p:txBody>
          <a:bodyPr lIns="91440" tIns="9144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smtClean="0"/>
              <a:t>Click to edit Master text styles</a:t>
            </a:r>
          </a:p>
        </p:txBody>
      </p:sp>
    </p:spTree>
    <p:extLst>
      <p:ext uri="{BB962C8B-B14F-4D97-AF65-F5344CB8AC3E}">
        <p14:creationId xmlns:p14="http://schemas.microsoft.com/office/powerpoint/2010/main" val="327314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dark/image, left aligned">
    <p:bg>
      <p:bgPr>
        <a:solidFill>
          <a:srgbClr val="002050"/>
        </a:solidFill>
        <a:effectLst/>
      </p:bgPr>
    </p:bg>
    <p:spTree>
      <p:nvGrpSpPr>
        <p:cNvPr id="1" name=""/>
        <p:cNvGrpSpPr/>
        <p:nvPr/>
      </p:nvGrpSpPr>
      <p:grpSpPr>
        <a:xfrm>
          <a:off x="0" y="0"/>
          <a:ext cx="0" cy="0"/>
          <a:chOff x="0" y="0"/>
          <a:chExt cx="0" cy="0"/>
        </a:xfrm>
      </p:grpSpPr>
      <p:sp>
        <p:nvSpPr>
          <p:cNvPr id="7" name="Text Placeholder 18"/>
          <p:cNvSpPr>
            <a:spLocks noGrp="1"/>
          </p:cNvSpPr>
          <p:nvPr>
            <p:ph type="body" sz="quarter" idx="16" hasCustomPrompt="1"/>
          </p:nvPr>
        </p:nvSpPr>
        <p:spPr>
          <a:xfrm>
            <a:off x="0" y="3429000"/>
            <a:ext cx="3048000" cy="1143000"/>
          </a:xfrm>
          <a:prstGeom prst="rect">
            <a:avLst/>
          </a:prstGeom>
          <a:solidFill>
            <a:srgbClr val="15AEEF">
              <a:alpha val="89804"/>
            </a:srgbClr>
          </a:solidFill>
        </p:spPr>
        <p:txBody>
          <a:bodyPr vert="horz" lIns="91440" tIns="91440">
            <a:normAutofit/>
          </a:bodyPr>
          <a:lstStyle>
            <a:lvl1pPr marL="0" indent="0">
              <a:lnSpc>
                <a:spcPct val="100000"/>
              </a:lnSpc>
              <a:buFontTx/>
              <a:buNone/>
              <a:defRPr sz="1600" baseline="0">
                <a:solidFill>
                  <a:schemeClr val="tx1"/>
                </a:solidFill>
                <a:latin typeface="Segoe UI" panose="020B0502040204020203" pitchFamily="34" charset="0"/>
                <a:cs typeface="Segoe UI" panose="020B0502040204020203" pitchFamily="34" charset="0"/>
              </a:defRPr>
            </a:lvl1pPr>
            <a:lvl2pPr marL="0" indent="0">
              <a:buFontTx/>
              <a:buNone/>
              <a:defRPr sz="1400" baseline="0">
                <a:latin typeface="Segoe Pro Light"/>
              </a:defRPr>
            </a:lvl2pPr>
            <a:lvl3pPr marL="0" indent="0">
              <a:buFontTx/>
              <a:buNone/>
              <a:defRPr sz="1400" baseline="0">
                <a:latin typeface="Segoe Pro Light"/>
              </a:defRPr>
            </a:lvl3pPr>
            <a:lvl4pPr marL="0" indent="0">
              <a:buFontTx/>
              <a:buNone/>
              <a:defRPr sz="1400" baseline="0">
                <a:latin typeface="Segoe Pro Light"/>
              </a:defRPr>
            </a:lvl4pPr>
            <a:lvl5pPr marL="0" indent="0">
              <a:buFontTx/>
              <a:buNone/>
              <a:defRPr sz="1400" baseline="0">
                <a:latin typeface="Segoe Pro Light"/>
              </a:defRPr>
            </a:lvl5pPr>
          </a:lstStyle>
          <a:p>
            <a:pPr lvl="0"/>
            <a:r>
              <a:rPr lang="en-US" dirty="0" smtClean="0"/>
              <a:t>Click to edit slide content</a:t>
            </a:r>
          </a:p>
        </p:txBody>
      </p:sp>
      <p:sp>
        <p:nvSpPr>
          <p:cNvPr id="11" name="Text Placeholder 9"/>
          <p:cNvSpPr>
            <a:spLocks noGrp="1"/>
          </p:cNvSpPr>
          <p:nvPr>
            <p:ph type="body" sz="quarter" idx="13"/>
          </p:nvPr>
        </p:nvSpPr>
        <p:spPr>
          <a:xfrm>
            <a:off x="0" y="1143000"/>
            <a:ext cx="6096000" cy="2286000"/>
          </a:xfrm>
          <a:solidFill>
            <a:srgbClr val="0A5BBA">
              <a:alpha val="90000"/>
            </a:srgbClr>
          </a:solidFill>
        </p:spPr>
        <p:txBody>
          <a:bodyPr lIns="91440" tIns="9144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smtClean="0"/>
              <a:t>Click to edit Master text styles</a:t>
            </a:r>
          </a:p>
        </p:txBody>
      </p:sp>
    </p:spTree>
    <p:extLst>
      <p:ext uri="{BB962C8B-B14F-4D97-AF65-F5344CB8AC3E}">
        <p14:creationId xmlns:p14="http://schemas.microsoft.com/office/powerpoint/2010/main" val="70801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dark/image, right aligned">
    <p:bg>
      <p:bgPr>
        <a:solidFill>
          <a:schemeClr val="bg1"/>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dirty="0" smtClean="0"/>
              <a:t>Click icon to add picture</a:t>
            </a:r>
            <a:endParaRPr lang="en-US" dirty="0"/>
          </a:p>
        </p:txBody>
      </p:sp>
      <p:sp>
        <p:nvSpPr>
          <p:cNvPr id="8" name="Text Placeholder 18"/>
          <p:cNvSpPr>
            <a:spLocks noGrp="1"/>
          </p:cNvSpPr>
          <p:nvPr>
            <p:ph type="body" sz="quarter" idx="16" hasCustomPrompt="1"/>
          </p:nvPr>
        </p:nvSpPr>
        <p:spPr>
          <a:xfrm>
            <a:off x="9144000" y="3429000"/>
            <a:ext cx="3048000" cy="1143000"/>
          </a:xfrm>
          <a:prstGeom prst="rect">
            <a:avLst/>
          </a:prstGeom>
          <a:solidFill>
            <a:srgbClr val="002050">
              <a:alpha val="90000"/>
            </a:srgbClr>
          </a:solidFill>
        </p:spPr>
        <p:txBody>
          <a:bodyPr vert="horz" lIns="182880" tIns="137160">
            <a:normAutofit/>
          </a:bodyPr>
          <a:lstStyle>
            <a:lvl1pPr marL="0" indent="0">
              <a:lnSpc>
                <a:spcPct val="100000"/>
              </a:lnSpc>
              <a:buFontTx/>
              <a:buNone/>
              <a:defRPr sz="1600" baseline="0">
                <a:solidFill>
                  <a:schemeClr val="bg1"/>
                </a:solidFill>
                <a:latin typeface="Segoe UI" panose="020B0502040204020203" pitchFamily="34" charset="0"/>
                <a:cs typeface="Segoe UI" panose="020B0502040204020203" pitchFamily="34" charset="0"/>
              </a:defRPr>
            </a:lvl1pPr>
            <a:lvl2pPr marL="0" indent="0">
              <a:buFontTx/>
              <a:buNone/>
              <a:defRPr sz="1400" baseline="0">
                <a:latin typeface="Segoe Pro Light"/>
              </a:defRPr>
            </a:lvl2pPr>
            <a:lvl3pPr marL="0" indent="0">
              <a:buFontTx/>
              <a:buNone/>
              <a:defRPr sz="1400" baseline="0">
                <a:latin typeface="Segoe Pro Light"/>
              </a:defRPr>
            </a:lvl3pPr>
            <a:lvl4pPr marL="0" indent="0">
              <a:buFontTx/>
              <a:buNone/>
              <a:defRPr sz="1400" baseline="0">
                <a:latin typeface="Segoe Pro Light"/>
              </a:defRPr>
            </a:lvl4pPr>
            <a:lvl5pPr marL="0" indent="0">
              <a:buFontTx/>
              <a:buNone/>
              <a:defRPr sz="1400" baseline="0">
                <a:latin typeface="Segoe Pro Light"/>
              </a:defRPr>
            </a:lvl5pPr>
          </a:lstStyle>
          <a:p>
            <a:pPr lvl="0"/>
            <a:r>
              <a:rPr lang="en-US" dirty="0" smtClean="0"/>
              <a:t>Click to edit slide content</a:t>
            </a:r>
          </a:p>
        </p:txBody>
      </p:sp>
      <p:sp>
        <p:nvSpPr>
          <p:cNvPr id="12" name="Text Placeholder 9"/>
          <p:cNvSpPr>
            <a:spLocks noGrp="1"/>
          </p:cNvSpPr>
          <p:nvPr>
            <p:ph type="body" sz="quarter" idx="13"/>
          </p:nvPr>
        </p:nvSpPr>
        <p:spPr>
          <a:xfrm>
            <a:off x="6096000" y="1143000"/>
            <a:ext cx="6096000" cy="2286000"/>
          </a:xfrm>
          <a:solidFill>
            <a:srgbClr val="0A5BBA">
              <a:alpha val="90000"/>
            </a:srgbClr>
          </a:solidFill>
        </p:spPr>
        <p:txBody>
          <a:bodyPr lIns="182880" tIns="13716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smtClean="0"/>
              <a:t>Click to edit Master text styles</a:t>
            </a:r>
          </a:p>
        </p:txBody>
      </p:sp>
    </p:spTree>
    <p:extLst>
      <p:ext uri="{BB962C8B-B14F-4D97-AF65-F5344CB8AC3E}">
        <p14:creationId xmlns:p14="http://schemas.microsoft.com/office/powerpoint/2010/main" val="1163158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General content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43000"/>
            <a:ext cx="3048000" cy="2286000"/>
          </a:xfrm>
          <a:solidFill>
            <a:srgbClr val="0A5BBA"/>
          </a:solidFill>
        </p:spPr>
        <p:txBody>
          <a:bodyPr lIns="182880" tIns="137160" rIns="91440" anchor="t" anchorCtr="0">
            <a:normAutofit/>
          </a:bodyPr>
          <a:lstStyle>
            <a:lvl1pPr>
              <a:defRPr sz="2400" baseline="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14" name="Content Placeholder 13"/>
          <p:cNvSpPr>
            <a:spLocks noGrp="1"/>
          </p:cNvSpPr>
          <p:nvPr>
            <p:ph sz="quarter" idx="13" hasCustomPrompt="1"/>
          </p:nvPr>
        </p:nvSpPr>
        <p:spPr>
          <a:xfrm>
            <a:off x="4572000" y="1143000"/>
            <a:ext cx="7010400" cy="4953000"/>
          </a:xfrm>
          <a:prstGeom prst="rect">
            <a:avLst/>
          </a:prstGeom>
        </p:spPr>
        <p:txBody>
          <a:bodyPr vert="horz" lIns="91440" tIns="45720">
            <a:normAutofit/>
          </a:bodyPr>
          <a:lstStyle>
            <a:lvl1pPr marL="0" indent="0">
              <a:lnSpc>
                <a:spcPct val="100000"/>
              </a:lnSpc>
              <a:spcBef>
                <a:spcPts val="300"/>
              </a:spcBef>
              <a:buFontTx/>
              <a:buNone/>
              <a:defRPr sz="1800" baseline="0">
                <a:solidFill>
                  <a:srgbClr val="3F3F3F"/>
                </a:solidFill>
                <a:latin typeface="Segoe UI Light" pitchFamily="34" charset="0"/>
              </a:defRPr>
            </a:lvl1pPr>
          </a:lstStyle>
          <a:p>
            <a:pPr lvl="0"/>
            <a:r>
              <a:rPr lang="en-US" dirty="0"/>
              <a:t>Click to edit slide content</a:t>
            </a:r>
          </a:p>
        </p:txBody>
      </p:sp>
      <p:sp>
        <p:nvSpPr>
          <p:cNvPr id="6"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endParaRPr lang="en-US" dirty="0"/>
          </a:p>
        </p:txBody>
      </p:sp>
      <p:sp>
        <p:nvSpPr>
          <p:cNvPr id="8"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Confidential</a:t>
            </a:r>
            <a:endParaRPr lang="en-US" sz="1000" dirty="0">
              <a:latin typeface="Segoe UI" panose="020B0502040204020203" pitchFamily="34" charset="0"/>
              <a:cs typeface="Segoe UI" panose="020B0502040204020203" pitchFamily="34" charset="0"/>
            </a:endParaRPr>
          </a:p>
        </p:txBody>
      </p:sp>
      <p:sp>
        <p:nvSpPr>
          <p:cNvPr id="9"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6561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eneral content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43000"/>
            <a:ext cx="3048000" cy="2286000"/>
          </a:xfrm>
          <a:solidFill>
            <a:srgbClr val="0A5BBA"/>
          </a:solidFill>
        </p:spPr>
        <p:txBody>
          <a:bodyPr lIns="182880" tIns="137160" rIns="91440" anchor="t" anchorCtr="0">
            <a:normAutofit/>
          </a:bodyPr>
          <a:lstStyle>
            <a:lvl1pPr>
              <a:defRPr sz="2400" baseline="0">
                <a:solidFill>
                  <a:schemeClr val="bg1"/>
                </a:solidFill>
                <a:latin typeface="Segoe UI" panose="020B0502040204020203" pitchFamily="34" charset="0"/>
                <a:cs typeface="Segoe UI" panose="020B0502040204020203" pitchFamily="34" charset="0"/>
              </a:defRPr>
            </a:lvl1pPr>
          </a:lstStyle>
          <a:p>
            <a:r>
              <a:rPr lang="en-US" dirty="0"/>
              <a:t>Click to edit slide title</a:t>
            </a:r>
          </a:p>
        </p:txBody>
      </p:sp>
      <p:sp>
        <p:nvSpPr>
          <p:cNvPr id="3"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endParaRPr lang="en-US" dirty="0"/>
          </a:p>
        </p:txBody>
      </p:sp>
      <p:sp>
        <p:nvSpPr>
          <p:cNvPr id="14" name="Content Placeholder 13"/>
          <p:cNvSpPr>
            <a:spLocks noGrp="1"/>
          </p:cNvSpPr>
          <p:nvPr>
            <p:ph sz="quarter" idx="13" hasCustomPrompt="1"/>
          </p:nvPr>
        </p:nvSpPr>
        <p:spPr>
          <a:xfrm>
            <a:off x="4572000" y="1143000"/>
            <a:ext cx="7010400" cy="4953000"/>
          </a:xfrm>
          <a:prstGeom prst="rect">
            <a:avLst/>
          </a:prstGeom>
        </p:spPr>
        <p:txBody>
          <a:bodyPr vert="horz" lIns="91440" tIns="45720">
            <a:normAutofit/>
          </a:bodyPr>
          <a:lstStyle>
            <a:lvl1pPr marL="0" indent="0">
              <a:spcBef>
                <a:spcPts val="300"/>
              </a:spcBef>
              <a:buFontTx/>
              <a:buNone/>
              <a:defRPr sz="1600" baseline="0">
                <a:solidFill>
                  <a:srgbClr val="3F3F3F"/>
                </a:solidFill>
                <a:latin typeface="Segoe UI" panose="020B0502040204020203" pitchFamily="34" charset="0"/>
                <a:cs typeface="Segoe UI" panose="020B0502040204020203" pitchFamily="34" charset="0"/>
              </a:defRPr>
            </a:lvl1pPr>
          </a:lstStyle>
          <a:p>
            <a:pPr lvl="0"/>
            <a:r>
              <a:rPr lang="en-US" dirty="0"/>
              <a:t>Click to edit slide content</a:t>
            </a:r>
          </a:p>
        </p:txBody>
      </p:sp>
      <p:sp>
        <p:nvSpPr>
          <p:cNvPr id="6"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Confidential</a:t>
            </a:r>
            <a:endParaRPr lang="en-US" sz="1000" dirty="0">
              <a:latin typeface="Segoe UI" panose="020B0502040204020203" pitchFamily="34" charset="0"/>
              <a:cs typeface="Segoe UI" panose="020B0502040204020203" pitchFamily="34" charset="0"/>
            </a:endParaRPr>
          </a:p>
        </p:txBody>
      </p:sp>
      <p:sp>
        <p:nvSpPr>
          <p:cNvPr id="7"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2536183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s with text">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0" y="0"/>
            <a:ext cx="12192000" cy="6858000"/>
          </a:xfrm>
        </p:spPr>
        <p:txBody>
          <a:bodyPr/>
          <a:lstStyle>
            <a:lvl1pPr>
              <a:defRPr>
                <a:solidFill>
                  <a:srgbClr val="3F3F3F"/>
                </a:solidFill>
              </a:defRPr>
            </a:lvl1pPr>
          </a:lstStyle>
          <a:p>
            <a:r>
              <a:rPr lang="en-US" dirty="0" smtClean="0"/>
              <a:t>Click icon to add picture</a:t>
            </a:r>
            <a:endParaRPr lang="en-US" dirty="0"/>
          </a:p>
        </p:txBody>
      </p:sp>
      <p:sp>
        <p:nvSpPr>
          <p:cNvPr id="2" name="Title 1"/>
          <p:cNvSpPr>
            <a:spLocks noGrp="1"/>
          </p:cNvSpPr>
          <p:nvPr>
            <p:ph type="title" hasCustomPrompt="1"/>
          </p:nvPr>
        </p:nvSpPr>
        <p:spPr>
          <a:xfrm>
            <a:off x="0" y="1143000"/>
            <a:ext cx="3048000" cy="2286000"/>
          </a:xfrm>
          <a:solidFill>
            <a:srgbClr val="0A5BBA">
              <a:alpha val="90000"/>
            </a:srgbClr>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smtClean="0"/>
              <a:t>Click to edit slide title</a:t>
            </a:r>
            <a:endParaRPr lang="en-US" dirty="0"/>
          </a:p>
        </p:txBody>
      </p:sp>
      <p:sp>
        <p:nvSpPr>
          <p:cNvPr id="16" name="Text Placeholder 14"/>
          <p:cNvSpPr>
            <a:spLocks noGrp="1"/>
          </p:cNvSpPr>
          <p:nvPr>
            <p:ph type="body" sz="quarter" idx="12"/>
          </p:nvPr>
        </p:nvSpPr>
        <p:spPr>
          <a:xfrm>
            <a:off x="0" y="3429000"/>
            <a:ext cx="3048000" cy="2286000"/>
          </a:xfrm>
          <a:solidFill>
            <a:srgbClr val="002050">
              <a:alpha val="90000"/>
            </a:srgbClr>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4"/>
          <p:cNvSpPr>
            <a:spLocks noGrp="1"/>
          </p:cNvSpPr>
          <p:nvPr>
            <p:ph type="body" sz="quarter" idx="13"/>
          </p:nvPr>
        </p:nvSpPr>
        <p:spPr>
          <a:xfrm>
            <a:off x="3048000" y="3429000"/>
            <a:ext cx="3048000" cy="2286000"/>
          </a:xfrm>
          <a:solidFill>
            <a:srgbClr val="0E715F">
              <a:alpha val="89804"/>
            </a:srgbClr>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4"/>
          <p:cNvSpPr>
            <a:spLocks noGrp="1"/>
          </p:cNvSpPr>
          <p:nvPr>
            <p:ph type="body" sz="quarter" idx="14"/>
          </p:nvPr>
        </p:nvSpPr>
        <p:spPr>
          <a:xfrm>
            <a:off x="6096000" y="3429000"/>
            <a:ext cx="3048000" cy="2286000"/>
          </a:xfrm>
          <a:solidFill>
            <a:srgbClr val="129038">
              <a:alpha val="89804"/>
            </a:srgbClr>
          </a:solidFill>
        </p:spPr>
        <p:txBody>
          <a:bodyPr>
            <a:normAutofit/>
          </a:bodyPr>
          <a:lstStyle>
            <a:lvl1pPr>
              <a:lnSpc>
                <a:spcPct val="100000"/>
              </a:lnSpc>
              <a:defRPr sz="1600">
                <a:solidFill>
                  <a:schemeClr val="tx1"/>
                </a:solidFill>
                <a:latin typeface="Segoe UI" panose="020B0502040204020203" pitchFamily="34" charset="0"/>
                <a:cs typeface="Segoe UI" panose="020B0502040204020203" pitchFamily="34" charset="0"/>
              </a:defRPr>
            </a:lvl1pPr>
            <a:lvl2pPr>
              <a:lnSpc>
                <a:spcPct val="100000"/>
              </a:lnSpc>
              <a:defRPr sz="1600">
                <a:solidFill>
                  <a:schemeClr val="tx1"/>
                </a:solidFill>
                <a:latin typeface="Segoe UI" panose="020B0502040204020203" pitchFamily="34" charset="0"/>
                <a:cs typeface="Segoe UI" panose="020B0502040204020203" pitchFamily="34" charset="0"/>
              </a:defRPr>
            </a:lvl2pPr>
            <a:lvl3pPr>
              <a:lnSpc>
                <a:spcPct val="100000"/>
              </a:lnSpc>
              <a:defRPr sz="1600">
                <a:solidFill>
                  <a:schemeClr val="tx1"/>
                </a:solidFill>
                <a:latin typeface="Segoe UI" panose="020B0502040204020203" pitchFamily="34" charset="0"/>
                <a:cs typeface="Segoe UI" panose="020B0502040204020203" pitchFamily="34" charset="0"/>
              </a:defRPr>
            </a:lvl3pPr>
            <a:lvl4pPr>
              <a:lnSpc>
                <a:spcPct val="100000"/>
              </a:lnSpc>
              <a:defRPr sz="1600">
                <a:solidFill>
                  <a:schemeClr val="tx1"/>
                </a:solidFill>
                <a:latin typeface="Segoe UI" panose="020B0502040204020203" pitchFamily="34" charset="0"/>
                <a:cs typeface="Segoe UI" panose="020B0502040204020203" pitchFamily="34" charset="0"/>
              </a:defRPr>
            </a:lvl4pPr>
            <a:lvl5pPr>
              <a:lnSpc>
                <a:spcPct val="100000"/>
              </a:lnSpc>
              <a:defRPr sz="1600">
                <a:solidFill>
                  <a:schemeClr val="tx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4"/>
          <p:cNvSpPr>
            <a:spLocks noGrp="1"/>
          </p:cNvSpPr>
          <p:nvPr>
            <p:ph type="body" sz="quarter" idx="15"/>
          </p:nvPr>
        </p:nvSpPr>
        <p:spPr>
          <a:xfrm>
            <a:off x="9144000" y="3429000"/>
            <a:ext cx="3048000" cy="2286000"/>
          </a:xfrm>
          <a:solidFill>
            <a:srgbClr val="0C6126">
              <a:alpha val="89804"/>
            </a:srgbClr>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Confidential</a:t>
            </a:r>
            <a:endParaRPr lang="en-US" sz="1000" dirty="0">
              <a:latin typeface="Segoe UI" panose="020B0502040204020203" pitchFamily="34" charset="0"/>
              <a:cs typeface="Segoe UI" panose="020B0502040204020203" pitchFamily="34" charset="0"/>
            </a:endParaRPr>
          </a:p>
        </p:txBody>
      </p:sp>
      <p:sp>
        <p:nvSpPr>
          <p:cNvPr id="13" name="Slide Number Placeholder 4"/>
          <p:cNvSpPr>
            <a:spLocks noGrp="1"/>
          </p:cNvSpPr>
          <p:nvPr>
            <p:ph type="sldNum" sz="quarter" idx="17"/>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3712498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les with text">
    <p:spTree>
      <p:nvGrpSpPr>
        <p:cNvPr id="1" name=""/>
        <p:cNvGrpSpPr/>
        <p:nvPr/>
      </p:nvGrpSpPr>
      <p:grpSpPr>
        <a:xfrm>
          <a:off x="0" y="0"/>
          <a:ext cx="0" cy="0"/>
          <a:chOff x="0" y="0"/>
          <a:chExt cx="0" cy="0"/>
        </a:xfrm>
      </p:grpSpPr>
      <p:sp>
        <p:nvSpPr>
          <p:cNvPr id="12" name="Text Placeholder 11"/>
          <p:cNvSpPr>
            <a:spLocks noGrp="1"/>
          </p:cNvSpPr>
          <p:nvPr>
            <p:ph type="body" sz="quarter" idx="17"/>
          </p:nvPr>
        </p:nvSpPr>
        <p:spPr>
          <a:xfrm>
            <a:off x="4572000" y="1143000"/>
            <a:ext cx="7010400" cy="2286000"/>
          </a:xfrm>
        </p:spPr>
        <p:txBody>
          <a:bodyPr>
            <a:noAutofit/>
          </a:bodyPr>
          <a:lstStyle>
            <a:lvl1pPr>
              <a:defRPr sz="1800">
                <a:solidFill>
                  <a:srgbClr val="3F3F3F"/>
                </a:solidFill>
              </a:defRPr>
            </a:lvl1pPr>
            <a:lvl2pPr>
              <a:defRPr sz="1600">
                <a:solidFill>
                  <a:srgbClr val="3F3F3F"/>
                </a:solidFill>
              </a:defRPr>
            </a:lvl2pPr>
            <a:lvl3pPr>
              <a:lnSpc>
                <a:spcPct val="100000"/>
              </a:lnSpc>
              <a:defRPr sz="1400">
                <a:solidFill>
                  <a:srgbClr val="3F3F3F"/>
                </a:solidFill>
              </a:defRPr>
            </a:lvl3pPr>
            <a:lvl4pPr>
              <a:defRPr sz="1400">
                <a:solidFill>
                  <a:srgbClr val="3F3F3F"/>
                </a:solidFill>
              </a:defRPr>
            </a:lvl4pPr>
            <a:lvl5pPr>
              <a:defRPr sz="1400">
                <a:solidFill>
                  <a:srgbClr val="3F3F3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0" y="1143000"/>
            <a:ext cx="3048000" cy="2286000"/>
          </a:xfrm>
          <a:solidFill>
            <a:srgbClr val="0A5BBA"/>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smtClean="0"/>
              <a:t>Click to edit slide title</a:t>
            </a:r>
            <a:endParaRPr lang="en-US" dirty="0"/>
          </a:p>
        </p:txBody>
      </p:sp>
      <p:sp>
        <p:nvSpPr>
          <p:cNvPr id="16" name="Text Placeholder 14"/>
          <p:cNvSpPr>
            <a:spLocks noGrp="1"/>
          </p:cNvSpPr>
          <p:nvPr>
            <p:ph type="body" sz="quarter" idx="12"/>
          </p:nvPr>
        </p:nvSpPr>
        <p:spPr>
          <a:xfrm>
            <a:off x="0" y="3429000"/>
            <a:ext cx="3048000" cy="2286000"/>
          </a:xfrm>
          <a:solidFill>
            <a:srgbClr val="002050"/>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4"/>
          <p:cNvSpPr>
            <a:spLocks noGrp="1"/>
          </p:cNvSpPr>
          <p:nvPr>
            <p:ph type="body" sz="quarter" idx="13"/>
          </p:nvPr>
        </p:nvSpPr>
        <p:spPr>
          <a:xfrm>
            <a:off x="3048000" y="3429000"/>
            <a:ext cx="3048000" cy="2286000"/>
          </a:xfrm>
          <a:solidFill>
            <a:srgbClr val="0E715F"/>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4"/>
          <p:cNvSpPr>
            <a:spLocks noGrp="1"/>
          </p:cNvSpPr>
          <p:nvPr>
            <p:ph type="body" sz="quarter" idx="14"/>
          </p:nvPr>
        </p:nvSpPr>
        <p:spPr>
          <a:xfrm>
            <a:off x="6096000" y="3429000"/>
            <a:ext cx="3048000" cy="2286000"/>
          </a:xfrm>
          <a:solidFill>
            <a:srgbClr val="129038"/>
          </a:solidFill>
        </p:spPr>
        <p:txBody>
          <a:bodyPr>
            <a:normAutofit/>
          </a:bodyPr>
          <a:lstStyle>
            <a:lvl1pPr>
              <a:lnSpc>
                <a:spcPct val="100000"/>
              </a:lnSpc>
              <a:defRPr sz="1600">
                <a:solidFill>
                  <a:schemeClr val="tx1"/>
                </a:solidFill>
                <a:latin typeface="Segoe UI" panose="020B0502040204020203" pitchFamily="34" charset="0"/>
                <a:cs typeface="Segoe UI" panose="020B0502040204020203" pitchFamily="34" charset="0"/>
              </a:defRPr>
            </a:lvl1pPr>
            <a:lvl2pPr>
              <a:lnSpc>
                <a:spcPct val="100000"/>
              </a:lnSpc>
              <a:defRPr sz="1600">
                <a:solidFill>
                  <a:schemeClr val="tx1"/>
                </a:solidFill>
                <a:latin typeface="Segoe UI" panose="020B0502040204020203" pitchFamily="34" charset="0"/>
                <a:cs typeface="Segoe UI" panose="020B0502040204020203" pitchFamily="34" charset="0"/>
              </a:defRPr>
            </a:lvl2pPr>
            <a:lvl3pPr>
              <a:lnSpc>
                <a:spcPct val="100000"/>
              </a:lnSpc>
              <a:defRPr sz="1600">
                <a:solidFill>
                  <a:schemeClr val="tx1"/>
                </a:solidFill>
                <a:latin typeface="Segoe UI" panose="020B0502040204020203" pitchFamily="34" charset="0"/>
                <a:cs typeface="Segoe UI" panose="020B0502040204020203" pitchFamily="34" charset="0"/>
              </a:defRPr>
            </a:lvl3pPr>
            <a:lvl4pPr>
              <a:lnSpc>
                <a:spcPct val="100000"/>
              </a:lnSpc>
              <a:defRPr sz="1600">
                <a:solidFill>
                  <a:schemeClr val="tx1"/>
                </a:solidFill>
                <a:latin typeface="Segoe UI" panose="020B0502040204020203" pitchFamily="34" charset="0"/>
                <a:cs typeface="Segoe UI" panose="020B0502040204020203" pitchFamily="34" charset="0"/>
              </a:defRPr>
            </a:lvl4pPr>
            <a:lvl5pPr>
              <a:lnSpc>
                <a:spcPct val="100000"/>
              </a:lnSpc>
              <a:defRPr sz="1600">
                <a:solidFill>
                  <a:schemeClr val="tx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4"/>
          <p:cNvSpPr>
            <a:spLocks noGrp="1"/>
          </p:cNvSpPr>
          <p:nvPr>
            <p:ph type="body" sz="quarter" idx="15"/>
          </p:nvPr>
        </p:nvSpPr>
        <p:spPr>
          <a:xfrm>
            <a:off x="9144000" y="3429000"/>
            <a:ext cx="3048000" cy="2286000"/>
          </a:xfrm>
          <a:solidFill>
            <a:srgbClr val="0C6126"/>
          </a:solidFill>
        </p:spPr>
        <p:txBody>
          <a:bodyPr>
            <a:normAutofit/>
          </a:bodyPr>
          <a:lstStyle>
            <a:lvl1pPr>
              <a:lnSpc>
                <a:spcPct val="100000"/>
              </a:lnSpc>
              <a:defRPr sz="1600">
                <a:solidFill>
                  <a:schemeClr val="bg1"/>
                </a:solidFill>
                <a:latin typeface="Segoe UI" panose="020B0502040204020203" pitchFamily="34" charset="0"/>
                <a:cs typeface="Segoe UI" panose="020B0502040204020203" pitchFamily="34" charset="0"/>
              </a:defRPr>
            </a:lvl1pPr>
            <a:lvl2pPr>
              <a:lnSpc>
                <a:spcPct val="100000"/>
              </a:lnSpc>
              <a:defRPr sz="1600">
                <a:solidFill>
                  <a:schemeClr val="bg1"/>
                </a:solidFill>
                <a:latin typeface="Segoe UI" panose="020B0502040204020203" pitchFamily="34" charset="0"/>
                <a:cs typeface="Segoe UI" panose="020B0502040204020203" pitchFamily="34" charset="0"/>
              </a:defRPr>
            </a:lvl2pPr>
            <a:lvl3pPr>
              <a:lnSpc>
                <a:spcPct val="100000"/>
              </a:lnSpc>
              <a:defRPr sz="1600">
                <a:solidFill>
                  <a:schemeClr val="bg1"/>
                </a:solidFill>
                <a:latin typeface="Segoe UI" panose="020B0502040204020203" pitchFamily="34" charset="0"/>
                <a:cs typeface="Segoe UI" panose="020B0502040204020203" pitchFamily="34" charset="0"/>
              </a:defRPr>
            </a:lvl3pPr>
            <a:lvl4pPr>
              <a:lnSpc>
                <a:spcPct val="100000"/>
              </a:lnSpc>
              <a:defRPr sz="1600">
                <a:solidFill>
                  <a:schemeClr val="bg1"/>
                </a:solidFill>
                <a:latin typeface="Segoe UI" panose="020B0502040204020203" pitchFamily="34" charset="0"/>
                <a:cs typeface="Segoe UI" panose="020B0502040204020203" pitchFamily="34" charset="0"/>
              </a:defRPr>
            </a:lvl4pPr>
            <a:lvl5pPr>
              <a:lnSpc>
                <a:spcPct val="100000"/>
              </a:lnSpc>
              <a:defRPr sz="1600">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endParaRPr lang="en-US" dirty="0"/>
          </a:p>
        </p:txBody>
      </p:sp>
      <p:sp>
        <p:nvSpPr>
          <p:cNvPr id="13"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Confidential</a:t>
            </a:r>
            <a:endParaRPr lang="en-US" sz="1000" dirty="0">
              <a:latin typeface="Segoe UI" panose="020B0502040204020203" pitchFamily="34" charset="0"/>
              <a:cs typeface="Segoe UI" panose="020B0502040204020203" pitchFamily="34" charset="0"/>
            </a:endParaRPr>
          </a:p>
        </p:txBody>
      </p:sp>
      <p:sp>
        <p:nvSpPr>
          <p:cNvPr id="14" name="Slide Number Placeholder 4"/>
          <p:cNvSpPr>
            <a:spLocks noGrp="1"/>
          </p:cNvSpPr>
          <p:nvPr>
            <p:ph type="sldNum" sz="quarter" idx="18"/>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343764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les with text and background image">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0" y="0"/>
            <a:ext cx="12192000" cy="6858000"/>
          </a:xfrm>
        </p:spPr>
        <p:txBody>
          <a:bodyPr/>
          <a:lstStyle>
            <a:lvl1pPr>
              <a:defRPr>
                <a:solidFill>
                  <a:srgbClr val="3F3F3F"/>
                </a:solidFill>
              </a:defRPr>
            </a:lvl1pPr>
          </a:lstStyle>
          <a:p>
            <a:r>
              <a:rPr lang="en-US" dirty="0" smtClean="0"/>
              <a:t>Click icon to add picture</a:t>
            </a:r>
            <a:endParaRPr lang="en-US" dirty="0"/>
          </a:p>
        </p:txBody>
      </p:sp>
      <p:sp>
        <p:nvSpPr>
          <p:cNvPr id="2" name="Title 1"/>
          <p:cNvSpPr>
            <a:spLocks noGrp="1"/>
          </p:cNvSpPr>
          <p:nvPr>
            <p:ph type="title" hasCustomPrompt="1"/>
          </p:nvPr>
        </p:nvSpPr>
        <p:spPr>
          <a:xfrm>
            <a:off x="0" y="1143000"/>
            <a:ext cx="3048000" cy="2286000"/>
          </a:xfrm>
          <a:solidFill>
            <a:srgbClr val="0A5BBA">
              <a:alpha val="90000"/>
            </a:srgbClr>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smtClean="0"/>
              <a:t>Click to edit slide title</a:t>
            </a:r>
            <a:endParaRPr lang="en-US" dirty="0"/>
          </a:p>
        </p:txBody>
      </p:sp>
      <p:sp>
        <p:nvSpPr>
          <p:cNvPr id="16" name="Text Placeholder 14"/>
          <p:cNvSpPr>
            <a:spLocks noGrp="1"/>
          </p:cNvSpPr>
          <p:nvPr>
            <p:ph type="body" sz="quarter" idx="12"/>
          </p:nvPr>
        </p:nvSpPr>
        <p:spPr>
          <a:xfrm>
            <a:off x="0" y="3429000"/>
            <a:ext cx="3048000" cy="2286000"/>
          </a:xfrm>
          <a:solidFill>
            <a:srgbClr val="002050">
              <a:alpha val="90000"/>
            </a:srgbClr>
          </a:solidFill>
        </p:spPr>
        <p:txBody>
          <a:bodyPr>
            <a:normAutofit/>
          </a:bodyPr>
          <a:lstStyle>
            <a:lvl1pPr>
              <a:lnSpc>
                <a:spcPct val="100000"/>
              </a:lnSpc>
              <a:defRPr sz="1600">
                <a:solidFill>
                  <a:schemeClr val="bg1"/>
                </a:solidFill>
              </a:defRPr>
            </a:lvl1pPr>
            <a:lvl2pPr>
              <a:lnSpc>
                <a:spcPct val="100000"/>
              </a:lnSpc>
              <a:defRPr sz="16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4"/>
          <p:cNvSpPr>
            <a:spLocks noGrp="1"/>
          </p:cNvSpPr>
          <p:nvPr>
            <p:ph type="body" sz="quarter" idx="13"/>
          </p:nvPr>
        </p:nvSpPr>
        <p:spPr>
          <a:xfrm>
            <a:off x="3048000" y="3429000"/>
            <a:ext cx="3048000" cy="2286000"/>
          </a:xfrm>
          <a:solidFill>
            <a:srgbClr val="15AEEF">
              <a:alpha val="89804"/>
            </a:srgbClr>
          </a:solidFill>
        </p:spPr>
        <p:txBody>
          <a:bodyPr>
            <a:normAutofit/>
          </a:bodyPr>
          <a:lstStyle>
            <a:lvl1pPr>
              <a:lnSpc>
                <a:spcPct val="100000"/>
              </a:lnSpc>
              <a:defRPr sz="1600">
                <a:solidFill>
                  <a:srgbClr val="000000"/>
                </a:solidFill>
              </a:defRPr>
            </a:lvl1pPr>
            <a:lvl2pPr>
              <a:lnSpc>
                <a:spcPct val="100000"/>
              </a:lnSpc>
              <a:defRPr sz="1600">
                <a:solidFill>
                  <a:srgbClr val="000000"/>
                </a:solidFill>
              </a:defRPr>
            </a:lvl2pPr>
            <a:lvl3pPr>
              <a:lnSpc>
                <a:spcPct val="100000"/>
              </a:lnSpc>
              <a:defRPr sz="1600">
                <a:solidFill>
                  <a:srgbClr val="000000"/>
                </a:solidFill>
              </a:defRPr>
            </a:lvl3pPr>
            <a:lvl4pPr>
              <a:lnSpc>
                <a:spcPct val="100000"/>
              </a:lnSpc>
              <a:defRPr sz="1600">
                <a:solidFill>
                  <a:srgbClr val="000000"/>
                </a:solidFill>
              </a:defRPr>
            </a:lvl4pPr>
            <a:lvl5pPr>
              <a:lnSpc>
                <a:spcPct val="100000"/>
              </a:lnSpc>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4"/>
          <p:cNvSpPr>
            <a:spLocks noGrp="1"/>
          </p:cNvSpPr>
          <p:nvPr>
            <p:ph type="body" sz="quarter" idx="14"/>
          </p:nvPr>
        </p:nvSpPr>
        <p:spPr>
          <a:xfrm>
            <a:off x="6096000" y="3429000"/>
            <a:ext cx="3048000" cy="2286000"/>
          </a:xfrm>
          <a:solidFill>
            <a:srgbClr val="0E715F">
              <a:alpha val="89804"/>
            </a:srgbClr>
          </a:solidFill>
        </p:spPr>
        <p:txBody>
          <a:bodyPr>
            <a:normAutofit/>
          </a:bodyPr>
          <a:lstStyle>
            <a:lvl1pPr>
              <a:lnSpc>
                <a:spcPct val="100000"/>
              </a:lnSpc>
              <a:defRPr sz="1600">
                <a:solidFill>
                  <a:schemeClr val="bg1"/>
                </a:solidFill>
              </a:defRPr>
            </a:lvl1pPr>
            <a:lvl2pPr>
              <a:lnSpc>
                <a:spcPct val="100000"/>
              </a:lnSpc>
              <a:defRPr sz="16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endParaRPr lang="en-US" dirty="0"/>
          </a:p>
        </p:txBody>
      </p:sp>
      <p:sp>
        <p:nvSpPr>
          <p:cNvPr id="12"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Light" panose="020B0502040204020203" pitchFamily="34" charset="0"/>
                <a:cs typeface="Segoe UI Light" panose="020B0502040204020203" pitchFamily="34" charset="0"/>
              </a:rPr>
              <a:t>Microsoft Confidential</a:t>
            </a:r>
            <a:endParaRPr lang="en-US" sz="1000" dirty="0">
              <a:latin typeface="Segoe UI Light" panose="020B0502040204020203" pitchFamily="34" charset="0"/>
              <a:cs typeface="Segoe UI Light" panose="020B0502040204020203" pitchFamily="34" charset="0"/>
            </a:endParaRPr>
          </a:p>
        </p:txBody>
      </p:sp>
      <p:sp>
        <p:nvSpPr>
          <p:cNvPr id="13" name="Slide Number Placeholder 4"/>
          <p:cNvSpPr>
            <a:spLocks noGrp="1"/>
          </p:cNvSpPr>
          <p:nvPr>
            <p:ph type="sldNum" sz="quarter" idx="16"/>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2686870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3F3F3F"/>
                </a:solidFill>
              </a:defRPr>
            </a:lvl1pPr>
          </a:lstStyle>
          <a:p>
            <a:endParaRPr lang="en-US"/>
          </a:p>
        </p:txBody>
      </p:sp>
      <p:sp>
        <p:nvSpPr>
          <p:cNvPr id="4" name="Slide Number Placeholder 3"/>
          <p:cNvSpPr>
            <a:spLocks noGrp="1"/>
          </p:cNvSpPr>
          <p:nvPr>
            <p:ph type="sldNum" sz="quarter" idx="11"/>
          </p:nvPr>
        </p:nvSpPr>
        <p:spPr/>
        <p:txBody>
          <a:bodyPr/>
          <a:lstStyle>
            <a:lvl1pPr>
              <a:defRPr>
                <a:solidFill>
                  <a:srgbClr val="3F3F3F"/>
                </a:solidFill>
              </a:defRPr>
            </a:lvl1pPr>
          </a:lstStyle>
          <a:p>
            <a:fld id="{74A398B2-5A34-1A4A-811E-F4027282568C}" type="slidenum">
              <a:rPr lang="en-US" smtClean="0"/>
              <a:pPr/>
              <a:t>‹#›</a:t>
            </a:fld>
            <a:endParaRPr lang="en-US"/>
          </a:p>
        </p:txBody>
      </p:sp>
      <p:sp>
        <p:nvSpPr>
          <p:cNvPr id="19" name="Content Placeholder 18"/>
          <p:cNvSpPr>
            <a:spLocks noGrp="1"/>
          </p:cNvSpPr>
          <p:nvPr>
            <p:ph sz="quarter" idx="15"/>
          </p:nvPr>
        </p:nvSpPr>
        <p:spPr>
          <a:xfrm>
            <a:off x="3048000" y="1143000"/>
            <a:ext cx="6096000" cy="4572000"/>
          </a:xfrm>
        </p:spPr>
        <p:txBody>
          <a:bodyPr>
            <a:normAutofit/>
          </a:bodyPr>
          <a:lstStyle>
            <a:lvl1pPr>
              <a:defRPr sz="1800">
                <a:solidFill>
                  <a:srgbClr val="3F3F3F"/>
                </a:solidFill>
              </a:defRPr>
            </a:lvl1pPr>
            <a:lvl2pPr>
              <a:defRPr sz="1600">
                <a:solidFill>
                  <a:srgbClr val="3F3F3F"/>
                </a:solidFill>
              </a:defRPr>
            </a:lvl2pPr>
            <a:lvl3pPr>
              <a:defRPr sz="1400">
                <a:solidFill>
                  <a:srgbClr val="3F3F3F"/>
                </a:solidFill>
              </a:defRPr>
            </a:lvl3pPr>
            <a:lvl4pPr>
              <a:defRPr sz="1400">
                <a:solidFill>
                  <a:srgbClr val="3F3F3F"/>
                </a:solidFill>
              </a:defRPr>
            </a:lvl4pPr>
            <a:lvl5pPr>
              <a:defRPr sz="1400">
                <a:solidFill>
                  <a:srgbClr val="3F3F3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0" y="1143000"/>
            <a:ext cx="3048000" cy="2286000"/>
          </a:xfrm>
          <a:solidFill>
            <a:srgbClr val="0A5BBA"/>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smtClean="0"/>
              <a:t>Click to edit slide title</a:t>
            </a:r>
            <a:endParaRPr lang="en-US" dirty="0"/>
          </a:p>
        </p:txBody>
      </p:sp>
      <p:sp>
        <p:nvSpPr>
          <p:cNvPr id="9" name="Text Placeholder 14"/>
          <p:cNvSpPr>
            <a:spLocks noGrp="1"/>
          </p:cNvSpPr>
          <p:nvPr>
            <p:ph type="body" sz="quarter" idx="12"/>
          </p:nvPr>
        </p:nvSpPr>
        <p:spPr>
          <a:xfrm>
            <a:off x="9144000" y="1143000"/>
            <a:ext cx="3048000" cy="2286000"/>
          </a:xfrm>
          <a:solidFill>
            <a:srgbClr val="002050"/>
          </a:solidFill>
        </p:spPr>
        <p:txBody>
          <a:bodyPr>
            <a:normAutofit/>
          </a:bodyPr>
          <a:lstStyle>
            <a:lvl1pPr>
              <a:lnSpc>
                <a:spcPct val="100000"/>
              </a:lnSpc>
              <a:defRPr sz="1600">
                <a:solidFill>
                  <a:schemeClr val="bg1"/>
                </a:solidFill>
                <a:latin typeface="+mn-lt"/>
              </a:defRPr>
            </a:lvl1pPr>
            <a:lvl2pPr>
              <a:lnSpc>
                <a:spcPct val="100000"/>
              </a:lnSpc>
              <a:defRPr sz="1600">
                <a:solidFill>
                  <a:schemeClr val="bg1"/>
                </a:solidFill>
                <a:latin typeface="+mn-lt"/>
              </a:defRPr>
            </a:lvl2pPr>
            <a:lvl3pPr>
              <a:lnSpc>
                <a:spcPct val="100000"/>
              </a:lnSpc>
              <a:defRPr sz="1600">
                <a:solidFill>
                  <a:schemeClr val="bg1"/>
                </a:solidFill>
                <a:latin typeface="+mn-lt"/>
              </a:defRPr>
            </a:lvl3pPr>
            <a:lvl4pPr>
              <a:lnSpc>
                <a:spcPct val="100000"/>
              </a:lnSpc>
              <a:defRPr sz="1600">
                <a:solidFill>
                  <a:schemeClr val="bg1"/>
                </a:solidFill>
                <a:latin typeface="+mn-lt"/>
              </a:defRPr>
            </a:lvl4pPr>
            <a:lvl5pPr>
              <a:lnSpc>
                <a:spcPct val="100000"/>
              </a:lnSpc>
              <a:defRPr sz="1600">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4"/>
          <p:cNvSpPr>
            <a:spLocks noGrp="1"/>
          </p:cNvSpPr>
          <p:nvPr>
            <p:ph type="body" sz="quarter" idx="16"/>
          </p:nvPr>
        </p:nvSpPr>
        <p:spPr>
          <a:xfrm>
            <a:off x="9144000" y="3429000"/>
            <a:ext cx="3048000" cy="2286000"/>
          </a:xfrm>
          <a:solidFill>
            <a:srgbClr val="15AEEF"/>
          </a:solidFill>
        </p:spPr>
        <p:txBody>
          <a:bodyPr>
            <a:normAutofit/>
          </a:bodyPr>
          <a:lstStyle>
            <a:lvl1pPr>
              <a:lnSpc>
                <a:spcPct val="100000"/>
              </a:lnSpc>
              <a:defRPr sz="1600">
                <a:solidFill>
                  <a:srgbClr val="000000"/>
                </a:solidFill>
                <a:latin typeface="+mn-lt"/>
              </a:defRPr>
            </a:lvl1pPr>
            <a:lvl2pPr>
              <a:lnSpc>
                <a:spcPct val="100000"/>
              </a:lnSpc>
              <a:defRPr sz="1600">
                <a:solidFill>
                  <a:srgbClr val="000000"/>
                </a:solidFill>
                <a:latin typeface="+mn-lt"/>
              </a:defRPr>
            </a:lvl2pPr>
            <a:lvl3pPr>
              <a:lnSpc>
                <a:spcPct val="100000"/>
              </a:lnSpc>
              <a:defRPr sz="1600">
                <a:solidFill>
                  <a:srgbClr val="000000"/>
                </a:solidFill>
                <a:latin typeface="+mn-lt"/>
              </a:defRPr>
            </a:lvl3pPr>
            <a:lvl4pPr>
              <a:lnSpc>
                <a:spcPct val="100000"/>
              </a:lnSpc>
              <a:defRPr sz="1600">
                <a:solidFill>
                  <a:srgbClr val="000000"/>
                </a:solidFill>
                <a:latin typeface="+mn-lt"/>
              </a:defRPr>
            </a:lvl4pPr>
            <a:lvl5pPr>
              <a:lnSpc>
                <a:spcPct val="100000"/>
              </a:lnSpc>
              <a:defRPr sz="1600">
                <a:solidFill>
                  <a:srgbClr val="00000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7742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ernating ti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43000"/>
            <a:ext cx="3048000" cy="2286000"/>
          </a:xfrm>
          <a:solidFill>
            <a:srgbClr val="0A5BBA"/>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a:t>Click to edit slide </a:t>
            </a:r>
            <a:r>
              <a:rPr lang="en-US" dirty="0" smtClean="0"/>
              <a:t>title</a:t>
            </a:r>
            <a:endParaRPr lang="en-US" dirty="0"/>
          </a:p>
        </p:txBody>
      </p:sp>
      <p:sp>
        <p:nvSpPr>
          <p:cNvPr id="3" name="Date Placeholder 2"/>
          <p:cNvSpPr>
            <a:spLocks noGrp="1"/>
          </p:cNvSpPr>
          <p:nvPr>
            <p:ph type="dt" sz="half" idx="10"/>
          </p:nvPr>
        </p:nvSpPr>
        <p:spPr/>
        <p:txBody>
          <a:bodyPr/>
          <a:lstStyle>
            <a:lvl1pPr>
              <a:defRPr>
                <a:solidFill>
                  <a:srgbClr val="3F3F3F"/>
                </a:solidFill>
              </a:defRPr>
            </a:lvl1pPr>
          </a:lstStyle>
          <a:p>
            <a:endParaRPr lang="en-US"/>
          </a:p>
        </p:txBody>
      </p:sp>
      <p:sp>
        <p:nvSpPr>
          <p:cNvPr id="4" name="Slide Number Placeholder 3"/>
          <p:cNvSpPr>
            <a:spLocks noGrp="1"/>
          </p:cNvSpPr>
          <p:nvPr>
            <p:ph type="sldNum" sz="quarter" idx="11"/>
          </p:nvPr>
        </p:nvSpPr>
        <p:spPr/>
        <p:txBody>
          <a:bodyPr/>
          <a:lstStyle>
            <a:lvl1pPr>
              <a:defRPr>
                <a:solidFill>
                  <a:srgbClr val="3F3F3F"/>
                </a:solidFill>
              </a:defRPr>
            </a:lvl1pPr>
          </a:lstStyle>
          <a:p>
            <a:fld id="{74A398B2-5A34-1A4A-811E-F4027282568C}" type="slidenum">
              <a:rPr lang="en-US" smtClean="0"/>
              <a:pPr/>
              <a:t>‹#›</a:t>
            </a:fld>
            <a:endParaRPr lang="en-US"/>
          </a:p>
        </p:txBody>
      </p:sp>
      <p:sp>
        <p:nvSpPr>
          <p:cNvPr id="17" name="Text Placeholder 16"/>
          <p:cNvSpPr>
            <a:spLocks noGrp="1"/>
          </p:cNvSpPr>
          <p:nvPr>
            <p:ph type="body" sz="quarter" idx="12"/>
          </p:nvPr>
        </p:nvSpPr>
        <p:spPr>
          <a:xfrm>
            <a:off x="6096000" y="1143000"/>
            <a:ext cx="3048000" cy="2286000"/>
          </a:xfrm>
          <a:solidFill>
            <a:srgbClr val="15AEEF"/>
          </a:solidFill>
        </p:spPr>
        <p:txBody>
          <a:bodyPr>
            <a:normAutofit/>
          </a:bodyPr>
          <a:lstStyle>
            <a:lvl1pPr>
              <a:lnSpc>
                <a:spcPct val="100000"/>
              </a:lnSpc>
              <a:defRPr sz="1600">
                <a:solidFill>
                  <a:schemeClr val="tx1"/>
                </a:solidFill>
              </a:defRPr>
            </a:lvl1pPr>
            <a:lvl2pPr>
              <a:lnSpc>
                <a:spcPct val="100000"/>
              </a:lnSpc>
              <a:defRPr sz="1600">
                <a:solidFill>
                  <a:schemeClr val="tx1"/>
                </a:solidFill>
              </a:defRPr>
            </a:lvl2pPr>
            <a:lvl3pPr>
              <a:lnSpc>
                <a:spcPct val="100000"/>
              </a:lnSpc>
              <a:defRPr sz="16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3"/>
          </p:nvPr>
        </p:nvSpPr>
        <p:spPr>
          <a:xfrm>
            <a:off x="9144000" y="3429000"/>
            <a:ext cx="3048000" cy="2286000"/>
          </a:xfrm>
          <a:solidFill>
            <a:srgbClr val="0E715F"/>
          </a:solidFill>
        </p:spPr>
        <p:txBody>
          <a:bodyPr>
            <a:normAutofit/>
          </a:bodyPr>
          <a:lstStyle>
            <a:lvl1pPr>
              <a:lnSpc>
                <a:spcPct val="100000"/>
              </a:lnSpc>
              <a:defRPr sz="1600">
                <a:solidFill>
                  <a:schemeClr val="bg1"/>
                </a:solidFill>
              </a:defRPr>
            </a:lvl1pPr>
            <a:lvl2pPr>
              <a:lnSpc>
                <a:spcPct val="100000"/>
              </a:lnSpc>
              <a:defRPr sz="16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0"/>
          <p:cNvSpPr>
            <a:spLocks noGrp="1"/>
          </p:cNvSpPr>
          <p:nvPr>
            <p:ph type="body" sz="quarter" idx="14"/>
          </p:nvPr>
        </p:nvSpPr>
        <p:spPr>
          <a:xfrm>
            <a:off x="3048000" y="3429000"/>
            <a:ext cx="3048000" cy="2286000"/>
          </a:xfrm>
          <a:solidFill>
            <a:srgbClr val="002050"/>
          </a:solidFill>
        </p:spPr>
        <p:txBody>
          <a:bodyPr>
            <a:normAutofit/>
          </a:bodyPr>
          <a:lstStyle>
            <a:lvl1pPr>
              <a:lnSpc>
                <a:spcPct val="100000"/>
              </a:lnSpc>
              <a:defRPr sz="1600">
                <a:solidFill>
                  <a:schemeClr val="bg1"/>
                </a:solidFill>
              </a:defRPr>
            </a:lvl1pPr>
            <a:lvl2pPr>
              <a:lnSpc>
                <a:spcPct val="100000"/>
              </a:lnSpc>
              <a:defRPr sz="1600">
                <a:solidFill>
                  <a:schemeClr val="bg1"/>
                </a:solidFill>
              </a:defRPr>
            </a:lvl2pPr>
            <a:lvl3pPr>
              <a:lnSpc>
                <a:spcPct val="100000"/>
              </a:lnSpc>
              <a:defRPr sz="16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Picture Placeholder 22"/>
          <p:cNvSpPr>
            <a:spLocks noGrp="1"/>
          </p:cNvSpPr>
          <p:nvPr>
            <p:ph type="pic" sz="quarter" idx="15"/>
          </p:nvPr>
        </p:nvSpPr>
        <p:spPr>
          <a:xfrm>
            <a:off x="3048000" y="1143000"/>
            <a:ext cx="3048000" cy="2286000"/>
          </a:xfrm>
        </p:spPr>
        <p:txBody>
          <a:bodyPr/>
          <a:lstStyle/>
          <a:p>
            <a:r>
              <a:rPr lang="en-US" smtClean="0"/>
              <a:t>Click icon to add picture</a:t>
            </a:r>
            <a:endParaRPr lang="en-US"/>
          </a:p>
        </p:txBody>
      </p:sp>
      <p:sp>
        <p:nvSpPr>
          <p:cNvPr id="24" name="Picture Placeholder 22"/>
          <p:cNvSpPr>
            <a:spLocks noGrp="1"/>
          </p:cNvSpPr>
          <p:nvPr>
            <p:ph type="pic" sz="quarter" idx="16"/>
          </p:nvPr>
        </p:nvSpPr>
        <p:spPr>
          <a:xfrm>
            <a:off x="9144000" y="1143000"/>
            <a:ext cx="3048000" cy="2286000"/>
          </a:xfrm>
        </p:spPr>
        <p:txBody>
          <a:bodyPr/>
          <a:lstStyle/>
          <a:p>
            <a:r>
              <a:rPr lang="en-US" smtClean="0"/>
              <a:t>Click icon to add picture</a:t>
            </a:r>
            <a:endParaRPr lang="en-US"/>
          </a:p>
        </p:txBody>
      </p:sp>
      <p:sp>
        <p:nvSpPr>
          <p:cNvPr id="25" name="Picture Placeholder 22"/>
          <p:cNvSpPr>
            <a:spLocks noGrp="1"/>
          </p:cNvSpPr>
          <p:nvPr>
            <p:ph type="pic" sz="quarter" idx="17"/>
          </p:nvPr>
        </p:nvSpPr>
        <p:spPr>
          <a:xfrm>
            <a:off x="6096000" y="3429000"/>
            <a:ext cx="3048000" cy="2286000"/>
          </a:xfrm>
        </p:spPr>
        <p:txBody>
          <a:bodyPr/>
          <a:lstStyle/>
          <a:p>
            <a:r>
              <a:rPr lang="en-US" smtClean="0"/>
              <a:t>Click icon to add picture</a:t>
            </a:r>
            <a:endParaRPr lang="en-US" dirty="0"/>
          </a:p>
        </p:txBody>
      </p:sp>
    </p:spTree>
    <p:extLst>
      <p:ext uri="{BB962C8B-B14F-4D97-AF65-F5344CB8AC3E}">
        <p14:creationId xmlns:p14="http://schemas.microsoft.com/office/powerpoint/2010/main" val="76052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304800" y="3376960"/>
            <a:ext cx="11684000" cy="2235200"/>
          </a:xfrm>
          <a:prstGeom prst="rect">
            <a:avLst/>
          </a:prstGeom>
          <a:noFill/>
          <a:ln>
            <a:noFill/>
          </a:ln>
        </p:spPr>
        <p:txBody>
          <a:bodyPr vert="horz" wrap="square" lIns="243840" tIns="182880" rIns="121920" bIns="60960" rtlCol="0" anchor="t" anchorCtr="0">
            <a:noAutofit/>
          </a:bodyPr>
          <a:lstStyle/>
          <a:p>
            <a:pPr defTabSz="609585">
              <a:lnSpc>
                <a:spcPct val="90000"/>
              </a:lnSpc>
              <a:spcAft>
                <a:spcPts val="800"/>
              </a:spcAft>
            </a:pPr>
            <a:r>
              <a:rPr lang="en-US" sz="1333" dirty="0">
                <a:solidFill>
                  <a:srgbClr val="000000">
                    <a:alpha val="87000"/>
                  </a:srgbClr>
                </a:solidFill>
              </a:rPr>
              <a:t>Microsoft may have patents, patent applications, trademarks, copyrights, or other intellectual property rights covering subject matter in this document. Except as expressly provided in written license agreement from Microsoft, the furnishing of this document does not give you any license to these patents, trademarks, copyrights, or other intellectual property.</a:t>
            </a:r>
          </a:p>
          <a:p>
            <a:pPr defTabSz="609585">
              <a:lnSpc>
                <a:spcPct val="90000"/>
              </a:lnSpc>
              <a:spcAft>
                <a:spcPts val="800"/>
              </a:spcAft>
            </a:pPr>
            <a:r>
              <a:rPr lang="en-US" sz="1333" dirty="0">
                <a:solidFill>
                  <a:srgbClr val="000000">
                    <a:alpha val="87000"/>
                  </a:srgbClr>
                </a:solidFill>
              </a:rPr>
              <a:t>Complying with all applicable copyright laws is the responsibility of the user. Without limiting the rights under copyright, no part of this document may be reproduced, stored in or introduced into a retrieval system, or transmitted in any form or by any means (electronic, mechanical, photocopying, recording, or otherwise), or for any purpose, without the express written permission of Microsoft Corporation. </a:t>
            </a:r>
          </a:p>
          <a:p>
            <a:pPr algn="ctr" defTabSz="609585">
              <a:lnSpc>
                <a:spcPct val="90000"/>
              </a:lnSpc>
              <a:spcAft>
                <a:spcPts val="800"/>
              </a:spcAft>
            </a:pPr>
            <a:r>
              <a:rPr lang="en-US" sz="1333" dirty="0">
                <a:solidFill>
                  <a:srgbClr val="000000">
                    <a:alpha val="87000"/>
                  </a:srgbClr>
                </a:solidFill>
              </a:rPr>
              <a:t>For more information, see Use of Microsoft Copyrighted Content at</a:t>
            </a:r>
          </a:p>
          <a:p>
            <a:pPr algn="ctr" defTabSz="609585">
              <a:lnSpc>
                <a:spcPct val="90000"/>
              </a:lnSpc>
              <a:spcAft>
                <a:spcPts val="800"/>
              </a:spcAft>
            </a:pPr>
            <a:r>
              <a:rPr lang="en-US" sz="1333" dirty="0">
                <a:solidFill>
                  <a:srgbClr val="000000">
                    <a:alpha val="87000"/>
                  </a:srgbClr>
                </a:solidFill>
                <a:hlinkClick r:id="rId2"/>
              </a:rPr>
              <a:t>http://www.microsoft.com/about/legal/permissions/</a:t>
            </a:r>
            <a:endParaRPr lang="en-US" sz="1333" dirty="0">
              <a:solidFill>
                <a:srgbClr val="000000">
                  <a:alpha val="87000"/>
                </a:srgbClr>
              </a:solidFill>
            </a:endParaRPr>
          </a:p>
        </p:txBody>
      </p:sp>
      <p:sp>
        <p:nvSpPr>
          <p:cNvPr id="7" name="TextBox 6"/>
          <p:cNvSpPr txBox="1"/>
          <p:nvPr userDrawn="1"/>
        </p:nvSpPr>
        <p:spPr>
          <a:xfrm>
            <a:off x="310777" y="103985"/>
            <a:ext cx="3149600" cy="406400"/>
          </a:xfrm>
          <a:prstGeom prst="rect">
            <a:avLst/>
          </a:prstGeom>
          <a:noFill/>
          <a:ln>
            <a:noFill/>
          </a:ln>
        </p:spPr>
        <p:txBody>
          <a:bodyPr vert="horz" wrap="none" lIns="243840" tIns="182880" rIns="121920" bIns="60960" rtlCol="0" anchor="ctr" anchorCtr="0">
            <a:noAutofit/>
          </a:bodyPr>
          <a:lstStyle/>
          <a:p>
            <a:pPr defTabSz="609585"/>
            <a:r>
              <a:rPr lang="en-US" sz="1467" b="1" dirty="0">
                <a:solidFill>
                  <a:srgbClr val="000000"/>
                </a:solidFill>
              </a:rPr>
              <a:t>Conditions and Terms of Use</a:t>
            </a:r>
            <a:endParaRPr lang="en-US" sz="1467" dirty="0">
              <a:solidFill>
                <a:srgbClr val="000000"/>
              </a:solidFill>
            </a:endParaRPr>
          </a:p>
        </p:txBody>
      </p:sp>
      <p:sp>
        <p:nvSpPr>
          <p:cNvPr id="8" name="TextBox 7"/>
          <p:cNvSpPr txBox="1"/>
          <p:nvPr userDrawn="1"/>
        </p:nvSpPr>
        <p:spPr>
          <a:xfrm>
            <a:off x="307789" y="2868961"/>
            <a:ext cx="3149600" cy="370545"/>
          </a:xfrm>
          <a:prstGeom prst="rect">
            <a:avLst/>
          </a:prstGeom>
          <a:noFill/>
          <a:ln>
            <a:noFill/>
          </a:ln>
        </p:spPr>
        <p:txBody>
          <a:bodyPr vert="horz" wrap="none" lIns="243840" tIns="182880" rIns="121920" bIns="60960" rtlCol="0" anchor="ctr" anchorCtr="0">
            <a:noAutofit/>
          </a:bodyPr>
          <a:lstStyle/>
          <a:p>
            <a:pPr defTabSz="609585"/>
            <a:r>
              <a:rPr lang="en-US" sz="1467" b="1" dirty="0">
                <a:solidFill>
                  <a:srgbClr val="000000"/>
                </a:solidFill>
              </a:rPr>
              <a:t>Copyright and Trademarks</a:t>
            </a:r>
          </a:p>
        </p:txBody>
      </p:sp>
      <p:sp>
        <p:nvSpPr>
          <p:cNvPr id="9" name="TextBox 8"/>
          <p:cNvSpPr txBox="1"/>
          <p:nvPr userDrawn="1"/>
        </p:nvSpPr>
        <p:spPr>
          <a:xfrm>
            <a:off x="304800" y="378527"/>
            <a:ext cx="3149600" cy="406400"/>
          </a:xfrm>
          <a:prstGeom prst="rect">
            <a:avLst/>
          </a:prstGeom>
          <a:noFill/>
          <a:ln>
            <a:noFill/>
          </a:ln>
        </p:spPr>
        <p:txBody>
          <a:bodyPr vert="horz" wrap="none" lIns="243840" tIns="182880" rIns="121920" bIns="60960" rtlCol="0" anchor="ctr" anchorCtr="0">
            <a:noAutofit/>
          </a:bodyPr>
          <a:lstStyle/>
          <a:p>
            <a:pPr defTabSz="609585"/>
            <a:r>
              <a:rPr lang="en-US" sz="1067" dirty="0">
                <a:solidFill>
                  <a:srgbClr val="277EB5"/>
                </a:solidFill>
              </a:rPr>
              <a:t>Microsoft Confidential</a:t>
            </a:r>
          </a:p>
        </p:txBody>
      </p:sp>
      <p:sp>
        <p:nvSpPr>
          <p:cNvPr id="10" name="TextBox 9"/>
          <p:cNvSpPr txBox="1"/>
          <p:nvPr userDrawn="1"/>
        </p:nvSpPr>
        <p:spPr>
          <a:xfrm>
            <a:off x="304800" y="3114288"/>
            <a:ext cx="3149600" cy="406400"/>
          </a:xfrm>
          <a:prstGeom prst="rect">
            <a:avLst/>
          </a:prstGeom>
          <a:noFill/>
          <a:ln>
            <a:noFill/>
          </a:ln>
        </p:spPr>
        <p:txBody>
          <a:bodyPr vert="horz" wrap="none" lIns="243840" tIns="182880" rIns="121920" bIns="60960" rtlCol="0" anchor="ctr" anchorCtr="0">
            <a:noAutofit/>
          </a:bodyPr>
          <a:lstStyle/>
          <a:p>
            <a:pPr defTabSz="609585"/>
            <a:r>
              <a:rPr lang="en-US" sz="1067" dirty="0">
                <a:solidFill>
                  <a:srgbClr val="277EB5"/>
                </a:solidFill>
              </a:rPr>
              <a:t>© 2013 Microsoft Corporation. All rights reserved.</a:t>
            </a:r>
          </a:p>
        </p:txBody>
      </p:sp>
      <p:sp>
        <p:nvSpPr>
          <p:cNvPr id="11" name="TextBox 10"/>
          <p:cNvSpPr txBox="1"/>
          <p:nvPr userDrawn="1"/>
        </p:nvSpPr>
        <p:spPr>
          <a:xfrm>
            <a:off x="304800" y="613936"/>
            <a:ext cx="11684000" cy="2438400"/>
          </a:xfrm>
          <a:prstGeom prst="rect">
            <a:avLst/>
          </a:prstGeom>
          <a:noFill/>
          <a:ln>
            <a:noFill/>
          </a:ln>
        </p:spPr>
        <p:txBody>
          <a:bodyPr vert="horz" wrap="square" lIns="243840" tIns="182880" rIns="121920" bIns="60960" rtlCol="0" anchor="t" anchorCtr="0">
            <a:normAutofit lnSpcReduction="10000"/>
          </a:bodyPr>
          <a:lstStyle/>
          <a:p>
            <a:pPr defTabSz="609585">
              <a:spcAft>
                <a:spcPts val="800"/>
              </a:spcAft>
            </a:pPr>
            <a:r>
              <a:rPr lang="en-US" sz="1333" dirty="0">
                <a:solidFill>
                  <a:srgbClr val="000000">
                    <a:alpha val="87000"/>
                  </a:srgbClr>
                </a:solidFill>
              </a:rPr>
              <a:t>This training package is proprietary and confidential, and is intended only for uses described in the training materials. Content and software is provided to you under a Non-Disclosure Agreement and cannot be distributed. Copying or disclosing all or any portion of the content and/or software included in such packages is strictly prohibited.</a:t>
            </a:r>
          </a:p>
          <a:p>
            <a:pPr defTabSz="609585">
              <a:spcAft>
                <a:spcPts val="800"/>
              </a:spcAft>
            </a:pPr>
            <a:r>
              <a:rPr lang="en-US" sz="1333" dirty="0">
                <a:solidFill>
                  <a:srgbClr val="000000">
                    <a:alpha val="87000"/>
                  </a:srgbClr>
                </a:solidFill>
              </a:rPr>
              <a:t>The contents of this package are for informational and training purposes only and are provided "as is" without warranty of any kind, whether express or implied, including but not limited to the implied warranties of merchantability, fitness for a particular purpose, and non-infringement.</a:t>
            </a:r>
          </a:p>
          <a:p>
            <a:pPr defTabSz="609585">
              <a:spcAft>
                <a:spcPts val="800"/>
              </a:spcAft>
            </a:pPr>
            <a:r>
              <a:rPr lang="en-US" sz="1333" dirty="0">
                <a:solidFill>
                  <a:srgbClr val="000000">
                    <a:alpha val="87000"/>
                  </a:srgbClr>
                </a:solidFill>
              </a:rPr>
              <a:t>Training package content, including URLs and other Internet Web site references, is subject to change without notice. Because Microsoft must respond to changing market conditions, the content should not be interpreted to be a commitment on the part of Microsoft, and Microsoft cannot guarantee the accuracy of any information presented after the date of publication. Unless otherwise noted, the companies, organizations, products, domain names, e-mail addresses, logos, people, places, and events depicted herein are fictitious, and no association with any real company, organization, product, domain name, e-mail address, logo, person, place, or event is intended or should be inferred.</a:t>
            </a:r>
          </a:p>
          <a:p>
            <a:pPr defTabSz="609585">
              <a:spcAft>
                <a:spcPts val="800"/>
              </a:spcAft>
            </a:pPr>
            <a:endParaRPr lang="en-US" sz="1333" dirty="0">
              <a:solidFill>
                <a:srgbClr val="000000">
                  <a:alpha val="87000"/>
                </a:srgbClr>
              </a:solidFill>
            </a:endParaRPr>
          </a:p>
        </p:txBody>
      </p:sp>
    </p:spTree>
    <p:extLst>
      <p:ext uri="{BB962C8B-B14F-4D97-AF65-F5344CB8AC3E}">
        <p14:creationId xmlns:p14="http://schemas.microsoft.com/office/powerpoint/2010/main" val="942883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flowing text sections">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048000" y="1143000"/>
            <a:ext cx="4572000" cy="4572000"/>
          </a:xfrm>
          <a:solidFill>
            <a:srgbClr val="002050"/>
          </a:solidFill>
        </p:spPr>
        <p:txBody>
          <a:bodyPr>
            <a:noAutofit/>
          </a:bodyPr>
          <a:lstStyle>
            <a:lvl1pPr>
              <a:lnSpc>
                <a:spcPct val="100000"/>
              </a:lnSpc>
              <a:defRPr sz="1800">
                <a:solidFill>
                  <a:schemeClr val="bg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smtClean="0"/>
              <a:t>Click to edit Master text styles</a:t>
            </a:r>
          </a:p>
        </p:txBody>
      </p:sp>
      <p:sp>
        <p:nvSpPr>
          <p:cNvPr id="9" name="Title 1"/>
          <p:cNvSpPr>
            <a:spLocks noGrp="1"/>
          </p:cNvSpPr>
          <p:nvPr>
            <p:ph type="title" hasCustomPrompt="1"/>
          </p:nvPr>
        </p:nvSpPr>
        <p:spPr>
          <a:xfrm>
            <a:off x="0" y="1143000"/>
            <a:ext cx="3048000" cy="2286000"/>
          </a:xfrm>
          <a:solidFill>
            <a:schemeClr val="accent1"/>
          </a:solidFill>
        </p:spPr>
        <p:txBody>
          <a:bodyPr lIns="182880" tIns="137160" anchor="t" anchorCtr="0">
            <a:normAutofit/>
          </a:bodyPr>
          <a:lstStyle>
            <a:lvl1pPr>
              <a:defRPr sz="2400">
                <a:solidFill>
                  <a:schemeClr val="bg1"/>
                </a:solidFill>
                <a:latin typeface="Segoe UI" panose="020B0502040204020203" pitchFamily="34" charset="0"/>
                <a:cs typeface="Segoe UI" panose="020B0502040204020203" pitchFamily="34" charset="0"/>
              </a:defRPr>
            </a:lvl1pPr>
          </a:lstStyle>
          <a:p>
            <a:r>
              <a:rPr lang="en-US" dirty="0"/>
              <a:t>Click to edit slide </a:t>
            </a:r>
            <a:r>
              <a:rPr lang="en-US" dirty="0" smtClean="0"/>
              <a:t>title</a:t>
            </a:r>
            <a:endParaRPr lang="en-US" dirty="0"/>
          </a:p>
        </p:txBody>
      </p:sp>
      <p:sp>
        <p:nvSpPr>
          <p:cNvPr id="16" name="Text Placeholder 11"/>
          <p:cNvSpPr>
            <a:spLocks noGrp="1"/>
          </p:cNvSpPr>
          <p:nvPr>
            <p:ph type="body" sz="quarter" idx="14"/>
          </p:nvPr>
        </p:nvSpPr>
        <p:spPr>
          <a:xfrm>
            <a:off x="7620000" y="1143000"/>
            <a:ext cx="4572000" cy="4572000"/>
          </a:xfrm>
          <a:solidFill>
            <a:srgbClr val="0A5BBA"/>
          </a:solidFill>
        </p:spPr>
        <p:txBody>
          <a:bodyPr>
            <a:noAutofit/>
          </a:bodyPr>
          <a:lstStyle>
            <a:lvl1pPr>
              <a:lnSpc>
                <a:spcPct val="100000"/>
              </a:lnSpc>
              <a:defRPr sz="1800">
                <a:solidFill>
                  <a:schemeClr val="bg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smtClean="0"/>
              <a:t>Click to edit Master text styles</a:t>
            </a:r>
          </a:p>
        </p:txBody>
      </p:sp>
      <p:sp>
        <p:nvSpPr>
          <p:cNvPr id="7" name="Date Placeholder 2"/>
          <p:cNvSpPr>
            <a:spLocks noGrp="1"/>
          </p:cNvSpPr>
          <p:nvPr>
            <p:ph type="dt" sz="half" idx="10"/>
          </p:nvPr>
        </p:nvSpPr>
        <p:spPr>
          <a:xfrm>
            <a:off x="0" y="6492876"/>
            <a:ext cx="2844800" cy="365125"/>
          </a:xfrm>
        </p:spPr>
        <p:txBody>
          <a:bodyPr/>
          <a:lstStyle>
            <a:lvl1pPr>
              <a:defRPr>
                <a:solidFill>
                  <a:srgbClr val="3F3F3F"/>
                </a:solidFill>
                <a:latin typeface="+mn-lt"/>
              </a:defRPr>
            </a:lvl1pPr>
          </a:lstStyle>
          <a:p>
            <a:endParaRPr lang="en-US" dirty="0"/>
          </a:p>
        </p:txBody>
      </p:sp>
      <p:sp>
        <p:nvSpPr>
          <p:cNvPr id="10"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Confidential</a:t>
            </a:r>
            <a:endParaRPr lang="en-US" sz="1000" dirty="0">
              <a:latin typeface="Segoe UI" panose="020B0502040204020203" pitchFamily="34" charset="0"/>
              <a:cs typeface="Segoe UI" panose="020B0502040204020203" pitchFamily="34" charset="0"/>
            </a:endParaRPr>
          </a:p>
        </p:txBody>
      </p:sp>
      <p:sp>
        <p:nvSpPr>
          <p:cNvPr id="11" name="Slide Number Placeholder 4"/>
          <p:cNvSpPr>
            <a:spLocks noGrp="1"/>
          </p:cNvSpPr>
          <p:nvPr>
            <p:ph type="sldNum" sz="quarter" idx="15"/>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3430235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light right aligned">
    <p:bg>
      <p:bgPr>
        <a:solidFill>
          <a:schemeClr val="bg1"/>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smtClean="0"/>
              <a:t>Click icon to add picture</a:t>
            </a:r>
            <a:endParaRPr lang="en-US" dirty="0"/>
          </a:p>
        </p:txBody>
      </p:sp>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p:nvPr>
        </p:nvSpPr>
        <p:spPr>
          <a:xfrm>
            <a:off x="0" y="1143000"/>
            <a:ext cx="6096000" cy="2286000"/>
          </a:xfrm>
          <a:solidFill>
            <a:srgbClr val="0A5BBA">
              <a:alpha val="90000"/>
            </a:srgbClr>
          </a:solidFill>
        </p:spPr>
        <p:txBody>
          <a:bodyPr lIns="182880" tIns="13716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smtClean="0"/>
              <a:t>Click to edit Master text styles</a:t>
            </a:r>
          </a:p>
        </p:txBody>
      </p:sp>
    </p:spTree>
    <p:extLst>
      <p:ext uri="{BB962C8B-B14F-4D97-AF65-F5344CB8AC3E}">
        <p14:creationId xmlns:p14="http://schemas.microsoft.com/office/powerpoint/2010/main" val="2595469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light right aligned">
    <p:bg>
      <p:bgPr>
        <a:solidFill>
          <a:srgbClr val="002050"/>
        </a:solidFill>
        <a:effectLst/>
      </p:bgPr>
    </p:bg>
    <p:spTree>
      <p:nvGrpSpPr>
        <p:cNvPr id="1" name=""/>
        <p:cNvGrpSpPr/>
        <p:nvPr/>
      </p:nvGrpSpPr>
      <p:grpSpPr>
        <a:xfrm>
          <a:off x="0" y="0"/>
          <a:ext cx="0" cy="0"/>
          <a:chOff x="0" y="0"/>
          <a:chExt cx="0" cy="0"/>
        </a:xfrm>
      </p:grpSpPr>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p:nvPr>
        </p:nvSpPr>
        <p:spPr>
          <a:xfrm>
            <a:off x="0" y="1143000"/>
            <a:ext cx="6096000" cy="2286000"/>
          </a:xfrm>
          <a:solidFill>
            <a:srgbClr val="0A5BBA"/>
          </a:solidFill>
        </p:spPr>
        <p:txBody>
          <a:bodyPr lIns="182880" tIns="137160">
            <a:noAutofit/>
          </a:bodyPr>
          <a:lstStyle>
            <a:lvl1pPr marL="0" indent="0">
              <a:lnSpc>
                <a:spcPct val="100000"/>
              </a:lnSpc>
              <a:buNone/>
              <a:defRPr sz="320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smtClean="0"/>
              <a:t>Click to edit Master text styles</a:t>
            </a:r>
          </a:p>
        </p:txBody>
      </p:sp>
    </p:spTree>
    <p:extLst>
      <p:ext uri="{BB962C8B-B14F-4D97-AF65-F5344CB8AC3E}">
        <p14:creationId xmlns:p14="http://schemas.microsoft.com/office/powerpoint/2010/main" val="1794687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light">
    <p:bg>
      <p:bgPr>
        <a:solidFill>
          <a:schemeClr val="bg1"/>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4572000" y="1143000"/>
            <a:ext cx="7620000" cy="5029200"/>
          </a:xfrm>
          <a:prstGeom prst="rect">
            <a:avLst/>
          </a:prstGeom>
        </p:spPr>
        <p:txBody>
          <a:bodyPr vert="horz" lIns="91440" tIns="45720">
            <a:normAutofit/>
          </a:bodyPr>
          <a:lstStyle>
            <a:lvl1pPr marL="0" indent="0">
              <a:spcBef>
                <a:spcPts val="600"/>
              </a:spcBef>
              <a:buFontTx/>
              <a:buNone/>
              <a:tabLst>
                <a:tab pos="630238" algn="l"/>
              </a:tabLst>
              <a:defRPr sz="2400" baseline="0">
                <a:solidFill>
                  <a:srgbClr val="3F3F3F"/>
                </a:solidFill>
                <a:latin typeface="+mn-lt"/>
                <a:cs typeface="Segoe Pro Light"/>
              </a:defRPr>
            </a:lvl1pPr>
            <a:lvl2pPr marL="0" indent="0">
              <a:spcBef>
                <a:spcPts val="600"/>
              </a:spcBef>
              <a:buFontTx/>
              <a:buNone/>
              <a:defRPr sz="3000">
                <a:latin typeface="Segoe Pro Light"/>
                <a:cs typeface="Segoe Pro Light"/>
              </a:defRPr>
            </a:lvl2pPr>
            <a:lvl3pPr marL="0" indent="0">
              <a:spcBef>
                <a:spcPts val="600"/>
              </a:spcBef>
              <a:buFontTx/>
              <a:buNone/>
              <a:defRPr sz="3000">
                <a:latin typeface="Segoe Pro Light"/>
                <a:cs typeface="Segoe Pro Light"/>
              </a:defRPr>
            </a:lvl3pPr>
            <a:lvl4pPr marL="0" indent="0">
              <a:spcBef>
                <a:spcPts val="600"/>
              </a:spcBef>
              <a:buFontTx/>
              <a:buNone/>
              <a:defRPr sz="3000">
                <a:latin typeface="Segoe Pro Light"/>
                <a:cs typeface="Segoe Pro Light"/>
              </a:defRPr>
            </a:lvl4pPr>
            <a:lvl5pPr marL="0" indent="0">
              <a:spcBef>
                <a:spcPts val="600"/>
              </a:spcBef>
              <a:buFontTx/>
              <a:buNone/>
              <a:defRPr sz="3000">
                <a:latin typeface="Segoe Pro Light"/>
                <a:cs typeface="Segoe Pro Light"/>
              </a:defRPr>
            </a:lvl5pPr>
          </a:lstStyle>
          <a:p>
            <a:pPr lvl="0"/>
            <a:r>
              <a:rPr lang="en-US" dirty="0" smtClean="0"/>
              <a:t>4	Section Title</a:t>
            </a:r>
            <a:endParaRPr lang="en-US" dirty="0"/>
          </a:p>
        </p:txBody>
      </p:sp>
      <p:sp>
        <p:nvSpPr>
          <p:cNvPr id="7" name="Text Placeholder 12"/>
          <p:cNvSpPr>
            <a:spLocks noGrp="1"/>
          </p:cNvSpPr>
          <p:nvPr>
            <p:ph type="body" sz="quarter" idx="14" hasCustomPrompt="1"/>
          </p:nvPr>
        </p:nvSpPr>
        <p:spPr>
          <a:xfrm>
            <a:off x="0" y="1152525"/>
            <a:ext cx="3048000" cy="4237038"/>
          </a:xfrm>
          <a:prstGeom prst="rect">
            <a:avLst/>
          </a:prstGeom>
        </p:spPr>
        <p:txBody>
          <a:bodyPr vert="horz">
            <a:noAutofit/>
          </a:bodyPr>
          <a:lstStyle>
            <a:lvl1pPr marL="0" indent="0">
              <a:spcBef>
                <a:spcPts val="600"/>
              </a:spcBef>
              <a:buFontTx/>
              <a:buNone/>
              <a:defRPr sz="1600" baseline="0">
                <a:solidFill>
                  <a:srgbClr val="3F3F3F"/>
                </a:solidFill>
                <a:latin typeface="+mn-lt"/>
                <a:cs typeface="Segoe Pro Semibold"/>
              </a:defRPr>
            </a:lvl1pPr>
          </a:lstStyle>
          <a:p>
            <a:pPr lvl="0"/>
            <a:r>
              <a:rPr lang="en-US" dirty="0" smtClean="0"/>
              <a:t>Enter header here.</a:t>
            </a:r>
            <a:endParaRPr lang="en-US" dirty="0"/>
          </a:p>
        </p:txBody>
      </p:sp>
      <p:sp>
        <p:nvSpPr>
          <p:cNvPr id="4" name="Date Placeholder 3"/>
          <p:cNvSpPr>
            <a:spLocks noGrp="1"/>
          </p:cNvSpPr>
          <p:nvPr>
            <p:ph type="dt" sz="half" idx="2"/>
          </p:nvPr>
        </p:nvSpPr>
        <p:spPr>
          <a:xfrm>
            <a:off x="0" y="6356351"/>
            <a:ext cx="2844800" cy="365125"/>
          </a:xfrm>
          <a:prstGeom prst="rect">
            <a:avLst/>
          </a:prstGeom>
        </p:spPr>
        <p:txBody>
          <a:bodyPr vert="horz" lIns="182880" tIns="45720" rIns="182880" bIns="45720" rtlCol="0" anchor="ctr"/>
          <a:lstStyle>
            <a:lvl1pPr algn="l">
              <a:defRPr sz="800">
                <a:solidFill>
                  <a:schemeClr val="bg1"/>
                </a:solidFill>
                <a:latin typeface="+mn-lt"/>
                <a:cs typeface="Segoe Pro Light"/>
              </a:defRPr>
            </a:lvl1pPr>
          </a:lstStyle>
          <a:p>
            <a:endParaRPr lang="en-US" dirty="0"/>
          </a:p>
        </p:txBody>
      </p:sp>
      <p:sp>
        <p:nvSpPr>
          <p:cNvPr id="8"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2721249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able of Contents light">
    <p:bg>
      <p:bgPr>
        <a:solidFill>
          <a:schemeClr val="bg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6"/>
          </p:nvPr>
        </p:nvSpPr>
        <p:spPr>
          <a:xfrm>
            <a:off x="0" y="0"/>
            <a:ext cx="12192000" cy="6858000"/>
          </a:xfrm>
        </p:spPr>
        <p:txBody>
          <a:bodyPr/>
          <a:lstStyle/>
          <a:p>
            <a:r>
              <a:rPr lang="en-US" smtClean="0"/>
              <a:t>Click icon to add picture</a:t>
            </a:r>
            <a:endParaRPr lang="en-US"/>
          </a:p>
        </p:txBody>
      </p:sp>
      <p:sp>
        <p:nvSpPr>
          <p:cNvPr id="6" name="Text Placeholder 9"/>
          <p:cNvSpPr>
            <a:spLocks noGrp="1"/>
          </p:cNvSpPr>
          <p:nvPr>
            <p:ph type="body" sz="quarter" idx="13" hasCustomPrompt="1"/>
          </p:nvPr>
        </p:nvSpPr>
        <p:spPr>
          <a:xfrm>
            <a:off x="4572000" y="1143000"/>
            <a:ext cx="7620000" cy="5029200"/>
          </a:xfrm>
          <a:prstGeom prst="rect">
            <a:avLst/>
          </a:prstGeom>
        </p:spPr>
        <p:txBody>
          <a:bodyPr vert="horz" lIns="91440" tIns="45720">
            <a:normAutofit/>
          </a:bodyPr>
          <a:lstStyle>
            <a:lvl1pPr marL="0" indent="0">
              <a:spcBef>
                <a:spcPts val="600"/>
              </a:spcBef>
              <a:buFontTx/>
              <a:buNone/>
              <a:tabLst>
                <a:tab pos="630238" algn="l"/>
              </a:tabLst>
              <a:defRPr sz="2400" baseline="0">
                <a:solidFill>
                  <a:srgbClr val="3F3F3F"/>
                </a:solidFill>
                <a:latin typeface="+mn-lt"/>
                <a:cs typeface="Segoe Pro Light"/>
              </a:defRPr>
            </a:lvl1pPr>
            <a:lvl2pPr marL="0" indent="0">
              <a:spcBef>
                <a:spcPts val="600"/>
              </a:spcBef>
              <a:buFontTx/>
              <a:buNone/>
              <a:defRPr sz="3000">
                <a:latin typeface="Segoe Pro Light"/>
                <a:cs typeface="Segoe Pro Light"/>
              </a:defRPr>
            </a:lvl2pPr>
            <a:lvl3pPr marL="0" indent="0">
              <a:spcBef>
                <a:spcPts val="600"/>
              </a:spcBef>
              <a:buFontTx/>
              <a:buNone/>
              <a:defRPr sz="3000">
                <a:latin typeface="Segoe Pro Light"/>
                <a:cs typeface="Segoe Pro Light"/>
              </a:defRPr>
            </a:lvl3pPr>
            <a:lvl4pPr marL="0" indent="0">
              <a:spcBef>
                <a:spcPts val="600"/>
              </a:spcBef>
              <a:buFontTx/>
              <a:buNone/>
              <a:defRPr sz="3000">
                <a:latin typeface="Segoe Pro Light"/>
                <a:cs typeface="Segoe Pro Light"/>
              </a:defRPr>
            </a:lvl4pPr>
            <a:lvl5pPr marL="0" indent="0">
              <a:spcBef>
                <a:spcPts val="600"/>
              </a:spcBef>
              <a:buFontTx/>
              <a:buNone/>
              <a:defRPr sz="3000">
                <a:latin typeface="Segoe Pro Light"/>
                <a:cs typeface="Segoe Pro Light"/>
              </a:defRPr>
            </a:lvl5pPr>
          </a:lstStyle>
          <a:p>
            <a:pPr lvl="0"/>
            <a:r>
              <a:rPr lang="en-US" dirty="0" smtClean="0"/>
              <a:t>4	Section Title</a:t>
            </a:r>
            <a:endParaRPr lang="en-US" dirty="0"/>
          </a:p>
        </p:txBody>
      </p:sp>
      <p:sp>
        <p:nvSpPr>
          <p:cNvPr id="7" name="Text Placeholder 12"/>
          <p:cNvSpPr>
            <a:spLocks noGrp="1"/>
          </p:cNvSpPr>
          <p:nvPr>
            <p:ph type="body" sz="quarter" idx="14" hasCustomPrompt="1"/>
          </p:nvPr>
        </p:nvSpPr>
        <p:spPr>
          <a:xfrm>
            <a:off x="0" y="1152525"/>
            <a:ext cx="3048000" cy="4237038"/>
          </a:xfrm>
          <a:prstGeom prst="rect">
            <a:avLst/>
          </a:prstGeom>
        </p:spPr>
        <p:txBody>
          <a:bodyPr vert="horz">
            <a:noAutofit/>
          </a:bodyPr>
          <a:lstStyle>
            <a:lvl1pPr marL="0" indent="0">
              <a:spcBef>
                <a:spcPts val="600"/>
              </a:spcBef>
              <a:buFontTx/>
              <a:buNone/>
              <a:defRPr sz="1600" baseline="0">
                <a:solidFill>
                  <a:srgbClr val="3F3F3F"/>
                </a:solidFill>
                <a:latin typeface="+mn-lt"/>
                <a:cs typeface="Segoe Pro Semibold"/>
              </a:defRPr>
            </a:lvl1pPr>
          </a:lstStyle>
          <a:p>
            <a:pPr lvl="0"/>
            <a:r>
              <a:rPr lang="en-US" dirty="0" smtClean="0"/>
              <a:t>Enter header here.</a:t>
            </a:r>
            <a:endParaRPr lang="en-US" dirty="0"/>
          </a:p>
        </p:txBody>
      </p:sp>
      <p:sp>
        <p:nvSpPr>
          <p:cNvPr id="5" name="Date Placeholder 3"/>
          <p:cNvSpPr>
            <a:spLocks noGrp="1"/>
          </p:cNvSpPr>
          <p:nvPr>
            <p:ph type="dt" sz="half" idx="2"/>
          </p:nvPr>
        </p:nvSpPr>
        <p:spPr>
          <a:xfrm>
            <a:off x="0" y="6356351"/>
            <a:ext cx="2844800" cy="365125"/>
          </a:xfrm>
          <a:prstGeom prst="rect">
            <a:avLst/>
          </a:prstGeom>
        </p:spPr>
        <p:txBody>
          <a:bodyPr vert="horz" lIns="182880" tIns="45720" rIns="182880" bIns="45720" rtlCol="0" anchor="ctr"/>
          <a:lstStyle>
            <a:lvl1pPr algn="l">
              <a:defRPr sz="800">
                <a:solidFill>
                  <a:schemeClr val="bg1"/>
                </a:solidFill>
                <a:latin typeface="+mn-lt"/>
                <a:cs typeface="Segoe Pro Light"/>
              </a:defRPr>
            </a:lvl1pPr>
          </a:lstStyle>
          <a:p>
            <a:endParaRPr lang="en-US" dirty="0"/>
          </a:p>
        </p:txBody>
      </p:sp>
      <p:sp>
        <p:nvSpPr>
          <p:cNvPr id="9"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1765735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act Page">
    <p:bg>
      <p:bgPr>
        <a:solidFill>
          <a:schemeClr val="bg1"/>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smtClean="0"/>
              <a:t>Click icon to add picture</a:t>
            </a:r>
            <a:endParaRPr lang="en-US" dirty="0"/>
          </a:p>
        </p:txBody>
      </p:sp>
      <p:sp>
        <p:nvSpPr>
          <p:cNvPr id="10" name="Text Placeholder 9"/>
          <p:cNvSpPr>
            <a:spLocks noGrp="1"/>
          </p:cNvSpPr>
          <p:nvPr>
            <p:ph type="body" sz="quarter" idx="12"/>
          </p:nvPr>
        </p:nvSpPr>
        <p:spPr>
          <a:xfrm>
            <a:off x="0" y="1143000"/>
            <a:ext cx="6096000" cy="2286000"/>
          </a:xfrm>
          <a:solidFill>
            <a:srgbClr val="0A5BBA">
              <a:alpha val="90000"/>
            </a:srgbClr>
          </a:solidFill>
        </p:spPr>
        <p:txBody>
          <a:bodyPr>
            <a:noAutofit/>
          </a:bodyPr>
          <a:lstStyle>
            <a:lvl1pPr>
              <a:lnSpc>
                <a:spcPct val="110000"/>
              </a:lnSpc>
              <a:defRPr sz="1600">
                <a:solidFill>
                  <a:srgbClr val="FFFFFF"/>
                </a:solidFill>
                <a:latin typeface="+mn-lt"/>
                <a:cs typeface="Segoe Pro Semibold"/>
              </a:defRPr>
            </a:lvl1pPr>
            <a:lvl2pPr>
              <a:lnSpc>
                <a:spcPct val="110000"/>
              </a:lnSpc>
              <a:defRPr sz="1600">
                <a:solidFill>
                  <a:srgbClr val="FFFFFF"/>
                </a:solidFill>
                <a:latin typeface="+mn-lt"/>
                <a:cs typeface="Segoe Pro Semibold"/>
              </a:defRPr>
            </a:lvl2pPr>
            <a:lvl3pPr>
              <a:lnSpc>
                <a:spcPct val="110000"/>
              </a:lnSpc>
              <a:defRPr sz="1600">
                <a:solidFill>
                  <a:srgbClr val="FFFFFF"/>
                </a:solidFill>
                <a:latin typeface="+mn-lt"/>
                <a:cs typeface="Segoe Pro Semibold"/>
              </a:defRPr>
            </a:lvl3pPr>
            <a:lvl4pPr>
              <a:lnSpc>
                <a:spcPct val="110000"/>
              </a:lnSpc>
              <a:defRPr sz="1600">
                <a:solidFill>
                  <a:srgbClr val="FFFFFF"/>
                </a:solidFill>
                <a:latin typeface="+mn-lt"/>
                <a:cs typeface="Segoe Pro Semibold"/>
              </a:defRPr>
            </a:lvl4pPr>
            <a:lvl5pPr>
              <a:lnSpc>
                <a:spcPct val="110000"/>
              </a:lnSpc>
              <a:defRPr sz="1600">
                <a:solidFill>
                  <a:srgbClr val="FFFFFF"/>
                </a:solidFill>
                <a:latin typeface="+mn-lt"/>
                <a:cs typeface="Segoe Pro Semi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101601" y="6019800"/>
            <a:ext cx="11754657" cy="535531"/>
          </a:xfrm>
          <a:prstGeom prst="rect">
            <a:avLst/>
          </a:prstGeom>
          <a:noFill/>
        </p:spPr>
        <p:txBody>
          <a:bodyPr wrap="square" rtlCol="0">
            <a:spAutoFit/>
          </a:bodyPr>
          <a:lstStyle/>
          <a:p>
            <a:pPr>
              <a:lnSpc>
                <a:spcPct val="120000"/>
              </a:lnSpc>
            </a:pPr>
            <a:r>
              <a:rPr lang="en-US" sz="800" kern="1200" dirty="0" smtClean="0">
                <a:solidFill>
                  <a:schemeClr val="tx1"/>
                </a:solidFill>
                <a:latin typeface="+mn-lt"/>
                <a:ea typeface="+mn-ea"/>
                <a:cs typeface="+mn-cs"/>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tx1"/>
              </a:solidFill>
            </a:endParaRPr>
          </a:p>
        </p:txBody>
      </p:sp>
    </p:spTree>
    <p:extLst>
      <p:ext uri="{BB962C8B-B14F-4D97-AF65-F5344CB8AC3E}">
        <p14:creationId xmlns:p14="http://schemas.microsoft.com/office/powerpoint/2010/main" val="736965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act Page">
    <p:bg>
      <p:bgPr>
        <a:solidFill>
          <a:schemeClr val="bg1"/>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dirty="0" smtClean="0"/>
              <a:t>Click icon to add picture</a:t>
            </a:r>
            <a:endParaRPr lang="en-US" dirty="0"/>
          </a:p>
        </p:txBody>
      </p:sp>
      <p:sp>
        <p:nvSpPr>
          <p:cNvPr id="7" name="Picture Placeholder 4"/>
          <p:cNvSpPr>
            <a:spLocks noGrp="1"/>
          </p:cNvSpPr>
          <p:nvPr>
            <p:ph type="pic" sz="quarter" idx="17"/>
          </p:nvPr>
        </p:nvSpPr>
        <p:spPr>
          <a:xfrm>
            <a:off x="10363200" y="3218"/>
            <a:ext cx="1828800" cy="504534"/>
          </a:xfrm>
        </p:spPr>
        <p:txBody>
          <a:bodyPr/>
          <a:lstStyle>
            <a:lvl1pPr>
              <a:defRPr>
                <a:solidFill>
                  <a:srgbClr val="000000"/>
                </a:solidFill>
              </a:defRPr>
            </a:lvl1pPr>
          </a:lstStyle>
          <a:p>
            <a:r>
              <a:rPr lang="en-US" smtClean="0"/>
              <a:t>Click icon to add picture</a:t>
            </a:r>
            <a:endParaRPr lang="en-US" dirty="0"/>
          </a:p>
        </p:txBody>
      </p:sp>
      <p:sp>
        <p:nvSpPr>
          <p:cNvPr id="9" name="Text Placeholder 9"/>
          <p:cNvSpPr>
            <a:spLocks noGrp="1"/>
          </p:cNvSpPr>
          <p:nvPr>
            <p:ph type="body" sz="quarter" idx="12"/>
          </p:nvPr>
        </p:nvSpPr>
        <p:spPr>
          <a:xfrm>
            <a:off x="6096000" y="1143000"/>
            <a:ext cx="6096000" cy="2286000"/>
          </a:xfrm>
          <a:solidFill>
            <a:srgbClr val="0A5BBA">
              <a:alpha val="90000"/>
            </a:srgbClr>
          </a:solidFill>
        </p:spPr>
        <p:txBody>
          <a:bodyPr>
            <a:noAutofit/>
          </a:bodyPr>
          <a:lstStyle>
            <a:lvl1pPr>
              <a:lnSpc>
                <a:spcPct val="110000"/>
              </a:lnSpc>
              <a:defRPr sz="1600">
                <a:solidFill>
                  <a:srgbClr val="FFFFFF"/>
                </a:solidFill>
                <a:latin typeface="+mn-lt"/>
                <a:cs typeface="Segoe Pro Semibold"/>
              </a:defRPr>
            </a:lvl1pPr>
            <a:lvl2pPr>
              <a:lnSpc>
                <a:spcPct val="110000"/>
              </a:lnSpc>
              <a:defRPr sz="1600">
                <a:solidFill>
                  <a:srgbClr val="FFFFFF"/>
                </a:solidFill>
                <a:latin typeface="+mn-lt"/>
                <a:cs typeface="Segoe Pro Semibold"/>
              </a:defRPr>
            </a:lvl2pPr>
            <a:lvl3pPr>
              <a:lnSpc>
                <a:spcPct val="110000"/>
              </a:lnSpc>
              <a:defRPr sz="1600">
                <a:solidFill>
                  <a:srgbClr val="FFFFFF"/>
                </a:solidFill>
                <a:latin typeface="+mn-lt"/>
                <a:cs typeface="Segoe Pro Semibold"/>
              </a:defRPr>
            </a:lvl3pPr>
            <a:lvl4pPr>
              <a:lnSpc>
                <a:spcPct val="110000"/>
              </a:lnSpc>
              <a:defRPr sz="1600">
                <a:solidFill>
                  <a:srgbClr val="FFFFFF"/>
                </a:solidFill>
                <a:latin typeface="+mn-lt"/>
                <a:cs typeface="Segoe Pro Semibold"/>
              </a:defRPr>
            </a:lvl4pPr>
            <a:lvl5pPr>
              <a:lnSpc>
                <a:spcPct val="110000"/>
              </a:lnSpc>
              <a:defRPr sz="1600">
                <a:solidFill>
                  <a:srgbClr val="FFFFFF"/>
                </a:solidFill>
                <a:latin typeface="+mn-lt"/>
                <a:cs typeface="Segoe Pro Semi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01601" y="6019800"/>
            <a:ext cx="11754657" cy="535531"/>
          </a:xfrm>
          <a:prstGeom prst="rect">
            <a:avLst/>
          </a:prstGeom>
          <a:noFill/>
        </p:spPr>
        <p:txBody>
          <a:bodyPr wrap="square" rtlCol="0">
            <a:spAutoFit/>
          </a:bodyPr>
          <a:lstStyle/>
          <a:p>
            <a:pPr>
              <a:lnSpc>
                <a:spcPct val="120000"/>
              </a:lnSpc>
            </a:pPr>
            <a:r>
              <a:rPr lang="en-US" sz="800" kern="1200" dirty="0" smtClean="0">
                <a:solidFill>
                  <a:schemeClr val="tx1"/>
                </a:solidFill>
                <a:latin typeface="+mn-lt"/>
                <a:ea typeface="+mn-ea"/>
                <a:cs typeface="+mn-cs"/>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tx1"/>
              </a:solidFill>
            </a:endParaRPr>
          </a:p>
        </p:txBody>
      </p:sp>
    </p:spTree>
    <p:extLst>
      <p:ext uri="{BB962C8B-B14F-4D97-AF65-F5344CB8AC3E}">
        <p14:creationId xmlns:p14="http://schemas.microsoft.com/office/powerpoint/2010/main" val="3665006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act Page">
    <p:bg>
      <p:bgPr>
        <a:solidFill>
          <a:schemeClr val="bg1"/>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4"/>
          </p:nvPr>
        </p:nvSpPr>
        <p:spPr>
          <a:xfrm>
            <a:off x="0" y="0"/>
            <a:ext cx="12192000" cy="6858000"/>
          </a:xfrm>
          <a:prstGeom prst="rect">
            <a:avLst/>
          </a:prstGeom>
        </p:spPr>
        <p:txBody>
          <a:bodyPr vert="horz"/>
          <a:lstStyle>
            <a:lvl1pPr>
              <a:buFontTx/>
              <a:buNone/>
              <a:defRPr sz="1400">
                <a:solidFill>
                  <a:srgbClr val="000000"/>
                </a:solidFill>
                <a:latin typeface="+mn-lt"/>
              </a:defRPr>
            </a:lvl1pPr>
          </a:lstStyle>
          <a:p>
            <a:r>
              <a:rPr lang="en-US" dirty="0" smtClean="0"/>
              <a:t>Click icon to add picture</a:t>
            </a:r>
            <a:endParaRPr lang="en-US" dirty="0"/>
          </a:p>
        </p:txBody>
      </p:sp>
      <p:sp>
        <p:nvSpPr>
          <p:cNvPr id="10" name="Text Placeholder 9"/>
          <p:cNvSpPr>
            <a:spLocks noGrp="1"/>
          </p:cNvSpPr>
          <p:nvPr>
            <p:ph type="body" sz="quarter" idx="12"/>
          </p:nvPr>
        </p:nvSpPr>
        <p:spPr>
          <a:xfrm>
            <a:off x="0" y="1143000"/>
            <a:ext cx="6096000" cy="2286000"/>
          </a:xfrm>
          <a:solidFill>
            <a:srgbClr val="0A5BBA">
              <a:alpha val="90000"/>
            </a:srgbClr>
          </a:solidFill>
        </p:spPr>
        <p:txBody>
          <a:bodyPr lIns="91440" tIns="91440">
            <a:noAutofit/>
          </a:bodyPr>
          <a:lstStyle>
            <a:lvl1pPr algn="l" eaLnBrk="1" hangingPunct="1">
              <a:lnSpc>
                <a:spcPct val="110000"/>
              </a:lnSpc>
              <a:defRPr lang="en-US" sz="1600" baseline="0" dirty="0" smtClean="0">
                <a:solidFill>
                  <a:srgbClr val="FFFFFF"/>
                </a:solidFill>
                <a:latin typeface="+mn-lt"/>
                <a:cs typeface="Segoe Pro Semibold"/>
              </a:defRPr>
            </a:lvl1pPr>
            <a:lvl2pPr algn="l" eaLnBrk="1" hangingPunct="1">
              <a:lnSpc>
                <a:spcPct val="110000"/>
              </a:lnSpc>
              <a:defRPr lang="en-US" sz="1600" baseline="0" dirty="0" smtClean="0">
                <a:solidFill>
                  <a:srgbClr val="FFFFFF"/>
                </a:solidFill>
                <a:latin typeface="+mn-lt"/>
                <a:cs typeface="Segoe Pro Semibold"/>
              </a:defRPr>
            </a:lvl2pPr>
            <a:lvl3pPr algn="l" eaLnBrk="1" hangingPunct="1">
              <a:lnSpc>
                <a:spcPct val="110000"/>
              </a:lnSpc>
              <a:defRPr lang="en-US" sz="1600" baseline="0" dirty="0" smtClean="0">
                <a:solidFill>
                  <a:srgbClr val="FFFFFF"/>
                </a:solidFill>
                <a:latin typeface="+mn-lt"/>
                <a:cs typeface="Segoe Pro Semibold"/>
              </a:defRPr>
            </a:lvl3pPr>
            <a:lvl4pPr algn="l" eaLnBrk="1" hangingPunct="1">
              <a:lnSpc>
                <a:spcPct val="110000"/>
              </a:lnSpc>
              <a:defRPr lang="en-US" sz="1600" baseline="0" dirty="0" smtClean="0">
                <a:solidFill>
                  <a:srgbClr val="FFFFFF"/>
                </a:solidFill>
                <a:latin typeface="+mn-lt"/>
                <a:cs typeface="Segoe Pro Semibold"/>
              </a:defRPr>
            </a:lvl4pPr>
            <a:lvl5pPr algn="l" eaLnBrk="1" hangingPunct="1">
              <a:lnSpc>
                <a:spcPct val="110000"/>
              </a:lnSpc>
              <a:defRPr lang="en-US" sz="1600" baseline="0" dirty="0">
                <a:solidFill>
                  <a:srgbClr val="FFFFFF"/>
                </a:solidFill>
                <a:latin typeface="+mn-lt"/>
                <a:cs typeface="Segoe Pro Semi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Box 11"/>
          <p:cNvSpPr txBox="1"/>
          <p:nvPr userDrawn="1"/>
        </p:nvSpPr>
        <p:spPr>
          <a:xfrm>
            <a:off x="101601" y="6019800"/>
            <a:ext cx="11754657" cy="535531"/>
          </a:xfrm>
          <a:prstGeom prst="rect">
            <a:avLst/>
          </a:prstGeom>
          <a:noFill/>
        </p:spPr>
        <p:txBody>
          <a:bodyPr wrap="square" rtlCol="0">
            <a:spAutoFit/>
          </a:bodyPr>
          <a:lstStyle/>
          <a:p>
            <a:pPr>
              <a:lnSpc>
                <a:spcPct val="120000"/>
              </a:lnSpc>
            </a:pPr>
            <a:r>
              <a:rPr lang="en-US" sz="800" kern="1200" dirty="0" smtClean="0">
                <a:solidFill>
                  <a:schemeClr val="tx1"/>
                </a:solidFill>
                <a:latin typeface="+mn-lt"/>
                <a:ea typeface="+mn-ea"/>
                <a:cs typeface="+mn-cs"/>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tx1"/>
              </a:solidFill>
            </a:endParaRPr>
          </a:p>
        </p:txBody>
      </p:sp>
    </p:spTree>
    <p:extLst>
      <p:ext uri="{BB962C8B-B14F-4D97-AF65-F5344CB8AC3E}">
        <p14:creationId xmlns:p14="http://schemas.microsoft.com/office/powerpoint/2010/main" val="3977280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ontact Page">
    <p:bg>
      <p:bgPr>
        <a:solidFill>
          <a:schemeClr val="bg1"/>
        </a:solidFill>
        <a:effectLst/>
      </p:bgPr>
    </p:bg>
    <p:spTree>
      <p:nvGrpSpPr>
        <p:cNvPr id="1" name=""/>
        <p:cNvGrpSpPr/>
        <p:nvPr/>
      </p:nvGrpSpPr>
      <p:grpSpPr>
        <a:xfrm>
          <a:off x="0" y="0"/>
          <a:ext cx="0" cy="0"/>
          <a:chOff x="0" y="0"/>
          <a:chExt cx="0" cy="0"/>
        </a:xfrm>
      </p:grpSpPr>
      <p:sp>
        <p:nvSpPr>
          <p:cNvPr id="8" name="Picture Placeholder 9"/>
          <p:cNvSpPr>
            <a:spLocks noGrp="1"/>
          </p:cNvSpPr>
          <p:nvPr>
            <p:ph type="pic" sz="quarter" idx="14"/>
          </p:nvPr>
        </p:nvSpPr>
        <p:spPr>
          <a:xfrm>
            <a:off x="0" y="0"/>
            <a:ext cx="12192000" cy="6858000"/>
          </a:xfrm>
          <a:prstGeom prst="rect">
            <a:avLst/>
          </a:prstGeom>
          <a:solidFill>
            <a:schemeClr val="bg1"/>
          </a:solidFill>
        </p:spPr>
        <p:txBody>
          <a:bodyPr vert="horz"/>
          <a:lstStyle>
            <a:lvl1pPr>
              <a:buFontTx/>
              <a:buNone/>
              <a:defRPr sz="1400">
                <a:solidFill>
                  <a:srgbClr val="000000"/>
                </a:solidFill>
                <a:latin typeface="+mn-lt"/>
              </a:defRPr>
            </a:lvl1pPr>
          </a:lstStyle>
          <a:p>
            <a:r>
              <a:rPr lang="en-US" smtClean="0"/>
              <a:t>Click icon to add picture</a:t>
            </a:r>
            <a:endParaRPr lang="en-US" dirty="0"/>
          </a:p>
        </p:txBody>
      </p:sp>
      <p:sp>
        <p:nvSpPr>
          <p:cNvPr id="9" name="Text Placeholder 9"/>
          <p:cNvSpPr>
            <a:spLocks noGrp="1"/>
          </p:cNvSpPr>
          <p:nvPr>
            <p:ph type="body" sz="quarter" idx="12"/>
          </p:nvPr>
        </p:nvSpPr>
        <p:spPr>
          <a:xfrm>
            <a:off x="6096000" y="1143000"/>
            <a:ext cx="6096000" cy="2286000"/>
          </a:xfrm>
          <a:solidFill>
            <a:srgbClr val="0A5BBA">
              <a:alpha val="90000"/>
            </a:srgbClr>
          </a:solidFill>
        </p:spPr>
        <p:txBody>
          <a:bodyPr>
            <a:noAutofit/>
          </a:bodyPr>
          <a:lstStyle>
            <a:lvl1pPr algn="l" eaLnBrk="1" hangingPunct="1">
              <a:lnSpc>
                <a:spcPct val="110000"/>
              </a:lnSpc>
              <a:defRPr lang="en-US" sz="1600" baseline="0" dirty="0" smtClean="0">
                <a:solidFill>
                  <a:srgbClr val="FFFFFF"/>
                </a:solidFill>
                <a:latin typeface="+mn-lt"/>
                <a:cs typeface="Segoe Pro Semibold"/>
              </a:defRPr>
            </a:lvl1pPr>
            <a:lvl2pPr algn="l" eaLnBrk="1" hangingPunct="1">
              <a:lnSpc>
                <a:spcPct val="110000"/>
              </a:lnSpc>
              <a:defRPr lang="en-US" sz="1600" baseline="0" dirty="0" smtClean="0">
                <a:solidFill>
                  <a:srgbClr val="FFFFFF"/>
                </a:solidFill>
                <a:latin typeface="+mn-lt"/>
                <a:cs typeface="Segoe Pro Semibold"/>
              </a:defRPr>
            </a:lvl2pPr>
            <a:lvl3pPr algn="l" eaLnBrk="1" hangingPunct="1">
              <a:lnSpc>
                <a:spcPct val="110000"/>
              </a:lnSpc>
              <a:defRPr lang="en-US" sz="1600" baseline="0" dirty="0" smtClean="0">
                <a:solidFill>
                  <a:srgbClr val="FFFFFF"/>
                </a:solidFill>
                <a:latin typeface="+mn-lt"/>
                <a:cs typeface="Segoe Pro Semibold"/>
              </a:defRPr>
            </a:lvl3pPr>
            <a:lvl4pPr algn="l" eaLnBrk="1" hangingPunct="1">
              <a:lnSpc>
                <a:spcPct val="110000"/>
              </a:lnSpc>
              <a:defRPr lang="en-US" sz="1600" baseline="0" dirty="0" smtClean="0">
                <a:solidFill>
                  <a:srgbClr val="FFFFFF"/>
                </a:solidFill>
                <a:latin typeface="+mn-lt"/>
                <a:cs typeface="Segoe Pro Semibold"/>
              </a:defRPr>
            </a:lvl4pPr>
            <a:lvl5pPr algn="l" eaLnBrk="1" hangingPunct="1">
              <a:lnSpc>
                <a:spcPct val="110000"/>
              </a:lnSpc>
              <a:defRPr lang="en-US" sz="1600" baseline="0" dirty="0">
                <a:solidFill>
                  <a:srgbClr val="FFFFFF"/>
                </a:solidFill>
                <a:latin typeface="+mn-lt"/>
                <a:cs typeface="Segoe Pro Semi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Box 11"/>
          <p:cNvSpPr txBox="1"/>
          <p:nvPr userDrawn="1"/>
        </p:nvSpPr>
        <p:spPr>
          <a:xfrm>
            <a:off x="101601" y="6019800"/>
            <a:ext cx="11754657" cy="535531"/>
          </a:xfrm>
          <a:prstGeom prst="rect">
            <a:avLst/>
          </a:prstGeom>
          <a:noFill/>
        </p:spPr>
        <p:txBody>
          <a:bodyPr wrap="square" rtlCol="0">
            <a:spAutoFit/>
          </a:bodyPr>
          <a:lstStyle/>
          <a:p>
            <a:pPr>
              <a:lnSpc>
                <a:spcPct val="120000"/>
              </a:lnSpc>
            </a:pPr>
            <a:r>
              <a:rPr lang="en-US" sz="800" kern="1200" dirty="0" smtClean="0">
                <a:solidFill>
                  <a:schemeClr val="tx1"/>
                </a:solidFill>
                <a:latin typeface="+mn-lt"/>
                <a:ea typeface="+mn-ea"/>
                <a:cs typeface="+mn-cs"/>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tx1"/>
              </a:solidFill>
            </a:endParaRPr>
          </a:p>
        </p:txBody>
      </p:sp>
    </p:spTree>
    <p:extLst>
      <p:ext uri="{BB962C8B-B14F-4D97-AF65-F5344CB8AC3E}">
        <p14:creationId xmlns:p14="http://schemas.microsoft.com/office/powerpoint/2010/main" val="3795878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able of Contents dark or with imag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572000" y="1143001"/>
            <a:ext cx="7620000" cy="4246563"/>
          </a:xfrm>
          <a:prstGeom prst="rect">
            <a:avLst/>
          </a:prstGeom>
        </p:spPr>
        <p:txBody>
          <a:bodyPr vert="horz" lIns="91440" tIns="45720">
            <a:normAutofit/>
          </a:bodyPr>
          <a:lstStyle>
            <a:lvl1pPr marL="0" indent="0">
              <a:spcBef>
                <a:spcPts val="600"/>
              </a:spcBef>
              <a:buFontTx/>
              <a:buNone/>
              <a:tabLst>
                <a:tab pos="630238" algn="l"/>
              </a:tabLst>
              <a:defRPr sz="1800" baseline="0">
                <a:solidFill>
                  <a:schemeClr val="tx1"/>
                </a:solidFill>
                <a:latin typeface="Segoe UI" panose="020B0502040204020203" pitchFamily="34" charset="0"/>
                <a:cs typeface="Segoe UI" panose="020B0502040204020203" pitchFamily="34" charset="0"/>
              </a:defRPr>
            </a:lvl1pPr>
            <a:lvl2pPr marL="0" indent="0">
              <a:spcBef>
                <a:spcPts val="600"/>
              </a:spcBef>
              <a:buFontTx/>
              <a:buNone/>
              <a:defRPr sz="3000">
                <a:latin typeface="Segoe Pro Light"/>
                <a:cs typeface="Segoe Pro Light"/>
              </a:defRPr>
            </a:lvl2pPr>
            <a:lvl3pPr marL="0" indent="0">
              <a:spcBef>
                <a:spcPts val="600"/>
              </a:spcBef>
              <a:buFontTx/>
              <a:buNone/>
              <a:defRPr sz="3000">
                <a:latin typeface="Segoe Pro Light"/>
                <a:cs typeface="Segoe Pro Light"/>
              </a:defRPr>
            </a:lvl3pPr>
            <a:lvl4pPr marL="0" indent="0">
              <a:spcBef>
                <a:spcPts val="600"/>
              </a:spcBef>
              <a:buFontTx/>
              <a:buNone/>
              <a:defRPr sz="3000">
                <a:latin typeface="Segoe Pro Light"/>
                <a:cs typeface="Segoe Pro Light"/>
              </a:defRPr>
            </a:lvl4pPr>
            <a:lvl5pPr marL="0" indent="0">
              <a:spcBef>
                <a:spcPts val="600"/>
              </a:spcBef>
              <a:buFontTx/>
              <a:buNone/>
              <a:defRPr sz="3000">
                <a:latin typeface="Segoe Pro Light"/>
                <a:cs typeface="Segoe Pro Light"/>
              </a:defRPr>
            </a:lvl5pPr>
          </a:lstStyle>
          <a:p>
            <a:pPr lvl="0"/>
            <a:r>
              <a:rPr lang="en-US" dirty="0" smtClean="0"/>
              <a:t>Section Title</a:t>
            </a:r>
            <a:endParaRPr lang="en-US" dirty="0"/>
          </a:p>
        </p:txBody>
      </p:sp>
      <p:sp>
        <p:nvSpPr>
          <p:cNvPr id="9" name="Text Placeholder 12"/>
          <p:cNvSpPr>
            <a:spLocks noGrp="1"/>
          </p:cNvSpPr>
          <p:nvPr>
            <p:ph type="body" sz="quarter" idx="14" hasCustomPrompt="1"/>
          </p:nvPr>
        </p:nvSpPr>
        <p:spPr>
          <a:xfrm>
            <a:off x="0" y="1152525"/>
            <a:ext cx="3048000" cy="4237038"/>
          </a:xfrm>
          <a:prstGeom prst="rect">
            <a:avLst/>
          </a:prstGeom>
        </p:spPr>
        <p:txBody>
          <a:bodyPr vert="horz">
            <a:noAutofit/>
          </a:bodyPr>
          <a:lstStyle>
            <a:lvl1pPr marL="0" indent="0">
              <a:spcBef>
                <a:spcPts val="600"/>
              </a:spcBef>
              <a:buFontTx/>
              <a:buNone/>
              <a:defRPr sz="1600" baseline="0">
                <a:solidFill>
                  <a:srgbClr val="FFFFFF"/>
                </a:solidFill>
                <a:latin typeface="+mn-lt"/>
                <a:cs typeface="Segoe Pro Semibold"/>
              </a:defRPr>
            </a:lvl1pPr>
          </a:lstStyle>
          <a:p>
            <a:pPr lvl="0"/>
            <a:r>
              <a:rPr lang="en-US" dirty="0" smtClean="0"/>
              <a:t>Enter header here.</a:t>
            </a:r>
            <a:endParaRPr lang="en-US" dirty="0"/>
          </a:p>
        </p:txBody>
      </p:sp>
    </p:spTree>
    <p:extLst>
      <p:ext uri="{BB962C8B-B14F-4D97-AF65-F5344CB8AC3E}">
        <p14:creationId xmlns:p14="http://schemas.microsoft.com/office/powerpoint/2010/main" val="190053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General content_light">
    <p:spTree>
      <p:nvGrpSpPr>
        <p:cNvPr id="1" name=""/>
        <p:cNvGrpSpPr/>
        <p:nvPr/>
      </p:nvGrpSpPr>
      <p:grpSpPr>
        <a:xfrm>
          <a:off x="0" y="0"/>
          <a:ext cx="0" cy="0"/>
          <a:chOff x="0" y="0"/>
          <a:chExt cx="0" cy="0"/>
        </a:xfrm>
      </p:grpSpPr>
      <p:sp>
        <p:nvSpPr>
          <p:cNvPr id="2" name="Title 1"/>
          <p:cNvSpPr>
            <a:spLocks noGrp="1"/>
          </p:cNvSpPr>
          <p:nvPr>
            <p:ph type="title"/>
          </p:nvPr>
        </p:nvSpPr>
        <p:spPr>
          <a:xfrm>
            <a:off x="301752" y="301752"/>
            <a:ext cx="11274552" cy="685800"/>
          </a:xfrm>
        </p:spPr>
        <p:txBody>
          <a:bodyPr>
            <a:normAutofit/>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
        <p:nvSpPr>
          <p:cNvPr id="7" name="Text Placeholder 6"/>
          <p:cNvSpPr>
            <a:spLocks noGrp="1"/>
          </p:cNvSpPr>
          <p:nvPr>
            <p:ph type="body" sz="quarter" idx="13"/>
          </p:nvPr>
        </p:nvSpPr>
        <p:spPr>
          <a:xfrm>
            <a:off x="402336" y="1143000"/>
            <a:ext cx="11173968" cy="4956048"/>
          </a:xfrm>
        </p:spPr>
        <p:txBody>
          <a:bodyPr/>
          <a:lstStyle>
            <a:lvl2pPr>
              <a:buSzPct val="900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3"/>
          <p:cNvSpPr txBox="1">
            <a:spLocks/>
          </p:cNvSpPr>
          <p:nvPr userDrawn="1"/>
        </p:nvSpPr>
        <p:spPr>
          <a:xfrm>
            <a:off x="4673600" y="6355080"/>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Partner</a:t>
            </a:r>
            <a:r>
              <a:rPr lang="en-US" sz="1000" baseline="0" dirty="0" smtClean="0">
                <a:latin typeface="Segoe UI" panose="020B0502040204020203" pitchFamily="34" charset="0"/>
                <a:cs typeface="Segoe UI" panose="020B0502040204020203" pitchFamily="34" charset="0"/>
              </a:rPr>
              <a:t> Ready</a:t>
            </a:r>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54892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ULA">
    <p:bg>
      <p:bgPr>
        <a:solidFill>
          <a:schemeClr val="bg1"/>
        </a:solidFill>
        <a:effectLst/>
      </p:bgPr>
    </p:bg>
    <p:spTree>
      <p:nvGrpSpPr>
        <p:cNvPr id="1" name=""/>
        <p:cNvGrpSpPr/>
        <p:nvPr/>
      </p:nvGrpSpPr>
      <p:grpSpPr>
        <a:xfrm>
          <a:off x="0" y="0"/>
          <a:ext cx="0" cy="0"/>
          <a:chOff x="0" y="0"/>
          <a:chExt cx="0" cy="0"/>
        </a:xfrm>
      </p:grpSpPr>
      <p:sp>
        <p:nvSpPr>
          <p:cNvPr id="12" name="TextBox 11"/>
          <p:cNvSpPr txBox="1"/>
          <p:nvPr userDrawn="1"/>
        </p:nvSpPr>
        <p:spPr>
          <a:xfrm>
            <a:off x="304800" y="3376960"/>
            <a:ext cx="11684000" cy="2235200"/>
          </a:xfrm>
          <a:prstGeom prst="rect">
            <a:avLst/>
          </a:prstGeom>
          <a:noFill/>
          <a:ln>
            <a:noFill/>
          </a:ln>
        </p:spPr>
        <p:txBody>
          <a:bodyPr vert="horz" wrap="square" lIns="243840" tIns="182880" rIns="121920" bIns="60960" rtlCol="0" anchor="t" anchorCtr="0">
            <a:noAutofit/>
          </a:bodyPr>
          <a:lstStyle/>
          <a:p>
            <a:pPr>
              <a:lnSpc>
                <a:spcPct val="90000"/>
              </a:lnSpc>
              <a:spcAft>
                <a:spcPts val="800"/>
              </a:spcAft>
            </a:pPr>
            <a:r>
              <a:rPr lang="en-US" sz="1333" dirty="0" smtClean="0">
                <a:solidFill>
                  <a:srgbClr val="3F3F3F">
                    <a:alpha val="87000"/>
                  </a:srgbClr>
                </a:solidFill>
              </a:rPr>
              <a:t>Microsoft may have patents, patent applications, trademarks, copyrights, or other intellectual property rights covering subject matter in this document. Except as expressly provided in written license agreement from Microsoft, the furnishing of this document does not give you any license to these patents, trademarks, copyrights, or other intellectual property.</a:t>
            </a:r>
          </a:p>
          <a:p>
            <a:pPr>
              <a:lnSpc>
                <a:spcPct val="90000"/>
              </a:lnSpc>
              <a:spcAft>
                <a:spcPts val="800"/>
              </a:spcAft>
            </a:pPr>
            <a:r>
              <a:rPr lang="en-US" sz="1333" dirty="0" smtClean="0">
                <a:solidFill>
                  <a:srgbClr val="3F3F3F">
                    <a:alpha val="87000"/>
                  </a:srgbClr>
                </a:solidFill>
              </a:rPr>
              <a:t>Complying with all applicable copyright laws is the responsibility of the user. Without limiting the rights under copyright, no part of this document may be reproduced, stored in or introduced into a retrieval system, or transmitted in any form or by any means (electronic, mechanical, photocopying, recording, or otherwise), or for any purpose, without the express written permission of Microsoft Corporation. </a:t>
            </a:r>
          </a:p>
          <a:p>
            <a:pPr algn="ctr">
              <a:lnSpc>
                <a:spcPct val="90000"/>
              </a:lnSpc>
              <a:spcAft>
                <a:spcPts val="800"/>
              </a:spcAft>
            </a:pPr>
            <a:r>
              <a:rPr lang="en-US" sz="1333" dirty="0" smtClean="0">
                <a:solidFill>
                  <a:srgbClr val="3F3F3F">
                    <a:alpha val="87000"/>
                  </a:srgbClr>
                </a:solidFill>
              </a:rPr>
              <a:t>For more information, see Use of Microsoft Copyrighted Content at</a:t>
            </a:r>
          </a:p>
          <a:p>
            <a:pPr algn="ctr">
              <a:lnSpc>
                <a:spcPct val="90000"/>
              </a:lnSpc>
              <a:spcAft>
                <a:spcPts val="800"/>
              </a:spcAft>
            </a:pPr>
            <a:r>
              <a:rPr lang="en-US" sz="1333" dirty="0" smtClean="0">
                <a:solidFill>
                  <a:srgbClr val="3F3F3F">
                    <a:alpha val="87000"/>
                  </a:srgbClr>
                </a:solidFill>
                <a:hlinkClick r:id="rId2"/>
              </a:rPr>
              <a:t>http://www.microsoft.com/about/legal/permissions/</a:t>
            </a:r>
            <a:endParaRPr lang="en-US" sz="1333" dirty="0" smtClean="0">
              <a:solidFill>
                <a:srgbClr val="3F3F3F">
                  <a:alpha val="87000"/>
                </a:srgbClr>
              </a:solidFill>
            </a:endParaRPr>
          </a:p>
        </p:txBody>
      </p:sp>
      <p:sp>
        <p:nvSpPr>
          <p:cNvPr id="2" name="TextBox 1"/>
          <p:cNvSpPr txBox="1"/>
          <p:nvPr userDrawn="1"/>
        </p:nvSpPr>
        <p:spPr>
          <a:xfrm>
            <a:off x="310777" y="103985"/>
            <a:ext cx="3149600" cy="406400"/>
          </a:xfrm>
          <a:prstGeom prst="rect">
            <a:avLst/>
          </a:prstGeom>
          <a:noFill/>
          <a:ln>
            <a:noFill/>
          </a:ln>
        </p:spPr>
        <p:txBody>
          <a:bodyPr vert="horz" wrap="none" lIns="243840" tIns="182880" rIns="121920" bIns="60960" rtlCol="0" anchor="ctr" anchorCtr="0">
            <a:noAutofit/>
          </a:bodyPr>
          <a:lstStyle/>
          <a:p>
            <a:r>
              <a:rPr lang="en-US" sz="1467" b="1" dirty="0" smtClean="0">
                <a:solidFill>
                  <a:schemeClr val="tx1"/>
                </a:solidFill>
              </a:rPr>
              <a:t>Conditions and Terms of Use</a:t>
            </a:r>
            <a:endParaRPr lang="en-US" sz="1467" dirty="0">
              <a:solidFill>
                <a:schemeClr val="tx1"/>
              </a:solidFill>
            </a:endParaRPr>
          </a:p>
        </p:txBody>
      </p:sp>
      <p:sp>
        <p:nvSpPr>
          <p:cNvPr id="6" name="TextBox 5"/>
          <p:cNvSpPr txBox="1"/>
          <p:nvPr userDrawn="1"/>
        </p:nvSpPr>
        <p:spPr>
          <a:xfrm>
            <a:off x="307789" y="2868961"/>
            <a:ext cx="3149600" cy="370545"/>
          </a:xfrm>
          <a:prstGeom prst="rect">
            <a:avLst/>
          </a:prstGeom>
          <a:noFill/>
          <a:ln>
            <a:noFill/>
          </a:ln>
        </p:spPr>
        <p:txBody>
          <a:bodyPr vert="horz" wrap="none" lIns="243840" tIns="182880" rIns="121920" bIns="60960" rtlCol="0" anchor="ctr" anchorCtr="0">
            <a:noAutofit/>
          </a:bodyPr>
          <a:lstStyle/>
          <a:p>
            <a:r>
              <a:rPr lang="en-US" sz="1467" b="1" dirty="0" smtClean="0">
                <a:solidFill>
                  <a:schemeClr val="tx1"/>
                </a:solidFill>
              </a:rPr>
              <a:t>Copyright and Trademarks</a:t>
            </a:r>
          </a:p>
        </p:txBody>
      </p:sp>
      <p:sp>
        <p:nvSpPr>
          <p:cNvPr id="7" name="TextBox 6"/>
          <p:cNvSpPr txBox="1"/>
          <p:nvPr userDrawn="1"/>
        </p:nvSpPr>
        <p:spPr>
          <a:xfrm>
            <a:off x="304800" y="378527"/>
            <a:ext cx="3149600" cy="406400"/>
          </a:xfrm>
          <a:prstGeom prst="rect">
            <a:avLst/>
          </a:prstGeom>
          <a:noFill/>
          <a:ln>
            <a:noFill/>
          </a:ln>
        </p:spPr>
        <p:txBody>
          <a:bodyPr vert="horz" wrap="none" lIns="243840" tIns="182880" rIns="121920" bIns="60960" rtlCol="0" anchor="ctr" anchorCtr="0">
            <a:noAutofit/>
          </a:bodyPr>
          <a:lstStyle/>
          <a:p>
            <a:r>
              <a:rPr lang="en-US" sz="1067" dirty="0" smtClean="0">
                <a:solidFill>
                  <a:srgbClr val="277EB5"/>
                </a:solidFill>
              </a:rPr>
              <a:t>Microsoft Confidential</a:t>
            </a:r>
          </a:p>
        </p:txBody>
      </p:sp>
      <p:sp>
        <p:nvSpPr>
          <p:cNvPr id="8" name="TextBox 7"/>
          <p:cNvSpPr txBox="1"/>
          <p:nvPr userDrawn="1"/>
        </p:nvSpPr>
        <p:spPr>
          <a:xfrm>
            <a:off x="304800" y="3114288"/>
            <a:ext cx="3149600" cy="406400"/>
          </a:xfrm>
          <a:prstGeom prst="rect">
            <a:avLst/>
          </a:prstGeom>
          <a:noFill/>
          <a:ln>
            <a:noFill/>
          </a:ln>
        </p:spPr>
        <p:txBody>
          <a:bodyPr vert="horz" wrap="none" lIns="243840" tIns="182880" rIns="121920" bIns="60960" rtlCol="0" anchor="ctr" anchorCtr="0">
            <a:noAutofit/>
          </a:bodyPr>
          <a:lstStyle/>
          <a:p>
            <a:r>
              <a:rPr lang="en-US" sz="1067" dirty="0" smtClean="0">
                <a:solidFill>
                  <a:srgbClr val="277EB5"/>
                </a:solidFill>
              </a:rPr>
              <a:t>© 2013 Microsoft Corporation. All rights reserved.</a:t>
            </a:r>
          </a:p>
        </p:txBody>
      </p:sp>
      <p:sp>
        <p:nvSpPr>
          <p:cNvPr id="10" name="TextBox 9"/>
          <p:cNvSpPr txBox="1"/>
          <p:nvPr userDrawn="1"/>
        </p:nvSpPr>
        <p:spPr>
          <a:xfrm>
            <a:off x="304800" y="613936"/>
            <a:ext cx="11684000" cy="2438400"/>
          </a:xfrm>
          <a:prstGeom prst="rect">
            <a:avLst/>
          </a:prstGeom>
          <a:noFill/>
          <a:ln>
            <a:noFill/>
          </a:ln>
        </p:spPr>
        <p:txBody>
          <a:bodyPr vert="horz" wrap="square" lIns="243840" tIns="182880" rIns="121920" bIns="60960" rtlCol="0" anchor="t" anchorCtr="0">
            <a:normAutofit lnSpcReduction="10000"/>
          </a:bodyPr>
          <a:lstStyle/>
          <a:p>
            <a:pPr>
              <a:spcAft>
                <a:spcPts val="800"/>
              </a:spcAft>
            </a:pPr>
            <a:r>
              <a:rPr lang="en-US" sz="1333" dirty="0" smtClean="0">
                <a:solidFill>
                  <a:srgbClr val="3F3F3F">
                    <a:alpha val="87000"/>
                  </a:srgbClr>
                </a:solidFill>
              </a:rPr>
              <a:t>This training package is proprietary and confidential, and is intended only for uses described in the training materials. Content and software is provided to you under a Non-Disclosure Agreement and cannot be distributed. Copying or disclosing all or any portion of the content and/or software included in such packages is strictly prohibited.</a:t>
            </a:r>
          </a:p>
          <a:p>
            <a:pPr>
              <a:spcAft>
                <a:spcPts val="800"/>
              </a:spcAft>
            </a:pPr>
            <a:r>
              <a:rPr lang="en-US" sz="1333" dirty="0" smtClean="0">
                <a:solidFill>
                  <a:srgbClr val="3F3F3F">
                    <a:alpha val="87000"/>
                  </a:srgbClr>
                </a:solidFill>
              </a:rPr>
              <a:t>The contents of this package are for informational and training purposes only and are provided "as is" without warranty of any kind, whether express or implied, including but not limited to the implied warranties of merchantability, fitness for a particular purpose, and non-infringement.</a:t>
            </a:r>
          </a:p>
          <a:p>
            <a:pPr>
              <a:spcAft>
                <a:spcPts val="800"/>
              </a:spcAft>
            </a:pPr>
            <a:r>
              <a:rPr lang="en-US" sz="1333" dirty="0" smtClean="0">
                <a:solidFill>
                  <a:srgbClr val="3F3F3F">
                    <a:alpha val="87000"/>
                  </a:srgbClr>
                </a:solidFill>
              </a:rPr>
              <a:t>Training package content, including URLs and other Internet Web site references, is subject to change without notice. Because Microsoft must respond to changing market conditions, the content should not be interpreted to be a commitment on the part of Microsoft, and Microsoft cannot guarantee the accuracy of any information presented after the date of publication. Unless otherwise noted, the companies, organizations, products, domain names, e-mail addresses, logos, people, places, and events depicted herein are fictitious, and no association with any real company, organization, product, domain name, e-mail address, logo, person, place, or event is intended or should be inferred.</a:t>
            </a:r>
            <a:endParaRPr lang="en-US" sz="1333" dirty="0">
              <a:solidFill>
                <a:srgbClr val="3F3F3F">
                  <a:alpha val="87000"/>
                </a:srgbClr>
              </a:solidFill>
            </a:endParaRPr>
          </a:p>
          <a:p>
            <a:pPr>
              <a:spcAft>
                <a:spcPts val="800"/>
              </a:spcAft>
            </a:pPr>
            <a:endParaRPr lang="en-US" sz="1333" dirty="0" smtClean="0">
              <a:solidFill>
                <a:srgbClr val="3F3F3F">
                  <a:alpha val="87000"/>
                </a:srgbClr>
              </a:solidFill>
            </a:endParaRPr>
          </a:p>
        </p:txBody>
      </p:sp>
    </p:spTree>
    <p:extLst>
      <p:ext uri="{BB962C8B-B14F-4D97-AF65-F5344CB8AC3E}">
        <p14:creationId xmlns:p14="http://schemas.microsoft.com/office/powerpoint/2010/main" val="3434812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358418" y="2895601"/>
            <a:ext cx="3566382" cy="842963"/>
          </a:xfrm>
          <a:prstGeom prst="rect">
            <a:avLst/>
          </a:prstGeom>
        </p:spPr>
      </p:pic>
    </p:spTree>
    <p:extLst>
      <p:ext uri="{BB962C8B-B14F-4D97-AF65-F5344CB8AC3E}">
        <p14:creationId xmlns:p14="http://schemas.microsoft.com/office/powerpoint/2010/main" val="3071737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ext content, norm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41" y="1219200"/>
            <a:ext cx="2438400" cy="2438400"/>
          </a:xfrm>
          <a:solidFill>
            <a:srgbClr val="0072C6"/>
          </a:solidFill>
        </p:spPr>
        <p:txBody>
          <a:bodyPr rIns="121917">
            <a:normAutofit/>
          </a:bodyPr>
          <a:lstStyle>
            <a:lvl1pPr>
              <a:defRPr sz="2700"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smtClean="0"/>
              <a:pPr/>
              <a:t>‹#›</a:t>
            </a:fld>
            <a:endParaRPr lang="en-US"/>
          </a:p>
        </p:txBody>
      </p:sp>
      <p:sp>
        <p:nvSpPr>
          <p:cNvPr id="14" name="Content Placeholder 13"/>
          <p:cNvSpPr>
            <a:spLocks noGrp="1"/>
          </p:cNvSpPr>
          <p:nvPr>
            <p:ph sz="quarter" idx="13"/>
          </p:nvPr>
        </p:nvSpPr>
        <p:spPr>
          <a:xfrm>
            <a:off x="3657600" y="1219200"/>
            <a:ext cx="8229600" cy="5054600"/>
          </a:xfrm>
          <a:prstGeom prst="rect">
            <a:avLst/>
          </a:prstGeom>
        </p:spPr>
        <p:txBody>
          <a:bodyPr vert="horz" lIns="243834" tIns="182875">
            <a:normAutofit/>
          </a:bodyPr>
          <a:lstStyle>
            <a:lvl1pPr marL="380990" indent="-380990">
              <a:spcBef>
                <a:spcPts val="400"/>
              </a:spcBef>
              <a:buFont typeface="Arial" pitchFamily="34" charset="0"/>
              <a:buChar char="•"/>
              <a:defRPr sz="1900" baseline="0">
                <a:solidFill>
                  <a:schemeClr val="tx1"/>
                </a:solidFill>
                <a:latin typeface="+mn-lt"/>
              </a:defRPr>
            </a:lvl1pPr>
            <a:lvl2pPr marL="723882" indent="-370408">
              <a:buFont typeface="Courier New" panose="02070309020205020404" pitchFamily="49" charset="0"/>
              <a:buChar char="o"/>
              <a:defRPr/>
            </a:lvl2pPr>
            <a:lvl3pPr marL="1077357" indent="-353475">
              <a:buFont typeface="Wingdings" panose="05000000000000000000" pitchFamily="2" charset="2"/>
              <a:buChar char="§"/>
              <a:defRPr/>
            </a:lvl3pPr>
            <a:lvl5pPr marL="1786422" indent="-355591">
              <a:buFont typeface="Courier New" panose="02070309020205020404" pitchFamily="49" charset="0"/>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9004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4876800" cy="2438400"/>
          </a:xfrm>
          <a:solidFill>
            <a:srgbClr val="0072C6">
              <a:alpha val="90000"/>
            </a:srgbClr>
          </a:solidFill>
        </p:spPr>
        <p:txBody>
          <a:bodyPr>
            <a:normAutofit/>
          </a:bodyPr>
          <a:lstStyle>
            <a:lvl1pPr>
              <a:lnSpc>
                <a:spcPct val="100000"/>
              </a:lnSpc>
              <a:defRPr sz="4000">
                <a:solidFill>
                  <a:srgbClr val="FFFFFF"/>
                </a:solidFill>
                <a:latin typeface="Segoe UI Light" pitchFamily="34" charset="0"/>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74A398B2-5A34-1A4A-811E-F4027282568C}" type="slidenum">
              <a:rPr lang="en-US" smtClean="0"/>
              <a:pPr/>
              <a:t>‹#›</a:t>
            </a:fld>
            <a:endParaRPr lang="en-US"/>
          </a:p>
        </p:txBody>
      </p:sp>
    </p:spTree>
    <p:extLst>
      <p:ext uri="{BB962C8B-B14F-4D97-AF65-F5344CB8AC3E}">
        <p14:creationId xmlns:p14="http://schemas.microsoft.com/office/powerpoint/2010/main" val="682965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Graphics_without_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41" y="1219200"/>
            <a:ext cx="2438400" cy="2438400"/>
          </a:xfrm>
          <a:solidFill>
            <a:srgbClr val="0072C6"/>
          </a:solidFill>
        </p:spPr>
        <p:txBody>
          <a:bodyPr rIns="121917">
            <a:normAutofit/>
          </a:bodyPr>
          <a:lstStyle>
            <a:lvl1pPr>
              <a:defRPr sz="2700"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smtClean="0"/>
              <a:pPr/>
              <a:t>‹#›</a:t>
            </a:fld>
            <a:endParaRPr lang="en-US"/>
          </a:p>
        </p:txBody>
      </p:sp>
    </p:spTree>
    <p:extLst>
      <p:ext uri="{BB962C8B-B14F-4D97-AF65-F5344CB8AC3E}">
        <p14:creationId xmlns:p14="http://schemas.microsoft.com/office/powerpoint/2010/main" val="2705706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tile text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a:normAutofit/>
          </a:bodyPr>
          <a:lstStyle>
            <a:lvl1pPr>
              <a:lnSpc>
                <a:spcPct val="100000"/>
              </a:lnSpc>
              <a:defRPr sz="2700">
                <a:solidFill>
                  <a:srgbClr val="FFFFFF"/>
                </a:solidFill>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lnSpc>
                <a:spcPct val="120000"/>
              </a:lnSpc>
              <a:defRPr>
                <a:solidFill>
                  <a:srgbClr val="FFFFFF"/>
                </a:solidFill>
              </a:defRPr>
            </a:lvl1pPr>
          </a:lstStyle>
          <a:p>
            <a:fld id="{74A398B2-5A34-1A4A-811E-F4027282568C}" type="slidenum">
              <a:rPr lang="en-US" smtClean="0"/>
              <a:pPr/>
              <a:t>‹#›</a:t>
            </a:fld>
            <a:endParaRPr lang="en-US"/>
          </a:p>
        </p:txBody>
      </p:sp>
      <p:sp>
        <p:nvSpPr>
          <p:cNvPr id="12" name="Text Placeholder 11"/>
          <p:cNvSpPr>
            <a:spLocks noGrp="1"/>
          </p:cNvSpPr>
          <p:nvPr>
            <p:ph type="body" sz="quarter" idx="12" hasCustomPrompt="1"/>
          </p:nvPr>
        </p:nvSpPr>
        <p:spPr>
          <a:xfrm>
            <a:off x="2438400" y="1219200"/>
            <a:ext cx="4876800" cy="4875781"/>
          </a:xfrm>
          <a:solidFill>
            <a:schemeClr val="accent6"/>
          </a:solidFill>
        </p:spPr>
        <p:txBody>
          <a:bodyPr>
            <a:noAutofit/>
          </a:bodyPr>
          <a:lstStyle>
            <a:lvl1pPr>
              <a:lnSpc>
                <a:spcPct val="120000"/>
              </a:lnSpc>
              <a:defRPr sz="1900">
                <a:solidFill>
                  <a:schemeClr val="bg1"/>
                </a:solidFill>
              </a:defRPr>
            </a:lvl1pPr>
            <a:lvl2pPr>
              <a:lnSpc>
                <a:spcPct val="120000"/>
              </a:lnSpc>
              <a:defRPr sz="1900">
                <a:solidFill>
                  <a:schemeClr val="bg1"/>
                </a:solidFill>
              </a:defRPr>
            </a:lvl2pPr>
            <a:lvl3pPr>
              <a:lnSpc>
                <a:spcPct val="120000"/>
              </a:lnSpc>
              <a:defRPr sz="1900">
                <a:solidFill>
                  <a:schemeClr val="bg1"/>
                </a:solidFill>
              </a:defRPr>
            </a:lvl3pPr>
            <a:lvl4pPr>
              <a:lnSpc>
                <a:spcPct val="120000"/>
              </a:lnSpc>
              <a:defRPr sz="1900">
                <a:solidFill>
                  <a:schemeClr val="bg1"/>
                </a:solidFill>
              </a:defRPr>
            </a:lvl4pPr>
            <a:lvl5pPr>
              <a:lnSpc>
                <a:spcPct val="120000"/>
              </a:lnSpc>
              <a:defRPr sz="1900">
                <a:solidFill>
                  <a:schemeClr val="bg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325032" y="1219200"/>
            <a:ext cx="4876800" cy="4876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Tree>
    <p:extLst>
      <p:ext uri="{BB962C8B-B14F-4D97-AF65-F5344CB8AC3E}">
        <p14:creationId xmlns:p14="http://schemas.microsoft.com/office/powerpoint/2010/main" val="142665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Large Graphic or Demo Layout">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rgbClr val="000000"/>
                </a:solidFill>
                <a:latin typeface="+mn-lt"/>
              </a:defRPr>
            </a:lvl1pPr>
          </a:lstStyle>
          <a:p>
            <a:fld id="{74A398B2-5A34-1A4A-811E-F4027282568C}" type="slidenum">
              <a:rPr lang="en-US" smtClean="0"/>
              <a:pPr/>
              <a:t>‹#›</a:t>
            </a:fld>
            <a:endParaRPr lang="en-US"/>
          </a:p>
        </p:txBody>
      </p:sp>
      <p:sp>
        <p:nvSpPr>
          <p:cNvPr id="14" name="Content Placeholder 13"/>
          <p:cNvSpPr>
            <a:spLocks noGrp="1"/>
          </p:cNvSpPr>
          <p:nvPr>
            <p:ph sz="quarter" idx="13" hasCustomPrompt="1"/>
          </p:nvPr>
        </p:nvSpPr>
        <p:spPr>
          <a:xfrm>
            <a:off x="304800" y="482600"/>
            <a:ext cx="11582400" cy="5791200"/>
          </a:xfrm>
          <a:prstGeom prst="rect">
            <a:avLst/>
          </a:prstGeom>
        </p:spPr>
        <p:txBody>
          <a:bodyPr vert="horz" lIns="243834" tIns="182875">
            <a:normAutofit/>
          </a:bodyPr>
          <a:lstStyle>
            <a:lvl1pPr marL="0" indent="0">
              <a:spcBef>
                <a:spcPts val="400"/>
              </a:spcBef>
              <a:buFontTx/>
              <a:buNone/>
              <a:defRPr sz="1900" baseline="0">
                <a:solidFill>
                  <a:srgbClr val="000000"/>
                </a:solidFill>
                <a:latin typeface="+mn-lt"/>
              </a:defRPr>
            </a:lvl1pPr>
          </a:lstStyle>
          <a:p>
            <a:pPr lvl="0"/>
            <a:r>
              <a:rPr lang="en-US" dirty="0"/>
              <a:t>Click to edit slide content</a:t>
            </a:r>
          </a:p>
        </p:txBody>
      </p:sp>
    </p:spTree>
    <p:extLst>
      <p:ext uri="{BB962C8B-B14F-4D97-AF65-F5344CB8AC3E}">
        <p14:creationId xmlns:p14="http://schemas.microsoft.com/office/powerpoint/2010/main" val="201263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Graphics_with_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41" y="1219200"/>
            <a:ext cx="2438400" cy="2438400"/>
          </a:xfrm>
          <a:solidFill>
            <a:srgbClr val="0072C6"/>
          </a:solidFill>
        </p:spPr>
        <p:txBody>
          <a:bodyPr rIns="121917">
            <a:normAutofit/>
          </a:bodyPr>
          <a:lstStyle>
            <a:lvl1pPr>
              <a:defRPr sz="2700" baseline="0">
                <a:solidFill>
                  <a:srgbClr val="FFFFFF"/>
                </a:solidFill>
                <a:latin typeface="+mn-lt"/>
              </a:defRPr>
            </a:lvl1pPr>
          </a:lstStyle>
          <a:p>
            <a:pPr lvl="0"/>
            <a:r>
              <a:rPr lang="en-US" dirty="0" smtClean="0"/>
              <a:t>Click to edit slide content</a:t>
            </a:r>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smtClean="0"/>
              <a:pPr/>
              <a:t>‹#›</a:t>
            </a:fld>
            <a:endParaRPr lang="en-US"/>
          </a:p>
        </p:txBody>
      </p:sp>
      <p:sp>
        <p:nvSpPr>
          <p:cNvPr id="7" name="Text Placeholder 6"/>
          <p:cNvSpPr>
            <a:spLocks noGrp="1"/>
          </p:cNvSpPr>
          <p:nvPr>
            <p:ph type="body" sz="quarter" idx="12"/>
          </p:nvPr>
        </p:nvSpPr>
        <p:spPr>
          <a:xfrm>
            <a:off x="9341" y="3657600"/>
            <a:ext cx="3657600" cy="2438400"/>
          </a:xfrm>
          <a:solidFill>
            <a:srgbClr val="00D8D6"/>
          </a:solidFill>
        </p:spPr>
        <p:txBody>
          <a:bodyPr/>
          <a:lstStyle>
            <a:lvl1pPr marL="0" indent="0">
              <a:buNone/>
              <a:defRPr>
                <a:solidFill>
                  <a:schemeClr val="bg1"/>
                </a:solidFill>
              </a:defRPr>
            </a:lvl1pPr>
            <a:lvl2pPr marL="302676" indent="-160863">
              <a:tabLst>
                <a:tab pos="302676" algn="l"/>
              </a:tabLst>
              <a:defRPr>
                <a:solidFill>
                  <a:schemeClr val="bg1"/>
                </a:solidFill>
              </a:defRPr>
            </a:lvl2pPr>
            <a:lvl3pPr marL="613818" indent="-201079">
              <a:defRPr>
                <a:solidFill>
                  <a:schemeClr val="bg1"/>
                </a:solidFill>
              </a:defRPr>
            </a:lvl3pPr>
            <a:lvl4pPr marL="916494" indent="-201079">
              <a:defRPr>
                <a:solidFill>
                  <a:schemeClr val="bg1"/>
                </a:solidFill>
              </a:defRPr>
            </a:lvl4pPr>
            <a:lvl5pPr marL="1219170" indent="-205312">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7423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_Contact Page">
    <p:bg>
      <p:bgPr>
        <a:solidFill>
          <a:schemeClr val="tx1"/>
        </a:solidFill>
        <a:effectLst/>
      </p:bgPr>
    </p:bg>
    <p:spTree>
      <p:nvGrpSpPr>
        <p:cNvPr id="1" name=""/>
        <p:cNvGrpSpPr/>
        <p:nvPr/>
      </p:nvGrpSpPr>
      <p:grpSpPr>
        <a:xfrm>
          <a:off x="0" y="0"/>
          <a:ext cx="0" cy="0"/>
          <a:chOff x="0" y="0"/>
          <a:chExt cx="0" cy="0"/>
        </a:xfrm>
      </p:grpSpPr>
      <p:pic>
        <p:nvPicPr>
          <p:cNvPr id="7" name="Picture Placeholder 2" descr="MSB10_ServIT_007.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6" name="TextBox 5"/>
          <p:cNvSpPr txBox="1"/>
          <p:nvPr/>
        </p:nvSpPr>
        <p:spPr>
          <a:xfrm>
            <a:off x="132544" y="5874210"/>
            <a:ext cx="11754657" cy="841252"/>
          </a:xfrm>
          <a:prstGeom prst="rect">
            <a:avLst/>
          </a:prstGeom>
          <a:noFill/>
        </p:spPr>
        <p:txBody>
          <a:bodyPr wrap="square" lIns="121917" tIns="60958" rIns="121917" bIns="60958" rtlCol="0">
            <a:spAutoFit/>
          </a:bodyPr>
          <a:lstStyle/>
          <a:p>
            <a:pPr>
              <a:lnSpc>
                <a:spcPts val="1413"/>
              </a:lnSpc>
            </a:pPr>
            <a:r>
              <a:rPr lang="en-US" sz="1100" kern="1200" dirty="0" smtClean="0">
                <a:solidFill>
                  <a:schemeClr val="tx1"/>
                </a:solidFill>
                <a:latin typeface="+mn-lt"/>
                <a:ea typeface="+mn-ea"/>
                <a:cs typeface="+mn-cs"/>
              </a:rPr>
              <a:t>© 2013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100" dirty="0">
              <a:solidFill>
                <a:schemeClr val="tx1"/>
              </a:solidFill>
            </a:endParaRPr>
          </a:p>
        </p:txBody>
      </p:sp>
      <p:sp>
        <p:nvSpPr>
          <p:cNvPr id="9" name="Text Placeholder 9"/>
          <p:cNvSpPr>
            <a:spLocks noGrp="1"/>
          </p:cNvSpPr>
          <p:nvPr>
            <p:ph type="body" sz="quarter" idx="12" hasCustomPrompt="1"/>
          </p:nvPr>
        </p:nvSpPr>
        <p:spPr>
          <a:xfrm>
            <a:off x="7315200" y="1219200"/>
            <a:ext cx="4876800" cy="2438400"/>
          </a:xfrm>
          <a:solidFill>
            <a:srgbClr val="0072C6">
              <a:alpha val="90000"/>
            </a:srgbClr>
          </a:solidFill>
        </p:spPr>
        <p:txBody>
          <a:bodyPr>
            <a:noAutofit/>
          </a:bodyPr>
          <a:lstStyle>
            <a:lvl1pPr marL="0" indent="0">
              <a:lnSpc>
                <a:spcPct val="110000"/>
              </a:lnSpc>
              <a:buNone/>
              <a:defRPr sz="1900">
                <a:solidFill>
                  <a:srgbClr val="FFFFFF"/>
                </a:solidFill>
                <a:latin typeface="+mn-lt"/>
                <a:cs typeface="Segoe UI Semibold"/>
              </a:defRPr>
            </a:lvl1pPr>
            <a:lvl2pPr marL="353474" indent="0">
              <a:lnSpc>
                <a:spcPct val="110000"/>
              </a:lnSpc>
              <a:buNone/>
              <a:defRPr sz="1900">
                <a:solidFill>
                  <a:srgbClr val="FFFFFF"/>
                </a:solidFill>
                <a:latin typeface="+mn-lt"/>
                <a:cs typeface="Segoe UI Semibold"/>
              </a:defRPr>
            </a:lvl2pPr>
            <a:lvl3pPr marL="723882" indent="0">
              <a:lnSpc>
                <a:spcPct val="110000"/>
              </a:lnSpc>
              <a:buNone/>
              <a:defRPr sz="1900">
                <a:solidFill>
                  <a:srgbClr val="FFFFFF"/>
                </a:solidFill>
                <a:latin typeface="+mn-lt"/>
                <a:cs typeface="Segoe UI Semibold"/>
              </a:defRPr>
            </a:lvl3pPr>
            <a:lvl4pPr marL="1077356" indent="0">
              <a:lnSpc>
                <a:spcPct val="110000"/>
              </a:lnSpc>
              <a:buNone/>
              <a:defRPr sz="1900">
                <a:solidFill>
                  <a:srgbClr val="FFFFFF"/>
                </a:solidFill>
                <a:latin typeface="+mn-lt"/>
                <a:cs typeface="Segoe UI Semibold"/>
              </a:defRPr>
            </a:lvl4pPr>
            <a:lvl5pPr marL="1430831" indent="0">
              <a:lnSpc>
                <a:spcPct val="110000"/>
              </a:lnSpc>
              <a:buNone/>
              <a:defRPr sz="1900">
                <a:solidFill>
                  <a:srgbClr val="FFFFFF"/>
                </a:solidFill>
                <a:latin typeface="+mn-lt"/>
                <a:cs typeface="Segoe UI Semibold"/>
              </a:defRPr>
            </a:lvl5pPr>
          </a:lstStyle>
          <a:p>
            <a:pPr lvl="0"/>
            <a:r>
              <a:rPr lang="en-US" dirty="0" smtClean="0"/>
              <a:t>Click to edit slide content</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6725" y="133856"/>
            <a:ext cx="1537039" cy="575197"/>
          </a:xfrm>
          <a:prstGeom prst="rect">
            <a:avLst/>
          </a:prstGeom>
        </p:spPr>
      </p:pic>
    </p:spTree>
    <p:extLst>
      <p:ext uri="{BB962C8B-B14F-4D97-AF65-F5344CB8AC3E}">
        <p14:creationId xmlns:p14="http://schemas.microsoft.com/office/powerpoint/2010/main" val="77799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503" y="6250253"/>
            <a:ext cx="1718498" cy="485571"/>
          </a:xfrm>
          <a:prstGeom prst="rect">
            <a:avLst/>
          </a:prstGeom>
        </p:spPr>
      </p:pic>
    </p:spTree>
    <p:extLst>
      <p:ext uri="{BB962C8B-B14F-4D97-AF65-F5344CB8AC3E}">
        <p14:creationId xmlns:p14="http://schemas.microsoft.com/office/powerpoint/2010/main" val="18299615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tes Continue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04800"/>
            <a:ext cx="11277600" cy="685800"/>
          </a:xfrm>
          <a:noFill/>
        </p:spPr>
        <p:txBody>
          <a:bodyPr rIns="91440">
            <a:noAutofit/>
          </a:bodyPr>
          <a:lstStyle>
            <a:lvl1pPr>
              <a:defRPr sz="3600" baseline="0">
                <a:solidFill>
                  <a:srgbClr val="0A5BBA"/>
                </a:solidFill>
                <a:latin typeface="Segoe UI Light" panose="020B0502040204020203" pitchFamily="34" charset="0"/>
                <a:cs typeface="Segoe UI Light" panose="020B0502040204020203" pitchFamily="34" charset="0"/>
              </a:defRPr>
            </a:lvl1pPr>
          </a:lstStyle>
          <a:p>
            <a:r>
              <a:rPr lang="en-US" dirty="0" smtClean="0"/>
              <a:t>Notes Continued</a:t>
            </a:r>
            <a:endParaRPr lang="en-US" dirty="0"/>
          </a:p>
        </p:txBody>
      </p:sp>
      <p:sp>
        <p:nvSpPr>
          <p:cNvPr id="8"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Confidential</a:t>
            </a:r>
            <a:endParaRPr lang="en-US" sz="1000" dirty="0">
              <a:latin typeface="Segoe UI" panose="020B0502040204020203" pitchFamily="34" charset="0"/>
              <a:cs typeface="Segoe UI" panose="020B0502040204020203" pitchFamily="34" charset="0"/>
            </a:endParaRPr>
          </a:p>
        </p:txBody>
      </p:sp>
      <p:sp>
        <p:nvSpPr>
          <p:cNvPr id="5"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1971780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688667"/>
          </a:xfrm>
        </p:spPr>
        <p:txBody>
          <a:bodyPr>
            <a:spAutoFit/>
          </a:bodyPr>
          <a:lstStyle>
            <a:lvl3pPr>
              <a:defRPr sz="2353"/>
            </a:lvl3pPr>
            <a:lvl4pPr>
              <a:defRPr sz="1961"/>
            </a:lvl4pPr>
            <a:lvl5pPr>
              <a:defRPr sz="196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906187" y="6566924"/>
            <a:ext cx="2379626"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PARTNER READY</a:t>
            </a:r>
            <a:endPar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endParaRPr>
          </a:p>
        </p:txBody>
      </p:sp>
    </p:spTree>
    <p:extLst>
      <p:ext uri="{BB962C8B-B14F-4D97-AF65-F5344CB8AC3E}">
        <p14:creationId xmlns:p14="http://schemas.microsoft.com/office/powerpoint/2010/main" val="13624267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6176" y="1122363"/>
            <a:ext cx="11034445" cy="2387600"/>
          </a:xfrm>
        </p:spPr>
        <p:txBody>
          <a:bodyPr anchor="b"/>
          <a:lstStyle>
            <a:lvl1pPr algn="l">
              <a:defRPr sz="5998"/>
            </a:lvl1pPr>
          </a:lstStyle>
          <a:p>
            <a:r>
              <a:rPr lang="en-US" dirty="0" smtClean="0"/>
              <a:t>Click to edit Master title style</a:t>
            </a:r>
            <a:endParaRPr lang="en-US" dirty="0"/>
          </a:p>
        </p:txBody>
      </p:sp>
      <p:sp>
        <p:nvSpPr>
          <p:cNvPr id="3" name="Subtitle 2"/>
          <p:cNvSpPr>
            <a:spLocks noGrp="1"/>
          </p:cNvSpPr>
          <p:nvPr>
            <p:ph type="subTitle" idx="1"/>
          </p:nvPr>
        </p:nvSpPr>
        <p:spPr>
          <a:xfrm>
            <a:off x="606176" y="3602038"/>
            <a:ext cx="11034445" cy="1655762"/>
          </a:xfrm>
        </p:spPr>
        <p:txBody>
          <a:bodyPr>
            <a:normAutofit/>
          </a:bodyPr>
          <a:lstStyle>
            <a:lvl1pPr marL="0" indent="0" algn="l">
              <a:buNone/>
              <a:defRPr sz="36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7280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Overvie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371600"/>
            <a:ext cx="4572000" cy="1828800"/>
          </a:xfrm>
          <a:solidFill>
            <a:srgbClr val="0A5BBA"/>
          </a:solidFill>
        </p:spPr>
        <p:txBody>
          <a:bodyPr lIns="182880" tIns="137160" rIns="91440" anchor="t" anchorCtr="0">
            <a:normAutofit/>
          </a:bodyPr>
          <a:lstStyle>
            <a:lvl1pPr>
              <a:defRPr sz="2800" baseline="0">
                <a:solidFill>
                  <a:schemeClr val="bg1"/>
                </a:solidFill>
                <a:latin typeface="Segoe UI Light" panose="020B0502040204020203" pitchFamily="34" charset="0"/>
              </a:defRPr>
            </a:lvl1pPr>
          </a:lstStyle>
          <a:p>
            <a:r>
              <a:rPr lang="en-US" dirty="0" smtClean="0"/>
              <a:t>Module #: Module Title</a:t>
            </a:r>
            <a:endParaRPr lang="en-US" dirty="0"/>
          </a:p>
        </p:txBody>
      </p:sp>
      <p:sp>
        <p:nvSpPr>
          <p:cNvPr id="8"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Confidential</a:t>
            </a:r>
            <a:endParaRPr lang="en-US" sz="1000" dirty="0">
              <a:latin typeface="Segoe UI" panose="020B0502040204020203" pitchFamily="34" charset="0"/>
              <a:cs typeface="Segoe UI" panose="020B0502040204020203" pitchFamily="34" charset="0"/>
            </a:endParaRPr>
          </a:p>
        </p:txBody>
      </p:sp>
      <p:sp>
        <p:nvSpPr>
          <p:cNvPr id="9" name="Text Placeholder 18"/>
          <p:cNvSpPr>
            <a:spLocks noGrp="1"/>
          </p:cNvSpPr>
          <p:nvPr>
            <p:ph type="body" sz="quarter" idx="16" hasCustomPrompt="1"/>
          </p:nvPr>
        </p:nvSpPr>
        <p:spPr>
          <a:xfrm>
            <a:off x="0" y="3200400"/>
            <a:ext cx="4572000" cy="704088"/>
          </a:xfrm>
          <a:prstGeom prst="rect">
            <a:avLst/>
          </a:prstGeom>
          <a:solidFill>
            <a:srgbClr val="002050">
              <a:alpha val="89804"/>
            </a:srgbClr>
          </a:solidFill>
        </p:spPr>
        <p:txBody>
          <a:bodyPr vert="horz" lIns="91440" tIns="91440">
            <a:normAutofit/>
          </a:bodyPr>
          <a:lstStyle>
            <a:lvl1pPr marL="0" indent="0">
              <a:lnSpc>
                <a:spcPct val="100000"/>
              </a:lnSpc>
              <a:buFontTx/>
              <a:buNone/>
              <a:defRPr sz="2000" baseline="0">
                <a:solidFill>
                  <a:schemeClr val="bg1"/>
                </a:solidFill>
                <a:latin typeface="Segoe UI" panose="020B0502040204020203" pitchFamily="34" charset="0"/>
                <a:cs typeface="Segoe UI" panose="020B0502040204020203" pitchFamily="34" charset="0"/>
              </a:defRPr>
            </a:lvl1pPr>
            <a:lvl2pPr marL="0" indent="0">
              <a:buFontTx/>
              <a:buNone/>
              <a:defRPr sz="1400" baseline="0">
                <a:latin typeface="Segoe Pro Light"/>
              </a:defRPr>
            </a:lvl2pPr>
            <a:lvl3pPr marL="0" indent="0">
              <a:buFontTx/>
              <a:buNone/>
              <a:defRPr sz="1400" baseline="0">
                <a:latin typeface="Segoe Pro Light"/>
              </a:defRPr>
            </a:lvl3pPr>
            <a:lvl4pPr marL="0" indent="0">
              <a:buFontTx/>
              <a:buNone/>
              <a:defRPr sz="1400" baseline="0">
                <a:latin typeface="Segoe Pro Light"/>
              </a:defRPr>
            </a:lvl4pPr>
            <a:lvl5pPr marL="0" indent="0">
              <a:buFontTx/>
              <a:buNone/>
              <a:defRPr sz="1400" baseline="0">
                <a:latin typeface="Segoe Pro Light"/>
              </a:defRPr>
            </a:lvl5pPr>
          </a:lstStyle>
          <a:p>
            <a:pPr lvl="0"/>
            <a:r>
              <a:rPr lang="en-US" dirty="0" smtClean="0"/>
              <a:t>Module Overview</a:t>
            </a:r>
          </a:p>
        </p:txBody>
      </p:sp>
    </p:spTree>
    <p:extLst>
      <p:ext uri="{BB962C8B-B14F-4D97-AF65-F5344CB8AC3E}">
        <p14:creationId xmlns:p14="http://schemas.microsoft.com/office/powerpoint/2010/main" val="36271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_Lesson Overview">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371600"/>
            <a:ext cx="4572000" cy="1828800"/>
          </a:xfrm>
          <a:solidFill>
            <a:srgbClr val="0A5BBA"/>
          </a:solidFill>
        </p:spPr>
        <p:txBody>
          <a:bodyPr lIns="182880" tIns="137160" anchor="t" anchorCtr="0">
            <a:normAutofit/>
          </a:bodyPr>
          <a:lstStyle>
            <a:lvl1pPr>
              <a:defRPr sz="2400">
                <a:solidFill>
                  <a:schemeClr val="bg1"/>
                </a:solidFill>
                <a:latin typeface="Segoe UI Light" panose="020B0502040204020203" pitchFamily="34" charset="0"/>
              </a:defRPr>
            </a:lvl1pPr>
          </a:lstStyle>
          <a:p>
            <a:r>
              <a:rPr lang="en-US" dirty="0" smtClean="0"/>
              <a:t>Module #: Module Title</a:t>
            </a:r>
            <a:endParaRPr lang="en-US" dirty="0"/>
          </a:p>
        </p:txBody>
      </p:sp>
      <p:sp>
        <p:nvSpPr>
          <p:cNvPr id="16" name="Text Placeholder 14"/>
          <p:cNvSpPr>
            <a:spLocks noGrp="1"/>
          </p:cNvSpPr>
          <p:nvPr>
            <p:ph type="body" sz="quarter" idx="12" hasCustomPrompt="1"/>
          </p:nvPr>
        </p:nvSpPr>
        <p:spPr>
          <a:xfrm>
            <a:off x="0" y="3200400"/>
            <a:ext cx="4572000" cy="1828800"/>
          </a:xfrm>
          <a:solidFill>
            <a:srgbClr val="002050"/>
          </a:solidFill>
        </p:spPr>
        <p:txBody>
          <a:bodyPr lIns="182880" tIns="137160">
            <a:normAutofit/>
          </a:bodyPr>
          <a:lstStyle>
            <a:lvl1pPr marL="0" indent="0">
              <a:lnSpc>
                <a:spcPct val="100000"/>
              </a:lnSpc>
              <a:buNone/>
              <a:defRPr sz="2400" baseline="0">
                <a:solidFill>
                  <a:schemeClr val="bg1"/>
                </a:solidFill>
                <a:latin typeface="Segoe UI Light" panose="020B0502040204020203" pitchFamily="34" charset="0"/>
              </a:defRPr>
            </a:lvl1pPr>
            <a:lvl2pPr>
              <a:lnSpc>
                <a:spcPct val="100000"/>
              </a:lnSpc>
              <a:defRPr sz="1600">
                <a:latin typeface="+mn-lt"/>
              </a:defRPr>
            </a:lvl2pPr>
            <a:lvl3pPr>
              <a:lnSpc>
                <a:spcPct val="100000"/>
              </a:lnSpc>
              <a:defRPr sz="1600">
                <a:latin typeface="+mn-lt"/>
              </a:defRPr>
            </a:lvl3pPr>
            <a:lvl4pPr>
              <a:lnSpc>
                <a:spcPct val="100000"/>
              </a:lnSpc>
              <a:defRPr sz="1600">
                <a:latin typeface="+mn-lt"/>
              </a:defRPr>
            </a:lvl4pPr>
            <a:lvl5pPr>
              <a:lnSpc>
                <a:spcPct val="100000"/>
              </a:lnSpc>
              <a:defRPr sz="1600">
                <a:latin typeface="+mn-lt"/>
              </a:defRPr>
            </a:lvl5pPr>
          </a:lstStyle>
          <a:p>
            <a:pPr lvl="0"/>
            <a:r>
              <a:rPr lang="en-US" dirty="0" smtClean="0"/>
              <a:t>Section #: Section Title</a:t>
            </a:r>
          </a:p>
        </p:txBody>
      </p:sp>
      <p:sp>
        <p:nvSpPr>
          <p:cNvPr id="18" name="Text Placeholder 14"/>
          <p:cNvSpPr>
            <a:spLocks noGrp="1"/>
          </p:cNvSpPr>
          <p:nvPr>
            <p:ph type="body" sz="quarter" idx="14" hasCustomPrompt="1"/>
          </p:nvPr>
        </p:nvSpPr>
        <p:spPr>
          <a:xfrm>
            <a:off x="4572000" y="3200400"/>
            <a:ext cx="4572000" cy="1828800"/>
          </a:xfrm>
          <a:solidFill>
            <a:srgbClr val="129038"/>
          </a:solidFill>
        </p:spPr>
        <p:txBody>
          <a:bodyPr lIns="182880" tIns="137160">
            <a:normAutofit/>
          </a:bodyPr>
          <a:lstStyle>
            <a:lvl1pPr marL="0" indent="0">
              <a:lnSpc>
                <a:spcPct val="100000"/>
              </a:lnSpc>
              <a:buNone/>
              <a:defRPr sz="2400" baseline="0">
                <a:solidFill>
                  <a:schemeClr val="bg1"/>
                </a:solidFill>
                <a:latin typeface="Segoe UI Light" panose="020B0502040204020203" pitchFamily="34" charset="0"/>
              </a:defRPr>
            </a:lvl1pPr>
            <a:lvl2pPr>
              <a:lnSpc>
                <a:spcPct val="100000"/>
              </a:lnSpc>
              <a:defRPr sz="1600">
                <a:solidFill>
                  <a:schemeClr val="bg1"/>
                </a:solidFill>
                <a:latin typeface="+mn-lt"/>
              </a:defRPr>
            </a:lvl2pPr>
            <a:lvl3pPr>
              <a:lnSpc>
                <a:spcPct val="100000"/>
              </a:lnSpc>
              <a:defRPr sz="1600">
                <a:solidFill>
                  <a:schemeClr val="bg1"/>
                </a:solidFill>
                <a:latin typeface="+mn-lt"/>
              </a:defRPr>
            </a:lvl3pPr>
            <a:lvl4pPr>
              <a:lnSpc>
                <a:spcPct val="100000"/>
              </a:lnSpc>
              <a:defRPr sz="1600">
                <a:solidFill>
                  <a:schemeClr val="bg1"/>
                </a:solidFill>
                <a:latin typeface="+mn-lt"/>
              </a:defRPr>
            </a:lvl4pPr>
            <a:lvl5pPr>
              <a:lnSpc>
                <a:spcPct val="100000"/>
              </a:lnSpc>
              <a:defRPr sz="1600">
                <a:solidFill>
                  <a:schemeClr val="bg1"/>
                </a:solidFill>
                <a:latin typeface="+mn-lt"/>
              </a:defRPr>
            </a:lvl5pPr>
          </a:lstStyle>
          <a:p>
            <a:pPr lvl="0"/>
            <a:r>
              <a:rPr lang="en-US" dirty="0" smtClean="0"/>
              <a:t>Lesson: Lesson Title</a:t>
            </a:r>
          </a:p>
        </p:txBody>
      </p:sp>
      <p:sp>
        <p:nvSpPr>
          <p:cNvPr id="11"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Partner</a:t>
            </a:r>
            <a:r>
              <a:rPr lang="en-US" sz="1000" baseline="0" dirty="0" smtClean="0">
                <a:latin typeface="Segoe UI" panose="020B0502040204020203" pitchFamily="34" charset="0"/>
                <a:cs typeface="Segoe UI" panose="020B0502040204020203" pitchFamily="34" charset="0"/>
              </a:rPr>
              <a:t> Ready</a:t>
            </a:r>
            <a:endParaRPr lang="en-US"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8873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Poi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819400"/>
            <a:ext cx="11277600" cy="685800"/>
          </a:xfrm>
          <a:noFill/>
        </p:spPr>
        <p:txBody>
          <a:bodyPr rIns="91440">
            <a:noAutofit/>
          </a:bodyPr>
          <a:lstStyle>
            <a:lvl1pPr algn="ctr">
              <a:defRPr sz="3600" baseline="0">
                <a:solidFill>
                  <a:srgbClr val="3F3F3F"/>
                </a:solidFill>
                <a:latin typeface="Segoe UI Light" panose="020B0502040204020203" pitchFamily="34" charset="0"/>
                <a:cs typeface="Segoe UI Light" panose="020B0502040204020203" pitchFamily="34" charset="0"/>
              </a:defRPr>
            </a:lvl1pPr>
          </a:lstStyle>
          <a:p>
            <a:r>
              <a:rPr lang="en-US" dirty="0" smtClean="0"/>
              <a:t>Add single point here</a:t>
            </a:r>
            <a:endParaRPr lang="en-US" dirty="0"/>
          </a:p>
        </p:txBody>
      </p:sp>
      <p:sp>
        <p:nvSpPr>
          <p:cNvPr id="8" name="Slide Number Placeholder 3"/>
          <p:cNvSpPr txBox="1">
            <a:spLocks/>
          </p:cNvSpPr>
          <p:nvPr userDrawn="1"/>
        </p:nvSpPr>
        <p:spPr>
          <a:xfrm>
            <a:off x="4673600" y="6477001"/>
            <a:ext cx="2844800" cy="365125"/>
          </a:xfrm>
          <a:prstGeom prst="rect">
            <a:avLst/>
          </a:prstGeom>
        </p:spPr>
        <p:txBody>
          <a:bodyPr vert="horz" lIns="182880" tIns="45720" rIns="182880" bIns="4572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latin typeface="Segoe UI" panose="020B0502040204020203" pitchFamily="34" charset="0"/>
                <a:cs typeface="Segoe UI" panose="020B0502040204020203" pitchFamily="34" charset="0"/>
              </a:rPr>
              <a:t>Microsoft Confidential</a:t>
            </a:r>
            <a:endParaRPr lang="en-US" sz="1000" dirty="0">
              <a:latin typeface="Segoe UI" panose="020B0502040204020203" pitchFamily="34" charset="0"/>
              <a:cs typeface="Segoe UI" panose="020B0502040204020203" pitchFamily="34" charset="0"/>
            </a:endParaRPr>
          </a:p>
        </p:txBody>
      </p:sp>
      <p:sp>
        <p:nvSpPr>
          <p:cNvPr id="5" name="Slide Number Placeholder 4"/>
          <p:cNvSpPr>
            <a:spLocks noGrp="1"/>
          </p:cNvSpPr>
          <p:nvPr>
            <p:ph type="sldNum" sz="quarter" idx="12"/>
          </p:nvPr>
        </p:nvSpPr>
        <p:spPr>
          <a:xfrm>
            <a:off x="8850630" y="6356350"/>
            <a:ext cx="2743200" cy="365125"/>
          </a:xfrm>
        </p:spPr>
        <p:txBody>
          <a:bodyPr/>
          <a:lstStyle/>
          <a:p>
            <a:fld id="{AFFF257A-30C5-4AFB-911B-BE4CEEA1EA82}" type="slidenum">
              <a:rPr lang="en-US" smtClean="0"/>
              <a:t>‹#›</a:t>
            </a:fld>
            <a:endParaRPr lang="en-US"/>
          </a:p>
        </p:txBody>
      </p:sp>
    </p:spTree>
    <p:extLst>
      <p:ext uri="{BB962C8B-B14F-4D97-AF65-F5344CB8AC3E}">
        <p14:creationId xmlns:p14="http://schemas.microsoft.com/office/powerpoint/2010/main" val="95413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hasCustomPrompt="1"/>
          </p:nvPr>
        </p:nvSpPr>
        <p:spPr>
          <a:xfrm>
            <a:off x="0" y="1143000"/>
            <a:ext cx="6035040" cy="2286000"/>
          </a:xfrm>
          <a:solidFill>
            <a:srgbClr val="0A5BBA">
              <a:alpha val="90000"/>
            </a:srgbClr>
          </a:solidFill>
        </p:spPr>
        <p:txBody>
          <a:bodyPr lIns="182880" tIns="137160">
            <a:noAutofit/>
          </a:bodyPr>
          <a:lstStyle>
            <a:lvl1pPr marL="57150" indent="0">
              <a:lnSpc>
                <a:spcPct val="100000"/>
              </a:lnSpc>
              <a:buNone/>
              <a:defRPr sz="3600" baseline="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smtClean="0"/>
              <a:t>Demonstration: Title of Demo</a:t>
            </a:r>
          </a:p>
        </p:txBody>
      </p:sp>
    </p:spTree>
    <p:extLst>
      <p:ext uri="{BB962C8B-B14F-4D97-AF65-F5344CB8AC3E}">
        <p14:creationId xmlns:p14="http://schemas.microsoft.com/office/powerpoint/2010/main" val="77941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b">
    <p:bg>
      <p:bgPr>
        <a:solidFill>
          <a:schemeClr val="bg1"/>
        </a:solidFill>
        <a:effectLst/>
      </p:bgPr>
    </p:bg>
    <p:spTree>
      <p:nvGrpSpPr>
        <p:cNvPr id="1" name=""/>
        <p:cNvGrpSpPr/>
        <p:nvPr/>
      </p:nvGrpSpPr>
      <p:grpSpPr>
        <a:xfrm>
          <a:off x="0" y="0"/>
          <a:ext cx="0" cy="0"/>
          <a:chOff x="0" y="0"/>
          <a:chExt cx="0" cy="0"/>
        </a:xfrm>
      </p:grpSpPr>
      <p:sp>
        <p:nvSpPr>
          <p:cNvPr id="13" name="TextBox 12"/>
          <p:cNvSpPr txBox="1"/>
          <p:nvPr userDrawn="1"/>
        </p:nvSpPr>
        <p:spPr>
          <a:xfrm>
            <a:off x="0" y="1143000"/>
            <a:ext cx="6096000" cy="369332"/>
          </a:xfrm>
          <a:prstGeom prst="rect">
            <a:avLst/>
          </a:prstGeom>
          <a:noFill/>
        </p:spPr>
        <p:txBody>
          <a:bodyPr wrap="square" rtlCol="0">
            <a:spAutoFit/>
          </a:bodyPr>
          <a:lstStyle/>
          <a:p>
            <a:endParaRPr lang="en-US" sz="1800" dirty="0"/>
          </a:p>
        </p:txBody>
      </p:sp>
      <p:sp>
        <p:nvSpPr>
          <p:cNvPr id="16" name="Text Placeholder 9"/>
          <p:cNvSpPr>
            <a:spLocks noGrp="1"/>
          </p:cNvSpPr>
          <p:nvPr>
            <p:ph type="body" sz="quarter" idx="13" hasCustomPrompt="1"/>
          </p:nvPr>
        </p:nvSpPr>
        <p:spPr>
          <a:xfrm>
            <a:off x="0" y="1143000"/>
            <a:ext cx="6035040" cy="2286000"/>
          </a:xfrm>
          <a:solidFill>
            <a:srgbClr val="0A5BBA">
              <a:alpha val="90000"/>
            </a:srgbClr>
          </a:solidFill>
        </p:spPr>
        <p:txBody>
          <a:bodyPr lIns="182880" tIns="137160">
            <a:noAutofit/>
          </a:bodyPr>
          <a:lstStyle>
            <a:lvl1pPr marL="57150" indent="0">
              <a:lnSpc>
                <a:spcPct val="100000"/>
              </a:lnSpc>
              <a:buNone/>
              <a:defRPr sz="3600" baseline="0">
                <a:solidFill>
                  <a:schemeClr val="bg1"/>
                </a:solidFill>
                <a:latin typeface="Segoe UI Light" pitchFamily="34" charset="0"/>
              </a:defRPr>
            </a:lvl1pPr>
            <a:lvl2pPr>
              <a:defRPr sz="3000">
                <a:latin typeface="+mn-lt"/>
              </a:defRPr>
            </a:lvl2pPr>
            <a:lvl3pPr>
              <a:defRPr sz="3000">
                <a:latin typeface="+mn-lt"/>
              </a:defRPr>
            </a:lvl3pPr>
            <a:lvl4pPr>
              <a:defRPr sz="3000">
                <a:latin typeface="+mn-lt"/>
              </a:defRPr>
            </a:lvl4pPr>
            <a:lvl5pPr>
              <a:defRPr sz="3000">
                <a:latin typeface="+mn-lt"/>
              </a:defRPr>
            </a:lvl5pPr>
          </a:lstStyle>
          <a:p>
            <a:pPr lvl="0"/>
            <a:r>
              <a:rPr lang="en-US" dirty="0" smtClean="0"/>
              <a:t>Lab: Title of Lab</a:t>
            </a:r>
          </a:p>
        </p:txBody>
      </p:sp>
    </p:spTree>
    <p:extLst>
      <p:ext uri="{BB962C8B-B14F-4D97-AF65-F5344CB8AC3E}">
        <p14:creationId xmlns:p14="http://schemas.microsoft.com/office/powerpoint/2010/main" val="9200723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F257A-30C5-4AFB-911B-BE4CEEA1EA82}" type="slidenum">
              <a:rPr lang="en-US" smtClean="0"/>
              <a:t>‹#›</a:t>
            </a:fld>
            <a:endParaRPr lang="en-US"/>
          </a:p>
        </p:txBody>
      </p:sp>
    </p:spTree>
    <p:extLst>
      <p:ext uri="{BB962C8B-B14F-4D97-AF65-F5344CB8AC3E}">
        <p14:creationId xmlns:p14="http://schemas.microsoft.com/office/powerpoint/2010/main" val="159501407"/>
      </p:ext>
    </p:extLst>
  </p:cSld>
  <p:clrMap bg1="lt1" tx1="dk1" bg2="lt2" tx2="dk2" accent1="accent1" accent2="accent2" accent3="accent3" accent4="accent4" accent5="accent5" accent6="accent6" hlink="hlink" folHlink="folHlink"/>
  <p:sldLayoutIdLst>
    <p:sldLayoutId id="2147483660" r:id="rId1"/>
    <p:sldLayoutId id="2147483699" r:id="rId2"/>
    <p:sldLayoutId id="2147483689"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700" r:id="rId30"/>
    <p:sldLayoutId id="2147483703"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Lst>
  <p:hf hdr="0" ftr="0" dt="0"/>
  <p:txStyles>
    <p:titleStyle>
      <a:lvl1pPr algn="l" defTabSz="914400" rtl="0" eaLnBrk="1" latinLnBrk="0" hangingPunct="1">
        <a:lnSpc>
          <a:spcPct val="90000"/>
        </a:lnSpc>
        <a:spcBef>
          <a:spcPct val="0"/>
        </a:spcBef>
        <a:buNone/>
        <a:defRPr sz="3600" kern="1200">
          <a:solidFill>
            <a:srgbClr val="0A5BBA"/>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3F3F3F"/>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kern="1200">
          <a:solidFill>
            <a:srgbClr val="3F3F3F"/>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rgbClr val="3F3F3F"/>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F3F3F"/>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rgbClr val="3F3F3F"/>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pport.microsoft.com/kb/2721672"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azure.microsoft.com/en-us/campaigns/redhat/" TargetMode="External"/><Relationship Id="rId2" Type="http://schemas.openxmlformats.org/officeDocument/2006/relationships/hyperlink" Target="http://news.microsoft.com/2015/11/04/microsoft-and-red-hat-to-deliver-new-standard-for-enterprise-cloud-experiences/" TargetMode="Externa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3.xml"/><Relationship Id="rId7"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2.emf"/><Relationship Id="rId4" Type="http://schemas.openxmlformats.org/officeDocument/2006/relationships/tags" Target="../tags/tag4.xml"/><Relationship Id="rId9"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22.emf"/><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oleObject" Target="../embeddings/oleObject2.bin"/><Relationship Id="rId5" Type="http://schemas.openxmlformats.org/officeDocument/2006/relationships/tags" Target="../tags/tag10.xml"/><Relationship Id="rId10" Type="http://schemas.openxmlformats.org/officeDocument/2006/relationships/notesSlide" Target="../notesSlides/notesSlide18.xml"/><Relationship Id="rId4" Type="http://schemas.openxmlformats.org/officeDocument/2006/relationships/tags" Target="../tags/tag9.xml"/><Relationship Id="rId9"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notesSlide" Target="../notesSlides/notesSlide29.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slideLayout" Target="../slideLayouts/slideLayout3.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32.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8.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22.emf"/><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tags" Target="../tags/tag32.xml"/><Relationship Id="rId11" Type="http://schemas.openxmlformats.org/officeDocument/2006/relationships/oleObject" Target="../embeddings/oleObject3.bin"/><Relationship Id="rId5" Type="http://schemas.openxmlformats.org/officeDocument/2006/relationships/tags" Target="../tags/tag31.xml"/><Relationship Id="rId10" Type="http://schemas.openxmlformats.org/officeDocument/2006/relationships/notesSlide" Target="../notesSlides/notesSlide30.xml"/><Relationship Id="rId4" Type="http://schemas.openxmlformats.org/officeDocument/2006/relationships/tags" Target="../tags/tag30.xml"/><Relationship Id="rId9"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5.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6.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portal.azure.com/" TargetMode="External"/><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40.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azure.microsoft.com/blog/2014/08/19/azure-virtual-machine-disk-encryption-using-cloudlink/"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gif"/><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Microsoft Azure: Infrastructure as a Service (IaaS)</a:t>
            </a:r>
            <a:endParaRPr lang="en-US" dirty="0"/>
          </a:p>
        </p:txBody>
      </p:sp>
    </p:spTree>
    <p:extLst>
      <p:ext uri="{BB962C8B-B14F-4D97-AF65-F5344CB8AC3E}">
        <p14:creationId xmlns:p14="http://schemas.microsoft.com/office/powerpoint/2010/main" val="131936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96128" y="1658741"/>
            <a:ext cx="9399071" cy="285987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6" name="Title 5"/>
          <p:cNvSpPr>
            <a:spLocks noGrp="1"/>
          </p:cNvSpPr>
          <p:nvPr>
            <p:ph type="title"/>
          </p:nvPr>
        </p:nvSpPr>
        <p:spPr/>
        <p:txBody>
          <a:bodyPr/>
          <a:lstStyle/>
          <a:p>
            <a:r>
              <a:rPr lang="en-US" dirty="0" smtClean="0"/>
              <a:t>Supported Windows Server Applications</a:t>
            </a:r>
            <a:endParaRPr lang="en-US" dirty="0"/>
          </a:p>
        </p:txBody>
      </p:sp>
      <p:sp>
        <p:nvSpPr>
          <p:cNvPr id="9" name="Content Placeholder 8"/>
          <p:cNvSpPr>
            <a:spLocks noGrp="1"/>
          </p:cNvSpPr>
          <p:nvPr>
            <p:ph type="body" sz="quarter" idx="13"/>
          </p:nvPr>
        </p:nvSpPr>
        <p:spPr>
          <a:xfrm>
            <a:off x="402336" y="1143000"/>
            <a:ext cx="11173968" cy="4517571"/>
          </a:xfrm>
        </p:spPr>
        <p:txBody>
          <a:bodyPr>
            <a:noAutofit/>
          </a:bodyPr>
          <a:lstStyle/>
          <a:p>
            <a:pPr marL="0" lvl="0" indent="0">
              <a:buNone/>
            </a:pPr>
            <a:endParaRPr lang="en-US" sz="1200" dirty="0">
              <a:hlinkClick r:id="rId3"/>
            </a:endParaRPr>
          </a:p>
          <a:p>
            <a:r>
              <a:rPr lang="en-US" sz="1200" b="1" dirty="0">
                <a:solidFill>
                  <a:schemeClr val="tx1"/>
                </a:solidFill>
              </a:rPr>
              <a:t>Microsoft BizTalk Server</a:t>
            </a:r>
            <a:r>
              <a:rPr lang="en-US" sz="1200" dirty="0">
                <a:solidFill>
                  <a:schemeClr val="tx1"/>
                </a:solidFill>
              </a:rPr>
              <a:t> - Microsoft BizTalk Server 2013 and later </a:t>
            </a:r>
            <a:r>
              <a:rPr lang="en-US" sz="1200" dirty="0" smtClean="0">
                <a:solidFill>
                  <a:schemeClr val="tx1"/>
                </a:solidFill>
              </a:rPr>
              <a:t>versions</a:t>
            </a:r>
            <a:endParaRPr lang="en-US" sz="1200" dirty="0">
              <a:solidFill>
                <a:schemeClr val="tx1"/>
              </a:solidFill>
            </a:endParaRPr>
          </a:p>
          <a:p>
            <a:r>
              <a:rPr lang="en-US" sz="1200" b="1" dirty="0">
                <a:solidFill>
                  <a:schemeClr val="tx1"/>
                </a:solidFill>
              </a:rPr>
              <a:t>Microsoft Dynamics AX</a:t>
            </a:r>
            <a:r>
              <a:rPr lang="en-US" sz="1200" dirty="0">
                <a:solidFill>
                  <a:schemeClr val="tx1"/>
                </a:solidFill>
              </a:rPr>
              <a:t> - Microsoft Dynamics AX 2012 R3 and future </a:t>
            </a:r>
            <a:r>
              <a:rPr lang="en-US" sz="1200" dirty="0" smtClean="0">
                <a:solidFill>
                  <a:schemeClr val="tx1"/>
                </a:solidFill>
              </a:rPr>
              <a:t>updates </a:t>
            </a:r>
            <a:endParaRPr lang="en-US" sz="1200" dirty="0">
              <a:solidFill>
                <a:schemeClr val="tx1"/>
              </a:solidFill>
            </a:endParaRPr>
          </a:p>
          <a:p>
            <a:r>
              <a:rPr lang="en-US" sz="1200" b="1" dirty="0">
                <a:solidFill>
                  <a:schemeClr val="tx1"/>
                </a:solidFill>
              </a:rPr>
              <a:t>Microsoft Dynamics GP</a:t>
            </a:r>
            <a:r>
              <a:rPr lang="en-US" sz="1200" dirty="0">
                <a:solidFill>
                  <a:schemeClr val="tx1"/>
                </a:solidFill>
              </a:rPr>
              <a:t> - Microsoft Dynamics GP 2013 and later </a:t>
            </a:r>
            <a:r>
              <a:rPr lang="en-US" sz="1200" dirty="0" smtClean="0">
                <a:solidFill>
                  <a:schemeClr val="tx1"/>
                </a:solidFill>
              </a:rPr>
              <a:t>versions</a:t>
            </a:r>
          </a:p>
          <a:p>
            <a:r>
              <a:rPr lang="en-US" sz="1200" b="1" dirty="0" smtClean="0">
                <a:solidFill>
                  <a:schemeClr val="tx1"/>
                </a:solidFill>
              </a:rPr>
              <a:t>Microsoft </a:t>
            </a:r>
            <a:r>
              <a:rPr lang="en-US" sz="1200" b="1" dirty="0">
                <a:solidFill>
                  <a:schemeClr val="tx1"/>
                </a:solidFill>
              </a:rPr>
              <a:t>Dynamics NAV</a:t>
            </a:r>
            <a:r>
              <a:rPr lang="en-US" sz="1200" dirty="0">
                <a:solidFill>
                  <a:schemeClr val="tx1"/>
                </a:solidFill>
              </a:rPr>
              <a:t> - Microsoft Dynamics NAV 2013 and later </a:t>
            </a:r>
            <a:r>
              <a:rPr lang="en-US" sz="1200" dirty="0" smtClean="0">
                <a:solidFill>
                  <a:schemeClr val="tx1"/>
                </a:solidFill>
              </a:rPr>
              <a:t>versions</a:t>
            </a:r>
            <a:endParaRPr lang="en-US" sz="1200" dirty="0">
              <a:solidFill>
                <a:schemeClr val="tx1"/>
              </a:solidFill>
            </a:endParaRPr>
          </a:p>
          <a:p>
            <a:r>
              <a:rPr lang="en-US" sz="1200" b="1" dirty="0">
                <a:solidFill>
                  <a:schemeClr val="tx1"/>
                </a:solidFill>
              </a:rPr>
              <a:t>Microsoft Forefront Identity Manager</a:t>
            </a:r>
            <a:r>
              <a:rPr lang="en-US" sz="1200" dirty="0">
                <a:solidFill>
                  <a:schemeClr val="tx1"/>
                </a:solidFill>
              </a:rPr>
              <a:t> - Microsoft Forefront Identity Manager 2010 R2 SP1 and later </a:t>
            </a:r>
            <a:r>
              <a:rPr lang="en-US" sz="1200" dirty="0" smtClean="0">
                <a:solidFill>
                  <a:schemeClr val="tx1"/>
                </a:solidFill>
              </a:rPr>
              <a:t>versions</a:t>
            </a:r>
            <a:endParaRPr lang="en-US" sz="1200" dirty="0">
              <a:solidFill>
                <a:schemeClr val="tx1"/>
              </a:solidFill>
            </a:endParaRPr>
          </a:p>
          <a:p>
            <a:r>
              <a:rPr lang="en-US" sz="1200" b="1" dirty="0">
                <a:solidFill>
                  <a:schemeClr val="tx1"/>
                </a:solidFill>
              </a:rPr>
              <a:t>Microsoft HPC Pack</a:t>
            </a:r>
            <a:r>
              <a:rPr lang="en-US" sz="1200" dirty="0">
                <a:solidFill>
                  <a:schemeClr val="tx1"/>
                </a:solidFill>
              </a:rPr>
              <a:t> - Microsoft HPC Pack 2012 and later </a:t>
            </a:r>
            <a:r>
              <a:rPr lang="en-US" sz="1200" dirty="0" smtClean="0">
                <a:solidFill>
                  <a:schemeClr val="tx1"/>
                </a:solidFill>
              </a:rPr>
              <a:t>versions </a:t>
            </a:r>
            <a:endParaRPr lang="en-US" sz="1200" dirty="0">
              <a:solidFill>
                <a:schemeClr val="tx1"/>
              </a:solidFill>
            </a:endParaRPr>
          </a:p>
          <a:p>
            <a:r>
              <a:rPr lang="en-US" sz="1200" b="1" dirty="0">
                <a:solidFill>
                  <a:schemeClr val="tx1"/>
                </a:solidFill>
              </a:rPr>
              <a:t>Microsoft Project Server</a:t>
            </a:r>
            <a:r>
              <a:rPr lang="en-US" sz="1200" dirty="0">
                <a:solidFill>
                  <a:schemeClr val="tx1"/>
                </a:solidFill>
              </a:rPr>
              <a:t> - Microsoft Project Server 2013 and later </a:t>
            </a:r>
            <a:r>
              <a:rPr lang="en-US" sz="1200" dirty="0" smtClean="0">
                <a:solidFill>
                  <a:schemeClr val="tx1"/>
                </a:solidFill>
              </a:rPr>
              <a:t>versions</a:t>
            </a:r>
            <a:endParaRPr lang="en-US" sz="1200" dirty="0">
              <a:solidFill>
                <a:schemeClr val="tx1"/>
              </a:solidFill>
            </a:endParaRPr>
          </a:p>
          <a:p>
            <a:r>
              <a:rPr lang="en-US" sz="1200" b="1" dirty="0">
                <a:solidFill>
                  <a:schemeClr val="tx1"/>
                </a:solidFill>
              </a:rPr>
              <a:t>Microsoft SharePoint Server</a:t>
            </a:r>
            <a:r>
              <a:rPr lang="en-US" sz="1200" dirty="0">
                <a:solidFill>
                  <a:schemeClr val="tx1"/>
                </a:solidFill>
              </a:rPr>
              <a:t> - Microsoft SharePoint Server 2010 and later versions are supported on Windows Azure Virtual Machines. </a:t>
            </a:r>
          </a:p>
          <a:p>
            <a:r>
              <a:rPr lang="en-US" sz="1200" b="1" dirty="0">
                <a:solidFill>
                  <a:schemeClr val="tx1"/>
                </a:solidFill>
              </a:rPr>
              <a:t>Microsoft SQL Server</a:t>
            </a:r>
            <a:r>
              <a:rPr lang="en-US" sz="1200" dirty="0">
                <a:solidFill>
                  <a:schemeClr val="tx1"/>
                </a:solidFill>
              </a:rPr>
              <a:t> - 64-bit versions of Microsoft SQL Server 2008 and later </a:t>
            </a:r>
            <a:r>
              <a:rPr lang="en-US" sz="1200" dirty="0" smtClean="0">
                <a:solidFill>
                  <a:schemeClr val="tx1"/>
                </a:solidFill>
              </a:rPr>
              <a:t>versions </a:t>
            </a:r>
            <a:endParaRPr lang="en-US" sz="1200" dirty="0">
              <a:solidFill>
                <a:schemeClr val="tx1"/>
              </a:solidFill>
            </a:endParaRPr>
          </a:p>
          <a:p>
            <a:r>
              <a:rPr lang="en-US" sz="1200" b="1" dirty="0">
                <a:solidFill>
                  <a:schemeClr val="tx1"/>
                </a:solidFill>
              </a:rPr>
              <a:t>Microsoft System Center</a:t>
            </a:r>
            <a:r>
              <a:rPr lang="en-US" sz="1200" dirty="0">
                <a:solidFill>
                  <a:schemeClr val="tx1"/>
                </a:solidFill>
              </a:rPr>
              <a:t> - Microsoft System Center 2012 SP1 and later versions are supported for the following applications:</a:t>
            </a:r>
          </a:p>
          <a:p>
            <a:pPr lvl="1">
              <a:spcBef>
                <a:spcPts val="0"/>
              </a:spcBef>
            </a:pPr>
            <a:r>
              <a:rPr lang="en-US" sz="1100" dirty="0">
                <a:solidFill>
                  <a:schemeClr val="tx1"/>
                </a:solidFill>
              </a:rPr>
              <a:t>•App Controller</a:t>
            </a:r>
          </a:p>
          <a:p>
            <a:pPr lvl="1">
              <a:spcBef>
                <a:spcPts val="0"/>
              </a:spcBef>
            </a:pPr>
            <a:r>
              <a:rPr lang="en-US" sz="1100" dirty="0">
                <a:solidFill>
                  <a:schemeClr val="tx1"/>
                </a:solidFill>
              </a:rPr>
              <a:t>•Configuration Manager</a:t>
            </a:r>
          </a:p>
          <a:p>
            <a:pPr lvl="1">
              <a:spcBef>
                <a:spcPts val="0"/>
              </a:spcBef>
            </a:pPr>
            <a:r>
              <a:rPr lang="en-US" sz="1100" dirty="0">
                <a:solidFill>
                  <a:schemeClr val="tx1"/>
                </a:solidFill>
              </a:rPr>
              <a:t>•Endpoint Protection</a:t>
            </a:r>
          </a:p>
          <a:p>
            <a:pPr lvl="1">
              <a:spcBef>
                <a:spcPts val="0"/>
              </a:spcBef>
            </a:pPr>
            <a:r>
              <a:rPr lang="en-US" sz="1100" dirty="0">
                <a:solidFill>
                  <a:schemeClr val="tx1"/>
                </a:solidFill>
              </a:rPr>
              <a:t>•Operations Manager</a:t>
            </a:r>
          </a:p>
          <a:p>
            <a:pPr lvl="1">
              <a:spcBef>
                <a:spcPts val="0"/>
              </a:spcBef>
            </a:pPr>
            <a:r>
              <a:rPr lang="en-US" sz="1100" dirty="0">
                <a:solidFill>
                  <a:schemeClr val="tx1"/>
                </a:solidFill>
              </a:rPr>
              <a:t>•Orchestrator</a:t>
            </a:r>
          </a:p>
          <a:p>
            <a:pPr lvl="1">
              <a:spcBef>
                <a:spcPts val="0"/>
              </a:spcBef>
            </a:pPr>
            <a:r>
              <a:rPr lang="en-US" sz="1100" dirty="0">
                <a:solidFill>
                  <a:schemeClr val="tx1"/>
                </a:solidFill>
              </a:rPr>
              <a:t>•Server Application Virtualization</a:t>
            </a:r>
          </a:p>
          <a:p>
            <a:pPr lvl="1">
              <a:spcBef>
                <a:spcPts val="0"/>
              </a:spcBef>
            </a:pPr>
            <a:r>
              <a:rPr lang="en-US" sz="1100" dirty="0">
                <a:solidFill>
                  <a:schemeClr val="tx1"/>
                </a:solidFill>
              </a:rPr>
              <a:t>•Service Manager</a:t>
            </a:r>
          </a:p>
          <a:p>
            <a:pPr lvl="1">
              <a:spcBef>
                <a:spcPts val="0"/>
              </a:spcBef>
            </a:pPr>
            <a:endParaRPr lang="en-US" sz="1100" dirty="0">
              <a:solidFill>
                <a:schemeClr val="tx1"/>
              </a:solidFill>
            </a:endParaRPr>
          </a:p>
          <a:p>
            <a:r>
              <a:rPr lang="en-US" sz="1200" b="1" dirty="0">
                <a:solidFill>
                  <a:schemeClr val="tx1"/>
                </a:solidFill>
              </a:rPr>
              <a:t>Microsoft Team Foundation Server 2012</a:t>
            </a:r>
            <a:r>
              <a:rPr lang="en-US" sz="1200" dirty="0">
                <a:solidFill>
                  <a:schemeClr val="tx1"/>
                </a:solidFill>
              </a:rPr>
              <a:t> and later </a:t>
            </a:r>
            <a:r>
              <a:rPr lang="en-US" sz="1200" dirty="0" smtClean="0">
                <a:solidFill>
                  <a:schemeClr val="tx1"/>
                </a:solidFill>
              </a:rPr>
              <a:t>versions</a:t>
            </a:r>
          </a:p>
          <a:p>
            <a:r>
              <a:rPr lang="en-US" sz="1200" b="1" dirty="0" smtClean="0">
                <a:solidFill>
                  <a:schemeClr val="tx1"/>
                </a:solidFill>
              </a:rPr>
              <a:t>Microsoft Exchange</a:t>
            </a:r>
          </a:p>
          <a:p>
            <a:r>
              <a:rPr lang="en-US" sz="1200" dirty="0" smtClean="0">
                <a:solidFill>
                  <a:schemeClr val="tx1"/>
                </a:solidFill>
              </a:rPr>
              <a:t>For the most up to date list : </a:t>
            </a:r>
            <a:r>
              <a:rPr lang="en-US" sz="1200" b="1" dirty="0"/>
              <a:t>http://support.microsoft.com/kb/2721672</a:t>
            </a:r>
          </a:p>
          <a:p>
            <a:pPr marL="0" indent="0">
              <a:buNone/>
            </a:pPr>
            <a:endParaRPr lang="en-US" sz="1200" dirty="0">
              <a:solidFill>
                <a:schemeClr val="tx1"/>
              </a:solidFill>
            </a:endParaRPr>
          </a:p>
          <a:p>
            <a:endParaRPr lang="en-US" sz="1200" b="1" dirty="0"/>
          </a:p>
          <a:p>
            <a:pPr marL="0" lvl="0" indent="0">
              <a:buNone/>
            </a:pPr>
            <a:endParaRPr lang="en-US" sz="1200" dirty="0">
              <a:hlinkClick r:id="rId3"/>
            </a:endParaRPr>
          </a:p>
          <a:p>
            <a:pPr marL="0" lvl="0" indent="0">
              <a:buNone/>
            </a:pPr>
            <a:endParaRPr lang="en-US" sz="1200" dirty="0" smtClean="0">
              <a:hlinkClick r:id="rId3"/>
            </a:endParaRPr>
          </a:p>
          <a:p>
            <a:pPr marL="0" lvl="0" indent="0">
              <a:buNone/>
            </a:pPr>
            <a:endParaRPr lang="en-US" sz="1200" dirty="0">
              <a:hlinkClick r:id="rId3"/>
            </a:endParaRPr>
          </a:p>
          <a:p>
            <a:pPr marL="0" lvl="0" indent="0">
              <a:buNone/>
            </a:pPr>
            <a:endParaRPr lang="en-US" sz="1200" dirty="0" smtClean="0">
              <a:hlinkClick r:id="rId3"/>
            </a:endParaRPr>
          </a:p>
          <a:p>
            <a:pPr marL="0" lvl="0" indent="0">
              <a:buNone/>
            </a:pPr>
            <a:endParaRPr lang="en-US" sz="1200" dirty="0">
              <a:hlinkClick r:id="rId3"/>
            </a:endParaRPr>
          </a:p>
          <a:p>
            <a:pPr marL="0" lvl="0" indent="0">
              <a:buNone/>
            </a:pPr>
            <a:endParaRPr lang="en-US" sz="1200" dirty="0" smtClean="0">
              <a:hlinkClick r:id="rId3"/>
            </a:endParaRPr>
          </a:p>
          <a:p>
            <a:pPr marL="0" lvl="0" indent="0">
              <a:buNone/>
            </a:pPr>
            <a:endParaRPr lang="en-US" sz="1200" dirty="0">
              <a:hlinkClick r:id="rId3"/>
            </a:endParaRPr>
          </a:p>
          <a:p>
            <a:pPr marL="0" lvl="0" indent="0">
              <a:buNone/>
            </a:pPr>
            <a:endParaRPr lang="en-US" sz="1200" dirty="0" smtClean="0">
              <a:hlinkClick r:id="rId3"/>
            </a:endParaRPr>
          </a:p>
          <a:p>
            <a:pPr marL="0" lvl="0" indent="0">
              <a:buNone/>
            </a:pPr>
            <a:endParaRPr lang="en-US" sz="1200" dirty="0">
              <a:hlinkClick r:id="rId3"/>
            </a:endParaRPr>
          </a:p>
          <a:p>
            <a:pPr marL="0" lvl="0" indent="0">
              <a:buNone/>
            </a:pPr>
            <a:endParaRPr lang="en-US" sz="1200" dirty="0" smtClean="0">
              <a:hlinkClick r:id="rId3"/>
            </a:endParaRPr>
          </a:p>
          <a:p>
            <a:pPr lvl="0"/>
            <a:r>
              <a:rPr lang="en-US" sz="1200" dirty="0" smtClean="0">
                <a:hlinkClick r:id="rId3"/>
              </a:rPr>
              <a:t>http://support.microsoft.com/kb/2721672</a:t>
            </a:r>
            <a:r>
              <a:rPr lang="en-US" sz="1200" dirty="0" smtClean="0"/>
              <a:t> </a:t>
            </a:r>
          </a:p>
        </p:txBody>
      </p:sp>
    </p:spTree>
    <p:extLst>
      <p:ext uri="{BB962C8B-B14F-4D97-AF65-F5344CB8AC3E}">
        <p14:creationId xmlns:p14="http://schemas.microsoft.com/office/powerpoint/2010/main" val="261219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Linux on Microsoft </a:t>
            </a:r>
            <a:r>
              <a:rPr lang="de-DE" dirty="0" err="1"/>
              <a:t>Azure</a:t>
            </a:r>
            <a:endParaRPr lang="de-DE" dirty="0"/>
          </a:p>
        </p:txBody>
      </p:sp>
      <p:sp>
        <p:nvSpPr>
          <p:cNvPr id="3" name="Text Placeholder 2"/>
          <p:cNvSpPr>
            <a:spLocks noGrp="1"/>
          </p:cNvSpPr>
          <p:nvPr>
            <p:ph type="body" sz="quarter" idx="10"/>
          </p:nvPr>
        </p:nvSpPr>
        <p:spPr>
          <a:xfrm>
            <a:off x="519248" y="1447800"/>
            <a:ext cx="11151917" cy="4475071"/>
          </a:xfrm>
        </p:spPr>
        <p:txBody>
          <a:bodyPr/>
          <a:lstStyle/>
          <a:p>
            <a:r>
              <a:rPr lang="en-US" sz="2000" dirty="0" smtClean="0"/>
              <a:t>Supported Versions:</a:t>
            </a:r>
            <a:endParaRPr lang="en-US" sz="2000" dirty="0"/>
          </a:p>
          <a:p>
            <a:pPr lvl="1"/>
            <a:r>
              <a:rPr lang="en-US" sz="1600" dirty="0"/>
              <a:t>SUSE SLES 11 Service Pack </a:t>
            </a:r>
            <a:r>
              <a:rPr lang="en-US" sz="1600" dirty="0" smtClean="0"/>
              <a:t>3+ </a:t>
            </a:r>
            <a:r>
              <a:rPr lang="en-US" sz="1600" dirty="0"/>
              <a:t>(</a:t>
            </a:r>
            <a:r>
              <a:rPr lang="en-US" sz="1600" dirty="0" smtClean="0"/>
              <a:t>SP3)</a:t>
            </a:r>
            <a:endParaRPr lang="en-US" sz="1600" dirty="0"/>
          </a:p>
          <a:p>
            <a:pPr lvl="1"/>
            <a:r>
              <a:rPr lang="en-US" sz="1600" dirty="0" err="1"/>
              <a:t>openSUSE</a:t>
            </a:r>
            <a:r>
              <a:rPr lang="en-US" sz="1600" dirty="0"/>
              <a:t> </a:t>
            </a:r>
            <a:r>
              <a:rPr lang="en-US" sz="1600" dirty="0" smtClean="0"/>
              <a:t>13.1+, 13.2 </a:t>
            </a:r>
            <a:endParaRPr lang="en-US" sz="1600" dirty="0"/>
          </a:p>
          <a:p>
            <a:pPr lvl="1"/>
            <a:r>
              <a:rPr lang="en-US" sz="1600" dirty="0"/>
              <a:t>CentOS </a:t>
            </a:r>
            <a:r>
              <a:rPr lang="en-US" sz="1600" dirty="0" smtClean="0"/>
              <a:t>6.5, 6.6, 7.0+ </a:t>
            </a:r>
            <a:r>
              <a:rPr lang="en-US" sz="1600" dirty="0"/>
              <a:t>by </a:t>
            </a:r>
            <a:r>
              <a:rPr lang="en-US" sz="1600" dirty="0" err="1"/>
              <a:t>OpenLogic</a:t>
            </a:r>
            <a:r>
              <a:rPr lang="en-US" sz="1600" dirty="0"/>
              <a:t>*</a:t>
            </a:r>
          </a:p>
          <a:p>
            <a:pPr lvl="1"/>
            <a:r>
              <a:rPr lang="en-US" sz="1600" dirty="0"/>
              <a:t>Ubuntu Server </a:t>
            </a:r>
            <a:r>
              <a:rPr lang="en-US" sz="1600" dirty="0" smtClean="0"/>
              <a:t>12.04.1+,14.04, 14.10, 15.04, 15.10</a:t>
            </a:r>
          </a:p>
          <a:p>
            <a:pPr lvl="1"/>
            <a:r>
              <a:rPr lang="en-US" sz="1600" dirty="0" smtClean="0"/>
              <a:t>Oracle Linux 6.4+, 7.0</a:t>
            </a:r>
            <a:endParaRPr lang="en-US" sz="1600" dirty="0"/>
          </a:p>
          <a:p>
            <a:r>
              <a:rPr lang="en-US" sz="2000" dirty="0"/>
              <a:t>Specific versions are endorsed:</a:t>
            </a:r>
          </a:p>
          <a:p>
            <a:pPr lvl="1"/>
            <a:r>
              <a:rPr lang="en-US" sz="1600" dirty="0"/>
              <a:t>Integration Components</a:t>
            </a:r>
          </a:p>
          <a:p>
            <a:pPr lvl="1"/>
            <a:r>
              <a:rPr lang="en-US" sz="1600" dirty="0"/>
              <a:t>Testing and validation by partners</a:t>
            </a:r>
          </a:p>
          <a:p>
            <a:pPr lvl="1"/>
            <a:r>
              <a:rPr lang="en-US" sz="1600" dirty="0"/>
              <a:t>Bring other variants at your own risk**</a:t>
            </a:r>
          </a:p>
          <a:p>
            <a:endParaRPr lang="en-US" sz="2000" dirty="0"/>
          </a:p>
          <a:p>
            <a:r>
              <a:rPr lang="en-US" sz="2000" dirty="0"/>
              <a:t>*Image provided by </a:t>
            </a:r>
            <a:r>
              <a:rPr lang="en-US" sz="2000" dirty="0" err="1"/>
              <a:t>OpenLogic</a:t>
            </a:r>
            <a:r>
              <a:rPr lang="en-US" sz="2000" dirty="0"/>
              <a:t> based on CentOS </a:t>
            </a:r>
            <a:r>
              <a:rPr lang="en-US" sz="2000" dirty="0" smtClean="0"/>
              <a:t>6.5 – 7.1</a:t>
            </a:r>
            <a:endParaRPr lang="en-US" sz="2000" dirty="0"/>
          </a:p>
          <a:p>
            <a:r>
              <a:rPr lang="en-US" sz="2000" dirty="0"/>
              <a:t>**Interoperation work will be Required</a:t>
            </a:r>
          </a:p>
          <a:p>
            <a:endParaRPr lang="de-DE" dirty="0"/>
          </a:p>
        </p:txBody>
      </p:sp>
      <p:pic>
        <p:nvPicPr>
          <p:cNvPr id="4" name="Picture 10" descr="http://t1.gstatic.com/images?q=tbn:ANd9GcSKCjha-gRtSSL5ZPRaclGXFgJhRdGQK-dl6jOZJCr_LuzIJQoPg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42" b="1045"/>
          <a:stretch/>
        </p:blipFill>
        <p:spPr bwMode="auto">
          <a:xfrm>
            <a:off x="6903245" y="3172420"/>
            <a:ext cx="2395863" cy="15354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857" y="3023650"/>
            <a:ext cx="2150197" cy="215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7459" y="1411370"/>
            <a:ext cx="2102547" cy="135497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9803" y="1401821"/>
            <a:ext cx="2240504" cy="1351416"/>
          </a:xfrm>
          <a:prstGeom prst="rect">
            <a:avLst/>
          </a:prstGeom>
        </p:spPr>
      </p:pic>
    </p:spTree>
    <p:extLst>
      <p:ext uri="{BB962C8B-B14F-4D97-AF65-F5344CB8AC3E}">
        <p14:creationId xmlns:p14="http://schemas.microsoft.com/office/powerpoint/2010/main" val="38545992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Red Hat?</a:t>
            </a:r>
            <a:endParaRPr lang="en-US" dirty="0"/>
          </a:p>
        </p:txBody>
      </p:sp>
      <p:sp>
        <p:nvSpPr>
          <p:cNvPr id="3" name="Text Placeholder 2"/>
          <p:cNvSpPr>
            <a:spLocks noGrp="1"/>
          </p:cNvSpPr>
          <p:nvPr>
            <p:ph type="body" sz="quarter" idx="10"/>
          </p:nvPr>
        </p:nvSpPr>
        <p:spPr/>
        <p:txBody>
          <a:bodyPr/>
          <a:lstStyle/>
          <a:p>
            <a:r>
              <a:rPr lang="en-US" dirty="0" smtClean="0"/>
              <a:t>11/4/2015 – new announcement on partnership </a:t>
            </a:r>
            <a:r>
              <a:rPr lang="en-US" dirty="0"/>
              <a:t>between Red Hat and Microsoft. </a:t>
            </a:r>
            <a:r>
              <a:rPr lang="en-US" dirty="0">
                <a:hlinkClick r:id="rId2"/>
              </a:rPr>
              <a:t>http://news.microsoft.com/2015/11/04/microsoft-and-red-hat-to-deliver-new-standard-for-enterprise-cloud-experiences</a:t>
            </a:r>
            <a:r>
              <a:rPr lang="en-US" dirty="0" smtClean="0">
                <a:hlinkClick r:id="rId2"/>
              </a:rPr>
              <a:t>/</a:t>
            </a:r>
            <a:endParaRPr lang="en-US" dirty="0" smtClean="0"/>
          </a:p>
          <a:p>
            <a:r>
              <a:rPr lang="en-US" dirty="0"/>
              <a:t>Landing site </a:t>
            </a:r>
            <a:r>
              <a:rPr lang="en-US" dirty="0">
                <a:hlinkClick r:id="rId3"/>
              </a:rPr>
              <a:t>https://azure.microsoft.com/en-us/campaigns/redhat</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9210438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368" y="2375553"/>
            <a:ext cx="2565432" cy="1165207"/>
          </a:xfrm>
          <a:prstGeom prst="rect">
            <a:avLst/>
          </a:prstGeom>
        </p:spPr>
      </p:pic>
      <p:sp>
        <p:nvSpPr>
          <p:cNvPr id="12" name="Text Placeholder 2"/>
          <p:cNvSpPr txBox="1">
            <a:spLocks/>
          </p:cNvSpPr>
          <p:nvPr/>
        </p:nvSpPr>
        <p:spPr>
          <a:xfrm>
            <a:off x="3454012" y="974965"/>
            <a:ext cx="3910489" cy="2000548"/>
          </a:xfrm>
          <a:prstGeom prst="rect">
            <a:avLst/>
          </a:prstGeom>
        </p:spPr>
        <p:txBody>
          <a:bodyPr vert="horz" wrap="square" lIns="0" tIns="0" rIns="0" bIns="0" rtlCol="0">
            <a:spAutoFit/>
          </a:bodyPr>
          <a:lstStyle>
            <a:lvl1pPr marL="287099" indent="-287099" algn="l" defTabSz="570222"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1pPr>
            <a:lvl2pPr marL="533614" indent="-246515" algn="l" defTabSz="570222" rtl="0" eaLnBrk="1" latinLnBrk="0" hangingPunct="1">
              <a:lnSpc>
                <a:spcPct val="90000"/>
              </a:lnSpc>
              <a:spcBef>
                <a:spcPct val="20000"/>
              </a:spcBef>
              <a:buSzPct val="80000"/>
              <a:buFont typeface="Arial" pitchFamily="34" charset="0"/>
              <a:buChar char="•"/>
              <a:defRPr sz="1700" kern="1200">
                <a:gradFill>
                  <a:gsLst>
                    <a:gs pos="0">
                      <a:srgbClr val="595959"/>
                    </a:gs>
                    <a:gs pos="86000">
                      <a:srgbClr val="595959"/>
                    </a:gs>
                  </a:gsLst>
                  <a:lin ang="5400000" scaled="0"/>
                </a:gradFill>
                <a:latin typeface="+mn-lt"/>
                <a:ea typeface="+mn-ea"/>
                <a:cs typeface="+mn-cs"/>
              </a:defRPr>
            </a:lvl2pPr>
            <a:lvl3pPr marL="785079" indent="-251464" algn="l" defTabSz="570222"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3pPr>
            <a:lvl4pPr marL="1000895" indent="-215821" algn="l" defTabSz="570222" rtl="0" eaLnBrk="1" latinLnBrk="0" hangingPunct="1">
              <a:lnSpc>
                <a:spcPct val="90000"/>
              </a:lnSpc>
              <a:spcBef>
                <a:spcPct val="20000"/>
              </a:spcBef>
              <a:buSzPct val="80000"/>
              <a:buFont typeface="Arial" pitchFamily="34" charset="0"/>
              <a:buChar char="•"/>
              <a:defRPr sz="1200" kern="1200">
                <a:gradFill>
                  <a:gsLst>
                    <a:gs pos="0">
                      <a:srgbClr val="595959"/>
                    </a:gs>
                    <a:gs pos="86000">
                      <a:srgbClr val="595959"/>
                    </a:gs>
                  </a:gsLst>
                  <a:lin ang="5400000" scaled="0"/>
                </a:gradFill>
                <a:latin typeface="+mn-lt"/>
                <a:ea typeface="+mn-ea"/>
                <a:cs typeface="+mn-cs"/>
              </a:defRPr>
            </a:lvl4pPr>
            <a:lvl5pPr marL="1210782" indent="-209882" algn="l" defTabSz="570222" rtl="0" eaLnBrk="1" latinLnBrk="0" hangingPunct="1">
              <a:lnSpc>
                <a:spcPct val="90000"/>
              </a:lnSpc>
              <a:spcBef>
                <a:spcPct val="20000"/>
              </a:spcBef>
              <a:buSzPct val="80000"/>
              <a:buFont typeface="Arial" pitchFamily="34" charset="0"/>
              <a:buChar char="•"/>
              <a:defRPr sz="1200" kern="1200">
                <a:gradFill>
                  <a:gsLst>
                    <a:gs pos="0">
                      <a:srgbClr val="595959"/>
                    </a:gs>
                    <a:gs pos="86000">
                      <a:srgbClr val="595959"/>
                    </a:gs>
                  </a:gsLst>
                  <a:lin ang="5400000" scaled="0"/>
                </a:gradFill>
                <a:latin typeface="+mn-lt"/>
                <a:ea typeface="+mn-ea"/>
                <a:cs typeface="+mn-cs"/>
              </a:defRPr>
            </a:lvl5pPr>
            <a:lvl6pPr marL="1568113" indent="-142556" algn="l" defTabSz="570222"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3221" indent="-142556" algn="l" defTabSz="570222"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38333" indent="-142556" algn="l" defTabSz="570222"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3443" indent="-142556" algn="l" defTabSz="570222"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defTabSz="760277">
              <a:buNone/>
              <a:defRPr/>
            </a:pPr>
            <a:r>
              <a:rPr lang="en-US" sz="3200" spc="-43" dirty="0">
                <a:solidFill>
                  <a:srgbClr val="5F5F5F"/>
                </a:solidFill>
                <a:cs typeface="Segoe UI Light" pitchFamily="34" charset="0"/>
              </a:rPr>
              <a:t>Microsoft</a:t>
            </a:r>
          </a:p>
          <a:p>
            <a:pPr>
              <a:defRPr/>
            </a:pPr>
            <a:r>
              <a:rPr lang="en-US" sz="1800" dirty="0">
                <a:solidFill>
                  <a:srgbClr val="292929"/>
                </a:solidFill>
              </a:rPr>
              <a:t>Windows Server 2008 R2</a:t>
            </a:r>
          </a:p>
          <a:p>
            <a:pPr>
              <a:defRPr/>
            </a:pPr>
            <a:r>
              <a:rPr lang="en-US" sz="1800" dirty="0">
                <a:solidFill>
                  <a:srgbClr val="292929"/>
                </a:solidFill>
              </a:rPr>
              <a:t>SQL </a:t>
            </a:r>
            <a:r>
              <a:rPr lang="en-US" sz="1800" dirty="0" smtClean="0">
                <a:solidFill>
                  <a:srgbClr val="292929"/>
                </a:solidFill>
              </a:rPr>
              <a:t>Server 2012 - 2014</a:t>
            </a:r>
            <a:endParaRPr lang="en-US" sz="1800" dirty="0">
              <a:solidFill>
                <a:srgbClr val="292929"/>
              </a:solidFill>
            </a:endParaRPr>
          </a:p>
          <a:p>
            <a:pPr>
              <a:defRPr/>
            </a:pPr>
            <a:r>
              <a:rPr lang="en-US" sz="1800" dirty="0">
                <a:solidFill>
                  <a:srgbClr val="292929"/>
                </a:solidFill>
              </a:rPr>
              <a:t>Windows Server 2012</a:t>
            </a:r>
          </a:p>
          <a:p>
            <a:pPr>
              <a:defRPr/>
            </a:pPr>
            <a:r>
              <a:rPr lang="en-US" sz="1800" dirty="0" smtClean="0">
                <a:solidFill>
                  <a:srgbClr val="292929"/>
                </a:solidFill>
              </a:rPr>
              <a:t>BizTalk </a:t>
            </a:r>
            <a:r>
              <a:rPr lang="en-US" sz="1800" dirty="0">
                <a:solidFill>
                  <a:srgbClr val="292929"/>
                </a:solidFill>
              </a:rPr>
              <a:t>Server </a:t>
            </a:r>
            <a:r>
              <a:rPr lang="en-US" sz="1800" dirty="0" smtClean="0">
                <a:solidFill>
                  <a:srgbClr val="292929"/>
                </a:solidFill>
              </a:rPr>
              <a:t>2013</a:t>
            </a:r>
          </a:p>
          <a:p>
            <a:pPr>
              <a:defRPr/>
            </a:pPr>
            <a:r>
              <a:rPr lang="en-US" sz="1800" dirty="0" smtClean="0">
                <a:solidFill>
                  <a:srgbClr val="292929"/>
                </a:solidFill>
              </a:rPr>
              <a:t>SharePoint 2013 (trial)</a:t>
            </a:r>
            <a:endParaRPr lang="en-US" sz="1800" dirty="0">
              <a:solidFill>
                <a:srgbClr val="292929"/>
              </a:solidFill>
            </a:endParaRPr>
          </a:p>
        </p:txBody>
      </p:sp>
      <p:sp>
        <p:nvSpPr>
          <p:cNvPr id="13" name="Text Placeholder 2"/>
          <p:cNvSpPr txBox="1">
            <a:spLocks/>
          </p:cNvSpPr>
          <p:nvPr/>
        </p:nvSpPr>
        <p:spPr>
          <a:xfrm>
            <a:off x="4234214" y="3248378"/>
            <a:ext cx="4788904" cy="1850763"/>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9120">
              <a:spcAft>
                <a:spcPts val="1200"/>
              </a:spcAft>
              <a:defRPr/>
            </a:pPr>
            <a:r>
              <a:rPr lang="en-US" sz="3200" spc="-43" dirty="0">
                <a:solidFill>
                  <a:srgbClr val="5F5F5F"/>
                </a:solidFill>
                <a:latin typeface="+mn-lt"/>
                <a:cs typeface="Segoe UI Light" pitchFamily="34" charset="0"/>
              </a:rPr>
              <a:t>Open Source</a:t>
            </a:r>
          </a:p>
          <a:p>
            <a:pPr marL="380990" indent="-380990" defTabSz="1219120">
              <a:spcBef>
                <a:spcPts val="480"/>
              </a:spcBef>
              <a:spcAft>
                <a:spcPts val="0"/>
              </a:spcAft>
              <a:buFont typeface="Arial" pitchFamily="34" charset="0"/>
              <a:buChar char="•"/>
              <a:defRPr/>
            </a:pPr>
            <a:r>
              <a:rPr lang="en-US" sz="1800" spc="-133" dirty="0" err="1">
                <a:solidFill>
                  <a:srgbClr val="292929"/>
                </a:solidFill>
                <a:latin typeface="+mn-lt"/>
              </a:rPr>
              <a:t>OpenSUSE</a:t>
            </a:r>
            <a:r>
              <a:rPr lang="en-US" sz="1800" spc="-133" dirty="0">
                <a:solidFill>
                  <a:srgbClr val="292929"/>
                </a:solidFill>
                <a:latin typeface="+mn-lt"/>
              </a:rPr>
              <a:t> </a:t>
            </a:r>
            <a:r>
              <a:rPr lang="en-US" sz="1800" spc="-133" dirty="0" smtClean="0">
                <a:solidFill>
                  <a:srgbClr val="292929"/>
                </a:solidFill>
                <a:latin typeface="+mn-lt"/>
              </a:rPr>
              <a:t>13.1</a:t>
            </a:r>
            <a:endParaRPr lang="en-US" sz="1800" spc="-133" dirty="0">
              <a:solidFill>
                <a:srgbClr val="292929"/>
              </a:solidFill>
              <a:latin typeface="+mn-lt"/>
            </a:endParaRPr>
          </a:p>
          <a:p>
            <a:pPr marL="380990" indent="-380990" defTabSz="1219120">
              <a:spcBef>
                <a:spcPts val="480"/>
              </a:spcBef>
              <a:spcAft>
                <a:spcPts val="0"/>
              </a:spcAft>
              <a:buFont typeface="Arial" pitchFamily="34" charset="0"/>
              <a:buChar char="•"/>
              <a:defRPr/>
            </a:pPr>
            <a:r>
              <a:rPr lang="en-US" sz="1800" spc="-133" dirty="0" err="1">
                <a:solidFill>
                  <a:srgbClr val="292929"/>
                </a:solidFill>
                <a:latin typeface="+mn-lt"/>
              </a:rPr>
              <a:t>CentOS</a:t>
            </a:r>
            <a:r>
              <a:rPr lang="en-US" sz="1800" spc="-133" dirty="0">
                <a:solidFill>
                  <a:srgbClr val="292929"/>
                </a:solidFill>
                <a:latin typeface="+mn-lt"/>
              </a:rPr>
              <a:t> </a:t>
            </a:r>
            <a:r>
              <a:rPr lang="en-US" sz="1800" spc="-133" dirty="0" smtClean="0">
                <a:solidFill>
                  <a:srgbClr val="292929"/>
                </a:solidFill>
                <a:latin typeface="+mn-lt"/>
              </a:rPr>
              <a:t>6.5</a:t>
            </a:r>
            <a:endParaRPr lang="en-US" sz="1800" spc="-133" dirty="0">
              <a:solidFill>
                <a:srgbClr val="292929"/>
              </a:solidFill>
              <a:latin typeface="+mn-lt"/>
            </a:endParaRPr>
          </a:p>
          <a:p>
            <a:pPr marL="380990" indent="-380990" defTabSz="1219120">
              <a:spcBef>
                <a:spcPts val="480"/>
              </a:spcBef>
              <a:spcAft>
                <a:spcPts val="0"/>
              </a:spcAft>
              <a:buFont typeface="Arial" pitchFamily="34" charset="0"/>
              <a:buChar char="•"/>
              <a:defRPr/>
            </a:pPr>
            <a:r>
              <a:rPr lang="en-US" sz="1800" spc="-133" dirty="0">
                <a:solidFill>
                  <a:srgbClr val="292929"/>
                </a:solidFill>
                <a:latin typeface="+mn-lt"/>
              </a:rPr>
              <a:t>Ubuntu 12.04</a:t>
            </a:r>
            <a:r>
              <a:rPr lang="en-US" sz="1800" spc="-133" dirty="0" smtClean="0">
                <a:solidFill>
                  <a:srgbClr val="292929"/>
                </a:solidFill>
                <a:latin typeface="+mn-lt"/>
              </a:rPr>
              <a:t>/ Ubuntu 14.04 LTS</a:t>
            </a:r>
            <a:endParaRPr lang="en-US" sz="1800" spc="-133" dirty="0">
              <a:solidFill>
                <a:srgbClr val="292929"/>
              </a:solidFill>
              <a:latin typeface="+mn-lt"/>
            </a:endParaRPr>
          </a:p>
          <a:p>
            <a:pPr marL="380990" indent="-380990" defTabSz="1219120">
              <a:spcBef>
                <a:spcPts val="480"/>
              </a:spcBef>
              <a:spcAft>
                <a:spcPts val="0"/>
              </a:spcAft>
              <a:buFont typeface="Arial" pitchFamily="34" charset="0"/>
              <a:buChar char="•"/>
              <a:defRPr/>
            </a:pPr>
            <a:r>
              <a:rPr lang="en-US" sz="1800" spc="-133" dirty="0">
                <a:solidFill>
                  <a:srgbClr val="292929"/>
                </a:solidFill>
                <a:latin typeface="+mn-lt"/>
              </a:rPr>
              <a:t>SUSE Linux Enterprise Server 11 SP2</a:t>
            </a:r>
          </a:p>
        </p:txBody>
      </p:sp>
      <p:pic>
        <p:nvPicPr>
          <p:cNvPr id="14" name="Picture 4" descr="https://windows.azure-test.net/Content/VirtualMachines/Images/Linux_1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903" y="3493227"/>
            <a:ext cx="1183248" cy="1157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3998" y="1057810"/>
            <a:ext cx="1661628" cy="1592659"/>
          </a:xfrm>
          <a:prstGeom prst="rect">
            <a:avLst/>
          </a:prstGeom>
        </p:spPr>
      </p:pic>
      <p:sp>
        <p:nvSpPr>
          <p:cNvPr id="5" name="Title 4"/>
          <p:cNvSpPr>
            <a:spLocks noGrp="1"/>
          </p:cNvSpPr>
          <p:nvPr>
            <p:ph type="title"/>
          </p:nvPr>
        </p:nvSpPr>
        <p:spPr/>
        <p:txBody>
          <a:bodyPr/>
          <a:lstStyle/>
          <a:p>
            <a:r>
              <a:rPr lang="en-US" dirty="0" smtClean="0"/>
              <a:t>Gallery Images Available</a:t>
            </a:r>
            <a:endParaRPr lang="en-US" dirty="0"/>
          </a:p>
        </p:txBody>
      </p:sp>
      <p:pic>
        <p:nvPicPr>
          <p:cNvPr id="2" name="Picture 1"/>
          <p:cNvPicPr>
            <a:picLocks noChangeAspect="1"/>
          </p:cNvPicPr>
          <p:nvPr/>
        </p:nvPicPr>
        <p:blipFill>
          <a:blip r:embed="rId6"/>
          <a:stretch>
            <a:fillRect/>
          </a:stretch>
        </p:blipFill>
        <p:spPr>
          <a:xfrm>
            <a:off x="3454012" y="5402765"/>
            <a:ext cx="1609524" cy="571429"/>
          </a:xfrm>
          <a:prstGeom prst="rect">
            <a:avLst/>
          </a:prstGeom>
        </p:spPr>
      </p:pic>
      <p:sp>
        <p:nvSpPr>
          <p:cNvPr id="11" name="Text Placeholder 2"/>
          <p:cNvSpPr txBox="1">
            <a:spLocks/>
          </p:cNvSpPr>
          <p:nvPr/>
        </p:nvSpPr>
        <p:spPr>
          <a:xfrm>
            <a:off x="5409256" y="5239103"/>
            <a:ext cx="4788904" cy="910506"/>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9120">
              <a:spcAft>
                <a:spcPts val="1200"/>
              </a:spcAft>
              <a:defRPr/>
            </a:pPr>
            <a:r>
              <a:rPr lang="en-US" sz="3200" spc="-43" dirty="0" smtClean="0">
                <a:solidFill>
                  <a:srgbClr val="5F5F5F"/>
                </a:solidFill>
                <a:latin typeface="+mn-lt"/>
                <a:cs typeface="Segoe UI Light" pitchFamily="34" charset="0"/>
              </a:rPr>
              <a:t>Oracle</a:t>
            </a:r>
            <a:endParaRPr lang="en-US" sz="1800" spc="-133" dirty="0">
              <a:solidFill>
                <a:srgbClr val="292929"/>
              </a:solidFill>
              <a:latin typeface="+mn-lt"/>
            </a:endParaRPr>
          </a:p>
          <a:p>
            <a:pPr marL="380990" indent="-380990" defTabSz="1219120">
              <a:spcBef>
                <a:spcPts val="480"/>
              </a:spcBef>
              <a:spcAft>
                <a:spcPts val="0"/>
              </a:spcAft>
              <a:buFont typeface="Arial" pitchFamily="34" charset="0"/>
              <a:buChar char="•"/>
              <a:defRPr/>
            </a:pPr>
            <a:r>
              <a:rPr lang="en-US" sz="1800" spc="-133" dirty="0" smtClean="0">
                <a:solidFill>
                  <a:srgbClr val="292929"/>
                </a:solidFill>
                <a:latin typeface="+mn-lt"/>
              </a:rPr>
              <a:t>Version 11g and 12c</a:t>
            </a:r>
            <a:endParaRPr lang="en-US" sz="1800" spc="-133" dirty="0">
              <a:solidFill>
                <a:srgbClr val="292929"/>
              </a:solidFill>
              <a:latin typeface="+mn-lt"/>
            </a:endParaRPr>
          </a:p>
        </p:txBody>
      </p:sp>
      <p:pic>
        <p:nvPicPr>
          <p:cNvPr id="3" name="Picture 2"/>
          <p:cNvPicPr>
            <a:picLocks noChangeAspect="1"/>
          </p:cNvPicPr>
          <p:nvPr/>
        </p:nvPicPr>
        <p:blipFill>
          <a:blip r:embed="rId7"/>
          <a:stretch>
            <a:fillRect/>
          </a:stretch>
        </p:blipFill>
        <p:spPr>
          <a:xfrm>
            <a:off x="6667649" y="1160953"/>
            <a:ext cx="1990476" cy="1628571"/>
          </a:xfrm>
          <a:prstGeom prst="rect">
            <a:avLst/>
          </a:prstGeom>
        </p:spPr>
      </p:pic>
    </p:spTree>
    <p:extLst>
      <p:ext uri="{BB962C8B-B14F-4D97-AF65-F5344CB8AC3E}">
        <p14:creationId xmlns:p14="http://schemas.microsoft.com/office/powerpoint/2010/main" val="529549801"/>
      </p:ext>
    </p:extLst>
  </p:cSld>
  <p:clrMapOvr>
    <a:masterClrMapping/>
  </p:clrMapOvr>
  <p:transition advTm="525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Roles that are Not Supported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82358623"/>
              </p:ext>
            </p:extLst>
          </p:nvPr>
        </p:nvGraphicFramePr>
        <p:xfrm>
          <a:off x="3300600" y="1390393"/>
          <a:ext cx="4670583" cy="2858322"/>
        </p:xfrm>
        <a:graphic>
          <a:graphicData uri="http://schemas.openxmlformats.org/drawingml/2006/table">
            <a:tbl>
              <a:tblPr firstRow="1" bandRow="1">
                <a:tableStyleId>{5C22544A-7EE6-4342-B048-85BDC9FD1C3A}</a:tableStyleId>
              </a:tblPr>
              <a:tblGrid>
                <a:gridCol w="4670583">
                  <a:extLst>
                    <a:ext uri="{9D8B030D-6E8A-4147-A177-3AD203B41FA5}">
                      <a16:colId xmlns="" xmlns:a16="http://schemas.microsoft.com/office/drawing/2014/main" val="20000"/>
                    </a:ext>
                  </a:extLst>
                </a:gridCol>
              </a:tblGrid>
              <a:tr h="572322">
                <a:tc>
                  <a:txBody>
                    <a:bodyPr/>
                    <a:lstStyle/>
                    <a:p>
                      <a:pPr marL="0" marR="0" algn="ctr" defTabSz="914363" rtl="0" eaLnBrk="1" latinLnBrk="0" hangingPunct="1">
                        <a:lnSpc>
                          <a:spcPct val="100000"/>
                        </a:lnSpc>
                        <a:spcBef>
                          <a:spcPts val="0"/>
                        </a:spcBef>
                        <a:spcAft>
                          <a:spcPts val="0"/>
                        </a:spcAft>
                      </a:pPr>
                      <a:r>
                        <a:rPr lang="en-US" sz="1400" kern="1200" dirty="0" smtClean="0">
                          <a:ln>
                            <a:solidFill>
                              <a:schemeClr val="tx1">
                                <a:alpha val="0"/>
                              </a:schemeClr>
                            </a:solidFill>
                          </a:ln>
                          <a:effectLst/>
                        </a:rPr>
                        <a:t>Server Role</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0"/>
                  </a:ext>
                </a:extLst>
              </a:tr>
              <a:tr h="392140">
                <a:tc>
                  <a:txBody>
                    <a:bodyPr/>
                    <a:lstStyle/>
                    <a:p>
                      <a:pPr marL="0" marR="0" lvl="1" algn="ctr" defTabSz="914363" rtl="0" eaLnBrk="1" fontAlgn="base" latinLnBrk="0" hangingPunct="1">
                        <a:lnSpc>
                          <a:spcPct val="100000"/>
                        </a:lnSpc>
                        <a:spcBef>
                          <a:spcPts val="0"/>
                        </a:spcBef>
                        <a:spcAft>
                          <a:spcPts val="0"/>
                        </a:spcAft>
                        <a:buSzPct val="80000"/>
                      </a:pPr>
                      <a:r>
                        <a:rPr lang="en-US" sz="1400" kern="1200" dirty="0" smtClean="0">
                          <a:ln>
                            <a:solidFill>
                              <a:schemeClr val="tx1">
                                <a:alpha val="0"/>
                              </a:schemeClr>
                            </a:solidFill>
                          </a:ln>
                          <a:effectLst/>
                        </a:rPr>
                        <a:t>Hyper-V</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1"/>
                  </a:ext>
                </a:extLst>
              </a:tr>
              <a:tr h="392140">
                <a:tc>
                  <a:txBody>
                    <a:bodyPr/>
                    <a:lstStyle/>
                    <a:p>
                      <a:pPr marL="0" marR="0" lvl="1" indent="0" algn="ctr" defTabSz="914363" rtl="0" eaLnBrk="1" fontAlgn="base" latinLnBrk="0" hangingPunct="1">
                        <a:lnSpc>
                          <a:spcPct val="100000"/>
                        </a:lnSpc>
                        <a:spcBef>
                          <a:spcPts val="0"/>
                        </a:spcBef>
                        <a:spcAft>
                          <a:spcPts val="0"/>
                        </a:spcAft>
                        <a:buClrTx/>
                        <a:buSzPct val="80000"/>
                        <a:buFontTx/>
                        <a:buNone/>
                        <a:tabLst/>
                        <a:defRPr/>
                      </a:pPr>
                      <a:r>
                        <a:rPr lang="en-US" sz="1400" kern="1200" dirty="0" smtClean="0">
                          <a:ln>
                            <a:solidFill>
                              <a:schemeClr val="tx1">
                                <a:alpha val="0"/>
                              </a:schemeClr>
                            </a:solidFill>
                          </a:ln>
                          <a:effectLst/>
                        </a:rPr>
                        <a:t>Windows</a:t>
                      </a:r>
                      <a:r>
                        <a:rPr lang="en-US" sz="1400" kern="1200" baseline="0" dirty="0" smtClean="0">
                          <a:ln>
                            <a:solidFill>
                              <a:schemeClr val="tx1">
                                <a:alpha val="0"/>
                              </a:schemeClr>
                            </a:solidFill>
                          </a:ln>
                          <a:effectLst/>
                        </a:rPr>
                        <a:t> Deployment Services</a:t>
                      </a:r>
                      <a:endParaRPr lang="en-US" sz="1400" b="0" kern="1200" dirty="0" smtClean="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2"/>
                  </a:ext>
                </a:extLst>
              </a:tr>
              <a:tr h="392140">
                <a:tc>
                  <a:txBody>
                    <a:bodyPr/>
                    <a:lstStyle/>
                    <a:p>
                      <a:pPr marL="0" marR="0" lvl="1" algn="ctr" defTabSz="914363" rtl="0" eaLnBrk="1" fontAlgn="base" latinLnBrk="0" hangingPunct="1">
                        <a:lnSpc>
                          <a:spcPct val="100000"/>
                        </a:lnSpc>
                        <a:spcBef>
                          <a:spcPts val="0"/>
                        </a:spcBef>
                        <a:spcAft>
                          <a:spcPts val="0"/>
                        </a:spcAft>
                        <a:buSzPct val="80000"/>
                      </a:pPr>
                      <a:r>
                        <a:rPr lang="en-US" sz="1400" b="0" kern="1200" dirty="0" smtClean="0">
                          <a:ln>
                            <a:solidFill>
                              <a:schemeClr val="tx1">
                                <a:alpha val="0"/>
                              </a:schemeClr>
                            </a:solidFill>
                          </a:ln>
                          <a:solidFill>
                            <a:schemeClr val="tx1"/>
                          </a:solidFill>
                          <a:effectLst/>
                          <a:latin typeface="+mn-lt"/>
                          <a:ea typeface="+mn-ea"/>
                          <a:cs typeface="+mn-cs"/>
                        </a:rPr>
                        <a:t>Remote Access (Direct Access, Routing)</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3"/>
                  </a:ext>
                </a:extLst>
              </a:tr>
              <a:tr h="392140">
                <a:tc>
                  <a:txBody>
                    <a:bodyPr/>
                    <a:lstStyle/>
                    <a:p>
                      <a:pPr marL="0" marR="0" lvl="1" algn="ctr" defTabSz="914363" rtl="0" eaLnBrk="1" fontAlgn="base" latinLnBrk="0" hangingPunct="1">
                        <a:lnSpc>
                          <a:spcPct val="100000"/>
                        </a:lnSpc>
                        <a:spcBef>
                          <a:spcPts val="0"/>
                        </a:spcBef>
                        <a:spcAft>
                          <a:spcPts val="0"/>
                        </a:spcAft>
                        <a:buSzPct val="80000"/>
                      </a:pPr>
                      <a:r>
                        <a:rPr lang="en-US" sz="1400" kern="1200" dirty="0" smtClean="0">
                          <a:ln>
                            <a:solidFill>
                              <a:schemeClr val="tx1">
                                <a:alpha val="0"/>
                              </a:schemeClr>
                            </a:solidFill>
                          </a:ln>
                          <a:effectLst/>
                        </a:rPr>
                        <a:t>Rights Management</a:t>
                      </a:r>
                      <a:r>
                        <a:rPr lang="en-US" sz="1400" kern="1200" baseline="0" dirty="0" smtClean="0">
                          <a:ln>
                            <a:solidFill>
                              <a:schemeClr val="tx1">
                                <a:alpha val="0"/>
                              </a:schemeClr>
                            </a:solidFill>
                          </a:ln>
                          <a:effectLst/>
                        </a:rPr>
                        <a:t> Services</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4"/>
                  </a:ext>
                </a:extLst>
              </a:tr>
              <a:tr h="392140">
                <a:tc>
                  <a:txBody>
                    <a:bodyPr/>
                    <a:lstStyle/>
                    <a:p>
                      <a:pPr marL="0" marR="0" lvl="1" algn="ctr" defTabSz="914363" rtl="0" eaLnBrk="1" fontAlgn="base" latinLnBrk="0" hangingPunct="1">
                        <a:lnSpc>
                          <a:spcPct val="100000"/>
                        </a:lnSpc>
                        <a:spcBef>
                          <a:spcPts val="0"/>
                        </a:spcBef>
                        <a:spcAft>
                          <a:spcPts val="0"/>
                        </a:spcAft>
                        <a:buSzPct val="80000"/>
                      </a:pP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5"/>
                  </a:ext>
                </a:extLst>
              </a:tr>
            </a:tbl>
          </a:graphicData>
        </a:graphic>
      </p:graphicFrame>
      <p:sp>
        <p:nvSpPr>
          <p:cNvPr id="4" name="TextBox 3"/>
          <p:cNvSpPr txBox="1"/>
          <p:nvPr/>
        </p:nvSpPr>
        <p:spPr>
          <a:xfrm>
            <a:off x="3518452" y="5327374"/>
            <a:ext cx="4183133" cy="369332"/>
          </a:xfrm>
          <a:prstGeom prst="rect">
            <a:avLst/>
          </a:prstGeom>
          <a:noFill/>
        </p:spPr>
        <p:txBody>
          <a:bodyPr wrap="none" rtlCol="0">
            <a:spAutoFit/>
          </a:bodyPr>
          <a:lstStyle/>
          <a:p>
            <a:r>
              <a:rPr lang="en-US" dirty="0"/>
              <a:t>http://</a:t>
            </a:r>
            <a:r>
              <a:rPr lang="en-US" dirty="0" smtClean="0"/>
              <a:t>support.microsoft.com/kb/2721672</a:t>
            </a:r>
            <a:endParaRPr lang="en-US" dirty="0"/>
          </a:p>
        </p:txBody>
      </p:sp>
    </p:spTree>
    <p:extLst>
      <p:ext uri="{BB962C8B-B14F-4D97-AF65-F5344CB8AC3E}">
        <p14:creationId xmlns:p14="http://schemas.microsoft.com/office/powerpoint/2010/main" val="293427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Server Features that are not Supported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2004147"/>
              </p:ext>
            </p:extLst>
          </p:nvPr>
        </p:nvGraphicFramePr>
        <p:xfrm>
          <a:off x="2992487" y="1023733"/>
          <a:ext cx="6350296" cy="5029200"/>
        </p:xfrm>
        <a:graphic>
          <a:graphicData uri="http://schemas.openxmlformats.org/drawingml/2006/table">
            <a:tbl>
              <a:tblPr firstRow="1" bandRow="1">
                <a:tableStyleId>{5C22544A-7EE6-4342-B048-85BDC9FD1C3A}</a:tableStyleId>
              </a:tblPr>
              <a:tblGrid>
                <a:gridCol w="6350296">
                  <a:extLst>
                    <a:ext uri="{9D8B030D-6E8A-4147-A177-3AD203B41FA5}">
                      <a16:colId xmlns="" xmlns:a16="http://schemas.microsoft.com/office/drawing/2014/main" val="20000"/>
                    </a:ext>
                  </a:extLst>
                </a:gridCol>
              </a:tblGrid>
              <a:tr h="457160">
                <a:tc>
                  <a:txBody>
                    <a:bodyPr/>
                    <a:lstStyle/>
                    <a:p>
                      <a:pPr marL="0" marR="0" algn="ctr" defTabSz="914363" rtl="0" eaLnBrk="1" latinLnBrk="0" hangingPunct="1">
                        <a:lnSpc>
                          <a:spcPct val="100000"/>
                        </a:lnSpc>
                        <a:spcBef>
                          <a:spcPts val="0"/>
                        </a:spcBef>
                        <a:spcAft>
                          <a:spcPts val="0"/>
                        </a:spcAft>
                      </a:pPr>
                      <a:r>
                        <a:rPr lang="en-US" sz="1400" kern="1200" dirty="0" smtClean="0">
                          <a:ln>
                            <a:solidFill>
                              <a:schemeClr val="tx1">
                                <a:alpha val="0"/>
                              </a:schemeClr>
                            </a:solidFill>
                          </a:ln>
                          <a:effectLst/>
                        </a:rPr>
                        <a:t>Server Feature</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0"/>
                  </a:ext>
                </a:extLst>
              </a:tr>
              <a:tr h="416453">
                <a:tc>
                  <a:txBody>
                    <a:bodyPr/>
                    <a:lstStyle/>
                    <a:p>
                      <a:pPr marL="0" marR="0" lvl="1" algn="ctr" defTabSz="914363" rtl="0" eaLnBrk="1" fontAlgn="base" latinLnBrk="0" hangingPunct="1">
                        <a:lnSpc>
                          <a:spcPct val="100000"/>
                        </a:lnSpc>
                        <a:spcBef>
                          <a:spcPts val="0"/>
                        </a:spcBef>
                        <a:spcAft>
                          <a:spcPts val="0"/>
                        </a:spcAft>
                        <a:buSzPct val="80000"/>
                      </a:pPr>
                      <a:r>
                        <a:rPr lang="en-US" sz="1400" kern="1200" dirty="0" smtClean="0">
                          <a:ln>
                            <a:solidFill>
                              <a:schemeClr val="tx1">
                                <a:alpha val="0"/>
                              </a:schemeClr>
                            </a:solidFill>
                          </a:ln>
                          <a:effectLst/>
                        </a:rPr>
                        <a:t>BitLocker Drive Encryption (C: Drive only)</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1"/>
                  </a:ext>
                </a:extLst>
              </a:tr>
              <a:tr h="416453">
                <a:tc>
                  <a:txBody>
                    <a:bodyPr/>
                    <a:lstStyle/>
                    <a:p>
                      <a:pPr marL="0" marR="0" lvl="1" indent="0" algn="ctr" defTabSz="914363" rtl="0" eaLnBrk="1" fontAlgn="base" latinLnBrk="0" hangingPunct="1">
                        <a:lnSpc>
                          <a:spcPct val="100000"/>
                        </a:lnSpc>
                        <a:spcBef>
                          <a:spcPts val="0"/>
                        </a:spcBef>
                        <a:spcAft>
                          <a:spcPts val="0"/>
                        </a:spcAft>
                        <a:buClrTx/>
                        <a:buSzPct val="80000"/>
                        <a:buFontTx/>
                        <a:buNone/>
                        <a:tabLst/>
                        <a:defRPr/>
                      </a:pPr>
                      <a:r>
                        <a:rPr lang="en-US" sz="1400" kern="1200" dirty="0" smtClean="0">
                          <a:ln>
                            <a:solidFill>
                              <a:schemeClr val="tx1">
                                <a:alpha val="0"/>
                              </a:schemeClr>
                            </a:solidFill>
                          </a:ln>
                          <a:effectLst/>
                        </a:rPr>
                        <a:t>Internet Storage Name Server</a:t>
                      </a:r>
                      <a:endParaRPr lang="en-US" sz="1400" b="0" kern="1200" dirty="0" smtClean="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2"/>
                  </a:ext>
                </a:extLst>
              </a:tr>
              <a:tr h="416453">
                <a:tc>
                  <a:txBody>
                    <a:bodyPr/>
                    <a:lstStyle/>
                    <a:p>
                      <a:pPr marL="0" marR="0" lvl="1" indent="0" algn="ctr" defTabSz="914363" rtl="0" eaLnBrk="1" fontAlgn="base" latinLnBrk="0" hangingPunct="1">
                        <a:lnSpc>
                          <a:spcPct val="100000"/>
                        </a:lnSpc>
                        <a:spcBef>
                          <a:spcPts val="0"/>
                        </a:spcBef>
                        <a:spcAft>
                          <a:spcPts val="0"/>
                        </a:spcAft>
                        <a:buClrTx/>
                        <a:buSzPct val="80000"/>
                        <a:buFontTx/>
                        <a:buNone/>
                        <a:tabLst/>
                        <a:defRPr/>
                      </a:pPr>
                      <a:r>
                        <a:rPr lang="en-US" sz="1400" kern="1200" dirty="0" smtClean="0">
                          <a:ln>
                            <a:solidFill>
                              <a:schemeClr val="tx1">
                                <a:alpha val="0"/>
                              </a:schemeClr>
                            </a:solidFill>
                          </a:ln>
                          <a:effectLst/>
                        </a:rPr>
                        <a:t>Multipath I/O</a:t>
                      </a:r>
                      <a:endParaRPr lang="en-US" sz="1400" b="0" kern="1200" dirty="0" smtClean="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3"/>
                  </a:ext>
                </a:extLst>
              </a:tr>
              <a:tr h="416453">
                <a:tc>
                  <a:txBody>
                    <a:bodyPr/>
                    <a:lstStyle/>
                    <a:p>
                      <a:pPr marL="0" marR="0" lvl="1" algn="ctr" defTabSz="914363" rtl="0" eaLnBrk="1" fontAlgn="base" latinLnBrk="0" hangingPunct="1">
                        <a:lnSpc>
                          <a:spcPct val="100000"/>
                        </a:lnSpc>
                        <a:spcBef>
                          <a:spcPts val="0"/>
                        </a:spcBef>
                        <a:spcAft>
                          <a:spcPts val="0"/>
                        </a:spcAft>
                        <a:buSzPct val="80000"/>
                      </a:pPr>
                      <a:r>
                        <a:rPr lang="en-US" sz="1400" kern="1200" dirty="0" smtClean="0">
                          <a:ln>
                            <a:solidFill>
                              <a:schemeClr val="tx1">
                                <a:alpha val="0"/>
                              </a:schemeClr>
                            </a:solidFill>
                          </a:ln>
                          <a:effectLst/>
                        </a:rPr>
                        <a:t>Network Load Balancing</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4"/>
                  </a:ext>
                </a:extLst>
              </a:tr>
              <a:tr h="416453">
                <a:tc>
                  <a:txBody>
                    <a:bodyPr/>
                    <a:lstStyle/>
                    <a:p>
                      <a:pPr marL="0" marR="0" lvl="1" algn="ctr" defTabSz="914363" rtl="0" eaLnBrk="1" fontAlgn="base" latinLnBrk="0" hangingPunct="1">
                        <a:lnSpc>
                          <a:spcPct val="100000"/>
                        </a:lnSpc>
                        <a:spcBef>
                          <a:spcPts val="0"/>
                        </a:spcBef>
                        <a:spcAft>
                          <a:spcPts val="0"/>
                        </a:spcAft>
                        <a:buSzPct val="80000"/>
                      </a:pPr>
                      <a:r>
                        <a:rPr lang="en-US" sz="1400" kern="1200" dirty="0" smtClean="0">
                          <a:ln>
                            <a:solidFill>
                              <a:schemeClr val="tx1">
                                <a:alpha val="0"/>
                              </a:schemeClr>
                            </a:solidFill>
                          </a:ln>
                          <a:effectLst/>
                        </a:rPr>
                        <a:t>Peer Name Resolution Protocol</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5"/>
                  </a:ext>
                </a:extLst>
              </a:tr>
              <a:tr h="416453">
                <a:tc>
                  <a:txBody>
                    <a:bodyPr/>
                    <a:lstStyle/>
                    <a:p>
                      <a:pPr marL="0" marR="0" lvl="1" algn="ctr" defTabSz="914363" rtl="0" eaLnBrk="1" fontAlgn="base" latinLnBrk="0" hangingPunct="1">
                        <a:lnSpc>
                          <a:spcPct val="100000"/>
                        </a:lnSpc>
                        <a:spcBef>
                          <a:spcPts val="0"/>
                        </a:spcBef>
                        <a:spcAft>
                          <a:spcPts val="0"/>
                        </a:spcAft>
                        <a:buSzPct val="80000"/>
                      </a:pPr>
                      <a:r>
                        <a:rPr lang="en-US" sz="1400" b="0" kern="1200" dirty="0" smtClean="0">
                          <a:ln>
                            <a:solidFill>
                              <a:schemeClr val="tx1">
                                <a:alpha val="0"/>
                              </a:schemeClr>
                            </a:solidFill>
                          </a:ln>
                          <a:solidFill>
                            <a:schemeClr val="tx1"/>
                          </a:solidFill>
                          <a:effectLst/>
                          <a:latin typeface="+mn-lt"/>
                          <a:ea typeface="+mn-ea"/>
                          <a:cs typeface="+mn-cs"/>
                        </a:rPr>
                        <a:t>SNMP Services</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6"/>
                  </a:ext>
                </a:extLst>
              </a:tr>
              <a:tr h="416453">
                <a:tc>
                  <a:txBody>
                    <a:bodyPr/>
                    <a:lstStyle/>
                    <a:p>
                      <a:pPr marL="0" marR="0" lvl="1" algn="ctr" defTabSz="914363" rtl="0" eaLnBrk="1" fontAlgn="base" latinLnBrk="0" hangingPunct="1">
                        <a:lnSpc>
                          <a:spcPct val="100000"/>
                        </a:lnSpc>
                        <a:spcBef>
                          <a:spcPts val="0"/>
                        </a:spcBef>
                        <a:spcAft>
                          <a:spcPts val="0"/>
                        </a:spcAft>
                        <a:buSzPct val="80000"/>
                      </a:pPr>
                      <a:r>
                        <a:rPr lang="en-US" sz="1400" b="0" kern="1200" dirty="0" smtClean="0">
                          <a:ln>
                            <a:solidFill>
                              <a:schemeClr val="tx1">
                                <a:alpha val="0"/>
                              </a:schemeClr>
                            </a:solidFill>
                          </a:ln>
                          <a:solidFill>
                            <a:schemeClr val="tx1"/>
                          </a:solidFill>
                          <a:effectLst/>
                          <a:latin typeface="+mn-lt"/>
                          <a:ea typeface="+mn-ea"/>
                          <a:cs typeface="+mn-cs"/>
                        </a:rPr>
                        <a:t>Storage Manager for SANs</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7"/>
                  </a:ext>
                </a:extLst>
              </a:tr>
              <a:tr h="416453">
                <a:tc>
                  <a:txBody>
                    <a:bodyPr/>
                    <a:lstStyle/>
                    <a:p>
                      <a:pPr marL="0" marR="0" lvl="1" algn="ctr" defTabSz="914363" rtl="0" eaLnBrk="1" fontAlgn="base" latinLnBrk="0" hangingPunct="1">
                        <a:lnSpc>
                          <a:spcPct val="100000"/>
                        </a:lnSpc>
                        <a:spcBef>
                          <a:spcPts val="0"/>
                        </a:spcBef>
                        <a:spcAft>
                          <a:spcPts val="0"/>
                        </a:spcAft>
                        <a:buSzPct val="80000"/>
                      </a:pPr>
                      <a:r>
                        <a:rPr lang="en-US" sz="1400" b="0" kern="1200" dirty="0" smtClean="0">
                          <a:ln>
                            <a:solidFill>
                              <a:schemeClr val="tx1">
                                <a:alpha val="0"/>
                              </a:schemeClr>
                            </a:solidFill>
                          </a:ln>
                          <a:solidFill>
                            <a:schemeClr val="tx1"/>
                          </a:solidFill>
                          <a:effectLst/>
                          <a:latin typeface="+mn-lt"/>
                          <a:ea typeface="+mn-ea"/>
                          <a:cs typeface="+mn-cs"/>
                        </a:rPr>
                        <a:t>Windows Internet Name Service</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8"/>
                  </a:ext>
                </a:extLst>
              </a:tr>
              <a:tr h="416453">
                <a:tc>
                  <a:txBody>
                    <a:bodyPr/>
                    <a:lstStyle/>
                    <a:p>
                      <a:pPr marL="0" marR="0" lvl="1" algn="ctr" defTabSz="914363" rtl="0" eaLnBrk="1" fontAlgn="base" latinLnBrk="0" hangingPunct="1">
                        <a:lnSpc>
                          <a:spcPct val="100000"/>
                        </a:lnSpc>
                        <a:spcBef>
                          <a:spcPts val="0"/>
                        </a:spcBef>
                        <a:spcAft>
                          <a:spcPts val="0"/>
                        </a:spcAft>
                        <a:buSzPct val="80000"/>
                      </a:pPr>
                      <a:r>
                        <a:rPr lang="en-US" sz="1400" b="0" kern="1200" dirty="0" smtClean="0">
                          <a:ln>
                            <a:solidFill>
                              <a:schemeClr val="tx1">
                                <a:alpha val="0"/>
                              </a:schemeClr>
                            </a:solidFill>
                          </a:ln>
                          <a:solidFill>
                            <a:schemeClr val="tx1"/>
                          </a:solidFill>
                          <a:effectLst/>
                          <a:latin typeface="+mn-lt"/>
                          <a:ea typeface="+mn-ea"/>
                          <a:cs typeface="+mn-cs"/>
                        </a:rPr>
                        <a:t>Wireless LAN Service</a:t>
                      </a: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09"/>
                  </a:ext>
                </a:extLst>
              </a:tr>
              <a:tr h="416453">
                <a:tc>
                  <a:txBody>
                    <a:bodyPr/>
                    <a:lstStyle/>
                    <a:p>
                      <a:pPr marL="0" marR="0" lvl="1" algn="ctr" defTabSz="914363" rtl="0" eaLnBrk="1" fontAlgn="base" latinLnBrk="0" hangingPunct="1">
                        <a:lnSpc>
                          <a:spcPct val="100000"/>
                        </a:lnSpc>
                        <a:spcBef>
                          <a:spcPts val="0"/>
                        </a:spcBef>
                        <a:spcAft>
                          <a:spcPts val="0"/>
                        </a:spcAft>
                        <a:buSzPct val="80000"/>
                      </a:pPr>
                      <a:endParaRPr lang="en-US" sz="1400" b="0" kern="1200" dirty="0">
                        <a:ln>
                          <a:solidFill>
                            <a:schemeClr val="tx1">
                              <a:alpha val="0"/>
                            </a:schemeClr>
                          </a:solidFill>
                        </a:ln>
                        <a:solidFill>
                          <a:schemeClr val="tx1"/>
                        </a:solidFill>
                        <a:effectLst/>
                        <a:latin typeface="+mn-lt"/>
                        <a:ea typeface="+mn-ea"/>
                        <a:cs typeface="+mn-cs"/>
                      </a:endParaRPr>
                    </a:p>
                  </a:txBody>
                  <a:tcPr marL="243840" marR="243840" marT="121920" marB="12192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2693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mtClean="0"/>
              <a:t>Demo: Getting Started with VMs</a:t>
            </a:r>
            <a:endParaRPr lang="en-US" dirty="0"/>
          </a:p>
        </p:txBody>
      </p:sp>
    </p:spTree>
    <p:extLst>
      <p:ext uri="{BB962C8B-B14F-4D97-AF65-F5344CB8AC3E}">
        <p14:creationId xmlns:p14="http://schemas.microsoft.com/office/powerpoint/2010/main" val="26966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71600"/>
            <a:ext cx="8323868" cy="1828800"/>
          </a:xfrm>
        </p:spPr>
        <p:txBody>
          <a:bodyPr/>
          <a:lstStyle/>
          <a:p>
            <a:r>
              <a:rPr lang="en-US" dirty="0"/>
              <a:t>Module </a:t>
            </a:r>
            <a:r>
              <a:rPr lang="en-US" dirty="0" smtClean="0"/>
              <a:t>3: </a:t>
            </a:r>
            <a:r>
              <a:rPr lang="en-US" dirty="0"/>
              <a:t>IaaS </a:t>
            </a:r>
            <a:r>
              <a:rPr lang="en-US" dirty="0" smtClean="0"/>
              <a:t>VMs</a:t>
            </a:r>
            <a:endParaRPr lang="en-US" dirty="0"/>
          </a:p>
        </p:txBody>
      </p:sp>
      <p:sp>
        <p:nvSpPr>
          <p:cNvPr id="7" name="Text Placeholder 6"/>
          <p:cNvSpPr>
            <a:spLocks noGrp="1"/>
          </p:cNvSpPr>
          <p:nvPr>
            <p:ph type="body" sz="quarter" idx="12"/>
          </p:nvPr>
        </p:nvSpPr>
        <p:spPr>
          <a:xfrm>
            <a:off x="-2" y="3200400"/>
            <a:ext cx="4572000" cy="1828800"/>
          </a:xfrm>
        </p:spPr>
        <p:txBody>
          <a:bodyPr/>
          <a:lstStyle/>
          <a:p>
            <a:r>
              <a:rPr lang="en-US" dirty="0" smtClean="0"/>
              <a:t>VMs </a:t>
            </a:r>
            <a:r>
              <a:rPr lang="en-US" dirty="0"/>
              <a:t>and </a:t>
            </a:r>
            <a:br>
              <a:rPr lang="en-US" dirty="0"/>
            </a:br>
            <a:r>
              <a:rPr lang="en-US" dirty="0"/>
              <a:t>Cloud </a:t>
            </a:r>
            <a:r>
              <a:rPr lang="en-US" dirty="0" smtClean="0"/>
              <a:t>Services (</a:t>
            </a:r>
            <a:r>
              <a:rPr lang="en-US" i="1" dirty="0" smtClean="0"/>
              <a:t>Classic</a:t>
            </a:r>
            <a:r>
              <a:rPr lang="en-US" dirty="0" smtClean="0"/>
              <a:t>)</a:t>
            </a:r>
            <a:endParaRPr lang="en-US" dirty="0"/>
          </a:p>
        </p:txBody>
      </p:sp>
    </p:spTree>
    <p:extLst>
      <p:ext uri="{BB962C8B-B14F-4D97-AF65-F5344CB8AC3E}">
        <p14:creationId xmlns:p14="http://schemas.microsoft.com/office/powerpoint/2010/main" val="127464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1753200313"/>
              </p:ext>
            </p:extLst>
          </p:nvPr>
        </p:nvGraphicFramePr>
        <p:xfrm>
          <a:off x="1" y="2"/>
          <a:ext cx="158792" cy="158751"/>
        </p:xfrm>
        <a:graphic>
          <a:graphicData uri="http://schemas.openxmlformats.org/presentationml/2006/ole">
            <mc:AlternateContent xmlns:mc="http://schemas.openxmlformats.org/markup-compatibility/2006">
              <mc:Choice xmlns:v="urn:schemas-microsoft-com:vml" Requires="v">
                <p:oleObj spid="_x0000_s3901"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 y="2"/>
                        <a:ext cx="158792" cy="15875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pPr lvl="0"/>
            <a:r>
              <a:rPr lang="en-US" dirty="0" err="1" smtClean="0"/>
              <a:t>IaaS</a:t>
            </a:r>
            <a:r>
              <a:rPr lang="en-US" dirty="0" smtClean="0"/>
              <a:t> Virtual Machines</a:t>
            </a:r>
            <a:endParaRPr lang="en-US" dirty="0"/>
          </a:p>
        </p:txBody>
      </p:sp>
      <p:sp>
        <p:nvSpPr>
          <p:cNvPr id="11" name="Text Placeholder 10"/>
          <p:cNvSpPr>
            <a:spLocks noGrp="1"/>
          </p:cNvSpPr>
          <p:nvPr>
            <p:ph type="body" sz="quarter" idx="13"/>
          </p:nvPr>
        </p:nvSpPr>
        <p:spPr/>
        <p:txBody>
          <a:bodyPr/>
          <a:lstStyle/>
          <a:p>
            <a:r>
              <a:rPr lang="en-US" dirty="0" smtClean="0"/>
              <a:t>VMs are roles with exactly one instance</a:t>
            </a:r>
            <a:endParaRPr lang="en-US" dirty="0"/>
          </a:p>
        </p:txBody>
      </p:sp>
      <p:grpSp>
        <p:nvGrpSpPr>
          <p:cNvPr id="14" name="Group 13"/>
          <p:cNvGrpSpPr/>
          <p:nvPr/>
        </p:nvGrpSpPr>
        <p:grpSpPr>
          <a:xfrm>
            <a:off x="3723495" y="2108200"/>
            <a:ext cx="6632837" cy="3068549"/>
            <a:chOff x="1953709" y="1335640"/>
            <a:chExt cx="6316988" cy="3287731"/>
          </a:xfrm>
          <a:solidFill>
            <a:srgbClr val="DDDDDD"/>
          </a:solidFill>
        </p:grpSpPr>
        <p:sp>
          <p:nvSpPr>
            <p:cNvPr id="15" name="Rectangle 14"/>
            <p:cNvSpPr/>
            <p:nvPr>
              <p:custDataLst>
                <p:tags r:id="rId6"/>
              </p:custDataLst>
            </p:nvPr>
          </p:nvSpPr>
          <p:spPr bwMode="auto">
            <a:xfrm>
              <a:off x="1953709" y="1335640"/>
              <a:ext cx="6316988" cy="3287731"/>
            </a:xfrm>
            <a:prstGeom prst="rect">
              <a:avLst/>
            </a:prstGeom>
            <a:grpFill/>
            <a:ln w="9525" cap="flat" cmpd="sng" algn="ctr">
              <a:noFill/>
              <a:prstDash val="solid"/>
              <a:headEnd type="none" w="med" len="med"/>
              <a:tailEnd type="none" w="med" len="med"/>
            </a:ln>
            <a:effectLst/>
          </p:spPr>
          <p:txBody>
            <a:bodyPr vert="horz" wrap="square" lIns="68583" tIns="34292" rIns="68583" bIns="34292" numCol="1" rtlCol="0" anchor="t" anchorCtr="0" compatLnSpc="1">
              <a:prstTxWarp prst="textNoShape">
                <a:avLst/>
              </a:prstTxWarp>
            </a:bodyPr>
            <a:lstStyle/>
            <a:p>
              <a:pPr algn="ctr" defTabSz="735607" fontAlgn="base">
                <a:spcBef>
                  <a:spcPct val="0"/>
                </a:spcBef>
                <a:spcAft>
                  <a:spcPct val="0"/>
                </a:spcAft>
                <a:defRPr/>
              </a:pPr>
              <a:r>
                <a:rPr lang="en-US" sz="2500" kern="0" dirty="0">
                  <a:ln>
                    <a:solidFill>
                      <a:srgbClr val="FFFFFF">
                        <a:alpha val="0"/>
                      </a:srgbClr>
                    </a:solidFill>
                  </a:ln>
                  <a:solidFill>
                    <a:srgbClr val="292929">
                      <a:alpha val="99000"/>
                    </a:srgbClr>
                  </a:solidFill>
                  <a:latin typeface="Segoe UI Light" pitchFamily="34" charset="0"/>
                </a:rPr>
                <a:t>Implicit Cloud S</a:t>
              </a:r>
              <a:r>
                <a:rPr lang="en-US" sz="2500" kern="0" dirty="0" err="1">
                  <a:ln>
                    <a:solidFill>
                      <a:srgbClr val="FFFFFF">
                        <a:alpha val="0"/>
                      </a:srgbClr>
                    </a:solidFill>
                  </a:ln>
                  <a:solidFill>
                    <a:srgbClr val="292929">
                      <a:alpha val="99000"/>
                    </a:srgbClr>
                  </a:solidFill>
                  <a:latin typeface="Segoe UI Light" pitchFamily="34" charset="0"/>
                </a:rPr>
                <a:t>ervice</a:t>
              </a:r>
              <a:endParaRPr lang="en-US" sz="2500" kern="0" dirty="0">
                <a:ln>
                  <a:solidFill>
                    <a:srgbClr val="FFFFFF">
                      <a:alpha val="0"/>
                    </a:srgbClr>
                  </a:solidFill>
                </a:ln>
                <a:solidFill>
                  <a:srgbClr val="292929">
                    <a:alpha val="99000"/>
                  </a:srgbClr>
                </a:solidFill>
                <a:latin typeface="Segoe UI Light" pitchFamily="34" charset="0"/>
              </a:endParaRPr>
            </a:p>
          </p:txBody>
        </p:sp>
        <p:sp>
          <p:nvSpPr>
            <p:cNvPr id="16" name="Freeform 128"/>
            <p:cNvSpPr>
              <a:spLocks noChangeAspect="1"/>
            </p:cNvSpPr>
            <p:nvPr/>
          </p:nvSpPr>
          <p:spPr bwMode="black">
            <a:xfrm>
              <a:off x="2910918" y="1443506"/>
              <a:ext cx="427724" cy="23628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grpSp>
      <p:sp>
        <p:nvSpPr>
          <p:cNvPr id="18" name="Rectangle 17"/>
          <p:cNvSpPr/>
          <p:nvPr/>
        </p:nvSpPr>
        <p:spPr bwMode="auto">
          <a:xfrm>
            <a:off x="2081008" y="2108200"/>
            <a:ext cx="1642488" cy="1459989"/>
          </a:xfrm>
          <a:prstGeom prst="rect">
            <a:avLst/>
          </a:prstGeom>
          <a:solidFill>
            <a:srgbClr val="8CC600"/>
          </a:solidFill>
          <a:ln w="9525" cap="flat" cmpd="sng" algn="ctr">
            <a:noFill/>
            <a:prstDash val="solid"/>
            <a:headEnd type="none" w="med" len="med"/>
            <a:tailEnd type="none" w="med" len="med"/>
          </a:ln>
          <a:effectLst/>
        </p:spPr>
        <p:txBody>
          <a:bodyPr rot="0" spcFirstLastPara="0" vertOverflow="overflow" horzOverflow="overflow" vert="horz" wrap="square" lIns="49052" tIns="49052" rIns="49052" bIns="49052" numCol="1" spcCol="0" rtlCol="0" fromWordArt="0" anchor="ctr" anchorCtr="0" forceAA="0" compatLnSpc="1">
            <a:prstTxWarp prst="textNoShape">
              <a:avLst/>
            </a:prstTxWarp>
            <a:noAutofit/>
          </a:bodyPr>
          <a:lstStyle/>
          <a:p>
            <a:pPr algn="ctr" defTabSz="980721" fontAlgn="base">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 name="Rectangle 18"/>
          <p:cNvSpPr/>
          <p:nvPr>
            <p:custDataLst>
              <p:tags r:id="rId4"/>
            </p:custDataLst>
          </p:nvPr>
        </p:nvSpPr>
        <p:spPr bwMode="auto">
          <a:xfrm>
            <a:off x="4063613" y="2531341"/>
            <a:ext cx="5893568" cy="2252251"/>
          </a:xfrm>
          <a:prstGeom prst="rect">
            <a:avLst/>
          </a:prstGeom>
          <a:solidFill>
            <a:srgbClr val="00AEEF"/>
          </a:solidFill>
          <a:ln w="9525" cap="flat" cmpd="sng" algn="ctr">
            <a:noFill/>
            <a:prstDash val="solid"/>
            <a:headEnd type="none" w="med" len="med"/>
            <a:tailEnd type="none" w="med" len="med"/>
          </a:ln>
          <a:effectLst/>
        </p:spPr>
        <p:txBody>
          <a:bodyPr vert="horz" wrap="square" lIns="73582" tIns="36791" rIns="73582" bIns="36791" numCol="1" rtlCol="0" anchor="t" anchorCtr="0" compatLnSpc="1">
            <a:prstTxWarp prst="textNoShape">
              <a:avLst/>
            </a:prstTxWarp>
          </a:bodyPr>
          <a:lstStyle/>
          <a:p>
            <a:pPr algn="ctr" defTabSz="735607" fontAlgn="base">
              <a:spcBef>
                <a:spcPct val="0"/>
              </a:spcBef>
              <a:spcAft>
                <a:spcPct val="0"/>
              </a:spcAft>
              <a:defRPr/>
            </a:pPr>
            <a:r>
              <a:rPr lang="en-US" sz="2400" kern="0" dirty="0" smtClean="0">
                <a:ln>
                  <a:solidFill>
                    <a:srgbClr val="FFFFFF">
                      <a:alpha val="0"/>
                    </a:srgbClr>
                  </a:solidFill>
                </a:ln>
                <a:gradFill>
                  <a:gsLst>
                    <a:gs pos="0">
                      <a:srgbClr val="FFFFFF"/>
                    </a:gs>
                    <a:gs pos="100000">
                      <a:srgbClr val="FFFFFF"/>
                    </a:gs>
                  </a:gsLst>
                  <a:lin ang="5400000" scaled="0"/>
                </a:gradFill>
                <a:latin typeface="Segoe UI"/>
              </a:rPr>
              <a:t>VM</a:t>
            </a:r>
            <a:endParaRPr lang="en-US" sz="2400" kern="0" dirty="0">
              <a:ln>
                <a:solidFill>
                  <a:srgbClr val="FFFFFF">
                    <a:alpha val="0"/>
                  </a:srgbClr>
                </a:solidFill>
              </a:ln>
              <a:gradFill>
                <a:gsLst>
                  <a:gs pos="0">
                    <a:srgbClr val="FFFFFF"/>
                  </a:gs>
                  <a:gs pos="100000">
                    <a:srgbClr val="FFFFFF"/>
                  </a:gs>
                </a:gsLst>
                <a:lin ang="5400000" scaled="0"/>
              </a:gradFill>
              <a:latin typeface="Segoe UI"/>
            </a:endParaRPr>
          </a:p>
        </p:txBody>
      </p:sp>
      <p:sp>
        <p:nvSpPr>
          <p:cNvPr id="20" name="Rectangle 19"/>
          <p:cNvSpPr/>
          <p:nvPr>
            <p:custDataLst>
              <p:tags r:id="rId5"/>
            </p:custDataLst>
          </p:nvPr>
        </p:nvSpPr>
        <p:spPr bwMode="auto">
          <a:xfrm>
            <a:off x="4684662" y="3086757"/>
            <a:ext cx="4819431" cy="1284500"/>
          </a:xfrm>
          <a:prstGeom prst="rect">
            <a:avLst/>
          </a:prstGeom>
          <a:solidFill>
            <a:srgbClr val="00AEEF">
              <a:lumMod val="20000"/>
              <a:lumOff val="80000"/>
            </a:srgbClr>
          </a:solidFill>
          <a:ln w="9525" cap="flat" cmpd="sng" algn="ctr">
            <a:noFill/>
            <a:prstDash val="solid"/>
            <a:headEnd type="none" w="med" len="med"/>
            <a:tailEnd type="none" w="med" len="med"/>
          </a:ln>
          <a:effectLst/>
        </p:spPr>
        <p:txBody>
          <a:bodyPr vert="horz" wrap="square" lIns="73582" tIns="36791" rIns="73582" bIns="36791" numCol="1" rtlCol="0" anchor="ctr" anchorCtr="0" compatLnSpc="1">
            <a:prstTxWarp prst="textNoShape">
              <a:avLst/>
            </a:prstTxWarp>
          </a:bodyPr>
          <a:lstStyle/>
          <a:p>
            <a:pPr algn="ctr" defTabSz="735607" fontAlgn="base">
              <a:spcBef>
                <a:spcPct val="0"/>
              </a:spcBef>
              <a:spcAft>
                <a:spcPct val="0"/>
              </a:spcAft>
              <a:defRPr/>
            </a:pPr>
            <a:r>
              <a:rPr lang="en-US" sz="1900" kern="0" dirty="0">
                <a:ln>
                  <a:solidFill>
                    <a:srgbClr val="FFFFFF">
                      <a:alpha val="0"/>
                    </a:srgbClr>
                  </a:solidFill>
                </a:ln>
                <a:solidFill>
                  <a:srgbClr val="FF8A00">
                    <a:alpha val="99000"/>
                  </a:srgbClr>
                </a:solidFill>
                <a:latin typeface="Segoe UI"/>
              </a:rPr>
              <a:t>Vir</a:t>
            </a:r>
            <a:r>
              <a:rPr lang="en-US" sz="1900" kern="0" dirty="0" err="1">
                <a:ln>
                  <a:solidFill>
                    <a:srgbClr val="FFFFFF">
                      <a:alpha val="0"/>
                    </a:srgbClr>
                  </a:solidFill>
                </a:ln>
                <a:solidFill>
                  <a:srgbClr val="FF8A00">
                    <a:alpha val="99000"/>
                  </a:srgbClr>
                </a:solidFill>
                <a:latin typeface="Segoe UI"/>
              </a:rPr>
              <a:t>tual</a:t>
            </a:r>
            <a:endParaRPr lang="en-US" sz="1900" kern="0" dirty="0">
              <a:ln>
                <a:solidFill>
                  <a:srgbClr val="FFFFFF">
                    <a:alpha val="0"/>
                  </a:srgbClr>
                </a:solidFill>
              </a:ln>
              <a:solidFill>
                <a:srgbClr val="FF8A00">
                  <a:alpha val="99000"/>
                </a:srgbClr>
              </a:solidFill>
              <a:latin typeface="Segoe UI"/>
            </a:endParaRPr>
          </a:p>
          <a:p>
            <a:pPr algn="ctr" defTabSz="735607" fontAlgn="base">
              <a:spcBef>
                <a:spcPct val="0"/>
              </a:spcBef>
              <a:spcAft>
                <a:spcPct val="0"/>
              </a:spcAft>
              <a:defRPr/>
            </a:pPr>
            <a:r>
              <a:rPr lang="en-US" sz="1900" kern="0" dirty="0">
                <a:ln>
                  <a:solidFill>
                    <a:srgbClr val="FFFFFF">
                      <a:alpha val="0"/>
                    </a:srgbClr>
                  </a:solidFill>
                </a:ln>
                <a:solidFill>
                  <a:srgbClr val="FF8A00">
                    <a:alpha val="99000"/>
                  </a:srgbClr>
                </a:solidFill>
                <a:latin typeface="Segoe UI"/>
              </a:rPr>
              <a:t>Machine</a:t>
            </a:r>
            <a:endParaRPr lang="en-US" sz="1900" kern="0" baseline="-25000" dirty="0">
              <a:ln>
                <a:solidFill>
                  <a:srgbClr val="FFFFFF">
                    <a:alpha val="0"/>
                  </a:srgbClr>
                </a:solidFill>
              </a:ln>
              <a:solidFill>
                <a:srgbClr val="FF8A00">
                  <a:alpha val="99000"/>
                </a:srgbClr>
              </a:solidFill>
              <a:latin typeface="Segoe UI"/>
            </a:endParaRPr>
          </a:p>
        </p:txBody>
      </p:sp>
      <p:sp>
        <p:nvSpPr>
          <p:cNvPr id="21" name="Freeform 24"/>
          <p:cNvSpPr>
            <a:spLocks noEditPoints="1"/>
          </p:cNvSpPr>
          <p:nvPr/>
        </p:nvSpPr>
        <p:spPr bwMode="black">
          <a:xfrm>
            <a:off x="2338523" y="2531343"/>
            <a:ext cx="1032589" cy="70895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106" tIns="49052" rIns="98106" bIns="49052" numCol="1" anchor="t" anchorCtr="0" compatLnSpc="1">
            <a:prstTxWarp prst="textNoShape">
              <a:avLst/>
            </a:prstTxWarp>
          </a:bodyPr>
          <a:lstStyle/>
          <a:p>
            <a:pPr defTabSz="1219170">
              <a:defRPr/>
            </a:pPr>
            <a:endParaRPr lang="en-US" sz="2400" kern="0">
              <a:solidFill>
                <a:sysClr val="windowText" lastClr="000000"/>
              </a:solidFill>
            </a:endParaRPr>
          </a:p>
        </p:txBody>
      </p:sp>
    </p:spTree>
    <p:extLst>
      <p:ext uri="{BB962C8B-B14F-4D97-AF65-F5344CB8AC3E}">
        <p14:creationId xmlns:p14="http://schemas.microsoft.com/office/powerpoint/2010/main" val="420196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512462836"/>
              </p:ext>
            </p:extLst>
          </p:nvPr>
        </p:nvGraphicFramePr>
        <p:xfrm>
          <a:off x="1" y="2"/>
          <a:ext cx="158792" cy="158751"/>
        </p:xfrm>
        <a:graphic>
          <a:graphicData uri="http://schemas.openxmlformats.org/presentationml/2006/ole">
            <mc:AlternateContent xmlns:mc="http://schemas.openxmlformats.org/markup-compatibility/2006">
              <mc:Choice xmlns:v="urn:schemas-microsoft-com:vml" Requires="v">
                <p:oleObj spid="_x0000_s492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 y="2"/>
                        <a:ext cx="158792" cy="15875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smtClean="0"/>
              <a:t>Cloud Services with VMs</a:t>
            </a:r>
            <a:endParaRPr lang="en-US" dirty="0"/>
          </a:p>
        </p:txBody>
      </p:sp>
      <p:sp>
        <p:nvSpPr>
          <p:cNvPr id="6" name="Text Placeholder 5"/>
          <p:cNvSpPr>
            <a:spLocks noGrp="1"/>
          </p:cNvSpPr>
          <p:nvPr>
            <p:ph type="body" sz="quarter" idx="13"/>
          </p:nvPr>
        </p:nvSpPr>
        <p:spPr/>
        <p:txBody>
          <a:bodyPr>
            <a:normAutofit fontScale="92500" lnSpcReduction="20000"/>
          </a:bodyPr>
          <a:lstStyle/>
          <a:p>
            <a:r>
              <a:rPr lang="en-US" dirty="0" smtClean="0"/>
              <a:t>Multiple VMs can be hosted within the same cloud service*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Need to manage firewalls</a:t>
            </a:r>
          </a:p>
          <a:p>
            <a:r>
              <a:rPr lang="en-US" dirty="0" smtClean="0"/>
              <a:t>Current limit = 50 VMs per Cloud Service</a:t>
            </a:r>
          </a:p>
          <a:p>
            <a:endParaRPr lang="en-US" dirty="0" smtClean="0"/>
          </a:p>
          <a:p>
            <a:endParaRPr lang="en-US" dirty="0" smtClean="0"/>
          </a:p>
          <a:p>
            <a:endParaRPr lang="en-US" dirty="0"/>
          </a:p>
        </p:txBody>
      </p:sp>
      <p:grpSp>
        <p:nvGrpSpPr>
          <p:cNvPr id="18" name="Group 17"/>
          <p:cNvGrpSpPr/>
          <p:nvPr/>
        </p:nvGrpSpPr>
        <p:grpSpPr>
          <a:xfrm>
            <a:off x="3522279" y="2061706"/>
            <a:ext cx="6632837" cy="3068549"/>
            <a:chOff x="1953709" y="1335640"/>
            <a:chExt cx="6316988" cy="3287731"/>
          </a:xfrm>
          <a:solidFill>
            <a:srgbClr val="DDDDDD"/>
          </a:solidFill>
        </p:grpSpPr>
        <p:sp>
          <p:nvSpPr>
            <p:cNvPr id="21" name="Rectangle 20"/>
            <p:cNvSpPr/>
            <p:nvPr>
              <p:custDataLst>
                <p:tags r:id="rId8"/>
              </p:custDataLst>
            </p:nvPr>
          </p:nvSpPr>
          <p:spPr bwMode="auto">
            <a:xfrm>
              <a:off x="1953709" y="1335640"/>
              <a:ext cx="6316988" cy="3287731"/>
            </a:xfrm>
            <a:prstGeom prst="rect">
              <a:avLst/>
            </a:prstGeom>
            <a:grpFill/>
            <a:ln w="9525" cap="flat" cmpd="sng" algn="ctr">
              <a:noFill/>
              <a:prstDash val="solid"/>
              <a:headEnd type="none" w="med" len="med"/>
              <a:tailEnd type="none" w="med" len="med"/>
            </a:ln>
            <a:effectLst/>
          </p:spPr>
          <p:txBody>
            <a:bodyPr vert="horz" wrap="square" lIns="68583" tIns="34292" rIns="68583" bIns="34292" numCol="1" rtlCol="0" anchor="t" anchorCtr="0" compatLnSpc="1">
              <a:prstTxWarp prst="textNoShape">
                <a:avLst/>
              </a:prstTxWarp>
            </a:bodyPr>
            <a:lstStyle/>
            <a:p>
              <a:pPr algn="ctr" defTabSz="735607" fontAlgn="base">
                <a:spcBef>
                  <a:spcPct val="0"/>
                </a:spcBef>
                <a:spcAft>
                  <a:spcPct val="0"/>
                </a:spcAft>
                <a:defRPr/>
              </a:pPr>
              <a:r>
                <a:rPr lang="en-US" sz="2500" kern="0" dirty="0">
                  <a:ln>
                    <a:solidFill>
                      <a:srgbClr val="FFFFFF">
                        <a:alpha val="0"/>
                      </a:srgbClr>
                    </a:solidFill>
                  </a:ln>
                  <a:solidFill>
                    <a:srgbClr val="292929">
                      <a:alpha val="99000"/>
                    </a:srgbClr>
                  </a:solidFill>
                </a:rPr>
                <a:t>Cloud</a:t>
              </a:r>
              <a:r>
                <a:rPr lang="en-US" sz="2500" kern="0" cap="all" dirty="0">
                  <a:ln>
                    <a:solidFill>
                      <a:srgbClr val="FFFFFF">
                        <a:alpha val="0"/>
                      </a:srgbClr>
                    </a:solidFill>
                  </a:ln>
                  <a:solidFill>
                    <a:srgbClr val="292929">
                      <a:alpha val="99000"/>
                    </a:srgbClr>
                  </a:solidFill>
                </a:rPr>
                <a:t> </a:t>
              </a:r>
              <a:r>
                <a:rPr lang="en-US" sz="2500" kern="0" dirty="0">
                  <a:ln>
                    <a:solidFill>
                      <a:srgbClr val="FFFFFF">
                        <a:alpha val="0"/>
                      </a:srgbClr>
                    </a:solidFill>
                  </a:ln>
                  <a:solidFill>
                    <a:srgbClr val="292929">
                      <a:alpha val="99000"/>
                    </a:srgbClr>
                  </a:solidFill>
                </a:rPr>
                <a:t>Service</a:t>
              </a:r>
            </a:p>
          </p:txBody>
        </p:sp>
        <p:sp>
          <p:nvSpPr>
            <p:cNvPr id="22" name="Freeform 128"/>
            <p:cNvSpPr>
              <a:spLocks noChangeAspect="1"/>
            </p:cNvSpPr>
            <p:nvPr/>
          </p:nvSpPr>
          <p:spPr bwMode="black">
            <a:xfrm>
              <a:off x="3517093" y="1443505"/>
              <a:ext cx="427724" cy="23628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grpSp>
      <p:sp>
        <p:nvSpPr>
          <p:cNvPr id="23" name="Rectangle 22"/>
          <p:cNvSpPr/>
          <p:nvPr/>
        </p:nvSpPr>
        <p:spPr bwMode="auto">
          <a:xfrm>
            <a:off x="1879792" y="2061706"/>
            <a:ext cx="1642488" cy="1459989"/>
          </a:xfrm>
          <a:prstGeom prst="rect">
            <a:avLst/>
          </a:prstGeom>
          <a:solidFill>
            <a:srgbClr val="8CC600"/>
          </a:solidFill>
          <a:ln w="9525" cap="flat" cmpd="sng" algn="ctr">
            <a:noFill/>
            <a:prstDash val="solid"/>
            <a:headEnd type="none" w="med" len="med"/>
            <a:tailEnd type="none" w="med" len="med"/>
          </a:ln>
          <a:effectLst/>
        </p:spPr>
        <p:txBody>
          <a:bodyPr rot="0" spcFirstLastPara="0" vertOverflow="overflow" horzOverflow="overflow" vert="horz" wrap="square" lIns="49052" tIns="49052" rIns="49052" bIns="49052" numCol="1" spcCol="0" rtlCol="0" fromWordArt="0" anchor="ctr" anchorCtr="0" forceAA="0" compatLnSpc="1">
            <a:prstTxWarp prst="textNoShape">
              <a:avLst/>
            </a:prstTxWarp>
            <a:noAutofit/>
          </a:bodyPr>
          <a:lstStyle/>
          <a:p>
            <a:pPr algn="ctr" defTabSz="980721" fontAlgn="base">
              <a:spcBef>
                <a:spcPct val="0"/>
              </a:spcBef>
              <a:spcAft>
                <a:spcPct val="0"/>
              </a:spcAft>
              <a:defRPr/>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Freeform 24"/>
          <p:cNvSpPr>
            <a:spLocks noEditPoints="1"/>
          </p:cNvSpPr>
          <p:nvPr/>
        </p:nvSpPr>
        <p:spPr bwMode="black">
          <a:xfrm>
            <a:off x="2137307" y="2484849"/>
            <a:ext cx="1032589" cy="70895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106" tIns="49052" rIns="98106" bIns="49052"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25" name="Rectangle 24"/>
          <p:cNvSpPr/>
          <p:nvPr>
            <p:custDataLst>
              <p:tags r:id="rId4"/>
            </p:custDataLst>
          </p:nvPr>
        </p:nvSpPr>
        <p:spPr bwMode="auto">
          <a:xfrm>
            <a:off x="3862397" y="2484847"/>
            <a:ext cx="2839763" cy="2252251"/>
          </a:xfrm>
          <a:prstGeom prst="rect">
            <a:avLst/>
          </a:prstGeom>
          <a:solidFill>
            <a:srgbClr val="00AEEF"/>
          </a:solidFill>
          <a:ln w="9525" cap="flat" cmpd="sng" algn="ctr">
            <a:noFill/>
            <a:prstDash val="solid"/>
            <a:headEnd type="none" w="med" len="med"/>
            <a:tailEnd type="none" w="med" len="med"/>
          </a:ln>
          <a:effectLst/>
        </p:spPr>
        <p:txBody>
          <a:bodyPr vert="horz" wrap="square" lIns="73582" tIns="36791" rIns="73582" bIns="36791" numCol="1" rtlCol="0" anchor="t" anchorCtr="0" compatLnSpc="1">
            <a:prstTxWarp prst="textNoShape">
              <a:avLst/>
            </a:prstTxWarp>
          </a:bodyPr>
          <a:lstStyle/>
          <a:p>
            <a:pPr algn="ctr" defTabSz="735607" fontAlgn="base">
              <a:spcBef>
                <a:spcPct val="0"/>
              </a:spcBef>
              <a:spcAft>
                <a:spcPct val="0"/>
              </a:spcAft>
              <a:defRPr/>
            </a:pPr>
            <a:r>
              <a:rPr lang="en-US" sz="2400" kern="0" dirty="0" smtClean="0">
                <a:ln>
                  <a:solidFill>
                    <a:srgbClr val="FFFFFF">
                      <a:alpha val="0"/>
                    </a:srgbClr>
                  </a:solidFill>
                </a:ln>
                <a:gradFill>
                  <a:gsLst>
                    <a:gs pos="0">
                      <a:srgbClr val="FFFFFF"/>
                    </a:gs>
                    <a:gs pos="100000">
                      <a:srgbClr val="FFFFFF"/>
                    </a:gs>
                  </a:gsLst>
                  <a:lin ang="5400000" scaled="0"/>
                </a:gradFill>
              </a:rPr>
              <a:t>VM</a:t>
            </a:r>
            <a:endParaRPr lang="en-US" sz="2400" kern="0" dirty="0">
              <a:ln>
                <a:solidFill>
                  <a:srgbClr val="FFFFFF">
                    <a:alpha val="0"/>
                  </a:srgbClr>
                </a:solidFill>
              </a:ln>
              <a:gradFill>
                <a:gsLst>
                  <a:gs pos="0">
                    <a:srgbClr val="FFFFFF"/>
                  </a:gs>
                  <a:gs pos="100000">
                    <a:srgbClr val="FFFFFF"/>
                  </a:gs>
                </a:gsLst>
                <a:lin ang="5400000" scaled="0"/>
              </a:gradFill>
            </a:endParaRPr>
          </a:p>
        </p:txBody>
      </p:sp>
      <p:sp>
        <p:nvSpPr>
          <p:cNvPr id="26" name="Rectangle 25"/>
          <p:cNvSpPr/>
          <p:nvPr>
            <p:custDataLst>
              <p:tags r:id="rId5"/>
            </p:custDataLst>
          </p:nvPr>
        </p:nvSpPr>
        <p:spPr bwMode="auto">
          <a:xfrm>
            <a:off x="4483446" y="3040263"/>
            <a:ext cx="1724033" cy="1284500"/>
          </a:xfrm>
          <a:prstGeom prst="rect">
            <a:avLst/>
          </a:prstGeom>
          <a:solidFill>
            <a:srgbClr val="00AEEF">
              <a:lumMod val="20000"/>
              <a:lumOff val="80000"/>
            </a:srgbClr>
          </a:solidFill>
          <a:ln w="9525" cap="flat" cmpd="sng" algn="ctr">
            <a:noFill/>
            <a:prstDash val="solid"/>
            <a:headEnd type="none" w="med" len="med"/>
            <a:tailEnd type="none" w="med" len="med"/>
          </a:ln>
          <a:effectLst/>
        </p:spPr>
        <p:txBody>
          <a:bodyPr vert="horz" wrap="square" lIns="73582" tIns="36791" rIns="73582" bIns="36791" numCol="1" rtlCol="0" anchor="ctr" anchorCtr="0" compatLnSpc="1">
            <a:prstTxWarp prst="textNoShape">
              <a:avLst/>
            </a:prstTxWarp>
          </a:bodyPr>
          <a:lstStyle/>
          <a:p>
            <a:pPr algn="ctr" defTabSz="735607" fontAlgn="base">
              <a:spcBef>
                <a:spcPct val="0"/>
              </a:spcBef>
              <a:spcAft>
                <a:spcPct val="0"/>
              </a:spcAft>
              <a:defRPr/>
            </a:pPr>
            <a:r>
              <a:rPr lang="en-US" sz="1900" kern="0" dirty="0" smtClean="0">
                <a:ln>
                  <a:solidFill>
                    <a:srgbClr val="FFFFFF">
                      <a:alpha val="0"/>
                    </a:srgbClr>
                  </a:solidFill>
                </a:ln>
                <a:solidFill>
                  <a:srgbClr val="5F5F5F">
                    <a:alpha val="99000"/>
                  </a:srgbClr>
                </a:solidFill>
              </a:rPr>
              <a:t>VM</a:t>
            </a:r>
            <a:endParaRPr lang="en-US" sz="1900" kern="0" dirty="0">
              <a:ln>
                <a:solidFill>
                  <a:srgbClr val="FFFFFF">
                    <a:alpha val="0"/>
                  </a:srgbClr>
                </a:solidFill>
              </a:ln>
              <a:solidFill>
                <a:srgbClr val="5F5F5F">
                  <a:alpha val="99000"/>
                </a:srgbClr>
              </a:solidFill>
            </a:endParaRPr>
          </a:p>
          <a:p>
            <a:pPr algn="ctr" defTabSz="735607" fontAlgn="base">
              <a:spcBef>
                <a:spcPct val="0"/>
              </a:spcBef>
              <a:spcAft>
                <a:spcPct val="0"/>
              </a:spcAft>
              <a:defRPr/>
            </a:pPr>
            <a:endParaRPr lang="en-US" sz="1900" kern="0" baseline="-25000" dirty="0">
              <a:ln>
                <a:solidFill>
                  <a:srgbClr val="FFFFFF">
                    <a:alpha val="0"/>
                  </a:srgbClr>
                </a:solidFill>
              </a:ln>
              <a:solidFill>
                <a:srgbClr val="5F5F5F">
                  <a:alpha val="99000"/>
                </a:srgbClr>
              </a:solidFill>
            </a:endParaRPr>
          </a:p>
        </p:txBody>
      </p:sp>
      <p:sp>
        <p:nvSpPr>
          <p:cNvPr id="27" name="Rectangle 26"/>
          <p:cNvSpPr/>
          <p:nvPr>
            <p:custDataLst>
              <p:tags r:id="rId6"/>
            </p:custDataLst>
          </p:nvPr>
        </p:nvSpPr>
        <p:spPr bwMode="auto">
          <a:xfrm>
            <a:off x="6940328" y="2484847"/>
            <a:ext cx="2808237" cy="2252251"/>
          </a:xfrm>
          <a:prstGeom prst="rect">
            <a:avLst/>
          </a:prstGeom>
          <a:solidFill>
            <a:srgbClr val="00AEEF"/>
          </a:solidFill>
          <a:ln w="9525" cap="flat" cmpd="sng" algn="ctr">
            <a:noFill/>
            <a:prstDash val="solid"/>
            <a:headEnd type="none" w="med" len="med"/>
            <a:tailEnd type="none" w="med" len="med"/>
          </a:ln>
          <a:effectLst/>
        </p:spPr>
        <p:txBody>
          <a:bodyPr vert="horz" wrap="square" lIns="73582" tIns="36791" rIns="73582" bIns="36791" numCol="1" rtlCol="0" anchor="t" anchorCtr="0" compatLnSpc="1">
            <a:prstTxWarp prst="textNoShape">
              <a:avLst/>
            </a:prstTxWarp>
          </a:bodyPr>
          <a:lstStyle/>
          <a:p>
            <a:pPr algn="ctr" defTabSz="735607" fontAlgn="base">
              <a:spcBef>
                <a:spcPct val="0"/>
              </a:spcBef>
              <a:spcAft>
                <a:spcPct val="0"/>
              </a:spcAft>
              <a:defRPr/>
            </a:pPr>
            <a:r>
              <a:rPr lang="en-US" sz="2400" kern="0" dirty="0" smtClean="0">
                <a:ln>
                  <a:solidFill>
                    <a:srgbClr val="FFFFFF">
                      <a:alpha val="0"/>
                    </a:srgbClr>
                  </a:solidFill>
                </a:ln>
                <a:gradFill>
                  <a:gsLst>
                    <a:gs pos="0">
                      <a:srgbClr val="FFFFFF"/>
                    </a:gs>
                    <a:gs pos="100000">
                      <a:srgbClr val="FFFFFF"/>
                    </a:gs>
                  </a:gsLst>
                  <a:lin ang="5400000" scaled="0"/>
                </a:gradFill>
              </a:rPr>
              <a:t>VM</a:t>
            </a:r>
            <a:endParaRPr lang="en-US" sz="2400" kern="0" dirty="0">
              <a:ln>
                <a:solidFill>
                  <a:srgbClr val="FFFFFF">
                    <a:alpha val="0"/>
                  </a:srgbClr>
                </a:solidFill>
              </a:ln>
              <a:gradFill>
                <a:gsLst>
                  <a:gs pos="0">
                    <a:srgbClr val="FFFFFF"/>
                  </a:gs>
                  <a:gs pos="100000">
                    <a:srgbClr val="FFFFFF"/>
                  </a:gs>
                </a:gsLst>
                <a:lin ang="5400000" scaled="0"/>
              </a:gradFill>
            </a:endParaRPr>
          </a:p>
        </p:txBody>
      </p:sp>
      <p:sp>
        <p:nvSpPr>
          <p:cNvPr id="28" name="Rectangle 27"/>
          <p:cNvSpPr/>
          <p:nvPr>
            <p:custDataLst>
              <p:tags r:id="rId7"/>
            </p:custDataLst>
          </p:nvPr>
        </p:nvSpPr>
        <p:spPr bwMode="auto">
          <a:xfrm>
            <a:off x="7561377" y="3040263"/>
            <a:ext cx="1604647" cy="1284500"/>
          </a:xfrm>
          <a:prstGeom prst="rect">
            <a:avLst/>
          </a:prstGeom>
          <a:solidFill>
            <a:srgbClr val="00AEEF">
              <a:lumMod val="20000"/>
              <a:lumOff val="80000"/>
            </a:srgbClr>
          </a:solidFill>
          <a:ln w="9525" cap="flat" cmpd="sng" algn="ctr">
            <a:noFill/>
            <a:prstDash val="solid"/>
            <a:headEnd type="none" w="med" len="med"/>
            <a:tailEnd type="none" w="med" len="med"/>
          </a:ln>
          <a:effectLst/>
        </p:spPr>
        <p:txBody>
          <a:bodyPr vert="horz" wrap="square" lIns="73582" tIns="36791" rIns="73582" bIns="36791" numCol="1" rtlCol="0" anchor="ctr" anchorCtr="0" compatLnSpc="1">
            <a:prstTxWarp prst="textNoShape">
              <a:avLst/>
            </a:prstTxWarp>
          </a:bodyPr>
          <a:lstStyle/>
          <a:p>
            <a:pPr algn="ctr" defTabSz="735607" fontAlgn="base">
              <a:spcBef>
                <a:spcPct val="0"/>
              </a:spcBef>
              <a:spcAft>
                <a:spcPct val="0"/>
              </a:spcAft>
              <a:defRPr/>
            </a:pPr>
            <a:r>
              <a:rPr lang="en-US" sz="1900" kern="0" dirty="0" smtClean="0">
                <a:ln>
                  <a:solidFill>
                    <a:srgbClr val="FFFFFF">
                      <a:alpha val="0"/>
                    </a:srgbClr>
                  </a:solidFill>
                </a:ln>
                <a:solidFill>
                  <a:srgbClr val="5F5F5F">
                    <a:alpha val="99000"/>
                  </a:srgbClr>
                </a:solidFill>
              </a:rPr>
              <a:t>VM</a:t>
            </a:r>
            <a:endParaRPr lang="en-US" sz="1900" kern="0" dirty="0">
              <a:ln>
                <a:solidFill>
                  <a:srgbClr val="FFFFFF">
                    <a:alpha val="0"/>
                  </a:srgbClr>
                </a:solidFill>
              </a:ln>
              <a:solidFill>
                <a:srgbClr val="5F5F5F">
                  <a:alpha val="99000"/>
                </a:srgbClr>
              </a:solidFill>
            </a:endParaRPr>
          </a:p>
          <a:p>
            <a:pPr algn="ctr" defTabSz="735607" fontAlgn="base">
              <a:spcBef>
                <a:spcPct val="0"/>
              </a:spcBef>
              <a:spcAft>
                <a:spcPct val="0"/>
              </a:spcAft>
              <a:defRPr/>
            </a:pPr>
            <a:endParaRPr lang="en-US" sz="1900" kern="0" baseline="-25000" dirty="0">
              <a:ln>
                <a:solidFill>
                  <a:srgbClr val="FFFFFF">
                    <a:alpha val="0"/>
                  </a:srgbClr>
                </a:solidFill>
              </a:ln>
              <a:solidFill>
                <a:srgbClr val="5F5F5F">
                  <a:alpha val="99000"/>
                </a:srgbClr>
              </a:solidFill>
            </a:endParaRPr>
          </a:p>
        </p:txBody>
      </p:sp>
    </p:spTree>
    <p:extLst>
      <p:ext uri="{BB962C8B-B14F-4D97-AF65-F5344CB8AC3E}">
        <p14:creationId xmlns:p14="http://schemas.microsoft.com/office/powerpoint/2010/main" val="40559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1371600"/>
            <a:ext cx="7277493" cy="1828800"/>
          </a:xfrm>
        </p:spPr>
        <p:txBody>
          <a:bodyPr/>
          <a:lstStyle/>
          <a:p>
            <a:r>
              <a:rPr lang="en-US" dirty="0"/>
              <a:t>Module </a:t>
            </a:r>
            <a:r>
              <a:rPr lang="en-US" dirty="0" smtClean="0"/>
              <a:t>3: </a:t>
            </a:r>
            <a:r>
              <a:rPr lang="en-US" dirty="0"/>
              <a:t>IaaS </a:t>
            </a:r>
            <a:r>
              <a:rPr lang="en-US" dirty="0" smtClean="0"/>
              <a:t>VMs</a:t>
            </a:r>
            <a:endParaRPr lang="en-US" dirty="0"/>
          </a:p>
        </p:txBody>
      </p:sp>
      <p:sp>
        <p:nvSpPr>
          <p:cNvPr id="7" name="Text Placeholder 6"/>
          <p:cNvSpPr>
            <a:spLocks noGrp="1"/>
          </p:cNvSpPr>
          <p:nvPr>
            <p:ph type="body" sz="quarter" idx="12"/>
          </p:nvPr>
        </p:nvSpPr>
        <p:spPr/>
        <p:txBody>
          <a:bodyPr/>
          <a:lstStyle/>
          <a:p>
            <a:r>
              <a:rPr lang="en-US" dirty="0" smtClean="0"/>
              <a:t>Microsoft Azure VMs</a:t>
            </a:r>
            <a:endParaRPr lang="en-US" dirty="0"/>
          </a:p>
        </p:txBody>
      </p:sp>
    </p:spTree>
    <p:extLst>
      <p:ext uri="{BB962C8B-B14F-4D97-AF65-F5344CB8AC3E}">
        <p14:creationId xmlns:p14="http://schemas.microsoft.com/office/powerpoint/2010/main" val="164877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18595" y="1250754"/>
            <a:ext cx="10831607" cy="4730323"/>
          </a:xfrm>
          <a:prstGeom prst="rect">
            <a:avLst/>
          </a:prstGeom>
        </p:spPr>
      </p:pic>
      <p:sp>
        <p:nvSpPr>
          <p:cNvPr id="112" name="Rounded Rectangle 111"/>
          <p:cNvSpPr/>
          <p:nvPr/>
        </p:nvSpPr>
        <p:spPr>
          <a:xfrm>
            <a:off x="1331714" y="1415644"/>
            <a:ext cx="9446593" cy="408246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 name="Title 1"/>
          <p:cNvSpPr>
            <a:spLocks noGrp="1"/>
          </p:cNvSpPr>
          <p:nvPr>
            <p:ph type="title"/>
          </p:nvPr>
        </p:nvSpPr>
        <p:spPr/>
        <p:txBody>
          <a:bodyPr/>
          <a:lstStyle/>
          <a:p>
            <a:r>
              <a:rPr lang="en-US" smtClean="0"/>
              <a:t>Multiple Cloud Services Configuration</a:t>
            </a:r>
            <a:endParaRPr lang="en-US" dirty="0"/>
          </a:p>
        </p:txBody>
      </p:sp>
      <p:pic>
        <p:nvPicPr>
          <p:cNvPr id="48" name="Picture 47" descr="\\MAGNUM\Projects\Microsoft\Cloud Power FY12\Design\ICONS_PNG\Agility.png"/>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2128695" y="2982835"/>
            <a:ext cx="719511" cy="639565"/>
          </a:xfrm>
          <a:prstGeom prst="rect">
            <a:avLst/>
          </a:prstGeom>
          <a:noFill/>
        </p:spPr>
      </p:pic>
      <p:cxnSp>
        <p:nvCxnSpPr>
          <p:cNvPr id="49" name="Elbow Connector 48"/>
          <p:cNvCxnSpPr>
            <a:stCxn id="48" idx="3"/>
          </p:cNvCxnSpPr>
          <p:nvPr/>
        </p:nvCxnSpPr>
        <p:spPr>
          <a:xfrm>
            <a:off x="2848208" y="3302617"/>
            <a:ext cx="725245" cy="1125612"/>
          </a:xfrm>
          <a:prstGeom prst="bentConnector3">
            <a:avLst>
              <a:gd name="adj1" fmla="val 50000"/>
            </a:avLst>
          </a:prstGeom>
          <a:noFill/>
          <a:ln w="28575" cap="flat" cmpd="sng" algn="ctr">
            <a:solidFill>
              <a:srgbClr val="292929"/>
            </a:solidFill>
            <a:prstDash val="solid"/>
          </a:ln>
          <a:effectLst/>
        </p:spPr>
      </p:cxnSp>
      <p:cxnSp>
        <p:nvCxnSpPr>
          <p:cNvPr id="50" name="Straight Connector 49"/>
          <p:cNvCxnSpPr/>
          <p:nvPr/>
        </p:nvCxnSpPr>
        <p:spPr>
          <a:xfrm>
            <a:off x="2472286" y="2037296"/>
            <a:ext cx="1849" cy="1074923"/>
          </a:xfrm>
          <a:prstGeom prst="line">
            <a:avLst/>
          </a:prstGeom>
          <a:noFill/>
          <a:ln w="28575" cap="flat" cmpd="sng" algn="ctr">
            <a:solidFill>
              <a:srgbClr val="910091"/>
            </a:solidFill>
            <a:prstDash val="lgDash"/>
          </a:ln>
          <a:effectLst/>
        </p:spPr>
      </p:cxnSp>
      <p:cxnSp>
        <p:nvCxnSpPr>
          <p:cNvPr id="66" name="Straight Connector 65"/>
          <p:cNvCxnSpPr/>
          <p:nvPr/>
        </p:nvCxnSpPr>
        <p:spPr>
          <a:xfrm flipH="1">
            <a:off x="2453952" y="3654067"/>
            <a:ext cx="10025" cy="927960"/>
          </a:xfrm>
          <a:prstGeom prst="line">
            <a:avLst/>
          </a:prstGeom>
          <a:noFill/>
          <a:ln w="28575" cap="flat" cmpd="sng" algn="ctr">
            <a:solidFill>
              <a:srgbClr val="910091"/>
            </a:solidFill>
            <a:prstDash val="lgDash"/>
          </a:ln>
          <a:effectLst/>
        </p:spPr>
      </p:cxnSp>
      <p:sp>
        <p:nvSpPr>
          <p:cNvPr id="71" name="TextBox 20"/>
          <p:cNvSpPr txBox="1"/>
          <p:nvPr/>
        </p:nvSpPr>
        <p:spPr>
          <a:xfrm>
            <a:off x="9235027" y="5107778"/>
            <a:ext cx="978088" cy="221599"/>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lvl="0">
              <a:lnSpc>
                <a:spcPct val="90000"/>
              </a:lnSpc>
              <a:spcBef>
                <a:spcPct val="20000"/>
              </a:spcBef>
              <a:buSzPct val="80000"/>
            </a:pPr>
            <a:r>
              <a:rPr lang="en-US" sz="1600" spc="-57" smtClean="0">
                <a:gradFill>
                  <a:gsLst>
                    <a:gs pos="100000">
                      <a:srgbClr val="5F5F5F"/>
                    </a:gs>
                    <a:gs pos="0">
                      <a:srgbClr val="5F5F5F"/>
                    </a:gs>
                  </a:gsLst>
                  <a:lin ang="5400000" scaled="0"/>
                </a:gradFill>
              </a:rPr>
              <a:t>On-premises</a:t>
            </a:r>
            <a:endParaRPr lang="en-US" sz="1600" spc="-57" dirty="0">
              <a:gradFill>
                <a:gsLst>
                  <a:gs pos="100000">
                    <a:srgbClr val="5F5F5F"/>
                  </a:gs>
                  <a:gs pos="0">
                    <a:srgbClr val="5F5F5F"/>
                  </a:gs>
                </a:gsLst>
                <a:lin ang="5400000" scaled="0"/>
              </a:gradFill>
              <a:latin typeface="Segoe UI"/>
            </a:endParaRPr>
          </a:p>
        </p:txBody>
      </p:sp>
      <p:sp>
        <p:nvSpPr>
          <p:cNvPr id="72" name="TextBox 21"/>
          <p:cNvSpPr txBox="1"/>
          <p:nvPr/>
        </p:nvSpPr>
        <p:spPr>
          <a:xfrm>
            <a:off x="2401201" y="1747483"/>
            <a:ext cx="213733" cy="221599"/>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219120">
              <a:lnSpc>
                <a:spcPct val="90000"/>
              </a:lnSpc>
              <a:spcBef>
                <a:spcPct val="20000"/>
              </a:spcBef>
              <a:buSzPct val="80000"/>
              <a:defRPr/>
            </a:pPr>
            <a:r>
              <a:rPr lang="en-US" sz="1600" dirty="0">
                <a:solidFill>
                  <a:srgbClr val="292929"/>
                </a:solidFill>
                <a:latin typeface="Segoe UI"/>
              </a:rPr>
              <a:t>LB</a:t>
            </a:r>
          </a:p>
        </p:txBody>
      </p:sp>
      <p:cxnSp>
        <p:nvCxnSpPr>
          <p:cNvPr id="73" name="Elbow Connector 72"/>
          <p:cNvCxnSpPr>
            <a:stCxn id="79" idx="3"/>
            <a:endCxn id="48" idx="1"/>
          </p:cNvCxnSpPr>
          <p:nvPr/>
        </p:nvCxnSpPr>
        <p:spPr>
          <a:xfrm>
            <a:off x="1950786" y="3078283"/>
            <a:ext cx="177909" cy="224332"/>
          </a:xfrm>
          <a:prstGeom prst="bentConnector3">
            <a:avLst>
              <a:gd name="adj1" fmla="val 50000"/>
            </a:avLst>
          </a:prstGeom>
          <a:noFill/>
          <a:ln w="28575" cap="flat" cmpd="sng" algn="ctr">
            <a:solidFill>
              <a:srgbClr val="292929"/>
            </a:solidFill>
            <a:prstDash val="solid"/>
          </a:ln>
          <a:effectLst/>
        </p:spPr>
      </p:cxnSp>
      <p:cxnSp>
        <p:nvCxnSpPr>
          <p:cNvPr id="74" name="Straight Connector 73"/>
          <p:cNvCxnSpPr/>
          <p:nvPr/>
        </p:nvCxnSpPr>
        <p:spPr>
          <a:xfrm flipH="1">
            <a:off x="9008173" y="1995208"/>
            <a:ext cx="7344" cy="2091045"/>
          </a:xfrm>
          <a:prstGeom prst="line">
            <a:avLst/>
          </a:prstGeom>
          <a:noFill/>
          <a:ln w="28575" cap="flat" cmpd="sng" algn="ctr">
            <a:solidFill>
              <a:srgbClr val="910091"/>
            </a:solidFill>
            <a:prstDash val="lgDash"/>
          </a:ln>
          <a:effectLst/>
        </p:spPr>
      </p:cxnSp>
      <p:cxnSp>
        <p:nvCxnSpPr>
          <p:cNvPr id="75" name="Elbow Connector 74"/>
          <p:cNvCxnSpPr>
            <a:stCxn id="48" idx="3"/>
          </p:cNvCxnSpPr>
          <p:nvPr/>
        </p:nvCxnSpPr>
        <p:spPr>
          <a:xfrm flipV="1">
            <a:off x="2848208" y="2324191"/>
            <a:ext cx="725245" cy="978427"/>
          </a:xfrm>
          <a:prstGeom prst="bentConnector3">
            <a:avLst>
              <a:gd name="adj1" fmla="val 50000"/>
            </a:avLst>
          </a:prstGeom>
          <a:noFill/>
          <a:ln w="28575" cap="flat" cmpd="sng" algn="ctr">
            <a:solidFill>
              <a:srgbClr val="292929"/>
            </a:solidFill>
            <a:prstDash val="solid"/>
          </a:ln>
          <a:effectLst/>
        </p:spPr>
      </p:cxnSp>
      <p:sp>
        <p:nvSpPr>
          <p:cNvPr id="77" name="TextBox 39"/>
          <p:cNvSpPr txBox="1"/>
          <p:nvPr/>
        </p:nvSpPr>
        <p:spPr>
          <a:xfrm>
            <a:off x="2192665" y="3472439"/>
            <a:ext cx="634789" cy="221599"/>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219120">
              <a:lnSpc>
                <a:spcPct val="90000"/>
              </a:lnSpc>
              <a:spcBef>
                <a:spcPct val="20000"/>
              </a:spcBef>
              <a:buSzPct val="80000"/>
              <a:defRPr/>
            </a:pPr>
            <a:r>
              <a:rPr lang="en-US" sz="1600" dirty="0">
                <a:solidFill>
                  <a:srgbClr val="292929"/>
                </a:solidFill>
                <a:latin typeface="Segoe UI"/>
              </a:rPr>
              <a:t>80/443</a:t>
            </a:r>
          </a:p>
        </p:txBody>
      </p:sp>
      <p:pic>
        <p:nvPicPr>
          <p:cNvPr id="78" name="Picture 77" descr="\\MAGNUM\Projects\Microsoft\Cloud Power FY12\Design\Icons\PNGs\IT_guy.png"/>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1261690" y="2681226"/>
            <a:ext cx="775920" cy="689705"/>
          </a:xfrm>
          <a:prstGeom prst="rect">
            <a:avLst/>
          </a:prstGeom>
          <a:noFill/>
        </p:spPr>
      </p:pic>
      <p:pic>
        <p:nvPicPr>
          <p:cNvPr id="79" name="Picture 78" descr="\\MAGNUM\Projects\Microsoft\Cloud Power FY12\Design\Icons\PNGs\IT_guy.png"/>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1174866" y="2733433"/>
            <a:ext cx="775920" cy="689705"/>
          </a:xfrm>
          <a:prstGeom prst="rect">
            <a:avLst/>
          </a:prstGeom>
          <a:noFill/>
          <a:ln>
            <a:noFill/>
          </a:ln>
        </p:spPr>
      </p:pic>
      <p:cxnSp>
        <p:nvCxnSpPr>
          <p:cNvPr id="80" name="Elbow Connector 45"/>
          <p:cNvCxnSpPr/>
          <p:nvPr/>
        </p:nvCxnSpPr>
        <p:spPr>
          <a:xfrm flipH="1">
            <a:off x="5007726" y="3316941"/>
            <a:ext cx="819117" cy="10969"/>
          </a:xfrm>
          <a:prstGeom prst="straightConnector1">
            <a:avLst/>
          </a:prstGeom>
          <a:noFill/>
          <a:ln w="28575" cap="flat" cmpd="sng" algn="ctr">
            <a:solidFill>
              <a:srgbClr val="292929"/>
            </a:solidFill>
            <a:prstDash val="solid"/>
          </a:ln>
          <a:effectLst/>
        </p:spPr>
      </p:cxnSp>
      <p:sp>
        <p:nvSpPr>
          <p:cNvPr id="83" name="Rectangle 82"/>
          <p:cNvSpPr/>
          <p:nvPr/>
        </p:nvSpPr>
        <p:spPr bwMode="auto">
          <a:xfrm>
            <a:off x="3011007" y="2038196"/>
            <a:ext cx="3993660" cy="2930433"/>
          </a:xfrm>
          <a:prstGeom prst="rect">
            <a:avLst/>
          </a:prstGeom>
          <a:noFill/>
          <a:ln w="38100" cap="flat" cmpd="sng" algn="ctr">
            <a:solidFill>
              <a:srgbClr val="5F5F5F"/>
            </a:solidFill>
            <a:prstDash val="dash"/>
            <a:headEnd type="none" w="med" len="med"/>
            <a:tailEnd type="none" w="med" len="med"/>
          </a:ln>
          <a:effectLst/>
        </p:spPr>
        <p:txBody>
          <a:bodyPr vert="horz" wrap="square" lIns="73515" tIns="36758" rIns="73515" bIns="36758"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734958" fontAlgn="base">
              <a:spcBef>
                <a:spcPct val="0"/>
              </a:spcBef>
              <a:spcAft>
                <a:spcPct val="0"/>
              </a:spcAft>
              <a:defRPr/>
            </a:pPr>
            <a:endParaRPr lang="en-US" sz="1600" dirty="0">
              <a:solidFill>
                <a:srgbClr val="292929"/>
              </a:solidFill>
              <a:latin typeface="Segoe UI"/>
            </a:endParaRPr>
          </a:p>
        </p:txBody>
      </p:sp>
      <p:sp>
        <p:nvSpPr>
          <p:cNvPr id="84" name="Rectangle 83"/>
          <p:cNvSpPr/>
          <p:nvPr/>
        </p:nvSpPr>
        <p:spPr bwMode="auto">
          <a:xfrm>
            <a:off x="7130518" y="2038196"/>
            <a:ext cx="1617337" cy="1458885"/>
          </a:xfrm>
          <a:prstGeom prst="rect">
            <a:avLst/>
          </a:prstGeom>
          <a:noFill/>
          <a:ln w="38100" cap="flat" cmpd="sng" algn="ctr">
            <a:solidFill>
              <a:srgbClr val="5F5F5F"/>
            </a:solidFill>
            <a:prstDash val="dash"/>
            <a:headEnd type="none" w="med" len="med"/>
            <a:tailEnd type="none" w="med" len="med"/>
          </a:ln>
          <a:effectLst/>
        </p:spPr>
        <p:txBody>
          <a:bodyPr vert="horz" wrap="square" lIns="73515" tIns="36758" rIns="73515" bIns="36758"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734958" fontAlgn="base">
              <a:spcBef>
                <a:spcPct val="0"/>
              </a:spcBef>
              <a:spcAft>
                <a:spcPct val="0"/>
              </a:spcAft>
              <a:defRPr/>
            </a:pPr>
            <a:endParaRPr lang="en-US" sz="1600" dirty="0">
              <a:solidFill>
                <a:srgbClr val="292929"/>
              </a:solidFill>
              <a:latin typeface="Segoe UI"/>
            </a:endParaRPr>
          </a:p>
        </p:txBody>
      </p:sp>
      <p:sp>
        <p:nvSpPr>
          <p:cNvPr id="86" name="Rectangle 85"/>
          <p:cNvSpPr/>
          <p:nvPr/>
        </p:nvSpPr>
        <p:spPr bwMode="auto">
          <a:xfrm>
            <a:off x="2951047" y="1983796"/>
            <a:ext cx="5888307" cy="3081240"/>
          </a:xfrm>
          <a:prstGeom prst="rect">
            <a:avLst/>
          </a:prstGeom>
          <a:noFill/>
          <a:ln w="38100" cap="flat" cmpd="sng" algn="ctr">
            <a:solidFill>
              <a:srgbClr val="5F5F5F">
                <a:lumMod val="50000"/>
                <a:lumOff val="50000"/>
              </a:srgbClr>
            </a:solidFill>
            <a:prstDash val="dash"/>
            <a:headEnd type="none" w="med" len="med"/>
            <a:tailEnd type="none" w="med" len="med"/>
          </a:ln>
          <a:effectLst/>
        </p:spPr>
        <p:txBody>
          <a:bodyPr vert="horz" wrap="square" lIns="73515" tIns="36758" rIns="73515" bIns="36758"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734958" fontAlgn="base">
              <a:spcBef>
                <a:spcPct val="0"/>
              </a:spcBef>
              <a:spcAft>
                <a:spcPct val="0"/>
              </a:spcAft>
              <a:defRPr/>
            </a:pPr>
            <a:endParaRPr lang="en-US" sz="1600" dirty="0">
              <a:solidFill>
                <a:srgbClr val="292929"/>
              </a:solidFill>
              <a:latin typeface="Segoe UI"/>
            </a:endParaRPr>
          </a:p>
        </p:txBody>
      </p:sp>
      <p:sp>
        <p:nvSpPr>
          <p:cNvPr id="87" name="Rectangle 86"/>
          <p:cNvSpPr/>
          <p:nvPr/>
        </p:nvSpPr>
        <p:spPr bwMode="auto">
          <a:xfrm>
            <a:off x="8077661" y="3918004"/>
            <a:ext cx="1405796" cy="571707"/>
          </a:xfrm>
          <a:prstGeom prst="rect">
            <a:avLst/>
          </a:prstGeom>
          <a:noFill/>
          <a:ln w="9525" cap="flat" cmpd="sng" algn="ctr">
            <a:noFill/>
            <a:prstDash val="solid"/>
            <a:headEnd type="none" w="med" len="med"/>
            <a:tailEnd type="none" w="med" len="med"/>
          </a:ln>
          <a:effectLst/>
        </p:spPr>
        <p:txBody>
          <a:bodyPr vert="horz" wrap="square" lIns="73515" tIns="36758" rIns="73515" bIns="3675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734958" fontAlgn="base">
              <a:spcBef>
                <a:spcPct val="0"/>
              </a:spcBef>
              <a:spcAft>
                <a:spcPct val="0"/>
              </a:spcAft>
              <a:defRPr/>
            </a:pPr>
            <a:endParaRPr lang="en-US" sz="1600" dirty="0">
              <a:solidFill>
                <a:srgbClr val="292929"/>
              </a:solidFill>
              <a:latin typeface="Segoe UI"/>
            </a:endParaRPr>
          </a:p>
        </p:txBody>
      </p:sp>
      <p:cxnSp>
        <p:nvCxnSpPr>
          <p:cNvPr id="88" name="Straight Connector 87"/>
          <p:cNvCxnSpPr/>
          <p:nvPr/>
        </p:nvCxnSpPr>
        <p:spPr>
          <a:xfrm>
            <a:off x="8058312" y="4122455"/>
            <a:ext cx="1405796" cy="5712"/>
          </a:xfrm>
          <a:prstGeom prst="line">
            <a:avLst/>
          </a:prstGeom>
          <a:solidFill>
            <a:srgbClr val="DDDDDD"/>
          </a:solidFill>
          <a:ln w="28575" cap="flat" cmpd="sng" algn="ctr">
            <a:solidFill>
              <a:srgbClr val="00AEEF"/>
            </a:solidFill>
            <a:prstDash val="solid"/>
          </a:ln>
          <a:effectLst/>
        </p:spPr>
      </p:cxnSp>
      <p:cxnSp>
        <p:nvCxnSpPr>
          <p:cNvPr id="89" name="Straight Connector 88"/>
          <p:cNvCxnSpPr/>
          <p:nvPr/>
        </p:nvCxnSpPr>
        <p:spPr>
          <a:xfrm>
            <a:off x="8058312" y="4370213"/>
            <a:ext cx="1405796" cy="5712"/>
          </a:xfrm>
          <a:prstGeom prst="line">
            <a:avLst/>
          </a:prstGeom>
          <a:solidFill>
            <a:srgbClr val="DDDDDD"/>
          </a:solidFill>
          <a:ln w="28575" cap="flat" cmpd="sng" algn="ctr">
            <a:solidFill>
              <a:srgbClr val="00AEEF"/>
            </a:solidFill>
            <a:prstDash val="solid"/>
          </a:ln>
          <a:effectLst/>
        </p:spPr>
      </p:cxnSp>
      <p:sp>
        <p:nvSpPr>
          <p:cNvPr id="90" name="TextBox 65"/>
          <p:cNvSpPr txBox="1"/>
          <p:nvPr/>
        </p:nvSpPr>
        <p:spPr>
          <a:xfrm>
            <a:off x="8327335" y="4154212"/>
            <a:ext cx="1044388" cy="221599"/>
          </a:xfrm>
          <a:prstGeom prst="rect">
            <a:avLst/>
          </a:prstGeom>
          <a:solidFill>
            <a:srgbClr val="DDDDDD"/>
          </a:solid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219120">
              <a:lnSpc>
                <a:spcPct val="90000"/>
              </a:lnSpc>
              <a:spcBef>
                <a:spcPct val="20000"/>
              </a:spcBef>
              <a:buSzPct val="80000"/>
              <a:defRPr/>
            </a:pPr>
            <a:r>
              <a:rPr lang="en-US" sz="1600" dirty="0">
                <a:solidFill>
                  <a:srgbClr val="292929"/>
                </a:solidFill>
                <a:latin typeface="Segoe UI"/>
              </a:rPr>
              <a:t>VPN Tunnel</a:t>
            </a:r>
          </a:p>
        </p:txBody>
      </p:sp>
      <p:sp>
        <p:nvSpPr>
          <p:cNvPr id="91" name="TextBox 66"/>
          <p:cNvSpPr txBox="1"/>
          <p:nvPr/>
        </p:nvSpPr>
        <p:spPr>
          <a:xfrm>
            <a:off x="5535661" y="4712619"/>
            <a:ext cx="1397476" cy="221599"/>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219120">
              <a:lnSpc>
                <a:spcPct val="90000"/>
              </a:lnSpc>
              <a:spcBef>
                <a:spcPct val="20000"/>
              </a:spcBef>
              <a:buSzPct val="80000"/>
              <a:defRPr/>
            </a:pPr>
            <a:r>
              <a:rPr lang="en-US" sz="1600" dirty="0">
                <a:solidFill>
                  <a:srgbClr val="292929"/>
                </a:solidFill>
                <a:latin typeface="Segoe UI"/>
              </a:rPr>
              <a:t>Cloud Service 1</a:t>
            </a:r>
          </a:p>
        </p:txBody>
      </p:sp>
      <p:sp>
        <p:nvSpPr>
          <p:cNvPr id="92" name="TextBox 67"/>
          <p:cNvSpPr txBox="1"/>
          <p:nvPr/>
        </p:nvSpPr>
        <p:spPr>
          <a:xfrm>
            <a:off x="7258639" y="3247707"/>
            <a:ext cx="1397476" cy="221599"/>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219120">
              <a:lnSpc>
                <a:spcPct val="90000"/>
              </a:lnSpc>
              <a:spcBef>
                <a:spcPct val="20000"/>
              </a:spcBef>
              <a:buSzPct val="80000"/>
              <a:defRPr/>
            </a:pPr>
            <a:r>
              <a:rPr lang="en-US" sz="1600" dirty="0">
                <a:solidFill>
                  <a:srgbClr val="292929"/>
                </a:solidFill>
                <a:latin typeface="Segoe UI"/>
              </a:rPr>
              <a:t>Cloud Service 2</a:t>
            </a:r>
          </a:p>
        </p:txBody>
      </p:sp>
      <p:sp>
        <p:nvSpPr>
          <p:cNvPr id="93" name="TextBox 69"/>
          <p:cNvSpPr txBox="1"/>
          <p:nvPr/>
        </p:nvSpPr>
        <p:spPr>
          <a:xfrm>
            <a:off x="5213555" y="5112675"/>
            <a:ext cx="1221809" cy="221599"/>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lvl="0">
              <a:lnSpc>
                <a:spcPct val="90000"/>
              </a:lnSpc>
              <a:spcBef>
                <a:spcPct val="20000"/>
              </a:spcBef>
              <a:buSzPct val="80000"/>
              <a:defRPr/>
            </a:pPr>
            <a:r>
              <a:rPr lang="en-US" sz="1600" spc="-57" dirty="0" smtClean="0">
                <a:gradFill>
                  <a:gsLst>
                    <a:gs pos="100000">
                      <a:srgbClr val="5F5F5F"/>
                    </a:gs>
                    <a:gs pos="0">
                      <a:srgbClr val="5F5F5F"/>
                    </a:gs>
                  </a:gsLst>
                  <a:lin ang="5400000" scaled="0"/>
                </a:gradFill>
              </a:rPr>
              <a:t>Microsoft Azure</a:t>
            </a:r>
            <a:endParaRPr lang="en-US" sz="1600" spc="-57" dirty="0">
              <a:gradFill>
                <a:gsLst>
                  <a:gs pos="100000">
                    <a:srgbClr val="5F5F5F"/>
                  </a:gs>
                  <a:gs pos="0">
                    <a:srgbClr val="5F5F5F"/>
                  </a:gs>
                </a:gsLst>
                <a:lin ang="5400000" scaled="0"/>
              </a:gradFill>
              <a:latin typeface="Segoe UI"/>
            </a:endParaRPr>
          </a:p>
        </p:txBody>
      </p:sp>
      <p:cxnSp>
        <p:nvCxnSpPr>
          <p:cNvPr id="94" name="Straight Connector 93"/>
          <p:cNvCxnSpPr/>
          <p:nvPr/>
        </p:nvCxnSpPr>
        <p:spPr>
          <a:xfrm flipH="1">
            <a:off x="9001171" y="4459470"/>
            <a:ext cx="14003" cy="571420"/>
          </a:xfrm>
          <a:prstGeom prst="line">
            <a:avLst/>
          </a:prstGeom>
          <a:noFill/>
          <a:ln w="28575" cap="flat" cmpd="sng" algn="ctr">
            <a:solidFill>
              <a:srgbClr val="910091"/>
            </a:solidFill>
            <a:prstDash val="lgDash"/>
          </a:ln>
          <a:effectLst/>
        </p:spPr>
      </p:cxnSp>
      <p:sp>
        <p:nvSpPr>
          <p:cNvPr id="95" name="Rectangle 94"/>
          <p:cNvSpPr/>
          <p:nvPr/>
        </p:nvSpPr>
        <p:spPr bwMode="auto">
          <a:xfrm>
            <a:off x="9185371" y="1971297"/>
            <a:ext cx="1432607" cy="3081240"/>
          </a:xfrm>
          <a:prstGeom prst="rect">
            <a:avLst/>
          </a:prstGeom>
          <a:noFill/>
          <a:ln w="38100" cap="flat" cmpd="sng" algn="ctr">
            <a:solidFill>
              <a:srgbClr val="5F5F5F">
                <a:lumMod val="50000"/>
                <a:lumOff val="50000"/>
              </a:srgbClr>
            </a:solidFill>
            <a:prstDash val="dash"/>
            <a:headEnd type="none" w="med" len="med"/>
            <a:tailEnd type="none" w="med" len="med"/>
          </a:ln>
          <a:effectLst/>
        </p:spPr>
        <p:txBody>
          <a:bodyPr vert="horz" wrap="square" lIns="73515" tIns="36758" rIns="73515" bIns="36758"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734958" fontAlgn="base">
              <a:spcBef>
                <a:spcPct val="0"/>
              </a:spcBef>
              <a:spcAft>
                <a:spcPct val="0"/>
              </a:spcAft>
              <a:defRPr/>
            </a:pPr>
            <a:endParaRPr lang="en-US" sz="1600" dirty="0">
              <a:solidFill>
                <a:srgbClr val="292929"/>
              </a:solidFill>
              <a:latin typeface="Segoe UI"/>
            </a:endParaRPr>
          </a:p>
        </p:txBody>
      </p:sp>
      <p:sp>
        <p:nvSpPr>
          <p:cNvPr id="96" name="Rectangle 95"/>
          <p:cNvSpPr/>
          <p:nvPr/>
        </p:nvSpPr>
        <p:spPr>
          <a:xfrm>
            <a:off x="3609141" y="2115446"/>
            <a:ext cx="1386676" cy="2557167"/>
          </a:xfrm>
          <a:prstGeom prst="rect">
            <a:avLst/>
          </a:prstGeom>
          <a:noFill/>
          <a:ln w="57150" cap="flat" cmpd="sng" algn="ctr">
            <a:solidFill>
              <a:srgbClr val="FF8A00"/>
            </a:solidFill>
            <a:prstDash val="solid"/>
          </a:ln>
          <a:effectLst/>
        </p:spPr>
        <p:txBody>
          <a:bodyPr lIns="98106" tIns="49052" rIns="98106" bIns="49052" rtlCol="0" anchor="ctr"/>
          <a:lstStyle/>
          <a:p>
            <a:pPr algn="ctr" defTabSz="1219170">
              <a:defRPr/>
            </a:pPr>
            <a:r>
              <a:rPr lang="en-US" sz="1600" kern="0" dirty="0">
                <a:solidFill>
                  <a:srgbClr val="292929"/>
                </a:solidFill>
                <a:latin typeface="Segoe UI"/>
              </a:rPr>
              <a:t>WEB</a:t>
            </a:r>
          </a:p>
        </p:txBody>
      </p:sp>
      <p:sp>
        <p:nvSpPr>
          <p:cNvPr id="97" name="Rectangle 96"/>
          <p:cNvSpPr/>
          <p:nvPr/>
        </p:nvSpPr>
        <p:spPr>
          <a:xfrm>
            <a:off x="5861835" y="2497701"/>
            <a:ext cx="1023185" cy="1846460"/>
          </a:xfrm>
          <a:prstGeom prst="rect">
            <a:avLst/>
          </a:prstGeom>
          <a:noFill/>
          <a:ln w="57150" cap="flat" cmpd="sng" algn="ctr">
            <a:solidFill>
              <a:srgbClr val="FF8A00"/>
            </a:solidFill>
            <a:prstDash val="solid"/>
          </a:ln>
          <a:effectLst/>
        </p:spPr>
        <p:txBody>
          <a:bodyPr lIns="98106" tIns="49052" rIns="98106" bIns="49052" rtlCol="0" anchor="ctr"/>
          <a:lstStyle/>
          <a:p>
            <a:pPr algn="ctr" defTabSz="1219170">
              <a:defRPr/>
            </a:pPr>
            <a:endParaRPr lang="en-US" sz="1600" kern="0" dirty="0">
              <a:solidFill>
                <a:srgbClr val="292929"/>
              </a:solidFill>
              <a:latin typeface="Segoe UI"/>
            </a:endParaRPr>
          </a:p>
          <a:p>
            <a:pPr algn="ctr" defTabSz="1219170">
              <a:defRPr/>
            </a:pPr>
            <a:endParaRPr lang="en-US" sz="1600" kern="0" dirty="0">
              <a:solidFill>
                <a:srgbClr val="292929"/>
              </a:solidFill>
              <a:latin typeface="Segoe UI"/>
            </a:endParaRPr>
          </a:p>
          <a:p>
            <a:pPr algn="ctr" defTabSz="1219170">
              <a:defRPr/>
            </a:pPr>
            <a:r>
              <a:rPr lang="en-US" sz="1600" kern="0" dirty="0">
                <a:solidFill>
                  <a:srgbClr val="292929"/>
                </a:solidFill>
                <a:latin typeface="Segoe UI"/>
              </a:rPr>
              <a:t>SQL</a:t>
            </a:r>
            <a:br>
              <a:rPr lang="en-US" sz="1600" kern="0" dirty="0">
                <a:solidFill>
                  <a:srgbClr val="292929"/>
                </a:solidFill>
                <a:latin typeface="Segoe UI"/>
              </a:rPr>
            </a:br>
            <a:endParaRPr lang="en-US" sz="1600" kern="0" dirty="0">
              <a:solidFill>
                <a:srgbClr val="292929"/>
              </a:solidFill>
              <a:latin typeface="Segoe UI"/>
            </a:endParaRPr>
          </a:p>
        </p:txBody>
      </p:sp>
      <p:sp>
        <p:nvSpPr>
          <p:cNvPr id="98" name="Rectangle 97"/>
          <p:cNvSpPr/>
          <p:nvPr/>
        </p:nvSpPr>
        <p:spPr>
          <a:xfrm>
            <a:off x="7319334" y="2212446"/>
            <a:ext cx="1228035" cy="931417"/>
          </a:xfrm>
          <a:prstGeom prst="rect">
            <a:avLst/>
          </a:prstGeom>
          <a:noFill/>
          <a:ln w="57150" cap="flat" cmpd="sng" algn="ctr">
            <a:solidFill>
              <a:srgbClr val="FF8A00"/>
            </a:solidFill>
            <a:prstDash val="solid"/>
          </a:ln>
          <a:effectLst/>
        </p:spPr>
        <p:txBody>
          <a:bodyPr lIns="98106" tIns="49052" rIns="98106" bIns="49052" rtlCol="0" anchor="ctr"/>
          <a:lstStyle/>
          <a:p>
            <a:pPr algn="ctr" defTabSz="1219170">
              <a:defRPr/>
            </a:pPr>
            <a:endParaRPr lang="en-US" sz="1400" kern="0" dirty="0">
              <a:solidFill>
                <a:srgbClr val="292929"/>
              </a:solidFill>
              <a:latin typeface="Segoe UI"/>
            </a:endParaRPr>
          </a:p>
          <a:p>
            <a:pPr algn="ctr" defTabSz="1219170">
              <a:defRPr/>
            </a:pPr>
            <a:endParaRPr lang="en-US" sz="1400" kern="0" dirty="0">
              <a:solidFill>
                <a:srgbClr val="292929"/>
              </a:solidFill>
              <a:latin typeface="Segoe UI"/>
            </a:endParaRPr>
          </a:p>
          <a:p>
            <a:pPr algn="ctr" defTabSz="1219170">
              <a:defRPr/>
            </a:pPr>
            <a:endParaRPr lang="en-US" sz="1400" kern="0" dirty="0">
              <a:solidFill>
                <a:srgbClr val="292929"/>
              </a:solidFill>
              <a:latin typeface="Segoe UI"/>
            </a:endParaRPr>
          </a:p>
          <a:p>
            <a:pPr algn="ctr" defTabSz="1219170">
              <a:defRPr/>
            </a:pPr>
            <a:r>
              <a:rPr lang="en-US" sz="1400" kern="0" dirty="0">
                <a:solidFill>
                  <a:srgbClr val="292929"/>
                </a:solidFill>
                <a:latin typeface="Segoe UI"/>
              </a:rPr>
              <a:t>AD/DC/DNS</a:t>
            </a:r>
          </a:p>
        </p:txBody>
      </p:sp>
      <p:pic>
        <p:nvPicPr>
          <p:cNvPr id="99" name="Picture 98" descr="\\MAGNUM\Projects\Microsoft\Cloud Power FY12\Design\Icons\PNGs\IT_guy.png"/>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9760871" y="3725243"/>
            <a:ext cx="776231" cy="689983"/>
          </a:xfrm>
          <a:prstGeom prst="rect">
            <a:avLst/>
          </a:prstGeom>
          <a:noFill/>
          <a:ln>
            <a:noFill/>
          </a:ln>
        </p:spPr>
      </p:pic>
      <p:pic>
        <p:nvPicPr>
          <p:cNvPr id="100" name="Picture 99" descr="\\MAGNUM\Projects\Microsoft\Cloud Power FY12\Design\ICONS_PNG\Agility.png"/>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9385375" y="3927409"/>
            <a:ext cx="719800" cy="639823"/>
          </a:xfrm>
          <a:prstGeom prst="rect">
            <a:avLst/>
          </a:prstGeom>
          <a:noFill/>
        </p:spPr>
      </p:pic>
      <p:sp>
        <p:nvSpPr>
          <p:cNvPr id="101" name="TextBox 66"/>
          <p:cNvSpPr txBox="1"/>
          <p:nvPr/>
        </p:nvSpPr>
        <p:spPr>
          <a:xfrm>
            <a:off x="9534394" y="4438065"/>
            <a:ext cx="986681" cy="221599"/>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1219120">
              <a:lnSpc>
                <a:spcPct val="90000"/>
              </a:lnSpc>
              <a:spcBef>
                <a:spcPct val="20000"/>
              </a:spcBef>
              <a:buSzPct val="80000"/>
              <a:defRPr/>
            </a:pPr>
            <a:r>
              <a:rPr lang="en-US" sz="1600" dirty="0">
                <a:solidFill>
                  <a:srgbClr val="292929"/>
                </a:solidFill>
                <a:latin typeface="Segoe UI"/>
              </a:rPr>
              <a:t>Corp Users</a:t>
            </a:r>
          </a:p>
        </p:txBody>
      </p:sp>
      <p:pic>
        <p:nvPicPr>
          <p:cNvPr id="102" name="Virtual machines"/>
          <p:cNvPicPr>
            <a:picLocks noChangeAspect="1"/>
          </p:cNvPicPr>
          <p:nvPr/>
        </p:nvPicPr>
        <p:blipFill>
          <a:blip r:embed="rId6" cstate="print">
            <a:duotone>
              <a:prstClr val="black"/>
              <a:srgbClr val="292929">
                <a:lumMod val="50000"/>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07913" y="2686412"/>
            <a:ext cx="589124" cy="523667"/>
          </a:xfrm>
          <a:prstGeom prst="rect">
            <a:avLst/>
          </a:prstGeom>
        </p:spPr>
      </p:pic>
      <p:pic>
        <p:nvPicPr>
          <p:cNvPr id="103" name="Virtual machines"/>
          <p:cNvPicPr>
            <a:picLocks noChangeAspect="1"/>
          </p:cNvPicPr>
          <p:nvPr/>
        </p:nvPicPr>
        <p:blipFill>
          <a:blip r:embed="rId6" cstate="print">
            <a:duotone>
              <a:prstClr val="black"/>
              <a:srgbClr val="292929">
                <a:lumMod val="50000"/>
                <a:tint val="45000"/>
                <a:satMod val="400000"/>
              </a:srgbClr>
            </a:duotone>
            <a:extLst>
              <a:ext uri="{28A0092B-C50C-407E-A947-70E740481C1C}">
                <a14:useLocalDpi xmlns:a14="http://schemas.microsoft.com/office/drawing/2010/main" val="0"/>
              </a:ext>
            </a:extLst>
          </a:blip>
          <a:stretch>
            <a:fillRect/>
          </a:stretch>
        </p:blipFill>
        <p:spPr>
          <a:xfrm>
            <a:off x="4007915" y="4058360"/>
            <a:ext cx="589124" cy="523667"/>
          </a:xfrm>
          <a:prstGeom prst="rect">
            <a:avLst/>
          </a:prstGeom>
        </p:spPr>
      </p:pic>
      <p:pic>
        <p:nvPicPr>
          <p:cNvPr id="104" name="Virtual machines"/>
          <p:cNvPicPr>
            <a:picLocks noChangeAspect="1"/>
          </p:cNvPicPr>
          <p:nvPr/>
        </p:nvPicPr>
        <p:blipFill>
          <a:blip r:embed="rId6" cstate="print">
            <a:duotone>
              <a:prstClr val="black"/>
              <a:srgbClr val="292929">
                <a:lumMod val="50000"/>
                <a:tint val="45000"/>
                <a:satMod val="400000"/>
              </a:srgbClr>
            </a:duotone>
            <a:extLst>
              <a:ext uri="{28A0092B-C50C-407E-A947-70E740481C1C}">
                <a14:useLocalDpi xmlns:a14="http://schemas.microsoft.com/office/drawing/2010/main" val="0"/>
              </a:ext>
            </a:extLst>
          </a:blip>
          <a:stretch>
            <a:fillRect/>
          </a:stretch>
        </p:blipFill>
        <p:spPr>
          <a:xfrm>
            <a:off x="4007915" y="3511917"/>
            <a:ext cx="589124" cy="523667"/>
          </a:xfrm>
          <a:prstGeom prst="rect">
            <a:avLst/>
          </a:prstGeom>
        </p:spPr>
      </p:pic>
      <p:pic>
        <p:nvPicPr>
          <p:cNvPr id="105" name="Virtual machines"/>
          <p:cNvPicPr>
            <a:picLocks noChangeAspect="1"/>
          </p:cNvPicPr>
          <p:nvPr/>
        </p:nvPicPr>
        <p:blipFill>
          <a:blip r:embed="rId6" cstate="print">
            <a:duotone>
              <a:prstClr val="black"/>
              <a:srgbClr val="292929">
                <a:lumMod val="50000"/>
                <a:tint val="45000"/>
                <a:satMod val="400000"/>
              </a:srgbClr>
            </a:duotone>
            <a:extLst>
              <a:ext uri="{28A0092B-C50C-407E-A947-70E740481C1C}">
                <a14:useLocalDpi xmlns:a14="http://schemas.microsoft.com/office/drawing/2010/main" val="0"/>
              </a:ext>
            </a:extLst>
          </a:blip>
          <a:stretch>
            <a:fillRect/>
          </a:stretch>
        </p:blipFill>
        <p:spPr>
          <a:xfrm>
            <a:off x="6088320" y="2663635"/>
            <a:ext cx="589124" cy="523667"/>
          </a:xfrm>
          <a:prstGeom prst="rect">
            <a:avLst/>
          </a:prstGeom>
        </p:spPr>
      </p:pic>
      <p:pic>
        <p:nvPicPr>
          <p:cNvPr id="106" name="Virtual machines"/>
          <p:cNvPicPr>
            <a:picLocks noChangeAspect="1"/>
          </p:cNvPicPr>
          <p:nvPr/>
        </p:nvPicPr>
        <p:blipFill>
          <a:blip r:embed="rId6" cstate="print">
            <a:duotone>
              <a:prstClr val="black"/>
              <a:srgbClr val="292929">
                <a:lumMod val="50000"/>
                <a:tint val="45000"/>
                <a:satMod val="400000"/>
              </a:srgbClr>
            </a:duotone>
            <a:extLst>
              <a:ext uri="{28A0092B-C50C-407E-A947-70E740481C1C}">
                <a14:useLocalDpi xmlns:a14="http://schemas.microsoft.com/office/drawing/2010/main" val="0"/>
              </a:ext>
            </a:extLst>
          </a:blip>
          <a:stretch>
            <a:fillRect/>
          </a:stretch>
        </p:blipFill>
        <p:spPr>
          <a:xfrm>
            <a:off x="7644621" y="2274576"/>
            <a:ext cx="589124" cy="523667"/>
          </a:xfrm>
          <a:prstGeom prst="rect">
            <a:avLst/>
          </a:prstGeom>
        </p:spPr>
      </p:pic>
      <p:sp>
        <p:nvSpPr>
          <p:cNvPr id="107" name="Freeform 106"/>
          <p:cNvSpPr>
            <a:spLocks noEditPoints="1"/>
          </p:cNvSpPr>
          <p:nvPr/>
        </p:nvSpPr>
        <p:spPr bwMode="black">
          <a:xfrm>
            <a:off x="9327896" y="2139971"/>
            <a:ext cx="497981" cy="80938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292929"/>
          </a:solidFill>
          <a:ln w="25400" cap="flat" cmpd="sng" algn="ctr">
            <a:noFill/>
            <a:prstDash val="solid"/>
            <a:headEnd type="none" w="med" len="med"/>
            <a:tailEnd type="none" w="med" len="med"/>
          </a:ln>
          <a:effectLst/>
          <a:extLst/>
        </p:spPr>
        <p:txBody>
          <a:bodyPr vert="horz" wrap="square" lIns="73545" tIns="36771" rIns="73545" bIns="36771" numCol="1" rtlCol="0" anchor="ctr" anchorCtr="0" compatLnSpc="1">
            <a:prstTxWarp prst="textNoShape">
              <a:avLst/>
            </a:prstTxWarp>
          </a:bodyPr>
          <a:lstStyle/>
          <a:p>
            <a:pPr defTabSz="446917">
              <a:defRPr/>
            </a:pPr>
            <a:endParaRPr lang="en-US" sz="2800" kern="0" spc="-73" dirty="0">
              <a:solidFill>
                <a:srgbClr val="DDDDDD">
                  <a:lumMod val="10000"/>
                </a:srgbClr>
              </a:solidFill>
              <a:latin typeface="Segoe Light" pitchFamily="34" charset="0"/>
            </a:endParaRPr>
          </a:p>
        </p:txBody>
      </p:sp>
      <p:sp>
        <p:nvSpPr>
          <p:cNvPr id="108" name="Freeform 107"/>
          <p:cNvSpPr>
            <a:spLocks noEditPoints="1"/>
          </p:cNvSpPr>
          <p:nvPr/>
        </p:nvSpPr>
        <p:spPr bwMode="black">
          <a:xfrm>
            <a:off x="9993934" y="2139971"/>
            <a:ext cx="497981" cy="80938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292929"/>
          </a:solidFill>
          <a:ln w="25400" cap="flat" cmpd="sng" algn="ctr">
            <a:noFill/>
            <a:prstDash val="solid"/>
            <a:headEnd type="none" w="med" len="med"/>
            <a:tailEnd type="none" w="med" len="med"/>
          </a:ln>
          <a:effectLst/>
          <a:extLst/>
        </p:spPr>
        <p:txBody>
          <a:bodyPr vert="horz" wrap="square" lIns="73545" tIns="36771" rIns="73545" bIns="36771" numCol="1" rtlCol="0" anchor="ctr" anchorCtr="0" compatLnSpc="1">
            <a:prstTxWarp prst="textNoShape">
              <a:avLst/>
            </a:prstTxWarp>
          </a:bodyPr>
          <a:lstStyle/>
          <a:p>
            <a:pPr defTabSz="446917">
              <a:defRPr/>
            </a:pPr>
            <a:endParaRPr lang="en-US" sz="2800" kern="0" spc="-73" dirty="0">
              <a:solidFill>
                <a:srgbClr val="DDDDDD">
                  <a:lumMod val="10000"/>
                </a:srgbClr>
              </a:solidFill>
              <a:latin typeface="Segoe Light" pitchFamily="34" charset="0"/>
            </a:endParaRPr>
          </a:p>
        </p:txBody>
      </p:sp>
      <p:sp>
        <p:nvSpPr>
          <p:cNvPr id="109" name="TextBox 108"/>
          <p:cNvSpPr txBox="1"/>
          <p:nvPr/>
        </p:nvSpPr>
        <p:spPr>
          <a:xfrm>
            <a:off x="9367423" y="2928271"/>
            <a:ext cx="1106540" cy="459357"/>
          </a:xfrm>
          <a:prstGeom prst="rect">
            <a:avLst/>
          </a:prstGeom>
          <a:noFill/>
        </p:spPr>
        <p:txBody>
          <a:bodyPr wrap="square" lIns="147156" tIns="117726" rIns="147156" bIns="117726" rtlCol="0">
            <a:spAutoFit/>
          </a:bodyPr>
          <a:lstStyle/>
          <a:p>
            <a:pPr algn="ctr" defTabSz="1219170">
              <a:lnSpc>
                <a:spcPct val="90000"/>
              </a:lnSpc>
              <a:defRPr/>
            </a:pPr>
            <a:r>
              <a:rPr lang="en-US" sz="1600" kern="0" dirty="0">
                <a:gradFill>
                  <a:gsLst>
                    <a:gs pos="2917">
                      <a:srgbClr val="292929"/>
                    </a:gs>
                    <a:gs pos="30000">
                      <a:srgbClr val="292929"/>
                    </a:gs>
                  </a:gsLst>
                  <a:lin ang="5400000" scaled="0"/>
                </a:gradFill>
              </a:rPr>
              <a:t>AD 1</a:t>
            </a:r>
          </a:p>
        </p:txBody>
      </p:sp>
      <p:pic>
        <p:nvPicPr>
          <p:cNvPr id="110" name="Virtual machines"/>
          <p:cNvPicPr>
            <a:picLocks noChangeAspect="1"/>
          </p:cNvPicPr>
          <p:nvPr/>
        </p:nvPicPr>
        <p:blipFill>
          <a:blip r:embed="rId6" cstate="print">
            <a:duotone>
              <a:prstClr val="black"/>
              <a:srgbClr val="292929">
                <a:lumMod val="50000"/>
                <a:tint val="45000"/>
                <a:satMod val="400000"/>
              </a:srgbClr>
            </a:duotone>
            <a:extLst>
              <a:ext uri="{28A0092B-C50C-407E-A947-70E740481C1C}">
                <a14:useLocalDpi xmlns:a14="http://schemas.microsoft.com/office/drawing/2010/main" val="0"/>
              </a:ext>
            </a:extLst>
          </a:blip>
          <a:stretch>
            <a:fillRect/>
          </a:stretch>
        </p:blipFill>
        <p:spPr>
          <a:xfrm>
            <a:off x="3998804" y="2139968"/>
            <a:ext cx="589124" cy="523667"/>
          </a:xfrm>
          <a:prstGeom prst="rect">
            <a:avLst/>
          </a:prstGeom>
        </p:spPr>
      </p:pic>
      <p:pic>
        <p:nvPicPr>
          <p:cNvPr id="111" name="Virtual machines"/>
          <p:cNvPicPr>
            <a:picLocks noChangeAspect="1"/>
          </p:cNvPicPr>
          <p:nvPr/>
        </p:nvPicPr>
        <p:blipFill>
          <a:blip r:embed="rId6" cstate="print">
            <a:duotone>
              <a:prstClr val="black"/>
              <a:srgbClr val="292929">
                <a:lumMod val="50000"/>
                <a:tint val="45000"/>
                <a:satMod val="400000"/>
              </a:srgbClr>
            </a:duotone>
            <a:extLst>
              <a:ext uri="{28A0092B-C50C-407E-A947-70E740481C1C}">
                <a14:useLocalDpi xmlns:a14="http://schemas.microsoft.com/office/drawing/2010/main" val="0"/>
              </a:ext>
            </a:extLst>
          </a:blip>
          <a:stretch>
            <a:fillRect/>
          </a:stretch>
        </p:blipFill>
        <p:spPr>
          <a:xfrm>
            <a:off x="6085745" y="3726640"/>
            <a:ext cx="589124" cy="523667"/>
          </a:xfrm>
          <a:prstGeom prst="rect">
            <a:avLst/>
          </a:prstGeom>
        </p:spPr>
      </p:pic>
    </p:spTree>
    <p:extLst>
      <p:ext uri="{BB962C8B-B14F-4D97-AF65-F5344CB8AC3E}">
        <p14:creationId xmlns:p14="http://schemas.microsoft.com/office/powerpoint/2010/main" val="288673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50"/>
                                        <p:tgtEl>
                                          <p:spTgt spid="10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250"/>
                                        <p:tgtEl>
                                          <p:spTgt spid="10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250"/>
                                        <p:tgtEl>
                                          <p:spTgt spid="104"/>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250"/>
                                        <p:tgtEl>
                                          <p:spTgt spid="10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fade">
                                      <p:cBhvr>
                                        <p:cTn id="23" dur="250"/>
                                        <p:tgtEl>
                                          <p:spTgt spid="106"/>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50"/>
                                        <p:tgtEl>
                                          <p:spTgt spid="11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2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71600"/>
            <a:ext cx="8323868" cy="1828800"/>
          </a:xfrm>
        </p:spPr>
        <p:txBody>
          <a:bodyPr/>
          <a:lstStyle/>
          <a:p>
            <a:r>
              <a:rPr lang="en-US" dirty="0"/>
              <a:t>Module </a:t>
            </a:r>
            <a:r>
              <a:rPr lang="en-US" dirty="0" smtClean="0"/>
              <a:t>3: </a:t>
            </a:r>
            <a:r>
              <a:rPr lang="en-US" dirty="0"/>
              <a:t>IaaS </a:t>
            </a:r>
            <a:r>
              <a:rPr lang="en-US" dirty="0" smtClean="0"/>
              <a:t>VMs</a:t>
            </a:r>
            <a:endParaRPr lang="en-US" dirty="0"/>
          </a:p>
        </p:txBody>
      </p:sp>
      <p:sp>
        <p:nvSpPr>
          <p:cNvPr id="7" name="Text Placeholder 6"/>
          <p:cNvSpPr>
            <a:spLocks noGrp="1"/>
          </p:cNvSpPr>
          <p:nvPr>
            <p:ph type="body" sz="quarter" idx="12"/>
          </p:nvPr>
        </p:nvSpPr>
        <p:spPr>
          <a:xfrm>
            <a:off x="-2" y="3200400"/>
            <a:ext cx="4572000" cy="1828800"/>
          </a:xfrm>
        </p:spPr>
        <p:txBody>
          <a:bodyPr/>
          <a:lstStyle/>
          <a:p>
            <a:r>
              <a:rPr lang="en-US" dirty="0" smtClean="0"/>
              <a:t>VM </a:t>
            </a:r>
            <a:r>
              <a:rPr lang="en-US" dirty="0"/>
              <a:t>and </a:t>
            </a:r>
            <a:br>
              <a:rPr lang="en-US" dirty="0"/>
            </a:br>
            <a:r>
              <a:rPr lang="en-US" dirty="0" smtClean="0"/>
              <a:t>Resource Groups (V2)</a:t>
            </a:r>
            <a:endParaRPr lang="en-US" dirty="0"/>
          </a:p>
        </p:txBody>
      </p:sp>
    </p:spTree>
    <p:extLst>
      <p:ext uri="{BB962C8B-B14F-4D97-AF65-F5344CB8AC3E}">
        <p14:creationId xmlns:p14="http://schemas.microsoft.com/office/powerpoint/2010/main" val="401393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Reminder…Azure Resource Manager provides (IaaS V2)…</a:t>
            </a:r>
            <a:endParaRPr lang="en-US" dirty="0"/>
          </a:p>
        </p:txBody>
      </p:sp>
      <p:sp>
        <p:nvSpPr>
          <p:cNvPr id="3" name="TextBox 2"/>
          <p:cNvSpPr txBox="1"/>
          <p:nvPr/>
        </p:nvSpPr>
        <p:spPr>
          <a:xfrm>
            <a:off x="973394" y="1987346"/>
            <a:ext cx="10602910" cy="240065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600" dirty="0" smtClean="0"/>
              <a:t>Application Lifecycle Containment – Deployment, update, delete and status</a:t>
            </a:r>
          </a:p>
          <a:p>
            <a:pPr marL="285750" indent="-285750">
              <a:spcBef>
                <a:spcPts val="600"/>
              </a:spcBef>
              <a:buFont typeface="Arial" panose="020B0604020202020204" pitchFamily="34" charset="0"/>
              <a:buChar char="•"/>
            </a:pPr>
            <a:r>
              <a:rPr lang="en-US" sz="2600" dirty="0" smtClean="0"/>
              <a:t>Declarative solution for Deployment – “</a:t>
            </a:r>
            <a:r>
              <a:rPr lang="en-US" sz="2600" dirty="0" err="1" smtClean="0"/>
              <a:t>Config</a:t>
            </a:r>
            <a:r>
              <a:rPr lang="en-US" sz="2600" dirty="0" smtClean="0"/>
              <a:t> as Code”</a:t>
            </a:r>
          </a:p>
          <a:p>
            <a:pPr marL="285750" indent="-285750">
              <a:spcBef>
                <a:spcPts val="600"/>
              </a:spcBef>
              <a:buFont typeface="Arial" panose="020B0604020202020204" pitchFamily="34" charset="0"/>
              <a:buChar char="•"/>
            </a:pPr>
            <a:r>
              <a:rPr lang="en-US" sz="2600" dirty="0" smtClean="0"/>
              <a:t>Grouping – Metering, billing, quote: applied and rolled up to the group</a:t>
            </a:r>
          </a:p>
          <a:p>
            <a:pPr marL="285750" indent="-285750">
              <a:spcBef>
                <a:spcPts val="600"/>
              </a:spcBef>
              <a:buFont typeface="Arial" panose="020B0604020202020204" pitchFamily="34" charset="0"/>
              <a:buChar char="•"/>
            </a:pPr>
            <a:r>
              <a:rPr lang="en-US" sz="2600" dirty="0" smtClean="0"/>
              <a:t>Consistent Management Layer</a:t>
            </a:r>
          </a:p>
          <a:p>
            <a:pPr marL="285750" indent="-285750">
              <a:spcBef>
                <a:spcPts val="600"/>
              </a:spcBef>
              <a:buFont typeface="Arial" panose="020B0604020202020204" pitchFamily="34" charset="0"/>
              <a:buChar char="•"/>
            </a:pPr>
            <a:r>
              <a:rPr lang="en-US" sz="2600" dirty="0" smtClean="0"/>
              <a:t>Access Control – Scope for RBAC permissions</a:t>
            </a:r>
          </a:p>
        </p:txBody>
      </p:sp>
      <p:sp>
        <p:nvSpPr>
          <p:cNvPr id="4" name="TextBox 3"/>
          <p:cNvSpPr txBox="1"/>
          <p:nvPr/>
        </p:nvSpPr>
        <p:spPr>
          <a:xfrm>
            <a:off x="763793" y="1195061"/>
            <a:ext cx="7373044" cy="584775"/>
          </a:xfrm>
          <a:prstGeom prst="rect">
            <a:avLst/>
          </a:prstGeom>
          <a:noFill/>
        </p:spPr>
        <p:txBody>
          <a:bodyPr wrap="none" rtlCol="0">
            <a:spAutoFit/>
          </a:bodyPr>
          <a:lstStyle/>
          <a:p>
            <a:r>
              <a:rPr lang="en-US" sz="3200" i="1" dirty="0" smtClean="0"/>
              <a:t>A Resource Group is a Unit of Management</a:t>
            </a:r>
            <a:endParaRPr lang="en-US" i="1" dirty="0"/>
          </a:p>
        </p:txBody>
      </p:sp>
    </p:spTree>
    <p:extLst>
      <p:ext uri="{BB962C8B-B14F-4D97-AF65-F5344CB8AC3E}">
        <p14:creationId xmlns:p14="http://schemas.microsoft.com/office/powerpoint/2010/main" val="217690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643711" y="1060785"/>
            <a:ext cx="4947537" cy="4725318"/>
            <a:chOff x="405" y="668"/>
            <a:chExt cx="3117" cy="2977"/>
          </a:xfrm>
        </p:grpSpPr>
        <p:sp>
          <p:nvSpPr>
            <p:cNvPr id="6" name="AutoShape 3"/>
            <p:cNvSpPr>
              <a:spLocks noChangeAspect="1" noChangeArrowheads="1" noTextEdit="1"/>
            </p:cNvSpPr>
            <p:nvPr/>
          </p:nvSpPr>
          <p:spPr bwMode="auto">
            <a:xfrm>
              <a:off x="406" y="668"/>
              <a:ext cx="311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 name="Freeform 5"/>
            <p:cNvSpPr>
              <a:spLocks/>
            </p:cNvSpPr>
            <p:nvPr/>
          </p:nvSpPr>
          <p:spPr bwMode="auto">
            <a:xfrm>
              <a:off x="412" y="676"/>
              <a:ext cx="3102" cy="2962"/>
            </a:xfrm>
            <a:custGeom>
              <a:avLst/>
              <a:gdLst>
                <a:gd name="T0" fmla="*/ 2649 w 2649"/>
                <a:gd name="T1" fmla="*/ 2496 h 2529"/>
                <a:gd name="T2" fmla="*/ 2616 w 2649"/>
                <a:gd name="T3" fmla="*/ 2529 h 2529"/>
                <a:gd name="T4" fmla="*/ 33 w 2649"/>
                <a:gd name="T5" fmla="*/ 2529 h 2529"/>
                <a:gd name="T6" fmla="*/ 0 w 2649"/>
                <a:gd name="T7" fmla="*/ 2496 h 2529"/>
                <a:gd name="T8" fmla="*/ 0 w 2649"/>
                <a:gd name="T9" fmla="*/ 33 h 2529"/>
                <a:gd name="T10" fmla="*/ 33 w 2649"/>
                <a:gd name="T11" fmla="*/ 0 h 2529"/>
                <a:gd name="T12" fmla="*/ 2616 w 2649"/>
                <a:gd name="T13" fmla="*/ 0 h 2529"/>
                <a:gd name="T14" fmla="*/ 2649 w 2649"/>
                <a:gd name="T15" fmla="*/ 33 h 2529"/>
                <a:gd name="T16" fmla="*/ 2649 w 2649"/>
                <a:gd name="T17" fmla="*/ 2496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9" h="2529">
                  <a:moveTo>
                    <a:pt x="2649" y="2496"/>
                  </a:moveTo>
                  <a:cubicBezTo>
                    <a:pt x="2649" y="2514"/>
                    <a:pt x="2634" y="2529"/>
                    <a:pt x="2616" y="2529"/>
                  </a:cubicBezTo>
                  <a:cubicBezTo>
                    <a:pt x="33" y="2529"/>
                    <a:pt x="33" y="2529"/>
                    <a:pt x="33" y="2529"/>
                  </a:cubicBezTo>
                  <a:cubicBezTo>
                    <a:pt x="15" y="2529"/>
                    <a:pt x="0" y="2514"/>
                    <a:pt x="0" y="2496"/>
                  </a:cubicBezTo>
                  <a:cubicBezTo>
                    <a:pt x="0" y="33"/>
                    <a:pt x="0" y="33"/>
                    <a:pt x="0" y="33"/>
                  </a:cubicBezTo>
                  <a:cubicBezTo>
                    <a:pt x="0" y="14"/>
                    <a:pt x="15" y="0"/>
                    <a:pt x="33" y="0"/>
                  </a:cubicBezTo>
                  <a:cubicBezTo>
                    <a:pt x="2616" y="0"/>
                    <a:pt x="2616" y="0"/>
                    <a:pt x="2616" y="0"/>
                  </a:cubicBezTo>
                  <a:cubicBezTo>
                    <a:pt x="2634" y="0"/>
                    <a:pt x="2649" y="14"/>
                    <a:pt x="2649" y="33"/>
                  </a:cubicBezTo>
                  <a:cubicBezTo>
                    <a:pt x="2649" y="2496"/>
                    <a:pt x="2649" y="2496"/>
                    <a:pt x="2649" y="2496"/>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 name="Freeform 6"/>
            <p:cNvSpPr>
              <a:spLocks/>
            </p:cNvSpPr>
            <p:nvPr/>
          </p:nvSpPr>
          <p:spPr bwMode="auto">
            <a:xfrm>
              <a:off x="405" y="669"/>
              <a:ext cx="3116" cy="2976"/>
            </a:xfrm>
            <a:custGeom>
              <a:avLst/>
              <a:gdLst>
                <a:gd name="T0" fmla="*/ 2655 w 2661"/>
                <a:gd name="T1" fmla="*/ 2502 h 2541"/>
                <a:gd name="T2" fmla="*/ 2649 w 2661"/>
                <a:gd name="T3" fmla="*/ 2502 h 2541"/>
                <a:gd name="T4" fmla="*/ 2641 w 2661"/>
                <a:gd name="T5" fmla="*/ 2521 h 2541"/>
                <a:gd name="T6" fmla="*/ 2622 w 2661"/>
                <a:gd name="T7" fmla="*/ 2529 h 2541"/>
                <a:gd name="T8" fmla="*/ 39 w 2661"/>
                <a:gd name="T9" fmla="*/ 2529 h 2541"/>
                <a:gd name="T10" fmla="*/ 20 w 2661"/>
                <a:gd name="T11" fmla="*/ 2521 h 2541"/>
                <a:gd name="T12" fmla="*/ 12 w 2661"/>
                <a:gd name="T13" fmla="*/ 2502 h 2541"/>
                <a:gd name="T14" fmla="*/ 12 w 2661"/>
                <a:gd name="T15" fmla="*/ 39 h 2541"/>
                <a:gd name="T16" fmla="*/ 20 w 2661"/>
                <a:gd name="T17" fmla="*/ 20 h 2541"/>
                <a:gd name="T18" fmla="*/ 39 w 2661"/>
                <a:gd name="T19" fmla="*/ 12 h 2541"/>
                <a:gd name="T20" fmla="*/ 2622 w 2661"/>
                <a:gd name="T21" fmla="*/ 12 h 2541"/>
                <a:gd name="T22" fmla="*/ 2641 w 2661"/>
                <a:gd name="T23" fmla="*/ 20 h 2541"/>
                <a:gd name="T24" fmla="*/ 2649 w 2661"/>
                <a:gd name="T25" fmla="*/ 39 h 2541"/>
                <a:gd name="T26" fmla="*/ 2649 w 2661"/>
                <a:gd name="T27" fmla="*/ 2502 h 2541"/>
                <a:gd name="T28" fmla="*/ 2655 w 2661"/>
                <a:gd name="T29" fmla="*/ 2502 h 2541"/>
                <a:gd name="T30" fmla="*/ 2661 w 2661"/>
                <a:gd name="T31" fmla="*/ 2502 h 2541"/>
                <a:gd name="T32" fmla="*/ 2661 w 2661"/>
                <a:gd name="T33" fmla="*/ 39 h 2541"/>
                <a:gd name="T34" fmla="*/ 2622 w 2661"/>
                <a:gd name="T35" fmla="*/ 0 h 2541"/>
                <a:gd name="T36" fmla="*/ 39 w 2661"/>
                <a:gd name="T37" fmla="*/ 0 h 2541"/>
                <a:gd name="T38" fmla="*/ 0 w 2661"/>
                <a:gd name="T39" fmla="*/ 39 h 2541"/>
                <a:gd name="T40" fmla="*/ 0 w 2661"/>
                <a:gd name="T41" fmla="*/ 2502 h 2541"/>
                <a:gd name="T42" fmla="*/ 39 w 2661"/>
                <a:gd name="T43" fmla="*/ 2541 h 2541"/>
                <a:gd name="T44" fmla="*/ 2622 w 2661"/>
                <a:gd name="T45" fmla="*/ 2541 h 2541"/>
                <a:gd name="T46" fmla="*/ 2661 w 2661"/>
                <a:gd name="T47" fmla="*/ 2502 h 2541"/>
                <a:gd name="T48" fmla="*/ 2655 w 2661"/>
                <a:gd name="T49" fmla="*/ 2502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1" h="2541">
                  <a:moveTo>
                    <a:pt x="2655" y="2502"/>
                  </a:moveTo>
                  <a:cubicBezTo>
                    <a:pt x="2649" y="2502"/>
                    <a:pt x="2649" y="2502"/>
                    <a:pt x="2649" y="2502"/>
                  </a:cubicBezTo>
                  <a:cubicBezTo>
                    <a:pt x="2649" y="2509"/>
                    <a:pt x="2646" y="2516"/>
                    <a:pt x="2641" y="2521"/>
                  </a:cubicBezTo>
                  <a:cubicBezTo>
                    <a:pt x="2636" y="2526"/>
                    <a:pt x="2629" y="2529"/>
                    <a:pt x="2622" y="2529"/>
                  </a:cubicBezTo>
                  <a:cubicBezTo>
                    <a:pt x="39" y="2529"/>
                    <a:pt x="39" y="2529"/>
                    <a:pt x="39" y="2529"/>
                  </a:cubicBezTo>
                  <a:cubicBezTo>
                    <a:pt x="32" y="2529"/>
                    <a:pt x="25" y="2526"/>
                    <a:pt x="20" y="2521"/>
                  </a:cubicBezTo>
                  <a:cubicBezTo>
                    <a:pt x="15" y="2516"/>
                    <a:pt x="12" y="2509"/>
                    <a:pt x="12" y="2502"/>
                  </a:cubicBezTo>
                  <a:cubicBezTo>
                    <a:pt x="12" y="39"/>
                    <a:pt x="12" y="39"/>
                    <a:pt x="12" y="39"/>
                  </a:cubicBezTo>
                  <a:cubicBezTo>
                    <a:pt x="12" y="31"/>
                    <a:pt x="15" y="25"/>
                    <a:pt x="20" y="20"/>
                  </a:cubicBezTo>
                  <a:cubicBezTo>
                    <a:pt x="25" y="15"/>
                    <a:pt x="32" y="12"/>
                    <a:pt x="39" y="12"/>
                  </a:cubicBezTo>
                  <a:cubicBezTo>
                    <a:pt x="2622" y="12"/>
                    <a:pt x="2622" y="12"/>
                    <a:pt x="2622" y="12"/>
                  </a:cubicBezTo>
                  <a:cubicBezTo>
                    <a:pt x="2629" y="12"/>
                    <a:pt x="2636" y="15"/>
                    <a:pt x="2641" y="20"/>
                  </a:cubicBezTo>
                  <a:cubicBezTo>
                    <a:pt x="2646" y="25"/>
                    <a:pt x="2649" y="31"/>
                    <a:pt x="2649" y="39"/>
                  </a:cubicBezTo>
                  <a:cubicBezTo>
                    <a:pt x="2649" y="2502"/>
                    <a:pt x="2649" y="2502"/>
                    <a:pt x="2649" y="2502"/>
                  </a:cubicBezTo>
                  <a:cubicBezTo>
                    <a:pt x="2655" y="2502"/>
                    <a:pt x="2655" y="2502"/>
                    <a:pt x="2655" y="2502"/>
                  </a:cubicBezTo>
                  <a:cubicBezTo>
                    <a:pt x="2661" y="2502"/>
                    <a:pt x="2661" y="2502"/>
                    <a:pt x="2661" y="2502"/>
                  </a:cubicBezTo>
                  <a:cubicBezTo>
                    <a:pt x="2661" y="39"/>
                    <a:pt x="2661" y="39"/>
                    <a:pt x="2661" y="39"/>
                  </a:cubicBezTo>
                  <a:cubicBezTo>
                    <a:pt x="2661" y="17"/>
                    <a:pt x="2643" y="0"/>
                    <a:pt x="2622" y="0"/>
                  </a:cubicBezTo>
                  <a:cubicBezTo>
                    <a:pt x="39" y="0"/>
                    <a:pt x="39" y="0"/>
                    <a:pt x="39" y="0"/>
                  </a:cubicBezTo>
                  <a:cubicBezTo>
                    <a:pt x="18" y="0"/>
                    <a:pt x="0" y="17"/>
                    <a:pt x="0" y="39"/>
                  </a:cubicBezTo>
                  <a:cubicBezTo>
                    <a:pt x="0" y="2502"/>
                    <a:pt x="0" y="2502"/>
                    <a:pt x="0" y="2502"/>
                  </a:cubicBezTo>
                  <a:cubicBezTo>
                    <a:pt x="0" y="2523"/>
                    <a:pt x="18" y="2541"/>
                    <a:pt x="39" y="2541"/>
                  </a:cubicBezTo>
                  <a:cubicBezTo>
                    <a:pt x="2622" y="2541"/>
                    <a:pt x="2622" y="2541"/>
                    <a:pt x="2622" y="2541"/>
                  </a:cubicBezTo>
                  <a:cubicBezTo>
                    <a:pt x="2643" y="2541"/>
                    <a:pt x="2661" y="2523"/>
                    <a:pt x="2661" y="2502"/>
                  </a:cubicBezTo>
                  <a:lnTo>
                    <a:pt x="2655" y="25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9" name="Freeform 7"/>
            <p:cNvSpPr>
              <a:spLocks/>
            </p:cNvSpPr>
            <p:nvPr/>
          </p:nvSpPr>
          <p:spPr bwMode="auto">
            <a:xfrm>
              <a:off x="999" y="1251"/>
              <a:ext cx="1928" cy="1927"/>
            </a:xfrm>
            <a:custGeom>
              <a:avLst/>
              <a:gdLst>
                <a:gd name="T0" fmla="*/ 878 w 1647"/>
                <a:gd name="T1" fmla="*/ 19 h 1645"/>
                <a:gd name="T2" fmla="*/ 1628 w 1647"/>
                <a:gd name="T3" fmla="*/ 821 h 1645"/>
                <a:gd name="T4" fmla="*/ 1392 w 1647"/>
                <a:gd name="T5" fmla="*/ 1390 h 1645"/>
                <a:gd name="T6" fmla="*/ 823 w 1647"/>
                <a:gd name="T7" fmla="*/ 1626 h 1645"/>
                <a:gd name="T8" fmla="*/ 255 w 1647"/>
                <a:gd name="T9" fmla="*/ 1390 h 1645"/>
                <a:gd name="T10" fmla="*/ 19 w 1647"/>
                <a:gd name="T11" fmla="*/ 821 h 1645"/>
                <a:gd name="T12" fmla="*/ 54 w 1647"/>
                <a:gd name="T13" fmla="*/ 587 h 1645"/>
                <a:gd name="T14" fmla="*/ 35 w 1647"/>
                <a:gd name="T15" fmla="*/ 581 h 1645"/>
                <a:gd name="T16" fmla="*/ 0 w 1647"/>
                <a:gd name="T17" fmla="*/ 821 h 1645"/>
                <a:gd name="T18" fmla="*/ 823 w 1647"/>
                <a:gd name="T19" fmla="*/ 1645 h 1645"/>
                <a:gd name="T20" fmla="*/ 1647 w 1647"/>
                <a:gd name="T21" fmla="*/ 821 h 1645"/>
                <a:gd name="T22" fmla="*/ 879 w 1647"/>
                <a:gd name="T23" fmla="*/ 0 h 1645"/>
                <a:gd name="T24" fmla="*/ 878 w 1647"/>
                <a:gd name="T25" fmla="*/ 19 h 1645"/>
                <a:gd name="T26" fmla="*/ 878 w 1647"/>
                <a:gd name="T27" fmla="*/ 19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645">
                  <a:moveTo>
                    <a:pt x="878" y="19"/>
                  </a:moveTo>
                  <a:cubicBezTo>
                    <a:pt x="1297" y="46"/>
                    <a:pt x="1628" y="395"/>
                    <a:pt x="1628" y="821"/>
                  </a:cubicBezTo>
                  <a:cubicBezTo>
                    <a:pt x="1628" y="1043"/>
                    <a:pt x="1538" y="1245"/>
                    <a:pt x="1392" y="1390"/>
                  </a:cubicBezTo>
                  <a:cubicBezTo>
                    <a:pt x="1247" y="1536"/>
                    <a:pt x="1046" y="1626"/>
                    <a:pt x="823" y="1626"/>
                  </a:cubicBezTo>
                  <a:cubicBezTo>
                    <a:pt x="601" y="1626"/>
                    <a:pt x="400" y="1536"/>
                    <a:pt x="255" y="1390"/>
                  </a:cubicBezTo>
                  <a:cubicBezTo>
                    <a:pt x="109" y="1245"/>
                    <a:pt x="19" y="1043"/>
                    <a:pt x="19" y="821"/>
                  </a:cubicBezTo>
                  <a:cubicBezTo>
                    <a:pt x="19" y="740"/>
                    <a:pt x="31" y="661"/>
                    <a:pt x="54" y="587"/>
                  </a:cubicBezTo>
                  <a:cubicBezTo>
                    <a:pt x="35" y="581"/>
                    <a:pt x="35" y="581"/>
                    <a:pt x="35" y="581"/>
                  </a:cubicBezTo>
                  <a:cubicBezTo>
                    <a:pt x="12" y="657"/>
                    <a:pt x="0" y="738"/>
                    <a:pt x="0" y="821"/>
                  </a:cubicBezTo>
                  <a:cubicBezTo>
                    <a:pt x="0" y="1276"/>
                    <a:pt x="369" y="1645"/>
                    <a:pt x="823" y="1645"/>
                  </a:cubicBezTo>
                  <a:cubicBezTo>
                    <a:pt x="1278" y="1645"/>
                    <a:pt x="1647" y="1276"/>
                    <a:pt x="1647" y="821"/>
                  </a:cubicBezTo>
                  <a:cubicBezTo>
                    <a:pt x="1647" y="385"/>
                    <a:pt x="1308" y="28"/>
                    <a:pt x="879" y="0"/>
                  </a:cubicBezTo>
                  <a:cubicBezTo>
                    <a:pt x="878" y="19"/>
                    <a:pt x="878" y="19"/>
                    <a:pt x="878" y="19"/>
                  </a:cubicBezTo>
                  <a:cubicBezTo>
                    <a:pt x="878" y="19"/>
                    <a:pt x="878" y="19"/>
                    <a:pt x="878" y="19"/>
                  </a:cubicBezTo>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0" name="Freeform 8"/>
            <p:cNvSpPr>
              <a:spLocks/>
            </p:cNvSpPr>
            <p:nvPr/>
          </p:nvSpPr>
          <p:spPr bwMode="auto">
            <a:xfrm>
              <a:off x="1962" y="1219"/>
              <a:ext cx="80" cy="89"/>
            </a:xfrm>
            <a:custGeom>
              <a:avLst/>
              <a:gdLst>
                <a:gd name="T0" fmla="*/ 76 w 80"/>
                <a:gd name="T1" fmla="*/ 89 h 89"/>
                <a:gd name="T2" fmla="*/ 0 w 80"/>
                <a:gd name="T3" fmla="*/ 41 h 89"/>
                <a:gd name="T4" fmla="*/ 80 w 80"/>
                <a:gd name="T5" fmla="*/ 0 h 89"/>
                <a:gd name="T6" fmla="*/ 76 w 80"/>
                <a:gd name="T7" fmla="*/ 89 h 89"/>
              </a:gdLst>
              <a:ahLst/>
              <a:cxnLst>
                <a:cxn ang="0">
                  <a:pos x="T0" y="T1"/>
                </a:cxn>
                <a:cxn ang="0">
                  <a:pos x="T2" y="T3"/>
                </a:cxn>
                <a:cxn ang="0">
                  <a:pos x="T4" y="T5"/>
                </a:cxn>
                <a:cxn ang="0">
                  <a:pos x="T6" y="T7"/>
                </a:cxn>
              </a:cxnLst>
              <a:rect l="0" t="0" r="r" b="b"/>
              <a:pathLst>
                <a:path w="80" h="89">
                  <a:moveTo>
                    <a:pt x="76" y="89"/>
                  </a:moveTo>
                  <a:lnTo>
                    <a:pt x="0" y="41"/>
                  </a:lnTo>
                  <a:lnTo>
                    <a:pt x="80" y="0"/>
                  </a:lnTo>
                  <a:lnTo>
                    <a:pt x="76" y="89"/>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1" name="Freeform 9"/>
            <p:cNvSpPr>
              <a:spLocks/>
            </p:cNvSpPr>
            <p:nvPr/>
          </p:nvSpPr>
          <p:spPr bwMode="auto">
            <a:xfrm>
              <a:off x="1003" y="1891"/>
              <a:ext cx="94" cy="93"/>
            </a:xfrm>
            <a:custGeom>
              <a:avLst/>
              <a:gdLst>
                <a:gd name="T0" fmla="*/ 74 w 80"/>
                <a:gd name="T1" fmla="*/ 51 h 80"/>
                <a:gd name="T2" fmla="*/ 51 w 80"/>
                <a:gd name="T3" fmla="*/ 6 h 80"/>
                <a:gd name="T4" fmla="*/ 6 w 80"/>
                <a:gd name="T5" fmla="*/ 29 h 80"/>
                <a:gd name="T6" fmla="*/ 29 w 80"/>
                <a:gd name="T7" fmla="*/ 74 h 80"/>
                <a:gd name="T8" fmla="*/ 74 w 80"/>
                <a:gd name="T9" fmla="*/ 51 h 80"/>
              </a:gdLst>
              <a:ahLst/>
              <a:cxnLst>
                <a:cxn ang="0">
                  <a:pos x="T0" y="T1"/>
                </a:cxn>
                <a:cxn ang="0">
                  <a:pos x="T2" y="T3"/>
                </a:cxn>
                <a:cxn ang="0">
                  <a:pos x="T4" y="T5"/>
                </a:cxn>
                <a:cxn ang="0">
                  <a:pos x="T6" y="T7"/>
                </a:cxn>
                <a:cxn ang="0">
                  <a:pos x="T8" y="T9"/>
                </a:cxn>
              </a:cxnLst>
              <a:rect l="0" t="0" r="r" b="b"/>
              <a:pathLst>
                <a:path w="80" h="80">
                  <a:moveTo>
                    <a:pt x="74" y="51"/>
                  </a:moveTo>
                  <a:cubicBezTo>
                    <a:pt x="80" y="32"/>
                    <a:pt x="70" y="12"/>
                    <a:pt x="51" y="6"/>
                  </a:cubicBezTo>
                  <a:cubicBezTo>
                    <a:pt x="32" y="0"/>
                    <a:pt x="12" y="10"/>
                    <a:pt x="6" y="29"/>
                  </a:cubicBezTo>
                  <a:cubicBezTo>
                    <a:pt x="0" y="47"/>
                    <a:pt x="10" y="68"/>
                    <a:pt x="29" y="74"/>
                  </a:cubicBezTo>
                  <a:cubicBezTo>
                    <a:pt x="48" y="80"/>
                    <a:pt x="68" y="70"/>
                    <a:pt x="74" y="51"/>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2" name="Freeform 10"/>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3" name="Freeform 11"/>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4" name="Freeform 12"/>
            <p:cNvSpPr>
              <a:spLocks/>
            </p:cNvSpPr>
            <p:nvPr/>
          </p:nvSpPr>
          <p:spPr bwMode="auto">
            <a:xfrm>
              <a:off x="857" y="1234"/>
              <a:ext cx="99" cy="262"/>
            </a:xfrm>
            <a:custGeom>
              <a:avLst/>
              <a:gdLst>
                <a:gd name="T0" fmla="*/ 54 w 85"/>
                <a:gd name="T1" fmla="*/ 224 h 224"/>
                <a:gd name="T2" fmla="*/ 85 w 85"/>
                <a:gd name="T3" fmla="*/ 172 h 224"/>
                <a:gd name="T4" fmla="*/ 44 w 85"/>
                <a:gd name="T5" fmla="*/ 0 h 224"/>
                <a:gd name="T6" fmla="*/ 10 w 85"/>
                <a:gd name="T7" fmla="*/ 41 h 224"/>
                <a:gd name="T8" fmla="*/ 54 w 85"/>
                <a:gd name="T9" fmla="*/ 224 h 224"/>
              </a:gdLst>
              <a:ahLst/>
              <a:cxnLst>
                <a:cxn ang="0">
                  <a:pos x="T0" y="T1"/>
                </a:cxn>
                <a:cxn ang="0">
                  <a:pos x="T2" y="T3"/>
                </a:cxn>
                <a:cxn ang="0">
                  <a:pos x="T4" y="T5"/>
                </a:cxn>
                <a:cxn ang="0">
                  <a:pos x="T6" y="T7"/>
                </a:cxn>
                <a:cxn ang="0">
                  <a:pos x="T8" y="T9"/>
                </a:cxn>
              </a:cxnLst>
              <a:rect l="0" t="0" r="r" b="b"/>
              <a:pathLst>
                <a:path w="85" h="224">
                  <a:moveTo>
                    <a:pt x="54" y="224"/>
                  </a:moveTo>
                  <a:cubicBezTo>
                    <a:pt x="63" y="207"/>
                    <a:pt x="73" y="189"/>
                    <a:pt x="85" y="172"/>
                  </a:cubicBezTo>
                  <a:cubicBezTo>
                    <a:pt x="36" y="94"/>
                    <a:pt x="38" y="30"/>
                    <a:pt x="44" y="0"/>
                  </a:cubicBezTo>
                  <a:cubicBezTo>
                    <a:pt x="31" y="13"/>
                    <a:pt x="20" y="27"/>
                    <a:pt x="10" y="41"/>
                  </a:cubicBezTo>
                  <a:cubicBezTo>
                    <a:pt x="0" y="81"/>
                    <a:pt x="0" y="146"/>
                    <a:pt x="54"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5" name="Freeform 13"/>
            <p:cNvSpPr>
              <a:spLocks/>
            </p:cNvSpPr>
            <p:nvPr/>
          </p:nvSpPr>
          <p:spPr bwMode="auto">
            <a:xfrm>
              <a:off x="980" y="1508"/>
              <a:ext cx="490" cy="243"/>
            </a:xfrm>
            <a:custGeom>
              <a:avLst/>
              <a:gdLst>
                <a:gd name="T0" fmla="*/ 88 w 419"/>
                <a:gd name="T1" fmla="*/ 54 h 208"/>
                <a:gd name="T2" fmla="*/ 29 w 419"/>
                <a:gd name="T3" fmla="*/ 0 h 208"/>
                <a:gd name="T4" fmla="*/ 0 w 419"/>
                <a:gd name="T5" fmla="*/ 49 h 208"/>
                <a:gd name="T6" fmla="*/ 54 w 419"/>
                <a:gd name="T7" fmla="*/ 97 h 208"/>
                <a:gd name="T8" fmla="*/ 379 w 419"/>
                <a:gd name="T9" fmla="*/ 208 h 208"/>
                <a:gd name="T10" fmla="*/ 419 w 419"/>
                <a:gd name="T11" fmla="*/ 159 h 208"/>
                <a:gd name="T12" fmla="*/ 88 w 419"/>
                <a:gd name="T13" fmla="*/ 54 h 208"/>
              </a:gdLst>
              <a:ahLst/>
              <a:cxnLst>
                <a:cxn ang="0">
                  <a:pos x="T0" y="T1"/>
                </a:cxn>
                <a:cxn ang="0">
                  <a:pos x="T2" y="T3"/>
                </a:cxn>
                <a:cxn ang="0">
                  <a:pos x="T4" y="T5"/>
                </a:cxn>
                <a:cxn ang="0">
                  <a:pos x="T6" y="T7"/>
                </a:cxn>
                <a:cxn ang="0">
                  <a:pos x="T8" y="T9"/>
                </a:cxn>
                <a:cxn ang="0">
                  <a:pos x="T10" y="T11"/>
                </a:cxn>
                <a:cxn ang="0">
                  <a:pos x="T12" y="T13"/>
                </a:cxn>
              </a:cxnLst>
              <a:rect l="0" t="0" r="r" b="b"/>
              <a:pathLst>
                <a:path w="419" h="208">
                  <a:moveTo>
                    <a:pt x="88" y="54"/>
                  </a:moveTo>
                  <a:cubicBezTo>
                    <a:pt x="65" y="36"/>
                    <a:pt x="46" y="17"/>
                    <a:pt x="29" y="0"/>
                  </a:cubicBezTo>
                  <a:cubicBezTo>
                    <a:pt x="18" y="16"/>
                    <a:pt x="8" y="33"/>
                    <a:pt x="0" y="49"/>
                  </a:cubicBezTo>
                  <a:cubicBezTo>
                    <a:pt x="15" y="65"/>
                    <a:pt x="33" y="81"/>
                    <a:pt x="54" y="97"/>
                  </a:cubicBezTo>
                  <a:cubicBezTo>
                    <a:pt x="181" y="198"/>
                    <a:pt x="308" y="208"/>
                    <a:pt x="379" y="208"/>
                  </a:cubicBezTo>
                  <a:cubicBezTo>
                    <a:pt x="384" y="208"/>
                    <a:pt x="406" y="177"/>
                    <a:pt x="419" y="159"/>
                  </a:cubicBezTo>
                  <a:cubicBezTo>
                    <a:pt x="387" y="165"/>
                    <a:pt x="251" y="183"/>
                    <a:pt x="8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6" name="Freeform 14"/>
            <p:cNvSpPr>
              <a:spLocks/>
            </p:cNvSpPr>
            <p:nvPr/>
          </p:nvSpPr>
          <p:spPr bwMode="auto">
            <a:xfrm>
              <a:off x="1175" y="1324"/>
              <a:ext cx="348" cy="292"/>
            </a:xfrm>
            <a:custGeom>
              <a:avLst/>
              <a:gdLst>
                <a:gd name="T0" fmla="*/ 0 w 297"/>
                <a:gd name="T1" fmla="*/ 26 h 249"/>
                <a:gd name="T2" fmla="*/ 289 w 297"/>
                <a:gd name="T3" fmla="*/ 249 h 249"/>
                <a:gd name="T4" fmla="*/ 297 w 297"/>
                <a:gd name="T5" fmla="*/ 223 h 249"/>
                <a:gd name="T6" fmla="*/ 43 w 297"/>
                <a:gd name="T7" fmla="*/ 0 h 249"/>
                <a:gd name="T8" fmla="*/ 0 w 297"/>
                <a:gd name="T9" fmla="*/ 26 h 249"/>
              </a:gdLst>
              <a:ahLst/>
              <a:cxnLst>
                <a:cxn ang="0">
                  <a:pos x="T0" y="T1"/>
                </a:cxn>
                <a:cxn ang="0">
                  <a:pos x="T2" y="T3"/>
                </a:cxn>
                <a:cxn ang="0">
                  <a:pos x="T4" y="T5"/>
                </a:cxn>
                <a:cxn ang="0">
                  <a:pos x="T6" y="T7"/>
                </a:cxn>
                <a:cxn ang="0">
                  <a:pos x="T8" y="T9"/>
                </a:cxn>
              </a:cxnLst>
              <a:rect l="0" t="0" r="r" b="b"/>
              <a:pathLst>
                <a:path w="297" h="249">
                  <a:moveTo>
                    <a:pt x="0" y="26"/>
                  </a:moveTo>
                  <a:cubicBezTo>
                    <a:pt x="116" y="134"/>
                    <a:pt x="254" y="225"/>
                    <a:pt x="289" y="249"/>
                  </a:cubicBezTo>
                  <a:cubicBezTo>
                    <a:pt x="293" y="240"/>
                    <a:pt x="295" y="232"/>
                    <a:pt x="297" y="223"/>
                  </a:cubicBezTo>
                  <a:cubicBezTo>
                    <a:pt x="260" y="195"/>
                    <a:pt x="161" y="118"/>
                    <a:pt x="43" y="0"/>
                  </a:cubicBezTo>
                  <a:cubicBezTo>
                    <a:pt x="29" y="8"/>
                    <a:pt x="15" y="1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7" name="Freeform 15"/>
            <p:cNvSpPr>
              <a:spLocks/>
            </p:cNvSpPr>
            <p:nvPr/>
          </p:nvSpPr>
          <p:spPr bwMode="auto">
            <a:xfrm>
              <a:off x="1008" y="1141"/>
              <a:ext cx="150" cy="145"/>
            </a:xfrm>
            <a:custGeom>
              <a:avLst/>
              <a:gdLst>
                <a:gd name="T0" fmla="*/ 128 w 128"/>
                <a:gd name="T1" fmla="*/ 96 h 124"/>
                <a:gd name="T2" fmla="*/ 41 w 128"/>
                <a:gd name="T3" fmla="*/ 0 h 124"/>
                <a:gd name="T4" fmla="*/ 0 w 128"/>
                <a:gd name="T5" fmla="*/ 17 h 124"/>
                <a:gd name="T6" fmla="*/ 84 w 128"/>
                <a:gd name="T7" fmla="*/ 124 h 124"/>
                <a:gd name="T8" fmla="*/ 128 w 128"/>
                <a:gd name="T9" fmla="*/ 96 h 124"/>
              </a:gdLst>
              <a:ahLst/>
              <a:cxnLst>
                <a:cxn ang="0">
                  <a:pos x="T0" y="T1"/>
                </a:cxn>
                <a:cxn ang="0">
                  <a:pos x="T2" y="T3"/>
                </a:cxn>
                <a:cxn ang="0">
                  <a:pos x="T4" y="T5"/>
                </a:cxn>
                <a:cxn ang="0">
                  <a:pos x="T6" y="T7"/>
                </a:cxn>
                <a:cxn ang="0">
                  <a:pos x="T8" y="T9"/>
                </a:cxn>
              </a:cxnLst>
              <a:rect l="0" t="0" r="r" b="b"/>
              <a:pathLst>
                <a:path w="128" h="124">
                  <a:moveTo>
                    <a:pt x="128" y="96"/>
                  </a:moveTo>
                  <a:cubicBezTo>
                    <a:pt x="100" y="67"/>
                    <a:pt x="71" y="35"/>
                    <a:pt x="41" y="0"/>
                  </a:cubicBezTo>
                  <a:cubicBezTo>
                    <a:pt x="27" y="5"/>
                    <a:pt x="13" y="11"/>
                    <a:pt x="0" y="17"/>
                  </a:cubicBezTo>
                  <a:cubicBezTo>
                    <a:pt x="22" y="53"/>
                    <a:pt x="51" y="89"/>
                    <a:pt x="84" y="124"/>
                  </a:cubicBezTo>
                  <a:cubicBezTo>
                    <a:pt x="99" y="113"/>
                    <a:pt x="113" y="104"/>
                    <a:pt x="12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8" name="Freeform 16"/>
            <p:cNvSpPr>
              <a:spLocks/>
            </p:cNvSpPr>
            <p:nvPr/>
          </p:nvSpPr>
          <p:spPr bwMode="auto">
            <a:xfrm>
              <a:off x="870" y="1496"/>
              <a:ext cx="110" cy="277"/>
            </a:xfrm>
            <a:custGeom>
              <a:avLst/>
              <a:gdLst>
                <a:gd name="T0" fmla="*/ 43 w 94"/>
                <a:gd name="T1" fmla="*/ 0 h 236"/>
                <a:gd name="T2" fmla="*/ 0 w 94"/>
                <a:gd name="T3" fmla="*/ 173 h 236"/>
                <a:gd name="T4" fmla="*/ 6 w 94"/>
                <a:gd name="T5" fmla="*/ 185 h 236"/>
                <a:gd name="T6" fmla="*/ 58 w 94"/>
                <a:gd name="T7" fmla="*/ 236 h 236"/>
                <a:gd name="T8" fmla="*/ 94 w 94"/>
                <a:gd name="T9" fmla="*/ 59 h 236"/>
                <a:gd name="T10" fmla="*/ 43 w 94"/>
                <a:gd name="T11" fmla="*/ 0 h 236"/>
              </a:gdLst>
              <a:ahLst/>
              <a:cxnLst>
                <a:cxn ang="0">
                  <a:pos x="T0" y="T1"/>
                </a:cxn>
                <a:cxn ang="0">
                  <a:pos x="T2" y="T3"/>
                </a:cxn>
                <a:cxn ang="0">
                  <a:pos x="T4" y="T5"/>
                </a:cxn>
                <a:cxn ang="0">
                  <a:pos x="T6" y="T7"/>
                </a:cxn>
                <a:cxn ang="0">
                  <a:pos x="T8" y="T9"/>
                </a:cxn>
                <a:cxn ang="0">
                  <a:pos x="T10" y="T11"/>
                </a:cxn>
              </a:cxnLst>
              <a:rect l="0" t="0" r="r" b="b"/>
              <a:pathLst>
                <a:path w="94" h="236">
                  <a:moveTo>
                    <a:pt x="43" y="0"/>
                  </a:moveTo>
                  <a:cubicBezTo>
                    <a:pt x="13" y="61"/>
                    <a:pt x="3" y="123"/>
                    <a:pt x="0" y="173"/>
                  </a:cubicBezTo>
                  <a:cubicBezTo>
                    <a:pt x="3" y="177"/>
                    <a:pt x="3" y="181"/>
                    <a:pt x="6" y="185"/>
                  </a:cubicBezTo>
                  <a:cubicBezTo>
                    <a:pt x="21" y="204"/>
                    <a:pt x="40" y="222"/>
                    <a:pt x="58" y="236"/>
                  </a:cubicBezTo>
                  <a:cubicBezTo>
                    <a:pt x="55" y="195"/>
                    <a:pt x="59" y="129"/>
                    <a:pt x="94" y="59"/>
                  </a:cubicBezTo>
                  <a:cubicBezTo>
                    <a:pt x="73" y="39"/>
                    <a:pt x="57" y="19"/>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9" name="Freeform 17"/>
            <p:cNvSpPr>
              <a:spLocks/>
            </p:cNvSpPr>
            <p:nvPr/>
          </p:nvSpPr>
          <p:spPr bwMode="auto">
            <a:xfrm>
              <a:off x="920" y="1286"/>
              <a:ext cx="255" cy="279"/>
            </a:xfrm>
            <a:custGeom>
              <a:avLst/>
              <a:gdLst>
                <a:gd name="T0" fmla="*/ 159 w 218"/>
                <a:gd name="T1" fmla="*/ 0 h 238"/>
                <a:gd name="T2" fmla="*/ 73 w 218"/>
                <a:gd name="T3" fmla="*/ 75 h 238"/>
                <a:gd name="T4" fmla="*/ 31 w 218"/>
                <a:gd name="T5" fmla="*/ 127 h 238"/>
                <a:gd name="T6" fmla="*/ 31 w 218"/>
                <a:gd name="T7" fmla="*/ 127 h 238"/>
                <a:gd name="T8" fmla="*/ 0 w 218"/>
                <a:gd name="T9" fmla="*/ 179 h 238"/>
                <a:gd name="T10" fmla="*/ 51 w 218"/>
                <a:gd name="T11" fmla="*/ 238 h 238"/>
                <a:gd name="T12" fmla="*/ 80 w 218"/>
                <a:gd name="T13" fmla="*/ 189 h 238"/>
                <a:gd name="T14" fmla="*/ 80 w 218"/>
                <a:gd name="T15" fmla="*/ 189 h 238"/>
                <a:gd name="T16" fmla="*/ 137 w 218"/>
                <a:gd name="T17" fmla="*/ 124 h 238"/>
                <a:gd name="T18" fmla="*/ 218 w 218"/>
                <a:gd name="T19" fmla="*/ 58 h 238"/>
                <a:gd name="T20" fmla="*/ 159 w 218"/>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8">
                  <a:moveTo>
                    <a:pt x="159" y="0"/>
                  </a:moveTo>
                  <a:cubicBezTo>
                    <a:pt x="131" y="19"/>
                    <a:pt x="102" y="44"/>
                    <a:pt x="73" y="75"/>
                  </a:cubicBezTo>
                  <a:cubicBezTo>
                    <a:pt x="57" y="92"/>
                    <a:pt x="43" y="109"/>
                    <a:pt x="31" y="127"/>
                  </a:cubicBezTo>
                  <a:cubicBezTo>
                    <a:pt x="31" y="127"/>
                    <a:pt x="31" y="127"/>
                    <a:pt x="31" y="127"/>
                  </a:cubicBezTo>
                  <a:cubicBezTo>
                    <a:pt x="19" y="144"/>
                    <a:pt x="9" y="162"/>
                    <a:pt x="0" y="179"/>
                  </a:cubicBezTo>
                  <a:cubicBezTo>
                    <a:pt x="14" y="198"/>
                    <a:pt x="30" y="218"/>
                    <a:pt x="51" y="238"/>
                  </a:cubicBezTo>
                  <a:cubicBezTo>
                    <a:pt x="59" y="222"/>
                    <a:pt x="69" y="205"/>
                    <a:pt x="80" y="189"/>
                  </a:cubicBezTo>
                  <a:cubicBezTo>
                    <a:pt x="80" y="189"/>
                    <a:pt x="80" y="189"/>
                    <a:pt x="80" y="189"/>
                  </a:cubicBezTo>
                  <a:cubicBezTo>
                    <a:pt x="96" y="167"/>
                    <a:pt x="114" y="145"/>
                    <a:pt x="137" y="124"/>
                  </a:cubicBezTo>
                  <a:cubicBezTo>
                    <a:pt x="166" y="97"/>
                    <a:pt x="193" y="76"/>
                    <a:pt x="218" y="58"/>
                  </a:cubicBezTo>
                  <a:cubicBezTo>
                    <a:pt x="198" y="39"/>
                    <a:pt x="178" y="20"/>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0" name="Freeform 18"/>
            <p:cNvSpPr>
              <a:spLocks/>
            </p:cNvSpPr>
            <p:nvPr/>
          </p:nvSpPr>
          <p:spPr bwMode="auto">
            <a:xfrm>
              <a:off x="1106" y="1200"/>
              <a:ext cx="348" cy="154"/>
            </a:xfrm>
            <a:custGeom>
              <a:avLst/>
              <a:gdLst>
                <a:gd name="T0" fmla="*/ 252 w 297"/>
                <a:gd name="T1" fmla="*/ 8 h 132"/>
                <a:gd name="T2" fmla="*/ 44 w 297"/>
                <a:gd name="T3" fmla="*/ 47 h 132"/>
                <a:gd name="T4" fmla="*/ 44 w 297"/>
                <a:gd name="T5" fmla="*/ 46 h 132"/>
                <a:gd name="T6" fmla="*/ 0 w 297"/>
                <a:gd name="T7" fmla="*/ 74 h 132"/>
                <a:gd name="T8" fmla="*/ 59 w 297"/>
                <a:gd name="T9" fmla="*/ 132 h 132"/>
                <a:gd name="T10" fmla="*/ 102 w 297"/>
                <a:gd name="T11" fmla="*/ 106 h 132"/>
                <a:gd name="T12" fmla="*/ 102 w 297"/>
                <a:gd name="T13" fmla="*/ 106 h 132"/>
                <a:gd name="T14" fmla="*/ 297 w 297"/>
                <a:gd name="T15" fmla="*/ 54 h 132"/>
                <a:gd name="T16" fmla="*/ 252 w 297"/>
                <a:gd name="T17"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32">
                  <a:moveTo>
                    <a:pt x="252" y="8"/>
                  </a:moveTo>
                  <a:cubicBezTo>
                    <a:pt x="204" y="0"/>
                    <a:pt x="130" y="1"/>
                    <a:pt x="44" y="47"/>
                  </a:cubicBezTo>
                  <a:cubicBezTo>
                    <a:pt x="44" y="46"/>
                    <a:pt x="44" y="46"/>
                    <a:pt x="44" y="46"/>
                  </a:cubicBezTo>
                  <a:cubicBezTo>
                    <a:pt x="30" y="54"/>
                    <a:pt x="15" y="63"/>
                    <a:pt x="0" y="74"/>
                  </a:cubicBezTo>
                  <a:cubicBezTo>
                    <a:pt x="19" y="94"/>
                    <a:pt x="39" y="113"/>
                    <a:pt x="59" y="132"/>
                  </a:cubicBezTo>
                  <a:cubicBezTo>
                    <a:pt x="74" y="122"/>
                    <a:pt x="88" y="114"/>
                    <a:pt x="102" y="106"/>
                  </a:cubicBezTo>
                  <a:cubicBezTo>
                    <a:pt x="102" y="106"/>
                    <a:pt x="102" y="106"/>
                    <a:pt x="102" y="106"/>
                  </a:cubicBezTo>
                  <a:cubicBezTo>
                    <a:pt x="216" y="45"/>
                    <a:pt x="297" y="54"/>
                    <a:pt x="297" y="54"/>
                  </a:cubicBezTo>
                  <a:cubicBezTo>
                    <a:pt x="284" y="36"/>
                    <a:pt x="268" y="21"/>
                    <a:pt x="25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1" name="Freeform 19"/>
            <p:cNvSpPr>
              <a:spLocks/>
            </p:cNvSpPr>
            <p:nvPr/>
          </p:nvSpPr>
          <p:spPr bwMode="auto">
            <a:xfrm>
              <a:off x="1297" y="1418"/>
              <a:ext cx="177" cy="176"/>
            </a:xfrm>
            <a:custGeom>
              <a:avLst/>
              <a:gdLst>
                <a:gd name="T0" fmla="*/ 35 w 151"/>
                <a:gd name="T1" fmla="*/ 22 h 151"/>
                <a:gd name="T2" fmla="*/ 22 w 151"/>
                <a:gd name="T3" fmla="*/ 116 h 151"/>
                <a:gd name="T4" fmla="*/ 116 w 151"/>
                <a:gd name="T5" fmla="*/ 128 h 151"/>
                <a:gd name="T6" fmla="*/ 129 w 151"/>
                <a:gd name="T7" fmla="*/ 35 h 151"/>
                <a:gd name="T8" fmla="*/ 35 w 151"/>
                <a:gd name="T9" fmla="*/ 22 h 151"/>
              </a:gdLst>
              <a:ahLst/>
              <a:cxnLst>
                <a:cxn ang="0">
                  <a:pos x="T0" y="T1"/>
                </a:cxn>
                <a:cxn ang="0">
                  <a:pos x="T2" y="T3"/>
                </a:cxn>
                <a:cxn ang="0">
                  <a:pos x="T4" y="T5"/>
                </a:cxn>
                <a:cxn ang="0">
                  <a:pos x="T6" y="T7"/>
                </a:cxn>
                <a:cxn ang="0">
                  <a:pos x="T8" y="T9"/>
                </a:cxn>
              </a:cxnLst>
              <a:rect l="0" t="0" r="r" b="b"/>
              <a:pathLst>
                <a:path w="151" h="151">
                  <a:moveTo>
                    <a:pt x="35" y="22"/>
                  </a:moveTo>
                  <a:cubicBezTo>
                    <a:pt x="6" y="45"/>
                    <a:pt x="0" y="86"/>
                    <a:pt x="22" y="116"/>
                  </a:cubicBezTo>
                  <a:cubicBezTo>
                    <a:pt x="45" y="145"/>
                    <a:pt x="87" y="151"/>
                    <a:pt x="116" y="128"/>
                  </a:cubicBezTo>
                  <a:cubicBezTo>
                    <a:pt x="145" y="106"/>
                    <a:pt x="151" y="64"/>
                    <a:pt x="129" y="35"/>
                  </a:cubicBezTo>
                  <a:cubicBezTo>
                    <a:pt x="106" y="5"/>
                    <a:pt x="64" y="0"/>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2" name="Freeform 20"/>
            <p:cNvSpPr>
              <a:spLocks/>
            </p:cNvSpPr>
            <p:nvPr/>
          </p:nvSpPr>
          <p:spPr bwMode="auto">
            <a:xfrm>
              <a:off x="1139" y="1614"/>
              <a:ext cx="163" cy="164"/>
            </a:xfrm>
            <a:custGeom>
              <a:avLst/>
              <a:gdLst>
                <a:gd name="T0" fmla="*/ 32 w 139"/>
                <a:gd name="T1" fmla="*/ 21 h 140"/>
                <a:gd name="T2" fmla="*/ 20 w 139"/>
                <a:gd name="T3" fmla="*/ 108 h 140"/>
                <a:gd name="T4" fmla="*/ 107 w 139"/>
                <a:gd name="T5" fmla="*/ 119 h 140"/>
                <a:gd name="T6" fmla="*/ 119 w 139"/>
                <a:gd name="T7" fmla="*/ 33 h 140"/>
                <a:gd name="T8" fmla="*/ 32 w 139"/>
                <a:gd name="T9" fmla="*/ 21 h 140"/>
              </a:gdLst>
              <a:ahLst/>
              <a:cxnLst>
                <a:cxn ang="0">
                  <a:pos x="T0" y="T1"/>
                </a:cxn>
                <a:cxn ang="0">
                  <a:pos x="T2" y="T3"/>
                </a:cxn>
                <a:cxn ang="0">
                  <a:pos x="T4" y="T5"/>
                </a:cxn>
                <a:cxn ang="0">
                  <a:pos x="T6" y="T7"/>
                </a:cxn>
                <a:cxn ang="0">
                  <a:pos x="T8" y="T9"/>
                </a:cxn>
              </a:cxnLst>
              <a:rect l="0" t="0" r="r" b="b"/>
              <a:pathLst>
                <a:path w="139" h="140">
                  <a:moveTo>
                    <a:pt x="32" y="21"/>
                  </a:moveTo>
                  <a:cubicBezTo>
                    <a:pt x="5" y="42"/>
                    <a:pt x="0" y="81"/>
                    <a:pt x="20" y="108"/>
                  </a:cubicBezTo>
                  <a:cubicBezTo>
                    <a:pt x="41" y="135"/>
                    <a:pt x="80" y="140"/>
                    <a:pt x="107" y="119"/>
                  </a:cubicBezTo>
                  <a:cubicBezTo>
                    <a:pt x="134" y="98"/>
                    <a:pt x="139" y="60"/>
                    <a:pt x="119" y="33"/>
                  </a:cubicBezTo>
                  <a:cubicBezTo>
                    <a:pt x="98" y="5"/>
                    <a:pt x="59" y="0"/>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3" name="Freeform 21"/>
            <p:cNvSpPr>
              <a:spLocks/>
            </p:cNvSpPr>
            <p:nvPr/>
          </p:nvSpPr>
          <p:spPr bwMode="auto">
            <a:xfrm>
              <a:off x="846" y="1371"/>
              <a:ext cx="249" cy="249"/>
            </a:xfrm>
            <a:custGeom>
              <a:avLst/>
              <a:gdLst>
                <a:gd name="T0" fmla="*/ 49 w 212"/>
                <a:gd name="T1" fmla="*/ 32 h 213"/>
                <a:gd name="T2" fmla="*/ 31 w 212"/>
                <a:gd name="T3" fmla="*/ 163 h 213"/>
                <a:gd name="T4" fmla="*/ 163 w 212"/>
                <a:gd name="T5" fmla="*/ 181 h 213"/>
                <a:gd name="T6" fmla="*/ 181 w 212"/>
                <a:gd name="T7" fmla="*/ 49 h 213"/>
                <a:gd name="T8" fmla="*/ 49 w 212"/>
                <a:gd name="T9" fmla="*/ 32 h 213"/>
              </a:gdLst>
              <a:ahLst/>
              <a:cxnLst>
                <a:cxn ang="0">
                  <a:pos x="T0" y="T1"/>
                </a:cxn>
                <a:cxn ang="0">
                  <a:pos x="T2" y="T3"/>
                </a:cxn>
                <a:cxn ang="0">
                  <a:pos x="T4" y="T5"/>
                </a:cxn>
                <a:cxn ang="0">
                  <a:pos x="T6" y="T7"/>
                </a:cxn>
                <a:cxn ang="0">
                  <a:pos x="T8" y="T9"/>
                </a:cxn>
              </a:cxnLst>
              <a:rect l="0" t="0" r="r" b="b"/>
              <a:pathLst>
                <a:path w="212" h="213">
                  <a:moveTo>
                    <a:pt x="49" y="32"/>
                  </a:moveTo>
                  <a:cubicBezTo>
                    <a:pt x="8" y="63"/>
                    <a:pt x="0" y="122"/>
                    <a:pt x="31" y="163"/>
                  </a:cubicBezTo>
                  <a:cubicBezTo>
                    <a:pt x="63" y="205"/>
                    <a:pt x="122" y="213"/>
                    <a:pt x="163" y="181"/>
                  </a:cubicBezTo>
                  <a:cubicBezTo>
                    <a:pt x="204" y="149"/>
                    <a:pt x="212" y="91"/>
                    <a:pt x="181" y="49"/>
                  </a:cubicBezTo>
                  <a:cubicBezTo>
                    <a:pt x="149" y="8"/>
                    <a:pt x="90" y="0"/>
                    <a:pt x="49"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4" name="Freeform 22"/>
            <p:cNvSpPr>
              <a:spLocks/>
            </p:cNvSpPr>
            <p:nvPr/>
          </p:nvSpPr>
          <p:spPr bwMode="auto">
            <a:xfrm>
              <a:off x="2428" y="1228"/>
              <a:ext cx="272" cy="622"/>
            </a:xfrm>
            <a:custGeom>
              <a:avLst/>
              <a:gdLst>
                <a:gd name="T0" fmla="*/ 0 w 232"/>
                <a:gd name="T1" fmla="*/ 0 h 531"/>
                <a:gd name="T2" fmla="*/ 0 w 232"/>
                <a:gd name="T3" fmla="*/ 447 h 531"/>
                <a:gd name="T4" fmla="*/ 232 w 232"/>
                <a:gd name="T5" fmla="*/ 531 h 531"/>
                <a:gd name="T6" fmla="*/ 232 w 232"/>
                <a:gd name="T7" fmla="*/ 0 h 531"/>
                <a:gd name="T8" fmla="*/ 0 w 232"/>
                <a:gd name="T9" fmla="*/ 0 h 531"/>
              </a:gdLst>
              <a:ahLst/>
              <a:cxnLst>
                <a:cxn ang="0">
                  <a:pos x="T0" y="T1"/>
                </a:cxn>
                <a:cxn ang="0">
                  <a:pos x="T2" y="T3"/>
                </a:cxn>
                <a:cxn ang="0">
                  <a:pos x="T4" y="T5"/>
                </a:cxn>
                <a:cxn ang="0">
                  <a:pos x="T6" y="T7"/>
                </a:cxn>
                <a:cxn ang="0">
                  <a:pos x="T8" y="T9"/>
                </a:cxn>
              </a:cxnLst>
              <a:rect l="0" t="0" r="r" b="b"/>
              <a:pathLst>
                <a:path w="232" h="531">
                  <a:moveTo>
                    <a:pt x="0" y="0"/>
                  </a:moveTo>
                  <a:cubicBezTo>
                    <a:pt x="0" y="447"/>
                    <a:pt x="0" y="447"/>
                    <a:pt x="0" y="447"/>
                  </a:cubicBezTo>
                  <a:cubicBezTo>
                    <a:pt x="0" y="493"/>
                    <a:pt x="104" y="531"/>
                    <a:pt x="232" y="531"/>
                  </a:cubicBezTo>
                  <a:cubicBezTo>
                    <a:pt x="232" y="0"/>
                    <a:pt x="232" y="0"/>
                    <a:pt x="232"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5" name="Freeform 23"/>
            <p:cNvSpPr>
              <a:spLocks/>
            </p:cNvSpPr>
            <p:nvPr/>
          </p:nvSpPr>
          <p:spPr bwMode="auto">
            <a:xfrm>
              <a:off x="2697" y="1228"/>
              <a:ext cx="275" cy="622"/>
            </a:xfrm>
            <a:custGeom>
              <a:avLst/>
              <a:gdLst>
                <a:gd name="T0" fmla="*/ 0 w 235"/>
                <a:gd name="T1" fmla="*/ 531 h 531"/>
                <a:gd name="T2" fmla="*/ 3 w 235"/>
                <a:gd name="T3" fmla="*/ 531 h 531"/>
                <a:gd name="T4" fmla="*/ 235 w 235"/>
                <a:gd name="T5" fmla="*/ 447 h 531"/>
                <a:gd name="T6" fmla="*/ 235 w 235"/>
                <a:gd name="T7" fmla="*/ 0 h 531"/>
                <a:gd name="T8" fmla="*/ 0 w 235"/>
                <a:gd name="T9" fmla="*/ 0 h 531"/>
                <a:gd name="T10" fmla="*/ 0 w 235"/>
                <a:gd name="T11" fmla="*/ 531 h 531"/>
              </a:gdLst>
              <a:ahLst/>
              <a:cxnLst>
                <a:cxn ang="0">
                  <a:pos x="T0" y="T1"/>
                </a:cxn>
                <a:cxn ang="0">
                  <a:pos x="T2" y="T3"/>
                </a:cxn>
                <a:cxn ang="0">
                  <a:pos x="T4" y="T5"/>
                </a:cxn>
                <a:cxn ang="0">
                  <a:pos x="T6" y="T7"/>
                </a:cxn>
                <a:cxn ang="0">
                  <a:pos x="T8" y="T9"/>
                </a:cxn>
                <a:cxn ang="0">
                  <a:pos x="T10" y="T11"/>
                </a:cxn>
              </a:cxnLst>
              <a:rect l="0" t="0" r="r" b="b"/>
              <a:pathLst>
                <a:path w="235" h="531">
                  <a:moveTo>
                    <a:pt x="0" y="531"/>
                  </a:moveTo>
                  <a:cubicBezTo>
                    <a:pt x="3" y="531"/>
                    <a:pt x="3" y="531"/>
                    <a:pt x="3" y="531"/>
                  </a:cubicBezTo>
                  <a:cubicBezTo>
                    <a:pt x="131" y="531"/>
                    <a:pt x="235" y="493"/>
                    <a:pt x="235" y="447"/>
                  </a:cubicBezTo>
                  <a:cubicBezTo>
                    <a:pt x="235" y="0"/>
                    <a:pt x="235" y="0"/>
                    <a:pt x="235" y="0"/>
                  </a:cubicBezTo>
                  <a:cubicBezTo>
                    <a:pt x="0" y="0"/>
                    <a:pt x="0" y="0"/>
                    <a:pt x="0" y="0"/>
                  </a:cubicBezTo>
                  <a:lnTo>
                    <a:pt x="0" y="531"/>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6" name="Oval 24"/>
            <p:cNvSpPr>
              <a:spLocks noChangeArrowheads="1"/>
            </p:cNvSpPr>
            <p:nvPr/>
          </p:nvSpPr>
          <p:spPr bwMode="auto">
            <a:xfrm>
              <a:off x="2428" y="1130"/>
              <a:ext cx="544" cy="1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7" name="Oval 25"/>
            <p:cNvSpPr>
              <a:spLocks noChangeArrowheads="1"/>
            </p:cNvSpPr>
            <p:nvPr/>
          </p:nvSpPr>
          <p:spPr bwMode="auto">
            <a:xfrm>
              <a:off x="2483" y="1156"/>
              <a:ext cx="434" cy="130"/>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8" name="Freeform 26"/>
            <p:cNvSpPr>
              <a:spLocks/>
            </p:cNvSpPr>
            <p:nvPr/>
          </p:nvSpPr>
          <p:spPr bwMode="auto">
            <a:xfrm>
              <a:off x="2483" y="1156"/>
              <a:ext cx="434" cy="106"/>
            </a:xfrm>
            <a:custGeom>
              <a:avLst/>
              <a:gdLst>
                <a:gd name="T0" fmla="*/ 331 w 370"/>
                <a:gd name="T1" fmla="*/ 90 h 90"/>
                <a:gd name="T2" fmla="*/ 370 w 370"/>
                <a:gd name="T3" fmla="*/ 56 h 90"/>
                <a:gd name="T4" fmla="*/ 185 w 370"/>
                <a:gd name="T5" fmla="*/ 0 h 90"/>
                <a:gd name="T6" fmla="*/ 0 w 370"/>
                <a:gd name="T7" fmla="*/ 56 h 90"/>
                <a:gd name="T8" fmla="*/ 39 w 370"/>
                <a:gd name="T9" fmla="*/ 90 h 90"/>
                <a:gd name="T10" fmla="*/ 185 w 370"/>
                <a:gd name="T11" fmla="*/ 68 h 90"/>
                <a:gd name="T12" fmla="*/ 331 w 37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70" h="90">
                  <a:moveTo>
                    <a:pt x="331" y="90"/>
                  </a:moveTo>
                  <a:cubicBezTo>
                    <a:pt x="355" y="80"/>
                    <a:pt x="370" y="69"/>
                    <a:pt x="370" y="56"/>
                  </a:cubicBezTo>
                  <a:cubicBezTo>
                    <a:pt x="370" y="25"/>
                    <a:pt x="287" y="0"/>
                    <a:pt x="185" y="0"/>
                  </a:cubicBezTo>
                  <a:cubicBezTo>
                    <a:pt x="83" y="0"/>
                    <a:pt x="0" y="25"/>
                    <a:pt x="0" y="56"/>
                  </a:cubicBezTo>
                  <a:cubicBezTo>
                    <a:pt x="0" y="69"/>
                    <a:pt x="15" y="80"/>
                    <a:pt x="39" y="90"/>
                  </a:cubicBezTo>
                  <a:cubicBezTo>
                    <a:pt x="73" y="77"/>
                    <a:pt x="125" y="68"/>
                    <a:pt x="185" y="68"/>
                  </a:cubicBezTo>
                  <a:cubicBezTo>
                    <a:pt x="244" y="68"/>
                    <a:pt x="297" y="77"/>
                    <a:pt x="331" y="90"/>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29" name="Freeform 27"/>
            <p:cNvSpPr>
              <a:spLocks noEditPoints="1"/>
            </p:cNvSpPr>
            <p:nvPr/>
          </p:nvSpPr>
          <p:spPr bwMode="auto">
            <a:xfrm>
              <a:off x="2502" y="1448"/>
              <a:ext cx="396" cy="223"/>
            </a:xfrm>
            <a:custGeom>
              <a:avLst/>
              <a:gdLst>
                <a:gd name="T0" fmla="*/ 319 w 338"/>
                <a:gd name="T1" fmla="*/ 174 h 190"/>
                <a:gd name="T2" fmla="*/ 268 w 338"/>
                <a:gd name="T3" fmla="*/ 190 h 190"/>
                <a:gd name="T4" fmla="*/ 195 w 338"/>
                <a:gd name="T5" fmla="*/ 190 h 190"/>
                <a:gd name="T6" fmla="*/ 195 w 338"/>
                <a:gd name="T7" fmla="*/ 0 h 190"/>
                <a:gd name="T8" fmla="*/ 264 w 338"/>
                <a:gd name="T9" fmla="*/ 0 h 190"/>
                <a:gd name="T10" fmla="*/ 314 w 338"/>
                <a:gd name="T11" fmla="*/ 12 h 190"/>
                <a:gd name="T12" fmla="*/ 330 w 338"/>
                <a:gd name="T13" fmla="*/ 44 h 190"/>
                <a:gd name="T14" fmla="*/ 318 w 338"/>
                <a:gd name="T15" fmla="*/ 73 h 190"/>
                <a:gd name="T16" fmla="*/ 293 w 338"/>
                <a:gd name="T17" fmla="*/ 87 h 190"/>
                <a:gd name="T18" fmla="*/ 293 w 338"/>
                <a:gd name="T19" fmla="*/ 87 h 190"/>
                <a:gd name="T20" fmla="*/ 326 w 338"/>
                <a:gd name="T21" fmla="*/ 103 h 190"/>
                <a:gd name="T22" fmla="*/ 338 w 338"/>
                <a:gd name="T23" fmla="*/ 133 h 190"/>
                <a:gd name="T24" fmla="*/ 319 w 338"/>
                <a:gd name="T25" fmla="*/ 174 h 190"/>
                <a:gd name="T26" fmla="*/ 141 w 338"/>
                <a:gd name="T27" fmla="*/ 163 h 190"/>
                <a:gd name="T28" fmla="*/ 68 w 338"/>
                <a:gd name="T29" fmla="*/ 190 h 190"/>
                <a:gd name="T30" fmla="*/ 0 w 338"/>
                <a:gd name="T31" fmla="*/ 190 h 190"/>
                <a:gd name="T32" fmla="*/ 0 w 338"/>
                <a:gd name="T33" fmla="*/ 0 h 190"/>
                <a:gd name="T34" fmla="*/ 68 w 338"/>
                <a:gd name="T35" fmla="*/ 0 h 190"/>
                <a:gd name="T36" fmla="*/ 169 w 338"/>
                <a:gd name="T37" fmla="*/ 92 h 190"/>
                <a:gd name="T38" fmla="*/ 141 w 338"/>
                <a:gd name="T3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190">
                  <a:moveTo>
                    <a:pt x="319" y="174"/>
                  </a:moveTo>
                  <a:cubicBezTo>
                    <a:pt x="306" y="185"/>
                    <a:pt x="290" y="190"/>
                    <a:pt x="268" y="190"/>
                  </a:cubicBezTo>
                  <a:cubicBezTo>
                    <a:pt x="195" y="190"/>
                    <a:pt x="195" y="190"/>
                    <a:pt x="195" y="190"/>
                  </a:cubicBezTo>
                  <a:cubicBezTo>
                    <a:pt x="195" y="0"/>
                    <a:pt x="195" y="0"/>
                    <a:pt x="195" y="0"/>
                  </a:cubicBezTo>
                  <a:cubicBezTo>
                    <a:pt x="264" y="0"/>
                    <a:pt x="264" y="0"/>
                    <a:pt x="264" y="0"/>
                  </a:cubicBezTo>
                  <a:cubicBezTo>
                    <a:pt x="286" y="0"/>
                    <a:pt x="302" y="3"/>
                    <a:pt x="314" y="12"/>
                  </a:cubicBezTo>
                  <a:cubicBezTo>
                    <a:pt x="325" y="19"/>
                    <a:pt x="330" y="30"/>
                    <a:pt x="330" y="44"/>
                  </a:cubicBezTo>
                  <a:cubicBezTo>
                    <a:pt x="330" y="55"/>
                    <a:pt x="326" y="64"/>
                    <a:pt x="318" y="73"/>
                  </a:cubicBezTo>
                  <a:cubicBezTo>
                    <a:pt x="311" y="79"/>
                    <a:pt x="303" y="84"/>
                    <a:pt x="293" y="87"/>
                  </a:cubicBezTo>
                  <a:cubicBezTo>
                    <a:pt x="293" y="87"/>
                    <a:pt x="293" y="87"/>
                    <a:pt x="293" y="87"/>
                  </a:cubicBezTo>
                  <a:cubicBezTo>
                    <a:pt x="307" y="89"/>
                    <a:pt x="318" y="94"/>
                    <a:pt x="326" y="103"/>
                  </a:cubicBezTo>
                  <a:cubicBezTo>
                    <a:pt x="334" y="111"/>
                    <a:pt x="338" y="121"/>
                    <a:pt x="338" y="133"/>
                  </a:cubicBezTo>
                  <a:cubicBezTo>
                    <a:pt x="338" y="150"/>
                    <a:pt x="331" y="164"/>
                    <a:pt x="319" y="174"/>
                  </a:cubicBezTo>
                  <a:close/>
                  <a:moveTo>
                    <a:pt x="141" y="163"/>
                  </a:moveTo>
                  <a:cubicBezTo>
                    <a:pt x="123" y="181"/>
                    <a:pt x="98" y="190"/>
                    <a:pt x="68" y="190"/>
                  </a:cubicBezTo>
                  <a:cubicBezTo>
                    <a:pt x="0" y="190"/>
                    <a:pt x="0" y="190"/>
                    <a:pt x="0" y="190"/>
                  </a:cubicBezTo>
                  <a:cubicBezTo>
                    <a:pt x="0" y="0"/>
                    <a:pt x="0" y="0"/>
                    <a:pt x="0" y="0"/>
                  </a:cubicBezTo>
                  <a:cubicBezTo>
                    <a:pt x="68" y="0"/>
                    <a:pt x="68" y="0"/>
                    <a:pt x="68" y="0"/>
                  </a:cubicBezTo>
                  <a:cubicBezTo>
                    <a:pt x="135" y="0"/>
                    <a:pt x="169" y="30"/>
                    <a:pt x="169" y="92"/>
                  </a:cubicBezTo>
                  <a:cubicBezTo>
                    <a:pt x="169" y="122"/>
                    <a:pt x="160" y="145"/>
                    <a:pt x="14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0" name="Freeform 28"/>
            <p:cNvSpPr>
              <a:spLocks/>
            </p:cNvSpPr>
            <p:nvPr/>
          </p:nvSpPr>
          <p:spPr bwMode="auto">
            <a:xfrm>
              <a:off x="2552" y="1488"/>
              <a:ext cx="95" cy="142"/>
            </a:xfrm>
            <a:custGeom>
              <a:avLst/>
              <a:gdLst>
                <a:gd name="T0" fmla="*/ 21 w 81"/>
                <a:gd name="T1" fmla="*/ 0 h 121"/>
                <a:gd name="T2" fmla="*/ 0 w 81"/>
                <a:gd name="T3" fmla="*/ 0 h 121"/>
                <a:gd name="T4" fmla="*/ 0 w 81"/>
                <a:gd name="T5" fmla="*/ 121 h 121"/>
                <a:gd name="T6" fmla="*/ 21 w 81"/>
                <a:gd name="T7" fmla="*/ 121 h 121"/>
                <a:gd name="T8" fmla="*/ 65 w 81"/>
                <a:gd name="T9" fmla="*/ 104 h 121"/>
                <a:gd name="T10" fmla="*/ 81 w 81"/>
                <a:gd name="T11" fmla="*/ 59 h 121"/>
                <a:gd name="T12" fmla="*/ 66 w 81"/>
                <a:gd name="T13" fmla="*/ 16 h 121"/>
                <a:gd name="T14" fmla="*/ 21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1" y="0"/>
                  </a:moveTo>
                  <a:cubicBezTo>
                    <a:pt x="0" y="0"/>
                    <a:pt x="0" y="0"/>
                    <a:pt x="0" y="0"/>
                  </a:cubicBezTo>
                  <a:cubicBezTo>
                    <a:pt x="0" y="121"/>
                    <a:pt x="0" y="121"/>
                    <a:pt x="0" y="121"/>
                  </a:cubicBezTo>
                  <a:cubicBezTo>
                    <a:pt x="21" y="121"/>
                    <a:pt x="21" y="121"/>
                    <a:pt x="21" y="121"/>
                  </a:cubicBezTo>
                  <a:cubicBezTo>
                    <a:pt x="40" y="121"/>
                    <a:pt x="55" y="115"/>
                    <a:pt x="65" y="104"/>
                  </a:cubicBezTo>
                  <a:cubicBezTo>
                    <a:pt x="76" y="93"/>
                    <a:pt x="81" y="78"/>
                    <a:pt x="81" y="59"/>
                  </a:cubicBezTo>
                  <a:cubicBezTo>
                    <a:pt x="81" y="41"/>
                    <a:pt x="76" y="27"/>
                    <a:pt x="66" y="16"/>
                  </a:cubicBezTo>
                  <a:cubicBezTo>
                    <a:pt x="55" y="6"/>
                    <a:pt x="40" y="0"/>
                    <a:pt x="21"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1" name="Freeform 29"/>
            <p:cNvSpPr>
              <a:spLocks/>
            </p:cNvSpPr>
            <p:nvPr/>
          </p:nvSpPr>
          <p:spPr bwMode="auto">
            <a:xfrm>
              <a:off x="2781" y="1484"/>
              <a:ext cx="55" cy="53"/>
            </a:xfrm>
            <a:custGeom>
              <a:avLst/>
              <a:gdLst>
                <a:gd name="T0" fmla="*/ 39 w 47"/>
                <a:gd name="T1" fmla="*/ 39 h 45"/>
                <a:gd name="T2" fmla="*/ 47 w 47"/>
                <a:gd name="T3" fmla="*/ 21 h 45"/>
                <a:gd name="T4" fmla="*/ 16 w 47"/>
                <a:gd name="T5" fmla="*/ 0 h 45"/>
                <a:gd name="T6" fmla="*/ 0 w 47"/>
                <a:gd name="T7" fmla="*/ 0 h 45"/>
                <a:gd name="T8" fmla="*/ 0 w 47"/>
                <a:gd name="T9" fmla="*/ 45 h 45"/>
                <a:gd name="T10" fmla="*/ 19 w 47"/>
                <a:gd name="T11" fmla="*/ 45 h 45"/>
                <a:gd name="T12" fmla="*/ 39 w 47"/>
                <a:gd name="T13" fmla="*/ 39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9" y="39"/>
                  </a:moveTo>
                  <a:cubicBezTo>
                    <a:pt x="44" y="34"/>
                    <a:pt x="47" y="28"/>
                    <a:pt x="47" y="21"/>
                  </a:cubicBezTo>
                  <a:cubicBezTo>
                    <a:pt x="47" y="7"/>
                    <a:pt x="37" y="0"/>
                    <a:pt x="16" y="0"/>
                  </a:cubicBezTo>
                  <a:cubicBezTo>
                    <a:pt x="0" y="0"/>
                    <a:pt x="0" y="0"/>
                    <a:pt x="0" y="0"/>
                  </a:cubicBezTo>
                  <a:cubicBezTo>
                    <a:pt x="0" y="45"/>
                    <a:pt x="0" y="45"/>
                    <a:pt x="0" y="45"/>
                  </a:cubicBezTo>
                  <a:cubicBezTo>
                    <a:pt x="19" y="45"/>
                    <a:pt x="19" y="45"/>
                    <a:pt x="19" y="45"/>
                  </a:cubicBezTo>
                  <a:cubicBezTo>
                    <a:pt x="27" y="45"/>
                    <a:pt x="34" y="43"/>
                    <a:pt x="39" y="39"/>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2" name="Freeform 30"/>
            <p:cNvSpPr>
              <a:spLocks/>
            </p:cNvSpPr>
            <p:nvPr/>
          </p:nvSpPr>
          <p:spPr bwMode="auto">
            <a:xfrm>
              <a:off x="2780" y="1575"/>
              <a:ext cx="65" cy="58"/>
            </a:xfrm>
            <a:custGeom>
              <a:avLst/>
              <a:gdLst>
                <a:gd name="T0" fmla="*/ 47 w 56"/>
                <a:gd name="T1" fmla="*/ 6 h 50"/>
                <a:gd name="T2" fmla="*/ 24 w 56"/>
                <a:gd name="T3" fmla="*/ 0 h 50"/>
                <a:gd name="T4" fmla="*/ 0 w 56"/>
                <a:gd name="T5" fmla="*/ 0 h 50"/>
                <a:gd name="T6" fmla="*/ 0 w 56"/>
                <a:gd name="T7" fmla="*/ 50 h 50"/>
                <a:gd name="T8" fmla="*/ 24 w 56"/>
                <a:gd name="T9" fmla="*/ 50 h 50"/>
                <a:gd name="T10" fmla="*/ 47 w 56"/>
                <a:gd name="T11" fmla="*/ 43 h 50"/>
                <a:gd name="T12" fmla="*/ 56 w 56"/>
                <a:gd name="T13" fmla="*/ 24 h 50"/>
                <a:gd name="T14" fmla="*/ 47 w 56"/>
                <a:gd name="T15" fmla="*/ 6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7" y="6"/>
                  </a:moveTo>
                  <a:cubicBezTo>
                    <a:pt x="42" y="2"/>
                    <a:pt x="34" y="0"/>
                    <a:pt x="24" y="0"/>
                  </a:cubicBezTo>
                  <a:cubicBezTo>
                    <a:pt x="0" y="0"/>
                    <a:pt x="0" y="0"/>
                    <a:pt x="0" y="0"/>
                  </a:cubicBezTo>
                  <a:cubicBezTo>
                    <a:pt x="0" y="50"/>
                    <a:pt x="0" y="50"/>
                    <a:pt x="0" y="50"/>
                  </a:cubicBezTo>
                  <a:cubicBezTo>
                    <a:pt x="24" y="50"/>
                    <a:pt x="24" y="50"/>
                    <a:pt x="24" y="50"/>
                  </a:cubicBezTo>
                  <a:cubicBezTo>
                    <a:pt x="34" y="50"/>
                    <a:pt x="42" y="48"/>
                    <a:pt x="47" y="43"/>
                  </a:cubicBezTo>
                  <a:cubicBezTo>
                    <a:pt x="53" y="38"/>
                    <a:pt x="56" y="32"/>
                    <a:pt x="56" y="24"/>
                  </a:cubicBezTo>
                  <a:cubicBezTo>
                    <a:pt x="56" y="17"/>
                    <a:pt x="53" y="11"/>
                    <a:pt x="47" y="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3" name="Freeform 31"/>
            <p:cNvSpPr>
              <a:spLocks/>
            </p:cNvSpPr>
            <p:nvPr/>
          </p:nvSpPr>
          <p:spPr bwMode="auto">
            <a:xfrm>
              <a:off x="2460" y="2814"/>
              <a:ext cx="479" cy="140"/>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4" name="Freeform 32"/>
            <p:cNvSpPr>
              <a:spLocks noEditPoints="1"/>
            </p:cNvSpPr>
            <p:nvPr/>
          </p:nvSpPr>
          <p:spPr bwMode="auto">
            <a:xfrm>
              <a:off x="2334" y="2278"/>
              <a:ext cx="733" cy="536"/>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5" name="Freeform 33"/>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6" name="Freeform 34"/>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7" name="Freeform 35"/>
            <p:cNvSpPr>
              <a:spLocks/>
            </p:cNvSpPr>
            <p:nvPr/>
          </p:nvSpPr>
          <p:spPr bwMode="auto">
            <a:xfrm>
              <a:off x="2334" y="2278"/>
              <a:ext cx="688" cy="536"/>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8" name="Freeform 36"/>
            <p:cNvSpPr>
              <a:spLocks/>
            </p:cNvSpPr>
            <p:nvPr/>
          </p:nvSpPr>
          <p:spPr bwMode="auto">
            <a:xfrm>
              <a:off x="2389" y="2334"/>
              <a:ext cx="568" cy="423"/>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39" name="Rectangle 37"/>
            <p:cNvSpPr>
              <a:spLocks noChangeArrowheads="1"/>
            </p:cNvSpPr>
            <p:nvPr/>
          </p:nvSpPr>
          <p:spPr bwMode="auto">
            <a:xfrm>
              <a:off x="2460" y="2910"/>
              <a:ext cx="479" cy="4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0" name="Oval 38"/>
            <p:cNvSpPr>
              <a:spLocks noChangeArrowheads="1"/>
            </p:cNvSpPr>
            <p:nvPr/>
          </p:nvSpPr>
          <p:spPr bwMode="auto">
            <a:xfrm>
              <a:off x="2687" y="2298"/>
              <a:ext cx="20" cy="21"/>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1" name="Freeform 39"/>
            <p:cNvSpPr>
              <a:spLocks/>
            </p:cNvSpPr>
            <p:nvPr/>
          </p:nvSpPr>
          <p:spPr bwMode="auto">
            <a:xfrm>
              <a:off x="2567" y="2383"/>
              <a:ext cx="264" cy="155"/>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2" name="Freeform 40"/>
            <p:cNvSpPr>
              <a:spLocks/>
            </p:cNvSpPr>
            <p:nvPr/>
          </p:nvSpPr>
          <p:spPr bwMode="auto">
            <a:xfrm>
              <a:off x="2549" y="2488"/>
              <a:ext cx="136" cy="232"/>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3" name="Freeform 41"/>
            <p:cNvSpPr>
              <a:spLocks/>
            </p:cNvSpPr>
            <p:nvPr/>
          </p:nvSpPr>
          <p:spPr bwMode="auto">
            <a:xfrm>
              <a:off x="2714" y="2489"/>
              <a:ext cx="136" cy="23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4" name="Freeform 42"/>
            <p:cNvSpPr>
              <a:spLocks/>
            </p:cNvSpPr>
            <p:nvPr/>
          </p:nvSpPr>
          <p:spPr bwMode="auto">
            <a:xfrm>
              <a:off x="818" y="2424"/>
              <a:ext cx="702" cy="492"/>
            </a:xfrm>
            <a:custGeom>
              <a:avLst/>
              <a:gdLst>
                <a:gd name="T0" fmla="*/ 0 w 599"/>
                <a:gd name="T1" fmla="*/ 398 h 420"/>
                <a:gd name="T2" fmla="*/ 22 w 599"/>
                <a:gd name="T3" fmla="*/ 420 h 420"/>
                <a:gd name="T4" fmla="*/ 577 w 599"/>
                <a:gd name="T5" fmla="*/ 420 h 420"/>
                <a:gd name="T6" fmla="*/ 599 w 599"/>
                <a:gd name="T7" fmla="*/ 398 h 420"/>
                <a:gd name="T8" fmla="*/ 599 w 599"/>
                <a:gd name="T9" fmla="*/ 0 h 420"/>
                <a:gd name="T10" fmla="*/ 0 w 599"/>
                <a:gd name="T11" fmla="*/ 0 h 420"/>
                <a:gd name="T12" fmla="*/ 0 w 599"/>
                <a:gd name="T13" fmla="*/ 398 h 420"/>
              </a:gdLst>
              <a:ahLst/>
              <a:cxnLst>
                <a:cxn ang="0">
                  <a:pos x="T0" y="T1"/>
                </a:cxn>
                <a:cxn ang="0">
                  <a:pos x="T2" y="T3"/>
                </a:cxn>
                <a:cxn ang="0">
                  <a:pos x="T4" y="T5"/>
                </a:cxn>
                <a:cxn ang="0">
                  <a:pos x="T6" y="T7"/>
                </a:cxn>
                <a:cxn ang="0">
                  <a:pos x="T8" y="T9"/>
                </a:cxn>
                <a:cxn ang="0">
                  <a:pos x="T10" y="T11"/>
                </a:cxn>
                <a:cxn ang="0">
                  <a:pos x="T12" y="T13"/>
                </a:cxn>
              </a:cxnLst>
              <a:rect l="0" t="0" r="r" b="b"/>
              <a:pathLst>
                <a:path w="599" h="420">
                  <a:moveTo>
                    <a:pt x="0" y="398"/>
                  </a:moveTo>
                  <a:cubicBezTo>
                    <a:pt x="0" y="410"/>
                    <a:pt x="10" y="420"/>
                    <a:pt x="22" y="420"/>
                  </a:cubicBezTo>
                  <a:cubicBezTo>
                    <a:pt x="577" y="420"/>
                    <a:pt x="577" y="420"/>
                    <a:pt x="577" y="420"/>
                  </a:cubicBezTo>
                  <a:cubicBezTo>
                    <a:pt x="589" y="420"/>
                    <a:pt x="599" y="410"/>
                    <a:pt x="599" y="398"/>
                  </a:cubicBezTo>
                  <a:cubicBezTo>
                    <a:pt x="599" y="0"/>
                    <a:pt x="599" y="0"/>
                    <a:pt x="599" y="0"/>
                  </a:cubicBezTo>
                  <a:cubicBezTo>
                    <a:pt x="0" y="0"/>
                    <a:pt x="0" y="0"/>
                    <a:pt x="0" y="0"/>
                  </a:cubicBezTo>
                  <a:cubicBezTo>
                    <a:pt x="0" y="398"/>
                    <a:pt x="0" y="398"/>
                    <a:pt x="0" y="39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5" name="Freeform 43"/>
            <p:cNvSpPr>
              <a:spLocks/>
            </p:cNvSpPr>
            <p:nvPr/>
          </p:nvSpPr>
          <p:spPr bwMode="auto">
            <a:xfrm>
              <a:off x="818" y="2317"/>
              <a:ext cx="702" cy="107"/>
            </a:xfrm>
            <a:custGeom>
              <a:avLst/>
              <a:gdLst>
                <a:gd name="T0" fmla="*/ 577 w 599"/>
                <a:gd name="T1" fmla="*/ 0 h 91"/>
                <a:gd name="T2" fmla="*/ 22 w 599"/>
                <a:gd name="T3" fmla="*/ 0 h 91"/>
                <a:gd name="T4" fmla="*/ 0 w 599"/>
                <a:gd name="T5" fmla="*/ 22 h 91"/>
                <a:gd name="T6" fmla="*/ 0 w 599"/>
                <a:gd name="T7" fmla="*/ 91 h 91"/>
                <a:gd name="T8" fmla="*/ 599 w 599"/>
                <a:gd name="T9" fmla="*/ 91 h 91"/>
                <a:gd name="T10" fmla="*/ 599 w 599"/>
                <a:gd name="T11" fmla="*/ 22 h 91"/>
                <a:gd name="T12" fmla="*/ 577 w 5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99" h="91">
                  <a:moveTo>
                    <a:pt x="577" y="0"/>
                  </a:moveTo>
                  <a:cubicBezTo>
                    <a:pt x="22" y="0"/>
                    <a:pt x="22" y="0"/>
                    <a:pt x="22" y="0"/>
                  </a:cubicBezTo>
                  <a:cubicBezTo>
                    <a:pt x="10" y="0"/>
                    <a:pt x="0" y="10"/>
                    <a:pt x="0" y="22"/>
                  </a:cubicBezTo>
                  <a:cubicBezTo>
                    <a:pt x="0" y="91"/>
                    <a:pt x="0" y="91"/>
                    <a:pt x="0" y="91"/>
                  </a:cubicBezTo>
                  <a:cubicBezTo>
                    <a:pt x="599" y="91"/>
                    <a:pt x="599" y="91"/>
                    <a:pt x="599" y="91"/>
                  </a:cubicBezTo>
                  <a:cubicBezTo>
                    <a:pt x="599" y="22"/>
                    <a:pt x="599" y="22"/>
                    <a:pt x="599" y="22"/>
                  </a:cubicBezTo>
                  <a:cubicBezTo>
                    <a:pt x="599" y="10"/>
                    <a:pt x="589" y="0"/>
                    <a:pt x="577"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6" name="Rectangle 44"/>
            <p:cNvSpPr>
              <a:spLocks noChangeArrowheads="1"/>
            </p:cNvSpPr>
            <p:nvPr/>
          </p:nvSpPr>
          <p:spPr bwMode="auto">
            <a:xfrm>
              <a:off x="1025"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7" name="Rectangle 45"/>
            <p:cNvSpPr>
              <a:spLocks noChangeArrowheads="1"/>
            </p:cNvSpPr>
            <p:nvPr/>
          </p:nvSpPr>
          <p:spPr bwMode="auto">
            <a:xfrm>
              <a:off x="1025"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8" name="Rectangle 4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49" name="Rectangle 4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0" name="Rectangle 48"/>
            <p:cNvSpPr>
              <a:spLocks noChangeArrowheads="1"/>
            </p:cNvSpPr>
            <p:nvPr/>
          </p:nvSpPr>
          <p:spPr bwMode="auto">
            <a:xfrm>
              <a:off x="1025"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1" name="Rectangle 49"/>
            <p:cNvSpPr>
              <a:spLocks noChangeArrowheads="1"/>
            </p:cNvSpPr>
            <p:nvPr/>
          </p:nvSpPr>
          <p:spPr bwMode="auto">
            <a:xfrm>
              <a:off x="1025"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2" name="Rectangle 50"/>
            <p:cNvSpPr>
              <a:spLocks noChangeArrowheads="1"/>
            </p:cNvSpPr>
            <p:nvPr/>
          </p:nvSpPr>
          <p:spPr bwMode="auto">
            <a:xfrm>
              <a:off x="1181"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3" name="Rectangle 51"/>
            <p:cNvSpPr>
              <a:spLocks noChangeArrowheads="1"/>
            </p:cNvSpPr>
            <p:nvPr/>
          </p:nvSpPr>
          <p:spPr bwMode="auto">
            <a:xfrm>
              <a:off x="1181"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4" name="Rectangle 52"/>
            <p:cNvSpPr>
              <a:spLocks noChangeArrowheads="1"/>
            </p:cNvSpPr>
            <p:nvPr/>
          </p:nvSpPr>
          <p:spPr bwMode="auto">
            <a:xfrm>
              <a:off x="1181"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5" name="Rectangle 53"/>
            <p:cNvSpPr>
              <a:spLocks noChangeArrowheads="1"/>
            </p:cNvSpPr>
            <p:nvPr/>
          </p:nvSpPr>
          <p:spPr bwMode="auto">
            <a:xfrm>
              <a:off x="1181"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6" name="Rectangle 54"/>
            <p:cNvSpPr>
              <a:spLocks noChangeArrowheads="1"/>
            </p:cNvSpPr>
            <p:nvPr/>
          </p:nvSpPr>
          <p:spPr bwMode="auto">
            <a:xfrm>
              <a:off x="1181"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7" name="Rectangle 55"/>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8" name="Rectangle 56"/>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59" name="Rectangle 57"/>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0" name="Rectangle 58"/>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1" name="Rectangle 59"/>
            <p:cNvSpPr>
              <a:spLocks noChangeArrowheads="1"/>
            </p:cNvSpPr>
            <p:nvPr/>
          </p:nvSpPr>
          <p:spPr bwMode="auto">
            <a:xfrm>
              <a:off x="870"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2" name="Rectangle 60"/>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3" name="Rectangle 61"/>
            <p:cNvSpPr>
              <a:spLocks noChangeArrowheads="1"/>
            </p:cNvSpPr>
            <p:nvPr/>
          </p:nvSpPr>
          <p:spPr bwMode="auto">
            <a:xfrm>
              <a:off x="870"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4" name="Rectangle 62"/>
            <p:cNvSpPr>
              <a:spLocks noChangeArrowheads="1"/>
            </p:cNvSpPr>
            <p:nvPr/>
          </p:nvSpPr>
          <p:spPr bwMode="auto">
            <a:xfrm>
              <a:off x="870" y="2786"/>
              <a:ext cx="1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5" name="Rectangle 63"/>
            <p:cNvSpPr>
              <a:spLocks noChangeArrowheads="1"/>
            </p:cNvSpPr>
            <p:nvPr/>
          </p:nvSpPr>
          <p:spPr bwMode="auto">
            <a:xfrm>
              <a:off x="1025"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6" name="Rectangle 64"/>
            <p:cNvSpPr>
              <a:spLocks noChangeArrowheads="1"/>
            </p:cNvSpPr>
            <p:nvPr/>
          </p:nvSpPr>
          <p:spPr bwMode="auto">
            <a:xfrm>
              <a:off x="1181"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7" name="Rectangle 65"/>
            <p:cNvSpPr>
              <a:spLocks noChangeArrowheads="1"/>
            </p:cNvSpPr>
            <p:nvPr/>
          </p:nvSpPr>
          <p:spPr bwMode="auto">
            <a:xfrm>
              <a:off x="1338"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8" name="Rectangle 66"/>
            <p:cNvSpPr>
              <a:spLocks noChangeArrowheads="1"/>
            </p:cNvSpPr>
            <p:nvPr/>
          </p:nvSpPr>
          <p:spPr bwMode="auto">
            <a:xfrm>
              <a:off x="1338"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69" name="Rectangle 67"/>
            <p:cNvSpPr>
              <a:spLocks noChangeArrowheads="1"/>
            </p:cNvSpPr>
            <p:nvPr/>
          </p:nvSpPr>
          <p:spPr bwMode="auto">
            <a:xfrm>
              <a:off x="1338"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0" name="Rectangle 68"/>
            <p:cNvSpPr>
              <a:spLocks noChangeArrowheads="1"/>
            </p:cNvSpPr>
            <p:nvPr/>
          </p:nvSpPr>
          <p:spPr bwMode="auto">
            <a:xfrm>
              <a:off x="1338"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1" name="Freeform 69"/>
            <p:cNvSpPr>
              <a:spLocks noEditPoints="1"/>
            </p:cNvSpPr>
            <p:nvPr/>
          </p:nvSpPr>
          <p:spPr bwMode="auto">
            <a:xfrm>
              <a:off x="840" y="2317"/>
              <a:ext cx="591" cy="0"/>
            </a:xfrm>
            <a:custGeom>
              <a:avLst/>
              <a:gdLst>
                <a:gd name="T0" fmla="*/ 140 w 504"/>
                <a:gd name="T1" fmla="*/ 5 w 504"/>
                <a:gd name="T2" fmla="*/ 0 w 504"/>
                <a:gd name="T3" fmla="*/ 3 w 504"/>
                <a:gd name="T4" fmla="*/ 140 w 504"/>
                <a:gd name="T5" fmla="*/ 140 w 504"/>
                <a:gd name="T6" fmla="*/ 504 w 504"/>
                <a:gd name="T7" fmla="*/ 159 w 504"/>
                <a:gd name="T8" fmla="*/ 159 w 504"/>
                <a:gd name="T9" fmla="*/ 503 w 504"/>
                <a:gd name="T10" fmla="*/ 504 w 50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04">
                  <a:moveTo>
                    <a:pt x="140" y="0"/>
                  </a:moveTo>
                  <a:cubicBezTo>
                    <a:pt x="5" y="0"/>
                    <a:pt x="5" y="0"/>
                    <a:pt x="5" y="0"/>
                  </a:cubicBezTo>
                  <a:cubicBezTo>
                    <a:pt x="3" y="0"/>
                    <a:pt x="1" y="0"/>
                    <a:pt x="0" y="0"/>
                  </a:cubicBezTo>
                  <a:cubicBezTo>
                    <a:pt x="1" y="0"/>
                    <a:pt x="2" y="0"/>
                    <a:pt x="3" y="0"/>
                  </a:cubicBezTo>
                  <a:cubicBezTo>
                    <a:pt x="140" y="0"/>
                    <a:pt x="140" y="0"/>
                    <a:pt x="140" y="0"/>
                  </a:cubicBezTo>
                  <a:cubicBezTo>
                    <a:pt x="140" y="0"/>
                    <a:pt x="140" y="0"/>
                    <a:pt x="140" y="0"/>
                  </a:cubicBezTo>
                  <a:moveTo>
                    <a:pt x="504" y="0"/>
                  </a:moveTo>
                  <a:cubicBezTo>
                    <a:pt x="159" y="0"/>
                    <a:pt x="159" y="0"/>
                    <a:pt x="159" y="0"/>
                  </a:cubicBezTo>
                  <a:cubicBezTo>
                    <a:pt x="159" y="0"/>
                    <a:pt x="159" y="0"/>
                    <a:pt x="159" y="0"/>
                  </a:cubicBezTo>
                  <a:cubicBezTo>
                    <a:pt x="503" y="0"/>
                    <a:pt x="503" y="0"/>
                    <a:pt x="503" y="0"/>
                  </a:cubicBezTo>
                  <a:cubicBezTo>
                    <a:pt x="504" y="0"/>
                    <a:pt x="504" y="0"/>
                    <a:pt x="504"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2" name="Freeform 70"/>
            <p:cNvSpPr>
              <a:spLocks/>
            </p:cNvSpPr>
            <p:nvPr/>
          </p:nvSpPr>
          <p:spPr bwMode="auto">
            <a:xfrm>
              <a:off x="1004" y="2317"/>
              <a:ext cx="23" cy="0"/>
            </a:xfrm>
            <a:custGeom>
              <a:avLst/>
              <a:gdLst>
                <a:gd name="T0" fmla="*/ 19 w 19"/>
                <a:gd name="T1" fmla="*/ 0 w 19"/>
                <a:gd name="T2" fmla="*/ 0 w 19"/>
                <a:gd name="T3" fmla="*/ 19 w 19"/>
                <a:gd name="T4" fmla="*/ 19 w 19"/>
              </a:gdLst>
              <a:ahLst/>
              <a:cxnLst>
                <a:cxn ang="0">
                  <a:pos x="T0" y="0"/>
                </a:cxn>
                <a:cxn ang="0">
                  <a:pos x="T1" y="0"/>
                </a:cxn>
                <a:cxn ang="0">
                  <a:pos x="T2" y="0"/>
                </a:cxn>
                <a:cxn ang="0">
                  <a:pos x="T3" y="0"/>
                </a:cxn>
                <a:cxn ang="0">
                  <a:pos x="T4" y="0"/>
                </a:cxn>
              </a:cxnLst>
              <a:rect l="0" t="0" r="r" b="b"/>
              <a:pathLst>
                <a:path w="19">
                  <a:moveTo>
                    <a:pt x="19" y="0"/>
                  </a:moveTo>
                  <a:cubicBezTo>
                    <a:pt x="0" y="0"/>
                    <a:pt x="0" y="0"/>
                    <a:pt x="0" y="0"/>
                  </a:cubicBezTo>
                  <a:cubicBezTo>
                    <a:pt x="0" y="0"/>
                    <a:pt x="0" y="0"/>
                    <a:pt x="0" y="0"/>
                  </a:cubicBezTo>
                  <a:cubicBezTo>
                    <a:pt x="19" y="0"/>
                    <a:pt x="19" y="0"/>
                    <a:pt x="19" y="0"/>
                  </a:cubicBezTo>
                  <a:cubicBezTo>
                    <a:pt x="19" y="0"/>
                    <a:pt x="19" y="0"/>
                    <a:pt x="19" y="0"/>
                  </a:cubicBezTo>
                </a:path>
              </a:pathLst>
            </a:custGeom>
            <a:solidFill>
              <a:srgbClr val="89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3" name="Freeform 71"/>
            <p:cNvSpPr>
              <a:spLocks/>
            </p:cNvSpPr>
            <p:nvPr/>
          </p:nvSpPr>
          <p:spPr bwMode="auto">
            <a:xfrm>
              <a:off x="842" y="2916"/>
              <a:ext cx="35" cy="0"/>
            </a:xfrm>
            <a:custGeom>
              <a:avLst/>
              <a:gdLst>
                <a:gd name="T0" fmla="*/ 0 w 30"/>
                <a:gd name="T1" fmla="*/ 4 w 30"/>
                <a:gd name="T2" fmla="*/ 30 w 30"/>
                <a:gd name="T3" fmla="*/ 30 w 30"/>
                <a:gd name="T4" fmla="*/ 2 w 30"/>
                <a:gd name="T5" fmla="*/ 0 w 30"/>
              </a:gdLst>
              <a:ahLst/>
              <a:cxnLst>
                <a:cxn ang="0">
                  <a:pos x="T0" y="0"/>
                </a:cxn>
                <a:cxn ang="0">
                  <a:pos x="T1" y="0"/>
                </a:cxn>
                <a:cxn ang="0">
                  <a:pos x="T2" y="0"/>
                </a:cxn>
                <a:cxn ang="0">
                  <a:pos x="T3" y="0"/>
                </a:cxn>
                <a:cxn ang="0">
                  <a:pos x="T4" y="0"/>
                </a:cxn>
                <a:cxn ang="0">
                  <a:pos x="T5" y="0"/>
                </a:cxn>
              </a:cxnLst>
              <a:rect l="0" t="0" r="r" b="b"/>
              <a:pathLst>
                <a:path w="30">
                  <a:moveTo>
                    <a:pt x="0" y="0"/>
                  </a:moveTo>
                  <a:cubicBezTo>
                    <a:pt x="1" y="0"/>
                    <a:pt x="2" y="0"/>
                    <a:pt x="4" y="0"/>
                  </a:cubicBezTo>
                  <a:cubicBezTo>
                    <a:pt x="30" y="0"/>
                    <a:pt x="30" y="0"/>
                    <a:pt x="30" y="0"/>
                  </a:cubicBezTo>
                  <a:cubicBezTo>
                    <a:pt x="30" y="0"/>
                    <a:pt x="30" y="0"/>
                    <a:pt x="30" y="0"/>
                  </a:cubicBezTo>
                  <a:cubicBezTo>
                    <a:pt x="2" y="0"/>
                    <a:pt x="2" y="0"/>
                    <a:pt x="2" y="0"/>
                  </a:cubicBezTo>
                  <a:cubicBezTo>
                    <a:pt x="1" y="0"/>
                    <a:pt x="0" y="0"/>
                    <a:pt x="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4" name="Freeform 72"/>
            <p:cNvSpPr>
              <a:spLocks noEditPoints="1"/>
            </p:cNvSpPr>
            <p:nvPr/>
          </p:nvSpPr>
          <p:spPr bwMode="auto">
            <a:xfrm>
              <a:off x="818" y="2424"/>
              <a:ext cx="513" cy="492"/>
            </a:xfrm>
            <a:custGeom>
              <a:avLst/>
              <a:gdLst>
                <a:gd name="T0" fmla="*/ 44 w 438"/>
                <a:gd name="T1" fmla="*/ 287 h 420"/>
                <a:gd name="T2" fmla="*/ 44 w 438"/>
                <a:gd name="T3" fmla="*/ 220 h 420"/>
                <a:gd name="T4" fmla="*/ 155 w 438"/>
                <a:gd name="T5" fmla="*/ 220 h 420"/>
                <a:gd name="T6" fmla="*/ 155 w 438"/>
                <a:gd name="T7" fmla="*/ 287 h 420"/>
                <a:gd name="T8" fmla="*/ 44 w 438"/>
                <a:gd name="T9" fmla="*/ 287 h 420"/>
                <a:gd name="T10" fmla="*/ 44 w 438"/>
                <a:gd name="T11" fmla="*/ 198 h 420"/>
                <a:gd name="T12" fmla="*/ 44 w 438"/>
                <a:gd name="T13" fmla="*/ 131 h 420"/>
                <a:gd name="T14" fmla="*/ 155 w 438"/>
                <a:gd name="T15" fmla="*/ 131 h 420"/>
                <a:gd name="T16" fmla="*/ 155 w 438"/>
                <a:gd name="T17" fmla="*/ 198 h 420"/>
                <a:gd name="T18" fmla="*/ 44 w 438"/>
                <a:gd name="T19" fmla="*/ 198 h 420"/>
                <a:gd name="T20" fmla="*/ 44 w 438"/>
                <a:gd name="T21" fmla="*/ 109 h 420"/>
                <a:gd name="T22" fmla="*/ 44 w 438"/>
                <a:gd name="T23" fmla="*/ 42 h 420"/>
                <a:gd name="T24" fmla="*/ 155 w 438"/>
                <a:gd name="T25" fmla="*/ 42 h 420"/>
                <a:gd name="T26" fmla="*/ 155 w 438"/>
                <a:gd name="T27" fmla="*/ 109 h 420"/>
                <a:gd name="T28" fmla="*/ 44 w 438"/>
                <a:gd name="T29" fmla="*/ 109 h 420"/>
                <a:gd name="T30" fmla="*/ 177 w 438"/>
                <a:gd name="T31" fmla="*/ 109 h 420"/>
                <a:gd name="T32" fmla="*/ 177 w 438"/>
                <a:gd name="T33" fmla="*/ 42 h 420"/>
                <a:gd name="T34" fmla="*/ 288 w 438"/>
                <a:gd name="T35" fmla="*/ 42 h 420"/>
                <a:gd name="T36" fmla="*/ 288 w 438"/>
                <a:gd name="T37" fmla="*/ 109 h 420"/>
                <a:gd name="T38" fmla="*/ 177 w 438"/>
                <a:gd name="T39" fmla="*/ 109 h 420"/>
                <a:gd name="T40" fmla="*/ 438 w 438"/>
                <a:gd name="T41" fmla="*/ 0 h 420"/>
                <a:gd name="T42" fmla="*/ 0 w 438"/>
                <a:gd name="T43" fmla="*/ 0 h 420"/>
                <a:gd name="T44" fmla="*/ 0 w 438"/>
                <a:gd name="T45" fmla="*/ 20 h 420"/>
                <a:gd name="T46" fmla="*/ 0 w 438"/>
                <a:gd name="T47" fmla="*/ 60 h 420"/>
                <a:gd name="T48" fmla="*/ 0 w 438"/>
                <a:gd name="T49" fmla="*/ 396 h 420"/>
                <a:gd name="T50" fmla="*/ 20 w 438"/>
                <a:gd name="T51" fmla="*/ 420 h 420"/>
                <a:gd name="T52" fmla="*/ 22 w 438"/>
                <a:gd name="T53" fmla="*/ 420 h 420"/>
                <a:gd name="T54" fmla="*/ 50 w 438"/>
                <a:gd name="T55" fmla="*/ 420 h 420"/>
                <a:gd name="T56" fmla="*/ 91 w 438"/>
                <a:gd name="T57" fmla="*/ 375 h 420"/>
                <a:gd name="T58" fmla="*/ 44 w 438"/>
                <a:gd name="T59" fmla="*/ 375 h 420"/>
                <a:gd name="T60" fmla="*/ 44 w 438"/>
                <a:gd name="T61" fmla="*/ 309 h 420"/>
                <a:gd name="T62" fmla="*/ 153 w 438"/>
                <a:gd name="T63" fmla="*/ 309 h 420"/>
                <a:gd name="T64" fmla="*/ 177 w 438"/>
                <a:gd name="T65" fmla="*/ 282 h 420"/>
                <a:gd name="T66" fmla="*/ 177 w 438"/>
                <a:gd name="T67" fmla="*/ 220 h 420"/>
                <a:gd name="T68" fmla="*/ 235 w 438"/>
                <a:gd name="T69" fmla="*/ 220 h 420"/>
                <a:gd name="T70" fmla="*/ 255 w 438"/>
                <a:gd name="T71" fmla="*/ 198 h 420"/>
                <a:gd name="T72" fmla="*/ 177 w 438"/>
                <a:gd name="T73" fmla="*/ 198 h 420"/>
                <a:gd name="T74" fmla="*/ 177 w 438"/>
                <a:gd name="T75" fmla="*/ 131 h 420"/>
                <a:gd name="T76" fmla="*/ 288 w 438"/>
                <a:gd name="T77" fmla="*/ 131 h 420"/>
                <a:gd name="T78" fmla="*/ 288 w 438"/>
                <a:gd name="T79" fmla="*/ 162 h 420"/>
                <a:gd name="T80" fmla="*/ 310 w 438"/>
                <a:gd name="T81" fmla="*/ 138 h 420"/>
                <a:gd name="T82" fmla="*/ 310 w 438"/>
                <a:gd name="T83" fmla="*/ 131 h 420"/>
                <a:gd name="T84" fmla="*/ 317 w 438"/>
                <a:gd name="T85" fmla="*/ 131 h 420"/>
                <a:gd name="T86" fmla="*/ 338 w 438"/>
                <a:gd name="T87" fmla="*/ 109 h 420"/>
                <a:gd name="T88" fmla="*/ 310 w 438"/>
                <a:gd name="T89" fmla="*/ 109 h 420"/>
                <a:gd name="T90" fmla="*/ 310 w 438"/>
                <a:gd name="T91" fmla="*/ 42 h 420"/>
                <a:gd name="T92" fmla="*/ 399 w 438"/>
                <a:gd name="T93" fmla="*/ 42 h 420"/>
                <a:gd name="T94" fmla="*/ 438 w 438"/>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420">
                  <a:moveTo>
                    <a:pt x="44" y="287"/>
                  </a:moveTo>
                  <a:cubicBezTo>
                    <a:pt x="44" y="220"/>
                    <a:pt x="44" y="220"/>
                    <a:pt x="44" y="220"/>
                  </a:cubicBezTo>
                  <a:cubicBezTo>
                    <a:pt x="155" y="220"/>
                    <a:pt x="155" y="220"/>
                    <a:pt x="155" y="220"/>
                  </a:cubicBezTo>
                  <a:cubicBezTo>
                    <a:pt x="155" y="287"/>
                    <a:pt x="155" y="287"/>
                    <a:pt x="155" y="287"/>
                  </a:cubicBezTo>
                  <a:cubicBezTo>
                    <a:pt x="44" y="287"/>
                    <a:pt x="44" y="287"/>
                    <a:pt x="44" y="287"/>
                  </a:cubicBezTo>
                  <a:moveTo>
                    <a:pt x="44" y="198"/>
                  </a:moveTo>
                  <a:cubicBezTo>
                    <a:pt x="44" y="131"/>
                    <a:pt x="44" y="131"/>
                    <a:pt x="44" y="131"/>
                  </a:cubicBezTo>
                  <a:cubicBezTo>
                    <a:pt x="155" y="131"/>
                    <a:pt x="155" y="131"/>
                    <a:pt x="155" y="131"/>
                  </a:cubicBezTo>
                  <a:cubicBezTo>
                    <a:pt x="155" y="198"/>
                    <a:pt x="155" y="198"/>
                    <a:pt x="155" y="198"/>
                  </a:cubicBezTo>
                  <a:cubicBezTo>
                    <a:pt x="44" y="198"/>
                    <a:pt x="44" y="198"/>
                    <a:pt x="44" y="198"/>
                  </a:cubicBezTo>
                  <a:moveTo>
                    <a:pt x="44" y="109"/>
                  </a:moveTo>
                  <a:cubicBezTo>
                    <a:pt x="44" y="42"/>
                    <a:pt x="44" y="42"/>
                    <a:pt x="44" y="42"/>
                  </a:cubicBezTo>
                  <a:cubicBezTo>
                    <a:pt x="155" y="42"/>
                    <a:pt x="155" y="42"/>
                    <a:pt x="155" y="42"/>
                  </a:cubicBezTo>
                  <a:cubicBezTo>
                    <a:pt x="155" y="109"/>
                    <a:pt x="155" y="109"/>
                    <a:pt x="155" y="109"/>
                  </a:cubicBezTo>
                  <a:cubicBezTo>
                    <a:pt x="44" y="109"/>
                    <a:pt x="44" y="109"/>
                    <a:pt x="44" y="109"/>
                  </a:cubicBezTo>
                  <a:moveTo>
                    <a:pt x="177" y="109"/>
                  </a:moveTo>
                  <a:cubicBezTo>
                    <a:pt x="177" y="42"/>
                    <a:pt x="177" y="42"/>
                    <a:pt x="177" y="42"/>
                  </a:cubicBezTo>
                  <a:cubicBezTo>
                    <a:pt x="288" y="42"/>
                    <a:pt x="288" y="42"/>
                    <a:pt x="288" y="42"/>
                  </a:cubicBezTo>
                  <a:cubicBezTo>
                    <a:pt x="288" y="109"/>
                    <a:pt x="288" y="109"/>
                    <a:pt x="288" y="109"/>
                  </a:cubicBezTo>
                  <a:cubicBezTo>
                    <a:pt x="177" y="109"/>
                    <a:pt x="177" y="109"/>
                    <a:pt x="177" y="109"/>
                  </a:cubicBezTo>
                  <a:moveTo>
                    <a:pt x="438" y="0"/>
                  </a:moveTo>
                  <a:cubicBezTo>
                    <a:pt x="0" y="0"/>
                    <a:pt x="0" y="0"/>
                    <a:pt x="0" y="0"/>
                  </a:cubicBezTo>
                  <a:cubicBezTo>
                    <a:pt x="0" y="20"/>
                    <a:pt x="0" y="20"/>
                    <a:pt x="0" y="20"/>
                  </a:cubicBezTo>
                  <a:cubicBezTo>
                    <a:pt x="0" y="60"/>
                    <a:pt x="0" y="60"/>
                    <a:pt x="0" y="60"/>
                  </a:cubicBezTo>
                  <a:cubicBezTo>
                    <a:pt x="0" y="396"/>
                    <a:pt x="0" y="396"/>
                    <a:pt x="0" y="396"/>
                  </a:cubicBezTo>
                  <a:cubicBezTo>
                    <a:pt x="0" y="408"/>
                    <a:pt x="8" y="418"/>
                    <a:pt x="20" y="420"/>
                  </a:cubicBezTo>
                  <a:cubicBezTo>
                    <a:pt x="20" y="420"/>
                    <a:pt x="21" y="420"/>
                    <a:pt x="22" y="420"/>
                  </a:cubicBezTo>
                  <a:cubicBezTo>
                    <a:pt x="50" y="420"/>
                    <a:pt x="50" y="420"/>
                    <a:pt x="50" y="420"/>
                  </a:cubicBezTo>
                  <a:cubicBezTo>
                    <a:pt x="91" y="375"/>
                    <a:pt x="91" y="375"/>
                    <a:pt x="91" y="375"/>
                  </a:cubicBezTo>
                  <a:cubicBezTo>
                    <a:pt x="44" y="375"/>
                    <a:pt x="44" y="375"/>
                    <a:pt x="44" y="375"/>
                  </a:cubicBezTo>
                  <a:cubicBezTo>
                    <a:pt x="44" y="309"/>
                    <a:pt x="44" y="309"/>
                    <a:pt x="44" y="309"/>
                  </a:cubicBezTo>
                  <a:cubicBezTo>
                    <a:pt x="153" y="309"/>
                    <a:pt x="153" y="309"/>
                    <a:pt x="153" y="309"/>
                  </a:cubicBezTo>
                  <a:cubicBezTo>
                    <a:pt x="177" y="282"/>
                    <a:pt x="177" y="282"/>
                    <a:pt x="177" y="282"/>
                  </a:cubicBezTo>
                  <a:cubicBezTo>
                    <a:pt x="177" y="220"/>
                    <a:pt x="177" y="220"/>
                    <a:pt x="177" y="220"/>
                  </a:cubicBezTo>
                  <a:cubicBezTo>
                    <a:pt x="235" y="220"/>
                    <a:pt x="235" y="220"/>
                    <a:pt x="235" y="220"/>
                  </a:cubicBezTo>
                  <a:cubicBezTo>
                    <a:pt x="255" y="198"/>
                    <a:pt x="255" y="198"/>
                    <a:pt x="255" y="198"/>
                  </a:cubicBezTo>
                  <a:cubicBezTo>
                    <a:pt x="177" y="198"/>
                    <a:pt x="177" y="198"/>
                    <a:pt x="177" y="198"/>
                  </a:cubicBezTo>
                  <a:cubicBezTo>
                    <a:pt x="177" y="131"/>
                    <a:pt x="177" y="131"/>
                    <a:pt x="177" y="131"/>
                  </a:cubicBezTo>
                  <a:cubicBezTo>
                    <a:pt x="288" y="131"/>
                    <a:pt x="288" y="131"/>
                    <a:pt x="288" y="131"/>
                  </a:cubicBezTo>
                  <a:cubicBezTo>
                    <a:pt x="288" y="162"/>
                    <a:pt x="288" y="162"/>
                    <a:pt x="288" y="162"/>
                  </a:cubicBezTo>
                  <a:cubicBezTo>
                    <a:pt x="310" y="138"/>
                    <a:pt x="310" y="138"/>
                    <a:pt x="310" y="138"/>
                  </a:cubicBezTo>
                  <a:cubicBezTo>
                    <a:pt x="310" y="131"/>
                    <a:pt x="310" y="131"/>
                    <a:pt x="310" y="131"/>
                  </a:cubicBezTo>
                  <a:cubicBezTo>
                    <a:pt x="317" y="131"/>
                    <a:pt x="317" y="131"/>
                    <a:pt x="317" y="131"/>
                  </a:cubicBezTo>
                  <a:cubicBezTo>
                    <a:pt x="338" y="109"/>
                    <a:pt x="338" y="109"/>
                    <a:pt x="338" y="109"/>
                  </a:cubicBezTo>
                  <a:cubicBezTo>
                    <a:pt x="310" y="109"/>
                    <a:pt x="310" y="109"/>
                    <a:pt x="310" y="109"/>
                  </a:cubicBezTo>
                  <a:cubicBezTo>
                    <a:pt x="310" y="42"/>
                    <a:pt x="310" y="42"/>
                    <a:pt x="310" y="42"/>
                  </a:cubicBezTo>
                  <a:cubicBezTo>
                    <a:pt x="399" y="42"/>
                    <a:pt x="399" y="42"/>
                    <a:pt x="399" y="42"/>
                  </a:cubicBezTo>
                  <a:cubicBezTo>
                    <a:pt x="438" y="0"/>
                    <a:pt x="438" y="0"/>
                    <a:pt x="438"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5" name="Freeform 73"/>
            <p:cNvSpPr>
              <a:spLocks/>
            </p:cNvSpPr>
            <p:nvPr/>
          </p:nvSpPr>
          <p:spPr bwMode="auto">
            <a:xfrm>
              <a:off x="818" y="2317"/>
              <a:ext cx="611" cy="107"/>
            </a:xfrm>
            <a:custGeom>
              <a:avLst/>
              <a:gdLst>
                <a:gd name="T0" fmla="*/ 522 w 522"/>
                <a:gd name="T1" fmla="*/ 0 h 91"/>
                <a:gd name="T2" fmla="*/ 178 w 522"/>
                <a:gd name="T3" fmla="*/ 0 h 91"/>
                <a:gd name="T4" fmla="*/ 159 w 522"/>
                <a:gd name="T5" fmla="*/ 0 h 91"/>
                <a:gd name="T6" fmla="*/ 22 w 522"/>
                <a:gd name="T7" fmla="*/ 0 h 91"/>
                <a:gd name="T8" fmla="*/ 19 w 522"/>
                <a:gd name="T9" fmla="*/ 0 h 91"/>
                <a:gd name="T10" fmla="*/ 0 w 522"/>
                <a:gd name="T11" fmla="*/ 24 h 91"/>
                <a:gd name="T12" fmla="*/ 0 w 522"/>
                <a:gd name="T13" fmla="*/ 91 h 91"/>
                <a:gd name="T14" fmla="*/ 438 w 522"/>
                <a:gd name="T15" fmla="*/ 91 h 91"/>
                <a:gd name="T16" fmla="*/ 522 w 52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91">
                  <a:moveTo>
                    <a:pt x="522" y="0"/>
                  </a:moveTo>
                  <a:cubicBezTo>
                    <a:pt x="178" y="0"/>
                    <a:pt x="178" y="0"/>
                    <a:pt x="178" y="0"/>
                  </a:cubicBezTo>
                  <a:cubicBezTo>
                    <a:pt x="159" y="0"/>
                    <a:pt x="159" y="0"/>
                    <a:pt x="159" y="0"/>
                  </a:cubicBezTo>
                  <a:cubicBezTo>
                    <a:pt x="22" y="0"/>
                    <a:pt x="22" y="0"/>
                    <a:pt x="22" y="0"/>
                  </a:cubicBezTo>
                  <a:cubicBezTo>
                    <a:pt x="21" y="0"/>
                    <a:pt x="20" y="0"/>
                    <a:pt x="19" y="0"/>
                  </a:cubicBezTo>
                  <a:cubicBezTo>
                    <a:pt x="8" y="3"/>
                    <a:pt x="0" y="12"/>
                    <a:pt x="0" y="24"/>
                  </a:cubicBezTo>
                  <a:cubicBezTo>
                    <a:pt x="0" y="91"/>
                    <a:pt x="0" y="91"/>
                    <a:pt x="0" y="91"/>
                  </a:cubicBezTo>
                  <a:cubicBezTo>
                    <a:pt x="438" y="91"/>
                    <a:pt x="438" y="91"/>
                    <a:pt x="438" y="91"/>
                  </a:cubicBezTo>
                  <a:cubicBezTo>
                    <a:pt x="522" y="0"/>
                    <a:pt x="522" y="0"/>
                    <a:pt x="522"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6" name="Freeform 74"/>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7" name="Freeform 75"/>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8" name="Rectangle 7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79" name="Rectangle 7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0" name="Freeform 78"/>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1" name="Freeform 79"/>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2" name="Freeform 80"/>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3" name="Freeform 81"/>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4" name="Freeform 82"/>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5" name="Freeform 83"/>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6" name="Rectangle 84"/>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7" name="Rectangle 85"/>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8" name="Rectangle 86"/>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89" name="Rectangle 87"/>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90" name="Rectangle 88"/>
            <p:cNvSpPr>
              <a:spLocks noChangeArrowheads="1"/>
            </p:cNvSpPr>
            <p:nvPr/>
          </p:nvSpPr>
          <p:spPr bwMode="auto">
            <a:xfrm>
              <a:off x="870" y="2681"/>
              <a:ext cx="130" cy="79"/>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91" name="Rectangle 89"/>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92" name="Freeform 90"/>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93" name="Freeform 91"/>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94" name="Rectangle 92"/>
            <p:cNvSpPr>
              <a:spLocks noChangeArrowheads="1"/>
            </p:cNvSpPr>
            <p:nvPr/>
          </p:nvSpPr>
          <p:spPr bwMode="auto">
            <a:xfrm>
              <a:off x="1487" y="2092"/>
              <a:ext cx="36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25"/>
              <a:r>
                <a:rPr lang="en-US" altLang="en-US" sz="1400" b="1">
                  <a:solidFill>
                    <a:srgbClr val="FFFFFF"/>
                  </a:solidFill>
                  <a:latin typeface="Segoe UI Semibold" panose="020B0702040204020203" pitchFamily="34" charset="0"/>
                </a:rPr>
                <a:t>RESOU</a:t>
              </a:r>
              <a:endParaRPr lang="en-US" altLang="en-US">
                <a:solidFill>
                  <a:srgbClr val="FFFFFF"/>
                </a:solidFill>
              </a:endParaRPr>
            </a:p>
          </p:txBody>
        </p:sp>
        <p:sp>
          <p:nvSpPr>
            <p:cNvPr id="95" name="Rectangle 93"/>
            <p:cNvSpPr>
              <a:spLocks noChangeArrowheads="1"/>
            </p:cNvSpPr>
            <p:nvPr/>
          </p:nvSpPr>
          <p:spPr bwMode="auto">
            <a:xfrm>
              <a:off x="1838" y="2092"/>
              <a:ext cx="7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25"/>
              <a:r>
                <a:rPr lang="en-US" altLang="en-US" sz="1400" b="1">
                  <a:solidFill>
                    <a:srgbClr val="FFFFFF"/>
                  </a:solidFill>
                  <a:latin typeface="Segoe UI Semibold" panose="020B0702040204020203" pitchFamily="34" charset="0"/>
                </a:rPr>
                <a:t>R</a:t>
              </a:r>
              <a:endParaRPr lang="en-US" altLang="en-US">
                <a:solidFill>
                  <a:srgbClr val="FFFFFF"/>
                </a:solidFill>
              </a:endParaRPr>
            </a:p>
          </p:txBody>
        </p:sp>
        <p:sp>
          <p:nvSpPr>
            <p:cNvPr id="96" name="Rectangle 94"/>
            <p:cNvSpPr>
              <a:spLocks noChangeArrowheads="1"/>
            </p:cNvSpPr>
            <p:nvPr/>
          </p:nvSpPr>
          <p:spPr bwMode="auto">
            <a:xfrm>
              <a:off x="1906" y="2092"/>
              <a:ext cx="24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25"/>
              <a:r>
                <a:rPr lang="en-US" altLang="en-US" sz="1400" b="1">
                  <a:solidFill>
                    <a:srgbClr val="FFFFFF"/>
                  </a:solidFill>
                  <a:latin typeface="Segoe UI Semibold" panose="020B0702040204020203" pitchFamily="34" charset="0"/>
                </a:rPr>
                <a:t>CE G</a:t>
              </a:r>
              <a:endParaRPr lang="en-US" altLang="en-US">
                <a:solidFill>
                  <a:srgbClr val="FFFFFF"/>
                </a:solidFill>
              </a:endParaRPr>
            </a:p>
          </p:txBody>
        </p:sp>
        <p:sp>
          <p:nvSpPr>
            <p:cNvPr id="97" name="Rectangle 95"/>
            <p:cNvSpPr>
              <a:spLocks noChangeArrowheads="1"/>
            </p:cNvSpPr>
            <p:nvPr/>
          </p:nvSpPr>
          <p:spPr bwMode="auto">
            <a:xfrm>
              <a:off x="2142" y="2092"/>
              <a:ext cx="7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25"/>
              <a:r>
                <a:rPr lang="en-US" altLang="en-US" sz="1400" b="1">
                  <a:solidFill>
                    <a:srgbClr val="FFFFFF"/>
                  </a:solidFill>
                  <a:latin typeface="Segoe UI Semibold" panose="020B0702040204020203" pitchFamily="34" charset="0"/>
                </a:rPr>
                <a:t>R</a:t>
              </a:r>
              <a:endParaRPr lang="en-US" altLang="en-US">
                <a:solidFill>
                  <a:srgbClr val="FFFFFF"/>
                </a:solidFill>
              </a:endParaRPr>
            </a:p>
          </p:txBody>
        </p:sp>
        <p:sp>
          <p:nvSpPr>
            <p:cNvPr id="98" name="Rectangle 96"/>
            <p:cNvSpPr>
              <a:spLocks noChangeArrowheads="1"/>
            </p:cNvSpPr>
            <p:nvPr/>
          </p:nvSpPr>
          <p:spPr bwMode="auto">
            <a:xfrm>
              <a:off x="2210" y="2092"/>
              <a:ext cx="23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25"/>
              <a:r>
                <a:rPr lang="en-US" altLang="en-US" sz="1400" b="1">
                  <a:solidFill>
                    <a:srgbClr val="FFFFFF"/>
                  </a:solidFill>
                  <a:latin typeface="Segoe UI Semibold" panose="020B0702040204020203" pitchFamily="34" charset="0"/>
                </a:rPr>
                <a:t>OUP</a:t>
              </a:r>
              <a:endParaRPr lang="en-US" altLang="en-US">
                <a:solidFill>
                  <a:srgbClr val="FFFFFF"/>
                </a:solidFill>
              </a:endParaRPr>
            </a:p>
          </p:txBody>
        </p:sp>
        <p:sp>
          <p:nvSpPr>
            <p:cNvPr id="99" name="Freeform 97"/>
            <p:cNvSpPr>
              <a:spLocks/>
            </p:cNvSpPr>
            <p:nvPr/>
          </p:nvSpPr>
          <p:spPr bwMode="auto">
            <a:xfrm>
              <a:off x="1735" y="1276"/>
              <a:ext cx="90" cy="16"/>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00" name="Freeform 98"/>
            <p:cNvSpPr>
              <a:spLocks/>
            </p:cNvSpPr>
            <p:nvPr/>
          </p:nvSpPr>
          <p:spPr bwMode="auto">
            <a:xfrm>
              <a:off x="1735" y="1276"/>
              <a:ext cx="28" cy="16"/>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5"/>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01" name="Freeform 99"/>
            <p:cNvSpPr>
              <a:spLocks/>
            </p:cNvSpPr>
            <p:nvPr/>
          </p:nvSpPr>
          <p:spPr bwMode="auto">
            <a:xfrm>
              <a:off x="1776" y="1276"/>
              <a:ext cx="8" cy="16"/>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5"/>
                    <a:pt x="1" y="7"/>
                  </a:cubicBezTo>
                  <a:cubicBezTo>
                    <a:pt x="1" y="10"/>
                    <a:pt x="1" y="12"/>
                    <a:pt x="0" y="14"/>
                  </a:cubicBezTo>
                  <a:cubicBezTo>
                    <a:pt x="7" y="14"/>
                    <a:pt x="7" y="14"/>
                    <a:pt x="7" y="14"/>
                  </a:cubicBezTo>
                  <a:cubicBezTo>
                    <a:pt x="6" y="12"/>
                    <a:pt x="6" y="10"/>
                    <a:pt x="6" y="7"/>
                  </a:cubicBezTo>
                  <a:cubicBezTo>
                    <a:pt x="6" y="5"/>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02" name="Freeform 100"/>
            <p:cNvSpPr>
              <a:spLocks/>
            </p:cNvSpPr>
            <p:nvPr/>
          </p:nvSpPr>
          <p:spPr bwMode="auto">
            <a:xfrm>
              <a:off x="1797" y="1276"/>
              <a:ext cx="28" cy="16"/>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5"/>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03" name="Freeform 101"/>
            <p:cNvSpPr>
              <a:spLocks/>
            </p:cNvSpPr>
            <p:nvPr/>
          </p:nvSpPr>
          <p:spPr bwMode="auto">
            <a:xfrm>
              <a:off x="1761" y="1276"/>
              <a:ext cx="16" cy="16"/>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5"/>
                    <a:pt x="2" y="7"/>
                  </a:cubicBezTo>
                  <a:cubicBezTo>
                    <a:pt x="2" y="10"/>
                    <a:pt x="1" y="12"/>
                    <a:pt x="0" y="14"/>
                  </a:cubicBezTo>
                  <a:cubicBezTo>
                    <a:pt x="13" y="14"/>
                    <a:pt x="13" y="14"/>
                    <a:pt x="13" y="14"/>
                  </a:cubicBezTo>
                  <a:cubicBezTo>
                    <a:pt x="14" y="12"/>
                    <a:pt x="14" y="10"/>
                    <a:pt x="14" y="7"/>
                  </a:cubicBezTo>
                  <a:cubicBezTo>
                    <a:pt x="14" y="5"/>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04" name="Freeform 102"/>
            <p:cNvSpPr>
              <a:spLocks/>
            </p:cNvSpPr>
            <p:nvPr/>
          </p:nvSpPr>
          <p:spPr bwMode="auto">
            <a:xfrm>
              <a:off x="1698" y="1257"/>
              <a:ext cx="76" cy="55"/>
            </a:xfrm>
            <a:custGeom>
              <a:avLst/>
              <a:gdLst>
                <a:gd name="T0" fmla="*/ 45 w 65"/>
                <a:gd name="T1" fmla="*/ 35 h 47"/>
                <a:gd name="T2" fmla="*/ 23 w 65"/>
                <a:gd name="T3" fmla="*/ 35 h 47"/>
                <a:gd name="T4" fmla="*/ 12 w 65"/>
                <a:gd name="T5" fmla="*/ 23 h 47"/>
                <a:gd name="T6" fmla="*/ 23 w 65"/>
                <a:gd name="T7" fmla="*/ 12 h 47"/>
                <a:gd name="T8" fmla="*/ 45 w 65"/>
                <a:gd name="T9" fmla="*/ 12 h 47"/>
                <a:gd name="T10" fmla="*/ 46 w 65"/>
                <a:gd name="T11" fmla="*/ 12 h 47"/>
                <a:gd name="T12" fmla="*/ 65 w 65"/>
                <a:gd name="T13" fmla="*/ 12 h 47"/>
                <a:gd name="T14" fmla="*/ 45 w 65"/>
                <a:gd name="T15" fmla="*/ 0 h 47"/>
                <a:gd name="T16" fmla="*/ 23 w 65"/>
                <a:gd name="T17" fmla="*/ 0 h 47"/>
                <a:gd name="T18" fmla="*/ 0 w 65"/>
                <a:gd name="T19" fmla="*/ 23 h 47"/>
                <a:gd name="T20" fmla="*/ 23 w 65"/>
                <a:gd name="T21" fmla="*/ 47 h 47"/>
                <a:gd name="T22" fmla="*/ 45 w 65"/>
                <a:gd name="T23" fmla="*/ 47 h 47"/>
                <a:gd name="T24" fmla="*/ 65 w 65"/>
                <a:gd name="T25" fmla="*/ 35 h 47"/>
                <a:gd name="T26" fmla="*/ 46 w 65"/>
                <a:gd name="T27" fmla="*/ 35 h 47"/>
                <a:gd name="T28" fmla="*/ 45 w 65"/>
                <a:gd name="T2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45" y="35"/>
                  </a:moveTo>
                  <a:cubicBezTo>
                    <a:pt x="23" y="35"/>
                    <a:pt x="23" y="35"/>
                    <a:pt x="23" y="35"/>
                  </a:cubicBezTo>
                  <a:cubicBezTo>
                    <a:pt x="17" y="35"/>
                    <a:pt x="12" y="30"/>
                    <a:pt x="12" y="23"/>
                  </a:cubicBezTo>
                  <a:cubicBezTo>
                    <a:pt x="12" y="17"/>
                    <a:pt x="17" y="12"/>
                    <a:pt x="23" y="12"/>
                  </a:cubicBezTo>
                  <a:cubicBezTo>
                    <a:pt x="45" y="12"/>
                    <a:pt x="45" y="12"/>
                    <a:pt x="45" y="12"/>
                  </a:cubicBezTo>
                  <a:cubicBezTo>
                    <a:pt x="45" y="12"/>
                    <a:pt x="46" y="12"/>
                    <a:pt x="46" y="12"/>
                  </a:cubicBezTo>
                  <a:cubicBezTo>
                    <a:pt x="65" y="12"/>
                    <a:pt x="65" y="12"/>
                    <a:pt x="65" y="12"/>
                  </a:cubicBezTo>
                  <a:cubicBezTo>
                    <a:pt x="61" y="5"/>
                    <a:pt x="54" y="0"/>
                    <a:pt x="45" y="0"/>
                  </a:cubicBezTo>
                  <a:cubicBezTo>
                    <a:pt x="23" y="0"/>
                    <a:pt x="23" y="0"/>
                    <a:pt x="23" y="0"/>
                  </a:cubicBezTo>
                  <a:cubicBezTo>
                    <a:pt x="10" y="0"/>
                    <a:pt x="0" y="10"/>
                    <a:pt x="0" y="23"/>
                  </a:cubicBezTo>
                  <a:cubicBezTo>
                    <a:pt x="0" y="36"/>
                    <a:pt x="10" y="47"/>
                    <a:pt x="23" y="47"/>
                  </a:cubicBezTo>
                  <a:cubicBezTo>
                    <a:pt x="45" y="47"/>
                    <a:pt x="45" y="47"/>
                    <a:pt x="45" y="47"/>
                  </a:cubicBezTo>
                  <a:cubicBezTo>
                    <a:pt x="54" y="47"/>
                    <a:pt x="61" y="42"/>
                    <a:pt x="65" y="35"/>
                  </a:cubicBezTo>
                  <a:cubicBezTo>
                    <a:pt x="46" y="35"/>
                    <a:pt x="46" y="35"/>
                    <a:pt x="46" y="35"/>
                  </a:cubicBezTo>
                  <a:cubicBezTo>
                    <a:pt x="46" y="35"/>
                    <a:pt x="45" y="35"/>
                    <a:pt x="45" y="35"/>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05" name="Freeform 103"/>
            <p:cNvSpPr>
              <a:spLocks/>
            </p:cNvSpPr>
            <p:nvPr/>
          </p:nvSpPr>
          <p:spPr bwMode="auto">
            <a:xfrm>
              <a:off x="1783" y="1276"/>
              <a:ext cx="17" cy="16"/>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5"/>
                    <a:pt x="0" y="7"/>
                  </a:cubicBezTo>
                  <a:cubicBezTo>
                    <a:pt x="0" y="10"/>
                    <a:pt x="0" y="12"/>
                    <a:pt x="1" y="14"/>
                  </a:cubicBezTo>
                  <a:cubicBezTo>
                    <a:pt x="14" y="14"/>
                    <a:pt x="14" y="14"/>
                    <a:pt x="14" y="14"/>
                  </a:cubicBezTo>
                  <a:cubicBezTo>
                    <a:pt x="13" y="12"/>
                    <a:pt x="12" y="10"/>
                    <a:pt x="12" y="7"/>
                  </a:cubicBezTo>
                  <a:cubicBezTo>
                    <a:pt x="12" y="5"/>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06" name="Freeform 104"/>
            <p:cNvSpPr>
              <a:spLocks/>
            </p:cNvSpPr>
            <p:nvPr/>
          </p:nvSpPr>
          <p:spPr bwMode="auto">
            <a:xfrm>
              <a:off x="1787" y="1257"/>
              <a:ext cx="77" cy="55"/>
            </a:xfrm>
            <a:custGeom>
              <a:avLst/>
              <a:gdLst>
                <a:gd name="T0" fmla="*/ 42 w 66"/>
                <a:gd name="T1" fmla="*/ 0 h 47"/>
                <a:gd name="T2" fmla="*/ 20 w 66"/>
                <a:gd name="T3" fmla="*/ 0 h 47"/>
                <a:gd name="T4" fmla="*/ 0 w 66"/>
                <a:gd name="T5" fmla="*/ 12 h 47"/>
                <a:gd name="T6" fmla="*/ 19 w 66"/>
                <a:gd name="T7" fmla="*/ 12 h 47"/>
                <a:gd name="T8" fmla="*/ 20 w 66"/>
                <a:gd name="T9" fmla="*/ 12 h 47"/>
                <a:gd name="T10" fmla="*/ 42 w 66"/>
                <a:gd name="T11" fmla="*/ 12 h 47"/>
                <a:gd name="T12" fmla="*/ 54 w 66"/>
                <a:gd name="T13" fmla="*/ 23 h 47"/>
                <a:gd name="T14" fmla="*/ 42 w 66"/>
                <a:gd name="T15" fmla="*/ 35 h 47"/>
                <a:gd name="T16" fmla="*/ 20 w 66"/>
                <a:gd name="T17" fmla="*/ 35 h 47"/>
                <a:gd name="T18" fmla="*/ 19 w 66"/>
                <a:gd name="T19" fmla="*/ 35 h 47"/>
                <a:gd name="T20" fmla="*/ 0 w 66"/>
                <a:gd name="T21" fmla="*/ 35 h 47"/>
                <a:gd name="T22" fmla="*/ 20 w 66"/>
                <a:gd name="T23" fmla="*/ 47 h 47"/>
                <a:gd name="T24" fmla="*/ 42 w 66"/>
                <a:gd name="T25" fmla="*/ 47 h 47"/>
                <a:gd name="T26" fmla="*/ 66 w 66"/>
                <a:gd name="T27" fmla="*/ 23 h 47"/>
                <a:gd name="T28" fmla="*/ 42 w 66"/>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7">
                  <a:moveTo>
                    <a:pt x="42" y="0"/>
                  </a:moveTo>
                  <a:cubicBezTo>
                    <a:pt x="20" y="0"/>
                    <a:pt x="20" y="0"/>
                    <a:pt x="20" y="0"/>
                  </a:cubicBezTo>
                  <a:cubicBezTo>
                    <a:pt x="11" y="0"/>
                    <a:pt x="4" y="5"/>
                    <a:pt x="0" y="12"/>
                  </a:cubicBezTo>
                  <a:cubicBezTo>
                    <a:pt x="19" y="12"/>
                    <a:pt x="19" y="12"/>
                    <a:pt x="19" y="12"/>
                  </a:cubicBezTo>
                  <a:cubicBezTo>
                    <a:pt x="19" y="12"/>
                    <a:pt x="20" y="12"/>
                    <a:pt x="20" y="12"/>
                  </a:cubicBezTo>
                  <a:cubicBezTo>
                    <a:pt x="42" y="12"/>
                    <a:pt x="42" y="12"/>
                    <a:pt x="42" y="12"/>
                  </a:cubicBezTo>
                  <a:cubicBezTo>
                    <a:pt x="48" y="12"/>
                    <a:pt x="54" y="17"/>
                    <a:pt x="54" y="23"/>
                  </a:cubicBezTo>
                  <a:cubicBezTo>
                    <a:pt x="54" y="30"/>
                    <a:pt x="48" y="35"/>
                    <a:pt x="42" y="35"/>
                  </a:cubicBezTo>
                  <a:cubicBezTo>
                    <a:pt x="20" y="35"/>
                    <a:pt x="20" y="35"/>
                    <a:pt x="20" y="35"/>
                  </a:cubicBezTo>
                  <a:cubicBezTo>
                    <a:pt x="20" y="35"/>
                    <a:pt x="19" y="35"/>
                    <a:pt x="19" y="35"/>
                  </a:cubicBezTo>
                  <a:cubicBezTo>
                    <a:pt x="0" y="35"/>
                    <a:pt x="0" y="35"/>
                    <a:pt x="0" y="35"/>
                  </a:cubicBezTo>
                  <a:cubicBezTo>
                    <a:pt x="4" y="42"/>
                    <a:pt x="11" y="47"/>
                    <a:pt x="20" y="47"/>
                  </a:cubicBezTo>
                  <a:cubicBezTo>
                    <a:pt x="42" y="47"/>
                    <a:pt x="42" y="47"/>
                    <a:pt x="42" y="47"/>
                  </a:cubicBezTo>
                  <a:cubicBezTo>
                    <a:pt x="55" y="47"/>
                    <a:pt x="66" y="36"/>
                    <a:pt x="66" y="23"/>
                  </a:cubicBezTo>
                  <a:cubicBezTo>
                    <a:pt x="66"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sp>
          <p:nvSpPr>
            <p:cNvPr id="107" name="Freeform 105"/>
            <p:cNvSpPr>
              <a:spLocks noEditPoints="1"/>
            </p:cNvSpPr>
            <p:nvPr/>
          </p:nvSpPr>
          <p:spPr bwMode="auto">
            <a:xfrm>
              <a:off x="1668" y="1172"/>
              <a:ext cx="225" cy="2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3"/>
                    <a:pt x="142" y="180"/>
                    <a:pt x="96" y="180"/>
                  </a:cubicBezTo>
                  <a:cubicBezTo>
                    <a:pt x="49" y="180"/>
                    <a:pt x="12" y="143"/>
                    <a:pt x="12" y="96"/>
                  </a:cubicBezTo>
                  <a:cubicBezTo>
                    <a:pt x="12" y="50"/>
                    <a:pt x="49"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srgbClr val="FFFFFF"/>
                </a:solidFill>
              </a:endParaRPr>
            </a:p>
          </p:txBody>
        </p:sp>
      </p:grpSp>
      <p:sp>
        <p:nvSpPr>
          <p:cNvPr id="110" name="Subtitle 2"/>
          <p:cNvSpPr txBox="1">
            <a:spLocks/>
          </p:cNvSpPr>
          <p:nvPr/>
        </p:nvSpPr>
        <p:spPr>
          <a:xfrm>
            <a:off x="6427742" y="1503120"/>
            <a:ext cx="5078461" cy="3072584"/>
          </a:xfrm>
          <a:prstGeom prst="rect">
            <a:avLst/>
          </a:prstGeom>
        </p:spPr>
        <p:txBody>
          <a:bodyPr vert="horz" wrap="square" lIns="146284" tIns="91427" rIns="146284" bIns="91427" rtlCol="0">
            <a:normAutofit lnSpcReduction="10000"/>
          </a:bodyPr>
          <a:lstStyle>
            <a:lvl1pPr marL="0"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457200" marR="0" indent="0" algn="ctr"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914400" marR="0" indent="0" algn="ctr"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3pPr>
            <a:lvl4pPr marL="1371600" marR="0" indent="0" algn="ctr"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4pPr>
            <a:lvl5pPr marL="1828800" marR="0" indent="0" algn="ctr"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5pPr>
            <a:lvl6pPr marL="2286000" indent="0" algn="ctr" defTabSz="914367"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67"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67"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67"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latin typeface="+mn-lt"/>
                <a:cs typeface="Segoe UI Light" panose="020B0502040204020203" pitchFamily="34" charset="0"/>
              </a:rPr>
              <a:t>Tightly coupled containers of multiple resources of similar or different types</a:t>
            </a:r>
          </a:p>
          <a:p>
            <a:pPr marL="342900" indent="-342900">
              <a:buFont typeface="Arial" panose="020B0604020202020204" pitchFamily="34" charset="0"/>
              <a:buChar char="•"/>
            </a:pPr>
            <a:endParaRPr lang="en-US" sz="2400" dirty="0">
              <a:solidFill>
                <a:schemeClr val="tx1"/>
              </a:solidFill>
              <a:latin typeface="+mn-lt"/>
              <a:cs typeface="Segoe UI Light" panose="020B0502040204020203" pitchFamily="34" charset="0"/>
            </a:endParaRPr>
          </a:p>
          <a:p>
            <a:pPr marL="342900" indent="-342900">
              <a:buFont typeface="Arial" panose="020B0604020202020204" pitchFamily="34" charset="0"/>
              <a:buChar char="•"/>
            </a:pPr>
            <a:r>
              <a:rPr lang="en-US" sz="2400" u="sng" dirty="0">
                <a:solidFill>
                  <a:schemeClr val="tx1"/>
                </a:solidFill>
                <a:latin typeface="+mn-lt"/>
                <a:cs typeface="Segoe UI Light" panose="020B0502040204020203" pitchFamily="34" charset="0"/>
              </a:rPr>
              <a:t>Resource groups can span regions</a:t>
            </a:r>
          </a:p>
          <a:p>
            <a:pPr marL="342900" indent="-342900">
              <a:buFont typeface="Arial" panose="020B0604020202020204" pitchFamily="34" charset="0"/>
              <a:buChar char="•"/>
            </a:pPr>
            <a:endParaRPr lang="en-US" sz="2400" dirty="0">
              <a:solidFill>
                <a:schemeClr val="tx1"/>
              </a:solidFill>
              <a:latin typeface="+mn-lt"/>
              <a:cs typeface="Segoe UI Light" panose="020B0502040204020203" pitchFamily="34" charset="0"/>
            </a:endParaRPr>
          </a:p>
          <a:p>
            <a:pPr marL="342900" indent="-342900">
              <a:buFont typeface="Arial" panose="020B0604020202020204" pitchFamily="34" charset="0"/>
              <a:buChar char="•"/>
            </a:pPr>
            <a:r>
              <a:rPr lang="en-US" sz="2400" dirty="0">
                <a:solidFill>
                  <a:schemeClr val="tx1"/>
                </a:solidFill>
                <a:latin typeface="+mn-lt"/>
                <a:cs typeface="Segoe UI Light" panose="020B0502040204020203" pitchFamily="34" charset="0"/>
              </a:rPr>
              <a:t>Every resource *must* exist in one and only one resource group</a:t>
            </a:r>
          </a:p>
        </p:txBody>
      </p:sp>
      <p:sp>
        <p:nvSpPr>
          <p:cNvPr id="108" name="Title 1"/>
          <p:cNvSpPr txBox="1">
            <a:spLocks/>
          </p:cNvSpPr>
          <p:nvPr/>
        </p:nvSpPr>
        <p:spPr>
          <a:xfrm>
            <a:off x="301752" y="301752"/>
            <a:ext cx="11274552" cy="685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98" kern="1200">
                <a:solidFill>
                  <a:srgbClr val="0A5BBA"/>
                </a:solidFill>
                <a:latin typeface="Segoe UI Light" panose="020B0502040204020203" pitchFamily="34" charset="0"/>
                <a:ea typeface="+mj-ea"/>
                <a:cs typeface="Segoe UI Light" panose="020B0502040204020203" pitchFamily="34" charset="0"/>
              </a:defRPr>
            </a:lvl1pPr>
          </a:lstStyle>
          <a:p>
            <a:r>
              <a:rPr lang="en-US" sz="3200" dirty="0" smtClean="0"/>
              <a:t>Azure Resource Groups</a:t>
            </a:r>
            <a:endParaRPr lang="en-US" sz="3200" dirty="0"/>
          </a:p>
        </p:txBody>
      </p:sp>
    </p:spTree>
    <p:extLst>
      <p:ext uri="{BB962C8B-B14F-4D97-AF65-F5344CB8AC3E}">
        <p14:creationId xmlns:p14="http://schemas.microsoft.com/office/powerpoint/2010/main" val="27501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 Group logical view</a:t>
            </a:r>
            <a:endParaRPr lang="en-US" dirty="0"/>
          </a:p>
        </p:txBody>
      </p:sp>
      <p:sp>
        <p:nvSpPr>
          <p:cNvPr id="57" name="Rounded Rectangle 56"/>
          <p:cNvSpPr/>
          <p:nvPr/>
        </p:nvSpPr>
        <p:spPr bwMode="auto">
          <a:xfrm>
            <a:off x="1684962" y="1286981"/>
            <a:ext cx="7510409" cy="4774772"/>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Resource Group</a:t>
            </a:r>
            <a:endParaRPr lang="en-US" sz="2000" dirty="0">
              <a:gradFill>
                <a:gsLst>
                  <a:gs pos="16814">
                    <a:srgbClr val="FFFFFF"/>
                  </a:gs>
                  <a:gs pos="46000">
                    <a:srgbClr val="FFFFFF"/>
                  </a:gs>
                </a:gsLst>
                <a:lin ang="5400000" scaled="0"/>
              </a:gradFill>
            </a:endParaRPr>
          </a:p>
        </p:txBody>
      </p:sp>
      <p:sp>
        <p:nvSpPr>
          <p:cNvPr id="58" name="Rounded Rectangle 57"/>
          <p:cNvSpPr/>
          <p:nvPr/>
        </p:nvSpPr>
        <p:spPr bwMode="auto">
          <a:xfrm>
            <a:off x="3178741" y="2128739"/>
            <a:ext cx="848253" cy="914400"/>
          </a:xfrm>
          <a:prstGeom prst="roundRect">
            <a:avLst/>
          </a:prstGeom>
          <a:solidFill>
            <a:schemeClr val="accent4">
              <a:lumMod val="60000"/>
              <a:lumOff val="4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solidFill>
                  <a:schemeClr val="tx1"/>
                </a:solidFill>
              </a:rPr>
              <a:t>VM</a:t>
            </a:r>
            <a:endParaRPr lang="en-US" sz="2000" dirty="0">
              <a:solidFill>
                <a:schemeClr val="tx1"/>
              </a:solidFill>
            </a:endParaRPr>
          </a:p>
        </p:txBody>
      </p:sp>
      <p:sp>
        <p:nvSpPr>
          <p:cNvPr id="59" name="Rounded Rectangle 58"/>
          <p:cNvSpPr/>
          <p:nvPr/>
        </p:nvSpPr>
        <p:spPr bwMode="auto">
          <a:xfrm>
            <a:off x="4154738" y="2128739"/>
            <a:ext cx="848253" cy="914400"/>
          </a:xfrm>
          <a:prstGeom prst="roundRect">
            <a:avLst/>
          </a:prstGeom>
          <a:solidFill>
            <a:schemeClr val="accent4">
              <a:lumMod val="60000"/>
              <a:lumOff val="4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solidFill>
                  <a:schemeClr val="tx1"/>
                </a:solidFill>
              </a:rPr>
              <a:t>NIC</a:t>
            </a:r>
            <a:endParaRPr lang="en-US" sz="2000" dirty="0">
              <a:solidFill>
                <a:schemeClr val="tx1"/>
              </a:solidFill>
            </a:endParaRPr>
          </a:p>
        </p:txBody>
      </p:sp>
      <p:sp>
        <p:nvSpPr>
          <p:cNvPr id="60" name="Rounded Rectangle 59"/>
          <p:cNvSpPr/>
          <p:nvPr/>
        </p:nvSpPr>
        <p:spPr bwMode="auto">
          <a:xfrm>
            <a:off x="5130735" y="2128739"/>
            <a:ext cx="848253" cy="914400"/>
          </a:xfrm>
          <a:prstGeom prst="roundRect">
            <a:avLst/>
          </a:prstGeom>
          <a:solidFill>
            <a:schemeClr val="accent4">
              <a:lumMod val="60000"/>
              <a:lumOff val="4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solidFill>
                  <a:schemeClr val="tx1"/>
                </a:solidFill>
              </a:rPr>
              <a:t>VM IP Address</a:t>
            </a:r>
            <a:endParaRPr lang="en-US" sz="2000" dirty="0">
              <a:solidFill>
                <a:schemeClr val="tx1"/>
              </a:solidFill>
            </a:endParaRPr>
          </a:p>
        </p:txBody>
      </p:sp>
      <p:sp>
        <p:nvSpPr>
          <p:cNvPr id="61" name="Rounded Rectangle 60"/>
          <p:cNvSpPr/>
          <p:nvPr/>
        </p:nvSpPr>
        <p:spPr bwMode="auto">
          <a:xfrm>
            <a:off x="7082729" y="2128739"/>
            <a:ext cx="848253" cy="914400"/>
          </a:xfrm>
          <a:prstGeom prst="roundRect">
            <a:avLst/>
          </a:prstGeom>
          <a:solidFill>
            <a:schemeClr val="accent4">
              <a:lumMod val="60000"/>
              <a:lumOff val="4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solidFill>
                  <a:schemeClr val="tx1"/>
                </a:solidFill>
              </a:rPr>
              <a:t>Load Balancer</a:t>
            </a:r>
            <a:endParaRPr lang="en-US" sz="2000" dirty="0">
              <a:solidFill>
                <a:schemeClr val="tx1"/>
              </a:solidFill>
            </a:endParaRPr>
          </a:p>
        </p:txBody>
      </p:sp>
      <p:sp>
        <p:nvSpPr>
          <p:cNvPr id="62" name="Rectangle 61"/>
          <p:cNvSpPr/>
          <p:nvPr/>
        </p:nvSpPr>
        <p:spPr bwMode="auto">
          <a:xfrm>
            <a:off x="2736144" y="3400730"/>
            <a:ext cx="762003" cy="373558"/>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900" dirty="0" err="1" smtClean="0">
                <a:gradFill>
                  <a:gsLst>
                    <a:gs pos="16814">
                      <a:srgbClr val="FFFFFF"/>
                    </a:gs>
                    <a:gs pos="46000">
                      <a:srgbClr val="FFFFFF"/>
                    </a:gs>
                  </a:gsLst>
                  <a:lin ang="5400000" scaled="0"/>
                </a:gradFill>
              </a:rPr>
              <a:t>DependsOn</a:t>
            </a:r>
            <a:endParaRPr lang="en-US" sz="900" dirty="0">
              <a:gradFill>
                <a:gsLst>
                  <a:gs pos="16814">
                    <a:srgbClr val="FFFFFF"/>
                  </a:gs>
                  <a:gs pos="46000">
                    <a:srgbClr val="FFFFFF"/>
                  </a:gs>
                </a:gsLst>
                <a:lin ang="5400000" scaled="0"/>
              </a:gradFill>
            </a:endParaRPr>
          </a:p>
        </p:txBody>
      </p:sp>
      <p:cxnSp>
        <p:nvCxnSpPr>
          <p:cNvPr id="63" name="Straight Connector 62"/>
          <p:cNvCxnSpPr>
            <a:stCxn id="62" idx="0"/>
          </p:cNvCxnSpPr>
          <p:nvPr/>
        </p:nvCxnSpPr>
        <p:spPr>
          <a:xfrm flipH="1" flipV="1">
            <a:off x="3117145" y="2577081"/>
            <a:ext cx="1" cy="82364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58" idx="2"/>
            <a:endCxn id="59" idx="2"/>
          </p:cNvCxnSpPr>
          <p:nvPr/>
        </p:nvCxnSpPr>
        <p:spPr>
          <a:xfrm rot="16200000" flipH="1">
            <a:off x="4091052" y="2522888"/>
            <a:ext cx="12700" cy="975997"/>
          </a:xfrm>
          <a:prstGeom prst="curvedConnector3">
            <a:avLst>
              <a:gd name="adj1" fmla="val 180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4514992" y="1806880"/>
            <a:ext cx="2927991" cy="420115"/>
            <a:chOff x="7997085" y="2567167"/>
            <a:chExt cx="2927991" cy="420115"/>
          </a:xfrm>
        </p:grpSpPr>
        <p:cxnSp>
          <p:nvCxnSpPr>
            <p:cNvPr id="81" name="Curved Connector 80"/>
            <p:cNvCxnSpPr/>
            <p:nvPr/>
          </p:nvCxnSpPr>
          <p:spPr>
            <a:xfrm rot="5400000" flipH="1" flipV="1">
              <a:off x="9454731" y="1383648"/>
              <a:ext cx="12700" cy="2927991"/>
            </a:xfrm>
            <a:prstGeom prst="curvedConnector3">
              <a:avLst>
                <a:gd name="adj1" fmla="val 180000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9150083" y="2567167"/>
              <a:ext cx="1398460" cy="420115"/>
            </a:xfrm>
            <a:prstGeom prst="rect">
              <a:avLst/>
            </a:prstGeom>
            <a:noFill/>
          </p:spPr>
          <p:txBody>
            <a:bodyPr wrap="none" lIns="182880" tIns="146304" rIns="182880" bIns="146304" rtlCol="0">
              <a:spAutoFit/>
            </a:bodyPr>
            <a:lstStyle/>
            <a:p>
              <a:pPr>
                <a:lnSpc>
                  <a:spcPct val="90000"/>
                </a:lnSpc>
                <a:spcAft>
                  <a:spcPts val="600"/>
                </a:spcAft>
              </a:pPr>
              <a:r>
                <a:rPr lang="en-US" sz="900" dirty="0" smtClean="0">
                  <a:gradFill>
                    <a:gsLst>
                      <a:gs pos="2917">
                        <a:schemeClr val="tx1"/>
                      </a:gs>
                      <a:gs pos="30000">
                        <a:schemeClr val="tx1"/>
                      </a:gs>
                    </a:gsLst>
                    <a:lin ang="5400000" scaled="0"/>
                  </a:gradFill>
                </a:rPr>
                <a:t>Backend Pool (NICs)</a:t>
              </a:r>
            </a:p>
          </p:txBody>
        </p:sp>
      </p:grpSp>
      <p:sp>
        <p:nvSpPr>
          <p:cNvPr id="85" name="Rounded Rectangle 84"/>
          <p:cNvSpPr/>
          <p:nvPr/>
        </p:nvSpPr>
        <p:spPr bwMode="auto">
          <a:xfrm>
            <a:off x="8058727" y="2128739"/>
            <a:ext cx="848253" cy="914400"/>
          </a:xfrm>
          <a:prstGeom prst="roundRect">
            <a:avLst/>
          </a:prstGeom>
          <a:solidFill>
            <a:schemeClr val="accent4">
              <a:lumMod val="60000"/>
              <a:lumOff val="4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solidFill>
                  <a:schemeClr val="tx1"/>
                </a:solidFill>
              </a:rPr>
              <a:t>LB IP Address</a:t>
            </a:r>
            <a:endParaRPr lang="en-US" sz="2000" dirty="0">
              <a:solidFill>
                <a:schemeClr val="tx1"/>
              </a:solidFill>
            </a:endParaRPr>
          </a:p>
        </p:txBody>
      </p:sp>
      <p:cxnSp>
        <p:nvCxnSpPr>
          <p:cNvPr id="114" name="Curved Connector 113"/>
          <p:cNvCxnSpPr>
            <a:stCxn id="61" idx="2"/>
            <a:endCxn id="85" idx="2"/>
          </p:cNvCxnSpPr>
          <p:nvPr/>
        </p:nvCxnSpPr>
        <p:spPr>
          <a:xfrm rot="16200000" flipH="1">
            <a:off x="5901996" y="2547486"/>
            <a:ext cx="12700" cy="975998"/>
          </a:xfrm>
          <a:prstGeom prst="curvedConnector3">
            <a:avLst>
              <a:gd name="adj1" fmla="val 180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6" name="Rounded Rectangle 115"/>
          <p:cNvSpPr/>
          <p:nvPr/>
        </p:nvSpPr>
        <p:spPr bwMode="auto">
          <a:xfrm>
            <a:off x="2492595" y="4457091"/>
            <a:ext cx="3421673" cy="914400"/>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gradFill>
                  <a:gsLst>
                    <a:gs pos="16814">
                      <a:srgbClr val="FFFFFF"/>
                    </a:gs>
                    <a:gs pos="46000">
                      <a:srgbClr val="FFFFFF"/>
                    </a:gs>
                  </a:gsLst>
                  <a:lin ang="5400000" scaled="0"/>
                </a:gradFill>
              </a:rPr>
              <a:t>Network Security Group ACLS</a:t>
            </a:r>
          </a:p>
          <a:p>
            <a:pPr algn="ctr" defTabSz="932398" fontAlgn="base">
              <a:spcBef>
                <a:spcPct val="0"/>
              </a:spcBef>
              <a:spcAft>
                <a:spcPct val="0"/>
              </a:spcAft>
            </a:pPr>
            <a:r>
              <a:rPr lang="en-US" sz="1600" dirty="0" smtClean="0">
                <a:gradFill>
                  <a:gsLst>
                    <a:gs pos="16814">
                      <a:srgbClr val="FFFFFF"/>
                    </a:gs>
                    <a:gs pos="46000">
                      <a:srgbClr val="FFFFFF"/>
                    </a:gs>
                  </a:gsLst>
                  <a:lin ang="5400000" scaled="0"/>
                </a:gradFill>
              </a:rPr>
              <a:t>(deployed to VM, NIC, or Subnet)</a:t>
            </a:r>
          </a:p>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117" name="Group 116"/>
          <p:cNvGrpSpPr/>
          <p:nvPr/>
        </p:nvGrpSpPr>
        <p:grpSpPr>
          <a:xfrm>
            <a:off x="6106732" y="2128739"/>
            <a:ext cx="848253" cy="914400"/>
            <a:chOff x="9588825" y="2889026"/>
            <a:chExt cx="848253" cy="914400"/>
          </a:xfrm>
          <a:solidFill>
            <a:schemeClr val="accent4">
              <a:lumMod val="60000"/>
              <a:lumOff val="40000"/>
            </a:schemeClr>
          </a:solidFill>
        </p:grpSpPr>
        <p:sp>
          <p:nvSpPr>
            <p:cNvPr id="118" name="Rounded Rectangle 117"/>
            <p:cNvSpPr/>
            <p:nvPr/>
          </p:nvSpPr>
          <p:spPr bwMode="auto">
            <a:xfrm>
              <a:off x="9588825" y="2889026"/>
              <a:ext cx="848253" cy="914400"/>
            </a:xfrm>
            <a:prstGeom prst="roundRect">
              <a:avLst/>
            </a:prstGeom>
            <a:grp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398" fontAlgn="base">
                <a:spcBef>
                  <a:spcPct val="0"/>
                </a:spcBef>
                <a:spcAft>
                  <a:spcPct val="0"/>
                </a:spcAft>
              </a:pPr>
              <a:r>
                <a:rPr lang="en-US" sz="1600" dirty="0" smtClean="0">
                  <a:solidFill>
                    <a:schemeClr val="tx1"/>
                  </a:solidFill>
                </a:rPr>
                <a:t>VNet</a:t>
              </a:r>
              <a:endParaRPr lang="en-US" sz="2000" dirty="0">
                <a:solidFill>
                  <a:schemeClr val="tx1"/>
                </a:solidFill>
              </a:endParaRPr>
            </a:p>
          </p:txBody>
        </p:sp>
        <p:sp>
          <p:nvSpPr>
            <p:cNvPr id="119" name="Rounded Rectangle 118"/>
            <p:cNvSpPr/>
            <p:nvPr/>
          </p:nvSpPr>
          <p:spPr bwMode="auto">
            <a:xfrm>
              <a:off x="9724112" y="3326308"/>
              <a:ext cx="570316" cy="182637"/>
            </a:xfrm>
            <a:prstGeom prst="roundRect">
              <a:avLst/>
            </a:prstGeom>
            <a:grp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900" dirty="0" smtClean="0">
                  <a:solidFill>
                    <a:schemeClr val="tx1"/>
                  </a:solidFill>
                </a:rPr>
                <a:t>Subnet</a:t>
              </a:r>
              <a:endParaRPr lang="en-US" sz="900" dirty="0">
                <a:solidFill>
                  <a:schemeClr val="tx1"/>
                </a:solidFill>
              </a:endParaRPr>
            </a:p>
          </p:txBody>
        </p:sp>
      </p:grpSp>
      <p:grpSp>
        <p:nvGrpSpPr>
          <p:cNvPr id="120" name="Group 119"/>
          <p:cNvGrpSpPr/>
          <p:nvPr/>
        </p:nvGrpSpPr>
        <p:grpSpPr>
          <a:xfrm>
            <a:off x="2202744" y="2142743"/>
            <a:ext cx="848253" cy="886392"/>
            <a:chOff x="5684837" y="2903030"/>
            <a:chExt cx="848253" cy="886392"/>
          </a:xfrm>
          <a:solidFill>
            <a:schemeClr val="accent4">
              <a:lumMod val="60000"/>
              <a:lumOff val="40000"/>
            </a:schemeClr>
          </a:solidFill>
        </p:grpSpPr>
        <p:sp>
          <p:nvSpPr>
            <p:cNvPr id="121" name="Rounded Rectangle 120"/>
            <p:cNvSpPr/>
            <p:nvPr/>
          </p:nvSpPr>
          <p:spPr bwMode="auto">
            <a:xfrm>
              <a:off x="5684837" y="2903030"/>
              <a:ext cx="848253" cy="886392"/>
            </a:xfrm>
            <a:prstGeom prst="roundRect">
              <a:avLst/>
            </a:prstGeom>
            <a:grp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t" anchorCtr="0" compatLnSpc="1">
              <a:prstTxWarp prst="textNoShape">
                <a:avLst/>
              </a:prstTxWarp>
            </a:bodyPr>
            <a:lstStyle/>
            <a:p>
              <a:pPr algn="ctr" defTabSz="932398" fontAlgn="base">
                <a:spcBef>
                  <a:spcPct val="0"/>
                </a:spcBef>
                <a:spcAft>
                  <a:spcPct val="0"/>
                </a:spcAft>
              </a:pPr>
              <a:r>
                <a:rPr lang="en-US" sz="1600" dirty="0" smtClean="0">
                  <a:solidFill>
                    <a:schemeClr val="tx1"/>
                  </a:solidFill>
                </a:rPr>
                <a:t>Storage Account</a:t>
              </a:r>
              <a:endParaRPr lang="en-US" sz="2000" dirty="0">
                <a:solidFill>
                  <a:schemeClr val="tx1"/>
                </a:solidFill>
              </a:endParaRPr>
            </a:p>
          </p:txBody>
        </p:sp>
        <p:sp>
          <p:nvSpPr>
            <p:cNvPr id="122" name="Rounded Rectangle 121"/>
            <p:cNvSpPr/>
            <p:nvPr/>
          </p:nvSpPr>
          <p:spPr bwMode="auto">
            <a:xfrm>
              <a:off x="5793943" y="3508945"/>
              <a:ext cx="570316" cy="182637"/>
            </a:xfrm>
            <a:prstGeom prst="roundRect">
              <a:avLst/>
            </a:prstGeom>
            <a:grp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900" dirty="0" smtClean="0">
                  <a:solidFill>
                    <a:schemeClr val="tx1"/>
                  </a:solidFill>
                </a:rPr>
                <a:t>Disk (blob)</a:t>
              </a:r>
              <a:endParaRPr lang="en-US" sz="900" dirty="0">
                <a:solidFill>
                  <a:schemeClr val="tx1"/>
                </a:solidFill>
              </a:endParaRPr>
            </a:p>
          </p:txBody>
        </p:sp>
      </p:grpSp>
      <p:grpSp>
        <p:nvGrpSpPr>
          <p:cNvPr id="123" name="Group 122"/>
          <p:cNvGrpSpPr/>
          <p:nvPr/>
        </p:nvGrpSpPr>
        <p:grpSpPr>
          <a:xfrm>
            <a:off x="4264070" y="3042737"/>
            <a:ext cx="3158825" cy="1674686"/>
            <a:chOff x="5250550" y="3043139"/>
            <a:chExt cx="3158825" cy="1674686"/>
          </a:xfrm>
        </p:grpSpPr>
        <p:cxnSp>
          <p:nvCxnSpPr>
            <p:cNvPr id="124" name="Straight Arrow Connector 123"/>
            <p:cNvCxnSpPr>
              <a:stCxn id="59" idx="2"/>
              <a:endCxn id="116" idx="0"/>
            </p:cNvCxnSpPr>
            <p:nvPr/>
          </p:nvCxnSpPr>
          <p:spPr>
            <a:xfrm flipH="1">
              <a:off x="5250550" y="3043139"/>
              <a:ext cx="375433" cy="141395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8039978" y="4297710"/>
              <a:ext cx="369397" cy="420115"/>
            </a:xfrm>
            <a:prstGeom prst="rect">
              <a:avLst/>
            </a:prstGeom>
            <a:noFill/>
          </p:spPr>
          <p:txBody>
            <a:bodyPr wrap="none" lIns="182880" tIns="146304" rIns="182880" bIns="146304" rtlCol="0">
              <a:spAutoFit/>
            </a:bodyPr>
            <a:lstStyle/>
            <a:p>
              <a:pPr>
                <a:lnSpc>
                  <a:spcPct val="90000"/>
                </a:lnSpc>
                <a:spcAft>
                  <a:spcPts val="600"/>
                </a:spcAft>
              </a:pPr>
              <a:endParaRPr lang="en-US" sz="900" dirty="0" smtClean="0">
                <a:gradFill>
                  <a:gsLst>
                    <a:gs pos="2917">
                      <a:schemeClr val="tx1"/>
                    </a:gs>
                    <a:gs pos="30000">
                      <a:schemeClr val="tx1"/>
                    </a:gs>
                  </a:gsLst>
                  <a:lin ang="5400000" scaled="0"/>
                </a:gradFill>
              </a:endParaRPr>
            </a:p>
          </p:txBody>
        </p:sp>
      </p:grpSp>
      <p:cxnSp>
        <p:nvCxnSpPr>
          <p:cNvPr id="127" name="Curved Connector 126"/>
          <p:cNvCxnSpPr>
            <a:stCxn id="59" idx="2"/>
            <a:endCxn id="119" idx="2"/>
          </p:cNvCxnSpPr>
          <p:nvPr/>
        </p:nvCxnSpPr>
        <p:spPr>
          <a:xfrm rot="5400000" flipH="1" flipV="1">
            <a:off x="5471394" y="2026800"/>
            <a:ext cx="294481" cy="1948312"/>
          </a:xfrm>
          <a:prstGeom prst="curvedConnector3">
            <a:avLst>
              <a:gd name="adj1" fmla="val -77628"/>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995224" y="2577081"/>
            <a:ext cx="182880" cy="0"/>
          </a:xfrm>
          <a:prstGeom prst="straightConnector1">
            <a:avLst/>
          </a:prstGeom>
          <a:ln>
            <a:headEnd type="triangle" w="med" len="med"/>
            <a:tailEnd type="none" w="med" len="med"/>
          </a:ln>
        </p:spPr>
        <p:style>
          <a:lnRef idx="3">
            <a:schemeClr val="lt1"/>
          </a:lnRef>
          <a:fillRef idx="1">
            <a:schemeClr val="dk1"/>
          </a:fillRef>
          <a:effectRef idx="1">
            <a:schemeClr val="dk1"/>
          </a:effectRef>
          <a:fontRef idx="minor">
            <a:schemeClr val="lt1"/>
          </a:fontRef>
        </p:style>
      </p:cxnSp>
      <p:cxnSp>
        <p:nvCxnSpPr>
          <p:cNvPr id="130" name="Curved Connector 129"/>
          <p:cNvCxnSpPr/>
          <p:nvPr/>
        </p:nvCxnSpPr>
        <p:spPr>
          <a:xfrm rot="16200000" flipH="1">
            <a:off x="7988504" y="2596522"/>
            <a:ext cx="12700" cy="975998"/>
          </a:xfrm>
          <a:prstGeom prst="curvedConnector3">
            <a:avLst>
              <a:gd name="adj1" fmla="val 180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75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500"/>
                                        <p:tgtEl>
                                          <p:spTgt spid="1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500"/>
                                        <p:tgtEl>
                                          <p:spTgt spid="1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0" presetClass="entr" presetSubtype="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par>
                                <p:cTn id="39" presetID="10" presetClass="entr" presetSubtype="0"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fade">
                                      <p:cBhvr>
                                        <p:cTn id="41" dur="500"/>
                                        <p:tgtEl>
                                          <p:spTgt spid="1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22" presetClass="entr" presetSubtype="2"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right)">
                                      <p:cBhvr>
                                        <p:cTn id="47" dur="500"/>
                                        <p:tgtEl>
                                          <p:spTgt spid="76"/>
                                        </p:tgtEl>
                                      </p:cBhvr>
                                    </p:animEffect>
                                  </p:childTnLst>
                                </p:cTn>
                              </p:par>
                              <p:par>
                                <p:cTn id="48" presetID="22" presetClass="entr" presetSubtype="1" fill="hold" nodeType="with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wipe(up)">
                                      <p:cBhvr>
                                        <p:cTn id="50" dur="500"/>
                                        <p:tgtEl>
                                          <p:spTgt spid="123"/>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85" grpId="0" animBg="1"/>
      <p:bldP spid="1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View of Resource Group</a:t>
            </a:r>
            <a:endParaRPr lang="en-US" dirty="0"/>
          </a:p>
        </p:txBody>
      </p:sp>
      <p:pic>
        <p:nvPicPr>
          <p:cNvPr id="5" name="Picture 4"/>
          <p:cNvPicPr>
            <a:picLocks noChangeAspect="1"/>
          </p:cNvPicPr>
          <p:nvPr/>
        </p:nvPicPr>
        <p:blipFill>
          <a:blip r:embed="rId3"/>
          <a:stretch>
            <a:fillRect/>
          </a:stretch>
        </p:blipFill>
        <p:spPr>
          <a:xfrm>
            <a:off x="3362666" y="1509952"/>
            <a:ext cx="5466667" cy="3838095"/>
          </a:xfrm>
          <a:prstGeom prst="rect">
            <a:avLst/>
          </a:prstGeom>
        </p:spPr>
      </p:pic>
    </p:spTree>
    <p:extLst>
      <p:ext uri="{BB962C8B-B14F-4D97-AF65-F5344CB8AC3E}">
        <p14:creationId xmlns:p14="http://schemas.microsoft.com/office/powerpoint/2010/main" val="637445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Group Key Points	</a:t>
            </a:r>
            <a:endParaRPr lang="en-US" dirty="0"/>
          </a:p>
        </p:txBody>
      </p:sp>
      <p:sp>
        <p:nvSpPr>
          <p:cNvPr id="4" name="Text Placeholder 3"/>
          <p:cNvSpPr>
            <a:spLocks noGrp="1"/>
          </p:cNvSpPr>
          <p:nvPr>
            <p:ph type="body" sz="quarter" idx="13"/>
          </p:nvPr>
        </p:nvSpPr>
        <p:spPr/>
        <p:txBody>
          <a:bodyPr/>
          <a:lstStyle/>
          <a:p>
            <a:r>
              <a:rPr lang="en-US" dirty="0" smtClean="0"/>
              <a:t>A resource can only be IN one resource group</a:t>
            </a:r>
          </a:p>
          <a:p>
            <a:r>
              <a:rPr lang="en-US" dirty="0" smtClean="0"/>
              <a:t>You CAN share resources in a resource group with other resource groups, </a:t>
            </a:r>
            <a:r>
              <a:rPr lang="en-US" dirty="0" err="1" smtClean="0"/>
              <a:t>ie</a:t>
            </a:r>
            <a:r>
              <a:rPr lang="en-US" dirty="0" smtClean="0"/>
              <a:t>, such as a storage account</a:t>
            </a:r>
          </a:p>
          <a:p>
            <a:r>
              <a:rPr lang="en-US" dirty="0" smtClean="0"/>
              <a:t>Virtual machines in a resource group MUST be in a virtual network and MUST be in a subnet which by default has a network security group (NSG)</a:t>
            </a:r>
          </a:p>
          <a:p>
            <a:r>
              <a:rPr lang="en-US" dirty="0" smtClean="0"/>
              <a:t>V2 virtual machines can only be placed in V2 storage accounts</a:t>
            </a:r>
          </a:p>
          <a:p>
            <a:r>
              <a:rPr lang="en-US" dirty="0" smtClean="0"/>
              <a:t>Load balancers must be created either via ARM or PowerShell, it cannot be done in the portal</a:t>
            </a:r>
            <a:endParaRPr lang="en-US" dirty="0"/>
          </a:p>
        </p:txBody>
      </p:sp>
    </p:spTree>
    <p:extLst>
      <p:ext uri="{BB962C8B-B14F-4D97-AF65-F5344CB8AC3E}">
        <p14:creationId xmlns:p14="http://schemas.microsoft.com/office/powerpoint/2010/main" val="650062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 y="1143000"/>
            <a:ext cx="6641433" cy="2298032"/>
          </a:xfrm>
        </p:spPr>
        <p:txBody>
          <a:bodyPr/>
          <a:lstStyle/>
          <a:p>
            <a:r>
              <a:rPr lang="en-US" dirty="0"/>
              <a:t>Demo: </a:t>
            </a:r>
            <a:r>
              <a:rPr lang="en-US" dirty="0" smtClean="0"/>
              <a:t>Resource Groups</a:t>
            </a:r>
            <a:endParaRPr lang="en-US" sz="2800" dirty="0"/>
          </a:p>
        </p:txBody>
      </p:sp>
    </p:spTree>
    <p:extLst>
      <p:ext uri="{BB962C8B-B14F-4D97-AF65-F5344CB8AC3E}">
        <p14:creationId xmlns:p14="http://schemas.microsoft.com/office/powerpoint/2010/main" val="2007397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71600"/>
            <a:ext cx="8578392" cy="1828800"/>
          </a:xfrm>
        </p:spPr>
        <p:txBody>
          <a:bodyPr/>
          <a:lstStyle/>
          <a:p>
            <a:r>
              <a:rPr lang="en-US" dirty="0"/>
              <a:t>Module </a:t>
            </a:r>
            <a:r>
              <a:rPr lang="en-US" dirty="0" smtClean="0"/>
              <a:t>3: </a:t>
            </a:r>
            <a:r>
              <a:rPr lang="en-US" dirty="0"/>
              <a:t>IaaS </a:t>
            </a:r>
            <a:r>
              <a:rPr lang="en-US" dirty="0" smtClean="0"/>
              <a:t>VMs</a:t>
            </a:r>
            <a:endParaRPr lang="en-US" dirty="0"/>
          </a:p>
        </p:txBody>
      </p:sp>
      <p:sp>
        <p:nvSpPr>
          <p:cNvPr id="7" name="Text Placeholder 6"/>
          <p:cNvSpPr>
            <a:spLocks noGrp="1"/>
          </p:cNvSpPr>
          <p:nvPr>
            <p:ph type="body" sz="quarter" idx="12"/>
          </p:nvPr>
        </p:nvSpPr>
        <p:spPr/>
        <p:txBody>
          <a:bodyPr/>
          <a:lstStyle/>
          <a:p>
            <a:r>
              <a:rPr lang="en-US" dirty="0" smtClean="0"/>
              <a:t>VM </a:t>
            </a:r>
            <a:r>
              <a:rPr lang="en-US" dirty="0"/>
              <a:t>Availability</a:t>
            </a:r>
          </a:p>
        </p:txBody>
      </p:sp>
    </p:spTree>
    <p:extLst>
      <p:ext uri="{BB962C8B-B14F-4D97-AF65-F5344CB8AC3E}">
        <p14:creationId xmlns:p14="http://schemas.microsoft.com/office/powerpoint/2010/main" val="158169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Service Level Agreements (</a:t>
            </a:r>
            <a:r>
              <a:rPr lang="de-DE" dirty="0" smtClean="0"/>
              <a:t>SLA</a:t>
            </a:r>
            <a:r>
              <a:rPr lang="de-DE" dirty="0"/>
              <a:t>)</a:t>
            </a:r>
          </a:p>
        </p:txBody>
      </p:sp>
      <p:sp>
        <p:nvSpPr>
          <p:cNvPr id="3" name="Text Placeholder 2"/>
          <p:cNvSpPr>
            <a:spLocks noGrp="1"/>
          </p:cNvSpPr>
          <p:nvPr>
            <p:ph type="body" sz="quarter" idx="10"/>
          </p:nvPr>
        </p:nvSpPr>
        <p:spPr>
          <a:xfrm>
            <a:off x="519248" y="1398598"/>
            <a:ext cx="6712825" cy="4236889"/>
          </a:xfrm>
        </p:spPr>
        <p:txBody>
          <a:bodyPr>
            <a:normAutofit/>
          </a:bodyPr>
          <a:lstStyle/>
          <a:p>
            <a:r>
              <a:rPr lang="en-US" dirty="0">
                <a:solidFill>
                  <a:schemeClr val="tx1">
                    <a:lumMod val="75000"/>
                    <a:lumOff val="25000"/>
                  </a:schemeClr>
                </a:solidFill>
              </a:rPr>
              <a:t>For Cloud Services, we guarantee that when you deploy two or more role instances in different fault and upgrade domains, your Internet facing roles will have external connectivity at least 99.95% of the time</a:t>
            </a:r>
            <a:r>
              <a:rPr lang="en-US" dirty="0" smtClean="0">
                <a:solidFill>
                  <a:schemeClr val="tx1">
                    <a:lumMod val="75000"/>
                    <a:lumOff val="25000"/>
                  </a:schemeClr>
                </a:solidFill>
              </a:rPr>
              <a:t>.</a:t>
            </a:r>
          </a:p>
          <a:p>
            <a:endParaRPr lang="en-US" dirty="0">
              <a:solidFill>
                <a:schemeClr val="tx1">
                  <a:lumMod val="75000"/>
                  <a:lumOff val="25000"/>
                </a:schemeClr>
              </a:solidFill>
            </a:endParaRPr>
          </a:p>
          <a:p>
            <a:r>
              <a:rPr lang="en-US" dirty="0">
                <a:solidFill>
                  <a:schemeClr val="tx1">
                    <a:lumMod val="75000"/>
                    <a:lumOff val="25000"/>
                  </a:schemeClr>
                </a:solidFill>
              </a:rPr>
              <a:t>For all Internet facing Virtual Machines that have two or more instances deployed in the same Availability Set, we guarantee you will have external connectivity at least 99.95% of the time. </a:t>
            </a:r>
            <a:endParaRPr lang="en-US" dirty="0" smtClean="0">
              <a:solidFill>
                <a:schemeClr val="tx1">
                  <a:lumMod val="75000"/>
                  <a:lumOff val="25000"/>
                </a:schemeClr>
              </a:solidFill>
            </a:endParaRPr>
          </a:p>
          <a:p>
            <a:endParaRPr lang="en-US" sz="1400" dirty="0">
              <a:solidFill>
                <a:schemeClr val="tx1">
                  <a:lumMod val="75000"/>
                  <a:lumOff val="25000"/>
                </a:schemeClr>
              </a:solidFill>
            </a:endParaRPr>
          </a:p>
          <a:p>
            <a:r>
              <a:rPr lang="en-US" dirty="0">
                <a:solidFill>
                  <a:schemeClr val="tx1">
                    <a:lumMod val="75000"/>
                    <a:lumOff val="25000"/>
                  </a:schemeClr>
                </a:solidFill>
              </a:rPr>
              <a:t>For Virtual Network, we guarantee a 99.9% Virtual Network Gateway availability</a:t>
            </a:r>
            <a:r>
              <a:rPr lang="en-US" dirty="0" smtClean="0">
                <a:solidFill>
                  <a:schemeClr val="tx1">
                    <a:lumMod val="75000"/>
                    <a:lumOff val="25000"/>
                  </a:schemeClr>
                </a:solidFill>
              </a:rPr>
              <a:t>.</a:t>
            </a:r>
          </a:p>
          <a:p>
            <a:endParaRPr lang="en-US" dirty="0">
              <a:solidFill>
                <a:schemeClr val="tx1">
                  <a:lumMod val="75000"/>
                  <a:lumOff val="25000"/>
                </a:schemeClr>
              </a:solidFill>
            </a:endParaRPr>
          </a:p>
          <a:p>
            <a:r>
              <a:rPr lang="en-US" dirty="0">
                <a:solidFill>
                  <a:schemeClr val="tx1">
                    <a:lumMod val="75000"/>
                    <a:lumOff val="25000"/>
                  </a:schemeClr>
                </a:solidFill>
              </a:rPr>
              <a:t>"NO SLA" under the single </a:t>
            </a:r>
            <a:r>
              <a:rPr lang="en-US" dirty="0" smtClean="0">
                <a:solidFill>
                  <a:schemeClr val="tx1">
                    <a:lumMod val="75000"/>
                    <a:lumOff val="25000"/>
                  </a:schemeClr>
                </a:solidFill>
              </a:rPr>
              <a:t>instance</a:t>
            </a:r>
            <a:endParaRPr lang="en-US" dirty="0">
              <a:solidFill>
                <a:schemeClr val="tx1">
                  <a:lumMod val="75000"/>
                  <a:lumOff val="25000"/>
                </a:schemeClr>
              </a:solidFill>
            </a:endParaRPr>
          </a:p>
        </p:txBody>
      </p:sp>
      <p:sp>
        <p:nvSpPr>
          <p:cNvPr id="5" name="Rectangle 4"/>
          <p:cNvSpPr/>
          <p:nvPr/>
        </p:nvSpPr>
        <p:spPr bwMode="auto">
          <a:xfrm>
            <a:off x="7413365" y="1398598"/>
            <a:ext cx="3408712" cy="3029967"/>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49049" tIns="49049" rIns="49049" bIns="49049" numCol="1" spcCol="0" rtlCol="0" fromWordArt="0" anchor="ctr" anchorCtr="0" forceAA="0" compatLnSpc="1">
            <a:prstTxWarp prst="textNoShape">
              <a:avLst/>
            </a:prstTxWarp>
            <a:noAutofit/>
          </a:bodyPr>
          <a:lstStyle/>
          <a:p>
            <a:pPr algn="ctr" defTabSz="980679" fontAlgn="base">
              <a:spcBef>
                <a:spcPct val="0"/>
              </a:spcBef>
              <a:spcAft>
                <a:spcPct val="0"/>
              </a:spcAft>
              <a:defRPr/>
            </a:pPr>
            <a:endParaRPr lang="en-US" sz="2400"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bwMode="black">
          <a:xfrm>
            <a:off x="7997926" y="1838046"/>
            <a:ext cx="2239589" cy="2048925"/>
            <a:chOff x="3422650" y="3467100"/>
            <a:chExt cx="533400" cy="549275"/>
          </a:xfrm>
          <a:solidFill>
            <a:srgbClr val="FFFFFF"/>
          </a:solidFill>
        </p:grpSpPr>
        <p:sp>
          <p:nvSpPr>
            <p:cNvPr id="7" name="Freeform 82"/>
            <p:cNvSpPr>
              <a:spLocks noEditPoints="1"/>
            </p:cNvSpPr>
            <p:nvPr/>
          </p:nvSpPr>
          <p:spPr bwMode="black">
            <a:xfrm>
              <a:off x="342265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grpFill/>
            <a:ln>
              <a:noFill/>
            </a:ln>
          </p:spPr>
          <p:txBody>
            <a:bodyPr vert="horz" wrap="square" lIns="91440" tIns="45720" rIns="91440" bIns="45720" numCol="1" anchor="t" anchorCtr="0" compatLnSpc="1">
              <a:prstTxWarp prst="textNoShape">
                <a:avLst/>
              </a:prstTxWarp>
            </a:bodyPr>
            <a:lstStyle/>
            <a:p>
              <a:pPr defTabSz="1219170">
                <a:defRPr/>
              </a:pPr>
              <a:endParaRPr lang="en-US" sz="1300" kern="0" dirty="0">
                <a:solidFill>
                  <a:sysClr val="windowText" lastClr="000000"/>
                </a:solidFill>
              </a:endParaRPr>
            </a:p>
          </p:txBody>
        </p:sp>
        <p:sp>
          <p:nvSpPr>
            <p:cNvPr id="8"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grpFill/>
            <a:ln>
              <a:noFill/>
            </a:ln>
          </p:spPr>
          <p:txBody>
            <a:bodyPr vert="horz" wrap="square" lIns="91440" tIns="45720" rIns="91440" bIns="45720" numCol="1" anchor="t" anchorCtr="0" compatLnSpc="1">
              <a:prstTxWarp prst="textNoShape">
                <a:avLst/>
              </a:prstTxWarp>
            </a:bodyPr>
            <a:lstStyle/>
            <a:p>
              <a:pPr defTabSz="1219170">
                <a:defRPr/>
              </a:pPr>
              <a:endParaRPr lang="en-US" sz="1300" kern="0" dirty="0">
                <a:solidFill>
                  <a:sysClr val="windowText" lastClr="000000"/>
                </a:solidFill>
              </a:endParaRPr>
            </a:p>
          </p:txBody>
        </p:sp>
      </p:grpSp>
    </p:spTree>
    <p:extLst>
      <p:ext uri="{BB962C8B-B14F-4D97-AF65-F5344CB8AC3E}">
        <p14:creationId xmlns:p14="http://schemas.microsoft.com/office/powerpoint/2010/main" val="24122301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5257800"/>
            <a:ext cx="11480800" cy="1219200"/>
          </a:xfrm>
          <a:prstGeom prst="rect">
            <a:avLst/>
          </a:prstGeom>
          <a:noFill/>
          <a:ln>
            <a:noFill/>
          </a:ln>
        </p:spPr>
        <p:txBody>
          <a:bodyPr vert="horz" wrap="square" lIns="243840" tIns="182880" rIns="121920" bIns="60960" rtlCol="0" anchor="t" anchorCtr="0">
            <a:normAutofit/>
          </a:bodyPr>
          <a:lstStyle/>
          <a:p>
            <a:pPr>
              <a:lnSpc>
                <a:spcPct val="90000"/>
              </a:lnSpc>
            </a:pPr>
            <a:r>
              <a:rPr lang="en-US" sz="1333" dirty="0">
                <a:solidFill>
                  <a:srgbClr val="3F3F3F">
                    <a:alpha val="87000"/>
                  </a:srgbClr>
                </a:solidFill>
              </a:rPr>
              <a:t>Active Directory, </a:t>
            </a:r>
            <a:r>
              <a:rPr lang="en-US" sz="1333" dirty="0" smtClean="0">
                <a:solidFill>
                  <a:srgbClr val="3F3F3F">
                    <a:alpha val="87000"/>
                  </a:srgbClr>
                </a:solidFill>
              </a:rPr>
              <a:t>BitLocker, BizTalk</a:t>
            </a:r>
            <a:r>
              <a:rPr lang="en-US" sz="1333" dirty="0">
                <a:solidFill>
                  <a:srgbClr val="3F3F3F">
                    <a:alpha val="87000"/>
                  </a:srgbClr>
                </a:solidFill>
              </a:rPr>
              <a:t>, DirectX, Hyper-V, Internet Explorer, Microsoft, Outlook, </a:t>
            </a:r>
            <a:r>
              <a:rPr lang="en-US" sz="1333" dirty="0" smtClean="0">
                <a:solidFill>
                  <a:srgbClr val="3F3F3F">
                    <a:alpha val="87000"/>
                  </a:srgbClr>
                </a:solidFill>
              </a:rPr>
              <a:t>Server logo, SharePoint</a:t>
            </a:r>
            <a:r>
              <a:rPr lang="en-US" sz="1333" dirty="0">
                <a:solidFill>
                  <a:srgbClr val="3F3F3F">
                    <a:alpha val="87000"/>
                  </a:srgbClr>
                </a:solidFill>
              </a:rPr>
              <a:t>, SkyDrive, SQL Server, Windows, </a:t>
            </a:r>
            <a:r>
              <a:rPr lang="en-US" sz="1333" dirty="0" smtClean="0">
                <a:solidFill>
                  <a:srgbClr val="3F3F3F">
                    <a:alpha val="87000"/>
                  </a:srgbClr>
                </a:solidFill>
              </a:rPr>
              <a:t>Microsoft Azure, Windows Intune, Windows PowerShell, Windows </a:t>
            </a:r>
            <a:r>
              <a:rPr lang="en-US" sz="1333" dirty="0">
                <a:solidFill>
                  <a:srgbClr val="3F3F3F">
                    <a:alpha val="87000"/>
                  </a:srgbClr>
                </a:solidFill>
              </a:rPr>
              <a:t>Server, Windows Vista, Xbox </a:t>
            </a:r>
            <a:r>
              <a:rPr lang="en-US" sz="1333" dirty="0" smtClean="0">
                <a:solidFill>
                  <a:srgbClr val="3F3F3F">
                    <a:alpha val="87000"/>
                  </a:srgbClr>
                </a:solidFill>
              </a:rPr>
              <a:t>360 and </a:t>
            </a:r>
            <a:r>
              <a:rPr lang="en-US" sz="1333" dirty="0">
                <a:solidFill>
                  <a:srgbClr val="3F3F3F">
                    <a:alpha val="87000"/>
                  </a:srgbClr>
                </a:solidFill>
              </a:rPr>
              <a:t>Zune are either registered trademarks or trademarks of Microsoft Corporation in the United States and/or other countries. Other Microsoft products mentioned herein may be either registered trademarks or trademarks of Microsoft Corporation in the United States and/or other countries. All other trademarks are property of their respective owners</a:t>
            </a:r>
            <a:r>
              <a:rPr lang="en-US" sz="1333" dirty="0" smtClean="0">
                <a:solidFill>
                  <a:srgbClr val="3F3F3F">
                    <a:alpha val="87000"/>
                  </a:srgbClr>
                </a:solidFill>
              </a:rPr>
              <a:t>.</a:t>
            </a:r>
            <a:endParaRPr lang="en-US" sz="1333" dirty="0">
              <a:solidFill>
                <a:srgbClr val="3F3F3F">
                  <a:alpha val="87000"/>
                </a:srgbClr>
              </a:solidFill>
            </a:endParaRPr>
          </a:p>
        </p:txBody>
      </p:sp>
    </p:spTree>
    <p:extLst>
      <p:ext uri="{BB962C8B-B14F-4D97-AF65-F5344CB8AC3E}">
        <p14:creationId xmlns:p14="http://schemas.microsoft.com/office/powerpoint/2010/main" val="380545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Fault and Update Domains</a:t>
            </a:r>
            <a:endParaRPr lang="en-NZ" dirty="0"/>
          </a:p>
        </p:txBody>
      </p:sp>
      <p:sp>
        <p:nvSpPr>
          <p:cNvPr id="9" name="Text Placeholder 8"/>
          <p:cNvSpPr>
            <a:spLocks noGrp="1"/>
          </p:cNvSpPr>
          <p:nvPr>
            <p:ph type="body" sz="quarter" idx="13"/>
          </p:nvPr>
        </p:nvSpPr>
        <p:spPr/>
        <p:txBody>
          <a:bodyPr/>
          <a:lstStyle/>
          <a:p>
            <a:r>
              <a:rPr lang="en-NZ" dirty="0" smtClean="0"/>
              <a:t>Fault domains:</a:t>
            </a:r>
          </a:p>
          <a:p>
            <a:pPr lvl="1"/>
            <a:r>
              <a:rPr lang="en-NZ" dirty="0" smtClean="0"/>
              <a:t>Represent groups of  resources anticipated to fail together, i.e. same rack, same server</a:t>
            </a:r>
          </a:p>
          <a:p>
            <a:pPr lvl="1"/>
            <a:r>
              <a:rPr lang="en-NZ" dirty="0" smtClean="0"/>
              <a:t>Fabric spreads instances across fault at least two fault domains</a:t>
            </a:r>
          </a:p>
          <a:p>
            <a:pPr lvl="1"/>
            <a:r>
              <a:rPr lang="en-NZ" dirty="0" smtClean="0"/>
              <a:t>The number of fault domains is controlled by the Azure Fabric</a:t>
            </a:r>
          </a:p>
          <a:p>
            <a:pPr lvl="1"/>
            <a:r>
              <a:rPr lang="en-NZ" dirty="0"/>
              <a:t>A</a:t>
            </a:r>
            <a:r>
              <a:rPr lang="en-NZ" dirty="0" smtClean="0"/>
              <a:t>nticipated </a:t>
            </a:r>
            <a:r>
              <a:rPr lang="en-NZ" dirty="0"/>
              <a:t>to fail together: share power source and network </a:t>
            </a:r>
            <a:r>
              <a:rPr lang="en-NZ" dirty="0" smtClean="0"/>
              <a:t>switch</a:t>
            </a:r>
          </a:p>
          <a:p>
            <a:pPr lvl="1"/>
            <a:r>
              <a:rPr lang="en-NZ" dirty="0" smtClean="0"/>
              <a:t>IaaS V2 – 3 fault domains by default</a:t>
            </a:r>
          </a:p>
          <a:p>
            <a:r>
              <a:rPr lang="en-NZ" dirty="0" smtClean="0"/>
              <a:t>Update domains:</a:t>
            </a:r>
          </a:p>
          <a:p>
            <a:pPr lvl="1"/>
            <a:r>
              <a:rPr lang="en-NZ" dirty="0" smtClean="0"/>
              <a:t>Represents groups of resources that will be updated together</a:t>
            </a:r>
          </a:p>
          <a:p>
            <a:pPr lvl="1"/>
            <a:r>
              <a:rPr lang="en-NZ" dirty="0" smtClean="0"/>
              <a:t>Host OS updates </a:t>
            </a:r>
            <a:r>
              <a:rPr lang="en-NZ" dirty="0" err="1" smtClean="0"/>
              <a:t>honor</a:t>
            </a:r>
            <a:r>
              <a:rPr lang="en-NZ" dirty="0" smtClean="0"/>
              <a:t> service update domains</a:t>
            </a:r>
          </a:p>
          <a:p>
            <a:pPr lvl="1"/>
            <a:r>
              <a:rPr lang="en-NZ" dirty="0" smtClean="0"/>
              <a:t>Specified in service definition</a:t>
            </a:r>
          </a:p>
          <a:p>
            <a:pPr lvl="1"/>
            <a:r>
              <a:rPr lang="en-NZ" dirty="0" smtClean="0"/>
              <a:t>Default of five (up to 5)</a:t>
            </a:r>
          </a:p>
          <a:p>
            <a:pPr lvl="1"/>
            <a:r>
              <a:rPr lang="en-NZ" dirty="0" smtClean="0"/>
              <a:t>IaaS V2 – more than 5 update domains</a:t>
            </a:r>
          </a:p>
          <a:p>
            <a:r>
              <a:rPr lang="en-NZ" dirty="0" smtClean="0"/>
              <a:t>Fabric spreads role instances across update domains and fault domains</a:t>
            </a:r>
          </a:p>
        </p:txBody>
      </p:sp>
      <p:grpSp>
        <p:nvGrpSpPr>
          <p:cNvPr id="10" name="Group 9"/>
          <p:cNvGrpSpPr/>
          <p:nvPr/>
        </p:nvGrpSpPr>
        <p:grpSpPr>
          <a:xfrm>
            <a:off x="8103083" y="2207172"/>
            <a:ext cx="3408712" cy="3029967"/>
            <a:chOff x="389436" y="1066800"/>
            <a:chExt cx="1371600" cy="1371600"/>
          </a:xfrm>
        </p:grpSpPr>
        <p:sp>
          <p:nvSpPr>
            <p:cNvPr id="11" name="Rectangle 10"/>
            <p:cNvSpPr/>
            <p:nvPr/>
          </p:nvSpPr>
          <p:spPr bwMode="auto">
            <a:xfrm>
              <a:off x="389436" y="1066800"/>
              <a:ext cx="1371600" cy="1371600"/>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80679" fontAlgn="base">
                <a:spcBef>
                  <a:spcPct val="0"/>
                </a:spcBef>
                <a:spcAft>
                  <a:spcPct val="0"/>
                </a:spcAft>
                <a:defRPr/>
              </a:pPr>
              <a:endParaRPr lang="en-US" sz="24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Freeform 11"/>
            <p:cNvSpPr>
              <a:spLocks noEditPoints="1"/>
            </p:cNvSpPr>
            <p:nvPr/>
          </p:nvSpPr>
          <p:spPr bwMode="black">
            <a:xfrm>
              <a:off x="674468" y="1361380"/>
              <a:ext cx="801535" cy="801118"/>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FFFFFF"/>
            </a:solidFill>
            <a:ln>
              <a:noFill/>
            </a:ln>
          </p:spPr>
          <p:txBody>
            <a:bodyPr vert="horz" wrap="square" lIns="61735" tIns="30867" rIns="61735" bIns="30867" numCol="1" anchor="t" anchorCtr="0" compatLnSpc="1">
              <a:prstTxWarp prst="textNoShape">
                <a:avLst/>
              </a:prstTxWarp>
            </a:bodyPr>
            <a:lstStyle/>
            <a:p>
              <a:pPr defTabSz="1219170">
                <a:defRPr/>
              </a:pPr>
              <a:endParaRPr lang="en-US" sz="1300" kern="0" dirty="0">
                <a:solidFill>
                  <a:sysClr val="windowText" lastClr="000000"/>
                </a:solidFill>
              </a:endParaRPr>
            </a:p>
          </p:txBody>
        </p:sp>
      </p:grpSp>
    </p:spTree>
    <p:extLst>
      <p:ext uri="{BB962C8B-B14F-4D97-AF65-F5344CB8AC3E}">
        <p14:creationId xmlns:p14="http://schemas.microsoft.com/office/powerpoint/2010/main" val="231860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871395" y="1829409"/>
            <a:ext cx="6519429" cy="37278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31" name="Title 30"/>
          <p:cNvSpPr>
            <a:spLocks noGrp="1"/>
          </p:cNvSpPr>
          <p:nvPr>
            <p:ph type="title"/>
          </p:nvPr>
        </p:nvSpPr>
        <p:spPr/>
        <p:txBody>
          <a:bodyPr>
            <a:normAutofit/>
          </a:bodyPr>
          <a:lstStyle/>
          <a:p>
            <a:r>
              <a:rPr lang="en-NZ" dirty="0" smtClean="0"/>
              <a:t>VM Availability Sets</a:t>
            </a:r>
            <a:endParaRPr lang="en-NZ" dirty="0"/>
          </a:p>
        </p:txBody>
      </p:sp>
      <p:sp>
        <p:nvSpPr>
          <p:cNvPr id="15" name="Text Placeholder 14"/>
          <p:cNvSpPr>
            <a:spLocks noGrp="1"/>
          </p:cNvSpPr>
          <p:nvPr>
            <p:ph type="body" sz="quarter" idx="13"/>
          </p:nvPr>
        </p:nvSpPr>
        <p:spPr/>
        <p:txBody>
          <a:bodyPr/>
          <a:lstStyle/>
          <a:p>
            <a:r>
              <a:rPr lang="en-US" dirty="0"/>
              <a:t>Update </a:t>
            </a:r>
            <a:r>
              <a:rPr lang="en-US" dirty="0" smtClean="0"/>
              <a:t>domains </a:t>
            </a:r>
            <a:r>
              <a:rPr lang="en-US" dirty="0"/>
              <a:t>are honored by host OS </a:t>
            </a:r>
            <a:r>
              <a:rPr lang="en-US" dirty="0" smtClean="0"/>
              <a:t>updates</a:t>
            </a:r>
            <a:endParaRPr lang="en-US" dirty="0"/>
          </a:p>
        </p:txBody>
      </p:sp>
      <p:sp>
        <p:nvSpPr>
          <p:cNvPr id="28" name="Rectangle 27"/>
          <p:cNvSpPr/>
          <p:nvPr>
            <p:custDataLst>
              <p:tags r:id="rId1"/>
            </p:custDataLst>
          </p:nvPr>
        </p:nvSpPr>
        <p:spPr bwMode="auto">
          <a:xfrm>
            <a:off x="3119709" y="1996645"/>
            <a:ext cx="2098740" cy="3309888"/>
          </a:xfrm>
          <a:prstGeom prst="rect">
            <a:avLst/>
          </a:prstGeom>
          <a:solidFill>
            <a:srgbClr val="FFFFFF"/>
          </a:solidFill>
          <a:ln w="12700" cap="flat" cmpd="sng" algn="ctr">
            <a:solidFill>
              <a:srgbClr val="5F5F5F"/>
            </a:solidFill>
            <a:prstDash val="dash"/>
            <a:headEnd type="none" w="med" len="med"/>
            <a:tailEnd type="none" w="med" len="med"/>
          </a:ln>
          <a:effectLst/>
        </p:spPr>
        <p:txBody>
          <a:bodyPr vert="horz" wrap="square" lIns="73563" tIns="36782" rIns="73563" bIns="36782" numCol="1" rtlCol="0" anchor="t" anchorCtr="0" compatLnSpc="1">
            <a:prstTxWarp prst="textNoShape">
              <a:avLst/>
            </a:prstTxWarp>
          </a:bodyPr>
          <a:lstStyle/>
          <a:p>
            <a:pPr algn="ctr" defTabSz="1219170" fontAlgn="base">
              <a:spcBef>
                <a:spcPct val="0"/>
              </a:spcBef>
              <a:spcAft>
                <a:spcPct val="0"/>
              </a:spcAft>
              <a:defRPr/>
            </a:pPr>
            <a:r>
              <a:rPr lang="en-US" sz="2100" kern="0" dirty="0">
                <a:ln>
                  <a:solidFill>
                    <a:srgbClr val="FFFFFF">
                      <a:alpha val="0"/>
                    </a:srgbClr>
                  </a:solidFill>
                </a:ln>
                <a:solidFill>
                  <a:srgbClr val="595959"/>
                </a:solidFill>
              </a:rPr>
              <a:t>Fault Domain</a:t>
            </a:r>
          </a:p>
        </p:txBody>
      </p:sp>
      <p:sp>
        <p:nvSpPr>
          <p:cNvPr id="29" name="Rectangle 28"/>
          <p:cNvSpPr/>
          <p:nvPr>
            <p:custDataLst>
              <p:tags r:id="rId2"/>
            </p:custDataLst>
          </p:nvPr>
        </p:nvSpPr>
        <p:spPr bwMode="auto">
          <a:xfrm>
            <a:off x="3244722" y="2327915"/>
            <a:ext cx="1872721" cy="2913260"/>
          </a:xfrm>
          <a:prstGeom prst="rect">
            <a:avLst/>
          </a:prstGeom>
          <a:solidFill>
            <a:srgbClr val="DDDDDD"/>
          </a:solidFill>
          <a:ln w="9525" cap="flat" cmpd="sng" algn="ctr">
            <a:noFill/>
            <a:prstDash val="solid"/>
            <a:headEnd type="none" w="med" len="med"/>
            <a:tailEnd type="none" w="med" len="med"/>
          </a:ln>
          <a:effectLst/>
        </p:spPr>
        <p:txBody>
          <a:bodyPr vert="horz" wrap="square" lIns="73537" tIns="36783" rIns="73537" bIns="36768" numCol="1" spcCol="0" rtlCol="0" anchor="t" anchorCtr="0" compatLnSpc="1">
            <a:prstTxWarp prst="textNoShape">
              <a:avLst/>
            </a:prstTxWarp>
          </a:bodyPr>
          <a:lstStyle/>
          <a:p>
            <a:pPr algn="ctr" defTabSz="735174" fontAlgn="base">
              <a:spcBef>
                <a:spcPts val="965"/>
              </a:spcBef>
              <a:spcAft>
                <a:spcPct val="0"/>
              </a:spcAft>
              <a:defRPr/>
            </a:pPr>
            <a:r>
              <a:rPr lang="en-US" sz="2100" kern="0" dirty="0">
                <a:ln>
                  <a:solidFill>
                    <a:srgbClr val="FFFFFF">
                      <a:alpha val="0"/>
                    </a:srgbClr>
                  </a:solidFill>
                </a:ln>
                <a:solidFill>
                  <a:srgbClr val="595959"/>
                </a:solidFill>
              </a:rPr>
              <a:t>Rack</a:t>
            </a:r>
            <a:endParaRPr lang="en-US" sz="1100" kern="0" dirty="0">
              <a:ln>
                <a:solidFill>
                  <a:srgbClr val="FFFFFF">
                    <a:alpha val="0"/>
                  </a:srgbClr>
                </a:solidFill>
              </a:ln>
              <a:solidFill>
                <a:srgbClr val="595959"/>
              </a:solidFill>
            </a:endParaRPr>
          </a:p>
        </p:txBody>
      </p:sp>
      <p:sp>
        <p:nvSpPr>
          <p:cNvPr id="30" name="Rectangle 29"/>
          <p:cNvSpPr/>
          <p:nvPr>
            <p:custDataLst>
              <p:tags r:id="rId3"/>
            </p:custDataLst>
          </p:nvPr>
        </p:nvSpPr>
        <p:spPr bwMode="auto">
          <a:xfrm>
            <a:off x="7046937" y="1996645"/>
            <a:ext cx="2098740" cy="3309888"/>
          </a:xfrm>
          <a:prstGeom prst="rect">
            <a:avLst/>
          </a:prstGeom>
          <a:solidFill>
            <a:srgbClr val="FFFFFF"/>
          </a:solidFill>
          <a:ln w="12700" cap="flat" cmpd="sng" algn="ctr">
            <a:solidFill>
              <a:srgbClr val="5F5F5F"/>
            </a:solidFill>
            <a:prstDash val="dash"/>
            <a:headEnd type="none" w="med" len="med"/>
            <a:tailEnd type="none" w="med" len="med"/>
          </a:ln>
          <a:effectLst/>
        </p:spPr>
        <p:txBody>
          <a:bodyPr vert="horz" wrap="square" lIns="73563" tIns="36782" rIns="73563" bIns="36782" numCol="1" rtlCol="0" anchor="t" anchorCtr="0" compatLnSpc="1">
            <a:prstTxWarp prst="textNoShape">
              <a:avLst/>
            </a:prstTxWarp>
          </a:bodyPr>
          <a:lstStyle/>
          <a:p>
            <a:pPr algn="ctr" defTabSz="1219170" fontAlgn="base">
              <a:spcBef>
                <a:spcPct val="0"/>
              </a:spcBef>
              <a:spcAft>
                <a:spcPct val="0"/>
              </a:spcAft>
              <a:defRPr/>
            </a:pPr>
            <a:r>
              <a:rPr lang="en-US" sz="2100" kern="0" dirty="0">
                <a:ln>
                  <a:solidFill>
                    <a:srgbClr val="FFFFFF">
                      <a:alpha val="0"/>
                    </a:srgbClr>
                  </a:solidFill>
                </a:ln>
                <a:solidFill>
                  <a:srgbClr val="595959"/>
                </a:solidFill>
              </a:rPr>
              <a:t>Fault Domain</a:t>
            </a:r>
          </a:p>
        </p:txBody>
      </p:sp>
      <p:sp>
        <p:nvSpPr>
          <p:cNvPr id="32" name="Rectangle 31"/>
          <p:cNvSpPr/>
          <p:nvPr>
            <p:custDataLst>
              <p:tags r:id="rId4"/>
            </p:custDataLst>
          </p:nvPr>
        </p:nvSpPr>
        <p:spPr bwMode="auto">
          <a:xfrm>
            <a:off x="7171952" y="2327915"/>
            <a:ext cx="1872721" cy="2913260"/>
          </a:xfrm>
          <a:prstGeom prst="rect">
            <a:avLst/>
          </a:prstGeom>
          <a:solidFill>
            <a:srgbClr val="DDDDDD"/>
          </a:solidFill>
          <a:ln w="9525" cap="flat" cmpd="sng" algn="ctr">
            <a:noFill/>
            <a:prstDash val="solid"/>
            <a:headEnd type="none" w="med" len="med"/>
            <a:tailEnd type="none" w="med" len="med"/>
          </a:ln>
          <a:effectLst/>
        </p:spPr>
        <p:txBody>
          <a:bodyPr vert="horz" wrap="square" lIns="73537" tIns="36783" rIns="73537" bIns="36768" numCol="1" spcCol="0" rtlCol="0" anchor="t" anchorCtr="0" compatLnSpc="1">
            <a:prstTxWarp prst="textNoShape">
              <a:avLst/>
            </a:prstTxWarp>
          </a:bodyPr>
          <a:lstStyle/>
          <a:p>
            <a:pPr algn="ctr" defTabSz="735174" fontAlgn="base">
              <a:spcBef>
                <a:spcPts val="965"/>
              </a:spcBef>
              <a:spcAft>
                <a:spcPct val="0"/>
              </a:spcAft>
              <a:defRPr/>
            </a:pPr>
            <a:r>
              <a:rPr lang="en-US" sz="2100" kern="0" dirty="0">
                <a:ln>
                  <a:solidFill>
                    <a:srgbClr val="FFFFFF">
                      <a:alpha val="0"/>
                    </a:srgbClr>
                  </a:solidFill>
                </a:ln>
                <a:solidFill>
                  <a:srgbClr val="595959"/>
                </a:solidFill>
              </a:rPr>
              <a:t>Rack</a:t>
            </a:r>
            <a:endParaRPr lang="en-US" sz="1100" kern="0" dirty="0">
              <a:ln>
                <a:solidFill>
                  <a:srgbClr val="FFFFFF">
                    <a:alpha val="0"/>
                  </a:srgbClr>
                </a:solidFill>
              </a:ln>
              <a:solidFill>
                <a:srgbClr val="595959"/>
              </a:solidFill>
            </a:endParaRPr>
          </a:p>
        </p:txBody>
      </p:sp>
      <p:sp>
        <p:nvSpPr>
          <p:cNvPr id="33" name="Rectangle 32"/>
          <p:cNvSpPr/>
          <p:nvPr>
            <p:custDataLst>
              <p:tags r:id="rId5"/>
            </p:custDataLst>
          </p:nvPr>
        </p:nvSpPr>
        <p:spPr bwMode="auto">
          <a:xfrm>
            <a:off x="3183974" y="2664884"/>
            <a:ext cx="5909476" cy="1119660"/>
          </a:xfrm>
          <a:prstGeom prst="rect">
            <a:avLst/>
          </a:prstGeom>
          <a:solidFill>
            <a:srgbClr val="00AEEF">
              <a:lumMod val="60000"/>
              <a:lumOff val="40000"/>
            </a:srgbClr>
          </a:solidFill>
          <a:ln w="19050" cap="flat" cmpd="sng" algn="ctr">
            <a:solidFill>
              <a:srgbClr val="FF0000">
                <a:lumMod val="75000"/>
              </a:srgbClr>
            </a:solidFill>
            <a:prstDash val="dash"/>
            <a:headEnd type="none" w="med" len="med"/>
            <a:tailEnd type="none" w="med" len="med"/>
          </a:ln>
          <a:effectLst/>
        </p:spPr>
        <p:txBody>
          <a:bodyPr vert="horz" wrap="square" lIns="73563" tIns="36782" rIns="73563" bIns="36782" numCol="1" rtlCol="0" anchor="ctr" anchorCtr="0" compatLnSpc="1">
            <a:prstTxWarp prst="textNoShape">
              <a:avLst/>
            </a:prstTxWarp>
          </a:bodyPr>
          <a:lstStyle/>
          <a:p>
            <a:pPr algn="ctr" defTabSz="735424" fontAlgn="base">
              <a:spcBef>
                <a:spcPct val="0"/>
              </a:spcBef>
              <a:spcAft>
                <a:spcPct val="0"/>
              </a:spcAft>
              <a:defRPr/>
            </a:pPr>
            <a:r>
              <a:rPr lang="en-US" sz="1600" kern="0" dirty="0">
                <a:ln>
                  <a:solidFill>
                    <a:srgbClr val="FFFFFF">
                      <a:alpha val="0"/>
                    </a:srgbClr>
                  </a:solidFill>
                </a:ln>
                <a:solidFill>
                  <a:srgbClr val="FFFFFF"/>
                </a:solidFill>
              </a:rPr>
              <a:t>Availability Set</a:t>
            </a:r>
          </a:p>
        </p:txBody>
      </p:sp>
      <p:sp>
        <p:nvSpPr>
          <p:cNvPr id="34" name="Rectangle 33"/>
          <p:cNvSpPr/>
          <p:nvPr>
            <p:custDataLst>
              <p:tags r:id="rId6"/>
            </p:custDataLst>
          </p:nvPr>
        </p:nvSpPr>
        <p:spPr bwMode="auto">
          <a:xfrm>
            <a:off x="3183974" y="3964775"/>
            <a:ext cx="5909476" cy="1153167"/>
          </a:xfrm>
          <a:prstGeom prst="rect">
            <a:avLst/>
          </a:prstGeom>
          <a:solidFill>
            <a:srgbClr val="8CC600">
              <a:lumMod val="75000"/>
            </a:srgbClr>
          </a:solidFill>
          <a:ln w="19050" cap="flat" cmpd="sng" algn="ctr">
            <a:solidFill>
              <a:srgbClr val="FF0000">
                <a:lumMod val="75000"/>
              </a:srgbClr>
            </a:solidFill>
            <a:prstDash val="dash"/>
            <a:headEnd type="none" w="med" len="med"/>
            <a:tailEnd type="none" w="med" len="med"/>
          </a:ln>
          <a:effectLst/>
        </p:spPr>
        <p:txBody>
          <a:bodyPr vert="horz" wrap="square" lIns="73563" tIns="36782" rIns="73563" bIns="36782" numCol="1" rtlCol="0" anchor="ctr" anchorCtr="0" compatLnSpc="1">
            <a:prstTxWarp prst="textNoShape">
              <a:avLst/>
            </a:prstTxWarp>
          </a:bodyPr>
          <a:lstStyle/>
          <a:p>
            <a:pPr algn="ctr" defTabSz="735424" fontAlgn="base">
              <a:spcBef>
                <a:spcPct val="0"/>
              </a:spcBef>
              <a:spcAft>
                <a:spcPct val="0"/>
              </a:spcAft>
              <a:defRPr/>
            </a:pPr>
            <a:r>
              <a:rPr lang="en-US" sz="1600" kern="0" dirty="0">
                <a:ln>
                  <a:solidFill>
                    <a:srgbClr val="FFFFFF">
                      <a:alpha val="0"/>
                    </a:srgbClr>
                  </a:solidFill>
                </a:ln>
                <a:solidFill>
                  <a:srgbClr val="FFFFFF"/>
                </a:solidFill>
              </a:rPr>
              <a:t>Availability Set</a:t>
            </a:r>
          </a:p>
        </p:txBody>
      </p:sp>
      <p:sp>
        <p:nvSpPr>
          <p:cNvPr id="35" name="Rectangle 34"/>
          <p:cNvSpPr/>
          <p:nvPr>
            <p:custDataLst>
              <p:tags r:id="rId7"/>
            </p:custDataLst>
          </p:nvPr>
        </p:nvSpPr>
        <p:spPr bwMode="auto">
          <a:xfrm>
            <a:off x="3376773" y="2664880"/>
            <a:ext cx="1584611" cy="1153167"/>
          </a:xfrm>
          <a:prstGeom prst="rect">
            <a:avLst/>
          </a:prstGeom>
          <a:solidFill>
            <a:srgbClr val="00AEEF"/>
          </a:solidFill>
          <a:ln w="9525" cap="flat" cmpd="sng" algn="ctr">
            <a:noFill/>
            <a:prstDash val="solid"/>
            <a:headEnd type="none" w="med" len="med"/>
            <a:tailEnd type="none" w="med" len="med"/>
          </a:ln>
          <a:effectLst/>
        </p:spPr>
        <p:txBody>
          <a:bodyPr vert="horz" wrap="square" lIns="73563" tIns="36782" rIns="73563" bIns="36782" numCol="1" rtlCol="0" anchor="t" anchorCtr="0" compatLnSpc="1">
            <a:prstTxWarp prst="textNoShape">
              <a:avLst/>
            </a:prstTxWarp>
          </a:bodyPr>
          <a:lstStyle/>
          <a:p>
            <a:pPr algn="ctr" defTabSz="735424" fontAlgn="base">
              <a:spcBef>
                <a:spcPct val="0"/>
              </a:spcBef>
              <a:spcAft>
                <a:spcPct val="0"/>
              </a:spcAft>
              <a:defRPr/>
            </a:pPr>
            <a:r>
              <a:rPr lang="en-US" sz="1600" kern="0" dirty="0">
                <a:ln>
                  <a:solidFill>
                    <a:srgbClr val="FFFFFF">
                      <a:alpha val="0"/>
                    </a:srgbClr>
                  </a:solidFill>
                </a:ln>
                <a:solidFill>
                  <a:srgbClr val="FFFFFF"/>
                </a:solidFill>
              </a:rPr>
              <a:t>VM</a:t>
            </a:r>
          </a:p>
        </p:txBody>
      </p:sp>
      <p:sp>
        <p:nvSpPr>
          <p:cNvPr id="36" name="Rectangle 35"/>
          <p:cNvSpPr/>
          <p:nvPr>
            <p:custDataLst>
              <p:tags r:id="rId8"/>
            </p:custDataLst>
          </p:nvPr>
        </p:nvSpPr>
        <p:spPr bwMode="auto">
          <a:xfrm>
            <a:off x="3376773" y="3964775"/>
            <a:ext cx="1584611" cy="1153167"/>
          </a:xfrm>
          <a:prstGeom prst="rect">
            <a:avLst/>
          </a:prstGeom>
          <a:solidFill>
            <a:srgbClr val="8CC600"/>
          </a:solidFill>
          <a:ln w="9525" cap="flat" cmpd="sng" algn="ctr">
            <a:noFill/>
            <a:prstDash val="solid"/>
            <a:headEnd type="none" w="med" len="med"/>
            <a:tailEnd type="none" w="med" len="med"/>
          </a:ln>
          <a:effectLst/>
        </p:spPr>
        <p:txBody>
          <a:bodyPr vert="horz" wrap="square" lIns="73563" tIns="36782" rIns="73563" bIns="36782" numCol="1" rtlCol="0" anchor="t" anchorCtr="0" compatLnSpc="1">
            <a:prstTxWarp prst="textNoShape">
              <a:avLst/>
            </a:prstTxWarp>
          </a:bodyPr>
          <a:lstStyle/>
          <a:p>
            <a:pPr algn="ctr" defTabSz="735424" fontAlgn="base">
              <a:spcBef>
                <a:spcPct val="0"/>
              </a:spcBef>
              <a:spcAft>
                <a:spcPct val="0"/>
              </a:spcAft>
              <a:defRPr/>
            </a:pPr>
            <a:r>
              <a:rPr lang="en-US" sz="1600" kern="0" dirty="0">
                <a:ln>
                  <a:solidFill>
                    <a:srgbClr val="FFFFFF">
                      <a:alpha val="0"/>
                    </a:srgbClr>
                  </a:solidFill>
                </a:ln>
                <a:solidFill>
                  <a:srgbClr val="FFFFFF"/>
                </a:solidFill>
              </a:rPr>
              <a:t>VM</a:t>
            </a:r>
          </a:p>
        </p:txBody>
      </p:sp>
      <p:sp>
        <p:nvSpPr>
          <p:cNvPr id="37" name="Rectangle 36"/>
          <p:cNvSpPr/>
          <p:nvPr>
            <p:custDataLst>
              <p:tags r:id="rId9"/>
            </p:custDataLst>
          </p:nvPr>
        </p:nvSpPr>
        <p:spPr bwMode="auto">
          <a:xfrm>
            <a:off x="7304000" y="2664880"/>
            <a:ext cx="1584611" cy="1153167"/>
          </a:xfrm>
          <a:prstGeom prst="rect">
            <a:avLst/>
          </a:prstGeom>
          <a:solidFill>
            <a:srgbClr val="00AEEF"/>
          </a:solidFill>
          <a:ln w="9525" cap="flat" cmpd="sng" algn="ctr">
            <a:noFill/>
            <a:prstDash val="solid"/>
            <a:headEnd type="none" w="med" len="med"/>
            <a:tailEnd type="none" w="med" len="med"/>
          </a:ln>
          <a:effectLst/>
        </p:spPr>
        <p:txBody>
          <a:bodyPr vert="horz" wrap="square" lIns="73563" tIns="36782" rIns="73563" bIns="36782" numCol="1" rtlCol="0" anchor="t" anchorCtr="0" compatLnSpc="1">
            <a:prstTxWarp prst="textNoShape">
              <a:avLst/>
            </a:prstTxWarp>
          </a:bodyPr>
          <a:lstStyle/>
          <a:p>
            <a:pPr algn="ctr" defTabSz="735424" fontAlgn="base">
              <a:spcBef>
                <a:spcPct val="0"/>
              </a:spcBef>
              <a:spcAft>
                <a:spcPct val="0"/>
              </a:spcAft>
              <a:defRPr/>
            </a:pPr>
            <a:r>
              <a:rPr lang="en-US" sz="1600" kern="0" dirty="0">
                <a:ln>
                  <a:solidFill>
                    <a:srgbClr val="FFFFFF">
                      <a:alpha val="0"/>
                    </a:srgbClr>
                  </a:solidFill>
                </a:ln>
                <a:solidFill>
                  <a:srgbClr val="FFFFFF"/>
                </a:solidFill>
              </a:rPr>
              <a:t>VM</a:t>
            </a:r>
          </a:p>
        </p:txBody>
      </p:sp>
      <p:sp>
        <p:nvSpPr>
          <p:cNvPr id="38" name="Rectangle 37"/>
          <p:cNvSpPr/>
          <p:nvPr>
            <p:custDataLst>
              <p:tags r:id="rId10"/>
            </p:custDataLst>
          </p:nvPr>
        </p:nvSpPr>
        <p:spPr bwMode="auto">
          <a:xfrm>
            <a:off x="7304000" y="3964775"/>
            <a:ext cx="1584611" cy="1153167"/>
          </a:xfrm>
          <a:prstGeom prst="rect">
            <a:avLst/>
          </a:prstGeom>
          <a:solidFill>
            <a:srgbClr val="8CC600"/>
          </a:solidFill>
          <a:ln w="9525" cap="flat" cmpd="sng" algn="ctr">
            <a:noFill/>
            <a:prstDash val="solid"/>
            <a:headEnd type="none" w="med" len="med"/>
            <a:tailEnd type="none" w="med" len="med"/>
          </a:ln>
          <a:effectLst/>
        </p:spPr>
        <p:txBody>
          <a:bodyPr vert="horz" wrap="square" lIns="73563" tIns="36782" rIns="73563" bIns="36782" numCol="1" rtlCol="0" anchor="t" anchorCtr="0" compatLnSpc="1">
            <a:prstTxWarp prst="textNoShape">
              <a:avLst/>
            </a:prstTxWarp>
          </a:bodyPr>
          <a:lstStyle/>
          <a:p>
            <a:pPr algn="ctr" defTabSz="735424" fontAlgn="base">
              <a:spcBef>
                <a:spcPct val="0"/>
              </a:spcBef>
              <a:spcAft>
                <a:spcPct val="0"/>
              </a:spcAft>
              <a:defRPr/>
            </a:pPr>
            <a:r>
              <a:rPr lang="en-US" sz="1600" kern="0" dirty="0">
                <a:ln>
                  <a:solidFill>
                    <a:srgbClr val="FFFFFF">
                      <a:alpha val="0"/>
                    </a:srgbClr>
                  </a:solidFill>
                </a:ln>
                <a:solidFill>
                  <a:srgbClr val="FFFFFF"/>
                </a:solidFill>
              </a:rPr>
              <a:t>VM</a:t>
            </a:r>
          </a:p>
        </p:txBody>
      </p:sp>
      <p:sp>
        <p:nvSpPr>
          <p:cNvPr id="39" name="Rectangle 38"/>
          <p:cNvSpPr/>
          <p:nvPr>
            <p:custDataLst>
              <p:tags r:id="rId11"/>
            </p:custDataLst>
          </p:nvPr>
        </p:nvSpPr>
        <p:spPr bwMode="auto">
          <a:xfrm>
            <a:off x="3592855" y="2980468"/>
            <a:ext cx="1152444" cy="704179"/>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294353" tIns="73589" rIns="73563" bIns="36782" numCol="1" rtlCol="0" anchor="ctr" anchorCtr="0" compatLnSpc="1">
            <a:prstTxWarp prst="textNoShape">
              <a:avLst/>
            </a:prstTxWarp>
          </a:bodyPr>
          <a:lstStyle/>
          <a:p>
            <a:pPr algn="ctr" defTabSz="735424" fontAlgn="base">
              <a:spcBef>
                <a:spcPct val="0"/>
              </a:spcBef>
              <a:spcAft>
                <a:spcPct val="0"/>
              </a:spcAft>
              <a:defRPr/>
            </a:pPr>
            <a:r>
              <a:rPr lang="en-NZ" sz="1600" kern="0" dirty="0">
                <a:ln>
                  <a:solidFill>
                    <a:srgbClr val="FFFFFF">
                      <a:alpha val="0"/>
                    </a:srgbClr>
                  </a:solidFill>
                </a:ln>
                <a:solidFill>
                  <a:srgbClr val="595959"/>
                </a:solidFill>
              </a:rPr>
              <a:t>IIS1</a:t>
            </a:r>
          </a:p>
          <a:p>
            <a:pPr algn="ctr" defTabSz="735424" fontAlgn="base">
              <a:spcBef>
                <a:spcPct val="0"/>
              </a:spcBef>
              <a:spcAft>
                <a:spcPct val="0"/>
              </a:spcAft>
              <a:defRPr/>
            </a:pPr>
            <a:endParaRPr lang="en-NZ" sz="1600" kern="0" dirty="0">
              <a:ln>
                <a:solidFill>
                  <a:srgbClr val="FFFFFF">
                    <a:alpha val="0"/>
                  </a:srgbClr>
                </a:solidFill>
              </a:ln>
              <a:solidFill>
                <a:srgbClr val="595959"/>
              </a:solidFill>
            </a:endParaRPr>
          </a:p>
        </p:txBody>
      </p:sp>
      <p:sp>
        <p:nvSpPr>
          <p:cNvPr id="40" name="Rectangle 39"/>
          <p:cNvSpPr/>
          <p:nvPr>
            <p:custDataLst>
              <p:tags r:id="rId12"/>
            </p:custDataLst>
          </p:nvPr>
        </p:nvSpPr>
        <p:spPr bwMode="auto">
          <a:xfrm>
            <a:off x="3592855" y="4280362"/>
            <a:ext cx="1152444" cy="741131"/>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294353" tIns="73589" rIns="73563" bIns="36782" numCol="1" rtlCol="0" anchor="ctr" anchorCtr="0" compatLnSpc="1">
            <a:prstTxWarp prst="textNoShape">
              <a:avLst/>
            </a:prstTxWarp>
          </a:bodyPr>
          <a:lstStyle/>
          <a:p>
            <a:pPr algn="ctr" defTabSz="735424" fontAlgn="base">
              <a:spcBef>
                <a:spcPct val="0"/>
              </a:spcBef>
              <a:spcAft>
                <a:spcPct val="0"/>
              </a:spcAft>
              <a:defRPr/>
            </a:pPr>
            <a:r>
              <a:rPr lang="en-NZ" sz="1600" kern="0" dirty="0">
                <a:ln>
                  <a:solidFill>
                    <a:srgbClr val="FFFFFF">
                      <a:alpha val="0"/>
                    </a:srgbClr>
                  </a:solidFill>
                </a:ln>
                <a:solidFill>
                  <a:srgbClr val="595959"/>
                </a:solidFill>
              </a:rPr>
              <a:t>SQL1</a:t>
            </a:r>
          </a:p>
          <a:p>
            <a:pPr algn="ctr" defTabSz="735424" fontAlgn="base">
              <a:spcBef>
                <a:spcPct val="0"/>
              </a:spcBef>
              <a:spcAft>
                <a:spcPct val="0"/>
              </a:spcAft>
              <a:defRPr/>
            </a:pPr>
            <a:endParaRPr lang="en-NZ" sz="1600" kern="0" dirty="0">
              <a:ln>
                <a:solidFill>
                  <a:srgbClr val="FFFFFF">
                    <a:alpha val="0"/>
                  </a:srgbClr>
                </a:solidFill>
              </a:ln>
              <a:solidFill>
                <a:srgbClr val="595959"/>
              </a:solidFill>
            </a:endParaRPr>
          </a:p>
        </p:txBody>
      </p:sp>
      <p:sp>
        <p:nvSpPr>
          <p:cNvPr id="41" name="Rectangle 40"/>
          <p:cNvSpPr/>
          <p:nvPr>
            <p:custDataLst>
              <p:tags r:id="rId13"/>
            </p:custDataLst>
          </p:nvPr>
        </p:nvSpPr>
        <p:spPr bwMode="auto">
          <a:xfrm>
            <a:off x="7520083" y="2972965"/>
            <a:ext cx="1152444" cy="711677"/>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294353" tIns="73589" rIns="73563" bIns="36782" numCol="1" rtlCol="0" anchor="ctr" anchorCtr="0" compatLnSpc="1">
            <a:prstTxWarp prst="textNoShape">
              <a:avLst/>
            </a:prstTxWarp>
          </a:bodyPr>
          <a:lstStyle/>
          <a:p>
            <a:pPr algn="ctr" defTabSz="735424" fontAlgn="base">
              <a:spcBef>
                <a:spcPct val="0"/>
              </a:spcBef>
              <a:spcAft>
                <a:spcPct val="0"/>
              </a:spcAft>
              <a:defRPr/>
            </a:pPr>
            <a:r>
              <a:rPr lang="en-NZ" sz="1600" kern="0" dirty="0">
                <a:ln>
                  <a:solidFill>
                    <a:srgbClr val="FFFFFF">
                      <a:alpha val="0"/>
                    </a:srgbClr>
                  </a:solidFill>
                </a:ln>
                <a:solidFill>
                  <a:srgbClr val="595959"/>
                </a:solidFill>
              </a:rPr>
              <a:t>IIS2</a:t>
            </a:r>
          </a:p>
          <a:p>
            <a:pPr algn="ctr" defTabSz="735424" fontAlgn="base">
              <a:spcBef>
                <a:spcPct val="0"/>
              </a:spcBef>
              <a:spcAft>
                <a:spcPct val="0"/>
              </a:spcAft>
              <a:defRPr/>
            </a:pPr>
            <a:endParaRPr lang="en-NZ" sz="1600" kern="0" dirty="0">
              <a:ln>
                <a:solidFill>
                  <a:srgbClr val="FFFFFF">
                    <a:alpha val="0"/>
                  </a:srgbClr>
                </a:solidFill>
              </a:ln>
              <a:solidFill>
                <a:srgbClr val="595959"/>
              </a:solidFill>
            </a:endParaRPr>
          </a:p>
        </p:txBody>
      </p:sp>
      <p:sp>
        <p:nvSpPr>
          <p:cNvPr id="42" name="Rectangle 41"/>
          <p:cNvSpPr/>
          <p:nvPr>
            <p:custDataLst>
              <p:tags r:id="rId14"/>
            </p:custDataLst>
          </p:nvPr>
        </p:nvSpPr>
        <p:spPr bwMode="auto">
          <a:xfrm>
            <a:off x="7520083" y="4280362"/>
            <a:ext cx="1152444" cy="741131"/>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294353" tIns="73589" rIns="73563" bIns="36782" numCol="1" rtlCol="0" anchor="ctr" anchorCtr="0" compatLnSpc="1">
            <a:prstTxWarp prst="textNoShape">
              <a:avLst/>
            </a:prstTxWarp>
          </a:bodyPr>
          <a:lstStyle/>
          <a:p>
            <a:pPr algn="ctr" defTabSz="735424" fontAlgn="base">
              <a:spcBef>
                <a:spcPct val="0"/>
              </a:spcBef>
              <a:spcAft>
                <a:spcPct val="0"/>
              </a:spcAft>
              <a:defRPr/>
            </a:pPr>
            <a:r>
              <a:rPr lang="en-NZ" sz="1600" kern="0" dirty="0">
                <a:ln>
                  <a:solidFill>
                    <a:srgbClr val="FFFFFF">
                      <a:alpha val="0"/>
                    </a:srgbClr>
                  </a:solidFill>
                </a:ln>
                <a:solidFill>
                  <a:srgbClr val="595959"/>
                </a:solidFill>
              </a:rPr>
              <a:t>SQL2</a:t>
            </a:r>
          </a:p>
          <a:p>
            <a:pPr algn="ctr" defTabSz="735424" fontAlgn="base">
              <a:spcBef>
                <a:spcPct val="0"/>
              </a:spcBef>
              <a:spcAft>
                <a:spcPct val="0"/>
              </a:spcAft>
              <a:defRPr/>
            </a:pPr>
            <a:endParaRPr lang="en-NZ" sz="1600" kern="0" dirty="0">
              <a:ln>
                <a:solidFill>
                  <a:srgbClr val="FFFFFF">
                    <a:alpha val="0"/>
                  </a:srgbClr>
                </a:solidFill>
              </a:ln>
              <a:solidFill>
                <a:srgbClr val="595959"/>
              </a:solidFill>
            </a:endParaRPr>
          </a:p>
        </p:txBody>
      </p:sp>
      <p:sp>
        <p:nvSpPr>
          <p:cNvPr id="43" name="Rectangle 42"/>
          <p:cNvSpPr/>
          <p:nvPr/>
        </p:nvSpPr>
        <p:spPr>
          <a:xfrm>
            <a:off x="7753590" y="3429003"/>
            <a:ext cx="709439" cy="345261"/>
          </a:xfrm>
          <a:prstGeom prst="rect">
            <a:avLst/>
          </a:prstGeom>
        </p:spPr>
        <p:txBody>
          <a:bodyPr wrap="none" lIns="98083" tIns="49041" rIns="98083" bIns="49041">
            <a:spAutoFit/>
          </a:bodyPr>
          <a:lstStyle/>
          <a:p>
            <a:pPr algn="ctr" defTabSz="735486" fontAlgn="base">
              <a:spcBef>
                <a:spcPct val="0"/>
              </a:spcBef>
              <a:spcAft>
                <a:spcPct val="0"/>
              </a:spcAft>
              <a:defRPr/>
            </a:pPr>
            <a:r>
              <a:rPr lang="en-US" sz="1600" kern="0" dirty="0">
                <a:ln>
                  <a:solidFill>
                    <a:srgbClr val="FFFFFF">
                      <a:alpha val="0"/>
                    </a:srgbClr>
                  </a:solidFill>
                </a:ln>
                <a:solidFill>
                  <a:srgbClr val="595959"/>
                </a:solidFill>
              </a:rPr>
              <a:t>UD #2</a:t>
            </a:r>
          </a:p>
        </p:txBody>
      </p:sp>
      <p:sp>
        <p:nvSpPr>
          <p:cNvPr id="44" name="Rectangle 43"/>
          <p:cNvSpPr/>
          <p:nvPr/>
        </p:nvSpPr>
        <p:spPr>
          <a:xfrm>
            <a:off x="7741583" y="4696661"/>
            <a:ext cx="709439" cy="345261"/>
          </a:xfrm>
          <a:prstGeom prst="rect">
            <a:avLst/>
          </a:prstGeom>
        </p:spPr>
        <p:txBody>
          <a:bodyPr wrap="none" lIns="98083" tIns="49041" rIns="98083" bIns="49041">
            <a:spAutoFit/>
          </a:bodyPr>
          <a:lstStyle/>
          <a:p>
            <a:pPr algn="ctr" defTabSz="735486" fontAlgn="base">
              <a:spcBef>
                <a:spcPct val="0"/>
              </a:spcBef>
              <a:spcAft>
                <a:spcPct val="0"/>
              </a:spcAft>
              <a:defRPr/>
            </a:pPr>
            <a:r>
              <a:rPr lang="en-US" sz="1600" kern="0" dirty="0">
                <a:ln>
                  <a:solidFill>
                    <a:srgbClr val="FFFFFF">
                      <a:alpha val="0"/>
                    </a:srgbClr>
                  </a:solidFill>
                </a:ln>
                <a:solidFill>
                  <a:srgbClr val="595959"/>
                </a:solidFill>
              </a:rPr>
              <a:t>UD #2</a:t>
            </a:r>
          </a:p>
        </p:txBody>
      </p:sp>
      <p:sp>
        <p:nvSpPr>
          <p:cNvPr id="45" name="TextBox 44"/>
          <p:cNvSpPr txBox="1"/>
          <p:nvPr/>
        </p:nvSpPr>
        <p:spPr>
          <a:xfrm>
            <a:off x="3867799" y="3482320"/>
            <a:ext cx="511358" cy="221599"/>
          </a:xfrm>
          <a:prstGeom prst="rect">
            <a:avLst/>
          </a:prstGeom>
          <a:noFill/>
        </p:spPr>
        <p:txBody>
          <a:bodyPr wrap="none" lIns="0" tIns="0" rIns="0" bIns="0" rtlCol="0">
            <a:spAutoFit/>
          </a:bodyPr>
          <a:lstStyle/>
          <a:p>
            <a:pPr defTabSz="1219170">
              <a:lnSpc>
                <a:spcPct val="90000"/>
              </a:lnSpc>
              <a:spcBef>
                <a:spcPct val="20000"/>
              </a:spcBef>
              <a:buSzPct val="80000"/>
              <a:defRPr/>
            </a:pPr>
            <a:r>
              <a:rPr lang="en-US" sz="1600" kern="0" dirty="0">
                <a:ln>
                  <a:solidFill>
                    <a:srgbClr val="FFFFFF">
                      <a:alpha val="0"/>
                    </a:srgbClr>
                  </a:solidFill>
                </a:ln>
                <a:solidFill>
                  <a:srgbClr val="595959"/>
                </a:solidFill>
              </a:rPr>
              <a:t>UD #1</a:t>
            </a:r>
            <a:endParaRPr lang="en-US" sz="1600" kern="0" dirty="0">
              <a:gradFill>
                <a:gsLst>
                  <a:gs pos="0">
                    <a:srgbClr val="292929">
                      <a:lumMod val="90000"/>
                      <a:lumOff val="10000"/>
                    </a:srgbClr>
                  </a:gs>
                  <a:gs pos="86000">
                    <a:srgbClr val="292929">
                      <a:lumMod val="90000"/>
                      <a:lumOff val="10000"/>
                    </a:srgbClr>
                  </a:gs>
                </a:gsLst>
                <a:lin ang="5400000" scaled="0"/>
              </a:gradFill>
            </a:endParaRPr>
          </a:p>
        </p:txBody>
      </p:sp>
      <p:sp>
        <p:nvSpPr>
          <p:cNvPr id="46" name="Rectangle 45"/>
          <p:cNvSpPr/>
          <p:nvPr/>
        </p:nvSpPr>
        <p:spPr>
          <a:xfrm>
            <a:off x="3826362" y="4682030"/>
            <a:ext cx="709439" cy="345261"/>
          </a:xfrm>
          <a:prstGeom prst="rect">
            <a:avLst/>
          </a:prstGeom>
        </p:spPr>
        <p:txBody>
          <a:bodyPr wrap="none" lIns="98083" tIns="49041" rIns="98083" bIns="49041">
            <a:spAutoFit/>
          </a:bodyPr>
          <a:lstStyle/>
          <a:p>
            <a:pPr algn="ctr" defTabSz="735486" fontAlgn="base">
              <a:spcBef>
                <a:spcPct val="0"/>
              </a:spcBef>
              <a:spcAft>
                <a:spcPct val="0"/>
              </a:spcAft>
              <a:defRPr/>
            </a:pPr>
            <a:r>
              <a:rPr lang="en-US" sz="1600" kern="0" dirty="0">
                <a:ln>
                  <a:solidFill>
                    <a:srgbClr val="FFFFFF">
                      <a:alpha val="0"/>
                    </a:srgbClr>
                  </a:solidFill>
                </a:ln>
                <a:solidFill>
                  <a:srgbClr val="595959"/>
                </a:solidFill>
              </a:rPr>
              <a:t>UD #1</a:t>
            </a:r>
          </a:p>
        </p:txBody>
      </p:sp>
      <p:sp>
        <p:nvSpPr>
          <p:cNvPr id="47" name="Freeform 62"/>
          <p:cNvSpPr>
            <a:spLocks noEditPoints="1"/>
          </p:cNvSpPr>
          <p:nvPr/>
        </p:nvSpPr>
        <p:spPr bwMode="black">
          <a:xfrm>
            <a:off x="3670328" y="3093796"/>
            <a:ext cx="311400" cy="27665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292929"/>
          </a:solidFill>
          <a:ln>
            <a:noFill/>
          </a:ln>
        </p:spPr>
        <p:txBody>
          <a:bodyPr vert="horz" wrap="square" lIns="66236" tIns="33119" rIns="66236" bIns="33119" numCol="1" anchor="t" anchorCtr="0" compatLnSpc="1">
            <a:prstTxWarp prst="textNoShape">
              <a:avLst/>
            </a:prstTxWarp>
          </a:bodyPr>
          <a:lstStyle/>
          <a:p>
            <a:pPr defTabSz="1219170">
              <a:defRPr/>
            </a:pPr>
            <a:endParaRPr lang="en-US" sz="1300" kern="0">
              <a:solidFill>
                <a:sysClr val="windowText" lastClr="000000"/>
              </a:solidFill>
            </a:endParaRPr>
          </a:p>
        </p:txBody>
      </p:sp>
      <p:sp>
        <p:nvSpPr>
          <p:cNvPr id="48" name="Freeform 62"/>
          <p:cNvSpPr>
            <a:spLocks noEditPoints="1"/>
          </p:cNvSpPr>
          <p:nvPr/>
        </p:nvSpPr>
        <p:spPr bwMode="black">
          <a:xfrm>
            <a:off x="7587327" y="3103137"/>
            <a:ext cx="311400" cy="27665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292929"/>
          </a:solidFill>
          <a:ln>
            <a:noFill/>
          </a:ln>
        </p:spPr>
        <p:txBody>
          <a:bodyPr vert="horz" wrap="square" lIns="66236" tIns="33119" rIns="66236" bIns="33119" numCol="1" anchor="t" anchorCtr="0" compatLnSpc="1">
            <a:prstTxWarp prst="textNoShape">
              <a:avLst/>
            </a:prstTxWarp>
          </a:bodyPr>
          <a:lstStyle/>
          <a:p>
            <a:pPr defTabSz="1219170">
              <a:defRPr/>
            </a:pPr>
            <a:endParaRPr lang="en-US" sz="1300" kern="0">
              <a:solidFill>
                <a:sysClr val="windowText" lastClr="000000"/>
              </a:solidFill>
            </a:endParaRPr>
          </a:p>
        </p:txBody>
      </p:sp>
      <p:sp>
        <p:nvSpPr>
          <p:cNvPr id="49" name="Freeform 34"/>
          <p:cNvSpPr>
            <a:spLocks noEditPoints="1"/>
          </p:cNvSpPr>
          <p:nvPr/>
        </p:nvSpPr>
        <p:spPr bwMode="auto">
          <a:xfrm>
            <a:off x="3679225" y="4412643"/>
            <a:ext cx="293615" cy="256043"/>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rgbClr val="292929"/>
          </a:solidFill>
          <a:ln w="25400" cap="flat" cmpd="sng" algn="ctr">
            <a:noFill/>
            <a:prstDash val="solid"/>
            <a:headEnd type="none" w="med" len="med"/>
            <a:tailEnd type="none" w="med" len="med"/>
          </a:ln>
          <a:effectLst/>
        </p:spPr>
        <p:txBody>
          <a:bodyPr vert="horz" wrap="square" lIns="66234" tIns="33117" rIns="66234" bIns="33117" numCol="1" rtlCol="0" anchor="ctr" anchorCtr="0" compatLnSpc="1">
            <a:prstTxWarp prst="textNoShape">
              <a:avLst/>
            </a:prstTxWarp>
          </a:bodyPr>
          <a:lstStyle/>
          <a:p>
            <a:pPr defTabSz="595950">
              <a:defRPr/>
            </a:pPr>
            <a:endParaRPr lang="en-US" sz="2400" kern="0" spc="-100">
              <a:solidFill>
                <a:srgbClr val="292929">
                  <a:lumMod val="50000"/>
                </a:srgbClr>
              </a:solidFill>
            </a:endParaRPr>
          </a:p>
        </p:txBody>
      </p:sp>
      <p:sp>
        <p:nvSpPr>
          <p:cNvPr id="50" name="Freeform 34"/>
          <p:cNvSpPr>
            <a:spLocks noEditPoints="1"/>
          </p:cNvSpPr>
          <p:nvPr/>
        </p:nvSpPr>
        <p:spPr bwMode="auto">
          <a:xfrm>
            <a:off x="7605117" y="4412643"/>
            <a:ext cx="293615" cy="256043"/>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rgbClr val="292929"/>
          </a:solidFill>
          <a:ln w="25400" cap="flat" cmpd="sng" algn="ctr">
            <a:noFill/>
            <a:prstDash val="solid"/>
            <a:headEnd type="none" w="med" len="med"/>
            <a:tailEnd type="none" w="med" len="med"/>
          </a:ln>
          <a:effectLst/>
        </p:spPr>
        <p:txBody>
          <a:bodyPr vert="horz" wrap="square" lIns="66234" tIns="33117" rIns="66234" bIns="33117" numCol="1" rtlCol="0" anchor="ctr" anchorCtr="0" compatLnSpc="1">
            <a:prstTxWarp prst="textNoShape">
              <a:avLst/>
            </a:prstTxWarp>
          </a:bodyPr>
          <a:lstStyle/>
          <a:p>
            <a:pPr defTabSz="595950">
              <a:defRPr/>
            </a:pPr>
            <a:endParaRPr lang="en-US" sz="2400" kern="0" spc="-100">
              <a:solidFill>
                <a:srgbClr val="292929">
                  <a:lumMod val="50000"/>
                </a:srgbClr>
              </a:solidFill>
            </a:endParaRPr>
          </a:p>
        </p:txBody>
      </p:sp>
    </p:spTree>
    <p:extLst>
      <p:ext uri="{BB962C8B-B14F-4D97-AF65-F5344CB8AC3E}">
        <p14:creationId xmlns:p14="http://schemas.microsoft.com/office/powerpoint/2010/main" val="427310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2" grpId="0" animBg="1"/>
      <p:bldP spid="33" grpId="0" animBg="1"/>
      <p:bldP spid="34" grpId="0" animBg="1"/>
      <p:bldP spid="43" grpId="0"/>
      <p:bldP spid="44" grpId="0"/>
      <p:bldP spid="45"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90074165"/>
              </p:ext>
            </p:extLst>
          </p:nvPr>
        </p:nvGraphicFramePr>
        <p:xfrm>
          <a:off x="1" y="6"/>
          <a:ext cx="158792" cy="158751"/>
        </p:xfrm>
        <a:graphic>
          <a:graphicData uri="http://schemas.openxmlformats.org/presentationml/2006/ole">
            <mc:AlternateContent xmlns:mc="http://schemas.openxmlformats.org/markup-compatibility/2006">
              <mc:Choice xmlns:v="urn:schemas-microsoft-com:vml" Requires="v">
                <p:oleObj spid="_x0000_s595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 y="6"/>
                        <a:ext cx="158792" cy="158751"/>
                      </a:xfrm>
                      <a:prstGeom prst="rect">
                        <a:avLst/>
                      </a:prstGeom>
                    </p:spPr>
                  </p:pic>
                </p:oleObj>
              </mc:Fallback>
            </mc:AlternateContent>
          </a:graphicData>
        </a:graphic>
      </p:graphicFrame>
      <p:sp>
        <p:nvSpPr>
          <p:cNvPr id="4" name="Title 3"/>
          <p:cNvSpPr>
            <a:spLocks noGrp="1"/>
          </p:cNvSpPr>
          <p:nvPr>
            <p:ph type="title"/>
            <p:custDataLst>
              <p:tags r:id="rId3"/>
            </p:custDataLst>
          </p:nvPr>
        </p:nvSpPr>
        <p:spPr/>
        <p:txBody>
          <a:bodyPr/>
          <a:lstStyle/>
          <a:p>
            <a:r>
              <a:rPr lang="en-US" dirty="0" smtClean="0"/>
              <a:t>How Does this Relate </a:t>
            </a:r>
            <a:r>
              <a:rPr lang="en-US" smtClean="0"/>
              <a:t>to the SLA</a:t>
            </a:r>
            <a:r>
              <a:rPr lang="en-US" dirty="0" smtClean="0"/>
              <a:t>?</a:t>
            </a:r>
            <a:endParaRPr lang="en-US" dirty="0"/>
          </a:p>
        </p:txBody>
      </p:sp>
      <p:sp>
        <p:nvSpPr>
          <p:cNvPr id="22" name="Rectangle 21"/>
          <p:cNvSpPr/>
          <p:nvPr>
            <p:custDataLst>
              <p:tags r:id="rId4"/>
            </p:custDataLst>
          </p:nvPr>
        </p:nvSpPr>
        <p:spPr bwMode="auto">
          <a:xfrm>
            <a:off x="5161259" y="2229154"/>
            <a:ext cx="4091245" cy="2138007"/>
          </a:xfrm>
          <a:prstGeom prst="rect">
            <a:avLst/>
          </a:prstGeom>
          <a:solidFill>
            <a:srgbClr val="00AEEF"/>
          </a:solidFill>
          <a:ln w="9525" cap="flat" cmpd="sng" algn="ctr">
            <a:noFill/>
            <a:prstDash val="solid"/>
            <a:headEnd type="none" w="med" len="med"/>
            <a:tailEnd type="none" w="med" len="med"/>
          </a:ln>
          <a:effectLst/>
        </p:spPr>
        <p:txBody>
          <a:bodyPr vert="horz" wrap="square" lIns="73546" tIns="36775" rIns="73546" bIns="36775" numCol="1" spcCol="0" rtlCol="0" anchor="ctr" anchorCtr="0" compatLnSpc="1">
            <a:prstTxWarp prst="textNoShape">
              <a:avLst/>
            </a:prstTxWarp>
          </a:bodyPr>
          <a:lstStyle/>
          <a:p>
            <a:pPr algn="ctr" defTabSz="735264" fontAlgn="base">
              <a:spcBef>
                <a:spcPct val="0"/>
              </a:spcBef>
              <a:spcAft>
                <a:spcPct val="0"/>
              </a:spcAft>
              <a:defRPr/>
            </a:pPr>
            <a:endParaRPr lang="en-US" sz="1600" kern="0" dirty="0">
              <a:gradFill>
                <a:gsLst>
                  <a:gs pos="0">
                    <a:srgbClr val="FFFFFF"/>
                  </a:gs>
                  <a:gs pos="100000">
                    <a:srgbClr val="FFFFFF"/>
                  </a:gs>
                </a:gsLst>
                <a:lin ang="5400000" scaled="0"/>
              </a:gradFill>
            </a:endParaRPr>
          </a:p>
        </p:txBody>
      </p:sp>
      <p:sp>
        <p:nvSpPr>
          <p:cNvPr id="23" name="Rectangle 22"/>
          <p:cNvSpPr/>
          <p:nvPr>
            <p:custDataLst>
              <p:tags r:id="rId5"/>
            </p:custDataLst>
          </p:nvPr>
        </p:nvSpPr>
        <p:spPr bwMode="auto">
          <a:xfrm>
            <a:off x="2680046" y="2229152"/>
            <a:ext cx="2400300" cy="2133600"/>
          </a:xfrm>
          <a:prstGeom prst="rect">
            <a:avLst/>
          </a:prstGeom>
          <a:solidFill>
            <a:srgbClr val="00AEEF"/>
          </a:solidFill>
          <a:ln w="9525" cap="flat" cmpd="sng" algn="ctr">
            <a:noFill/>
            <a:prstDash val="solid"/>
            <a:headEnd type="none" w="med" len="med"/>
            <a:tailEnd type="none" w="med" len="med"/>
          </a:ln>
          <a:effectLst/>
        </p:spPr>
        <p:txBody>
          <a:bodyPr vert="horz" wrap="square" lIns="73546" tIns="36775" rIns="73546" bIns="36775" numCol="1" spcCol="0" rtlCol="0" anchor="ctr" anchorCtr="0" compatLnSpc="1">
            <a:prstTxWarp prst="textNoShape">
              <a:avLst/>
            </a:prstTxWarp>
          </a:bodyPr>
          <a:lstStyle/>
          <a:p>
            <a:pPr algn="ctr" defTabSz="735264" fontAlgn="base">
              <a:spcBef>
                <a:spcPct val="0"/>
              </a:spcBef>
              <a:spcAft>
                <a:spcPct val="0"/>
              </a:spcAft>
              <a:defRPr/>
            </a:pPr>
            <a:endParaRPr lang="en-US" sz="1600" kern="0" dirty="0">
              <a:gradFill>
                <a:gsLst>
                  <a:gs pos="0">
                    <a:srgbClr val="FFFFFF"/>
                  </a:gs>
                  <a:gs pos="100000">
                    <a:srgbClr val="FFFFFF"/>
                  </a:gs>
                </a:gsLst>
                <a:lin ang="5400000" scaled="0"/>
              </a:gradFill>
            </a:endParaRPr>
          </a:p>
        </p:txBody>
      </p:sp>
      <p:sp>
        <p:nvSpPr>
          <p:cNvPr id="25" name="Rectangle 24"/>
          <p:cNvSpPr/>
          <p:nvPr/>
        </p:nvSpPr>
        <p:spPr bwMode="auto">
          <a:xfrm>
            <a:off x="3005471" y="2532008"/>
            <a:ext cx="1728216" cy="1536192"/>
          </a:xfrm>
          <a:prstGeom prst="rect">
            <a:avLst/>
          </a:prstGeom>
          <a:solidFill>
            <a:srgbClr val="DDDDDD"/>
          </a:solidFill>
          <a:ln w="9525" cap="flat" cmpd="sng" algn="ctr">
            <a:noFill/>
            <a:prstDash val="solid"/>
            <a:headEnd type="none" w="med" len="med"/>
            <a:tailEnd type="none" w="med" len="med"/>
          </a:ln>
          <a:effectLst/>
        </p:spPr>
        <p:txBody>
          <a:bodyPr vert="horz" wrap="square" lIns="98056" tIns="49029" rIns="98056" bIns="98096" numCol="1" spcCol="0" rtlCol="0" anchor="b" anchorCtr="0" compatLnSpc="1">
            <a:prstTxWarp prst="textNoShape">
              <a:avLst/>
            </a:prstTxWarp>
          </a:bodyPr>
          <a:lstStyle/>
          <a:p>
            <a:pPr algn="ctr" defTabSz="735264" fontAlgn="base">
              <a:spcBef>
                <a:spcPct val="0"/>
              </a:spcBef>
              <a:spcAft>
                <a:spcPct val="0"/>
              </a:spcAft>
              <a:defRPr/>
            </a:pPr>
            <a:endParaRPr lang="en-US" sz="1200" b="1" kern="0" dirty="0">
              <a:ln>
                <a:solidFill>
                  <a:srgbClr val="FFFFFF">
                    <a:alpha val="0"/>
                  </a:srgbClr>
                </a:solidFill>
              </a:ln>
              <a:solidFill>
                <a:srgbClr val="5F5F5F"/>
              </a:solidFill>
            </a:endParaRPr>
          </a:p>
        </p:txBody>
      </p:sp>
      <p:sp>
        <p:nvSpPr>
          <p:cNvPr id="26" name="Rectangle 25"/>
          <p:cNvSpPr/>
          <p:nvPr/>
        </p:nvSpPr>
        <p:spPr bwMode="auto">
          <a:xfrm>
            <a:off x="5405573" y="2532008"/>
            <a:ext cx="1728216" cy="1536192"/>
          </a:xfrm>
          <a:prstGeom prst="rect">
            <a:avLst/>
          </a:prstGeom>
          <a:solidFill>
            <a:srgbClr val="DDDDDD"/>
          </a:solidFill>
          <a:ln w="9525" cap="flat" cmpd="sng" algn="ctr">
            <a:noFill/>
            <a:prstDash val="solid"/>
            <a:headEnd type="none" w="med" len="med"/>
            <a:tailEnd type="none" w="med" len="med"/>
          </a:ln>
          <a:effectLst/>
        </p:spPr>
        <p:txBody>
          <a:bodyPr vert="horz" wrap="square" lIns="98056" tIns="49029" rIns="98056" bIns="98096" numCol="1" spcCol="0" rtlCol="0" anchor="b" anchorCtr="0" compatLnSpc="1">
            <a:prstTxWarp prst="textNoShape">
              <a:avLst/>
            </a:prstTxWarp>
          </a:bodyPr>
          <a:lstStyle/>
          <a:p>
            <a:pPr algn="ctr" defTabSz="735264" fontAlgn="base">
              <a:spcBef>
                <a:spcPct val="0"/>
              </a:spcBef>
              <a:spcAft>
                <a:spcPct val="0"/>
              </a:spcAft>
              <a:defRPr/>
            </a:pPr>
            <a:endParaRPr lang="en-US" sz="1200" b="1" kern="0" dirty="0">
              <a:ln>
                <a:solidFill>
                  <a:srgbClr val="FFFFFF">
                    <a:alpha val="0"/>
                  </a:srgbClr>
                </a:solidFill>
              </a:ln>
              <a:solidFill>
                <a:srgbClr val="5F5F5F"/>
              </a:solidFill>
            </a:endParaRPr>
          </a:p>
        </p:txBody>
      </p:sp>
      <p:sp>
        <p:nvSpPr>
          <p:cNvPr id="28" name="Rectangle 27"/>
          <p:cNvSpPr/>
          <p:nvPr/>
        </p:nvSpPr>
        <p:spPr bwMode="auto">
          <a:xfrm>
            <a:off x="7179221" y="2532008"/>
            <a:ext cx="1728216" cy="1536192"/>
          </a:xfrm>
          <a:prstGeom prst="rect">
            <a:avLst/>
          </a:prstGeom>
          <a:solidFill>
            <a:srgbClr val="DDDDDD"/>
          </a:solidFill>
          <a:ln w="9525" cap="flat" cmpd="sng" algn="ctr">
            <a:noFill/>
            <a:prstDash val="solid"/>
            <a:headEnd type="none" w="med" len="med"/>
            <a:tailEnd type="none" w="med" len="med"/>
          </a:ln>
          <a:effectLst/>
        </p:spPr>
        <p:txBody>
          <a:bodyPr vert="horz" wrap="square" lIns="98056" tIns="49029" rIns="98056" bIns="98096" numCol="1" spcCol="0" rtlCol="0" anchor="b" anchorCtr="0" compatLnSpc="1">
            <a:prstTxWarp prst="textNoShape">
              <a:avLst/>
            </a:prstTxWarp>
          </a:bodyPr>
          <a:lstStyle/>
          <a:p>
            <a:pPr algn="ctr" defTabSz="735264" fontAlgn="base">
              <a:spcBef>
                <a:spcPct val="0"/>
              </a:spcBef>
              <a:spcAft>
                <a:spcPct val="0"/>
              </a:spcAft>
              <a:defRPr/>
            </a:pPr>
            <a:endParaRPr lang="en-US" sz="1200" b="1" kern="0" dirty="0">
              <a:ln>
                <a:solidFill>
                  <a:srgbClr val="FFFFFF">
                    <a:alpha val="0"/>
                  </a:srgbClr>
                </a:solidFill>
              </a:ln>
              <a:solidFill>
                <a:srgbClr val="5F5F5F"/>
              </a:solidFill>
            </a:endParaRPr>
          </a:p>
        </p:txBody>
      </p:sp>
      <p:grpSp>
        <p:nvGrpSpPr>
          <p:cNvPr id="30" name="Group 29"/>
          <p:cNvGrpSpPr/>
          <p:nvPr/>
        </p:nvGrpSpPr>
        <p:grpSpPr>
          <a:xfrm>
            <a:off x="3142049" y="2731643"/>
            <a:ext cx="1367568" cy="974771"/>
            <a:chOff x="1" y="2703286"/>
            <a:chExt cx="1520439" cy="1219200"/>
          </a:xfrm>
        </p:grpSpPr>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2703286"/>
              <a:ext cx="1520439" cy="1219200"/>
            </a:xfrm>
            <a:prstGeom prst="rect">
              <a:avLst/>
            </a:prstGeom>
          </p:spPr>
        </p:pic>
        <p:sp>
          <p:nvSpPr>
            <p:cNvPr id="33" name="Freeform 6"/>
            <p:cNvSpPr>
              <a:spLocks noEditPoints="1"/>
            </p:cNvSpPr>
            <p:nvPr/>
          </p:nvSpPr>
          <p:spPr bwMode="auto">
            <a:xfrm>
              <a:off x="119095" y="2960141"/>
              <a:ext cx="1288134" cy="83315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noFill/>
            <a:ln>
              <a:noFill/>
            </a:ln>
          </p:spPr>
          <p:txBody>
            <a:bodyPr vert="horz" wrap="square" lIns="91440" tIns="45720" rIns="91440" bIns="45720" numCol="1" anchor="ctr" anchorCtr="0" compatLnSpc="1">
              <a:prstTxWarp prst="textNoShape">
                <a:avLst/>
              </a:prstTxWarp>
            </a:bodyPr>
            <a:lstStyle/>
            <a:p>
              <a:pPr algn="ctr" defTabSz="1219170">
                <a:lnSpc>
                  <a:spcPct val="90000"/>
                </a:lnSpc>
                <a:defRPr/>
              </a:pPr>
              <a:r>
                <a:rPr lang="en-US" sz="1500" kern="0" dirty="0" smtClean="0">
                  <a:solidFill>
                    <a:srgbClr val="292929">
                      <a:alpha val="99000"/>
                    </a:srgbClr>
                  </a:solidFill>
                </a:rPr>
                <a:t>VM </a:t>
              </a:r>
              <a:endParaRPr lang="en-US" sz="1500" kern="0" dirty="0">
                <a:solidFill>
                  <a:srgbClr val="292929">
                    <a:alpha val="99000"/>
                  </a:srgbClr>
                </a:solidFill>
              </a:endParaRPr>
            </a:p>
          </p:txBody>
        </p:sp>
      </p:grpSp>
      <p:sp>
        <p:nvSpPr>
          <p:cNvPr id="36" name="Rectangle 35"/>
          <p:cNvSpPr/>
          <p:nvPr>
            <p:custDataLst>
              <p:tags r:id="rId6"/>
            </p:custDataLst>
          </p:nvPr>
        </p:nvSpPr>
        <p:spPr bwMode="auto">
          <a:xfrm>
            <a:off x="2680046" y="4367160"/>
            <a:ext cx="2400300" cy="432568"/>
          </a:xfrm>
          <a:prstGeom prst="rect">
            <a:avLst/>
          </a:prstGeom>
          <a:solidFill>
            <a:srgbClr val="0071BC"/>
          </a:solidFill>
          <a:ln w="9525" cap="flat" cmpd="sng" algn="ctr">
            <a:noFill/>
            <a:prstDash val="solid"/>
            <a:headEnd type="none" w="med" len="med"/>
            <a:tailEnd type="none" w="med" len="med"/>
          </a:ln>
          <a:effectLst/>
        </p:spPr>
        <p:txBody>
          <a:bodyPr vert="horz" wrap="square" lIns="73546" tIns="36775" rIns="73546" bIns="36775" numCol="1" spcCol="0" rtlCol="0" anchor="ctr" anchorCtr="0" compatLnSpc="1">
            <a:prstTxWarp prst="textNoShape">
              <a:avLst/>
            </a:prstTxWarp>
          </a:bodyPr>
          <a:lstStyle/>
          <a:p>
            <a:pPr algn="ctr" defTabSz="735264" fontAlgn="base">
              <a:spcBef>
                <a:spcPct val="0"/>
              </a:spcBef>
              <a:spcAft>
                <a:spcPct val="0"/>
              </a:spcAft>
              <a:defRPr/>
            </a:pPr>
            <a:r>
              <a:rPr lang="en-US" sz="1600" kern="0" smtClean="0">
                <a:gradFill>
                  <a:gsLst>
                    <a:gs pos="0">
                      <a:srgbClr val="FFFFFF"/>
                    </a:gs>
                    <a:gs pos="100000">
                      <a:srgbClr val="FFFFFF"/>
                    </a:gs>
                  </a:gsLst>
                  <a:lin ang="5400000" scaled="0"/>
                </a:gradFill>
              </a:rPr>
              <a:t>No SLA*</a:t>
            </a:r>
            <a:endParaRPr lang="en-US" sz="1600" kern="0" dirty="0">
              <a:gradFill>
                <a:gsLst>
                  <a:gs pos="0">
                    <a:srgbClr val="FFFFFF"/>
                  </a:gs>
                  <a:gs pos="100000">
                    <a:srgbClr val="FFFFFF"/>
                  </a:gs>
                </a:gsLst>
                <a:lin ang="5400000" scaled="0"/>
              </a:gradFill>
            </a:endParaRPr>
          </a:p>
        </p:txBody>
      </p:sp>
      <p:sp>
        <p:nvSpPr>
          <p:cNvPr id="37" name="Rectangle 36"/>
          <p:cNvSpPr/>
          <p:nvPr>
            <p:custDataLst>
              <p:tags r:id="rId7"/>
            </p:custDataLst>
          </p:nvPr>
        </p:nvSpPr>
        <p:spPr bwMode="auto">
          <a:xfrm>
            <a:off x="5161260" y="4362753"/>
            <a:ext cx="4091243" cy="432568"/>
          </a:xfrm>
          <a:prstGeom prst="rect">
            <a:avLst/>
          </a:prstGeom>
          <a:solidFill>
            <a:srgbClr val="0071BC"/>
          </a:solidFill>
          <a:ln w="9525" cap="flat" cmpd="sng" algn="ctr">
            <a:noFill/>
            <a:prstDash val="solid"/>
            <a:headEnd type="none" w="med" len="med"/>
            <a:tailEnd type="none" w="med" len="med"/>
          </a:ln>
          <a:effectLst/>
        </p:spPr>
        <p:txBody>
          <a:bodyPr vert="horz" wrap="square" lIns="73546" tIns="36775" rIns="73546" bIns="36775" numCol="1" spcCol="0" rtlCol="0" anchor="ctr" anchorCtr="0" compatLnSpc="1">
            <a:prstTxWarp prst="textNoShape">
              <a:avLst/>
            </a:prstTxWarp>
          </a:bodyPr>
          <a:lstStyle/>
          <a:p>
            <a:pPr algn="ctr" defTabSz="735264" fontAlgn="base">
              <a:spcBef>
                <a:spcPct val="0"/>
              </a:spcBef>
              <a:spcAft>
                <a:spcPct val="0"/>
              </a:spcAft>
              <a:defRPr/>
            </a:pPr>
            <a:r>
              <a:rPr lang="en-US" sz="1600" kern="0" dirty="0">
                <a:gradFill>
                  <a:gsLst>
                    <a:gs pos="0">
                      <a:srgbClr val="FFFFFF"/>
                    </a:gs>
                    <a:gs pos="100000">
                      <a:srgbClr val="FFFFFF"/>
                    </a:gs>
                  </a:gsLst>
                  <a:lin ang="5400000" scaled="0"/>
                </a:gradFill>
              </a:rPr>
              <a:t>SLA 99.95</a:t>
            </a:r>
          </a:p>
        </p:txBody>
      </p:sp>
      <p:grpSp>
        <p:nvGrpSpPr>
          <p:cNvPr id="46" name="Group 45"/>
          <p:cNvGrpSpPr/>
          <p:nvPr/>
        </p:nvGrpSpPr>
        <p:grpSpPr>
          <a:xfrm>
            <a:off x="5518999" y="2770596"/>
            <a:ext cx="1367568" cy="974771"/>
            <a:chOff x="1" y="2703286"/>
            <a:chExt cx="1520439" cy="1219200"/>
          </a:xfrm>
        </p:grpSpPr>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2703286"/>
              <a:ext cx="1520439" cy="1219200"/>
            </a:xfrm>
            <a:prstGeom prst="rect">
              <a:avLst/>
            </a:prstGeom>
          </p:spPr>
        </p:pic>
        <p:sp>
          <p:nvSpPr>
            <p:cNvPr id="48" name="Freeform 6"/>
            <p:cNvSpPr>
              <a:spLocks noEditPoints="1"/>
            </p:cNvSpPr>
            <p:nvPr/>
          </p:nvSpPr>
          <p:spPr bwMode="auto">
            <a:xfrm>
              <a:off x="119095" y="2960141"/>
              <a:ext cx="1288134" cy="83315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noFill/>
            <a:ln>
              <a:noFill/>
            </a:ln>
          </p:spPr>
          <p:txBody>
            <a:bodyPr vert="horz" wrap="square" lIns="91440" tIns="45720" rIns="91440" bIns="45720" numCol="1" anchor="ctr" anchorCtr="0" compatLnSpc="1">
              <a:prstTxWarp prst="textNoShape">
                <a:avLst/>
              </a:prstTxWarp>
            </a:bodyPr>
            <a:lstStyle/>
            <a:p>
              <a:pPr algn="ctr" defTabSz="1219170">
                <a:lnSpc>
                  <a:spcPct val="90000"/>
                </a:lnSpc>
                <a:defRPr/>
              </a:pPr>
              <a:r>
                <a:rPr lang="en-US" sz="1500" kern="0" dirty="0" smtClean="0">
                  <a:solidFill>
                    <a:srgbClr val="292929">
                      <a:alpha val="99000"/>
                    </a:srgbClr>
                  </a:solidFill>
                </a:rPr>
                <a:t>VM</a:t>
              </a:r>
              <a:endParaRPr lang="en-US" sz="1500" kern="0" dirty="0">
                <a:solidFill>
                  <a:srgbClr val="292929">
                    <a:alpha val="99000"/>
                  </a:srgbClr>
                </a:solidFill>
              </a:endParaRPr>
            </a:p>
          </p:txBody>
        </p:sp>
      </p:grpSp>
      <p:grpSp>
        <p:nvGrpSpPr>
          <p:cNvPr id="49" name="Group 48"/>
          <p:cNvGrpSpPr/>
          <p:nvPr/>
        </p:nvGrpSpPr>
        <p:grpSpPr>
          <a:xfrm>
            <a:off x="7343745" y="2782679"/>
            <a:ext cx="1367568" cy="974771"/>
            <a:chOff x="1" y="2703286"/>
            <a:chExt cx="1520439" cy="1219200"/>
          </a:xfrm>
        </p:grpSpPr>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2703286"/>
              <a:ext cx="1520439" cy="1219200"/>
            </a:xfrm>
            <a:prstGeom prst="rect">
              <a:avLst/>
            </a:prstGeom>
          </p:spPr>
        </p:pic>
        <p:sp>
          <p:nvSpPr>
            <p:cNvPr id="51" name="Freeform 6"/>
            <p:cNvSpPr>
              <a:spLocks noEditPoints="1"/>
            </p:cNvSpPr>
            <p:nvPr/>
          </p:nvSpPr>
          <p:spPr bwMode="auto">
            <a:xfrm>
              <a:off x="119095" y="2960141"/>
              <a:ext cx="1288134" cy="83315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noFill/>
            <a:ln>
              <a:noFill/>
            </a:ln>
          </p:spPr>
          <p:txBody>
            <a:bodyPr vert="horz" wrap="square" lIns="91440" tIns="45720" rIns="91440" bIns="45720" numCol="1" anchor="ctr" anchorCtr="0" compatLnSpc="1">
              <a:prstTxWarp prst="textNoShape">
                <a:avLst/>
              </a:prstTxWarp>
            </a:bodyPr>
            <a:lstStyle/>
            <a:p>
              <a:pPr algn="ctr" defTabSz="1219170">
                <a:lnSpc>
                  <a:spcPct val="90000"/>
                </a:lnSpc>
                <a:defRPr/>
              </a:pPr>
              <a:r>
                <a:rPr lang="en-US" sz="1500" kern="0" dirty="0" smtClean="0">
                  <a:solidFill>
                    <a:srgbClr val="292929">
                      <a:alpha val="99000"/>
                    </a:srgbClr>
                  </a:solidFill>
                </a:rPr>
                <a:t>VM</a:t>
              </a:r>
              <a:endParaRPr lang="en-US" sz="1500" kern="0" dirty="0">
                <a:solidFill>
                  <a:srgbClr val="292929">
                    <a:alpha val="99000"/>
                  </a:srgbClr>
                </a:solidFill>
              </a:endParaRPr>
            </a:p>
          </p:txBody>
        </p:sp>
      </p:grpSp>
      <p:sp>
        <p:nvSpPr>
          <p:cNvPr id="52" name="Rectangle 51"/>
          <p:cNvSpPr/>
          <p:nvPr>
            <p:custDataLst>
              <p:tags r:id="rId8"/>
            </p:custDataLst>
          </p:nvPr>
        </p:nvSpPr>
        <p:spPr bwMode="auto">
          <a:xfrm>
            <a:off x="5161260" y="1802317"/>
            <a:ext cx="4091243" cy="432568"/>
          </a:xfrm>
          <a:prstGeom prst="rect">
            <a:avLst/>
          </a:prstGeom>
          <a:solidFill>
            <a:srgbClr val="8CC600"/>
          </a:solidFill>
          <a:ln w="9525" cap="flat" cmpd="sng" algn="ctr">
            <a:noFill/>
            <a:prstDash val="solid"/>
            <a:headEnd type="none" w="med" len="med"/>
            <a:tailEnd type="none" w="med" len="med"/>
          </a:ln>
          <a:effectLst/>
        </p:spPr>
        <p:txBody>
          <a:bodyPr vert="horz" wrap="square" lIns="73546" tIns="36775" rIns="73546" bIns="36775" numCol="1" spcCol="0" rtlCol="0" anchor="ctr" anchorCtr="0" compatLnSpc="1">
            <a:prstTxWarp prst="textNoShape">
              <a:avLst/>
            </a:prstTxWarp>
          </a:bodyPr>
          <a:lstStyle/>
          <a:p>
            <a:pPr algn="ctr" defTabSz="735264" fontAlgn="base">
              <a:spcBef>
                <a:spcPct val="0"/>
              </a:spcBef>
              <a:spcAft>
                <a:spcPct val="0"/>
              </a:spcAft>
              <a:defRPr/>
            </a:pPr>
            <a:r>
              <a:rPr lang="en-US" sz="1600" b="1" kern="0" dirty="0">
                <a:gradFill>
                  <a:gsLst>
                    <a:gs pos="0">
                      <a:srgbClr val="FFFFFF"/>
                    </a:gs>
                    <a:gs pos="100000">
                      <a:srgbClr val="FFFFFF"/>
                    </a:gs>
                  </a:gsLst>
                  <a:lin ang="5400000" scaled="0"/>
                </a:gradFill>
              </a:rPr>
              <a:t>Availability </a:t>
            </a:r>
            <a:r>
              <a:rPr lang="en-US" sz="1600" b="1" kern="0" dirty="0" smtClean="0">
                <a:gradFill>
                  <a:gsLst>
                    <a:gs pos="0">
                      <a:srgbClr val="FFFFFF"/>
                    </a:gs>
                    <a:gs pos="100000">
                      <a:srgbClr val="FFFFFF"/>
                    </a:gs>
                  </a:gsLst>
                  <a:lin ang="5400000" scaled="0"/>
                </a:gradFill>
              </a:rPr>
              <a:t>Set</a:t>
            </a:r>
            <a:endParaRPr lang="en-US" sz="1600" b="1" kern="0" dirty="0">
              <a:gradFill>
                <a:gsLst>
                  <a:gs pos="0">
                    <a:srgbClr val="FFFFFF"/>
                  </a:gs>
                  <a:gs pos="100000">
                    <a:srgbClr val="FFFFFF"/>
                  </a:gs>
                </a:gsLst>
                <a:lin ang="5400000" scaled="0"/>
              </a:gradFill>
            </a:endParaRPr>
          </a:p>
        </p:txBody>
      </p:sp>
      <p:sp>
        <p:nvSpPr>
          <p:cNvPr id="3" name="TextBox 2"/>
          <p:cNvSpPr txBox="1"/>
          <p:nvPr/>
        </p:nvSpPr>
        <p:spPr>
          <a:xfrm>
            <a:off x="1756372" y="5667469"/>
            <a:ext cx="4271939" cy="369332"/>
          </a:xfrm>
          <a:prstGeom prst="rect">
            <a:avLst/>
          </a:prstGeom>
          <a:noFill/>
        </p:spPr>
        <p:txBody>
          <a:bodyPr wrap="none" rtlCol="0">
            <a:spAutoFit/>
          </a:bodyPr>
          <a:lstStyle/>
          <a:p>
            <a:r>
              <a:rPr lang="en-US" dirty="0" smtClean="0"/>
              <a:t>* No guaranteed SLA for single VM instance</a:t>
            </a:r>
            <a:endParaRPr lang="en-US" dirty="0"/>
          </a:p>
        </p:txBody>
      </p:sp>
    </p:spTree>
    <p:extLst>
      <p:ext uri="{BB962C8B-B14F-4D97-AF65-F5344CB8AC3E}">
        <p14:creationId xmlns:p14="http://schemas.microsoft.com/office/powerpoint/2010/main" val="282867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605227" y="1668942"/>
            <a:ext cx="8952327" cy="41590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 name="Title 1"/>
          <p:cNvSpPr>
            <a:spLocks noGrp="1"/>
          </p:cNvSpPr>
          <p:nvPr>
            <p:ph type="title"/>
          </p:nvPr>
        </p:nvSpPr>
        <p:spPr/>
        <p:txBody>
          <a:bodyPr/>
          <a:lstStyle/>
          <a:p>
            <a:r>
              <a:rPr lang="en-US" dirty="0" smtClean="0"/>
              <a:t>End-to-End Highly Available Solution</a:t>
            </a:r>
            <a:endParaRPr lang="en-US" dirty="0"/>
          </a:p>
        </p:txBody>
      </p:sp>
      <p:sp>
        <p:nvSpPr>
          <p:cNvPr id="8" name="Text Placeholder 7"/>
          <p:cNvSpPr>
            <a:spLocks noGrp="1"/>
          </p:cNvSpPr>
          <p:nvPr>
            <p:ph type="body" sz="quarter" idx="13"/>
          </p:nvPr>
        </p:nvSpPr>
        <p:spPr/>
        <p:txBody>
          <a:bodyPr/>
          <a:lstStyle/>
          <a:p>
            <a:r>
              <a:rPr lang="en-US" dirty="0" smtClean="0"/>
              <a:t>Redundancy at every level</a:t>
            </a:r>
            <a:endParaRPr lang="en-US" dirty="0"/>
          </a:p>
        </p:txBody>
      </p:sp>
      <p:sp>
        <p:nvSpPr>
          <p:cNvPr id="30" name="Rectangle 29"/>
          <p:cNvSpPr/>
          <p:nvPr/>
        </p:nvSpPr>
        <p:spPr bwMode="auto">
          <a:xfrm>
            <a:off x="7709419" y="4305388"/>
            <a:ext cx="1848767" cy="1237265"/>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73555" tIns="36779" rIns="73555" bIns="36779" numCol="1" spcCol="0" rtlCol="0" anchor="b" anchorCtr="0" compatLnSpc="1">
            <a:prstTxWarp prst="textNoShape">
              <a:avLst/>
            </a:prstTxWarp>
          </a:bodyPr>
          <a:lstStyle/>
          <a:p>
            <a:pPr defTabSz="981002">
              <a:lnSpc>
                <a:spcPct val="90000"/>
              </a:lnSpc>
              <a:spcBef>
                <a:spcPct val="20000"/>
              </a:spcBef>
              <a:buSzPct val="80000"/>
              <a:defRPr/>
            </a:pPr>
            <a:endParaRPr lang="en-US" sz="1600" kern="0" dirty="0">
              <a:gradFill>
                <a:gsLst>
                  <a:gs pos="0">
                    <a:srgbClr val="292929">
                      <a:lumMod val="90000"/>
                      <a:lumOff val="10000"/>
                    </a:srgbClr>
                  </a:gs>
                  <a:gs pos="86000">
                    <a:srgbClr val="292929">
                      <a:lumMod val="90000"/>
                      <a:lumOff val="10000"/>
                    </a:srgbClr>
                  </a:gs>
                </a:gsLst>
                <a:lin ang="5400000" scaled="0"/>
              </a:gradFill>
              <a:latin typeface="Segoe UI"/>
            </a:endParaRPr>
          </a:p>
        </p:txBody>
      </p:sp>
      <p:sp>
        <p:nvSpPr>
          <p:cNvPr id="31" name="Rectangle 30"/>
          <p:cNvSpPr/>
          <p:nvPr/>
        </p:nvSpPr>
        <p:spPr bwMode="auto">
          <a:xfrm>
            <a:off x="7709419" y="2170668"/>
            <a:ext cx="1848767" cy="1237265"/>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73555" tIns="36779" rIns="73555" bIns="36779" numCol="1" spcCol="0" rtlCol="0" anchor="b" anchorCtr="0" compatLnSpc="1">
            <a:prstTxWarp prst="textNoShape">
              <a:avLst/>
            </a:prstTxWarp>
          </a:bodyPr>
          <a:lstStyle/>
          <a:p>
            <a:pPr defTabSz="981002">
              <a:lnSpc>
                <a:spcPct val="90000"/>
              </a:lnSpc>
              <a:spcBef>
                <a:spcPct val="20000"/>
              </a:spcBef>
              <a:buSzPct val="80000"/>
              <a:defRPr/>
            </a:pPr>
            <a:endParaRPr lang="en-US" sz="1600" kern="0" dirty="0">
              <a:gradFill>
                <a:gsLst>
                  <a:gs pos="0">
                    <a:srgbClr val="292929">
                      <a:lumMod val="90000"/>
                      <a:lumOff val="10000"/>
                    </a:srgbClr>
                  </a:gs>
                  <a:gs pos="86000">
                    <a:srgbClr val="292929">
                      <a:lumMod val="90000"/>
                      <a:lumOff val="10000"/>
                    </a:srgbClr>
                  </a:gs>
                </a:gsLst>
                <a:lin ang="5400000" scaled="0"/>
              </a:gradFill>
              <a:latin typeface="Segoe UI"/>
            </a:endParaRPr>
          </a:p>
        </p:txBody>
      </p:sp>
      <p:sp>
        <p:nvSpPr>
          <p:cNvPr id="32" name="Down Arrow 31"/>
          <p:cNvSpPr/>
          <p:nvPr/>
        </p:nvSpPr>
        <p:spPr bwMode="auto">
          <a:xfrm rot="16200000">
            <a:off x="3626960" y="3668077"/>
            <a:ext cx="334297" cy="754683"/>
          </a:xfrm>
          <a:prstGeom prst="downArrow">
            <a:avLst/>
          </a:prstGeom>
          <a:solidFill>
            <a:srgbClr val="FFFFFF">
              <a:lumMod val="50000"/>
            </a:srgbClr>
          </a:solidFill>
          <a:ln w="9525" cap="flat" cmpd="sng" algn="ctr">
            <a:noFill/>
            <a:prstDash val="solid"/>
            <a:headEnd type="none" w="med" len="med"/>
            <a:tailEnd type="none" w="med" len="med"/>
          </a:ln>
          <a:effectLst/>
        </p:spPr>
        <p:txBody>
          <a:bodyPr vert="horz" wrap="none" lIns="73582" tIns="36791" rIns="73582" bIns="36791" numCol="1" rtlCol="0" anchor="ctr" anchorCtr="0" compatLnSpc="1">
            <a:prstTxWarp prst="textNoShape">
              <a:avLst/>
            </a:prstTxWarp>
          </a:bodyPr>
          <a:lstStyle/>
          <a:p>
            <a:pPr algn="ctr" defTabSz="735607" fontAlgn="base">
              <a:spcBef>
                <a:spcPct val="0"/>
              </a:spcBef>
              <a:spcAft>
                <a:spcPct val="0"/>
              </a:spcAft>
              <a:defRPr/>
            </a:pPr>
            <a:endParaRPr lang="en-US" sz="800" kern="0" dirty="0">
              <a:ln>
                <a:solidFill>
                  <a:srgbClr val="FFFFFF">
                    <a:alpha val="0"/>
                  </a:srgbClr>
                </a:solidFill>
              </a:ln>
              <a:solidFill>
                <a:srgbClr val="FFFFFF"/>
              </a:solidFill>
              <a:latin typeface="Segoe UI"/>
            </a:endParaRPr>
          </a:p>
        </p:txBody>
      </p:sp>
      <p:sp>
        <p:nvSpPr>
          <p:cNvPr id="33" name="Rectangle 32"/>
          <p:cNvSpPr/>
          <p:nvPr/>
        </p:nvSpPr>
        <p:spPr bwMode="auto">
          <a:xfrm>
            <a:off x="4768430" y="3930125"/>
            <a:ext cx="1707451" cy="1237265"/>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73555" tIns="73585" rIns="73555" bIns="36779" numCol="1" spcCol="0" rtlCol="0" anchor="t" anchorCtr="0" compatLnSpc="1">
            <a:prstTxWarp prst="textNoShape">
              <a:avLst/>
            </a:prstTxWarp>
          </a:bodyPr>
          <a:lstStyle/>
          <a:p>
            <a:pPr defTabSz="981002">
              <a:lnSpc>
                <a:spcPct val="90000"/>
              </a:lnSpc>
              <a:spcBef>
                <a:spcPct val="20000"/>
              </a:spcBef>
              <a:buSzPct val="80000"/>
              <a:defRPr/>
            </a:pPr>
            <a:r>
              <a:rPr lang="en-US" sz="1600" kern="0" dirty="0">
                <a:gradFill>
                  <a:gsLst>
                    <a:gs pos="0">
                      <a:srgbClr val="292929">
                        <a:lumMod val="90000"/>
                        <a:lumOff val="10000"/>
                      </a:srgbClr>
                    </a:gs>
                    <a:gs pos="86000">
                      <a:srgbClr val="292929">
                        <a:lumMod val="90000"/>
                        <a:lumOff val="10000"/>
                      </a:srgbClr>
                    </a:gs>
                  </a:gsLst>
                  <a:lin ang="5400000" scaled="0"/>
                </a:gradFill>
                <a:latin typeface="Segoe UI"/>
              </a:rPr>
              <a:t>IIS Web Application</a:t>
            </a:r>
          </a:p>
        </p:txBody>
      </p:sp>
      <p:sp>
        <p:nvSpPr>
          <p:cNvPr id="34" name="Rectangle 33"/>
          <p:cNvSpPr/>
          <p:nvPr/>
        </p:nvSpPr>
        <p:spPr bwMode="auto">
          <a:xfrm>
            <a:off x="4819703" y="4548758"/>
            <a:ext cx="1543975" cy="477239"/>
          </a:xfrm>
          <a:prstGeom prst="rect">
            <a:avLst/>
          </a:prstGeom>
          <a:solidFill>
            <a:srgbClr val="00AEEF"/>
          </a:solidFill>
          <a:ln w="9525" cap="flat" cmpd="sng" algn="ctr">
            <a:noFill/>
            <a:prstDash val="solid"/>
          </a:ln>
          <a:effectLst/>
        </p:spPr>
        <p:txBody>
          <a:bodyPr lIns="73585" tIns="36792" rIns="73585" bIns="73585" rtlCol="0" anchor="ctr" anchorCtr="0"/>
          <a:lstStyle/>
          <a:p>
            <a:pPr marL="0" lvl="1" algn="ctr" defTabSz="735546" fontAlgn="base">
              <a:spcBef>
                <a:spcPct val="0"/>
              </a:spcBef>
              <a:spcAft>
                <a:spcPct val="0"/>
              </a:spcAft>
              <a:buClr>
                <a:srgbClr val="FFC000"/>
              </a:buClr>
              <a:defRPr/>
            </a:pPr>
            <a:r>
              <a:rPr lang="en-US" sz="2400" kern="0" spc="-41" dirty="0">
                <a:solidFill>
                  <a:srgbClr val="FFFFFF">
                    <a:alpha val="99000"/>
                  </a:srgbClr>
                </a:solidFill>
                <a:ea typeface="Segoe UI" pitchFamily="34" charset="0"/>
                <a:cs typeface="Segoe UI" pitchFamily="34" charset="0"/>
              </a:rPr>
              <a:t>Web </a:t>
            </a:r>
            <a:r>
              <a:rPr lang="en-US" sz="2400" kern="0" spc="-41" dirty="0" smtClean="0">
                <a:solidFill>
                  <a:srgbClr val="FFFFFF">
                    <a:alpha val="99000"/>
                  </a:srgbClr>
                </a:solidFill>
                <a:ea typeface="Segoe UI" pitchFamily="34" charset="0"/>
                <a:cs typeface="Segoe UI" pitchFamily="34" charset="0"/>
              </a:rPr>
              <a:t>VM</a:t>
            </a:r>
            <a:endParaRPr lang="en-US" sz="2400" kern="0" spc="-41" dirty="0">
              <a:solidFill>
                <a:srgbClr val="FFFFFF">
                  <a:alpha val="99000"/>
                </a:srgbClr>
              </a:solidFill>
              <a:ea typeface="Segoe UI" pitchFamily="34" charset="0"/>
              <a:cs typeface="Segoe UI" pitchFamily="34" charset="0"/>
            </a:endParaRPr>
          </a:p>
        </p:txBody>
      </p:sp>
      <p:sp>
        <p:nvSpPr>
          <p:cNvPr id="35" name="Rectangle 34"/>
          <p:cNvSpPr/>
          <p:nvPr/>
        </p:nvSpPr>
        <p:spPr bwMode="auto">
          <a:xfrm>
            <a:off x="4768430" y="2561122"/>
            <a:ext cx="1707451" cy="1237265"/>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73555" tIns="73585" rIns="73555" bIns="36779" numCol="1" spcCol="0" rtlCol="0" anchor="t" anchorCtr="0" compatLnSpc="1">
            <a:prstTxWarp prst="textNoShape">
              <a:avLst/>
            </a:prstTxWarp>
          </a:bodyPr>
          <a:lstStyle/>
          <a:p>
            <a:pPr defTabSz="981002">
              <a:lnSpc>
                <a:spcPct val="90000"/>
              </a:lnSpc>
              <a:spcBef>
                <a:spcPct val="20000"/>
              </a:spcBef>
              <a:buSzPct val="80000"/>
              <a:defRPr/>
            </a:pPr>
            <a:r>
              <a:rPr lang="en-US" sz="1600" kern="0" dirty="0">
                <a:gradFill>
                  <a:gsLst>
                    <a:gs pos="0">
                      <a:srgbClr val="292929">
                        <a:lumMod val="90000"/>
                        <a:lumOff val="10000"/>
                      </a:srgbClr>
                    </a:gs>
                    <a:gs pos="86000">
                      <a:srgbClr val="292929">
                        <a:lumMod val="90000"/>
                        <a:lumOff val="10000"/>
                      </a:srgbClr>
                    </a:gs>
                  </a:gsLst>
                  <a:lin ang="5400000" scaled="0"/>
                </a:gradFill>
                <a:latin typeface="Segoe UI"/>
              </a:rPr>
              <a:t>IIS Web Application</a:t>
            </a:r>
          </a:p>
        </p:txBody>
      </p:sp>
      <p:sp>
        <p:nvSpPr>
          <p:cNvPr id="37" name="Rectangle 36"/>
          <p:cNvSpPr/>
          <p:nvPr/>
        </p:nvSpPr>
        <p:spPr bwMode="auto">
          <a:xfrm>
            <a:off x="4819703" y="3179754"/>
            <a:ext cx="1543975" cy="477239"/>
          </a:xfrm>
          <a:prstGeom prst="rect">
            <a:avLst/>
          </a:prstGeom>
          <a:solidFill>
            <a:srgbClr val="00AEEF"/>
          </a:solidFill>
          <a:ln w="9525" cap="flat" cmpd="sng" algn="ctr">
            <a:noFill/>
            <a:prstDash val="solid"/>
          </a:ln>
          <a:effectLst/>
        </p:spPr>
        <p:txBody>
          <a:bodyPr lIns="73585" tIns="36792" rIns="73585" bIns="73585" rtlCol="0" anchor="ctr" anchorCtr="0"/>
          <a:lstStyle/>
          <a:p>
            <a:pPr marL="0" lvl="1" algn="ctr" defTabSz="735546" fontAlgn="base">
              <a:spcBef>
                <a:spcPct val="0"/>
              </a:spcBef>
              <a:spcAft>
                <a:spcPct val="0"/>
              </a:spcAft>
              <a:buClr>
                <a:srgbClr val="FFC000"/>
              </a:buClr>
              <a:defRPr/>
            </a:pPr>
            <a:r>
              <a:rPr lang="en-US" sz="2400" kern="0" spc="-41" dirty="0">
                <a:solidFill>
                  <a:srgbClr val="FFFFFF">
                    <a:alpha val="99000"/>
                  </a:srgbClr>
                </a:solidFill>
                <a:ea typeface="Segoe UI" pitchFamily="34" charset="0"/>
                <a:cs typeface="Segoe UI" pitchFamily="34" charset="0"/>
              </a:rPr>
              <a:t>Web </a:t>
            </a:r>
            <a:r>
              <a:rPr lang="en-US" sz="2400" kern="0" spc="-41" dirty="0" smtClean="0">
                <a:solidFill>
                  <a:srgbClr val="FFFFFF">
                    <a:alpha val="99000"/>
                  </a:srgbClr>
                </a:solidFill>
                <a:ea typeface="Segoe UI" pitchFamily="34" charset="0"/>
                <a:cs typeface="Segoe UI" pitchFamily="34" charset="0"/>
              </a:rPr>
              <a:t>VM</a:t>
            </a:r>
            <a:endParaRPr lang="en-US" sz="2400" kern="0" spc="-41" dirty="0">
              <a:solidFill>
                <a:srgbClr val="FFFFFF">
                  <a:alpha val="99000"/>
                </a:srgbClr>
              </a:solidFill>
              <a:ea typeface="Segoe UI" pitchFamily="34" charset="0"/>
              <a:cs typeface="Segoe UI" pitchFamily="34" charset="0"/>
            </a:endParaRPr>
          </a:p>
        </p:txBody>
      </p:sp>
      <p:sp>
        <p:nvSpPr>
          <p:cNvPr id="40" name="TextBox 39"/>
          <p:cNvSpPr txBox="1"/>
          <p:nvPr/>
        </p:nvSpPr>
        <p:spPr>
          <a:xfrm>
            <a:off x="4257699" y="3817147"/>
            <a:ext cx="292075" cy="664797"/>
          </a:xfrm>
          <a:prstGeom prst="rect">
            <a:avLst/>
          </a:prstGeom>
          <a:noFill/>
        </p:spPr>
        <p:txBody>
          <a:bodyPr wrap="square" lIns="0" tIns="0" rIns="0" bIns="0" rtlCol="0">
            <a:spAutoFit/>
          </a:bodyPr>
          <a:lstStyle/>
          <a:p>
            <a:pPr defTabSz="981002">
              <a:lnSpc>
                <a:spcPct val="90000"/>
              </a:lnSpc>
              <a:spcBef>
                <a:spcPct val="20000"/>
              </a:spcBef>
              <a:buSzPct val="80000"/>
              <a:defRPr/>
            </a:pPr>
            <a:r>
              <a:rPr lang="en-US" sz="2400" kern="0" dirty="0">
                <a:gradFill>
                  <a:gsLst>
                    <a:gs pos="0">
                      <a:srgbClr val="292929">
                        <a:lumMod val="90000"/>
                        <a:lumOff val="10000"/>
                      </a:srgbClr>
                    </a:gs>
                    <a:gs pos="86000">
                      <a:srgbClr val="292929">
                        <a:lumMod val="90000"/>
                        <a:lumOff val="10000"/>
                      </a:srgbClr>
                    </a:gs>
                  </a:gsLst>
                  <a:lin ang="5400000" scaled="0"/>
                </a:gradFill>
              </a:rPr>
              <a:t>LB</a:t>
            </a:r>
          </a:p>
        </p:txBody>
      </p:sp>
      <p:cxnSp>
        <p:nvCxnSpPr>
          <p:cNvPr id="41" name="Elbow Connector 15"/>
          <p:cNvCxnSpPr>
            <a:stCxn id="40" idx="3"/>
          </p:cNvCxnSpPr>
          <p:nvPr/>
        </p:nvCxnSpPr>
        <p:spPr>
          <a:xfrm flipV="1">
            <a:off x="4549774" y="3435467"/>
            <a:ext cx="269930" cy="714079"/>
          </a:xfrm>
          <a:prstGeom prst="straightConnector1">
            <a:avLst/>
          </a:prstGeom>
          <a:noFill/>
          <a:ln w="31750" cap="flat" cmpd="sng" algn="ctr">
            <a:solidFill>
              <a:srgbClr val="FFFFFF">
                <a:lumMod val="50000"/>
              </a:srgbClr>
            </a:solidFill>
            <a:prstDash val="solid"/>
            <a:tailEnd type="triangle" w="med" len="med"/>
          </a:ln>
          <a:effectLst/>
        </p:spPr>
      </p:cxnSp>
      <p:cxnSp>
        <p:nvCxnSpPr>
          <p:cNvPr id="42" name="Elbow Connector 15"/>
          <p:cNvCxnSpPr>
            <a:stCxn id="40" idx="3"/>
            <a:endCxn id="34" idx="1"/>
          </p:cNvCxnSpPr>
          <p:nvPr/>
        </p:nvCxnSpPr>
        <p:spPr>
          <a:xfrm>
            <a:off x="4549774" y="4149546"/>
            <a:ext cx="269929" cy="637832"/>
          </a:xfrm>
          <a:prstGeom prst="straightConnector1">
            <a:avLst/>
          </a:prstGeom>
          <a:noFill/>
          <a:ln w="31750" cap="flat" cmpd="sng" algn="ctr">
            <a:solidFill>
              <a:srgbClr val="FFFFFF">
                <a:lumMod val="50000"/>
              </a:srgbClr>
            </a:solidFill>
            <a:prstDash val="solid"/>
            <a:tailEnd type="triangle" w="med" len="med"/>
          </a:ln>
          <a:effectLst/>
        </p:spPr>
      </p:cxnSp>
      <p:sp>
        <p:nvSpPr>
          <p:cNvPr id="43" name="Up-Down Arrow 42"/>
          <p:cNvSpPr/>
          <p:nvPr/>
        </p:nvSpPr>
        <p:spPr bwMode="auto">
          <a:xfrm>
            <a:off x="8469971" y="3396887"/>
            <a:ext cx="275324" cy="920501"/>
          </a:xfrm>
          <a:prstGeom prst="upDownArrow">
            <a:avLst/>
          </a:prstGeom>
          <a:solidFill>
            <a:srgbClr val="FFFFFF">
              <a:lumMod val="50000"/>
            </a:srgbClr>
          </a:solidFill>
          <a:ln w="9525" cap="flat" cmpd="sng" algn="ctr">
            <a:noFill/>
            <a:prstDash val="solid"/>
            <a:headEnd type="none" w="med" len="med"/>
            <a:tailEnd type="none" w="med" len="med"/>
          </a:ln>
          <a:effectLst/>
        </p:spPr>
        <p:txBody>
          <a:bodyPr vert="horz" wrap="none" lIns="73582" tIns="36791" rIns="73582" bIns="36791" numCol="1" rtlCol="0" anchor="ctr" anchorCtr="0" compatLnSpc="1">
            <a:prstTxWarp prst="textNoShape">
              <a:avLst/>
            </a:prstTxWarp>
          </a:bodyPr>
          <a:lstStyle/>
          <a:p>
            <a:pPr algn="ctr" defTabSz="735607" fontAlgn="base">
              <a:spcBef>
                <a:spcPct val="0"/>
              </a:spcBef>
              <a:spcAft>
                <a:spcPct val="0"/>
              </a:spcAft>
              <a:defRPr/>
            </a:pPr>
            <a:endParaRPr lang="en-US" sz="800" kern="0" dirty="0">
              <a:ln>
                <a:solidFill>
                  <a:srgbClr val="FFFFFF">
                    <a:alpha val="0"/>
                  </a:srgbClr>
                </a:solidFill>
              </a:ln>
              <a:solidFill>
                <a:srgbClr val="FFFFFF"/>
              </a:solidFill>
              <a:latin typeface="Segoe UI"/>
            </a:endParaRPr>
          </a:p>
        </p:txBody>
      </p:sp>
      <p:sp>
        <p:nvSpPr>
          <p:cNvPr id="46" name="Rectangle 45"/>
          <p:cNvSpPr/>
          <p:nvPr/>
        </p:nvSpPr>
        <p:spPr bwMode="auto">
          <a:xfrm>
            <a:off x="9015067" y="3407934"/>
            <a:ext cx="426780" cy="897261"/>
          </a:xfrm>
          <a:prstGeom prst="rect">
            <a:avLst/>
          </a:prstGeom>
          <a:solidFill>
            <a:srgbClr val="FFFFFF">
              <a:lumMod val="50000"/>
            </a:srgbClr>
          </a:solidFill>
          <a:ln w="9525" cap="flat" cmpd="sng" algn="ctr">
            <a:noFill/>
            <a:prstDash val="solid"/>
            <a:headEnd type="none" w="med" len="med"/>
            <a:tailEnd type="none" w="med" len="med"/>
          </a:ln>
          <a:effectLst/>
        </p:spPr>
        <p:txBody>
          <a:bodyPr vert="vert270" wrap="none" lIns="73582" tIns="36791" rIns="73582" bIns="36791" numCol="1" rtlCol="0" anchor="ctr" anchorCtr="0" compatLnSpc="1">
            <a:prstTxWarp prst="textNoShape">
              <a:avLst/>
            </a:prstTxWarp>
          </a:bodyPr>
          <a:lstStyle/>
          <a:p>
            <a:pPr marL="0" lvl="1" algn="ctr" defTabSz="735546" fontAlgn="base">
              <a:spcBef>
                <a:spcPct val="0"/>
              </a:spcBef>
              <a:spcAft>
                <a:spcPct val="0"/>
              </a:spcAft>
              <a:buClr>
                <a:srgbClr val="FFC000"/>
              </a:buClr>
              <a:defRPr/>
            </a:pPr>
            <a:r>
              <a:rPr lang="en-US" sz="1300" kern="0" spc="-41" dirty="0">
                <a:solidFill>
                  <a:srgbClr val="FFFFFF">
                    <a:alpha val="99000"/>
                  </a:srgbClr>
                </a:solidFill>
                <a:latin typeface="Segoe UI"/>
                <a:ea typeface="Segoe UI" pitchFamily="34" charset="0"/>
                <a:cs typeface="Segoe UI" pitchFamily="34" charset="0"/>
              </a:rPr>
              <a:t>SQL Mirroring</a:t>
            </a:r>
          </a:p>
        </p:txBody>
      </p:sp>
      <p:sp>
        <p:nvSpPr>
          <p:cNvPr id="49" name="Rectangle 48"/>
          <p:cNvSpPr/>
          <p:nvPr/>
        </p:nvSpPr>
        <p:spPr bwMode="auto">
          <a:xfrm>
            <a:off x="7692467" y="2170546"/>
            <a:ext cx="1865712" cy="3372109"/>
          </a:xfrm>
          <a:prstGeom prst="rect">
            <a:avLst/>
          </a:prstGeom>
          <a:noFill/>
          <a:ln w="19050" cap="flat" cmpd="sng" algn="ctr">
            <a:solidFill>
              <a:srgbClr val="FF0000"/>
            </a:solidFill>
            <a:prstDash val="dash"/>
            <a:miter lim="800000"/>
            <a:headEnd type="none" w="med" len="med"/>
            <a:tailEnd type="none" w="med" len="med"/>
          </a:ln>
          <a:effectLst/>
        </p:spPr>
        <p:txBody>
          <a:bodyPr vert="horz" wrap="square" lIns="73582" tIns="36791" rIns="73582" bIns="36791" numCol="1" rtlCol="0" anchor="ctr" anchorCtr="0" compatLnSpc="1">
            <a:prstTxWarp prst="textNoShape">
              <a:avLst/>
            </a:prstTxWarp>
          </a:bodyPr>
          <a:lstStyle/>
          <a:p>
            <a:pPr algn="ctr" defTabSz="735607" fontAlgn="base">
              <a:spcBef>
                <a:spcPct val="0"/>
              </a:spcBef>
              <a:spcAft>
                <a:spcPct val="0"/>
              </a:spcAft>
              <a:defRPr/>
            </a:pPr>
            <a:endParaRPr lang="en-US" sz="1900" kern="0" dirty="0">
              <a:gradFill>
                <a:gsLst>
                  <a:gs pos="0">
                    <a:srgbClr val="FFFFFF"/>
                  </a:gs>
                  <a:gs pos="100000">
                    <a:srgbClr val="FFFFFF"/>
                  </a:gs>
                </a:gsLst>
                <a:lin ang="5400000" scaled="0"/>
              </a:gradFill>
              <a:latin typeface="Segoe UI"/>
            </a:endParaRPr>
          </a:p>
        </p:txBody>
      </p:sp>
      <p:sp>
        <p:nvSpPr>
          <p:cNvPr id="50" name="Rectangle 49"/>
          <p:cNvSpPr/>
          <p:nvPr/>
        </p:nvSpPr>
        <p:spPr bwMode="auto">
          <a:xfrm>
            <a:off x="4768430" y="2561124"/>
            <a:ext cx="1707451" cy="2606269"/>
          </a:xfrm>
          <a:prstGeom prst="rect">
            <a:avLst/>
          </a:prstGeom>
          <a:noFill/>
          <a:ln w="19050" cap="flat" cmpd="sng" algn="ctr">
            <a:solidFill>
              <a:srgbClr val="FF0000"/>
            </a:solidFill>
            <a:prstDash val="dash"/>
            <a:miter lim="800000"/>
            <a:headEnd type="none" w="med" len="med"/>
            <a:tailEnd type="none" w="med" len="med"/>
          </a:ln>
          <a:effectLst/>
        </p:spPr>
        <p:txBody>
          <a:bodyPr vert="horz" wrap="square" lIns="73582" tIns="36791" rIns="73582" bIns="36791" numCol="1" rtlCol="0" anchor="ctr" anchorCtr="0" compatLnSpc="1">
            <a:prstTxWarp prst="textNoShape">
              <a:avLst/>
            </a:prstTxWarp>
          </a:bodyPr>
          <a:lstStyle/>
          <a:p>
            <a:pPr algn="ctr" defTabSz="735607" fontAlgn="base">
              <a:spcBef>
                <a:spcPct val="0"/>
              </a:spcBef>
              <a:spcAft>
                <a:spcPct val="0"/>
              </a:spcAft>
              <a:defRPr/>
            </a:pPr>
            <a:endParaRPr lang="en-US" sz="1900" kern="0" dirty="0">
              <a:gradFill>
                <a:gsLst>
                  <a:gs pos="0">
                    <a:srgbClr val="FFFFFF"/>
                  </a:gs>
                  <a:gs pos="100000">
                    <a:srgbClr val="FFFFFF"/>
                  </a:gs>
                </a:gsLst>
                <a:lin ang="5400000" scaled="0"/>
              </a:gradFill>
              <a:latin typeface="Segoe UI"/>
            </a:endParaRPr>
          </a:p>
        </p:txBody>
      </p:sp>
      <p:grpSp>
        <p:nvGrpSpPr>
          <p:cNvPr id="52" name="Group 51"/>
          <p:cNvGrpSpPr/>
          <p:nvPr/>
        </p:nvGrpSpPr>
        <p:grpSpPr>
          <a:xfrm>
            <a:off x="1808427" y="3145742"/>
            <a:ext cx="1417689" cy="1259839"/>
            <a:chOff x="508000" y="2203271"/>
            <a:chExt cx="1799771" cy="1799771"/>
          </a:xfrm>
        </p:grpSpPr>
        <p:sp>
          <p:nvSpPr>
            <p:cNvPr id="56" name="Rectangle 55"/>
            <p:cNvSpPr/>
            <p:nvPr/>
          </p:nvSpPr>
          <p:spPr bwMode="auto">
            <a:xfrm>
              <a:off x="508000" y="2203271"/>
              <a:ext cx="1799771" cy="1799771"/>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735639" fontAlgn="base">
                <a:spcBef>
                  <a:spcPct val="0"/>
                </a:spcBef>
                <a:spcAft>
                  <a:spcPct val="0"/>
                </a:spcAft>
                <a:defRPr/>
              </a:pPr>
              <a:r>
                <a:rPr lang="en-US" sz="2400" kern="0" dirty="0">
                  <a:gradFill>
                    <a:gsLst>
                      <a:gs pos="0">
                        <a:srgbClr val="FFFFFF"/>
                      </a:gs>
                      <a:gs pos="100000">
                        <a:srgbClr val="FFFFFF"/>
                      </a:gs>
                    </a:gsLst>
                    <a:lin ang="5400000" scaled="0"/>
                  </a:gradFill>
                  <a:latin typeface="Segoe UI"/>
                  <a:ea typeface="Segoe UI" pitchFamily="34" charset="0"/>
                  <a:cs typeface="Segoe UI" pitchFamily="34" charset="0"/>
                </a:rPr>
                <a:t>Internet</a:t>
              </a:r>
            </a:p>
          </p:txBody>
        </p:sp>
        <p:grpSp>
          <p:nvGrpSpPr>
            <p:cNvPr id="57" name="Group 56"/>
            <p:cNvGrpSpPr/>
            <p:nvPr/>
          </p:nvGrpSpPr>
          <p:grpSpPr>
            <a:xfrm>
              <a:off x="748459" y="2603641"/>
              <a:ext cx="1318853" cy="744211"/>
              <a:chOff x="7683468" y="2188241"/>
              <a:chExt cx="1543891" cy="871196"/>
            </a:xfrm>
          </p:grpSpPr>
          <p:pic>
            <p:nvPicPr>
              <p:cNvPr id="5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57994"/>
              <a:stretch/>
            </p:blipFill>
            <p:spPr bwMode="auto">
              <a:xfrm>
                <a:off x="7683468" y="2188241"/>
                <a:ext cx="1543891" cy="8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Freeform 6"/>
              <p:cNvSpPr>
                <a:spLocks noChangeAspect="1" noEditPoints="1"/>
              </p:cNvSpPr>
              <p:nvPr/>
            </p:nvSpPr>
            <p:spPr bwMode="black">
              <a:xfrm>
                <a:off x="8553388" y="2268211"/>
                <a:ext cx="481758" cy="487799"/>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ctr" defTabSz="981002">
                  <a:defRPr/>
                </a:pPr>
                <a:endParaRPr lang="en-US" sz="2400" kern="0">
                  <a:solidFill>
                    <a:srgbClr val="292929"/>
                  </a:solidFill>
                </a:endParaRPr>
              </a:p>
            </p:txBody>
          </p:sp>
        </p:grpSp>
      </p:grpSp>
      <p:cxnSp>
        <p:nvCxnSpPr>
          <p:cNvPr id="63" name="Straight Arrow Connector 62"/>
          <p:cNvCxnSpPr>
            <a:stCxn id="50" idx="3"/>
            <a:endCxn id="49" idx="1"/>
          </p:cNvCxnSpPr>
          <p:nvPr/>
        </p:nvCxnSpPr>
        <p:spPr>
          <a:xfrm flipV="1">
            <a:off x="6475879" y="3856601"/>
            <a:ext cx="1216587" cy="7657"/>
          </a:xfrm>
          <a:prstGeom prst="straightConnector1">
            <a:avLst/>
          </a:prstGeom>
          <a:noFill/>
          <a:ln w="31750" cap="flat" cmpd="sng" algn="ctr">
            <a:solidFill>
              <a:srgbClr val="FFFFFF">
                <a:lumMod val="50000"/>
              </a:srgbClr>
            </a:solidFill>
            <a:prstDash val="solid"/>
            <a:tailEnd type="triangle" w="med" len="med"/>
          </a:ln>
          <a:effectLst/>
        </p:spPr>
      </p:cxnSp>
      <p:sp>
        <p:nvSpPr>
          <p:cNvPr id="64" name="TextBox 63"/>
          <p:cNvSpPr txBox="1"/>
          <p:nvPr/>
        </p:nvSpPr>
        <p:spPr>
          <a:xfrm>
            <a:off x="9630451" y="2177013"/>
            <a:ext cx="742191" cy="180049"/>
          </a:xfrm>
          <a:prstGeom prst="rect">
            <a:avLst/>
          </a:prstGeom>
          <a:noFill/>
        </p:spPr>
        <p:txBody>
          <a:bodyPr wrap="none" lIns="0" tIns="0" rIns="0" bIns="0" rtlCol="0">
            <a:spAutoFit/>
          </a:bodyPr>
          <a:lstStyle/>
          <a:p>
            <a:pPr defTabSz="1219170">
              <a:lnSpc>
                <a:spcPct val="90000"/>
              </a:lnSpc>
              <a:spcBef>
                <a:spcPct val="20000"/>
              </a:spcBef>
              <a:buSzPct val="80000"/>
              <a:defRPr/>
            </a:pPr>
            <a:r>
              <a:rPr lang="en-US" sz="1300" kern="0" dirty="0">
                <a:solidFill>
                  <a:srgbClr val="FF0000">
                    <a:alpha val="99000"/>
                  </a:srgbClr>
                </a:solidFill>
              </a:rPr>
              <a:t>SQL-AVSET</a:t>
            </a:r>
          </a:p>
        </p:txBody>
      </p:sp>
      <p:sp>
        <p:nvSpPr>
          <p:cNvPr id="67" name="TextBox 66"/>
          <p:cNvSpPr txBox="1"/>
          <p:nvPr/>
        </p:nvSpPr>
        <p:spPr>
          <a:xfrm>
            <a:off x="6593604" y="2557044"/>
            <a:ext cx="642805" cy="180049"/>
          </a:xfrm>
          <a:prstGeom prst="rect">
            <a:avLst/>
          </a:prstGeom>
          <a:noFill/>
        </p:spPr>
        <p:txBody>
          <a:bodyPr wrap="none" lIns="0" tIns="0" rIns="0" bIns="0" rtlCol="0">
            <a:spAutoFit/>
          </a:bodyPr>
          <a:lstStyle/>
          <a:p>
            <a:pPr defTabSz="1219170">
              <a:lnSpc>
                <a:spcPct val="90000"/>
              </a:lnSpc>
              <a:spcBef>
                <a:spcPct val="20000"/>
              </a:spcBef>
              <a:buSzPct val="80000"/>
              <a:defRPr/>
            </a:pPr>
            <a:r>
              <a:rPr lang="en-US" sz="1300" kern="0" dirty="0">
                <a:solidFill>
                  <a:srgbClr val="FF0000">
                    <a:alpha val="99000"/>
                  </a:srgbClr>
                </a:solidFill>
              </a:rPr>
              <a:t>IIS-AVSET</a:t>
            </a:r>
          </a:p>
        </p:txBody>
      </p:sp>
      <p:sp>
        <p:nvSpPr>
          <p:cNvPr id="69" name="Freeform 68"/>
          <p:cNvSpPr>
            <a:spLocks noEditPoints="1"/>
          </p:cNvSpPr>
          <p:nvPr/>
        </p:nvSpPr>
        <p:spPr bwMode="auto">
          <a:xfrm flipH="1">
            <a:off x="8249293" y="4497880"/>
            <a:ext cx="675532" cy="70198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rgbClr val="0071BC"/>
          </a:solidFill>
          <a:ln w="12700" cap="flat" cmpd="sng" algn="ctr">
            <a:noFill/>
            <a:prstDash val="solid"/>
          </a:ln>
          <a:effectLst/>
        </p:spPr>
        <p:txBody>
          <a:bodyPr lIns="55199" tIns="147175" rIns="55199" bIns="27601" rtlCol="0" anchor="ctr"/>
          <a:lstStyle/>
          <a:p>
            <a:pPr defTabSz="1219170" fontAlgn="base">
              <a:lnSpc>
                <a:spcPct val="90000"/>
              </a:lnSpc>
              <a:spcBef>
                <a:spcPct val="0"/>
              </a:spcBef>
              <a:spcAft>
                <a:spcPct val="0"/>
              </a:spcAft>
              <a:buSzPct val="90000"/>
              <a:defRPr/>
            </a:pPr>
            <a:r>
              <a:rPr lang="en-US" sz="1600" kern="0" dirty="0">
                <a:gradFill>
                  <a:gsLst>
                    <a:gs pos="85000">
                      <a:srgbClr val="FFFFFF"/>
                    </a:gs>
                    <a:gs pos="0">
                      <a:srgbClr val="FFFFFF"/>
                    </a:gs>
                  </a:gsLst>
                  <a:lin ang="5400000" scaled="0"/>
                </a:gradFill>
                <a:latin typeface="Segoe UI"/>
                <a:ea typeface="Segoe UI" pitchFamily="34" charset="0"/>
                <a:cs typeface="Segoe UI" pitchFamily="34" charset="0"/>
              </a:rPr>
              <a:t>SQL</a:t>
            </a:r>
          </a:p>
          <a:p>
            <a:pPr defTabSz="1219170" fontAlgn="base">
              <a:lnSpc>
                <a:spcPct val="90000"/>
              </a:lnSpc>
              <a:spcBef>
                <a:spcPct val="0"/>
              </a:spcBef>
              <a:spcAft>
                <a:spcPct val="0"/>
              </a:spcAft>
              <a:buSzPct val="90000"/>
              <a:defRPr/>
            </a:pPr>
            <a:r>
              <a:rPr lang="en-US" sz="1600" kern="0" dirty="0">
                <a:gradFill>
                  <a:gsLst>
                    <a:gs pos="85000">
                      <a:srgbClr val="FFFFFF"/>
                    </a:gs>
                    <a:gs pos="0">
                      <a:srgbClr val="FFFFFF"/>
                    </a:gs>
                  </a:gsLst>
                  <a:lin ang="5400000" scaled="0"/>
                </a:gradFill>
                <a:latin typeface="Segoe UI"/>
                <a:ea typeface="Segoe UI" pitchFamily="34" charset="0"/>
                <a:cs typeface="Segoe UI" pitchFamily="34" charset="0"/>
              </a:rPr>
              <a:t>Server</a:t>
            </a:r>
          </a:p>
        </p:txBody>
      </p:sp>
      <p:sp>
        <p:nvSpPr>
          <p:cNvPr id="72" name="Freeform 71"/>
          <p:cNvSpPr>
            <a:spLocks noEditPoints="1"/>
          </p:cNvSpPr>
          <p:nvPr/>
        </p:nvSpPr>
        <p:spPr bwMode="auto">
          <a:xfrm flipH="1">
            <a:off x="8249293" y="2381913"/>
            <a:ext cx="675532" cy="70198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rgbClr val="0071BC"/>
          </a:solidFill>
          <a:ln w="12700" cap="flat" cmpd="sng" algn="ctr">
            <a:noFill/>
            <a:prstDash val="solid"/>
          </a:ln>
          <a:effectLst/>
        </p:spPr>
        <p:txBody>
          <a:bodyPr lIns="55199" tIns="147175" rIns="55199" bIns="27601" rtlCol="0" anchor="ctr"/>
          <a:lstStyle/>
          <a:p>
            <a:pPr defTabSz="1219170" fontAlgn="base">
              <a:lnSpc>
                <a:spcPct val="90000"/>
              </a:lnSpc>
              <a:spcBef>
                <a:spcPct val="0"/>
              </a:spcBef>
              <a:spcAft>
                <a:spcPct val="0"/>
              </a:spcAft>
              <a:buSzPct val="90000"/>
              <a:defRPr/>
            </a:pPr>
            <a:r>
              <a:rPr lang="en-US" sz="1600" kern="0" dirty="0">
                <a:gradFill>
                  <a:gsLst>
                    <a:gs pos="85000">
                      <a:srgbClr val="FFFFFF"/>
                    </a:gs>
                    <a:gs pos="0">
                      <a:srgbClr val="FFFFFF"/>
                    </a:gs>
                  </a:gsLst>
                  <a:lin ang="5400000" scaled="0"/>
                </a:gradFill>
                <a:latin typeface="Segoe UI"/>
                <a:ea typeface="Segoe UI" pitchFamily="34" charset="0"/>
                <a:cs typeface="Segoe UI" pitchFamily="34" charset="0"/>
              </a:rPr>
              <a:t>SQL</a:t>
            </a:r>
          </a:p>
          <a:p>
            <a:pPr defTabSz="1219170" fontAlgn="base">
              <a:lnSpc>
                <a:spcPct val="90000"/>
              </a:lnSpc>
              <a:spcBef>
                <a:spcPct val="0"/>
              </a:spcBef>
              <a:spcAft>
                <a:spcPct val="0"/>
              </a:spcAft>
              <a:buSzPct val="90000"/>
              <a:defRPr/>
            </a:pPr>
            <a:r>
              <a:rPr lang="en-US" sz="1600" kern="0" dirty="0">
                <a:gradFill>
                  <a:gsLst>
                    <a:gs pos="85000">
                      <a:srgbClr val="FFFFFF"/>
                    </a:gs>
                    <a:gs pos="0">
                      <a:srgbClr val="FFFFFF"/>
                    </a:gs>
                  </a:gsLst>
                  <a:lin ang="5400000" scaled="0"/>
                </a:gradFill>
                <a:latin typeface="Segoe UI"/>
                <a:ea typeface="Segoe UI" pitchFamily="34" charset="0"/>
                <a:cs typeface="Segoe UI" pitchFamily="34" charset="0"/>
              </a:rPr>
              <a:t>Server</a:t>
            </a:r>
          </a:p>
        </p:txBody>
      </p:sp>
    </p:spTree>
    <p:extLst>
      <p:ext uri="{BB962C8B-B14F-4D97-AF65-F5344CB8AC3E}">
        <p14:creationId xmlns:p14="http://schemas.microsoft.com/office/powerpoint/2010/main" val="5374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animEffect transition="in" filter="fade">
                                      <p:cBhvr>
                                        <p:cTn id="9" dur="5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p:bldP spid="49" grpId="0" animBg="1"/>
      <p:bldP spid="50" grpId="0" animBg="1"/>
      <p:bldP spid="64" grpId="0"/>
      <p:bldP spid="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71600"/>
            <a:ext cx="8257880" cy="1828800"/>
          </a:xfrm>
        </p:spPr>
        <p:txBody>
          <a:bodyPr/>
          <a:lstStyle/>
          <a:p>
            <a:r>
              <a:rPr lang="en-US" dirty="0"/>
              <a:t>Module </a:t>
            </a:r>
            <a:r>
              <a:rPr lang="en-US" dirty="0" smtClean="0"/>
              <a:t>3: </a:t>
            </a:r>
            <a:r>
              <a:rPr lang="en-US" dirty="0"/>
              <a:t>IaaS </a:t>
            </a:r>
            <a:r>
              <a:rPr lang="en-US" dirty="0" smtClean="0"/>
              <a:t>VMs</a:t>
            </a:r>
            <a:endParaRPr lang="en-US" dirty="0"/>
          </a:p>
        </p:txBody>
      </p:sp>
      <p:sp>
        <p:nvSpPr>
          <p:cNvPr id="7" name="Text Placeholder 6"/>
          <p:cNvSpPr>
            <a:spLocks noGrp="1"/>
          </p:cNvSpPr>
          <p:nvPr>
            <p:ph type="body" sz="quarter" idx="12"/>
          </p:nvPr>
        </p:nvSpPr>
        <p:spPr/>
        <p:txBody>
          <a:bodyPr/>
          <a:lstStyle/>
          <a:p>
            <a:r>
              <a:rPr lang="en-US" dirty="0" smtClean="0"/>
              <a:t>Understanding Disks</a:t>
            </a:r>
            <a:endParaRPr lang="en-US" dirty="0"/>
          </a:p>
        </p:txBody>
      </p:sp>
    </p:spTree>
    <p:extLst>
      <p:ext uri="{BB962C8B-B14F-4D97-AF65-F5344CB8AC3E}">
        <p14:creationId xmlns:p14="http://schemas.microsoft.com/office/powerpoint/2010/main" val="206588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86407" y="2919798"/>
            <a:ext cx="9323809" cy="2866667"/>
          </a:xfrm>
          <a:prstGeom prst="rect">
            <a:avLst/>
          </a:prstGeom>
        </p:spPr>
      </p:pic>
      <p:pic>
        <p:nvPicPr>
          <p:cNvPr id="5" name="Picture 4"/>
          <p:cNvPicPr>
            <a:picLocks noChangeAspect="1"/>
          </p:cNvPicPr>
          <p:nvPr/>
        </p:nvPicPr>
        <p:blipFill>
          <a:blip r:embed="rId5"/>
          <a:stretch>
            <a:fillRect/>
          </a:stretch>
        </p:blipFill>
        <p:spPr>
          <a:xfrm>
            <a:off x="1962666" y="881176"/>
            <a:ext cx="8266667" cy="2685714"/>
          </a:xfrm>
          <a:prstGeom prst="rect">
            <a:avLst/>
          </a:prstGeom>
        </p:spPr>
      </p:pic>
      <p:cxnSp>
        <p:nvCxnSpPr>
          <p:cNvPr id="21" name="Straight Arrow Connector 20"/>
          <p:cNvCxnSpPr/>
          <p:nvPr/>
        </p:nvCxnSpPr>
        <p:spPr>
          <a:xfrm flipH="1" flipV="1">
            <a:off x="3811509" y="2559720"/>
            <a:ext cx="1302150" cy="1859997"/>
          </a:xfrm>
          <a:prstGeom prst="straightConnector1">
            <a:avLst/>
          </a:prstGeom>
          <a:noFill/>
          <a:ln w="57150" cap="flat" cmpd="sng" algn="ctr">
            <a:solidFill>
              <a:srgbClr val="FF8A00"/>
            </a:solidFill>
            <a:prstDash val="solid"/>
            <a:tailEnd type="arrow"/>
          </a:ln>
          <a:effectLst>
            <a:outerShdw blurRad="40000" dist="23000" dir="5400000" rotWithShape="0">
              <a:srgbClr val="000000">
                <a:alpha val="35000"/>
              </a:srgbClr>
            </a:outerShdw>
          </a:effectLst>
        </p:spPr>
      </p:cxnSp>
      <p:sp>
        <p:nvSpPr>
          <p:cNvPr id="22" name="Rectangle 21"/>
          <p:cNvSpPr/>
          <p:nvPr/>
        </p:nvSpPr>
        <p:spPr bwMode="auto">
          <a:xfrm>
            <a:off x="6448937" y="957157"/>
            <a:ext cx="3149705" cy="1386117"/>
          </a:xfrm>
          <a:prstGeom prst="rect">
            <a:avLst/>
          </a:prstGeom>
          <a:solidFill>
            <a:srgbClr val="5F5F5F"/>
          </a:solidFill>
          <a:ln w="9525" cap="flat" cmpd="sng" algn="ctr">
            <a:solidFill>
              <a:srgbClr val="00AEE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80919" tIns="40460" rIns="80919" bIns="40460" numCol="1" rtlCol="0" anchor="ctr" anchorCtr="0" compatLnSpc="1">
            <a:prstTxWarp prst="textNoShape">
              <a:avLst/>
            </a:prstTxWarp>
          </a:bodyPr>
          <a:lstStyle/>
          <a:p>
            <a:pPr defTabSz="808973">
              <a:defRPr/>
            </a:pPr>
            <a:r>
              <a:rPr lang="en-US" sz="2000" b="1" kern="0" dirty="0">
                <a:solidFill>
                  <a:srgbClr val="FFFFFF">
                    <a:alpha val="98824"/>
                  </a:srgbClr>
                </a:solidFill>
                <a:latin typeface="Segoe UI" pitchFamily="34" charset="0"/>
                <a:ea typeface="Segoe UI" pitchFamily="34" charset="0"/>
                <a:cs typeface="Segoe UI" pitchFamily="34" charset="0"/>
              </a:rPr>
              <a:t>OS Disk</a:t>
            </a:r>
          </a:p>
          <a:p>
            <a:pPr marL="303466" indent="-303466" defTabSz="808973">
              <a:buFont typeface="Arial" pitchFamily="34" charset="0"/>
              <a:buChar char="•"/>
              <a:defRPr/>
            </a:pPr>
            <a:r>
              <a:rPr lang="en-US" sz="2000" kern="0" dirty="0">
                <a:solidFill>
                  <a:srgbClr val="FFFFFF">
                    <a:alpha val="98824"/>
                  </a:srgbClr>
                </a:solidFill>
                <a:latin typeface="Segoe UI" pitchFamily="34" charset="0"/>
                <a:ea typeface="Segoe UI" pitchFamily="34" charset="0"/>
                <a:cs typeface="Segoe UI" pitchFamily="34" charset="0"/>
              </a:rPr>
              <a:t>Persistent</a:t>
            </a:r>
          </a:p>
          <a:p>
            <a:pPr marL="303466" indent="-303466" defTabSz="808973">
              <a:buFont typeface="Arial" pitchFamily="34" charset="0"/>
              <a:buChar char="•"/>
              <a:defRPr/>
            </a:pPr>
            <a:r>
              <a:rPr lang="en-US" sz="2000" kern="0" dirty="0">
                <a:solidFill>
                  <a:srgbClr val="FFFFFF">
                    <a:alpha val="98824"/>
                  </a:srgbClr>
                </a:solidFill>
                <a:latin typeface="Segoe UI" pitchFamily="34" charset="0"/>
                <a:ea typeface="Segoe UI" pitchFamily="34" charset="0"/>
                <a:cs typeface="Segoe UI" pitchFamily="34" charset="0"/>
              </a:rPr>
              <a:t>SATA</a:t>
            </a:r>
          </a:p>
          <a:p>
            <a:pPr marL="303466" indent="-303466" defTabSz="808973">
              <a:buFont typeface="Arial" pitchFamily="34" charset="0"/>
              <a:buChar char="•"/>
              <a:defRPr/>
            </a:pPr>
            <a:r>
              <a:rPr lang="en-US" sz="2000" b="1" kern="0" dirty="0">
                <a:solidFill>
                  <a:srgbClr val="FFFFFF">
                    <a:alpha val="98824"/>
                  </a:srgbClr>
                </a:solidFill>
                <a:latin typeface="Segoe UI" pitchFamily="34" charset="0"/>
                <a:ea typeface="Segoe UI" pitchFamily="34" charset="0"/>
                <a:cs typeface="Segoe UI" pitchFamily="34" charset="0"/>
              </a:rPr>
              <a:t>Drive C:</a:t>
            </a:r>
          </a:p>
        </p:txBody>
      </p:sp>
      <p:cxnSp>
        <p:nvCxnSpPr>
          <p:cNvPr id="24" name="Straight Arrow Connector 23"/>
          <p:cNvCxnSpPr/>
          <p:nvPr/>
        </p:nvCxnSpPr>
        <p:spPr>
          <a:xfrm flipH="1">
            <a:off x="5426579" y="2224033"/>
            <a:ext cx="1347994" cy="2210321"/>
          </a:xfrm>
          <a:prstGeom prst="straightConnector1">
            <a:avLst/>
          </a:prstGeom>
          <a:noFill/>
          <a:ln w="57150" cap="flat" cmpd="sng" algn="ctr">
            <a:solidFill>
              <a:srgbClr val="FF8A00"/>
            </a:solidFill>
            <a:prstDash val="solid"/>
            <a:tailEnd type="arrow"/>
          </a:ln>
          <a:effectLst>
            <a:outerShdw blurRad="40000" dist="23000" dir="5400000" rotWithShape="0">
              <a:srgbClr val="000000">
                <a:alpha val="35000"/>
              </a:srgbClr>
            </a:outerShdw>
          </a:effectLst>
        </p:spPr>
      </p:cxnSp>
      <p:sp>
        <p:nvSpPr>
          <p:cNvPr id="6" name="Title 5"/>
          <p:cNvSpPr>
            <a:spLocks noGrp="1"/>
          </p:cNvSpPr>
          <p:nvPr>
            <p:ph type="title"/>
          </p:nvPr>
        </p:nvSpPr>
        <p:spPr/>
        <p:txBody>
          <a:bodyPr/>
          <a:lstStyle/>
          <a:p>
            <a:r>
              <a:rPr lang="en-US" dirty="0" smtClean="0"/>
              <a:t>VM Disk Layout – Windows OS</a:t>
            </a:r>
            <a:endParaRPr lang="en-US" dirty="0"/>
          </a:p>
        </p:txBody>
      </p:sp>
      <p:sp>
        <p:nvSpPr>
          <p:cNvPr id="2" name="Rectangle 1"/>
          <p:cNvSpPr/>
          <p:nvPr/>
        </p:nvSpPr>
        <p:spPr>
          <a:xfrm>
            <a:off x="4149213" y="4916129"/>
            <a:ext cx="3116826" cy="5801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3183400" y="5982631"/>
            <a:ext cx="3329822" cy="369332"/>
          </a:xfrm>
          <a:prstGeom prst="rect">
            <a:avLst/>
          </a:prstGeom>
          <a:noFill/>
        </p:spPr>
        <p:txBody>
          <a:bodyPr wrap="none" rtlCol="0">
            <a:spAutoFit/>
          </a:bodyPr>
          <a:lstStyle/>
          <a:p>
            <a:r>
              <a:rPr lang="en-US" dirty="0" smtClean="0"/>
              <a:t>* Max. size of C:\ drive – 1,023GB</a:t>
            </a:r>
            <a:endParaRPr lang="en-US" dirty="0"/>
          </a:p>
        </p:txBody>
      </p:sp>
    </p:spTree>
    <p:custDataLst>
      <p:tags r:id="rId1"/>
    </p:custDataLst>
    <p:extLst>
      <p:ext uri="{BB962C8B-B14F-4D97-AF65-F5344CB8AC3E}">
        <p14:creationId xmlns:p14="http://schemas.microsoft.com/office/powerpoint/2010/main" val="3906108647"/>
      </p:ext>
    </p:extLst>
  </p:cSld>
  <p:clrMapOvr>
    <a:masterClrMapping/>
  </p:clrMapOvr>
  <p:transition advTm="1667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537154" y="1860450"/>
            <a:ext cx="8266667" cy="2685714"/>
          </a:xfrm>
          <a:prstGeom prst="rect">
            <a:avLst/>
          </a:prstGeom>
        </p:spPr>
      </p:pic>
      <p:pic>
        <p:nvPicPr>
          <p:cNvPr id="3" name="Picture 2"/>
          <p:cNvPicPr>
            <a:picLocks noChangeAspect="1"/>
          </p:cNvPicPr>
          <p:nvPr/>
        </p:nvPicPr>
        <p:blipFill>
          <a:blip r:embed="rId5"/>
          <a:stretch>
            <a:fillRect/>
          </a:stretch>
        </p:blipFill>
        <p:spPr>
          <a:xfrm>
            <a:off x="1277123" y="3577819"/>
            <a:ext cx="9323809" cy="2866667"/>
          </a:xfrm>
          <a:prstGeom prst="rect">
            <a:avLst/>
          </a:prstGeom>
        </p:spPr>
      </p:pic>
      <p:sp>
        <p:nvSpPr>
          <p:cNvPr id="14" name="Rectangle 13"/>
          <p:cNvSpPr/>
          <p:nvPr/>
        </p:nvSpPr>
        <p:spPr bwMode="auto">
          <a:xfrm>
            <a:off x="6424192" y="1518884"/>
            <a:ext cx="3149705" cy="1210777"/>
          </a:xfrm>
          <a:prstGeom prst="rect">
            <a:avLst/>
          </a:prstGeom>
          <a:solidFill>
            <a:srgbClr val="5F5F5F"/>
          </a:solidFill>
          <a:ln w="9525" cap="flat" cmpd="sng" algn="ctr">
            <a:solidFill>
              <a:srgbClr val="00AEE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80919" tIns="40460" rIns="80919" bIns="40460" numCol="1" rtlCol="0" anchor="ctr" anchorCtr="0" compatLnSpc="1">
            <a:prstTxWarp prst="textNoShape">
              <a:avLst/>
            </a:prstTxWarp>
          </a:bodyPr>
          <a:lstStyle/>
          <a:p>
            <a:pPr defTabSz="808973">
              <a:defRPr/>
            </a:pPr>
            <a:r>
              <a:rPr lang="en-US" sz="2000" b="1" kern="0" dirty="0">
                <a:solidFill>
                  <a:srgbClr val="FFFFFF">
                    <a:alpha val="98824"/>
                  </a:srgbClr>
                </a:solidFill>
                <a:latin typeface="Segoe UI" pitchFamily="34" charset="0"/>
                <a:ea typeface="Segoe UI" pitchFamily="34" charset="0"/>
                <a:cs typeface="Segoe UI" pitchFamily="34" charset="0"/>
              </a:rPr>
              <a:t>Temporary Storage Disk</a:t>
            </a:r>
          </a:p>
          <a:p>
            <a:pPr marL="303466" indent="-303466" defTabSz="808973">
              <a:buFont typeface="Arial" pitchFamily="34" charset="0"/>
              <a:buChar char="•"/>
              <a:defRPr/>
            </a:pPr>
            <a:r>
              <a:rPr lang="en-US" sz="2000" kern="0" dirty="0">
                <a:solidFill>
                  <a:srgbClr val="FFFFFF">
                    <a:alpha val="98824"/>
                  </a:srgbClr>
                </a:solidFill>
                <a:latin typeface="Segoe UI" pitchFamily="34" charset="0"/>
                <a:ea typeface="Segoe UI" pitchFamily="34" charset="0"/>
                <a:cs typeface="Segoe UI" pitchFamily="34" charset="0"/>
              </a:rPr>
              <a:t>Local (Not Persistent)</a:t>
            </a:r>
          </a:p>
          <a:p>
            <a:pPr marL="303466" indent="-303466" defTabSz="808973">
              <a:buFont typeface="Arial" pitchFamily="34" charset="0"/>
              <a:buChar char="•"/>
              <a:defRPr/>
            </a:pPr>
            <a:r>
              <a:rPr lang="en-US" sz="2000" kern="0" dirty="0">
                <a:solidFill>
                  <a:srgbClr val="FFFFFF">
                    <a:alpha val="98824"/>
                  </a:srgbClr>
                </a:solidFill>
                <a:latin typeface="Segoe UI" pitchFamily="34" charset="0"/>
                <a:ea typeface="Segoe UI" pitchFamily="34" charset="0"/>
                <a:cs typeface="Segoe UI" pitchFamily="34" charset="0"/>
              </a:rPr>
              <a:t>SATA</a:t>
            </a:r>
          </a:p>
          <a:p>
            <a:pPr marL="303466" indent="-303466" defTabSz="808973">
              <a:buFont typeface="Arial" pitchFamily="34" charset="0"/>
              <a:buChar char="•"/>
              <a:defRPr/>
            </a:pPr>
            <a:r>
              <a:rPr lang="en-US" sz="2000" b="1" kern="0" dirty="0">
                <a:solidFill>
                  <a:srgbClr val="FFFFFF">
                    <a:alpha val="98824"/>
                  </a:srgbClr>
                </a:solidFill>
                <a:latin typeface="Segoe UI" pitchFamily="34" charset="0"/>
                <a:ea typeface="Segoe UI" pitchFamily="34" charset="0"/>
                <a:cs typeface="Segoe UI" pitchFamily="34" charset="0"/>
              </a:rPr>
              <a:t>Drive D:</a:t>
            </a:r>
          </a:p>
        </p:txBody>
      </p:sp>
      <p:cxnSp>
        <p:nvCxnSpPr>
          <p:cNvPr id="12" name="Straight Arrow Connector 11"/>
          <p:cNvCxnSpPr/>
          <p:nvPr/>
        </p:nvCxnSpPr>
        <p:spPr>
          <a:xfrm flipV="1">
            <a:off x="7664624" y="2643161"/>
            <a:ext cx="334421" cy="1047892"/>
          </a:xfrm>
          <a:prstGeom prst="straightConnector1">
            <a:avLst/>
          </a:prstGeom>
          <a:noFill/>
          <a:ln w="57150" cap="flat" cmpd="sng" algn="ctr">
            <a:solidFill>
              <a:srgbClr val="FF8A00">
                <a:alpha val="92157"/>
              </a:srgbClr>
            </a:solidFill>
            <a:prstDash val="solid"/>
            <a:tailEnd type="arrow"/>
          </a:ln>
          <a:effectLst>
            <a:outerShdw blurRad="40000" dist="23000" dir="5400000" rotWithShape="0">
              <a:srgbClr val="000000">
                <a:alpha val="35000"/>
              </a:srgbClr>
            </a:outerShdw>
          </a:effectLst>
        </p:spPr>
      </p:cxnSp>
      <p:cxnSp>
        <p:nvCxnSpPr>
          <p:cNvPr id="16" name="Straight Arrow Connector 15"/>
          <p:cNvCxnSpPr/>
          <p:nvPr/>
        </p:nvCxnSpPr>
        <p:spPr>
          <a:xfrm>
            <a:off x="7999047" y="2643160"/>
            <a:ext cx="1116662" cy="2453941"/>
          </a:xfrm>
          <a:prstGeom prst="straightConnector1">
            <a:avLst/>
          </a:prstGeom>
          <a:noFill/>
          <a:ln w="57150" cap="flat" cmpd="sng" algn="ctr">
            <a:solidFill>
              <a:srgbClr val="FF8A00">
                <a:alpha val="92157"/>
              </a:srgbClr>
            </a:solidFill>
            <a:prstDash val="solid"/>
            <a:tailEnd type="arrow"/>
          </a:ln>
          <a:effectLst>
            <a:outerShdw blurRad="40000" dist="23000" dir="5400000" rotWithShape="0">
              <a:srgbClr val="000000">
                <a:alpha val="35000"/>
              </a:srgbClr>
            </a:outerShdw>
          </a:effectLst>
        </p:spPr>
      </p:cxnSp>
      <p:sp>
        <p:nvSpPr>
          <p:cNvPr id="5" name="Title 4"/>
          <p:cNvSpPr>
            <a:spLocks noGrp="1"/>
          </p:cNvSpPr>
          <p:nvPr>
            <p:ph type="title"/>
          </p:nvPr>
        </p:nvSpPr>
        <p:spPr/>
        <p:txBody>
          <a:bodyPr/>
          <a:lstStyle/>
          <a:p>
            <a:r>
              <a:rPr lang="en-US" dirty="0" smtClean="0"/>
              <a:t>VM Disk Layout – Windows OS (continued)</a:t>
            </a:r>
            <a:endParaRPr lang="en-US" dirty="0"/>
          </a:p>
        </p:txBody>
      </p:sp>
      <p:sp>
        <p:nvSpPr>
          <p:cNvPr id="2" name="Rectangle 1"/>
          <p:cNvSpPr/>
          <p:nvPr/>
        </p:nvSpPr>
        <p:spPr>
          <a:xfrm>
            <a:off x="5270090" y="5584723"/>
            <a:ext cx="2585884" cy="5309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53160049"/>
      </p:ext>
    </p:extLst>
  </p:cSld>
  <p:clrMapOvr>
    <a:masterClrMapping/>
  </p:clrMapOvr>
  <p:transition advTm="3610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VM Disk Layout </a:t>
            </a:r>
            <a:r>
              <a:rPr lang="de-DE" dirty="0" smtClean="0"/>
              <a:t>– Linux (continued)</a:t>
            </a:r>
            <a:endParaRPr lang="de-DE" dirty="0"/>
          </a:p>
        </p:txBody>
      </p:sp>
      <p:sp>
        <p:nvSpPr>
          <p:cNvPr id="3" name="Text Placeholder 2"/>
          <p:cNvSpPr>
            <a:spLocks noGrp="1"/>
          </p:cNvSpPr>
          <p:nvPr>
            <p:ph type="body" sz="quarter" idx="10"/>
          </p:nvPr>
        </p:nvSpPr>
        <p:spPr/>
        <p:txBody>
          <a:bodyPr/>
          <a:lstStyle/>
          <a:p>
            <a:endParaRPr lang="de-DE"/>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88" y="4532578"/>
            <a:ext cx="4738967" cy="16399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45" y="2163523"/>
            <a:ext cx="5630061" cy="16861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4355" y="1891945"/>
            <a:ext cx="4981231" cy="208725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4355" y="4532578"/>
            <a:ext cx="5070915" cy="1685175"/>
          </a:xfrm>
          <a:prstGeom prst="rect">
            <a:avLst/>
          </a:prstGeom>
        </p:spPr>
      </p:pic>
      <p:pic>
        <p:nvPicPr>
          <p:cNvPr id="8" name="Picture 7"/>
          <p:cNvPicPr>
            <a:picLocks noChangeAspect="1"/>
          </p:cNvPicPr>
          <p:nvPr/>
        </p:nvPicPr>
        <p:blipFill>
          <a:blip r:embed="rId7"/>
          <a:stretch>
            <a:fillRect/>
          </a:stretch>
        </p:blipFill>
        <p:spPr>
          <a:xfrm>
            <a:off x="152733" y="1176848"/>
            <a:ext cx="5015332" cy="1629405"/>
          </a:xfrm>
          <a:prstGeom prst="rect">
            <a:avLst/>
          </a:prstGeom>
        </p:spPr>
      </p:pic>
      <p:sp>
        <p:nvSpPr>
          <p:cNvPr id="9" name="Rectangle 8"/>
          <p:cNvSpPr/>
          <p:nvPr/>
        </p:nvSpPr>
        <p:spPr bwMode="auto">
          <a:xfrm>
            <a:off x="3771316" y="1193302"/>
            <a:ext cx="1860319" cy="734570"/>
          </a:xfrm>
          <a:prstGeom prst="rect">
            <a:avLst/>
          </a:prstGeom>
          <a:solidFill>
            <a:srgbClr val="5F5F5F"/>
          </a:solidFill>
          <a:ln w="9525" cap="flat" cmpd="sng" algn="ctr">
            <a:solidFill>
              <a:srgbClr val="00AEE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80919" tIns="40460" rIns="80919" bIns="40460" numCol="1" rtlCol="0" anchor="ctr" anchorCtr="0" compatLnSpc="1">
            <a:prstTxWarp prst="textNoShape">
              <a:avLst/>
            </a:prstTxWarp>
          </a:bodyPr>
          <a:lstStyle/>
          <a:p>
            <a:pPr defTabSz="808973">
              <a:defRPr/>
            </a:pPr>
            <a:r>
              <a:rPr lang="en-US" sz="1050" b="1" kern="0" dirty="0">
                <a:solidFill>
                  <a:srgbClr val="FFFFFF">
                    <a:alpha val="98824"/>
                  </a:srgbClr>
                </a:solidFill>
                <a:ea typeface="Segoe UI" pitchFamily="34" charset="0"/>
                <a:cs typeface="Segoe UI" pitchFamily="34" charset="0"/>
              </a:rPr>
              <a:t>Temporary Storage Disk</a:t>
            </a:r>
          </a:p>
          <a:p>
            <a:pPr marL="303466" indent="-303466" defTabSz="808973">
              <a:buFont typeface="Arial" pitchFamily="34" charset="0"/>
              <a:buChar char="•"/>
              <a:defRPr/>
            </a:pPr>
            <a:r>
              <a:rPr lang="en-US" sz="1050" kern="0" dirty="0">
                <a:solidFill>
                  <a:srgbClr val="FFFFFF">
                    <a:alpha val="98824"/>
                  </a:srgbClr>
                </a:solidFill>
                <a:ea typeface="Segoe UI" pitchFamily="34" charset="0"/>
                <a:cs typeface="Segoe UI" pitchFamily="34" charset="0"/>
              </a:rPr>
              <a:t>Local (Not Persistent)</a:t>
            </a:r>
          </a:p>
          <a:p>
            <a:pPr marL="303466" indent="-303466" defTabSz="808973">
              <a:buFont typeface="Arial" pitchFamily="34" charset="0"/>
              <a:buChar char="•"/>
              <a:defRPr/>
            </a:pPr>
            <a:r>
              <a:rPr lang="en-US" sz="1050" kern="0" dirty="0">
                <a:solidFill>
                  <a:srgbClr val="FFFFFF">
                    <a:alpha val="98824"/>
                  </a:srgbClr>
                </a:solidFill>
                <a:ea typeface="Segoe UI" pitchFamily="34" charset="0"/>
                <a:cs typeface="Segoe UI" pitchFamily="34" charset="0"/>
              </a:rPr>
              <a:t>SATA</a:t>
            </a:r>
          </a:p>
          <a:p>
            <a:pPr marL="303466" indent="-303466" defTabSz="808973">
              <a:buFont typeface="Arial" pitchFamily="34" charset="0"/>
              <a:buChar char="•"/>
              <a:defRPr/>
            </a:pPr>
            <a:r>
              <a:rPr lang="en-US" sz="1050" b="1" kern="0" dirty="0">
                <a:solidFill>
                  <a:srgbClr val="FFFFFF">
                    <a:alpha val="98824"/>
                  </a:srgbClr>
                </a:solidFill>
                <a:ea typeface="Segoe UI" pitchFamily="34" charset="0"/>
                <a:cs typeface="Segoe UI" pitchFamily="34" charset="0"/>
              </a:rPr>
              <a:t>Drive D:</a:t>
            </a:r>
          </a:p>
        </p:txBody>
      </p:sp>
      <p:cxnSp>
        <p:nvCxnSpPr>
          <p:cNvPr id="10" name="Straight Arrow Connector 9"/>
          <p:cNvCxnSpPr/>
          <p:nvPr/>
        </p:nvCxnSpPr>
        <p:spPr>
          <a:xfrm flipV="1">
            <a:off x="3905215" y="1855469"/>
            <a:ext cx="197520" cy="412143"/>
          </a:xfrm>
          <a:prstGeom prst="straightConnector1">
            <a:avLst/>
          </a:prstGeom>
          <a:noFill/>
          <a:ln w="57150" cap="flat" cmpd="sng" algn="ctr">
            <a:solidFill>
              <a:srgbClr val="FF8A00">
                <a:alpha val="92157"/>
              </a:srgbClr>
            </a:solidFill>
            <a:prstDash val="solid"/>
            <a:tailEnd type="arrow"/>
          </a:ln>
          <a:effectLst>
            <a:outerShdw blurRad="40000" dist="23000" dir="5400000" rotWithShape="0">
              <a:srgbClr val="000000">
                <a:alpha val="35000"/>
              </a:srgbClr>
            </a:outerShdw>
          </a:effectLst>
        </p:spPr>
      </p:cxnSp>
      <p:cxnSp>
        <p:nvCxnSpPr>
          <p:cNvPr id="11" name="Straight Arrow Connector 10"/>
          <p:cNvCxnSpPr/>
          <p:nvPr/>
        </p:nvCxnSpPr>
        <p:spPr>
          <a:xfrm>
            <a:off x="4695474" y="1787398"/>
            <a:ext cx="659537" cy="1488790"/>
          </a:xfrm>
          <a:prstGeom prst="straightConnector1">
            <a:avLst/>
          </a:prstGeom>
          <a:noFill/>
          <a:ln w="57150" cap="flat" cmpd="sng" algn="ctr">
            <a:solidFill>
              <a:srgbClr val="FF8A00">
                <a:alpha val="92157"/>
              </a:srgbClr>
            </a:solidFill>
            <a:prstDash val="solid"/>
            <a:tailEnd type="arrow"/>
          </a:ln>
          <a:effectLst>
            <a:outerShdw blurRad="40000" dist="23000" dir="5400000" rotWithShape="0">
              <a:srgbClr val="000000">
                <a:alpha val="35000"/>
              </a:srgbClr>
            </a:outerShdw>
          </a:effectLst>
        </p:spPr>
      </p:cxnSp>
      <p:sp>
        <p:nvSpPr>
          <p:cNvPr id="14" name="TextBox 13"/>
          <p:cNvSpPr txBox="1"/>
          <p:nvPr/>
        </p:nvSpPr>
        <p:spPr>
          <a:xfrm>
            <a:off x="5891782" y="4096085"/>
            <a:ext cx="732573" cy="369332"/>
          </a:xfrm>
          <a:prstGeom prst="rect">
            <a:avLst/>
          </a:prstGeom>
          <a:noFill/>
        </p:spPr>
        <p:txBody>
          <a:bodyPr wrap="none" lIns="0" tIns="0" rIns="0" bIns="0" rtlCol="0">
            <a:spAutoFit/>
          </a:bodyPr>
          <a:lstStyle/>
          <a:p>
            <a:r>
              <a:rPr lang="de-DE" sz="2400" b="1" dirty="0">
                <a:gradFill>
                  <a:gsLst>
                    <a:gs pos="0">
                      <a:srgbClr val="000000">
                        <a:lumMod val="75000"/>
                        <a:lumOff val="25000"/>
                      </a:srgbClr>
                    </a:gs>
                    <a:gs pos="80000">
                      <a:srgbClr val="000000">
                        <a:lumMod val="65000"/>
                        <a:lumOff val="35000"/>
                      </a:srgbClr>
                    </a:gs>
                  </a:gsLst>
                  <a:lin ang="16200000" scaled="0"/>
                </a:gradFill>
                <a:latin typeface="Segoe UI Light" pitchFamily="34" charset="0"/>
              </a:rPr>
              <a:t>Linux:</a:t>
            </a:r>
          </a:p>
        </p:txBody>
      </p:sp>
      <p:sp>
        <p:nvSpPr>
          <p:cNvPr id="15" name="TextBox 14"/>
          <p:cNvSpPr txBox="1"/>
          <p:nvPr/>
        </p:nvSpPr>
        <p:spPr>
          <a:xfrm>
            <a:off x="5891782" y="1468024"/>
            <a:ext cx="1247136" cy="369332"/>
          </a:xfrm>
          <a:prstGeom prst="rect">
            <a:avLst/>
          </a:prstGeom>
          <a:noFill/>
        </p:spPr>
        <p:txBody>
          <a:bodyPr wrap="none" lIns="0" tIns="0" rIns="0" bIns="0" rtlCol="0">
            <a:spAutoFit/>
          </a:bodyPr>
          <a:lstStyle/>
          <a:p>
            <a:r>
              <a:rPr lang="de-DE" sz="2400" b="1" dirty="0">
                <a:gradFill>
                  <a:gsLst>
                    <a:gs pos="0">
                      <a:srgbClr val="000000">
                        <a:lumMod val="75000"/>
                        <a:lumOff val="25000"/>
                      </a:srgbClr>
                    </a:gs>
                    <a:gs pos="80000">
                      <a:srgbClr val="000000">
                        <a:lumMod val="65000"/>
                        <a:lumOff val="35000"/>
                      </a:srgbClr>
                    </a:gs>
                  </a:gsLst>
                  <a:lin ang="16200000" scaled="0"/>
                </a:gradFill>
                <a:latin typeface="Segoe UI Light" pitchFamily="34" charset="0"/>
              </a:rPr>
              <a:t>Windows:</a:t>
            </a:r>
          </a:p>
        </p:txBody>
      </p:sp>
      <p:cxnSp>
        <p:nvCxnSpPr>
          <p:cNvPr id="17" name="Straight Connector 16"/>
          <p:cNvCxnSpPr/>
          <p:nvPr/>
        </p:nvCxnSpPr>
        <p:spPr>
          <a:xfrm>
            <a:off x="329184" y="4085333"/>
            <a:ext cx="11556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623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962666" y="1859812"/>
            <a:ext cx="8266667" cy="2685714"/>
          </a:xfrm>
          <a:prstGeom prst="rect">
            <a:avLst/>
          </a:prstGeom>
        </p:spPr>
      </p:pic>
      <p:sp>
        <p:nvSpPr>
          <p:cNvPr id="14" name="Rectangle 13"/>
          <p:cNvSpPr/>
          <p:nvPr/>
        </p:nvSpPr>
        <p:spPr bwMode="auto">
          <a:xfrm>
            <a:off x="7924696" y="1439399"/>
            <a:ext cx="3149705" cy="1547386"/>
          </a:xfrm>
          <a:prstGeom prst="rect">
            <a:avLst/>
          </a:prstGeom>
          <a:solidFill>
            <a:srgbClr val="5F5F5F"/>
          </a:solidFill>
          <a:ln w="9525" cap="flat" cmpd="sng" algn="ctr">
            <a:solidFill>
              <a:srgbClr val="00AEE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80919" tIns="40460" rIns="80919" bIns="40460" numCol="1" rtlCol="0" anchor="ctr" anchorCtr="0" compatLnSpc="1">
            <a:prstTxWarp prst="textNoShape">
              <a:avLst/>
            </a:prstTxWarp>
          </a:bodyPr>
          <a:lstStyle/>
          <a:p>
            <a:pPr defTabSz="808973">
              <a:defRPr/>
            </a:pPr>
            <a:r>
              <a:rPr lang="en-US" sz="2000" b="1" kern="0" dirty="0">
                <a:solidFill>
                  <a:srgbClr val="FFFFFF">
                    <a:alpha val="98824"/>
                  </a:srgbClr>
                </a:solidFill>
                <a:latin typeface="Segoe UI" pitchFamily="34" charset="0"/>
                <a:ea typeface="Segoe UI" pitchFamily="34" charset="0"/>
                <a:cs typeface="Segoe UI" pitchFamily="34" charset="0"/>
              </a:rPr>
              <a:t>Data Disk(s)</a:t>
            </a:r>
          </a:p>
          <a:p>
            <a:pPr marL="303466" indent="-303466" defTabSz="808973">
              <a:buFont typeface="Arial" pitchFamily="34" charset="0"/>
              <a:buChar char="•"/>
              <a:defRPr/>
            </a:pPr>
            <a:r>
              <a:rPr lang="en-US" sz="2000" kern="0" dirty="0">
                <a:solidFill>
                  <a:srgbClr val="FFFFFF">
                    <a:alpha val="98824"/>
                  </a:srgbClr>
                </a:solidFill>
                <a:latin typeface="Segoe UI" pitchFamily="34" charset="0"/>
                <a:ea typeface="Segoe UI" pitchFamily="34" charset="0"/>
                <a:cs typeface="Segoe UI" pitchFamily="34" charset="0"/>
              </a:rPr>
              <a:t>Persistent</a:t>
            </a:r>
          </a:p>
          <a:p>
            <a:pPr marL="303466" indent="-303466" defTabSz="808973">
              <a:buFont typeface="Arial" pitchFamily="34" charset="0"/>
              <a:buChar char="•"/>
              <a:defRPr/>
            </a:pPr>
            <a:r>
              <a:rPr lang="en-US" sz="2000" kern="0" dirty="0">
                <a:solidFill>
                  <a:srgbClr val="FFFFFF">
                    <a:alpha val="98824"/>
                  </a:srgbClr>
                </a:solidFill>
                <a:latin typeface="Segoe UI" pitchFamily="34" charset="0"/>
                <a:ea typeface="Segoe UI" pitchFamily="34" charset="0"/>
                <a:cs typeface="Segoe UI" pitchFamily="34" charset="0"/>
              </a:rPr>
              <a:t>SCSI</a:t>
            </a:r>
          </a:p>
          <a:p>
            <a:pPr marL="303466" indent="-303466" defTabSz="808973">
              <a:buFont typeface="Arial" pitchFamily="34" charset="0"/>
              <a:buChar char="•"/>
              <a:defRPr/>
            </a:pPr>
            <a:r>
              <a:rPr lang="en-US" sz="2000" b="1" kern="0" dirty="0" smtClean="0">
                <a:solidFill>
                  <a:srgbClr val="FFFFFF">
                    <a:alpha val="98824"/>
                  </a:srgbClr>
                </a:solidFill>
                <a:latin typeface="Segoe UI" pitchFamily="34" charset="0"/>
                <a:ea typeface="Segoe UI" pitchFamily="34" charset="0"/>
                <a:cs typeface="Segoe UI" pitchFamily="34" charset="0"/>
              </a:rPr>
              <a:t>Customer-defined Letter</a:t>
            </a:r>
            <a:endParaRPr lang="en-US" sz="2000" b="1" kern="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VM Disk Layout – Windows OS(continued)</a:t>
            </a:r>
            <a:endParaRPr lang="en-US" dirty="0"/>
          </a:p>
        </p:txBody>
      </p:sp>
      <p:cxnSp>
        <p:nvCxnSpPr>
          <p:cNvPr id="12" name="Straight Arrow Connector 11"/>
          <p:cNvCxnSpPr/>
          <p:nvPr/>
        </p:nvCxnSpPr>
        <p:spPr>
          <a:xfrm flipV="1">
            <a:off x="7385388" y="2688879"/>
            <a:ext cx="744624" cy="1201825"/>
          </a:xfrm>
          <a:prstGeom prst="straightConnector1">
            <a:avLst/>
          </a:prstGeom>
          <a:noFill/>
          <a:ln w="57150" cap="flat" cmpd="sng" algn="ctr">
            <a:solidFill>
              <a:srgbClr val="FF8A00">
                <a:alpha val="89804"/>
              </a:srgbClr>
            </a:solidFill>
            <a:prstDash val="solid"/>
            <a:tailEnd type="arrow"/>
          </a:ln>
          <a:effectLst>
            <a:outerShdw blurRad="40000" dist="23000" dir="5400000" rotWithShape="0">
              <a:srgbClr val="000000">
                <a:alpha val="35000"/>
              </a:srgbClr>
            </a:outerShdw>
          </a:effectLst>
        </p:spPr>
      </p:cxnSp>
      <p:pic>
        <p:nvPicPr>
          <p:cNvPr id="4" name="Picture 3"/>
          <p:cNvPicPr>
            <a:picLocks noChangeAspect="1"/>
          </p:cNvPicPr>
          <p:nvPr/>
        </p:nvPicPr>
        <p:blipFill>
          <a:blip r:embed="rId5"/>
          <a:stretch>
            <a:fillRect/>
          </a:stretch>
        </p:blipFill>
        <p:spPr>
          <a:xfrm>
            <a:off x="1277123" y="3726012"/>
            <a:ext cx="9323809" cy="2866667"/>
          </a:xfrm>
          <a:prstGeom prst="rect">
            <a:avLst/>
          </a:prstGeom>
        </p:spPr>
      </p:pic>
      <p:cxnSp>
        <p:nvCxnSpPr>
          <p:cNvPr id="17" name="Straight Arrow Connector 16"/>
          <p:cNvCxnSpPr/>
          <p:nvPr/>
        </p:nvCxnSpPr>
        <p:spPr>
          <a:xfrm flipH="1">
            <a:off x="7478163" y="2853752"/>
            <a:ext cx="760490" cy="2763371"/>
          </a:xfrm>
          <a:prstGeom prst="straightConnector1">
            <a:avLst/>
          </a:prstGeom>
          <a:noFill/>
          <a:ln w="57150" cap="flat" cmpd="sng" algn="ctr">
            <a:solidFill>
              <a:srgbClr val="FF8A00">
                <a:alpha val="89804"/>
              </a:srgbClr>
            </a:solidFill>
            <a:prstDash val="solid"/>
            <a:tailEnd type="arrow"/>
          </a:ln>
          <a:effectLst>
            <a:outerShdw blurRad="40000" dist="23000" dir="5400000" rotWithShape="0">
              <a:srgbClr val="000000">
                <a:alpha val="35000"/>
              </a:srgbClr>
            </a:outerShdw>
          </a:effectLst>
        </p:spPr>
      </p:cxnSp>
    </p:spTree>
    <p:custDataLst>
      <p:tags r:id="rId1"/>
    </p:custDataLst>
    <p:extLst>
      <p:ext uri="{BB962C8B-B14F-4D97-AF65-F5344CB8AC3E}">
        <p14:creationId xmlns:p14="http://schemas.microsoft.com/office/powerpoint/2010/main" val="1860205169"/>
      </p:ext>
    </p:extLst>
  </p:cSld>
  <p:clrMapOvr>
    <a:masterClrMapping/>
  </p:clrMapOvr>
  <p:transition advTm="475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Disk Management – Windows OS</a:t>
            </a:r>
            <a:endParaRPr lang="en-US" dirty="0"/>
          </a:p>
        </p:txBody>
      </p:sp>
      <p:sp>
        <p:nvSpPr>
          <p:cNvPr id="4" name="Text Placeholder 3"/>
          <p:cNvSpPr>
            <a:spLocks noGrp="1"/>
          </p:cNvSpPr>
          <p:nvPr>
            <p:ph type="body" sz="quarter" idx="13"/>
          </p:nvPr>
        </p:nvSpPr>
        <p:spPr/>
        <p:txBody>
          <a:bodyPr/>
          <a:lstStyle/>
          <a:p>
            <a:r>
              <a:rPr lang="en-US" i="1" dirty="0" smtClean="0"/>
              <a:t>C:\ </a:t>
            </a:r>
            <a:r>
              <a:rPr lang="en-US" dirty="0" smtClean="0"/>
              <a:t>= OS Disk</a:t>
            </a:r>
          </a:p>
          <a:p>
            <a:r>
              <a:rPr lang="en-US" i="1" dirty="0" smtClean="0"/>
              <a:t>D:\ </a:t>
            </a:r>
            <a:r>
              <a:rPr lang="en-US" dirty="0" smtClean="0"/>
              <a:t>= Non-Persistent Cache Disk</a:t>
            </a:r>
          </a:p>
          <a:p>
            <a:r>
              <a:rPr lang="en-US" i="1" dirty="0" smtClean="0"/>
              <a:t>E:\, F:\. G:\ </a:t>
            </a:r>
            <a:r>
              <a:rPr lang="en-US" dirty="0" smtClean="0"/>
              <a:t>and all subsequent Data Disks—you will need to attach and format them</a:t>
            </a:r>
          </a:p>
        </p:txBody>
      </p:sp>
      <p:graphicFrame>
        <p:nvGraphicFramePr>
          <p:cNvPr id="5" name="Table 4"/>
          <p:cNvGraphicFramePr>
            <a:graphicFrameLocks noGrp="1"/>
          </p:cNvGraphicFramePr>
          <p:nvPr>
            <p:extLst>
              <p:ext uri="{D42A27DB-BD31-4B8C-83A1-F6EECF244321}">
                <p14:modId xmlns:p14="http://schemas.microsoft.com/office/powerpoint/2010/main" val="608647612"/>
              </p:ext>
            </p:extLst>
          </p:nvPr>
        </p:nvGraphicFramePr>
        <p:xfrm>
          <a:off x="2424000" y="2989537"/>
          <a:ext cx="7844262" cy="2316480"/>
        </p:xfrm>
        <a:graphic>
          <a:graphicData uri="http://schemas.openxmlformats.org/drawingml/2006/table">
            <a:tbl>
              <a:tblPr firstRow="1" bandRow="1">
                <a:tableStyleId>{5C22544A-7EE6-4342-B048-85BDC9FD1C3A}</a:tableStyleId>
              </a:tblPr>
              <a:tblGrid>
                <a:gridCol w="2353279">
                  <a:extLst>
                    <a:ext uri="{9D8B030D-6E8A-4147-A177-3AD203B41FA5}">
                      <a16:colId xmlns="" xmlns:a16="http://schemas.microsoft.com/office/drawing/2014/main" val="20000"/>
                    </a:ext>
                  </a:extLst>
                </a:gridCol>
                <a:gridCol w="2549385">
                  <a:extLst>
                    <a:ext uri="{9D8B030D-6E8A-4147-A177-3AD203B41FA5}">
                      <a16:colId xmlns="" xmlns:a16="http://schemas.microsoft.com/office/drawing/2014/main" val="20001"/>
                    </a:ext>
                  </a:extLst>
                </a:gridCol>
                <a:gridCol w="2941598">
                  <a:extLst>
                    <a:ext uri="{9D8B030D-6E8A-4147-A177-3AD203B41FA5}">
                      <a16:colId xmlns="" xmlns:a16="http://schemas.microsoft.com/office/drawing/2014/main" val="20002"/>
                    </a:ext>
                  </a:extLst>
                </a:gridCol>
              </a:tblGrid>
              <a:tr h="365760">
                <a:tc>
                  <a:txBody>
                    <a:bodyPr/>
                    <a:lstStyle/>
                    <a:p>
                      <a:r>
                        <a:rPr lang="en-US" sz="1600" dirty="0" smtClean="0"/>
                        <a:t>Capability</a:t>
                      </a:r>
                      <a:endParaRPr lang="en-US" sz="1600" dirty="0"/>
                    </a:p>
                  </a:txBody>
                  <a:tcPr marL="121920" marR="121920" marT="60960" marB="60960"/>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600" dirty="0" smtClean="0"/>
                        <a:t>OS</a:t>
                      </a:r>
                      <a:r>
                        <a:rPr lang="en-US" sz="1600" baseline="0" dirty="0" smtClean="0"/>
                        <a:t> Disk</a:t>
                      </a:r>
                      <a:endParaRPr lang="en-US" sz="1600" dirty="0" smtClean="0"/>
                    </a:p>
                  </a:txBody>
                  <a:tcPr marL="121920" marR="121920" marT="60960" marB="60960"/>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600" dirty="0" smtClean="0"/>
                        <a:t>Data Disk </a:t>
                      </a:r>
                      <a:endParaRPr lang="en-US" sz="1600" dirty="0"/>
                    </a:p>
                  </a:txBody>
                  <a:tcPr marL="121920" marR="121920" marT="60960" marB="60960"/>
                </a:tc>
                <a:extLst>
                  <a:ext uri="{0D108BD9-81ED-4DB2-BD59-A6C34878D82A}">
                    <a16:rowId xmlns="" xmlns:a16="http://schemas.microsoft.com/office/drawing/2014/main" val="10000"/>
                  </a:ext>
                </a:extLst>
              </a:tr>
              <a:tr h="365760">
                <a:tc>
                  <a:txBody>
                    <a:bodyPr/>
                    <a:lstStyle/>
                    <a:p>
                      <a:r>
                        <a:rPr lang="en-US" sz="1600" dirty="0" smtClean="0"/>
                        <a:t>Host Cache</a:t>
                      </a:r>
                      <a:r>
                        <a:rPr lang="en-US" sz="1600" baseline="0" dirty="0" smtClean="0"/>
                        <a:t> Default</a:t>
                      </a:r>
                      <a:endParaRPr lang="en-US" sz="1600" dirty="0"/>
                    </a:p>
                  </a:txBody>
                  <a:tcPr marL="121920" marR="121920" marT="60960" marB="60960"/>
                </a:tc>
                <a:tc>
                  <a:txBody>
                    <a:bodyPr/>
                    <a:lstStyle/>
                    <a:p>
                      <a:r>
                        <a:rPr lang="en-US" sz="1600" dirty="0" err="1" smtClean="0"/>
                        <a:t>ReadWrite</a:t>
                      </a:r>
                      <a:endParaRPr lang="en-US" sz="1600" b="1" dirty="0"/>
                    </a:p>
                  </a:txBody>
                  <a:tcPr marL="121920" marR="121920" marT="60960" marB="60960"/>
                </a:tc>
                <a:tc>
                  <a:txBody>
                    <a:bodyPr/>
                    <a:lstStyle/>
                    <a:p>
                      <a:r>
                        <a:rPr lang="en-US" sz="1600" dirty="0" smtClean="0"/>
                        <a:t>None</a:t>
                      </a:r>
                      <a:endParaRPr lang="en-US" sz="1600" b="1" dirty="0"/>
                    </a:p>
                  </a:txBody>
                  <a:tcPr marL="121920" marR="121920" marT="60960" marB="60960"/>
                </a:tc>
                <a:extLst>
                  <a:ext uri="{0D108BD9-81ED-4DB2-BD59-A6C34878D82A}">
                    <a16:rowId xmlns="" xmlns:a16="http://schemas.microsoft.com/office/drawing/2014/main" val="10001"/>
                  </a:ext>
                </a:extLst>
              </a:tr>
              <a:tr h="365760">
                <a:tc>
                  <a:txBody>
                    <a:bodyPr/>
                    <a:lstStyle/>
                    <a:p>
                      <a:r>
                        <a:rPr lang="en-US" sz="1600" dirty="0" smtClean="0"/>
                        <a:t>Max Capacity</a:t>
                      </a:r>
                      <a:endParaRPr lang="en-US" sz="1600" dirty="0"/>
                    </a:p>
                  </a:txBody>
                  <a:tcPr marL="121920" marR="121920" marT="60960" marB="60960"/>
                </a:tc>
                <a:tc>
                  <a:txBody>
                    <a:bodyPr/>
                    <a:lstStyle/>
                    <a:p>
                      <a:r>
                        <a:rPr lang="en-US" sz="1600" dirty="0" smtClean="0"/>
                        <a:t>1023</a:t>
                      </a:r>
                      <a:r>
                        <a:rPr lang="en-US" sz="1600" baseline="0" dirty="0" smtClean="0"/>
                        <a:t> GB</a:t>
                      </a:r>
                      <a:endParaRPr lang="en-US" sz="1600" b="1" dirty="0"/>
                    </a:p>
                  </a:txBody>
                  <a:tcPr marL="121920" marR="121920" marT="60960" marB="60960"/>
                </a:tc>
                <a:tc>
                  <a:txBody>
                    <a:bodyPr/>
                    <a:lstStyle/>
                    <a:p>
                      <a:r>
                        <a:rPr lang="en-US" sz="1600" dirty="0" smtClean="0"/>
                        <a:t>1 TB</a:t>
                      </a:r>
                      <a:endParaRPr lang="en-US" sz="1600" b="1" dirty="0"/>
                    </a:p>
                  </a:txBody>
                  <a:tcPr marL="121920" marR="121920" marT="60960" marB="60960"/>
                </a:tc>
                <a:extLst>
                  <a:ext uri="{0D108BD9-81ED-4DB2-BD59-A6C34878D82A}">
                    <a16:rowId xmlns="" xmlns:a16="http://schemas.microsoft.com/office/drawing/2014/main" val="10002"/>
                  </a:ext>
                </a:extLst>
              </a:tr>
              <a:tr h="365760">
                <a:tc>
                  <a:txBody>
                    <a:bodyPr/>
                    <a:lstStyle/>
                    <a:p>
                      <a:r>
                        <a:rPr lang="en-US" sz="1600" dirty="0" smtClean="0"/>
                        <a:t>Imaging</a:t>
                      </a:r>
                      <a:r>
                        <a:rPr lang="en-US" sz="1600" baseline="0" dirty="0" smtClean="0"/>
                        <a:t> Capable</a:t>
                      </a:r>
                      <a:endParaRPr lang="en-US" sz="1600" dirty="0"/>
                    </a:p>
                  </a:txBody>
                  <a:tcPr marL="121920" marR="121920" marT="60960" marB="60960"/>
                </a:tc>
                <a:tc>
                  <a:txBody>
                    <a:bodyPr/>
                    <a:lstStyle/>
                    <a:p>
                      <a:r>
                        <a:rPr lang="en-US" sz="1600" dirty="0" smtClean="0"/>
                        <a:t>Yes</a:t>
                      </a:r>
                      <a:endParaRPr lang="en-US" sz="1600" b="1" dirty="0"/>
                    </a:p>
                  </a:txBody>
                  <a:tcPr marL="121920" marR="121920" marT="60960" marB="60960"/>
                </a:tc>
                <a:tc>
                  <a:txBody>
                    <a:bodyPr/>
                    <a:lstStyle/>
                    <a:p>
                      <a:r>
                        <a:rPr lang="en-US" sz="1600" dirty="0" smtClean="0"/>
                        <a:t>No</a:t>
                      </a:r>
                      <a:endParaRPr lang="en-US" sz="1600" b="1" dirty="0"/>
                    </a:p>
                  </a:txBody>
                  <a:tcPr marL="121920" marR="121920" marT="60960" marB="60960"/>
                </a:tc>
                <a:extLst>
                  <a:ext uri="{0D108BD9-81ED-4DB2-BD59-A6C34878D82A}">
                    <a16:rowId xmlns="" xmlns:a16="http://schemas.microsoft.com/office/drawing/2014/main" val="10003"/>
                  </a:ext>
                </a:extLst>
              </a:tr>
              <a:tr h="853440">
                <a:tc>
                  <a:txBody>
                    <a:bodyPr/>
                    <a:lstStyle/>
                    <a:p>
                      <a:r>
                        <a:rPr lang="en-US" sz="1600" dirty="0" smtClean="0"/>
                        <a:t>Hot Update</a:t>
                      </a:r>
                      <a:endParaRPr lang="en-US" sz="1600" dirty="0"/>
                    </a:p>
                  </a:txBody>
                  <a:tcPr marL="121920" marR="121920" marT="60960" marB="60960"/>
                </a:tc>
                <a:tc>
                  <a:txBody>
                    <a:bodyPr/>
                    <a:lstStyle/>
                    <a:p>
                      <a:r>
                        <a:rPr lang="en-US" sz="1600" dirty="0" smtClean="0"/>
                        <a:t>Cache</a:t>
                      </a:r>
                      <a:r>
                        <a:rPr lang="en-US" sz="1600" baseline="0" dirty="0" smtClean="0"/>
                        <a:t> Setting requires a reboot</a:t>
                      </a:r>
                      <a:endParaRPr lang="en-US" sz="1600" dirty="0"/>
                    </a:p>
                  </a:txBody>
                  <a:tcPr marL="121920" marR="121920" marT="60960" marB="60960"/>
                </a:tc>
                <a:tc>
                  <a:txBody>
                    <a:bodyPr/>
                    <a:lstStyle/>
                    <a:p>
                      <a:r>
                        <a:rPr lang="en-US" sz="1600" dirty="0" smtClean="0"/>
                        <a:t>Change</a:t>
                      </a:r>
                      <a:r>
                        <a:rPr lang="en-US" sz="1600" baseline="0" dirty="0" smtClean="0"/>
                        <a:t> Cache without reboot,</a:t>
                      </a:r>
                    </a:p>
                    <a:p>
                      <a:r>
                        <a:rPr lang="en-US" sz="1600" baseline="0" dirty="0" smtClean="0"/>
                        <a:t>Add/Remove without reboot</a:t>
                      </a:r>
                      <a:endParaRPr lang="en-US" sz="1600" dirty="0"/>
                    </a:p>
                  </a:txBody>
                  <a:tcPr marL="121920" marR="121920" marT="60960" marB="6096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5161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View This Presentation</a:t>
            </a:r>
            <a:endParaRPr lang="en-US" dirty="0"/>
          </a:p>
        </p:txBody>
      </p:sp>
      <p:sp>
        <p:nvSpPr>
          <p:cNvPr id="3" name="Content Placeholder 2"/>
          <p:cNvSpPr>
            <a:spLocks noGrp="1"/>
          </p:cNvSpPr>
          <p:nvPr>
            <p:ph type="body" sz="quarter" idx="13"/>
          </p:nvPr>
        </p:nvSpPr>
        <p:spPr/>
        <p:txBody>
          <a:bodyPr/>
          <a:lstStyle/>
          <a:p>
            <a:r>
              <a:rPr lang="en-US" dirty="0"/>
              <a:t>Switch to Notes Page view:</a:t>
            </a:r>
          </a:p>
          <a:p>
            <a:pPr lvl="1"/>
            <a:r>
              <a:rPr lang="en-US" dirty="0"/>
              <a:t>Click View on the ribbon and select Notes Page</a:t>
            </a:r>
          </a:p>
          <a:p>
            <a:pPr lvl="1"/>
            <a:r>
              <a:rPr lang="en-US" dirty="0"/>
              <a:t>Use page up or page down to navigate</a:t>
            </a:r>
          </a:p>
          <a:p>
            <a:pPr lvl="1"/>
            <a:r>
              <a:rPr lang="en-US" dirty="0"/>
              <a:t>Zoom in or out as needed</a:t>
            </a:r>
          </a:p>
          <a:p>
            <a:r>
              <a:rPr lang="en-US" dirty="0"/>
              <a:t>In the Notes Page view you can:</a:t>
            </a:r>
          </a:p>
          <a:p>
            <a:pPr lvl="1"/>
            <a:r>
              <a:rPr lang="en-US" dirty="0"/>
              <a:t>Read any supporting text, now or after the delivery</a:t>
            </a:r>
          </a:p>
          <a:p>
            <a:r>
              <a:rPr lang="en-US" dirty="0"/>
              <a:t>Add your own notes</a:t>
            </a:r>
          </a:p>
          <a:p>
            <a:r>
              <a:rPr lang="en-US" dirty="0"/>
              <a:t>Take the presentation files home with you</a:t>
            </a:r>
          </a:p>
          <a:p>
            <a:endParaRPr lang="en-US" dirty="0"/>
          </a:p>
          <a:p>
            <a:endParaRPr lang="en-US" dirty="0"/>
          </a:p>
        </p:txBody>
      </p:sp>
    </p:spTree>
    <p:extLst>
      <p:ext uri="{BB962C8B-B14F-4D97-AF65-F5344CB8AC3E}">
        <p14:creationId xmlns:p14="http://schemas.microsoft.com/office/powerpoint/2010/main" val="173848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a:t>
            </a:r>
            <a:r>
              <a:rPr lang="en-US" dirty="0" smtClean="0"/>
              <a:t>Caching – Windows OS</a:t>
            </a:r>
            <a:endParaRPr lang="de-DE" dirty="0"/>
          </a:p>
        </p:txBody>
      </p:sp>
      <p:sp>
        <p:nvSpPr>
          <p:cNvPr id="3" name="Text Placeholder 2"/>
          <p:cNvSpPr>
            <a:spLocks noGrp="1"/>
          </p:cNvSpPr>
          <p:nvPr>
            <p:ph type="body" sz="quarter" idx="10"/>
          </p:nvPr>
        </p:nvSpPr>
        <p:spPr>
          <a:xfrm>
            <a:off x="519248" y="1447800"/>
            <a:ext cx="11151917" cy="1292662"/>
          </a:xfrm>
        </p:spPr>
        <p:txBody>
          <a:bodyPr/>
          <a:lstStyle/>
          <a:p>
            <a:r>
              <a:rPr lang="en-US" sz="2000" dirty="0"/>
              <a:t>Modify using the </a:t>
            </a:r>
            <a:r>
              <a:rPr lang="en-US" sz="2000" b="1" dirty="0"/>
              <a:t>Set-</a:t>
            </a:r>
            <a:r>
              <a:rPr lang="en-US" sz="2000" b="1" dirty="0" err="1"/>
              <a:t>AzureOSDisk</a:t>
            </a:r>
            <a:r>
              <a:rPr lang="en-US" sz="2000" dirty="0"/>
              <a:t> or the </a:t>
            </a:r>
            <a:r>
              <a:rPr lang="en-US" sz="2000" b="1" dirty="0"/>
              <a:t>Set-</a:t>
            </a:r>
            <a:r>
              <a:rPr lang="en-US" sz="2000" b="1" dirty="0" err="1"/>
              <a:t>AzureDataDisk</a:t>
            </a:r>
            <a:r>
              <a:rPr lang="en-US" sz="2000" dirty="0"/>
              <a:t> </a:t>
            </a:r>
            <a:r>
              <a:rPr lang="en-US" sz="2000" dirty="0" err="1" smtClean="0"/>
              <a:t>cmdlets</a:t>
            </a:r>
            <a:endParaRPr lang="en-US" sz="2000" dirty="0" smtClean="0"/>
          </a:p>
          <a:p>
            <a:endParaRPr lang="en-US" sz="2000" dirty="0"/>
          </a:p>
          <a:p>
            <a:pPr marL="0" indent="0">
              <a:buNone/>
            </a:pPr>
            <a:r>
              <a:rPr lang="en-US" sz="2000" dirty="0"/>
              <a:t>Supported Cache </a:t>
            </a:r>
            <a:r>
              <a:rPr lang="en-US" sz="2000" dirty="0" smtClean="0"/>
              <a:t>Modes:</a:t>
            </a:r>
          </a:p>
          <a:p>
            <a:endParaRPr lang="de-DE" sz="2000" dirty="0"/>
          </a:p>
        </p:txBody>
      </p:sp>
      <p:graphicFrame>
        <p:nvGraphicFramePr>
          <p:cNvPr id="4" name="Table 3"/>
          <p:cNvGraphicFramePr>
            <a:graphicFrameLocks noGrp="1"/>
          </p:cNvGraphicFramePr>
          <p:nvPr>
            <p:extLst/>
          </p:nvPr>
        </p:nvGraphicFramePr>
        <p:xfrm>
          <a:off x="519248" y="2623231"/>
          <a:ext cx="10533888" cy="2438762"/>
        </p:xfrm>
        <a:graphic>
          <a:graphicData uri="http://schemas.openxmlformats.org/drawingml/2006/table">
            <a:tbl>
              <a:tblPr firstRow="1" bandRow="1">
                <a:tableStyleId>{5C22544A-7EE6-4342-B048-85BDC9FD1C3A}</a:tableStyleId>
              </a:tblPr>
              <a:tblGrid>
                <a:gridCol w="2005256">
                  <a:extLst>
                    <a:ext uri="{9D8B030D-6E8A-4147-A177-3AD203B41FA5}">
                      <a16:colId xmlns="" xmlns:a16="http://schemas.microsoft.com/office/drawing/2014/main" val="20000"/>
                    </a:ext>
                  </a:extLst>
                </a:gridCol>
                <a:gridCol w="3895528">
                  <a:extLst>
                    <a:ext uri="{9D8B030D-6E8A-4147-A177-3AD203B41FA5}">
                      <a16:colId xmlns="" xmlns:a16="http://schemas.microsoft.com/office/drawing/2014/main" val="20001"/>
                    </a:ext>
                  </a:extLst>
                </a:gridCol>
                <a:gridCol w="2332892">
                  <a:extLst>
                    <a:ext uri="{9D8B030D-6E8A-4147-A177-3AD203B41FA5}">
                      <a16:colId xmlns="" xmlns:a16="http://schemas.microsoft.com/office/drawing/2014/main" val="20002"/>
                    </a:ext>
                  </a:extLst>
                </a:gridCol>
                <a:gridCol w="2300212">
                  <a:extLst>
                    <a:ext uri="{9D8B030D-6E8A-4147-A177-3AD203B41FA5}">
                      <a16:colId xmlns="" xmlns:a16="http://schemas.microsoft.com/office/drawing/2014/main" val="20003"/>
                    </a:ext>
                  </a:extLst>
                </a:gridCol>
              </a:tblGrid>
              <a:tr h="365728">
                <a:tc>
                  <a:txBody>
                    <a:bodyPr/>
                    <a:lstStyle/>
                    <a:p>
                      <a:r>
                        <a:rPr lang="en-US" sz="1600" dirty="0" smtClean="0"/>
                        <a:t>Disk Type</a:t>
                      </a:r>
                      <a:endParaRPr lang="en-US" sz="1600" dirty="0">
                        <a:solidFill>
                          <a:schemeClr val="bg1"/>
                        </a:solidFill>
                      </a:endParaRPr>
                    </a:p>
                  </a:txBody>
                  <a:tcPr marL="121888" marR="121888" marT="60944" marB="60944"/>
                </a:tc>
                <a:tc>
                  <a:txBody>
                    <a:bodyPr/>
                    <a:lstStyle/>
                    <a:p>
                      <a:r>
                        <a:rPr lang="en-US" sz="1600" dirty="0" smtClean="0"/>
                        <a:t>Read Only</a:t>
                      </a:r>
                      <a:endParaRPr lang="en-US" sz="1600" dirty="0">
                        <a:solidFill>
                          <a:schemeClr val="bg1"/>
                        </a:solidFill>
                      </a:endParaRPr>
                    </a:p>
                  </a:txBody>
                  <a:tcPr marL="121888" marR="121888" marT="60944" marB="60944"/>
                </a:tc>
                <a:tc>
                  <a:txBody>
                    <a:bodyPr/>
                    <a:lstStyle/>
                    <a:p>
                      <a:r>
                        <a:rPr lang="en-US" sz="1600" dirty="0" smtClean="0"/>
                        <a:t>Read Write</a:t>
                      </a:r>
                      <a:endParaRPr lang="en-US" sz="1600" dirty="0">
                        <a:solidFill>
                          <a:schemeClr val="bg1"/>
                        </a:solidFill>
                      </a:endParaRPr>
                    </a:p>
                  </a:txBody>
                  <a:tcPr marL="121888" marR="121888" marT="60944" marB="60944"/>
                </a:tc>
                <a:tc>
                  <a:txBody>
                    <a:bodyPr/>
                    <a:lstStyle/>
                    <a:p>
                      <a:r>
                        <a:rPr lang="en-US" sz="1600" dirty="0" smtClean="0">
                          <a:solidFill>
                            <a:schemeClr val="bg1"/>
                          </a:solidFill>
                        </a:rPr>
                        <a:t>None</a:t>
                      </a:r>
                      <a:endParaRPr lang="en-US" sz="1600" dirty="0">
                        <a:solidFill>
                          <a:schemeClr val="bg1"/>
                        </a:solidFill>
                      </a:endParaRPr>
                    </a:p>
                  </a:txBody>
                  <a:tcPr marL="121888" marR="121888" marT="60944" marB="60944"/>
                </a:tc>
                <a:extLst>
                  <a:ext uri="{0D108BD9-81ED-4DB2-BD59-A6C34878D82A}">
                    <a16:rowId xmlns="" xmlns:a16="http://schemas.microsoft.com/office/drawing/2014/main" val="10000"/>
                  </a:ext>
                </a:extLst>
              </a:tr>
              <a:tr h="609568">
                <a:tc>
                  <a:txBody>
                    <a:bodyPr/>
                    <a:lstStyle/>
                    <a:p>
                      <a:r>
                        <a:rPr lang="en-US" sz="1600" dirty="0" smtClean="0"/>
                        <a:t>OS Disk</a:t>
                      </a:r>
                      <a:endParaRPr lang="en-US" sz="1600" dirty="0">
                        <a:solidFill>
                          <a:schemeClr val="bg1"/>
                        </a:solidFill>
                      </a:endParaRPr>
                    </a:p>
                  </a:txBody>
                  <a:tcPr marL="121888" marR="121888" marT="60944" marB="60944"/>
                </a:tc>
                <a:tc>
                  <a:txBody>
                    <a:bodyPr/>
                    <a:lstStyle/>
                    <a:p>
                      <a:r>
                        <a:rPr lang="en-US" sz="1600" dirty="0" smtClean="0"/>
                        <a:t>Supported </a:t>
                      </a:r>
                      <a:endParaRPr lang="en-US" sz="1600" dirty="0">
                        <a:solidFill>
                          <a:schemeClr val="bg1"/>
                        </a:solidFill>
                      </a:endParaRPr>
                    </a:p>
                  </a:txBody>
                  <a:tcPr marL="121888" marR="121888" marT="60944" marB="60944"/>
                </a:tc>
                <a:tc>
                  <a:txBody>
                    <a:bodyPr/>
                    <a:lstStyle/>
                    <a:p>
                      <a:pPr marL="0" marR="0" indent="0" algn="l" defTabSz="685835" rtl="0" eaLnBrk="1" fontAlgn="auto" latinLnBrk="0" hangingPunct="1">
                        <a:lnSpc>
                          <a:spcPct val="100000"/>
                        </a:lnSpc>
                        <a:spcBef>
                          <a:spcPts val="0"/>
                        </a:spcBef>
                        <a:spcAft>
                          <a:spcPts val="0"/>
                        </a:spcAft>
                        <a:buClrTx/>
                        <a:buSzTx/>
                        <a:buFont typeface="Arial" pitchFamily="34" charset="0"/>
                        <a:buNone/>
                        <a:tabLst/>
                        <a:defRPr/>
                      </a:pPr>
                      <a:r>
                        <a:rPr lang="en-US" sz="1600" dirty="0" smtClean="0"/>
                        <a:t>Default</a:t>
                      </a:r>
                    </a:p>
                  </a:txBody>
                  <a:tcPr marL="121888" marR="121888" marT="60944" marB="60944"/>
                </a:tc>
                <a:tc>
                  <a:txBody>
                    <a:bodyPr/>
                    <a:lstStyle/>
                    <a:p>
                      <a:pPr marL="0" marR="0" indent="0" algn="l" defTabSz="685835" rtl="0" eaLnBrk="1" fontAlgn="auto" latinLnBrk="0" hangingPunct="1">
                        <a:lnSpc>
                          <a:spcPct val="100000"/>
                        </a:lnSpc>
                        <a:spcBef>
                          <a:spcPts val="0"/>
                        </a:spcBef>
                        <a:spcAft>
                          <a:spcPts val="0"/>
                        </a:spcAft>
                        <a:buClrTx/>
                        <a:buSzTx/>
                        <a:buFont typeface="Arial" pitchFamily="34" charset="0"/>
                        <a:buNone/>
                        <a:tabLst/>
                        <a:defRPr/>
                      </a:pPr>
                      <a:r>
                        <a:rPr lang="en-US" sz="1600" dirty="0" smtClean="0"/>
                        <a:t>Not Supported</a:t>
                      </a:r>
                    </a:p>
                  </a:txBody>
                  <a:tcPr marL="121888" marR="121888" marT="60944" marB="60944"/>
                </a:tc>
                <a:extLst>
                  <a:ext uri="{0D108BD9-81ED-4DB2-BD59-A6C34878D82A}">
                    <a16:rowId xmlns="" xmlns:a16="http://schemas.microsoft.com/office/drawing/2014/main" val="10001"/>
                  </a:ext>
                </a:extLst>
              </a:tr>
              <a:tr h="610058">
                <a:tc>
                  <a:txBody>
                    <a:bodyPr/>
                    <a:lstStyle/>
                    <a:p>
                      <a:r>
                        <a:rPr lang="en-US" sz="1600" dirty="0" smtClean="0"/>
                        <a:t>Data Disks</a:t>
                      </a:r>
                      <a:endParaRPr lang="en-US" sz="1600" dirty="0">
                        <a:solidFill>
                          <a:schemeClr val="bg1"/>
                        </a:solidFill>
                      </a:endParaRPr>
                    </a:p>
                  </a:txBody>
                  <a:tcPr marL="121888" marR="121888" marT="60944" marB="60944"/>
                </a:tc>
                <a:tc>
                  <a:txBody>
                    <a:bodyPr/>
                    <a:lstStyle/>
                    <a:p>
                      <a:r>
                        <a:rPr lang="en-US" sz="1600" dirty="0" smtClean="0"/>
                        <a:t>Supported</a:t>
                      </a:r>
                      <a:endParaRPr lang="en-US" sz="1600" dirty="0">
                        <a:solidFill>
                          <a:schemeClr val="bg1"/>
                        </a:solidFill>
                      </a:endParaRPr>
                    </a:p>
                  </a:txBody>
                  <a:tcPr marL="121888" marR="121888" marT="60944" marB="60944"/>
                </a:tc>
                <a:tc>
                  <a:txBody>
                    <a:bodyPr/>
                    <a:lstStyle/>
                    <a:p>
                      <a:pPr marL="0" indent="0">
                        <a:buFont typeface="Arial" pitchFamily="34" charset="0"/>
                        <a:buNone/>
                      </a:pPr>
                      <a:r>
                        <a:rPr lang="en-US" sz="1600" dirty="0" smtClean="0">
                          <a:solidFill>
                            <a:schemeClr val="tx1"/>
                          </a:solidFill>
                        </a:rPr>
                        <a:t>Supported</a:t>
                      </a:r>
                      <a:endParaRPr lang="en-US" sz="1600" dirty="0">
                        <a:solidFill>
                          <a:schemeClr val="tx1"/>
                        </a:solidFill>
                      </a:endParaRPr>
                    </a:p>
                  </a:txBody>
                  <a:tcPr marL="121888" marR="121888" marT="60944" marB="60944"/>
                </a:tc>
                <a:tc>
                  <a:txBody>
                    <a:bodyPr/>
                    <a:lstStyle/>
                    <a:p>
                      <a:pPr marL="0" indent="0">
                        <a:buFont typeface="Arial" pitchFamily="34" charset="0"/>
                        <a:buNone/>
                      </a:pPr>
                      <a:r>
                        <a:rPr lang="en-US" sz="1600" dirty="0" smtClean="0">
                          <a:solidFill>
                            <a:schemeClr val="tx1"/>
                          </a:solidFill>
                        </a:rPr>
                        <a:t>Default</a:t>
                      </a:r>
                      <a:endParaRPr lang="en-US" sz="1600" dirty="0">
                        <a:solidFill>
                          <a:schemeClr val="tx1"/>
                        </a:solidFill>
                      </a:endParaRPr>
                    </a:p>
                  </a:txBody>
                  <a:tcPr marL="121888" marR="121888" marT="60944" marB="60944"/>
                </a:tc>
                <a:extLst>
                  <a:ext uri="{0D108BD9-81ED-4DB2-BD59-A6C34878D82A}">
                    <a16:rowId xmlns="" xmlns:a16="http://schemas.microsoft.com/office/drawing/2014/main" val="10002"/>
                  </a:ext>
                </a:extLst>
              </a:tr>
              <a:tr h="853408">
                <a:tc>
                  <a:txBody>
                    <a:bodyPr/>
                    <a:lstStyle/>
                    <a:p>
                      <a:r>
                        <a:rPr lang="en-US" sz="1600" dirty="0" smtClean="0">
                          <a:solidFill>
                            <a:schemeClr val="tx1"/>
                          </a:solidFill>
                        </a:rPr>
                        <a:t>Temporary Disk</a:t>
                      </a:r>
                      <a:endParaRPr lang="en-US" sz="1600" dirty="0">
                        <a:solidFill>
                          <a:schemeClr val="tx1"/>
                        </a:solidFill>
                      </a:endParaRPr>
                    </a:p>
                  </a:txBody>
                  <a:tcPr marL="121888" marR="121888" marT="60944" marB="60944"/>
                </a:tc>
                <a:tc>
                  <a:txBody>
                    <a:bodyPr/>
                    <a:lstStyle/>
                    <a:p>
                      <a:r>
                        <a:rPr lang="en-US" sz="1600" dirty="0" smtClean="0">
                          <a:solidFill>
                            <a:schemeClr val="tx1"/>
                          </a:solidFill>
                        </a:rPr>
                        <a:t>Not stored in Microsoft Azure Storage Blob Service</a:t>
                      </a:r>
                      <a:endParaRPr lang="en-US" sz="1600" dirty="0">
                        <a:solidFill>
                          <a:schemeClr val="tx1"/>
                        </a:solidFill>
                      </a:endParaRPr>
                    </a:p>
                  </a:txBody>
                  <a:tcPr marL="121888" marR="121888" marT="60944" marB="60944"/>
                </a:tc>
                <a:tc>
                  <a:txBody>
                    <a:bodyPr/>
                    <a:lstStyle/>
                    <a:p>
                      <a:pPr marL="0" indent="0">
                        <a:buFont typeface="Arial" pitchFamily="34" charset="0"/>
                        <a:buNone/>
                      </a:pPr>
                      <a:endParaRPr lang="en-US" sz="1600" dirty="0">
                        <a:solidFill>
                          <a:schemeClr val="tx1"/>
                        </a:solidFill>
                      </a:endParaRPr>
                    </a:p>
                  </a:txBody>
                  <a:tcPr marL="121888" marR="121888" marT="60944" marB="60944"/>
                </a:tc>
                <a:tc>
                  <a:txBody>
                    <a:bodyPr/>
                    <a:lstStyle/>
                    <a:p>
                      <a:pPr marL="0" indent="0">
                        <a:buFont typeface="Arial" pitchFamily="34" charset="0"/>
                        <a:buNone/>
                      </a:pPr>
                      <a:endParaRPr lang="en-US" sz="1600" dirty="0">
                        <a:solidFill>
                          <a:schemeClr val="tx1"/>
                        </a:solidFill>
                      </a:endParaRPr>
                    </a:p>
                  </a:txBody>
                  <a:tcPr marL="121888" marR="121888" marT="60944" marB="60944"/>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44039044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Sizes – Basic and Standard Tier</a:t>
            </a:r>
            <a:endParaRPr lang="en-US" dirty="0"/>
          </a:p>
        </p:txBody>
      </p:sp>
      <p:sp>
        <p:nvSpPr>
          <p:cNvPr id="7" name="Content Placeholder 6"/>
          <p:cNvSpPr>
            <a:spLocks noGrp="1"/>
          </p:cNvSpPr>
          <p:nvPr>
            <p:ph type="body" sz="quarter" idx="13"/>
          </p:nvPr>
        </p:nvSpPr>
        <p:spPr>
          <a:xfrm>
            <a:off x="402336" y="1143000"/>
            <a:ext cx="6058099" cy="4956048"/>
          </a:xfrm>
        </p:spPr>
        <p:txBody>
          <a:bodyPr/>
          <a:lstStyle/>
          <a:p>
            <a:r>
              <a:rPr lang="en-US" dirty="0" smtClean="0"/>
              <a:t>Each persistent data disk can be up to 1 terabyte (TB)</a:t>
            </a:r>
          </a:p>
          <a:p>
            <a:r>
              <a:rPr lang="en-US" dirty="0" smtClean="0"/>
              <a:t>Typically, two data disks per available core</a:t>
            </a:r>
          </a:p>
          <a:p>
            <a:r>
              <a:rPr lang="en-US" dirty="0" smtClean="0"/>
              <a:t>Tiers</a:t>
            </a:r>
          </a:p>
          <a:p>
            <a:pPr lvl="1"/>
            <a:r>
              <a:rPr lang="en-US" dirty="0" smtClean="0"/>
              <a:t>Basic – no load balancing, auto-scaling or memory intensive models – best for </a:t>
            </a:r>
            <a:r>
              <a:rPr lang="en-US" dirty="0" err="1" smtClean="0"/>
              <a:t>dev</a:t>
            </a:r>
            <a:r>
              <a:rPr lang="en-US" dirty="0" smtClean="0"/>
              <a:t>/test scenarios – A0 – A4</a:t>
            </a:r>
          </a:p>
          <a:p>
            <a:pPr lvl="1"/>
            <a:r>
              <a:rPr lang="en-US" dirty="0" smtClean="0"/>
              <a:t>Standard – full capabilities vs. Basic tier – A0 – A11</a:t>
            </a:r>
          </a:p>
        </p:txBody>
      </p:sp>
      <p:graphicFrame>
        <p:nvGraphicFramePr>
          <p:cNvPr id="4" name="Table 3"/>
          <p:cNvGraphicFramePr>
            <a:graphicFrameLocks noGrp="1"/>
          </p:cNvGraphicFramePr>
          <p:nvPr>
            <p:extLst>
              <p:ext uri="{D42A27DB-BD31-4B8C-83A1-F6EECF244321}">
                <p14:modId xmlns:p14="http://schemas.microsoft.com/office/powerpoint/2010/main" val="3912266085"/>
              </p:ext>
            </p:extLst>
          </p:nvPr>
        </p:nvGraphicFramePr>
        <p:xfrm>
          <a:off x="6524379" y="1261434"/>
          <a:ext cx="4408665" cy="4998720"/>
        </p:xfrm>
        <a:graphic>
          <a:graphicData uri="http://schemas.openxmlformats.org/drawingml/2006/table">
            <a:tbl>
              <a:tblPr firstRow="1" bandRow="1">
                <a:tableStyleId>{5C22544A-7EE6-4342-B048-85BDC9FD1C3A}</a:tableStyleId>
              </a:tblPr>
              <a:tblGrid>
                <a:gridCol w="855582">
                  <a:extLst>
                    <a:ext uri="{9D8B030D-6E8A-4147-A177-3AD203B41FA5}">
                      <a16:colId xmlns="" xmlns:a16="http://schemas.microsoft.com/office/drawing/2014/main" val="20000"/>
                    </a:ext>
                  </a:extLst>
                </a:gridCol>
                <a:gridCol w="929152">
                  <a:extLst>
                    <a:ext uri="{9D8B030D-6E8A-4147-A177-3AD203B41FA5}">
                      <a16:colId xmlns="" xmlns:a16="http://schemas.microsoft.com/office/drawing/2014/main" val="20001"/>
                    </a:ext>
                  </a:extLst>
                </a:gridCol>
                <a:gridCol w="1331843">
                  <a:extLst>
                    <a:ext uri="{9D8B030D-6E8A-4147-A177-3AD203B41FA5}">
                      <a16:colId xmlns="" xmlns:a16="http://schemas.microsoft.com/office/drawing/2014/main" val="20002"/>
                    </a:ext>
                  </a:extLst>
                </a:gridCol>
                <a:gridCol w="1292088">
                  <a:extLst>
                    <a:ext uri="{9D8B030D-6E8A-4147-A177-3AD203B41FA5}">
                      <a16:colId xmlns="" xmlns:a16="http://schemas.microsoft.com/office/drawing/2014/main" val="20003"/>
                    </a:ext>
                  </a:extLst>
                </a:gridCol>
              </a:tblGrid>
              <a:tr h="365760">
                <a:tc>
                  <a:txBody>
                    <a:bodyPr/>
                    <a:lstStyle/>
                    <a:p>
                      <a:r>
                        <a:rPr lang="en-US" sz="1600" dirty="0" smtClean="0"/>
                        <a:t>VM</a:t>
                      </a:r>
                      <a:r>
                        <a:rPr lang="en-US" sz="1600" baseline="0" dirty="0" smtClean="0"/>
                        <a:t> </a:t>
                      </a:r>
                      <a:r>
                        <a:rPr lang="en-US" sz="1600" dirty="0" smtClean="0"/>
                        <a:t>Size</a:t>
                      </a:r>
                      <a:endParaRPr lang="en-US" sz="1600" b="1" dirty="0">
                        <a:solidFill>
                          <a:schemeClr val="bg1">
                            <a:alpha val="99000"/>
                          </a:schemeClr>
                        </a:solidFill>
                      </a:endParaRPr>
                    </a:p>
                  </a:txBody>
                  <a:tcPr marL="121920" marR="121920" marT="60960" marB="60960" anchor="ctr"/>
                </a:tc>
                <a:tc>
                  <a:txBody>
                    <a:bodyPr/>
                    <a:lstStyle/>
                    <a:p>
                      <a:r>
                        <a:rPr lang="en-US" sz="1600" dirty="0" smtClean="0"/>
                        <a:t>CPU Cores</a:t>
                      </a:r>
                      <a:endParaRPr lang="en-US" sz="1600" b="1" dirty="0">
                        <a:solidFill>
                          <a:schemeClr val="bg1">
                            <a:alpha val="99000"/>
                          </a:schemeClr>
                        </a:solidFill>
                      </a:endParaRPr>
                    </a:p>
                  </a:txBody>
                  <a:tcPr marL="121920" marR="121920" marT="60960" marB="60960" anchor="ctr"/>
                </a:tc>
                <a:tc>
                  <a:txBody>
                    <a:bodyPr/>
                    <a:lstStyle/>
                    <a:p>
                      <a:r>
                        <a:rPr lang="en-US" sz="1600" dirty="0" smtClean="0"/>
                        <a:t>Memory</a:t>
                      </a:r>
                      <a:endParaRPr lang="en-US" sz="1600" b="1" dirty="0">
                        <a:solidFill>
                          <a:schemeClr val="bg1">
                            <a:alpha val="99000"/>
                          </a:schemeClr>
                        </a:solidFill>
                      </a:endParaRPr>
                    </a:p>
                  </a:txBody>
                  <a:tcPr marL="121920" marR="121920" marT="60960" marB="60960" anchor="ctr"/>
                </a:tc>
                <a:tc>
                  <a:txBody>
                    <a:bodyPr/>
                    <a:lstStyle/>
                    <a:p>
                      <a:pPr marL="0" marR="0" indent="0" algn="ctr" defTabSz="685864" rtl="0" eaLnBrk="1" fontAlgn="auto" latinLnBrk="0" hangingPunct="1">
                        <a:lnSpc>
                          <a:spcPct val="100000"/>
                        </a:lnSpc>
                        <a:spcBef>
                          <a:spcPts val="0"/>
                        </a:spcBef>
                        <a:spcAft>
                          <a:spcPts val="0"/>
                        </a:spcAft>
                        <a:buClrTx/>
                        <a:buSzTx/>
                        <a:buFontTx/>
                        <a:buNone/>
                        <a:tabLst/>
                        <a:defRPr/>
                      </a:pPr>
                      <a:r>
                        <a:rPr lang="en-US" sz="1600" dirty="0" smtClean="0"/>
                        <a:t># of</a:t>
                      </a:r>
                      <a:r>
                        <a:rPr lang="en-US" sz="1600" baseline="0" dirty="0" smtClean="0"/>
                        <a:t> Data Disks</a:t>
                      </a:r>
                      <a:endParaRPr lang="en-US" sz="1600" b="1" dirty="0" smtClean="0">
                        <a:solidFill>
                          <a:schemeClr val="bg1">
                            <a:alpha val="99000"/>
                          </a:schemeClr>
                        </a:solidFill>
                      </a:endParaRPr>
                    </a:p>
                  </a:txBody>
                  <a:tcPr marL="121920" marR="121920" marT="60960" marB="60960" anchor="ctr"/>
                </a:tc>
                <a:extLst>
                  <a:ext uri="{0D108BD9-81ED-4DB2-BD59-A6C34878D82A}">
                    <a16:rowId xmlns="" xmlns:a16="http://schemas.microsoft.com/office/drawing/2014/main" val="10000"/>
                  </a:ext>
                </a:extLst>
              </a:tr>
              <a:tr h="365760">
                <a:tc>
                  <a:txBody>
                    <a:bodyPr/>
                    <a:lstStyle/>
                    <a:p>
                      <a:r>
                        <a:rPr lang="en-US" sz="1600" dirty="0" smtClean="0"/>
                        <a:t>A0</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Shared</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768 MB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1</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1"/>
                  </a:ext>
                </a:extLst>
              </a:tr>
              <a:tr h="365760">
                <a:tc>
                  <a:txBody>
                    <a:bodyPr/>
                    <a:lstStyle/>
                    <a:p>
                      <a:r>
                        <a:rPr lang="en-US" sz="1600" dirty="0" smtClean="0"/>
                        <a:t>A1</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1</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1.75</a:t>
                      </a:r>
                      <a:r>
                        <a:rPr lang="en-US" sz="1600" baseline="0" dirty="0" smtClean="0"/>
                        <a:t> 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2</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2"/>
                  </a:ext>
                </a:extLst>
              </a:tr>
              <a:tr h="365760">
                <a:tc>
                  <a:txBody>
                    <a:bodyPr/>
                    <a:lstStyle/>
                    <a:p>
                      <a:r>
                        <a:rPr lang="en-US" sz="1600" dirty="0" smtClean="0"/>
                        <a:t>A2</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2</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3.5 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4</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3"/>
                  </a:ext>
                </a:extLst>
              </a:tr>
              <a:tr h="365760">
                <a:tc>
                  <a:txBody>
                    <a:bodyPr/>
                    <a:lstStyle/>
                    <a:p>
                      <a:r>
                        <a:rPr lang="en-US" sz="1600" dirty="0" smtClean="0"/>
                        <a:t>A3</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4</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7 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8</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4"/>
                  </a:ext>
                </a:extLst>
              </a:tr>
              <a:tr h="365760">
                <a:tc>
                  <a:txBody>
                    <a:bodyPr/>
                    <a:lstStyle/>
                    <a:p>
                      <a:r>
                        <a:rPr lang="en-US" sz="1600" dirty="0" smtClean="0"/>
                        <a:t>A4</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8</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14 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16</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5"/>
                  </a:ext>
                </a:extLst>
              </a:tr>
              <a:tr h="365760">
                <a:tc>
                  <a:txBody>
                    <a:bodyPr/>
                    <a:lstStyle/>
                    <a:p>
                      <a:r>
                        <a:rPr lang="en-US" sz="1600" dirty="0" smtClean="0"/>
                        <a:t>A5</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2</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14 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dk1"/>
                          </a:solidFill>
                        </a:rPr>
                        <a:t>4</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6"/>
                  </a:ext>
                </a:extLst>
              </a:tr>
              <a:tr h="365760">
                <a:tc>
                  <a:txBody>
                    <a:bodyPr/>
                    <a:lstStyle/>
                    <a:p>
                      <a:r>
                        <a:rPr lang="en-US" sz="1600" dirty="0" smtClean="0"/>
                        <a:t>A6</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dk1"/>
                          </a:solidFill>
                        </a:rPr>
                        <a:t>4</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14 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t>16</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7"/>
                  </a:ext>
                </a:extLst>
              </a:tr>
              <a:tr h="365760">
                <a:tc>
                  <a:txBody>
                    <a:bodyPr/>
                    <a:lstStyle/>
                    <a:p>
                      <a:r>
                        <a:rPr lang="en-US" sz="1600" dirty="0" smtClean="0">
                          <a:solidFill>
                            <a:schemeClr val="tx2">
                              <a:lumMod val="75000"/>
                              <a:alpha val="99000"/>
                            </a:schemeClr>
                          </a:solidFill>
                        </a:rPr>
                        <a:t>A7</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8</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56GB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8"/>
                  </a:ext>
                </a:extLst>
              </a:tr>
              <a:tr h="365760">
                <a:tc>
                  <a:txBody>
                    <a:bodyPr/>
                    <a:lstStyle/>
                    <a:p>
                      <a:r>
                        <a:rPr lang="en-US" sz="1600" dirty="0" smtClean="0">
                          <a:solidFill>
                            <a:schemeClr val="tx2">
                              <a:lumMod val="75000"/>
                              <a:alpha val="99000"/>
                            </a:schemeClr>
                          </a:solidFill>
                        </a:rPr>
                        <a:t>A8</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8</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56GB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9"/>
                  </a:ext>
                </a:extLst>
              </a:tr>
              <a:tr h="365760">
                <a:tc>
                  <a:txBody>
                    <a:bodyPr/>
                    <a:lstStyle/>
                    <a:p>
                      <a:r>
                        <a:rPr lang="en-US" sz="1600" dirty="0" smtClean="0">
                          <a:solidFill>
                            <a:schemeClr val="tx2">
                              <a:lumMod val="75000"/>
                              <a:alpha val="99000"/>
                            </a:schemeClr>
                          </a:solidFill>
                        </a:rPr>
                        <a:t>A9</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112GB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10"/>
                  </a:ext>
                </a:extLst>
              </a:tr>
              <a:tr h="365760">
                <a:tc>
                  <a:txBody>
                    <a:bodyPr/>
                    <a:lstStyle/>
                    <a:p>
                      <a:r>
                        <a:rPr lang="en-US" sz="1600" dirty="0" smtClean="0">
                          <a:solidFill>
                            <a:schemeClr val="tx2">
                              <a:lumMod val="75000"/>
                              <a:alpha val="99000"/>
                            </a:schemeClr>
                          </a:solidFill>
                        </a:rPr>
                        <a:t>A10</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8</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56GB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11"/>
                  </a:ext>
                </a:extLst>
              </a:tr>
              <a:tr h="365760">
                <a:tc>
                  <a:txBody>
                    <a:bodyPr/>
                    <a:lstStyle/>
                    <a:p>
                      <a:r>
                        <a:rPr lang="en-US" sz="1600" dirty="0" smtClean="0">
                          <a:solidFill>
                            <a:schemeClr val="tx2">
                              <a:lumMod val="75000"/>
                              <a:alpha val="99000"/>
                            </a:schemeClr>
                          </a:solidFill>
                        </a:rPr>
                        <a:t>A11</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112GB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28028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Intensive – A Series VMs</a:t>
            </a:r>
            <a:endParaRPr lang="en-US" dirty="0"/>
          </a:p>
        </p:txBody>
      </p:sp>
      <p:sp>
        <p:nvSpPr>
          <p:cNvPr id="4" name="Text Placeholder 3"/>
          <p:cNvSpPr>
            <a:spLocks noGrp="1"/>
          </p:cNvSpPr>
          <p:nvPr>
            <p:ph type="body" sz="quarter" idx="13"/>
          </p:nvPr>
        </p:nvSpPr>
        <p:spPr>
          <a:xfrm>
            <a:off x="543437" y="987552"/>
            <a:ext cx="10791181" cy="1467413"/>
          </a:xfrm>
        </p:spPr>
        <p:txBody>
          <a:bodyPr/>
          <a:lstStyle/>
          <a:p>
            <a:r>
              <a:rPr lang="en-US" dirty="0" smtClean="0"/>
              <a:t>Hardware designed and optimized for compute and network intensive apps like HPC </a:t>
            </a:r>
          </a:p>
          <a:p>
            <a:r>
              <a:rPr lang="en-US" dirty="0" smtClean="0"/>
              <a:t>Supported for Windows and Linux</a:t>
            </a:r>
          </a:p>
          <a:p>
            <a:r>
              <a:rPr lang="en-US" dirty="0" smtClean="0"/>
              <a:t>A8 – A9 Ideal for MPI applications</a:t>
            </a:r>
          </a:p>
          <a:p>
            <a:r>
              <a:rPr lang="en-US" dirty="0" smtClean="0"/>
              <a:t>A10 – A11 – Ideal for HPC parametric or embarrassingly parallel applications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98079107"/>
              </p:ext>
            </p:extLst>
          </p:nvPr>
        </p:nvGraphicFramePr>
        <p:xfrm>
          <a:off x="829257" y="2801996"/>
          <a:ext cx="8424074" cy="3048000"/>
        </p:xfrm>
        <a:graphic>
          <a:graphicData uri="http://schemas.openxmlformats.org/drawingml/2006/table">
            <a:tbl>
              <a:tblPr firstRow="1" bandRow="1">
                <a:tableStyleId>{5C22544A-7EE6-4342-B048-85BDC9FD1C3A}</a:tableStyleId>
              </a:tblPr>
              <a:tblGrid>
                <a:gridCol w="1250858">
                  <a:extLst>
                    <a:ext uri="{9D8B030D-6E8A-4147-A177-3AD203B41FA5}">
                      <a16:colId xmlns="" xmlns:a16="http://schemas.microsoft.com/office/drawing/2014/main" val="20000"/>
                    </a:ext>
                  </a:extLst>
                </a:gridCol>
                <a:gridCol w="2240247">
                  <a:extLst>
                    <a:ext uri="{9D8B030D-6E8A-4147-A177-3AD203B41FA5}">
                      <a16:colId xmlns="" xmlns:a16="http://schemas.microsoft.com/office/drawing/2014/main" val="20001"/>
                    </a:ext>
                  </a:extLst>
                </a:gridCol>
                <a:gridCol w="870007">
                  <a:extLst>
                    <a:ext uri="{9D8B030D-6E8A-4147-A177-3AD203B41FA5}">
                      <a16:colId xmlns="" xmlns:a16="http://schemas.microsoft.com/office/drawing/2014/main" val="20002"/>
                    </a:ext>
                  </a:extLst>
                </a:gridCol>
                <a:gridCol w="1553732">
                  <a:extLst>
                    <a:ext uri="{9D8B030D-6E8A-4147-A177-3AD203B41FA5}">
                      <a16:colId xmlns="" xmlns:a16="http://schemas.microsoft.com/office/drawing/2014/main" val="20003"/>
                    </a:ext>
                  </a:extLst>
                </a:gridCol>
                <a:gridCol w="1254615">
                  <a:extLst>
                    <a:ext uri="{9D8B030D-6E8A-4147-A177-3AD203B41FA5}">
                      <a16:colId xmlns="" xmlns:a16="http://schemas.microsoft.com/office/drawing/2014/main" val="20004"/>
                    </a:ext>
                  </a:extLst>
                </a:gridCol>
                <a:gridCol w="1254615">
                  <a:extLst>
                    <a:ext uri="{9D8B030D-6E8A-4147-A177-3AD203B41FA5}">
                      <a16:colId xmlns="" xmlns:a16="http://schemas.microsoft.com/office/drawing/2014/main" val="20005"/>
                    </a:ext>
                  </a:extLst>
                </a:gridCol>
              </a:tblGrid>
              <a:tr h="365760">
                <a:tc>
                  <a:txBody>
                    <a:bodyPr/>
                    <a:lstStyle/>
                    <a:p>
                      <a:r>
                        <a:rPr lang="en-US" sz="1600" dirty="0" smtClean="0"/>
                        <a:t>VM</a:t>
                      </a:r>
                      <a:r>
                        <a:rPr lang="en-US" sz="1600" baseline="0" dirty="0" smtClean="0"/>
                        <a:t> </a:t>
                      </a:r>
                      <a:r>
                        <a:rPr lang="en-US" sz="1600" dirty="0" smtClean="0"/>
                        <a:t>Size</a:t>
                      </a:r>
                      <a:endParaRPr lang="en-US" sz="1600" b="1" dirty="0">
                        <a:solidFill>
                          <a:schemeClr val="bg1">
                            <a:alpha val="99000"/>
                          </a:schemeClr>
                        </a:solidFill>
                      </a:endParaRPr>
                    </a:p>
                  </a:txBody>
                  <a:tcPr marL="121920" marR="121920" marT="60960" marB="60960" anchor="ctr"/>
                </a:tc>
                <a:tc>
                  <a:txBody>
                    <a:bodyPr/>
                    <a:lstStyle/>
                    <a:p>
                      <a:r>
                        <a:rPr lang="en-US" sz="1600" b="1" dirty="0" smtClean="0">
                          <a:solidFill>
                            <a:schemeClr val="bg1">
                              <a:alpha val="99000"/>
                            </a:schemeClr>
                          </a:solidFill>
                        </a:rPr>
                        <a:t>CPU</a:t>
                      </a:r>
                      <a:endParaRPr lang="en-US" sz="1600" b="1" dirty="0">
                        <a:solidFill>
                          <a:schemeClr val="bg1">
                            <a:alpha val="99000"/>
                          </a:schemeClr>
                        </a:solidFill>
                      </a:endParaRPr>
                    </a:p>
                  </a:txBody>
                  <a:tcPr marL="121920" marR="121920" marT="60960" marB="60960" anchor="ctr"/>
                </a:tc>
                <a:tc>
                  <a:txBody>
                    <a:bodyPr/>
                    <a:lstStyle/>
                    <a:p>
                      <a:r>
                        <a:rPr lang="en-US" sz="1600" dirty="0" smtClean="0"/>
                        <a:t>CPU Cores</a:t>
                      </a:r>
                      <a:endParaRPr lang="en-US" sz="1600" b="1" dirty="0">
                        <a:solidFill>
                          <a:schemeClr val="bg1">
                            <a:alpha val="99000"/>
                          </a:schemeClr>
                        </a:solidFill>
                      </a:endParaRPr>
                    </a:p>
                  </a:txBody>
                  <a:tcPr marL="121920" marR="121920" marT="60960" marB="60960" anchor="ctr"/>
                </a:tc>
                <a:tc>
                  <a:txBody>
                    <a:bodyPr/>
                    <a:lstStyle/>
                    <a:p>
                      <a:r>
                        <a:rPr lang="en-US" sz="1600" dirty="0" smtClean="0"/>
                        <a:t>Memory</a:t>
                      </a:r>
                      <a:endParaRPr lang="en-US" sz="1600" b="1" dirty="0">
                        <a:solidFill>
                          <a:schemeClr val="bg1">
                            <a:alpha val="99000"/>
                          </a:schemeClr>
                        </a:solidFill>
                      </a:endParaRPr>
                    </a:p>
                  </a:txBody>
                  <a:tcPr marL="121920" marR="121920" marT="60960" marB="60960" anchor="ctr"/>
                </a:tc>
                <a:tc>
                  <a:txBody>
                    <a:bodyPr/>
                    <a:lstStyle/>
                    <a:p>
                      <a:pPr marL="0" marR="0" indent="0" algn="ctr" defTabSz="685864" rtl="0" eaLnBrk="1" fontAlgn="auto" latinLnBrk="0" hangingPunct="1">
                        <a:lnSpc>
                          <a:spcPct val="100000"/>
                        </a:lnSpc>
                        <a:spcBef>
                          <a:spcPts val="0"/>
                        </a:spcBef>
                        <a:spcAft>
                          <a:spcPts val="0"/>
                        </a:spcAft>
                        <a:buClrTx/>
                        <a:buSzTx/>
                        <a:buFontTx/>
                        <a:buNone/>
                        <a:tabLst/>
                        <a:defRPr/>
                      </a:pPr>
                      <a:r>
                        <a:rPr lang="en-US" sz="1600" dirty="0" smtClean="0"/>
                        <a:t># of</a:t>
                      </a:r>
                      <a:r>
                        <a:rPr lang="en-US" sz="1600" baseline="0" dirty="0" smtClean="0"/>
                        <a:t> Data Disks</a:t>
                      </a:r>
                      <a:endParaRPr lang="en-US" sz="1600" b="1" dirty="0" smtClean="0">
                        <a:solidFill>
                          <a:schemeClr val="bg1">
                            <a:alpha val="99000"/>
                          </a:schemeClr>
                        </a:solidFill>
                      </a:endParaRPr>
                    </a:p>
                  </a:txBody>
                  <a:tcPr marL="121920" marR="121920" marT="60960" marB="60960" anchor="ctr"/>
                </a:tc>
                <a:tc>
                  <a:txBody>
                    <a:bodyPr/>
                    <a:lstStyle/>
                    <a:p>
                      <a:pPr marL="0" marR="0" indent="0" algn="ctr" defTabSz="685864" rtl="0" eaLnBrk="1" fontAlgn="auto" latinLnBrk="0" hangingPunct="1">
                        <a:lnSpc>
                          <a:spcPct val="100000"/>
                        </a:lnSpc>
                        <a:spcBef>
                          <a:spcPts val="0"/>
                        </a:spcBef>
                        <a:spcAft>
                          <a:spcPts val="0"/>
                        </a:spcAft>
                        <a:buClrTx/>
                        <a:buSzTx/>
                        <a:buFontTx/>
                        <a:buNone/>
                        <a:tabLst/>
                        <a:defRPr/>
                      </a:pPr>
                      <a:r>
                        <a:rPr lang="en-US" sz="1600" b="1" dirty="0" smtClean="0">
                          <a:solidFill>
                            <a:schemeClr val="bg1">
                              <a:alpha val="99000"/>
                            </a:schemeClr>
                          </a:solidFill>
                        </a:rPr>
                        <a:t>#</a:t>
                      </a:r>
                      <a:r>
                        <a:rPr lang="en-US" sz="1600" b="1" baseline="0" dirty="0" smtClean="0">
                          <a:solidFill>
                            <a:schemeClr val="bg1">
                              <a:alpha val="99000"/>
                            </a:schemeClr>
                          </a:solidFill>
                        </a:rPr>
                        <a:t> Network Adapters</a:t>
                      </a:r>
                      <a:endParaRPr lang="en-US" sz="1600" b="1" dirty="0" smtClean="0">
                        <a:solidFill>
                          <a:schemeClr val="bg1">
                            <a:alpha val="99000"/>
                          </a:schemeClr>
                        </a:solidFill>
                      </a:endParaRPr>
                    </a:p>
                  </a:txBody>
                  <a:tcPr marL="121920" marR="121920" marT="60960" marB="60960" anchor="ctr"/>
                </a:tc>
                <a:extLst>
                  <a:ext uri="{0D108BD9-81ED-4DB2-BD59-A6C34878D82A}">
                    <a16:rowId xmlns="" xmlns:a16="http://schemas.microsoft.com/office/drawing/2014/main" val="10000"/>
                  </a:ext>
                </a:extLst>
              </a:tr>
              <a:tr h="365760">
                <a:tc>
                  <a:txBody>
                    <a:bodyPr/>
                    <a:lstStyle/>
                    <a:p>
                      <a:r>
                        <a:rPr lang="en-US" sz="1600" dirty="0" smtClean="0">
                          <a:solidFill>
                            <a:schemeClr val="tx2">
                              <a:lumMod val="75000"/>
                              <a:alpha val="99000"/>
                            </a:schemeClr>
                          </a:solidFill>
                        </a:rPr>
                        <a:t>A8</a:t>
                      </a:r>
                      <a:endParaRPr lang="en-US" sz="1600" dirty="0">
                        <a:solidFill>
                          <a:schemeClr val="tx2">
                            <a:lumMod val="75000"/>
                            <a:alpha val="99000"/>
                          </a:schemeClr>
                        </a:solidFill>
                      </a:endParaRPr>
                    </a:p>
                  </a:txBody>
                  <a:tcPr marL="121920" marR="121920" marT="60960" marB="60960" anchor="ctr"/>
                </a:tc>
                <a:tc>
                  <a:txBody>
                    <a:bodyPr/>
                    <a:lstStyle/>
                    <a:p>
                      <a:r>
                        <a:rPr lang="pt-BR" sz="1600" dirty="0" smtClean="0">
                          <a:effectLst/>
                        </a:rPr>
                        <a:t>Intel® Xeon® E5-2670</a:t>
                      </a:r>
                      <a:br>
                        <a:rPr lang="pt-BR" sz="1600" dirty="0" smtClean="0">
                          <a:effectLst/>
                        </a:rPr>
                      </a:br>
                      <a:r>
                        <a:rPr lang="pt-BR" sz="1600" dirty="0" smtClean="0">
                          <a:effectLst/>
                        </a:rPr>
                        <a:t>8 cores @ 2.6 GHz</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8</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56GB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2</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1"/>
                  </a:ext>
                </a:extLst>
              </a:tr>
              <a:tr h="365760">
                <a:tc>
                  <a:txBody>
                    <a:bodyPr/>
                    <a:lstStyle/>
                    <a:p>
                      <a:r>
                        <a:rPr lang="en-US" sz="1600" dirty="0" smtClean="0">
                          <a:solidFill>
                            <a:schemeClr val="tx2">
                              <a:lumMod val="75000"/>
                              <a:alpha val="99000"/>
                            </a:schemeClr>
                          </a:solidFill>
                        </a:rPr>
                        <a:t>A9</a:t>
                      </a:r>
                      <a:endParaRPr lang="en-US" sz="1600" dirty="0">
                        <a:solidFill>
                          <a:schemeClr val="tx2">
                            <a:lumMod val="75000"/>
                            <a:alpha val="99000"/>
                          </a:schemeClr>
                        </a:solidFill>
                      </a:endParaRPr>
                    </a:p>
                  </a:txBody>
                  <a:tcPr marL="121920" marR="121920" marT="60960" marB="60960" anchor="ctr"/>
                </a:tc>
                <a:tc>
                  <a:txBody>
                    <a:bodyPr/>
                    <a:lstStyle/>
                    <a:p>
                      <a:r>
                        <a:rPr lang="pt-BR" sz="1600" dirty="0" smtClean="0">
                          <a:effectLst/>
                        </a:rPr>
                        <a:t>Intel® Xeon® E5-2670 </a:t>
                      </a:r>
                      <a:br>
                        <a:rPr lang="pt-BR" sz="1600" dirty="0" smtClean="0">
                          <a:effectLst/>
                        </a:rPr>
                      </a:br>
                      <a:r>
                        <a:rPr lang="pt-BR" sz="1600" dirty="0" smtClean="0">
                          <a:effectLst/>
                        </a:rPr>
                        <a:t>16 cores @ 2.6 GHz</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112GB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2</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2"/>
                  </a:ext>
                </a:extLst>
              </a:tr>
              <a:tr h="365760">
                <a:tc>
                  <a:txBody>
                    <a:bodyPr/>
                    <a:lstStyle/>
                    <a:p>
                      <a:r>
                        <a:rPr lang="en-US" sz="1600" dirty="0" smtClean="0">
                          <a:solidFill>
                            <a:schemeClr val="tx2">
                              <a:lumMod val="75000"/>
                              <a:alpha val="99000"/>
                            </a:schemeClr>
                          </a:solidFill>
                        </a:rPr>
                        <a:t>A10</a:t>
                      </a:r>
                      <a:endParaRPr lang="en-US" sz="1600" dirty="0">
                        <a:solidFill>
                          <a:schemeClr val="tx2">
                            <a:lumMod val="75000"/>
                            <a:alpha val="99000"/>
                          </a:schemeClr>
                        </a:solidFill>
                      </a:endParaRPr>
                    </a:p>
                  </a:txBody>
                  <a:tcPr marL="121920" marR="121920" marT="60960" marB="60960" anchor="ctr"/>
                </a:tc>
                <a:tc>
                  <a:txBody>
                    <a:bodyPr/>
                    <a:lstStyle/>
                    <a:p>
                      <a:r>
                        <a:rPr lang="pt-BR" sz="1600" dirty="0" smtClean="0">
                          <a:effectLst/>
                        </a:rPr>
                        <a:t>Intel® Xeon® E5-2670</a:t>
                      </a:r>
                      <a:br>
                        <a:rPr lang="pt-BR" sz="1600" dirty="0" smtClean="0">
                          <a:effectLst/>
                        </a:rPr>
                      </a:br>
                      <a:r>
                        <a:rPr lang="pt-BR" sz="1600" dirty="0" smtClean="0">
                          <a:effectLst/>
                        </a:rPr>
                        <a:t>8 cores @ 2.6 GHz</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8</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56GB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3"/>
                  </a:ext>
                </a:extLst>
              </a:tr>
              <a:tr h="365760">
                <a:tc>
                  <a:txBody>
                    <a:bodyPr/>
                    <a:lstStyle/>
                    <a:p>
                      <a:r>
                        <a:rPr lang="en-US" sz="1600" dirty="0" smtClean="0">
                          <a:solidFill>
                            <a:schemeClr val="tx2">
                              <a:lumMod val="75000"/>
                              <a:alpha val="99000"/>
                            </a:schemeClr>
                          </a:solidFill>
                        </a:rPr>
                        <a:t>A11</a:t>
                      </a:r>
                      <a:endParaRPr lang="en-US" sz="1600" dirty="0">
                        <a:solidFill>
                          <a:schemeClr val="tx2">
                            <a:lumMod val="75000"/>
                            <a:alpha val="99000"/>
                          </a:schemeClr>
                        </a:solidFill>
                      </a:endParaRPr>
                    </a:p>
                  </a:txBody>
                  <a:tcPr marL="121920" marR="121920" marT="60960" marB="60960" anchor="ctr"/>
                </a:tc>
                <a:tc>
                  <a:txBody>
                    <a:bodyPr/>
                    <a:lstStyle/>
                    <a:p>
                      <a:r>
                        <a:rPr lang="pt-BR" sz="1600" dirty="0" smtClean="0">
                          <a:effectLst/>
                        </a:rPr>
                        <a:t>Intel® Xeon® E5-2670 </a:t>
                      </a:r>
                      <a:br>
                        <a:rPr lang="pt-BR" sz="1600" dirty="0" smtClean="0">
                          <a:effectLst/>
                        </a:rPr>
                      </a:br>
                      <a:r>
                        <a:rPr lang="pt-BR" sz="1600" dirty="0" smtClean="0">
                          <a:effectLst/>
                        </a:rPr>
                        <a:t>16 cores @ 2.6 GHz</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112GB</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16</a:t>
                      </a:r>
                      <a:endParaRPr lang="en-US" sz="1600" dirty="0">
                        <a:solidFill>
                          <a:schemeClr val="tx2">
                            <a:lumMod val="75000"/>
                            <a:alpha val="99000"/>
                          </a:schemeClr>
                        </a:solidFill>
                      </a:endParaRPr>
                    </a:p>
                  </a:txBody>
                  <a:tcPr marL="121920" marR="121920" marT="60960" marB="60960" anchor="ctr"/>
                </a:tc>
                <a:tc>
                  <a:txBody>
                    <a:bodyPr/>
                    <a:lstStyle/>
                    <a:p>
                      <a:r>
                        <a:rPr lang="en-US" sz="1600" dirty="0" smtClean="0">
                          <a:solidFill>
                            <a:schemeClr val="tx2">
                              <a:lumMod val="75000"/>
                              <a:alpha val="99000"/>
                            </a:schemeClr>
                          </a:solidFill>
                        </a:rPr>
                        <a:t>1</a:t>
                      </a:r>
                      <a:endParaRPr lang="en-US" sz="16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214518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for D-Series VMs</a:t>
            </a:r>
            <a:endParaRPr lang="en-US" dirty="0"/>
          </a:p>
        </p:txBody>
      </p:sp>
      <p:sp>
        <p:nvSpPr>
          <p:cNvPr id="4" name="Text Placeholder 3"/>
          <p:cNvSpPr>
            <a:spLocks noGrp="1"/>
          </p:cNvSpPr>
          <p:nvPr>
            <p:ph type="body" sz="quarter" idx="13"/>
          </p:nvPr>
        </p:nvSpPr>
        <p:spPr/>
        <p:txBody>
          <a:bodyPr/>
          <a:lstStyle/>
          <a:p>
            <a:r>
              <a:rPr lang="en-US" dirty="0" smtClean="0"/>
              <a:t>Workloads that replicate across multiple instances – ex. </a:t>
            </a:r>
            <a:r>
              <a:rPr lang="en-US" dirty="0" err="1" smtClean="0"/>
              <a:t>MongoDB</a:t>
            </a:r>
            <a:endParaRPr lang="en-US" dirty="0" smtClean="0"/>
          </a:p>
          <a:p>
            <a:r>
              <a:rPr lang="en-US" dirty="0" smtClean="0"/>
              <a:t>High I/O local and temporary cache</a:t>
            </a:r>
          </a:p>
          <a:p>
            <a:r>
              <a:rPr lang="en-US" dirty="0" smtClean="0"/>
              <a:t>SQL Server 2014 Buffer Pool Extensions</a:t>
            </a:r>
          </a:p>
          <a:p>
            <a:r>
              <a:rPr lang="en-GB" dirty="0"/>
              <a:t>The CPU cores are 60% faster in D series than A series, so for CPU bound workloads this could result in needing fewer cores to do the same work, and thus reduce </a:t>
            </a:r>
            <a:r>
              <a:rPr lang="en-GB" dirty="0" smtClean="0"/>
              <a:t>cost</a:t>
            </a:r>
          </a:p>
          <a:p>
            <a:r>
              <a:rPr lang="en-GB" dirty="0" smtClean="0"/>
              <a:t>Data intensive type applications – Big Data and BI</a:t>
            </a:r>
            <a:endParaRPr lang="en-US" dirty="0" smtClean="0"/>
          </a:p>
          <a:p>
            <a:r>
              <a:rPr lang="en-US" b="1" dirty="0" smtClean="0"/>
              <a:t>Remember: The temporary, or D:\ drive on the VMs can lose the data if the physical disk failure occurs. This SSD drive replaces the previously know scratch D:\ drive</a:t>
            </a:r>
          </a:p>
          <a:p>
            <a:endParaRPr lang="en-US" dirty="0"/>
          </a:p>
        </p:txBody>
      </p:sp>
    </p:spTree>
    <p:extLst>
      <p:ext uri="{BB962C8B-B14F-4D97-AF65-F5344CB8AC3E}">
        <p14:creationId xmlns:p14="http://schemas.microsoft.com/office/powerpoint/2010/main" val="90955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Sizes – D Series Standard Tier</a:t>
            </a:r>
            <a:endParaRPr lang="en-US" dirty="0"/>
          </a:p>
        </p:txBody>
      </p:sp>
      <p:sp>
        <p:nvSpPr>
          <p:cNvPr id="7" name="Content Placeholder 6"/>
          <p:cNvSpPr>
            <a:spLocks noGrp="1"/>
          </p:cNvSpPr>
          <p:nvPr>
            <p:ph type="body" sz="quarter" idx="13"/>
          </p:nvPr>
        </p:nvSpPr>
        <p:spPr>
          <a:xfrm>
            <a:off x="402336" y="987552"/>
            <a:ext cx="11173968" cy="4956048"/>
          </a:xfrm>
        </p:spPr>
        <p:txBody>
          <a:bodyPr/>
          <a:lstStyle/>
          <a:p>
            <a:r>
              <a:rPr lang="en-US" dirty="0" smtClean="0"/>
              <a:t>Compute processers approx. 60% faster than A-Series Standard</a:t>
            </a:r>
          </a:p>
          <a:p>
            <a:r>
              <a:rPr lang="en-US" dirty="0" smtClean="0"/>
              <a:t>Up to 800GB of local SSD Drive space</a:t>
            </a:r>
          </a:p>
          <a:p>
            <a:r>
              <a:rPr lang="en-US" dirty="0" smtClean="0"/>
              <a:t>Local Drive is a temporary Drive!!</a:t>
            </a:r>
          </a:p>
        </p:txBody>
      </p:sp>
      <p:graphicFrame>
        <p:nvGraphicFramePr>
          <p:cNvPr id="4" name="Table 3"/>
          <p:cNvGraphicFramePr>
            <a:graphicFrameLocks noGrp="1"/>
          </p:cNvGraphicFramePr>
          <p:nvPr>
            <p:extLst>
              <p:ext uri="{D42A27DB-BD31-4B8C-83A1-F6EECF244321}">
                <p14:modId xmlns:p14="http://schemas.microsoft.com/office/powerpoint/2010/main" val="1976448361"/>
              </p:ext>
            </p:extLst>
          </p:nvPr>
        </p:nvGraphicFramePr>
        <p:xfrm>
          <a:off x="611058" y="2802652"/>
          <a:ext cx="5243552" cy="1862562"/>
        </p:xfrm>
        <a:graphic>
          <a:graphicData uri="http://schemas.openxmlformats.org/drawingml/2006/table">
            <a:tbl>
              <a:tblPr firstRow="1" bandRow="1">
                <a:tableStyleId>{5C22544A-7EE6-4342-B048-85BDC9FD1C3A}</a:tableStyleId>
              </a:tblPr>
              <a:tblGrid>
                <a:gridCol w="1238082">
                  <a:extLst>
                    <a:ext uri="{9D8B030D-6E8A-4147-A177-3AD203B41FA5}">
                      <a16:colId xmlns="" xmlns:a16="http://schemas.microsoft.com/office/drawing/2014/main" val="20000"/>
                    </a:ext>
                  </a:extLst>
                </a:gridCol>
                <a:gridCol w="1113183">
                  <a:extLst>
                    <a:ext uri="{9D8B030D-6E8A-4147-A177-3AD203B41FA5}">
                      <a16:colId xmlns="" xmlns:a16="http://schemas.microsoft.com/office/drawing/2014/main" val="20001"/>
                    </a:ext>
                  </a:extLst>
                </a:gridCol>
                <a:gridCol w="1421296">
                  <a:extLst>
                    <a:ext uri="{9D8B030D-6E8A-4147-A177-3AD203B41FA5}">
                      <a16:colId xmlns="" xmlns:a16="http://schemas.microsoft.com/office/drawing/2014/main" val="20002"/>
                    </a:ext>
                  </a:extLst>
                </a:gridCol>
                <a:gridCol w="1470991">
                  <a:extLst>
                    <a:ext uri="{9D8B030D-6E8A-4147-A177-3AD203B41FA5}">
                      <a16:colId xmlns="" xmlns:a16="http://schemas.microsoft.com/office/drawing/2014/main" val="20003"/>
                    </a:ext>
                  </a:extLst>
                </a:gridCol>
              </a:tblGrid>
              <a:tr h="521442">
                <a:tc>
                  <a:txBody>
                    <a:bodyPr/>
                    <a:lstStyle/>
                    <a:p>
                      <a:r>
                        <a:rPr lang="en-US" sz="1400" dirty="0" smtClean="0"/>
                        <a:t>Name</a:t>
                      </a:r>
                      <a:endParaRPr lang="en-US" sz="1400" b="1" dirty="0">
                        <a:solidFill>
                          <a:schemeClr val="bg1">
                            <a:alpha val="99000"/>
                          </a:schemeClr>
                        </a:solidFill>
                      </a:endParaRPr>
                    </a:p>
                  </a:txBody>
                  <a:tcPr marL="121920" marR="121920" marT="60960" marB="60960" anchor="ctr"/>
                </a:tc>
                <a:tc>
                  <a:txBody>
                    <a:bodyPr/>
                    <a:lstStyle/>
                    <a:p>
                      <a:r>
                        <a:rPr lang="en-US" sz="1400" dirty="0" err="1" smtClean="0"/>
                        <a:t>vCores</a:t>
                      </a:r>
                      <a:endParaRPr lang="en-US" sz="1400" b="1" dirty="0">
                        <a:solidFill>
                          <a:schemeClr val="bg1">
                            <a:alpha val="99000"/>
                          </a:schemeClr>
                        </a:solidFill>
                      </a:endParaRPr>
                    </a:p>
                  </a:txBody>
                  <a:tcPr marL="121920" marR="121920" marT="60960" marB="60960" anchor="ctr"/>
                </a:tc>
                <a:tc>
                  <a:txBody>
                    <a:bodyPr/>
                    <a:lstStyle/>
                    <a:p>
                      <a:r>
                        <a:rPr lang="en-US" sz="1400" dirty="0" smtClean="0"/>
                        <a:t>Memory (GB)</a:t>
                      </a:r>
                      <a:endParaRPr lang="en-US" sz="1400" b="1" dirty="0">
                        <a:solidFill>
                          <a:schemeClr val="bg1">
                            <a:alpha val="99000"/>
                          </a:schemeClr>
                        </a:solidFill>
                      </a:endParaRPr>
                    </a:p>
                  </a:txBody>
                  <a:tcPr marL="121920" marR="121920" marT="60960" marB="60960" anchor="ct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400" dirty="0" smtClean="0"/>
                        <a:t>Local SSD (GB)</a:t>
                      </a:r>
                      <a:endParaRPr lang="en-US" sz="1400" b="1" dirty="0" smtClean="0">
                        <a:solidFill>
                          <a:schemeClr val="bg1">
                            <a:alpha val="99000"/>
                          </a:schemeClr>
                        </a:solidFill>
                      </a:endParaRPr>
                    </a:p>
                  </a:txBody>
                  <a:tcPr marL="121920" marR="121920" marT="60960" marB="60960" anchor="ctr"/>
                </a:tc>
                <a:extLst>
                  <a:ext uri="{0D108BD9-81ED-4DB2-BD59-A6C34878D82A}">
                    <a16:rowId xmlns="" xmlns:a16="http://schemas.microsoft.com/office/drawing/2014/main" val="10000"/>
                  </a:ext>
                </a:extLst>
              </a:tr>
              <a:tr h="328697">
                <a:tc>
                  <a:txBody>
                    <a:bodyPr/>
                    <a:lstStyle/>
                    <a:p>
                      <a:r>
                        <a:rPr lang="en-US" sz="1400" dirty="0" smtClean="0"/>
                        <a:t>D1</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1</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3.5</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50</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1"/>
                  </a:ext>
                </a:extLst>
              </a:tr>
              <a:tr h="328697">
                <a:tc>
                  <a:txBody>
                    <a:bodyPr/>
                    <a:lstStyle/>
                    <a:p>
                      <a:r>
                        <a:rPr lang="en-US" sz="1400" dirty="0" smtClean="0"/>
                        <a:t>D2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7</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100</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2"/>
                  </a:ext>
                </a:extLst>
              </a:tr>
              <a:tr h="328697">
                <a:tc>
                  <a:txBody>
                    <a:bodyPr/>
                    <a:lstStyle/>
                    <a:p>
                      <a:r>
                        <a:rPr lang="en-US" sz="1400" dirty="0" smtClean="0"/>
                        <a:t>D3</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200</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3"/>
                  </a:ext>
                </a:extLst>
              </a:tr>
              <a:tr h="328697">
                <a:tc>
                  <a:txBody>
                    <a:bodyPr/>
                    <a:lstStyle/>
                    <a:p>
                      <a:r>
                        <a:rPr lang="en-US" sz="1400" dirty="0" smtClean="0"/>
                        <a:t>D4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400</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46198790"/>
              </p:ext>
            </p:extLst>
          </p:nvPr>
        </p:nvGraphicFramePr>
        <p:xfrm>
          <a:off x="6110248" y="2812417"/>
          <a:ext cx="5243552" cy="1862562"/>
        </p:xfrm>
        <a:graphic>
          <a:graphicData uri="http://schemas.openxmlformats.org/drawingml/2006/table">
            <a:tbl>
              <a:tblPr firstRow="1" bandRow="1">
                <a:tableStyleId>{5C22544A-7EE6-4342-B048-85BDC9FD1C3A}</a:tableStyleId>
              </a:tblPr>
              <a:tblGrid>
                <a:gridCol w="1318052">
                  <a:extLst>
                    <a:ext uri="{9D8B030D-6E8A-4147-A177-3AD203B41FA5}">
                      <a16:colId xmlns="" xmlns:a16="http://schemas.microsoft.com/office/drawing/2014/main" val="20000"/>
                    </a:ext>
                  </a:extLst>
                </a:gridCol>
                <a:gridCol w="1033213">
                  <a:extLst>
                    <a:ext uri="{9D8B030D-6E8A-4147-A177-3AD203B41FA5}">
                      <a16:colId xmlns="" xmlns:a16="http://schemas.microsoft.com/office/drawing/2014/main" val="20001"/>
                    </a:ext>
                  </a:extLst>
                </a:gridCol>
                <a:gridCol w="1421296">
                  <a:extLst>
                    <a:ext uri="{9D8B030D-6E8A-4147-A177-3AD203B41FA5}">
                      <a16:colId xmlns="" xmlns:a16="http://schemas.microsoft.com/office/drawing/2014/main" val="20002"/>
                    </a:ext>
                  </a:extLst>
                </a:gridCol>
                <a:gridCol w="1470991">
                  <a:extLst>
                    <a:ext uri="{9D8B030D-6E8A-4147-A177-3AD203B41FA5}">
                      <a16:colId xmlns="" xmlns:a16="http://schemas.microsoft.com/office/drawing/2014/main" val="20003"/>
                    </a:ext>
                  </a:extLst>
                </a:gridCol>
              </a:tblGrid>
              <a:tr h="521442">
                <a:tc>
                  <a:txBody>
                    <a:bodyPr/>
                    <a:lstStyle/>
                    <a:p>
                      <a:r>
                        <a:rPr lang="en-US" sz="1400" dirty="0" smtClean="0"/>
                        <a:t>Name</a:t>
                      </a:r>
                      <a:endParaRPr lang="en-US" sz="1400" b="1" dirty="0">
                        <a:solidFill>
                          <a:schemeClr val="bg1">
                            <a:alpha val="99000"/>
                          </a:schemeClr>
                        </a:solidFill>
                      </a:endParaRPr>
                    </a:p>
                  </a:txBody>
                  <a:tcPr marL="121920" marR="121920" marT="60960" marB="60960" anchor="ctr"/>
                </a:tc>
                <a:tc>
                  <a:txBody>
                    <a:bodyPr/>
                    <a:lstStyle/>
                    <a:p>
                      <a:r>
                        <a:rPr lang="en-US" sz="1400" dirty="0" err="1" smtClean="0"/>
                        <a:t>vCores</a:t>
                      </a:r>
                      <a:endParaRPr lang="en-US" sz="1400" b="1" dirty="0">
                        <a:solidFill>
                          <a:schemeClr val="bg1">
                            <a:alpha val="99000"/>
                          </a:schemeClr>
                        </a:solidFill>
                      </a:endParaRPr>
                    </a:p>
                  </a:txBody>
                  <a:tcPr marL="121920" marR="121920" marT="60960" marB="60960" anchor="ctr"/>
                </a:tc>
                <a:tc>
                  <a:txBody>
                    <a:bodyPr/>
                    <a:lstStyle/>
                    <a:p>
                      <a:r>
                        <a:rPr lang="en-US" sz="1400" dirty="0" smtClean="0"/>
                        <a:t>Memory (GB)</a:t>
                      </a:r>
                      <a:endParaRPr lang="en-US" sz="1400" b="1" dirty="0">
                        <a:solidFill>
                          <a:schemeClr val="bg1">
                            <a:alpha val="99000"/>
                          </a:schemeClr>
                        </a:solidFill>
                      </a:endParaRPr>
                    </a:p>
                  </a:txBody>
                  <a:tcPr marL="121920" marR="121920" marT="60960" marB="60960" anchor="ct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400" dirty="0" smtClean="0"/>
                        <a:t>Local SSD (GB)</a:t>
                      </a:r>
                      <a:endParaRPr lang="en-US" sz="1400" b="1" dirty="0" smtClean="0">
                        <a:solidFill>
                          <a:schemeClr val="bg1">
                            <a:alpha val="99000"/>
                          </a:schemeClr>
                        </a:solidFill>
                      </a:endParaRPr>
                    </a:p>
                  </a:txBody>
                  <a:tcPr marL="121920" marR="121920" marT="60960" marB="60960" anchor="ctr"/>
                </a:tc>
                <a:extLst>
                  <a:ext uri="{0D108BD9-81ED-4DB2-BD59-A6C34878D82A}">
                    <a16:rowId xmlns="" xmlns:a16="http://schemas.microsoft.com/office/drawing/2014/main" val="10000"/>
                  </a:ext>
                </a:extLst>
              </a:tr>
              <a:tr h="328697">
                <a:tc>
                  <a:txBody>
                    <a:bodyPr/>
                    <a:lstStyle/>
                    <a:p>
                      <a:r>
                        <a:rPr lang="en-US" sz="1400" dirty="0" smtClean="0"/>
                        <a:t>D11</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100</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1"/>
                  </a:ext>
                </a:extLst>
              </a:tr>
              <a:tr h="328697">
                <a:tc>
                  <a:txBody>
                    <a:bodyPr/>
                    <a:lstStyle/>
                    <a:p>
                      <a:r>
                        <a:rPr lang="en-US" sz="1400" dirty="0" smtClean="0"/>
                        <a:t>D12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200</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2"/>
                  </a:ext>
                </a:extLst>
              </a:tr>
              <a:tr h="328697">
                <a:tc>
                  <a:txBody>
                    <a:bodyPr/>
                    <a:lstStyle/>
                    <a:p>
                      <a:r>
                        <a:rPr lang="en-US" sz="1400" dirty="0" smtClean="0"/>
                        <a:t>D13</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56</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400</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3"/>
                  </a:ext>
                </a:extLst>
              </a:tr>
              <a:tr h="328697">
                <a:tc>
                  <a:txBody>
                    <a:bodyPr/>
                    <a:lstStyle/>
                    <a:p>
                      <a:r>
                        <a:rPr lang="en-US" sz="1400" dirty="0" smtClean="0"/>
                        <a:t>D14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16</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112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800</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4"/>
                  </a:ext>
                </a:extLst>
              </a:tr>
            </a:tbl>
          </a:graphicData>
        </a:graphic>
      </p:graphicFrame>
      <p:sp>
        <p:nvSpPr>
          <p:cNvPr id="3" name="TextBox 2"/>
          <p:cNvSpPr txBox="1"/>
          <p:nvPr/>
        </p:nvSpPr>
        <p:spPr>
          <a:xfrm>
            <a:off x="576469" y="2305878"/>
            <a:ext cx="1744452" cy="369332"/>
          </a:xfrm>
          <a:prstGeom prst="rect">
            <a:avLst/>
          </a:prstGeom>
          <a:noFill/>
        </p:spPr>
        <p:txBody>
          <a:bodyPr wrap="none" rtlCol="0">
            <a:spAutoFit/>
          </a:bodyPr>
          <a:lstStyle/>
          <a:p>
            <a:r>
              <a:rPr lang="en-US" dirty="0" smtClean="0"/>
              <a:t>General Purpose</a:t>
            </a:r>
            <a:endParaRPr lang="en-US" dirty="0"/>
          </a:p>
        </p:txBody>
      </p:sp>
      <p:sp>
        <p:nvSpPr>
          <p:cNvPr id="8" name="TextBox 7"/>
          <p:cNvSpPr txBox="1"/>
          <p:nvPr/>
        </p:nvSpPr>
        <p:spPr>
          <a:xfrm>
            <a:off x="6095989" y="2358888"/>
            <a:ext cx="1469826" cy="369332"/>
          </a:xfrm>
          <a:prstGeom prst="rect">
            <a:avLst/>
          </a:prstGeom>
          <a:noFill/>
        </p:spPr>
        <p:txBody>
          <a:bodyPr wrap="none" rtlCol="0">
            <a:spAutoFit/>
          </a:bodyPr>
          <a:lstStyle/>
          <a:p>
            <a:r>
              <a:rPr lang="en-US" dirty="0" smtClean="0"/>
              <a:t>High Memory</a:t>
            </a:r>
            <a:endParaRPr lang="en-US" dirty="0"/>
          </a:p>
        </p:txBody>
      </p:sp>
    </p:spTree>
    <p:extLst>
      <p:ext uri="{BB962C8B-B14F-4D97-AF65-F5344CB8AC3E}">
        <p14:creationId xmlns:p14="http://schemas.microsoft.com/office/powerpoint/2010/main" val="10167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 Sizes – </a:t>
            </a:r>
            <a:r>
              <a:rPr lang="en-US" dirty="0" smtClean="0"/>
              <a:t>DS </a:t>
            </a:r>
            <a:r>
              <a:rPr lang="en-US" dirty="0"/>
              <a:t>Series Standard Tier</a:t>
            </a:r>
          </a:p>
        </p:txBody>
      </p:sp>
      <p:sp>
        <p:nvSpPr>
          <p:cNvPr id="3" name="Slide Number Placeholder 2"/>
          <p:cNvSpPr>
            <a:spLocks noGrp="1"/>
          </p:cNvSpPr>
          <p:nvPr>
            <p:ph type="sldNum" sz="quarter" idx="12"/>
          </p:nvPr>
        </p:nvSpPr>
        <p:spPr/>
        <p:txBody>
          <a:bodyPr/>
          <a:lstStyle/>
          <a:p>
            <a:fld id="{AFFF257A-30C5-4AFB-911B-BE4CEEA1EA82}" type="slidenum">
              <a:rPr lang="en-US" smtClean="0"/>
              <a:t>45</a:t>
            </a:fld>
            <a:endParaRPr lang="en-US"/>
          </a:p>
        </p:txBody>
      </p:sp>
      <p:sp>
        <p:nvSpPr>
          <p:cNvPr id="5" name="Rectangle 4"/>
          <p:cNvSpPr/>
          <p:nvPr/>
        </p:nvSpPr>
        <p:spPr>
          <a:xfrm>
            <a:off x="732183" y="1199466"/>
            <a:ext cx="10230678" cy="1200329"/>
          </a:xfrm>
          <a:prstGeom prst="rect">
            <a:avLst/>
          </a:prstGeom>
        </p:spPr>
        <p:txBody>
          <a:bodyPr wrap="square">
            <a:spAutoFit/>
          </a:bodyPr>
          <a:lstStyle/>
          <a:p>
            <a:pPr marL="285750" indent="-285750">
              <a:buFont typeface="Arial" panose="020B0604020202020204" pitchFamily="34" charset="0"/>
              <a:buChar char="•"/>
            </a:pPr>
            <a:r>
              <a:rPr lang="en-US" dirty="0"/>
              <a:t>DS-series and GS-series VMs can use Premium </a:t>
            </a:r>
            <a:r>
              <a:rPr lang="en-US" dirty="0" smtClean="0"/>
              <a:t>Storage</a:t>
            </a:r>
          </a:p>
          <a:p>
            <a:pPr marL="285750" indent="-285750">
              <a:buFont typeface="Arial" panose="020B0604020202020204" pitchFamily="34" charset="0"/>
              <a:buChar char="•"/>
            </a:pPr>
            <a:r>
              <a:rPr lang="en-US" dirty="0" smtClean="0"/>
              <a:t>These </a:t>
            </a:r>
            <a:r>
              <a:rPr lang="en-US" dirty="0"/>
              <a:t>VMs use solid-state drives (SSDs) to host a virtual machine’s disks and also provide a local SSD disk </a:t>
            </a:r>
            <a:r>
              <a:rPr lang="en-US" dirty="0" smtClean="0"/>
              <a:t>cache</a:t>
            </a:r>
          </a:p>
          <a:p>
            <a:pPr marL="285750" indent="-285750">
              <a:buFont typeface="Arial" panose="020B0604020202020204" pitchFamily="34" charset="0"/>
              <a:buChar char="•"/>
            </a:pPr>
            <a:r>
              <a:rPr lang="en-US" dirty="0" smtClean="0"/>
              <a:t>Premium </a:t>
            </a:r>
            <a:r>
              <a:rPr lang="en-US" dirty="0"/>
              <a:t>Storage is available in certain regions</a:t>
            </a:r>
          </a:p>
        </p:txBody>
      </p:sp>
      <p:graphicFrame>
        <p:nvGraphicFramePr>
          <p:cNvPr id="6" name="Table 5"/>
          <p:cNvGraphicFramePr>
            <a:graphicFrameLocks noGrp="1"/>
          </p:cNvGraphicFramePr>
          <p:nvPr>
            <p:extLst>
              <p:ext uri="{D42A27DB-BD31-4B8C-83A1-F6EECF244321}">
                <p14:modId xmlns:p14="http://schemas.microsoft.com/office/powerpoint/2010/main" val="1158477506"/>
              </p:ext>
            </p:extLst>
          </p:nvPr>
        </p:nvGraphicFramePr>
        <p:xfrm>
          <a:off x="611058" y="2802652"/>
          <a:ext cx="5243552" cy="1889760"/>
        </p:xfrm>
        <a:graphic>
          <a:graphicData uri="http://schemas.openxmlformats.org/drawingml/2006/table">
            <a:tbl>
              <a:tblPr firstRow="1" bandRow="1">
                <a:tableStyleId>{5C22544A-7EE6-4342-B048-85BDC9FD1C3A}</a:tableStyleId>
              </a:tblPr>
              <a:tblGrid>
                <a:gridCol w="1378163">
                  <a:extLst>
                    <a:ext uri="{9D8B030D-6E8A-4147-A177-3AD203B41FA5}">
                      <a16:colId xmlns="" xmlns:a16="http://schemas.microsoft.com/office/drawing/2014/main" val="20000"/>
                    </a:ext>
                  </a:extLst>
                </a:gridCol>
                <a:gridCol w="973102">
                  <a:extLst>
                    <a:ext uri="{9D8B030D-6E8A-4147-A177-3AD203B41FA5}">
                      <a16:colId xmlns="" xmlns:a16="http://schemas.microsoft.com/office/drawing/2014/main" val="20001"/>
                    </a:ext>
                  </a:extLst>
                </a:gridCol>
                <a:gridCol w="1421296">
                  <a:extLst>
                    <a:ext uri="{9D8B030D-6E8A-4147-A177-3AD203B41FA5}">
                      <a16:colId xmlns="" xmlns:a16="http://schemas.microsoft.com/office/drawing/2014/main" val="20002"/>
                    </a:ext>
                  </a:extLst>
                </a:gridCol>
                <a:gridCol w="1470991">
                  <a:extLst>
                    <a:ext uri="{9D8B030D-6E8A-4147-A177-3AD203B41FA5}">
                      <a16:colId xmlns="" xmlns:a16="http://schemas.microsoft.com/office/drawing/2014/main" val="20003"/>
                    </a:ext>
                  </a:extLst>
                </a:gridCol>
              </a:tblGrid>
              <a:tr h="521442">
                <a:tc>
                  <a:txBody>
                    <a:bodyPr/>
                    <a:lstStyle/>
                    <a:p>
                      <a:r>
                        <a:rPr lang="en-US" sz="1400" dirty="0" smtClean="0"/>
                        <a:t>Name</a:t>
                      </a:r>
                      <a:endParaRPr lang="en-US" sz="1400" b="1" dirty="0">
                        <a:solidFill>
                          <a:schemeClr val="bg1">
                            <a:alpha val="99000"/>
                          </a:schemeClr>
                        </a:solidFill>
                      </a:endParaRPr>
                    </a:p>
                  </a:txBody>
                  <a:tcPr marL="121920" marR="121920" marT="60960" marB="60960" anchor="ctr"/>
                </a:tc>
                <a:tc>
                  <a:txBody>
                    <a:bodyPr/>
                    <a:lstStyle/>
                    <a:p>
                      <a:r>
                        <a:rPr lang="en-US" sz="1400" dirty="0" err="1" smtClean="0"/>
                        <a:t>vCores</a:t>
                      </a:r>
                      <a:endParaRPr lang="en-US" sz="1400" b="1" dirty="0">
                        <a:solidFill>
                          <a:schemeClr val="bg1">
                            <a:alpha val="99000"/>
                          </a:schemeClr>
                        </a:solidFill>
                      </a:endParaRPr>
                    </a:p>
                  </a:txBody>
                  <a:tcPr marL="121920" marR="121920" marT="60960" marB="60960" anchor="ctr"/>
                </a:tc>
                <a:tc>
                  <a:txBody>
                    <a:bodyPr/>
                    <a:lstStyle/>
                    <a:p>
                      <a:r>
                        <a:rPr lang="en-US" sz="1400" dirty="0" smtClean="0"/>
                        <a:t>Memory (GB)</a:t>
                      </a:r>
                      <a:endParaRPr lang="en-US" sz="1400" b="1" dirty="0">
                        <a:solidFill>
                          <a:schemeClr val="bg1">
                            <a:alpha val="99000"/>
                          </a:schemeClr>
                        </a:solidFill>
                      </a:endParaRPr>
                    </a:p>
                  </a:txBody>
                  <a:tcPr marL="121920" marR="121920" marT="60960" marB="60960" anchor="ct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400" dirty="0" smtClean="0"/>
                        <a:t>Max. Disk IOPS</a:t>
                      </a:r>
                    </a:p>
                    <a:p>
                      <a:pPr marL="0" marR="0" indent="0" algn="l" defTabSz="685864" rtl="0" eaLnBrk="1" fontAlgn="auto" latinLnBrk="0" hangingPunct="1">
                        <a:lnSpc>
                          <a:spcPct val="100000"/>
                        </a:lnSpc>
                        <a:spcBef>
                          <a:spcPts val="0"/>
                        </a:spcBef>
                        <a:spcAft>
                          <a:spcPts val="0"/>
                        </a:spcAft>
                        <a:buClrTx/>
                        <a:buSzTx/>
                        <a:buFontTx/>
                        <a:buNone/>
                        <a:tabLst/>
                        <a:defRPr/>
                      </a:pPr>
                      <a:r>
                        <a:rPr lang="en-US" sz="1400" b="1" dirty="0" smtClean="0">
                          <a:solidFill>
                            <a:schemeClr val="bg1">
                              <a:alpha val="99000"/>
                            </a:schemeClr>
                          </a:solidFill>
                        </a:rPr>
                        <a:t>IOPS/MB sec</a:t>
                      </a:r>
                    </a:p>
                  </a:txBody>
                  <a:tcPr marL="121920" marR="121920" marT="60960" marB="60960" anchor="ctr"/>
                </a:tc>
                <a:extLst>
                  <a:ext uri="{0D108BD9-81ED-4DB2-BD59-A6C34878D82A}">
                    <a16:rowId xmlns="" xmlns:a16="http://schemas.microsoft.com/office/drawing/2014/main" val="10000"/>
                  </a:ext>
                </a:extLst>
              </a:tr>
              <a:tr h="328697">
                <a:tc>
                  <a:txBody>
                    <a:bodyPr/>
                    <a:lstStyle/>
                    <a:p>
                      <a:r>
                        <a:rPr lang="en-US" sz="1400" dirty="0" smtClean="0"/>
                        <a:t>Standard_DS1</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1</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3.5</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3200/32</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1"/>
                  </a:ext>
                </a:extLst>
              </a:tr>
              <a:tr h="328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Standard_DS2</a:t>
                      </a:r>
                      <a:endParaRPr lang="en-US" sz="1400" dirty="0" smtClean="0">
                        <a:solidFill>
                          <a:schemeClr val="tx2">
                            <a:lumMod val="75000"/>
                            <a:alpha val="99000"/>
                          </a:schemeClr>
                        </a:solidFill>
                      </a:endParaRPr>
                    </a:p>
                  </a:txBody>
                  <a:tcPr marL="121920" marR="121920" marT="60960" marB="60960" anchor="ctr"/>
                </a:tc>
                <a:tc>
                  <a:txBody>
                    <a:bodyPr/>
                    <a:lstStyle/>
                    <a:p>
                      <a:r>
                        <a:rPr lang="en-US" sz="1400" dirty="0" smtClean="0"/>
                        <a:t>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7</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6400/64</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2"/>
                  </a:ext>
                </a:extLst>
              </a:tr>
              <a:tr h="328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Standard_DS3</a:t>
                      </a:r>
                      <a:endParaRPr lang="en-US" sz="1400" dirty="0" smtClean="0">
                        <a:solidFill>
                          <a:schemeClr val="tx2">
                            <a:lumMod val="75000"/>
                            <a:alpha val="99000"/>
                          </a:schemeClr>
                        </a:solidFill>
                      </a:endParaRPr>
                    </a:p>
                  </a:txBody>
                  <a:tcPr marL="121920" marR="121920" marT="60960" marB="60960" anchor="ctr"/>
                </a:tc>
                <a:tc>
                  <a:txBody>
                    <a:bodyPr/>
                    <a:lstStyle/>
                    <a:p>
                      <a:r>
                        <a:rPr lang="en-US" sz="1400" dirty="0" smtClean="0"/>
                        <a:t>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12800/128</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3"/>
                  </a:ext>
                </a:extLst>
              </a:tr>
              <a:tr h="328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Standard_DS4</a:t>
                      </a:r>
                      <a:endParaRPr lang="en-US" sz="1400" dirty="0" smtClean="0">
                        <a:solidFill>
                          <a:schemeClr val="tx2">
                            <a:lumMod val="75000"/>
                            <a:alpha val="99000"/>
                          </a:schemeClr>
                        </a:solidFill>
                      </a:endParaRPr>
                    </a:p>
                  </a:txBody>
                  <a:tcPr marL="121920" marR="121920" marT="60960" marB="60960" anchor="ctr"/>
                </a:tc>
                <a:tc>
                  <a:txBody>
                    <a:bodyPr/>
                    <a:lstStyle/>
                    <a:p>
                      <a:r>
                        <a:rPr lang="en-US" sz="1400" dirty="0" smtClean="0"/>
                        <a:t>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25600/256</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58859525"/>
              </p:ext>
            </p:extLst>
          </p:nvPr>
        </p:nvGraphicFramePr>
        <p:xfrm>
          <a:off x="6110248" y="2812417"/>
          <a:ext cx="5243552" cy="1889760"/>
        </p:xfrm>
        <a:graphic>
          <a:graphicData uri="http://schemas.openxmlformats.org/drawingml/2006/table">
            <a:tbl>
              <a:tblPr firstRow="1" bandRow="1">
                <a:tableStyleId>{5C22544A-7EE6-4342-B048-85BDC9FD1C3A}</a:tableStyleId>
              </a:tblPr>
              <a:tblGrid>
                <a:gridCol w="1573920">
                  <a:extLst>
                    <a:ext uri="{9D8B030D-6E8A-4147-A177-3AD203B41FA5}">
                      <a16:colId xmlns="" xmlns:a16="http://schemas.microsoft.com/office/drawing/2014/main" val="20000"/>
                    </a:ext>
                  </a:extLst>
                </a:gridCol>
                <a:gridCol w="777345">
                  <a:extLst>
                    <a:ext uri="{9D8B030D-6E8A-4147-A177-3AD203B41FA5}">
                      <a16:colId xmlns="" xmlns:a16="http://schemas.microsoft.com/office/drawing/2014/main" val="20001"/>
                    </a:ext>
                  </a:extLst>
                </a:gridCol>
                <a:gridCol w="1421296">
                  <a:extLst>
                    <a:ext uri="{9D8B030D-6E8A-4147-A177-3AD203B41FA5}">
                      <a16:colId xmlns="" xmlns:a16="http://schemas.microsoft.com/office/drawing/2014/main" val="20002"/>
                    </a:ext>
                  </a:extLst>
                </a:gridCol>
                <a:gridCol w="1470991">
                  <a:extLst>
                    <a:ext uri="{9D8B030D-6E8A-4147-A177-3AD203B41FA5}">
                      <a16:colId xmlns="" xmlns:a16="http://schemas.microsoft.com/office/drawing/2014/main" val="20003"/>
                    </a:ext>
                  </a:extLst>
                </a:gridCol>
              </a:tblGrid>
              <a:tr h="521442">
                <a:tc>
                  <a:txBody>
                    <a:bodyPr/>
                    <a:lstStyle/>
                    <a:p>
                      <a:r>
                        <a:rPr lang="en-US" sz="1400" dirty="0" smtClean="0"/>
                        <a:t>Name</a:t>
                      </a:r>
                      <a:endParaRPr lang="en-US" sz="1400" b="1" dirty="0">
                        <a:solidFill>
                          <a:schemeClr val="bg1">
                            <a:alpha val="99000"/>
                          </a:schemeClr>
                        </a:solidFill>
                      </a:endParaRPr>
                    </a:p>
                  </a:txBody>
                  <a:tcPr marL="121920" marR="121920" marT="60960" marB="60960" anchor="ctr"/>
                </a:tc>
                <a:tc>
                  <a:txBody>
                    <a:bodyPr/>
                    <a:lstStyle/>
                    <a:p>
                      <a:r>
                        <a:rPr lang="en-US" sz="1400" dirty="0" err="1" smtClean="0"/>
                        <a:t>vCores</a:t>
                      </a:r>
                      <a:endParaRPr lang="en-US" sz="1400" b="1" dirty="0">
                        <a:solidFill>
                          <a:schemeClr val="bg1">
                            <a:alpha val="99000"/>
                          </a:schemeClr>
                        </a:solidFill>
                      </a:endParaRPr>
                    </a:p>
                  </a:txBody>
                  <a:tcPr marL="121920" marR="121920" marT="60960" marB="60960" anchor="ctr"/>
                </a:tc>
                <a:tc>
                  <a:txBody>
                    <a:bodyPr/>
                    <a:lstStyle/>
                    <a:p>
                      <a:r>
                        <a:rPr lang="en-US" sz="1400" dirty="0" smtClean="0"/>
                        <a:t>Memory (GB)</a:t>
                      </a:r>
                      <a:endParaRPr lang="en-US" sz="1400" b="1" dirty="0">
                        <a:solidFill>
                          <a:schemeClr val="bg1">
                            <a:alpha val="99000"/>
                          </a:schemeClr>
                        </a:solidFill>
                      </a:endParaRPr>
                    </a:p>
                  </a:txBody>
                  <a:tcPr marL="121920" marR="121920" marT="60960" marB="60960" anchor="ct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400" dirty="0" smtClean="0"/>
                        <a:t>Max. Disk IOPS</a:t>
                      </a:r>
                    </a:p>
                    <a:p>
                      <a:pPr marL="0" marR="0" indent="0" algn="l" defTabSz="685864" rtl="0" eaLnBrk="1" fontAlgn="auto" latinLnBrk="0" hangingPunct="1">
                        <a:lnSpc>
                          <a:spcPct val="100000"/>
                        </a:lnSpc>
                        <a:spcBef>
                          <a:spcPts val="0"/>
                        </a:spcBef>
                        <a:spcAft>
                          <a:spcPts val="0"/>
                        </a:spcAft>
                        <a:buClrTx/>
                        <a:buSzTx/>
                        <a:buFontTx/>
                        <a:buNone/>
                        <a:tabLst/>
                        <a:defRPr/>
                      </a:pPr>
                      <a:r>
                        <a:rPr lang="en-US" sz="1400" b="1" dirty="0" smtClean="0">
                          <a:solidFill>
                            <a:schemeClr val="bg1">
                              <a:alpha val="99000"/>
                            </a:schemeClr>
                          </a:solidFill>
                        </a:rPr>
                        <a:t>IOPS/MB sec</a:t>
                      </a:r>
                    </a:p>
                  </a:txBody>
                  <a:tcPr marL="121920" marR="121920" marT="60960" marB="60960" anchor="ctr"/>
                </a:tc>
                <a:extLst>
                  <a:ext uri="{0D108BD9-81ED-4DB2-BD59-A6C34878D82A}">
                    <a16:rowId xmlns="" xmlns:a16="http://schemas.microsoft.com/office/drawing/2014/main" val="10000"/>
                  </a:ext>
                </a:extLst>
              </a:tr>
              <a:tr h="328697">
                <a:tc>
                  <a:txBody>
                    <a:bodyPr/>
                    <a:lstStyle/>
                    <a:p>
                      <a:r>
                        <a:rPr lang="en-US" sz="1400" dirty="0" smtClean="0"/>
                        <a:t>Standard_DS11</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6400/64</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1"/>
                  </a:ext>
                </a:extLst>
              </a:tr>
              <a:tr h="328697">
                <a:tc>
                  <a:txBody>
                    <a:bodyPr/>
                    <a:lstStyle/>
                    <a:p>
                      <a:r>
                        <a:rPr lang="en-US" sz="1400" dirty="0" smtClean="0"/>
                        <a:t>Standard_DS12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12800/128</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2"/>
                  </a:ext>
                </a:extLst>
              </a:tr>
              <a:tr h="328697">
                <a:tc>
                  <a:txBody>
                    <a:bodyPr/>
                    <a:lstStyle/>
                    <a:p>
                      <a:r>
                        <a:rPr lang="en-US" sz="1400" dirty="0" smtClean="0"/>
                        <a:t>Standard_DS13</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56</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25600/256</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3"/>
                  </a:ext>
                </a:extLst>
              </a:tr>
              <a:tr h="328697">
                <a:tc>
                  <a:txBody>
                    <a:bodyPr/>
                    <a:lstStyle/>
                    <a:p>
                      <a:r>
                        <a:rPr lang="en-US" sz="1400" dirty="0" smtClean="0"/>
                        <a:t>Standard_DS14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16</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112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50000/512</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70058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Sizes – G Series</a:t>
            </a:r>
            <a:endParaRPr lang="en-US" dirty="0"/>
          </a:p>
        </p:txBody>
      </p:sp>
      <p:sp>
        <p:nvSpPr>
          <p:cNvPr id="7" name="Content Placeholder 6"/>
          <p:cNvSpPr>
            <a:spLocks noGrp="1"/>
          </p:cNvSpPr>
          <p:nvPr>
            <p:ph type="body" sz="quarter" idx="13"/>
          </p:nvPr>
        </p:nvSpPr>
        <p:spPr>
          <a:xfrm>
            <a:off x="402336" y="987552"/>
            <a:ext cx="11173968" cy="4956048"/>
          </a:xfrm>
        </p:spPr>
        <p:txBody>
          <a:bodyPr/>
          <a:lstStyle/>
          <a:p>
            <a:r>
              <a:rPr lang="en-US" dirty="0" smtClean="0"/>
              <a:t>More memory and Solid State Drive (SSD) drives</a:t>
            </a:r>
          </a:p>
          <a:p>
            <a:r>
              <a:rPr lang="en-US" dirty="0" smtClean="0"/>
              <a:t>Intel Xeon processor E5 v3 processor - Up to 800GB of local SSD Drive space</a:t>
            </a:r>
          </a:p>
          <a:p>
            <a:r>
              <a:rPr lang="en-US" dirty="0" smtClean="0"/>
              <a:t>Used for applications and parallel processing that require increased computing power</a:t>
            </a:r>
          </a:p>
        </p:txBody>
      </p:sp>
      <p:graphicFrame>
        <p:nvGraphicFramePr>
          <p:cNvPr id="4" name="Table 3"/>
          <p:cNvGraphicFramePr>
            <a:graphicFrameLocks noGrp="1"/>
          </p:cNvGraphicFramePr>
          <p:nvPr>
            <p:extLst>
              <p:ext uri="{D42A27DB-BD31-4B8C-83A1-F6EECF244321}">
                <p14:modId xmlns:p14="http://schemas.microsoft.com/office/powerpoint/2010/main" val="1002142419"/>
              </p:ext>
            </p:extLst>
          </p:nvPr>
        </p:nvGraphicFramePr>
        <p:xfrm>
          <a:off x="1348817" y="2802652"/>
          <a:ext cx="8522550" cy="2197842"/>
        </p:xfrm>
        <a:graphic>
          <a:graphicData uri="http://schemas.openxmlformats.org/drawingml/2006/table">
            <a:tbl>
              <a:tblPr firstRow="1" bandRow="1">
                <a:tableStyleId>{5C22544A-7EE6-4342-B048-85BDC9FD1C3A}</a:tableStyleId>
              </a:tblPr>
              <a:tblGrid>
                <a:gridCol w="1798878">
                  <a:extLst>
                    <a:ext uri="{9D8B030D-6E8A-4147-A177-3AD203B41FA5}">
                      <a16:colId xmlns="" xmlns:a16="http://schemas.microsoft.com/office/drawing/2014/main" val="20000"/>
                    </a:ext>
                  </a:extLst>
                </a:gridCol>
                <a:gridCol w="1090672">
                  <a:extLst>
                    <a:ext uri="{9D8B030D-6E8A-4147-A177-3AD203B41FA5}">
                      <a16:colId xmlns="" xmlns:a16="http://schemas.microsoft.com/office/drawing/2014/main" val="20001"/>
                    </a:ext>
                  </a:extLst>
                </a:gridCol>
                <a:gridCol w="1334470">
                  <a:extLst>
                    <a:ext uri="{9D8B030D-6E8A-4147-A177-3AD203B41FA5}">
                      <a16:colId xmlns="" xmlns:a16="http://schemas.microsoft.com/office/drawing/2014/main" val="20002"/>
                    </a:ext>
                  </a:extLst>
                </a:gridCol>
                <a:gridCol w="1642424">
                  <a:extLst>
                    <a:ext uri="{9D8B030D-6E8A-4147-A177-3AD203B41FA5}">
                      <a16:colId xmlns="" xmlns:a16="http://schemas.microsoft.com/office/drawing/2014/main" val="20003"/>
                    </a:ext>
                  </a:extLst>
                </a:gridCol>
                <a:gridCol w="2656106">
                  <a:extLst>
                    <a:ext uri="{9D8B030D-6E8A-4147-A177-3AD203B41FA5}">
                      <a16:colId xmlns="" xmlns:a16="http://schemas.microsoft.com/office/drawing/2014/main" val="20004"/>
                    </a:ext>
                  </a:extLst>
                </a:gridCol>
              </a:tblGrid>
              <a:tr h="521442">
                <a:tc>
                  <a:txBody>
                    <a:bodyPr/>
                    <a:lstStyle/>
                    <a:p>
                      <a:r>
                        <a:rPr lang="en-US" sz="1400" dirty="0" smtClean="0"/>
                        <a:t>Name</a:t>
                      </a:r>
                      <a:endParaRPr lang="en-US" sz="1400" b="1" dirty="0">
                        <a:solidFill>
                          <a:schemeClr val="bg1">
                            <a:alpha val="99000"/>
                          </a:schemeClr>
                        </a:solidFill>
                      </a:endParaRPr>
                    </a:p>
                  </a:txBody>
                  <a:tcPr marL="121920" marR="121920" marT="60960" marB="60960" anchor="ctr"/>
                </a:tc>
                <a:tc>
                  <a:txBody>
                    <a:bodyPr/>
                    <a:lstStyle/>
                    <a:p>
                      <a:r>
                        <a:rPr lang="en-US" sz="1400" dirty="0" err="1" smtClean="0"/>
                        <a:t>vCores</a:t>
                      </a:r>
                      <a:endParaRPr lang="en-US" sz="1400" b="1" dirty="0">
                        <a:solidFill>
                          <a:schemeClr val="bg1">
                            <a:alpha val="99000"/>
                          </a:schemeClr>
                        </a:solidFill>
                      </a:endParaRPr>
                    </a:p>
                  </a:txBody>
                  <a:tcPr marL="121920" marR="121920" marT="60960" marB="60960" anchor="ctr"/>
                </a:tc>
                <a:tc>
                  <a:txBody>
                    <a:bodyPr/>
                    <a:lstStyle/>
                    <a:p>
                      <a:pPr algn="ctr"/>
                      <a:r>
                        <a:rPr lang="en-US" sz="1400" dirty="0" smtClean="0"/>
                        <a:t>Memory (GB)</a:t>
                      </a:r>
                      <a:endParaRPr lang="en-US" sz="1400" b="1" dirty="0">
                        <a:solidFill>
                          <a:schemeClr val="bg1">
                            <a:alpha val="99000"/>
                          </a:schemeClr>
                        </a:solidFill>
                      </a:endParaRPr>
                    </a:p>
                  </a:txBody>
                  <a:tcPr marL="121920" marR="121920" marT="60960" marB="60960" anchor="ctr"/>
                </a:tc>
                <a:tc>
                  <a:txBody>
                    <a:bodyPr/>
                    <a:lstStyle/>
                    <a:p>
                      <a:pPr marL="0" marR="0" indent="0" algn="ctr" defTabSz="685864" rtl="0" eaLnBrk="1" fontAlgn="auto" latinLnBrk="0" hangingPunct="1">
                        <a:lnSpc>
                          <a:spcPct val="100000"/>
                        </a:lnSpc>
                        <a:spcBef>
                          <a:spcPts val="0"/>
                        </a:spcBef>
                        <a:spcAft>
                          <a:spcPts val="0"/>
                        </a:spcAft>
                        <a:buClrTx/>
                        <a:buSzTx/>
                        <a:buFontTx/>
                        <a:buNone/>
                        <a:tabLst/>
                        <a:defRPr/>
                      </a:pPr>
                      <a:r>
                        <a:rPr lang="en-US" sz="1400" dirty="0" smtClean="0"/>
                        <a:t>Local SSD (GB)</a:t>
                      </a:r>
                      <a:endParaRPr lang="en-US" sz="1400" b="1" dirty="0" smtClean="0">
                        <a:solidFill>
                          <a:schemeClr val="bg1">
                            <a:alpha val="99000"/>
                          </a:schemeClr>
                        </a:solidFill>
                      </a:endParaRPr>
                    </a:p>
                  </a:txBody>
                  <a:tcPr marL="121920" marR="121920" marT="60960" marB="60960" anchor="ctr"/>
                </a:tc>
                <a:tc>
                  <a:txBody>
                    <a:bodyPr/>
                    <a:lstStyle/>
                    <a:p>
                      <a:pPr marL="0" marR="0" indent="0" algn="ctr" defTabSz="685864" rtl="0" eaLnBrk="1" fontAlgn="auto" latinLnBrk="0" hangingPunct="1">
                        <a:lnSpc>
                          <a:spcPct val="100000"/>
                        </a:lnSpc>
                        <a:spcBef>
                          <a:spcPts val="0"/>
                        </a:spcBef>
                        <a:spcAft>
                          <a:spcPts val="0"/>
                        </a:spcAft>
                        <a:buClrTx/>
                        <a:buSzTx/>
                        <a:buFontTx/>
                        <a:buNone/>
                        <a:tabLst/>
                        <a:defRPr/>
                      </a:pPr>
                      <a:r>
                        <a:rPr lang="en-US" sz="1400" b="1" dirty="0" smtClean="0">
                          <a:solidFill>
                            <a:schemeClr val="bg1">
                              <a:alpha val="99000"/>
                            </a:schemeClr>
                          </a:solidFill>
                        </a:rPr>
                        <a:t>Persistent</a:t>
                      </a:r>
                      <a:r>
                        <a:rPr lang="en-US" sz="1400" b="1" baseline="0" dirty="0" smtClean="0">
                          <a:solidFill>
                            <a:schemeClr val="bg1">
                              <a:alpha val="99000"/>
                            </a:schemeClr>
                          </a:solidFill>
                        </a:rPr>
                        <a:t> Data Disks Max</a:t>
                      </a:r>
                      <a:endParaRPr lang="en-US" sz="1400" b="1" dirty="0" smtClean="0">
                        <a:solidFill>
                          <a:schemeClr val="bg1">
                            <a:alpha val="99000"/>
                          </a:schemeClr>
                        </a:solidFill>
                      </a:endParaRPr>
                    </a:p>
                  </a:txBody>
                  <a:tcPr marL="121920" marR="121920" marT="60960" marB="60960" anchor="ctr"/>
                </a:tc>
                <a:extLst>
                  <a:ext uri="{0D108BD9-81ED-4DB2-BD59-A6C34878D82A}">
                    <a16:rowId xmlns="" xmlns:a16="http://schemas.microsoft.com/office/drawing/2014/main" val="10000"/>
                  </a:ext>
                </a:extLst>
              </a:tr>
              <a:tr h="328697">
                <a:tc>
                  <a:txBody>
                    <a:bodyPr/>
                    <a:lstStyle/>
                    <a:p>
                      <a:r>
                        <a:rPr lang="en-US" sz="1400" dirty="0" smtClean="0"/>
                        <a:t>Standard_G1</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412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tx2">
                              <a:lumMod val="75000"/>
                              <a:alpha val="99000"/>
                            </a:schemeClr>
                          </a:solidFill>
                        </a:rPr>
                        <a:t>4</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1"/>
                  </a:ext>
                </a:extLst>
              </a:tr>
              <a:tr h="328697">
                <a:tc>
                  <a:txBody>
                    <a:bodyPr/>
                    <a:lstStyle/>
                    <a:p>
                      <a:r>
                        <a:rPr lang="en-US" sz="1400" dirty="0" smtClean="0">
                          <a:solidFill>
                            <a:schemeClr val="dk1"/>
                          </a:solidFill>
                        </a:rPr>
                        <a:t>Standard_G2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56</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824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tx2">
                              <a:lumMod val="75000"/>
                              <a:alpha val="99000"/>
                            </a:schemeClr>
                          </a:solidFill>
                        </a:rPr>
                        <a:t>8</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2"/>
                  </a:ext>
                </a:extLst>
              </a:tr>
              <a:tr h="328697">
                <a:tc>
                  <a:txBody>
                    <a:bodyPr/>
                    <a:lstStyle/>
                    <a:p>
                      <a:r>
                        <a:rPr lang="en-US" sz="1400" dirty="0" smtClean="0"/>
                        <a:t>Standard_G3</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112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dk1"/>
                          </a:solidFill>
                        </a:rPr>
                        <a:t>1,649</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tx2">
                              <a:lumMod val="75000"/>
                              <a:alpha val="99000"/>
                            </a:schemeClr>
                          </a:solidFill>
                        </a:rPr>
                        <a:t>16</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3"/>
                  </a:ext>
                </a:extLst>
              </a:tr>
              <a:tr h="328697">
                <a:tc>
                  <a:txBody>
                    <a:bodyPr/>
                    <a:lstStyle/>
                    <a:p>
                      <a:r>
                        <a:rPr lang="en-US" sz="1400" dirty="0" smtClean="0"/>
                        <a:t>Standard_G4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16</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224</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t>3,298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tx2">
                              <a:lumMod val="75000"/>
                              <a:alpha val="99000"/>
                            </a:schemeClr>
                          </a:solidFill>
                        </a:rPr>
                        <a:t>32</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4"/>
                  </a:ext>
                </a:extLst>
              </a:tr>
              <a:tr h="328697">
                <a:tc>
                  <a:txBody>
                    <a:bodyPr/>
                    <a:lstStyle/>
                    <a:p>
                      <a:r>
                        <a:rPr lang="en-US" sz="1400" dirty="0" smtClean="0">
                          <a:solidFill>
                            <a:schemeClr val="tx2">
                              <a:lumMod val="75000"/>
                              <a:alpha val="99000"/>
                            </a:schemeClr>
                          </a:solidFill>
                        </a:rPr>
                        <a:t>Standard_G5</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tx2">
                              <a:lumMod val="75000"/>
                              <a:alpha val="99000"/>
                            </a:schemeClr>
                          </a:solidFill>
                        </a:rPr>
                        <a:t>32</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tx2">
                              <a:lumMod val="75000"/>
                              <a:alpha val="99000"/>
                            </a:schemeClr>
                          </a:solidFill>
                        </a:rPr>
                        <a:t>448</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tx2">
                              <a:lumMod val="75000"/>
                              <a:alpha val="99000"/>
                            </a:schemeClr>
                          </a:solidFill>
                        </a:rPr>
                        <a:t>6,596</a:t>
                      </a:r>
                      <a:endParaRPr lang="en-US" sz="1400" dirty="0">
                        <a:solidFill>
                          <a:schemeClr val="tx2">
                            <a:lumMod val="75000"/>
                            <a:alpha val="99000"/>
                          </a:schemeClr>
                        </a:solidFill>
                      </a:endParaRPr>
                    </a:p>
                  </a:txBody>
                  <a:tcPr marL="121920" marR="121920" marT="60960" marB="60960" anchor="ctr"/>
                </a:tc>
                <a:tc>
                  <a:txBody>
                    <a:bodyPr/>
                    <a:lstStyle/>
                    <a:p>
                      <a:r>
                        <a:rPr lang="en-US" sz="1400" dirty="0" smtClean="0">
                          <a:solidFill>
                            <a:schemeClr val="tx2">
                              <a:lumMod val="75000"/>
                              <a:alpha val="99000"/>
                            </a:schemeClr>
                          </a:solidFill>
                        </a:rPr>
                        <a:t>64</a:t>
                      </a:r>
                      <a:endParaRPr lang="en-US" sz="1400" dirty="0">
                        <a:solidFill>
                          <a:schemeClr val="tx2">
                            <a:lumMod val="75000"/>
                            <a:alpha val="99000"/>
                          </a:schemeClr>
                        </a:solidFill>
                      </a:endParaRPr>
                    </a:p>
                  </a:txBody>
                  <a:tcPr marL="121920" marR="121920" marT="60960" marB="60960" anchor="ctr"/>
                </a:tc>
                <a:extLst>
                  <a:ext uri="{0D108BD9-81ED-4DB2-BD59-A6C34878D82A}">
                    <a16:rowId xmlns="" xmlns:a16="http://schemas.microsoft.com/office/drawing/2014/main" val="10005"/>
                  </a:ext>
                </a:extLst>
              </a:tr>
            </a:tbl>
          </a:graphicData>
        </a:graphic>
      </p:graphicFrame>
      <p:sp>
        <p:nvSpPr>
          <p:cNvPr id="3" name="TextBox 2"/>
          <p:cNvSpPr txBox="1"/>
          <p:nvPr/>
        </p:nvSpPr>
        <p:spPr>
          <a:xfrm>
            <a:off x="576469" y="2305878"/>
            <a:ext cx="1744452" cy="369332"/>
          </a:xfrm>
          <a:prstGeom prst="rect">
            <a:avLst/>
          </a:prstGeom>
          <a:noFill/>
        </p:spPr>
        <p:txBody>
          <a:bodyPr wrap="none" rtlCol="0">
            <a:spAutoFit/>
          </a:bodyPr>
          <a:lstStyle/>
          <a:p>
            <a:r>
              <a:rPr lang="en-US" dirty="0" smtClean="0"/>
              <a:t>General Purpose</a:t>
            </a:r>
            <a:endParaRPr lang="en-US" dirty="0"/>
          </a:p>
        </p:txBody>
      </p:sp>
    </p:spTree>
    <p:extLst>
      <p:ext uri="{BB962C8B-B14F-4D97-AF65-F5344CB8AC3E}">
        <p14:creationId xmlns:p14="http://schemas.microsoft.com/office/powerpoint/2010/main" val="223068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Sizes – GS Series</a:t>
            </a:r>
            <a:endParaRPr lang="en-US" dirty="0"/>
          </a:p>
        </p:txBody>
      </p:sp>
      <p:sp>
        <p:nvSpPr>
          <p:cNvPr id="7" name="Content Placeholder 6"/>
          <p:cNvSpPr>
            <a:spLocks noGrp="1"/>
          </p:cNvSpPr>
          <p:nvPr>
            <p:ph type="body" sz="quarter" idx="13"/>
          </p:nvPr>
        </p:nvSpPr>
        <p:spPr>
          <a:xfrm>
            <a:off x="402336" y="987552"/>
            <a:ext cx="11173968" cy="4956048"/>
          </a:xfrm>
        </p:spPr>
        <p:txBody>
          <a:bodyPr/>
          <a:lstStyle/>
          <a:p>
            <a:pPr marL="285750" indent="-285750"/>
            <a:r>
              <a:rPr lang="en-US" dirty="0" smtClean="0"/>
              <a:t>GS-series </a:t>
            </a:r>
            <a:r>
              <a:rPr lang="en-US" dirty="0"/>
              <a:t>VMs can use Premium Storage</a:t>
            </a:r>
          </a:p>
          <a:p>
            <a:pPr marL="285750" indent="-285750"/>
            <a:r>
              <a:rPr lang="en-US" dirty="0"/>
              <a:t>These VMs use solid-state drives (SSDs) to host a virtual machine’s disks and also provide a local SSD disk cache</a:t>
            </a:r>
          </a:p>
          <a:p>
            <a:pPr marL="285750" indent="-285750"/>
            <a:r>
              <a:rPr lang="en-US" dirty="0"/>
              <a:t>Premium Storage is available in certain regions</a:t>
            </a:r>
          </a:p>
        </p:txBody>
      </p:sp>
      <p:sp>
        <p:nvSpPr>
          <p:cNvPr id="3" name="TextBox 2"/>
          <p:cNvSpPr txBox="1"/>
          <p:nvPr/>
        </p:nvSpPr>
        <p:spPr>
          <a:xfrm>
            <a:off x="576469" y="2305878"/>
            <a:ext cx="1744452" cy="369332"/>
          </a:xfrm>
          <a:prstGeom prst="rect">
            <a:avLst/>
          </a:prstGeom>
          <a:noFill/>
        </p:spPr>
        <p:txBody>
          <a:bodyPr wrap="none" rtlCol="0">
            <a:spAutoFit/>
          </a:bodyPr>
          <a:lstStyle/>
          <a:p>
            <a:r>
              <a:rPr lang="en-US" dirty="0" smtClean="0"/>
              <a:t>General Purpose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4509010"/>
              </p:ext>
            </p:extLst>
          </p:nvPr>
        </p:nvGraphicFramePr>
        <p:xfrm>
          <a:off x="1537663" y="3049215"/>
          <a:ext cx="8128000" cy="2372360"/>
        </p:xfrm>
        <a:graphic>
          <a:graphicData uri="http://schemas.openxmlformats.org/drawingml/2006/table">
            <a:tbl>
              <a:tblPr firstRow="1" bandRow="1">
                <a:tableStyleId>{5C22544A-7EE6-4342-B048-85BDC9FD1C3A}</a:tableStyleId>
              </a:tblPr>
              <a:tblGrid>
                <a:gridCol w="1625600">
                  <a:extLst>
                    <a:ext uri="{9D8B030D-6E8A-4147-A177-3AD203B41FA5}">
                      <a16:colId xmlns="" xmlns:a16="http://schemas.microsoft.com/office/drawing/2014/main" val="3537094698"/>
                    </a:ext>
                  </a:extLst>
                </a:gridCol>
                <a:gridCol w="1625600">
                  <a:extLst>
                    <a:ext uri="{9D8B030D-6E8A-4147-A177-3AD203B41FA5}">
                      <a16:colId xmlns="" xmlns:a16="http://schemas.microsoft.com/office/drawing/2014/main" val="3214700996"/>
                    </a:ext>
                  </a:extLst>
                </a:gridCol>
                <a:gridCol w="1625600">
                  <a:extLst>
                    <a:ext uri="{9D8B030D-6E8A-4147-A177-3AD203B41FA5}">
                      <a16:colId xmlns="" xmlns:a16="http://schemas.microsoft.com/office/drawing/2014/main" val="3277390258"/>
                    </a:ext>
                  </a:extLst>
                </a:gridCol>
                <a:gridCol w="1625600">
                  <a:extLst>
                    <a:ext uri="{9D8B030D-6E8A-4147-A177-3AD203B41FA5}">
                      <a16:colId xmlns="" xmlns:a16="http://schemas.microsoft.com/office/drawing/2014/main" val="268661712"/>
                    </a:ext>
                  </a:extLst>
                </a:gridCol>
                <a:gridCol w="1625600">
                  <a:extLst>
                    <a:ext uri="{9D8B030D-6E8A-4147-A177-3AD203B41FA5}">
                      <a16:colId xmlns="" xmlns:a16="http://schemas.microsoft.com/office/drawing/2014/main" val="2972016807"/>
                    </a:ext>
                  </a:extLst>
                </a:gridCol>
              </a:tblGrid>
              <a:tr h="370840">
                <a:tc>
                  <a:txBody>
                    <a:bodyPr/>
                    <a:lstStyle/>
                    <a:p>
                      <a:r>
                        <a:rPr lang="en-US" sz="1400" dirty="0" smtClean="0"/>
                        <a:t>Name</a:t>
                      </a:r>
                      <a:endParaRPr lang="en-US" sz="1400" dirty="0"/>
                    </a:p>
                  </a:txBody>
                  <a:tcPr/>
                </a:tc>
                <a:tc>
                  <a:txBody>
                    <a:bodyPr/>
                    <a:lstStyle/>
                    <a:p>
                      <a:r>
                        <a:rPr lang="en-US" sz="1400" dirty="0" err="1" smtClean="0"/>
                        <a:t>vCores</a:t>
                      </a:r>
                      <a:endParaRPr lang="en-US" sz="1400" dirty="0"/>
                    </a:p>
                  </a:txBody>
                  <a:tcPr/>
                </a:tc>
                <a:tc>
                  <a:txBody>
                    <a:bodyPr/>
                    <a:lstStyle/>
                    <a:p>
                      <a:r>
                        <a:rPr lang="en-US" sz="1400" dirty="0" smtClean="0"/>
                        <a:t>Memory (GB)</a:t>
                      </a:r>
                      <a:endParaRPr lang="en-US" sz="1400" dirty="0"/>
                    </a:p>
                  </a:txBody>
                  <a:tcPr/>
                </a:tc>
                <a:tc>
                  <a:txBody>
                    <a:bodyPr/>
                    <a:lstStyle/>
                    <a:p>
                      <a:r>
                        <a:rPr lang="en-US" sz="1400" dirty="0" smtClean="0"/>
                        <a:t>Max Disks</a:t>
                      </a:r>
                      <a:endParaRPr lang="en-US" sz="1400" dirty="0"/>
                    </a:p>
                  </a:txBody>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400" dirty="0" smtClean="0"/>
                        <a:t>Max. Disk IOPS</a:t>
                      </a:r>
                    </a:p>
                    <a:p>
                      <a:pPr marL="0" marR="0" indent="0" algn="l" defTabSz="685864" rtl="0" eaLnBrk="1" fontAlgn="auto" latinLnBrk="0" hangingPunct="1">
                        <a:lnSpc>
                          <a:spcPct val="100000"/>
                        </a:lnSpc>
                        <a:spcBef>
                          <a:spcPts val="0"/>
                        </a:spcBef>
                        <a:spcAft>
                          <a:spcPts val="0"/>
                        </a:spcAft>
                        <a:buClrTx/>
                        <a:buSzTx/>
                        <a:buFontTx/>
                        <a:buNone/>
                        <a:tabLst/>
                        <a:defRPr/>
                      </a:pPr>
                      <a:r>
                        <a:rPr lang="en-US" sz="1400" b="1" dirty="0" smtClean="0">
                          <a:solidFill>
                            <a:schemeClr val="bg1">
                              <a:alpha val="99000"/>
                            </a:schemeClr>
                          </a:solidFill>
                        </a:rPr>
                        <a:t>IOPS/MB sec</a:t>
                      </a:r>
                    </a:p>
                  </a:txBody>
                  <a:tcPr/>
                </a:tc>
                <a:extLst>
                  <a:ext uri="{0D108BD9-81ED-4DB2-BD59-A6C34878D82A}">
                    <a16:rowId xmlns="" xmlns:a16="http://schemas.microsoft.com/office/drawing/2014/main" val="269146735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Standard_GS1</a:t>
                      </a:r>
                      <a:endParaRPr lang="en-US" sz="1400" dirty="0" smtClean="0">
                        <a:solidFill>
                          <a:schemeClr val="tx2">
                            <a:lumMod val="75000"/>
                            <a:alpha val="99000"/>
                          </a:schemeClr>
                        </a:solidFill>
                      </a:endParaRPr>
                    </a:p>
                  </a:txBody>
                  <a:tcPr/>
                </a:tc>
                <a:tc>
                  <a:txBody>
                    <a:bodyPr/>
                    <a:lstStyle/>
                    <a:p>
                      <a:r>
                        <a:rPr lang="en-US" sz="1400" dirty="0" smtClean="0"/>
                        <a:t>2</a:t>
                      </a:r>
                      <a:endParaRPr lang="en-US" sz="1400" dirty="0"/>
                    </a:p>
                  </a:txBody>
                  <a:tcPr/>
                </a:tc>
                <a:tc>
                  <a:txBody>
                    <a:bodyPr/>
                    <a:lstStyle/>
                    <a:p>
                      <a:r>
                        <a:rPr lang="en-US" sz="1400" dirty="0" smtClean="0"/>
                        <a:t>28</a:t>
                      </a:r>
                      <a:endParaRPr lang="en-US" sz="1400" dirty="0"/>
                    </a:p>
                  </a:txBody>
                  <a:tcPr/>
                </a:tc>
                <a:tc>
                  <a:txBody>
                    <a:bodyPr/>
                    <a:lstStyle/>
                    <a:p>
                      <a:r>
                        <a:rPr lang="en-US" sz="1400" dirty="0" smtClean="0"/>
                        <a:t>4</a:t>
                      </a:r>
                      <a:endParaRPr lang="en-US" sz="1400" dirty="0"/>
                    </a:p>
                  </a:txBody>
                  <a:tcPr/>
                </a:tc>
                <a:tc>
                  <a:txBody>
                    <a:bodyPr/>
                    <a:lstStyle/>
                    <a:p>
                      <a:r>
                        <a:rPr lang="en-US" sz="1400" dirty="0" smtClean="0"/>
                        <a:t>5000/125</a:t>
                      </a:r>
                      <a:endParaRPr lang="en-US" sz="1400" dirty="0"/>
                    </a:p>
                  </a:txBody>
                  <a:tcPr/>
                </a:tc>
                <a:extLst>
                  <a:ext uri="{0D108BD9-81ED-4DB2-BD59-A6C34878D82A}">
                    <a16:rowId xmlns="" xmlns:a16="http://schemas.microsoft.com/office/drawing/2014/main" val="29200733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dk1"/>
                          </a:solidFill>
                        </a:rPr>
                        <a:t>Standard_GS2</a:t>
                      </a:r>
                      <a:endParaRPr lang="en-US" sz="1400" dirty="0" smtClean="0">
                        <a:solidFill>
                          <a:schemeClr val="tx2">
                            <a:lumMod val="75000"/>
                            <a:alpha val="99000"/>
                          </a:schemeClr>
                        </a:solidFill>
                      </a:endParaRPr>
                    </a:p>
                  </a:txBody>
                  <a:tcPr/>
                </a:tc>
                <a:tc>
                  <a:txBody>
                    <a:bodyPr/>
                    <a:lstStyle/>
                    <a:p>
                      <a:r>
                        <a:rPr lang="en-US" sz="1400" dirty="0" smtClean="0"/>
                        <a:t>4</a:t>
                      </a:r>
                      <a:endParaRPr lang="en-US" sz="1400" dirty="0"/>
                    </a:p>
                  </a:txBody>
                  <a:tcPr/>
                </a:tc>
                <a:tc>
                  <a:txBody>
                    <a:bodyPr/>
                    <a:lstStyle/>
                    <a:p>
                      <a:r>
                        <a:rPr lang="en-US" sz="1400" dirty="0" smtClean="0"/>
                        <a:t>56</a:t>
                      </a:r>
                      <a:endParaRPr lang="en-US" sz="1400" dirty="0"/>
                    </a:p>
                  </a:txBody>
                  <a:tcPr/>
                </a:tc>
                <a:tc>
                  <a:txBody>
                    <a:bodyPr/>
                    <a:lstStyle/>
                    <a:p>
                      <a:r>
                        <a:rPr lang="en-US" sz="1400" dirty="0" smtClean="0"/>
                        <a:t>8</a:t>
                      </a:r>
                      <a:endParaRPr lang="en-US" sz="1400" dirty="0"/>
                    </a:p>
                  </a:txBody>
                  <a:tcPr/>
                </a:tc>
                <a:tc>
                  <a:txBody>
                    <a:bodyPr/>
                    <a:lstStyle/>
                    <a:p>
                      <a:r>
                        <a:rPr lang="en-US" sz="1400" dirty="0" smtClean="0"/>
                        <a:t>10000/250</a:t>
                      </a:r>
                      <a:endParaRPr lang="en-US" sz="1400" dirty="0"/>
                    </a:p>
                  </a:txBody>
                  <a:tcPr/>
                </a:tc>
                <a:extLst>
                  <a:ext uri="{0D108BD9-81ED-4DB2-BD59-A6C34878D82A}">
                    <a16:rowId xmlns="" xmlns:a16="http://schemas.microsoft.com/office/drawing/2014/main" val="83598331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Standard_GS3</a:t>
                      </a:r>
                      <a:endParaRPr lang="en-US" sz="1400" dirty="0" smtClean="0">
                        <a:solidFill>
                          <a:schemeClr val="tx2">
                            <a:lumMod val="75000"/>
                            <a:alpha val="99000"/>
                          </a:schemeClr>
                        </a:solidFill>
                      </a:endParaRPr>
                    </a:p>
                  </a:txBody>
                  <a:tcPr/>
                </a:tc>
                <a:tc>
                  <a:txBody>
                    <a:bodyPr/>
                    <a:lstStyle/>
                    <a:p>
                      <a:r>
                        <a:rPr lang="en-US" sz="1400" dirty="0" smtClean="0"/>
                        <a:t>8</a:t>
                      </a:r>
                      <a:endParaRPr lang="en-US" sz="1400" dirty="0"/>
                    </a:p>
                  </a:txBody>
                  <a:tcPr/>
                </a:tc>
                <a:tc>
                  <a:txBody>
                    <a:bodyPr/>
                    <a:lstStyle/>
                    <a:p>
                      <a:r>
                        <a:rPr lang="en-US" sz="1400" dirty="0" smtClean="0"/>
                        <a:t>112</a:t>
                      </a:r>
                      <a:endParaRPr lang="en-US" sz="1400" dirty="0"/>
                    </a:p>
                  </a:txBody>
                  <a:tcPr/>
                </a:tc>
                <a:tc>
                  <a:txBody>
                    <a:bodyPr/>
                    <a:lstStyle/>
                    <a:p>
                      <a:r>
                        <a:rPr lang="en-US" sz="1400" dirty="0" smtClean="0"/>
                        <a:t>16</a:t>
                      </a:r>
                      <a:endParaRPr lang="en-US" sz="1400" dirty="0"/>
                    </a:p>
                  </a:txBody>
                  <a:tcPr/>
                </a:tc>
                <a:tc>
                  <a:txBody>
                    <a:bodyPr/>
                    <a:lstStyle/>
                    <a:p>
                      <a:r>
                        <a:rPr lang="en-US" sz="1400" dirty="0" smtClean="0"/>
                        <a:t>20000/500</a:t>
                      </a:r>
                      <a:endParaRPr lang="en-US" sz="1400" dirty="0"/>
                    </a:p>
                  </a:txBody>
                  <a:tcPr/>
                </a:tc>
                <a:extLst>
                  <a:ext uri="{0D108BD9-81ED-4DB2-BD59-A6C34878D82A}">
                    <a16:rowId xmlns="" xmlns:a16="http://schemas.microsoft.com/office/drawing/2014/main" val="428479159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Standard_GS4</a:t>
                      </a:r>
                      <a:endParaRPr lang="en-US" sz="1400" dirty="0" smtClean="0">
                        <a:solidFill>
                          <a:schemeClr val="tx2">
                            <a:lumMod val="75000"/>
                            <a:alpha val="99000"/>
                          </a:schemeClr>
                        </a:solidFill>
                      </a:endParaRPr>
                    </a:p>
                  </a:txBody>
                  <a:tcPr/>
                </a:tc>
                <a:tc>
                  <a:txBody>
                    <a:bodyPr/>
                    <a:lstStyle/>
                    <a:p>
                      <a:r>
                        <a:rPr lang="en-US" sz="1400" dirty="0" smtClean="0"/>
                        <a:t>16</a:t>
                      </a:r>
                      <a:endParaRPr lang="en-US" sz="1400" dirty="0"/>
                    </a:p>
                  </a:txBody>
                  <a:tcPr/>
                </a:tc>
                <a:tc>
                  <a:txBody>
                    <a:bodyPr/>
                    <a:lstStyle/>
                    <a:p>
                      <a:r>
                        <a:rPr lang="en-US" sz="1400" dirty="0" smtClean="0"/>
                        <a:t>224</a:t>
                      </a:r>
                      <a:endParaRPr lang="en-US" sz="1400" dirty="0"/>
                    </a:p>
                  </a:txBody>
                  <a:tcPr/>
                </a:tc>
                <a:tc>
                  <a:txBody>
                    <a:bodyPr/>
                    <a:lstStyle/>
                    <a:p>
                      <a:r>
                        <a:rPr lang="en-US" sz="1400" dirty="0" smtClean="0"/>
                        <a:t>32</a:t>
                      </a:r>
                      <a:endParaRPr lang="en-US" sz="1400" dirty="0"/>
                    </a:p>
                  </a:txBody>
                  <a:tcPr/>
                </a:tc>
                <a:tc>
                  <a:txBody>
                    <a:bodyPr/>
                    <a:lstStyle/>
                    <a:p>
                      <a:r>
                        <a:rPr lang="en-US" sz="1400" dirty="0" smtClean="0"/>
                        <a:t>40000/1000</a:t>
                      </a:r>
                      <a:endParaRPr lang="en-US" sz="1400" dirty="0"/>
                    </a:p>
                  </a:txBody>
                  <a:tcPr/>
                </a:tc>
                <a:extLst>
                  <a:ext uri="{0D108BD9-81ED-4DB2-BD59-A6C34878D82A}">
                    <a16:rowId xmlns="" xmlns:a16="http://schemas.microsoft.com/office/drawing/2014/main" val="206400506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lumMod val="75000"/>
                              <a:alpha val="99000"/>
                            </a:schemeClr>
                          </a:solidFill>
                        </a:rPr>
                        <a:t>Standard_GS5</a:t>
                      </a:r>
                    </a:p>
                  </a:txBody>
                  <a:tcPr/>
                </a:tc>
                <a:tc>
                  <a:txBody>
                    <a:bodyPr/>
                    <a:lstStyle/>
                    <a:p>
                      <a:r>
                        <a:rPr lang="en-US" sz="1400" dirty="0" smtClean="0"/>
                        <a:t>32</a:t>
                      </a:r>
                      <a:endParaRPr lang="en-US" sz="1400" dirty="0"/>
                    </a:p>
                  </a:txBody>
                  <a:tcPr/>
                </a:tc>
                <a:tc>
                  <a:txBody>
                    <a:bodyPr/>
                    <a:lstStyle/>
                    <a:p>
                      <a:r>
                        <a:rPr lang="en-US" sz="1400" dirty="0" smtClean="0"/>
                        <a:t>448</a:t>
                      </a:r>
                      <a:endParaRPr lang="en-US" sz="1400" dirty="0"/>
                    </a:p>
                  </a:txBody>
                  <a:tcPr/>
                </a:tc>
                <a:tc>
                  <a:txBody>
                    <a:bodyPr/>
                    <a:lstStyle/>
                    <a:p>
                      <a:r>
                        <a:rPr lang="en-US" sz="1400" dirty="0" smtClean="0"/>
                        <a:t>64</a:t>
                      </a:r>
                      <a:endParaRPr lang="en-US" sz="1400" dirty="0"/>
                    </a:p>
                  </a:txBody>
                  <a:tcPr/>
                </a:tc>
                <a:tc>
                  <a:txBody>
                    <a:bodyPr/>
                    <a:lstStyle/>
                    <a:p>
                      <a:r>
                        <a:rPr lang="en-US" sz="1400" dirty="0" smtClean="0"/>
                        <a:t>80000/2000</a:t>
                      </a:r>
                      <a:endParaRPr lang="en-US" sz="1400" dirty="0"/>
                    </a:p>
                  </a:txBody>
                  <a:tcPr/>
                </a:tc>
                <a:extLst>
                  <a:ext uri="{0D108BD9-81ED-4DB2-BD59-A6C34878D82A}">
                    <a16:rowId xmlns="" xmlns:a16="http://schemas.microsoft.com/office/drawing/2014/main" val="2718436254"/>
                  </a:ext>
                </a:extLst>
              </a:tr>
            </a:tbl>
          </a:graphicData>
        </a:graphic>
      </p:graphicFrame>
    </p:spTree>
    <p:extLst>
      <p:ext uri="{BB962C8B-B14F-4D97-AF65-F5344CB8AC3E}">
        <p14:creationId xmlns:p14="http://schemas.microsoft.com/office/powerpoint/2010/main" val="319335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6818696" y="3203563"/>
            <a:ext cx="3849304" cy="2723431"/>
          </a:xfrm>
          <a:prstGeom prst="rect">
            <a:avLst/>
          </a:prstGeom>
          <a:solidFill>
            <a:srgbClr val="8CC600"/>
          </a:solidFill>
          <a:ln w="9525" cap="flat" cmpd="sng" algn="ctr">
            <a:noFill/>
            <a:prstDash val="solid"/>
            <a:headEnd type="none" w="med" len="med"/>
            <a:tailEnd type="none" w="med" len="med"/>
          </a:ln>
          <a:effectLst/>
        </p:spPr>
        <p:txBody>
          <a:bodyPr vert="horz" wrap="square" lIns="107892" tIns="107892" rIns="107892" bIns="107892" numCol="1" rtlCol="0" anchor="b" anchorCtr="0" compatLnSpc="1">
            <a:prstTxWarp prst="textNoShape">
              <a:avLst/>
            </a:prstTxWarp>
          </a:bodyPr>
          <a:lstStyle/>
          <a:p>
            <a:pPr defTabSz="1219170">
              <a:lnSpc>
                <a:spcPct val="90000"/>
              </a:lnSpc>
              <a:buSzPct val="90000"/>
              <a:defRPr/>
            </a:pPr>
            <a:r>
              <a:rPr lang="en-US" sz="2500" kern="0" dirty="0" smtClean="0">
                <a:gradFill>
                  <a:gsLst>
                    <a:gs pos="85000">
                      <a:srgbClr val="FFFFFF"/>
                    </a:gs>
                    <a:gs pos="0">
                      <a:srgbClr val="FFFFFF"/>
                    </a:gs>
                  </a:gsLst>
                  <a:lin ang="5400000" scaled="0"/>
                </a:gradFill>
                <a:ea typeface="Segoe UI" pitchFamily="34" charset="0"/>
                <a:cs typeface="Segoe UI" pitchFamily="34" charset="0"/>
              </a:rPr>
              <a:t>Microsoft Azure </a:t>
            </a:r>
            <a:r>
              <a:rPr lang="en-US" sz="2500" kern="0" dirty="0">
                <a:gradFill>
                  <a:gsLst>
                    <a:gs pos="85000">
                      <a:srgbClr val="FFFFFF"/>
                    </a:gs>
                    <a:gs pos="0">
                      <a:srgbClr val="FFFFFF"/>
                    </a:gs>
                  </a:gsLst>
                  <a:lin ang="5400000" scaled="0"/>
                </a:gradFill>
                <a:ea typeface="Segoe UI" pitchFamily="34" charset="0"/>
                <a:cs typeface="Segoe UI" pitchFamily="34" charset="0"/>
              </a:rPr>
              <a:t>Storage</a:t>
            </a:r>
          </a:p>
        </p:txBody>
      </p:sp>
      <p:sp>
        <p:nvSpPr>
          <p:cNvPr id="39" name="Rectangle 38"/>
          <p:cNvSpPr/>
          <p:nvPr/>
        </p:nvSpPr>
        <p:spPr bwMode="auto">
          <a:xfrm>
            <a:off x="1426455" y="1573808"/>
            <a:ext cx="3104136" cy="2052129"/>
          </a:xfrm>
          <a:prstGeom prst="rect">
            <a:avLst/>
          </a:prstGeom>
          <a:solidFill>
            <a:srgbClr val="00AEEF"/>
          </a:solidFill>
          <a:ln w="9525" cap="flat" cmpd="sng" algn="ctr">
            <a:noFill/>
            <a:prstDash val="solid"/>
            <a:headEnd type="none" w="med" len="med"/>
            <a:tailEnd type="none" w="med" len="med"/>
          </a:ln>
          <a:effectLst/>
        </p:spPr>
        <p:txBody>
          <a:bodyPr vert="horz" wrap="square" lIns="107892" tIns="107892" rIns="107892" bIns="107892" numCol="1" rtlCol="0" anchor="b" anchorCtr="0" compatLnSpc="1">
            <a:prstTxWarp prst="textNoShape">
              <a:avLst/>
            </a:prstTxWarp>
          </a:bodyPr>
          <a:lstStyle/>
          <a:p>
            <a:pPr defTabSz="1219170">
              <a:lnSpc>
                <a:spcPct val="90000"/>
              </a:lnSpc>
              <a:buSzPct val="90000"/>
              <a:defRPr/>
            </a:pPr>
            <a:r>
              <a:rPr lang="en-US" sz="2100" kern="0" dirty="0" smtClean="0">
                <a:gradFill>
                  <a:gsLst>
                    <a:gs pos="85000">
                      <a:srgbClr val="FFFFFF"/>
                    </a:gs>
                    <a:gs pos="0">
                      <a:srgbClr val="FFFFFF"/>
                    </a:gs>
                  </a:gsLst>
                  <a:lin ang="5400000" scaled="0"/>
                </a:gradFill>
                <a:ea typeface="Segoe UI" pitchFamily="34" charset="0"/>
                <a:cs typeface="Segoe UI" pitchFamily="34" charset="0"/>
              </a:rPr>
              <a:t>Microsoft Azure </a:t>
            </a:r>
            <a:r>
              <a:rPr lang="en-US" sz="2100" kern="0" dirty="0">
                <a:gradFill>
                  <a:gsLst>
                    <a:gs pos="85000">
                      <a:srgbClr val="FFFFFF"/>
                    </a:gs>
                    <a:gs pos="0">
                      <a:srgbClr val="FFFFFF"/>
                    </a:gs>
                  </a:gsLst>
                  <a:lin ang="5400000" scaled="0"/>
                </a:gradFill>
                <a:ea typeface="Segoe UI" pitchFamily="34" charset="0"/>
                <a:cs typeface="Segoe UI" pitchFamily="34" charset="0"/>
              </a:rPr>
              <a:t>Storage (Disaster Recovery)</a:t>
            </a:r>
          </a:p>
        </p:txBody>
      </p:sp>
      <p:sp>
        <p:nvSpPr>
          <p:cNvPr id="41" name="Rectangle 40"/>
          <p:cNvSpPr/>
          <p:nvPr/>
        </p:nvSpPr>
        <p:spPr bwMode="auto">
          <a:xfrm>
            <a:off x="1426454" y="3721374"/>
            <a:ext cx="1503153" cy="2197077"/>
          </a:xfrm>
          <a:prstGeom prst="rect">
            <a:avLst/>
          </a:prstGeom>
          <a:solidFill>
            <a:srgbClr val="00AEEF"/>
          </a:solidFill>
          <a:ln w="9525" cap="flat" cmpd="sng" algn="ctr">
            <a:noFill/>
            <a:prstDash val="solid"/>
            <a:headEnd type="none" w="med" len="med"/>
            <a:tailEnd type="none" w="med" len="med"/>
          </a:ln>
          <a:effectLst/>
        </p:spPr>
        <p:txBody>
          <a:bodyPr vert="horz" wrap="square" lIns="80955" tIns="80955" rIns="80955" bIns="80955" numCol="1" rtlCol="0" anchor="t" anchorCtr="0" compatLnSpc="1">
            <a:prstTxWarp prst="textNoShape">
              <a:avLst/>
            </a:prstTxWarp>
          </a:bodyPr>
          <a:lstStyle/>
          <a:p>
            <a:pPr defTabSz="1219170">
              <a:lnSpc>
                <a:spcPct val="90000"/>
              </a:lnSpc>
              <a:buSzPct val="90000"/>
              <a:defRPr/>
            </a:pPr>
            <a:endParaRPr lang="en-US" sz="2400" kern="0" dirty="0">
              <a:gradFill>
                <a:gsLst>
                  <a:gs pos="85000">
                    <a:srgbClr val="FFFFFF"/>
                  </a:gs>
                  <a:gs pos="0">
                    <a:srgbClr val="FFFFFF"/>
                  </a:gs>
                </a:gsLst>
                <a:lin ang="5400000" scaled="0"/>
              </a:gradFill>
              <a:ea typeface="Segoe UI" pitchFamily="34" charset="0"/>
              <a:cs typeface="Segoe UI" pitchFamily="34" charset="0"/>
            </a:endParaRPr>
          </a:p>
        </p:txBody>
      </p:sp>
      <p:sp>
        <p:nvSpPr>
          <p:cNvPr id="61" name="Freeform 128"/>
          <p:cNvSpPr>
            <a:spLocks noChangeAspect="1"/>
          </p:cNvSpPr>
          <p:nvPr/>
        </p:nvSpPr>
        <p:spPr bwMode="black">
          <a:xfrm>
            <a:off x="1524433" y="4157431"/>
            <a:ext cx="1248267" cy="70058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07892" tIns="53947" rIns="107892" bIns="53947" numCol="1" anchor="t" anchorCtr="0" compatLnSpc="1">
            <a:prstTxWarp prst="textNoShape">
              <a:avLst/>
            </a:prstTxWarp>
          </a:bodyPr>
          <a:lstStyle/>
          <a:p>
            <a:pPr defTabSz="1219170">
              <a:defRPr/>
            </a:pPr>
            <a:endParaRPr lang="en-US" sz="2400" kern="0">
              <a:solidFill>
                <a:srgbClr val="292929"/>
              </a:solidFill>
            </a:endParaRPr>
          </a:p>
        </p:txBody>
      </p:sp>
      <p:pic>
        <p:nvPicPr>
          <p:cNvPr id="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2036577" y="4359631"/>
            <a:ext cx="223980" cy="37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3" name="Straight Connector 62"/>
          <p:cNvCxnSpPr/>
          <p:nvPr/>
        </p:nvCxnSpPr>
        <p:spPr>
          <a:xfrm flipV="1">
            <a:off x="2929609" y="4028657"/>
            <a:ext cx="4667471" cy="723223"/>
          </a:xfrm>
          <a:prstGeom prst="line">
            <a:avLst/>
          </a:prstGeom>
          <a:noFill/>
          <a:ln w="38100" cap="rnd" cmpd="sng" algn="ctr">
            <a:solidFill>
              <a:srgbClr val="5F5F5F"/>
            </a:solidFill>
            <a:prstDash val="solid"/>
          </a:ln>
          <a:effectLst/>
        </p:spPr>
      </p:cxnSp>
      <p:sp>
        <p:nvSpPr>
          <p:cNvPr id="64" name="Multiply 63"/>
          <p:cNvSpPr/>
          <p:nvPr/>
        </p:nvSpPr>
        <p:spPr bwMode="auto">
          <a:xfrm>
            <a:off x="1355238" y="3684447"/>
            <a:ext cx="1639685" cy="1665887"/>
          </a:xfrm>
          <a:prstGeom prst="mathMultiply">
            <a:avLst/>
          </a:prstGeom>
          <a:solidFill>
            <a:srgbClr val="FFFFFF"/>
          </a:solidFill>
          <a:ln w="28575" cap="flat" cmpd="sng" algn="ctr">
            <a:solidFill>
              <a:srgbClr val="FF0000"/>
            </a:solidFill>
            <a:prstDash val="solid"/>
            <a:miter lim="800000"/>
            <a:headEnd type="none" w="med" len="med"/>
            <a:tailEnd type="none" w="med" len="med"/>
          </a:ln>
          <a:effectLst/>
        </p:spPr>
        <p:txBody>
          <a:bodyPr vert="horz" wrap="square" lIns="107888" tIns="53943" rIns="107888" bIns="53943" numCol="1" rtlCol="0" anchor="ctr" anchorCtr="0" compatLnSpc="1">
            <a:prstTxWarp prst="textNoShape">
              <a:avLst/>
            </a:prstTxWarp>
          </a:bodyPr>
          <a:lstStyle/>
          <a:p>
            <a:pPr algn="ctr" defTabSz="1078586" fontAlgn="base">
              <a:spcBef>
                <a:spcPct val="0"/>
              </a:spcBef>
              <a:spcAft>
                <a:spcPct val="0"/>
              </a:spcAft>
              <a:defRPr/>
            </a:pPr>
            <a:endParaRPr lang="en-US" sz="2500" kern="0" dirty="0">
              <a:gradFill>
                <a:gsLst>
                  <a:gs pos="0">
                    <a:srgbClr val="FFFFFF"/>
                  </a:gs>
                  <a:gs pos="100000">
                    <a:srgbClr val="FFFFFF"/>
                  </a:gs>
                </a:gsLst>
                <a:lin ang="5400000" scaled="0"/>
              </a:gradFill>
            </a:endParaRPr>
          </a:p>
        </p:txBody>
      </p:sp>
      <p:grpSp>
        <p:nvGrpSpPr>
          <p:cNvPr id="65" name="Group 64"/>
          <p:cNvGrpSpPr/>
          <p:nvPr/>
        </p:nvGrpSpPr>
        <p:grpSpPr>
          <a:xfrm>
            <a:off x="3027438" y="3721374"/>
            <a:ext cx="1503153" cy="2197077"/>
            <a:chOff x="2443468" y="3658616"/>
            <a:chExt cx="1817322" cy="2615184"/>
          </a:xfrm>
        </p:grpSpPr>
        <p:sp>
          <p:nvSpPr>
            <p:cNvPr id="66" name="Rectangle 65"/>
            <p:cNvSpPr/>
            <p:nvPr/>
          </p:nvSpPr>
          <p:spPr bwMode="auto">
            <a:xfrm>
              <a:off x="2443468" y="3658616"/>
              <a:ext cx="1817322" cy="2615184"/>
            </a:xfrm>
            <a:prstGeom prst="rect">
              <a:avLst/>
            </a:prstGeom>
            <a:solidFill>
              <a:srgbClr val="00AEEF"/>
            </a:solidFill>
            <a:ln w="9525" cap="flat" cmpd="sng" algn="ctr">
              <a:noFill/>
              <a:prstDash val="solid"/>
              <a:headEnd type="none" w="med" len="med"/>
              <a:tailEnd type="none" w="med" len="med"/>
            </a:ln>
            <a:effectLst/>
          </p:spPr>
          <p:txBody>
            <a:bodyPr vert="horz" wrap="square" lIns="91440" tIns="91440" rIns="91440" bIns="91440" numCol="1" rtlCol="0" anchor="b" anchorCtr="0" compatLnSpc="1">
              <a:prstTxWarp prst="textNoShape">
                <a:avLst/>
              </a:prstTxWarp>
            </a:bodyPr>
            <a:lstStyle/>
            <a:p>
              <a:pPr defTabSz="1219170">
                <a:lnSpc>
                  <a:spcPct val="90000"/>
                </a:lnSpc>
                <a:buSzPct val="90000"/>
                <a:defRPr/>
              </a:pPr>
              <a:r>
                <a:rPr lang="en-US" sz="2400" kern="0" dirty="0">
                  <a:gradFill>
                    <a:gsLst>
                      <a:gs pos="85000">
                        <a:srgbClr val="FFFFFF"/>
                      </a:gs>
                      <a:gs pos="0">
                        <a:srgbClr val="FFFFFF"/>
                      </a:gs>
                    </a:gsLst>
                    <a:lin ang="5400000" scaled="0"/>
                  </a:gradFill>
                  <a:ea typeface="Segoe UI" pitchFamily="34" charset="0"/>
                  <a:cs typeface="Segoe UI" pitchFamily="34" charset="0"/>
                </a:rPr>
                <a:t>VM</a:t>
              </a:r>
            </a:p>
          </p:txBody>
        </p:sp>
        <p:sp>
          <p:nvSpPr>
            <p:cNvPr id="67" name="Freeform 128"/>
            <p:cNvSpPr>
              <a:spLocks noChangeAspect="1"/>
            </p:cNvSpPr>
            <p:nvPr/>
          </p:nvSpPr>
          <p:spPr bwMode="black">
            <a:xfrm>
              <a:off x="2633167" y="4199680"/>
              <a:ext cx="1509165" cy="83390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rgbClr val="292929"/>
                </a:solidFill>
              </a:endParaRPr>
            </a:p>
          </p:txBody>
        </p:sp>
        <p:pic>
          <p:nvPicPr>
            <p:cNvPr id="6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3252353" y="4440360"/>
              <a:ext cx="270794" cy="44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69" name="Straight Connector 68"/>
          <p:cNvCxnSpPr/>
          <p:nvPr/>
        </p:nvCxnSpPr>
        <p:spPr>
          <a:xfrm flipV="1">
            <a:off x="4530590" y="4028659"/>
            <a:ext cx="3081017" cy="718947"/>
          </a:xfrm>
          <a:prstGeom prst="line">
            <a:avLst/>
          </a:prstGeom>
          <a:noFill/>
          <a:ln w="38100" cap="rnd" cmpd="sng" algn="ctr">
            <a:solidFill>
              <a:srgbClr val="5F5F5F"/>
            </a:solidFill>
            <a:prstDash val="solid"/>
          </a:ln>
          <a:effectLst/>
        </p:spPr>
      </p:cxnSp>
      <p:sp>
        <p:nvSpPr>
          <p:cNvPr id="70" name="Freeform 79"/>
          <p:cNvSpPr>
            <a:spLocks noEditPoints="1"/>
          </p:cNvSpPr>
          <p:nvPr/>
        </p:nvSpPr>
        <p:spPr bwMode="black">
          <a:xfrm>
            <a:off x="8462054" y="3563859"/>
            <a:ext cx="562583" cy="77269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71" name="Freeform 79"/>
          <p:cNvSpPr>
            <a:spLocks noEditPoints="1"/>
          </p:cNvSpPr>
          <p:nvPr/>
        </p:nvSpPr>
        <p:spPr bwMode="black">
          <a:xfrm>
            <a:off x="9327034" y="3563859"/>
            <a:ext cx="562583" cy="77269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72" name="Freeform 79"/>
          <p:cNvSpPr>
            <a:spLocks noEditPoints="1"/>
          </p:cNvSpPr>
          <p:nvPr/>
        </p:nvSpPr>
        <p:spPr bwMode="black">
          <a:xfrm>
            <a:off x="9327034" y="4607437"/>
            <a:ext cx="562583" cy="77269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cxnSp>
        <p:nvCxnSpPr>
          <p:cNvPr id="73" name="Straight Connector 72"/>
          <p:cNvCxnSpPr/>
          <p:nvPr/>
        </p:nvCxnSpPr>
        <p:spPr>
          <a:xfrm>
            <a:off x="7878367" y="4336564"/>
            <a:ext cx="864980" cy="270883"/>
          </a:xfrm>
          <a:prstGeom prst="line">
            <a:avLst/>
          </a:prstGeom>
          <a:noFill/>
          <a:ln w="38100" cap="rnd" cmpd="sng" algn="ctr">
            <a:solidFill>
              <a:srgbClr val="5F5F5F"/>
            </a:solidFill>
            <a:prstDash val="solid"/>
          </a:ln>
          <a:effectLst/>
        </p:spPr>
      </p:cxnSp>
      <p:cxnSp>
        <p:nvCxnSpPr>
          <p:cNvPr id="74" name="Straight Connector 73"/>
          <p:cNvCxnSpPr/>
          <p:nvPr/>
        </p:nvCxnSpPr>
        <p:spPr>
          <a:xfrm>
            <a:off x="7878364" y="4336557"/>
            <a:ext cx="0" cy="264399"/>
          </a:xfrm>
          <a:prstGeom prst="line">
            <a:avLst/>
          </a:prstGeom>
          <a:noFill/>
          <a:ln w="38100" cap="rnd" cmpd="sng" algn="ctr">
            <a:solidFill>
              <a:srgbClr val="5F5F5F"/>
            </a:solidFill>
            <a:prstDash val="solid"/>
          </a:ln>
          <a:effectLst/>
        </p:spPr>
      </p:cxnSp>
      <p:sp>
        <p:nvSpPr>
          <p:cNvPr id="75" name="Freeform 79"/>
          <p:cNvSpPr>
            <a:spLocks noEditPoints="1"/>
          </p:cNvSpPr>
          <p:nvPr/>
        </p:nvSpPr>
        <p:spPr bwMode="black">
          <a:xfrm>
            <a:off x="7597075" y="4607437"/>
            <a:ext cx="562583" cy="77269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76" name="Freeform 79"/>
          <p:cNvSpPr>
            <a:spLocks noEditPoints="1"/>
          </p:cNvSpPr>
          <p:nvPr/>
        </p:nvSpPr>
        <p:spPr bwMode="black">
          <a:xfrm>
            <a:off x="8462054" y="4607437"/>
            <a:ext cx="562583" cy="77269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77" name="Rectangle 76"/>
          <p:cNvSpPr/>
          <p:nvPr/>
        </p:nvSpPr>
        <p:spPr>
          <a:xfrm>
            <a:off x="1449179" y="5380131"/>
            <a:ext cx="655512" cy="441346"/>
          </a:xfrm>
          <a:prstGeom prst="rect">
            <a:avLst/>
          </a:prstGeom>
        </p:spPr>
        <p:txBody>
          <a:bodyPr wrap="none" lIns="107892" tIns="53947" rIns="107892" bIns="53947">
            <a:spAutoFit/>
          </a:bodyPr>
          <a:lstStyle/>
          <a:p>
            <a:pPr>
              <a:lnSpc>
                <a:spcPct val="90000"/>
              </a:lnSpc>
              <a:buSzPct val="90000"/>
              <a:defRPr/>
            </a:pPr>
            <a:r>
              <a:rPr lang="en-US" sz="2400" kern="0" dirty="0">
                <a:gradFill>
                  <a:gsLst>
                    <a:gs pos="85000">
                      <a:srgbClr val="FFFFFF"/>
                    </a:gs>
                    <a:gs pos="0">
                      <a:srgbClr val="FFFFFF"/>
                    </a:gs>
                  </a:gsLst>
                  <a:lin ang="5400000" scaled="0"/>
                </a:gradFill>
                <a:ea typeface="Segoe UI" pitchFamily="34" charset="0"/>
                <a:cs typeface="Segoe UI" pitchFamily="34" charset="0"/>
              </a:rPr>
              <a:t>VM</a:t>
            </a:r>
          </a:p>
        </p:txBody>
      </p:sp>
      <p:sp>
        <p:nvSpPr>
          <p:cNvPr id="78" name="Freeform 79"/>
          <p:cNvSpPr>
            <a:spLocks noEditPoints="1"/>
          </p:cNvSpPr>
          <p:nvPr/>
        </p:nvSpPr>
        <p:spPr bwMode="black">
          <a:xfrm>
            <a:off x="2347125" y="1755451"/>
            <a:ext cx="309887" cy="42562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79" name="Freeform 79"/>
          <p:cNvSpPr>
            <a:spLocks noEditPoints="1"/>
          </p:cNvSpPr>
          <p:nvPr/>
        </p:nvSpPr>
        <p:spPr bwMode="black">
          <a:xfrm>
            <a:off x="2347125" y="2330285"/>
            <a:ext cx="309887" cy="42562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80" name="Freeform 79"/>
          <p:cNvSpPr>
            <a:spLocks noEditPoints="1"/>
          </p:cNvSpPr>
          <p:nvPr/>
        </p:nvSpPr>
        <p:spPr bwMode="black">
          <a:xfrm>
            <a:off x="2823578" y="2330285"/>
            <a:ext cx="309887" cy="42562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cxnSp>
        <p:nvCxnSpPr>
          <p:cNvPr id="81" name="Straight Connector 80"/>
          <p:cNvCxnSpPr/>
          <p:nvPr/>
        </p:nvCxnSpPr>
        <p:spPr>
          <a:xfrm>
            <a:off x="3606694" y="2573085"/>
            <a:ext cx="3990380" cy="1677089"/>
          </a:xfrm>
          <a:prstGeom prst="line">
            <a:avLst/>
          </a:prstGeom>
          <a:noFill/>
          <a:ln w="38100" cap="rnd" cmpd="sng" algn="ctr">
            <a:solidFill>
              <a:srgbClr val="5F5F5F"/>
            </a:solidFill>
            <a:prstDash val="solid"/>
          </a:ln>
          <a:effectLst/>
        </p:spPr>
      </p:cxnSp>
      <p:cxnSp>
        <p:nvCxnSpPr>
          <p:cNvPr id="82" name="Straight Connector 81"/>
          <p:cNvCxnSpPr/>
          <p:nvPr/>
        </p:nvCxnSpPr>
        <p:spPr>
          <a:xfrm flipH="1">
            <a:off x="3133467" y="1968273"/>
            <a:ext cx="166569" cy="1"/>
          </a:xfrm>
          <a:prstGeom prst="line">
            <a:avLst/>
          </a:prstGeom>
          <a:noFill/>
          <a:ln w="38100" cap="rnd" cmpd="sng" algn="ctr">
            <a:solidFill>
              <a:srgbClr val="5F5F5F"/>
            </a:solidFill>
            <a:prstDash val="solid"/>
          </a:ln>
          <a:effectLst/>
        </p:spPr>
      </p:cxnSp>
      <p:cxnSp>
        <p:nvCxnSpPr>
          <p:cNvPr id="83" name="Straight Connector 82"/>
          <p:cNvCxnSpPr/>
          <p:nvPr/>
        </p:nvCxnSpPr>
        <p:spPr>
          <a:xfrm>
            <a:off x="3454976" y="2181076"/>
            <a:ext cx="0" cy="149208"/>
          </a:xfrm>
          <a:prstGeom prst="line">
            <a:avLst/>
          </a:prstGeom>
          <a:noFill/>
          <a:ln w="38100" cap="rnd" cmpd="sng" algn="ctr">
            <a:solidFill>
              <a:srgbClr val="5F5F5F"/>
            </a:solidFill>
            <a:prstDash val="solid"/>
          </a:ln>
          <a:effectLst/>
        </p:spPr>
      </p:cxnSp>
      <p:sp>
        <p:nvSpPr>
          <p:cNvPr id="84" name="Freeform 79"/>
          <p:cNvSpPr>
            <a:spLocks noEditPoints="1"/>
          </p:cNvSpPr>
          <p:nvPr/>
        </p:nvSpPr>
        <p:spPr bwMode="black">
          <a:xfrm>
            <a:off x="3300035" y="2330285"/>
            <a:ext cx="309887" cy="42562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85" name="Freeform 79"/>
          <p:cNvSpPr>
            <a:spLocks noEditPoints="1"/>
          </p:cNvSpPr>
          <p:nvPr/>
        </p:nvSpPr>
        <p:spPr bwMode="black">
          <a:xfrm>
            <a:off x="2823578" y="1755451"/>
            <a:ext cx="309887" cy="42562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86" name="Freeform 79"/>
          <p:cNvSpPr>
            <a:spLocks noEditPoints="1"/>
          </p:cNvSpPr>
          <p:nvPr/>
        </p:nvSpPr>
        <p:spPr bwMode="black">
          <a:xfrm>
            <a:off x="3300035" y="1755451"/>
            <a:ext cx="309887" cy="42562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87" name="Freeform 79"/>
          <p:cNvSpPr>
            <a:spLocks noEditPoints="1"/>
          </p:cNvSpPr>
          <p:nvPr/>
        </p:nvSpPr>
        <p:spPr bwMode="black">
          <a:xfrm>
            <a:off x="7597075" y="3563859"/>
            <a:ext cx="562583" cy="77269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7119" tIns="48556" rIns="97119" bIns="48556" numCol="1" anchor="t" anchorCtr="0" compatLnSpc="1">
            <a:prstTxWarp prst="textNoShape">
              <a:avLst/>
            </a:prstTxWarp>
          </a:bodyPr>
          <a:lstStyle/>
          <a:p>
            <a:pPr defTabSz="1219170">
              <a:defRPr/>
            </a:pPr>
            <a:endParaRPr lang="en-US" sz="1900" kern="0" dirty="0">
              <a:solidFill>
                <a:srgbClr val="292929"/>
              </a:solidFill>
            </a:endParaRPr>
          </a:p>
        </p:txBody>
      </p:sp>
      <p:sp>
        <p:nvSpPr>
          <p:cNvPr id="5" name="Title 4"/>
          <p:cNvSpPr>
            <a:spLocks noGrp="1"/>
          </p:cNvSpPr>
          <p:nvPr>
            <p:ph type="title"/>
          </p:nvPr>
        </p:nvSpPr>
        <p:spPr/>
        <p:txBody>
          <a:bodyPr/>
          <a:lstStyle/>
          <a:p>
            <a:r>
              <a:rPr lang="en-US" dirty="0" smtClean="0"/>
              <a:t>Persistent Disks and Azure Storage High Durability</a:t>
            </a:r>
            <a:endParaRPr lang="en-US" dirty="0"/>
          </a:p>
        </p:txBody>
      </p:sp>
    </p:spTree>
    <p:extLst>
      <p:ext uri="{BB962C8B-B14F-4D97-AF65-F5344CB8AC3E}">
        <p14:creationId xmlns:p14="http://schemas.microsoft.com/office/powerpoint/2010/main" val="39134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2000" fill="hold"/>
                                        <p:tgtEl>
                                          <p:spTgt spid="41"/>
                                        </p:tgtEl>
                                        <p:attrNameLst>
                                          <p:attrName>style.color</p:attrName>
                                        </p:attrNameLst>
                                      </p:cBhvr>
                                      <p:to>
                                        <a:srgbClr val="FF0000"/>
                                      </p:to>
                                    </p:animClr>
                                    <p:animClr clrSpc="rgb" dir="cw">
                                      <p:cBhvr>
                                        <p:cTn id="7" dur="2000" fill="hold"/>
                                        <p:tgtEl>
                                          <p:spTgt spid="41"/>
                                        </p:tgtEl>
                                        <p:attrNameLst>
                                          <p:attrName>fillcolor</p:attrName>
                                        </p:attrNameLst>
                                      </p:cBhvr>
                                      <p:to>
                                        <a:srgbClr val="FF0000"/>
                                      </p:to>
                                    </p:animClr>
                                    <p:set>
                                      <p:cBhvr>
                                        <p:cTn id="8" dur="2000" fill="hold"/>
                                        <p:tgtEl>
                                          <p:spTgt spid="41"/>
                                        </p:tgtEl>
                                        <p:attrNameLst>
                                          <p:attrName>fill.type</p:attrName>
                                        </p:attrNameLst>
                                      </p:cBhvr>
                                      <p:to>
                                        <p:strVal val="solid"/>
                                      </p:to>
                                    </p:set>
                                    <p:set>
                                      <p:cBhvr>
                                        <p:cTn id="9" dur="2000" fill="hold"/>
                                        <p:tgtEl>
                                          <p:spTgt spid="41"/>
                                        </p:tgtEl>
                                        <p:attrNameLst>
                                          <p:attrName>fill.on</p:attrName>
                                        </p:attrNameLst>
                                      </p:cBhvr>
                                      <p:to>
                                        <p:strVal val="true"/>
                                      </p:to>
                                    </p:set>
                                  </p:childTnLst>
                                </p:cTn>
                              </p:par>
                              <p:par>
                                <p:cTn id="10" presetID="10" presetClass="exit" presetSubtype="0" fill="hold" nodeType="withEffect">
                                  <p:stCondLst>
                                    <p:cond delay="0"/>
                                  </p:stCondLst>
                                  <p:childTnLst>
                                    <p:animEffect transition="out" filter="fade">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61"/>
                                        </p:tgtEl>
                                      </p:cBhvr>
                                    </p:animEffect>
                                    <p:set>
                                      <p:cBhvr>
                                        <p:cTn id="20" dur="1" fill="hold">
                                          <p:stCondLst>
                                            <p:cond delay="499"/>
                                          </p:stCondLst>
                                        </p:cTn>
                                        <p:tgtEl>
                                          <p:spTgt spid="6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64"/>
                                        </p:tgtEl>
                                      </p:cBhvr>
                                    </p:animEffect>
                                    <p:set>
                                      <p:cBhvr>
                                        <p:cTn id="23" dur="1" fill="hold">
                                          <p:stCondLst>
                                            <p:cond delay="499"/>
                                          </p:stCondLst>
                                        </p:cTn>
                                        <p:tgtEl>
                                          <p:spTgt spid="6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3"/>
                                        </p:tgtEl>
                                      </p:cBhvr>
                                    </p:animEffect>
                                    <p:set>
                                      <p:cBhvr>
                                        <p:cTn id="26" dur="1" fill="hold">
                                          <p:stCondLst>
                                            <p:cond delay="499"/>
                                          </p:stCondLst>
                                        </p:cTn>
                                        <p:tgtEl>
                                          <p:spTgt spid="63"/>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0"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61" grpId="0" animBg="1"/>
      <p:bldP spid="6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0066" y="1189813"/>
            <a:ext cx="11651870" cy="2856167"/>
          </a:xfrm>
        </p:spPr>
        <p:txBody>
          <a:bodyPr/>
          <a:lstStyle/>
          <a:p>
            <a:r>
              <a:rPr lang="en-US" dirty="0" smtClean="0"/>
              <a:t>Premium storage account can be created via the Azure Portal </a:t>
            </a:r>
            <a:r>
              <a:rPr lang="en-US" dirty="0">
                <a:hlinkClick r:id="rId3"/>
              </a:rPr>
              <a:t>https://</a:t>
            </a:r>
            <a:r>
              <a:rPr lang="en-US" dirty="0" smtClean="0">
                <a:hlinkClick r:id="rId3"/>
              </a:rPr>
              <a:t>portal.azure.com</a:t>
            </a:r>
            <a:r>
              <a:rPr lang="en-US" dirty="0" smtClean="0"/>
              <a:t> , Azure PowerShell or the Service Management REST API</a:t>
            </a:r>
          </a:p>
          <a:p>
            <a:pPr>
              <a:buFont typeface="Arial" panose="020B0604020202020204" pitchFamily="34" charset="0"/>
              <a:buChar char="•"/>
            </a:pPr>
            <a:r>
              <a:rPr lang="en-US" dirty="0" smtClean="0"/>
              <a:t>Available in Regions West US, East US 2 and West Europe, East China, Southeast Asia, West Japan, East Japan</a:t>
            </a:r>
          </a:p>
          <a:p>
            <a:pPr>
              <a:buFont typeface="Arial" panose="020B0604020202020204" pitchFamily="34" charset="0"/>
              <a:buChar char="•"/>
            </a:pPr>
            <a:r>
              <a:rPr lang="en-US" dirty="0" smtClean="0"/>
              <a:t>Supports on Azure Page Blobs that are used to hold persistent disks</a:t>
            </a:r>
          </a:p>
          <a:p>
            <a:pPr>
              <a:buFont typeface="Arial" panose="020B0604020202020204" pitchFamily="34" charset="0"/>
              <a:buChar char="•"/>
            </a:pPr>
            <a:r>
              <a:rPr lang="en-US" dirty="0" smtClean="0"/>
              <a:t>Only support Locally Redundant Storage (LRS)</a:t>
            </a:r>
          </a:p>
          <a:p>
            <a:pPr>
              <a:buFont typeface="Arial" panose="020B0604020202020204" pitchFamily="34" charset="0"/>
              <a:buChar char="•"/>
            </a:pPr>
            <a:r>
              <a:rPr lang="en-US" dirty="0" smtClean="0"/>
              <a:t>Must use DS-Series or GS-Series disks for VMs</a:t>
            </a:r>
          </a:p>
          <a:p>
            <a:pPr>
              <a:buFont typeface="Arial" panose="020B0604020202020204" pitchFamily="34" charset="0"/>
              <a:buChar char="•"/>
            </a:pPr>
            <a:r>
              <a:rPr lang="en-US" dirty="0" smtClean="0"/>
              <a:t>Cannot be mapped to a custom domain</a:t>
            </a:r>
          </a:p>
          <a:p>
            <a:pPr>
              <a:buFont typeface="Arial" panose="020B0604020202020204" pitchFamily="34" charset="0"/>
              <a:buChar char="•"/>
            </a:pPr>
            <a:r>
              <a:rPr lang="en-US" dirty="0" smtClean="0"/>
              <a:t>Storage analytics not currently supported</a:t>
            </a:r>
          </a:p>
        </p:txBody>
      </p:sp>
      <p:sp>
        <p:nvSpPr>
          <p:cNvPr id="2" name="Title 1"/>
          <p:cNvSpPr>
            <a:spLocks noGrp="1"/>
          </p:cNvSpPr>
          <p:nvPr>
            <p:ph type="title"/>
          </p:nvPr>
        </p:nvSpPr>
        <p:spPr>
          <a:xfrm>
            <a:off x="270066" y="258184"/>
            <a:ext cx="10515600" cy="733257"/>
          </a:xfrm>
        </p:spPr>
        <p:txBody>
          <a:bodyPr>
            <a:normAutofit/>
          </a:bodyPr>
          <a:lstStyle/>
          <a:p>
            <a:r>
              <a:rPr lang="en-US" dirty="0" smtClean="0"/>
              <a:t>Azure Premium Storage</a:t>
            </a:r>
            <a:endParaRPr lang="en-US" sz="2800" i="1" dirty="0"/>
          </a:p>
        </p:txBody>
      </p:sp>
    </p:spTree>
    <p:extLst>
      <p:ext uri="{BB962C8B-B14F-4D97-AF65-F5344CB8AC3E}">
        <p14:creationId xmlns:p14="http://schemas.microsoft.com/office/powerpoint/2010/main" val="31100321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 and Logistics</a:t>
            </a:r>
            <a:endParaRPr lang="en-US" dirty="0"/>
          </a:p>
        </p:txBody>
      </p:sp>
      <p:sp>
        <p:nvSpPr>
          <p:cNvPr id="9" name="Content Placeholder 8"/>
          <p:cNvSpPr>
            <a:spLocks noGrp="1"/>
          </p:cNvSpPr>
          <p:nvPr>
            <p:ph type="body" sz="quarter" idx="13"/>
          </p:nvPr>
        </p:nvSpPr>
        <p:spPr/>
        <p:txBody>
          <a:bodyPr/>
          <a:lstStyle/>
          <a:p>
            <a:r>
              <a:rPr lang="en-US" smtClean="0"/>
              <a:t>Your trainer</a:t>
            </a:r>
          </a:p>
          <a:p>
            <a:r>
              <a:rPr lang="en-US" smtClean="0"/>
              <a:t>You</a:t>
            </a:r>
          </a:p>
          <a:p>
            <a:pPr lvl="1"/>
            <a:r>
              <a:rPr lang="en-US" smtClean="0"/>
              <a:t>Your role</a:t>
            </a:r>
          </a:p>
          <a:p>
            <a:pPr lvl="1"/>
            <a:r>
              <a:rPr lang="en-US" smtClean="0"/>
              <a:t>Your company</a:t>
            </a:r>
          </a:p>
          <a:p>
            <a:pPr lvl="1"/>
            <a:r>
              <a:rPr lang="en-US" smtClean="0"/>
              <a:t>Your experience in this technology area</a:t>
            </a:r>
          </a:p>
          <a:p>
            <a:pPr lvl="1"/>
            <a:r>
              <a:rPr lang="en-US" smtClean="0"/>
              <a:t>Your goals for this workshop </a:t>
            </a:r>
          </a:p>
          <a:p>
            <a:r>
              <a:rPr lang="en-US" smtClean="0"/>
              <a:t>Start and end times</a:t>
            </a:r>
          </a:p>
          <a:p>
            <a:r>
              <a:rPr lang="en-US" smtClean="0"/>
              <a:t>Facilities (bathrooms, smoking)</a:t>
            </a:r>
          </a:p>
          <a:p>
            <a:r>
              <a:rPr lang="en-US" smtClean="0"/>
              <a:t>Meals</a:t>
            </a:r>
          </a:p>
          <a:p>
            <a:r>
              <a:rPr lang="en-US" smtClean="0"/>
              <a:t>Computers, phones, tablets, etc.</a:t>
            </a:r>
          </a:p>
          <a:p>
            <a:r>
              <a:rPr lang="en-US" smtClean="0"/>
              <a:t>Please set to vibrate</a:t>
            </a:r>
          </a:p>
          <a:p>
            <a:r>
              <a:rPr lang="en-US" smtClean="0"/>
              <a:t>What’s on your desk?</a:t>
            </a:r>
          </a:p>
          <a:p>
            <a:endParaRPr lang="en-US" dirty="0"/>
          </a:p>
        </p:txBody>
      </p:sp>
    </p:spTree>
    <p:extLst>
      <p:ext uri="{BB962C8B-B14F-4D97-AF65-F5344CB8AC3E}">
        <p14:creationId xmlns:p14="http://schemas.microsoft.com/office/powerpoint/2010/main" val="151124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177"/>
            <a:ext cx="11653523" cy="341632"/>
          </a:xfrm>
        </p:spPr>
        <p:txBody>
          <a:bodyPr/>
          <a:lstStyle/>
          <a:p>
            <a:r>
              <a:rPr lang="en-US" dirty="0" smtClean="0"/>
              <a:t>Three types of Premium Storage disks</a:t>
            </a:r>
            <a:endParaRPr lang="en-US" dirty="0"/>
          </a:p>
        </p:txBody>
      </p:sp>
      <p:sp>
        <p:nvSpPr>
          <p:cNvPr id="3" name="Title 2"/>
          <p:cNvSpPr>
            <a:spLocks noGrp="1"/>
          </p:cNvSpPr>
          <p:nvPr>
            <p:ph type="title"/>
          </p:nvPr>
        </p:nvSpPr>
        <p:spPr>
          <a:xfrm>
            <a:off x="416169" y="334980"/>
            <a:ext cx="10515600" cy="599517"/>
          </a:xfrm>
        </p:spPr>
        <p:txBody>
          <a:bodyPr/>
          <a:lstStyle/>
          <a:p>
            <a:r>
              <a:rPr lang="en-US" dirty="0" smtClean="0"/>
              <a:t>Azure Premium Storage Scalability</a:t>
            </a:r>
            <a:endParaRPr lang="en-US" sz="2800" i="1" dirty="0"/>
          </a:p>
        </p:txBody>
      </p:sp>
      <p:pic>
        <p:nvPicPr>
          <p:cNvPr id="4" name="Picture 3"/>
          <p:cNvPicPr>
            <a:picLocks noChangeAspect="1"/>
          </p:cNvPicPr>
          <p:nvPr/>
        </p:nvPicPr>
        <p:blipFill>
          <a:blip r:embed="rId3"/>
          <a:stretch>
            <a:fillRect/>
          </a:stretch>
        </p:blipFill>
        <p:spPr>
          <a:xfrm>
            <a:off x="1059683" y="1856850"/>
            <a:ext cx="9228571" cy="1657143"/>
          </a:xfrm>
          <a:prstGeom prst="rect">
            <a:avLst/>
          </a:prstGeom>
        </p:spPr>
      </p:pic>
      <p:sp>
        <p:nvSpPr>
          <p:cNvPr id="5" name="Text Placeholder 1"/>
          <p:cNvSpPr txBox="1">
            <a:spLocks/>
          </p:cNvSpPr>
          <p:nvPr/>
        </p:nvSpPr>
        <p:spPr>
          <a:xfrm>
            <a:off x="280967" y="3994354"/>
            <a:ext cx="11653523" cy="3416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3F3F3F"/>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kern="1200">
                <a:solidFill>
                  <a:srgbClr val="3F3F3F"/>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353" kern="1200">
                <a:solidFill>
                  <a:srgbClr val="3F3F3F"/>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961" kern="1200">
                <a:solidFill>
                  <a:srgbClr val="3F3F3F"/>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961" kern="1200">
                <a:solidFill>
                  <a:srgbClr val="3F3F3F"/>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Scalability Targets</a:t>
            </a:r>
            <a:endParaRPr lang="en-US" dirty="0"/>
          </a:p>
        </p:txBody>
      </p:sp>
      <p:pic>
        <p:nvPicPr>
          <p:cNvPr id="6" name="Picture 5"/>
          <p:cNvPicPr>
            <a:picLocks noChangeAspect="1"/>
          </p:cNvPicPr>
          <p:nvPr/>
        </p:nvPicPr>
        <p:blipFill>
          <a:blip r:embed="rId4"/>
          <a:stretch>
            <a:fillRect/>
          </a:stretch>
        </p:blipFill>
        <p:spPr>
          <a:xfrm>
            <a:off x="1067077" y="4555136"/>
            <a:ext cx="9314286" cy="1485714"/>
          </a:xfrm>
          <a:prstGeom prst="rect">
            <a:avLst/>
          </a:prstGeom>
        </p:spPr>
      </p:pic>
    </p:spTree>
    <p:extLst>
      <p:ext uri="{BB962C8B-B14F-4D97-AF65-F5344CB8AC3E}">
        <p14:creationId xmlns:p14="http://schemas.microsoft.com/office/powerpoint/2010/main" val="206772418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879" y="184256"/>
            <a:ext cx="10515600" cy="579420"/>
          </a:xfrm>
        </p:spPr>
        <p:txBody>
          <a:bodyPr>
            <a:normAutofit fontScale="90000"/>
          </a:bodyPr>
          <a:lstStyle/>
          <a:p>
            <a:r>
              <a:rPr lang="en-US" dirty="0" smtClean="0"/>
              <a:t>Creating a Premium Storage account</a:t>
            </a:r>
            <a:endParaRPr lang="en-US" i="1" dirty="0"/>
          </a:p>
        </p:txBody>
      </p:sp>
      <p:pic>
        <p:nvPicPr>
          <p:cNvPr id="2" name="Picture 1"/>
          <p:cNvPicPr>
            <a:picLocks noChangeAspect="1"/>
          </p:cNvPicPr>
          <p:nvPr/>
        </p:nvPicPr>
        <p:blipFill>
          <a:blip r:embed="rId3"/>
          <a:stretch>
            <a:fillRect/>
          </a:stretch>
        </p:blipFill>
        <p:spPr>
          <a:xfrm>
            <a:off x="3440750" y="874643"/>
            <a:ext cx="4110365" cy="5736053"/>
          </a:xfrm>
          <a:prstGeom prst="rect">
            <a:avLst/>
          </a:prstGeom>
        </p:spPr>
      </p:pic>
    </p:spTree>
    <p:extLst>
      <p:ext uri="{BB962C8B-B14F-4D97-AF65-F5344CB8AC3E}">
        <p14:creationId xmlns:p14="http://schemas.microsoft.com/office/powerpoint/2010/main" val="264565643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71600"/>
            <a:ext cx="7918515" cy="1828800"/>
          </a:xfrm>
        </p:spPr>
        <p:txBody>
          <a:bodyPr/>
          <a:lstStyle/>
          <a:p>
            <a:r>
              <a:rPr lang="en-US" dirty="0"/>
              <a:t>Module </a:t>
            </a:r>
            <a:r>
              <a:rPr lang="en-US" dirty="0" smtClean="0"/>
              <a:t>2</a:t>
            </a:r>
            <a:r>
              <a:rPr lang="en-US" dirty="0"/>
              <a:t>: </a:t>
            </a:r>
            <a:r>
              <a:rPr lang="en-US" dirty="0" err="1"/>
              <a:t>IaaS</a:t>
            </a:r>
            <a:r>
              <a:rPr lang="en-US" dirty="0"/>
              <a:t> </a:t>
            </a:r>
            <a:r>
              <a:rPr lang="en-US" dirty="0" smtClean="0"/>
              <a:t>VMs</a:t>
            </a:r>
            <a:endParaRPr lang="en-US" dirty="0"/>
          </a:p>
        </p:txBody>
      </p:sp>
      <p:sp>
        <p:nvSpPr>
          <p:cNvPr id="7" name="Text Placeholder 6"/>
          <p:cNvSpPr>
            <a:spLocks noGrp="1"/>
          </p:cNvSpPr>
          <p:nvPr>
            <p:ph type="body" sz="quarter" idx="12"/>
          </p:nvPr>
        </p:nvSpPr>
        <p:spPr/>
        <p:txBody>
          <a:bodyPr/>
          <a:lstStyle/>
          <a:p>
            <a:r>
              <a:rPr lang="en-US" dirty="0" smtClean="0"/>
              <a:t>Disks </a:t>
            </a:r>
            <a:r>
              <a:rPr lang="en-US" dirty="0"/>
              <a:t>and Images</a:t>
            </a:r>
          </a:p>
        </p:txBody>
      </p:sp>
    </p:spTree>
    <p:extLst>
      <p:ext uri="{BB962C8B-B14F-4D97-AF65-F5344CB8AC3E}">
        <p14:creationId xmlns:p14="http://schemas.microsoft.com/office/powerpoint/2010/main" val="250240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Disks and Images</a:t>
            </a:r>
            <a:endParaRPr lang="en-US" dirty="0"/>
          </a:p>
        </p:txBody>
      </p:sp>
      <p:sp>
        <p:nvSpPr>
          <p:cNvPr id="25" name="Rectangle 24"/>
          <p:cNvSpPr/>
          <p:nvPr/>
        </p:nvSpPr>
        <p:spPr bwMode="auto">
          <a:xfrm>
            <a:off x="4140662" y="1354005"/>
            <a:ext cx="6365131" cy="2024368"/>
          </a:xfrm>
          <a:prstGeom prst="rect">
            <a:avLst/>
          </a:prstGeom>
          <a:solidFill>
            <a:srgbClr val="DDDDDD"/>
          </a:solidFill>
          <a:ln w="9525" cap="flat" cmpd="sng" algn="ctr">
            <a:noFill/>
            <a:prstDash val="solid"/>
            <a:headEnd type="none" w="med" len="med"/>
            <a:tailEnd type="none" w="med" len="med"/>
          </a:ln>
          <a:effectLst/>
        </p:spPr>
        <p:txBody>
          <a:bodyPr vert="horz" wrap="square" lIns="107903" tIns="53951" rIns="107903" bIns="53951" numCol="1" rtlCol="0" anchor="ctr" anchorCtr="0" compatLnSpc="1">
            <a:prstTxWarp prst="textNoShape">
              <a:avLst/>
            </a:prstTxWarp>
          </a:bodyPr>
          <a:lstStyle/>
          <a:p>
            <a:pPr algn="ctr" defTabSz="1078720" fontAlgn="base">
              <a:spcBef>
                <a:spcPct val="0"/>
              </a:spcBef>
              <a:spcAft>
                <a:spcPct val="0"/>
              </a:spcAft>
              <a:defRPr/>
            </a:pPr>
            <a:endParaRPr lang="en-US" kern="0" dirty="0">
              <a:gradFill>
                <a:gsLst>
                  <a:gs pos="0">
                    <a:srgbClr val="FFFFFF"/>
                  </a:gs>
                  <a:gs pos="100000">
                    <a:srgbClr val="FFFFFF"/>
                  </a:gs>
                </a:gsLst>
                <a:lin ang="5400000" scaled="0"/>
              </a:gradFill>
            </a:endParaRPr>
          </a:p>
        </p:txBody>
      </p:sp>
      <p:grpSp>
        <p:nvGrpSpPr>
          <p:cNvPr id="26" name="Group 25"/>
          <p:cNvGrpSpPr/>
          <p:nvPr/>
        </p:nvGrpSpPr>
        <p:grpSpPr>
          <a:xfrm>
            <a:off x="2125007" y="1354005"/>
            <a:ext cx="1938748" cy="2024368"/>
            <a:chOff x="829782" y="750015"/>
            <a:chExt cx="1758428" cy="1807205"/>
          </a:xfrm>
        </p:grpSpPr>
        <p:sp>
          <p:nvSpPr>
            <p:cNvPr id="29" name="Rectangle 28"/>
            <p:cNvSpPr/>
            <p:nvPr/>
          </p:nvSpPr>
          <p:spPr bwMode="auto">
            <a:xfrm>
              <a:off x="829782" y="750015"/>
              <a:ext cx="1758428" cy="1807205"/>
            </a:xfrm>
            <a:prstGeom prst="rect">
              <a:avLst/>
            </a:prstGeom>
            <a:solidFill>
              <a:srgbClr val="00AEEF"/>
            </a:solidFill>
            <a:ln w="9525" cap="flat" cmpd="sng" algn="ctr">
              <a:noFill/>
              <a:prstDash val="solid"/>
              <a:headEnd type="none" w="med" len="med"/>
              <a:tailEnd type="none" w="med" len="med"/>
            </a:ln>
            <a:effectLst/>
          </p:spPr>
          <p:txBody>
            <a:bodyPr vert="horz" wrap="square" lIns="91432" tIns="91432" rIns="91432" bIns="91432" numCol="1" rtlCol="0" anchor="t" anchorCtr="0" compatLnSpc="1">
              <a:prstTxWarp prst="textNoShape">
                <a:avLst/>
              </a:prstTxWarp>
            </a:bodyPr>
            <a:lstStyle/>
            <a:p>
              <a:pPr defTabSz="1219170">
                <a:lnSpc>
                  <a:spcPct val="90000"/>
                </a:lnSpc>
                <a:buSzPct val="90000"/>
                <a:defRPr/>
              </a:pPr>
              <a:r>
                <a:rPr lang="en-US" b="1" kern="0" dirty="0">
                  <a:gradFill>
                    <a:gsLst>
                      <a:gs pos="85000">
                        <a:srgbClr val="FFFFFF"/>
                      </a:gs>
                      <a:gs pos="0">
                        <a:srgbClr val="FFFFFF"/>
                      </a:gs>
                    </a:gsLst>
                    <a:lin ang="5400000" scaled="0"/>
                  </a:gradFill>
                  <a:ea typeface="Segoe UI" pitchFamily="34" charset="0"/>
                  <a:cs typeface="Segoe UI" pitchFamily="34" charset="0"/>
                </a:rPr>
                <a:t>OS Images</a:t>
              </a:r>
            </a:p>
            <a:p>
              <a:pPr marL="337212" indent="-337212" defTabSz="1219170">
                <a:lnSpc>
                  <a:spcPct val="90000"/>
                </a:lnSpc>
                <a:buSzPct val="90000"/>
                <a:buFont typeface="Arial" pitchFamily="34" charset="0"/>
                <a:buChar char="•"/>
                <a:defRPr/>
              </a:pPr>
              <a:endParaRPr lang="en-US" sz="1200" b="1" kern="0" dirty="0">
                <a:gradFill>
                  <a:gsLst>
                    <a:gs pos="85000">
                      <a:srgbClr val="FFFFFF"/>
                    </a:gs>
                    <a:gs pos="0">
                      <a:srgbClr val="FFFFFF"/>
                    </a:gs>
                  </a:gsLst>
                  <a:lin ang="5400000" scaled="0"/>
                </a:gradFill>
                <a:ea typeface="Segoe UI" pitchFamily="34" charset="0"/>
                <a:cs typeface="Segoe UI" pitchFamily="34" charset="0"/>
              </a:endParaRPr>
            </a:p>
            <a:p>
              <a:pPr marL="337212" indent="-337212" defTabSz="1219170">
                <a:lnSpc>
                  <a:spcPct val="90000"/>
                </a:lnSpc>
                <a:buSzPct val="90000"/>
                <a:buFont typeface="Arial" pitchFamily="34" charset="0"/>
                <a:buChar char="•"/>
                <a:defRPr/>
              </a:pPr>
              <a:r>
                <a:rPr lang="en-US" sz="1900" b="1" kern="0" dirty="0">
                  <a:gradFill>
                    <a:gsLst>
                      <a:gs pos="85000">
                        <a:srgbClr val="FFFFFF"/>
                      </a:gs>
                      <a:gs pos="0">
                        <a:srgbClr val="FFFFFF"/>
                      </a:gs>
                    </a:gsLst>
                    <a:lin ang="5400000" scaled="0"/>
                  </a:gradFill>
                  <a:ea typeface="Segoe UI" pitchFamily="34" charset="0"/>
                  <a:cs typeface="Segoe UI" pitchFamily="34" charset="0"/>
                </a:rPr>
                <a:t>Microsoft</a:t>
              </a:r>
            </a:p>
            <a:p>
              <a:pPr marL="337212" indent="-337212" defTabSz="1219170">
                <a:lnSpc>
                  <a:spcPct val="90000"/>
                </a:lnSpc>
                <a:buSzPct val="90000"/>
                <a:buFont typeface="Arial" pitchFamily="34" charset="0"/>
                <a:buChar char="•"/>
                <a:defRPr/>
              </a:pPr>
              <a:r>
                <a:rPr lang="en-US" sz="1900" b="1" kern="0" dirty="0">
                  <a:gradFill>
                    <a:gsLst>
                      <a:gs pos="85000">
                        <a:srgbClr val="FFFFFF"/>
                      </a:gs>
                      <a:gs pos="0">
                        <a:srgbClr val="FFFFFF"/>
                      </a:gs>
                    </a:gsLst>
                    <a:lin ang="5400000" scaled="0"/>
                  </a:gradFill>
                  <a:ea typeface="Segoe UI" pitchFamily="34" charset="0"/>
                  <a:cs typeface="Segoe UI" pitchFamily="34" charset="0"/>
                </a:rPr>
                <a:t>Partner </a:t>
              </a:r>
            </a:p>
            <a:p>
              <a:pPr marL="337212" indent="-337212" defTabSz="1219170">
                <a:lnSpc>
                  <a:spcPct val="90000"/>
                </a:lnSpc>
                <a:buSzPct val="90000"/>
                <a:buFont typeface="Arial" pitchFamily="34" charset="0"/>
                <a:buChar char="•"/>
                <a:defRPr/>
              </a:pPr>
              <a:r>
                <a:rPr lang="en-US" sz="1900" b="1" kern="0" dirty="0">
                  <a:gradFill>
                    <a:gsLst>
                      <a:gs pos="85000">
                        <a:srgbClr val="FFFFFF"/>
                      </a:gs>
                      <a:gs pos="0">
                        <a:srgbClr val="FFFFFF"/>
                      </a:gs>
                    </a:gsLst>
                    <a:lin ang="5400000" scaled="0"/>
                  </a:gradFill>
                  <a:ea typeface="Segoe UI" pitchFamily="34" charset="0"/>
                  <a:cs typeface="Segoe UI" pitchFamily="34" charset="0"/>
                </a:rPr>
                <a:t>User</a:t>
              </a:r>
            </a:p>
          </p:txBody>
        </p:sp>
        <p:sp>
          <p:nvSpPr>
            <p:cNvPr id="31" name="Freeform 79"/>
            <p:cNvSpPr>
              <a:spLocks noEditPoints="1"/>
            </p:cNvSpPr>
            <p:nvPr/>
          </p:nvSpPr>
          <p:spPr bwMode="black">
            <a:xfrm>
              <a:off x="95507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pPr defTabSz="1219170">
                <a:defRPr/>
              </a:pPr>
              <a:endParaRPr lang="en-US" sz="1900" kern="0" dirty="0">
                <a:solidFill>
                  <a:sysClr val="windowText" lastClr="000000"/>
                </a:solidFill>
              </a:endParaRPr>
            </a:p>
          </p:txBody>
        </p:sp>
        <p:sp>
          <p:nvSpPr>
            <p:cNvPr id="33" name="Freeform 79"/>
            <p:cNvSpPr>
              <a:spLocks noEditPoints="1"/>
            </p:cNvSpPr>
            <p:nvPr/>
          </p:nvSpPr>
          <p:spPr bwMode="black">
            <a:xfrm>
              <a:off x="138721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pPr defTabSz="1219170">
                <a:defRPr/>
              </a:pPr>
              <a:endParaRPr lang="en-US" sz="1900" kern="0" dirty="0">
                <a:solidFill>
                  <a:sysClr val="windowText" lastClr="000000"/>
                </a:solidFill>
              </a:endParaRPr>
            </a:p>
          </p:txBody>
        </p:sp>
        <p:sp>
          <p:nvSpPr>
            <p:cNvPr id="34" name="Freeform 79"/>
            <p:cNvSpPr>
              <a:spLocks noEditPoints="1"/>
            </p:cNvSpPr>
            <p:nvPr/>
          </p:nvSpPr>
          <p:spPr bwMode="black">
            <a:xfrm>
              <a:off x="1801433" y="2094653"/>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pPr defTabSz="1219170">
                <a:defRPr/>
              </a:pPr>
              <a:endParaRPr lang="en-US" sz="1900" kern="0" dirty="0">
                <a:solidFill>
                  <a:sysClr val="windowText" lastClr="000000"/>
                </a:solidFill>
              </a:endParaRPr>
            </a:p>
          </p:txBody>
        </p:sp>
        <p:sp>
          <p:nvSpPr>
            <p:cNvPr id="35" name="Freeform 79"/>
            <p:cNvSpPr>
              <a:spLocks noEditPoints="1"/>
            </p:cNvSpPr>
            <p:nvPr/>
          </p:nvSpPr>
          <p:spPr bwMode="black">
            <a:xfrm>
              <a:off x="220901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pPr defTabSz="1219170">
                <a:defRPr/>
              </a:pPr>
              <a:endParaRPr lang="en-US" sz="1900" kern="0" dirty="0">
                <a:solidFill>
                  <a:sysClr val="windowText" lastClr="000000"/>
                </a:solidFill>
              </a:endParaRPr>
            </a:p>
          </p:txBody>
        </p:sp>
      </p:grpSp>
      <p:grpSp>
        <p:nvGrpSpPr>
          <p:cNvPr id="40" name="Group 39"/>
          <p:cNvGrpSpPr/>
          <p:nvPr/>
        </p:nvGrpSpPr>
        <p:grpSpPr>
          <a:xfrm>
            <a:off x="2125007" y="3709650"/>
            <a:ext cx="1945803" cy="2012411"/>
            <a:chOff x="3055099" y="760689"/>
            <a:chExt cx="1764827" cy="1796531"/>
          </a:xfrm>
        </p:grpSpPr>
        <p:sp>
          <p:nvSpPr>
            <p:cNvPr id="41" name="Rectangle 40"/>
            <p:cNvSpPr/>
            <p:nvPr/>
          </p:nvSpPr>
          <p:spPr bwMode="auto">
            <a:xfrm>
              <a:off x="3055099" y="760689"/>
              <a:ext cx="1764827" cy="1796531"/>
            </a:xfrm>
            <a:prstGeom prst="rect">
              <a:avLst/>
            </a:prstGeom>
            <a:solidFill>
              <a:srgbClr val="00AEEF"/>
            </a:solidFill>
            <a:ln w="9525" cap="flat" cmpd="sng" algn="ctr">
              <a:noFill/>
              <a:prstDash val="solid"/>
              <a:headEnd type="none" w="med" len="med"/>
              <a:tailEnd type="none" w="med" len="med"/>
            </a:ln>
            <a:effectLst/>
          </p:spPr>
          <p:txBody>
            <a:bodyPr vert="horz" wrap="square" lIns="91432" tIns="91432" rIns="91432" bIns="91432" numCol="1" rtlCol="0" anchor="t" anchorCtr="0" compatLnSpc="1">
              <a:prstTxWarp prst="textNoShape">
                <a:avLst/>
              </a:prstTxWarp>
            </a:bodyPr>
            <a:lstStyle/>
            <a:p>
              <a:pPr defTabSz="1219170">
                <a:lnSpc>
                  <a:spcPct val="90000"/>
                </a:lnSpc>
                <a:buSzPct val="90000"/>
                <a:defRPr/>
              </a:pPr>
              <a:r>
                <a:rPr lang="en-US" b="1" kern="0" dirty="0">
                  <a:gradFill>
                    <a:gsLst>
                      <a:gs pos="85000">
                        <a:srgbClr val="FFFFFF"/>
                      </a:gs>
                      <a:gs pos="0">
                        <a:srgbClr val="FFFFFF"/>
                      </a:gs>
                    </a:gsLst>
                    <a:lin ang="5400000" scaled="0"/>
                  </a:gradFill>
                  <a:ea typeface="Segoe UI" pitchFamily="34" charset="0"/>
                  <a:cs typeface="Segoe UI" pitchFamily="34" charset="0"/>
                </a:rPr>
                <a:t>Disks</a:t>
              </a:r>
            </a:p>
            <a:p>
              <a:pPr defTabSz="1219170">
                <a:lnSpc>
                  <a:spcPct val="90000"/>
                </a:lnSpc>
                <a:buSzPct val="90000"/>
                <a:defRPr/>
              </a:pPr>
              <a:endParaRPr lang="en-US" sz="1300" b="1" u="sng" kern="0" dirty="0">
                <a:gradFill>
                  <a:gsLst>
                    <a:gs pos="85000">
                      <a:srgbClr val="FFFFFF"/>
                    </a:gs>
                    <a:gs pos="0">
                      <a:srgbClr val="FFFFFF"/>
                    </a:gs>
                  </a:gsLst>
                  <a:lin ang="5400000" scaled="0"/>
                </a:gradFill>
                <a:ea typeface="Segoe UI" pitchFamily="34" charset="0"/>
                <a:cs typeface="Segoe UI" pitchFamily="34" charset="0"/>
              </a:endParaRPr>
            </a:p>
            <a:p>
              <a:pPr marL="337212" indent="-337212" defTabSz="1219170">
                <a:lnSpc>
                  <a:spcPct val="90000"/>
                </a:lnSpc>
                <a:buSzPct val="90000"/>
                <a:buFont typeface="Arial" pitchFamily="34" charset="0"/>
                <a:buChar char="•"/>
                <a:defRPr/>
              </a:pPr>
              <a:r>
                <a:rPr lang="en-US" sz="1900" b="1" kern="0" dirty="0">
                  <a:gradFill>
                    <a:gsLst>
                      <a:gs pos="85000">
                        <a:srgbClr val="FFFFFF"/>
                      </a:gs>
                      <a:gs pos="0">
                        <a:srgbClr val="FFFFFF"/>
                      </a:gs>
                    </a:gsLst>
                    <a:lin ang="5400000" scaled="0"/>
                  </a:gradFill>
                  <a:ea typeface="Segoe UI" pitchFamily="34" charset="0"/>
                  <a:cs typeface="Segoe UI" pitchFamily="34" charset="0"/>
                </a:rPr>
                <a:t>OS Disks </a:t>
              </a:r>
            </a:p>
            <a:p>
              <a:pPr marL="337212" indent="-337212" defTabSz="1219170">
                <a:lnSpc>
                  <a:spcPct val="90000"/>
                </a:lnSpc>
                <a:buSzPct val="90000"/>
                <a:buFont typeface="Arial" pitchFamily="34" charset="0"/>
                <a:buChar char="•"/>
                <a:defRPr/>
              </a:pPr>
              <a:r>
                <a:rPr lang="en-US" sz="1900" b="1" kern="0" dirty="0">
                  <a:gradFill>
                    <a:gsLst>
                      <a:gs pos="85000">
                        <a:srgbClr val="FFFFFF"/>
                      </a:gs>
                      <a:gs pos="0">
                        <a:srgbClr val="FFFFFF"/>
                      </a:gs>
                    </a:gsLst>
                    <a:lin ang="5400000" scaled="0"/>
                  </a:gradFill>
                  <a:ea typeface="Segoe UI" pitchFamily="34" charset="0"/>
                  <a:cs typeface="Segoe UI" pitchFamily="34" charset="0"/>
                </a:rPr>
                <a:t>Data Disks</a:t>
              </a:r>
            </a:p>
          </p:txBody>
        </p:sp>
        <p:sp>
          <p:nvSpPr>
            <p:cNvPr id="42" name="Freeform 79"/>
            <p:cNvSpPr>
              <a:spLocks noEditPoints="1"/>
            </p:cNvSpPr>
            <p:nvPr/>
          </p:nvSpPr>
          <p:spPr bwMode="black">
            <a:xfrm>
              <a:off x="314550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pPr defTabSz="1219170">
                <a:defRPr/>
              </a:pPr>
              <a:endParaRPr lang="en-US" sz="1900" kern="0" dirty="0">
                <a:solidFill>
                  <a:sysClr val="windowText" lastClr="000000"/>
                </a:solidFill>
              </a:endParaRPr>
            </a:p>
          </p:txBody>
        </p:sp>
        <p:sp>
          <p:nvSpPr>
            <p:cNvPr id="43" name="Freeform 79"/>
            <p:cNvSpPr>
              <a:spLocks noEditPoints="1"/>
            </p:cNvSpPr>
            <p:nvPr/>
          </p:nvSpPr>
          <p:spPr bwMode="black">
            <a:xfrm>
              <a:off x="357764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pPr defTabSz="1219170">
                <a:defRPr/>
              </a:pPr>
              <a:endParaRPr lang="en-US" sz="1900" kern="0" dirty="0">
                <a:solidFill>
                  <a:sysClr val="windowText" lastClr="000000"/>
                </a:solidFill>
              </a:endParaRPr>
            </a:p>
          </p:txBody>
        </p:sp>
        <p:sp>
          <p:nvSpPr>
            <p:cNvPr id="44" name="Freeform 79"/>
            <p:cNvSpPr>
              <a:spLocks noEditPoints="1"/>
            </p:cNvSpPr>
            <p:nvPr/>
          </p:nvSpPr>
          <p:spPr bwMode="black">
            <a:xfrm>
              <a:off x="3991860"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pPr defTabSz="1219170">
                <a:defRPr/>
              </a:pPr>
              <a:endParaRPr lang="en-US" sz="1900" kern="0" dirty="0">
                <a:solidFill>
                  <a:sysClr val="windowText" lastClr="000000"/>
                </a:solidFill>
              </a:endParaRPr>
            </a:p>
          </p:txBody>
        </p:sp>
        <p:sp>
          <p:nvSpPr>
            <p:cNvPr id="45" name="Freeform 79"/>
            <p:cNvSpPr>
              <a:spLocks noEditPoints="1"/>
            </p:cNvSpPr>
            <p:nvPr/>
          </p:nvSpPr>
          <p:spPr bwMode="black">
            <a:xfrm>
              <a:off x="439944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pPr defTabSz="1219170">
                <a:defRPr/>
              </a:pPr>
              <a:endParaRPr lang="en-US" sz="1900" kern="0" dirty="0">
                <a:solidFill>
                  <a:sysClr val="windowText" lastClr="000000"/>
                </a:solidFill>
              </a:endParaRPr>
            </a:p>
          </p:txBody>
        </p:sp>
      </p:grpSp>
      <p:sp>
        <p:nvSpPr>
          <p:cNvPr id="46" name="TextBox 45"/>
          <p:cNvSpPr txBox="1"/>
          <p:nvPr/>
        </p:nvSpPr>
        <p:spPr>
          <a:xfrm>
            <a:off x="4258849" y="1724935"/>
            <a:ext cx="6142992" cy="1288045"/>
          </a:xfrm>
          <a:prstGeom prst="rect">
            <a:avLst/>
          </a:prstGeom>
          <a:noFill/>
        </p:spPr>
        <p:txBody>
          <a:bodyPr wrap="square" lIns="0" tIns="0" rIns="0" bIns="0" rtlCol="0">
            <a:spAutoFit/>
          </a:bodyPr>
          <a:lstStyle/>
          <a:p>
            <a:pPr marL="457189" indent="-457189" defTabSz="1219170">
              <a:lnSpc>
                <a:spcPct val="90000"/>
              </a:lnSpc>
              <a:spcBef>
                <a:spcPct val="20000"/>
              </a:spcBef>
              <a:buSzPct val="80000"/>
              <a:buFont typeface="Arial" pitchFamily="34" charset="0"/>
              <a:buChar char="•"/>
              <a:defRPr/>
            </a:pPr>
            <a:r>
              <a:rPr lang="en-US" sz="2700" kern="0" dirty="0">
                <a:solidFill>
                  <a:srgbClr val="5F5F5F"/>
                </a:solidFill>
              </a:rPr>
              <a:t>Base OS image for new VMs</a:t>
            </a:r>
          </a:p>
          <a:p>
            <a:pPr marL="457189" indent="-457189" defTabSz="1219170">
              <a:lnSpc>
                <a:spcPct val="90000"/>
              </a:lnSpc>
              <a:spcBef>
                <a:spcPct val="20000"/>
              </a:spcBef>
              <a:buSzPct val="80000"/>
              <a:buFont typeface="Arial" pitchFamily="34" charset="0"/>
              <a:buChar char="•"/>
              <a:defRPr/>
            </a:pPr>
            <a:r>
              <a:rPr lang="en-US" sz="2700" kern="0" dirty="0" err="1">
                <a:solidFill>
                  <a:srgbClr val="5F5F5F"/>
                </a:solidFill>
              </a:rPr>
              <a:t>Sysprepped</a:t>
            </a:r>
            <a:r>
              <a:rPr lang="en-US" sz="2700" kern="0" dirty="0">
                <a:solidFill>
                  <a:srgbClr val="5F5F5F"/>
                </a:solidFill>
              </a:rPr>
              <a:t>/Generalized/Read-only </a:t>
            </a:r>
          </a:p>
          <a:p>
            <a:pPr marL="457189" indent="-457189" defTabSz="1219170">
              <a:lnSpc>
                <a:spcPct val="90000"/>
              </a:lnSpc>
              <a:spcBef>
                <a:spcPct val="20000"/>
              </a:spcBef>
              <a:buSzPct val="80000"/>
              <a:buFont typeface="Arial" pitchFamily="34" charset="0"/>
              <a:buChar char="•"/>
              <a:defRPr/>
            </a:pPr>
            <a:r>
              <a:rPr lang="en-US" sz="2700" kern="0" dirty="0">
                <a:solidFill>
                  <a:srgbClr val="5F5F5F"/>
                </a:solidFill>
              </a:rPr>
              <a:t>Created by uploading or by capture</a:t>
            </a:r>
          </a:p>
        </p:txBody>
      </p:sp>
      <p:sp>
        <p:nvSpPr>
          <p:cNvPr id="47" name="Rectangle 46"/>
          <p:cNvSpPr/>
          <p:nvPr/>
        </p:nvSpPr>
        <p:spPr bwMode="auto">
          <a:xfrm>
            <a:off x="4154902" y="3709650"/>
            <a:ext cx="6350891" cy="2024368"/>
          </a:xfrm>
          <a:prstGeom prst="rect">
            <a:avLst/>
          </a:prstGeom>
          <a:solidFill>
            <a:srgbClr val="DDDDDD"/>
          </a:solidFill>
          <a:ln w="9525" cap="flat" cmpd="sng" algn="ctr">
            <a:noFill/>
            <a:prstDash val="solid"/>
            <a:headEnd type="none" w="med" len="med"/>
            <a:tailEnd type="none" w="med" len="med"/>
          </a:ln>
          <a:effectLst/>
        </p:spPr>
        <p:txBody>
          <a:bodyPr vert="horz" wrap="square" lIns="107903" tIns="53951" rIns="107903" bIns="53951" numCol="1" rtlCol="0" anchor="ctr" anchorCtr="0" compatLnSpc="1">
            <a:prstTxWarp prst="textNoShape">
              <a:avLst/>
            </a:prstTxWarp>
          </a:bodyPr>
          <a:lstStyle/>
          <a:p>
            <a:pPr algn="ctr" defTabSz="1078720" fontAlgn="base">
              <a:spcBef>
                <a:spcPct val="0"/>
              </a:spcBef>
              <a:spcAft>
                <a:spcPct val="0"/>
              </a:spcAft>
              <a:defRPr/>
            </a:pPr>
            <a:endParaRPr lang="en-US" kern="0" dirty="0">
              <a:gradFill>
                <a:gsLst>
                  <a:gs pos="0">
                    <a:srgbClr val="FFFFFF"/>
                  </a:gs>
                  <a:gs pos="100000">
                    <a:srgbClr val="FFFFFF"/>
                  </a:gs>
                </a:gsLst>
                <a:lin ang="5400000" scaled="0"/>
              </a:gradFill>
            </a:endParaRPr>
          </a:p>
        </p:txBody>
      </p:sp>
      <p:sp>
        <p:nvSpPr>
          <p:cNvPr id="48" name="TextBox 47"/>
          <p:cNvSpPr txBox="1"/>
          <p:nvPr/>
        </p:nvSpPr>
        <p:spPr>
          <a:xfrm>
            <a:off x="4362797" y="3974882"/>
            <a:ext cx="5613276" cy="1578894"/>
          </a:xfrm>
          <a:prstGeom prst="rect">
            <a:avLst/>
          </a:prstGeom>
          <a:noFill/>
        </p:spPr>
        <p:txBody>
          <a:bodyPr wrap="square" lIns="0" tIns="0" rIns="0" bIns="0" rtlCol="0">
            <a:spAutoFit/>
          </a:bodyPr>
          <a:lstStyle/>
          <a:p>
            <a:pPr marL="457189" indent="-457189" defTabSz="1219170">
              <a:lnSpc>
                <a:spcPct val="90000"/>
              </a:lnSpc>
              <a:spcBef>
                <a:spcPct val="20000"/>
              </a:spcBef>
              <a:buSzPct val="80000"/>
              <a:buFont typeface="Arial" pitchFamily="34" charset="0"/>
              <a:buChar char="•"/>
              <a:defRPr/>
            </a:pPr>
            <a:r>
              <a:rPr lang="en-US" sz="2700" kern="0" dirty="0">
                <a:solidFill>
                  <a:srgbClr val="5F5F5F"/>
                </a:solidFill>
              </a:rPr>
              <a:t>Writable </a:t>
            </a:r>
            <a:r>
              <a:rPr lang="en-US" sz="2700" kern="0" dirty="0" smtClean="0">
                <a:solidFill>
                  <a:srgbClr val="5F5F5F"/>
                </a:solidFill>
              </a:rPr>
              <a:t>disks </a:t>
            </a:r>
            <a:r>
              <a:rPr lang="en-US" sz="2700" kern="0" dirty="0">
                <a:solidFill>
                  <a:srgbClr val="5F5F5F"/>
                </a:solidFill>
              </a:rPr>
              <a:t>for VMs</a:t>
            </a:r>
          </a:p>
          <a:p>
            <a:pPr marL="457189" indent="-457189" defTabSz="1219170">
              <a:lnSpc>
                <a:spcPct val="90000"/>
              </a:lnSpc>
              <a:spcBef>
                <a:spcPct val="20000"/>
              </a:spcBef>
              <a:buSzPct val="80000"/>
              <a:buFont typeface="Arial" pitchFamily="34" charset="0"/>
              <a:buChar char="•"/>
              <a:defRPr/>
            </a:pPr>
            <a:r>
              <a:rPr lang="en-US" sz="2700" kern="0" dirty="0">
                <a:solidFill>
                  <a:srgbClr val="5F5F5F"/>
                </a:solidFill>
              </a:rPr>
              <a:t>Created during VM creation or during upload of existing Virtual Hard </a:t>
            </a:r>
            <a:r>
              <a:rPr lang="en-US" sz="2700" kern="0" dirty="0" smtClean="0">
                <a:solidFill>
                  <a:srgbClr val="5F5F5F"/>
                </a:solidFill>
              </a:rPr>
              <a:t>Disks </a:t>
            </a:r>
            <a:r>
              <a:rPr lang="en-US" sz="2700" kern="0" dirty="0">
                <a:solidFill>
                  <a:srgbClr val="5F5F5F"/>
                </a:solidFill>
              </a:rPr>
              <a:t>(</a:t>
            </a:r>
            <a:r>
              <a:rPr lang="en-US" sz="2700" kern="0" dirty="0" smtClean="0">
                <a:solidFill>
                  <a:srgbClr val="5F5F5F"/>
                </a:solidFill>
              </a:rPr>
              <a:t>VHDs)</a:t>
            </a:r>
            <a:endParaRPr lang="en-US" sz="2700" kern="0" dirty="0">
              <a:solidFill>
                <a:srgbClr val="5F5F5F"/>
              </a:solidFill>
            </a:endParaRPr>
          </a:p>
        </p:txBody>
      </p:sp>
    </p:spTree>
    <p:extLst>
      <p:ext uri="{BB962C8B-B14F-4D97-AF65-F5344CB8AC3E}">
        <p14:creationId xmlns:p14="http://schemas.microsoft.com/office/powerpoint/2010/main" val="22493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Image Mobility</a:t>
            </a:r>
            <a:endParaRPr lang="en-US" dirty="0"/>
          </a:p>
        </p:txBody>
      </p:sp>
      <p:sp>
        <p:nvSpPr>
          <p:cNvPr id="18" name="Rectangle 17"/>
          <p:cNvSpPr/>
          <p:nvPr/>
        </p:nvSpPr>
        <p:spPr bwMode="auto">
          <a:xfrm>
            <a:off x="1660478" y="1405999"/>
            <a:ext cx="4484361" cy="4342513"/>
          </a:xfrm>
          <a:prstGeom prst="rect">
            <a:avLst/>
          </a:prstGeom>
          <a:solidFill>
            <a:srgbClr val="5F5F5F">
              <a:lumMod val="20000"/>
              <a:lumOff val="80000"/>
            </a:srgbClr>
          </a:solidFill>
          <a:ln w="9525" cap="flat" cmpd="sng" algn="ctr">
            <a:noFill/>
            <a:prstDash val="solid"/>
            <a:headEnd type="none" w="med" len="med"/>
            <a:tailEnd type="none" w="med" len="med"/>
          </a:ln>
          <a:effectLst/>
        </p:spPr>
        <p:txBody>
          <a:bodyPr vert="horz" wrap="square" lIns="107903" tIns="53951" rIns="107903" bIns="53951" numCol="1" rtlCol="0" anchor="ctr" anchorCtr="0" compatLnSpc="1">
            <a:prstTxWarp prst="textNoShape">
              <a:avLst/>
            </a:prstTxWarp>
          </a:bodyPr>
          <a:lstStyle/>
          <a:p>
            <a:pPr algn="ctr" defTabSz="1078720" fontAlgn="base">
              <a:spcBef>
                <a:spcPct val="0"/>
              </a:spcBef>
              <a:spcAft>
                <a:spcPct val="0"/>
              </a:spcAft>
              <a:defRPr/>
            </a:pPr>
            <a:endParaRPr lang="en-US" sz="2500" kern="0" dirty="0">
              <a:gradFill>
                <a:gsLst>
                  <a:gs pos="0">
                    <a:srgbClr val="FFFFFF"/>
                  </a:gs>
                  <a:gs pos="100000">
                    <a:srgbClr val="FFFFFF"/>
                  </a:gs>
                </a:gsLst>
                <a:lin ang="5400000" scaled="0"/>
              </a:gradFill>
              <a:latin typeface="Segoe UI"/>
            </a:endParaRPr>
          </a:p>
        </p:txBody>
      </p:sp>
      <p:sp>
        <p:nvSpPr>
          <p:cNvPr id="19" name="Rectangle 18"/>
          <p:cNvSpPr/>
          <p:nvPr/>
        </p:nvSpPr>
        <p:spPr bwMode="auto">
          <a:xfrm>
            <a:off x="6417660" y="1405999"/>
            <a:ext cx="4484361" cy="4342513"/>
          </a:xfrm>
          <a:prstGeom prst="rect">
            <a:avLst/>
          </a:prstGeom>
          <a:solidFill>
            <a:srgbClr val="0071BC">
              <a:lumMod val="20000"/>
              <a:lumOff val="80000"/>
            </a:srgbClr>
          </a:solidFill>
          <a:ln w="9525" cap="flat" cmpd="sng" algn="ctr">
            <a:noFill/>
            <a:prstDash val="solid"/>
            <a:headEnd type="none" w="med" len="med"/>
            <a:tailEnd type="none" w="med" len="med"/>
          </a:ln>
          <a:effectLst/>
        </p:spPr>
        <p:txBody>
          <a:bodyPr vert="horz" wrap="square" lIns="107903" tIns="53951" rIns="107903" bIns="53951" numCol="1" rtlCol="0" anchor="ctr" anchorCtr="0" compatLnSpc="1">
            <a:prstTxWarp prst="textNoShape">
              <a:avLst/>
            </a:prstTxWarp>
          </a:bodyPr>
          <a:lstStyle/>
          <a:p>
            <a:pPr algn="ctr" defTabSz="1078720" fontAlgn="base">
              <a:spcBef>
                <a:spcPct val="0"/>
              </a:spcBef>
              <a:spcAft>
                <a:spcPct val="0"/>
              </a:spcAft>
              <a:defRPr/>
            </a:pPr>
            <a:endParaRPr lang="en-US" sz="2500" kern="0" dirty="0">
              <a:gradFill>
                <a:gsLst>
                  <a:gs pos="0">
                    <a:srgbClr val="FFFFFF"/>
                  </a:gs>
                  <a:gs pos="100000">
                    <a:srgbClr val="FFFFFF"/>
                  </a:gs>
                </a:gsLst>
                <a:lin ang="5400000" scaled="0"/>
              </a:gradFill>
              <a:latin typeface="Segoe UI"/>
            </a:endParaRPr>
          </a:p>
        </p:txBody>
      </p:sp>
      <p:sp>
        <p:nvSpPr>
          <p:cNvPr id="20" name="Rectangle 19"/>
          <p:cNvSpPr/>
          <p:nvPr/>
        </p:nvSpPr>
        <p:spPr bwMode="auto">
          <a:xfrm>
            <a:off x="1660942" y="1405996"/>
            <a:ext cx="4491172" cy="672181"/>
          </a:xfrm>
          <a:prstGeom prst="rect">
            <a:avLst/>
          </a:prstGeom>
          <a:noFill/>
          <a:ln w="9525" cap="flat" cmpd="sng" algn="ctr">
            <a:noFill/>
            <a:prstDash val="solid"/>
            <a:headEnd type="none" w="med" len="med"/>
            <a:tailEnd type="none" w="med" len="med"/>
          </a:ln>
          <a:effectLst/>
        </p:spPr>
        <p:txBody>
          <a:bodyPr vert="horz" wrap="square" lIns="215816" tIns="53953" rIns="107907" bIns="53953" numCol="1" rtlCol="0" anchor="ctr" anchorCtr="0" compatLnSpc="1">
            <a:prstTxWarp prst="textNoShape">
              <a:avLst/>
            </a:prstTxWarp>
          </a:bodyPr>
          <a:lstStyle/>
          <a:p>
            <a:pPr defTabSz="1219170">
              <a:lnSpc>
                <a:spcPct val="90000"/>
              </a:lnSpc>
              <a:buSzPct val="90000"/>
              <a:defRPr/>
            </a:pPr>
            <a:r>
              <a:rPr lang="en-US" sz="2500" kern="0" dirty="0">
                <a:solidFill>
                  <a:srgbClr val="5F5F5F">
                    <a:alpha val="99000"/>
                  </a:srgbClr>
                </a:solidFill>
                <a:ea typeface="Segoe UI" pitchFamily="34" charset="0"/>
                <a:cs typeface="Segoe UI" pitchFamily="34" charset="0"/>
              </a:rPr>
              <a:t>On-premises</a:t>
            </a:r>
          </a:p>
        </p:txBody>
      </p:sp>
      <p:sp>
        <p:nvSpPr>
          <p:cNvPr id="21" name="Rectangle 20"/>
          <p:cNvSpPr/>
          <p:nvPr/>
        </p:nvSpPr>
        <p:spPr bwMode="auto">
          <a:xfrm>
            <a:off x="6410847" y="1405996"/>
            <a:ext cx="4491172" cy="672181"/>
          </a:xfrm>
          <a:prstGeom prst="rect">
            <a:avLst/>
          </a:prstGeom>
          <a:noFill/>
          <a:ln w="9525" cap="flat" cmpd="sng" algn="ctr">
            <a:noFill/>
            <a:prstDash val="solid"/>
            <a:headEnd type="none" w="med" len="med"/>
            <a:tailEnd type="none" w="med" len="med"/>
          </a:ln>
          <a:effectLst/>
        </p:spPr>
        <p:txBody>
          <a:bodyPr vert="horz" wrap="square" lIns="215816" tIns="53953" rIns="107907" bIns="53953" numCol="1" rtlCol="0" anchor="ctr" anchorCtr="0" compatLnSpc="1">
            <a:prstTxWarp prst="textNoShape">
              <a:avLst/>
            </a:prstTxWarp>
          </a:bodyPr>
          <a:lstStyle/>
          <a:p>
            <a:pPr defTabSz="1219170">
              <a:lnSpc>
                <a:spcPct val="90000"/>
              </a:lnSpc>
              <a:buSzPct val="90000"/>
              <a:defRPr/>
            </a:pPr>
            <a:r>
              <a:rPr lang="en-US" sz="2500" kern="0" dirty="0">
                <a:solidFill>
                  <a:srgbClr val="0071BC">
                    <a:alpha val="99000"/>
                  </a:srgbClr>
                </a:solidFill>
                <a:latin typeface="Segoe UI "/>
                <a:ea typeface="Segoe UI" pitchFamily="34" charset="0"/>
                <a:cs typeface="Segoe UI" pitchFamily="34" charset="0"/>
              </a:rPr>
              <a:t>Cloud</a:t>
            </a:r>
          </a:p>
        </p:txBody>
      </p:sp>
      <p:sp>
        <p:nvSpPr>
          <p:cNvPr id="22" name="Freeform 128"/>
          <p:cNvSpPr>
            <a:spLocks noChangeAspect="1"/>
          </p:cNvSpPr>
          <p:nvPr/>
        </p:nvSpPr>
        <p:spPr bwMode="black">
          <a:xfrm>
            <a:off x="6533290" y="2734539"/>
            <a:ext cx="4200701" cy="235760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07907" tIns="53953" rIns="107907" bIns="53953"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23" name="Right Arrow 22"/>
          <p:cNvSpPr/>
          <p:nvPr/>
        </p:nvSpPr>
        <p:spPr bwMode="auto">
          <a:xfrm>
            <a:off x="7864794" y="3725772"/>
            <a:ext cx="1020887" cy="480876"/>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80937" tIns="40470" rIns="80937" bIns="40470"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latin typeface="Segoe UI"/>
            </a:endParaRPr>
          </a:p>
        </p:txBody>
      </p:sp>
      <p:sp>
        <p:nvSpPr>
          <p:cNvPr id="24" name="Freeform 24"/>
          <p:cNvSpPr>
            <a:spLocks noEditPoints="1"/>
          </p:cNvSpPr>
          <p:nvPr/>
        </p:nvSpPr>
        <p:spPr bwMode="black">
          <a:xfrm>
            <a:off x="9031065" y="3614594"/>
            <a:ext cx="870160" cy="682853"/>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0071BC"/>
          </a:solidFill>
          <a:ln>
            <a:noFill/>
          </a:ln>
          <a:extLst/>
        </p:spPr>
        <p:txBody>
          <a:bodyPr vert="horz" wrap="square" lIns="107907" tIns="53953" rIns="107907" bIns="53953"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28" name="U-Turn Arrow 27"/>
          <p:cNvSpPr/>
          <p:nvPr/>
        </p:nvSpPr>
        <p:spPr bwMode="auto">
          <a:xfrm>
            <a:off x="5189066" y="2761951"/>
            <a:ext cx="2184365" cy="583960"/>
          </a:xfrm>
          <a:prstGeom prst="uturnArrow">
            <a:avLst>
              <a:gd name="adj1" fmla="val 25000"/>
              <a:gd name="adj2" fmla="val 25000"/>
              <a:gd name="adj3" fmla="val 25000"/>
              <a:gd name="adj4" fmla="val 43750"/>
              <a:gd name="adj5" fmla="val 97879"/>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80937" tIns="40470" rIns="80937" bIns="40470"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latin typeface="Segoe UI"/>
            </a:endParaRPr>
          </a:p>
        </p:txBody>
      </p:sp>
      <p:sp>
        <p:nvSpPr>
          <p:cNvPr id="35" name="U-Turn Arrow 34"/>
          <p:cNvSpPr/>
          <p:nvPr/>
        </p:nvSpPr>
        <p:spPr bwMode="auto">
          <a:xfrm rot="10800000">
            <a:off x="5189066" y="4396338"/>
            <a:ext cx="2184365" cy="583960"/>
          </a:xfrm>
          <a:prstGeom prst="uturn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80937" tIns="40470" rIns="80937" bIns="40470"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latin typeface="Segoe UI"/>
            </a:endParaRPr>
          </a:p>
        </p:txBody>
      </p:sp>
      <p:sp>
        <p:nvSpPr>
          <p:cNvPr id="36" name="Can 35"/>
          <p:cNvSpPr/>
          <p:nvPr>
            <p:custDataLst>
              <p:tags r:id="rId1"/>
            </p:custDataLst>
          </p:nvPr>
        </p:nvSpPr>
        <p:spPr>
          <a:xfrm>
            <a:off x="6813098" y="3372184"/>
            <a:ext cx="903820" cy="1126707"/>
          </a:xfrm>
          <a:prstGeom prst="can">
            <a:avLst/>
          </a:prstGeom>
          <a:solidFill>
            <a:srgbClr val="0071BC"/>
          </a:solidFill>
          <a:ln w="12700" cap="flat" cmpd="sng" algn="ctr">
            <a:solidFill>
              <a:srgbClr val="FFFFFF"/>
            </a:solidFill>
            <a:prstDash val="solid"/>
          </a:ln>
          <a:effectLst/>
        </p:spPr>
        <p:txBody>
          <a:bodyPr lIns="80941" tIns="40471" rIns="80941" bIns="40471" rtlCol="0" anchor="ctr"/>
          <a:lstStyle/>
          <a:p>
            <a:pPr algn="ctr" defTabSz="1219170" fontAlgn="base">
              <a:lnSpc>
                <a:spcPct val="90000"/>
              </a:lnSpc>
              <a:spcBef>
                <a:spcPct val="0"/>
              </a:spcBef>
              <a:spcAft>
                <a:spcPct val="0"/>
              </a:spcAft>
              <a:buSzPct val="90000"/>
              <a:defRPr/>
            </a:pPr>
            <a:r>
              <a:rPr lang="en-US" sz="1600" kern="0" dirty="0">
                <a:gradFill>
                  <a:gsLst>
                    <a:gs pos="85000">
                      <a:srgbClr val="FFFFFF"/>
                    </a:gs>
                    <a:gs pos="0">
                      <a:srgbClr val="FFFFFF"/>
                    </a:gs>
                  </a:gsLst>
                  <a:lin ang="5400000" scaled="0"/>
                </a:gradFill>
                <a:latin typeface="Segoe UI"/>
                <a:ea typeface="Segoe UI" pitchFamily="34" charset="0"/>
                <a:cs typeface="Segoe UI" pitchFamily="34" charset="0"/>
              </a:rPr>
              <a:t>Blob Storage</a:t>
            </a:r>
          </a:p>
        </p:txBody>
      </p:sp>
      <p:grpSp>
        <p:nvGrpSpPr>
          <p:cNvPr id="37" name="Group 36"/>
          <p:cNvGrpSpPr/>
          <p:nvPr/>
        </p:nvGrpSpPr>
        <p:grpSpPr>
          <a:xfrm>
            <a:off x="4853009" y="3372184"/>
            <a:ext cx="924155" cy="1126707"/>
            <a:chOff x="3200399" y="1566589"/>
            <a:chExt cx="838201" cy="1113144"/>
          </a:xfrm>
        </p:grpSpPr>
        <p:sp>
          <p:nvSpPr>
            <p:cNvPr id="38" name="Folded Corner 37"/>
            <p:cNvSpPr/>
            <p:nvPr/>
          </p:nvSpPr>
          <p:spPr bwMode="auto">
            <a:xfrm flipV="1">
              <a:off x="3200399" y="1566589"/>
              <a:ext cx="838201" cy="1113144"/>
            </a:xfrm>
            <a:prstGeom prst="foldedCorner">
              <a:avLst>
                <a:gd name="adj" fmla="val 32319"/>
              </a:avLst>
            </a:prstGeom>
            <a:noFill/>
            <a:ln w="19050" cap="flat" cmpd="sng" algn="ctr">
              <a:solidFill>
                <a:srgbClr val="0071BC"/>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78720" fontAlgn="base">
                <a:spcBef>
                  <a:spcPct val="0"/>
                </a:spcBef>
                <a:spcAft>
                  <a:spcPct val="0"/>
                </a:spcAft>
                <a:defRPr/>
              </a:pPr>
              <a:endParaRPr lang="en-US" sz="2500" kern="0" dirty="0">
                <a:gradFill>
                  <a:gsLst>
                    <a:gs pos="0">
                      <a:srgbClr val="FFFFFF"/>
                    </a:gs>
                    <a:gs pos="100000">
                      <a:srgbClr val="FFFFFF"/>
                    </a:gs>
                  </a:gsLst>
                  <a:lin ang="5400000" scaled="0"/>
                </a:gradFill>
                <a:latin typeface="Segoe UI"/>
              </a:endParaRPr>
            </a:p>
          </p:txBody>
        </p:sp>
        <p:sp>
          <p:nvSpPr>
            <p:cNvPr id="39" name="TextBox 38"/>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200" dirty="0" err="1">
                  <a:solidFill>
                    <a:srgbClr val="5F5F5F">
                      <a:alpha val="99000"/>
                    </a:srgbClr>
                  </a:solidFill>
                  <a:latin typeface="Segoe UI"/>
                </a:rPr>
                <a:t>MyApp.vhd</a:t>
              </a:r>
              <a:endParaRPr lang="en-US" sz="1200" dirty="0">
                <a:solidFill>
                  <a:srgbClr val="5F5F5F">
                    <a:alpha val="99000"/>
                  </a:srgbClr>
                </a:solidFill>
                <a:latin typeface="Segoe UI"/>
              </a:endParaRPr>
            </a:p>
          </p:txBody>
        </p:sp>
      </p:grpSp>
      <p:sp>
        <p:nvSpPr>
          <p:cNvPr id="40" name="Left-Right Arrow 39"/>
          <p:cNvSpPr/>
          <p:nvPr/>
        </p:nvSpPr>
        <p:spPr bwMode="auto">
          <a:xfrm>
            <a:off x="3676813" y="3715587"/>
            <a:ext cx="1020887" cy="480876"/>
          </a:xfrm>
          <a:prstGeom prst="lef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80937" tIns="40470" rIns="80937" bIns="40470"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latin typeface="Segoe UI"/>
            </a:endParaRPr>
          </a:p>
        </p:txBody>
      </p:sp>
      <p:sp>
        <p:nvSpPr>
          <p:cNvPr id="41" name="Freeform 24"/>
          <p:cNvSpPr>
            <a:spLocks noEditPoints="1"/>
          </p:cNvSpPr>
          <p:nvPr/>
        </p:nvSpPr>
        <p:spPr bwMode="black">
          <a:xfrm>
            <a:off x="2584633" y="3624781"/>
            <a:ext cx="870160" cy="682853"/>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0071BC"/>
          </a:solidFill>
          <a:ln>
            <a:noFill/>
          </a:ln>
          <a:extLst/>
        </p:spPr>
        <p:txBody>
          <a:bodyPr vert="horz" wrap="square" lIns="107907" tIns="53953" rIns="107907" bIns="53953" numCol="1" anchor="t" anchorCtr="0" compatLnSpc="1">
            <a:prstTxWarp prst="textNoShape">
              <a:avLst/>
            </a:prstTxWarp>
          </a:bodyPr>
          <a:lstStyle/>
          <a:p>
            <a:pPr defTabSz="1219170">
              <a:defRPr/>
            </a:pPr>
            <a:endParaRPr lang="en-US" sz="2400" kern="0">
              <a:solidFill>
                <a:sysClr val="windowText" lastClr="000000"/>
              </a:solidFill>
            </a:endParaRPr>
          </a:p>
        </p:txBody>
      </p:sp>
    </p:spTree>
    <p:extLst>
      <p:ext uri="{BB962C8B-B14F-4D97-AF65-F5344CB8AC3E}">
        <p14:creationId xmlns:p14="http://schemas.microsoft.com/office/powerpoint/2010/main" val="95317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Your Own Server/VHD</a:t>
            </a:r>
            <a:endParaRPr lang="en-US" dirty="0"/>
          </a:p>
        </p:txBody>
      </p:sp>
      <p:sp>
        <p:nvSpPr>
          <p:cNvPr id="28" name="Rectangle 27"/>
          <p:cNvSpPr/>
          <p:nvPr/>
        </p:nvSpPr>
        <p:spPr bwMode="auto">
          <a:xfrm>
            <a:off x="1569864" y="1390566"/>
            <a:ext cx="4484361" cy="4342513"/>
          </a:xfrm>
          <a:prstGeom prst="rect">
            <a:avLst/>
          </a:prstGeom>
          <a:solidFill>
            <a:srgbClr val="5F5F5F">
              <a:lumMod val="20000"/>
              <a:lumOff val="80000"/>
            </a:srgbClr>
          </a:solidFill>
          <a:ln w="9525" cap="flat" cmpd="sng" algn="ctr">
            <a:noFill/>
            <a:prstDash val="solid"/>
            <a:headEnd type="none" w="med" len="med"/>
            <a:tailEnd type="none" w="med" len="med"/>
          </a:ln>
          <a:effectLst/>
        </p:spPr>
        <p:txBody>
          <a:bodyPr vert="horz" wrap="square" lIns="107903" tIns="53951" rIns="107903" bIns="53951" numCol="1" rtlCol="0" anchor="ctr" anchorCtr="0" compatLnSpc="1">
            <a:prstTxWarp prst="textNoShape">
              <a:avLst/>
            </a:prstTxWarp>
          </a:bodyPr>
          <a:lstStyle/>
          <a:p>
            <a:pPr algn="ctr" defTabSz="1078720" fontAlgn="base">
              <a:spcBef>
                <a:spcPct val="0"/>
              </a:spcBef>
              <a:spcAft>
                <a:spcPct val="0"/>
              </a:spcAft>
              <a:defRPr/>
            </a:pPr>
            <a:endParaRPr lang="en-US" kern="0" dirty="0">
              <a:gradFill>
                <a:gsLst>
                  <a:gs pos="0">
                    <a:srgbClr val="FFFFFF"/>
                  </a:gs>
                  <a:gs pos="100000">
                    <a:srgbClr val="FFFFFF"/>
                  </a:gs>
                </a:gsLst>
                <a:lin ang="5400000" scaled="0"/>
              </a:gradFill>
            </a:endParaRPr>
          </a:p>
        </p:txBody>
      </p:sp>
      <p:sp>
        <p:nvSpPr>
          <p:cNvPr id="29" name="Rectangle 28"/>
          <p:cNvSpPr/>
          <p:nvPr/>
        </p:nvSpPr>
        <p:spPr bwMode="auto">
          <a:xfrm>
            <a:off x="1570328" y="1390562"/>
            <a:ext cx="4491172" cy="672181"/>
          </a:xfrm>
          <a:prstGeom prst="rect">
            <a:avLst/>
          </a:prstGeom>
          <a:noFill/>
          <a:ln w="9525" cap="flat" cmpd="sng" algn="ctr">
            <a:noFill/>
            <a:prstDash val="solid"/>
            <a:headEnd type="none" w="med" len="med"/>
            <a:tailEnd type="none" w="med" len="med"/>
          </a:ln>
          <a:effectLst/>
        </p:spPr>
        <p:txBody>
          <a:bodyPr vert="horz" wrap="square" lIns="215816" tIns="53953" rIns="107907" bIns="53953" numCol="1" rtlCol="0" anchor="ctr" anchorCtr="0" compatLnSpc="1">
            <a:prstTxWarp prst="textNoShape">
              <a:avLst/>
            </a:prstTxWarp>
          </a:bodyPr>
          <a:lstStyle/>
          <a:p>
            <a:pPr defTabSz="1219170">
              <a:lnSpc>
                <a:spcPct val="90000"/>
              </a:lnSpc>
              <a:buSzPct val="90000"/>
              <a:defRPr/>
            </a:pPr>
            <a:r>
              <a:rPr lang="en-US" kern="0" dirty="0">
                <a:solidFill>
                  <a:srgbClr val="5F5F5F">
                    <a:alpha val="99000"/>
                  </a:srgbClr>
                </a:solidFill>
                <a:ea typeface="Segoe UI" pitchFamily="34" charset="0"/>
                <a:cs typeface="Segoe UI" pitchFamily="34" charset="0"/>
              </a:rPr>
              <a:t>On-premises</a:t>
            </a:r>
          </a:p>
        </p:txBody>
      </p:sp>
      <p:sp>
        <p:nvSpPr>
          <p:cNvPr id="30" name="Freeform 24"/>
          <p:cNvSpPr>
            <a:spLocks noEditPoints="1"/>
          </p:cNvSpPr>
          <p:nvPr/>
        </p:nvSpPr>
        <p:spPr bwMode="black">
          <a:xfrm>
            <a:off x="2017666" y="2215645"/>
            <a:ext cx="870160" cy="682853"/>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0071BC"/>
          </a:solidFill>
          <a:ln>
            <a:noFill/>
          </a:ln>
          <a:extLst/>
        </p:spPr>
        <p:txBody>
          <a:bodyPr vert="horz" wrap="square" lIns="107907" tIns="53953" rIns="107907" bIns="53953" numCol="1" anchor="t" anchorCtr="0" compatLnSpc="1">
            <a:prstTxWarp prst="textNoShape">
              <a:avLst/>
            </a:prstTxWarp>
          </a:bodyPr>
          <a:lstStyle/>
          <a:p>
            <a:pPr defTabSz="1219170">
              <a:defRPr/>
            </a:pPr>
            <a:endParaRPr lang="en-US" sz="2100" kern="0">
              <a:solidFill>
                <a:sysClr val="windowText" lastClr="000000"/>
              </a:solidFill>
            </a:endParaRPr>
          </a:p>
        </p:txBody>
      </p:sp>
      <p:sp>
        <p:nvSpPr>
          <p:cNvPr id="31" name="TextBox 30"/>
          <p:cNvSpPr txBox="1"/>
          <p:nvPr/>
        </p:nvSpPr>
        <p:spPr>
          <a:xfrm>
            <a:off x="1748119" y="2991877"/>
            <a:ext cx="1409243" cy="328396"/>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600" dirty="0">
                <a:solidFill>
                  <a:srgbClr val="5F5F5F">
                    <a:alpha val="99000"/>
                  </a:srgbClr>
                </a:solidFill>
                <a:latin typeface="+mn-lt"/>
              </a:rPr>
              <a:t>On-premises Virtual Server</a:t>
            </a:r>
          </a:p>
        </p:txBody>
      </p:sp>
      <p:grpSp>
        <p:nvGrpSpPr>
          <p:cNvPr id="32" name="Group 31"/>
          <p:cNvGrpSpPr/>
          <p:nvPr/>
        </p:nvGrpSpPr>
        <p:grpSpPr>
          <a:xfrm>
            <a:off x="3324347" y="2217147"/>
            <a:ext cx="2278187" cy="2621484"/>
            <a:chOff x="1972304" y="1566589"/>
            <a:chExt cx="2066296" cy="2340266"/>
          </a:xfrm>
        </p:grpSpPr>
        <p:sp>
          <p:nvSpPr>
            <p:cNvPr id="33" name="Right Arrow 32"/>
            <p:cNvSpPr/>
            <p:nvPr/>
          </p:nvSpPr>
          <p:spPr bwMode="auto">
            <a:xfrm>
              <a:off x="1972304" y="1908516"/>
              <a:ext cx="923296"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100" kern="0" dirty="0">
                <a:ln>
                  <a:solidFill>
                    <a:srgbClr val="FFFFFF">
                      <a:alpha val="0"/>
                    </a:srgbClr>
                  </a:solidFill>
                </a:ln>
                <a:solidFill>
                  <a:srgbClr val="FFFFFF"/>
                </a:solidFill>
              </a:endParaRPr>
            </a:p>
          </p:txBody>
        </p:sp>
        <p:grpSp>
          <p:nvGrpSpPr>
            <p:cNvPr id="34" name="Group 33"/>
            <p:cNvGrpSpPr/>
            <p:nvPr/>
          </p:nvGrpSpPr>
          <p:grpSpPr>
            <a:xfrm>
              <a:off x="3200399" y="1566589"/>
              <a:ext cx="838201" cy="1113144"/>
              <a:chOff x="3200399" y="1566589"/>
              <a:chExt cx="838201" cy="1113144"/>
            </a:xfrm>
          </p:grpSpPr>
          <p:sp>
            <p:nvSpPr>
              <p:cNvPr id="37" name="Folded Corner 36"/>
              <p:cNvSpPr/>
              <p:nvPr/>
            </p:nvSpPr>
            <p:spPr bwMode="auto">
              <a:xfrm flipV="1">
                <a:off x="3200399" y="1566589"/>
                <a:ext cx="838201" cy="1113144"/>
              </a:xfrm>
              <a:prstGeom prst="foldedCorner">
                <a:avLst>
                  <a:gd name="adj" fmla="val 32319"/>
                </a:avLst>
              </a:prstGeom>
              <a:noFill/>
              <a:ln w="19050" cap="flat" cmpd="sng" algn="ctr">
                <a:solidFill>
                  <a:srgbClr val="0071BC"/>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78720" fontAlgn="base">
                  <a:spcBef>
                    <a:spcPct val="0"/>
                  </a:spcBef>
                  <a:spcAft>
                    <a:spcPct val="0"/>
                  </a:spcAft>
                  <a:defRPr/>
                </a:pPr>
                <a:endParaRPr lang="en-US" kern="0" dirty="0">
                  <a:gradFill>
                    <a:gsLst>
                      <a:gs pos="0">
                        <a:srgbClr val="FFFFFF"/>
                      </a:gs>
                      <a:gs pos="100000">
                        <a:srgbClr val="FFFFFF"/>
                      </a:gs>
                    </a:gsLst>
                    <a:lin ang="5400000" scaled="0"/>
                  </a:gradFill>
                </a:endParaRPr>
              </a:p>
            </p:txBody>
          </p:sp>
          <p:sp>
            <p:nvSpPr>
              <p:cNvPr id="38" name="TextBox 37"/>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400" dirty="0" err="1">
                    <a:solidFill>
                      <a:srgbClr val="5F5F5F">
                        <a:alpha val="99000"/>
                      </a:srgbClr>
                    </a:solidFill>
                    <a:latin typeface="+mn-lt"/>
                  </a:rPr>
                  <a:t>MyApp.vhd</a:t>
                </a:r>
                <a:endParaRPr lang="en-US" sz="1400" dirty="0">
                  <a:solidFill>
                    <a:srgbClr val="5F5F5F">
                      <a:alpha val="99000"/>
                    </a:srgbClr>
                  </a:solidFill>
                  <a:latin typeface="+mn-lt"/>
                </a:endParaRPr>
              </a:p>
            </p:txBody>
          </p:sp>
        </p:grpSp>
        <p:sp>
          <p:nvSpPr>
            <p:cNvPr id="35" name="Right Arrow 34"/>
            <p:cNvSpPr/>
            <p:nvPr/>
          </p:nvSpPr>
          <p:spPr bwMode="auto">
            <a:xfrm rot="5400000">
              <a:off x="3373672" y="2606578"/>
              <a:ext cx="491654"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100" kern="0" dirty="0">
                <a:ln>
                  <a:solidFill>
                    <a:srgbClr val="FFFFFF">
                      <a:alpha val="0"/>
                    </a:srgbClr>
                  </a:solidFill>
                </a:ln>
                <a:solidFill>
                  <a:srgbClr val="FFFFFF"/>
                </a:solidFill>
              </a:endParaRPr>
            </a:p>
          </p:txBody>
        </p:sp>
        <p:sp>
          <p:nvSpPr>
            <p:cNvPr id="36" name="Freeform 35"/>
            <p:cNvSpPr/>
            <p:nvPr/>
          </p:nvSpPr>
          <p:spPr>
            <a:xfrm>
              <a:off x="3240154" y="3148537"/>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rgbClr val="8CC600"/>
            </a:solidFill>
            <a:ln w="25400" cap="flat" cmpd="sng" algn="ctr">
              <a:noFill/>
              <a:prstDash val="solid"/>
            </a:ln>
            <a:effectLst/>
          </p:spPr>
          <p:txBody>
            <a:bodyPr spcFirstLastPara="0" vert="horz" wrap="square" lIns="0" tIns="0" rIns="0" bIns="0" numCol="1" spcCol="1270" anchor="ctr" anchorCtr="0">
              <a:noAutofit/>
            </a:bodyPr>
            <a:lstStyle/>
            <a:p>
              <a:pPr algn="ctr" defTabSz="808872" fontAlgn="base">
                <a:lnSpc>
                  <a:spcPct val="90000"/>
                </a:lnSpc>
                <a:spcBef>
                  <a:spcPct val="0"/>
                </a:spcBef>
                <a:spcAft>
                  <a:spcPct val="0"/>
                </a:spcAft>
                <a:defRPr/>
              </a:pPr>
              <a:r>
                <a:rPr lang="en-US" sz="1400" b="1" kern="0" dirty="0">
                  <a:ln>
                    <a:solidFill>
                      <a:srgbClr val="FFFFFF">
                        <a:alpha val="0"/>
                      </a:srgbClr>
                    </a:solidFill>
                  </a:ln>
                  <a:solidFill>
                    <a:srgbClr val="FFFFFF">
                      <a:alpha val="99000"/>
                    </a:srgbClr>
                  </a:solidFill>
                </a:rPr>
                <a:t>Upload VHD</a:t>
              </a:r>
            </a:p>
          </p:txBody>
        </p:sp>
      </p:grpSp>
      <p:grpSp>
        <p:nvGrpSpPr>
          <p:cNvPr id="39" name="Group 38"/>
          <p:cNvGrpSpPr/>
          <p:nvPr/>
        </p:nvGrpSpPr>
        <p:grpSpPr>
          <a:xfrm>
            <a:off x="6320233" y="1390566"/>
            <a:ext cx="4491172" cy="4342513"/>
            <a:chOff x="4689547" y="828676"/>
            <a:chExt cx="4073454" cy="3876674"/>
          </a:xfrm>
        </p:grpSpPr>
        <p:sp>
          <p:nvSpPr>
            <p:cNvPr id="40" name="Rectangle 39"/>
            <p:cNvSpPr/>
            <p:nvPr/>
          </p:nvSpPr>
          <p:spPr bwMode="auto">
            <a:xfrm>
              <a:off x="4695723" y="828676"/>
              <a:ext cx="4067278" cy="3876674"/>
            </a:xfrm>
            <a:prstGeom prst="rect">
              <a:avLst/>
            </a:prstGeom>
            <a:solidFill>
              <a:srgbClr val="0071BC">
                <a:lumMod val="20000"/>
                <a:lumOff val="80000"/>
              </a:srgb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78720" fontAlgn="base">
                <a:spcBef>
                  <a:spcPct val="0"/>
                </a:spcBef>
                <a:spcAft>
                  <a:spcPct val="0"/>
                </a:spcAft>
                <a:defRPr/>
              </a:pPr>
              <a:endParaRPr lang="en-US" kern="0" dirty="0">
                <a:gradFill>
                  <a:gsLst>
                    <a:gs pos="0">
                      <a:srgbClr val="FFFFFF"/>
                    </a:gs>
                    <a:gs pos="100000">
                      <a:srgbClr val="FFFFFF"/>
                    </a:gs>
                  </a:gsLst>
                  <a:lin ang="5400000" scaled="0"/>
                </a:gradFill>
              </a:endParaRPr>
            </a:p>
          </p:txBody>
        </p:sp>
        <p:sp>
          <p:nvSpPr>
            <p:cNvPr id="41" name="Rectangle 40"/>
            <p:cNvSpPr/>
            <p:nvPr/>
          </p:nvSpPr>
          <p:spPr bwMode="auto">
            <a:xfrm>
              <a:off x="4689547" y="828676"/>
              <a:ext cx="4073454" cy="600074"/>
            </a:xfrm>
            <a:prstGeom prst="rect">
              <a:avLst/>
            </a:prstGeom>
            <a:no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defTabSz="1219170">
                <a:lnSpc>
                  <a:spcPct val="90000"/>
                </a:lnSpc>
                <a:buSzPct val="90000"/>
                <a:defRPr/>
              </a:pPr>
              <a:r>
                <a:rPr lang="en-US" kern="0" dirty="0">
                  <a:solidFill>
                    <a:srgbClr val="0071BC">
                      <a:alpha val="99000"/>
                    </a:srgbClr>
                  </a:solidFill>
                  <a:ea typeface="Segoe UI" pitchFamily="34" charset="0"/>
                  <a:cs typeface="Segoe UI" pitchFamily="34" charset="0"/>
                </a:rPr>
                <a:t>Cloud</a:t>
              </a:r>
            </a:p>
          </p:txBody>
        </p:sp>
        <p:sp>
          <p:nvSpPr>
            <p:cNvPr id="42" name="Freeform 128"/>
            <p:cNvSpPr>
              <a:spLocks noChangeAspect="1"/>
            </p:cNvSpPr>
            <p:nvPr/>
          </p:nvSpPr>
          <p:spPr bwMode="black">
            <a:xfrm>
              <a:off x="4800600" y="2014701"/>
              <a:ext cx="3810000" cy="21046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100" kern="0">
                <a:solidFill>
                  <a:sysClr val="windowText" lastClr="000000"/>
                </a:solidFill>
              </a:endParaRPr>
            </a:p>
          </p:txBody>
        </p:sp>
        <p:sp>
          <p:nvSpPr>
            <p:cNvPr id="43" name="Can 42"/>
            <p:cNvSpPr/>
            <p:nvPr>
              <p:custDataLst>
                <p:tags r:id="rId2"/>
              </p:custDataLst>
            </p:nvPr>
          </p:nvSpPr>
          <p:spPr>
            <a:xfrm>
              <a:off x="5054384" y="3096512"/>
              <a:ext cx="819758" cy="862368"/>
            </a:xfrm>
            <a:prstGeom prst="can">
              <a:avLst/>
            </a:prstGeom>
            <a:solidFill>
              <a:srgbClr val="0071BC"/>
            </a:solidFill>
            <a:ln w="12700" cap="flat" cmpd="sng" algn="ctr">
              <a:solidFill>
                <a:srgbClr val="FFFFFF"/>
              </a:solidFill>
              <a:prstDash val="solid"/>
            </a:ln>
            <a:effectLst/>
          </p:spPr>
          <p:txBody>
            <a:bodyPr lIns="68589" tIns="34295" rIns="68589" bIns="34295" rtlCol="0" anchor="ctr"/>
            <a:lstStyle/>
            <a:p>
              <a:pPr algn="ctr" defTabSz="1219170" fontAlgn="base">
                <a:lnSpc>
                  <a:spcPct val="90000"/>
                </a:lnSpc>
                <a:spcBef>
                  <a:spcPct val="0"/>
                </a:spcBef>
                <a:spcAft>
                  <a:spcPct val="0"/>
                </a:spcAft>
                <a:buSzPct val="90000"/>
                <a:defRPr/>
              </a:pPr>
              <a:r>
                <a:rPr lang="en-US" sz="1600" kern="0" dirty="0">
                  <a:gradFill>
                    <a:gsLst>
                      <a:gs pos="85000">
                        <a:srgbClr val="FFFFFF"/>
                      </a:gs>
                      <a:gs pos="0">
                        <a:srgbClr val="FFFFFF"/>
                      </a:gs>
                    </a:gsLst>
                    <a:lin ang="5400000" scaled="0"/>
                  </a:gradFill>
                  <a:ea typeface="Segoe UI" pitchFamily="34" charset="0"/>
                  <a:cs typeface="Segoe UI" pitchFamily="34" charset="0"/>
                </a:rPr>
                <a:t>Blob </a:t>
              </a:r>
              <a:r>
                <a:rPr lang="en-US" sz="1600" kern="0" dirty="0" smtClean="0">
                  <a:gradFill>
                    <a:gsLst>
                      <a:gs pos="85000">
                        <a:srgbClr val="FFFFFF"/>
                      </a:gs>
                      <a:gs pos="0">
                        <a:srgbClr val="FFFFFF"/>
                      </a:gs>
                    </a:gsLst>
                    <a:lin ang="5400000" scaled="0"/>
                  </a:gradFill>
                  <a:ea typeface="Segoe UI" pitchFamily="34" charset="0"/>
                  <a:cs typeface="Segoe UI" pitchFamily="34" charset="0"/>
                </a:rPr>
                <a:t>storage</a:t>
              </a:r>
              <a:endParaRPr lang="en-US" sz="1600" kern="0" dirty="0">
                <a:gradFill>
                  <a:gsLst>
                    <a:gs pos="85000">
                      <a:srgbClr val="FFFFFF"/>
                    </a:gs>
                    <a:gs pos="0">
                      <a:srgbClr val="FFFFFF"/>
                    </a:gs>
                  </a:gsLst>
                  <a:lin ang="5400000" scaled="0"/>
                </a:gradFill>
                <a:ea typeface="Segoe UI" pitchFamily="34" charset="0"/>
                <a:cs typeface="Segoe UI" pitchFamily="34" charset="0"/>
              </a:endParaRPr>
            </a:p>
          </p:txBody>
        </p:sp>
      </p:grpSp>
      <p:grpSp>
        <p:nvGrpSpPr>
          <p:cNvPr id="44" name="Group 43"/>
          <p:cNvGrpSpPr/>
          <p:nvPr/>
        </p:nvGrpSpPr>
        <p:grpSpPr>
          <a:xfrm>
            <a:off x="7686518" y="3422184"/>
            <a:ext cx="3044545" cy="1416456"/>
            <a:chOff x="5928754" y="2642348"/>
            <a:chExt cx="2761376" cy="1264507"/>
          </a:xfrm>
        </p:grpSpPr>
        <p:sp>
          <p:nvSpPr>
            <p:cNvPr id="45" name="Right Arrow 44"/>
            <p:cNvSpPr/>
            <p:nvPr/>
          </p:nvSpPr>
          <p:spPr bwMode="auto">
            <a:xfrm>
              <a:off x="5928754" y="3313051"/>
              <a:ext cx="408438"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100" kern="0" dirty="0">
                <a:ln>
                  <a:solidFill>
                    <a:srgbClr val="FFFFFF">
                      <a:alpha val="0"/>
                    </a:srgbClr>
                  </a:solidFill>
                </a:ln>
                <a:solidFill>
                  <a:srgbClr val="FFFFFF"/>
                </a:solidFill>
              </a:endParaRPr>
            </a:p>
          </p:txBody>
        </p:sp>
        <p:sp>
          <p:nvSpPr>
            <p:cNvPr id="46" name="Freeform 45"/>
            <p:cNvSpPr/>
            <p:nvPr/>
          </p:nvSpPr>
          <p:spPr>
            <a:xfrm>
              <a:off x="6385072" y="3148537"/>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rgbClr val="FF8A00"/>
            </a:solidFill>
            <a:ln w="25400" cap="flat" cmpd="sng" algn="ctr">
              <a:noFill/>
              <a:prstDash val="solid"/>
            </a:ln>
            <a:effectLst/>
          </p:spPr>
          <p:txBody>
            <a:bodyPr spcFirstLastPara="0" vert="horz" wrap="square" lIns="0" tIns="0" rIns="0" bIns="0" numCol="1" spcCol="1270" anchor="ctr" anchorCtr="0">
              <a:noAutofit/>
            </a:bodyPr>
            <a:lstStyle/>
            <a:p>
              <a:pPr algn="ctr" defTabSz="808872" fontAlgn="base">
                <a:lnSpc>
                  <a:spcPct val="90000"/>
                </a:lnSpc>
                <a:spcBef>
                  <a:spcPct val="0"/>
                </a:spcBef>
                <a:spcAft>
                  <a:spcPct val="0"/>
                </a:spcAft>
                <a:defRPr/>
              </a:pPr>
              <a:r>
                <a:rPr lang="en-US" sz="1400" b="1" kern="0" dirty="0" smtClean="0">
                  <a:ln>
                    <a:solidFill>
                      <a:srgbClr val="FFFFFF">
                        <a:alpha val="0"/>
                      </a:srgbClr>
                    </a:solidFill>
                  </a:ln>
                  <a:solidFill>
                    <a:srgbClr val="FFFFFF">
                      <a:alpha val="99000"/>
                    </a:srgbClr>
                  </a:solidFill>
                </a:rPr>
                <a:t>Create</a:t>
              </a:r>
              <a:br>
                <a:rPr lang="en-US" sz="1400" b="1" kern="0" dirty="0" smtClean="0">
                  <a:ln>
                    <a:solidFill>
                      <a:srgbClr val="FFFFFF">
                        <a:alpha val="0"/>
                      </a:srgbClr>
                    </a:solidFill>
                  </a:ln>
                  <a:solidFill>
                    <a:srgbClr val="FFFFFF">
                      <a:alpha val="99000"/>
                    </a:srgbClr>
                  </a:solidFill>
                </a:rPr>
              </a:br>
              <a:r>
                <a:rPr lang="en-US" sz="1400" b="1" kern="0" dirty="0" smtClean="0">
                  <a:ln>
                    <a:solidFill>
                      <a:srgbClr val="FFFFFF">
                        <a:alpha val="0"/>
                      </a:srgbClr>
                    </a:solidFill>
                  </a:ln>
                  <a:solidFill>
                    <a:srgbClr val="FFFFFF">
                      <a:alpha val="99000"/>
                    </a:srgbClr>
                  </a:solidFill>
                </a:rPr>
                <a:t>disk </a:t>
              </a:r>
              <a:r>
                <a:rPr lang="en-US" sz="1400" b="1" kern="0" dirty="0">
                  <a:ln>
                    <a:solidFill>
                      <a:srgbClr val="FFFFFF">
                        <a:alpha val="0"/>
                      </a:srgbClr>
                    </a:solidFill>
                  </a:ln>
                  <a:solidFill>
                    <a:srgbClr val="FFFFFF">
                      <a:alpha val="99000"/>
                    </a:srgbClr>
                  </a:solidFill>
                </a:rPr>
                <a:t>or</a:t>
              </a:r>
            </a:p>
            <a:p>
              <a:pPr algn="ctr" defTabSz="808872" fontAlgn="base">
                <a:lnSpc>
                  <a:spcPct val="90000"/>
                </a:lnSpc>
                <a:spcBef>
                  <a:spcPct val="0"/>
                </a:spcBef>
                <a:spcAft>
                  <a:spcPct val="0"/>
                </a:spcAft>
                <a:defRPr/>
              </a:pPr>
              <a:r>
                <a:rPr lang="en-US" sz="1400" b="1" kern="0" dirty="0" smtClean="0">
                  <a:ln>
                    <a:solidFill>
                      <a:srgbClr val="FFFFFF">
                        <a:alpha val="0"/>
                      </a:srgbClr>
                    </a:solidFill>
                  </a:ln>
                  <a:solidFill>
                    <a:srgbClr val="FFFFFF">
                      <a:alpha val="99000"/>
                    </a:srgbClr>
                  </a:solidFill>
                </a:rPr>
                <a:t>image</a:t>
              </a:r>
              <a:endParaRPr lang="en-US" sz="1400" b="1" kern="0" dirty="0">
                <a:ln>
                  <a:solidFill>
                    <a:srgbClr val="FFFFFF">
                      <a:alpha val="0"/>
                    </a:srgbClr>
                  </a:solidFill>
                </a:ln>
                <a:solidFill>
                  <a:srgbClr val="FFFFFF">
                    <a:alpha val="99000"/>
                  </a:srgbClr>
                </a:solidFill>
              </a:endParaRPr>
            </a:p>
          </p:txBody>
        </p:sp>
        <p:sp>
          <p:nvSpPr>
            <p:cNvPr id="47" name="Right Arrow 46"/>
            <p:cNvSpPr/>
            <p:nvPr/>
          </p:nvSpPr>
          <p:spPr bwMode="auto">
            <a:xfrm>
              <a:off x="7209858" y="3313051"/>
              <a:ext cx="408438"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100" kern="0" dirty="0">
                <a:ln>
                  <a:solidFill>
                    <a:srgbClr val="FFFFFF">
                      <a:alpha val="0"/>
                    </a:srgbClr>
                  </a:solidFill>
                </a:ln>
                <a:solidFill>
                  <a:srgbClr val="FFFFFF"/>
                </a:solidFill>
              </a:endParaRPr>
            </a:p>
          </p:txBody>
        </p:sp>
        <p:sp>
          <p:nvSpPr>
            <p:cNvPr id="48" name="Freeform 24"/>
            <p:cNvSpPr>
              <a:spLocks noEditPoints="1"/>
            </p:cNvSpPr>
            <p:nvPr/>
          </p:nvSpPr>
          <p:spPr bwMode="black">
            <a:xfrm>
              <a:off x="7700777" y="3222896"/>
              <a:ext cx="789227" cy="60960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0071BC"/>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100" kern="0">
                <a:solidFill>
                  <a:sysClr val="windowText" lastClr="000000"/>
                </a:solidFill>
              </a:endParaRPr>
            </a:p>
          </p:txBody>
        </p:sp>
        <p:sp>
          <p:nvSpPr>
            <p:cNvPr id="49" name="TextBox 48"/>
            <p:cNvSpPr txBox="1"/>
            <p:nvPr/>
          </p:nvSpPr>
          <p:spPr>
            <a:xfrm>
              <a:off x="7113771" y="2642348"/>
              <a:ext cx="1576359"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600" dirty="0">
                  <a:solidFill>
                    <a:srgbClr val="5F5F5F">
                      <a:alpha val="99000"/>
                    </a:srgbClr>
                  </a:solidFill>
                  <a:latin typeface="+mn-lt"/>
                </a:rPr>
                <a:t>Provision VM from </a:t>
              </a:r>
              <a:r>
                <a:rPr lang="en-US" sz="1600" dirty="0" smtClean="0">
                  <a:solidFill>
                    <a:srgbClr val="5F5F5F">
                      <a:alpha val="99000"/>
                    </a:srgbClr>
                  </a:solidFill>
                  <a:latin typeface="+mn-lt"/>
                </a:rPr>
                <a:t>an image </a:t>
              </a:r>
              <a:r>
                <a:rPr lang="en-US" sz="1600" dirty="0">
                  <a:solidFill>
                    <a:srgbClr val="5F5F5F">
                      <a:alpha val="99000"/>
                    </a:srgbClr>
                  </a:solidFill>
                  <a:latin typeface="+mn-lt"/>
                </a:rPr>
                <a:t>or </a:t>
              </a:r>
              <a:r>
                <a:rPr lang="en-US" sz="1600" dirty="0" smtClean="0">
                  <a:solidFill>
                    <a:srgbClr val="5F5F5F">
                      <a:alpha val="99000"/>
                    </a:srgbClr>
                  </a:solidFill>
                  <a:latin typeface="+mn-lt"/>
                </a:rPr>
                <a:t>a disk </a:t>
              </a:r>
              <a:r>
                <a:rPr lang="en-US" sz="1600" dirty="0">
                  <a:solidFill>
                    <a:srgbClr val="5F5F5F">
                      <a:alpha val="99000"/>
                    </a:srgbClr>
                  </a:solidFill>
                  <a:latin typeface="+mn-lt"/>
                </a:rPr>
                <a:t>using </a:t>
              </a:r>
              <a:r>
                <a:rPr lang="en-US" sz="1600" dirty="0" smtClean="0">
                  <a:solidFill>
                    <a:srgbClr val="5F5F5F">
                      <a:alpha val="99000"/>
                    </a:srgbClr>
                  </a:solidFill>
                  <a:latin typeface="+mn-lt"/>
                </a:rPr>
                <a:t>a portal</a:t>
              </a:r>
              <a:r>
                <a:rPr lang="en-US" sz="1600" dirty="0">
                  <a:solidFill>
                    <a:srgbClr val="5F5F5F">
                      <a:alpha val="99000"/>
                    </a:srgbClr>
                  </a:solidFill>
                  <a:latin typeface="+mn-lt"/>
                </a:rPr>
                <a:t>, </a:t>
              </a:r>
              <a:r>
                <a:rPr lang="en-US" sz="1600" dirty="0" smtClean="0">
                  <a:solidFill>
                    <a:srgbClr val="5F5F5F">
                      <a:alpha val="99000"/>
                    </a:srgbClr>
                  </a:solidFill>
                  <a:latin typeface="+mn-lt"/>
                </a:rPr>
                <a:t>a script </a:t>
              </a:r>
              <a:r>
                <a:rPr lang="en-US" sz="1600" dirty="0">
                  <a:solidFill>
                    <a:srgbClr val="5F5F5F">
                      <a:alpha val="99000"/>
                    </a:srgbClr>
                  </a:solidFill>
                  <a:latin typeface="+mn-lt"/>
                </a:rPr>
                <a:t>or </a:t>
              </a:r>
              <a:r>
                <a:rPr lang="en-US" sz="1600" dirty="0" smtClean="0">
                  <a:solidFill>
                    <a:srgbClr val="5F5F5F">
                      <a:alpha val="99000"/>
                    </a:srgbClr>
                  </a:solidFill>
                  <a:latin typeface="+mn-lt"/>
                </a:rPr>
                <a:t>an API</a:t>
              </a:r>
              <a:endParaRPr lang="en-US" sz="1600" dirty="0">
                <a:solidFill>
                  <a:srgbClr val="5F5F5F">
                    <a:alpha val="99000"/>
                  </a:srgbClr>
                </a:solidFill>
                <a:latin typeface="+mn-lt"/>
              </a:endParaRPr>
            </a:p>
          </p:txBody>
        </p:sp>
      </p:grpSp>
      <p:sp>
        <p:nvSpPr>
          <p:cNvPr id="50" name="Content Placeholder 9"/>
          <p:cNvSpPr txBox="1">
            <a:spLocks/>
          </p:cNvSpPr>
          <p:nvPr>
            <p:custDataLst>
              <p:tags r:id="rId1"/>
            </p:custDataLst>
          </p:nvPr>
        </p:nvSpPr>
        <p:spPr>
          <a:xfrm>
            <a:off x="1677608" y="3855026"/>
            <a:ext cx="2748732" cy="1861535"/>
          </a:xfrm>
          <a:prstGeom prst="rect">
            <a:avLst/>
          </a:prstGeom>
        </p:spPr>
        <p:txBody>
          <a:bodyPr vert="horz" wrap="square" lIns="0" tIns="0" rIns="0" bIns="0" rtlCol="0">
            <a:spAutoFit/>
          </a:bodyPr>
          <a:lstStyle>
            <a:lvl1pPr marL="344488" indent="-344488" algn="l" defTabSz="914363" rtl="0" eaLnBrk="1" latinLnBrk="0" hangingPunct="1">
              <a:lnSpc>
                <a:spcPct val="100000"/>
              </a:lnSpc>
              <a:spcBef>
                <a:spcPts val="1200"/>
              </a:spcBef>
              <a:buSzPct val="80000"/>
              <a:buFont typeface="Arial" pitchFamily="34" charset="0"/>
              <a:buChar char="•"/>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01688" indent="-341313" algn="l" defTabSz="914363" rtl="0" eaLnBrk="1" latinLnBrk="0" hangingPunct="1">
              <a:lnSpc>
                <a:spcPct val="100000"/>
              </a:lnSpc>
              <a:spcBef>
                <a:spcPts val="300"/>
              </a:spcBef>
              <a:buSzPct val="80000"/>
              <a:buFont typeface="Arial" pitchFamily="34" charset="0"/>
              <a:buChar char="•"/>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58888" indent="-344488" algn="l" defTabSz="914363" rtl="0" eaLnBrk="1" latinLnBrk="0" hangingPunct="1">
              <a:lnSpc>
                <a:spcPct val="100000"/>
              </a:lnSpc>
              <a:spcBef>
                <a:spcPts val="300"/>
              </a:spcBef>
              <a:buSzPct val="80000"/>
              <a:buFont typeface="Arial" pitchFamily="34" charset="0"/>
              <a:buChar char="•"/>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16088" indent="-346075"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173288" indent="-336550"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20">
              <a:lnSpc>
                <a:spcPct val="90000"/>
              </a:lnSpc>
              <a:spcBef>
                <a:spcPts val="708"/>
              </a:spcBef>
              <a:buNone/>
              <a:defRPr/>
            </a:pPr>
            <a:r>
              <a:rPr lang="en-US" sz="1600" dirty="0">
                <a:ln>
                  <a:solidFill>
                    <a:srgbClr val="FFFFFF">
                      <a:alpha val="0"/>
                    </a:srgbClr>
                  </a:solidFill>
                </a:ln>
                <a:solidFill>
                  <a:srgbClr val="5F5F5F">
                    <a:alpha val="99000"/>
                  </a:srgbClr>
                </a:solidFill>
              </a:rPr>
              <a:t>Use Case</a:t>
            </a:r>
          </a:p>
          <a:p>
            <a:pPr marL="206075" indent="-206075" defTabSz="1219120">
              <a:lnSpc>
                <a:spcPct val="90000"/>
              </a:lnSpc>
              <a:spcBef>
                <a:spcPts val="708"/>
              </a:spcBef>
              <a:defRPr/>
            </a:pPr>
            <a:r>
              <a:rPr lang="en-US" sz="1400" dirty="0">
                <a:ln>
                  <a:solidFill>
                    <a:srgbClr val="FFFFFF">
                      <a:alpha val="0"/>
                    </a:srgbClr>
                  </a:solidFill>
                </a:ln>
                <a:solidFill>
                  <a:srgbClr val="5F5F5F">
                    <a:alpha val="99000"/>
                  </a:srgbClr>
                </a:solidFill>
              </a:rPr>
              <a:t>Forklift Migration of VMs</a:t>
            </a:r>
          </a:p>
          <a:p>
            <a:pPr marL="206075" indent="-206075" defTabSz="1219120">
              <a:lnSpc>
                <a:spcPct val="90000"/>
              </a:lnSpc>
              <a:spcBef>
                <a:spcPts val="708"/>
              </a:spcBef>
              <a:defRPr/>
            </a:pPr>
            <a:r>
              <a:rPr lang="en-US" sz="1400" dirty="0" err="1" smtClean="0">
                <a:ln>
                  <a:solidFill>
                    <a:srgbClr val="FFFFFF">
                      <a:alpha val="0"/>
                    </a:srgbClr>
                  </a:solidFill>
                </a:ln>
                <a:solidFill>
                  <a:srgbClr val="5F5F5F">
                    <a:alpha val="99000"/>
                  </a:srgbClr>
                </a:solidFill>
              </a:rPr>
              <a:t>Sysprepped</a:t>
            </a:r>
            <a:r>
              <a:rPr lang="en-US" sz="1400" dirty="0" smtClean="0">
                <a:ln>
                  <a:solidFill>
                    <a:srgbClr val="FFFFFF">
                      <a:alpha val="0"/>
                    </a:srgbClr>
                  </a:solidFill>
                </a:ln>
                <a:solidFill>
                  <a:srgbClr val="5F5F5F">
                    <a:alpha val="99000"/>
                  </a:srgbClr>
                </a:solidFill>
              </a:rPr>
              <a:t> Images</a:t>
            </a:r>
          </a:p>
          <a:p>
            <a:pPr marL="206075" indent="-206075" defTabSz="1219120">
              <a:lnSpc>
                <a:spcPct val="90000"/>
              </a:lnSpc>
              <a:spcBef>
                <a:spcPts val="708"/>
              </a:spcBef>
              <a:defRPr/>
            </a:pPr>
            <a:r>
              <a:rPr lang="en-US" sz="1400" dirty="0" smtClean="0">
                <a:ln>
                  <a:solidFill>
                    <a:srgbClr val="FFFFFF">
                      <a:alpha val="0"/>
                    </a:srgbClr>
                  </a:solidFill>
                </a:ln>
                <a:solidFill>
                  <a:srgbClr val="5F5F5F">
                    <a:alpha val="99000"/>
                  </a:srgbClr>
                </a:solidFill>
              </a:rPr>
              <a:t>Use Add-</a:t>
            </a:r>
            <a:r>
              <a:rPr lang="en-US" sz="1400" dirty="0" err="1" smtClean="0">
                <a:ln>
                  <a:solidFill>
                    <a:srgbClr val="FFFFFF">
                      <a:alpha val="0"/>
                    </a:srgbClr>
                  </a:solidFill>
                </a:ln>
                <a:solidFill>
                  <a:srgbClr val="5F5F5F">
                    <a:alpha val="99000"/>
                  </a:srgbClr>
                </a:solidFill>
              </a:rPr>
              <a:t>AzureVHD</a:t>
            </a:r>
            <a:r>
              <a:rPr lang="en-US" sz="1400" dirty="0" smtClean="0">
                <a:ln>
                  <a:solidFill>
                    <a:srgbClr val="FFFFFF">
                      <a:alpha val="0"/>
                    </a:srgbClr>
                  </a:solidFill>
                </a:ln>
                <a:solidFill>
                  <a:srgbClr val="5F5F5F">
                    <a:alpha val="99000"/>
                  </a:srgbClr>
                </a:solidFill>
              </a:rPr>
              <a:t> to upload</a:t>
            </a:r>
            <a:endParaRPr lang="en-US" sz="1400" dirty="0">
              <a:ln>
                <a:solidFill>
                  <a:srgbClr val="FFFFFF">
                    <a:alpha val="0"/>
                  </a:srgbClr>
                </a:solidFill>
              </a:ln>
              <a:solidFill>
                <a:srgbClr val="5F5F5F">
                  <a:alpha val="99000"/>
                </a:srgbClr>
              </a:solidFill>
            </a:endParaRPr>
          </a:p>
          <a:p>
            <a:pPr marL="0" indent="0" defTabSz="1219120">
              <a:lnSpc>
                <a:spcPct val="90000"/>
              </a:lnSpc>
              <a:spcBef>
                <a:spcPts val="708"/>
              </a:spcBef>
              <a:buNone/>
              <a:defRPr/>
            </a:pPr>
            <a:r>
              <a:rPr lang="en-US" sz="1600" dirty="0">
                <a:ln>
                  <a:solidFill>
                    <a:srgbClr val="FFFFFF">
                      <a:alpha val="0"/>
                    </a:srgbClr>
                  </a:solidFill>
                </a:ln>
                <a:solidFill>
                  <a:srgbClr val="5F5F5F">
                    <a:alpha val="99000"/>
                  </a:srgbClr>
                </a:solidFill>
              </a:rPr>
              <a:t>VHD </a:t>
            </a:r>
            <a:r>
              <a:rPr lang="en-US" sz="1600" dirty="0" smtClean="0">
                <a:ln>
                  <a:solidFill>
                    <a:srgbClr val="FFFFFF">
                      <a:alpha val="0"/>
                    </a:srgbClr>
                  </a:solidFill>
                </a:ln>
                <a:solidFill>
                  <a:srgbClr val="5F5F5F">
                    <a:alpha val="99000"/>
                  </a:srgbClr>
                </a:solidFill>
              </a:rPr>
              <a:t>must be fixed disk </a:t>
            </a:r>
            <a:endParaRPr lang="en-US" sz="1600" dirty="0">
              <a:ln>
                <a:solidFill>
                  <a:srgbClr val="FFFFFF">
                    <a:alpha val="0"/>
                  </a:srgbClr>
                </a:solidFill>
              </a:ln>
              <a:solidFill>
                <a:srgbClr val="5F5F5F">
                  <a:alpha val="99000"/>
                </a:srgbClr>
              </a:solidFill>
            </a:endParaRPr>
          </a:p>
          <a:p>
            <a:pPr marL="0" indent="0" defTabSz="1219120">
              <a:lnSpc>
                <a:spcPct val="90000"/>
              </a:lnSpc>
              <a:spcBef>
                <a:spcPts val="708"/>
              </a:spcBef>
              <a:buNone/>
              <a:defRPr/>
            </a:pPr>
            <a:r>
              <a:rPr lang="en-US" sz="1400" dirty="0" smtClean="0">
                <a:ln>
                  <a:solidFill>
                    <a:srgbClr val="FFFFFF">
                      <a:alpha val="0"/>
                    </a:srgbClr>
                  </a:solidFill>
                </a:ln>
                <a:solidFill>
                  <a:srgbClr val="5F5F5F">
                    <a:alpha val="99000"/>
                  </a:srgbClr>
                </a:solidFill>
              </a:rPr>
              <a:t>* Disk must be converted before upload</a:t>
            </a:r>
            <a:endParaRPr lang="en-US" sz="1400" dirty="0">
              <a:ln>
                <a:solidFill>
                  <a:srgbClr val="FFFFFF">
                    <a:alpha val="0"/>
                  </a:srgbClr>
                </a:solidFill>
              </a:ln>
              <a:solidFill>
                <a:srgbClr val="5F5F5F">
                  <a:alpha val="99000"/>
                </a:srgbClr>
              </a:solidFill>
            </a:endParaRPr>
          </a:p>
        </p:txBody>
      </p:sp>
      <p:sp>
        <p:nvSpPr>
          <p:cNvPr id="51" name="Right Arrow 50"/>
          <p:cNvSpPr/>
          <p:nvPr/>
        </p:nvSpPr>
        <p:spPr bwMode="auto">
          <a:xfrm>
            <a:off x="5623929" y="4173472"/>
            <a:ext cx="1070793" cy="480876"/>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80937" tIns="40470" rIns="80937" bIns="40470" numCol="1" rtlCol="0" anchor="ctr" anchorCtr="0" compatLnSpc="1">
            <a:prstTxWarp prst="textNoShape">
              <a:avLst/>
            </a:prstTxWarp>
          </a:bodyPr>
          <a:lstStyle/>
          <a:p>
            <a:pPr algn="ctr" defTabSz="809149" fontAlgn="base">
              <a:spcBef>
                <a:spcPts val="177"/>
              </a:spcBef>
              <a:spcAft>
                <a:spcPct val="0"/>
              </a:spcAft>
              <a:defRPr/>
            </a:pPr>
            <a:endParaRPr lang="en-US" sz="2100" kern="0" dirty="0">
              <a:ln>
                <a:solidFill>
                  <a:srgbClr val="FFFFFF">
                    <a:alpha val="0"/>
                  </a:srgbClr>
                </a:solidFill>
              </a:ln>
              <a:solidFill>
                <a:srgbClr val="FFFFFF"/>
              </a:solidFill>
            </a:endParaRPr>
          </a:p>
        </p:txBody>
      </p:sp>
    </p:spTree>
    <p:extLst>
      <p:ext uri="{BB962C8B-B14F-4D97-AF65-F5344CB8AC3E}">
        <p14:creationId xmlns:p14="http://schemas.microsoft.com/office/powerpoint/2010/main" val="250917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VMs in the Cloud</a:t>
            </a:r>
            <a:endParaRPr lang="en-US" dirty="0"/>
          </a:p>
        </p:txBody>
      </p:sp>
      <p:sp>
        <p:nvSpPr>
          <p:cNvPr id="43" name="Rectangle 42"/>
          <p:cNvSpPr/>
          <p:nvPr/>
        </p:nvSpPr>
        <p:spPr bwMode="auto">
          <a:xfrm>
            <a:off x="1697905" y="1364398"/>
            <a:ext cx="9241544" cy="4353183"/>
          </a:xfrm>
          <a:prstGeom prst="rect">
            <a:avLst/>
          </a:prstGeom>
          <a:solidFill>
            <a:srgbClr val="0071BC">
              <a:lumMod val="20000"/>
              <a:lumOff val="80000"/>
            </a:srgbClr>
          </a:solidFill>
          <a:ln w="9525" cap="flat" cmpd="sng" algn="ctr">
            <a:noFill/>
            <a:prstDash val="solid"/>
            <a:headEnd type="none" w="med" len="med"/>
            <a:tailEnd type="none" w="med" len="med"/>
          </a:ln>
          <a:effectLst/>
        </p:spPr>
        <p:txBody>
          <a:bodyPr vert="horz" wrap="square" lIns="107903" tIns="53951" rIns="107903" bIns="53951" numCol="1" rtlCol="0" anchor="ctr" anchorCtr="0" compatLnSpc="1">
            <a:prstTxWarp prst="textNoShape">
              <a:avLst/>
            </a:prstTxWarp>
          </a:bodyPr>
          <a:lstStyle/>
          <a:p>
            <a:pPr algn="ctr" defTabSz="1078720" fontAlgn="base">
              <a:spcBef>
                <a:spcPct val="0"/>
              </a:spcBef>
              <a:spcAft>
                <a:spcPct val="0"/>
              </a:spcAft>
              <a:defRPr/>
            </a:pPr>
            <a:endParaRPr lang="en-US" sz="2500" kern="0" dirty="0">
              <a:gradFill>
                <a:gsLst>
                  <a:gs pos="0">
                    <a:srgbClr val="FFFFFF"/>
                  </a:gs>
                  <a:gs pos="100000">
                    <a:srgbClr val="FFFFFF"/>
                  </a:gs>
                </a:gsLst>
                <a:lin ang="5400000" scaled="0"/>
              </a:gradFill>
            </a:endParaRPr>
          </a:p>
        </p:txBody>
      </p:sp>
      <p:sp>
        <p:nvSpPr>
          <p:cNvPr id="44" name="Rectangle 43"/>
          <p:cNvSpPr/>
          <p:nvPr/>
        </p:nvSpPr>
        <p:spPr bwMode="auto">
          <a:xfrm>
            <a:off x="1697905" y="1375068"/>
            <a:ext cx="9241544" cy="672181"/>
          </a:xfrm>
          <a:prstGeom prst="rect">
            <a:avLst/>
          </a:prstGeom>
          <a:noFill/>
          <a:ln w="9525" cap="flat" cmpd="sng" algn="ctr">
            <a:noFill/>
            <a:prstDash val="solid"/>
            <a:headEnd type="none" w="med" len="med"/>
            <a:tailEnd type="none" w="med" len="med"/>
          </a:ln>
          <a:effectLst/>
        </p:spPr>
        <p:txBody>
          <a:bodyPr vert="horz" wrap="square" lIns="215816" tIns="53953" rIns="107907" bIns="53953" numCol="1" rtlCol="0" anchor="ctr" anchorCtr="0" compatLnSpc="1">
            <a:prstTxWarp prst="textNoShape">
              <a:avLst/>
            </a:prstTxWarp>
          </a:bodyPr>
          <a:lstStyle/>
          <a:p>
            <a:pPr defTabSz="1219170">
              <a:lnSpc>
                <a:spcPct val="90000"/>
              </a:lnSpc>
              <a:buSzPct val="90000"/>
              <a:defRPr/>
            </a:pPr>
            <a:r>
              <a:rPr lang="en-US" sz="2500" kern="0" dirty="0">
                <a:solidFill>
                  <a:srgbClr val="0071BC">
                    <a:alpha val="99000"/>
                  </a:srgbClr>
                </a:solidFill>
                <a:ea typeface="Segoe UI" pitchFamily="34" charset="0"/>
                <a:cs typeface="Segoe UI" pitchFamily="34" charset="0"/>
              </a:rPr>
              <a:t>Cloud</a:t>
            </a:r>
          </a:p>
        </p:txBody>
      </p:sp>
      <p:sp>
        <p:nvSpPr>
          <p:cNvPr id="50" name="Can 49"/>
          <p:cNvSpPr/>
          <p:nvPr>
            <p:custDataLst>
              <p:tags r:id="rId1"/>
            </p:custDataLst>
          </p:nvPr>
        </p:nvSpPr>
        <p:spPr>
          <a:xfrm>
            <a:off x="2370013" y="2315389"/>
            <a:ext cx="903820" cy="965995"/>
          </a:xfrm>
          <a:prstGeom prst="can">
            <a:avLst/>
          </a:prstGeom>
          <a:solidFill>
            <a:srgbClr val="0071BC"/>
          </a:solidFill>
          <a:ln w="12700" cap="flat" cmpd="sng" algn="ctr">
            <a:solidFill>
              <a:srgbClr val="FFFFFF"/>
            </a:solidFill>
            <a:prstDash val="solid"/>
          </a:ln>
          <a:effectLst/>
        </p:spPr>
        <p:txBody>
          <a:bodyPr lIns="80941" tIns="40471" rIns="80941" bIns="40471" rtlCol="0" anchor="ctr"/>
          <a:lstStyle/>
          <a:p>
            <a:pPr algn="ctr" defTabSz="1219170" fontAlgn="base">
              <a:lnSpc>
                <a:spcPct val="90000"/>
              </a:lnSpc>
              <a:spcBef>
                <a:spcPct val="0"/>
              </a:spcBef>
              <a:spcAft>
                <a:spcPct val="0"/>
              </a:spcAft>
              <a:buSzPct val="90000"/>
              <a:defRPr/>
            </a:pPr>
            <a:r>
              <a:rPr lang="en-US" sz="1600" kern="0" dirty="0">
                <a:gradFill>
                  <a:gsLst>
                    <a:gs pos="85000">
                      <a:srgbClr val="FFFFFF"/>
                    </a:gs>
                    <a:gs pos="0">
                      <a:srgbClr val="FFFFFF"/>
                    </a:gs>
                  </a:gsLst>
                  <a:lin ang="5400000" scaled="0"/>
                </a:gradFill>
                <a:ea typeface="Segoe UI" pitchFamily="34" charset="0"/>
                <a:cs typeface="Segoe UI" pitchFamily="34" charset="0"/>
              </a:rPr>
              <a:t>Blob </a:t>
            </a:r>
            <a:r>
              <a:rPr lang="en-US" sz="1600" kern="0" dirty="0" smtClean="0">
                <a:gradFill>
                  <a:gsLst>
                    <a:gs pos="85000">
                      <a:srgbClr val="FFFFFF"/>
                    </a:gs>
                    <a:gs pos="0">
                      <a:srgbClr val="FFFFFF"/>
                    </a:gs>
                  </a:gsLst>
                  <a:lin ang="5400000" scaled="0"/>
                </a:gradFill>
                <a:ea typeface="Segoe UI" pitchFamily="34" charset="0"/>
                <a:cs typeface="Segoe UI" pitchFamily="34" charset="0"/>
              </a:rPr>
              <a:t>storage</a:t>
            </a:r>
            <a:endParaRPr lang="en-US" sz="1600" kern="0" dirty="0">
              <a:gradFill>
                <a:gsLst>
                  <a:gs pos="85000">
                    <a:srgbClr val="FFFFFF"/>
                  </a:gs>
                  <a:gs pos="0">
                    <a:srgbClr val="FFFFFF"/>
                  </a:gs>
                </a:gsLst>
                <a:lin ang="5400000" scaled="0"/>
              </a:gradFill>
              <a:ea typeface="Segoe UI" pitchFamily="34" charset="0"/>
              <a:cs typeface="Segoe UI" pitchFamily="34" charset="0"/>
            </a:endParaRPr>
          </a:p>
        </p:txBody>
      </p:sp>
      <p:grpSp>
        <p:nvGrpSpPr>
          <p:cNvPr id="51" name="Group 50"/>
          <p:cNvGrpSpPr/>
          <p:nvPr/>
        </p:nvGrpSpPr>
        <p:grpSpPr>
          <a:xfrm>
            <a:off x="3697813" y="4651914"/>
            <a:ext cx="836299" cy="946081"/>
            <a:chOff x="2194904" y="3754000"/>
            <a:chExt cx="758516" cy="844592"/>
          </a:xfrm>
        </p:grpSpPr>
        <p:sp>
          <p:nvSpPr>
            <p:cNvPr id="52" name="Right Arrow 51"/>
            <p:cNvSpPr/>
            <p:nvPr/>
          </p:nvSpPr>
          <p:spPr bwMode="auto">
            <a:xfrm rot="7222079">
              <a:off x="2774251" y="3733737"/>
              <a:ext cx="102681" cy="143208"/>
            </a:xfrm>
            <a:prstGeom prst="rightArrow">
              <a:avLst/>
            </a:prstGeom>
            <a:solidFill>
              <a:srgbClr val="8CC600"/>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endParaRPr>
            </a:p>
          </p:txBody>
        </p:sp>
        <p:sp>
          <p:nvSpPr>
            <p:cNvPr id="53" name="Freeform 52"/>
            <p:cNvSpPr/>
            <p:nvPr/>
          </p:nvSpPr>
          <p:spPr>
            <a:xfrm>
              <a:off x="219490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rgbClr val="FF8A00"/>
            </a:solidFill>
            <a:ln w="25400" cap="flat" cmpd="sng" algn="ctr">
              <a:noFill/>
              <a:prstDash val="solid"/>
            </a:ln>
            <a:effectLst/>
          </p:spPr>
          <p:txBody>
            <a:bodyPr spcFirstLastPara="0" vert="horz" wrap="square" lIns="0" tIns="0" rIns="0" bIns="0" numCol="1" spcCol="1270" anchor="ctr" anchorCtr="0">
              <a:noAutofit/>
            </a:bodyPr>
            <a:lstStyle/>
            <a:p>
              <a:pPr algn="ctr" defTabSz="808872" fontAlgn="base">
                <a:lnSpc>
                  <a:spcPct val="90000"/>
                </a:lnSpc>
                <a:spcBef>
                  <a:spcPct val="0"/>
                </a:spcBef>
                <a:spcAft>
                  <a:spcPct val="0"/>
                </a:spcAft>
                <a:defRPr/>
              </a:pPr>
              <a:r>
                <a:rPr lang="en-US" sz="1300" b="1" kern="0" dirty="0">
                  <a:ln>
                    <a:solidFill>
                      <a:srgbClr val="FFFFFF">
                        <a:alpha val="0"/>
                      </a:srgbClr>
                    </a:solidFill>
                  </a:ln>
                  <a:solidFill>
                    <a:srgbClr val="FFFFFF">
                      <a:alpha val="99000"/>
                    </a:srgbClr>
                  </a:solidFill>
                </a:rPr>
                <a:t>Customize</a:t>
              </a:r>
            </a:p>
            <a:p>
              <a:pPr algn="ctr" defTabSz="808872" fontAlgn="base">
                <a:lnSpc>
                  <a:spcPct val="90000"/>
                </a:lnSpc>
                <a:spcBef>
                  <a:spcPct val="0"/>
                </a:spcBef>
                <a:spcAft>
                  <a:spcPct val="0"/>
                </a:spcAft>
                <a:defRPr/>
              </a:pPr>
              <a:r>
                <a:rPr lang="en-US" sz="1300" b="1" kern="0" dirty="0">
                  <a:ln>
                    <a:solidFill>
                      <a:srgbClr val="FFFFFF">
                        <a:alpha val="0"/>
                      </a:srgbClr>
                    </a:solidFill>
                  </a:ln>
                  <a:solidFill>
                    <a:srgbClr val="FFFFFF">
                      <a:alpha val="99000"/>
                    </a:srgbClr>
                  </a:solidFill>
                </a:rPr>
                <a:t>VHD</a:t>
              </a:r>
            </a:p>
          </p:txBody>
        </p:sp>
      </p:grpSp>
      <p:grpSp>
        <p:nvGrpSpPr>
          <p:cNvPr id="54" name="Group 53"/>
          <p:cNvGrpSpPr/>
          <p:nvPr/>
        </p:nvGrpSpPr>
        <p:grpSpPr>
          <a:xfrm>
            <a:off x="4586438" y="4748554"/>
            <a:ext cx="999677" cy="849441"/>
            <a:chOff x="3000875" y="3840274"/>
            <a:chExt cx="906699" cy="758318"/>
          </a:xfrm>
        </p:grpSpPr>
        <p:sp>
          <p:nvSpPr>
            <p:cNvPr id="55" name="Right Arrow 54"/>
            <p:cNvSpPr/>
            <p:nvPr/>
          </p:nvSpPr>
          <p:spPr bwMode="auto">
            <a:xfrm>
              <a:off x="3000875" y="4147830"/>
              <a:ext cx="102681" cy="143208"/>
            </a:xfrm>
            <a:prstGeom prst="rightArrow">
              <a:avLst/>
            </a:prstGeom>
            <a:solidFill>
              <a:srgbClr val="FF8A00"/>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endParaRPr>
            </a:p>
          </p:txBody>
        </p:sp>
        <p:sp>
          <p:nvSpPr>
            <p:cNvPr id="56" name="Freeform 55"/>
            <p:cNvSpPr/>
            <p:nvPr/>
          </p:nvSpPr>
          <p:spPr>
            <a:xfrm>
              <a:off x="3149058"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rgbClr val="0071BC"/>
            </a:solidFill>
            <a:ln w="25400" cap="flat" cmpd="sng" algn="ctr">
              <a:noFill/>
              <a:prstDash val="solid"/>
            </a:ln>
            <a:effectLst/>
          </p:spPr>
          <p:txBody>
            <a:bodyPr spcFirstLastPara="0" vert="horz" wrap="square" lIns="0" tIns="0" rIns="0" bIns="0" numCol="1" spcCol="1270" anchor="ctr" anchorCtr="0">
              <a:noAutofit/>
            </a:bodyPr>
            <a:lstStyle/>
            <a:p>
              <a:pPr algn="ctr" defTabSz="808872" fontAlgn="base">
                <a:lnSpc>
                  <a:spcPct val="90000"/>
                </a:lnSpc>
                <a:spcBef>
                  <a:spcPct val="0"/>
                </a:spcBef>
                <a:spcAft>
                  <a:spcPct val="0"/>
                </a:spcAft>
                <a:defRPr/>
              </a:pPr>
              <a:r>
                <a:rPr lang="en-US" sz="1300" b="1" kern="0" dirty="0">
                  <a:ln>
                    <a:solidFill>
                      <a:srgbClr val="FFFFFF">
                        <a:alpha val="0"/>
                      </a:srgbClr>
                    </a:solidFill>
                  </a:ln>
                  <a:solidFill>
                    <a:srgbClr val="FFFFFF">
                      <a:alpha val="99000"/>
                    </a:srgbClr>
                  </a:solidFill>
                </a:rPr>
                <a:t>Generalize</a:t>
              </a:r>
            </a:p>
            <a:p>
              <a:pPr algn="ctr" defTabSz="808872" fontAlgn="base">
                <a:lnSpc>
                  <a:spcPct val="90000"/>
                </a:lnSpc>
                <a:spcBef>
                  <a:spcPct val="0"/>
                </a:spcBef>
                <a:spcAft>
                  <a:spcPct val="0"/>
                </a:spcAft>
                <a:defRPr/>
              </a:pPr>
              <a:r>
                <a:rPr lang="en-US" sz="1300" b="1" kern="0" dirty="0">
                  <a:ln>
                    <a:solidFill>
                      <a:srgbClr val="FFFFFF">
                        <a:alpha val="0"/>
                      </a:srgbClr>
                    </a:solidFill>
                  </a:ln>
                  <a:solidFill>
                    <a:srgbClr val="FFFFFF">
                      <a:alpha val="99000"/>
                    </a:srgbClr>
                  </a:solidFill>
                </a:rPr>
                <a:t>VHD</a:t>
              </a:r>
            </a:p>
          </p:txBody>
        </p:sp>
      </p:grpSp>
      <p:grpSp>
        <p:nvGrpSpPr>
          <p:cNvPr id="57" name="Group 56"/>
          <p:cNvGrpSpPr/>
          <p:nvPr/>
        </p:nvGrpSpPr>
        <p:grpSpPr>
          <a:xfrm>
            <a:off x="5605645" y="2703613"/>
            <a:ext cx="5165775" cy="2894384"/>
            <a:chOff x="3925287" y="2014701"/>
            <a:chExt cx="4685313" cy="2583891"/>
          </a:xfrm>
        </p:grpSpPr>
        <p:grpSp>
          <p:nvGrpSpPr>
            <p:cNvPr id="58" name="Group 57"/>
            <p:cNvGrpSpPr/>
            <p:nvPr/>
          </p:nvGrpSpPr>
          <p:grpSpPr>
            <a:xfrm>
              <a:off x="4042084" y="2014701"/>
              <a:ext cx="4568516" cy="2583891"/>
              <a:chOff x="4042084" y="2014701"/>
              <a:chExt cx="4568516" cy="2583891"/>
            </a:xfrm>
          </p:grpSpPr>
          <p:sp>
            <p:nvSpPr>
              <p:cNvPr id="60" name="Freeform 128"/>
              <p:cNvSpPr>
                <a:spLocks noChangeAspect="1"/>
              </p:cNvSpPr>
              <p:nvPr/>
            </p:nvSpPr>
            <p:spPr bwMode="black">
              <a:xfrm>
                <a:off x="4800600" y="2014701"/>
                <a:ext cx="3810000" cy="21046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61" name="Can 60"/>
              <p:cNvSpPr/>
              <p:nvPr>
                <p:custDataLst>
                  <p:tags r:id="rId2"/>
                </p:custDataLst>
              </p:nvPr>
            </p:nvSpPr>
            <p:spPr>
              <a:xfrm>
                <a:off x="5054384" y="3096512"/>
                <a:ext cx="819758" cy="862368"/>
              </a:xfrm>
              <a:prstGeom prst="can">
                <a:avLst/>
              </a:prstGeom>
              <a:solidFill>
                <a:srgbClr val="0071BC"/>
              </a:solidFill>
              <a:ln w="12700" cap="flat" cmpd="sng" algn="ctr">
                <a:solidFill>
                  <a:srgbClr val="FFFFFF"/>
                </a:solidFill>
                <a:prstDash val="solid"/>
              </a:ln>
              <a:effectLst/>
            </p:spPr>
            <p:txBody>
              <a:bodyPr lIns="68589" tIns="34295" rIns="68589" bIns="34295" rtlCol="0" anchor="ctr"/>
              <a:lstStyle/>
              <a:p>
                <a:pPr algn="ctr" defTabSz="1219170" fontAlgn="base">
                  <a:lnSpc>
                    <a:spcPct val="90000"/>
                  </a:lnSpc>
                  <a:spcBef>
                    <a:spcPct val="0"/>
                  </a:spcBef>
                  <a:spcAft>
                    <a:spcPct val="0"/>
                  </a:spcAft>
                  <a:buSzPct val="90000"/>
                  <a:defRPr/>
                </a:pPr>
                <a:r>
                  <a:rPr lang="en-US" sz="1600" kern="0" dirty="0">
                    <a:gradFill>
                      <a:gsLst>
                        <a:gs pos="85000">
                          <a:srgbClr val="FFFFFF"/>
                        </a:gs>
                        <a:gs pos="0">
                          <a:srgbClr val="FFFFFF"/>
                        </a:gs>
                      </a:gsLst>
                      <a:lin ang="5400000" scaled="0"/>
                    </a:gradFill>
                    <a:ea typeface="Segoe UI" pitchFamily="34" charset="0"/>
                    <a:cs typeface="Segoe UI" pitchFamily="34" charset="0"/>
                  </a:rPr>
                  <a:t>Blob </a:t>
                </a:r>
                <a:r>
                  <a:rPr lang="en-US" sz="1600" kern="0" dirty="0" smtClean="0">
                    <a:gradFill>
                      <a:gsLst>
                        <a:gs pos="85000">
                          <a:srgbClr val="FFFFFF"/>
                        </a:gs>
                        <a:gs pos="0">
                          <a:srgbClr val="FFFFFF"/>
                        </a:gs>
                      </a:gsLst>
                      <a:lin ang="5400000" scaled="0"/>
                    </a:gradFill>
                    <a:ea typeface="Segoe UI" pitchFamily="34" charset="0"/>
                    <a:cs typeface="Segoe UI" pitchFamily="34" charset="0"/>
                  </a:rPr>
                  <a:t>storage</a:t>
                </a:r>
                <a:endParaRPr lang="en-US" sz="1600" kern="0" dirty="0">
                  <a:gradFill>
                    <a:gsLst>
                      <a:gs pos="85000">
                        <a:srgbClr val="FFFFFF"/>
                      </a:gs>
                      <a:gs pos="0">
                        <a:srgbClr val="FFFFFF"/>
                      </a:gs>
                    </a:gsLst>
                    <a:lin ang="5400000" scaled="0"/>
                  </a:gradFill>
                  <a:ea typeface="Segoe UI" pitchFamily="34" charset="0"/>
                  <a:cs typeface="Segoe UI" pitchFamily="34" charset="0"/>
                </a:endParaRPr>
              </a:p>
            </p:txBody>
          </p:sp>
          <p:sp>
            <p:nvSpPr>
              <p:cNvPr id="62" name="Freeform 61"/>
              <p:cNvSpPr/>
              <p:nvPr/>
            </p:nvSpPr>
            <p:spPr>
              <a:xfrm>
                <a:off x="404208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rgbClr val="FF0000"/>
              </a:solidFill>
              <a:ln w="25400" cap="flat" cmpd="sng" algn="ctr">
                <a:noFill/>
                <a:prstDash val="solid"/>
              </a:ln>
              <a:effectLst/>
            </p:spPr>
            <p:txBody>
              <a:bodyPr spcFirstLastPara="0" vert="horz" wrap="square" lIns="0" tIns="0" rIns="0" bIns="0" numCol="1" spcCol="1270" anchor="ctr" anchorCtr="0">
                <a:noAutofit/>
              </a:bodyPr>
              <a:lstStyle/>
              <a:p>
                <a:pPr algn="ctr" defTabSz="808872" fontAlgn="base">
                  <a:lnSpc>
                    <a:spcPct val="90000"/>
                  </a:lnSpc>
                  <a:spcBef>
                    <a:spcPct val="0"/>
                  </a:spcBef>
                  <a:spcAft>
                    <a:spcPct val="0"/>
                  </a:spcAft>
                  <a:defRPr/>
                </a:pPr>
                <a:r>
                  <a:rPr lang="en-US" sz="1300" b="1" kern="0" dirty="0">
                    <a:ln>
                      <a:solidFill>
                        <a:srgbClr val="FFFFFF">
                          <a:alpha val="0"/>
                        </a:srgbClr>
                      </a:solidFill>
                    </a:ln>
                    <a:solidFill>
                      <a:srgbClr val="FFFFFF">
                        <a:alpha val="99000"/>
                      </a:srgbClr>
                    </a:solidFill>
                  </a:rPr>
                  <a:t>Capture</a:t>
                </a:r>
              </a:p>
              <a:p>
                <a:pPr algn="ctr" defTabSz="808872" fontAlgn="base">
                  <a:lnSpc>
                    <a:spcPct val="90000"/>
                  </a:lnSpc>
                  <a:spcBef>
                    <a:spcPct val="0"/>
                  </a:spcBef>
                  <a:spcAft>
                    <a:spcPct val="0"/>
                  </a:spcAft>
                  <a:defRPr/>
                </a:pPr>
                <a:r>
                  <a:rPr lang="en-US" sz="1300" b="1" kern="0" dirty="0">
                    <a:ln>
                      <a:solidFill>
                        <a:srgbClr val="FFFFFF">
                          <a:alpha val="0"/>
                        </a:srgbClr>
                      </a:solidFill>
                    </a:ln>
                    <a:solidFill>
                      <a:srgbClr val="FFFFFF">
                        <a:alpha val="99000"/>
                      </a:srgbClr>
                    </a:solidFill>
                  </a:rPr>
                  <a:t>VM</a:t>
                </a:r>
              </a:p>
            </p:txBody>
          </p:sp>
          <p:sp>
            <p:nvSpPr>
              <p:cNvPr id="63" name="Right Arrow 62"/>
              <p:cNvSpPr/>
              <p:nvPr/>
            </p:nvSpPr>
            <p:spPr bwMode="auto">
              <a:xfrm rot="19247508">
                <a:off x="4749259" y="3906053"/>
                <a:ext cx="102681" cy="143208"/>
              </a:xfrm>
              <a:prstGeom prst="rightArrow">
                <a:avLst/>
              </a:prstGeom>
              <a:solidFill>
                <a:srgbClr val="FF0000"/>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endParaRPr>
              </a:p>
            </p:txBody>
          </p:sp>
        </p:grpSp>
        <p:sp>
          <p:nvSpPr>
            <p:cNvPr id="59" name="Right Arrow 58"/>
            <p:cNvSpPr/>
            <p:nvPr/>
          </p:nvSpPr>
          <p:spPr bwMode="auto">
            <a:xfrm>
              <a:off x="3925287" y="4126568"/>
              <a:ext cx="102681" cy="143208"/>
            </a:xfrm>
            <a:prstGeom prst="rightArrow">
              <a:avLst/>
            </a:prstGeom>
            <a:solidFill>
              <a:srgbClr val="0071BC"/>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endParaRPr>
            </a:p>
          </p:txBody>
        </p:sp>
      </p:grpSp>
      <p:grpSp>
        <p:nvGrpSpPr>
          <p:cNvPr id="64" name="Group 63"/>
          <p:cNvGrpSpPr/>
          <p:nvPr/>
        </p:nvGrpSpPr>
        <p:grpSpPr>
          <a:xfrm>
            <a:off x="3452385" y="2201652"/>
            <a:ext cx="2278187" cy="2475880"/>
            <a:chOff x="1972304" y="1566589"/>
            <a:chExt cx="2066296" cy="2210282"/>
          </a:xfrm>
        </p:grpSpPr>
        <p:grpSp>
          <p:nvGrpSpPr>
            <p:cNvPr id="65" name="Group 64"/>
            <p:cNvGrpSpPr/>
            <p:nvPr/>
          </p:nvGrpSpPr>
          <p:grpSpPr>
            <a:xfrm>
              <a:off x="3200399" y="1566589"/>
              <a:ext cx="838201" cy="1113144"/>
              <a:chOff x="3200399" y="1566589"/>
              <a:chExt cx="838201" cy="1113144"/>
            </a:xfrm>
          </p:grpSpPr>
          <p:sp>
            <p:nvSpPr>
              <p:cNvPr id="69" name="Folded Corner 68"/>
              <p:cNvSpPr/>
              <p:nvPr/>
            </p:nvSpPr>
            <p:spPr bwMode="auto">
              <a:xfrm flipV="1">
                <a:off x="3200399" y="1566589"/>
                <a:ext cx="838201" cy="1113144"/>
              </a:xfrm>
              <a:prstGeom prst="foldedCorner">
                <a:avLst>
                  <a:gd name="adj" fmla="val 32319"/>
                </a:avLst>
              </a:prstGeom>
              <a:noFill/>
              <a:ln w="19050" cap="flat" cmpd="sng" algn="ctr">
                <a:solidFill>
                  <a:srgbClr val="0071BC"/>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78720" fontAlgn="base">
                  <a:spcBef>
                    <a:spcPct val="0"/>
                  </a:spcBef>
                  <a:spcAft>
                    <a:spcPct val="0"/>
                  </a:spcAft>
                  <a:defRPr/>
                </a:pPr>
                <a:endParaRPr lang="en-US" sz="2500" kern="0" dirty="0">
                  <a:gradFill>
                    <a:gsLst>
                      <a:gs pos="0">
                        <a:srgbClr val="FFFFFF"/>
                      </a:gs>
                      <a:gs pos="100000">
                        <a:srgbClr val="FFFFFF"/>
                      </a:gs>
                    </a:gsLst>
                    <a:lin ang="5400000" scaled="0"/>
                  </a:gradFill>
                </a:endParaRPr>
              </a:p>
            </p:txBody>
          </p:sp>
          <p:sp>
            <p:nvSpPr>
              <p:cNvPr id="70" name="TextBox 69"/>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500" dirty="0" err="1">
                    <a:solidFill>
                      <a:srgbClr val="5F5F5F">
                        <a:alpha val="99000"/>
                      </a:srgbClr>
                    </a:solidFill>
                    <a:latin typeface="+mn-lt"/>
                  </a:rPr>
                  <a:t>Base.VHD</a:t>
                </a:r>
                <a:endParaRPr lang="en-US" sz="1500" dirty="0">
                  <a:solidFill>
                    <a:srgbClr val="5F5F5F">
                      <a:alpha val="99000"/>
                    </a:srgbClr>
                  </a:solidFill>
                  <a:latin typeface="+mn-lt"/>
                </a:endParaRPr>
              </a:p>
            </p:txBody>
          </p:sp>
        </p:grpSp>
        <p:sp>
          <p:nvSpPr>
            <p:cNvPr id="66" name="Right Arrow 65"/>
            <p:cNvSpPr/>
            <p:nvPr/>
          </p:nvSpPr>
          <p:spPr bwMode="auto">
            <a:xfrm rot="7222079">
              <a:off x="3264047" y="2606578"/>
              <a:ext cx="491654"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endParaRPr>
            </a:p>
          </p:txBody>
        </p:sp>
        <p:sp>
          <p:nvSpPr>
            <p:cNvPr id="67" name="Freeform 66"/>
            <p:cNvSpPr/>
            <p:nvPr/>
          </p:nvSpPr>
          <p:spPr>
            <a:xfrm>
              <a:off x="2724298" y="3018553"/>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rgbClr val="8CC600"/>
            </a:solidFill>
            <a:ln w="25400" cap="flat" cmpd="sng" algn="ctr">
              <a:noFill/>
              <a:prstDash val="solid"/>
            </a:ln>
            <a:effectLst/>
          </p:spPr>
          <p:txBody>
            <a:bodyPr spcFirstLastPara="0" vert="horz" wrap="square" lIns="0" tIns="0" rIns="0" bIns="0" numCol="1" spcCol="1270" anchor="ctr" anchorCtr="0">
              <a:noAutofit/>
            </a:bodyPr>
            <a:lstStyle/>
            <a:p>
              <a:pPr algn="ctr" defTabSz="808872" fontAlgn="base">
                <a:lnSpc>
                  <a:spcPct val="90000"/>
                </a:lnSpc>
                <a:spcBef>
                  <a:spcPct val="0"/>
                </a:spcBef>
                <a:spcAft>
                  <a:spcPct val="0"/>
                </a:spcAft>
                <a:defRPr/>
              </a:pPr>
              <a:r>
                <a:rPr lang="en-US" sz="1300" b="1" kern="0" dirty="0">
                  <a:ln>
                    <a:solidFill>
                      <a:srgbClr val="FFFFFF">
                        <a:alpha val="0"/>
                      </a:srgbClr>
                    </a:solidFill>
                  </a:ln>
                  <a:solidFill>
                    <a:srgbClr val="FFFFFF">
                      <a:alpha val="99000"/>
                    </a:srgbClr>
                  </a:solidFill>
                </a:rPr>
                <a:t>Boot</a:t>
              </a:r>
            </a:p>
            <a:p>
              <a:pPr algn="ctr" defTabSz="808872" fontAlgn="base">
                <a:lnSpc>
                  <a:spcPct val="90000"/>
                </a:lnSpc>
                <a:spcBef>
                  <a:spcPct val="0"/>
                </a:spcBef>
                <a:spcAft>
                  <a:spcPct val="0"/>
                </a:spcAft>
                <a:defRPr/>
              </a:pPr>
              <a:r>
                <a:rPr lang="en-US" sz="1300" b="1" kern="0" dirty="0">
                  <a:ln>
                    <a:solidFill>
                      <a:srgbClr val="FFFFFF">
                        <a:alpha val="0"/>
                      </a:srgbClr>
                    </a:solidFill>
                  </a:ln>
                  <a:solidFill>
                    <a:srgbClr val="FFFFFF">
                      <a:alpha val="99000"/>
                    </a:srgbClr>
                  </a:solidFill>
                </a:rPr>
                <a:t>VM</a:t>
              </a:r>
            </a:p>
          </p:txBody>
        </p:sp>
        <p:sp>
          <p:nvSpPr>
            <p:cNvPr id="68" name="Right Arrow 67"/>
            <p:cNvSpPr/>
            <p:nvPr/>
          </p:nvSpPr>
          <p:spPr bwMode="auto">
            <a:xfrm>
              <a:off x="1972304" y="1908516"/>
              <a:ext cx="923296"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endParaRPr>
            </a:p>
          </p:txBody>
        </p:sp>
      </p:grpSp>
      <p:grpSp>
        <p:nvGrpSpPr>
          <p:cNvPr id="71" name="Group 70"/>
          <p:cNvGrpSpPr/>
          <p:nvPr/>
        </p:nvGrpSpPr>
        <p:grpSpPr>
          <a:xfrm>
            <a:off x="6850525" y="2265363"/>
            <a:ext cx="3946769" cy="3241752"/>
            <a:chOff x="5054384" y="1623463"/>
            <a:chExt cx="3579685" cy="2893996"/>
          </a:xfrm>
        </p:grpSpPr>
        <p:sp>
          <p:nvSpPr>
            <p:cNvPr id="72" name="Right Arrow 71"/>
            <p:cNvSpPr/>
            <p:nvPr/>
          </p:nvSpPr>
          <p:spPr bwMode="auto">
            <a:xfrm>
              <a:off x="5928754" y="3090423"/>
              <a:ext cx="408438"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endParaRPr>
            </a:p>
          </p:txBody>
        </p:sp>
        <p:sp>
          <p:nvSpPr>
            <p:cNvPr id="73" name="Freeform 24"/>
            <p:cNvSpPr>
              <a:spLocks noEditPoints="1"/>
            </p:cNvSpPr>
            <p:nvPr/>
          </p:nvSpPr>
          <p:spPr bwMode="black">
            <a:xfrm>
              <a:off x="6483691" y="2591247"/>
              <a:ext cx="553218" cy="4273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0071BC"/>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74" name="TextBox 73"/>
            <p:cNvSpPr txBox="1"/>
            <p:nvPr/>
          </p:nvSpPr>
          <p:spPr>
            <a:xfrm>
              <a:off x="5897611" y="1623463"/>
              <a:ext cx="273645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400" dirty="0" smtClean="0">
                  <a:solidFill>
                    <a:srgbClr val="5F5F5F">
                      <a:alpha val="99000"/>
                    </a:srgbClr>
                  </a:solidFill>
                  <a:latin typeface="+mn-lt"/>
                </a:rPr>
                <a:t>Identical or similar </a:t>
              </a:r>
              <a:r>
                <a:rPr lang="en-US" sz="1400" dirty="0">
                  <a:solidFill>
                    <a:srgbClr val="5F5F5F">
                      <a:alpha val="99000"/>
                    </a:srgbClr>
                  </a:solidFill>
                  <a:latin typeface="+mn-lt"/>
                </a:rPr>
                <a:t>deployment instances </a:t>
              </a:r>
              <a:r>
                <a:rPr lang="en-US" sz="1400" dirty="0" smtClean="0">
                  <a:solidFill>
                    <a:srgbClr val="5F5F5F">
                      <a:alpha val="99000"/>
                    </a:srgbClr>
                  </a:solidFill>
                  <a:latin typeface="+mn-lt"/>
                </a:rPr>
                <a:t>use a common </a:t>
              </a:r>
              <a:r>
                <a:rPr lang="en-US" sz="1400" dirty="0">
                  <a:solidFill>
                    <a:srgbClr val="5F5F5F">
                      <a:alpha val="99000"/>
                    </a:srgbClr>
                  </a:solidFill>
                  <a:latin typeface="+mn-lt"/>
                </a:rPr>
                <a:t>OS image as </a:t>
              </a:r>
              <a:r>
                <a:rPr lang="en-US" sz="1400" dirty="0" smtClean="0">
                  <a:solidFill>
                    <a:srgbClr val="5F5F5F">
                      <a:alpha val="99000"/>
                    </a:srgbClr>
                  </a:solidFill>
                  <a:latin typeface="+mn-lt"/>
                </a:rPr>
                <a:t>a starting point</a:t>
              </a:r>
              <a:endParaRPr lang="en-US" sz="1400" dirty="0">
                <a:solidFill>
                  <a:srgbClr val="5F5F5F">
                    <a:alpha val="99000"/>
                  </a:srgbClr>
                </a:solidFill>
                <a:latin typeface="+mn-lt"/>
              </a:endParaRPr>
            </a:p>
          </p:txBody>
        </p:sp>
        <p:sp>
          <p:nvSpPr>
            <p:cNvPr id="75" name="Right Arrow 74"/>
            <p:cNvSpPr/>
            <p:nvPr/>
          </p:nvSpPr>
          <p:spPr bwMode="auto">
            <a:xfrm>
              <a:off x="5928754" y="2579873"/>
              <a:ext cx="408438"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endParaRPr>
            </a:p>
          </p:txBody>
        </p:sp>
        <p:sp>
          <p:nvSpPr>
            <p:cNvPr id="76" name="Right Arrow 75"/>
            <p:cNvSpPr/>
            <p:nvPr/>
          </p:nvSpPr>
          <p:spPr bwMode="auto">
            <a:xfrm>
              <a:off x="5928754" y="3598892"/>
              <a:ext cx="408438"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809149" fontAlgn="base">
                <a:spcBef>
                  <a:spcPts val="177"/>
                </a:spcBef>
                <a:spcAft>
                  <a:spcPct val="0"/>
                </a:spcAft>
                <a:defRPr/>
              </a:pPr>
              <a:endParaRPr lang="en-US" sz="2400" kern="0" dirty="0">
                <a:ln>
                  <a:solidFill>
                    <a:srgbClr val="FFFFFF">
                      <a:alpha val="0"/>
                    </a:srgbClr>
                  </a:solidFill>
                </a:ln>
                <a:solidFill>
                  <a:srgbClr val="FFFFFF"/>
                </a:solidFill>
              </a:endParaRPr>
            </a:p>
          </p:txBody>
        </p:sp>
        <p:sp>
          <p:nvSpPr>
            <p:cNvPr id="77" name="Freeform 24"/>
            <p:cNvSpPr>
              <a:spLocks noEditPoints="1"/>
            </p:cNvSpPr>
            <p:nvPr/>
          </p:nvSpPr>
          <p:spPr bwMode="black">
            <a:xfrm>
              <a:off x="6483691" y="3113211"/>
              <a:ext cx="553218" cy="4273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0071BC"/>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78" name="Freeform 24"/>
            <p:cNvSpPr>
              <a:spLocks noEditPoints="1"/>
            </p:cNvSpPr>
            <p:nvPr/>
          </p:nvSpPr>
          <p:spPr bwMode="black">
            <a:xfrm>
              <a:off x="6483691" y="3635175"/>
              <a:ext cx="553218" cy="4273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0071BC"/>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79" name="TextBox 78"/>
            <p:cNvSpPr txBox="1"/>
            <p:nvPr/>
          </p:nvSpPr>
          <p:spPr>
            <a:xfrm>
              <a:off x="5054384" y="4224291"/>
              <a:ext cx="242833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defTabSz="1219170">
                <a:defRPr/>
              </a:pPr>
              <a:r>
                <a:rPr lang="en-US" sz="1500" dirty="0">
                  <a:solidFill>
                    <a:srgbClr val="5F5F5F">
                      <a:alpha val="99000"/>
                    </a:srgbClr>
                  </a:solidFill>
                  <a:latin typeface="+mn-lt"/>
                </a:rPr>
                <a:t>Capture VM saves </a:t>
              </a:r>
              <a:r>
                <a:rPr lang="en-US" sz="1500" dirty="0" smtClean="0">
                  <a:solidFill>
                    <a:srgbClr val="5F5F5F">
                      <a:alpha val="99000"/>
                    </a:srgbClr>
                  </a:solidFill>
                  <a:latin typeface="+mn-lt"/>
                </a:rPr>
                <a:t>the customized </a:t>
              </a:r>
              <a:r>
                <a:rPr lang="en-US" sz="1500" dirty="0">
                  <a:solidFill>
                    <a:srgbClr val="5F5F5F">
                      <a:alpha val="99000"/>
                    </a:srgbClr>
                  </a:solidFill>
                  <a:latin typeface="+mn-lt"/>
                </a:rPr>
                <a:t>image </a:t>
              </a:r>
              <a:r>
                <a:rPr lang="en-US" sz="1500" dirty="0" smtClean="0">
                  <a:solidFill>
                    <a:srgbClr val="5F5F5F">
                      <a:alpha val="99000"/>
                    </a:srgbClr>
                  </a:solidFill>
                  <a:latin typeface="+mn-lt"/>
                </a:rPr>
                <a:t>to </a:t>
              </a:r>
              <a:r>
                <a:rPr lang="en-US" sz="1500" dirty="0">
                  <a:solidFill>
                    <a:srgbClr val="5F5F5F">
                      <a:alpha val="99000"/>
                    </a:srgbClr>
                  </a:solidFill>
                  <a:latin typeface="+mn-lt"/>
                </a:rPr>
                <a:t>your image library</a:t>
              </a:r>
            </a:p>
          </p:txBody>
        </p:sp>
      </p:grpSp>
    </p:spTree>
    <p:extLst>
      <p:ext uri="{BB962C8B-B14F-4D97-AF65-F5344CB8AC3E}">
        <p14:creationId xmlns:p14="http://schemas.microsoft.com/office/powerpoint/2010/main" val="32085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on Bring Your Own (BYO) Generalized Images</a:t>
            </a:r>
            <a:endParaRPr lang="en-US" dirty="0"/>
          </a:p>
        </p:txBody>
      </p:sp>
      <p:sp>
        <p:nvSpPr>
          <p:cNvPr id="3" name="Text Placeholder 2"/>
          <p:cNvSpPr>
            <a:spLocks noGrp="1"/>
          </p:cNvSpPr>
          <p:nvPr>
            <p:ph type="body" sz="quarter" idx="13"/>
          </p:nvPr>
        </p:nvSpPr>
        <p:spPr/>
        <p:txBody>
          <a:bodyPr/>
          <a:lstStyle/>
          <a:p>
            <a:r>
              <a:rPr lang="en-US" dirty="0" err="1" smtClean="0"/>
              <a:t>Sysprep</a:t>
            </a:r>
            <a:r>
              <a:rPr lang="en-US" dirty="0" smtClean="0"/>
              <a:t> and </a:t>
            </a:r>
            <a:r>
              <a:rPr lang="en-US" i="1" dirty="0" smtClean="0"/>
              <a:t>Generalize</a:t>
            </a:r>
            <a:r>
              <a:rPr lang="en-US" dirty="0" smtClean="0"/>
              <a:t> is expected</a:t>
            </a:r>
          </a:p>
          <a:p>
            <a:r>
              <a:rPr lang="en-US" dirty="0" smtClean="0"/>
              <a:t>Do not put </a:t>
            </a:r>
            <a:r>
              <a:rPr lang="en-US" b="1" dirty="0" smtClean="0"/>
              <a:t>unattend.xml</a:t>
            </a:r>
            <a:r>
              <a:rPr lang="en-US" dirty="0" smtClean="0"/>
              <a:t> on the disk</a:t>
            </a:r>
          </a:p>
          <a:p>
            <a:r>
              <a:rPr lang="en-US" dirty="0" smtClean="0"/>
              <a:t>Do not install the Microsoft Azure Integration Components</a:t>
            </a:r>
          </a:p>
          <a:p>
            <a:r>
              <a:rPr lang="en-US" dirty="0"/>
              <a:t>No </a:t>
            </a:r>
            <a:r>
              <a:rPr lang="en-US" dirty="0" smtClean="0"/>
              <a:t>Microsoft Azure agent</a:t>
            </a:r>
            <a:endParaRPr lang="en-US" dirty="0"/>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686706" y="2556995"/>
            <a:ext cx="4818588" cy="332374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07196279"/>
      </p:ext>
    </p:extLst>
  </p:cSld>
  <p:clrMapOvr>
    <a:masterClrMapping/>
  </p:clrMapOvr>
  <p:transition advTm="546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8135332" cy="1828800"/>
          </a:xfrm>
        </p:spPr>
        <p:txBody>
          <a:bodyPr/>
          <a:lstStyle/>
          <a:p>
            <a:r>
              <a:rPr lang="en-US" dirty="0"/>
              <a:t>Module </a:t>
            </a:r>
            <a:r>
              <a:rPr lang="en-US" dirty="0" smtClean="0"/>
              <a:t>2</a:t>
            </a:r>
            <a:r>
              <a:rPr lang="en-US" dirty="0"/>
              <a:t>: </a:t>
            </a:r>
            <a:r>
              <a:rPr lang="en-US" dirty="0" err="1"/>
              <a:t>IaaS</a:t>
            </a:r>
            <a:r>
              <a:rPr lang="en-US" dirty="0"/>
              <a:t> </a:t>
            </a:r>
            <a:r>
              <a:rPr lang="en-US" dirty="0" smtClean="0"/>
              <a:t>VMs</a:t>
            </a:r>
            <a:endParaRPr lang="en-US" dirty="0"/>
          </a:p>
        </p:txBody>
      </p:sp>
      <p:sp>
        <p:nvSpPr>
          <p:cNvPr id="7" name="Text Placeholder 6"/>
          <p:cNvSpPr>
            <a:spLocks noGrp="1"/>
          </p:cNvSpPr>
          <p:nvPr>
            <p:ph type="body" sz="quarter" idx="12"/>
          </p:nvPr>
        </p:nvSpPr>
        <p:spPr/>
        <p:txBody>
          <a:bodyPr/>
          <a:lstStyle/>
          <a:p>
            <a:r>
              <a:rPr lang="en-US" dirty="0" smtClean="0"/>
              <a:t>Managing VMs</a:t>
            </a:r>
            <a:endParaRPr lang="en-US" dirty="0"/>
          </a:p>
        </p:txBody>
      </p:sp>
    </p:spTree>
    <p:extLst>
      <p:ext uri="{BB962C8B-B14F-4D97-AF65-F5344CB8AC3E}">
        <p14:creationId xmlns:p14="http://schemas.microsoft.com/office/powerpoint/2010/main" val="318562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VM </a:t>
            </a:r>
            <a:r>
              <a:rPr lang="en-US" dirty="0" smtClean="0"/>
              <a:t>Agent and Extensions</a:t>
            </a:r>
            <a:endParaRPr lang="en-US" dirty="0"/>
          </a:p>
        </p:txBody>
      </p:sp>
      <p:sp>
        <p:nvSpPr>
          <p:cNvPr id="4" name="Text Placeholder 3"/>
          <p:cNvSpPr>
            <a:spLocks noGrp="1"/>
          </p:cNvSpPr>
          <p:nvPr>
            <p:ph type="body" sz="quarter" idx="13"/>
          </p:nvPr>
        </p:nvSpPr>
        <p:spPr/>
        <p:txBody>
          <a:bodyPr/>
          <a:lstStyle/>
          <a:p>
            <a:r>
              <a:rPr lang="en-US" dirty="0" smtClean="0"/>
              <a:t>VM Agent </a:t>
            </a:r>
            <a:r>
              <a:rPr lang="en-US" dirty="0"/>
              <a:t>is used to install, configure, manage and run Azure </a:t>
            </a:r>
            <a:r>
              <a:rPr lang="en-US" dirty="0" smtClean="0"/>
              <a:t>VM Extensions</a:t>
            </a:r>
          </a:p>
          <a:p>
            <a:pPr lvl="1"/>
            <a:r>
              <a:rPr lang="en-US" dirty="0" smtClean="0"/>
              <a:t>Installs</a:t>
            </a:r>
            <a:r>
              <a:rPr lang="en-US" dirty="0"/>
              <a:t>, configures, and removes VM extensions on instances of Azure </a:t>
            </a:r>
            <a:r>
              <a:rPr lang="en-US" dirty="0" smtClean="0"/>
              <a:t>VMs </a:t>
            </a:r>
          </a:p>
          <a:p>
            <a:pPr lvl="1"/>
            <a:r>
              <a:rPr lang="en-US" dirty="0" smtClean="0"/>
              <a:t>Enable via Portal or PowerShell</a:t>
            </a:r>
            <a:endParaRPr lang="en-US" dirty="0"/>
          </a:p>
          <a:p>
            <a:pPr lvl="1"/>
            <a:r>
              <a:rPr lang="en-US" dirty="0" smtClean="0"/>
              <a:t>Available for Windows and Linux</a:t>
            </a:r>
          </a:p>
          <a:p>
            <a:r>
              <a:rPr lang="en-US" dirty="0"/>
              <a:t>VM Extensions provide dynamic features that Microsoft and other third parties </a:t>
            </a:r>
            <a:r>
              <a:rPr lang="en-US" dirty="0" smtClean="0"/>
              <a:t>provide</a:t>
            </a:r>
          </a:p>
          <a:p>
            <a:pPr lvl="1"/>
            <a:r>
              <a:rPr lang="en-US" dirty="0"/>
              <a:t>Modify security and identity features, such as resetting account values and using antimalware</a:t>
            </a:r>
          </a:p>
          <a:p>
            <a:pPr lvl="1"/>
            <a:r>
              <a:rPr lang="en-US" dirty="0" smtClean="0"/>
              <a:t>Start</a:t>
            </a:r>
            <a:r>
              <a:rPr lang="en-US" dirty="0"/>
              <a:t>, stop, or configure monitoring and diagnostics</a:t>
            </a:r>
          </a:p>
          <a:p>
            <a:pPr lvl="1"/>
            <a:r>
              <a:rPr lang="en-US" dirty="0" smtClean="0"/>
              <a:t>Reset </a:t>
            </a:r>
            <a:r>
              <a:rPr lang="en-US" dirty="0"/>
              <a:t>or install connectivity features, such as RDP and SSH</a:t>
            </a:r>
          </a:p>
          <a:p>
            <a:pPr lvl="1"/>
            <a:r>
              <a:rPr lang="en-US" dirty="0" smtClean="0"/>
              <a:t>Diagnose</a:t>
            </a:r>
            <a:r>
              <a:rPr lang="en-US" dirty="0"/>
              <a:t>, monitor, and manage your VMs</a:t>
            </a:r>
          </a:p>
          <a:p>
            <a:pPr lvl="1"/>
            <a:endParaRPr lang="en-US" dirty="0"/>
          </a:p>
        </p:txBody>
      </p:sp>
    </p:spTree>
    <p:extLst>
      <p:ext uri="{BB962C8B-B14F-4D97-AF65-F5344CB8AC3E}">
        <p14:creationId xmlns:p14="http://schemas.microsoft.com/office/powerpoint/2010/main" val="40183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 Continuous Offering from Private to Public Cloud</a:t>
            </a:r>
            <a:endParaRPr lang="en-US" dirty="0"/>
          </a:p>
        </p:txBody>
      </p:sp>
      <p:sp>
        <p:nvSpPr>
          <p:cNvPr id="84" name="Rectangle 83"/>
          <p:cNvSpPr/>
          <p:nvPr/>
        </p:nvSpPr>
        <p:spPr bwMode="auto">
          <a:xfrm>
            <a:off x="5557422" y="3787416"/>
            <a:ext cx="912126" cy="302584"/>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1760" tIns="0" rIns="70879" bIns="0" numCol="1" rtlCol="0" anchor="ctr" anchorCtr="1" compatLnSpc="1">
            <a:prstTxWarp prst="textNoShape">
              <a:avLst/>
            </a:prstTxWarp>
          </a:bodyPr>
          <a:lstStyle/>
          <a:p>
            <a:pPr defTabSz="531669">
              <a:lnSpc>
                <a:spcPct val="90000"/>
              </a:lnSpc>
              <a:buSzPct val="90000"/>
              <a:defRPr/>
            </a:pPr>
            <a:endParaRPr lang="en-US" kern="0" dirty="0">
              <a:gradFill>
                <a:gsLst>
                  <a:gs pos="85000">
                    <a:srgbClr val="FFFFFF"/>
                  </a:gs>
                  <a:gs pos="0">
                    <a:srgbClr val="FFFFFF"/>
                  </a:gs>
                </a:gsLst>
                <a:lin ang="5400000" scaled="0"/>
              </a:gradFill>
            </a:endParaRPr>
          </a:p>
        </p:txBody>
      </p:sp>
      <p:sp>
        <p:nvSpPr>
          <p:cNvPr id="85" name="Rectangle 84"/>
          <p:cNvSpPr/>
          <p:nvPr/>
        </p:nvSpPr>
        <p:spPr bwMode="auto">
          <a:xfrm>
            <a:off x="5556528" y="2668286"/>
            <a:ext cx="912126" cy="1112876"/>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1760" tIns="141760" rIns="70879" bIns="35438" numCol="1" rtlCol="0" anchor="t" anchorCtr="0" compatLnSpc="1">
            <a:prstTxWarp prst="textNoShape">
              <a:avLst/>
            </a:prstTxWarp>
          </a:bodyPr>
          <a:lstStyle/>
          <a:p>
            <a:pPr defTabSz="531669">
              <a:lnSpc>
                <a:spcPct val="90000"/>
              </a:lnSpc>
              <a:buSzPct val="90000"/>
              <a:defRPr/>
            </a:pPr>
            <a:endParaRPr lang="en-US" kern="0">
              <a:gradFill>
                <a:gsLst>
                  <a:gs pos="85000">
                    <a:srgbClr val="FFFFFF"/>
                  </a:gs>
                  <a:gs pos="0">
                    <a:srgbClr val="FFFFFF"/>
                  </a:gs>
                </a:gsLst>
                <a:lin ang="5400000" scaled="0"/>
              </a:gradFill>
            </a:endParaRPr>
          </a:p>
        </p:txBody>
      </p:sp>
      <p:sp>
        <p:nvSpPr>
          <p:cNvPr id="86" name="Rectangle 85"/>
          <p:cNvSpPr/>
          <p:nvPr/>
        </p:nvSpPr>
        <p:spPr bwMode="auto">
          <a:xfrm>
            <a:off x="5556528" y="1378544"/>
            <a:ext cx="912126" cy="3998963"/>
          </a:xfrm>
          <a:prstGeom prst="rect">
            <a:avLst/>
          </a:prstGeom>
          <a:solidFill>
            <a:srgbClr val="00AEEF"/>
          </a:solidFill>
          <a:ln w="9525" cap="flat" cmpd="sng" algn="ctr">
            <a:noFill/>
            <a:prstDash val="solid"/>
            <a:headEnd type="none" w="med" len="med"/>
            <a:tailEnd type="none" w="med" len="med"/>
          </a:ln>
          <a:effectLst/>
        </p:spPr>
        <p:txBody>
          <a:bodyPr vert="horz" wrap="square" lIns="141760" tIns="141760" rIns="70879" bIns="35438" numCol="1" rtlCol="0" anchor="t" anchorCtr="0" compatLnSpc="1">
            <a:prstTxWarp prst="textNoShape">
              <a:avLst/>
            </a:prstTxWarp>
          </a:bodyPr>
          <a:lstStyle/>
          <a:p>
            <a:pPr defTabSz="531669">
              <a:lnSpc>
                <a:spcPct val="90000"/>
              </a:lnSpc>
              <a:buSzPct val="90000"/>
              <a:defRPr/>
            </a:pPr>
            <a:endParaRPr lang="en-US" kern="0">
              <a:gradFill>
                <a:gsLst>
                  <a:gs pos="85000">
                    <a:srgbClr val="FFFFFF"/>
                  </a:gs>
                  <a:gs pos="0">
                    <a:srgbClr val="FFFFFF"/>
                  </a:gs>
                </a:gsLst>
                <a:lin ang="5400000" scaled="0"/>
              </a:gradFill>
            </a:endParaRPr>
          </a:p>
        </p:txBody>
      </p:sp>
      <p:sp>
        <p:nvSpPr>
          <p:cNvPr id="87" name="Rectangle 86"/>
          <p:cNvSpPr/>
          <p:nvPr/>
        </p:nvSpPr>
        <p:spPr bwMode="auto">
          <a:xfrm>
            <a:off x="6495619" y="3787416"/>
            <a:ext cx="912126" cy="302584"/>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1760" tIns="0" rIns="70879" bIns="0" numCol="1" rtlCol="0" anchor="ctr" anchorCtr="1" compatLnSpc="1">
            <a:prstTxWarp prst="textNoShape">
              <a:avLst/>
            </a:prstTxWarp>
          </a:bodyPr>
          <a:lstStyle/>
          <a:p>
            <a:pPr defTabSz="531669">
              <a:lnSpc>
                <a:spcPct val="90000"/>
              </a:lnSpc>
              <a:buSzPct val="90000"/>
              <a:defRPr/>
            </a:pPr>
            <a:r>
              <a:rPr lang="en-US" kern="0">
                <a:gradFill>
                  <a:gsLst>
                    <a:gs pos="85000">
                      <a:srgbClr val="FFFFFF"/>
                    </a:gs>
                    <a:gs pos="0">
                      <a:srgbClr val="FFFFFF"/>
                    </a:gs>
                  </a:gsLst>
                  <a:lin ang="5400000" scaled="0"/>
                </a:gradFill>
              </a:rPr>
              <a:t>PaaS</a:t>
            </a:r>
          </a:p>
        </p:txBody>
      </p:sp>
      <p:sp>
        <p:nvSpPr>
          <p:cNvPr id="88" name="Rectangle 87"/>
          <p:cNvSpPr/>
          <p:nvPr/>
        </p:nvSpPr>
        <p:spPr bwMode="auto">
          <a:xfrm>
            <a:off x="7433814" y="3787416"/>
            <a:ext cx="912126" cy="302584"/>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1760" tIns="0" rIns="70879" bIns="0" numCol="1" rtlCol="0" anchor="ctr" anchorCtr="1" compatLnSpc="1">
            <a:prstTxWarp prst="textNoShape">
              <a:avLst/>
            </a:prstTxWarp>
          </a:bodyPr>
          <a:lstStyle/>
          <a:p>
            <a:pPr defTabSz="531669">
              <a:lnSpc>
                <a:spcPct val="90000"/>
              </a:lnSpc>
              <a:buSzPct val="90000"/>
              <a:defRPr/>
            </a:pPr>
            <a:r>
              <a:rPr lang="en-US" kern="0">
                <a:gradFill>
                  <a:gsLst>
                    <a:gs pos="85000">
                      <a:srgbClr val="FFFFFF"/>
                    </a:gs>
                    <a:gs pos="0">
                      <a:srgbClr val="FFFFFF"/>
                    </a:gs>
                  </a:gsLst>
                  <a:lin ang="5400000" scaled="0"/>
                </a:gradFill>
              </a:rPr>
              <a:t>SaaS</a:t>
            </a:r>
          </a:p>
        </p:txBody>
      </p:sp>
      <p:sp>
        <p:nvSpPr>
          <p:cNvPr id="89" name="Rectangle 88"/>
          <p:cNvSpPr/>
          <p:nvPr/>
        </p:nvSpPr>
        <p:spPr bwMode="auto">
          <a:xfrm>
            <a:off x="6494723" y="2668286"/>
            <a:ext cx="912126" cy="1112876"/>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1760" tIns="141760" rIns="70879" bIns="35438" numCol="1" rtlCol="0" anchor="t" anchorCtr="0" compatLnSpc="1">
            <a:prstTxWarp prst="textNoShape">
              <a:avLst/>
            </a:prstTxWarp>
          </a:bodyPr>
          <a:lstStyle/>
          <a:p>
            <a:pPr defTabSz="531669">
              <a:lnSpc>
                <a:spcPct val="90000"/>
              </a:lnSpc>
              <a:buSzPct val="90000"/>
              <a:defRPr/>
            </a:pPr>
            <a:endParaRPr lang="en-US" kern="0">
              <a:gradFill>
                <a:gsLst>
                  <a:gs pos="85000">
                    <a:srgbClr val="FFFFFF"/>
                  </a:gs>
                  <a:gs pos="0">
                    <a:srgbClr val="FFFFFF"/>
                  </a:gs>
                </a:gsLst>
                <a:lin ang="5400000" scaled="0"/>
              </a:gradFill>
            </a:endParaRPr>
          </a:p>
        </p:txBody>
      </p:sp>
      <p:sp>
        <p:nvSpPr>
          <p:cNvPr id="90" name="Rectangle 89"/>
          <p:cNvSpPr/>
          <p:nvPr/>
        </p:nvSpPr>
        <p:spPr bwMode="auto">
          <a:xfrm>
            <a:off x="7432919" y="2668286"/>
            <a:ext cx="912126" cy="1112876"/>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1760" tIns="141760" rIns="70879" bIns="35438" numCol="1" rtlCol="0" anchor="t" anchorCtr="0" compatLnSpc="1">
            <a:prstTxWarp prst="textNoShape">
              <a:avLst/>
            </a:prstTxWarp>
          </a:bodyPr>
          <a:lstStyle/>
          <a:p>
            <a:pPr defTabSz="531669">
              <a:lnSpc>
                <a:spcPct val="90000"/>
              </a:lnSpc>
              <a:buSzPct val="90000"/>
              <a:defRPr/>
            </a:pPr>
            <a:endParaRPr lang="en-US" kern="0">
              <a:gradFill>
                <a:gsLst>
                  <a:gs pos="85000">
                    <a:srgbClr val="FFFFFF"/>
                  </a:gs>
                  <a:gs pos="0">
                    <a:srgbClr val="FFFFFF"/>
                  </a:gs>
                </a:gsLst>
                <a:lin ang="5400000" scaled="0"/>
              </a:gradFill>
            </a:endParaRPr>
          </a:p>
        </p:txBody>
      </p:sp>
      <p:sp>
        <p:nvSpPr>
          <p:cNvPr id="91" name="Rectangle 90"/>
          <p:cNvSpPr/>
          <p:nvPr/>
        </p:nvSpPr>
        <p:spPr bwMode="auto">
          <a:xfrm>
            <a:off x="3681034" y="3787416"/>
            <a:ext cx="912126" cy="302584"/>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70879" tIns="0" rIns="0" bIns="0" numCol="1" rtlCol="0" anchor="ctr" anchorCtr="1" compatLnSpc="1">
            <a:prstTxWarp prst="textNoShape">
              <a:avLst/>
            </a:prstTxWarp>
          </a:bodyPr>
          <a:lstStyle/>
          <a:p>
            <a:pPr algn="ctr" defTabSz="531669">
              <a:buSzPct val="90000"/>
              <a:defRPr/>
            </a:pPr>
            <a:r>
              <a:rPr lang="en-US" kern="0">
                <a:gradFill>
                  <a:gsLst>
                    <a:gs pos="85000">
                      <a:srgbClr val="FFFFFF"/>
                    </a:gs>
                    <a:gs pos="0">
                      <a:srgbClr val="FFFFFF"/>
                    </a:gs>
                  </a:gsLst>
                  <a:lin ang="5400000" scaled="0"/>
                </a:gradFill>
              </a:rPr>
              <a:t>Physical</a:t>
            </a:r>
          </a:p>
        </p:txBody>
      </p:sp>
      <p:sp>
        <p:nvSpPr>
          <p:cNvPr id="92" name="Rectangle 91"/>
          <p:cNvSpPr/>
          <p:nvPr/>
        </p:nvSpPr>
        <p:spPr bwMode="auto">
          <a:xfrm>
            <a:off x="3680140" y="2668286"/>
            <a:ext cx="912126" cy="1112876"/>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1760" tIns="141760" rIns="70879" bIns="35438" numCol="1" rtlCol="0" anchor="t" anchorCtr="0" compatLnSpc="1">
            <a:prstTxWarp prst="textNoShape">
              <a:avLst/>
            </a:prstTxWarp>
          </a:bodyPr>
          <a:lstStyle/>
          <a:p>
            <a:pPr defTabSz="531669">
              <a:lnSpc>
                <a:spcPct val="90000"/>
              </a:lnSpc>
              <a:buSzPct val="90000"/>
              <a:defRPr/>
            </a:pPr>
            <a:endParaRPr lang="en-US" kern="0">
              <a:gradFill>
                <a:gsLst>
                  <a:gs pos="85000">
                    <a:srgbClr val="FFFFFF"/>
                  </a:gs>
                  <a:gs pos="0">
                    <a:srgbClr val="FFFFFF"/>
                  </a:gs>
                </a:gsLst>
                <a:lin ang="5400000" scaled="0"/>
              </a:gradFill>
            </a:endParaRPr>
          </a:p>
        </p:txBody>
      </p:sp>
      <p:pic>
        <p:nvPicPr>
          <p:cNvPr id="93" name="Picture 6"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3805181" y="2905620"/>
            <a:ext cx="671398" cy="645650"/>
          </a:xfrm>
          <a:prstGeom prst="rect">
            <a:avLst/>
          </a:prstGeom>
          <a:noFill/>
        </p:spPr>
      </p:pic>
      <p:sp>
        <p:nvSpPr>
          <p:cNvPr id="94" name="Isosceles Triangle 93"/>
          <p:cNvSpPr/>
          <p:nvPr/>
        </p:nvSpPr>
        <p:spPr bwMode="auto">
          <a:xfrm rot="10800000">
            <a:off x="6709357" y="3068967"/>
            <a:ext cx="342620" cy="425227"/>
          </a:xfrm>
          <a:prstGeom prst="triangle">
            <a:avLst>
              <a:gd name="adj" fmla="val 0"/>
            </a:avLst>
          </a:prstGeom>
          <a:gradFill rotWithShape="1">
            <a:gsLst>
              <a:gs pos="0">
                <a:sysClr val="window" lastClr="FFFFFF">
                  <a:lumMod val="95000"/>
                  <a:alpha val="0"/>
                </a:sysClr>
              </a:gs>
              <a:gs pos="50000">
                <a:srgbClr val="FFFFFF">
                  <a:alpha val="53000"/>
                </a:srgbClr>
              </a:gs>
              <a:gs pos="100000">
                <a:srgbClr val="FFFFFF"/>
              </a:gs>
            </a:gsLst>
            <a:lin ang="5400000" scaled="0"/>
          </a:gradFill>
          <a:ln w="9525" cap="flat" cmpd="sng" algn="ctr">
            <a:noFill/>
            <a:prstDash val="solid"/>
            <a:headEnd type="none" w="med" len="med"/>
            <a:tailEnd type="none" w="med" len="med"/>
          </a:ln>
          <a:effectLst/>
        </p:spPr>
        <p:txBody>
          <a:bodyPr vert="horz" wrap="square" lIns="70876" tIns="35438" rIns="70876" bIns="35438" numCol="1" rtlCol="0" anchor="ctr" anchorCtr="0" compatLnSpc="1">
            <a:prstTxWarp prst="textNoShape">
              <a:avLst/>
            </a:prstTxWarp>
          </a:bodyPr>
          <a:lstStyle/>
          <a:p>
            <a:pPr algn="ctr" defTabSz="531494">
              <a:defRPr/>
            </a:pPr>
            <a:endParaRPr lang="en-US" sz="1200" kern="0">
              <a:gradFill>
                <a:gsLst>
                  <a:gs pos="0">
                    <a:srgbClr val="FFFFFF"/>
                  </a:gs>
                  <a:gs pos="100000">
                    <a:srgbClr val="FFFFFF"/>
                  </a:gs>
                </a:gsLst>
                <a:lin ang="5400000" scaled="0"/>
              </a:gradFill>
              <a:latin typeface="Segoe UI"/>
            </a:endParaRPr>
          </a:p>
        </p:txBody>
      </p:sp>
      <p:pic>
        <p:nvPicPr>
          <p:cNvPr id="95" name="Picture 94"/>
          <p:cNvPicPr>
            <a:picLocks noChangeAspect="1"/>
          </p:cNvPicPr>
          <p:nvPr/>
        </p:nvPicPr>
        <p:blipFill>
          <a:blip r:embed="rId4" cstate="print">
            <a:lum bright="100000" contrast="100000"/>
          </a:blip>
          <a:stretch>
            <a:fillRect/>
          </a:stretch>
        </p:blipFill>
        <p:spPr>
          <a:xfrm>
            <a:off x="6617990" y="3311838"/>
            <a:ext cx="702882" cy="402847"/>
          </a:xfrm>
          <a:prstGeom prst="rect">
            <a:avLst/>
          </a:prstGeom>
          <a:noFill/>
          <a:ln>
            <a:noFill/>
          </a:ln>
          <a:effectLst/>
        </p:spPr>
      </p:pic>
      <p:pic>
        <p:nvPicPr>
          <p:cNvPr id="96" name="Picture 95" descr="\\MAGNUM\Projects\Microsoft\Cloud Power FY12\Design\ICONS_PNG\Application.png"/>
          <p:cNvPicPr>
            <a:picLocks noChangeAspect="1" noChangeArrowheads="1"/>
          </p:cNvPicPr>
          <p:nvPr/>
        </p:nvPicPr>
        <p:blipFill>
          <a:blip r:embed="rId5" cstate="print">
            <a:lum bright="100000"/>
          </a:blip>
          <a:srcRect/>
          <a:stretch>
            <a:fillRect/>
          </a:stretch>
        </p:blipFill>
        <p:spPr bwMode="auto">
          <a:xfrm>
            <a:off x="6620684" y="2667118"/>
            <a:ext cx="519972" cy="499903"/>
          </a:xfrm>
          <a:prstGeom prst="rect">
            <a:avLst/>
          </a:prstGeom>
          <a:noFill/>
        </p:spPr>
      </p:pic>
      <p:grpSp>
        <p:nvGrpSpPr>
          <p:cNvPr id="97" name="Group 96"/>
          <p:cNvGrpSpPr/>
          <p:nvPr/>
        </p:nvGrpSpPr>
        <p:grpSpPr>
          <a:xfrm>
            <a:off x="7553925" y="2719783"/>
            <a:ext cx="682211" cy="1003741"/>
            <a:chOff x="10948236" y="3048621"/>
            <a:chExt cx="2113909" cy="3139117"/>
          </a:xfrm>
        </p:grpSpPr>
        <p:pic>
          <p:nvPicPr>
            <p:cNvPr id="98" name="Picture 2" descr="\\MAGNUM\Projects\Microsoft\Cloud Power FY12\Design\Icons\PNGs\Web.png"/>
            <p:cNvPicPr>
              <a:picLocks noChangeAspect="1" noChangeArrowheads="1"/>
            </p:cNvPicPr>
            <p:nvPr/>
          </p:nvPicPr>
          <p:blipFill rotWithShape="1">
            <a:blip r:embed="rId6" cstate="print">
              <a:lum bright="100000"/>
            </a:blip>
            <a:srcRect t="1" b="-1316"/>
            <a:stretch/>
          </p:blipFill>
          <p:spPr bwMode="auto">
            <a:xfrm>
              <a:off x="11112870" y="3048621"/>
              <a:ext cx="1234537" cy="1250773"/>
            </a:xfrm>
            <a:prstGeom prst="rect">
              <a:avLst/>
            </a:prstGeom>
            <a:noFill/>
          </p:spPr>
        </p:pic>
        <p:sp>
          <p:nvSpPr>
            <p:cNvPr id="99" name="Isosceles Triangle 98"/>
            <p:cNvSpPr/>
            <p:nvPr/>
          </p:nvSpPr>
          <p:spPr bwMode="auto">
            <a:xfrm rot="10800000">
              <a:off x="11199316" y="4146344"/>
              <a:ext cx="1061647" cy="1329862"/>
            </a:xfrm>
            <a:prstGeom prst="triangle">
              <a:avLst>
                <a:gd name="adj" fmla="val 0"/>
              </a:avLst>
            </a:prstGeom>
            <a:gradFill rotWithShape="1">
              <a:gsLst>
                <a:gs pos="0">
                  <a:sysClr val="window" lastClr="FFFFFF">
                    <a:lumMod val="95000"/>
                    <a:alpha val="0"/>
                  </a:sysClr>
                </a:gs>
                <a:gs pos="50000">
                  <a:srgbClr val="FFFFFF">
                    <a:alpha val="67000"/>
                  </a:srgbClr>
                </a:gs>
                <a:gs pos="100000">
                  <a:srgbClr val="FFFFFF"/>
                </a:gs>
              </a:gsLst>
              <a:lin ang="54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531494">
                <a:defRPr/>
              </a:pPr>
              <a:endParaRPr lang="en-US" sz="1200" kern="0">
                <a:gradFill>
                  <a:gsLst>
                    <a:gs pos="0">
                      <a:srgbClr val="FFFFFF"/>
                    </a:gs>
                    <a:gs pos="100000">
                      <a:srgbClr val="FFFFFF"/>
                    </a:gs>
                  </a:gsLst>
                  <a:lin ang="5400000" scaled="0"/>
                </a:gradFill>
                <a:latin typeface="Segoe UI"/>
              </a:endParaRPr>
            </a:p>
          </p:txBody>
        </p:sp>
        <p:pic>
          <p:nvPicPr>
            <p:cNvPr id="100" name="Picture 99"/>
            <p:cNvPicPr>
              <a:picLocks noChangeAspect="1"/>
            </p:cNvPicPr>
            <p:nvPr/>
          </p:nvPicPr>
          <p:blipFill>
            <a:blip r:embed="rId4" cstate="print">
              <a:lum bright="100000" contrast="100000"/>
            </a:blip>
            <a:stretch>
              <a:fillRect/>
            </a:stretch>
          </p:blipFill>
          <p:spPr>
            <a:xfrm>
              <a:off x="10948236" y="4927866"/>
              <a:ext cx="2113909" cy="1259872"/>
            </a:xfrm>
            <a:prstGeom prst="rect">
              <a:avLst/>
            </a:prstGeom>
            <a:noFill/>
            <a:ln>
              <a:noFill/>
            </a:ln>
            <a:effectLst/>
          </p:spPr>
        </p:pic>
      </p:grpSp>
      <p:grpSp>
        <p:nvGrpSpPr>
          <p:cNvPr id="101" name="Group 100"/>
          <p:cNvGrpSpPr/>
          <p:nvPr/>
        </p:nvGrpSpPr>
        <p:grpSpPr>
          <a:xfrm>
            <a:off x="4618333" y="2663424"/>
            <a:ext cx="913021" cy="1428110"/>
            <a:chOff x="2983003" y="2764132"/>
            <a:chExt cx="2829100" cy="4466297"/>
          </a:xfrm>
        </p:grpSpPr>
        <p:sp>
          <p:nvSpPr>
            <p:cNvPr id="102" name="Rectangle 101"/>
            <p:cNvSpPr/>
            <p:nvPr/>
          </p:nvSpPr>
          <p:spPr bwMode="auto">
            <a:xfrm>
              <a:off x="2985776" y="6284119"/>
              <a:ext cx="2826327" cy="946310"/>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531669">
                <a:lnSpc>
                  <a:spcPct val="90000"/>
                </a:lnSpc>
                <a:buSzPct val="90000"/>
                <a:defRPr/>
              </a:pPr>
              <a:r>
                <a:rPr lang="en-US" kern="0" dirty="0">
                  <a:gradFill>
                    <a:gsLst>
                      <a:gs pos="85000">
                        <a:srgbClr val="FFFFFF"/>
                      </a:gs>
                      <a:gs pos="0">
                        <a:srgbClr val="FFFFFF"/>
                      </a:gs>
                    </a:gsLst>
                    <a:lin ang="5400000" scaled="0"/>
                  </a:gradFill>
                  <a:latin typeface="Segoe UI"/>
                </a:rPr>
                <a:t>Virtual</a:t>
              </a:r>
            </a:p>
          </p:txBody>
        </p:sp>
        <p:sp>
          <p:nvSpPr>
            <p:cNvPr id="103" name="Rectangle 102"/>
            <p:cNvSpPr/>
            <p:nvPr/>
          </p:nvSpPr>
          <p:spPr bwMode="auto">
            <a:xfrm>
              <a:off x="2983003" y="2764132"/>
              <a:ext cx="2826327" cy="3480433"/>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defTabSz="531669">
                <a:lnSpc>
                  <a:spcPct val="90000"/>
                </a:lnSpc>
                <a:buSzPct val="90000"/>
                <a:defRPr/>
              </a:pPr>
              <a:endParaRPr lang="en-US" kern="0">
                <a:gradFill>
                  <a:gsLst>
                    <a:gs pos="85000">
                      <a:srgbClr val="FFFFFF"/>
                    </a:gs>
                    <a:gs pos="0">
                      <a:srgbClr val="FFFFFF"/>
                    </a:gs>
                  </a:gsLst>
                  <a:lin ang="5400000" scaled="0"/>
                </a:gradFill>
              </a:endParaRPr>
            </a:p>
          </p:txBody>
        </p:sp>
        <p:pic>
          <p:nvPicPr>
            <p:cNvPr id="104" name="Picture 2"/>
            <p:cNvPicPr>
              <a:picLocks noChangeAspect="1" noChangeArrowheads="1"/>
            </p:cNvPicPr>
            <p:nvPr/>
          </p:nvPicPr>
          <p:blipFill>
            <a:blip r:embed="rId7" cstate="print">
              <a:lum bright="100000" contrast="100000"/>
            </a:blip>
            <a:srcRect/>
            <a:stretch>
              <a:fillRect/>
            </a:stretch>
          </p:blipFill>
          <p:spPr bwMode="auto">
            <a:xfrm>
              <a:off x="3085313" y="3346910"/>
              <a:ext cx="2552600" cy="2338866"/>
            </a:xfrm>
            <a:prstGeom prst="rect">
              <a:avLst/>
            </a:prstGeom>
            <a:noFill/>
            <a:ln w="9525">
              <a:noFill/>
              <a:miter lim="800000"/>
              <a:headEnd/>
              <a:tailEnd/>
            </a:ln>
            <a:effectLst/>
          </p:spPr>
        </p:pic>
      </p:grpSp>
      <p:sp>
        <p:nvSpPr>
          <p:cNvPr id="105" name="Rectangle 104"/>
          <p:cNvSpPr/>
          <p:nvPr/>
        </p:nvSpPr>
        <p:spPr bwMode="auto">
          <a:xfrm>
            <a:off x="5557423" y="3787416"/>
            <a:ext cx="912126" cy="302584"/>
          </a:xfrm>
          <a:prstGeom prst="rect">
            <a:avLst/>
          </a:prstGeom>
          <a:noFill/>
          <a:ln w="9525" cap="flat" cmpd="sng" algn="ctr">
            <a:noFill/>
            <a:prstDash val="solid"/>
            <a:headEnd type="none" w="med" len="med"/>
            <a:tailEnd type="none" w="med" len="med"/>
          </a:ln>
          <a:effectLst/>
        </p:spPr>
        <p:txBody>
          <a:bodyPr vert="horz" wrap="square" lIns="141760" tIns="0" rIns="70879" bIns="0" numCol="1" rtlCol="0" anchor="ctr" anchorCtr="1" compatLnSpc="1">
            <a:prstTxWarp prst="textNoShape">
              <a:avLst/>
            </a:prstTxWarp>
          </a:bodyPr>
          <a:lstStyle/>
          <a:p>
            <a:pPr defTabSz="531669">
              <a:lnSpc>
                <a:spcPct val="90000"/>
              </a:lnSpc>
              <a:buSzPct val="90000"/>
              <a:defRPr/>
            </a:pPr>
            <a:r>
              <a:rPr lang="en-US" kern="0" dirty="0" err="1">
                <a:gradFill>
                  <a:gsLst>
                    <a:gs pos="85000">
                      <a:srgbClr val="FFFFFF"/>
                    </a:gs>
                    <a:gs pos="0">
                      <a:srgbClr val="FFFFFF"/>
                    </a:gs>
                  </a:gsLst>
                  <a:lin ang="5400000" scaled="0"/>
                </a:gradFill>
              </a:rPr>
              <a:t>IaaS</a:t>
            </a:r>
            <a:endParaRPr lang="en-US" kern="0" dirty="0">
              <a:gradFill>
                <a:gsLst>
                  <a:gs pos="85000">
                    <a:srgbClr val="FFFFFF"/>
                  </a:gs>
                  <a:gs pos="0">
                    <a:srgbClr val="FFFFFF"/>
                  </a:gs>
                </a:gsLst>
                <a:lin ang="5400000" scaled="0"/>
              </a:gradFill>
            </a:endParaRPr>
          </a:p>
        </p:txBody>
      </p:sp>
      <p:grpSp>
        <p:nvGrpSpPr>
          <p:cNvPr id="106" name="Group 105"/>
          <p:cNvGrpSpPr/>
          <p:nvPr/>
        </p:nvGrpSpPr>
        <p:grpSpPr>
          <a:xfrm>
            <a:off x="5541746" y="2654773"/>
            <a:ext cx="896294" cy="1069720"/>
            <a:chOff x="5062551" y="2861874"/>
            <a:chExt cx="2777268" cy="3345461"/>
          </a:xfrm>
        </p:grpSpPr>
        <p:pic>
          <p:nvPicPr>
            <p:cNvPr id="107" name="Picture 2"/>
            <p:cNvPicPr>
              <a:picLocks noChangeAspect="1" noChangeArrowheads="1"/>
            </p:cNvPicPr>
            <p:nvPr/>
          </p:nvPicPr>
          <p:blipFill>
            <a:blip r:embed="rId7" cstate="print">
              <a:lum bright="100000" contrast="100000"/>
            </a:blip>
            <a:srcRect/>
            <a:stretch>
              <a:fillRect/>
            </a:stretch>
          </p:blipFill>
          <p:spPr bwMode="auto">
            <a:xfrm>
              <a:off x="5062551" y="2861874"/>
              <a:ext cx="2148932" cy="1968998"/>
            </a:xfrm>
            <a:prstGeom prst="rect">
              <a:avLst/>
            </a:prstGeom>
            <a:noFill/>
            <a:ln w="9525">
              <a:noFill/>
              <a:miter lim="800000"/>
              <a:headEnd/>
              <a:tailEnd/>
            </a:ln>
            <a:effectLst/>
          </p:spPr>
        </p:pic>
        <p:sp>
          <p:nvSpPr>
            <p:cNvPr id="108" name="Isosceles Triangle 107"/>
            <p:cNvSpPr/>
            <p:nvPr/>
          </p:nvSpPr>
          <p:spPr bwMode="auto">
            <a:xfrm rot="9180217">
              <a:off x="6169786" y="4246310"/>
              <a:ext cx="1061647" cy="1329862"/>
            </a:xfrm>
            <a:prstGeom prst="triangle">
              <a:avLst>
                <a:gd name="adj" fmla="val 64317"/>
              </a:avLst>
            </a:prstGeom>
            <a:gradFill rotWithShape="1">
              <a:gsLst>
                <a:gs pos="0">
                  <a:sysClr val="window" lastClr="FFFFFF">
                    <a:lumMod val="95000"/>
                    <a:alpha val="0"/>
                  </a:sysClr>
                </a:gs>
                <a:gs pos="50000">
                  <a:srgbClr val="FFFFFF">
                    <a:alpha val="58000"/>
                  </a:srgbClr>
                </a:gs>
                <a:gs pos="100000">
                  <a:srgbClr val="FFFFFF"/>
                </a:gs>
              </a:gsLst>
              <a:lin ang="54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531494">
                <a:defRPr/>
              </a:pPr>
              <a:endParaRPr lang="en-US" sz="1200" kern="0">
                <a:gradFill>
                  <a:gsLst>
                    <a:gs pos="0">
                      <a:srgbClr val="FFFFFF"/>
                    </a:gs>
                    <a:gs pos="100000">
                      <a:srgbClr val="FFFFFF"/>
                    </a:gs>
                  </a:gsLst>
                  <a:lin ang="5400000" scaled="0"/>
                </a:gradFill>
                <a:latin typeface="Segoe UI"/>
              </a:endParaRPr>
            </a:p>
          </p:txBody>
        </p:sp>
        <p:pic>
          <p:nvPicPr>
            <p:cNvPr id="109" name="Picture 108"/>
            <p:cNvPicPr>
              <a:picLocks noChangeAspect="1"/>
            </p:cNvPicPr>
            <p:nvPr/>
          </p:nvPicPr>
          <p:blipFill>
            <a:blip r:embed="rId4" cstate="print">
              <a:lum bright="100000" contrast="100000"/>
            </a:blip>
            <a:stretch>
              <a:fillRect/>
            </a:stretch>
          </p:blipFill>
          <p:spPr>
            <a:xfrm>
              <a:off x="5725910" y="4947463"/>
              <a:ext cx="2113909" cy="1259872"/>
            </a:xfrm>
            <a:prstGeom prst="rect">
              <a:avLst/>
            </a:prstGeom>
            <a:noFill/>
            <a:ln>
              <a:noFill/>
            </a:ln>
            <a:effectLst/>
          </p:spPr>
        </p:pic>
      </p:grpSp>
    </p:spTree>
    <p:extLst>
      <p:ext uri="{BB962C8B-B14F-4D97-AF65-F5344CB8AC3E}">
        <p14:creationId xmlns:p14="http://schemas.microsoft.com/office/powerpoint/2010/main" val="217793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Machine Shutdown (classic portal view)</a:t>
            </a:r>
            <a:endParaRPr lang="en-US" dirty="0"/>
          </a:p>
        </p:txBody>
      </p:sp>
      <p:sp>
        <p:nvSpPr>
          <p:cNvPr id="4" name="Text Placeholder 3"/>
          <p:cNvSpPr>
            <a:spLocks noGrp="1"/>
          </p:cNvSpPr>
          <p:nvPr>
            <p:ph type="body" sz="quarter" idx="13"/>
          </p:nvPr>
        </p:nvSpPr>
        <p:spPr/>
        <p:txBody>
          <a:bodyPr/>
          <a:lstStyle/>
          <a:p>
            <a:r>
              <a:rPr lang="en-US" dirty="0"/>
              <a:t>Shutdown from Windows Azure Portal or Stop-</a:t>
            </a:r>
            <a:r>
              <a:rPr lang="en-US" dirty="0" err="1"/>
              <a:t>AzureVM</a:t>
            </a:r>
            <a:endParaRPr lang="en-US" dirty="0"/>
          </a:p>
          <a:p>
            <a:pPr lvl="1"/>
            <a:r>
              <a:rPr lang="en-US" dirty="0"/>
              <a:t>Billing stops for the VM</a:t>
            </a:r>
          </a:p>
          <a:p>
            <a:pPr lvl="1"/>
            <a:r>
              <a:rPr lang="en-US" dirty="0"/>
              <a:t>All resources are released (including network adapters)</a:t>
            </a:r>
          </a:p>
          <a:p>
            <a:r>
              <a:rPr lang="en-US" dirty="0" smtClean="0"/>
              <a:t>Shutdown </a:t>
            </a:r>
            <a:r>
              <a:rPr lang="en-US" dirty="0"/>
              <a:t>within the VM or Stop-</a:t>
            </a:r>
            <a:r>
              <a:rPr lang="en-US" dirty="0" err="1"/>
              <a:t>AzureVM</a:t>
            </a:r>
            <a:r>
              <a:rPr lang="en-US" dirty="0"/>
              <a:t> </a:t>
            </a:r>
            <a:r>
              <a:rPr lang="en-US" dirty="0" smtClean="0"/>
              <a:t>–</a:t>
            </a:r>
            <a:r>
              <a:rPr lang="en-US" dirty="0" err="1" smtClean="0"/>
              <a:t>StayProvisioned</a:t>
            </a:r>
            <a:r>
              <a:rPr lang="en-US" dirty="0" smtClean="0"/>
              <a:t>:</a:t>
            </a:r>
          </a:p>
          <a:p>
            <a:pPr lvl="1"/>
            <a:r>
              <a:rPr lang="en-US" dirty="0" smtClean="0"/>
              <a:t>Billing </a:t>
            </a:r>
            <a:r>
              <a:rPr lang="en-US" dirty="0"/>
              <a:t>continues for the </a:t>
            </a:r>
            <a:r>
              <a:rPr lang="en-US" dirty="0" smtClean="0"/>
              <a:t>VM</a:t>
            </a:r>
          </a:p>
          <a:p>
            <a:pPr lvl="1"/>
            <a:r>
              <a:rPr lang="en-US" dirty="0" smtClean="0"/>
              <a:t>Keeps </a:t>
            </a:r>
            <a:r>
              <a:rPr lang="en-US" dirty="0"/>
              <a:t>resources </a:t>
            </a:r>
            <a:r>
              <a:rPr lang="en-US" dirty="0" smtClean="0"/>
              <a:t>reserved (including IP address)</a:t>
            </a:r>
            <a:endParaRPr lang="en-US" dirty="0"/>
          </a:p>
          <a:p>
            <a:endParaRPr lang="en-US" dirty="0"/>
          </a:p>
        </p:txBody>
      </p:sp>
      <p:pic>
        <p:nvPicPr>
          <p:cNvPr id="8" name="Picture 7"/>
          <p:cNvPicPr>
            <a:picLocks noChangeAspect="1"/>
          </p:cNvPicPr>
          <p:nvPr/>
        </p:nvPicPr>
        <p:blipFill>
          <a:blip r:embed="rId2"/>
          <a:stretch>
            <a:fillRect/>
          </a:stretch>
        </p:blipFill>
        <p:spPr>
          <a:xfrm>
            <a:off x="2028653" y="4239384"/>
            <a:ext cx="7820750" cy="833359"/>
          </a:xfrm>
          <a:prstGeom prst="rect">
            <a:avLst/>
          </a:prstGeom>
        </p:spPr>
      </p:pic>
      <p:pic>
        <p:nvPicPr>
          <p:cNvPr id="10" name="Picture 9"/>
          <p:cNvPicPr>
            <a:picLocks noChangeAspect="1"/>
          </p:cNvPicPr>
          <p:nvPr/>
        </p:nvPicPr>
        <p:blipFill>
          <a:blip r:embed="rId3"/>
          <a:stretch>
            <a:fillRect/>
          </a:stretch>
        </p:blipFill>
        <p:spPr>
          <a:xfrm>
            <a:off x="8001000" y="1447800"/>
            <a:ext cx="2778367" cy="1066800"/>
          </a:xfrm>
          <a:prstGeom prst="rect">
            <a:avLst/>
          </a:prstGeom>
        </p:spPr>
      </p:pic>
    </p:spTree>
    <p:extLst>
      <p:ext uri="{BB962C8B-B14F-4D97-AF65-F5344CB8AC3E}">
        <p14:creationId xmlns:p14="http://schemas.microsoft.com/office/powerpoint/2010/main" val="271605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8135332" cy="1828800"/>
          </a:xfrm>
        </p:spPr>
        <p:txBody>
          <a:bodyPr/>
          <a:lstStyle/>
          <a:p>
            <a:r>
              <a:rPr lang="en-US" dirty="0"/>
              <a:t>Module </a:t>
            </a:r>
            <a:r>
              <a:rPr lang="en-US" dirty="0" smtClean="0"/>
              <a:t>2</a:t>
            </a:r>
            <a:r>
              <a:rPr lang="en-US" dirty="0"/>
              <a:t>: </a:t>
            </a:r>
            <a:r>
              <a:rPr lang="en-US" dirty="0" err="1"/>
              <a:t>IaaS</a:t>
            </a:r>
            <a:r>
              <a:rPr lang="en-US" dirty="0"/>
              <a:t> </a:t>
            </a:r>
            <a:r>
              <a:rPr lang="en-US" dirty="0" smtClean="0"/>
              <a:t>VMs</a:t>
            </a:r>
            <a:endParaRPr lang="en-US" dirty="0"/>
          </a:p>
        </p:txBody>
      </p:sp>
      <p:sp>
        <p:nvSpPr>
          <p:cNvPr id="7" name="Text Placeholder 6"/>
          <p:cNvSpPr>
            <a:spLocks noGrp="1"/>
          </p:cNvSpPr>
          <p:nvPr>
            <p:ph type="body" sz="quarter" idx="12"/>
          </p:nvPr>
        </p:nvSpPr>
        <p:spPr/>
        <p:txBody>
          <a:bodyPr/>
          <a:lstStyle/>
          <a:p>
            <a:r>
              <a:rPr lang="en-US" dirty="0" smtClean="0"/>
              <a:t>Preview Features</a:t>
            </a:r>
            <a:endParaRPr lang="en-US" dirty="0"/>
          </a:p>
        </p:txBody>
      </p:sp>
    </p:spTree>
    <p:extLst>
      <p:ext uri="{BB962C8B-B14F-4D97-AF65-F5344CB8AC3E}">
        <p14:creationId xmlns:p14="http://schemas.microsoft.com/office/powerpoint/2010/main" val="221659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Linux/Windows Disk Encryption</a:t>
            </a:r>
            <a:endParaRPr lang="en-US" dirty="0"/>
          </a:p>
        </p:txBody>
      </p:sp>
      <p:sp>
        <p:nvSpPr>
          <p:cNvPr id="2" name="Text Placeholder 1"/>
          <p:cNvSpPr>
            <a:spLocks noGrp="1"/>
          </p:cNvSpPr>
          <p:nvPr>
            <p:ph type="body" sz="quarter" idx="13"/>
          </p:nvPr>
        </p:nvSpPr>
        <p:spPr>
          <a:xfrm>
            <a:off x="402336" y="1143000"/>
            <a:ext cx="11173968" cy="4542183"/>
          </a:xfrm>
        </p:spPr>
        <p:txBody>
          <a:bodyPr/>
          <a:lstStyle/>
          <a:p>
            <a:r>
              <a:rPr lang="en-US" dirty="0" smtClean="0"/>
              <a:t>Currently only data disks can be encrypted with BitLocker*</a:t>
            </a:r>
          </a:p>
          <a:p>
            <a:r>
              <a:rPr lang="en-US" dirty="0" smtClean="0"/>
              <a:t>New preview service allows Linux/Windows OS and Data disk encryption</a:t>
            </a:r>
          </a:p>
          <a:p>
            <a:r>
              <a:rPr lang="en-US" dirty="0" smtClean="0"/>
              <a:t>Integrated with </a:t>
            </a:r>
            <a:r>
              <a:rPr lang="en-US" dirty="0" err="1" smtClean="0"/>
              <a:t>KeyVault</a:t>
            </a:r>
            <a:endParaRPr lang="en-US" dirty="0" smtClean="0"/>
          </a:p>
        </p:txBody>
      </p:sp>
      <p:sp>
        <p:nvSpPr>
          <p:cNvPr id="28" name="Freeform 6"/>
          <p:cNvSpPr>
            <a:spLocks noEditPoints="1"/>
          </p:cNvSpPr>
          <p:nvPr/>
        </p:nvSpPr>
        <p:spPr bwMode="black">
          <a:xfrm>
            <a:off x="8658479" y="2273735"/>
            <a:ext cx="727779" cy="559587"/>
          </a:xfrm>
          <a:custGeom>
            <a:avLst/>
            <a:gdLst>
              <a:gd name="T0" fmla="*/ 572 w 780"/>
              <a:gd name="T1" fmla="*/ 322 h 676"/>
              <a:gd name="T2" fmla="*/ 615 w 780"/>
              <a:gd name="T3" fmla="*/ 322 h 676"/>
              <a:gd name="T4" fmla="*/ 117 w 780"/>
              <a:gd name="T5" fmla="*/ 322 h 676"/>
              <a:gd name="T6" fmla="*/ 159 w 780"/>
              <a:gd name="T7" fmla="*/ 322 h 676"/>
              <a:gd name="T8" fmla="*/ 276 w 780"/>
              <a:gd name="T9" fmla="*/ 190 h 676"/>
              <a:gd name="T10" fmla="*/ 288 w 780"/>
              <a:gd name="T11" fmla="*/ 209 h 676"/>
              <a:gd name="T12" fmla="*/ 455 w 780"/>
              <a:gd name="T13" fmla="*/ 205 h 676"/>
              <a:gd name="T14" fmla="*/ 485 w 780"/>
              <a:gd name="T15" fmla="*/ 173 h 676"/>
              <a:gd name="T16" fmla="*/ 288 w 780"/>
              <a:gd name="T17" fmla="*/ 460 h 676"/>
              <a:gd name="T18" fmla="*/ 288 w 780"/>
              <a:gd name="T19" fmla="*/ 460 h 676"/>
              <a:gd name="T20" fmla="*/ 265 w 780"/>
              <a:gd name="T21" fmla="*/ 496 h 676"/>
              <a:gd name="T22" fmla="*/ 485 w 780"/>
              <a:gd name="T23" fmla="*/ 496 h 676"/>
              <a:gd name="T24" fmla="*/ 463 w 780"/>
              <a:gd name="T25" fmla="*/ 460 h 676"/>
              <a:gd name="T26" fmla="*/ 545 w 780"/>
              <a:gd name="T27" fmla="*/ 341 h 676"/>
              <a:gd name="T28" fmla="*/ 319 w 780"/>
              <a:gd name="T29" fmla="*/ 250 h 676"/>
              <a:gd name="T30" fmla="*/ 261 w 780"/>
              <a:gd name="T31" fmla="*/ 379 h 676"/>
              <a:gd name="T32" fmla="*/ 437 w 780"/>
              <a:gd name="T33" fmla="*/ 423 h 676"/>
              <a:gd name="T34" fmla="*/ 297 w 780"/>
              <a:gd name="T35" fmla="*/ 78 h 676"/>
              <a:gd name="T36" fmla="*/ 177 w 780"/>
              <a:gd name="T37" fmla="*/ 0 h 676"/>
              <a:gd name="T38" fmla="*/ 279 w 780"/>
              <a:gd name="T39" fmla="*/ 11 h 676"/>
              <a:gd name="T40" fmla="*/ 279 w 780"/>
              <a:gd name="T41" fmla="*/ 85 h 676"/>
              <a:gd name="T42" fmla="*/ 324 w 780"/>
              <a:gd name="T43" fmla="*/ 140 h 676"/>
              <a:gd name="T44" fmla="*/ 157 w 780"/>
              <a:gd name="T45" fmla="*/ 105 h 676"/>
              <a:gd name="T46" fmla="*/ 542 w 780"/>
              <a:gd name="T47" fmla="*/ 8 h 676"/>
              <a:gd name="T48" fmla="*/ 419 w 780"/>
              <a:gd name="T49" fmla="*/ 98 h 676"/>
              <a:gd name="T50" fmla="*/ 551 w 780"/>
              <a:gd name="T51" fmla="*/ 98 h 676"/>
              <a:gd name="T52" fmla="*/ 432 w 780"/>
              <a:gd name="T53" fmla="*/ 98 h 676"/>
              <a:gd name="T54" fmla="*/ 530 w 780"/>
              <a:gd name="T55" fmla="*/ 143 h 676"/>
              <a:gd name="T56" fmla="*/ 463 w 780"/>
              <a:gd name="T57" fmla="*/ 129 h 676"/>
              <a:gd name="T58" fmla="*/ 528 w 780"/>
              <a:gd name="T59" fmla="*/ 147 h 676"/>
              <a:gd name="T60" fmla="*/ 639 w 780"/>
              <a:gd name="T61" fmla="*/ 147 h 676"/>
              <a:gd name="T62" fmla="*/ 639 w 780"/>
              <a:gd name="T63" fmla="*/ 8 h 676"/>
              <a:gd name="T64" fmla="*/ 613 w 780"/>
              <a:gd name="T65" fmla="*/ 137 h 676"/>
              <a:gd name="T66" fmla="*/ 22 w 780"/>
              <a:gd name="T67" fmla="*/ 413 h 676"/>
              <a:gd name="T68" fmla="*/ 85 w 780"/>
              <a:gd name="T69" fmla="*/ 387 h 676"/>
              <a:gd name="T70" fmla="*/ 13 w 780"/>
              <a:gd name="T71" fmla="*/ 288 h 676"/>
              <a:gd name="T72" fmla="*/ 546 w 780"/>
              <a:gd name="T73" fmla="*/ 519 h 676"/>
              <a:gd name="T74" fmla="*/ 478 w 780"/>
              <a:gd name="T75" fmla="*/ 542 h 676"/>
              <a:gd name="T76" fmla="*/ 488 w 780"/>
              <a:gd name="T77" fmla="*/ 541 h 676"/>
              <a:gd name="T78" fmla="*/ 763 w 780"/>
              <a:gd name="T79" fmla="*/ 413 h 676"/>
              <a:gd name="T80" fmla="*/ 763 w 780"/>
              <a:gd name="T81" fmla="*/ 251 h 676"/>
              <a:gd name="T82" fmla="*/ 679 w 780"/>
              <a:gd name="T83" fmla="*/ 261 h 676"/>
              <a:gd name="T84" fmla="*/ 770 w 780"/>
              <a:gd name="T85" fmla="*/ 378 h 676"/>
              <a:gd name="T86" fmla="*/ 695 w 780"/>
              <a:gd name="T87" fmla="*/ 397 h 676"/>
              <a:gd name="T88" fmla="*/ 737 w 780"/>
              <a:gd name="T89" fmla="*/ 397 h 676"/>
              <a:gd name="T90" fmla="*/ 716 w 780"/>
              <a:gd name="T91" fmla="*/ 397 h 676"/>
              <a:gd name="T92" fmla="*/ 250 w 780"/>
              <a:gd name="T93" fmla="*/ 504 h 676"/>
              <a:gd name="T94" fmla="*/ 179 w 780"/>
              <a:gd name="T95" fmla="*/ 524 h 676"/>
              <a:gd name="T96" fmla="*/ 187 w 780"/>
              <a:gd name="T97" fmla="*/ 676 h 676"/>
              <a:gd name="T98" fmla="*/ 253 w 780"/>
              <a:gd name="T99" fmla="*/ 527 h 676"/>
              <a:gd name="T100" fmla="*/ 196 w 780"/>
              <a:gd name="T101" fmla="*/ 642 h 676"/>
              <a:gd name="T102" fmla="*/ 253 w 780"/>
              <a:gd name="T103" fmla="*/ 626 h 676"/>
              <a:gd name="T104" fmla="*/ 249 w 780"/>
              <a:gd name="T105" fmla="*/ 630 h 676"/>
              <a:gd name="T106" fmla="*/ 191 w 780"/>
              <a:gd name="T107" fmla="*/ 604 h 676"/>
              <a:gd name="T108" fmla="*/ 246 w 780"/>
              <a:gd name="T109" fmla="*/ 54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0" h="676">
                <a:moveTo>
                  <a:pt x="572" y="322"/>
                </a:moveTo>
                <a:cubicBezTo>
                  <a:pt x="594" y="322"/>
                  <a:pt x="594" y="322"/>
                  <a:pt x="594" y="322"/>
                </a:cubicBezTo>
                <a:cubicBezTo>
                  <a:pt x="594" y="331"/>
                  <a:pt x="594" y="331"/>
                  <a:pt x="594" y="331"/>
                </a:cubicBezTo>
                <a:cubicBezTo>
                  <a:pt x="572" y="331"/>
                  <a:pt x="572" y="331"/>
                  <a:pt x="572" y="331"/>
                </a:cubicBezTo>
                <a:cubicBezTo>
                  <a:pt x="572" y="322"/>
                  <a:pt x="572" y="322"/>
                  <a:pt x="572" y="322"/>
                </a:cubicBezTo>
                <a:close/>
                <a:moveTo>
                  <a:pt x="615" y="322"/>
                </a:moveTo>
                <a:cubicBezTo>
                  <a:pt x="615" y="331"/>
                  <a:pt x="615" y="331"/>
                  <a:pt x="615" y="331"/>
                </a:cubicBezTo>
                <a:cubicBezTo>
                  <a:pt x="636" y="331"/>
                  <a:pt x="636" y="331"/>
                  <a:pt x="636" y="331"/>
                </a:cubicBezTo>
                <a:cubicBezTo>
                  <a:pt x="636" y="322"/>
                  <a:pt x="636" y="322"/>
                  <a:pt x="636" y="322"/>
                </a:cubicBezTo>
                <a:cubicBezTo>
                  <a:pt x="615" y="322"/>
                  <a:pt x="615" y="322"/>
                  <a:pt x="615" y="322"/>
                </a:cubicBezTo>
                <a:close/>
                <a:moveTo>
                  <a:pt x="117" y="322"/>
                </a:moveTo>
                <a:cubicBezTo>
                  <a:pt x="117" y="331"/>
                  <a:pt x="117" y="331"/>
                  <a:pt x="117" y="331"/>
                </a:cubicBezTo>
                <a:cubicBezTo>
                  <a:pt x="138" y="331"/>
                  <a:pt x="138" y="331"/>
                  <a:pt x="138" y="331"/>
                </a:cubicBezTo>
                <a:cubicBezTo>
                  <a:pt x="138" y="322"/>
                  <a:pt x="138" y="322"/>
                  <a:pt x="138" y="322"/>
                </a:cubicBezTo>
                <a:cubicBezTo>
                  <a:pt x="117" y="322"/>
                  <a:pt x="117" y="322"/>
                  <a:pt x="117" y="322"/>
                </a:cubicBezTo>
                <a:close/>
                <a:moveTo>
                  <a:pt x="159" y="322"/>
                </a:moveTo>
                <a:cubicBezTo>
                  <a:pt x="159" y="331"/>
                  <a:pt x="159" y="331"/>
                  <a:pt x="159" y="331"/>
                </a:cubicBezTo>
                <a:cubicBezTo>
                  <a:pt x="182" y="331"/>
                  <a:pt x="182" y="331"/>
                  <a:pt x="182" y="331"/>
                </a:cubicBezTo>
                <a:cubicBezTo>
                  <a:pt x="182" y="322"/>
                  <a:pt x="182" y="322"/>
                  <a:pt x="182" y="322"/>
                </a:cubicBezTo>
                <a:cubicBezTo>
                  <a:pt x="159" y="322"/>
                  <a:pt x="159" y="322"/>
                  <a:pt x="159" y="322"/>
                </a:cubicBezTo>
                <a:close/>
                <a:moveTo>
                  <a:pt x="276" y="190"/>
                </a:moveTo>
                <a:cubicBezTo>
                  <a:pt x="285" y="186"/>
                  <a:pt x="285" y="186"/>
                  <a:pt x="285" y="186"/>
                </a:cubicBezTo>
                <a:cubicBezTo>
                  <a:pt x="273" y="168"/>
                  <a:pt x="273" y="168"/>
                  <a:pt x="273" y="168"/>
                </a:cubicBezTo>
                <a:cubicBezTo>
                  <a:pt x="265" y="173"/>
                  <a:pt x="265" y="173"/>
                  <a:pt x="265" y="173"/>
                </a:cubicBezTo>
                <a:cubicBezTo>
                  <a:pt x="276" y="190"/>
                  <a:pt x="276" y="190"/>
                  <a:pt x="276" y="190"/>
                </a:cubicBezTo>
                <a:cubicBezTo>
                  <a:pt x="276" y="190"/>
                  <a:pt x="276" y="190"/>
                  <a:pt x="276" y="190"/>
                </a:cubicBezTo>
                <a:close/>
                <a:moveTo>
                  <a:pt x="298" y="227"/>
                </a:moveTo>
                <a:cubicBezTo>
                  <a:pt x="306" y="223"/>
                  <a:pt x="306" y="223"/>
                  <a:pt x="306" y="223"/>
                </a:cubicBezTo>
                <a:cubicBezTo>
                  <a:pt x="295" y="205"/>
                  <a:pt x="295" y="205"/>
                  <a:pt x="295" y="205"/>
                </a:cubicBezTo>
                <a:cubicBezTo>
                  <a:pt x="288" y="209"/>
                  <a:pt x="288" y="209"/>
                  <a:pt x="288" y="209"/>
                </a:cubicBezTo>
                <a:cubicBezTo>
                  <a:pt x="298" y="227"/>
                  <a:pt x="298" y="227"/>
                  <a:pt x="298" y="227"/>
                </a:cubicBezTo>
                <a:cubicBezTo>
                  <a:pt x="298" y="227"/>
                  <a:pt x="298" y="227"/>
                  <a:pt x="298" y="227"/>
                </a:cubicBezTo>
                <a:close/>
                <a:moveTo>
                  <a:pt x="452" y="227"/>
                </a:moveTo>
                <a:cubicBezTo>
                  <a:pt x="463" y="209"/>
                  <a:pt x="463" y="209"/>
                  <a:pt x="463" y="209"/>
                </a:cubicBezTo>
                <a:cubicBezTo>
                  <a:pt x="455" y="205"/>
                  <a:pt x="455" y="205"/>
                  <a:pt x="455" y="205"/>
                </a:cubicBezTo>
                <a:cubicBezTo>
                  <a:pt x="445" y="223"/>
                  <a:pt x="445" y="223"/>
                  <a:pt x="445" y="223"/>
                </a:cubicBezTo>
                <a:cubicBezTo>
                  <a:pt x="452" y="227"/>
                  <a:pt x="452" y="227"/>
                  <a:pt x="452" y="227"/>
                </a:cubicBezTo>
                <a:cubicBezTo>
                  <a:pt x="452" y="227"/>
                  <a:pt x="452" y="227"/>
                  <a:pt x="452" y="227"/>
                </a:cubicBezTo>
                <a:close/>
                <a:moveTo>
                  <a:pt x="475" y="190"/>
                </a:moveTo>
                <a:cubicBezTo>
                  <a:pt x="485" y="173"/>
                  <a:pt x="485" y="173"/>
                  <a:pt x="485" y="173"/>
                </a:cubicBezTo>
                <a:cubicBezTo>
                  <a:pt x="478" y="168"/>
                  <a:pt x="478" y="168"/>
                  <a:pt x="478" y="168"/>
                </a:cubicBezTo>
                <a:cubicBezTo>
                  <a:pt x="467" y="186"/>
                  <a:pt x="467" y="186"/>
                  <a:pt x="467" y="186"/>
                </a:cubicBezTo>
                <a:cubicBezTo>
                  <a:pt x="475" y="190"/>
                  <a:pt x="475" y="190"/>
                  <a:pt x="475" y="190"/>
                </a:cubicBezTo>
                <a:cubicBezTo>
                  <a:pt x="475" y="190"/>
                  <a:pt x="475" y="190"/>
                  <a:pt x="475" y="190"/>
                </a:cubicBezTo>
                <a:close/>
                <a:moveTo>
                  <a:pt x="288" y="460"/>
                </a:moveTo>
                <a:cubicBezTo>
                  <a:pt x="295" y="464"/>
                  <a:pt x="295" y="464"/>
                  <a:pt x="295" y="464"/>
                </a:cubicBezTo>
                <a:cubicBezTo>
                  <a:pt x="306" y="445"/>
                  <a:pt x="306" y="445"/>
                  <a:pt x="306" y="445"/>
                </a:cubicBezTo>
                <a:cubicBezTo>
                  <a:pt x="298" y="441"/>
                  <a:pt x="298" y="441"/>
                  <a:pt x="298" y="441"/>
                </a:cubicBezTo>
                <a:cubicBezTo>
                  <a:pt x="288" y="460"/>
                  <a:pt x="288" y="460"/>
                  <a:pt x="288" y="460"/>
                </a:cubicBezTo>
                <a:cubicBezTo>
                  <a:pt x="288" y="460"/>
                  <a:pt x="288" y="460"/>
                  <a:pt x="288" y="460"/>
                </a:cubicBezTo>
                <a:close/>
                <a:moveTo>
                  <a:pt x="265" y="496"/>
                </a:moveTo>
                <a:cubicBezTo>
                  <a:pt x="273" y="501"/>
                  <a:pt x="273" y="501"/>
                  <a:pt x="273" y="501"/>
                </a:cubicBezTo>
                <a:cubicBezTo>
                  <a:pt x="285" y="482"/>
                  <a:pt x="285" y="482"/>
                  <a:pt x="285" y="482"/>
                </a:cubicBezTo>
                <a:cubicBezTo>
                  <a:pt x="276" y="477"/>
                  <a:pt x="276" y="477"/>
                  <a:pt x="276" y="477"/>
                </a:cubicBezTo>
                <a:cubicBezTo>
                  <a:pt x="265" y="496"/>
                  <a:pt x="265" y="496"/>
                  <a:pt x="265" y="496"/>
                </a:cubicBezTo>
                <a:cubicBezTo>
                  <a:pt x="265" y="496"/>
                  <a:pt x="265" y="496"/>
                  <a:pt x="265" y="496"/>
                </a:cubicBezTo>
                <a:close/>
                <a:moveTo>
                  <a:pt x="475" y="477"/>
                </a:moveTo>
                <a:cubicBezTo>
                  <a:pt x="467" y="482"/>
                  <a:pt x="467" y="482"/>
                  <a:pt x="467" y="482"/>
                </a:cubicBezTo>
                <a:cubicBezTo>
                  <a:pt x="478" y="501"/>
                  <a:pt x="478" y="501"/>
                  <a:pt x="478" y="501"/>
                </a:cubicBezTo>
                <a:cubicBezTo>
                  <a:pt x="485" y="496"/>
                  <a:pt x="485" y="496"/>
                  <a:pt x="485" y="496"/>
                </a:cubicBezTo>
                <a:cubicBezTo>
                  <a:pt x="475" y="477"/>
                  <a:pt x="475" y="477"/>
                  <a:pt x="475" y="477"/>
                </a:cubicBezTo>
                <a:cubicBezTo>
                  <a:pt x="475" y="477"/>
                  <a:pt x="475" y="477"/>
                  <a:pt x="475" y="477"/>
                </a:cubicBezTo>
                <a:close/>
                <a:moveTo>
                  <a:pt x="445" y="445"/>
                </a:moveTo>
                <a:cubicBezTo>
                  <a:pt x="455" y="464"/>
                  <a:pt x="455" y="464"/>
                  <a:pt x="455" y="464"/>
                </a:cubicBezTo>
                <a:cubicBezTo>
                  <a:pt x="463" y="460"/>
                  <a:pt x="463" y="460"/>
                  <a:pt x="463" y="460"/>
                </a:cubicBezTo>
                <a:cubicBezTo>
                  <a:pt x="452" y="441"/>
                  <a:pt x="452" y="441"/>
                  <a:pt x="452" y="441"/>
                </a:cubicBezTo>
                <a:cubicBezTo>
                  <a:pt x="445" y="445"/>
                  <a:pt x="445" y="445"/>
                  <a:pt x="445" y="445"/>
                </a:cubicBezTo>
                <a:cubicBezTo>
                  <a:pt x="445" y="445"/>
                  <a:pt x="445" y="445"/>
                  <a:pt x="445" y="445"/>
                </a:cubicBezTo>
                <a:close/>
                <a:moveTo>
                  <a:pt x="494" y="392"/>
                </a:moveTo>
                <a:cubicBezTo>
                  <a:pt x="522" y="392"/>
                  <a:pt x="545" y="369"/>
                  <a:pt x="545" y="341"/>
                </a:cubicBezTo>
                <a:cubicBezTo>
                  <a:pt x="545" y="312"/>
                  <a:pt x="522" y="289"/>
                  <a:pt x="494" y="289"/>
                </a:cubicBezTo>
                <a:cubicBezTo>
                  <a:pt x="491" y="289"/>
                  <a:pt x="488" y="289"/>
                  <a:pt x="486" y="290"/>
                </a:cubicBezTo>
                <a:cubicBezTo>
                  <a:pt x="475" y="259"/>
                  <a:pt x="446" y="238"/>
                  <a:pt x="411" y="238"/>
                </a:cubicBezTo>
                <a:cubicBezTo>
                  <a:pt x="389" y="238"/>
                  <a:pt x="369" y="247"/>
                  <a:pt x="354" y="262"/>
                </a:cubicBezTo>
                <a:cubicBezTo>
                  <a:pt x="345" y="255"/>
                  <a:pt x="332" y="250"/>
                  <a:pt x="319" y="250"/>
                </a:cubicBezTo>
                <a:cubicBezTo>
                  <a:pt x="286" y="250"/>
                  <a:pt x="260" y="274"/>
                  <a:pt x="256" y="305"/>
                </a:cubicBezTo>
                <a:cubicBezTo>
                  <a:pt x="253" y="304"/>
                  <a:pt x="249" y="304"/>
                  <a:pt x="246" y="304"/>
                </a:cubicBezTo>
                <a:cubicBezTo>
                  <a:pt x="224" y="304"/>
                  <a:pt x="207" y="321"/>
                  <a:pt x="207" y="343"/>
                </a:cubicBezTo>
                <a:cubicBezTo>
                  <a:pt x="207" y="364"/>
                  <a:pt x="224" y="382"/>
                  <a:pt x="246" y="382"/>
                </a:cubicBezTo>
                <a:cubicBezTo>
                  <a:pt x="251" y="382"/>
                  <a:pt x="256" y="381"/>
                  <a:pt x="261" y="379"/>
                </a:cubicBezTo>
                <a:cubicBezTo>
                  <a:pt x="264" y="400"/>
                  <a:pt x="282" y="416"/>
                  <a:pt x="304" y="416"/>
                </a:cubicBezTo>
                <a:cubicBezTo>
                  <a:pt x="314" y="416"/>
                  <a:pt x="323" y="413"/>
                  <a:pt x="330" y="407"/>
                </a:cubicBezTo>
                <a:cubicBezTo>
                  <a:pt x="338" y="424"/>
                  <a:pt x="354" y="435"/>
                  <a:pt x="374" y="435"/>
                </a:cubicBezTo>
                <a:cubicBezTo>
                  <a:pt x="390" y="435"/>
                  <a:pt x="404" y="427"/>
                  <a:pt x="412" y="415"/>
                </a:cubicBezTo>
                <a:cubicBezTo>
                  <a:pt x="419" y="420"/>
                  <a:pt x="428" y="423"/>
                  <a:pt x="437" y="423"/>
                </a:cubicBezTo>
                <a:cubicBezTo>
                  <a:pt x="457" y="423"/>
                  <a:pt x="474" y="408"/>
                  <a:pt x="477" y="388"/>
                </a:cubicBezTo>
                <a:cubicBezTo>
                  <a:pt x="481" y="390"/>
                  <a:pt x="488" y="392"/>
                  <a:pt x="494" y="392"/>
                </a:cubicBezTo>
                <a:moveTo>
                  <a:pt x="279" y="0"/>
                </a:moveTo>
                <a:cubicBezTo>
                  <a:pt x="288" y="0"/>
                  <a:pt x="297" y="8"/>
                  <a:pt x="297" y="19"/>
                </a:cubicBezTo>
                <a:cubicBezTo>
                  <a:pt x="297" y="19"/>
                  <a:pt x="297" y="19"/>
                  <a:pt x="297" y="78"/>
                </a:cubicBezTo>
                <a:cubicBezTo>
                  <a:pt x="297" y="88"/>
                  <a:pt x="288" y="96"/>
                  <a:pt x="279" y="96"/>
                </a:cubicBezTo>
                <a:cubicBezTo>
                  <a:pt x="279" y="96"/>
                  <a:pt x="279" y="96"/>
                  <a:pt x="177" y="96"/>
                </a:cubicBezTo>
                <a:cubicBezTo>
                  <a:pt x="167" y="96"/>
                  <a:pt x="159" y="88"/>
                  <a:pt x="159" y="78"/>
                </a:cubicBezTo>
                <a:cubicBezTo>
                  <a:pt x="159" y="78"/>
                  <a:pt x="159" y="78"/>
                  <a:pt x="159" y="19"/>
                </a:cubicBezTo>
                <a:cubicBezTo>
                  <a:pt x="159" y="8"/>
                  <a:pt x="167" y="0"/>
                  <a:pt x="177" y="0"/>
                </a:cubicBezTo>
                <a:cubicBezTo>
                  <a:pt x="177" y="0"/>
                  <a:pt x="177" y="0"/>
                  <a:pt x="279" y="0"/>
                </a:cubicBezTo>
                <a:moveTo>
                  <a:pt x="286" y="78"/>
                </a:moveTo>
                <a:cubicBezTo>
                  <a:pt x="286" y="78"/>
                  <a:pt x="286" y="78"/>
                  <a:pt x="286" y="78"/>
                </a:cubicBezTo>
                <a:cubicBezTo>
                  <a:pt x="286" y="19"/>
                  <a:pt x="286" y="19"/>
                  <a:pt x="286" y="19"/>
                </a:cubicBezTo>
                <a:cubicBezTo>
                  <a:pt x="286" y="15"/>
                  <a:pt x="283" y="11"/>
                  <a:pt x="279" y="11"/>
                </a:cubicBezTo>
                <a:cubicBezTo>
                  <a:pt x="279" y="11"/>
                  <a:pt x="279" y="11"/>
                  <a:pt x="177" y="11"/>
                </a:cubicBezTo>
                <a:cubicBezTo>
                  <a:pt x="173" y="11"/>
                  <a:pt x="169" y="15"/>
                  <a:pt x="169" y="19"/>
                </a:cubicBezTo>
                <a:cubicBezTo>
                  <a:pt x="169" y="19"/>
                  <a:pt x="169" y="19"/>
                  <a:pt x="169" y="78"/>
                </a:cubicBezTo>
                <a:cubicBezTo>
                  <a:pt x="169" y="82"/>
                  <a:pt x="173" y="85"/>
                  <a:pt x="177" y="85"/>
                </a:cubicBezTo>
                <a:cubicBezTo>
                  <a:pt x="177" y="85"/>
                  <a:pt x="177" y="85"/>
                  <a:pt x="279" y="85"/>
                </a:cubicBezTo>
                <a:cubicBezTo>
                  <a:pt x="283" y="85"/>
                  <a:pt x="286" y="82"/>
                  <a:pt x="286" y="78"/>
                </a:cubicBezTo>
                <a:close/>
                <a:moveTo>
                  <a:pt x="137" y="147"/>
                </a:moveTo>
                <a:cubicBezTo>
                  <a:pt x="319" y="147"/>
                  <a:pt x="319" y="147"/>
                  <a:pt x="319" y="147"/>
                </a:cubicBezTo>
                <a:cubicBezTo>
                  <a:pt x="322" y="147"/>
                  <a:pt x="324" y="145"/>
                  <a:pt x="324" y="142"/>
                </a:cubicBezTo>
                <a:cubicBezTo>
                  <a:pt x="324" y="140"/>
                  <a:pt x="324" y="140"/>
                  <a:pt x="324" y="140"/>
                </a:cubicBezTo>
                <a:cubicBezTo>
                  <a:pt x="324" y="137"/>
                  <a:pt x="322" y="133"/>
                  <a:pt x="321" y="131"/>
                </a:cubicBezTo>
                <a:cubicBezTo>
                  <a:pt x="299" y="105"/>
                  <a:pt x="299" y="105"/>
                  <a:pt x="299" y="105"/>
                </a:cubicBezTo>
                <a:cubicBezTo>
                  <a:pt x="297" y="103"/>
                  <a:pt x="294" y="102"/>
                  <a:pt x="291" y="102"/>
                </a:cubicBezTo>
                <a:cubicBezTo>
                  <a:pt x="165" y="102"/>
                  <a:pt x="165" y="102"/>
                  <a:pt x="165" y="102"/>
                </a:cubicBezTo>
                <a:cubicBezTo>
                  <a:pt x="162" y="102"/>
                  <a:pt x="159" y="103"/>
                  <a:pt x="157" y="105"/>
                </a:cubicBezTo>
                <a:cubicBezTo>
                  <a:pt x="135" y="131"/>
                  <a:pt x="135" y="131"/>
                  <a:pt x="135" y="131"/>
                </a:cubicBezTo>
                <a:cubicBezTo>
                  <a:pt x="134" y="133"/>
                  <a:pt x="132" y="137"/>
                  <a:pt x="132" y="140"/>
                </a:cubicBezTo>
                <a:cubicBezTo>
                  <a:pt x="132" y="142"/>
                  <a:pt x="132" y="142"/>
                  <a:pt x="132" y="142"/>
                </a:cubicBezTo>
                <a:cubicBezTo>
                  <a:pt x="132" y="145"/>
                  <a:pt x="134" y="147"/>
                  <a:pt x="137" y="147"/>
                </a:cubicBezTo>
                <a:moveTo>
                  <a:pt x="542" y="8"/>
                </a:moveTo>
                <a:cubicBezTo>
                  <a:pt x="553" y="8"/>
                  <a:pt x="563" y="17"/>
                  <a:pt x="563" y="29"/>
                </a:cubicBezTo>
                <a:cubicBezTo>
                  <a:pt x="563" y="29"/>
                  <a:pt x="563" y="29"/>
                  <a:pt x="563" y="98"/>
                </a:cubicBezTo>
                <a:cubicBezTo>
                  <a:pt x="563" y="110"/>
                  <a:pt x="553" y="120"/>
                  <a:pt x="542" y="120"/>
                </a:cubicBezTo>
                <a:cubicBezTo>
                  <a:pt x="542" y="120"/>
                  <a:pt x="542" y="120"/>
                  <a:pt x="441" y="120"/>
                </a:cubicBezTo>
                <a:cubicBezTo>
                  <a:pt x="429" y="120"/>
                  <a:pt x="419" y="110"/>
                  <a:pt x="419" y="98"/>
                </a:cubicBezTo>
                <a:cubicBezTo>
                  <a:pt x="419" y="98"/>
                  <a:pt x="419" y="98"/>
                  <a:pt x="419" y="29"/>
                </a:cubicBezTo>
                <a:cubicBezTo>
                  <a:pt x="419" y="17"/>
                  <a:pt x="429" y="8"/>
                  <a:pt x="441" y="8"/>
                </a:cubicBezTo>
                <a:cubicBezTo>
                  <a:pt x="441" y="8"/>
                  <a:pt x="441" y="8"/>
                  <a:pt x="542" y="8"/>
                </a:cubicBezTo>
                <a:moveTo>
                  <a:pt x="551" y="98"/>
                </a:moveTo>
                <a:cubicBezTo>
                  <a:pt x="551" y="98"/>
                  <a:pt x="551" y="98"/>
                  <a:pt x="551" y="98"/>
                </a:cubicBezTo>
                <a:cubicBezTo>
                  <a:pt x="551" y="29"/>
                  <a:pt x="551" y="29"/>
                  <a:pt x="551" y="29"/>
                </a:cubicBezTo>
                <a:cubicBezTo>
                  <a:pt x="551" y="24"/>
                  <a:pt x="546" y="20"/>
                  <a:pt x="542" y="20"/>
                </a:cubicBezTo>
                <a:cubicBezTo>
                  <a:pt x="542" y="20"/>
                  <a:pt x="542" y="20"/>
                  <a:pt x="441" y="20"/>
                </a:cubicBezTo>
                <a:cubicBezTo>
                  <a:pt x="436" y="20"/>
                  <a:pt x="432" y="24"/>
                  <a:pt x="432" y="29"/>
                </a:cubicBezTo>
                <a:cubicBezTo>
                  <a:pt x="432" y="29"/>
                  <a:pt x="432" y="29"/>
                  <a:pt x="432" y="98"/>
                </a:cubicBezTo>
                <a:cubicBezTo>
                  <a:pt x="432" y="103"/>
                  <a:pt x="436" y="107"/>
                  <a:pt x="441" y="107"/>
                </a:cubicBezTo>
                <a:cubicBezTo>
                  <a:pt x="441" y="107"/>
                  <a:pt x="441" y="107"/>
                  <a:pt x="542" y="107"/>
                </a:cubicBezTo>
                <a:cubicBezTo>
                  <a:pt x="546" y="107"/>
                  <a:pt x="551" y="103"/>
                  <a:pt x="551" y="98"/>
                </a:cubicBezTo>
                <a:close/>
                <a:moveTo>
                  <a:pt x="530" y="145"/>
                </a:moveTo>
                <a:cubicBezTo>
                  <a:pt x="530" y="143"/>
                  <a:pt x="530" y="143"/>
                  <a:pt x="530" y="143"/>
                </a:cubicBezTo>
                <a:cubicBezTo>
                  <a:pt x="530" y="143"/>
                  <a:pt x="529" y="141"/>
                  <a:pt x="529" y="140"/>
                </a:cubicBezTo>
                <a:cubicBezTo>
                  <a:pt x="519" y="129"/>
                  <a:pt x="519" y="129"/>
                  <a:pt x="519" y="129"/>
                </a:cubicBezTo>
                <a:cubicBezTo>
                  <a:pt x="518" y="128"/>
                  <a:pt x="517" y="127"/>
                  <a:pt x="516" y="127"/>
                </a:cubicBezTo>
                <a:cubicBezTo>
                  <a:pt x="467" y="127"/>
                  <a:pt x="467" y="127"/>
                  <a:pt x="467" y="127"/>
                </a:cubicBezTo>
                <a:cubicBezTo>
                  <a:pt x="466" y="127"/>
                  <a:pt x="464" y="128"/>
                  <a:pt x="463" y="129"/>
                </a:cubicBezTo>
                <a:cubicBezTo>
                  <a:pt x="454" y="140"/>
                  <a:pt x="454" y="140"/>
                  <a:pt x="454" y="140"/>
                </a:cubicBezTo>
                <a:cubicBezTo>
                  <a:pt x="453" y="141"/>
                  <a:pt x="452" y="143"/>
                  <a:pt x="452" y="143"/>
                </a:cubicBezTo>
                <a:cubicBezTo>
                  <a:pt x="452" y="145"/>
                  <a:pt x="452" y="145"/>
                  <a:pt x="452" y="145"/>
                </a:cubicBezTo>
                <a:cubicBezTo>
                  <a:pt x="452" y="145"/>
                  <a:pt x="453" y="147"/>
                  <a:pt x="454" y="147"/>
                </a:cubicBezTo>
                <a:cubicBezTo>
                  <a:pt x="528" y="147"/>
                  <a:pt x="528" y="147"/>
                  <a:pt x="528" y="147"/>
                </a:cubicBezTo>
                <a:cubicBezTo>
                  <a:pt x="529" y="147"/>
                  <a:pt x="530" y="145"/>
                  <a:pt x="530" y="145"/>
                </a:cubicBezTo>
                <a:moveTo>
                  <a:pt x="639" y="8"/>
                </a:moveTo>
                <a:cubicBezTo>
                  <a:pt x="644" y="8"/>
                  <a:pt x="648" y="12"/>
                  <a:pt x="648" y="17"/>
                </a:cubicBezTo>
                <a:cubicBezTo>
                  <a:pt x="648" y="17"/>
                  <a:pt x="648" y="17"/>
                  <a:pt x="648" y="137"/>
                </a:cubicBezTo>
                <a:cubicBezTo>
                  <a:pt x="648" y="143"/>
                  <a:pt x="644" y="147"/>
                  <a:pt x="639" y="147"/>
                </a:cubicBezTo>
                <a:cubicBezTo>
                  <a:pt x="639" y="147"/>
                  <a:pt x="639" y="147"/>
                  <a:pt x="586" y="147"/>
                </a:cubicBezTo>
                <a:cubicBezTo>
                  <a:pt x="581" y="147"/>
                  <a:pt x="577" y="143"/>
                  <a:pt x="577" y="137"/>
                </a:cubicBezTo>
                <a:cubicBezTo>
                  <a:pt x="577" y="137"/>
                  <a:pt x="577" y="137"/>
                  <a:pt x="577" y="17"/>
                </a:cubicBezTo>
                <a:cubicBezTo>
                  <a:pt x="577" y="12"/>
                  <a:pt x="581" y="8"/>
                  <a:pt x="586" y="8"/>
                </a:cubicBezTo>
                <a:cubicBezTo>
                  <a:pt x="586" y="8"/>
                  <a:pt x="586" y="8"/>
                  <a:pt x="639" y="8"/>
                </a:cubicBezTo>
                <a:moveTo>
                  <a:pt x="613" y="137"/>
                </a:moveTo>
                <a:cubicBezTo>
                  <a:pt x="617" y="137"/>
                  <a:pt x="620" y="133"/>
                  <a:pt x="620" y="129"/>
                </a:cubicBezTo>
                <a:cubicBezTo>
                  <a:pt x="620" y="124"/>
                  <a:pt x="617" y="120"/>
                  <a:pt x="613" y="120"/>
                </a:cubicBezTo>
                <a:cubicBezTo>
                  <a:pt x="608" y="120"/>
                  <a:pt x="604" y="124"/>
                  <a:pt x="604" y="129"/>
                </a:cubicBezTo>
                <a:cubicBezTo>
                  <a:pt x="604" y="133"/>
                  <a:pt x="608" y="137"/>
                  <a:pt x="613" y="137"/>
                </a:cubicBezTo>
                <a:moveTo>
                  <a:pt x="76" y="263"/>
                </a:moveTo>
                <a:cubicBezTo>
                  <a:pt x="88" y="263"/>
                  <a:pt x="98" y="272"/>
                  <a:pt x="98" y="284"/>
                </a:cubicBezTo>
                <a:cubicBezTo>
                  <a:pt x="98" y="284"/>
                  <a:pt x="98" y="284"/>
                  <a:pt x="98" y="391"/>
                </a:cubicBezTo>
                <a:cubicBezTo>
                  <a:pt x="98" y="403"/>
                  <a:pt x="88" y="413"/>
                  <a:pt x="76" y="413"/>
                </a:cubicBezTo>
                <a:cubicBezTo>
                  <a:pt x="76" y="413"/>
                  <a:pt x="76" y="413"/>
                  <a:pt x="22" y="413"/>
                </a:cubicBezTo>
                <a:cubicBezTo>
                  <a:pt x="10" y="413"/>
                  <a:pt x="0" y="403"/>
                  <a:pt x="0" y="391"/>
                </a:cubicBezTo>
                <a:cubicBezTo>
                  <a:pt x="0" y="391"/>
                  <a:pt x="0" y="391"/>
                  <a:pt x="0" y="284"/>
                </a:cubicBezTo>
                <a:cubicBezTo>
                  <a:pt x="0" y="272"/>
                  <a:pt x="10" y="263"/>
                  <a:pt x="22" y="263"/>
                </a:cubicBezTo>
                <a:cubicBezTo>
                  <a:pt x="22" y="263"/>
                  <a:pt x="22" y="263"/>
                  <a:pt x="76" y="263"/>
                </a:cubicBezTo>
                <a:moveTo>
                  <a:pt x="85" y="387"/>
                </a:moveTo>
                <a:cubicBezTo>
                  <a:pt x="85" y="387"/>
                  <a:pt x="85" y="387"/>
                  <a:pt x="85" y="387"/>
                </a:cubicBezTo>
                <a:cubicBezTo>
                  <a:pt x="85" y="288"/>
                  <a:pt x="85" y="288"/>
                  <a:pt x="85" y="288"/>
                </a:cubicBezTo>
                <a:cubicBezTo>
                  <a:pt x="85" y="281"/>
                  <a:pt x="81" y="276"/>
                  <a:pt x="76" y="276"/>
                </a:cubicBezTo>
                <a:cubicBezTo>
                  <a:pt x="76" y="276"/>
                  <a:pt x="76" y="276"/>
                  <a:pt x="22" y="276"/>
                </a:cubicBezTo>
                <a:cubicBezTo>
                  <a:pt x="17" y="276"/>
                  <a:pt x="13" y="281"/>
                  <a:pt x="13" y="288"/>
                </a:cubicBezTo>
                <a:cubicBezTo>
                  <a:pt x="13" y="288"/>
                  <a:pt x="13" y="288"/>
                  <a:pt x="13" y="387"/>
                </a:cubicBezTo>
                <a:cubicBezTo>
                  <a:pt x="13" y="394"/>
                  <a:pt x="17" y="399"/>
                  <a:pt x="22" y="399"/>
                </a:cubicBezTo>
                <a:cubicBezTo>
                  <a:pt x="22" y="399"/>
                  <a:pt x="22" y="399"/>
                  <a:pt x="76" y="399"/>
                </a:cubicBezTo>
                <a:cubicBezTo>
                  <a:pt x="81" y="399"/>
                  <a:pt x="85" y="394"/>
                  <a:pt x="85" y="387"/>
                </a:cubicBezTo>
                <a:close/>
                <a:moveTo>
                  <a:pt x="546" y="519"/>
                </a:moveTo>
                <a:cubicBezTo>
                  <a:pt x="571" y="519"/>
                  <a:pt x="614" y="524"/>
                  <a:pt x="614" y="542"/>
                </a:cubicBezTo>
                <a:cubicBezTo>
                  <a:pt x="614" y="542"/>
                  <a:pt x="614" y="542"/>
                  <a:pt x="614" y="654"/>
                </a:cubicBezTo>
                <a:cubicBezTo>
                  <a:pt x="614" y="672"/>
                  <a:pt x="571" y="676"/>
                  <a:pt x="546" y="676"/>
                </a:cubicBezTo>
                <a:cubicBezTo>
                  <a:pt x="521" y="676"/>
                  <a:pt x="478" y="672"/>
                  <a:pt x="478" y="654"/>
                </a:cubicBezTo>
                <a:cubicBezTo>
                  <a:pt x="478" y="654"/>
                  <a:pt x="478" y="654"/>
                  <a:pt x="478" y="542"/>
                </a:cubicBezTo>
                <a:cubicBezTo>
                  <a:pt x="478" y="524"/>
                  <a:pt x="521" y="519"/>
                  <a:pt x="546" y="519"/>
                </a:cubicBezTo>
                <a:moveTo>
                  <a:pt x="546" y="557"/>
                </a:moveTo>
                <a:cubicBezTo>
                  <a:pt x="577" y="557"/>
                  <a:pt x="604" y="550"/>
                  <a:pt x="604" y="541"/>
                </a:cubicBezTo>
                <a:cubicBezTo>
                  <a:pt x="604" y="533"/>
                  <a:pt x="577" y="526"/>
                  <a:pt x="546" y="526"/>
                </a:cubicBezTo>
                <a:cubicBezTo>
                  <a:pt x="514" y="526"/>
                  <a:pt x="488" y="533"/>
                  <a:pt x="488" y="541"/>
                </a:cubicBezTo>
                <a:cubicBezTo>
                  <a:pt x="488" y="550"/>
                  <a:pt x="514" y="557"/>
                  <a:pt x="546" y="557"/>
                </a:cubicBezTo>
                <a:moveTo>
                  <a:pt x="763" y="251"/>
                </a:moveTo>
                <a:cubicBezTo>
                  <a:pt x="772" y="251"/>
                  <a:pt x="780" y="259"/>
                  <a:pt x="780" y="269"/>
                </a:cubicBezTo>
                <a:cubicBezTo>
                  <a:pt x="780" y="269"/>
                  <a:pt x="780" y="269"/>
                  <a:pt x="780" y="396"/>
                </a:cubicBezTo>
                <a:cubicBezTo>
                  <a:pt x="780" y="405"/>
                  <a:pt x="772" y="413"/>
                  <a:pt x="763" y="413"/>
                </a:cubicBezTo>
                <a:cubicBezTo>
                  <a:pt x="763" y="413"/>
                  <a:pt x="763" y="413"/>
                  <a:pt x="679" y="413"/>
                </a:cubicBezTo>
                <a:cubicBezTo>
                  <a:pt x="669" y="413"/>
                  <a:pt x="662" y="405"/>
                  <a:pt x="662" y="396"/>
                </a:cubicBezTo>
                <a:cubicBezTo>
                  <a:pt x="662" y="396"/>
                  <a:pt x="662" y="396"/>
                  <a:pt x="662" y="269"/>
                </a:cubicBezTo>
                <a:cubicBezTo>
                  <a:pt x="662" y="259"/>
                  <a:pt x="669" y="251"/>
                  <a:pt x="679" y="251"/>
                </a:cubicBezTo>
                <a:cubicBezTo>
                  <a:pt x="679" y="251"/>
                  <a:pt x="679" y="251"/>
                  <a:pt x="763" y="251"/>
                </a:cubicBezTo>
                <a:moveTo>
                  <a:pt x="770" y="378"/>
                </a:moveTo>
                <a:cubicBezTo>
                  <a:pt x="770" y="378"/>
                  <a:pt x="770" y="378"/>
                  <a:pt x="770" y="378"/>
                </a:cubicBezTo>
                <a:cubicBezTo>
                  <a:pt x="770" y="269"/>
                  <a:pt x="770" y="269"/>
                  <a:pt x="770" y="269"/>
                </a:cubicBezTo>
                <a:cubicBezTo>
                  <a:pt x="770" y="265"/>
                  <a:pt x="767" y="261"/>
                  <a:pt x="763" y="261"/>
                </a:cubicBezTo>
                <a:cubicBezTo>
                  <a:pt x="763" y="261"/>
                  <a:pt x="763" y="261"/>
                  <a:pt x="679" y="261"/>
                </a:cubicBezTo>
                <a:cubicBezTo>
                  <a:pt x="675" y="261"/>
                  <a:pt x="672" y="265"/>
                  <a:pt x="672" y="269"/>
                </a:cubicBezTo>
                <a:cubicBezTo>
                  <a:pt x="672" y="269"/>
                  <a:pt x="672" y="269"/>
                  <a:pt x="672" y="378"/>
                </a:cubicBezTo>
                <a:cubicBezTo>
                  <a:pt x="672" y="381"/>
                  <a:pt x="675" y="385"/>
                  <a:pt x="679" y="385"/>
                </a:cubicBezTo>
                <a:cubicBezTo>
                  <a:pt x="679" y="385"/>
                  <a:pt x="679" y="385"/>
                  <a:pt x="763" y="385"/>
                </a:cubicBezTo>
                <a:cubicBezTo>
                  <a:pt x="767" y="385"/>
                  <a:pt x="770" y="381"/>
                  <a:pt x="770" y="378"/>
                </a:cubicBezTo>
                <a:close/>
                <a:moveTo>
                  <a:pt x="695" y="397"/>
                </a:moveTo>
                <a:cubicBezTo>
                  <a:pt x="695" y="399"/>
                  <a:pt x="697" y="401"/>
                  <a:pt x="699" y="401"/>
                </a:cubicBezTo>
                <a:cubicBezTo>
                  <a:pt x="702" y="401"/>
                  <a:pt x="704" y="399"/>
                  <a:pt x="704" y="397"/>
                </a:cubicBezTo>
                <a:cubicBezTo>
                  <a:pt x="704" y="394"/>
                  <a:pt x="702" y="392"/>
                  <a:pt x="699" y="392"/>
                </a:cubicBezTo>
                <a:cubicBezTo>
                  <a:pt x="697" y="392"/>
                  <a:pt x="695" y="394"/>
                  <a:pt x="695" y="397"/>
                </a:cubicBezTo>
                <a:close/>
                <a:moveTo>
                  <a:pt x="737" y="397"/>
                </a:moveTo>
                <a:cubicBezTo>
                  <a:pt x="737" y="399"/>
                  <a:pt x="739" y="401"/>
                  <a:pt x="742" y="401"/>
                </a:cubicBezTo>
                <a:cubicBezTo>
                  <a:pt x="745" y="401"/>
                  <a:pt x="747" y="399"/>
                  <a:pt x="747" y="397"/>
                </a:cubicBezTo>
                <a:cubicBezTo>
                  <a:pt x="747" y="394"/>
                  <a:pt x="745" y="392"/>
                  <a:pt x="742" y="392"/>
                </a:cubicBezTo>
                <a:cubicBezTo>
                  <a:pt x="739" y="392"/>
                  <a:pt x="737" y="394"/>
                  <a:pt x="737" y="397"/>
                </a:cubicBezTo>
                <a:close/>
                <a:moveTo>
                  <a:pt x="716" y="397"/>
                </a:moveTo>
                <a:cubicBezTo>
                  <a:pt x="716" y="399"/>
                  <a:pt x="718" y="401"/>
                  <a:pt x="721" y="401"/>
                </a:cubicBezTo>
                <a:cubicBezTo>
                  <a:pt x="724" y="401"/>
                  <a:pt x="726" y="399"/>
                  <a:pt x="726" y="397"/>
                </a:cubicBezTo>
                <a:cubicBezTo>
                  <a:pt x="726" y="394"/>
                  <a:pt x="724" y="392"/>
                  <a:pt x="721" y="392"/>
                </a:cubicBezTo>
                <a:cubicBezTo>
                  <a:pt x="718" y="392"/>
                  <a:pt x="716" y="394"/>
                  <a:pt x="716" y="397"/>
                </a:cubicBezTo>
                <a:close/>
                <a:moveTo>
                  <a:pt x="179" y="524"/>
                </a:moveTo>
                <a:cubicBezTo>
                  <a:pt x="181" y="522"/>
                  <a:pt x="185" y="521"/>
                  <a:pt x="188" y="521"/>
                </a:cubicBezTo>
                <a:cubicBezTo>
                  <a:pt x="252" y="521"/>
                  <a:pt x="252" y="521"/>
                  <a:pt x="252" y="521"/>
                </a:cubicBezTo>
                <a:cubicBezTo>
                  <a:pt x="255" y="521"/>
                  <a:pt x="257" y="522"/>
                  <a:pt x="259" y="522"/>
                </a:cubicBezTo>
                <a:cubicBezTo>
                  <a:pt x="250" y="504"/>
                  <a:pt x="250" y="504"/>
                  <a:pt x="250" y="504"/>
                </a:cubicBezTo>
                <a:cubicBezTo>
                  <a:pt x="248" y="499"/>
                  <a:pt x="240" y="494"/>
                  <a:pt x="234" y="494"/>
                </a:cubicBezTo>
                <a:cubicBezTo>
                  <a:pt x="205" y="494"/>
                  <a:pt x="205" y="494"/>
                  <a:pt x="205" y="494"/>
                </a:cubicBezTo>
                <a:cubicBezTo>
                  <a:pt x="199" y="494"/>
                  <a:pt x="192" y="499"/>
                  <a:pt x="189" y="504"/>
                </a:cubicBezTo>
                <a:cubicBezTo>
                  <a:pt x="179" y="524"/>
                  <a:pt x="179" y="524"/>
                  <a:pt x="179" y="524"/>
                </a:cubicBezTo>
                <a:cubicBezTo>
                  <a:pt x="179" y="524"/>
                  <a:pt x="179" y="524"/>
                  <a:pt x="179" y="524"/>
                </a:cubicBezTo>
                <a:close/>
                <a:moveTo>
                  <a:pt x="258" y="528"/>
                </a:moveTo>
                <a:cubicBezTo>
                  <a:pt x="262" y="530"/>
                  <a:pt x="264" y="534"/>
                  <a:pt x="264" y="539"/>
                </a:cubicBezTo>
                <a:cubicBezTo>
                  <a:pt x="264" y="539"/>
                  <a:pt x="264" y="539"/>
                  <a:pt x="264" y="665"/>
                </a:cubicBezTo>
                <a:cubicBezTo>
                  <a:pt x="264" y="671"/>
                  <a:pt x="259" y="676"/>
                  <a:pt x="253" y="676"/>
                </a:cubicBezTo>
                <a:cubicBezTo>
                  <a:pt x="253" y="676"/>
                  <a:pt x="253" y="676"/>
                  <a:pt x="187" y="676"/>
                </a:cubicBezTo>
                <a:cubicBezTo>
                  <a:pt x="181" y="676"/>
                  <a:pt x="176" y="671"/>
                  <a:pt x="176" y="665"/>
                </a:cubicBezTo>
                <a:cubicBezTo>
                  <a:pt x="176" y="665"/>
                  <a:pt x="176" y="665"/>
                  <a:pt x="176" y="539"/>
                </a:cubicBezTo>
                <a:cubicBezTo>
                  <a:pt x="176" y="534"/>
                  <a:pt x="178" y="530"/>
                  <a:pt x="182" y="528"/>
                </a:cubicBezTo>
                <a:cubicBezTo>
                  <a:pt x="183" y="527"/>
                  <a:pt x="185" y="527"/>
                  <a:pt x="187" y="527"/>
                </a:cubicBezTo>
                <a:cubicBezTo>
                  <a:pt x="187" y="527"/>
                  <a:pt x="187" y="527"/>
                  <a:pt x="253" y="527"/>
                </a:cubicBezTo>
                <a:cubicBezTo>
                  <a:pt x="255" y="527"/>
                  <a:pt x="256" y="527"/>
                  <a:pt x="258" y="528"/>
                </a:cubicBezTo>
                <a:moveTo>
                  <a:pt x="249" y="651"/>
                </a:moveTo>
                <a:cubicBezTo>
                  <a:pt x="251" y="651"/>
                  <a:pt x="253" y="649"/>
                  <a:pt x="253" y="647"/>
                </a:cubicBezTo>
                <a:cubicBezTo>
                  <a:pt x="253" y="644"/>
                  <a:pt x="251" y="642"/>
                  <a:pt x="249" y="642"/>
                </a:cubicBezTo>
                <a:cubicBezTo>
                  <a:pt x="249" y="642"/>
                  <a:pt x="249" y="642"/>
                  <a:pt x="196" y="642"/>
                </a:cubicBezTo>
                <a:cubicBezTo>
                  <a:pt x="193" y="642"/>
                  <a:pt x="191" y="644"/>
                  <a:pt x="191" y="647"/>
                </a:cubicBezTo>
                <a:cubicBezTo>
                  <a:pt x="191" y="649"/>
                  <a:pt x="193" y="651"/>
                  <a:pt x="196" y="651"/>
                </a:cubicBezTo>
                <a:cubicBezTo>
                  <a:pt x="196" y="651"/>
                  <a:pt x="196" y="651"/>
                  <a:pt x="249" y="651"/>
                </a:cubicBezTo>
                <a:moveTo>
                  <a:pt x="249" y="630"/>
                </a:moveTo>
                <a:cubicBezTo>
                  <a:pt x="251" y="630"/>
                  <a:pt x="253" y="628"/>
                  <a:pt x="253" y="626"/>
                </a:cubicBezTo>
                <a:cubicBezTo>
                  <a:pt x="253" y="623"/>
                  <a:pt x="251" y="621"/>
                  <a:pt x="249" y="621"/>
                </a:cubicBezTo>
                <a:cubicBezTo>
                  <a:pt x="249" y="621"/>
                  <a:pt x="249" y="621"/>
                  <a:pt x="196" y="621"/>
                </a:cubicBezTo>
                <a:cubicBezTo>
                  <a:pt x="193" y="621"/>
                  <a:pt x="191" y="623"/>
                  <a:pt x="191" y="626"/>
                </a:cubicBezTo>
                <a:cubicBezTo>
                  <a:pt x="191" y="628"/>
                  <a:pt x="193" y="630"/>
                  <a:pt x="196" y="630"/>
                </a:cubicBezTo>
                <a:cubicBezTo>
                  <a:pt x="196" y="630"/>
                  <a:pt x="196" y="630"/>
                  <a:pt x="249" y="630"/>
                </a:cubicBezTo>
                <a:moveTo>
                  <a:pt x="249" y="609"/>
                </a:moveTo>
                <a:cubicBezTo>
                  <a:pt x="251" y="609"/>
                  <a:pt x="253" y="607"/>
                  <a:pt x="253" y="604"/>
                </a:cubicBezTo>
                <a:cubicBezTo>
                  <a:pt x="253" y="602"/>
                  <a:pt x="251" y="600"/>
                  <a:pt x="249" y="600"/>
                </a:cubicBezTo>
                <a:cubicBezTo>
                  <a:pt x="249" y="600"/>
                  <a:pt x="249" y="600"/>
                  <a:pt x="196" y="600"/>
                </a:cubicBezTo>
                <a:cubicBezTo>
                  <a:pt x="193" y="600"/>
                  <a:pt x="191" y="602"/>
                  <a:pt x="191" y="604"/>
                </a:cubicBezTo>
                <a:cubicBezTo>
                  <a:pt x="191" y="607"/>
                  <a:pt x="193" y="609"/>
                  <a:pt x="196" y="609"/>
                </a:cubicBezTo>
                <a:cubicBezTo>
                  <a:pt x="196" y="609"/>
                  <a:pt x="196" y="609"/>
                  <a:pt x="249" y="609"/>
                </a:cubicBezTo>
                <a:moveTo>
                  <a:pt x="246" y="554"/>
                </a:moveTo>
                <a:cubicBezTo>
                  <a:pt x="250" y="554"/>
                  <a:pt x="253" y="552"/>
                  <a:pt x="253" y="548"/>
                </a:cubicBezTo>
                <a:cubicBezTo>
                  <a:pt x="253" y="545"/>
                  <a:pt x="250" y="542"/>
                  <a:pt x="246" y="542"/>
                </a:cubicBezTo>
                <a:cubicBezTo>
                  <a:pt x="243" y="542"/>
                  <a:pt x="240" y="545"/>
                  <a:pt x="240" y="548"/>
                </a:cubicBezTo>
                <a:cubicBezTo>
                  <a:pt x="240" y="552"/>
                  <a:pt x="243" y="554"/>
                  <a:pt x="246" y="5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092" tIns="49045" rIns="98092" bIns="49045" numCol="1" anchor="t" anchorCtr="0" compatLnSpc="1">
            <a:prstTxWarp prst="textNoShape">
              <a:avLst/>
            </a:prstTxWarp>
          </a:bodyPr>
          <a:lstStyle/>
          <a:p>
            <a:pPr defTabSz="980717">
              <a:defRPr/>
            </a:pPr>
            <a:endParaRPr lang="en-US" sz="2400" kern="0"/>
          </a:p>
        </p:txBody>
      </p:sp>
      <p:sp>
        <p:nvSpPr>
          <p:cNvPr id="4" name="TextBox 3"/>
          <p:cNvSpPr txBox="1"/>
          <p:nvPr/>
        </p:nvSpPr>
        <p:spPr>
          <a:xfrm>
            <a:off x="1590261" y="4919870"/>
            <a:ext cx="6450496" cy="830997"/>
          </a:xfrm>
          <a:prstGeom prst="rect">
            <a:avLst/>
          </a:prstGeom>
          <a:noFill/>
        </p:spPr>
        <p:txBody>
          <a:bodyPr wrap="square" rtlCol="0">
            <a:spAutoFit/>
          </a:bodyPr>
          <a:lstStyle/>
          <a:p>
            <a:r>
              <a:rPr lang="en-US" sz="1600" dirty="0" smtClean="0"/>
              <a:t>* Use </a:t>
            </a:r>
            <a:r>
              <a:rPr lang="en-US" sz="1600" dirty="0" err="1" smtClean="0"/>
              <a:t>CloudLink</a:t>
            </a:r>
            <a:r>
              <a:rPr lang="en-US" sz="1600" dirty="0" smtClean="0"/>
              <a:t> to encrypt </a:t>
            </a:r>
            <a:r>
              <a:rPr lang="en-US" sz="1600" dirty="0"/>
              <a:t>OS Drive </a:t>
            </a:r>
            <a:r>
              <a:rPr lang="en-US" sz="1600" dirty="0">
                <a:hlinkClick r:id="rId3"/>
              </a:rPr>
              <a:t>http://azure.microsoft.com/blog/2014/08/19/azure-virtual-machine-disk-encryption-using-cloudlink</a:t>
            </a:r>
            <a:r>
              <a:rPr lang="en-US" sz="1600" dirty="0" smtClean="0">
                <a:hlinkClick r:id="rId3"/>
              </a:rPr>
              <a:t>/</a:t>
            </a:r>
            <a:r>
              <a:rPr lang="en-US" sz="1600" dirty="0" smtClean="0"/>
              <a:t> </a:t>
            </a:r>
            <a:endParaRPr lang="en-US" sz="1600" dirty="0"/>
          </a:p>
        </p:txBody>
      </p:sp>
    </p:spTree>
    <p:extLst>
      <p:ext uri="{BB962C8B-B14F-4D97-AF65-F5344CB8AC3E}">
        <p14:creationId xmlns:p14="http://schemas.microsoft.com/office/powerpoint/2010/main" val="322244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Module Knowledge Check</a:t>
            </a:r>
            <a:endParaRPr lang="en-US" dirty="0"/>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123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Answers – Module Knowledge Check</a:t>
            </a:r>
            <a:endParaRPr lang="en-US" dirty="0"/>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7181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Module Summary</a:t>
            </a:r>
            <a:endParaRPr lang="en-US" dirty="0"/>
          </a:p>
        </p:txBody>
      </p:sp>
      <p:sp>
        <p:nvSpPr>
          <p:cNvPr id="19" name="Rectangle 18"/>
          <p:cNvSpPr/>
          <p:nvPr/>
        </p:nvSpPr>
        <p:spPr bwMode="auto">
          <a:xfrm>
            <a:off x="2041720" y="1419514"/>
            <a:ext cx="555007" cy="493340"/>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defTabSz="980721" fontAlgn="base">
              <a:spcBef>
                <a:spcPct val="0"/>
              </a:spcBef>
              <a:spcAft>
                <a:spcPct val="0"/>
              </a:spcAft>
              <a:defRPr/>
            </a:pPr>
            <a:endParaRPr lang="en-US" sz="21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2596728" y="1419514"/>
            <a:ext cx="7148559" cy="493340"/>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marL="187353" lvl="1" defTabSz="1219170">
              <a:defRPr/>
            </a:pPr>
            <a:r>
              <a:rPr lang="en-US" sz="2100" kern="0" dirty="0">
                <a:solidFill>
                  <a:srgbClr val="FFFFFF">
                    <a:alpha val="99000"/>
                  </a:srgbClr>
                </a:solidFill>
              </a:rPr>
              <a:t>Support for key server applications</a:t>
            </a:r>
          </a:p>
        </p:txBody>
      </p:sp>
      <p:sp>
        <p:nvSpPr>
          <p:cNvPr id="21" name="Rectangle 20"/>
          <p:cNvSpPr/>
          <p:nvPr/>
        </p:nvSpPr>
        <p:spPr bwMode="auto">
          <a:xfrm>
            <a:off x="2041720" y="1950781"/>
            <a:ext cx="555007" cy="493340"/>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defTabSz="980721" fontAlgn="base">
              <a:spcBef>
                <a:spcPct val="0"/>
              </a:spcBef>
              <a:spcAft>
                <a:spcPct val="0"/>
              </a:spcAft>
              <a:defRPr/>
            </a:pPr>
            <a:endParaRPr lang="en-US" sz="21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2596728" y="1950781"/>
            <a:ext cx="7148559" cy="493340"/>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marL="187353" lvl="1" defTabSz="1219170">
              <a:defRPr/>
            </a:pPr>
            <a:r>
              <a:rPr lang="en-US" sz="2100" kern="0" dirty="0">
                <a:solidFill>
                  <a:srgbClr val="FFFFFF">
                    <a:alpha val="99000"/>
                  </a:srgbClr>
                </a:solidFill>
              </a:rPr>
              <a:t>Easy storage manageability</a:t>
            </a:r>
          </a:p>
        </p:txBody>
      </p:sp>
      <p:sp>
        <p:nvSpPr>
          <p:cNvPr id="23" name="Rectangle 22"/>
          <p:cNvSpPr/>
          <p:nvPr/>
        </p:nvSpPr>
        <p:spPr bwMode="auto">
          <a:xfrm>
            <a:off x="2041720" y="2482046"/>
            <a:ext cx="555007" cy="493340"/>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defTabSz="980721" fontAlgn="base">
              <a:spcBef>
                <a:spcPct val="0"/>
              </a:spcBef>
              <a:spcAft>
                <a:spcPct val="0"/>
              </a:spcAft>
              <a:defRPr/>
            </a:pPr>
            <a:endParaRPr lang="en-US" sz="21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2596728" y="2482046"/>
            <a:ext cx="7148559" cy="493340"/>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marL="187353" lvl="1" defTabSz="1219170">
              <a:defRPr/>
            </a:pPr>
            <a:r>
              <a:rPr lang="en-US" sz="2100" kern="0" dirty="0">
                <a:solidFill>
                  <a:srgbClr val="FFFFFF">
                    <a:alpha val="99000"/>
                  </a:srgbClr>
                </a:solidFill>
              </a:rPr>
              <a:t>High availability features</a:t>
            </a:r>
          </a:p>
        </p:txBody>
      </p:sp>
      <p:sp>
        <p:nvSpPr>
          <p:cNvPr id="25" name="Rectangle 24"/>
          <p:cNvSpPr/>
          <p:nvPr/>
        </p:nvSpPr>
        <p:spPr bwMode="auto">
          <a:xfrm>
            <a:off x="2041720" y="3013313"/>
            <a:ext cx="555007" cy="493340"/>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defTabSz="980721" fontAlgn="base">
              <a:spcBef>
                <a:spcPct val="0"/>
              </a:spcBef>
              <a:spcAft>
                <a:spcPct val="0"/>
              </a:spcAft>
              <a:defRPr/>
            </a:pPr>
            <a:endParaRPr lang="en-US" sz="21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2596728" y="3013313"/>
            <a:ext cx="7148559" cy="493340"/>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marL="187353" lvl="1" defTabSz="1219170">
              <a:defRPr/>
            </a:pPr>
            <a:r>
              <a:rPr lang="en-US" sz="2100" kern="0" dirty="0">
                <a:solidFill>
                  <a:srgbClr val="FFFFFF">
                    <a:alpha val="99000"/>
                  </a:srgbClr>
                </a:solidFill>
              </a:rPr>
              <a:t>Advanced networking</a:t>
            </a:r>
          </a:p>
        </p:txBody>
      </p:sp>
      <p:sp>
        <p:nvSpPr>
          <p:cNvPr id="27" name="Rectangle 26"/>
          <p:cNvSpPr/>
          <p:nvPr/>
        </p:nvSpPr>
        <p:spPr bwMode="auto">
          <a:xfrm>
            <a:off x="2041720" y="3544578"/>
            <a:ext cx="555007" cy="493340"/>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defTabSz="980721" fontAlgn="base">
              <a:spcBef>
                <a:spcPct val="0"/>
              </a:spcBef>
              <a:spcAft>
                <a:spcPct val="0"/>
              </a:spcAft>
              <a:defRPr/>
            </a:pPr>
            <a:endParaRPr lang="en-US" sz="21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2596728" y="3544578"/>
            <a:ext cx="7148559" cy="493340"/>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98106" tIns="49052" rIns="98106" bIns="98106" numCol="1" spcCol="0" rtlCol="0" fromWordArt="0" anchor="b" anchorCtr="0" forceAA="0" compatLnSpc="1">
            <a:prstTxWarp prst="textNoShape">
              <a:avLst/>
            </a:prstTxWarp>
            <a:noAutofit/>
          </a:bodyPr>
          <a:lstStyle/>
          <a:p>
            <a:pPr marL="187353" lvl="1" defTabSz="1219170">
              <a:defRPr/>
            </a:pPr>
            <a:r>
              <a:rPr lang="en-US" sz="2100" kern="0" dirty="0">
                <a:solidFill>
                  <a:srgbClr val="FFFFFF">
                    <a:alpha val="99000"/>
                  </a:srgbClr>
                </a:solidFill>
              </a:rPr>
              <a:t>Integration with compute </a:t>
            </a:r>
            <a:r>
              <a:rPr lang="en-US" sz="2100" kern="0" dirty="0" err="1">
                <a:solidFill>
                  <a:srgbClr val="FFFFFF">
                    <a:alpha val="99000"/>
                  </a:srgbClr>
                </a:solidFill>
              </a:rPr>
              <a:t>PaaS</a:t>
            </a:r>
            <a:endParaRPr lang="en-US" sz="2100" kern="0" dirty="0">
              <a:solidFill>
                <a:srgbClr val="FFFFFF">
                  <a:alpha val="99000"/>
                </a:srgbClr>
              </a:solidFill>
            </a:endParaRPr>
          </a:p>
        </p:txBody>
      </p:sp>
      <p:sp>
        <p:nvSpPr>
          <p:cNvPr id="29" name="Freeform 79"/>
          <p:cNvSpPr>
            <a:spLocks noEditPoints="1"/>
          </p:cNvSpPr>
          <p:nvPr/>
        </p:nvSpPr>
        <p:spPr bwMode="black">
          <a:xfrm>
            <a:off x="2191605" y="2042693"/>
            <a:ext cx="247511" cy="29742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8304" tIns="44152" rIns="88304" bIns="44152" numCol="1" anchor="t" anchorCtr="0" compatLnSpc="1">
            <a:prstTxWarp prst="textNoShape">
              <a:avLst/>
            </a:prstTxWarp>
          </a:bodyPr>
          <a:lstStyle/>
          <a:p>
            <a:pPr defTabSz="1219170">
              <a:defRPr/>
            </a:pPr>
            <a:endParaRPr lang="en-US" sz="2100" kern="0" dirty="0">
              <a:solidFill>
                <a:sysClr val="windowText" lastClr="000000"/>
              </a:solidFill>
            </a:endParaRPr>
          </a:p>
        </p:txBody>
      </p:sp>
      <p:sp>
        <p:nvSpPr>
          <p:cNvPr id="32" name="Freeform 73"/>
          <p:cNvSpPr>
            <a:spLocks noEditPoints="1"/>
          </p:cNvSpPr>
          <p:nvPr/>
        </p:nvSpPr>
        <p:spPr bwMode="black">
          <a:xfrm>
            <a:off x="2131557" y="3102727"/>
            <a:ext cx="366520" cy="31451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8304" tIns="44152" rIns="88304" bIns="44152" numCol="1" anchor="t" anchorCtr="0" compatLnSpc="1">
            <a:prstTxWarp prst="textNoShape">
              <a:avLst/>
            </a:prstTxWarp>
          </a:bodyPr>
          <a:lstStyle/>
          <a:p>
            <a:pPr defTabSz="1219170">
              <a:defRPr/>
            </a:pPr>
            <a:endParaRPr lang="en-US" sz="2100" kern="0">
              <a:solidFill>
                <a:sysClr val="windowText" lastClr="000000"/>
              </a:solidFill>
            </a:endParaRPr>
          </a:p>
        </p:txBody>
      </p:sp>
      <p:sp>
        <p:nvSpPr>
          <p:cNvPr id="35" name="Freeform 80"/>
          <p:cNvSpPr>
            <a:spLocks noEditPoints="1"/>
          </p:cNvSpPr>
          <p:nvPr/>
        </p:nvSpPr>
        <p:spPr bwMode="black">
          <a:xfrm>
            <a:off x="2159798" y="1488634"/>
            <a:ext cx="310039" cy="334348"/>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88304" tIns="44152" rIns="88304" bIns="44152" numCol="1" anchor="t" anchorCtr="0" compatLnSpc="1">
            <a:prstTxWarp prst="textNoShape">
              <a:avLst/>
            </a:prstTxWarp>
          </a:bodyPr>
          <a:lstStyle/>
          <a:p>
            <a:pPr defTabSz="1219170">
              <a:defRPr/>
            </a:pPr>
            <a:endParaRPr lang="en-US" sz="2100" kern="0">
              <a:solidFill>
                <a:sysClr val="windowText" lastClr="000000"/>
              </a:solidFill>
            </a:endParaRPr>
          </a:p>
        </p:txBody>
      </p:sp>
      <p:sp>
        <p:nvSpPr>
          <p:cNvPr id="38" name="Freeform 24"/>
          <p:cNvSpPr>
            <a:spLocks noEditPoints="1"/>
          </p:cNvSpPr>
          <p:nvPr/>
        </p:nvSpPr>
        <p:spPr bwMode="black">
          <a:xfrm>
            <a:off x="2137010" y="3658497"/>
            <a:ext cx="386699" cy="26549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106" tIns="49052" rIns="98106" bIns="49052" numCol="1" anchor="t" anchorCtr="0" compatLnSpc="1">
            <a:prstTxWarp prst="textNoShape">
              <a:avLst/>
            </a:prstTxWarp>
          </a:bodyPr>
          <a:lstStyle/>
          <a:p>
            <a:pPr defTabSz="1219170">
              <a:defRPr/>
            </a:pPr>
            <a:endParaRPr lang="en-US" sz="2100" kern="0">
              <a:solidFill>
                <a:sysClr val="windowText" lastClr="000000"/>
              </a:solidFill>
            </a:endParaRPr>
          </a:p>
        </p:txBody>
      </p:sp>
      <p:sp>
        <p:nvSpPr>
          <p:cNvPr id="39" name="Freeform 25"/>
          <p:cNvSpPr>
            <a:spLocks noEditPoints="1"/>
          </p:cNvSpPr>
          <p:nvPr/>
        </p:nvSpPr>
        <p:spPr bwMode="black">
          <a:xfrm>
            <a:off x="2106452" y="2572232"/>
            <a:ext cx="413505" cy="312968"/>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8304" tIns="44152" rIns="88304" bIns="44152" numCol="1" anchor="t" anchorCtr="0" compatLnSpc="1">
            <a:prstTxWarp prst="textNoShape">
              <a:avLst/>
            </a:prstTxWarp>
          </a:bodyPr>
          <a:lstStyle/>
          <a:p>
            <a:pPr defTabSz="1219170">
              <a:defRPr/>
            </a:pPr>
            <a:endParaRPr lang="en-US" sz="2100" kern="0">
              <a:solidFill>
                <a:sysClr val="windowText" lastClr="000000"/>
              </a:solidFill>
            </a:endParaRPr>
          </a:p>
        </p:txBody>
      </p:sp>
    </p:spTree>
    <p:extLst>
      <p:ext uri="{BB962C8B-B14F-4D97-AF65-F5344CB8AC3E}">
        <p14:creationId xmlns:p14="http://schemas.microsoft.com/office/powerpoint/2010/main" val="51856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4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IaaS</a:t>
            </a:r>
            <a:r>
              <a:rPr lang="en-US" dirty="0" smtClean="0"/>
              <a:t> and </a:t>
            </a:r>
            <a:r>
              <a:rPr lang="en-US" dirty="0" err="1" smtClean="0"/>
              <a:t>PaaS</a:t>
            </a:r>
            <a:r>
              <a:rPr lang="en-US" dirty="0" smtClean="0"/>
              <a:t>: Better Together</a:t>
            </a:r>
            <a:endParaRPr lang="en-US" dirty="0"/>
          </a:p>
        </p:txBody>
      </p:sp>
      <p:sp>
        <p:nvSpPr>
          <p:cNvPr id="116" name="Rectangle 115"/>
          <p:cNvSpPr/>
          <p:nvPr/>
        </p:nvSpPr>
        <p:spPr bwMode="auto">
          <a:xfrm>
            <a:off x="5624384" y="3905661"/>
            <a:ext cx="865222" cy="286053"/>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542291">
              <a:lnSpc>
                <a:spcPct val="90000"/>
              </a:lnSpc>
              <a:buSzPct val="90000"/>
              <a:defRPr/>
            </a:pPr>
            <a:endParaRPr lang="en-US" kern="0" dirty="0">
              <a:gradFill>
                <a:gsLst>
                  <a:gs pos="85000">
                    <a:srgbClr val="FFFFFF"/>
                  </a:gs>
                  <a:gs pos="0">
                    <a:srgbClr val="FFFFFF"/>
                  </a:gs>
                </a:gsLst>
                <a:lin ang="5400000" scaled="0"/>
              </a:gradFill>
            </a:endParaRPr>
          </a:p>
        </p:txBody>
      </p:sp>
      <p:sp>
        <p:nvSpPr>
          <p:cNvPr id="117" name="Rectangle 116"/>
          <p:cNvSpPr/>
          <p:nvPr/>
        </p:nvSpPr>
        <p:spPr bwMode="auto">
          <a:xfrm>
            <a:off x="5623535" y="2827225"/>
            <a:ext cx="865222" cy="1052074"/>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4592" tIns="144592" rIns="72295" bIns="36146" numCol="1" rtlCol="0" anchor="t" anchorCtr="0" compatLnSpc="1">
            <a:prstTxWarp prst="textNoShape">
              <a:avLst/>
            </a:prstTxWarp>
          </a:bodyPr>
          <a:lstStyle/>
          <a:p>
            <a:pPr defTabSz="542291">
              <a:lnSpc>
                <a:spcPct val="90000"/>
              </a:lnSpc>
              <a:buSzPct val="90000"/>
              <a:defRPr/>
            </a:pPr>
            <a:endParaRPr lang="en-US" sz="1700" kern="0">
              <a:gradFill>
                <a:gsLst>
                  <a:gs pos="85000">
                    <a:srgbClr val="FFFFFF"/>
                  </a:gs>
                  <a:gs pos="0">
                    <a:srgbClr val="FFFFFF"/>
                  </a:gs>
                </a:gsLst>
                <a:lin ang="5400000" scaled="0"/>
              </a:gradFill>
            </a:endParaRPr>
          </a:p>
        </p:txBody>
      </p:sp>
      <p:sp>
        <p:nvSpPr>
          <p:cNvPr id="118" name="Rectangle 117"/>
          <p:cNvSpPr/>
          <p:nvPr/>
        </p:nvSpPr>
        <p:spPr bwMode="auto">
          <a:xfrm>
            <a:off x="6514337" y="3902037"/>
            <a:ext cx="865222" cy="286053"/>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542291">
              <a:lnSpc>
                <a:spcPct val="90000"/>
              </a:lnSpc>
              <a:buSzPct val="90000"/>
              <a:defRPr/>
            </a:pPr>
            <a:endParaRPr lang="en-US" kern="0" dirty="0">
              <a:gradFill>
                <a:gsLst>
                  <a:gs pos="85000">
                    <a:srgbClr val="FFFFFF"/>
                  </a:gs>
                  <a:gs pos="0">
                    <a:srgbClr val="FFFFFF"/>
                  </a:gs>
                </a:gsLst>
                <a:lin ang="5400000" scaled="0"/>
              </a:gradFill>
            </a:endParaRPr>
          </a:p>
        </p:txBody>
      </p:sp>
      <p:sp>
        <p:nvSpPr>
          <p:cNvPr id="119" name="Rectangle 118"/>
          <p:cNvSpPr/>
          <p:nvPr/>
        </p:nvSpPr>
        <p:spPr bwMode="auto">
          <a:xfrm>
            <a:off x="6513488" y="2823598"/>
            <a:ext cx="865222" cy="1052074"/>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4592" tIns="144592" rIns="72295" bIns="36146" numCol="1" rtlCol="0" anchor="t" anchorCtr="0" compatLnSpc="1">
            <a:prstTxWarp prst="textNoShape">
              <a:avLst/>
            </a:prstTxWarp>
          </a:bodyPr>
          <a:lstStyle/>
          <a:p>
            <a:pPr defTabSz="542291">
              <a:lnSpc>
                <a:spcPct val="90000"/>
              </a:lnSpc>
              <a:buSzPct val="90000"/>
              <a:defRPr/>
            </a:pPr>
            <a:endParaRPr lang="en-US" sz="1700" kern="0">
              <a:gradFill>
                <a:gsLst>
                  <a:gs pos="85000">
                    <a:srgbClr val="FFFFFF"/>
                  </a:gs>
                  <a:gs pos="0">
                    <a:srgbClr val="FFFFFF"/>
                  </a:gs>
                </a:gsLst>
                <a:lin ang="5400000" scaled="0"/>
              </a:gradFill>
            </a:endParaRPr>
          </a:p>
        </p:txBody>
      </p:sp>
      <p:sp>
        <p:nvSpPr>
          <p:cNvPr id="120" name="Rectangle 119"/>
          <p:cNvSpPr/>
          <p:nvPr/>
        </p:nvSpPr>
        <p:spPr bwMode="auto">
          <a:xfrm>
            <a:off x="5623538" y="1608717"/>
            <a:ext cx="1755174" cy="3780472"/>
          </a:xfrm>
          <a:prstGeom prst="rect">
            <a:avLst/>
          </a:prstGeom>
          <a:solidFill>
            <a:srgbClr val="00AEEF"/>
          </a:solidFill>
          <a:ln w="9525" cap="flat" cmpd="sng" algn="ctr">
            <a:noFill/>
            <a:prstDash val="solid"/>
            <a:headEnd type="none" w="med" len="med"/>
            <a:tailEnd type="none" w="med" len="med"/>
          </a:ln>
          <a:effectLst/>
        </p:spPr>
        <p:txBody>
          <a:bodyPr vert="horz" wrap="square" lIns="144592" tIns="144592" rIns="72295" bIns="36146" numCol="1" rtlCol="0" anchor="t" anchorCtr="0" compatLnSpc="1">
            <a:prstTxWarp prst="textNoShape">
              <a:avLst/>
            </a:prstTxWarp>
          </a:bodyPr>
          <a:lstStyle/>
          <a:p>
            <a:pPr defTabSz="542291">
              <a:lnSpc>
                <a:spcPct val="90000"/>
              </a:lnSpc>
              <a:buSzPct val="90000"/>
              <a:defRPr/>
            </a:pPr>
            <a:endParaRPr lang="en-US" sz="1700" kern="0">
              <a:gradFill>
                <a:gsLst>
                  <a:gs pos="85000">
                    <a:srgbClr val="FFFFFF"/>
                  </a:gs>
                  <a:gs pos="0">
                    <a:srgbClr val="FFFFFF"/>
                  </a:gs>
                </a:gsLst>
                <a:lin ang="5400000" scaled="0"/>
              </a:gradFill>
            </a:endParaRPr>
          </a:p>
        </p:txBody>
      </p:sp>
      <p:sp>
        <p:nvSpPr>
          <p:cNvPr id="121" name="Rectangle 120"/>
          <p:cNvSpPr/>
          <p:nvPr/>
        </p:nvSpPr>
        <p:spPr bwMode="auto">
          <a:xfrm>
            <a:off x="6514337" y="3902037"/>
            <a:ext cx="865222" cy="286053"/>
          </a:xfrm>
          <a:prstGeom prst="rect">
            <a:avLst/>
          </a:prstGeom>
          <a:noFill/>
          <a:ln w="9525" cap="flat" cmpd="sng" algn="ctr">
            <a:noFill/>
            <a:prstDash val="solid"/>
            <a:headEnd type="none" w="med" len="med"/>
            <a:tailEnd type="none" w="med" len="med"/>
          </a:ln>
          <a:effectLst/>
        </p:spPr>
        <p:txBody>
          <a:bodyPr vert="horz" wrap="square" lIns="144592" tIns="0" rIns="72295" bIns="0" numCol="1" rtlCol="0" anchor="ctr" anchorCtr="1" compatLnSpc="1">
            <a:prstTxWarp prst="textNoShape">
              <a:avLst/>
            </a:prstTxWarp>
          </a:bodyPr>
          <a:lstStyle/>
          <a:p>
            <a:pPr defTabSz="542291">
              <a:lnSpc>
                <a:spcPct val="90000"/>
              </a:lnSpc>
              <a:buSzPct val="90000"/>
              <a:defRPr/>
            </a:pPr>
            <a:r>
              <a:rPr lang="en-US" kern="0">
                <a:gradFill>
                  <a:gsLst>
                    <a:gs pos="85000">
                      <a:srgbClr val="FFFFFF"/>
                    </a:gs>
                    <a:gs pos="0">
                      <a:srgbClr val="FFFFFF"/>
                    </a:gs>
                  </a:gsLst>
                  <a:lin ang="5400000" scaled="0"/>
                </a:gradFill>
              </a:rPr>
              <a:t>PaaS</a:t>
            </a:r>
          </a:p>
        </p:txBody>
      </p:sp>
      <p:sp>
        <p:nvSpPr>
          <p:cNvPr id="122" name="Rectangle 121"/>
          <p:cNvSpPr/>
          <p:nvPr/>
        </p:nvSpPr>
        <p:spPr bwMode="auto">
          <a:xfrm>
            <a:off x="7404288" y="3902037"/>
            <a:ext cx="865222" cy="286053"/>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4592" tIns="0" rIns="72295" bIns="0" numCol="1" rtlCol="0" anchor="ctr" anchorCtr="1" compatLnSpc="1">
            <a:prstTxWarp prst="textNoShape">
              <a:avLst/>
            </a:prstTxWarp>
          </a:bodyPr>
          <a:lstStyle/>
          <a:p>
            <a:pPr defTabSz="542291">
              <a:lnSpc>
                <a:spcPct val="90000"/>
              </a:lnSpc>
              <a:buSzPct val="90000"/>
              <a:defRPr/>
            </a:pPr>
            <a:r>
              <a:rPr lang="en-US" kern="0">
                <a:gradFill>
                  <a:gsLst>
                    <a:gs pos="85000">
                      <a:srgbClr val="FFFFFF"/>
                    </a:gs>
                    <a:gs pos="0">
                      <a:srgbClr val="FFFFFF"/>
                    </a:gs>
                  </a:gsLst>
                  <a:lin ang="5400000" scaled="0"/>
                </a:gradFill>
              </a:rPr>
              <a:t>SaaS</a:t>
            </a:r>
          </a:p>
        </p:txBody>
      </p:sp>
      <p:sp>
        <p:nvSpPr>
          <p:cNvPr id="123" name="Rectangle 122"/>
          <p:cNvSpPr/>
          <p:nvPr/>
        </p:nvSpPr>
        <p:spPr bwMode="auto">
          <a:xfrm>
            <a:off x="6513488" y="2823598"/>
            <a:ext cx="865222" cy="1052074"/>
          </a:xfrm>
          <a:prstGeom prst="rect">
            <a:avLst/>
          </a:prstGeom>
          <a:noFill/>
          <a:ln w="9525" cap="flat" cmpd="sng" algn="ctr">
            <a:noFill/>
            <a:prstDash val="solid"/>
            <a:headEnd type="none" w="med" len="med"/>
            <a:tailEnd type="none" w="med" len="med"/>
          </a:ln>
          <a:effectLst/>
        </p:spPr>
        <p:txBody>
          <a:bodyPr vert="horz" wrap="square" lIns="144592" tIns="144592" rIns="72295" bIns="36146" numCol="1" rtlCol="0" anchor="t" anchorCtr="0" compatLnSpc="1">
            <a:prstTxWarp prst="textNoShape">
              <a:avLst/>
            </a:prstTxWarp>
          </a:bodyPr>
          <a:lstStyle/>
          <a:p>
            <a:pPr defTabSz="542291">
              <a:lnSpc>
                <a:spcPct val="90000"/>
              </a:lnSpc>
              <a:buSzPct val="90000"/>
              <a:defRPr/>
            </a:pPr>
            <a:endParaRPr lang="en-US" sz="1700" kern="0">
              <a:gradFill>
                <a:gsLst>
                  <a:gs pos="85000">
                    <a:srgbClr val="FFFFFF"/>
                  </a:gs>
                  <a:gs pos="0">
                    <a:srgbClr val="FFFFFF"/>
                  </a:gs>
                </a:gsLst>
                <a:lin ang="5400000" scaled="0"/>
              </a:gradFill>
            </a:endParaRPr>
          </a:p>
        </p:txBody>
      </p:sp>
      <p:sp>
        <p:nvSpPr>
          <p:cNvPr id="124" name="Rectangle 123"/>
          <p:cNvSpPr/>
          <p:nvPr/>
        </p:nvSpPr>
        <p:spPr bwMode="auto">
          <a:xfrm>
            <a:off x="7403440" y="2823598"/>
            <a:ext cx="865222" cy="1052074"/>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4592" tIns="144592" rIns="72295" bIns="36146" numCol="1" rtlCol="0" anchor="t" anchorCtr="0" compatLnSpc="1">
            <a:prstTxWarp prst="textNoShape">
              <a:avLst/>
            </a:prstTxWarp>
          </a:bodyPr>
          <a:lstStyle/>
          <a:p>
            <a:pPr defTabSz="542291">
              <a:lnSpc>
                <a:spcPct val="90000"/>
              </a:lnSpc>
              <a:buSzPct val="90000"/>
              <a:defRPr/>
            </a:pPr>
            <a:endParaRPr lang="en-US" sz="1700" kern="0">
              <a:gradFill>
                <a:gsLst>
                  <a:gs pos="85000">
                    <a:srgbClr val="FFFFFF"/>
                  </a:gs>
                  <a:gs pos="0">
                    <a:srgbClr val="FFFFFF"/>
                  </a:gs>
                </a:gsLst>
                <a:lin ang="5400000" scaled="0"/>
              </a:gradFill>
            </a:endParaRPr>
          </a:p>
        </p:txBody>
      </p:sp>
      <p:sp>
        <p:nvSpPr>
          <p:cNvPr id="125" name="Rectangle 124"/>
          <p:cNvSpPr/>
          <p:nvPr/>
        </p:nvSpPr>
        <p:spPr bwMode="auto">
          <a:xfrm>
            <a:off x="3844482" y="3902037"/>
            <a:ext cx="865222" cy="286053"/>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72295" tIns="0" rIns="0" bIns="0" numCol="1" rtlCol="0" anchor="ctr" anchorCtr="1" compatLnSpc="1">
            <a:prstTxWarp prst="textNoShape">
              <a:avLst/>
            </a:prstTxWarp>
          </a:bodyPr>
          <a:lstStyle/>
          <a:p>
            <a:pPr algn="ctr" defTabSz="542291">
              <a:buSzPct val="90000"/>
              <a:defRPr/>
            </a:pPr>
            <a:r>
              <a:rPr lang="en-US" kern="0">
                <a:gradFill>
                  <a:gsLst>
                    <a:gs pos="85000">
                      <a:srgbClr val="FFFFFF"/>
                    </a:gs>
                    <a:gs pos="0">
                      <a:srgbClr val="FFFFFF"/>
                    </a:gs>
                  </a:gsLst>
                  <a:lin ang="5400000" scaled="0"/>
                </a:gradFill>
              </a:rPr>
              <a:t>Physical</a:t>
            </a:r>
          </a:p>
        </p:txBody>
      </p:sp>
      <p:sp>
        <p:nvSpPr>
          <p:cNvPr id="126" name="Rectangle 125"/>
          <p:cNvSpPr/>
          <p:nvPr/>
        </p:nvSpPr>
        <p:spPr bwMode="auto">
          <a:xfrm>
            <a:off x="3843633" y="2823598"/>
            <a:ext cx="865222" cy="1052074"/>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44592" tIns="144592" rIns="72295" bIns="36146" numCol="1" rtlCol="0" anchor="t" anchorCtr="0" compatLnSpc="1">
            <a:prstTxWarp prst="textNoShape">
              <a:avLst/>
            </a:prstTxWarp>
          </a:bodyPr>
          <a:lstStyle/>
          <a:p>
            <a:pPr defTabSz="542291">
              <a:lnSpc>
                <a:spcPct val="90000"/>
              </a:lnSpc>
              <a:buSzPct val="90000"/>
              <a:defRPr/>
            </a:pPr>
            <a:endParaRPr lang="en-US" sz="1700" kern="0">
              <a:gradFill>
                <a:gsLst>
                  <a:gs pos="85000">
                    <a:srgbClr val="FFFFFF"/>
                  </a:gs>
                  <a:gs pos="0">
                    <a:srgbClr val="FFFFFF"/>
                  </a:gs>
                </a:gsLst>
                <a:lin ang="5400000" scaled="0"/>
              </a:gradFill>
            </a:endParaRPr>
          </a:p>
        </p:txBody>
      </p:sp>
      <p:pic>
        <p:nvPicPr>
          <p:cNvPr id="127" name="Picture 6"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3971612" y="3048071"/>
            <a:ext cx="618143" cy="610374"/>
          </a:xfrm>
          <a:prstGeom prst="rect">
            <a:avLst/>
          </a:prstGeom>
          <a:noFill/>
        </p:spPr>
      </p:pic>
      <p:sp>
        <p:nvSpPr>
          <p:cNvPr id="128" name="Isosceles Triangle 127"/>
          <p:cNvSpPr/>
          <p:nvPr/>
        </p:nvSpPr>
        <p:spPr bwMode="auto">
          <a:xfrm rot="10800000">
            <a:off x="6717083" y="3204018"/>
            <a:ext cx="325001" cy="401994"/>
          </a:xfrm>
          <a:prstGeom prst="triangle">
            <a:avLst>
              <a:gd name="adj" fmla="val 0"/>
            </a:avLst>
          </a:prstGeom>
          <a:gradFill rotWithShape="1">
            <a:gsLst>
              <a:gs pos="0">
                <a:sysClr val="window" lastClr="FFFFFF">
                  <a:lumMod val="95000"/>
                  <a:alpha val="0"/>
                </a:sysClr>
              </a:gs>
              <a:gs pos="50000">
                <a:srgbClr val="FFFFFF">
                  <a:alpha val="53000"/>
                </a:srgbClr>
              </a:gs>
              <a:gs pos="100000">
                <a:srgbClr val="FFFFFF"/>
              </a:gs>
            </a:gsLst>
            <a:lin ang="5400000" scaled="0"/>
          </a:gradFill>
          <a:ln w="9525" cap="flat" cmpd="sng" algn="ctr">
            <a:noFill/>
            <a:prstDash val="solid"/>
            <a:headEnd type="none" w="med" len="med"/>
            <a:tailEnd type="none" w="med" len="med"/>
          </a:ln>
          <a:effectLst/>
        </p:spPr>
        <p:txBody>
          <a:bodyPr vert="horz" wrap="square" lIns="72291" tIns="36146" rIns="72291" bIns="36146" numCol="1" rtlCol="0" anchor="ctr" anchorCtr="0" compatLnSpc="1">
            <a:prstTxWarp prst="textNoShape">
              <a:avLst/>
            </a:prstTxWarp>
          </a:bodyPr>
          <a:lstStyle/>
          <a:p>
            <a:pPr algn="ctr" defTabSz="542113">
              <a:defRPr/>
            </a:pPr>
            <a:endParaRPr lang="en-US" sz="1300" kern="0">
              <a:gradFill>
                <a:gsLst>
                  <a:gs pos="0">
                    <a:srgbClr val="FFFFFF"/>
                  </a:gs>
                  <a:gs pos="100000">
                    <a:srgbClr val="FFFFFF"/>
                  </a:gs>
                </a:gsLst>
                <a:lin ang="5400000" scaled="0"/>
              </a:gradFill>
            </a:endParaRPr>
          </a:p>
        </p:txBody>
      </p:sp>
      <p:pic>
        <p:nvPicPr>
          <p:cNvPr id="129" name="Picture 128"/>
          <p:cNvPicPr>
            <a:picLocks noChangeAspect="1"/>
          </p:cNvPicPr>
          <p:nvPr/>
        </p:nvPicPr>
        <p:blipFill>
          <a:blip r:embed="rId4" cstate="print">
            <a:lum bright="100000" contrast="100000"/>
          </a:blip>
          <a:stretch>
            <a:fillRect/>
          </a:stretch>
        </p:blipFill>
        <p:spPr>
          <a:xfrm>
            <a:off x="6640219" y="3440252"/>
            <a:ext cx="647132" cy="380838"/>
          </a:xfrm>
          <a:prstGeom prst="rect">
            <a:avLst/>
          </a:prstGeom>
          <a:noFill/>
          <a:ln>
            <a:noFill/>
          </a:ln>
          <a:effectLst/>
        </p:spPr>
      </p:pic>
      <p:pic>
        <p:nvPicPr>
          <p:cNvPr id="130" name="Picture 129" descr="\\MAGNUM\Projects\Microsoft\Cloud Power FY12\Design\ICONS_PNG\Application.png"/>
          <p:cNvPicPr>
            <a:picLocks noChangeAspect="1" noChangeArrowheads="1"/>
          </p:cNvPicPr>
          <p:nvPr/>
        </p:nvPicPr>
        <p:blipFill>
          <a:blip r:embed="rId5" cstate="print">
            <a:lum bright="100000"/>
          </a:blip>
          <a:srcRect/>
          <a:stretch>
            <a:fillRect/>
          </a:stretch>
        </p:blipFill>
        <p:spPr bwMode="auto">
          <a:xfrm>
            <a:off x="6640222" y="2813681"/>
            <a:ext cx="478727" cy="472590"/>
          </a:xfrm>
          <a:prstGeom prst="rect">
            <a:avLst/>
          </a:prstGeom>
          <a:noFill/>
        </p:spPr>
      </p:pic>
      <p:grpSp>
        <p:nvGrpSpPr>
          <p:cNvPr id="131" name="Group 130"/>
          <p:cNvGrpSpPr/>
          <p:nvPr/>
        </p:nvGrpSpPr>
        <p:grpSpPr>
          <a:xfrm>
            <a:off x="7518221" y="2872193"/>
            <a:ext cx="647132" cy="948901"/>
            <a:chOff x="10948236" y="3048621"/>
            <a:chExt cx="2113909" cy="3139117"/>
          </a:xfrm>
        </p:grpSpPr>
        <p:pic>
          <p:nvPicPr>
            <p:cNvPr id="132" name="Picture 2" descr="\\MAGNUM\Projects\Microsoft\Cloud Power FY12\Design\Icons\PNGs\Web.png"/>
            <p:cNvPicPr>
              <a:picLocks noChangeAspect="1" noChangeArrowheads="1"/>
            </p:cNvPicPr>
            <p:nvPr/>
          </p:nvPicPr>
          <p:blipFill rotWithShape="1">
            <a:blip r:embed="rId6" cstate="print">
              <a:lum bright="100000"/>
            </a:blip>
            <a:srcRect t="1" b="-1316"/>
            <a:stretch/>
          </p:blipFill>
          <p:spPr bwMode="auto">
            <a:xfrm>
              <a:off x="11112870" y="3048621"/>
              <a:ext cx="1234537" cy="1250773"/>
            </a:xfrm>
            <a:prstGeom prst="rect">
              <a:avLst/>
            </a:prstGeom>
            <a:noFill/>
          </p:spPr>
        </p:pic>
        <p:sp>
          <p:nvSpPr>
            <p:cNvPr id="133" name="Isosceles Triangle 132"/>
            <p:cNvSpPr/>
            <p:nvPr/>
          </p:nvSpPr>
          <p:spPr bwMode="auto">
            <a:xfrm rot="10800000">
              <a:off x="11199316" y="4146344"/>
              <a:ext cx="1061647" cy="1329862"/>
            </a:xfrm>
            <a:prstGeom prst="triangle">
              <a:avLst>
                <a:gd name="adj" fmla="val 0"/>
              </a:avLst>
            </a:prstGeom>
            <a:gradFill rotWithShape="1">
              <a:gsLst>
                <a:gs pos="0">
                  <a:sysClr val="window" lastClr="FFFFFF">
                    <a:lumMod val="95000"/>
                    <a:alpha val="0"/>
                  </a:sysClr>
                </a:gs>
                <a:gs pos="50000">
                  <a:srgbClr val="FFFFFF">
                    <a:alpha val="67000"/>
                  </a:srgbClr>
                </a:gs>
                <a:gs pos="100000">
                  <a:srgbClr val="FFFFFF"/>
                </a:gs>
              </a:gsLst>
              <a:lin ang="54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542113">
                <a:defRPr/>
              </a:pPr>
              <a:endParaRPr lang="en-US" sz="1300" kern="0">
                <a:gradFill>
                  <a:gsLst>
                    <a:gs pos="0">
                      <a:srgbClr val="FFFFFF"/>
                    </a:gs>
                    <a:gs pos="100000">
                      <a:srgbClr val="FFFFFF"/>
                    </a:gs>
                  </a:gsLst>
                  <a:lin ang="5400000" scaled="0"/>
                </a:gradFill>
              </a:endParaRPr>
            </a:p>
          </p:txBody>
        </p:sp>
        <p:pic>
          <p:nvPicPr>
            <p:cNvPr id="134" name="Picture 133"/>
            <p:cNvPicPr>
              <a:picLocks noChangeAspect="1"/>
            </p:cNvPicPr>
            <p:nvPr/>
          </p:nvPicPr>
          <p:blipFill>
            <a:blip r:embed="rId4" cstate="print">
              <a:lum bright="100000" contrast="100000"/>
            </a:blip>
            <a:stretch>
              <a:fillRect/>
            </a:stretch>
          </p:blipFill>
          <p:spPr>
            <a:xfrm>
              <a:off x="10948236" y="4927866"/>
              <a:ext cx="2113909" cy="1259872"/>
            </a:xfrm>
            <a:prstGeom prst="rect">
              <a:avLst/>
            </a:prstGeom>
            <a:noFill/>
            <a:ln>
              <a:noFill/>
            </a:ln>
            <a:effectLst/>
          </p:spPr>
        </p:pic>
      </p:grpSp>
      <p:grpSp>
        <p:nvGrpSpPr>
          <p:cNvPr id="135" name="Group 134"/>
          <p:cNvGrpSpPr/>
          <p:nvPr/>
        </p:nvGrpSpPr>
        <p:grpSpPr>
          <a:xfrm>
            <a:off x="4733584" y="2823597"/>
            <a:ext cx="866070" cy="1364490"/>
            <a:chOff x="2983003" y="2764132"/>
            <a:chExt cx="2829100" cy="4513958"/>
          </a:xfrm>
        </p:grpSpPr>
        <p:sp>
          <p:nvSpPr>
            <p:cNvPr id="136" name="Rectangle 135"/>
            <p:cNvSpPr/>
            <p:nvPr/>
          </p:nvSpPr>
          <p:spPr bwMode="auto">
            <a:xfrm>
              <a:off x="2985776" y="6331781"/>
              <a:ext cx="2826327" cy="946309"/>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542291">
                <a:lnSpc>
                  <a:spcPct val="90000"/>
                </a:lnSpc>
                <a:buSzPct val="90000"/>
                <a:defRPr/>
              </a:pPr>
              <a:r>
                <a:rPr lang="en-US" kern="0" dirty="0">
                  <a:gradFill>
                    <a:gsLst>
                      <a:gs pos="85000">
                        <a:srgbClr val="FFFFFF"/>
                      </a:gs>
                      <a:gs pos="0">
                        <a:srgbClr val="FFFFFF"/>
                      </a:gs>
                    </a:gsLst>
                    <a:lin ang="5400000" scaled="0"/>
                  </a:gradFill>
                </a:rPr>
                <a:t>Virtual</a:t>
              </a:r>
            </a:p>
          </p:txBody>
        </p:sp>
        <p:sp>
          <p:nvSpPr>
            <p:cNvPr id="137" name="Rectangle 136"/>
            <p:cNvSpPr/>
            <p:nvPr/>
          </p:nvSpPr>
          <p:spPr bwMode="auto">
            <a:xfrm>
              <a:off x="2983003" y="2764132"/>
              <a:ext cx="2826327" cy="3480433"/>
            </a:xfrm>
            <a:prstGeom prst="rect">
              <a:avLst/>
            </a:prstGeom>
            <a:solidFill>
              <a:srgbClr val="0071BC">
                <a:lumMod val="40000"/>
                <a:lumOff val="60000"/>
              </a:srgbClr>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defTabSz="542291">
                <a:lnSpc>
                  <a:spcPct val="90000"/>
                </a:lnSpc>
                <a:buSzPct val="90000"/>
                <a:defRPr/>
              </a:pPr>
              <a:endParaRPr lang="en-US" sz="1700" kern="0">
                <a:gradFill>
                  <a:gsLst>
                    <a:gs pos="85000">
                      <a:srgbClr val="FFFFFF"/>
                    </a:gs>
                    <a:gs pos="0">
                      <a:srgbClr val="FFFFFF"/>
                    </a:gs>
                  </a:gsLst>
                  <a:lin ang="5400000" scaled="0"/>
                </a:gradFill>
              </a:endParaRPr>
            </a:p>
          </p:txBody>
        </p:sp>
        <p:pic>
          <p:nvPicPr>
            <p:cNvPr id="138" name="Picture 2"/>
            <p:cNvPicPr>
              <a:picLocks noChangeAspect="1" noChangeArrowheads="1"/>
            </p:cNvPicPr>
            <p:nvPr/>
          </p:nvPicPr>
          <p:blipFill>
            <a:blip r:embed="rId7" cstate="print">
              <a:lum bright="100000" contrast="100000"/>
            </a:blip>
            <a:srcRect/>
            <a:stretch>
              <a:fillRect/>
            </a:stretch>
          </p:blipFill>
          <p:spPr bwMode="auto">
            <a:xfrm>
              <a:off x="3085313" y="3346910"/>
              <a:ext cx="2552600" cy="2338866"/>
            </a:xfrm>
            <a:prstGeom prst="rect">
              <a:avLst/>
            </a:prstGeom>
            <a:noFill/>
            <a:ln w="9525">
              <a:noFill/>
              <a:miter lim="800000"/>
              <a:headEnd/>
              <a:tailEnd/>
            </a:ln>
            <a:effectLst/>
          </p:spPr>
        </p:pic>
      </p:grpSp>
      <p:sp>
        <p:nvSpPr>
          <p:cNvPr id="139" name="Rectangle 138"/>
          <p:cNvSpPr/>
          <p:nvPr/>
        </p:nvSpPr>
        <p:spPr bwMode="auto">
          <a:xfrm>
            <a:off x="5624384" y="3902037"/>
            <a:ext cx="865222" cy="286053"/>
          </a:xfrm>
          <a:prstGeom prst="rect">
            <a:avLst/>
          </a:prstGeom>
          <a:noFill/>
          <a:ln w="9525" cap="flat" cmpd="sng" algn="ctr">
            <a:noFill/>
            <a:prstDash val="solid"/>
            <a:headEnd type="none" w="med" len="med"/>
            <a:tailEnd type="none" w="med" len="med"/>
          </a:ln>
          <a:effectLst/>
        </p:spPr>
        <p:txBody>
          <a:bodyPr vert="horz" wrap="square" lIns="144592" tIns="0" rIns="72295" bIns="0" numCol="1" rtlCol="0" anchor="ctr" anchorCtr="1" compatLnSpc="1">
            <a:prstTxWarp prst="textNoShape">
              <a:avLst/>
            </a:prstTxWarp>
          </a:bodyPr>
          <a:lstStyle/>
          <a:p>
            <a:pPr defTabSz="542291">
              <a:lnSpc>
                <a:spcPct val="90000"/>
              </a:lnSpc>
              <a:buSzPct val="90000"/>
              <a:defRPr/>
            </a:pPr>
            <a:r>
              <a:rPr lang="en-US" kern="0" dirty="0" err="1">
                <a:gradFill>
                  <a:gsLst>
                    <a:gs pos="85000">
                      <a:srgbClr val="FFFFFF"/>
                    </a:gs>
                    <a:gs pos="0">
                      <a:srgbClr val="FFFFFF"/>
                    </a:gs>
                  </a:gsLst>
                  <a:lin ang="5400000" scaled="0"/>
                </a:gradFill>
              </a:rPr>
              <a:t>IaaS</a:t>
            </a:r>
            <a:endParaRPr lang="en-US" kern="0" dirty="0">
              <a:gradFill>
                <a:gsLst>
                  <a:gs pos="85000">
                    <a:srgbClr val="FFFFFF"/>
                  </a:gs>
                  <a:gs pos="0">
                    <a:srgbClr val="FFFFFF"/>
                  </a:gs>
                </a:gsLst>
                <a:lin ang="5400000" scaled="0"/>
              </a:gradFill>
            </a:endParaRPr>
          </a:p>
        </p:txBody>
      </p:sp>
      <p:grpSp>
        <p:nvGrpSpPr>
          <p:cNvPr id="140" name="Group 139"/>
          <p:cNvGrpSpPr/>
          <p:nvPr/>
        </p:nvGrpSpPr>
        <p:grpSpPr>
          <a:xfrm>
            <a:off x="5609513" y="2809818"/>
            <a:ext cx="850205" cy="1011274"/>
            <a:chOff x="5062551" y="2861874"/>
            <a:chExt cx="2777268" cy="3345461"/>
          </a:xfrm>
        </p:grpSpPr>
        <p:pic>
          <p:nvPicPr>
            <p:cNvPr id="141" name="Picture 2"/>
            <p:cNvPicPr>
              <a:picLocks noChangeAspect="1" noChangeArrowheads="1"/>
            </p:cNvPicPr>
            <p:nvPr/>
          </p:nvPicPr>
          <p:blipFill>
            <a:blip r:embed="rId7" cstate="print">
              <a:lum bright="100000" contrast="100000"/>
            </a:blip>
            <a:srcRect/>
            <a:stretch>
              <a:fillRect/>
            </a:stretch>
          </p:blipFill>
          <p:spPr bwMode="auto">
            <a:xfrm>
              <a:off x="5062551" y="2861874"/>
              <a:ext cx="2148932" cy="1968998"/>
            </a:xfrm>
            <a:prstGeom prst="rect">
              <a:avLst/>
            </a:prstGeom>
            <a:noFill/>
            <a:ln w="9525">
              <a:noFill/>
              <a:miter lim="800000"/>
              <a:headEnd/>
              <a:tailEnd/>
            </a:ln>
            <a:effectLst/>
          </p:spPr>
        </p:pic>
        <p:sp>
          <p:nvSpPr>
            <p:cNvPr id="142" name="Isosceles Triangle 141"/>
            <p:cNvSpPr/>
            <p:nvPr/>
          </p:nvSpPr>
          <p:spPr bwMode="auto">
            <a:xfrm rot="9180217">
              <a:off x="6169786" y="4246310"/>
              <a:ext cx="1061647" cy="1329862"/>
            </a:xfrm>
            <a:prstGeom prst="triangle">
              <a:avLst>
                <a:gd name="adj" fmla="val 64317"/>
              </a:avLst>
            </a:prstGeom>
            <a:gradFill rotWithShape="1">
              <a:gsLst>
                <a:gs pos="0">
                  <a:sysClr val="window" lastClr="FFFFFF">
                    <a:lumMod val="95000"/>
                    <a:alpha val="0"/>
                  </a:sysClr>
                </a:gs>
                <a:gs pos="50000">
                  <a:srgbClr val="FFFFFF">
                    <a:alpha val="58000"/>
                  </a:srgbClr>
                </a:gs>
                <a:gs pos="100000">
                  <a:srgbClr val="FFFFFF"/>
                </a:gs>
              </a:gsLst>
              <a:lin ang="54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542113">
                <a:defRPr/>
              </a:pPr>
              <a:endParaRPr lang="en-US" sz="1300" kern="0">
                <a:gradFill>
                  <a:gsLst>
                    <a:gs pos="0">
                      <a:srgbClr val="FFFFFF"/>
                    </a:gs>
                    <a:gs pos="100000">
                      <a:srgbClr val="FFFFFF"/>
                    </a:gs>
                  </a:gsLst>
                  <a:lin ang="5400000" scaled="0"/>
                </a:gradFill>
              </a:endParaRPr>
            </a:p>
          </p:txBody>
        </p:sp>
        <p:pic>
          <p:nvPicPr>
            <p:cNvPr id="143" name="Picture 142"/>
            <p:cNvPicPr>
              <a:picLocks noChangeAspect="1"/>
            </p:cNvPicPr>
            <p:nvPr/>
          </p:nvPicPr>
          <p:blipFill>
            <a:blip r:embed="rId4" cstate="print">
              <a:lum bright="100000" contrast="100000"/>
            </a:blip>
            <a:stretch>
              <a:fillRect/>
            </a:stretch>
          </p:blipFill>
          <p:spPr>
            <a:xfrm>
              <a:off x="5725910" y="4947463"/>
              <a:ext cx="2113909" cy="1259872"/>
            </a:xfrm>
            <a:prstGeom prst="rect">
              <a:avLst/>
            </a:prstGeom>
            <a:noFill/>
            <a:ln>
              <a:noFill/>
            </a:ln>
            <a:effectLst/>
          </p:spPr>
        </p:pic>
      </p:grpSp>
    </p:spTree>
    <p:extLst>
      <p:ext uri="{BB962C8B-B14F-4D97-AF65-F5344CB8AC3E}">
        <p14:creationId xmlns:p14="http://schemas.microsoft.com/office/powerpoint/2010/main" val="19336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up)">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of PaaS</a:t>
            </a:r>
            <a:endParaRPr lang="en-US" dirty="0"/>
          </a:p>
        </p:txBody>
      </p:sp>
      <p:sp>
        <p:nvSpPr>
          <p:cNvPr id="7" name="Text Placeholder 6"/>
          <p:cNvSpPr>
            <a:spLocks noGrp="1"/>
          </p:cNvSpPr>
          <p:nvPr>
            <p:ph type="body" sz="quarter" idx="13"/>
          </p:nvPr>
        </p:nvSpPr>
        <p:spPr/>
        <p:txBody>
          <a:bodyPr/>
          <a:lstStyle/>
          <a:p>
            <a:r>
              <a:rPr lang="en-US" dirty="0" smtClean="0"/>
              <a:t>Rapid deployment for developers</a:t>
            </a:r>
          </a:p>
          <a:p>
            <a:pPr lvl="1"/>
            <a:r>
              <a:rPr lang="en-US" dirty="0" smtClean="0"/>
              <a:t>Reason: There is less work for developers to do</a:t>
            </a:r>
          </a:p>
          <a:p>
            <a:pPr lvl="1"/>
            <a:r>
              <a:rPr lang="en-US" dirty="0" smtClean="0"/>
              <a:t>Benefit: Applications can go from idea to availability more quickly</a:t>
            </a:r>
          </a:p>
          <a:p>
            <a:pPr marL="457200" lvl="1" indent="0">
              <a:buNone/>
            </a:pPr>
            <a:endParaRPr lang="en-US" dirty="0" smtClean="0"/>
          </a:p>
          <a:p>
            <a:r>
              <a:rPr lang="en-US" dirty="0" smtClean="0"/>
              <a:t>Lower cost for administration</a:t>
            </a:r>
          </a:p>
          <a:p>
            <a:pPr lvl="1"/>
            <a:r>
              <a:rPr lang="en-US" dirty="0" smtClean="0"/>
              <a:t>Reason: There is less admin and management work to do</a:t>
            </a:r>
          </a:p>
          <a:p>
            <a:pPr lvl="1"/>
            <a:r>
              <a:rPr lang="en-US" dirty="0" smtClean="0"/>
              <a:t>Benefit: Organizations spend less supporting applications</a:t>
            </a:r>
          </a:p>
          <a:p>
            <a:pPr lvl="1"/>
            <a:endParaRPr lang="en-US" dirty="0" smtClean="0"/>
          </a:p>
          <a:p>
            <a:r>
              <a:rPr lang="en-US" dirty="0" smtClean="0"/>
              <a:t>Lower risk based on SLA</a:t>
            </a:r>
          </a:p>
          <a:p>
            <a:pPr lvl="1"/>
            <a:r>
              <a:rPr lang="en-US" dirty="0" smtClean="0"/>
              <a:t>Reason: The platform does more, leaving fewer opportunities for error</a:t>
            </a:r>
          </a:p>
          <a:p>
            <a:pPr lvl="1"/>
            <a:r>
              <a:rPr lang="en-US" dirty="0" smtClean="0"/>
              <a:t>Benefit: Creating and running applications gets more reliable</a:t>
            </a:r>
          </a:p>
        </p:txBody>
      </p:sp>
      <p:sp>
        <p:nvSpPr>
          <p:cNvPr id="18" name="Rectangle 17"/>
          <p:cNvSpPr/>
          <p:nvPr/>
        </p:nvSpPr>
        <p:spPr bwMode="auto">
          <a:xfrm>
            <a:off x="7812034" y="1134519"/>
            <a:ext cx="1038596" cy="1127496"/>
          </a:xfrm>
          <a:prstGeom prst="rect">
            <a:avLst/>
          </a:prstGeom>
          <a:solidFill>
            <a:srgbClr val="8CC600"/>
          </a:solidFill>
          <a:ln w="9525" cap="flat" cmpd="sng" algn="ctr">
            <a:noFill/>
            <a:prstDash val="solid"/>
            <a:headEnd type="none" w="med" len="med"/>
            <a:tailEnd type="none" w="med" len="med"/>
          </a:ln>
          <a:effectLst/>
        </p:spPr>
        <p:txBody>
          <a:bodyPr rot="0" spcFirstLastPara="0" vertOverflow="overflow" horzOverflow="overflow" vert="horz" wrap="square" lIns="36792" tIns="36792" rIns="36792" bIns="36792" numCol="1" spcCol="0" rtlCol="0" fromWordArt="0" anchor="ctr" anchorCtr="0" forceAA="0" compatLnSpc="1">
            <a:prstTxWarp prst="textNoShape">
              <a:avLst/>
            </a:prstTxWarp>
            <a:noAutofit/>
          </a:bodyPr>
          <a:lstStyle/>
          <a:p>
            <a:pPr algn="ctr" defTabSz="980598" fontAlgn="base">
              <a:spcBef>
                <a:spcPct val="0"/>
              </a:spcBef>
              <a:spcAft>
                <a:spcPct val="0"/>
              </a:spcAft>
              <a:defRPr/>
            </a:pPr>
            <a:endParaRPr lang="en-US" sz="19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9" name="Rectangle 28"/>
          <p:cNvSpPr/>
          <p:nvPr/>
        </p:nvSpPr>
        <p:spPr bwMode="auto">
          <a:xfrm>
            <a:off x="7812034" y="2254285"/>
            <a:ext cx="1038596" cy="1251245"/>
          </a:xfrm>
          <a:prstGeom prst="rect">
            <a:avLst/>
          </a:prstGeom>
          <a:solidFill>
            <a:srgbClr val="8CC600">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36792" tIns="36792" rIns="36792" bIns="36792" numCol="1" spcCol="0" rtlCol="0" fromWordArt="0" anchor="ctr" anchorCtr="0" forceAA="0" compatLnSpc="1">
            <a:prstTxWarp prst="textNoShape">
              <a:avLst/>
            </a:prstTxWarp>
            <a:noAutofit/>
          </a:bodyPr>
          <a:lstStyle/>
          <a:p>
            <a:pPr algn="ctr" defTabSz="980598" fontAlgn="base">
              <a:spcBef>
                <a:spcPct val="0"/>
              </a:spcBef>
              <a:spcAft>
                <a:spcPct val="0"/>
              </a:spcAft>
              <a:defRPr/>
            </a:pPr>
            <a:endParaRPr lang="en-US" sz="19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0" name="Rectangle 29"/>
          <p:cNvSpPr/>
          <p:nvPr/>
        </p:nvSpPr>
        <p:spPr bwMode="auto">
          <a:xfrm>
            <a:off x="7812034" y="3505531"/>
            <a:ext cx="1038596" cy="1171400"/>
          </a:xfrm>
          <a:prstGeom prst="rect">
            <a:avLst/>
          </a:prstGeom>
          <a:solidFill>
            <a:srgbClr val="8CC600">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36792" tIns="36792" rIns="36792" bIns="36792" numCol="1" spcCol="0" rtlCol="0" fromWordArt="0" anchor="ctr" anchorCtr="0" forceAA="0" compatLnSpc="1">
            <a:prstTxWarp prst="textNoShape">
              <a:avLst/>
            </a:prstTxWarp>
            <a:noAutofit/>
          </a:bodyPr>
          <a:lstStyle/>
          <a:p>
            <a:pPr algn="ctr" defTabSz="980598" fontAlgn="base">
              <a:spcBef>
                <a:spcPct val="0"/>
              </a:spcBef>
              <a:spcAft>
                <a:spcPct val="0"/>
              </a:spcAft>
              <a:defRPr/>
            </a:pPr>
            <a:endParaRPr lang="en-US" sz="1900"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1" name="Freeform 125"/>
          <p:cNvSpPr>
            <a:spLocks noEditPoints="1"/>
          </p:cNvSpPr>
          <p:nvPr/>
        </p:nvSpPr>
        <p:spPr bwMode="black">
          <a:xfrm>
            <a:off x="8051536" y="1285993"/>
            <a:ext cx="642758" cy="797853"/>
          </a:xfrm>
          <a:custGeom>
            <a:avLst/>
            <a:gdLst>
              <a:gd name="T0" fmla="*/ 447 w 867"/>
              <a:gd name="T1" fmla="*/ 1019 h 1194"/>
              <a:gd name="T2" fmla="*/ 494 w 867"/>
              <a:gd name="T3" fmla="*/ 180 h 1194"/>
              <a:gd name="T4" fmla="*/ 292 w 867"/>
              <a:gd name="T5" fmla="*/ 541 h 1194"/>
              <a:gd name="T6" fmla="*/ 433 w 867"/>
              <a:gd name="T7" fmla="*/ 408 h 1194"/>
              <a:gd name="T8" fmla="*/ 413 w 867"/>
              <a:gd name="T9" fmla="*/ 804 h 1194"/>
              <a:gd name="T10" fmla="*/ 174 w 867"/>
              <a:gd name="T11" fmla="*/ 773 h 1194"/>
              <a:gd name="T12" fmla="*/ 552 w 867"/>
              <a:gd name="T13" fmla="*/ 528 h 1194"/>
              <a:gd name="T14" fmla="*/ 277 w 867"/>
              <a:gd name="T15" fmla="*/ 1057 h 1194"/>
              <a:gd name="T16" fmla="*/ 693 w 867"/>
              <a:gd name="T17" fmla="*/ 773 h 1194"/>
              <a:gd name="T18" fmla="*/ 447 w 867"/>
              <a:gd name="T19" fmla="*/ 1019 h 1194"/>
              <a:gd name="T20" fmla="*/ 447 w 867"/>
              <a:gd name="T21" fmla="*/ 500 h 1194"/>
              <a:gd name="T22" fmla="*/ 552 w 867"/>
              <a:gd name="T23" fmla="*/ 991 h 1194"/>
              <a:gd name="T24" fmla="*/ 202 w 867"/>
              <a:gd name="T25" fmla="*/ 641 h 1194"/>
              <a:gd name="T26" fmla="*/ 717 w 867"/>
              <a:gd name="T27" fmla="*/ 939 h 1194"/>
              <a:gd name="T28" fmla="*/ 315 w 867"/>
              <a:gd name="T29" fmla="*/ 528 h 1194"/>
              <a:gd name="T30" fmla="*/ 665 w 867"/>
              <a:gd name="T31" fmla="*/ 641 h 1194"/>
              <a:gd name="T32" fmla="*/ 432 w 867"/>
              <a:gd name="T33" fmla="*/ 517 h 1194"/>
              <a:gd name="T34" fmla="*/ 150 w 867"/>
              <a:gd name="T35" fmla="*/ 939 h 1194"/>
              <a:gd name="T36" fmla="*/ 575 w 867"/>
              <a:gd name="T37" fmla="*/ 541 h 1194"/>
              <a:gd name="T38" fmla="*/ 315 w 867"/>
              <a:gd name="T39" fmla="*/ 991 h 1194"/>
              <a:gd name="T40" fmla="*/ 433 w 867"/>
              <a:gd name="T41" fmla="*/ 1112 h 1194"/>
              <a:gd name="T42" fmla="*/ 457 w 867"/>
              <a:gd name="T43" fmla="*/ 847 h 1194"/>
              <a:gd name="T44" fmla="*/ 98 w 867"/>
              <a:gd name="T45" fmla="*/ 747 h 1194"/>
              <a:gd name="T46" fmla="*/ 590 w 867"/>
              <a:gd name="T47" fmla="*/ 1057 h 1194"/>
              <a:gd name="T48" fmla="*/ 215 w 867"/>
              <a:gd name="T49" fmla="*/ 619 h 1194"/>
              <a:gd name="T50" fmla="*/ 769 w 867"/>
              <a:gd name="T51" fmla="*/ 747 h 1194"/>
              <a:gd name="T52" fmla="*/ 420 w 867"/>
              <a:gd name="T53" fmla="*/ 1095 h 1194"/>
              <a:gd name="T54" fmla="*/ 420 w 867"/>
              <a:gd name="T55" fmla="*/ 425 h 1194"/>
              <a:gd name="T56" fmla="*/ 454 w 867"/>
              <a:gd name="T57" fmla="*/ 804 h 1194"/>
              <a:gd name="T58" fmla="*/ 215 w 867"/>
              <a:gd name="T59" fmla="*/ 901 h 1194"/>
              <a:gd name="T60" fmla="*/ 665 w 867"/>
              <a:gd name="T61" fmla="*/ 878 h 1194"/>
              <a:gd name="T62" fmla="*/ 255 w 867"/>
              <a:gd name="T63" fmla="*/ 476 h 1194"/>
              <a:gd name="T64" fmla="*/ 433 w 867"/>
              <a:gd name="T65" fmla="*/ 1155 h 1194"/>
              <a:gd name="T66" fmla="*/ 292 w 867"/>
              <a:gd name="T67" fmla="*/ 541 h 1194"/>
              <a:gd name="T68" fmla="*/ 652 w 867"/>
              <a:gd name="T69" fmla="*/ 619 h 1194"/>
              <a:gd name="T70" fmla="*/ 447 w 867"/>
              <a:gd name="T71" fmla="*/ 713 h 1194"/>
              <a:gd name="T72" fmla="*/ 137 w 867"/>
              <a:gd name="T73" fmla="*/ 916 h 1194"/>
              <a:gd name="T74" fmla="*/ 717 w 867"/>
              <a:gd name="T75" fmla="*/ 939 h 1194"/>
              <a:gd name="T76" fmla="*/ 277 w 867"/>
              <a:gd name="T77" fmla="*/ 1057 h 1194"/>
              <a:gd name="T78" fmla="*/ 786 w 867"/>
              <a:gd name="T79" fmla="*/ 760 h 1194"/>
              <a:gd name="T80" fmla="*/ 410 w 867"/>
              <a:gd name="T81" fmla="*/ 847 h 1194"/>
              <a:gd name="T82" fmla="*/ 174 w 867"/>
              <a:gd name="T83" fmla="*/ 747 h 1194"/>
              <a:gd name="T84" fmla="*/ 575 w 867"/>
              <a:gd name="T85" fmla="*/ 541 h 1194"/>
              <a:gd name="T86" fmla="*/ 202 w 867"/>
              <a:gd name="T87" fmla="*/ 641 h 1194"/>
              <a:gd name="T88" fmla="*/ 769 w 867"/>
              <a:gd name="T89" fmla="*/ 773 h 1194"/>
              <a:gd name="T90" fmla="*/ 420 w 867"/>
              <a:gd name="T91" fmla="*/ 1019 h 1194"/>
              <a:gd name="T92" fmla="*/ 447 w 867"/>
              <a:gd name="T93" fmla="*/ 425 h 1194"/>
              <a:gd name="T94" fmla="*/ 590 w 867"/>
              <a:gd name="T95" fmla="*/ 1057 h 1194"/>
              <a:gd name="T96" fmla="*/ 150 w 867"/>
              <a:gd name="T97" fmla="*/ 939 h 1194"/>
              <a:gd name="T98" fmla="*/ 730 w 867"/>
              <a:gd name="T99" fmla="*/ 916 h 1194"/>
              <a:gd name="T100" fmla="*/ 277 w 867"/>
              <a:gd name="T101" fmla="*/ 463 h 1194"/>
              <a:gd name="T102" fmla="*/ 730 w 867"/>
              <a:gd name="T103" fmla="*/ 603 h 1194"/>
              <a:gd name="T104" fmla="*/ 419 w 867"/>
              <a:gd name="T105" fmla="*/ 713 h 1194"/>
              <a:gd name="T106" fmla="*/ 98 w 867"/>
              <a:gd name="T107" fmla="*/ 747 h 1194"/>
              <a:gd name="T108" fmla="*/ 612 w 867"/>
              <a:gd name="T109" fmla="*/ 476 h 1194"/>
              <a:gd name="T110" fmla="*/ 292 w 867"/>
              <a:gd name="T111" fmla="*/ 978 h 1194"/>
              <a:gd name="T112" fmla="*/ 81 w 867"/>
              <a:gd name="T113" fmla="*/ 760 h 1194"/>
              <a:gd name="T114" fmla="*/ 454 w 867"/>
              <a:gd name="T115" fmla="*/ 804 h 1194"/>
              <a:gd name="T116" fmla="*/ 420 w 867"/>
              <a:gd name="T117" fmla="*/ 425 h 1194"/>
              <a:gd name="T118" fmla="*/ 612 w 867"/>
              <a:gd name="T119" fmla="*/ 1043 h 1194"/>
              <a:gd name="T120" fmla="*/ 150 w 867"/>
              <a:gd name="T121" fmla="*/ 581 h 1194"/>
              <a:gd name="T122" fmla="*/ 693 w 867"/>
              <a:gd name="T123" fmla="*/ 747 h 1194"/>
              <a:gd name="T124" fmla="*/ 447 w 867"/>
              <a:gd name="T125" fmla="*/ 1095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7" h="1194">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398" y="135"/>
                </a:moveTo>
                <a:cubicBezTo>
                  <a:pt x="398" y="290"/>
                  <a:pt x="398" y="290"/>
                  <a:pt x="398" y="290"/>
                </a:cubicBezTo>
                <a:cubicBezTo>
                  <a:pt x="469" y="290"/>
                  <a:pt x="469" y="290"/>
                  <a:pt x="469" y="290"/>
                </a:cubicBezTo>
                <a:cubicBezTo>
                  <a:pt x="469" y="135"/>
                  <a:pt x="469" y="135"/>
                  <a:pt x="469" y="135"/>
                </a:cubicBezTo>
                <a:lnTo>
                  <a:pt x="398" y="135"/>
                </a:lnTo>
                <a:close/>
                <a:moveTo>
                  <a:pt x="433" y="0"/>
                </a:moveTo>
                <a:cubicBezTo>
                  <a:pt x="368" y="0"/>
                  <a:pt x="314" y="54"/>
                  <a:pt x="314" y="119"/>
                </a:cubicBezTo>
                <a:cubicBezTo>
                  <a:pt x="314" y="163"/>
                  <a:pt x="338" y="201"/>
                  <a:pt x="373" y="222"/>
                </a:cubicBezTo>
                <a:cubicBezTo>
                  <a:pt x="373" y="180"/>
                  <a:pt x="373" y="180"/>
                  <a:pt x="373" y="180"/>
                </a:cubicBezTo>
                <a:cubicBezTo>
                  <a:pt x="357" y="164"/>
                  <a:pt x="348" y="143"/>
                  <a:pt x="348" y="119"/>
                </a:cubicBezTo>
                <a:cubicBezTo>
                  <a:pt x="348" y="72"/>
                  <a:pt x="386" y="34"/>
                  <a:pt x="433" y="34"/>
                </a:cubicBezTo>
                <a:cubicBezTo>
                  <a:pt x="481" y="34"/>
                  <a:pt x="519" y="72"/>
                  <a:pt x="519" y="119"/>
                </a:cubicBezTo>
                <a:cubicBezTo>
                  <a:pt x="519" y="143"/>
                  <a:pt x="510" y="164"/>
                  <a:pt x="494" y="180"/>
                </a:cubicBezTo>
                <a:cubicBezTo>
                  <a:pt x="494" y="222"/>
                  <a:pt x="494" y="222"/>
                  <a:pt x="494" y="222"/>
                </a:cubicBezTo>
                <a:cubicBezTo>
                  <a:pt x="529" y="201"/>
                  <a:pt x="553" y="163"/>
                  <a:pt x="553" y="119"/>
                </a:cubicBezTo>
                <a:cubicBezTo>
                  <a:pt x="553" y="54"/>
                  <a:pt x="499" y="0"/>
                  <a:pt x="433" y="0"/>
                </a:cubicBezTo>
                <a:close/>
                <a:moveTo>
                  <a:pt x="725" y="277"/>
                </a:moveTo>
                <a:cubicBezTo>
                  <a:pt x="672" y="353"/>
                  <a:pt x="672" y="353"/>
                  <a:pt x="672" y="353"/>
                </a:cubicBezTo>
                <a:cubicBezTo>
                  <a:pt x="730" y="393"/>
                  <a:pt x="730" y="393"/>
                  <a:pt x="730" y="393"/>
                </a:cubicBezTo>
                <a:cubicBezTo>
                  <a:pt x="783" y="317"/>
                  <a:pt x="783" y="317"/>
                  <a:pt x="783" y="317"/>
                </a:cubicBezTo>
                <a:lnTo>
                  <a:pt x="725" y="277"/>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326"/>
                </a:moveTo>
                <a:cubicBezTo>
                  <a:pt x="195" y="326"/>
                  <a:pt x="0" y="521"/>
                  <a:pt x="0" y="760"/>
                </a:cubicBezTo>
                <a:cubicBezTo>
                  <a:pt x="0" y="999"/>
                  <a:pt x="195" y="1194"/>
                  <a:pt x="433" y="1194"/>
                </a:cubicBezTo>
                <a:cubicBezTo>
                  <a:pt x="672" y="1194"/>
                  <a:pt x="867" y="999"/>
                  <a:pt x="867" y="760"/>
                </a:cubicBezTo>
                <a:cubicBezTo>
                  <a:pt x="867" y="521"/>
                  <a:pt x="672" y="326"/>
                  <a:pt x="433" y="326"/>
                </a:cubicBezTo>
                <a:close/>
                <a:moveTo>
                  <a:pt x="433" y="1155"/>
                </a:moveTo>
                <a:cubicBezTo>
                  <a:pt x="216" y="1155"/>
                  <a:pt x="39" y="977"/>
                  <a:pt x="39" y="760"/>
                </a:cubicBezTo>
                <a:cubicBezTo>
                  <a:pt x="39" y="542"/>
                  <a:pt x="216" y="365"/>
                  <a:pt x="433" y="365"/>
                </a:cubicBezTo>
                <a:cubicBezTo>
                  <a:pt x="651" y="365"/>
                  <a:pt x="828" y="542"/>
                  <a:pt x="828" y="760"/>
                </a:cubicBezTo>
                <a:cubicBezTo>
                  <a:pt x="828" y="977"/>
                  <a:pt x="651" y="1155"/>
                  <a:pt x="433" y="1155"/>
                </a:cubicBez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092" tIns="49045" rIns="98092" bIns="49045" numCol="1" anchor="t" anchorCtr="0" compatLnSpc="1">
            <a:prstTxWarp prst="textNoShape">
              <a:avLst/>
            </a:prstTxWarp>
          </a:bodyPr>
          <a:lstStyle/>
          <a:p>
            <a:pPr defTabSz="980717">
              <a:defRPr/>
            </a:pPr>
            <a:endParaRPr lang="en-US" sz="1900" kern="0">
              <a:solidFill>
                <a:srgbClr val="5F5F5F"/>
              </a:solidFill>
            </a:endParaRPr>
          </a:p>
        </p:txBody>
      </p:sp>
      <p:sp>
        <p:nvSpPr>
          <p:cNvPr id="32" name="Freeform 9"/>
          <p:cNvSpPr>
            <a:spLocks noChangeAspect="1"/>
          </p:cNvSpPr>
          <p:nvPr/>
        </p:nvSpPr>
        <p:spPr bwMode="black">
          <a:xfrm>
            <a:off x="8066526" y="2411917"/>
            <a:ext cx="545772" cy="836312"/>
          </a:xfrm>
          <a:custGeom>
            <a:avLst/>
            <a:gdLst>
              <a:gd name="T0" fmla="*/ 219 w 339"/>
              <a:gd name="T1" fmla="*/ 584 h 584"/>
              <a:gd name="T2" fmla="*/ 219 w 339"/>
              <a:gd name="T3" fmla="*/ 511 h 584"/>
              <a:gd name="T4" fmla="*/ 339 w 339"/>
              <a:gd name="T5" fmla="*/ 373 h 584"/>
              <a:gd name="T6" fmla="*/ 214 w 339"/>
              <a:gd name="T7" fmla="*/ 230 h 584"/>
              <a:gd name="T8" fmla="*/ 146 w 339"/>
              <a:gd name="T9" fmla="*/ 190 h 584"/>
              <a:gd name="T10" fmla="*/ 186 w 339"/>
              <a:gd name="T11" fmla="*/ 169 h 584"/>
              <a:gd name="T12" fmla="*/ 274 w 339"/>
              <a:gd name="T13" fmla="*/ 191 h 584"/>
              <a:gd name="T14" fmla="*/ 294 w 339"/>
              <a:gd name="T15" fmla="*/ 200 h 584"/>
              <a:gd name="T16" fmla="*/ 300 w 339"/>
              <a:gd name="T17" fmla="*/ 180 h 584"/>
              <a:gd name="T18" fmla="*/ 324 w 339"/>
              <a:gd name="T19" fmla="*/ 89 h 584"/>
              <a:gd name="T20" fmla="*/ 310 w 339"/>
              <a:gd name="T21" fmla="*/ 83 h 584"/>
              <a:gd name="T22" fmla="*/ 222 w 339"/>
              <a:gd name="T23" fmla="*/ 61 h 584"/>
              <a:gd name="T24" fmla="*/ 222 w 339"/>
              <a:gd name="T25" fmla="*/ 0 h 584"/>
              <a:gd name="T26" fmla="*/ 121 w 339"/>
              <a:gd name="T27" fmla="*/ 0 h 584"/>
              <a:gd name="T28" fmla="*/ 121 w 339"/>
              <a:gd name="T29" fmla="*/ 68 h 584"/>
              <a:gd name="T30" fmla="*/ 7 w 339"/>
              <a:gd name="T31" fmla="*/ 201 h 584"/>
              <a:gd name="T32" fmla="*/ 140 w 339"/>
              <a:gd name="T33" fmla="*/ 341 h 584"/>
              <a:gd name="T34" fmla="*/ 200 w 339"/>
              <a:gd name="T35" fmla="*/ 383 h 584"/>
              <a:gd name="T36" fmla="*/ 153 w 339"/>
              <a:gd name="T37" fmla="*/ 407 h 584"/>
              <a:gd name="T38" fmla="*/ 50 w 339"/>
              <a:gd name="T39" fmla="*/ 379 h 584"/>
              <a:gd name="T40" fmla="*/ 30 w 339"/>
              <a:gd name="T41" fmla="*/ 369 h 584"/>
              <a:gd name="T42" fmla="*/ 0 w 339"/>
              <a:gd name="T43" fmla="*/ 483 h 584"/>
              <a:gd name="T44" fmla="*/ 0 w 339"/>
              <a:gd name="T45" fmla="*/ 483 h 584"/>
              <a:gd name="T46" fmla="*/ 12 w 339"/>
              <a:gd name="T47" fmla="*/ 489 h 584"/>
              <a:gd name="T48" fmla="*/ 118 w 339"/>
              <a:gd name="T49" fmla="*/ 518 h 584"/>
              <a:gd name="T50" fmla="*/ 118 w 339"/>
              <a:gd name="T51" fmla="*/ 584 h 584"/>
              <a:gd name="T52" fmla="*/ 219 w 339"/>
              <a:gd name="T53"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9" h="584">
                <a:moveTo>
                  <a:pt x="219" y="584"/>
                </a:moveTo>
                <a:cubicBezTo>
                  <a:pt x="219" y="511"/>
                  <a:pt x="219" y="511"/>
                  <a:pt x="219" y="511"/>
                </a:cubicBezTo>
                <a:cubicBezTo>
                  <a:pt x="293" y="493"/>
                  <a:pt x="339" y="442"/>
                  <a:pt x="339" y="373"/>
                </a:cubicBezTo>
                <a:cubicBezTo>
                  <a:pt x="339" y="304"/>
                  <a:pt x="301" y="261"/>
                  <a:pt x="214" y="230"/>
                </a:cubicBezTo>
                <a:cubicBezTo>
                  <a:pt x="182" y="219"/>
                  <a:pt x="146" y="203"/>
                  <a:pt x="146" y="190"/>
                </a:cubicBezTo>
                <a:cubicBezTo>
                  <a:pt x="146" y="172"/>
                  <a:pt x="171" y="169"/>
                  <a:pt x="186" y="169"/>
                </a:cubicBezTo>
                <a:cubicBezTo>
                  <a:pt x="230" y="169"/>
                  <a:pt x="258" y="183"/>
                  <a:pt x="274" y="191"/>
                </a:cubicBezTo>
                <a:cubicBezTo>
                  <a:pt x="294" y="200"/>
                  <a:pt x="294" y="200"/>
                  <a:pt x="294" y="200"/>
                </a:cubicBezTo>
                <a:cubicBezTo>
                  <a:pt x="300" y="180"/>
                  <a:pt x="300" y="180"/>
                  <a:pt x="300" y="180"/>
                </a:cubicBezTo>
                <a:cubicBezTo>
                  <a:pt x="324" y="89"/>
                  <a:pt x="324" y="89"/>
                  <a:pt x="324" y="89"/>
                </a:cubicBezTo>
                <a:cubicBezTo>
                  <a:pt x="310" y="83"/>
                  <a:pt x="310" y="83"/>
                  <a:pt x="310" y="83"/>
                </a:cubicBezTo>
                <a:cubicBezTo>
                  <a:pt x="293" y="75"/>
                  <a:pt x="264" y="64"/>
                  <a:pt x="222" y="61"/>
                </a:cubicBezTo>
                <a:cubicBezTo>
                  <a:pt x="222" y="0"/>
                  <a:pt x="222" y="0"/>
                  <a:pt x="222" y="0"/>
                </a:cubicBezTo>
                <a:cubicBezTo>
                  <a:pt x="121" y="0"/>
                  <a:pt x="121" y="0"/>
                  <a:pt x="121" y="0"/>
                </a:cubicBezTo>
                <a:cubicBezTo>
                  <a:pt x="121" y="68"/>
                  <a:pt x="121" y="68"/>
                  <a:pt x="121" y="68"/>
                </a:cubicBezTo>
                <a:cubicBezTo>
                  <a:pt x="51" y="86"/>
                  <a:pt x="7" y="136"/>
                  <a:pt x="7" y="201"/>
                </a:cubicBezTo>
                <a:cubicBezTo>
                  <a:pt x="7" y="286"/>
                  <a:pt x="78" y="320"/>
                  <a:pt x="140" y="341"/>
                </a:cubicBezTo>
                <a:cubicBezTo>
                  <a:pt x="193" y="359"/>
                  <a:pt x="200" y="372"/>
                  <a:pt x="200" y="383"/>
                </a:cubicBezTo>
                <a:cubicBezTo>
                  <a:pt x="200" y="400"/>
                  <a:pt x="176" y="407"/>
                  <a:pt x="153" y="407"/>
                </a:cubicBezTo>
                <a:cubicBezTo>
                  <a:pt x="107" y="407"/>
                  <a:pt x="68" y="390"/>
                  <a:pt x="50" y="379"/>
                </a:cubicBezTo>
                <a:cubicBezTo>
                  <a:pt x="30" y="369"/>
                  <a:pt x="30" y="369"/>
                  <a:pt x="30" y="369"/>
                </a:cubicBezTo>
                <a:cubicBezTo>
                  <a:pt x="0" y="483"/>
                  <a:pt x="0" y="483"/>
                  <a:pt x="0" y="483"/>
                </a:cubicBezTo>
                <a:cubicBezTo>
                  <a:pt x="0" y="483"/>
                  <a:pt x="0" y="483"/>
                  <a:pt x="0" y="483"/>
                </a:cubicBezTo>
                <a:cubicBezTo>
                  <a:pt x="12" y="489"/>
                  <a:pt x="12" y="489"/>
                  <a:pt x="12" y="489"/>
                </a:cubicBezTo>
                <a:cubicBezTo>
                  <a:pt x="39" y="504"/>
                  <a:pt x="79" y="515"/>
                  <a:pt x="118" y="518"/>
                </a:cubicBezTo>
                <a:cubicBezTo>
                  <a:pt x="118" y="584"/>
                  <a:pt x="118" y="584"/>
                  <a:pt x="118" y="584"/>
                </a:cubicBezTo>
                <a:lnTo>
                  <a:pt x="219" y="584"/>
                </a:lnTo>
                <a:close/>
              </a:path>
            </a:pathLst>
          </a:custGeom>
          <a:solidFill>
            <a:srgbClr val="FFFFFF"/>
          </a:solidFill>
          <a:ln w="31750" cap="sq">
            <a:noFill/>
            <a:miter lim="800000"/>
            <a:headEnd/>
            <a:tailEnd/>
          </a:ln>
          <a:extLst/>
        </p:spPr>
        <p:txBody>
          <a:bodyPr vert="horz" wrap="square" lIns="98092" tIns="49045" rIns="98092" bIns="49045" numCol="1" anchor="t" anchorCtr="0" compatLnSpc="1">
            <a:prstTxWarp prst="textNoShape">
              <a:avLst/>
            </a:prstTxWarp>
          </a:bodyPr>
          <a:lstStyle/>
          <a:p>
            <a:pPr defTabSz="980717">
              <a:defRPr/>
            </a:pPr>
            <a:endParaRPr lang="en-US" sz="1900" kern="0">
              <a:solidFill>
                <a:srgbClr val="5F5F5F"/>
              </a:solidFill>
            </a:endParaRPr>
          </a:p>
        </p:txBody>
      </p:sp>
      <p:sp>
        <p:nvSpPr>
          <p:cNvPr id="33" name="Freeform 164"/>
          <p:cNvSpPr>
            <a:spLocks noEditPoints="1"/>
          </p:cNvSpPr>
          <p:nvPr/>
        </p:nvSpPr>
        <p:spPr bwMode="black">
          <a:xfrm>
            <a:off x="8043319" y="3810609"/>
            <a:ext cx="665965" cy="716420"/>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94" tIns="44146" rIns="88294" bIns="44146" numCol="1" anchor="t" anchorCtr="0" compatLnSpc="1">
            <a:prstTxWarp prst="textNoShape">
              <a:avLst/>
            </a:prstTxWarp>
          </a:bodyPr>
          <a:lstStyle/>
          <a:p>
            <a:pPr defTabSz="980717">
              <a:defRPr/>
            </a:pPr>
            <a:endParaRPr lang="en-US" sz="1500" kern="0">
              <a:solidFill>
                <a:srgbClr val="5F5F5F"/>
              </a:solidFill>
            </a:endParaRPr>
          </a:p>
        </p:txBody>
      </p:sp>
    </p:spTree>
    <p:custDataLst>
      <p:tags r:id="rId1"/>
    </p:custDataLst>
    <p:extLst>
      <p:ext uri="{BB962C8B-B14F-4D97-AF65-F5344CB8AC3E}">
        <p14:creationId xmlns:p14="http://schemas.microsoft.com/office/powerpoint/2010/main" val="184755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IaaS and PaaS Side-by-Side</a:t>
            </a:r>
            <a:endParaRPr lang="en-US" dirty="0"/>
          </a:p>
        </p:txBody>
      </p:sp>
      <p:sp>
        <p:nvSpPr>
          <p:cNvPr id="2" name="Text Placeholder 1"/>
          <p:cNvSpPr>
            <a:spLocks noGrp="1"/>
          </p:cNvSpPr>
          <p:nvPr>
            <p:ph type="body" sz="quarter" idx="13"/>
          </p:nvPr>
        </p:nvSpPr>
        <p:spPr/>
        <p:txBody>
          <a:bodyPr/>
          <a:lstStyle/>
          <a:p>
            <a:r>
              <a:rPr lang="en-US" dirty="0" smtClean="0"/>
              <a:t>Connect cloud apps via Virtual IP addresses (VIPs)</a:t>
            </a:r>
          </a:p>
          <a:p>
            <a:pPr lvl="1"/>
            <a:r>
              <a:rPr lang="en-US" dirty="0" smtClean="0"/>
              <a:t>Easily compose services by connecting public endpoints</a:t>
            </a:r>
          </a:p>
          <a:p>
            <a:pPr lvl="1"/>
            <a:endParaRPr lang="en-US" dirty="0" smtClean="0"/>
          </a:p>
          <a:p>
            <a:r>
              <a:rPr lang="en-US" dirty="0" smtClean="0"/>
              <a:t>Direct connectivity using virtual networking</a:t>
            </a:r>
          </a:p>
          <a:p>
            <a:pPr lvl="1"/>
            <a:r>
              <a:rPr lang="en-US" dirty="0" smtClean="0"/>
              <a:t>For advanced connectivity scenarios such as AD </a:t>
            </a:r>
            <a:r>
              <a:rPr lang="en-US" dirty="0"/>
              <a:t>or Distributed </a:t>
            </a:r>
            <a:r>
              <a:rPr lang="en-US" dirty="0" smtClean="0"/>
              <a:t>Component</a:t>
            </a:r>
            <a:br>
              <a:rPr lang="en-US" dirty="0" smtClean="0"/>
            </a:br>
            <a:r>
              <a:rPr lang="en-US" dirty="0" smtClean="0"/>
              <a:t>Object Model (DCOM)</a:t>
            </a:r>
          </a:p>
        </p:txBody>
      </p:sp>
      <p:sp>
        <p:nvSpPr>
          <p:cNvPr id="24" name="Rectangle 23"/>
          <p:cNvSpPr/>
          <p:nvPr/>
        </p:nvSpPr>
        <p:spPr bwMode="auto">
          <a:xfrm>
            <a:off x="8503070" y="2091931"/>
            <a:ext cx="1038596" cy="923196"/>
          </a:xfrm>
          <a:prstGeom prst="rect">
            <a:avLst/>
          </a:prstGeom>
          <a:solidFill>
            <a:srgbClr val="0071BC">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36792" tIns="36792" rIns="36792" bIns="36792" numCol="1" spcCol="0" rtlCol="0" fromWordArt="0" anchor="ctr" anchorCtr="0" forceAA="0" compatLnSpc="1">
            <a:prstTxWarp prst="textNoShape">
              <a:avLst/>
            </a:prstTxWarp>
            <a:noAutofit/>
          </a:bodyPr>
          <a:lstStyle/>
          <a:p>
            <a:pPr algn="ctr" defTabSz="980598" fontAlgn="base">
              <a:spcBef>
                <a:spcPct val="0"/>
              </a:spcBef>
              <a:spcAft>
                <a:spcPct val="0"/>
              </a:spcAft>
              <a:defRPr/>
            </a:pPr>
            <a:endParaRPr lang="en-US" sz="2400" kern="0" dirty="0" err="1">
              <a:latin typeface="Segoe UI"/>
              <a:ea typeface="Segoe UI" pitchFamily="34" charset="0"/>
              <a:cs typeface="Segoe UI" pitchFamily="34" charset="0"/>
            </a:endParaRPr>
          </a:p>
        </p:txBody>
      </p:sp>
      <p:sp>
        <p:nvSpPr>
          <p:cNvPr id="26" name="Rectangle 25"/>
          <p:cNvSpPr/>
          <p:nvPr/>
        </p:nvSpPr>
        <p:spPr bwMode="auto">
          <a:xfrm>
            <a:off x="8503070" y="1128133"/>
            <a:ext cx="1038596" cy="923196"/>
          </a:xfrm>
          <a:prstGeom prst="rect">
            <a:avLst/>
          </a:prstGeom>
          <a:solidFill>
            <a:srgbClr val="0071BC">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36792" tIns="36792" rIns="36792" bIns="36792" numCol="1" spcCol="0" rtlCol="0" fromWordArt="0" anchor="ctr" anchorCtr="0" forceAA="0" compatLnSpc="1">
            <a:prstTxWarp prst="textNoShape">
              <a:avLst/>
            </a:prstTxWarp>
            <a:noAutofit/>
          </a:bodyPr>
          <a:lstStyle/>
          <a:p>
            <a:pPr algn="ctr" defTabSz="980598" fontAlgn="base">
              <a:spcBef>
                <a:spcPct val="0"/>
              </a:spcBef>
              <a:spcAft>
                <a:spcPct val="0"/>
              </a:spcAft>
              <a:defRPr/>
            </a:pPr>
            <a:endParaRPr lang="en-US" sz="2400" kern="0" dirty="0" err="1">
              <a:latin typeface="Segoe UI"/>
              <a:ea typeface="Segoe UI" pitchFamily="34" charset="0"/>
              <a:cs typeface="Segoe UI" pitchFamily="34" charset="0"/>
            </a:endParaRPr>
          </a:p>
        </p:txBody>
      </p:sp>
      <p:sp>
        <p:nvSpPr>
          <p:cNvPr id="27" name="Freeform 128"/>
          <p:cNvSpPr>
            <a:spLocks noChangeAspect="1"/>
          </p:cNvSpPr>
          <p:nvPr/>
        </p:nvSpPr>
        <p:spPr bwMode="black">
          <a:xfrm>
            <a:off x="8686883" y="1426101"/>
            <a:ext cx="670968" cy="32946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8092" tIns="49045" rIns="98092" bIns="49045" numCol="1" anchor="t" anchorCtr="0" compatLnSpc="1">
            <a:prstTxWarp prst="textNoShape">
              <a:avLst/>
            </a:prstTxWarp>
          </a:bodyPr>
          <a:lstStyle/>
          <a:p>
            <a:pPr defTabSz="980717">
              <a:defRPr/>
            </a:pPr>
            <a:endParaRPr lang="en-US" sz="2400" kern="0"/>
          </a:p>
        </p:txBody>
      </p:sp>
      <p:sp>
        <p:nvSpPr>
          <p:cNvPr id="28" name="Freeform 6"/>
          <p:cNvSpPr>
            <a:spLocks noEditPoints="1"/>
          </p:cNvSpPr>
          <p:nvPr/>
        </p:nvSpPr>
        <p:spPr bwMode="black">
          <a:xfrm>
            <a:off x="8658479" y="2273735"/>
            <a:ext cx="727779" cy="559587"/>
          </a:xfrm>
          <a:custGeom>
            <a:avLst/>
            <a:gdLst>
              <a:gd name="T0" fmla="*/ 572 w 780"/>
              <a:gd name="T1" fmla="*/ 322 h 676"/>
              <a:gd name="T2" fmla="*/ 615 w 780"/>
              <a:gd name="T3" fmla="*/ 322 h 676"/>
              <a:gd name="T4" fmla="*/ 117 w 780"/>
              <a:gd name="T5" fmla="*/ 322 h 676"/>
              <a:gd name="T6" fmla="*/ 159 w 780"/>
              <a:gd name="T7" fmla="*/ 322 h 676"/>
              <a:gd name="T8" fmla="*/ 276 w 780"/>
              <a:gd name="T9" fmla="*/ 190 h 676"/>
              <a:gd name="T10" fmla="*/ 288 w 780"/>
              <a:gd name="T11" fmla="*/ 209 h 676"/>
              <a:gd name="T12" fmla="*/ 455 w 780"/>
              <a:gd name="T13" fmla="*/ 205 h 676"/>
              <a:gd name="T14" fmla="*/ 485 w 780"/>
              <a:gd name="T15" fmla="*/ 173 h 676"/>
              <a:gd name="T16" fmla="*/ 288 w 780"/>
              <a:gd name="T17" fmla="*/ 460 h 676"/>
              <a:gd name="T18" fmla="*/ 288 w 780"/>
              <a:gd name="T19" fmla="*/ 460 h 676"/>
              <a:gd name="T20" fmla="*/ 265 w 780"/>
              <a:gd name="T21" fmla="*/ 496 h 676"/>
              <a:gd name="T22" fmla="*/ 485 w 780"/>
              <a:gd name="T23" fmla="*/ 496 h 676"/>
              <a:gd name="T24" fmla="*/ 463 w 780"/>
              <a:gd name="T25" fmla="*/ 460 h 676"/>
              <a:gd name="T26" fmla="*/ 545 w 780"/>
              <a:gd name="T27" fmla="*/ 341 h 676"/>
              <a:gd name="T28" fmla="*/ 319 w 780"/>
              <a:gd name="T29" fmla="*/ 250 h 676"/>
              <a:gd name="T30" fmla="*/ 261 w 780"/>
              <a:gd name="T31" fmla="*/ 379 h 676"/>
              <a:gd name="T32" fmla="*/ 437 w 780"/>
              <a:gd name="T33" fmla="*/ 423 h 676"/>
              <a:gd name="T34" fmla="*/ 297 w 780"/>
              <a:gd name="T35" fmla="*/ 78 h 676"/>
              <a:gd name="T36" fmla="*/ 177 w 780"/>
              <a:gd name="T37" fmla="*/ 0 h 676"/>
              <a:gd name="T38" fmla="*/ 279 w 780"/>
              <a:gd name="T39" fmla="*/ 11 h 676"/>
              <a:gd name="T40" fmla="*/ 279 w 780"/>
              <a:gd name="T41" fmla="*/ 85 h 676"/>
              <a:gd name="T42" fmla="*/ 324 w 780"/>
              <a:gd name="T43" fmla="*/ 140 h 676"/>
              <a:gd name="T44" fmla="*/ 157 w 780"/>
              <a:gd name="T45" fmla="*/ 105 h 676"/>
              <a:gd name="T46" fmla="*/ 542 w 780"/>
              <a:gd name="T47" fmla="*/ 8 h 676"/>
              <a:gd name="T48" fmla="*/ 419 w 780"/>
              <a:gd name="T49" fmla="*/ 98 h 676"/>
              <a:gd name="T50" fmla="*/ 551 w 780"/>
              <a:gd name="T51" fmla="*/ 98 h 676"/>
              <a:gd name="T52" fmla="*/ 432 w 780"/>
              <a:gd name="T53" fmla="*/ 98 h 676"/>
              <a:gd name="T54" fmla="*/ 530 w 780"/>
              <a:gd name="T55" fmla="*/ 143 h 676"/>
              <a:gd name="T56" fmla="*/ 463 w 780"/>
              <a:gd name="T57" fmla="*/ 129 h 676"/>
              <a:gd name="T58" fmla="*/ 528 w 780"/>
              <a:gd name="T59" fmla="*/ 147 h 676"/>
              <a:gd name="T60" fmla="*/ 639 w 780"/>
              <a:gd name="T61" fmla="*/ 147 h 676"/>
              <a:gd name="T62" fmla="*/ 639 w 780"/>
              <a:gd name="T63" fmla="*/ 8 h 676"/>
              <a:gd name="T64" fmla="*/ 613 w 780"/>
              <a:gd name="T65" fmla="*/ 137 h 676"/>
              <a:gd name="T66" fmla="*/ 22 w 780"/>
              <a:gd name="T67" fmla="*/ 413 h 676"/>
              <a:gd name="T68" fmla="*/ 85 w 780"/>
              <a:gd name="T69" fmla="*/ 387 h 676"/>
              <a:gd name="T70" fmla="*/ 13 w 780"/>
              <a:gd name="T71" fmla="*/ 288 h 676"/>
              <a:gd name="T72" fmla="*/ 546 w 780"/>
              <a:gd name="T73" fmla="*/ 519 h 676"/>
              <a:gd name="T74" fmla="*/ 478 w 780"/>
              <a:gd name="T75" fmla="*/ 542 h 676"/>
              <a:gd name="T76" fmla="*/ 488 w 780"/>
              <a:gd name="T77" fmla="*/ 541 h 676"/>
              <a:gd name="T78" fmla="*/ 763 w 780"/>
              <a:gd name="T79" fmla="*/ 413 h 676"/>
              <a:gd name="T80" fmla="*/ 763 w 780"/>
              <a:gd name="T81" fmla="*/ 251 h 676"/>
              <a:gd name="T82" fmla="*/ 679 w 780"/>
              <a:gd name="T83" fmla="*/ 261 h 676"/>
              <a:gd name="T84" fmla="*/ 770 w 780"/>
              <a:gd name="T85" fmla="*/ 378 h 676"/>
              <a:gd name="T86" fmla="*/ 695 w 780"/>
              <a:gd name="T87" fmla="*/ 397 h 676"/>
              <a:gd name="T88" fmla="*/ 737 w 780"/>
              <a:gd name="T89" fmla="*/ 397 h 676"/>
              <a:gd name="T90" fmla="*/ 716 w 780"/>
              <a:gd name="T91" fmla="*/ 397 h 676"/>
              <a:gd name="T92" fmla="*/ 250 w 780"/>
              <a:gd name="T93" fmla="*/ 504 h 676"/>
              <a:gd name="T94" fmla="*/ 179 w 780"/>
              <a:gd name="T95" fmla="*/ 524 h 676"/>
              <a:gd name="T96" fmla="*/ 187 w 780"/>
              <a:gd name="T97" fmla="*/ 676 h 676"/>
              <a:gd name="T98" fmla="*/ 253 w 780"/>
              <a:gd name="T99" fmla="*/ 527 h 676"/>
              <a:gd name="T100" fmla="*/ 196 w 780"/>
              <a:gd name="T101" fmla="*/ 642 h 676"/>
              <a:gd name="T102" fmla="*/ 253 w 780"/>
              <a:gd name="T103" fmla="*/ 626 h 676"/>
              <a:gd name="T104" fmla="*/ 249 w 780"/>
              <a:gd name="T105" fmla="*/ 630 h 676"/>
              <a:gd name="T106" fmla="*/ 191 w 780"/>
              <a:gd name="T107" fmla="*/ 604 h 676"/>
              <a:gd name="T108" fmla="*/ 246 w 780"/>
              <a:gd name="T109" fmla="*/ 54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0" h="676">
                <a:moveTo>
                  <a:pt x="572" y="322"/>
                </a:moveTo>
                <a:cubicBezTo>
                  <a:pt x="594" y="322"/>
                  <a:pt x="594" y="322"/>
                  <a:pt x="594" y="322"/>
                </a:cubicBezTo>
                <a:cubicBezTo>
                  <a:pt x="594" y="331"/>
                  <a:pt x="594" y="331"/>
                  <a:pt x="594" y="331"/>
                </a:cubicBezTo>
                <a:cubicBezTo>
                  <a:pt x="572" y="331"/>
                  <a:pt x="572" y="331"/>
                  <a:pt x="572" y="331"/>
                </a:cubicBezTo>
                <a:cubicBezTo>
                  <a:pt x="572" y="322"/>
                  <a:pt x="572" y="322"/>
                  <a:pt x="572" y="322"/>
                </a:cubicBezTo>
                <a:close/>
                <a:moveTo>
                  <a:pt x="615" y="322"/>
                </a:moveTo>
                <a:cubicBezTo>
                  <a:pt x="615" y="331"/>
                  <a:pt x="615" y="331"/>
                  <a:pt x="615" y="331"/>
                </a:cubicBezTo>
                <a:cubicBezTo>
                  <a:pt x="636" y="331"/>
                  <a:pt x="636" y="331"/>
                  <a:pt x="636" y="331"/>
                </a:cubicBezTo>
                <a:cubicBezTo>
                  <a:pt x="636" y="322"/>
                  <a:pt x="636" y="322"/>
                  <a:pt x="636" y="322"/>
                </a:cubicBezTo>
                <a:cubicBezTo>
                  <a:pt x="615" y="322"/>
                  <a:pt x="615" y="322"/>
                  <a:pt x="615" y="322"/>
                </a:cubicBezTo>
                <a:close/>
                <a:moveTo>
                  <a:pt x="117" y="322"/>
                </a:moveTo>
                <a:cubicBezTo>
                  <a:pt x="117" y="331"/>
                  <a:pt x="117" y="331"/>
                  <a:pt x="117" y="331"/>
                </a:cubicBezTo>
                <a:cubicBezTo>
                  <a:pt x="138" y="331"/>
                  <a:pt x="138" y="331"/>
                  <a:pt x="138" y="331"/>
                </a:cubicBezTo>
                <a:cubicBezTo>
                  <a:pt x="138" y="322"/>
                  <a:pt x="138" y="322"/>
                  <a:pt x="138" y="322"/>
                </a:cubicBezTo>
                <a:cubicBezTo>
                  <a:pt x="117" y="322"/>
                  <a:pt x="117" y="322"/>
                  <a:pt x="117" y="322"/>
                </a:cubicBezTo>
                <a:close/>
                <a:moveTo>
                  <a:pt x="159" y="322"/>
                </a:moveTo>
                <a:cubicBezTo>
                  <a:pt x="159" y="331"/>
                  <a:pt x="159" y="331"/>
                  <a:pt x="159" y="331"/>
                </a:cubicBezTo>
                <a:cubicBezTo>
                  <a:pt x="182" y="331"/>
                  <a:pt x="182" y="331"/>
                  <a:pt x="182" y="331"/>
                </a:cubicBezTo>
                <a:cubicBezTo>
                  <a:pt x="182" y="322"/>
                  <a:pt x="182" y="322"/>
                  <a:pt x="182" y="322"/>
                </a:cubicBezTo>
                <a:cubicBezTo>
                  <a:pt x="159" y="322"/>
                  <a:pt x="159" y="322"/>
                  <a:pt x="159" y="322"/>
                </a:cubicBezTo>
                <a:close/>
                <a:moveTo>
                  <a:pt x="276" y="190"/>
                </a:moveTo>
                <a:cubicBezTo>
                  <a:pt x="285" y="186"/>
                  <a:pt x="285" y="186"/>
                  <a:pt x="285" y="186"/>
                </a:cubicBezTo>
                <a:cubicBezTo>
                  <a:pt x="273" y="168"/>
                  <a:pt x="273" y="168"/>
                  <a:pt x="273" y="168"/>
                </a:cubicBezTo>
                <a:cubicBezTo>
                  <a:pt x="265" y="173"/>
                  <a:pt x="265" y="173"/>
                  <a:pt x="265" y="173"/>
                </a:cubicBezTo>
                <a:cubicBezTo>
                  <a:pt x="276" y="190"/>
                  <a:pt x="276" y="190"/>
                  <a:pt x="276" y="190"/>
                </a:cubicBezTo>
                <a:cubicBezTo>
                  <a:pt x="276" y="190"/>
                  <a:pt x="276" y="190"/>
                  <a:pt x="276" y="190"/>
                </a:cubicBezTo>
                <a:close/>
                <a:moveTo>
                  <a:pt x="298" y="227"/>
                </a:moveTo>
                <a:cubicBezTo>
                  <a:pt x="306" y="223"/>
                  <a:pt x="306" y="223"/>
                  <a:pt x="306" y="223"/>
                </a:cubicBezTo>
                <a:cubicBezTo>
                  <a:pt x="295" y="205"/>
                  <a:pt x="295" y="205"/>
                  <a:pt x="295" y="205"/>
                </a:cubicBezTo>
                <a:cubicBezTo>
                  <a:pt x="288" y="209"/>
                  <a:pt x="288" y="209"/>
                  <a:pt x="288" y="209"/>
                </a:cubicBezTo>
                <a:cubicBezTo>
                  <a:pt x="298" y="227"/>
                  <a:pt x="298" y="227"/>
                  <a:pt x="298" y="227"/>
                </a:cubicBezTo>
                <a:cubicBezTo>
                  <a:pt x="298" y="227"/>
                  <a:pt x="298" y="227"/>
                  <a:pt x="298" y="227"/>
                </a:cubicBezTo>
                <a:close/>
                <a:moveTo>
                  <a:pt x="452" y="227"/>
                </a:moveTo>
                <a:cubicBezTo>
                  <a:pt x="463" y="209"/>
                  <a:pt x="463" y="209"/>
                  <a:pt x="463" y="209"/>
                </a:cubicBezTo>
                <a:cubicBezTo>
                  <a:pt x="455" y="205"/>
                  <a:pt x="455" y="205"/>
                  <a:pt x="455" y="205"/>
                </a:cubicBezTo>
                <a:cubicBezTo>
                  <a:pt x="445" y="223"/>
                  <a:pt x="445" y="223"/>
                  <a:pt x="445" y="223"/>
                </a:cubicBezTo>
                <a:cubicBezTo>
                  <a:pt x="452" y="227"/>
                  <a:pt x="452" y="227"/>
                  <a:pt x="452" y="227"/>
                </a:cubicBezTo>
                <a:cubicBezTo>
                  <a:pt x="452" y="227"/>
                  <a:pt x="452" y="227"/>
                  <a:pt x="452" y="227"/>
                </a:cubicBezTo>
                <a:close/>
                <a:moveTo>
                  <a:pt x="475" y="190"/>
                </a:moveTo>
                <a:cubicBezTo>
                  <a:pt x="485" y="173"/>
                  <a:pt x="485" y="173"/>
                  <a:pt x="485" y="173"/>
                </a:cubicBezTo>
                <a:cubicBezTo>
                  <a:pt x="478" y="168"/>
                  <a:pt x="478" y="168"/>
                  <a:pt x="478" y="168"/>
                </a:cubicBezTo>
                <a:cubicBezTo>
                  <a:pt x="467" y="186"/>
                  <a:pt x="467" y="186"/>
                  <a:pt x="467" y="186"/>
                </a:cubicBezTo>
                <a:cubicBezTo>
                  <a:pt x="475" y="190"/>
                  <a:pt x="475" y="190"/>
                  <a:pt x="475" y="190"/>
                </a:cubicBezTo>
                <a:cubicBezTo>
                  <a:pt x="475" y="190"/>
                  <a:pt x="475" y="190"/>
                  <a:pt x="475" y="190"/>
                </a:cubicBezTo>
                <a:close/>
                <a:moveTo>
                  <a:pt x="288" y="460"/>
                </a:moveTo>
                <a:cubicBezTo>
                  <a:pt x="295" y="464"/>
                  <a:pt x="295" y="464"/>
                  <a:pt x="295" y="464"/>
                </a:cubicBezTo>
                <a:cubicBezTo>
                  <a:pt x="306" y="445"/>
                  <a:pt x="306" y="445"/>
                  <a:pt x="306" y="445"/>
                </a:cubicBezTo>
                <a:cubicBezTo>
                  <a:pt x="298" y="441"/>
                  <a:pt x="298" y="441"/>
                  <a:pt x="298" y="441"/>
                </a:cubicBezTo>
                <a:cubicBezTo>
                  <a:pt x="288" y="460"/>
                  <a:pt x="288" y="460"/>
                  <a:pt x="288" y="460"/>
                </a:cubicBezTo>
                <a:cubicBezTo>
                  <a:pt x="288" y="460"/>
                  <a:pt x="288" y="460"/>
                  <a:pt x="288" y="460"/>
                </a:cubicBezTo>
                <a:close/>
                <a:moveTo>
                  <a:pt x="265" y="496"/>
                </a:moveTo>
                <a:cubicBezTo>
                  <a:pt x="273" y="501"/>
                  <a:pt x="273" y="501"/>
                  <a:pt x="273" y="501"/>
                </a:cubicBezTo>
                <a:cubicBezTo>
                  <a:pt x="285" y="482"/>
                  <a:pt x="285" y="482"/>
                  <a:pt x="285" y="482"/>
                </a:cubicBezTo>
                <a:cubicBezTo>
                  <a:pt x="276" y="477"/>
                  <a:pt x="276" y="477"/>
                  <a:pt x="276" y="477"/>
                </a:cubicBezTo>
                <a:cubicBezTo>
                  <a:pt x="265" y="496"/>
                  <a:pt x="265" y="496"/>
                  <a:pt x="265" y="496"/>
                </a:cubicBezTo>
                <a:cubicBezTo>
                  <a:pt x="265" y="496"/>
                  <a:pt x="265" y="496"/>
                  <a:pt x="265" y="496"/>
                </a:cubicBezTo>
                <a:close/>
                <a:moveTo>
                  <a:pt x="475" y="477"/>
                </a:moveTo>
                <a:cubicBezTo>
                  <a:pt x="467" y="482"/>
                  <a:pt x="467" y="482"/>
                  <a:pt x="467" y="482"/>
                </a:cubicBezTo>
                <a:cubicBezTo>
                  <a:pt x="478" y="501"/>
                  <a:pt x="478" y="501"/>
                  <a:pt x="478" y="501"/>
                </a:cubicBezTo>
                <a:cubicBezTo>
                  <a:pt x="485" y="496"/>
                  <a:pt x="485" y="496"/>
                  <a:pt x="485" y="496"/>
                </a:cubicBezTo>
                <a:cubicBezTo>
                  <a:pt x="475" y="477"/>
                  <a:pt x="475" y="477"/>
                  <a:pt x="475" y="477"/>
                </a:cubicBezTo>
                <a:cubicBezTo>
                  <a:pt x="475" y="477"/>
                  <a:pt x="475" y="477"/>
                  <a:pt x="475" y="477"/>
                </a:cubicBezTo>
                <a:close/>
                <a:moveTo>
                  <a:pt x="445" y="445"/>
                </a:moveTo>
                <a:cubicBezTo>
                  <a:pt x="455" y="464"/>
                  <a:pt x="455" y="464"/>
                  <a:pt x="455" y="464"/>
                </a:cubicBezTo>
                <a:cubicBezTo>
                  <a:pt x="463" y="460"/>
                  <a:pt x="463" y="460"/>
                  <a:pt x="463" y="460"/>
                </a:cubicBezTo>
                <a:cubicBezTo>
                  <a:pt x="452" y="441"/>
                  <a:pt x="452" y="441"/>
                  <a:pt x="452" y="441"/>
                </a:cubicBezTo>
                <a:cubicBezTo>
                  <a:pt x="445" y="445"/>
                  <a:pt x="445" y="445"/>
                  <a:pt x="445" y="445"/>
                </a:cubicBezTo>
                <a:cubicBezTo>
                  <a:pt x="445" y="445"/>
                  <a:pt x="445" y="445"/>
                  <a:pt x="445" y="445"/>
                </a:cubicBezTo>
                <a:close/>
                <a:moveTo>
                  <a:pt x="494" y="392"/>
                </a:moveTo>
                <a:cubicBezTo>
                  <a:pt x="522" y="392"/>
                  <a:pt x="545" y="369"/>
                  <a:pt x="545" y="341"/>
                </a:cubicBezTo>
                <a:cubicBezTo>
                  <a:pt x="545" y="312"/>
                  <a:pt x="522" y="289"/>
                  <a:pt x="494" y="289"/>
                </a:cubicBezTo>
                <a:cubicBezTo>
                  <a:pt x="491" y="289"/>
                  <a:pt x="488" y="289"/>
                  <a:pt x="486" y="290"/>
                </a:cubicBezTo>
                <a:cubicBezTo>
                  <a:pt x="475" y="259"/>
                  <a:pt x="446" y="238"/>
                  <a:pt x="411" y="238"/>
                </a:cubicBezTo>
                <a:cubicBezTo>
                  <a:pt x="389" y="238"/>
                  <a:pt x="369" y="247"/>
                  <a:pt x="354" y="262"/>
                </a:cubicBezTo>
                <a:cubicBezTo>
                  <a:pt x="345" y="255"/>
                  <a:pt x="332" y="250"/>
                  <a:pt x="319" y="250"/>
                </a:cubicBezTo>
                <a:cubicBezTo>
                  <a:pt x="286" y="250"/>
                  <a:pt x="260" y="274"/>
                  <a:pt x="256" y="305"/>
                </a:cubicBezTo>
                <a:cubicBezTo>
                  <a:pt x="253" y="304"/>
                  <a:pt x="249" y="304"/>
                  <a:pt x="246" y="304"/>
                </a:cubicBezTo>
                <a:cubicBezTo>
                  <a:pt x="224" y="304"/>
                  <a:pt x="207" y="321"/>
                  <a:pt x="207" y="343"/>
                </a:cubicBezTo>
                <a:cubicBezTo>
                  <a:pt x="207" y="364"/>
                  <a:pt x="224" y="382"/>
                  <a:pt x="246" y="382"/>
                </a:cubicBezTo>
                <a:cubicBezTo>
                  <a:pt x="251" y="382"/>
                  <a:pt x="256" y="381"/>
                  <a:pt x="261" y="379"/>
                </a:cubicBezTo>
                <a:cubicBezTo>
                  <a:pt x="264" y="400"/>
                  <a:pt x="282" y="416"/>
                  <a:pt x="304" y="416"/>
                </a:cubicBezTo>
                <a:cubicBezTo>
                  <a:pt x="314" y="416"/>
                  <a:pt x="323" y="413"/>
                  <a:pt x="330" y="407"/>
                </a:cubicBezTo>
                <a:cubicBezTo>
                  <a:pt x="338" y="424"/>
                  <a:pt x="354" y="435"/>
                  <a:pt x="374" y="435"/>
                </a:cubicBezTo>
                <a:cubicBezTo>
                  <a:pt x="390" y="435"/>
                  <a:pt x="404" y="427"/>
                  <a:pt x="412" y="415"/>
                </a:cubicBezTo>
                <a:cubicBezTo>
                  <a:pt x="419" y="420"/>
                  <a:pt x="428" y="423"/>
                  <a:pt x="437" y="423"/>
                </a:cubicBezTo>
                <a:cubicBezTo>
                  <a:pt x="457" y="423"/>
                  <a:pt x="474" y="408"/>
                  <a:pt x="477" y="388"/>
                </a:cubicBezTo>
                <a:cubicBezTo>
                  <a:pt x="481" y="390"/>
                  <a:pt x="488" y="392"/>
                  <a:pt x="494" y="392"/>
                </a:cubicBezTo>
                <a:moveTo>
                  <a:pt x="279" y="0"/>
                </a:moveTo>
                <a:cubicBezTo>
                  <a:pt x="288" y="0"/>
                  <a:pt x="297" y="8"/>
                  <a:pt x="297" y="19"/>
                </a:cubicBezTo>
                <a:cubicBezTo>
                  <a:pt x="297" y="19"/>
                  <a:pt x="297" y="19"/>
                  <a:pt x="297" y="78"/>
                </a:cubicBezTo>
                <a:cubicBezTo>
                  <a:pt x="297" y="88"/>
                  <a:pt x="288" y="96"/>
                  <a:pt x="279" y="96"/>
                </a:cubicBezTo>
                <a:cubicBezTo>
                  <a:pt x="279" y="96"/>
                  <a:pt x="279" y="96"/>
                  <a:pt x="177" y="96"/>
                </a:cubicBezTo>
                <a:cubicBezTo>
                  <a:pt x="167" y="96"/>
                  <a:pt x="159" y="88"/>
                  <a:pt x="159" y="78"/>
                </a:cubicBezTo>
                <a:cubicBezTo>
                  <a:pt x="159" y="78"/>
                  <a:pt x="159" y="78"/>
                  <a:pt x="159" y="19"/>
                </a:cubicBezTo>
                <a:cubicBezTo>
                  <a:pt x="159" y="8"/>
                  <a:pt x="167" y="0"/>
                  <a:pt x="177" y="0"/>
                </a:cubicBezTo>
                <a:cubicBezTo>
                  <a:pt x="177" y="0"/>
                  <a:pt x="177" y="0"/>
                  <a:pt x="279" y="0"/>
                </a:cubicBezTo>
                <a:moveTo>
                  <a:pt x="286" y="78"/>
                </a:moveTo>
                <a:cubicBezTo>
                  <a:pt x="286" y="78"/>
                  <a:pt x="286" y="78"/>
                  <a:pt x="286" y="78"/>
                </a:cubicBezTo>
                <a:cubicBezTo>
                  <a:pt x="286" y="19"/>
                  <a:pt x="286" y="19"/>
                  <a:pt x="286" y="19"/>
                </a:cubicBezTo>
                <a:cubicBezTo>
                  <a:pt x="286" y="15"/>
                  <a:pt x="283" y="11"/>
                  <a:pt x="279" y="11"/>
                </a:cubicBezTo>
                <a:cubicBezTo>
                  <a:pt x="279" y="11"/>
                  <a:pt x="279" y="11"/>
                  <a:pt x="177" y="11"/>
                </a:cubicBezTo>
                <a:cubicBezTo>
                  <a:pt x="173" y="11"/>
                  <a:pt x="169" y="15"/>
                  <a:pt x="169" y="19"/>
                </a:cubicBezTo>
                <a:cubicBezTo>
                  <a:pt x="169" y="19"/>
                  <a:pt x="169" y="19"/>
                  <a:pt x="169" y="78"/>
                </a:cubicBezTo>
                <a:cubicBezTo>
                  <a:pt x="169" y="82"/>
                  <a:pt x="173" y="85"/>
                  <a:pt x="177" y="85"/>
                </a:cubicBezTo>
                <a:cubicBezTo>
                  <a:pt x="177" y="85"/>
                  <a:pt x="177" y="85"/>
                  <a:pt x="279" y="85"/>
                </a:cubicBezTo>
                <a:cubicBezTo>
                  <a:pt x="283" y="85"/>
                  <a:pt x="286" y="82"/>
                  <a:pt x="286" y="78"/>
                </a:cubicBezTo>
                <a:close/>
                <a:moveTo>
                  <a:pt x="137" y="147"/>
                </a:moveTo>
                <a:cubicBezTo>
                  <a:pt x="319" y="147"/>
                  <a:pt x="319" y="147"/>
                  <a:pt x="319" y="147"/>
                </a:cubicBezTo>
                <a:cubicBezTo>
                  <a:pt x="322" y="147"/>
                  <a:pt x="324" y="145"/>
                  <a:pt x="324" y="142"/>
                </a:cubicBezTo>
                <a:cubicBezTo>
                  <a:pt x="324" y="140"/>
                  <a:pt x="324" y="140"/>
                  <a:pt x="324" y="140"/>
                </a:cubicBezTo>
                <a:cubicBezTo>
                  <a:pt x="324" y="137"/>
                  <a:pt x="322" y="133"/>
                  <a:pt x="321" y="131"/>
                </a:cubicBezTo>
                <a:cubicBezTo>
                  <a:pt x="299" y="105"/>
                  <a:pt x="299" y="105"/>
                  <a:pt x="299" y="105"/>
                </a:cubicBezTo>
                <a:cubicBezTo>
                  <a:pt x="297" y="103"/>
                  <a:pt x="294" y="102"/>
                  <a:pt x="291" y="102"/>
                </a:cubicBezTo>
                <a:cubicBezTo>
                  <a:pt x="165" y="102"/>
                  <a:pt x="165" y="102"/>
                  <a:pt x="165" y="102"/>
                </a:cubicBezTo>
                <a:cubicBezTo>
                  <a:pt x="162" y="102"/>
                  <a:pt x="159" y="103"/>
                  <a:pt x="157" y="105"/>
                </a:cubicBezTo>
                <a:cubicBezTo>
                  <a:pt x="135" y="131"/>
                  <a:pt x="135" y="131"/>
                  <a:pt x="135" y="131"/>
                </a:cubicBezTo>
                <a:cubicBezTo>
                  <a:pt x="134" y="133"/>
                  <a:pt x="132" y="137"/>
                  <a:pt x="132" y="140"/>
                </a:cubicBezTo>
                <a:cubicBezTo>
                  <a:pt x="132" y="142"/>
                  <a:pt x="132" y="142"/>
                  <a:pt x="132" y="142"/>
                </a:cubicBezTo>
                <a:cubicBezTo>
                  <a:pt x="132" y="145"/>
                  <a:pt x="134" y="147"/>
                  <a:pt x="137" y="147"/>
                </a:cubicBezTo>
                <a:moveTo>
                  <a:pt x="542" y="8"/>
                </a:moveTo>
                <a:cubicBezTo>
                  <a:pt x="553" y="8"/>
                  <a:pt x="563" y="17"/>
                  <a:pt x="563" y="29"/>
                </a:cubicBezTo>
                <a:cubicBezTo>
                  <a:pt x="563" y="29"/>
                  <a:pt x="563" y="29"/>
                  <a:pt x="563" y="98"/>
                </a:cubicBezTo>
                <a:cubicBezTo>
                  <a:pt x="563" y="110"/>
                  <a:pt x="553" y="120"/>
                  <a:pt x="542" y="120"/>
                </a:cubicBezTo>
                <a:cubicBezTo>
                  <a:pt x="542" y="120"/>
                  <a:pt x="542" y="120"/>
                  <a:pt x="441" y="120"/>
                </a:cubicBezTo>
                <a:cubicBezTo>
                  <a:pt x="429" y="120"/>
                  <a:pt x="419" y="110"/>
                  <a:pt x="419" y="98"/>
                </a:cubicBezTo>
                <a:cubicBezTo>
                  <a:pt x="419" y="98"/>
                  <a:pt x="419" y="98"/>
                  <a:pt x="419" y="29"/>
                </a:cubicBezTo>
                <a:cubicBezTo>
                  <a:pt x="419" y="17"/>
                  <a:pt x="429" y="8"/>
                  <a:pt x="441" y="8"/>
                </a:cubicBezTo>
                <a:cubicBezTo>
                  <a:pt x="441" y="8"/>
                  <a:pt x="441" y="8"/>
                  <a:pt x="542" y="8"/>
                </a:cubicBezTo>
                <a:moveTo>
                  <a:pt x="551" y="98"/>
                </a:moveTo>
                <a:cubicBezTo>
                  <a:pt x="551" y="98"/>
                  <a:pt x="551" y="98"/>
                  <a:pt x="551" y="98"/>
                </a:cubicBezTo>
                <a:cubicBezTo>
                  <a:pt x="551" y="29"/>
                  <a:pt x="551" y="29"/>
                  <a:pt x="551" y="29"/>
                </a:cubicBezTo>
                <a:cubicBezTo>
                  <a:pt x="551" y="24"/>
                  <a:pt x="546" y="20"/>
                  <a:pt x="542" y="20"/>
                </a:cubicBezTo>
                <a:cubicBezTo>
                  <a:pt x="542" y="20"/>
                  <a:pt x="542" y="20"/>
                  <a:pt x="441" y="20"/>
                </a:cubicBezTo>
                <a:cubicBezTo>
                  <a:pt x="436" y="20"/>
                  <a:pt x="432" y="24"/>
                  <a:pt x="432" y="29"/>
                </a:cubicBezTo>
                <a:cubicBezTo>
                  <a:pt x="432" y="29"/>
                  <a:pt x="432" y="29"/>
                  <a:pt x="432" y="98"/>
                </a:cubicBezTo>
                <a:cubicBezTo>
                  <a:pt x="432" y="103"/>
                  <a:pt x="436" y="107"/>
                  <a:pt x="441" y="107"/>
                </a:cubicBezTo>
                <a:cubicBezTo>
                  <a:pt x="441" y="107"/>
                  <a:pt x="441" y="107"/>
                  <a:pt x="542" y="107"/>
                </a:cubicBezTo>
                <a:cubicBezTo>
                  <a:pt x="546" y="107"/>
                  <a:pt x="551" y="103"/>
                  <a:pt x="551" y="98"/>
                </a:cubicBezTo>
                <a:close/>
                <a:moveTo>
                  <a:pt x="530" y="145"/>
                </a:moveTo>
                <a:cubicBezTo>
                  <a:pt x="530" y="143"/>
                  <a:pt x="530" y="143"/>
                  <a:pt x="530" y="143"/>
                </a:cubicBezTo>
                <a:cubicBezTo>
                  <a:pt x="530" y="143"/>
                  <a:pt x="529" y="141"/>
                  <a:pt x="529" y="140"/>
                </a:cubicBezTo>
                <a:cubicBezTo>
                  <a:pt x="519" y="129"/>
                  <a:pt x="519" y="129"/>
                  <a:pt x="519" y="129"/>
                </a:cubicBezTo>
                <a:cubicBezTo>
                  <a:pt x="518" y="128"/>
                  <a:pt x="517" y="127"/>
                  <a:pt x="516" y="127"/>
                </a:cubicBezTo>
                <a:cubicBezTo>
                  <a:pt x="467" y="127"/>
                  <a:pt x="467" y="127"/>
                  <a:pt x="467" y="127"/>
                </a:cubicBezTo>
                <a:cubicBezTo>
                  <a:pt x="466" y="127"/>
                  <a:pt x="464" y="128"/>
                  <a:pt x="463" y="129"/>
                </a:cubicBezTo>
                <a:cubicBezTo>
                  <a:pt x="454" y="140"/>
                  <a:pt x="454" y="140"/>
                  <a:pt x="454" y="140"/>
                </a:cubicBezTo>
                <a:cubicBezTo>
                  <a:pt x="453" y="141"/>
                  <a:pt x="452" y="143"/>
                  <a:pt x="452" y="143"/>
                </a:cubicBezTo>
                <a:cubicBezTo>
                  <a:pt x="452" y="145"/>
                  <a:pt x="452" y="145"/>
                  <a:pt x="452" y="145"/>
                </a:cubicBezTo>
                <a:cubicBezTo>
                  <a:pt x="452" y="145"/>
                  <a:pt x="453" y="147"/>
                  <a:pt x="454" y="147"/>
                </a:cubicBezTo>
                <a:cubicBezTo>
                  <a:pt x="528" y="147"/>
                  <a:pt x="528" y="147"/>
                  <a:pt x="528" y="147"/>
                </a:cubicBezTo>
                <a:cubicBezTo>
                  <a:pt x="529" y="147"/>
                  <a:pt x="530" y="145"/>
                  <a:pt x="530" y="145"/>
                </a:cubicBezTo>
                <a:moveTo>
                  <a:pt x="639" y="8"/>
                </a:moveTo>
                <a:cubicBezTo>
                  <a:pt x="644" y="8"/>
                  <a:pt x="648" y="12"/>
                  <a:pt x="648" y="17"/>
                </a:cubicBezTo>
                <a:cubicBezTo>
                  <a:pt x="648" y="17"/>
                  <a:pt x="648" y="17"/>
                  <a:pt x="648" y="137"/>
                </a:cubicBezTo>
                <a:cubicBezTo>
                  <a:pt x="648" y="143"/>
                  <a:pt x="644" y="147"/>
                  <a:pt x="639" y="147"/>
                </a:cubicBezTo>
                <a:cubicBezTo>
                  <a:pt x="639" y="147"/>
                  <a:pt x="639" y="147"/>
                  <a:pt x="586" y="147"/>
                </a:cubicBezTo>
                <a:cubicBezTo>
                  <a:pt x="581" y="147"/>
                  <a:pt x="577" y="143"/>
                  <a:pt x="577" y="137"/>
                </a:cubicBezTo>
                <a:cubicBezTo>
                  <a:pt x="577" y="137"/>
                  <a:pt x="577" y="137"/>
                  <a:pt x="577" y="17"/>
                </a:cubicBezTo>
                <a:cubicBezTo>
                  <a:pt x="577" y="12"/>
                  <a:pt x="581" y="8"/>
                  <a:pt x="586" y="8"/>
                </a:cubicBezTo>
                <a:cubicBezTo>
                  <a:pt x="586" y="8"/>
                  <a:pt x="586" y="8"/>
                  <a:pt x="639" y="8"/>
                </a:cubicBezTo>
                <a:moveTo>
                  <a:pt x="613" y="137"/>
                </a:moveTo>
                <a:cubicBezTo>
                  <a:pt x="617" y="137"/>
                  <a:pt x="620" y="133"/>
                  <a:pt x="620" y="129"/>
                </a:cubicBezTo>
                <a:cubicBezTo>
                  <a:pt x="620" y="124"/>
                  <a:pt x="617" y="120"/>
                  <a:pt x="613" y="120"/>
                </a:cubicBezTo>
                <a:cubicBezTo>
                  <a:pt x="608" y="120"/>
                  <a:pt x="604" y="124"/>
                  <a:pt x="604" y="129"/>
                </a:cubicBezTo>
                <a:cubicBezTo>
                  <a:pt x="604" y="133"/>
                  <a:pt x="608" y="137"/>
                  <a:pt x="613" y="137"/>
                </a:cubicBezTo>
                <a:moveTo>
                  <a:pt x="76" y="263"/>
                </a:moveTo>
                <a:cubicBezTo>
                  <a:pt x="88" y="263"/>
                  <a:pt x="98" y="272"/>
                  <a:pt x="98" y="284"/>
                </a:cubicBezTo>
                <a:cubicBezTo>
                  <a:pt x="98" y="284"/>
                  <a:pt x="98" y="284"/>
                  <a:pt x="98" y="391"/>
                </a:cubicBezTo>
                <a:cubicBezTo>
                  <a:pt x="98" y="403"/>
                  <a:pt x="88" y="413"/>
                  <a:pt x="76" y="413"/>
                </a:cubicBezTo>
                <a:cubicBezTo>
                  <a:pt x="76" y="413"/>
                  <a:pt x="76" y="413"/>
                  <a:pt x="22" y="413"/>
                </a:cubicBezTo>
                <a:cubicBezTo>
                  <a:pt x="10" y="413"/>
                  <a:pt x="0" y="403"/>
                  <a:pt x="0" y="391"/>
                </a:cubicBezTo>
                <a:cubicBezTo>
                  <a:pt x="0" y="391"/>
                  <a:pt x="0" y="391"/>
                  <a:pt x="0" y="284"/>
                </a:cubicBezTo>
                <a:cubicBezTo>
                  <a:pt x="0" y="272"/>
                  <a:pt x="10" y="263"/>
                  <a:pt x="22" y="263"/>
                </a:cubicBezTo>
                <a:cubicBezTo>
                  <a:pt x="22" y="263"/>
                  <a:pt x="22" y="263"/>
                  <a:pt x="76" y="263"/>
                </a:cubicBezTo>
                <a:moveTo>
                  <a:pt x="85" y="387"/>
                </a:moveTo>
                <a:cubicBezTo>
                  <a:pt x="85" y="387"/>
                  <a:pt x="85" y="387"/>
                  <a:pt x="85" y="387"/>
                </a:cubicBezTo>
                <a:cubicBezTo>
                  <a:pt x="85" y="288"/>
                  <a:pt x="85" y="288"/>
                  <a:pt x="85" y="288"/>
                </a:cubicBezTo>
                <a:cubicBezTo>
                  <a:pt x="85" y="281"/>
                  <a:pt x="81" y="276"/>
                  <a:pt x="76" y="276"/>
                </a:cubicBezTo>
                <a:cubicBezTo>
                  <a:pt x="76" y="276"/>
                  <a:pt x="76" y="276"/>
                  <a:pt x="22" y="276"/>
                </a:cubicBezTo>
                <a:cubicBezTo>
                  <a:pt x="17" y="276"/>
                  <a:pt x="13" y="281"/>
                  <a:pt x="13" y="288"/>
                </a:cubicBezTo>
                <a:cubicBezTo>
                  <a:pt x="13" y="288"/>
                  <a:pt x="13" y="288"/>
                  <a:pt x="13" y="387"/>
                </a:cubicBezTo>
                <a:cubicBezTo>
                  <a:pt x="13" y="394"/>
                  <a:pt x="17" y="399"/>
                  <a:pt x="22" y="399"/>
                </a:cubicBezTo>
                <a:cubicBezTo>
                  <a:pt x="22" y="399"/>
                  <a:pt x="22" y="399"/>
                  <a:pt x="76" y="399"/>
                </a:cubicBezTo>
                <a:cubicBezTo>
                  <a:pt x="81" y="399"/>
                  <a:pt x="85" y="394"/>
                  <a:pt x="85" y="387"/>
                </a:cubicBezTo>
                <a:close/>
                <a:moveTo>
                  <a:pt x="546" y="519"/>
                </a:moveTo>
                <a:cubicBezTo>
                  <a:pt x="571" y="519"/>
                  <a:pt x="614" y="524"/>
                  <a:pt x="614" y="542"/>
                </a:cubicBezTo>
                <a:cubicBezTo>
                  <a:pt x="614" y="542"/>
                  <a:pt x="614" y="542"/>
                  <a:pt x="614" y="654"/>
                </a:cubicBezTo>
                <a:cubicBezTo>
                  <a:pt x="614" y="672"/>
                  <a:pt x="571" y="676"/>
                  <a:pt x="546" y="676"/>
                </a:cubicBezTo>
                <a:cubicBezTo>
                  <a:pt x="521" y="676"/>
                  <a:pt x="478" y="672"/>
                  <a:pt x="478" y="654"/>
                </a:cubicBezTo>
                <a:cubicBezTo>
                  <a:pt x="478" y="654"/>
                  <a:pt x="478" y="654"/>
                  <a:pt x="478" y="542"/>
                </a:cubicBezTo>
                <a:cubicBezTo>
                  <a:pt x="478" y="524"/>
                  <a:pt x="521" y="519"/>
                  <a:pt x="546" y="519"/>
                </a:cubicBezTo>
                <a:moveTo>
                  <a:pt x="546" y="557"/>
                </a:moveTo>
                <a:cubicBezTo>
                  <a:pt x="577" y="557"/>
                  <a:pt x="604" y="550"/>
                  <a:pt x="604" y="541"/>
                </a:cubicBezTo>
                <a:cubicBezTo>
                  <a:pt x="604" y="533"/>
                  <a:pt x="577" y="526"/>
                  <a:pt x="546" y="526"/>
                </a:cubicBezTo>
                <a:cubicBezTo>
                  <a:pt x="514" y="526"/>
                  <a:pt x="488" y="533"/>
                  <a:pt x="488" y="541"/>
                </a:cubicBezTo>
                <a:cubicBezTo>
                  <a:pt x="488" y="550"/>
                  <a:pt x="514" y="557"/>
                  <a:pt x="546" y="557"/>
                </a:cubicBezTo>
                <a:moveTo>
                  <a:pt x="763" y="251"/>
                </a:moveTo>
                <a:cubicBezTo>
                  <a:pt x="772" y="251"/>
                  <a:pt x="780" y="259"/>
                  <a:pt x="780" y="269"/>
                </a:cubicBezTo>
                <a:cubicBezTo>
                  <a:pt x="780" y="269"/>
                  <a:pt x="780" y="269"/>
                  <a:pt x="780" y="396"/>
                </a:cubicBezTo>
                <a:cubicBezTo>
                  <a:pt x="780" y="405"/>
                  <a:pt x="772" y="413"/>
                  <a:pt x="763" y="413"/>
                </a:cubicBezTo>
                <a:cubicBezTo>
                  <a:pt x="763" y="413"/>
                  <a:pt x="763" y="413"/>
                  <a:pt x="679" y="413"/>
                </a:cubicBezTo>
                <a:cubicBezTo>
                  <a:pt x="669" y="413"/>
                  <a:pt x="662" y="405"/>
                  <a:pt x="662" y="396"/>
                </a:cubicBezTo>
                <a:cubicBezTo>
                  <a:pt x="662" y="396"/>
                  <a:pt x="662" y="396"/>
                  <a:pt x="662" y="269"/>
                </a:cubicBezTo>
                <a:cubicBezTo>
                  <a:pt x="662" y="259"/>
                  <a:pt x="669" y="251"/>
                  <a:pt x="679" y="251"/>
                </a:cubicBezTo>
                <a:cubicBezTo>
                  <a:pt x="679" y="251"/>
                  <a:pt x="679" y="251"/>
                  <a:pt x="763" y="251"/>
                </a:cubicBezTo>
                <a:moveTo>
                  <a:pt x="770" y="378"/>
                </a:moveTo>
                <a:cubicBezTo>
                  <a:pt x="770" y="378"/>
                  <a:pt x="770" y="378"/>
                  <a:pt x="770" y="378"/>
                </a:cubicBezTo>
                <a:cubicBezTo>
                  <a:pt x="770" y="269"/>
                  <a:pt x="770" y="269"/>
                  <a:pt x="770" y="269"/>
                </a:cubicBezTo>
                <a:cubicBezTo>
                  <a:pt x="770" y="265"/>
                  <a:pt x="767" y="261"/>
                  <a:pt x="763" y="261"/>
                </a:cubicBezTo>
                <a:cubicBezTo>
                  <a:pt x="763" y="261"/>
                  <a:pt x="763" y="261"/>
                  <a:pt x="679" y="261"/>
                </a:cubicBezTo>
                <a:cubicBezTo>
                  <a:pt x="675" y="261"/>
                  <a:pt x="672" y="265"/>
                  <a:pt x="672" y="269"/>
                </a:cubicBezTo>
                <a:cubicBezTo>
                  <a:pt x="672" y="269"/>
                  <a:pt x="672" y="269"/>
                  <a:pt x="672" y="378"/>
                </a:cubicBezTo>
                <a:cubicBezTo>
                  <a:pt x="672" y="381"/>
                  <a:pt x="675" y="385"/>
                  <a:pt x="679" y="385"/>
                </a:cubicBezTo>
                <a:cubicBezTo>
                  <a:pt x="679" y="385"/>
                  <a:pt x="679" y="385"/>
                  <a:pt x="763" y="385"/>
                </a:cubicBezTo>
                <a:cubicBezTo>
                  <a:pt x="767" y="385"/>
                  <a:pt x="770" y="381"/>
                  <a:pt x="770" y="378"/>
                </a:cubicBezTo>
                <a:close/>
                <a:moveTo>
                  <a:pt x="695" y="397"/>
                </a:moveTo>
                <a:cubicBezTo>
                  <a:pt x="695" y="399"/>
                  <a:pt x="697" y="401"/>
                  <a:pt x="699" y="401"/>
                </a:cubicBezTo>
                <a:cubicBezTo>
                  <a:pt x="702" y="401"/>
                  <a:pt x="704" y="399"/>
                  <a:pt x="704" y="397"/>
                </a:cubicBezTo>
                <a:cubicBezTo>
                  <a:pt x="704" y="394"/>
                  <a:pt x="702" y="392"/>
                  <a:pt x="699" y="392"/>
                </a:cubicBezTo>
                <a:cubicBezTo>
                  <a:pt x="697" y="392"/>
                  <a:pt x="695" y="394"/>
                  <a:pt x="695" y="397"/>
                </a:cubicBezTo>
                <a:close/>
                <a:moveTo>
                  <a:pt x="737" y="397"/>
                </a:moveTo>
                <a:cubicBezTo>
                  <a:pt x="737" y="399"/>
                  <a:pt x="739" y="401"/>
                  <a:pt x="742" y="401"/>
                </a:cubicBezTo>
                <a:cubicBezTo>
                  <a:pt x="745" y="401"/>
                  <a:pt x="747" y="399"/>
                  <a:pt x="747" y="397"/>
                </a:cubicBezTo>
                <a:cubicBezTo>
                  <a:pt x="747" y="394"/>
                  <a:pt x="745" y="392"/>
                  <a:pt x="742" y="392"/>
                </a:cubicBezTo>
                <a:cubicBezTo>
                  <a:pt x="739" y="392"/>
                  <a:pt x="737" y="394"/>
                  <a:pt x="737" y="397"/>
                </a:cubicBezTo>
                <a:close/>
                <a:moveTo>
                  <a:pt x="716" y="397"/>
                </a:moveTo>
                <a:cubicBezTo>
                  <a:pt x="716" y="399"/>
                  <a:pt x="718" y="401"/>
                  <a:pt x="721" y="401"/>
                </a:cubicBezTo>
                <a:cubicBezTo>
                  <a:pt x="724" y="401"/>
                  <a:pt x="726" y="399"/>
                  <a:pt x="726" y="397"/>
                </a:cubicBezTo>
                <a:cubicBezTo>
                  <a:pt x="726" y="394"/>
                  <a:pt x="724" y="392"/>
                  <a:pt x="721" y="392"/>
                </a:cubicBezTo>
                <a:cubicBezTo>
                  <a:pt x="718" y="392"/>
                  <a:pt x="716" y="394"/>
                  <a:pt x="716" y="397"/>
                </a:cubicBezTo>
                <a:close/>
                <a:moveTo>
                  <a:pt x="179" y="524"/>
                </a:moveTo>
                <a:cubicBezTo>
                  <a:pt x="181" y="522"/>
                  <a:pt x="185" y="521"/>
                  <a:pt x="188" y="521"/>
                </a:cubicBezTo>
                <a:cubicBezTo>
                  <a:pt x="252" y="521"/>
                  <a:pt x="252" y="521"/>
                  <a:pt x="252" y="521"/>
                </a:cubicBezTo>
                <a:cubicBezTo>
                  <a:pt x="255" y="521"/>
                  <a:pt x="257" y="522"/>
                  <a:pt x="259" y="522"/>
                </a:cubicBezTo>
                <a:cubicBezTo>
                  <a:pt x="250" y="504"/>
                  <a:pt x="250" y="504"/>
                  <a:pt x="250" y="504"/>
                </a:cubicBezTo>
                <a:cubicBezTo>
                  <a:pt x="248" y="499"/>
                  <a:pt x="240" y="494"/>
                  <a:pt x="234" y="494"/>
                </a:cubicBezTo>
                <a:cubicBezTo>
                  <a:pt x="205" y="494"/>
                  <a:pt x="205" y="494"/>
                  <a:pt x="205" y="494"/>
                </a:cubicBezTo>
                <a:cubicBezTo>
                  <a:pt x="199" y="494"/>
                  <a:pt x="192" y="499"/>
                  <a:pt x="189" y="504"/>
                </a:cubicBezTo>
                <a:cubicBezTo>
                  <a:pt x="179" y="524"/>
                  <a:pt x="179" y="524"/>
                  <a:pt x="179" y="524"/>
                </a:cubicBezTo>
                <a:cubicBezTo>
                  <a:pt x="179" y="524"/>
                  <a:pt x="179" y="524"/>
                  <a:pt x="179" y="524"/>
                </a:cubicBezTo>
                <a:close/>
                <a:moveTo>
                  <a:pt x="258" y="528"/>
                </a:moveTo>
                <a:cubicBezTo>
                  <a:pt x="262" y="530"/>
                  <a:pt x="264" y="534"/>
                  <a:pt x="264" y="539"/>
                </a:cubicBezTo>
                <a:cubicBezTo>
                  <a:pt x="264" y="539"/>
                  <a:pt x="264" y="539"/>
                  <a:pt x="264" y="665"/>
                </a:cubicBezTo>
                <a:cubicBezTo>
                  <a:pt x="264" y="671"/>
                  <a:pt x="259" y="676"/>
                  <a:pt x="253" y="676"/>
                </a:cubicBezTo>
                <a:cubicBezTo>
                  <a:pt x="253" y="676"/>
                  <a:pt x="253" y="676"/>
                  <a:pt x="187" y="676"/>
                </a:cubicBezTo>
                <a:cubicBezTo>
                  <a:pt x="181" y="676"/>
                  <a:pt x="176" y="671"/>
                  <a:pt x="176" y="665"/>
                </a:cubicBezTo>
                <a:cubicBezTo>
                  <a:pt x="176" y="665"/>
                  <a:pt x="176" y="665"/>
                  <a:pt x="176" y="539"/>
                </a:cubicBezTo>
                <a:cubicBezTo>
                  <a:pt x="176" y="534"/>
                  <a:pt x="178" y="530"/>
                  <a:pt x="182" y="528"/>
                </a:cubicBezTo>
                <a:cubicBezTo>
                  <a:pt x="183" y="527"/>
                  <a:pt x="185" y="527"/>
                  <a:pt x="187" y="527"/>
                </a:cubicBezTo>
                <a:cubicBezTo>
                  <a:pt x="187" y="527"/>
                  <a:pt x="187" y="527"/>
                  <a:pt x="253" y="527"/>
                </a:cubicBezTo>
                <a:cubicBezTo>
                  <a:pt x="255" y="527"/>
                  <a:pt x="256" y="527"/>
                  <a:pt x="258" y="528"/>
                </a:cubicBezTo>
                <a:moveTo>
                  <a:pt x="249" y="651"/>
                </a:moveTo>
                <a:cubicBezTo>
                  <a:pt x="251" y="651"/>
                  <a:pt x="253" y="649"/>
                  <a:pt x="253" y="647"/>
                </a:cubicBezTo>
                <a:cubicBezTo>
                  <a:pt x="253" y="644"/>
                  <a:pt x="251" y="642"/>
                  <a:pt x="249" y="642"/>
                </a:cubicBezTo>
                <a:cubicBezTo>
                  <a:pt x="249" y="642"/>
                  <a:pt x="249" y="642"/>
                  <a:pt x="196" y="642"/>
                </a:cubicBezTo>
                <a:cubicBezTo>
                  <a:pt x="193" y="642"/>
                  <a:pt x="191" y="644"/>
                  <a:pt x="191" y="647"/>
                </a:cubicBezTo>
                <a:cubicBezTo>
                  <a:pt x="191" y="649"/>
                  <a:pt x="193" y="651"/>
                  <a:pt x="196" y="651"/>
                </a:cubicBezTo>
                <a:cubicBezTo>
                  <a:pt x="196" y="651"/>
                  <a:pt x="196" y="651"/>
                  <a:pt x="249" y="651"/>
                </a:cubicBezTo>
                <a:moveTo>
                  <a:pt x="249" y="630"/>
                </a:moveTo>
                <a:cubicBezTo>
                  <a:pt x="251" y="630"/>
                  <a:pt x="253" y="628"/>
                  <a:pt x="253" y="626"/>
                </a:cubicBezTo>
                <a:cubicBezTo>
                  <a:pt x="253" y="623"/>
                  <a:pt x="251" y="621"/>
                  <a:pt x="249" y="621"/>
                </a:cubicBezTo>
                <a:cubicBezTo>
                  <a:pt x="249" y="621"/>
                  <a:pt x="249" y="621"/>
                  <a:pt x="196" y="621"/>
                </a:cubicBezTo>
                <a:cubicBezTo>
                  <a:pt x="193" y="621"/>
                  <a:pt x="191" y="623"/>
                  <a:pt x="191" y="626"/>
                </a:cubicBezTo>
                <a:cubicBezTo>
                  <a:pt x="191" y="628"/>
                  <a:pt x="193" y="630"/>
                  <a:pt x="196" y="630"/>
                </a:cubicBezTo>
                <a:cubicBezTo>
                  <a:pt x="196" y="630"/>
                  <a:pt x="196" y="630"/>
                  <a:pt x="249" y="630"/>
                </a:cubicBezTo>
                <a:moveTo>
                  <a:pt x="249" y="609"/>
                </a:moveTo>
                <a:cubicBezTo>
                  <a:pt x="251" y="609"/>
                  <a:pt x="253" y="607"/>
                  <a:pt x="253" y="604"/>
                </a:cubicBezTo>
                <a:cubicBezTo>
                  <a:pt x="253" y="602"/>
                  <a:pt x="251" y="600"/>
                  <a:pt x="249" y="600"/>
                </a:cubicBezTo>
                <a:cubicBezTo>
                  <a:pt x="249" y="600"/>
                  <a:pt x="249" y="600"/>
                  <a:pt x="196" y="600"/>
                </a:cubicBezTo>
                <a:cubicBezTo>
                  <a:pt x="193" y="600"/>
                  <a:pt x="191" y="602"/>
                  <a:pt x="191" y="604"/>
                </a:cubicBezTo>
                <a:cubicBezTo>
                  <a:pt x="191" y="607"/>
                  <a:pt x="193" y="609"/>
                  <a:pt x="196" y="609"/>
                </a:cubicBezTo>
                <a:cubicBezTo>
                  <a:pt x="196" y="609"/>
                  <a:pt x="196" y="609"/>
                  <a:pt x="249" y="609"/>
                </a:cubicBezTo>
                <a:moveTo>
                  <a:pt x="246" y="554"/>
                </a:moveTo>
                <a:cubicBezTo>
                  <a:pt x="250" y="554"/>
                  <a:pt x="253" y="552"/>
                  <a:pt x="253" y="548"/>
                </a:cubicBezTo>
                <a:cubicBezTo>
                  <a:pt x="253" y="545"/>
                  <a:pt x="250" y="542"/>
                  <a:pt x="246" y="542"/>
                </a:cubicBezTo>
                <a:cubicBezTo>
                  <a:pt x="243" y="542"/>
                  <a:pt x="240" y="545"/>
                  <a:pt x="240" y="548"/>
                </a:cubicBezTo>
                <a:cubicBezTo>
                  <a:pt x="240" y="552"/>
                  <a:pt x="243" y="554"/>
                  <a:pt x="246" y="5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8092" tIns="49045" rIns="98092" bIns="49045" numCol="1" anchor="t" anchorCtr="0" compatLnSpc="1">
            <a:prstTxWarp prst="textNoShape">
              <a:avLst/>
            </a:prstTxWarp>
          </a:bodyPr>
          <a:lstStyle/>
          <a:p>
            <a:pPr defTabSz="980717">
              <a:defRPr/>
            </a:pPr>
            <a:endParaRPr lang="en-US" sz="2400" kern="0"/>
          </a:p>
        </p:txBody>
      </p:sp>
    </p:spTree>
    <p:extLst>
      <p:ext uri="{BB962C8B-B14F-4D97-AF65-F5344CB8AC3E}">
        <p14:creationId xmlns:p14="http://schemas.microsoft.com/office/powerpoint/2010/main" val="100755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21" name="Rectangle 20"/>
          <p:cNvSpPr/>
          <p:nvPr/>
        </p:nvSpPr>
        <p:spPr bwMode="auto">
          <a:xfrm>
            <a:off x="2208485" y="1860020"/>
            <a:ext cx="555007" cy="542717"/>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defTabSz="1013528" fontAlgn="base">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2" name="Rectangle 21"/>
          <p:cNvSpPr/>
          <p:nvPr/>
        </p:nvSpPr>
        <p:spPr bwMode="auto">
          <a:xfrm>
            <a:off x="2763492" y="1860020"/>
            <a:ext cx="7148559" cy="542717"/>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marL="193619" lvl="1" defTabSz="1219170">
              <a:defRPr/>
            </a:pPr>
            <a:r>
              <a:rPr lang="en-US" sz="2100" kern="0" dirty="0">
                <a:solidFill>
                  <a:srgbClr val="FFFFFF">
                    <a:alpha val="99000"/>
                  </a:srgbClr>
                </a:solidFill>
                <a:latin typeface="Segoe UI"/>
              </a:rPr>
              <a:t>Support for key server applications</a:t>
            </a:r>
          </a:p>
        </p:txBody>
      </p:sp>
      <p:sp>
        <p:nvSpPr>
          <p:cNvPr id="23" name="Rectangle 22"/>
          <p:cNvSpPr/>
          <p:nvPr/>
        </p:nvSpPr>
        <p:spPr bwMode="auto">
          <a:xfrm>
            <a:off x="2208485" y="2444460"/>
            <a:ext cx="555007" cy="542717"/>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defTabSz="1013528" fontAlgn="base">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4" name="Rectangle 23"/>
          <p:cNvSpPr/>
          <p:nvPr/>
        </p:nvSpPr>
        <p:spPr bwMode="auto">
          <a:xfrm>
            <a:off x="2763492" y="2444460"/>
            <a:ext cx="7148559" cy="542717"/>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marL="193619" lvl="1" defTabSz="1219170">
              <a:defRPr/>
            </a:pPr>
            <a:r>
              <a:rPr lang="en-US" sz="2100" kern="0" dirty="0">
                <a:solidFill>
                  <a:srgbClr val="FFFFFF">
                    <a:alpha val="99000"/>
                  </a:srgbClr>
                </a:solidFill>
                <a:latin typeface="Segoe UI"/>
              </a:rPr>
              <a:t>Easy storage </a:t>
            </a:r>
            <a:r>
              <a:rPr lang="en-US" sz="2100" kern="0" dirty="0" smtClean="0">
                <a:solidFill>
                  <a:srgbClr val="FFFFFF">
                    <a:alpha val="99000"/>
                  </a:srgbClr>
                </a:solidFill>
                <a:latin typeface="Segoe UI"/>
              </a:rPr>
              <a:t>manageability: Page blob</a:t>
            </a:r>
            <a:endParaRPr lang="en-US" sz="2100" kern="0" dirty="0">
              <a:solidFill>
                <a:srgbClr val="FFFFFF">
                  <a:alpha val="99000"/>
                </a:srgbClr>
              </a:solidFill>
              <a:latin typeface="Segoe UI"/>
            </a:endParaRPr>
          </a:p>
        </p:txBody>
      </p:sp>
      <p:sp>
        <p:nvSpPr>
          <p:cNvPr id="25" name="Rectangle 24"/>
          <p:cNvSpPr/>
          <p:nvPr/>
        </p:nvSpPr>
        <p:spPr bwMode="auto">
          <a:xfrm>
            <a:off x="2208485" y="3028900"/>
            <a:ext cx="555007" cy="542717"/>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defTabSz="1013528" fontAlgn="base">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 name="Rectangle 25"/>
          <p:cNvSpPr/>
          <p:nvPr/>
        </p:nvSpPr>
        <p:spPr bwMode="auto">
          <a:xfrm>
            <a:off x="2763492" y="3028900"/>
            <a:ext cx="7148559" cy="542717"/>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marL="193619" lvl="1" defTabSz="1219170">
              <a:defRPr/>
            </a:pPr>
            <a:r>
              <a:rPr lang="en-US" sz="2100" kern="0" dirty="0">
                <a:solidFill>
                  <a:srgbClr val="FFFFFF">
                    <a:alpha val="99000"/>
                  </a:srgbClr>
                </a:solidFill>
                <a:latin typeface="Segoe UI"/>
              </a:rPr>
              <a:t>High availability features</a:t>
            </a:r>
          </a:p>
        </p:txBody>
      </p:sp>
      <p:sp>
        <p:nvSpPr>
          <p:cNvPr id="27" name="Rectangle 26"/>
          <p:cNvSpPr/>
          <p:nvPr/>
        </p:nvSpPr>
        <p:spPr bwMode="auto">
          <a:xfrm>
            <a:off x="2208485" y="3613340"/>
            <a:ext cx="555007" cy="542717"/>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defTabSz="1013528" fontAlgn="base">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8" name="Rectangle 27"/>
          <p:cNvSpPr/>
          <p:nvPr/>
        </p:nvSpPr>
        <p:spPr bwMode="auto">
          <a:xfrm>
            <a:off x="2763492" y="3613340"/>
            <a:ext cx="7148559" cy="542717"/>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marL="193619" lvl="1" defTabSz="1219170">
              <a:defRPr/>
            </a:pPr>
            <a:r>
              <a:rPr lang="en-US" sz="2100" kern="0" dirty="0">
                <a:solidFill>
                  <a:srgbClr val="FFFFFF">
                    <a:alpha val="99000"/>
                  </a:srgbClr>
                </a:solidFill>
                <a:latin typeface="Segoe UI"/>
              </a:rPr>
              <a:t>Advanced networking</a:t>
            </a:r>
          </a:p>
        </p:txBody>
      </p:sp>
      <p:sp>
        <p:nvSpPr>
          <p:cNvPr id="29" name="Rectangle 28"/>
          <p:cNvSpPr/>
          <p:nvPr/>
        </p:nvSpPr>
        <p:spPr bwMode="auto">
          <a:xfrm>
            <a:off x="2208485" y="4197779"/>
            <a:ext cx="555007" cy="542717"/>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defTabSz="1013528" fontAlgn="base">
              <a:spcBef>
                <a:spcPct val="0"/>
              </a:spcBef>
              <a:spcAft>
                <a:spcPct val="0"/>
              </a:spcAft>
              <a:defRPr/>
            </a:pPr>
            <a:endParaRPr lang="en-US" sz="1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2" name="Rectangle 31"/>
          <p:cNvSpPr/>
          <p:nvPr/>
        </p:nvSpPr>
        <p:spPr bwMode="auto">
          <a:xfrm>
            <a:off x="2763492" y="4197779"/>
            <a:ext cx="7148559" cy="542717"/>
          </a:xfrm>
          <a:prstGeom prst="rect">
            <a:avLst/>
          </a:prstGeom>
          <a:solidFill>
            <a:srgbClr val="00AEEF"/>
          </a:solidFill>
          <a:ln w="9525" cap="flat" cmpd="sng" algn="ctr">
            <a:noFill/>
            <a:prstDash val="solid"/>
            <a:headEnd type="none" w="med" len="med"/>
            <a:tailEnd type="none" w="med" len="med"/>
          </a:ln>
          <a:effectLst/>
        </p:spPr>
        <p:txBody>
          <a:bodyPr rot="0" spcFirstLastPara="0" vertOverflow="overflow" horzOverflow="overflow" vert="horz" wrap="square" lIns="101387" tIns="50693" rIns="101387" bIns="101387" numCol="1" spcCol="0" rtlCol="0" fromWordArt="0" anchor="b" anchorCtr="0" forceAA="0" compatLnSpc="1">
            <a:prstTxWarp prst="textNoShape">
              <a:avLst/>
            </a:prstTxWarp>
            <a:noAutofit/>
          </a:bodyPr>
          <a:lstStyle/>
          <a:p>
            <a:pPr marL="193619" lvl="1" defTabSz="1219170"/>
            <a:r>
              <a:rPr lang="en-US" sz="2100" kern="0" dirty="0">
                <a:solidFill>
                  <a:srgbClr val="FFFFFF">
                    <a:alpha val="99000"/>
                  </a:srgbClr>
                </a:solidFill>
                <a:latin typeface="Segoe UI"/>
              </a:rPr>
              <a:t>Integration with compute </a:t>
            </a:r>
            <a:r>
              <a:rPr lang="en-US" sz="2100" dirty="0">
                <a:solidFill>
                  <a:schemeClr val="bg1"/>
                </a:solidFill>
              </a:rPr>
              <a:t>Platform as a Service (</a:t>
            </a:r>
            <a:r>
              <a:rPr lang="en-US" sz="2100" kern="0" dirty="0" err="1">
                <a:solidFill>
                  <a:srgbClr val="FFFFFF">
                    <a:alpha val="99000"/>
                  </a:srgbClr>
                </a:solidFill>
                <a:latin typeface="Segoe UI"/>
              </a:rPr>
              <a:t>PaaS</a:t>
            </a:r>
            <a:r>
              <a:rPr lang="en-US" sz="2100" kern="0" dirty="0">
                <a:solidFill>
                  <a:srgbClr val="FFFFFF">
                    <a:alpha val="99000"/>
                  </a:srgbClr>
                </a:solidFill>
                <a:latin typeface="Segoe UI"/>
              </a:rPr>
              <a:t>)</a:t>
            </a:r>
          </a:p>
        </p:txBody>
      </p:sp>
      <p:sp>
        <p:nvSpPr>
          <p:cNvPr id="35" name="Freeform 79"/>
          <p:cNvSpPr>
            <a:spLocks noEditPoints="1"/>
          </p:cNvSpPr>
          <p:nvPr/>
        </p:nvSpPr>
        <p:spPr bwMode="black">
          <a:xfrm>
            <a:off x="2358369" y="2545575"/>
            <a:ext cx="247511" cy="32719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91258" tIns="45630" rIns="91258" bIns="45630" numCol="1" anchor="t" anchorCtr="0" compatLnSpc="1">
            <a:prstTxWarp prst="textNoShape">
              <a:avLst/>
            </a:prstTxWarp>
          </a:bodyPr>
          <a:lstStyle/>
          <a:p>
            <a:pPr defTabSz="1219170">
              <a:defRPr/>
            </a:pPr>
            <a:endParaRPr lang="en-US" sz="1700" kern="0" dirty="0">
              <a:solidFill>
                <a:sysClr val="windowText" lastClr="000000"/>
              </a:solidFill>
            </a:endParaRPr>
          </a:p>
        </p:txBody>
      </p:sp>
      <p:sp>
        <p:nvSpPr>
          <p:cNvPr id="38" name="Freeform 73"/>
          <p:cNvSpPr>
            <a:spLocks noEditPoints="1"/>
          </p:cNvSpPr>
          <p:nvPr/>
        </p:nvSpPr>
        <p:spPr bwMode="black">
          <a:xfrm>
            <a:off x="2298322" y="3711705"/>
            <a:ext cx="366520" cy="34599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91258" tIns="45630" rIns="91258" bIns="45630" numCol="1" anchor="t" anchorCtr="0" compatLnSpc="1">
            <a:prstTxWarp prst="textNoShape">
              <a:avLst/>
            </a:prstTxWarp>
          </a:bodyPr>
          <a:lstStyle/>
          <a:p>
            <a:pPr defTabSz="1219170">
              <a:defRPr/>
            </a:pPr>
            <a:endParaRPr lang="en-US" sz="1700" kern="0">
              <a:solidFill>
                <a:sysClr val="windowText" lastClr="000000"/>
              </a:solidFill>
            </a:endParaRPr>
          </a:p>
        </p:txBody>
      </p:sp>
      <p:sp>
        <p:nvSpPr>
          <p:cNvPr id="39" name="Freeform 80"/>
          <p:cNvSpPr>
            <a:spLocks noEditPoints="1"/>
          </p:cNvSpPr>
          <p:nvPr/>
        </p:nvSpPr>
        <p:spPr bwMode="black">
          <a:xfrm>
            <a:off x="2326562" y="1936059"/>
            <a:ext cx="310039" cy="367812"/>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91258" tIns="45630" rIns="91258" bIns="45630" numCol="1" anchor="t" anchorCtr="0" compatLnSpc="1">
            <a:prstTxWarp prst="textNoShape">
              <a:avLst/>
            </a:prstTxWarp>
          </a:bodyPr>
          <a:lstStyle/>
          <a:p>
            <a:pPr defTabSz="1219170">
              <a:defRPr/>
            </a:pPr>
            <a:endParaRPr lang="en-US" sz="1700" kern="0">
              <a:solidFill>
                <a:sysClr val="windowText" lastClr="000000"/>
              </a:solidFill>
            </a:endParaRPr>
          </a:p>
        </p:txBody>
      </p:sp>
      <p:sp>
        <p:nvSpPr>
          <p:cNvPr id="40" name="Freeform 24"/>
          <p:cNvSpPr>
            <a:spLocks noEditPoints="1"/>
          </p:cNvSpPr>
          <p:nvPr/>
        </p:nvSpPr>
        <p:spPr bwMode="black">
          <a:xfrm>
            <a:off x="2303775" y="4323101"/>
            <a:ext cx="386699" cy="29207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1387" tIns="50693" rIns="101387" bIns="50693"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43" name="Freeform 25"/>
          <p:cNvSpPr>
            <a:spLocks noEditPoints="1"/>
          </p:cNvSpPr>
          <p:nvPr/>
        </p:nvSpPr>
        <p:spPr bwMode="black">
          <a:xfrm>
            <a:off x="2273216" y="3128114"/>
            <a:ext cx="413505" cy="344292"/>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91258" tIns="45630" rIns="91258" bIns="45630" numCol="1" anchor="t" anchorCtr="0" compatLnSpc="1">
            <a:prstTxWarp prst="textNoShape">
              <a:avLst/>
            </a:prstTxWarp>
          </a:bodyPr>
          <a:lstStyle/>
          <a:p>
            <a:pPr defTabSz="1219170">
              <a:defRPr/>
            </a:pPr>
            <a:endParaRPr lang="en-US" sz="1700" kern="0">
              <a:solidFill>
                <a:sysClr val="windowText" lastClr="000000"/>
              </a:solidFill>
            </a:endParaRPr>
          </a:p>
        </p:txBody>
      </p:sp>
    </p:spTree>
    <p:extLst>
      <p:ext uri="{BB962C8B-B14F-4D97-AF65-F5344CB8AC3E}">
        <p14:creationId xmlns:p14="http://schemas.microsoft.com/office/powerpoint/2010/main" val="380663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IaaS Workloads: All About the App</a:t>
            </a:r>
            <a:endParaRPr lang="en-US" dirty="0"/>
          </a:p>
        </p:txBody>
      </p:sp>
      <p:sp>
        <p:nvSpPr>
          <p:cNvPr id="3" name="Text Placeholder 2"/>
          <p:cNvSpPr>
            <a:spLocks noGrp="1"/>
          </p:cNvSpPr>
          <p:nvPr>
            <p:ph type="body" sz="quarter" idx="13"/>
          </p:nvPr>
        </p:nvSpPr>
        <p:spPr/>
        <p:txBody>
          <a:bodyPr/>
          <a:lstStyle/>
          <a:p>
            <a:r>
              <a:rPr lang="en-US" dirty="0" smtClean="0"/>
              <a:t>Line of Business (</a:t>
            </a:r>
            <a:r>
              <a:rPr lang="en-US" dirty="0" err="1" smtClean="0"/>
              <a:t>LoB</a:t>
            </a:r>
            <a:r>
              <a:rPr lang="en-US" dirty="0" smtClean="0"/>
              <a:t>) applications:</a:t>
            </a:r>
          </a:p>
          <a:p>
            <a:pPr lvl="1"/>
            <a:r>
              <a:rPr lang="en-US" dirty="0" smtClean="0"/>
              <a:t>Custom applications</a:t>
            </a:r>
          </a:p>
          <a:p>
            <a:pPr lvl="1"/>
            <a:r>
              <a:rPr lang="en-US" dirty="0" smtClean="0"/>
              <a:t>Customer Relationship Management (CRM)</a:t>
            </a:r>
          </a:p>
          <a:p>
            <a:pPr lvl="1"/>
            <a:r>
              <a:rPr lang="en-US" dirty="0"/>
              <a:t>Content Management </a:t>
            </a:r>
            <a:r>
              <a:rPr lang="en-US" dirty="0" smtClean="0"/>
              <a:t>Server (CMS)</a:t>
            </a:r>
          </a:p>
          <a:p>
            <a:pPr lvl="1"/>
            <a:r>
              <a:rPr lang="en-US" dirty="0" smtClean="0"/>
              <a:t>Enterprise Resource Planning (ERP)</a:t>
            </a:r>
          </a:p>
          <a:p>
            <a:pPr lvl="1"/>
            <a:r>
              <a:rPr lang="en-US" dirty="0" smtClean="0"/>
              <a:t>Business Intelligence (BI)</a:t>
            </a:r>
          </a:p>
          <a:p>
            <a:r>
              <a:rPr lang="en-US" dirty="0" smtClean="0"/>
              <a:t>Application Infrastructure:</a:t>
            </a:r>
          </a:p>
          <a:p>
            <a:pPr lvl="1"/>
            <a:r>
              <a:rPr lang="en-US" dirty="0" smtClean="0"/>
              <a:t>File servers</a:t>
            </a:r>
          </a:p>
          <a:p>
            <a:pPr lvl="1"/>
            <a:r>
              <a:rPr lang="en-US" dirty="0" smtClean="0"/>
              <a:t>Databases</a:t>
            </a:r>
          </a:p>
          <a:p>
            <a:pPr lvl="1"/>
            <a:r>
              <a:rPr lang="en-US" dirty="0" smtClean="0"/>
              <a:t>Identity</a:t>
            </a:r>
          </a:p>
          <a:p>
            <a:pPr lvl="1"/>
            <a:r>
              <a:rPr lang="en-US" dirty="0" smtClean="0"/>
              <a:t>Source control</a:t>
            </a:r>
          </a:p>
          <a:p>
            <a:r>
              <a:rPr lang="en-US" dirty="0" smtClean="0"/>
              <a:t>Developer, Testing and Staging environments:</a:t>
            </a:r>
          </a:p>
          <a:p>
            <a:pPr lvl="1"/>
            <a:r>
              <a:rPr lang="en-US" dirty="0" smtClean="0"/>
              <a:t>Quickly provision and un-provision entire environments</a:t>
            </a:r>
          </a:p>
          <a:p>
            <a:r>
              <a:rPr lang="en-US" dirty="0" smtClean="0"/>
              <a:t>Hybrid applications:</a:t>
            </a:r>
          </a:p>
          <a:p>
            <a:pPr lvl="1"/>
            <a:r>
              <a:rPr lang="en-US" dirty="0" smtClean="0"/>
              <a:t>Applications that span your data center and the cloud</a:t>
            </a:r>
            <a:endParaRPr lang="en-US" dirty="0"/>
          </a:p>
        </p:txBody>
      </p:sp>
      <p:sp>
        <p:nvSpPr>
          <p:cNvPr id="7" name="Freeform 84"/>
          <p:cNvSpPr>
            <a:spLocks noEditPoints="1"/>
          </p:cNvSpPr>
          <p:nvPr/>
        </p:nvSpPr>
        <p:spPr bwMode="black">
          <a:xfrm>
            <a:off x="8146473" y="1682134"/>
            <a:ext cx="1431900" cy="1536739"/>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0071BC"/>
          </a:solidFill>
          <a:ln>
            <a:noFill/>
          </a:ln>
        </p:spPr>
        <p:txBody>
          <a:bodyPr vert="horz" wrap="square" lIns="101387" tIns="50693" rIns="101387" bIns="50693" numCol="1" anchor="t" anchorCtr="0" compatLnSpc="1">
            <a:prstTxWarp prst="textNoShape">
              <a:avLst/>
            </a:prstTxWarp>
          </a:bodyPr>
          <a:lstStyle/>
          <a:p>
            <a:pPr defTabSz="1219170">
              <a:defRPr/>
            </a:pPr>
            <a:endParaRPr lang="en-US" sz="2400" kern="0">
              <a:solidFill>
                <a:sysClr val="windowText" lastClr="000000"/>
              </a:solidFill>
            </a:endParaRPr>
          </a:p>
        </p:txBody>
      </p:sp>
    </p:spTree>
    <p:extLst>
      <p:ext uri="{BB962C8B-B14F-4D97-AF65-F5344CB8AC3E}">
        <p14:creationId xmlns:p14="http://schemas.microsoft.com/office/powerpoint/2010/main" val="374892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7924378" y="1106904"/>
            <a:ext cx="3013424" cy="4856573"/>
            <a:chOff x="6075135" y="850500"/>
            <a:chExt cx="2687866" cy="4066610"/>
          </a:xfrm>
        </p:grpSpPr>
        <p:sp>
          <p:nvSpPr>
            <p:cNvPr id="62" name="Rectangle 61"/>
            <p:cNvSpPr/>
            <p:nvPr/>
          </p:nvSpPr>
          <p:spPr bwMode="auto">
            <a:xfrm>
              <a:off x="6075135" y="850500"/>
              <a:ext cx="2687866" cy="752474"/>
            </a:xfrm>
            <a:prstGeom prst="rect">
              <a:avLst/>
            </a:prstGeom>
            <a:solidFill>
              <a:srgbClr val="0071BC"/>
            </a:solid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defTabSz="1219170">
                <a:lnSpc>
                  <a:spcPct val="90000"/>
                </a:lnSpc>
                <a:buSzPct val="90000"/>
                <a:defRPr/>
              </a:pPr>
              <a:r>
                <a:rPr lang="en-US" sz="2400" kern="0" dirty="0">
                  <a:gradFill>
                    <a:gsLst>
                      <a:gs pos="85000">
                        <a:srgbClr val="FFFFFF"/>
                      </a:gs>
                      <a:gs pos="0">
                        <a:srgbClr val="FFFFFF"/>
                      </a:gs>
                    </a:gsLst>
                    <a:lin ang="5400000" scaled="0"/>
                  </a:gradFill>
                  <a:ea typeface="Segoe UI" pitchFamily="34" charset="0"/>
                  <a:cs typeface="Segoe UI" pitchFamily="34" charset="0"/>
                </a:rPr>
                <a:t>New Disk Persisted in Storage</a:t>
              </a:r>
            </a:p>
          </p:txBody>
        </p:sp>
        <p:sp>
          <p:nvSpPr>
            <p:cNvPr id="63" name="Rectangle 62"/>
            <p:cNvSpPr/>
            <p:nvPr/>
          </p:nvSpPr>
          <p:spPr bwMode="auto">
            <a:xfrm>
              <a:off x="6079210" y="1624795"/>
              <a:ext cx="2683791" cy="3292315"/>
            </a:xfrm>
            <a:prstGeom prst="rect">
              <a:avLst/>
            </a:prstGeom>
            <a:solidFill>
              <a:srgbClr val="0071BC">
                <a:lumMod val="20000"/>
                <a:lumOff val="80000"/>
              </a:srgb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13359" fontAlgn="base">
                <a:spcBef>
                  <a:spcPct val="0"/>
                </a:spcBef>
                <a:spcAft>
                  <a:spcPct val="0"/>
                </a:spcAft>
                <a:defRPr/>
              </a:pPr>
              <a:endParaRPr lang="en-US" sz="2400" kern="0" dirty="0">
                <a:gradFill>
                  <a:gsLst>
                    <a:gs pos="0">
                      <a:srgbClr val="FFFFFF"/>
                    </a:gs>
                    <a:gs pos="100000">
                      <a:srgbClr val="FFFFFF"/>
                    </a:gs>
                  </a:gsLst>
                  <a:lin ang="5400000" scaled="0"/>
                </a:gradFill>
              </a:endParaRPr>
            </a:p>
          </p:txBody>
        </p:sp>
        <p:sp>
          <p:nvSpPr>
            <p:cNvPr id="64" name="Freeform 128"/>
            <p:cNvSpPr>
              <a:spLocks noChangeAspect="1"/>
            </p:cNvSpPr>
            <p:nvPr/>
          </p:nvSpPr>
          <p:spPr bwMode="black">
            <a:xfrm>
              <a:off x="6172200" y="2469747"/>
              <a:ext cx="2438400" cy="134700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65" name="Can 64"/>
            <p:cNvSpPr/>
            <p:nvPr>
              <p:custDataLst>
                <p:tags r:id="rId1"/>
              </p:custDataLst>
            </p:nvPr>
          </p:nvSpPr>
          <p:spPr>
            <a:xfrm>
              <a:off x="6317980" y="2876550"/>
              <a:ext cx="819758" cy="862368"/>
            </a:xfrm>
            <a:prstGeom prst="can">
              <a:avLst/>
            </a:prstGeom>
            <a:solidFill>
              <a:srgbClr val="0071BC"/>
            </a:solidFill>
            <a:ln w="12700" cap="flat" cmpd="sng" algn="ctr">
              <a:solidFill>
                <a:srgbClr val="FFFFFF"/>
              </a:solidFill>
              <a:prstDash val="solid"/>
            </a:ln>
            <a:effectLst/>
          </p:spPr>
          <p:txBody>
            <a:bodyPr lIns="68589" tIns="34295" rIns="68589" bIns="34295" rtlCol="0" anchor="ctr"/>
            <a:lstStyle/>
            <a:p>
              <a:pPr algn="ctr" defTabSz="1219170" fontAlgn="base">
                <a:lnSpc>
                  <a:spcPct val="90000"/>
                </a:lnSpc>
                <a:spcBef>
                  <a:spcPct val="0"/>
                </a:spcBef>
                <a:spcAft>
                  <a:spcPct val="0"/>
                </a:spcAft>
                <a:buSzPct val="90000"/>
                <a:defRPr/>
              </a:pPr>
              <a:r>
                <a:rPr lang="en-US" sz="1600" kern="0" dirty="0">
                  <a:gradFill>
                    <a:gsLst>
                      <a:gs pos="85000">
                        <a:srgbClr val="FFFFFF"/>
                      </a:gs>
                      <a:gs pos="0">
                        <a:srgbClr val="FFFFFF"/>
                      </a:gs>
                    </a:gsLst>
                    <a:lin ang="5400000" scaled="0"/>
                  </a:gradFill>
                  <a:ea typeface="Segoe UI" pitchFamily="34" charset="0"/>
                  <a:cs typeface="Segoe UI" pitchFamily="34" charset="0"/>
                </a:rPr>
                <a:t>Blob Storage</a:t>
              </a:r>
            </a:p>
          </p:txBody>
        </p:sp>
        <p:sp>
          <p:nvSpPr>
            <p:cNvPr id="66" name="TextBox 65"/>
            <p:cNvSpPr txBox="1"/>
            <p:nvPr/>
          </p:nvSpPr>
          <p:spPr>
            <a:xfrm>
              <a:off x="6232386" y="3836252"/>
              <a:ext cx="234177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defTabSz="1219170">
                <a:defRPr/>
              </a:pPr>
              <a:r>
                <a:rPr lang="en-US" sz="1700" dirty="0" smtClean="0">
                  <a:solidFill>
                    <a:srgbClr val="0071BC">
                      <a:alpha val="99000"/>
                    </a:srgbClr>
                  </a:solidFill>
                  <a:latin typeface="+mn-lt"/>
                </a:rPr>
                <a:t>Cloud</a:t>
              </a:r>
              <a:endParaRPr lang="en-US" sz="1700" dirty="0">
                <a:solidFill>
                  <a:srgbClr val="0071BC">
                    <a:alpha val="99000"/>
                  </a:srgbClr>
                </a:solidFill>
                <a:latin typeface="+mn-lt"/>
              </a:endParaRPr>
            </a:p>
          </p:txBody>
        </p:sp>
      </p:grpSp>
      <p:sp>
        <p:nvSpPr>
          <p:cNvPr id="68" name="Rectangle 67"/>
          <p:cNvSpPr/>
          <p:nvPr/>
        </p:nvSpPr>
        <p:spPr bwMode="auto">
          <a:xfrm>
            <a:off x="4838131" y="1106905"/>
            <a:ext cx="3013424" cy="874032"/>
          </a:xfrm>
          <a:prstGeom prst="rect">
            <a:avLst/>
          </a:prstGeom>
          <a:solidFill>
            <a:srgbClr val="5F5F5F"/>
          </a:solidFill>
          <a:ln w="9525" cap="flat" cmpd="sng" algn="ctr">
            <a:noFill/>
            <a:prstDash val="solid"/>
            <a:headEnd type="none" w="med" len="med"/>
            <a:tailEnd type="none" w="med" len="med"/>
          </a:ln>
          <a:effectLst/>
        </p:spPr>
        <p:txBody>
          <a:bodyPr vert="horz" wrap="square" lIns="202772" tIns="50693" rIns="101387" bIns="50693" numCol="1" rtlCol="0" anchor="ctr" anchorCtr="0" compatLnSpc="1">
            <a:prstTxWarp prst="textNoShape">
              <a:avLst/>
            </a:prstTxWarp>
          </a:bodyPr>
          <a:lstStyle/>
          <a:p>
            <a:pPr defTabSz="1219170">
              <a:lnSpc>
                <a:spcPct val="90000"/>
              </a:lnSpc>
              <a:buSzPct val="90000"/>
              <a:defRPr/>
            </a:pPr>
            <a:r>
              <a:rPr lang="en-US" sz="2400" kern="0" dirty="0">
                <a:gradFill>
                  <a:gsLst>
                    <a:gs pos="85000">
                      <a:srgbClr val="FFFFFF"/>
                    </a:gs>
                    <a:gs pos="0">
                      <a:srgbClr val="FFFFFF"/>
                    </a:gs>
                  </a:gsLst>
                  <a:lin ang="5400000" scaled="0"/>
                </a:gradFill>
                <a:ea typeface="Segoe UI" pitchFamily="34" charset="0"/>
                <a:cs typeface="Segoe UI" pitchFamily="34" charset="0"/>
              </a:rPr>
              <a:t>Select Image </a:t>
            </a:r>
            <a:br>
              <a:rPr lang="en-US" sz="2400" kern="0" dirty="0">
                <a:gradFill>
                  <a:gsLst>
                    <a:gs pos="85000">
                      <a:srgbClr val="FFFFFF"/>
                    </a:gs>
                    <a:gs pos="0">
                      <a:srgbClr val="FFFFFF"/>
                    </a:gs>
                  </a:gsLst>
                  <a:lin ang="5400000" scaled="0"/>
                </a:gradFill>
                <a:ea typeface="Segoe UI" pitchFamily="34" charset="0"/>
                <a:cs typeface="Segoe UI" pitchFamily="34" charset="0"/>
              </a:rPr>
            </a:br>
            <a:r>
              <a:rPr lang="en-US" sz="2400" kern="0" dirty="0">
                <a:gradFill>
                  <a:gsLst>
                    <a:gs pos="85000">
                      <a:srgbClr val="FFFFFF"/>
                    </a:gs>
                    <a:gs pos="0">
                      <a:srgbClr val="FFFFFF"/>
                    </a:gs>
                  </a:gsLst>
                  <a:lin ang="5400000" scaled="0"/>
                </a:gradFill>
                <a:ea typeface="Segoe UI" pitchFamily="34" charset="0"/>
                <a:cs typeface="Segoe UI" pitchFamily="34" charset="0"/>
              </a:rPr>
              <a:t>and VM Size</a:t>
            </a:r>
          </a:p>
        </p:txBody>
      </p:sp>
      <p:sp>
        <p:nvSpPr>
          <p:cNvPr id="69" name="Rectangle 68"/>
          <p:cNvSpPr/>
          <p:nvPr/>
        </p:nvSpPr>
        <p:spPr bwMode="auto">
          <a:xfrm>
            <a:off x="4837739" y="1994886"/>
            <a:ext cx="3008856" cy="3968592"/>
          </a:xfrm>
          <a:prstGeom prst="rect">
            <a:avLst/>
          </a:prstGeom>
          <a:solidFill>
            <a:srgbClr val="5F5F5F">
              <a:lumMod val="20000"/>
              <a:lumOff val="80000"/>
            </a:srgbClr>
          </a:solidFill>
          <a:ln w="9525" cap="flat" cmpd="sng" algn="ctr">
            <a:noFill/>
            <a:prstDash val="solid"/>
            <a:headEnd type="none" w="med" len="med"/>
            <a:tailEnd type="none" w="med" len="med"/>
          </a:ln>
          <a:effectLst/>
        </p:spPr>
        <p:txBody>
          <a:bodyPr vert="horz" wrap="square" lIns="101381" tIns="50691" rIns="101381" bIns="50691" numCol="1" rtlCol="0" anchor="ctr" anchorCtr="0" compatLnSpc="1">
            <a:prstTxWarp prst="textNoShape">
              <a:avLst/>
            </a:prstTxWarp>
          </a:bodyPr>
          <a:lstStyle/>
          <a:p>
            <a:pPr algn="ctr" defTabSz="1013359" fontAlgn="base">
              <a:spcBef>
                <a:spcPct val="0"/>
              </a:spcBef>
              <a:spcAft>
                <a:spcPct val="0"/>
              </a:spcAft>
              <a:defRPr/>
            </a:pPr>
            <a:endParaRPr lang="en-US" sz="2400" kern="0" dirty="0">
              <a:gradFill>
                <a:gsLst>
                  <a:gs pos="0">
                    <a:srgbClr val="FFFFFF"/>
                  </a:gs>
                  <a:gs pos="100000">
                    <a:srgbClr val="FFFFFF"/>
                  </a:gs>
                </a:gsLst>
                <a:lin ang="5400000" scaled="0"/>
              </a:gradFill>
            </a:endParaRPr>
          </a:p>
        </p:txBody>
      </p:sp>
      <p:sp>
        <p:nvSpPr>
          <p:cNvPr id="71" name="Rectangle 70"/>
          <p:cNvSpPr/>
          <p:nvPr/>
        </p:nvSpPr>
        <p:spPr bwMode="auto">
          <a:xfrm>
            <a:off x="1714241" y="1106905"/>
            <a:ext cx="3013424" cy="876966"/>
          </a:xfrm>
          <a:prstGeom prst="rect">
            <a:avLst/>
          </a:prstGeom>
          <a:solidFill>
            <a:srgbClr val="8CC600"/>
          </a:solid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defTabSz="1219170">
              <a:lnSpc>
                <a:spcPct val="90000"/>
              </a:lnSpc>
              <a:buSzPct val="90000"/>
              <a:defRPr/>
            </a:pPr>
            <a:r>
              <a:rPr lang="en-US" sz="2400" kern="0" dirty="0">
                <a:gradFill>
                  <a:gsLst>
                    <a:gs pos="85000">
                      <a:srgbClr val="FFFFFF"/>
                    </a:gs>
                    <a:gs pos="0">
                      <a:srgbClr val="FFFFFF"/>
                    </a:gs>
                  </a:gsLst>
                  <a:lin ang="5400000" scaled="0"/>
                </a:gradFill>
                <a:ea typeface="Segoe UI" pitchFamily="34" charset="0"/>
                <a:cs typeface="Segoe UI" pitchFamily="34" charset="0"/>
              </a:rPr>
              <a:t>Getting Started</a:t>
            </a:r>
          </a:p>
        </p:txBody>
      </p:sp>
      <p:sp>
        <p:nvSpPr>
          <p:cNvPr id="72" name="Rectangle 71"/>
          <p:cNvSpPr/>
          <p:nvPr/>
        </p:nvSpPr>
        <p:spPr bwMode="auto">
          <a:xfrm>
            <a:off x="1718810" y="1983871"/>
            <a:ext cx="3008855" cy="3979607"/>
          </a:xfrm>
          <a:prstGeom prst="rect">
            <a:avLst/>
          </a:prstGeom>
          <a:solidFill>
            <a:srgbClr val="8CC600">
              <a:lumMod val="20000"/>
              <a:lumOff val="80000"/>
            </a:srgb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1013359" fontAlgn="base">
              <a:spcBef>
                <a:spcPct val="0"/>
              </a:spcBef>
              <a:spcAft>
                <a:spcPct val="0"/>
              </a:spcAft>
              <a:defRPr/>
            </a:pPr>
            <a:endParaRPr lang="en-US" sz="2400" kern="0" dirty="0">
              <a:gradFill>
                <a:gsLst>
                  <a:gs pos="0">
                    <a:srgbClr val="FFFFFF"/>
                  </a:gs>
                  <a:gs pos="100000">
                    <a:srgbClr val="FFFFFF"/>
                  </a:gs>
                </a:gsLst>
                <a:lin ang="5400000" scaled="0"/>
              </a:gradFill>
            </a:endParaRPr>
          </a:p>
        </p:txBody>
      </p:sp>
      <p:grpSp>
        <p:nvGrpSpPr>
          <p:cNvPr id="73" name="Group 72"/>
          <p:cNvGrpSpPr/>
          <p:nvPr/>
        </p:nvGrpSpPr>
        <p:grpSpPr>
          <a:xfrm>
            <a:off x="2290733" y="2093317"/>
            <a:ext cx="1853888" cy="767521"/>
            <a:chOff x="469671" y="1675059"/>
            <a:chExt cx="2514600" cy="818902"/>
          </a:xfrm>
        </p:grpSpPr>
        <p:grpSp>
          <p:nvGrpSpPr>
            <p:cNvPr id="80" name="Group 79"/>
            <p:cNvGrpSpPr/>
            <p:nvPr/>
          </p:nvGrpSpPr>
          <p:grpSpPr>
            <a:xfrm>
              <a:off x="1420483" y="1675059"/>
              <a:ext cx="612976" cy="515693"/>
              <a:chOff x="1447800" y="1796830"/>
              <a:chExt cx="990599" cy="833383"/>
            </a:xfrm>
          </p:grpSpPr>
          <p:pic>
            <p:nvPicPr>
              <p:cNvPr id="82" name="Picture 3"/>
              <p:cNvPicPr>
                <a:picLocks noChangeAspect="1" noChangeArrowheads="1"/>
              </p:cNvPicPr>
              <p:nvPr/>
            </p:nvPicPr>
            <p:blipFill rotWithShape="1">
              <a:blip r:embed="rId4" cstate="print">
                <a:duotone>
                  <a:srgbClr val="8CC600">
                    <a:shade val="45000"/>
                    <a:satMod val="135000"/>
                  </a:srgbClr>
                  <a:prstClr val="white"/>
                </a:duotone>
                <a:extLst>
                  <a:ext uri="{28A0092B-C50C-407E-A947-70E740481C1C}">
                    <a14:useLocalDpi xmlns:a14="http://schemas.microsoft.com/office/drawing/2010/main" val="0"/>
                  </a:ext>
                </a:extLst>
              </a:blip>
              <a:srcRect r="28326"/>
              <a:stretch/>
            </p:blipFill>
            <p:spPr bwMode="auto">
              <a:xfrm>
                <a:off x="1447800" y="1796830"/>
                <a:ext cx="990599" cy="83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Freeform 10"/>
              <p:cNvSpPr>
                <a:spLocks noEditPoints="1"/>
              </p:cNvSpPr>
              <p:nvPr/>
            </p:nvSpPr>
            <p:spPr bwMode="black">
              <a:xfrm>
                <a:off x="1639900" y="1962149"/>
                <a:ext cx="606401" cy="36299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8CC600"/>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grpSp>
        <p:sp>
          <p:nvSpPr>
            <p:cNvPr id="81" name="TextBox 80"/>
            <p:cNvSpPr txBox="1"/>
            <p:nvPr/>
          </p:nvSpPr>
          <p:spPr>
            <a:xfrm>
              <a:off x="469671" y="2200793"/>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200" dirty="0">
                  <a:solidFill>
                    <a:srgbClr val="5F5F5F">
                      <a:alpha val="99000"/>
                    </a:srgbClr>
                  </a:solidFill>
                  <a:latin typeface="+mn-lt"/>
                </a:rPr>
                <a:t>Management </a:t>
              </a:r>
              <a:r>
                <a:rPr lang="en-US" sz="1200" dirty="0" smtClean="0">
                  <a:solidFill>
                    <a:srgbClr val="5F5F5F">
                      <a:alpha val="99000"/>
                    </a:srgbClr>
                  </a:solidFill>
                  <a:latin typeface="+mn-lt"/>
                </a:rPr>
                <a:t>Portal(s)</a:t>
              </a:r>
              <a:endParaRPr lang="en-US" sz="1200" dirty="0">
                <a:solidFill>
                  <a:srgbClr val="5F5F5F">
                    <a:alpha val="99000"/>
                  </a:srgbClr>
                </a:solidFill>
                <a:latin typeface="+mn-lt"/>
              </a:endParaRPr>
            </a:p>
          </p:txBody>
        </p:sp>
      </p:grpSp>
      <p:grpSp>
        <p:nvGrpSpPr>
          <p:cNvPr id="74" name="Group 73"/>
          <p:cNvGrpSpPr/>
          <p:nvPr/>
        </p:nvGrpSpPr>
        <p:grpSpPr>
          <a:xfrm>
            <a:off x="1832587" y="2950615"/>
            <a:ext cx="2819172" cy="880755"/>
            <a:chOff x="486561" y="2594816"/>
            <a:chExt cx="2514600" cy="755726"/>
          </a:xfrm>
        </p:grpSpPr>
        <p:sp>
          <p:nvSpPr>
            <p:cNvPr id="78" name="Rectangle 77"/>
            <p:cNvSpPr/>
            <p:nvPr/>
          </p:nvSpPr>
          <p:spPr bwMode="auto">
            <a:xfrm>
              <a:off x="1503570" y="2594816"/>
              <a:ext cx="395011" cy="338952"/>
            </a:xfrm>
            <a:prstGeom prst="rect">
              <a:avLst/>
            </a:prstGeom>
            <a:solidFill>
              <a:srgbClr val="8CC600"/>
            </a:solid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013359" fontAlgn="base">
                <a:spcBef>
                  <a:spcPct val="0"/>
                </a:spcBef>
                <a:spcAft>
                  <a:spcPct val="0"/>
                </a:spcAft>
                <a:defRPr/>
              </a:pPr>
              <a:r>
                <a:rPr lang="en-US" sz="2400" kern="0" dirty="0">
                  <a:solidFill>
                    <a:srgbClr val="8CC600">
                      <a:lumMod val="20000"/>
                      <a:lumOff val="80000"/>
                    </a:srgbClr>
                  </a:solidFill>
                </a:rPr>
                <a:t>&gt;_</a:t>
              </a:r>
            </a:p>
          </p:txBody>
        </p:sp>
        <p:sp>
          <p:nvSpPr>
            <p:cNvPr id="79" name="TextBox 78"/>
            <p:cNvSpPr txBox="1"/>
            <p:nvPr/>
          </p:nvSpPr>
          <p:spPr>
            <a:xfrm>
              <a:off x="486561" y="3057374"/>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600" dirty="0">
                  <a:solidFill>
                    <a:srgbClr val="5F5F5F">
                      <a:alpha val="99000"/>
                    </a:srgbClr>
                  </a:solidFill>
                  <a:latin typeface="+mn-lt"/>
                </a:rPr>
                <a:t>Scripting </a:t>
              </a:r>
            </a:p>
            <a:p>
              <a:pPr algn="ctr" defTabSz="1219170">
                <a:defRPr/>
              </a:pPr>
              <a:r>
                <a:rPr lang="en-US" sz="1200" dirty="0">
                  <a:solidFill>
                    <a:srgbClr val="5F5F5F">
                      <a:alpha val="99000"/>
                    </a:srgbClr>
                  </a:solidFill>
                  <a:latin typeface="+mn-lt"/>
                </a:rPr>
                <a:t>(Windows, Linux and Mac) </a:t>
              </a:r>
            </a:p>
          </p:txBody>
        </p:sp>
      </p:grpSp>
      <p:grpSp>
        <p:nvGrpSpPr>
          <p:cNvPr id="75" name="Group 74"/>
          <p:cNvGrpSpPr/>
          <p:nvPr/>
        </p:nvGrpSpPr>
        <p:grpSpPr>
          <a:xfrm>
            <a:off x="2641845" y="5132619"/>
            <a:ext cx="1164842" cy="602259"/>
            <a:chOff x="1013352" y="3558014"/>
            <a:chExt cx="1433259" cy="747025"/>
          </a:xfrm>
        </p:grpSpPr>
        <p:sp>
          <p:nvSpPr>
            <p:cNvPr id="76" name="Freeform 87"/>
            <p:cNvSpPr>
              <a:spLocks noEditPoints="1"/>
            </p:cNvSpPr>
            <p:nvPr/>
          </p:nvSpPr>
          <p:spPr bwMode="black">
            <a:xfrm>
              <a:off x="1507374" y="3558014"/>
              <a:ext cx="480452" cy="390866"/>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rgbClr val="8CC600"/>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77" name="TextBox 76"/>
            <p:cNvSpPr txBox="1"/>
            <p:nvPr/>
          </p:nvSpPr>
          <p:spPr>
            <a:xfrm>
              <a:off x="1013352" y="4037031"/>
              <a:ext cx="1433259" cy="26800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400" dirty="0" smtClean="0">
                  <a:solidFill>
                    <a:srgbClr val="5F5F5F">
                      <a:alpha val="99000"/>
                    </a:srgbClr>
                  </a:solidFill>
                  <a:latin typeface="+mn-lt"/>
                </a:rPr>
                <a:t>REST API</a:t>
              </a:r>
              <a:endParaRPr lang="en-US" sz="1400" dirty="0">
                <a:solidFill>
                  <a:srgbClr val="5F5F5F">
                    <a:alpha val="99000"/>
                  </a:srgbClr>
                </a:solidFill>
                <a:latin typeface="+mn-lt"/>
              </a:endParaRPr>
            </a:p>
          </p:txBody>
        </p:sp>
      </p:grpSp>
      <p:grpSp>
        <p:nvGrpSpPr>
          <p:cNvPr id="84" name="Group 83"/>
          <p:cNvGrpSpPr/>
          <p:nvPr/>
        </p:nvGrpSpPr>
        <p:grpSpPr>
          <a:xfrm>
            <a:off x="8092279" y="2412845"/>
            <a:ext cx="2837128" cy="1512136"/>
            <a:chOff x="6172200" y="2114550"/>
            <a:chExt cx="2530615" cy="1487469"/>
          </a:xfrm>
        </p:grpSpPr>
        <p:sp>
          <p:nvSpPr>
            <p:cNvPr id="85" name="TextBox 84"/>
            <p:cNvSpPr txBox="1"/>
            <p:nvPr/>
          </p:nvSpPr>
          <p:spPr>
            <a:xfrm>
              <a:off x="6172200" y="2114550"/>
              <a:ext cx="2530615"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700" dirty="0">
                  <a:solidFill>
                    <a:srgbClr val="5F5F5F">
                      <a:alpha val="99000"/>
                    </a:srgbClr>
                  </a:solidFill>
                  <a:latin typeface="+mn-lt"/>
                </a:rPr>
                <a:t>Boot VM from New Disk</a:t>
              </a:r>
            </a:p>
          </p:txBody>
        </p:sp>
        <p:sp>
          <p:nvSpPr>
            <p:cNvPr id="86" name="Freeform 24"/>
            <p:cNvSpPr>
              <a:spLocks noEditPoints="1"/>
            </p:cNvSpPr>
            <p:nvPr/>
          </p:nvSpPr>
          <p:spPr bwMode="black">
            <a:xfrm>
              <a:off x="7812155" y="3013449"/>
              <a:ext cx="762000" cy="58857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0071BC"/>
            </a:solidFill>
            <a:ln>
              <a:noFill/>
            </a:ln>
            <a:extLst/>
          </p:spPr>
          <p:txBody>
            <a:bodyPr vert="horz" wrap="square" lIns="91440" tIns="45720" rIns="91440" bIns="45720" numCol="1" anchor="t" anchorCtr="0" compatLnSpc="1">
              <a:prstTxWarp prst="textNoShape">
                <a:avLst/>
              </a:prstTxWarp>
            </a:bodyPr>
            <a:lstStyle/>
            <a:p>
              <a:pPr defTabSz="1219170">
                <a:defRPr/>
              </a:pPr>
              <a:endParaRPr lang="en-US" sz="2400" kern="0">
                <a:solidFill>
                  <a:sysClr val="windowText" lastClr="000000"/>
                </a:solidFill>
              </a:endParaRPr>
            </a:p>
          </p:txBody>
        </p:sp>
        <p:sp>
          <p:nvSpPr>
            <p:cNvPr id="87" name="Right Arrow 86"/>
            <p:cNvSpPr/>
            <p:nvPr/>
          </p:nvSpPr>
          <p:spPr bwMode="auto">
            <a:xfrm>
              <a:off x="7259543" y="3093089"/>
              <a:ext cx="445847" cy="429290"/>
            </a:xfrm>
            <a:prstGeom prst="rightArrow">
              <a:avLst/>
            </a:prstGeom>
            <a:solidFill>
              <a:srgbClr val="292929">
                <a:lumMod val="50000"/>
                <a:lumOff val="5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760121" fontAlgn="base">
                <a:spcBef>
                  <a:spcPts val="167"/>
                </a:spcBef>
                <a:spcAft>
                  <a:spcPct val="0"/>
                </a:spcAft>
                <a:defRPr/>
              </a:pPr>
              <a:endParaRPr lang="en-US" sz="2300" kern="0" dirty="0">
                <a:ln>
                  <a:solidFill>
                    <a:srgbClr val="FFFFFF">
                      <a:alpha val="0"/>
                    </a:srgbClr>
                  </a:solidFill>
                </a:ln>
                <a:solidFill>
                  <a:srgbClr val="FFFFFF"/>
                </a:solidFill>
              </a:endParaRPr>
            </a:p>
          </p:txBody>
        </p:sp>
      </p:grpSp>
      <p:pic>
        <p:nvPicPr>
          <p:cNvPr id="88" name="Picture 2" descr="https://windows.azure-test.net/Content/VirtualMachines/Images/Windows_1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635" y="2219444"/>
            <a:ext cx="484468" cy="383988"/>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p:cNvSpPr txBox="1"/>
          <p:nvPr/>
        </p:nvSpPr>
        <p:spPr>
          <a:xfrm>
            <a:off x="5515422" y="2316047"/>
            <a:ext cx="2115493" cy="318549"/>
          </a:xfrm>
          <a:prstGeom prst="rect">
            <a:avLst/>
          </a:prstGeom>
          <a:noFill/>
        </p:spPr>
        <p:txBody>
          <a:bodyPr wrap="square" lIns="0" tIns="0" rIns="0" bIns="0" rtlCol="0">
            <a:spAutoFit/>
          </a:bodyPr>
          <a:lstStyle/>
          <a:p>
            <a:pPr defTabSz="1219170">
              <a:lnSpc>
                <a:spcPct val="90000"/>
              </a:lnSpc>
              <a:spcBef>
                <a:spcPct val="20000"/>
              </a:spcBef>
              <a:buSzPct val="80000"/>
              <a:defRPr/>
            </a:pPr>
            <a:r>
              <a:rPr lang="en-US" sz="2300" kern="0" dirty="0">
                <a:gradFill>
                  <a:gsLst>
                    <a:gs pos="0">
                      <a:srgbClr val="292929">
                        <a:lumMod val="90000"/>
                        <a:lumOff val="10000"/>
                      </a:srgbClr>
                    </a:gs>
                    <a:gs pos="86000">
                      <a:srgbClr val="292929">
                        <a:lumMod val="90000"/>
                        <a:lumOff val="10000"/>
                      </a:srgbClr>
                    </a:gs>
                  </a:gsLst>
                  <a:lin ang="5400000" scaled="0"/>
                </a:gradFill>
              </a:rPr>
              <a:t>Windows Server</a:t>
            </a:r>
          </a:p>
        </p:txBody>
      </p:sp>
      <p:pic>
        <p:nvPicPr>
          <p:cNvPr id="90" name="Picture 4" descr="https://windows.azure-test.net/Content/VirtualMachines/Images/Linux_12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5332" y="2605966"/>
            <a:ext cx="601183" cy="534385"/>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5540276" y="2805585"/>
            <a:ext cx="2115493" cy="318549"/>
          </a:xfrm>
          <a:prstGeom prst="rect">
            <a:avLst/>
          </a:prstGeom>
          <a:noFill/>
        </p:spPr>
        <p:txBody>
          <a:bodyPr wrap="square" lIns="0" tIns="0" rIns="0" bIns="0" rtlCol="0">
            <a:spAutoFit/>
          </a:bodyPr>
          <a:lstStyle/>
          <a:p>
            <a:pPr defTabSz="1219170">
              <a:lnSpc>
                <a:spcPct val="90000"/>
              </a:lnSpc>
              <a:spcBef>
                <a:spcPct val="20000"/>
              </a:spcBef>
              <a:buSzPct val="80000"/>
              <a:defRPr/>
            </a:pPr>
            <a:r>
              <a:rPr lang="en-US" sz="2300" kern="0" dirty="0">
                <a:gradFill>
                  <a:gsLst>
                    <a:gs pos="0">
                      <a:srgbClr val="292929">
                        <a:lumMod val="90000"/>
                        <a:lumOff val="10000"/>
                      </a:srgbClr>
                    </a:gs>
                    <a:gs pos="86000">
                      <a:srgbClr val="292929">
                        <a:lumMod val="90000"/>
                        <a:lumOff val="10000"/>
                      </a:srgbClr>
                    </a:gs>
                  </a:gsLst>
                  <a:lin ang="5400000" scaled="0"/>
                </a:gradFill>
              </a:rPr>
              <a:t>Linux</a:t>
            </a:r>
          </a:p>
        </p:txBody>
      </p:sp>
      <p:sp>
        <p:nvSpPr>
          <p:cNvPr id="92" name="TextBox 91"/>
          <p:cNvSpPr txBox="1"/>
          <p:nvPr/>
        </p:nvSpPr>
        <p:spPr>
          <a:xfrm>
            <a:off x="5543789" y="3293008"/>
            <a:ext cx="2287887" cy="221599"/>
          </a:xfrm>
          <a:prstGeom prst="rect">
            <a:avLst/>
          </a:prstGeom>
          <a:noFill/>
        </p:spPr>
        <p:txBody>
          <a:bodyPr wrap="square" lIns="0" tIns="0" rIns="0" bIns="0" rtlCol="0">
            <a:spAutoFit/>
          </a:bodyPr>
          <a:lstStyle/>
          <a:p>
            <a:pPr defTabSz="1219170">
              <a:lnSpc>
                <a:spcPct val="90000"/>
              </a:lnSpc>
              <a:spcBef>
                <a:spcPct val="20000"/>
              </a:spcBef>
              <a:buSzPct val="80000"/>
              <a:defRPr/>
            </a:pPr>
            <a:r>
              <a:rPr lang="en-US" sz="1600" kern="0" dirty="0" smtClean="0">
                <a:gradFill>
                  <a:gsLst>
                    <a:gs pos="0">
                      <a:srgbClr val="292929">
                        <a:lumMod val="90000"/>
                        <a:lumOff val="10000"/>
                      </a:srgbClr>
                    </a:gs>
                    <a:gs pos="86000">
                      <a:srgbClr val="292929">
                        <a:lumMod val="90000"/>
                        <a:lumOff val="10000"/>
                      </a:srgbClr>
                    </a:gs>
                  </a:gsLst>
                  <a:lin ang="5400000" scaled="0"/>
                </a:gradFill>
              </a:rPr>
              <a:t>A0 – A11</a:t>
            </a:r>
            <a:endParaRPr lang="en-US" sz="1600" kern="0" dirty="0">
              <a:gradFill>
                <a:gsLst>
                  <a:gs pos="0">
                    <a:srgbClr val="292929">
                      <a:lumMod val="90000"/>
                      <a:lumOff val="10000"/>
                    </a:srgbClr>
                  </a:gs>
                  <a:gs pos="86000">
                    <a:srgbClr val="292929">
                      <a:lumMod val="90000"/>
                      <a:lumOff val="10000"/>
                    </a:srgbClr>
                  </a:gs>
                </a:gsLst>
                <a:lin ang="5400000" scaled="0"/>
              </a:gradFill>
            </a:endParaRPr>
          </a:p>
        </p:txBody>
      </p:sp>
      <p:sp>
        <p:nvSpPr>
          <p:cNvPr id="93" name="Freeform 6"/>
          <p:cNvSpPr>
            <a:spLocks noEditPoints="1"/>
          </p:cNvSpPr>
          <p:nvPr/>
        </p:nvSpPr>
        <p:spPr bwMode="auto">
          <a:xfrm>
            <a:off x="5112543" y="3275512"/>
            <a:ext cx="152864" cy="23273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76050" tIns="38026" rIns="76050" bIns="38026" numCol="1" anchor="t" anchorCtr="0" compatLnSpc="1">
            <a:prstTxWarp prst="textNoShape">
              <a:avLst/>
            </a:prstTxWarp>
          </a:bodyPr>
          <a:lstStyle/>
          <a:p>
            <a:pPr defTabSz="759834">
              <a:defRPr/>
            </a:pPr>
            <a:endParaRPr lang="en-US" sz="1600" kern="0" dirty="0">
              <a:solidFill>
                <a:srgbClr val="292929"/>
              </a:solidFill>
            </a:endParaRPr>
          </a:p>
        </p:txBody>
      </p:sp>
      <p:sp>
        <p:nvSpPr>
          <p:cNvPr id="2" name="Title 1"/>
          <p:cNvSpPr>
            <a:spLocks noGrp="1"/>
          </p:cNvSpPr>
          <p:nvPr>
            <p:ph type="title"/>
          </p:nvPr>
        </p:nvSpPr>
        <p:spPr/>
        <p:txBody>
          <a:bodyPr/>
          <a:lstStyle/>
          <a:p>
            <a:pPr lvl="0"/>
            <a:r>
              <a:rPr lang="en-US" dirty="0" smtClean="0"/>
              <a:t>Provisioning to the Cloud</a:t>
            </a:r>
            <a:endParaRPr lang="en-US" dirty="0"/>
          </a:p>
        </p:txBody>
      </p:sp>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2643" y="4033977"/>
            <a:ext cx="585868" cy="585868"/>
          </a:xfrm>
          <a:prstGeom prst="rect">
            <a:avLst/>
          </a:prstGeom>
          <a:solidFill>
            <a:schemeClr val="accent6"/>
          </a:solidFill>
        </p:spPr>
      </p:pic>
      <p:sp>
        <p:nvSpPr>
          <p:cNvPr id="37" name="TextBox 36"/>
          <p:cNvSpPr txBox="1"/>
          <p:nvPr/>
        </p:nvSpPr>
        <p:spPr>
          <a:xfrm>
            <a:off x="2426499" y="4759920"/>
            <a:ext cx="1606857" cy="31234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19170">
              <a:defRPr/>
            </a:pPr>
            <a:r>
              <a:rPr lang="en-US" sz="1200" dirty="0" smtClean="0">
                <a:solidFill>
                  <a:srgbClr val="5F5F5F">
                    <a:alpha val="99000"/>
                  </a:srgbClr>
                </a:solidFill>
                <a:latin typeface="+mn-lt"/>
              </a:rPr>
              <a:t>Azure Resource Manager (ARM)</a:t>
            </a:r>
            <a:endParaRPr lang="en-US" sz="1200" dirty="0">
              <a:solidFill>
                <a:srgbClr val="5F5F5F">
                  <a:alpha val="99000"/>
                </a:srgbClr>
              </a:solidFill>
              <a:latin typeface="+mn-lt"/>
            </a:endParaRPr>
          </a:p>
        </p:txBody>
      </p:sp>
      <p:sp>
        <p:nvSpPr>
          <p:cNvPr id="38" name="TextBox 37"/>
          <p:cNvSpPr txBox="1"/>
          <p:nvPr/>
        </p:nvSpPr>
        <p:spPr>
          <a:xfrm>
            <a:off x="5520825" y="3652087"/>
            <a:ext cx="2287887" cy="221599"/>
          </a:xfrm>
          <a:prstGeom prst="rect">
            <a:avLst/>
          </a:prstGeom>
          <a:noFill/>
        </p:spPr>
        <p:txBody>
          <a:bodyPr wrap="square" lIns="0" tIns="0" rIns="0" bIns="0" rtlCol="0">
            <a:spAutoFit/>
          </a:bodyPr>
          <a:lstStyle/>
          <a:p>
            <a:pPr defTabSz="1219170">
              <a:lnSpc>
                <a:spcPct val="90000"/>
              </a:lnSpc>
              <a:spcBef>
                <a:spcPct val="20000"/>
              </a:spcBef>
              <a:buSzPct val="80000"/>
              <a:defRPr/>
            </a:pPr>
            <a:r>
              <a:rPr lang="en-US" sz="1600" kern="0" dirty="0" smtClean="0">
                <a:gradFill>
                  <a:gsLst>
                    <a:gs pos="0">
                      <a:srgbClr val="292929">
                        <a:lumMod val="90000"/>
                        <a:lumOff val="10000"/>
                      </a:srgbClr>
                    </a:gs>
                    <a:gs pos="86000">
                      <a:srgbClr val="292929">
                        <a:lumMod val="90000"/>
                        <a:lumOff val="10000"/>
                      </a:srgbClr>
                    </a:gs>
                  </a:gsLst>
                  <a:lin ang="5400000" scaled="0"/>
                </a:gradFill>
              </a:rPr>
              <a:t>D1 – D4/D11 – D14</a:t>
            </a:r>
            <a:endParaRPr lang="en-US" sz="1600" kern="0" dirty="0">
              <a:gradFill>
                <a:gsLst>
                  <a:gs pos="0">
                    <a:srgbClr val="292929">
                      <a:lumMod val="90000"/>
                      <a:lumOff val="10000"/>
                    </a:srgbClr>
                  </a:gs>
                  <a:gs pos="86000">
                    <a:srgbClr val="292929">
                      <a:lumMod val="90000"/>
                      <a:lumOff val="10000"/>
                    </a:srgbClr>
                  </a:gs>
                </a:gsLst>
                <a:lin ang="5400000" scaled="0"/>
              </a:gradFill>
            </a:endParaRPr>
          </a:p>
        </p:txBody>
      </p:sp>
      <p:sp>
        <p:nvSpPr>
          <p:cNvPr id="39" name="TextBox 38"/>
          <p:cNvSpPr txBox="1"/>
          <p:nvPr/>
        </p:nvSpPr>
        <p:spPr>
          <a:xfrm>
            <a:off x="5521685" y="4029475"/>
            <a:ext cx="2287887" cy="221599"/>
          </a:xfrm>
          <a:prstGeom prst="rect">
            <a:avLst/>
          </a:prstGeom>
          <a:noFill/>
        </p:spPr>
        <p:txBody>
          <a:bodyPr wrap="square" lIns="0" tIns="0" rIns="0" bIns="0" rtlCol="0">
            <a:spAutoFit/>
          </a:bodyPr>
          <a:lstStyle/>
          <a:p>
            <a:pPr defTabSz="1219170">
              <a:lnSpc>
                <a:spcPct val="90000"/>
              </a:lnSpc>
              <a:spcBef>
                <a:spcPct val="20000"/>
              </a:spcBef>
              <a:buSzPct val="80000"/>
              <a:defRPr/>
            </a:pPr>
            <a:r>
              <a:rPr lang="en-US" sz="1600" kern="0" dirty="0" smtClean="0">
                <a:gradFill>
                  <a:gsLst>
                    <a:gs pos="0">
                      <a:srgbClr val="292929">
                        <a:lumMod val="90000"/>
                        <a:lumOff val="10000"/>
                      </a:srgbClr>
                    </a:gs>
                    <a:gs pos="86000">
                      <a:srgbClr val="292929">
                        <a:lumMod val="90000"/>
                        <a:lumOff val="10000"/>
                      </a:srgbClr>
                    </a:gs>
                  </a:gsLst>
                  <a:lin ang="5400000" scaled="0"/>
                </a:gradFill>
              </a:rPr>
              <a:t>G1 – G5</a:t>
            </a:r>
            <a:endParaRPr lang="en-US" sz="1600" kern="0" dirty="0">
              <a:gradFill>
                <a:gsLst>
                  <a:gs pos="0">
                    <a:srgbClr val="292929">
                      <a:lumMod val="90000"/>
                      <a:lumOff val="10000"/>
                    </a:srgbClr>
                  </a:gs>
                  <a:gs pos="86000">
                    <a:srgbClr val="292929">
                      <a:lumMod val="90000"/>
                      <a:lumOff val="10000"/>
                    </a:srgbClr>
                  </a:gs>
                </a:gsLst>
                <a:lin ang="5400000" scaled="0"/>
              </a:gradFill>
            </a:endParaRPr>
          </a:p>
        </p:txBody>
      </p:sp>
      <p:sp>
        <p:nvSpPr>
          <p:cNvPr id="40" name="Freeform 6"/>
          <p:cNvSpPr>
            <a:spLocks noEditPoints="1"/>
          </p:cNvSpPr>
          <p:nvPr/>
        </p:nvSpPr>
        <p:spPr bwMode="auto">
          <a:xfrm>
            <a:off x="5120894" y="3634591"/>
            <a:ext cx="152864" cy="23273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76050" tIns="38026" rIns="76050" bIns="38026" numCol="1" anchor="t" anchorCtr="0" compatLnSpc="1">
            <a:prstTxWarp prst="textNoShape">
              <a:avLst/>
            </a:prstTxWarp>
          </a:bodyPr>
          <a:lstStyle/>
          <a:p>
            <a:pPr defTabSz="759834">
              <a:defRPr/>
            </a:pPr>
            <a:endParaRPr lang="en-US" sz="1600" kern="0" dirty="0">
              <a:solidFill>
                <a:srgbClr val="292929"/>
              </a:solidFill>
            </a:endParaRPr>
          </a:p>
        </p:txBody>
      </p:sp>
      <p:sp>
        <p:nvSpPr>
          <p:cNvPr id="41" name="Freeform 6"/>
          <p:cNvSpPr>
            <a:spLocks noEditPoints="1"/>
          </p:cNvSpPr>
          <p:nvPr/>
        </p:nvSpPr>
        <p:spPr bwMode="auto">
          <a:xfrm>
            <a:off x="5127157" y="3991582"/>
            <a:ext cx="152864" cy="23273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76050" tIns="38026" rIns="76050" bIns="38026" numCol="1" anchor="t" anchorCtr="0" compatLnSpc="1">
            <a:prstTxWarp prst="textNoShape">
              <a:avLst/>
            </a:prstTxWarp>
          </a:bodyPr>
          <a:lstStyle/>
          <a:p>
            <a:pPr defTabSz="759834">
              <a:defRPr/>
            </a:pPr>
            <a:endParaRPr lang="en-US" sz="1600" kern="0" dirty="0">
              <a:solidFill>
                <a:srgbClr val="292929"/>
              </a:solidFill>
            </a:endParaRPr>
          </a:p>
        </p:txBody>
      </p:sp>
    </p:spTree>
    <p:extLst>
      <p:ext uri="{BB962C8B-B14F-4D97-AF65-F5344CB8AC3E}">
        <p14:creationId xmlns:p14="http://schemas.microsoft.com/office/powerpoint/2010/main" val="28803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89" grpId="0"/>
      <p:bldP spid="91" grpId="0"/>
      <p:bldP spid="92" grpId="0"/>
      <p:bldP spid="93" grpId="0" animBg="1"/>
      <p:bldP spid="38" grpId="0"/>
      <p:bldP spid="39" grpId="0"/>
      <p:bldP spid="40" grpId="0" animBg="1"/>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5rKWxCPQxkeOMkhyHMse5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DKASeTqgY0ONIjCRmhAd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TQBLwN7JUqZ50IxKG9wQ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35.xml><?xml version="1.0" encoding="utf-8"?>
<p:tagLst xmlns:a="http://schemas.openxmlformats.org/drawingml/2006/main" xmlns:r="http://schemas.openxmlformats.org/officeDocument/2006/relationships" xmlns:p="http://schemas.openxmlformats.org/presentationml/2006/main">
  <p:tag name="TIMING" val="|5.7|8.9|.5"/>
</p:tagLst>
</file>

<file path=ppt/tags/tag36.xml><?xml version="1.0" encoding="utf-8"?>
<p:tagLst xmlns:a="http://schemas.openxmlformats.org/drawingml/2006/main" xmlns:r="http://schemas.openxmlformats.org/officeDocument/2006/relationships" xmlns:p="http://schemas.openxmlformats.org/presentationml/2006/main">
  <p:tag name="TIMING" val="|.8|18.8|.5"/>
</p:tagLst>
</file>

<file path=ppt/tags/tag37.xml><?xml version="1.0" encoding="utf-8"?>
<p:tagLst xmlns:a="http://schemas.openxmlformats.org/drawingml/2006/main" xmlns:r="http://schemas.openxmlformats.org/officeDocument/2006/relationships" xmlns:p="http://schemas.openxmlformats.org/presentationml/2006/main">
  <p:tag name="TIMING" val="|.4|44.6|.5"/>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gPlPD9p_kEmuhPuNSNSO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43.xml><?xml version="1.0" encoding="utf-8"?>
<p:tagLst xmlns:a="http://schemas.openxmlformats.org/drawingml/2006/main" xmlns:r="http://schemas.openxmlformats.org/officeDocument/2006/relationships" xmlns:p="http://schemas.openxmlformats.org/presentationml/2006/main">
  <p:tag name="TIMING" val="|.8|.7|1.2|1.2"/>
</p:tagLst>
</file>

<file path=ppt/tags/tag44.xml><?xml version="1.0" encoding="utf-8"?>
<p:tagLst xmlns:a="http://schemas.openxmlformats.org/drawingml/2006/main" xmlns:r="http://schemas.openxmlformats.org/officeDocument/2006/relationships" xmlns:p="http://schemas.openxmlformats.org/presentationml/2006/main">
  <p:tag name="TIMING" val="|.8|20.6|11.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rKWxCPQxkeOMkhyHMse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DE3C0D148D1F4DB888C64D6B0E129F" ma:contentTypeVersion="0" ma:contentTypeDescription="Create a new document." ma:contentTypeScope="" ma:versionID="c9bbac06d1472bc435fb97d088133d1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B91C44-8300-44B8-84E7-C14E8626DC14}">
  <ds:schemaRefs>
    <ds:schemaRef ds:uri="http://schemas.microsoft.com/sharepoint/v3/contenttype/forms"/>
  </ds:schemaRefs>
</ds:datastoreItem>
</file>

<file path=customXml/itemProps2.xml><?xml version="1.0" encoding="utf-8"?>
<ds:datastoreItem xmlns:ds="http://schemas.openxmlformats.org/officeDocument/2006/customXml" ds:itemID="{7A26F5F1-E5D1-4806-A183-62E56804DAF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678F6267-841F-4F75-8972-F1D37F485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3008</TotalTime>
  <Words>7374</Words>
  <Application>Microsoft Office PowerPoint</Application>
  <PresentationFormat>Widescreen</PresentationFormat>
  <Paragraphs>1247</Paragraphs>
  <Slides>69</Slides>
  <Notes>64</Notes>
  <HiddenSlides>9</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3" baseType="lpstr">
      <vt:lpstr>Arial</vt:lpstr>
      <vt:lpstr>Calibri</vt:lpstr>
      <vt:lpstr>Courier New</vt:lpstr>
      <vt:lpstr>Segoe Light</vt:lpstr>
      <vt:lpstr>Segoe Pro Light</vt:lpstr>
      <vt:lpstr>Segoe Pro Semibold</vt:lpstr>
      <vt:lpstr>Segoe Semibold</vt:lpstr>
      <vt:lpstr>Segoe UI</vt:lpstr>
      <vt:lpstr>Segoe UI </vt:lpstr>
      <vt:lpstr>Segoe UI Light</vt:lpstr>
      <vt:lpstr>Segoe UI Semibold</vt:lpstr>
      <vt:lpstr>Wingdings</vt:lpstr>
      <vt:lpstr>Office Theme</vt:lpstr>
      <vt:lpstr>think-cell Slide</vt:lpstr>
      <vt:lpstr>PowerPoint Presentation</vt:lpstr>
      <vt:lpstr>Module 3: IaaS VMs</vt:lpstr>
      <vt:lpstr>PowerPoint Presentation</vt:lpstr>
      <vt:lpstr>How to View This Presentation</vt:lpstr>
      <vt:lpstr>Introduction and Logistics</vt:lpstr>
      <vt:lpstr>A Continuous Offering from Private to Public Cloud</vt:lpstr>
      <vt:lpstr>Overview</vt:lpstr>
      <vt:lpstr>IaaS Workloads: All About the App</vt:lpstr>
      <vt:lpstr>Provisioning to the Cloud</vt:lpstr>
      <vt:lpstr>Supported Windows Server Applications</vt:lpstr>
      <vt:lpstr>Linux on Microsoft Azure</vt:lpstr>
      <vt:lpstr>What about Red Hat?</vt:lpstr>
      <vt:lpstr>Gallery Images Available</vt:lpstr>
      <vt:lpstr>Server Roles that are Not Supported</vt:lpstr>
      <vt:lpstr>Server Features that are not Supported</vt:lpstr>
      <vt:lpstr>PowerPoint Presentation</vt:lpstr>
      <vt:lpstr>Module 3: IaaS VMs</vt:lpstr>
      <vt:lpstr>IaaS Virtual Machines</vt:lpstr>
      <vt:lpstr>Cloud Services with VMs</vt:lpstr>
      <vt:lpstr>Multiple Cloud Services Configuration</vt:lpstr>
      <vt:lpstr>Module 3: IaaS VMs</vt:lpstr>
      <vt:lpstr>Reminder…Azure Resource Manager provides (IaaS V2)…</vt:lpstr>
      <vt:lpstr>PowerPoint Presentation</vt:lpstr>
      <vt:lpstr>Resource Group logical view</vt:lpstr>
      <vt:lpstr>Portal View of Resource Group</vt:lpstr>
      <vt:lpstr>Resource Group Key Points </vt:lpstr>
      <vt:lpstr>PowerPoint Presentation</vt:lpstr>
      <vt:lpstr>Module 3: IaaS VMs</vt:lpstr>
      <vt:lpstr>Service Level Agreements (SLA)</vt:lpstr>
      <vt:lpstr>Fault and Update Domains</vt:lpstr>
      <vt:lpstr>VM Availability Sets</vt:lpstr>
      <vt:lpstr>How Does this Relate to the SLA?</vt:lpstr>
      <vt:lpstr>End-to-End Highly Available Solution</vt:lpstr>
      <vt:lpstr>Module 3: IaaS VMs</vt:lpstr>
      <vt:lpstr>VM Disk Layout – Windows OS</vt:lpstr>
      <vt:lpstr>VM Disk Layout – Windows OS (continued)</vt:lpstr>
      <vt:lpstr>VM Disk Layout – Linux (continued)</vt:lpstr>
      <vt:lpstr>VM Disk Layout – Windows OS(continued)</vt:lpstr>
      <vt:lpstr>Persistent Disk Management – Windows OS</vt:lpstr>
      <vt:lpstr>Disk Caching – Windows OS</vt:lpstr>
      <vt:lpstr>VM Sizes – Basic and Standard Tier</vt:lpstr>
      <vt:lpstr>Compute Intensive – A Series VMs</vt:lpstr>
      <vt:lpstr>Use cases for D-Series VMs</vt:lpstr>
      <vt:lpstr>VM Sizes – D Series Standard Tier</vt:lpstr>
      <vt:lpstr>VM Sizes – DS Series Standard Tier</vt:lpstr>
      <vt:lpstr>VM Sizes – G Series</vt:lpstr>
      <vt:lpstr>VM Sizes – GS Series</vt:lpstr>
      <vt:lpstr>Persistent Disks and Azure Storage High Durability</vt:lpstr>
      <vt:lpstr>Azure Premium Storage</vt:lpstr>
      <vt:lpstr>Azure Premium Storage Scalability</vt:lpstr>
      <vt:lpstr>Creating a Premium Storage account</vt:lpstr>
      <vt:lpstr>Module 2: IaaS VMs</vt:lpstr>
      <vt:lpstr>Introduction to Disks and Images</vt:lpstr>
      <vt:lpstr>Image Mobility</vt:lpstr>
      <vt:lpstr>Bring Your Own Server/VHD</vt:lpstr>
      <vt:lpstr>Imaging VMs in the Cloud</vt:lpstr>
      <vt:lpstr>Tips on Bring Your Own (BYO) Generalized Images</vt:lpstr>
      <vt:lpstr>Module 2: IaaS VMs</vt:lpstr>
      <vt:lpstr>Azure VM Agent and Extensions</vt:lpstr>
      <vt:lpstr>Virtual Machine Shutdown (classic portal view)</vt:lpstr>
      <vt:lpstr>Module 2: IaaS VMs</vt:lpstr>
      <vt:lpstr>Linux/Windows Disk Encryption</vt:lpstr>
      <vt:lpstr>Module Knowledge Check</vt:lpstr>
      <vt:lpstr>Answers – Module Knowledge Check</vt:lpstr>
      <vt:lpstr>Module Summary</vt:lpstr>
      <vt:lpstr>PowerPoint Presentation</vt:lpstr>
      <vt:lpstr>IaaS and PaaS: Better Together</vt:lpstr>
      <vt:lpstr>Benefits of PaaS</vt:lpstr>
      <vt:lpstr>IaaS and PaaS Side-by-Side</vt:lpstr>
    </vt:vector>
  </TitlesOfParts>
  <Company>Microsoft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Biju K (Spectrum Consultants India Pvt)</dc:creator>
  <cp:lastModifiedBy>Roopam Khanna</cp:lastModifiedBy>
  <cp:revision>539</cp:revision>
  <dcterms:created xsi:type="dcterms:W3CDTF">2013-09-16T15:58:20Z</dcterms:created>
  <dcterms:modified xsi:type="dcterms:W3CDTF">2016-01-28T10:23:30Z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0x010100EFDE3C0D148D1F4DB888C64D6B0E129F</vt:lpwstr>
  </property>
</Properties>
</file>