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handoutMasterIdLst>
    <p:handoutMasterId r:id="rId29"/>
  </p:handoutMasterIdLst>
  <p:sldIdLst>
    <p:sldId id="261" r:id="rId5"/>
    <p:sldId id="265" r:id="rId6"/>
    <p:sldId id="259" r:id="rId7"/>
    <p:sldId id="282" r:id="rId8"/>
    <p:sldId id="284" r:id="rId9"/>
    <p:sldId id="287" r:id="rId10"/>
    <p:sldId id="288" r:id="rId11"/>
    <p:sldId id="289" r:id="rId12"/>
    <p:sldId id="290" r:id="rId13"/>
    <p:sldId id="291" r:id="rId14"/>
    <p:sldId id="329" r:id="rId15"/>
    <p:sldId id="292" r:id="rId16"/>
    <p:sldId id="293" r:id="rId17"/>
    <p:sldId id="356" r:id="rId18"/>
    <p:sldId id="348" r:id="rId19"/>
    <p:sldId id="349" r:id="rId20"/>
    <p:sldId id="351" r:id="rId21"/>
    <p:sldId id="359" r:id="rId22"/>
    <p:sldId id="352" r:id="rId23"/>
    <p:sldId id="295" r:id="rId24"/>
    <p:sldId id="334" r:id="rId25"/>
    <p:sldId id="335" r:id="rId26"/>
    <p:sldId id="27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F903121-3AAA-4BC4-BB67-7BF7B9D8DBAB}">
          <p14:sldIdLst>
            <p14:sldId id="261"/>
            <p14:sldId id="265"/>
            <p14:sldId id="259"/>
            <p14:sldId id="282"/>
            <p14:sldId id="284"/>
          </p14:sldIdLst>
        </p14:section>
        <p14:section name="Cloud Computing" id="{DB1761B0-DEC8-4366-9E2F-32BB0D226DBC}">
          <p14:sldIdLst>
            <p14:sldId id="287"/>
            <p14:sldId id="288"/>
            <p14:sldId id="289"/>
            <p14:sldId id="290"/>
            <p14:sldId id="291"/>
          </p14:sldIdLst>
        </p14:section>
        <p14:section name="Windows Azure" id="{C6A154F5-95D3-41BB-8A57-C722E567EF23}">
          <p14:sldIdLst>
            <p14:sldId id="329"/>
            <p14:sldId id="292"/>
            <p14:sldId id="293"/>
            <p14:sldId id="356"/>
            <p14:sldId id="348"/>
            <p14:sldId id="349"/>
            <p14:sldId id="351"/>
            <p14:sldId id="359"/>
            <p14:sldId id="352"/>
          </p14:sldIdLst>
        </p14:section>
        <p14:section name="Portal Demo" id="{5C127AFE-E0E7-4F0D-9987-E1EBAC208D38}">
          <p14:sldIdLst>
            <p14:sldId id="295"/>
            <p14:sldId id="334"/>
            <p14:sldId id="335"/>
            <p14:sldId id="271"/>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WB_Shalini" initials="SG" lastIdx="39" clrIdx="0"/>
  <p:cmAuthor id="1" name="TWB_Trevor" initials="TWB_TJC" lastIdx="47" clrIdx="1"/>
  <p:cmAuthor id="2" name="Biju K (Spectrum Consultants India Pvt)" initials="BK(CIP" lastIdx="14" clrIdx="2">
    <p:extLst>
      <p:ext uri="{19B8F6BF-5375-455C-9EA6-DF929625EA0E}">
        <p15:presenceInfo xmlns:p15="http://schemas.microsoft.com/office/powerpoint/2012/main" userId="S-1-5-21-2146773085-903363285-719344707-1314905" providerId="AD"/>
      </p:ext>
    </p:extLst>
  </p:cmAuthor>
  <p:cmAuthor id="3" name="Deepankar Panda (Spectrum Consultants India Pvt)" initials="DP(CIP" lastIdx="5"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29038"/>
    <a:srgbClr val="0A5BBA"/>
    <a:srgbClr val="3F3F3F"/>
    <a:srgbClr val="002050"/>
    <a:srgbClr val="0E715F"/>
    <a:srgbClr val="15AEEF"/>
    <a:srgbClr val="0C61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835" autoAdjust="0"/>
    <p:restoredTop sz="82029" autoAdjust="0"/>
  </p:normalViewPr>
  <p:slideViewPr>
    <p:cSldViewPr snapToGrid="0">
      <p:cViewPr varScale="1">
        <p:scale>
          <a:sx n="61" d="100"/>
          <a:sy n="61" d="100"/>
        </p:scale>
        <p:origin x="1350" y="42"/>
      </p:cViewPr>
      <p:guideLst>
        <p:guide orient="horz" pos="2160"/>
        <p:guide pos="3840"/>
      </p:guideLst>
    </p:cSldViewPr>
  </p:slideViewPr>
  <p:notesTextViewPr>
    <p:cViewPr>
      <p:scale>
        <a:sx n="1" d="1"/>
        <a:sy n="1" d="1"/>
      </p:scale>
      <p:origin x="0" y="0"/>
    </p:cViewPr>
  </p:notesTextViewPr>
  <p:notesViewPr>
    <p:cSldViewPr snapToGrid="0">
      <p:cViewPr>
        <p:scale>
          <a:sx n="75" d="100"/>
          <a:sy n="75" d="100"/>
        </p:scale>
        <p:origin x="-4008" y="-3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9C1D6A0-2D94-4CFE-98D5-6AA7779949E3}" type="datetimeFigureOut">
              <a:rPr lang="en-US" smtClean="0"/>
              <a:t>1/28/2016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A0AC2-F86C-4080-B10D-5CE93AC98418}" type="slidenum">
              <a:rPr lang="en-US" smtClean="0"/>
              <a:t>‹#›</a:t>
            </a:fld>
            <a:endParaRPr lang="en-US"/>
          </a:p>
        </p:txBody>
      </p:sp>
    </p:spTree>
    <p:extLst>
      <p:ext uri="{BB962C8B-B14F-4D97-AF65-F5344CB8AC3E}">
        <p14:creationId xmlns:p14="http://schemas.microsoft.com/office/powerpoint/2010/main" val="8486871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384048" y="484632"/>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384048" y="3913632"/>
            <a:ext cx="6099048" cy="4773168"/>
          </a:xfrm>
          <a:prstGeom prst="rect">
            <a:avLst/>
          </a:prstGeom>
          <a:ln>
            <a:solidFill>
              <a:prstClr val="black"/>
            </a:solidFill>
          </a:ln>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5"/>
          </p:nvPr>
        </p:nvSpPr>
        <p:spPr>
          <a:xfrm>
            <a:off x="5429249" y="8685213"/>
            <a:ext cx="1427163" cy="458787"/>
          </a:xfrm>
          <a:prstGeom prst="rect">
            <a:avLst/>
          </a:prstGeom>
        </p:spPr>
        <p:txBody>
          <a:bodyPr vert="horz" lIns="91440" tIns="45720" rIns="91440" bIns="45720" rtlCol="0" anchor="b"/>
          <a:lstStyle>
            <a:lvl1pPr algn="r">
              <a:defRPr sz="1200"/>
            </a:lvl1pPr>
          </a:lstStyle>
          <a:p>
            <a:fld id="{1489DB6A-E92B-415B-AFB4-9C72D4A9006D}" type="slidenum">
              <a:rPr lang="en-US" smtClean="0"/>
              <a:t>‹#›</a:t>
            </a:fld>
            <a:endParaRPr lang="en-US"/>
          </a:p>
        </p:txBody>
      </p:sp>
      <p:sp>
        <p:nvSpPr>
          <p:cNvPr id="9" name="TextBox 8"/>
          <p:cNvSpPr txBox="1"/>
          <p:nvPr/>
        </p:nvSpPr>
        <p:spPr>
          <a:xfrm>
            <a:off x="9525" y="8858250"/>
            <a:ext cx="4844956" cy="415498"/>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50" dirty="0" smtClean="0">
                <a:latin typeface="Segoe UI" pitchFamily="34" charset="0"/>
                <a:cs typeface="Segoe UI" pitchFamily="34" charset="0"/>
              </a:rPr>
              <a:t>© 2013 Microsoft Corporation                                 Microsoft Confidential </a:t>
            </a:r>
          </a:p>
          <a:p>
            <a:pPr algn="l"/>
            <a:endParaRPr lang="en-US" sz="1050" dirty="0">
              <a:latin typeface="Segoe UI" pitchFamily="34" charset="0"/>
              <a:cs typeface="Segoe UI" pitchFamily="34" charset="0"/>
            </a:endParaRPr>
          </a:p>
        </p:txBody>
      </p:sp>
    </p:spTree>
    <p:extLst>
      <p:ext uri="{BB962C8B-B14F-4D97-AF65-F5344CB8AC3E}">
        <p14:creationId xmlns:p14="http://schemas.microsoft.com/office/powerpoint/2010/main" val="4085639378"/>
      </p:ext>
    </p:extLst>
  </p:cSld>
  <p:clrMap bg1="lt1" tx1="dk1" bg2="lt2" tx2="dk2" accent1="accent1" accent2="accent2" accent3="accent3" accent4="accent4" accent5="accent5" accent6="accent6" hlink="hlink" folHlink="folHlink"/>
  <p:hf hdr="0" ftr="0" dt="0"/>
  <p:notesStyle>
    <a:lvl1pPr marL="171450" indent="-171450" algn="l" defTabSz="914400" rtl="0" eaLnBrk="1" latinLnBrk="0" hangingPunct="1">
      <a:lnSpc>
        <a:spcPct val="114000"/>
      </a:lnSpc>
      <a:spcBef>
        <a:spcPts val="300"/>
      </a:spcBef>
      <a:spcAft>
        <a:spcPts val="600"/>
      </a:spcAft>
      <a:buSzPct val="116000"/>
      <a:buFont typeface="Arial" panose="020B0604020202020204" pitchFamily="34" charset="0"/>
      <a:buChar char="•"/>
      <a:defRPr sz="1050" kern="1200">
        <a:solidFill>
          <a:schemeClr val="tx1"/>
        </a:solidFill>
        <a:latin typeface="Segoe UI" panose="020B0502040204020203" pitchFamily="34" charset="0"/>
        <a:ea typeface="+mn-ea"/>
        <a:cs typeface="Segoe UI" panose="020B0502040204020203" pitchFamily="34" charset="0"/>
      </a:defRPr>
    </a:lvl1pPr>
    <a:lvl2pPr marL="344488" indent="-171450" algn="l" defTabSz="914400" rtl="0" eaLnBrk="1" latinLnBrk="0" hangingPunct="1">
      <a:lnSpc>
        <a:spcPct val="114000"/>
      </a:lnSpc>
      <a:spcBef>
        <a:spcPts val="300"/>
      </a:spcBef>
      <a:spcAft>
        <a:spcPts val="600"/>
      </a:spcAft>
      <a:buFont typeface="Courier New" panose="02070309020205020404" pitchFamily="49" charset="0"/>
      <a:buChar char="o"/>
      <a:defRPr sz="1050" kern="1200">
        <a:solidFill>
          <a:schemeClr val="tx1"/>
        </a:solidFill>
        <a:latin typeface="Segoe UI" panose="020B0502040204020203" pitchFamily="34" charset="0"/>
        <a:ea typeface="+mn-ea"/>
        <a:cs typeface="Segoe UI" panose="020B0502040204020203" pitchFamily="34" charset="0"/>
      </a:defRPr>
    </a:lvl2pPr>
    <a:lvl3pPr marL="515938" indent="-171450" algn="l" defTabSz="914400" rtl="0" eaLnBrk="1" latinLnBrk="0" hangingPunct="1">
      <a:lnSpc>
        <a:spcPct val="114000"/>
      </a:lnSpc>
      <a:spcBef>
        <a:spcPts val="300"/>
      </a:spcBef>
      <a:spcAft>
        <a:spcPts val="600"/>
      </a:spcAft>
      <a:buFont typeface="Wingdings" panose="05000000000000000000" pitchFamily="2" charset="2"/>
      <a:buChar char="§"/>
      <a:defRPr sz="1050" kern="1200">
        <a:solidFill>
          <a:schemeClr val="tx1"/>
        </a:solidFill>
        <a:latin typeface="Segoe UI" panose="020B0502040204020203" pitchFamily="34" charset="0"/>
        <a:ea typeface="+mn-ea"/>
        <a:cs typeface="Segoe UI" panose="020B0502040204020203" pitchFamily="34" charset="0"/>
      </a:defRPr>
    </a:lvl3pPr>
    <a:lvl4pPr marL="688975" indent="-171450" algn="l" defTabSz="914400" rtl="0" eaLnBrk="1" latinLnBrk="0" hangingPunct="1">
      <a:lnSpc>
        <a:spcPct val="114000"/>
      </a:lnSpc>
      <a:spcBef>
        <a:spcPts val="300"/>
      </a:spcBef>
      <a:spcAft>
        <a:spcPts val="600"/>
      </a:spcAft>
      <a:buFont typeface="Arial" panose="020B0604020202020204" pitchFamily="34" charset="0"/>
      <a:buChar char="•"/>
      <a:defRPr sz="1050" kern="1200">
        <a:solidFill>
          <a:schemeClr val="tx1"/>
        </a:solidFill>
        <a:latin typeface="Segoe UI" panose="020B0502040204020203" pitchFamily="34" charset="0"/>
        <a:ea typeface="+mn-ea"/>
        <a:cs typeface="Segoe UI" panose="020B0502040204020203" pitchFamily="34" charset="0"/>
      </a:defRPr>
    </a:lvl4pPr>
    <a:lvl5pPr marL="857250" indent="-171450" algn="l" defTabSz="914400" rtl="0" eaLnBrk="1" latinLnBrk="0" hangingPunct="1">
      <a:lnSpc>
        <a:spcPct val="114000"/>
      </a:lnSpc>
      <a:spcBef>
        <a:spcPts val="300"/>
      </a:spcBef>
      <a:spcAft>
        <a:spcPts val="600"/>
      </a:spcAft>
      <a:buFont typeface="Courier New" panose="02070309020205020404" pitchFamily="49" charset="0"/>
      <a:buChar char="o"/>
      <a:defRPr sz="1050" kern="1200">
        <a:solidFill>
          <a:schemeClr val="tx1"/>
        </a:solidFill>
        <a:latin typeface="Segoe UI" panose="020B0502040204020203" pitchFamily="34" charset="0"/>
        <a:ea typeface="+mn-ea"/>
        <a:cs typeface="Segoe UI" panose="020B0502040204020203"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484188"/>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675416BA-65F7-274A-AD61-D0FA78F3AA6E}"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8099295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B263312-38AA-4E1E-B2B5-0F8F122B24FE}" type="slidenum">
              <a:rPr lang="en-US" smtClean="0"/>
              <a:pPr/>
              <a:t>10</a:t>
            </a:fld>
            <a:endParaRPr lang="en-US" dirty="0"/>
          </a:p>
        </p:txBody>
      </p:sp>
      <p:sp>
        <p:nvSpPr>
          <p:cNvPr id="6" name="Slide Image Placeholder 5"/>
          <p:cNvSpPr>
            <a:spLocks noGrp="1" noRot="1" noChangeAspect="1"/>
          </p:cNvSpPr>
          <p:nvPr>
            <p:ph type="sldImg"/>
          </p:nvPr>
        </p:nvSpPr>
        <p:spPr>
          <a:xfrm>
            <a:off x="381000" y="482600"/>
            <a:ext cx="6096000" cy="3429000"/>
          </a:xfrm>
        </p:spPr>
      </p:sp>
      <p:sp>
        <p:nvSpPr>
          <p:cNvPr id="7" name="Notes Placeholder 6"/>
          <p:cNvSpPr>
            <a:spLocks noGrp="1"/>
          </p:cNvSpPr>
          <p:nvPr>
            <p:ph type="body" idx="1"/>
          </p:nvPr>
        </p:nvSpPr>
        <p:spPr/>
        <p:txBody>
          <a:bodyPr/>
          <a:lstStyle/>
          <a:p>
            <a:pPr marL="0" indent="0">
              <a:buNone/>
            </a:pPr>
            <a:r>
              <a:rPr lang="en-US" b="1" dirty="0"/>
              <a:t>Slide Objectives</a:t>
            </a:r>
            <a:endParaRPr lang="en-US" sz="1100" dirty="0"/>
          </a:p>
          <a:p>
            <a:pPr lvl="0"/>
            <a:r>
              <a:rPr lang="en-US" dirty="0"/>
              <a:t>Explain the differences and relationship between </a:t>
            </a:r>
            <a:r>
              <a:rPr lang="en-US" dirty="0" err="1"/>
              <a:t>IaaS</a:t>
            </a:r>
            <a:r>
              <a:rPr lang="en-US" dirty="0"/>
              <a:t>, </a:t>
            </a:r>
            <a:r>
              <a:rPr lang="en-US" dirty="0" err="1"/>
              <a:t>PaaS</a:t>
            </a:r>
            <a:r>
              <a:rPr lang="en-US" dirty="0"/>
              <a:t>, and </a:t>
            </a:r>
            <a:r>
              <a:rPr lang="en-US" dirty="0" err="1"/>
              <a:t>SaaS</a:t>
            </a:r>
            <a:r>
              <a:rPr lang="en-US" dirty="0"/>
              <a:t> in more detail</a:t>
            </a:r>
            <a:endParaRPr lang="en-US" sz="1100" dirty="0"/>
          </a:p>
          <a:p>
            <a:pPr marL="0" indent="0">
              <a:buNone/>
            </a:pPr>
            <a:r>
              <a:rPr lang="en-US" b="1" dirty="0"/>
              <a:t>Speaker Notes</a:t>
            </a:r>
            <a:endParaRPr lang="en-US" sz="1100" dirty="0"/>
          </a:p>
          <a:p>
            <a:pPr lvl="0"/>
            <a:r>
              <a:rPr lang="en-US" dirty="0" smtClean="0"/>
              <a:t>Another </a:t>
            </a:r>
            <a:r>
              <a:rPr lang="en-US" dirty="0"/>
              <a:t>way to look at the cloud services taxonomy and how this taxonomy maps to the components in an IT </a:t>
            </a:r>
            <a:r>
              <a:rPr lang="en-US" dirty="0" smtClean="0"/>
              <a:t>infrastructure is as follows:</a:t>
            </a:r>
            <a:endParaRPr lang="en-US" sz="1100" dirty="0"/>
          </a:p>
          <a:p>
            <a:pPr lvl="1"/>
            <a:r>
              <a:rPr lang="en-US" dirty="0"/>
              <a:t>Packaged software: With packaged software, a customer would be responsible for managing the entire stack, ranging from the network connectivity to the applications</a:t>
            </a:r>
            <a:endParaRPr lang="en-US" sz="1100" dirty="0"/>
          </a:p>
          <a:p>
            <a:pPr lvl="1"/>
            <a:r>
              <a:rPr lang="en-US" dirty="0" err="1"/>
              <a:t>IaaS</a:t>
            </a:r>
            <a:r>
              <a:rPr lang="en-US" dirty="0" smtClean="0"/>
              <a:t>:</a:t>
            </a:r>
          </a:p>
          <a:p>
            <a:pPr lvl="2"/>
            <a:r>
              <a:rPr lang="en-US" dirty="0" smtClean="0"/>
              <a:t>With </a:t>
            </a:r>
            <a:r>
              <a:rPr lang="en-US" dirty="0" err="1"/>
              <a:t>IaaS</a:t>
            </a:r>
            <a:r>
              <a:rPr lang="en-US" dirty="0"/>
              <a:t>, the lower levels of the stack are managed by a vendor. Some of these components can be provided by traditional </a:t>
            </a:r>
            <a:r>
              <a:rPr lang="en-US" dirty="0" err="1"/>
              <a:t>hosters</a:t>
            </a:r>
            <a:r>
              <a:rPr lang="en-US" dirty="0"/>
              <a:t>. In fact, most of them have moved to </a:t>
            </a:r>
            <a:r>
              <a:rPr lang="en-US" dirty="0" smtClean="0"/>
              <a:t>a </a:t>
            </a:r>
            <a:r>
              <a:rPr lang="en-US" dirty="0"/>
              <a:t>virtualized offering</a:t>
            </a:r>
            <a:endParaRPr lang="en-US" sz="1100" dirty="0"/>
          </a:p>
          <a:p>
            <a:pPr lvl="3"/>
            <a:r>
              <a:rPr lang="en-US" dirty="0"/>
              <a:t>Very few actually provide an OS</a:t>
            </a:r>
            <a:endParaRPr lang="en-US" sz="1100" dirty="0"/>
          </a:p>
          <a:p>
            <a:pPr lvl="3"/>
            <a:r>
              <a:rPr lang="en-US" dirty="0"/>
              <a:t>The customer is still responsible for managing the OS through the applications</a:t>
            </a:r>
            <a:endParaRPr lang="en-US" sz="1100" dirty="0"/>
          </a:p>
          <a:p>
            <a:pPr lvl="3"/>
            <a:r>
              <a:rPr lang="en-US" dirty="0" smtClean="0"/>
              <a:t>An </a:t>
            </a:r>
            <a:r>
              <a:rPr lang="en-US" dirty="0"/>
              <a:t>obvious benefit with </a:t>
            </a:r>
            <a:r>
              <a:rPr lang="en-US" dirty="0" err="1"/>
              <a:t>IaaS</a:t>
            </a:r>
            <a:r>
              <a:rPr lang="en-US" dirty="0"/>
              <a:t> is that it </a:t>
            </a:r>
            <a:r>
              <a:rPr lang="en-US" dirty="0" smtClean="0"/>
              <a:t>frees the </a:t>
            </a:r>
            <a:r>
              <a:rPr lang="en-US" dirty="0"/>
              <a:t>developer </a:t>
            </a:r>
            <a:r>
              <a:rPr lang="en-US" dirty="0" smtClean="0"/>
              <a:t>from </a:t>
            </a:r>
            <a:r>
              <a:rPr lang="en-US" dirty="0"/>
              <a:t>many concerns when provisioning physical or Virtual Machines (VMs)</a:t>
            </a:r>
            <a:endParaRPr lang="en-US" sz="1100" dirty="0"/>
          </a:p>
          <a:p>
            <a:pPr lvl="3"/>
            <a:r>
              <a:rPr lang="en-US" dirty="0"/>
              <a:t>This was one of the earliest and primary use cases for Amazon </a:t>
            </a:r>
            <a:r>
              <a:rPr lang="en-US" dirty="0" smtClean="0"/>
              <a:t>Web Services </a:t>
            </a:r>
            <a:r>
              <a:rPr lang="en-US" dirty="0"/>
              <a:t>Elastic Cloud Compute (EC2</a:t>
            </a:r>
            <a:r>
              <a:rPr lang="en-US" dirty="0" smtClean="0"/>
              <a:t>)</a:t>
            </a:r>
            <a:endParaRPr lang="en-US" sz="1100" dirty="0"/>
          </a:p>
          <a:p>
            <a:pPr lvl="3"/>
            <a:r>
              <a:rPr lang="en-US" dirty="0" smtClean="0"/>
              <a:t>Developers were able to readily provision VMs (Amazon Machine Images, abbreviated as AMIs) on EC2, develop and test solutions and, often, run the results in production</a:t>
            </a:r>
            <a:endParaRPr lang="en-US" sz="1100" dirty="0" smtClean="0"/>
          </a:p>
          <a:p>
            <a:pPr lvl="3"/>
            <a:r>
              <a:rPr lang="en-US" dirty="0" smtClean="0"/>
              <a:t>The only requirement was a credit card to pay for the services</a:t>
            </a:r>
            <a:endParaRPr lang="en-US" sz="1100" dirty="0" smtClean="0"/>
          </a:p>
          <a:p>
            <a:pPr lvl="1"/>
            <a:r>
              <a:rPr lang="en-US" dirty="0" err="1" smtClean="0"/>
              <a:t>PaaS</a:t>
            </a:r>
            <a:r>
              <a:rPr lang="en-US" dirty="0" smtClean="0"/>
              <a:t>:</a:t>
            </a:r>
          </a:p>
          <a:p>
            <a:pPr lvl="2"/>
            <a:r>
              <a:rPr lang="en-US" dirty="0" smtClean="0"/>
              <a:t>With </a:t>
            </a:r>
            <a:r>
              <a:rPr lang="en-US" dirty="0" err="1" smtClean="0"/>
              <a:t>PaaS</a:t>
            </a:r>
            <a:r>
              <a:rPr lang="en-US" dirty="0" smtClean="0"/>
              <a:t>, everything from the network connectivity through the runtime is provided and managed by the platform vendor</a:t>
            </a:r>
            <a:endParaRPr lang="en-US" sz="1100" dirty="0" smtClean="0"/>
          </a:p>
          <a:p>
            <a:pPr lvl="3"/>
            <a:r>
              <a:rPr lang="en-US" dirty="0" smtClean="0">
                <a:solidFill>
                  <a:srgbClr val="FF0000"/>
                </a:solidFill>
              </a:rPr>
              <a:t>Microsoft Azure fits best in this category today</a:t>
            </a:r>
            <a:endParaRPr lang="en-US" sz="1100" dirty="0" smtClean="0">
              <a:solidFill>
                <a:srgbClr val="FF0000"/>
              </a:solidFill>
            </a:endParaRPr>
          </a:p>
          <a:p>
            <a:pPr lvl="3"/>
            <a:r>
              <a:rPr lang="en-US" dirty="0" smtClean="0"/>
              <a:t>In fact, because we do not provide access to the underlying virtualization or OS </a:t>
            </a:r>
            <a:r>
              <a:rPr lang="en-US" dirty="0" smtClean="0">
                <a:solidFill>
                  <a:srgbClr val="FF0000"/>
                </a:solidFill>
              </a:rPr>
              <a:t>today</a:t>
            </a:r>
            <a:r>
              <a:rPr lang="en-US" dirty="0" smtClean="0"/>
              <a:t>, we are often referred to as not providing </a:t>
            </a:r>
            <a:r>
              <a:rPr lang="en-US" dirty="0" err="1" smtClean="0"/>
              <a:t>IaaS</a:t>
            </a:r>
            <a:endParaRPr lang="en-US" sz="1100" dirty="0" smtClean="0"/>
          </a:p>
          <a:p>
            <a:pPr lvl="3"/>
            <a:r>
              <a:rPr lang="en-US" dirty="0" err="1" smtClean="0"/>
              <a:t>PaaS</a:t>
            </a:r>
            <a:r>
              <a:rPr lang="en-US" dirty="0" smtClean="0"/>
              <a:t> offerings further reduce the developer burden by additionally supporting the platform runtime and related application services</a:t>
            </a:r>
            <a:endParaRPr lang="en-US" sz="1100" dirty="0" smtClean="0"/>
          </a:p>
          <a:p>
            <a:pPr lvl="3"/>
            <a:r>
              <a:rPr lang="en-US" dirty="0" smtClean="0"/>
              <a:t>With </a:t>
            </a:r>
            <a:r>
              <a:rPr lang="en-US" dirty="0" err="1" smtClean="0"/>
              <a:t>PaaS</a:t>
            </a:r>
            <a:r>
              <a:rPr lang="en-US" dirty="0" smtClean="0"/>
              <a:t>, the developer can immediately begin creating the business logic for an application</a:t>
            </a:r>
            <a:endParaRPr lang="en-US" sz="1100" dirty="0" smtClean="0"/>
          </a:p>
          <a:p>
            <a:pPr lvl="3"/>
            <a:r>
              <a:rPr lang="en-US" dirty="0" smtClean="0"/>
              <a:t>Potentially, the increase in productivity is considerable. In addition, since the hardware and operational aspects of the cloud platform are also managed by the cloud platform provider, applications can quickly be taken from an idea to reality</a:t>
            </a:r>
            <a:endParaRPr lang="en-US" sz="1100" dirty="0" smtClean="0"/>
          </a:p>
          <a:p>
            <a:r>
              <a:rPr lang="en-US" dirty="0" smtClean="0"/>
              <a:t>SaaS:</a:t>
            </a:r>
          </a:p>
          <a:p>
            <a:pPr lvl="1"/>
            <a:r>
              <a:rPr lang="en-US" dirty="0" smtClean="0"/>
              <a:t>Finally, with SaaS, a vendor provides the application and abstracts you from all of the underlying components</a:t>
            </a:r>
            <a:endParaRPr lang="en-US" sz="1100" dirty="0" smtClean="0"/>
          </a:p>
          <a:p>
            <a:pPr lvl="3"/>
            <a:endParaRPr lang="en-US" dirty="0" smtClean="0"/>
          </a:p>
        </p:txBody>
      </p:sp>
      <p:sp>
        <p:nvSpPr>
          <p:cNvPr id="8" name="Rectangle 7"/>
          <p:cNvSpPr/>
          <p:nvPr/>
        </p:nvSpPr>
        <p:spPr>
          <a:xfrm>
            <a:off x="-2794000" y="7507322"/>
            <a:ext cx="3175000" cy="938719"/>
          </a:xfrm>
          <a:prstGeom prst="rect">
            <a:avLst/>
          </a:prstGeom>
          <a:solidFill>
            <a:srgbClr val="FCD5B5"/>
          </a:solidFill>
          <a:effectLst>
            <a:outerShdw blurRad="190500" dist="76200" dir="2700000" algn="tl">
              <a:srgbClr val="646464"/>
            </a:outerShdw>
          </a:effectLst>
        </p:spPr>
        <p:txBody>
          <a:bodyPr>
            <a:spAutoFit/>
          </a:bodyPr>
          <a:lstStyle/>
          <a:p>
            <a:r>
              <a:rPr lang="en-US" sz="1100" dirty="0" smtClean="0">
                <a:latin typeface="Calibri"/>
              </a:rPr>
              <a:t>[EDITOR] Biju</a:t>
            </a:r>
            <a:endParaRPr lang="en-US" sz="1100" dirty="0">
              <a:latin typeface="Calibri"/>
            </a:endParaRPr>
          </a:p>
          <a:p>
            <a:r>
              <a:rPr lang="en-US" sz="1100" i="1" dirty="0" smtClean="0">
                <a:latin typeface="Calibri"/>
              </a:rPr>
              <a:t>04 October 2013
</a:t>
            </a:r>
            <a:r>
              <a:rPr lang="en-US" sz="1100" dirty="0" smtClean="0">
                <a:latin typeface="Calibri"/>
              </a:rPr>
              <a:t>Kindly provide substantiation for the claim made against third-party software.</a:t>
            </a:r>
            <a:endParaRPr lang="en-US" sz="1100" dirty="0">
              <a:latin typeface="Calibri"/>
            </a:endParaRPr>
          </a:p>
        </p:txBody>
      </p:sp>
    </p:spTree>
    <p:extLst>
      <p:ext uri="{BB962C8B-B14F-4D97-AF65-F5344CB8AC3E}">
        <p14:creationId xmlns:p14="http://schemas.microsoft.com/office/powerpoint/2010/main" val="1647322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484188"/>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89DB6A-E92B-415B-AFB4-9C72D4A9006D}" type="slidenum">
              <a:rPr lang="en-US" smtClean="0"/>
              <a:t>11</a:t>
            </a:fld>
            <a:endParaRPr lang="en-US"/>
          </a:p>
        </p:txBody>
      </p:sp>
    </p:spTree>
    <p:extLst>
      <p:ext uri="{BB962C8B-B14F-4D97-AF65-F5344CB8AC3E}">
        <p14:creationId xmlns:p14="http://schemas.microsoft.com/office/powerpoint/2010/main" val="11971698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B263312-38AA-4E1E-B2B5-0F8F122B24FE}" type="slidenum">
              <a:rPr lang="en-US" smtClean="0"/>
              <a:pPr/>
              <a:t>12</a:t>
            </a:fld>
            <a:endParaRPr lang="en-US" dirty="0"/>
          </a:p>
        </p:txBody>
      </p:sp>
      <p:sp>
        <p:nvSpPr>
          <p:cNvPr id="6" name="Slide Image Placeholder 5"/>
          <p:cNvSpPr>
            <a:spLocks noGrp="1" noRot="1" noChangeAspect="1"/>
          </p:cNvSpPr>
          <p:nvPr>
            <p:ph type="sldImg"/>
          </p:nvPr>
        </p:nvSpPr>
        <p:spPr>
          <a:xfrm>
            <a:off x="381000" y="482600"/>
            <a:ext cx="6096000" cy="3429000"/>
          </a:xfrm>
        </p:spPr>
      </p:sp>
      <p:sp>
        <p:nvSpPr>
          <p:cNvPr id="7" name="Notes Placeholder 6"/>
          <p:cNvSpPr>
            <a:spLocks noGrp="1"/>
          </p:cNvSpPr>
          <p:nvPr>
            <p:ph type="body" idx="1"/>
          </p:nvPr>
        </p:nvSpPr>
        <p:spPr/>
        <p:txBody>
          <a:bodyPr/>
          <a:lstStyle/>
          <a:p>
            <a:pPr marL="0" indent="0">
              <a:buNone/>
            </a:pPr>
            <a:r>
              <a:rPr lang="en-US" b="1" dirty="0"/>
              <a:t>Speaker Notes</a:t>
            </a:r>
            <a:endParaRPr lang="en-US" dirty="0"/>
          </a:p>
          <a:p>
            <a:pPr lvl="0"/>
            <a:r>
              <a:rPr lang="en-US" dirty="0" smtClean="0"/>
              <a:t>Number of regions http://azure.microsoft.com/en-us/regions/</a:t>
            </a:r>
          </a:p>
          <a:p>
            <a:pPr lvl="0"/>
            <a:r>
              <a:rPr lang="en-US" dirty="0" smtClean="0"/>
              <a:t>Microsoft Azure </a:t>
            </a:r>
            <a:r>
              <a:rPr lang="en-US" dirty="0"/>
              <a:t>itself is deployed around the world</a:t>
            </a:r>
          </a:p>
          <a:p>
            <a:pPr lvl="0"/>
            <a:r>
              <a:rPr lang="en-US" dirty="0" smtClean="0"/>
              <a:t>Microsoft Azure involves the concept </a:t>
            </a:r>
            <a:r>
              <a:rPr lang="en-US" dirty="0"/>
              <a:t>of regions, which is where you select to place </a:t>
            </a:r>
            <a:r>
              <a:rPr lang="en-US" dirty="0" smtClean="0"/>
              <a:t>and run your code</a:t>
            </a:r>
            <a:endParaRPr lang="en-US" dirty="0"/>
          </a:p>
          <a:p>
            <a:pPr lvl="0"/>
            <a:r>
              <a:rPr lang="en-US" dirty="0" smtClean="0"/>
              <a:t>Each region has a </a:t>
            </a:r>
            <a:r>
              <a:rPr lang="en-US" dirty="0" smtClean="0">
                <a:solidFill>
                  <a:srgbClr val="FF0000"/>
                </a:solidFill>
              </a:rPr>
              <a:t>Microsoft Azure data center</a:t>
            </a:r>
            <a:endParaRPr lang="en-US" dirty="0">
              <a:solidFill>
                <a:srgbClr val="FF0000"/>
              </a:solidFill>
            </a:endParaRPr>
          </a:p>
          <a:p>
            <a:pPr lvl="0"/>
            <a:r>
              <a:rPr lang="en-US" dirty="0"/>
              <a:t>These </a:t>
            </a:r>
            <a:r>
              <a:rPr lang="en-US" dirty="0" smtClean="0"/>
              <a:t>data centers </a:t>
            </a:r>
            <a:r>
              <a:rPr lang="en-US" dirty="0"/>
              <a:t>are massive facilities that host </a:t>
            </a:r>
            <a:r>
              <a:rPr lang="en-US" dirty="0" smtClean="0"/>
              <a:t>tens of thousands or, </a:t>
            </a:r>
            <a:r>
              <a:rPr lang="en-US" dirty="0"/>
              <a:t>in some </a:t>
            </a:r>
            <a:r>
              <a:rPr lang="en-US" dirty="0" smtClean="0"/>
              <a:t>cases, </a:t>
            </a:r>
            <a:r>
              <a:rPr lang="en-US" dirty="0"/>
              <a:t>hundreds of thousands of servers</a:t>
            </a:r>
          </a:p>
          <a:p>
            <a:pPr lvl="0"/>
            <a:r>
              <a:rPr lang="en-US" dirty="0" smtClean="0"/>
              <a:t>Currently, we have:</a:t>
            </a:r>
          </a:p>
          <a:p>
            <a:pPr lvl="1"/>
            <a:r>
              <a:rPr lang="en-US" dirty="0" smtClean="0"/>
              <a:t>Four regions in </a:t>
            </a:r>
            <a:r>
              <a:rPr lang="en-US" dirty="0"/>
              <a:t>North </a:t>
            </a:r>
            <a:r>
              <a:rPr lang="en-US" dirty="0" smtClean="0"/>
              <a:t>America</a:t>
            </a:r>
          </a:p>
          <a:p>
            <a:pPr lvl="1"/>
            <a:r>
              <a:rPr lang="en-US" dirty="0" smtClean="0"/>
              <a:t>Two regions in Europe</a:t>
            </a:r>
          </a:p>
          <a:p>
            <a:pPr lvl="1"/>
            <a:r>
              <a:rPr lang="en-US" dirty="0" smtClean="0"/>
              <a:t>Two regions in Asia</a:t>
            </a:r>
          </a:p>
          <a:p>
            <a:pPr lvl="1"/>
            <a:r>
              <a:rPr lang="en-US" dirty="0" smtClean="0"/>
              <a:t>One region in Japan</a:t>
            </a:r>
          </a:p>
          <a:p>
            <a:pPr lvl="0"/>
            <a:r>
              <a:rPr lang="en-US" dirty="0" smtClean="0"/>
              <a:t>As </a:t>
            </a:r>
            <a:r>
              <a:rPr lang="en-US" dirty="0"/>
              <a:t>shown on this slide, we also have a number of Content Delivery Network (CDN) edge </a:t>
            </a:r>
            <a:r>
              <a:rPr lang="en-US" dirty="0" smtClean="0"/>
              <a:t>points. They can be used </a:t>
            </a:r>
            <a:r>
              <a:rPr lang="en-US" dirty="0"/>
              <a:t>to cache your content and deliver it even faster </a:t>
            </a:r>
            <a:r>
              <a:rPr lang="en-US" dirty="0" smtClean="0"/>
              <a:t>to </a:t>
            </a:r>
            <a:r>
              <a:rPr lang="en-US" dirty="0"/>
              <a:t>customers</a:t>
            </a:r>
          </a:p>
          <a:p>
            <a:pPr lvl="0"/>
            <a:r>
              <a:rPr lang="en-US" dirty="0">
                <a:solidFill>
                  <a:srgbClr val="FF0000"/>
                </a:solidFill>
              </a:rPr>
              <a:t>What you </a:t>
            </a:r>
            <a:r>
              <a:rPr lang="en-US" dirty="0" smtClean="0">
                <a:solidFill>
                  <a:srgbClr val="FF0000"/>
                </a:solidFill>
              </a:rPr>
              <a:t>are</a:t>
            </a:r>
          </a:p>
          <a:p>
            <a:r>
              <a:rPr lang="en-US" sz="1100" dirty="0" smtClean="0">
                <a:solidFill>
                  <a:srgbClr val="FF0000"/>
                </a:solidFill>
              </a:rPr>
              <a:t>Once you build an application, you can choose any location in the world where you want to run it and you can move your workloads from region to region.</a:t>
            </a:r>
          </a:p>
          <a:p>
            <a:pPr lvl="0"/>
            <a:r>
              <a:rPr lang="en-US" sz="1100" dirty="0" smtClean="0"/>
              <a:t>You can also:</a:t>
            </a:r>
          </a:p>
          <a:p>
            <a:pPr lvl="1"/>
            <a:r>
              <a:rPr lang="en-US" sz="1100" dirty="0" smtClean="0"/>
              <a:t>Run your application in multiple regions simultaneously</a:t>
            </a:r>
          </a:p>
          <a:p>
            <a:pPr lvl="1"/>
            <a:r>
              <a:rPr lang="en-US" sz="1100" dirty="0" smtClean="0"/>
              <a:t>Just direct traffic and customers to whichever version of the app is closest to them</a:t>
            </a:r>
          </a:p>
          <a:p>
            <a:pPr lvl="0"/>
            <a:r>
              <a:rPr lang="en-US" sz="1100" dirty="0" smtClean="0">
                <a:solidFill>
                  <a:srgbClr val="FF0000"/>
                </a:solidFill>
              </a:rPr>
              <a:t>That gives you a</a:t>
            </a:r>
          </a:p>
          <a:p>
            <a:pPr marL="0" indent="0">
              <a:buNone/>
            </a:pPr>
            <a:r>
              <a:rPr lang="en-US" sz="1100" b="1" dirty="0" smtClean="0"/>
              <a:t>Notes</a:t>
            </a:r>
            <a:endParaRPr lang="en-US" sz="1100" dirty="0" smtClean="0"/>
          </a:p>
          <a:p>
            <a:pPr lvl="0"/>
            <a:r>
              <a:rPr lang="en-US" sz="1100" dirty="0" smtClean="0"/>
              <a:t>Microsoft Azure services, such as compute and storage are now available in eight worldwide data centers with an additional 24 CDN endpoints</a:t>
            </a:r>
          </a:p>
          <a:p>
            <a:pPr lvl="0"/>
            <a:r>
              <a:rPr lang="en-US" sz="1100" dirty="0" smtClean="0"/>
              <a:t>You cannot have a real cloud without a data center global footprint and a chance to reach a bigger customer base or audience in new markets</a:t>
            </a:r>
          </a:p>
          <a:p>
            <a:pPr lvl="0"/>
            <a:r>
              <a:rPr lang="en-US" dirty="0" smtClean="0">
                <a:solidFill>
                  <a:srgbClr val="FF0000"/>
                </a:solidFill>
              </a:rPr>
              <a:t> </a:t>
            </a:r>
            <a:r>
              <a:rPr lang="en-US" dirty="0">
                <a:solidFill>
                  <a:srgbClr val="FF0000"/>
                </a:solidFill>
              </a:rPr>
              <a:t>going to see in the next couple months and years is that</a:t>
            </a:r>
            <a:r>
              <a:rPr lang="en-US" dirty="0"/>
              <a:t> we will rapidly expand our </a:t>
            </a:r>
            <a:r>
              <a:rPr lang="en-US" dirty="0" smtClean="0"/>
              <a:t>data center </a:t>
            </a:r>
            <a:r>
              <a:rPr lang="en-US" dirty="0"/>
              <a:t>footprint around the </a:t>
            </a:r>
            <a:r>
              <a:rPr lang="en-US" dirty="0" smtClean="0"/>
              <a:t>world. As a result, </a:t>
            </a:r>
            <a:r>
              <a:rPr lang="en-US" dirty="0"/>
              <a:t>you will have more options for running your </a:t>
            </a:r>
            <a:r>
              <a:rPr lang="en-US" dirty="0" smtClean="0"/>
              <a:t>applications</a:t>
            </a:r>
            <a:endParaRPr lang="en-US" dirty="0"/>
          </a:p>
        </p:txBody>
      </p:sp>
      <p:sp>
        <p:nvSpPr>
          <p:cNvPr id="3" name="Rectangle 2"/>
          <p:cNvSpPr/>
          <p:nvPr/>
        </p:nvSpPr>
        <p:spPr>
          <a:xfrm>
            <a:off x="-2963883" y="4496340"/>
            <a:ext cx="3175000" cy="938719"/>
          </a:xfrm>
          <a:prstGeom prst="rect">
            <a:avLst/>
          </a:prstGeom>
          <a:solidFill>
            <a:srgbClr val="FCD5B5"/>
          </a:solidFill>
          <a:effectLst>
            <a:outerShdw blurRad="190500" dist="76200" dir="2700000" algn="tl">
              <a:srgbClr val="646464"/>
            </a:outerShdw>
          </a:effectLst>
        </p:spPr>
        <p:txBody>
          <a:bodyPr>
            <a:spAutoFit/>
          </a:bodyPr>
          <a:lstStyle/>
          <a:p>
            <a:r>
              <a:rPr lang="en-US" sz="1100" dirty="0" smtClean="0">
                <a:latin typeface="Calibri"/>
              </a:rPr>
              <a:t>[EDITOR] TWB_Trevor</a:t>
            </a:r>
            <a:r>
              <a:rPr lang="en-US" sz="1100" dirty="0">
                <a:latin typeface="Calibri"/>
              </a:rPr>
              <a:t>:</a:t>
            </a:r>
          </a:p>
          <a:p>
            <a:r>
              <a:rPr lang="en-US" sz="1100" i="1" dirty="0" smtClean="0">
                <a:latin typeface="Calibri"/>
              </a:rPr>
              <a:t>04 October 2013
</a:t>
            </a:r>
            <a:r>
              <a:rPr lang="en-US" sz="1100" dirty="0" smtClean="0">
                <a:latin typeface="Calibri"/>
              </a:rPr>
              <a:t>Changed “Microsoft datacenter” to “Microsoft Azure data center” as per the guidelines on </a:t>
            </a:r>
            <a:r>
              <a:rPr lang="en-US" sz="1100" dirty="0" err="1" smtClean="0">
                <a:latin typeface="Calibri"/>
              </a:rPr>
              <a:t>MSStyle</a:t>
            </a:r>
            <a:r>
              <a:rPr lang="en-US" sz="1100" dirty="0" smtClean="0">
                <a:latin typeface="Calibri"/>
              </a:rPr>
              <a:t>.</a:t>
            </a:r>
            <a:endParaRPr lang="en-US" sz="1100" dirty="0">
              <a:latin typeface="Calibri"/>
            </a:endParaRPr>
          </a:p>
        </p:txBody>
      </p:sp>
      <p:sp>
        <p:nvSpPr>
          <p:cNvPr id="11" name="Rectangle 10"/>
          <p:cNvSpPr/>
          <p:nvPr/>
        </p:nvSpPr>
        <p:spPr>
          <a:xfrm>
            <a:off x="-2877417" y="7150640"/>
            <a:ext cx="3175000" cy="1277273"/>
          </a:xfrm>
          <a:prstGeom prst="rect">
            <a:avLst/>
          </a:prstGeom>
          <a:solidFill>
            <a:srgbClr val="FCD5B5"/>
          </a:solidFill>
          <a:effectLst>
            <a:outerShdw blurRad="190500" dist="76200" dir="2700000" algn="tl">
              <a:srgbClr val="646464"/>
            </a:outerShdw>
          </a:effectLst>
        </p:spPr>
        <p:txBody>
          <a:bodyPr>
            <a:spAutoFit/>
          </a:bodyPr>
          <a:lstStyle/>
          <a:p>
            <a:r>
              <a:rPr lang="en-US" sz="1100" dirty="0" smtClean="0">
                <a:latin typeface="Calibri"/>
              </a:rPr>
              <a:t>[EDITOR] TWB_Trevor</a:t>
            </a:r>
            <a:r>
              <a:rPr lang="en-US" sz="1100" dirty="0">
                <a:latin typeface="Calibri"/>
              </a:rPr>
              <a:t>:</a:t>
            </a:r>
          </a:p>
          <a:p>
            <a:r>
              <a:rPr lang="en-US" sz="1100" i="1" dirty="0" smtClean="0">
                <a:latin typeface="Calibri"/>
              </a:rPr>
              <a:t>04 October 2013
</a:t>
            </a:r>
            <a:r>
              <a:rPr lang="en-US" sz="1100" dirty="0" smtClean="0">
                <a:latin typeface="Calibri"/>
              </a:rPr>
              <a:t>Can “</a:t>
            </a:r>
            <a:r>
              <a:rPr lang="en-US" sz="1100" dirty="0"/>
              <a:t>What you are going to see in the next couple months and years is </a:t>
            </a:r>
            <a:r>
              <a:rPr lang="en-US" sz="1100" dirty="0" smtClean="0"/>
              <a:t>that” be changed to “In the near future,”? The reference to time may not be necessary.</a:t>
            </a:r>
            <a:endParaRPr lang="en-US" sz="1100" dirty="0">
              <a:latin typeface="Calibri"/>
            </a:endParaRPr>
          </a:p>
        </p:txBody>
      </p:sp>
    </p:spTree>
    <p:extLst>
      <p:ext uri="{BB962C8B-B14F-4D97-AF65-F5344CB8AC3E}">
        <p14:creationId xmlns:p14="http://schemas.microsoft.com/office/powerpoint/2010/main" val="25226187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B263312-38AA-4E1E-B2B5-0F8F122B24FE}" type="slidenum">
              <a:rPr lang="en-US" smtClean="0"/>
              <a:pPr/>
              <a:t>13</a:t>
            </a:fld>
            <a:endParaRPr lang="en-US" dirty="0"/>
          </a:p>
        </p:txBody>
      </p:sp>
      <p:sp>
        <p:nvSpPr>
          <p:cNvPr id="7" name="Notes Placeholder 6"/>
          <p:cNvSpPr>
            <a:spLocks noGrp="1"/>
          </p:cNvSpPr>
          <p:nvPr>
            <p:ph type="body" idx="1"/>
          </p:nvPr>
        </p:nvSpPr>
        <p:spPr/>
        <p:txBody>
          <a:bodyPr/>
          <a:lstStyle/>
          <a:p>
            <a:pPr marL="0" indent="0">
              <a:buNone/>
            </a:pPr>
            <a:r>
              <a:rPr lang="en-US" b="1" dirty="0"/>
              <a:t>Speaker Notes</a:t>
            </a:r>
            <a:endParaRPr lang="en-US" dirty="0"/>
          </a:p>
          <a:p>
            <a:pPr lvl="0"/>
            <a:r>
              <a:rPr lang="en-US" dirty="0" smtClean="0"/>
              <a:t>Before </a:t>
            </a:r>
            <a:r>
              <a:rPr lang="en-US" dirty="0"/>
              <a:t>we dive into the tour of services is the approach we are taking with paying for services</a:t>
            </a:r>
          </a:p>
          <a:p>
            <a:pPr lvl="0"/>
            <a:r>
              <a:rPr lang="en-US" dirty="0"/>
              <a:t>This may be different for many of you who are familiar with hosting providers and </a:t>
            </a:r>
            <a:r>
              <a:rPr lang="en-US" dirty="0" smtClean="0"/>
              <a:t>on-premises </a:t>
            </a:r>
            <a:r>
              <a:rPr lang="en-US" dirty="0"/>
              <a:t>systems</a:t>
            </a:r>
          </a:p>
          <a:p>
            <a:pPr lvl="0"/>
            <a:r>
              <a:rPr lang="en-US" dirty="0"/>
              <a:t>With </a:t>
            </a:r>
            <a:r>
              <a:rPr lang="en-US" dirty="0" smtClean="0"/>
              <a:t>Microsoft Azure, </a:t>
            </a:r>
            <a:r>
              <a:rPr lang="en-US" dirty="0"/>
              <a:t>you pay only for what you use</a:t>
            </a:r>
          </a:p>
          <a:p>
            <a:pPr lvl="0"/>
            <a:r>
              <a:rPr lang="en-US" dirty="0"/>
              <a:t>There are no upfront </a:t>
            </a:r>
            <a:r>
              <a:rPr lang="en-US" dirty="0" smtClean="0"/>
              <a:t>costs</a:t>
            </a:r>
            <a:endParaRPr lang="en-US" dirty="0"/>
          </a:p>
          <a:p>
            <a:pPr lvl="0"/>
            <a:r>
              <a:rPr lang="en-US" dirty="0"/>
              <a:t>There is no need to buy any </a:t>
            </a:r>
            <a:r>
              <a:rPr lang="en-US" dirty="0" smtClean="0"/>
              <a:t>upfront </a:t>
            </a:r>
            <a:r>
              <a:rPr lang="en-US" dirty="0"/>
              <a:t>server </a:t>
            </a:r>
            <a:r>
              <a:rPr lang="en-US" dirty="0" smtClean="0"/>
              <a:t>licenses; this is included </a:t>
            </a:r>
            <a:r>
              <a:rPr lang="en-US" dirty="0"/>
              <a:t>in the price</a:t>
            </a:r>
          </a:p>
          <a:p>
            <a:pPr lvl="0"/>
            <a:r>
              <a:rPr lang="en-US" dirty="0"/>
              <a:t>Likewise, if you use a SQL database, through our SQL Database feature in </a:t>
            </a:r>
            <a:r>
              <a:rPr lang="en-US" dirty="0" smtClean="0"/>
              <a:t>Microsoft Azure, </a:t>
            </a:r>
            <a:r>
              <a:rPr lang="en-US" dirty="0"/>
              <a:t>you do not have to buy a SQL Server </a:t>
            </a:r>
            <a:r>
              <a:rPr lang="en-US" dirty="0" smtClean="0"/>
              <a:t>license—this </a:t>
            </a:r>
            <a:r>
              <a:rPr lang="en-US" dirty="0"/>
              <a:t>is also included in the price</a:t>
            </a:r>
          </a:p>
          <a:p>
            <a:pPr lvl="0"/>
            <a:r>
              <a:rPr lang="en-US" dirty="0"/>
              <a:t>For </a:t>
            </a:r>
            <a:r>
              <a:rPr lang="en-US" dirty="0">
                <a:solidFill>
                  <a:srgbClr val="FF0000"/>
                </a:solidFill>
              </a:rPr>
              <a:t>compute services</a:t>
            </a:r>
            <a:r>
              <a:rPr lang="en-US" dirty="0"/>
              <a:t>, such as VMs and websites you only pay by the hour</a:t>
            </a:r>
          </a:p>
          <a:p>
            <a:pPr lvl="0"/>
            <a:r>
              <a:rPr lang="en-US" dirty="0"/>
              <a:t>This gives you the flexibility to run your applications very cost effectively</a:t>
            </a:r>
          </a:p>
          <a:p>
            <a:pPr lvl="0"/>
            <a:r>
              <a:rPr lang="en-US" dirty="0"/>
              <a:t>You can </a:t>
            </a:r>
            <a:r>
              <a:rPr lang="en-US" dirty="0" smtClean="0"/>
              <a:t>scale up </a:t>
            </a:r>
            <a:r>
              <a:rPr lang="en-US" dirty="0"/>
              <a:t>and scale down your solutions or even turn them on and off as necessary</a:t>
            </a:r>
          </a:p>
          <a:p>
            <a:pPr lvl="0"/>
            <a:r>
              <a:rPr lang="en-US" dirty="0"/>
              <a:t>This also opens up </a:t>
            </a:r>
            <a:r>
              <a:rPr lang="en-US" dirty="0" smtClean="0"/>
              <a:t>a wide range </a:t>
            </a:r>
            <a:r>
              <a:rPr lang="en-US" dirty="0"/>
              <a:t>of possibilities in terms of the new types of apps you can build</a:t>
            </a:r>
          </a:p>
          <a:p>
            <a:r>
              <a:rPr lang="en-US" dirty="0"/>
              <a:t>As of </a:t>
            </a:r>
            <a:r>
              <a:rPr lang="en-US" dirty="0">
                <a:solidFill>
                  <a:srgbClr val="FF0000"/>
                </a:solidFill>
              </a:rPr>
              <a:t>6/3</a:t>
            </a:r>
            <a:r>
              <a:rPr lang="en-US" dirty="0"/>
              <a:t> charges are by the minute and stopped VMs do not incur </a:t>
            </a:r>
            <a:r>
              <a:rPr lang="en-US" dirty="0" smtClean="0"/>
              <a:t>charges</a:t>
            </a:r>
          </a:p>
          <a:p>
            <a:pPr lvl="0"/>
            <a:r>
              <a:rPr lang="en-US" dirty="0" smtClean="0"/>
              <a:t>Pay only for what you use — The </a:t>
            </a:r>
            <a:r>
              <a:rPr lang="en-US" dirty="0"/>
              <a:t>asterisk </a:t>
            </a:r>
            <a:r>
              <a:rPr lang="en-US" dirty="0" smtClean="0"/>
              <a:t>pertains </a:t>
            </a:r>
            <a:r>
              <a:rPr lang="en-US" dirty="0"/>
              <a:t>to the fact that if you have a </a:t>
            </a:r>
            <a:r>
              <a:rPr lang="en-US" dirty="0" smtClean="0"/>
              <a:t>Microsoft Azure </a:t>
            </a:r>
            <a:r>
              <a:rPr lang="en-US" dirty="0"/>
              <a:t>Enterprise Agreement (EA), charges are applied </a:t>
            </a:r>
            <a:r>
              <a:rPr lang="en-US" dirty="0" smtClean="0"/>
              <a:t>differently </a:t>
            </a:r>
            <a:r>
              <a:rPr lang="en-US" dirty="0"/>
              <a:t>because you are purchasing a set number of </a:t>
            </a:r>
            <a:r>
              <a:rPr lang="en-US" dirty="0" smtClean="0"/>
              <a:t>Microsoft Azure </a:t>
            </a:r>
            <a:r>
              <a:rPr lang="en-US" dirty="0"/>
              <a:t>hours per month ahead of the </a:t>
            </a:r>
            <a:r>
              <a:rPr lang="en-US" dirty="0" smtClean="0"/>
              <a:t>usage.</a:t>
            </a:r>
            <a:endParaRPr lang="en-US" dirty="0"/>
          </a:p>
        </p:txBody>
      </p:sp>
      <p:sp>
        <p:nvSpPr>
          <p:cNvPr id="10" name="Slide Image Placeholder 9"/>
          <p:cNvSpPr>
            <a:spLocks noGrp="1" noRot="1" noChangeAspect="1"/>
          </p:cNvSpPr>
          <p:nvPr>
            <p:ph type="sldImg"/>
          </p:nvPr>
        </p:nvSpPr>
        <p:spPr>
          <a:xfrm>
            <a:off x="381000" y="482600"/>
            <a:ext cx="6096000" cy="3429000"/>
          </a:xfrm>
        </p:spPr>
      </p:sp>
      <p:sp>
        <p:nvSpPr>
          <p:cNvPr id="2" name="Rectangle 1"/>
          <p:cNvSpPr/>
          <p:nvPr/>
        </p:nvSpPr>
        <p:spPr>
          <a:xfrm>
            <a:off x="-3164268" y="5583198"/>
            <a:ext cx="3175000" cy="1107996"/>
          </a:xfrm>
          <a:prstGeom prst="rect">
            <a:avLst/>
          </a:prstGeom>
          <a:solidFill>
            <a:srgbClr val="FCD5B5"/>
          </a:solidFill>
          <a:effectLst>
            <a:outerShdw blurRad="190500" dist="76200" dir="2700000" algn="tl">
              <a:srgbClr val="646464"/>
            </a:outerShdw>
          </a:effectLst>
        </p:spPr>
        <p:txBody>
          <a:bodyPr>
            <a:spAutoFit/>
          </a:bodyPr>
          <a:lstStyle/>
          <a:p>
            <a:r>
              <a:rPr lang="en-US" sz="1100" dirty="0" smtClean="0">
                <a:latin typeface="Calibri"/>
              </a:rPr>
              <a:t>[EDITOR] TWB_Trevor</a:t>
            </a:r>
            <a:r>
              <a:rPr lang="en-US" sz="1100" dirty="0">
                <a:latin typeface="Calibri"/>
              </a:rPr>
              <a:t>:</a:t>
            </a:r>
          </a:p>
          <a:p>
            <a:r>
              <a:rPr lang="en-US" sz="1100" i="1" dirty="0" smtClean="0">
                <a:latin typeface="Calibri"/>
              </a:rPr>
              <a:t>04 October 2013
</a:t>
            </a:r>
            <a:r>
              <a:rPr lang="en-US" sz="1100" dirty="0" smtClean="0">
                <a:latin typeface="Calibri"/>
              </a:rPr>
              <a:t>Should “compute services” be changed to “cloud services” as per the guidelines for Microsoft Azure in </a:t>
            </a:r>
            <a:r>
              <a:rPr lang="en-US" sz="1100" dirty="0" err="1" smtClean="0">
                <a:latin typeface="Calibri"/>
              </a:rPr>
              <a:t>MSStyle</a:t>
            </a:r>
            <a:r>
              <a:rPr lang="en-US" sz="1100" dirty="0" smtClean="0">
                <a:latin typeface="Calibri"/>
              </a:rPr>
              <a:t>?</a:t>
            </a:r>
            <a:endParaRPr lang="en-US" sz="1100" dirty="0">
              <a:latin typeface="Calibri"/>
            </a:endParaRPr>
          </a:p>
        </p:txBody>
      </p:sp>
      <p:sp>
        <p:nvSpPr>
          <p:cNvPr id="6" name="Rectangle 5"/>
          <p:cNvSpPr/>
          <p:nvPr/>
        </p:nvSpPr>
        <p:spPr>
          <a:xfrm>
            <a:off x="-3175000" y="7108588"/>
            <a:ext cx="3175000" cy="1107996"/>
          </a:xfrm>
          <a:prstGeom prst="rect">
            <a:avLst/>
          </a:prstGeom>
          <a:solidFill>
            <a:srgbClr val="FCD5B5"/>
          </a:solidFill>
          <a:effectLst>
            <a:outerShdw blurRad="190500" dist="76200" dir="2700000" algn="tl">
              <a:srgbClr val="646464"/>
            </a:outerShdw>
          </a:effectLst>
        </p:spPr>
        <p:txBody>
          <a:bodyPr>
            <a:spAutoFit/>
          </a:bodyPr>
          <a:lstStyle/>
          <a:p>
            <a:r>
              <a:rPr lang="en-US" sz="1100" dirty="0" smtClean="0">
                <a:latin typeface="Calibri"/>
              </a:rPr>
              <a:t>[EDITOR] TWB_Trevor</a:t>
            </a:r>
            <a:r>
              <a:rPr lang="en-US" sz="1100" dirty="0">
                <a:latin typeface="Calibri"/>
              </a:rPr>
              <a:t>:</a:t>
            </a:r>
          </a:p>
          <a:p>
            <a:r>
              <a:rPr lang="en-US" sz="1100" i="1" dirty="0" smtClean="0">
                <a:latin typeface="Calibri"/>
              </a:rPr>
              <a:t>04 October 2013
</a:t>
            </a:r>
            <a:r>
              <a:rPr lang="en-US" sz="1100" dirty="0" smtClean="0">
                <a:latin typeface="Calibri"/>
              </a:rPr>
              <a:t>Kindly change this date reference to mmm-</a:t>
            </a:r>
            <a:r>
              <a:rPr lang="en-US" sz="1100" dirty="0" err="1" smtClean="0">
                <a:latin typeface="Calibri"/>
              </a:rPr>
              <a:t>dd</a:t>
            </a:r>
            <a:r>
              <a:rPr lang="en-US" sz="1100" dirty="0" smtClean="0">
                <a:latin typeface="Calibri"/>
              </a:rPr>
              <a:t>-</a:t>
            </a:r>
            <a:r>
              <a:rPr lang="en-US" sz="1100" dirty="0" err="1" smtClean="0">
                <a:latin typeface="Calibri"/>
              </a:rPr>
              <a:t>yyyy</a:t>
            </a:r>
            <a:r>
              <a:rPr lang="en-US" sz="1100" dirty="0" smtClean="0">
                <a:latin typeface="Calibri"/>
              </a:rPr>
              <a:t>. Depending on the audience of the training, this date format may be interpreted incorrectly.</a:t>
            </a:r>
            <a:endParaRPr lang="en-US" sz="1100" dirty="0">
              <a:latin typeface="Calibri"/>
            </a:endParaRPr>
          </a:p>
        </p:txBody>
      </p:sp>
    </p:spTree>
    <p:extLst>
      <p:ext uri="{BB962C8B-B14F-4D97-AF65-F5344CB8AC3E}">
        <p14:creationId xmlns:p14="http://schemas.microsoft.com/office/powerpoint/2010/main" val="25226187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indent="0">
              <a:buNone/>
            </a:pPr>
            <a:r>
              <a:rPr lang="en-US" dirty="0" smtClean="0"/>
              <a:t>This is just the header slide for the three sections that we will discuss next.</a:t>
            </a:r>
            <a:endParaRPr lang="en-US" dirty="0"/>
          </a:p>
        </p:txBody>
      </p:sp>
      <p:sp>
        <p:nvSpPr>
          <p:cNvPr id="4" name="Slide Number Placeholder 3"/>
          <p:cNvSpPr>
            <a:spLocks noGrp="1"/>
          </p:cNvSpPr>
          <p:nvPr>
            <p:ph type="sldNum" sz="quarter" idx="10"/>
          </p:nvPr>
        </p:nvSpPr>
        <p:spPr/>
        <p:txBody>
          <a:bodyPr/>
          <a:lstStyle/>
          <a:p>
            <a:fld id="{82AABF77-E2E4-44CA-BA5C-65E132CF08D8}" type="slidenum">
              <a:rPr lang="en-US" smtClean="0"/>
              <a:pPr/>
              <a:t>14</a:t>
            </a:fld>
            <a:endParaRPr lang="en-US" dirty="0"/>
          </a:p>
        </p:txBody>
      </p:sp>
      <p:sp>
        <p:nvSpPr>
          <p:cNvPr id="7" name="Slide Image Placeholder 6"/>
          <p:cNvSpPr>
            <a:spLocks noGrp="1" noRot="1" noChangeAspect="1"/>
          </p:cNvSpPr>
          <p:nvPr>
            <p:ph type="sldImg"/>
          </p:nvPr>
        </p:nvSpPr>
        <p:spPr>
          <a:xfrm>
            <a:off x="381000" y="482600"/>
            <a:ext cx="6096000" cy="3429000"/>
          </a:xfrm>
        </p:spPr>
      </p:sp>
    </p:spTree>
    <p:extLst>
      <p:ext uri="{BB962C8B-B14F-4D97-AF65-F5344CB8AC3E}">
        <p14:creationId xmlns:p14="http://schemas.microsoft.com/office/powerpoint/2010/main" val="24543319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484188"/>
            <a:ext cx="6096000" cy="3429000"/>
          </a:xfrm>
        </p:spPr>
      </p:sp>
      <p:sp>
        <p:nvSpPr>
          <p:cNvPr id="3" name="Notes Placeholder 2"/>
          <p:cNvSpPr>
            <a:spLocks noGrp="1"/>
          </p:cNvSpPr>
          <p:nvPr>
            <p:ph type="body" idx="1"/>
          </p:nvPr>
        </p:nvSpPr>
        <p:spPr/>
        <p:txBody>
          <a:bodyPr/>
          <a:lstStyle/>
          <a:p>
            <a:pPr marL="0" indent="0">
              <a:buNone/>
            </a:pPr>
            <a:r>
              <a:rPr lang="en-US" dirty="0" smtClean="0"/>
              <a:t>The purpose</a:t>
            </a:r>
            <a:r>
              <a:rPr lang="en-US" baseline="0" dirty="0" smtClean="0"/>
              <a:t> of this slide is NOT to do a demo, either functional or through the portal of all these features. You only need to give a brief description of what each piece does, reminding the students that we are focused on </a:t>
            </a:r>
            <a:r>
              <a:rPr lang="en-US" baseline="0" dirty="0" err="1" smtClean="0"/>
              <a:t>IaaS</a:t>
            </a:r>
            <a:r>
              <a:rPr lang="en-US" baseline="0" dirty="0" smtClean="0"/>
              <a:t>, nothing else</a:t>
            </a:r>
          </a:p>
          <a:p>
            <a:pPr marL="0" indent="0">
              <a:buNone/>
            </a:pPr>
            <a:endParaRPr lang="en-US" dirty="0" smtClean="0"/>
          </a:p>
          <a:p>
            <a:r>
              <a:rPr lang="en-US" dirty="0" smtClean="0"/>
              <a:t>Web Apps Overview – Video http://azure.microsoft.com/en-us/services/app-service/web/, other info http://azure.microsoft.com/en-us/documentation/articles/app-service-web-overview/</a:t>
            </a:r>
          </a:p>
          <a:p>
            <a:r>
              <a:rPr lang="en-US" dirty="0" smtClean="0"/>
              <a:t>Azure App Service and existing Azure services http://azure.microsoft.com/en-us/documentation/articles/app-service-changes-existing-services/</a:t>
            </a:r>
          </a:p>
          <a:p>
            <a:r>
              <a:rPr lang="en-US" dirty="0" smtClean="0"/>
              <a:t>Mobile Apps – Video http://azure.microsoft.com/en-us/services/app-service/mobile/, other info</a:t>
            </a:r>
            <a:r>
              <a:rPr lang="en-US" baseline="0" dirty="0" smtClean="0"/>
              <a:t> </a:t>
            </a:r>
            <a:r>
              <a:rPr lang="en-US" dirty="0" smtClean="0"/>
              <a:t>http://azure.microsoft.com/en-us/documentation/articles/app-service-mobile-value-prop-preview/</a:t>
            </a:r>
          </a:p>
          <a:p>
            <a:r>
              <a:rPr lang="en-US" dirty="0" smtClean="0"/>
              <a:t>API Apps – Video http://azure.microsoft.com/en-us/services/app-service/api/, other info http://azure.microsoft.com/en-us/documentation/articles/app-service-api-apps-why-best-platform/</a:t>
            </a:r>
          </a:p>
          <a:p>
            <a:r>
              <a:rPr lang="en-US" dirty="0" smtClean="0"/>
              <a:t>Logic apps – Video - http://azure.microsoft.com/en-us/services/app-service/logic/, other info http://azure.microsoft.com/en-us/documentation/articles/app-service-logic-what-are-logic-apps/</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1489DB6A-E92B-415B-AFB4-9C72D4A9006D}" type="slidenum">
              <a:rPr lang="en-US" smtClean="0"/>
              <a:t>15</a:t>
            </a:fld>
            <a:endParaRPr lang="en-US"/>
          </a:p>
        </p:txBody>
      </p:sp>
    </p:spTree>
    <p:extLst>
      <p:ext uri="{BB962C8B-B14F-4D97-AF65-F5344CB8AC3E}">
        <p14:creationId xmlns:p14="http://schemas.microsoft.com/office/powerpoint/2010/main" val="38925546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484188"/>
            <a:ext cx="6096000" cy="3429000"/>
          </a:xfrm>
        </p:spPr>
      </p:sp>
      <p:sp>
        <p:nvSpPr>
          <p:cNvPr id="3" name="Notes Placeholder 2"/>
          <p:cNvSpPr>
            <a:spLocks noGrp="1"/>
          </p:cNvSpPr>
          <p:nvPr>
            <p:ph type="body" idx="1"/>
          </p:nvPr>
        </p:nvSpPr>
        <p:spPr/>
        <p:txBody>
          <a:bodyPr/>
          <a:lstStyle/>
          <a:p>
            <a:pPr marL="0" indent="0">
              <a:buNone/>
            </a:pPr>
            <a:r>
              <a:rPr lang="en-US" dirty="0" smtClean="0"/>
              <a:t>These are the basic points of what a Cloud Service is and what it does. General questions people want to know are about how does it compare to App Service Web Apps (typically limited to less VMs).</a:t>
            </a:r>
          </a:p>
          <a:p>
            <a:pPr marL="0" indent="0">
              <a:buNone/>
            </a:pPr>
            <a:endParaRPr lang="en-US" dirty="0" smtClean="0"/>
          </a:p>
          <a:p>
            <a:pPr marL="0" indent="0">
              <a:buNone/>
            </a:pPr>
            <a:r>
              <a:rPr lang="en-US" dirty="0" smtClean="0"/>
              <a:t>Cloud Services are also used to contain IaaS virtual machines </a:t>
            </a:r>
            <a:r>
              <a:rPr lang="en-US" i="1" dirty="0" smtClean="0"/>
              <a:t>(V1- Classic) – we will explain more about ‘classic</a:t>
            </a:r>
            <a:r>
              <a:rPr lang="en-US" i="1" baseline="0" dirty="0" smtClean="0"/>
              <a:t>’ and V2 later in the workshop</a:t>
            </a:r>
            <a:endParaRPr lang="en-US" dirty="0"/>
          </a:p>
        </p:txBody>
      </p:sp>
      <p:sp>
        <p:nvSpPr>
          <p:cNvPr id="4" name="Slide Number Placeholder 3"/>
          <p:cNvSpPr>
            <a:spLocks noGrp="1"/>
          </p:cNvSpPr>
          <p:nvPr>
            <p:ph type="sldNum" sz="quarter" idx="10"/>
          </p:nvPr>
        </p:nvSpPr>
        <p:spPr/>
        <p:txBody>
          <a:bodyPr/>
          <a:lstStyle/>
          <a:p>
            <a:fld id="{1489DB6A-E92B-415B-AFB4-9C72D4A9006D}" type="slidenum">
              <a:rPr lang="en-US" smtClean="0"/>
              <a:t>16</a:t>
            </a:fld>
            <a:endParaRPr lang="en-US"/>
          </a:p>
        </p:txBody>
      </p:sp>
    </p:spTree>
    <p:extLst>
      <p:ext uri="{BB962C8B-B14F-4D97-AF65-F5344CB8AC3E}">
        <p14:creationId xmlns:p14="http://schemas.microsoft.com/office/powerpoint/2010/main" val="5113151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484188"/>
            <a:ext cx="6096000" cy="3429000"/>
          </a:xfrm>
        </p:spPr>
      </p:sp>
      <p:sp>
        <p:nvSpPr>
          <p:cNvPr id="3" name="Notes Placeholder 2"/>
          <p:cNvSpPr>
            <a:spLocks noGrp="1"/>
          </p:cNvSpPr>
          <p:nvPr>
            <p:ph type="body" idx="1"/>
          </p:nvPr>
        </p:nvSpPr>
        <p:spPr/>
        <p:txBody>
          <a:bodyPr/>
          <a:lstStyle/>
          <a:p>
            <a:pPr marL="0" indent="0">
              <a:buNone/>
            </a:pPr>
            <a:r>
              <a:rPr lang="en-US" dirty="0" smtClean="0"/>
              <a:t>This is the</a:t>
            </a:r>
            <a:r>
              <a:rPr lang="en-US" baseline="0" dirty="0" smtClean="0"/>
              <a:t> 10,000 </a:t>
            </a:r>
            <a:r>
              <a:rPr lang="en-US" baseline="0" dirty="0" err="1" smtClean="0"/>
              <a:t>ft</a:t>
            </a:r>
            <a:r>
              <a:rPr lang="en-US" baseline="0" dirty="0" smtClean="0"/>
              <a:t> view of IaaS. You do not need to go in to detail for these items, this will all be performed as you progress through the workshop.</a:t>
            </a:r>
          </a:p>
          <a:p>
            <a:r>
              <a:rPr lang="en-US" baseline="0" dirty="0" smtClean="0"/>
              <a:t>A. The IaaS machines are compute resources. In these compute resources you can deploy extensions</a:t>
            </a:r>
          </a:p>
          <a:p>
            <a:r>
              <a:rPr lang="en-US" baseline="0" dirty="0" smtClean="0"/>
              <a:t>B. VMs are stored in Azure storage blobs in a storage account. There are both standard and premium storage accounts</a:t>
            </a:r>
          </a:p>
          <a:p>
            <a:r>
              <a:rPr lang="en-US" baseline="0" dirty="0" smtClean="0"/>
              <a:t>C. VMs can be put into networks and the virtual machines have NICs that communicate on the network. Machines can be secured by Network security groups. V1-Classic VMs do not require a virtual network</a:t>
            </a:r>
            <a:endParaRPr lang="en-US" dirty="0"/>
          </a:p>
        </p:txBody>
      </p:sp>
      <p:sp>
        <p:nvSpPr>
          <p:cNvPr id="4" name="Slide Number Placeholder 3"/>
          <p:cNvSpPr>
            <a:spLocks noGrp="1"/>
          </p:cNvSpPr>
          <p:nvPr>
            <p:ph type="sldNum" sz="quarter" idx="10"/>
          </p:nvPr>
        </p:nvSpPr>
        <p:spPr/>
        <p:txBody>
          <a:bodyPr/>
          <a:lstStyle/>
          <a:p>
            <a:fld id="{1489DB6A-E92B-415B-AFB4-9C72D4A9006D}" type="slidenum">
              <a:rPr lang="en-US" smtClean="0"/>
              <a:t>17</a:t>
            </a:fld>
            <a:endParaRPr lang="en-US"/>
          </a:p>
        </p:txBody>
      </p:sp>
    </p:spTree>
    <p:extLst>
      <p:ext uri="{BB962C8B-B14F-4D97-AF65-F5344CB8AC3E}">
        <p14:creationId xmlns:p14="http://schemas.microsoft.com/office/powerpoint/2010/main" val="11298595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484188"/>
            <a:ext cx="6096000" cy="3429000"/>
          </a:xfrm>
        </p:spPr>
      </p:sp>
      <p:sp>
        <p:nvSpPr>
          <p:cNvPr id="3" name="Notes Placeholder 2"/>
          <p:cNvSpPr>
            <a:spLocks noGrp="1"/>
          </p:cNvSpPr>
          <p:nvPr>
            <p:ph type="body" idx="1"/>
          </p:nvPr>
        </p:nvSpPr>
        <p:spPr/>
        <p:txBody>
          <a:bodyPr/>
          <a:lstStyle/>
          <a:p>
            <a:r>
              <a:rPr lang="en-US" dirty="0" smtClean="0"/>
              <a:t>Introduce the two ways</a:t>
            </a:r>
            <a:r>
              <a:rPr lang="en-US" baseline="0" dirty="0" smtClean="0"/>
              <a:t> to manage Azure services.</a:t>
            </a:r>
          </a:p>
          <a:p>
            <a:r>
              <a:rPr lang="en-US" baseline="0" dirty="0" smtClean="0"/>
              <a:t>ASM has been around since 2009 and is getting long in the tooth.</a:t>
            </a:r>
          </a:p>
          <a:p>
            <a:r>
              <a:rPr lang="en-US" baseline="0" dirty="0" smtClean="0"/>
              <a:t>ARM supports modern deployment practices. It is designed to be extensible to all current and future services.</a:t>
            </a:r>
          </a:p>
          <a:p>
            <a:endParaRPr lang="en-US" baseline="0" dirty="0" smtClean="0"/>
          </a:p>
          <a:p>
            <a:pPr marL="0" indent="0">
              <a:buNone/>
            </a:pPr>
            <a:r>
              <a:rPr lang="en-GB" dirty="0" smtClean="0"/>
              <a:t>Since we currently</a:t>
            </a:r>
            <a:r>
              <a:rPr lang="en-GB" baseline="0" dirty="0" smtClean="0"/>
              <a:t> have two different APIs in use in Azure, we want to explain, although not very deeply, that in the CURRENT portal and V1/Classic, the resources are categorized and accessed via a REST API named ‘Service Management API’. Primarily, access to this portal and items in Azure through this API has been through the use of certificates and then later Microsoft has started adding the capability of using Azure AD through the use of Add-</a:t>
            </a:r>
            <a:r>
              <a:rPr lang="en-GB" baseline="0" dirty="0" err="1" smtClean="0"/>
              <a:t>AzureAccount</a:t>
            </a:r>
            <a:r>
              <a:rPr lang="en-GB" baseline="0" dirty="0" smtClean="0"/>
              <a:t>.</a:t>
            </a:r>
          </a:p>
          <a:p>
            <a:pPr marL="0" indent="0">
              <a:buNone/>
            </a:pPr>
            <a:endParaRPr lang="en-GB" baseline="0" dirty="0" smtClean="0"/>
          </a:p>
          <a:p>
            <a:pPr marL="0" indent="0">
              <a:buNone/>
            </a:pPr>
            <a:r>
              <a:rPr lang="en-GB" baseline="0" dirty="0" smtClean="0"/>
              <a:t>An IT Pro rarely, if ever, will use the API directly, although all other Azure tools do use the API. So, the programmatic aspect of this is not really relevant, but as of the ARM API, how the VMs are accessed has completely changed because of the different API.</a:t>
            </a:r>
          </a:p>
          <a:p>
            <a:pPr marL="0" indent="0">
              <a:buNone/>
            </a:pPr>
            <a:endParaRPr lang="en-GB" baseline="0" dirty="0" smtClean="0"/>
          </a:p>
          <a:p>
            <a:pPr marL="0" indent="0">
              <a:buNone/>
            </a:pPr>
            <a:r>
              <a:rPr lang="en-GB" baseline="0" dirty="0" smtClean="0"/>
              <a:t>NOTES</a:t>
            </a:r>
            <a:endParaRPr lang="en-GB" dirty="0" smtClean="0"/>
          </a:p>
          <a:p>
            <a:r>
              <a:rPr lang="en-GB" dirty="0" smtClean="0"/>
              <a:t>For now it’s not possible to upload a management</a:t>
            </a:r>
            <a:r>
              <a:rPr lang="en-GB" baseline="0" dirty="0" smtClean="0"/>
              <a:t> certificate with the SMAPI (which makes sense as accessing the SMAPI requires a management certificate…). You instead have to upload it via the portal</a:t>
            </a:r>
          </a:p>
          <a:p>
            <a:r>
              <a:rPr lang="en-GB" dirty="0" smtClean="0"/>
              <a:t>The subscription ID forms part of the URI,</a:t>
            </a:r>
            <a:r>
              <a:rPr lang="en-GB" baseline="0" dirty="0" smtClean="0"/>
              <a:t> which is in line with the fact that the Subscription in the security boundary for the administration of the resources.</a:t>
            </a:r>
          </a:p>
          <a:p>
            <a:endParaRPr lang="en-GB" baseline="0" dirty="0" smtClean="0"/>
          </a:p>
          <a:p>
            <a:endParaRPr lang="en-GB" dirty="0" smtClean="0"/>
          </a:p>
          <a:p>
            <a:pPr marL="0" indent="0">
              <a:buNone/>
            </a:pPr>
            <a:endParaRPr lang="en-US" dirty="0"/>
          </a:p>
        </p:txBody>
      </p:sp>
      <p:sp>
        <p:nvSpPr>
          <p:cNvPr id="6" name="Date Placeholder 5"/>
          <p:cNvSpPr>
            <a:spLocks noGrp="1"/>
          </p:cNvSpPr>
          <p:nvPr>
            <p:ph type="dt" idx="12"/>
          </p:nvPr>
        </p:nvSpPr>
        <p:spPr>
          <a:xfrm>
            <a:off x="4023092" y="0"/>
            <a:ext cx="3077739" cy="468471"/>
          </a:xfrm>
          <a:prstGeom prst="rect">
            <a:avLst/>
          </a:prstGeom>
        </p:spPr>
        <p:txBody>
          <a:bodyPr/>
          <a:lstStyle/>
          <a:p>
            <a:fld id="{97EC2E71-BC3B-49B8-B2BF-93DCC9B91A9A}" type="datetime1">
              <a:rPr lang="en-US" smtClean="0"/>
              <a:t>1/28/2016</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18</a:t>
            </a:fld>
            <a:endParaRPr lang="en-US" dirty="0"/>
          </a:p>
        </p:txBody>
      </p:sp>
      <p:sp>
        <p:nvSpPr>
          <p:cNvPr id="10" name="Footer Placeholder 9"/>
          <p:cNvSpPr>
            <a:spLocks noGrp="1"/>
          </p:cNvSpPr>
          <p:nvPr>
            <p:ph type="ftr" sz="quarter" idx="14"/>
          </p:nvPr>
        </p:nvSpPr>
        <p:spPr>
          <a:xfrm>
            <a:off x="0" y="8900954"/>
            <a:ext cx="6131803" cy="364740"/>
          </a:xfrm>
          <a:prstGeom prst="rect">
            <a:avLst/>
          </a:prstGeom>
        </p:spPr>
        <p:txBody>
          <a:bodyPr/>
          <a:lstStyle/>
          <a:p>
            <a:pPr defTabSz="940882"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30781405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484188"/>
            <a:ext cx="6096000" cy="3429000"/>
          </a:xfrm>
        </p:spPr>
      </p:sp>
      <p:sp>
        <p:nvSpPr>
          <p:cNvPr id="3" name="Notes Placeholder 2"/>
          <p:cNvSpPr>
            <a:spLocks noGrp="1"/>
          </p:cNvSpPr>
          <p:nvPr>
            <p:ph type="body" idx="1"/>
          </p:nvPr>
        </p:nvSpPr>
        <p:spPr/>
        <p:txBody>
          <a:bodyPr/>
          <a:lstStyle/>
          <a:p>
            <a:pPr marL="0" indent="0">
              <a:buNone/>
            </a:pPr>
            <a:r>
              <a:rPr lang="en-US" dirty="0" smtClean="0"/>
              <a:t>Purpose of Slide</a:t>
            </a:r>
          </a:p>
          <a:p>
            <a:pPr marL="0" indent="0">
              <a:buNone/>
            </a:pPr>
            <a:r>
              <a:rPr lang="en-US" dirty="0" smtClean="0"/>
              <a:t>This slide is used to discuss at a high level the different management models</a:t>
            </a:r>
            <a:r>
              <a:rPr lang="en-US" baseline="0" dirty="0" smtClean="0"/>
              <a:t> for IaaS because currently, we have two</a:t>
            </a:r>
          </a:p>
          <a:p>
            <a:pPr marL="0" indent="0">
              <a:buNone/>
            </a:pPr>
            <a:endParaRPr lang="en-US" baseline="0" dirty="0" smtClean="0"/>
          </a:p>
          <a:p>
            <a:pPr marL="0" indent="0">
              <a:buNone/>
            </a:pPr>
            <a:r>
              <a:rPr lang="en-US" baseline="0" dirty="0" smtClean="0"/>
              <a:t>NOTES:</a:t>
            </a:r>
          </a:p>
          <a:p>
            <a:pPr marL="171450" indent="-171450"/>
            <a:r>
              <a:rPr lang="en-US" baseline="0" dirty="0" smtClean="0"/>
              <a:t>On the left, we have the current model. You have VMs that have </a:t>
            </a:r>
            <a:r>
              <a:rPr lang="en-US" baseline="0" dirty="0" err="1" smtClean="0"/>
              <a:t>Ips</a:t>
            </a:r>
            <a:r>
              <a:rPr lang="en-US" baseline="0" dirty="0" smtClean="0"/>
              <a:t> addresses. These VMs can be load balanced. VMs are stored in storage accounts and if you have a virtual network, reside in a subnet of the virtual network.</a:t>
            </a:r>
          </a:p>
          <a:p>
            <a:pPr marL="171450" indent="-171450"/>
            <a:r>
              <a:rPr lang="en-US" baseline="0" dirty="0" smtClean="0"/>
              <a:t>On the right, the new Resource Group management method</a:t>
            </a:r>
          </a:p>
          <a:p>
            <a:pPr marL="344488" lvl="1" indent="-171450"/>
            <a:r>
              <a:rPr lang="en-US" baseline="0" dirty="0" smtClean="0"/>
              <a:t>VMs still reside in a storage account</a:t>
            </a:r>
          </a:p>
          <a:p>
            <a:pPr marL="344488" lvl="1" indent="-171450"/>
            <a:r>
              <a:rPr lang="en-US" baseline="0" dirty="0" smtClean="0"/>
              <a:t>You MUST have a virtual network</a:t>
            </a:r>
          </a:p>
          <a:p>
            <a:pPr marL="344488" lvl="1" indent="-171450"/>
            <a:r>
              <a:rPr lang="en-US" baseline="0" dirty="0" smtClean="0"/>
              <a:t>All resources are logically part of a group, unlike in the classic model</a:t>
            </a:r>
          </a:p>
          <a:p>
            <a:pPr marL="344488" lvl="1" indent="-171450"/>
            <a:endParaRPr lang="en-US" baseline="0" dirty="0" smtClean="0"/>
          </a:p>
          <a:p>
            <a:pPr marL="0" indent="0">
              <a:buNone/>
            </a:pPr>
            <a:endParaRPr lang="en-US" dirty="0"/>
          </a:p>
        </p:txBody>
      </p:sp>
      <p:sp>
        <p:nvSpPr>
          <p:cNvPr id="4" name="Slide Number Placeholder 3"/>
          <p:cNvSpPr>
            <a:spLocks noGrp="1"/>
          </p:cNvSpPr>
          <p:nvPr>
            <p:ph type="sldNum" sz="quarter" idx="10"/>
          </p:nvPr>
        </p:nvSpPr>
        <p:spPr/>
        <p:txBody>
          <a:bodyPr/>
          <a:lstStyle/>
          <a:p>
            <a:fld id="{1489DB6A-E92B-415B-AFB4-9C72D4A9006D}" type="slidenum">
              <a:rPr lang="en-US" smtClean="0"/>
              <a:t>19</a:t>
            </a:fld>
            <a:endParaRPr lang="en-US"/>
          </a:p>
        </p:txBody>
      </p:sp>
    </p:spTree>
    <p:extLst>
      <p:ext uri="{BB962C8B-B14F-4D97-AF65-F5344CB8AC3E}">
        <p14:creationId xmlns:p14="http://schemas.microsoft.com/office/powerpoint/2010/main" val="1213379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484188"/>
            <a:ext cx="6096000" cy="3429000"/>
          </a:xfrm>
        </p:spPr>
      </p:sp>
      <p:sp>
        <p:nvSpPr>
          <p:cNvPr id="3" name="Notes Placeholder 2"/>
          <p:cNvSpPr>
            <a:spLocks noGrp="1"/>
          </p:cNvSpPr>
          <p:nvPr>
            <p:ph type="body" idx="1"/>
          </p:nvPr>
        </p:nvSpPr>
        <p:spPr/>
        <p:txBody>
          <a:bodyPr/>
          <a:lstStyle/>
          <a:p>
            <a:pPr marL="0" lvl="0" indent="0">
              <a:buNone/>
            </a:pPr>
            <a:r>
              <a:rPr lang="en-US" b="1" dirty="0" smtClean="0"/>
              <a:t>Overview</a:t>
            </a:r>
          </a:p>
          <a:p>
            <a:pPr marL="0" lvl="0" indent="0">
              <a:buNone/>
            </a:pPr>
            <a:r>
              <a:rPr lang="en-US" dirty="0" smtClean="0"/>
              <a:t>This module includes the following sections:</a:t>
            </a:r>
            <a:endParaRPr lang="en-US" sz="1100" dirty="0" smtClean="0"/>
          </a:p>
          <a:p>
            <a:r>
              <a:rPr lang="en-US" dirty="0" smtClean="0"/>
              <a:t>Overview of Cloud Computing</a:t>
            </a:r>
            <a:endParaRPr lang="en-US" sz="1100" dirty="0" smtClean="0"/>
          </a:p>
          <a:p>
            <a:r>
              <a:rPr lang="en-US" dirty="0" smtClean="0"/>
              <a:t>Cloud Computing Patterns</a:t>
            </a:r>
            <a:endParaRPr lang="en-US" sz="1100" dirty="0" smtClean="0"/>
          </a:p>
          <a:p>
            <a:r>
              <a:rPr lang="en-US" dirty="0" smtClean="0"/>
              <a:t>Compute Components of Microsoft Azure</a:t>
            </a:r>
            <a:endParaRPr lang="en-US" sz="1100" dirty="0" smtClean="0"/>
          </a:p>
          <a:p>
            <a:r>
              <a:rPr lang="en-US" dirty="0" smtClean="0"/>
              <a:t>Other Microsoft Azure services</a:t>
            </a:r>
            <a:endParaRPr lang="en-US" sz="1100" dirty="0" smtClean="0"/>
          </a:p>
          <a:p>
            <a:pPr marL="0" indent="0">
              <a:buNone/>
            </a:pPr>
            <a:endParaRPr lang="en-US" dirty="0" smtClean="0">
              <a:solidFill>
                <a:srgbClr val="FF0000"/>
              </a:solidFill>
            </a:endParaRPr>
          </a:p>
          <a:p>
            <a:pPr marL="0" indent="0">
              <a:buNone/>
            </a:pPr>
            <a:r>
              <a:rPr lang="en-US" b="1" dirty="0" smtClean="0">
                <a:solidFill>
                  <a:srgbClr val="FF0000"/>
                </a:solidFill>
              </a:rPr>
              <a:t>Objective</a:t>
            </a:r>
          </a:p>
          <a:p>
            <a:pPr marL="0" indent="0">
              <a:buNone/>
            </a:pPr>
            <a:r>
              <a:rPr lang="en-US" dirty="0" smtClean="0">
                <a:solidFill>
                  <a:srgbClr val="FF0000"/>
                </a:solidFill>
              </a:rPr>
              <a:t>After this module, you will be able to:</a:t>
            </a:r>
            <a:endParaRPr lang="en-US" sz="1100" dirty="0" smtClean="0">
              <a:solidFill>
                <a:srgbClr val="FF0000"/>
              </a:solidFill>
            </a:endParaRPr>
          </a:p>
          <a:p>
            <a:pPr lvl="0"/>
            <a:r>
              <a:rPr lang="en-US" dirty="0" smtClean="0">
                <a:solidFill>
                  <a:srgbClr val="FF0000"/>
                </a:solidFill>
              </a:rPr>
              <a:t>Objective 1:</a:t>
            </a:r>
            <a:endParaRPr lang="en-US" sz="1100" dirty="0" smtClean="0">
              <a:solidFill>
                <a:srgbClr val="FF0000"/>
              </a:solidFill>
            </a:endParaRPr>
          </a:p>
          <a:p>
            <a:pPr lvl="0"/>
            <a:r>
              <a:rPr lang="en-US" dirty="0" smtClean="0">
                <a:solidFill>
                  <a:srgbClr val="FF0000"/>
                </a:solidFill>
              </a:rPr>
              <a:t>Objective 2: </a:t>
            </a:r>
            <a:endParaRPr lang="en-US" sz="1100" dirty="0" smtClean="0">
              <a:solidFill>
                <a:srgbClr val="FF0000"/>
              </a:solidFill>
            </a:endParaRPr>
          </a:p>
          <a:p>
            <a:r>
              <a:rPr lang="en-US" sz="1100" dirty="0" smtClean="0">
                <a:solidFill>
                  <a:srgbClr val="FF0000"/>
                </a:solidFill>
              </a:rPr>
              <a:t>Objective 3:</a:t>
            </a:r>
            <a:endParaRPr lang="en-US" dirty="0" smtClean="0">
              <a:solidFill>
                <a:srgbClr val="FF0000"/>
              </a:solidFill>
            </a:endParaRPr>
          </a:p>
          <a:p>
            <a:pPr marL="0" indent="0">
              <a:buNone/>
            </a:pPr>
            <a:endParaRPr lang="en-US" dirty="0" smtClean="0">
              <a:solidFill>
                <a:srgbClr val="FF0000"/>
              </a:solidFill>
            </a:endParaRPr>
          </a:p>
          <a:p>
            <a:pPr marL="0" indent="0">
              <a:buNone/>
            </a:pPr>
            <a:r>
              <a:rPr lang="en-US" dirty="0" smtClean="0">
                <a:solidFill>
                  <a:srgbClr val="FF0000"/>
                </a:solidFill>
              </a:rPr>
              <a:t>After this lesson, you will be able to:</a:t>
            </a:r>
          </a:p>
          <a:p>
            <a:pPr marL="171450" indent="-171450">
              <a:buFont typeface="Arial" panose="020B0604020202020204" pitchFamily="34" charset="0"/>
              <a:buChar char="•"/>
            </a:pPr>
            <a:r>
              <a:rPr lang="en-US" dirty="0" smtClean="0">
                <a:solidFill>
                  <a:srgbClr val="FF0000"/>
                </a:solidFill>
              </a:rPr>
              <a:t>Objective</a:t>
            </a:r>
          </a:p>
          <a:p>
            <a:pPr marL="171450" indent="-171450">
              <a:buFont typeface="Arial" panose="020B0604020202020204" pitchFamily="34" charset="0"/>
              <a:buChar char="•"/>
            </a:pPr>
            <a:r>
              <a:rPr lang="en-US" dirty="0" smtClean="0">
                <a:solidFill>
                  <a:srgbClr val="FF0000"/>
                </a:solidFill>
              </a:rPr>
              <a:t>Objective</a:t>
            </a:r>
          </a:p>
          <a:p>
            <a:pPr marL="0" indent="0">
              <a:buFont typeface="Arial" panose="020B0604020202020204" pitchFamily="34" charset="0"/>
              <a:buNone/>
            </a:pPr>
            <a:r>
              <a:rPr lang="en-US" b="1" dirty="0" smtClean="0">
                <a:solidFill>
                  <a:srgbClr val="FF0000"/>
                </a:solidFill>
              </a:rPr>
              <a:t>Why should you learn this material?</a:t>
            </a:r>
          </a:p>
          <a:p>
            <a:pPr marL="0" indent="0">
              <a:buFont typeface="Arial" panose="020B0604020202020204" pitchFamily="34" charset="0"/>
              <a:buNone/>
            </a:pPr>
            <a:r>
              <a:rPr lang="en-US" dirty="0" smtClean="0">
                <a:solidFill>
                  <a:srgbClr val="FF0000"/>
                </a:solidFill>
              </a:rPr>
              <a:t>&lt;Insert</a:t>
            </a:r>
            <a:r>
              <a:rPr lang="en-US" baseline="0" dirty="0" smtClean="0">
                <a:solidFill>
                  <a:srgbClr val="FF0000"/>
                </a:solidFill>
              </a:rPr>
              <a:t> a paragraph explaining why it is useful to learn this material.&gt;</a:t>
            </a:r>
            <a:endParaRPr lang="en-US" dirty="0" smtClean="0">
              <a:solidFill>
                <a:srgbClr val="FF0000"/>
              </a:solidFill>
            </a:endParaRPr>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675416BA-65F7-274A-AD61-D0FA78F3AA6E}" type="slidenum">
              <a:rPr lang="en-US" smtClean="0"/>
              <a:pPr/>
              <a:t>2</a:t>
            </a:fld>
            <a:endParaRPr lang="en-US"/>
          </a:p>
        </p:txBody>
      </p:sp>
      <p:sp>
        <p:nvSpPr>
          <p:cNvPr id="5" name="Rectangle 4"/>
          <p:cNvSpPr/>
          <p:nvPr/>
        </p:nvSpPr>
        <p:spPr>
          <a:xfrm>
            <a:off x="-2857500" y="4037611"/>
            <a:ext cx="3175000" cy="769441"/>
          </a:xfrm>
          <a:prstGeom prst="rect">
            <a:avLst/>
          </a:prstGeom>
          <a:solidFill>
            <a:srgbClr val="FCD5B5"/>
          </a:solidFill>
          <a:effectLst>
            <a:outerShdw blurRad="190500" dist="76200" dir="2700000" algn="tl">
              <a:srgbClr val="646464"/>
            </a:outerShdw>
          </a:effectLst>
        </p:spPr>
        <p:txBody>
          <a:bodyPr>
            <a:spAutoFit/>
          </a:bodyPr>
          <a:lstStyle/>
          <a:p>
            <a:r>
              <a:rPr lang="en-US" sz="1100" dirty="0" smtClean="0">
                <a:latin typeface="Calibri"/>
              </a:rPr>
              <a:t>[EDITOR] TWB_Shalini</a:t>
            </a:r>
            <a:r>
              <a:rPr lang="en-US" sz="1100" dirty="0">
                <a:latin typeface="Calibri"/>
              </a:rPr>
              <a:t>:</a:t>
            </a:r>
          </a:p>
          <a:p>
            <a:r>
              <a:rPr lang="en-US" sz="1100" i="1" dirty="0" smtClean="0">
                <a:latin typeface="Calibri"/>
              </a:rPr>
              <a:t>Thursday, October 03, 2013
</a:t>
            </a:r>
            <a:r>
              <a:rPr lang="en-US" sz="1100" dirty="0" smtClean="0"/>
              <a:t>Please </a:t>
            </a:r>
            <a:r>
              <a:rPr lang="en-US" sz="1100" dirty="0"/>
              <a:t>update the placeholder content.</a:t>
            </a:r>
            <a:endParaRPr lang="en-US" sz="1100" dirty="0">
              <a:latin typeface="Calibri"/>
            </a:endParaRPr>
          </a:p>
        </p:txBody>
      </p:sp>
    </p:spTree>
    <p:extLst>
      <p:ext uri="{BB962C8B-B14F-4D97-AF65-F5344CB8AC3E}">
        <p14:creationId xmlns:p14="http://schemas.microsoft.com/office/powerpoint/2010/main" val="36673768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B263312-38AA-4E1E-B2B5-0F8F122B24FE}" type="slidenum">
              <a:rPr lang="en-US" smtClean="0"/>
              <a:pPr/>
              <a:t>20</a:t>
            </a:fld>
            <a:endParaRPr lang="en-US" dirty="0"/>
          </a:p>
        </p:txBody>
      </p:sp>
      <p:sp>
        <p:nvSpPr>
          <p:cNvPr id="6" name="Slide Image Placeholder 5"/>
          <p:cNvSpPr>
            <a:spLocks noGrp="1" noRot="1" noChangeAspect="1"/>
          </p:cNvSpPr>
          <p:nvPr>
            <p:ph type="sldImg"/>
          </p:nvPr>
        </p:nvSpPr>
        <p:spPr>
          <a:xfrm>
            <a:off x="381000" y="482600"/>
            <a:ext cx="6096000" cy="3429000"/>
          </a:xfrm>
        </p:spPr>
      </p:sp>
      <p:sp>
        <p:nvSpPr>
          <p:cNvPr id="7" name="Notes Placeholder 6"/>
          <p:cNvSpPr>
            <a:spLocks noGrp="1"/>
          </p:cNvSpPr>
          <p:nvPr>
            <p:ph type="body" idx="1"/>
          </p:nvPr>
        </p:nvSpPr>
        <p:spPr/>
        <p:txBody>
          <a:bodyPr/>
          <a:lstStyle/>
          <a:p>
            <a:pPr marL="0" indent="0">
              <a:buNone/>
            </a:pPr>
            <a:r>
              <a:rPr lang="en-US" b="1" dirty="0"/>
              <a:t>Speaker Notes</a:t>
            </a:r>
            <a:endParaRPr lang="en-US" dirty="0"/>
          </a:p>
          <a:p>
            <a:pPr lvl="0"/>
            <a:r>
              <a:rPr lang="en-US" dirty="0"/>
              <a:t>Browse to the </a:t>
            </a:r>
            <a:r>
              <a:rPr lang="en-US" dirty="0" smtClean="0"/>
              <a:t>Current Microsoft Azure </a:t>
            </a:r>
            <a:r>
              <a:rPr lang="en-US" dirty="0"/>
              <a:t>Management </a:t>
            </a:r>
            <a:r>
              <a:rPr lang="en-US" dirty="0" smtClean="0"/>
              <a:t>Portal</a:t>
            </a:r>
            <a:endParaRPr lang="en-US" dirty="0"/>
          </a:p>
          <a:p>
            <a:pPr lvl="0"/>
            <a:r>
              <a:rPr lang="en-US" dirty="0"/>
              <a:t>For developers, we have a rich set of developer centers</a:t>
            </a:r>
          </a:p>
          <a:p>
            <a:pPr lvl="0"/>
            <a:r>
              <a:rPr lang="en-US" dirty="0"/>
              <a:t>We offer development centers in multiple </a:t>
            </a:r>
            <a:r>
              <a:rPr lang="en-US" dirty="0" smtClean="0"/>
              <a:t>languages</a:t>
            </a:r>
          </a:p>
          <a:p>
            <a:pPr lvl="0"/>
            <a:r>
              <a:rPr lang="en-US" dirty="0" smtClean="0">
                <a:solidFill>
                  <a:srgbClr val="FF0000"/>
                </a:solidFill>
              </a:rPr>
              <a:t>If you </a:t>
            </a:r>
            <a:r>
              <a:rPr lang="en-US" dirty="0">
                <a:solidFill>
                  <a:srgbClr val="FF0000"/>
                </a:solidFill>
              </a:rPr>
              <a:t>are a .NET developer </a:t>
            </a:r>
          </a:p>
          <a:p>
            <a:pPr lvl="0"/>
            <a:r>
              <a:rPr lang="en-US" dirty="0">
                <a:solidFill>
                  <a:srgbClr val="FF0000"/>
                </a:solidFill>
              </a:rPr>
              <a:t>If you are a Node developer, you can do the same thing</a:t>
            </a:r>
          </a:p>
          <a:p>
            <a:pPr lvl="0"/>
            <a:r>
              <a:rPr lang="en-US" dirty="0"/>
              <a:t>All of the SDKs are released as an open source under an </a:t>
            </a:r>
            <a:r>
              <a:rPr lang="en-US" dirty="0">
                <a:solidFill>
                  <a:srgbClr val="FF0000"/>
                </a:solidFill>
              </a:rPr>
              <a:t>Apache 2 license </a:t>
            </a:r>
          </a:p>
          <a:p>
            <a:pPr lvl="0"/>
            <a:r>
              <a:rPr lang="en-US" dirty="0"/>
              <a:t>Sign up for a free trial </a:t>
            </a:r>
          </a:p>
          <a:p>
            <a:r>
              <a:rPr lang="en-US" dirty="0"/>
              <a:t>Navigate to different portal </a:t>
            </a:r>
            <a:r>
              <a:rPr lang="en-US" dirty="0" smtClean="0"/>
              <a:t>areas, </a:t>
            </a:r>
            <a:r>
              <a:rPr lang="en-US" dirty="0"/>
              <a:t>focusing on </a:t>
            </a:r>
            <a:r>
              <a:rPr lang="en-US" dirty="0" smtClean="0"/>
              <a:t>the dashboard</a:t>
            </a:r>
          </a:p>
          <a:p>
            <a:endParaRPr lang="en-US" dirty="0" smtClean="0"/>
          </a:p>
          <a:p>
            <a:pPr marL="0" indent="0">
              <a:buNone/>
            </a:pPr>
            <a:r>
              <a:rPr lang="en-US" dirty="0" smtClean="0"/>
              <a:t>Next, go to the new Azure portal to show pre-existing resource groups or to create a resource group</a:t>
            </a:r>
            <a:endParaRPr lang="en-US" dirty="0"/>
          </a:p>
        </p:txBody>
      </p:sp>
      <p:sp>
        <p:nvSpPr>
          <p:cNvPr id="3" name="Rectangle 2"/>
          <p:cNvSpPr/>
          <p:nvPr/>
        </p:nvSpPr>
        <p:spPr>
          <a:xfrm>
            <a:off x="-2913555" y="4572000"/>
            <a:ext cx="3175000" cy="938719"/>
          </a:xfrm>
          <a:prstGeom prst="rect">
            <a:avLst/>
          </a:prstGeom>
          <a:solidFill>
            <a:srgbClr val="FCD5B5"/>
          </a:solidFill>
          <a:effectLst>
            <a:outerShdw blurRad="190500" dist="76200" dir="2700000" algn="tl">
              <a:srgbClr val="646464"/>
            </a:outerShdw>
          </a:effectLst>
        </p:spPr>
        <p:txBody>
          <a:bodyPr>
            <a:spAutoFit/>
          </a:bodyPr>
          <a:lstStyle/>
          <a:p>
            <a:r>
              <a:rPr lang="en-US" sz="1100" dirty="0" smtClean="0">
                <a:latin typeface="Calibri"/>
              </a:rPr>
              <a:t>[EDITOR] TWB_Trevor</a:t>
            </a:r>
            <a:r>
              <a:rPr lang="en-US" sz="1100" dirty="0">
                <a:latin typeface="Calibri"/>
              </a:rPr>
              <a:t>:</a:t>
            </a:r>
          </a:p>
          <a:p>
            <a:r>
              <a:rPr lang="en-US" sz="1100" i="1" dirty="0" smtClean="0">
                <a:latin typeface="Calibri"/>
              </a:rPr>
              <a:t>04 October 2013
</a:t>
            </a:r>
            <a:r>
              <a:rPr lang="en-US" sz="1100" dirty="0" smtClean="0">
                <a:latin typeface="Calibri"/>
              </a:rPr>
              <a:t>Content seems to be missing from the bullet about .NET developers. Please update.</a:t>
            </a:r>
            <a:endParaRPr lang="en-US" sz="1100" dirty="0">
              <a:latin typeface="Calibri"/>
            </a:endParaRPr>
          </a:p>
        </p:txBody>
      </p:sp>
      <p:sp>
        <p:nvSpPr>
          <p:cNvPr id="9" name="Rectangle 8"/>
          <p:cNvSpPr/>
          <p:nvPr/>
        </p:nvSpPr>
        <p:spPr>
          <a:xfrm>
            <a:off x="-3175000" y="5650959"/>
            <a:ext cx="3175000" cy="1107996"/>
          </a:xfrm>
          <a:prstGeom prst="rect">
            <a:avLst/>
          </a:prstGeom>
          <a:solidFill>
            <a:srgbClr val="FCD5B5"/>
          </a:solidFill>
          <a:effectLst>
            <a:outerShdw blurRad="190500" dist="76200" dir="2700000" algn="tl">
              <a:srgbClr val="646464"/>
            </a:outerShdw>
          </a:effectLst>
        </p:spPr>
        <p:txBody>
          <a:bodyPr>
            <a:spAutoFit/>
          </a:bodyPr>
          <a:lstStyle/>
          <a:p>
            <a:r>
              <a:rPr lang="en-US" sz="1100" dirty="0" smtClean="0">
                <a:latin typeface="Calibri"/>
              </a:rPr>
              <a:t>[EDITOR] TWB_Trevor</a:t>
            </a:r>
            <a:r>
              <a:rPr lang="en-US" sz="1100" dirty="0">
                <a:latin typeface="Calibri"/>
              </a:rPr>
              <a:t>:</a:t>
            </a:r>
          </a:p>
          <a:p>
            <a:r>
              <a:rPr lang="en-US" sz="1100" i="1" dirty="0" smtClean="0">
                <a:latin typeface="Calibri"/>
              </a:rPr>
              <a:t>04 October 2013
</a:t>
            </a:r>
            <a:r>
              <a:rPr lang="en-US" sz="1100" dirty="0" smtClean="0">
                <a:latin typeface="Calibri"/>
              </a:rPr>
              <a:t>Kindly follow LCA guidelines on usage of the  term “Free” and the claim made against third-party software.</a:t>
            </a:r>
            <a:endParaRPr lang="en-US" sz="1100" dirty="0">
              <a:latin typeface="Calibri"/>
            </a:endParaRPr>
          </a:p>
        </p:txBody>
      </p:sp>
    </p:spTree>
    <p:extLst>
      <p:ext uri="{BB962C8B-B14F-4D97-AF65-F5344CB8AC3E}">
        <p14:creationId xmlns:p14="http://schemas.microsoft.com/office/powerpoint/2010/main" val="3462654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484188"/>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89DB6A-E92B-415B-AFB4-9C72D4A9006D}" type="slidenum">
              <a:rPr lang="en-US" smtClean="0"/>
              <a:t>21</a:t>
            </a:fld>
            <a:endParaRPr lang="en-US"/>
          </a:p>
        </p:txBody>
      </p:sp>
    </p:spTree>
    <p:extLst>
      <p:ext uri="{BB962C8B-B14F-4D97-AF65-F5344CB8AC3E}">
        <p14:creationId xmlns:p14="http://schemas.microsoft.com/office/powerpoint/2010/main" val="18230992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484188"/>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89DB6A-E92B-415B-AFB4-9C72D4A9006D}" type="slidenum">
              <a:rPr lang="en-US" smtClean="0"/>
              <a:t>22</a:t>
            </a:fld>
            <a:endParaRPr lang="en-US"/>
          </a:p>
        </p:txBody>
      </p:sp>
    </p:spTree>
    <p:extLst>
      <p:ext uri="{BB962C8B-B14F-4D97-AF65-F5344CB8AC3E}">
        <p14:creationId xmlns:p14="http://schemas.microsoft.com/office/powerpoint/2010/main" val="3269147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484188"/>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89DB6A-E92B-415B-AFB4-9C72D4A9006D}" type="slidenum">
              <a:rPr lang="en-US" smtClean="0"/>
              <a:t>23</a:t>
            </a:fld>
            <a:endParaRPr lang="en-US"/>
          </a:p>
        </p:txBody>
      </p:sp>
    </p:spTree>
    <p:extLst>
      <p:ext uri="{BB962C8B-B14F-4D97-AF65-F5344CB8AC3E}">
        <p14:creationId xmlns:p14="http://schemas.microsoft.com/office/powerpoint/2010/main" val="1247145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4826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5416BA-65F7-274A-AD61-D0FA78F3AA6E}" type="slidenum">
              <a:rPr lang="en-US" smtClean="0"/>
              <a:pPr/>
              <a:t>3</a:t>
            </a:fld>
            <a:endParaRPr lang="en-US" dirty="0"/>
          </a:p>
        </p:txBody>
      </p:sp>
    </p:spTree>
    <p:extLst>
      <p:ext uri="{BB962C8B-B14F-4D97-AF65-F5344CB8AC3E}">
        <p14:creationId xmlns:p14="http://schemas.microsoft.com/office/powerpoint/2010/main" val="1436922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484188"/>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675416BA-65F7-274A-AD61-D0FA78F3AA6E}" type="slidenum">
              <a:rPr lang="en-US" smtClean="0"/>
              <a:pPr/>
              <a:t>4</a:t>
            </a:fld>
            <a:endParaRPr lang="en-US"/>
          </a:p>
        </p:txBody>
      </p:sp>
    </p:spTree>
    <p:extLst>
      <p:ext uri="{BB962C8B-B14F-4D97-AF65-F5344CB8AC3E}">
        <p14:creationId xmlns:p14="http://schemas.microsoft.com/office/powerpoint/2010/main" val="5435314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482600"/>
            <a:ext cx="6096000" cy="3429000"/>
          </a:xfrm>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675416BA-65F7-274A-AD61-D0FA78F3AA6E}" type="slidenum">
              <a:rPr lang="en-US" smtClean="0"/>
              <a:pPr/>
              <a:t>5</a:t>
            </a:fld>
            <a:endParaRPr lang="en-US" dirty="0"/>
          </a:p>
        </p:txBody>
      </p:sp>
    </p:spTree>
    <p:extLst>
      <p:ext uri="{BB962C8B-B14F-4D97-AF65-F5344CB8AC3E}">
        <p14:creationId xmlns:p14="http://schemas.microsoft.com/office/powerpoint/2010/main" val="20683565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2AABF77-E2E4-44CA-BA5C-65E132CF08D8}" type="slidenum">
              <a:rPr lang="en-US" smtClean="0"/>
              <a:pPr/>
              <a:t>6</a:t>
            </a:fld>
            <a:endParaRPr lang="en-US" dirty="0"/>
          </a:p>
        </p:txBody>
      </p:sp>
      <p:sp>
        <p:nvSpPr>
          <p:cNvPr id="6" name="Slide Image Placeholder 5"/>
          <p:cNvSpPr>
            <a:spLocks noGrp="1" noRot="1" noChangeAspect="1"/>
          </p:cNvSpPr>
          <p:nvPr>
            <p:ph type="sldImg"/>
          </p:nvPr>
        </p:nvSpPr>
        <p:spPr>
          <a:xfrm>
            <a:off x="381000" y="482600"/>
            <a:ext cx="6096000" cy="3429000"/>
          </a:xfrm>
        </p:spPr>
      </p:sp>
      <p:sp>
        <p:nvSpPr>
          <p:cNvPr id="7" name="Notes Placeholder 6"/>
          <p:cNvSpPr>
            <a:spLocks noGrp="1"/>
          </p:cNvSpPr>
          <p:nvPr>
            <p:ph type="body" idx="1"/>
          </p:nvPr>
        </p:nvSpPr>
        <p:spPr/>
        <p:txBody>
          <a:bodyPr/>
          <a:lstStyle/>
          <a:p>
            <a:pPr marL="0" indent="0">
              <a:buNone/>
            </a:pPr>
            <a:r>
              <a:rPr lang="en-US" b="1" dirty="0"/>
              <a:t>Slide Objectives</a:t>
            </a:r>
            <a:endParaRPr lang="en-US" dirty="0"/>
          </a:p>
          <a:p>
            <a:pPr lvl="0"/>
            <a:r>
              <a:rPr lang="en-US" dirty="0"/>
              <a:t>To understand what is required to develop with </a:t>
            </a:r>
            <a:r>
              <a:rPr lang="en-US" dirty="0" smtClean="0"/>
              <a:t>Microsoft Azure</a:t>
            </a:r>
            <a:endParaRPr lang="en-US" dirty="0"/>
          </a:p>
          <a:p>
            <a:pPr lvl="0"/>
            <a:r>
              <a:rPr lang="en-US" dirty="0"/>
              <a:t>Since this slide is used for all of our </a:t>
            </a:r>
            <a:r>
              <a:rPr lang="en-US" dirty="0" smtClean="0"/>
              <a:t>Microsoft Azure </a:t>
            </a:r>
            <a:r>
              <a:rPr lang="en-US" dirty="0"/>
              <a:t>workshops, you have to adjust the conversation with the amount of developer focus you may have. Infrastructure as a Service (</a:t>
            </a:r>
            <a:r>
              <a:rPr lang="en-US" dirty="0" err="1" smtClean="0"/>
              <a:t>IaaS</a:t>
            </a:r>
            <a:r>
              <a:rPr lang="en-US" dirty="0" smtClean="0"/>
              <a:t>), for example, </a:t>
            </a:r>
            <a:r>
              <a:rPr lang="en-US" dirty="0"/>
              <a:t>may be less </a:t>
            </a:r>
            <a:r>
              <a:rPr lang="en-US" dirty="0" smtClean="0"/>
              <a:t>developer-focused </a:t>
            </a:r>
            <a:r>
              <a:rPr lang="en-US" dirty="0"/>
              <a:t>and more </a:t>
            </a:r>
            <a:r>
              <a:rPr lang="en-US" dirty="0" smtClean="0"/>
              <a:t>IT-focused</a:t>
            </a:r>
            <a:endParaRPr lang="en-US" dirty="0"/>
          </a:p>
          <a:p>
            <a:pPr marL="0" indent="0">
              <a:buNone/>
            </a:pPr>
            <a:r>
              <a:rPr lang="en-US" b="1" dirty="0"/>
              <a:t>Speaker Notes</a:t>
            </a:r>
            <a:endParaRPr lang="en-US" dirty="0"/>
          </a:p>
          <a:p>
            <a:pPr lvl="0"/>
            <a:r>
              <a:rPr lang="en-US" dirty="0"/>
              <a:t>To </a:t>
            </a:r>
            <a:r>
              <a:rPr lang="en-US" dirty="0" smtClean="0"/>
              <a:t>perform Microsoft Azure development, first install </a:t>
            </a:r>
            <a:r>
              <a:rPr lang="en-US" dirty="0"/>
              <a:t>the latest version of the Software Development Kit (SDK</a:t>
            </a:r>
            <a:r>
              <a:rPr lang="en-US" dirty="0" smtClean="0"/>
              <a:t>)</a:t>
            </a:r>
            <a:endParaRPr lang="en-US" dirty="0"/>
          </a:p>
          <a:p>
            <a:r>
              <a:rPr lang="en-US" dirty="0"/>
              <a:t>The training kit is essential, but you need to pick the right </a:t>
            </a:r>
            <a:r>
              <a:rPr lang="en-US" dirty="0">
                <a:solidFill>
                  <a:srgbClr val="FF0000"/>
                </a:solidFill>
              </a:rPr>
              <a:t>labs</a:t>
            </a:r>
            <a:r>
              <a:rPr lang="en-US" dirty="0"/>
              <a:t> according to what you want to learn. </a:t>
            </a:r>
            <a:r>
              <a:rPr lang="en-US" dirty="0">
                <a:solidFill>
                  <a:srgbClr val="FF0000"/>
                </a:solidFill>
              </a:rPr>
              <a:t>You will not have time to learn </a:t>
            </a:r>
            <a:r>
              <a:rPr lang="en-US" dirty="0" smtClean="0">
                <a:solidFill>
                  <a:srgbClr val="FF0000"/>
                </a:solidFill>
              </a:rPr>
              <a:t>it</a:t>
            </a:r>
            <a:endParaRPr lang="en-US" dirty="0">
              <a:solidFill>
                <a:srgbClr val="FF0000"/>
              </a:solidFill>
            </a:endParaRPr>
          </a:p>
        </p:txBody>
      </p:sp>
      <p:sp>
        <p:nvSpPr>
          <p:cNvPr id="2" name="Rectangle 1"/>
          <p:cNvSpPr/>
          <p:nvPr/>
        </p:nvSpPr>
        <p:spPr>
          <a:xfrm>
            <a:off x="-2997200" y="5881090"/>
            <a:ext cx="3175000" cy="1107996"/>
          </a:xfrm>
          <a:prstGeom prst="rect">
            <a:avLst/>
          </a:prstGeom>
          <a:solidFill>
            <a:srgbClr val="FCD5B5"/>
          </a:solidFill>
          <a:effectLst>
            <a:outerShdw blurRad="190500" dist="76200" dir="2700000" algn="tl">
              <a:srgbClr val="646464"/>
            </a:outerShdw>
          </a:effectLst>
        </p:spPr>
        <p:txBody>
          <a:bodyPr>
            <a:spAutoFit/>
          </a:bodyPr>
          <a:lstStyle/>
          <a:p>
            <a:r>
              <a:rPr lang="en-US" sz="1100" dirty="0" smtClean="0">
                <a:latin typeface="Calibri"/>
              </a:rPr>
              <a:t>[EDITOR] TWB_Shalini</a:t>
            </a:r>
            <a:r>
              <a:rPr lang="en-US" sz="1100" dirty="0">
                <a:latin typeface="Calibri"/>
              </a:rPr>
              <a:t>:</a:t>
            </a:r>
          </a:p>
          <a:p>
            <a:r>
              <a:rPr lang="en-US" sz="1100" i="1" dirty="0" smtClean="0">
                <a:latin typeface="Calibri"/>
              </a:rPr>
              <a:t>Thursday, October 03, 2013
</a:t>
            </a:r>
            <a:r>
              <a:rPr lang="en-US" sz="1100" dirty="0"/>
              <a:t>Should this be:</a:t>
            </a:r>
          </a:p>
          <a:p>
            <a:r>
              <a:rPr lang="en-US" sz="1100" dirty="0"/>
              <a:t>“You may not have time to </a:t>
            </a:r>
            <a:r>
              <a:rPr lang="en-US" sz="1100" dirty="0" smtClean="0"/>
              <a:t>complete all the labs”?</a:t>
            </a:r>
            <a:endParaRPr lang="en-US" sz="1100" dirty="0"/>
          </a:p>
          <a:p>
            <a:r>
              <a:rPr lang="en-US" sz="1100" dirty="0"/>
              <a:t>Please confirm.</a:t>
            </a:r>
          </a:p>
        </p:txBody>
      </p:sp>
      <p:sp>
        <p:nvSpPr>
          <p:cNvPr id="9" name="Rectangle 8"/>
          <p:cNvSpPr/>
          <p:nvPr/>
        </p:nvSpPr>
        <p:spPr>
          <a:xfrm>
            <a:off x="6591300" y="5556145"/>
            <a:ext cx="3175000" cy="1277273"/>
          </a:xfrm>
          <a:prstGeom prst="rect">
            <a:avLst/>
          </a:prstGeom>
          <a:solidFill>
            <a:srgbClr val="FCD5B5"/>
          </a:solidFill>
          <a:effectLst>
            <a:outerShdw blurRad="190500" dist="76200" dir="2700000" algn="tl">
              <a:srgbClr val="646464"/>
            </a:outerShdw>
          </a:effectLst>
        </p:spPr>
        <p:txBody>
          <a:bodyPr>
            <a:spAutoFit/>
          </a:bodyPr>
          <a:lstStyle/>
          <a:p>
            <a:r>
              <a:rPr lang="en-US" sz="1100" dirty="0" smtClean="0">
                <a:latin typeface="Calibri"/>
              </a:rPr>
              <a:t>[EDITOR] TWB_Trevor</a:t>
            </a:r>
            <a:r>
              <a:rPr lang="en-US" sz="1100" dirty="0">
                <a:latin typeface="Calibri"/>
              </a:rPr>
              <a:t>:</a:t>
            </a:r>
          </a:p>
          <a:p>
            <a:r>
              <a:rPr lang="en-US" sz="1100" i="1" dirty="0" smtClean="0">
                <a:latin typeface="Calibri"/>
              </a:rPr>
              <a:t>04 October 2013
</a:t>
            </a:r>
            <a:r>
              <a:rPr lang="en-US" sz="1100" dirty="0" smtClean="0">
                <a:latin typeface="Calibri"/>
              </a:rPr>
              <a:t>Is “labs” here a reference to a supporting document that accompanies this course? Given that no documents have been provided yet, this seems a little out of context.</a:t>
            </a:r>
            <a:endParaRPr lang="en-US" sz="1100" dirty="0">
              <a:latin typeface="Calibri"/>
            </a:endParaRPr>
          </a:p>
        </p:txBody>
      </p:sp>
    </p:spTree>
    <p:extLst>
      <p:ext uri="{BB962C8B-B14F-4D97-AF65-F5344CB8AC3E}">
        <p14:creationId xmlns:p14="http://schemas.microsoft.com/office/powerpoint/2010/main" val="334628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D312BB7-0100-46F5-B6A2-2DDB0C4FB2EB}" type="slidenum">
              <a:rPr lang="en-US" smtClean="0"/>
              <a:pPr/>
              <a:t>7</a:t>
            </a:fld>
            <a:endParaRPr lang="en-US" dirty="0"/>
          </a:p>
        </p:txBody>
      </p:sp>
      <p:sp>
        <p:nvSpPr>
          <p:cNvPr id="6" name="Slide Image Placeholder 5"/>
          <p:cNvSpPr>
            <a:spLocks noGrp="1" noRot="1" noChangeAspect="1"/>
          </p:cNvSpPr>
          <p:nvPr>
            <p:ph type="sldImg"/>
          </p:nvPr>
        </p:nvSpPr>
        <p:spPr>
          <a:xfrm>
            <a:off x="381000" y="482600"/>
            <a:ext cx="6096000" cy="3429000"/>
          </a:xfrm>
        </p:spPr>
      </p:sp>
      <p:sp>
        <p:nvSpPr>
          <p:cNvPr id="7" name="Notes Placeholder 6"/>
          <p:cNvSpPr>
            <a:spLocks noGrp="1"/>
          </p:cNvSpPr>
          <p:nvPr>
            <p:ph type="body" idx="1"/>
          </p:nvPr>
        </p:nvSpPr>
        <p:spPr/>
        <p:txBody>
          <a:bodyPr/>
          <a:lstStyle/>
          <a:p>
            <a:pPr marL="0" indent="0">
              <a:buNone/>
            </a:pPr>
            <a:r>
              <a:rPr lang="en-US" b="1" dirty="0"/>
              <a:t>Slide Objectives</a:t>
            </a:r>
            <a:endParaRPr lang="en-US" dirty="0"/>
          </a:p>
          <a:p>
            <a:pPr lvl="0"/>
            <a:r>
              <a:rPr lang="en-US" dirty="0"/>
              <a:t>Explain </a:t>
            </a:r>
            <a:r>
              <a:rPr lang="en-US" dirty="0" smtClean="0"/>
              <a:t>what Microsoft </a:t>
            </a:r>
            <a:r>
              <a:rPr lang="en-US" dirty="0"/>
              <a:t>thinks of the cloud</a:t>
            </a:r>
          </a:p>
          <a:p>
            <a:pPr marL="0" indent="0">
              <a:buNone/>
            </a:pPr>
            <a:r>
              <a:rPr lang="en-US" b="1" dirty="0"/>
              <a:t>Speaker Notes</a:t>
            </a:r>
            <a:endParaRPr lang="en-US" dirty="0"/>
          </a:p>
          <a:p>
            <a:pPr lvl="0"/>
            <a:r>
              <a:rPr lang="en-US" dirty="0"/>
              <a:t>There are numerous terms and definitions </a:t>
            </a:r>
            <a:r>
              <a:rPr lang="en-US" dirty="0" smtClean="0"/>
              <a:t>in </a:t>
            </a:r>
            <a:r>
              <a:rPr lang="en-US" dirty="0"/>
              <a:t>the industry for cloud, cloud computing, cloud services, etc.</a:t>
            </a:r>
          </a:p>
          <a:p>
            <a:pPr lvl="0"/>
            <a:r>
              <a:rPr lang="en-US" dirty="0"/>
              <a:t>Microsoft thinks of the cloud as an approach to computing that enables applications to be delivered at </a:t>
            </a:r>
            <a:r>
              <a:rPr lang="en-US" dirty="0" smtClean="0"/>
              <a:t>scale </a:t>
            </a:r>
            <a:r>
              <a:rPr lang="en-US" dirty="0"/>
              <a:t>for a variety of workloads and client devices</a:t>
            </a:r>
          </a:p>
          <a:p>
            <a:r>
              <a:rPr lang="en-US" dirty="0"/>
              <a:t>The cloud can help deliver IT as a standardized service, </a:t>
            </a:r>
            <a:r>
              <a:rPr lang="en-US" dirty="0" smtClean="0"/>
              <a:t>allowing you to </a:t>
            </a:r>
            <a:r>
              <a:rPr lang="en-US" dirty="0"/>
              <a:t>focus </a:t>
            </a:r>
            <a:r>
              <a:rPr lang="en-US" dirty="0" smtClean="0"/>
              <a:t>on </a:t>
            </a:r>
            <a:r>
              <a:rPr lang="en-US" dirty="0"/>
              <a:t>your business</a:t>
            </a:r>
          </a:p>
        </p:txBody>
      </p:sp>
    </p:spTree>
    <p:extLst>
      <p:ext uri="{BB962C8B-B14F-4D97-AF65-F5344CB8AC3E}">
        <p14:creationId xmlns:p14="http://schemas.microsoft.com/office/powerpoint/2010/main" val="21777420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2AABF77-E2E4-44CA-BA5C-65E132CF08D8}" type="slidenum">
              <a:rPr lang="en-US" smtClean="0"/>
              <a:pPr/>
              <a:t>8</a:t>
            </a:fld>
            <a:endParaRPr lang="en-US" dirty="0"/>
          </a:p>
        </p:txBody>
      </p:sp>
      <p:sp>
        <p:nvSpPr>
          <p:cNvPr id="6" name="Slide Image Placeholder 5"/>
          <p:cNvSpPr>
            <a:spLocks noGrp="1" noRot="1" noChangeAspect="1"/>
          </p:cNvSpPr>
          <p:nvPr>
            <p:ph type="sldImg"/>
          </p:nvPr>
        </p:nvSpPr>
        <p:spPr>
          <a:xfrm>
            <a:off x="381000" y="482600"/>
            <a:ext cx="6096000" cy="3429000"/>
          </a:xfrm>
        </p:spPr>
      </p:sp>
      <p:sp>
        <p:nvSpPr>
          <p:cNvPr id="7" name="Notes Placeholder 6"/>
          <p:cNvSpPr>
            <a:spLocks noGrp="1"/>
          </p:cNvSpPr>
          <p:nvPr>
            <p:ph type="body" idx="1"/>
          </p:nvPr>
        </p:nvSpPr>
        <p:spPr/>
        <p:txBody>
          <a:bodyPr/>
          <a:lstStyle/>
          <a:p>
            <a:pPr marL="0" indent="0">
              <a:buNone/>
            </a:pPr>
            <a:r>
              <a:rPr lang="en-US" dirty="0"/>
              <a:t>The cloud computing patterns </a:t>
            </a:r>
            <a:r>
              <a:rPr lang="en-US" dirty="0" smtClean="0"/>
              <a:t>about why </a:t>
            </a:r>
            <a:r>
              <a:rPr lang="en-US" dirty="0"/>
              <a:t>someone would want to </a:t>
            </a:r>
            <a:r>
              <a:rPr lang="en-US" dirty="0" smtClean="0"/>
              <a:t>shift </a:t>
            </a:r>
            <a:r>
              <a:rPr lang="en-US" dirty="0"/>
              <a:t>from </a:t>
            </a:r>
            <a:r>
              <a:rPr lang="en-US" dirty="0" smtClean="0"/>
              <a:t>on-premises </a:t>
            </a:r>
            <a:r>
              <a:rPr lang="en-US" dirty="0"/>
              <a:t>solutions into </a:t>
            </a:r>
            <a:r>
              <a:rPr lang="en-US" dirty="0" smtClean="0"/>
              <a:t>Microsoft Azure are self-explanatory. </a:t>
            </a:r>
            <a:r>
              <a:rPr lang="en-US" dirty="0"/>
              <a:t>Have customers think about the applications that they currently </a:t>
            </a:r>
            <a:r>
              <a:rPr lang="en-US" dirty="0" smtClean="0"/>
              <a:t>have, </a:t>
            </a:r>
            <a:r>
              <a:rPr lang="en-US" dirty="0"/>
              <a:t>to </a:t>
            </a:r>
            <a:r>
              <a:rPr lang="en-US" dirty="0" smtClean="0"/>
              <a:t>determine </a:t>
            </a:r>
            <a:r>
              <a:rPr lang="en-US" dirty="0"/>
              <a:t>if they fit into this picture.</a:t>
            </a:r>
          </a:p>
          <a:p>
            <a:pPr marL="0" indent="0">
              <a:buNone/>
            </a:pPr>
            <a:r>
              <a:rPr lang="en-US" dirty="0" smtClean="0"/>
              <a:t>Understand, though, </a:t>
            </a:r>
            <a:r>
              <a:rPr lang="en-US" dirty="0"/>
              <a:t>that </a:t>
            </a:r>
            <a:r>
              <a:rPr lang="en-US" dirty="0" smtClean="0"/>
              <a:t>just because </a:t>
            </a:r>
            <a:r>
              <a:rPr lang="en-US" dirty="0"/>
              <a:t>a customer wants elasticity, </a:t>
            </a:r>
            <a:r>
              <a:rPr lang="en-US" dirty="0" smtClean="0"/>
              <a:t>it does </a:t>
            </a:r>
            <a:r>
              <a:rPr lang="en-US" dirty="0"/>
              <a:t>not mean </a:t>
            </a:r>
            <a:r>
              <a:rPr lang="en-US" dirty="0" smtClean="0"/>
              <a:t>that their </a:t>
            </a:r>
            <a:r>
              <a:rPr lang="en-US" dirty="0"/>
              <a:t>app is built for </a:t>
            </a:r>
            <a:r>
              <a:rPr lang="en-US" dirty="0" smtClean="0"/>
              <a:t>it</a:t>
            </a:r>
            <a:r>
              <a:rPr lang="en-US" dirty="0"/>
              <a:t>.</a:t>
            </a:r>
          </a:p>
        </p:txBody>
      </p:sp>
    </p:spTree>
    <p:extLst>
      <p:ext uri="{BB962C8B-B14F-4D97-AF65-F5344CB8AC3E}">
        <p14:creationId xmlns:p14="http://schemas.microsoft.com/office/powerpoint/2010/main" val="41522144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B263312-38AA-4E1E-B2B5-0F8F122B24FE}" type="slidenum">
              <a:rPr lang="en-US" smtClean="0"/>
              <a:pPr/>
              <a:t>9</a:t>
            </a:fld>
            <a:endParaRPr lang="en-US" dirty="0"/>
          </a:p>
        </p:txBody>
      </p:sp>
      <p:sp>
        <p:nvSpPr>
          <p:cNvPr id="6" name="Slide Image Placeholder 5"/>
          <p:cNvSpPr>
            <a:spLocks noGrp="1" noRot="1" noChangeAspect="1"/>
          </p:cNvSpPr>
          <p:nvPr>
            <p:ph type="sldImg"/>
          </p:nvPr>
        </p:nvSpPr>
        <p:spPr>
          <a:xfrm>
            <a:off x="381000" y="482600"/>
            <a:ext cx="6096000" cy="3429000"/>
          </a:xfrm>
        </p:spPr>
      </p:sp>
      <p:sp>
        <p:nvSpPr>
          <p:cNvPr id="7" name="Notes Placeholder 6"/>
          <p:cNvSpPr>
            <a:spLocks noGrp="1"/>
          </p:cNvSpPr>
          <p:nvPr>
            <p:ph type="body" idx="1"/>
          </p:nvPr>
        </p:nvSpPr>
        <p:spPr/>
        <p:txBody>
          <a:bodyPr/>
          <a:lstStyle/>
          <a:p>
            <a:pPr marL="0" indent="0">
              <a:spcAft>
                <a:spcPts val="500"/>
              </a:spcAft>
              <a:buNone/>
            </a:pPr>
            <a:r>
              <a:rPr lang="en-US" b="1" dirty="0"/>
              <a:t>Slide Objectives</a:t>
            </a:r>
            <a:endParaRPr lang="en-US" sz="1100" dirty="0"/>
          </a:p>
          <a:p>
            <a:pPr lvl="0">
              <a:spcAft>
                <a:spcPts val="500"/>
              </a:spcAft>
            </a:pPr>
            <a:r>
              <a:rPr lang="en-US" dirty="0"/>
              <a:t>Explain the three established terms in the industry for cloud services</a:t>
            </a:r>
            <a:endParaRPr lang="en-US" sz="1100" dirty="0"/>
          </a:p>
          <a:p>
            <a:pPr marL="0" indent="0">
              <a:spcAft>
                <a:spcPts val="500"/>
              </a:spcAft>
              <a:buNone/>
            </a:pPr>
            <a:r>
              <a:rPr lang="en-US" b="1" dirty="0"/>
              <a:t>Speaker Notes</a:t>
            </a:r>
            <a:endParaRPr lang="en-US" sz="1100" dirty="0"/>
          </a:p>
          <a:p>
            <a:pPr lvl="0">
              <a:spcAft>
                <a:spcPts val="500"/>
              </a:spcAft>
            </a:pPr>
            <a:r>
              <a:rPr lang="en-US" dirty="0"/>
              <a:t>There is a lot of </a:t>
            </a:r>
            <a:r>
              <a:rPr lang="en-US" dirty="0" smtClean="0"/>
              <a:t>discussions in </a:t>
            </a:r>
            <a:r>
              <a:rPr lang="en-US" dirty="0"/>
              <a:t>the industry about different terms like </a:t>
            </a:r>
            <a:r>
              <a:rPr lang="en-US" dirty="0" smtClean="0"/>
              <a:t>PaaS, </a:t>
            </a:r>
            <a:r>
              <a:rPr lang="en-US" dirty="0"/>
              <a:t>IaaS, and </a:t>
            </a:r>
            <a:r>
              <a:rPr lang="en-US" dirty="0" smtClean="0"/>
              <a:t>SaaS</a:t>
            </a:r>
            <a:endParaRPr lang="en-US" sz="1100" dirty="0"/>
          </a:p>
          <a:p>
            <a:pPr lvl="0">
              <a:spcAft>
                <a:spcPts val="500"/>
              </a:spcAft>
            </a:pPr>
            <a:r>
              <a:rPr lang="en-US" dirty="0"/>
              <a:t>Since </a:t>
            </a:r>
            <a:r>
              <a:rPr lang="en-US" dirty="0">
                <a:solidFill>
                  <a:srgbClr val="FF0000"/>
                </a:solidFill>
              </a:rPr>
              <a:t>PDC08</a:t>
            </a:r>
            <a:r>
              <a:rPr lang="en-US" dirty="0"/>
              <a:t>, when we first announced </a:t>
            </a:r>
            <a:r>
              <a:rPr lang="en-US" dirty="0" smtClean="0"/>
              <a:t>Microsoft Azure, </a:t>
            </a:r>
            <a:r>
              <a:rPr lang="en-US" dirty="0"/>
              <a:t>our focus has been </a:t>
            </a:r>
            <a:r>
              <a:rPr lang="en-US" dirty="0" smtClean="0"/>
              <a:t>on delivering:</a:t>
            </a:r>
            <a:endParaRPr lang="en-US" sz="1100" dirty="0"/>
          </a:p>
          <a:p>
            <a:pPr lvl="1">
              <a:spcAft>
                <a:spcPts val="500"/>
              </a:spcAft>
            </a:pPr>
            <a:r>
              <a:rPr lang="en-US" dirty="0" smtClean="0"/>
              <a:t>A </a:t>
            </a:r>
            <a:r>
              <a:rPr lang="en-US" dirty="0" err="1"/>
              <a:t>PaaS</a:t>
            </a:r>
            <a:r>
              <a:rPr lang="en-US" dirty="0"/>
              <a:t> offering </a:t>
            </a:r>
            <a:r>
              <a:rPr lang="en-US" dirty="0" smtClean="0"/>
              <a:t>with which you </a:t>
            </a:r>
            <a:r>
              <a:rPr lang="en-US" dirty="0"/>
              <a:t>can build applications</a:t>
            </a:r>
            <a:endParaRPr lang="en-US" sz="1100" dirty="0"/>
          </a:p>
          <a:p>
            <a:pPr lvl="1">
              <a:spcAft>
                <a:spcPts val="500"/>
              </a:spcAft>
            </a:pPr>
            <a:r>
              <a:rPr lang="en-US" dirty="0" smtClean="0"/>
              <a:t>An offering in which the </a:t>
            </a:r>
            <a:r>
              <a:rPr lang="en-US" dirty="0"/>
              <a:t>platform abstracts you from the complexities of building and running applications</a:t>
            </a:r>
            <a:endParaRPr lang="en-US" sz="1100" dirty="0"/>
          </a:p>
          <a:p>
            <a:pPr lvl="0">
              <a:spcAft>
                <a:spcPts val="500"/>
              </a:spcAft>
            </a:pPr>
            <a:r>
              <a:rPr lang="en-US" dirty="0"/>
              <a:t>We fundamentally believe that the future path forward for development is by providing a platform. In fact, as you will see in a few minutes, we believe that there are a number of new capabilities that should be delivered as services to the platform</a:t>
            </a:r>
            <a:endParaRPr lang="en-US" sz="1100" dirty="0"/>
          </a:p>
          <a:p>
            <a:pPr marL="0" indent="0">
              <a:spcAft>
                <a:spcPts val="500"/>
              </a:spcAft>
              <a:buNone/>
            </a:pPr>
            <a:r>
              <a:rPr lang="en-US" b="1" dirty="0"/>
              <a:t>Notes</a:t>
            </a:r>
            <a:endParaRPr lang="en-US" sz="1100" dirty="0"/>
          </a:p>
          <a:p>
            <a:pPr lvl="0">
              <a:spcAft>
                <a:spcPts val="500"/>
              </a:spcAft>
            </a:pPr>
            <a:r>
              <a:rPr lang="en-US" dirty="0"/>
              <a:t>There is a lot of </a:t>
            </a:r>
            <a:r>
              <a:rPr lang="en-US" dirty="0" smtClean="0"/>
              <a:t>uncertainty </a:t>
            </a:r>
            <a:r>
              <a:rPr lang="en-US" dirty="0"/>
              <a:t>in the industry when it comes to the cloud</a:t>
            </a:r>
            <a:endParaRPr lang="en-US" sz="1100" dirty="0"/>
          </a:p>
          <a:p>
            <a:pPr lvl="0">
              <a:spcAft>
                <a:spcPts val="500"/>
              </a:spcAft>
            </a:pPr>
            <a:r>
              <a:rPr lang="en-US" dirty="0"/>
              <a:t>It is important </a:t>
            </a:r>
            <a:r>
              <a:rPr lang="en-US" dirty="0" smtClean="0"/>
              <a:t>that you understand</a:t>
            </a:r>
            <a:r>
              <a:rPr lang="en-US" dirty="0"/>
              <a:t>:</a:t>
            </a:r>
            <a:endParaRPr lang="en-US" sz="1100" dirty="0"/>
          </a:p>
          <a:p>
            <a:pPr lvl="1">
              <a:spcAft>
                <a:spcPts val="500"/>
              </a:spcAft>
            </a:pPr>
            <a:r>
              <a:rPr lang="en-US" dirty="0"/>
              <a:t>What is happening in the industry</a:t>
            </a:r>
            <a:endParaRPr lang="en-US" sz="1100" dirty="0"/>
          </a:p>
          <a:p>
            <a:pPr lvl="1">
              <a:spcAft>
                <a:spcPts val="500"/>
              </a:spcAft>
            </a:pPr>
            <a:r>
              <a:rPr lang="en-US" dirty="0" smtClean="0"/>
              <a:t>What </a:t>
            </a:r>
            <a:r>
              <a:rPr lang="en-US" dirty="0"/>
              <a:t>we think about the </a:t>
            </a:r>
            <a:r>
              <a:rPr lang="en-US" dirty="0" smtClean="0"/>
              <a:t>cloud</a:t>
            </a:r>
          </a:p>
          <a:p>
            <a:pPr lvl="1">
              <a:spcAft>
                <a:spcPts val="500"/>
              </a:spcAft>
            </a:pPr>
            <a:endParaRPr lang="en-US" sz="1100" dirty="0" smtClean="0"/>
          </a:p>
          <a:p>
            <a:r>
              <a:rPr lang="en-US" dirty="0" smtClean="0"/>
              <a:t>The industry has defined three categories of services, which is the most commonly used taxonomy for differentiating between the types of cloud services</a:t>
            </a:r>
            <a:endParaRPr lang="en-US" sz="1100" dirty="0" smtClean="0"/>
          </a:p>
          <a:p>
            <a:pPr lvl="1"/>
            <a:r>
              <a:rPr lang="en-US" dirty="0" err="1" smtClean="0"/>
              <a:t>IaaS</a:t>
            </a:r>
            <a:r>
              <a:rPr lang="en-US" dirty="0" smtClean="0"/>
              <a:t>: A set of infrastructure-level capabilities, such as an Operating System (OS) and network connectivity, that are delivered as pay-for-use services and can be used to host applications</a:t>
            </a:r>
            <a:endParaRPr lang="en-US" sz="1100" dirty="0" smtClean="0"/>
          </a:p>
          <a:p>
            <a:pPr lvl="1"/>
            <a:r>
              <a:rPr lang="en-US" dirty="0" err="1" smtClean="0"/>
              <a:t>PaaS</a:t>
            </a:r>
            <a:r>
              <a:rPr lang="en-US" dirty="0" smtClean="0"/>
              <a:t>: Higher-level sets of functionality that are delivered as consumable services for developers who are building applications. </a:t>
            </a:r>
            <a:r>
              <a:rPr lang="en-US" dirty="0" err="1" smtClean="0"/>
              <a:t>PaaS</a:t>
            </a:r>
            <a:r>
              <a:rPr lang="en-US" dirty="0" smtClean="0"/>
              <a:t> is about abstracting developers from the underlying infrastructure to enable applications to be composed quickly</a:t>
            </a:r>
            <a:endParaRPr lang="en-US" sz="1100" dirty="0" smtClean="0"/>
          </a:p>
          <a:p>
            <a:pPr lvl="1"/>
            <a:r>
              <a:rPr lang="en-US" dirty="0" smtClean="0"/>
              <a:t>SaaS: Using a service delivery model, applications are delivered for organizations to consume and use. Typically, an organization would pay for the use of the application. Alternately, the application could be monetized through ad revenue</a:t>
            </a:r>
            <a:endParaRPr lang="en-US" sz="1100" dirty="0" smtClean="0"/>
          </a:p>
          <a:p>
            <a:pPr lvl="1">
              <a:spcAft>
                <a:spcPts val="500"/>
              </a:spcAft>
            </a:pPr>
            <a:endParaRPr lang="en-US" sz="1100" dirty="0"/>
          </a:p>
        </p:txBody>
      </p:sp>
      <p:sp>
        <p:nvSpPr>
          <p:cNvPr id="8" name="Rectangle 7"/>
          <p:cNvSpPr/>
          <p:nvPr/>
        </p:nvSpPr>
        <p:spPr>
          <a:xfrm>
            <a:off x="-3175000" y="4622799"/>
            <a:ext cx="3175000" cy="938719"/>
          </a:xfrm>
          <a:prstGeom prst="rect">
            <a:avLst/>
          </a:prstGeom>
          <a:solidFill>
            <a:srgbClr val="FCD5B5"/>
          </a:solidFill>
          <a:effectLst>
            <a:outerShdw blurRad="190500" dist="76200" dir="2700000" algn="tl">
              <a:srgbClr val="646464"/>
            </a:outerShdw>
          </a:effectLst>
        </p:spPr>
        <p:txBody>
          <a:bodyPr>
            <a:spAutoFit/>
          </a:bodyPr>
          <a:lstStyle/>
          <a:p>
            <a:r>
              <a:rPr lang="en-US" sz="1100" dirty="0" smtClean="0">
                <a:latin typeface="Calibri"/>
              </a:rPr>
              <a:t>[EDITOR] TWB_Trevor</a:t>
            </a:r>
            <a:r>
              <a:rPr lang="en-US" sz="1100" dirty="0">
                <a:latin typeface="Calibri"/>
              </a:rPr>
              <a:t>:</a:t>
            </a:r>
          </a:p>
          <a:p>
            <a:r>
              <a:rPr lang="en-US" sz="1100" i="1" dirty="0" smtClean="0">
                <a:latin typeface="Calibri"/>
              </a:rPr>
              <a:t>04 October 2013
</a:t>
            </a:r>
            <a:r>
              <a:rPr lang="en-US" sz="1100" dirty="0" smtClean="0">
                <a:latin typeface="Calibri"/>
              </a:rPr>
              <a:t>What does “PDC08” refer to? Is it a reference to the Professional Developers Conference held in 2008?</a:t>
            </a:r>
          </a:p>
        </p:txBody>
      </p:sp>
    </p:spTree>
    <p:extLst>
      <p:ext uri="{BB962C8B-B14F-4D97-AF65-F5344CB8AC3E}">
        <p14:creationId xmlns:p14="http://schemas.microsoft.com/office/powerpoint/2010/main" val="3879287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www.microsoft.com/about/legal/permissions/" TargetMode="Externa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hyperlink" Target="http://www.microsoft.com/about/legal/permissions/" TargetMode="External"/><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urse Title">
    <p:spTree>
      <p:nvGrpSpPr>
        <p:cNvPr id="1" name=""/>
        <p:cNvGrpSpPr/>
        <p:nvPr/>
      </p:nvGrpSpPr>
      <p:grpSpPr>
        <a:xfrm>
          <a:off x="0" y="0"/>
          <a:ext cx="0" cy="0"/>
          <a:chOff x="0" y="0"/>
          <a:chExt cx="0" cy="0"/>
        </a:xfrm>
      </p:grpSpPr>
      <p:sp>
        <p:nvSpPr>
          <p:cNvPr id="13" name="TextBox 12"/>
          <p:cNvSpPr txBox="1"/>
          <p:nvPr userDrawn="1"/>
        </p:nvSpPr>
        <p:spPr>
          <a:xfrm>
            <a:off x="0" y="1143000"/>
            <a:ext cx="6096000" cy="369332"/>
          </a:xfrm>
          <a:prstGeom prst="rect">
            <a:avLst/>
          </a:prstGeom>
          <a:noFill/>
        </p:spPr>
        <p:txBody>
          <a:bodyPr wrap="square" rtlCol="0">
            <a:spAutoFit/>
          </a:bodyPr>
          <a:lstStyle/>
          <a:p>
            <a:endParaRPr lang="en-US" sz="1800" dirty="0"/>
          </a:p>
        </p:txBody>
      </p:sp>
      <p:sp>
        <p:nvSpPr>
          <p:cNvPr id="16" name="Text Placeholder 9"/>
          <p:cNvSpPr>
            <a:spLocks noGrp="1"/>
          </p:cNvSpPr>
          <p:nvPr>
            <p:ph type="body" sz="quarter" idx="13" hasCustomPrompt="1"/>
          </p:nvPr>
        </p:nvSpPr>
        <p:spPr>
          <a:xfrm>
            <a:off x="0" y="1143000"/>
            <a:ext cx="6949440" cy="2286000"/>
          </a:xfrm>
          <a:solidFill>
            <a:srgbClr val="0A5BBA">
              <a:alpha val="90000"/>
            </a:srgbClr>
          </a:solidFill>
        </p:spPr>
        <p:txBody>
          <a:bodyPr lIns="91440" tIns="91440">
            <a:noAutofit/>
          </a:bodyPr>
          <a:lstStyle>
            <a:lvl1pPr marL="0" indent="0">
              <a:lnSpc>
                <a:spcPct val="100000"/>
              </a:lnSpc>
              <a:buNone/>
              <a:defRPr sz="3600">
                <a:solidFill>
                  <a:schemeClr val="bg1"/>
                </a:solidFill>
                <a:latin typeface="Segoe UI Light" pitchFamily="34" charset="0"/>
              </a:defRPr>
            </a:lvl1pPr>
            <a:lvl2pPr>
              <a:defRPr sz="3000">
                <a:latin typeface="+mn-lt"/>
              </a:defRPr>
            </a:lvl2pPr>
            <a:lvl3pPr>
              <a:defRPr sz="3000">
                <a:latin typeface="+mn-lt"/>
              </a:defRPr>
            </a:lvl3pPr>
            <a:lvl4pPr>
              <a:defRPr sz="3000">
                <a:latin typeface="+mn-lt"/>
              </a:defRPr>
            </a:lvl4pPr>
            <a:lvl5pPr>
              <a:defRPr sz="3000">
                <a:latin typeface="+mn-lt"/>
              </a:defRPr>
            </a:lvl5pPr>
          </a:lstStyle>
          <a:p>
            <a:pPr lvl="0"/>
            <a:r>
              <a:rPr lang="en-US" dirty="0" smtClean="0"/>
              <a:t>Course Title</a:t>
            </a:r>
          </a:p>
        </p:txBody>
      </p:sp>
    </p:spTree>
    <p:extLst>
      <p:ext uri="{BB962C8B-B14F-4D97-AF65-F5344CB8AC3E}">
        <p14:creationId xmlns:p14="http://schemas.microsoft.com/office/powerpoint/2010/main" val="3878217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le Slide light right aligned">
    <p:bg>
      <p:bgPr>
        <a:solidFill>
          <a:schemeClr val="bg1"/>
        </a:solidFill>
        <a:effectLst/>
      </p:bgPr>
    </p:bg>
    <p:spTree>
      <p:nvGrpSpPr>
        <p:cNvPr id="1" name=""/>
        <p:cNvGrpSpPr/>
        <p:nvPr/>
      </p:nvGrpSpPr>
      <p:grpSpPr>
        <a:xfrm>
          <a:off x="0" y="0"/>
          <a:ext cx="0" cy="0"/>
          <a:chOff x="0" y="0"/>
          <a:chExt cx="0" cy="0"/>
        </a:xfrm>
      </p:grpSpPr>
      <p:sp>
        <p:nvSpPr>
          <p:cNvPr id="7" name="Picture Placeholder 9"/>
          <p:cNvSpPr>
            <a:spLocks noGrp="1"/>
          </p:cNvSpPr>
          <p:nvPr>
            <p:ph type="pic" sz="quarter" idx="14"/>
          </p:nvPr>
        </p:nvSpPr>
        <p:spPr>
          <a:xfrm>
            <a:off x="0" y="0"/>
            <a:ext cx="12192000" cy="6858000"/>
          </a:xfrm>
          <a:prstGeom prst="rect">
            <a:avLst/>
          </a:prstGeom>
        </p:spPr>
        <p:txBody>
          <a:bodyPr vert="horz"/>
          <a:lstStyle>
            <a:lvl1pPr>
              <a:buFontTx/>
              <a:buNone/>
              <a:defRPr sz="1400">
                <a:solidFill>
                  <a:srgbClr val="000000"/>
                </a:solidFill>
                <a:latin typeface="+mn-lt"/>
              </a:defRPr>
            </a:lvl1pPr>
          </a:lstStyle>
          <a:p>
            <a:r>
              <a:rPr lang="en-US" dirty="0" smtClean="0"/>
              <a:t>Click icon to add picture</a:t>
            </a:r>
            <a:endParaRPr lang="en-US" dirty="0"/>
          </a:p>
        </p:txBody>
      </p:sp>
      <p:sp>
        <p:nvSpPr>
          <p:cNvPr id="9" name="Text Placeholder 18"/>
          <p:cNvSpPr>
            <a:spLocks noGrp="1"/>
          </p:cNvSpPr>
          <p:nvPr>
            <p:ph type="body" sz="quarter" idx="16" hasCustomPrompt="1"/>
          </p:nvPr>
        </p:nvSpPr>
        <p:spPr>
          <a:xfrm>
            <a:off x="0" y="3429000"/>
            <a:ext cx="3048000" cy="1143000"/>
          </a:xfrm>
          <a:prstGeom prst="rect">
            <a:avLst/>
          </a:prstGeom>
          <a:solidFill>
            <a:srgbClr val="002050">
              <a:alpha val="90000"/>
            </a:srgbClr>
          </a:solidFill>
        </p:spPr>
        <p:txBody>
          <a:bodyPr vert="horz" lIns="91440" tIns="91440">
            <a:normAutofit/>
          </a:bodyPr>
          <a:lstStyle>
            <a:lvl1pPr marL="0" indent="0">
              <a:lnSpc>
                <a:spcPct val="100000"/>
              </a:lnSpc>
              <a:buFontTx/>
              <a:buNone/>
              <a:defRPr sz="1600" baseline="0">
                <a:solidFill>
                  <a:schemeClr val="bg1"/>
                </a:solidFill>
                <a:latin typeface="Segoe UI" panose="020B0502040204020203" pitchFamily="34" charset="0"/>
                <a:cs typeface="Segoe UI" panose="020B0502040204020203" pitchFamily="34" charset="0"/>
              </a:defRPr>
            </a:lvl1pPr>
            <a:lvl2pPr marL="0" indent="0">
              <a:buFontTx/>
              <a:buNone/>
              <a:defRPr sz="1400" baseline="0">
                <a:latin typeface="Segoe Pro Light"/>
              </a:defRPr>
            </a:lvl2pPr>
            <a:lvl3pPr marL="0" indent="0">
              <a:buFontTx/>
              <a:buNone/>
              <a:defRPr sz="1400" baseline="0">
                <a:latin typeface="Segoe Pro Light"/>
              </a:defRPr>
            </a:lvl3pPr>
            <a:lvl4pPr marL="0" indent="0">
              <a:buFontTx/>
              <a:buNone/>
              <a:defRPr sz="1400" baseline="0">
                <a:latin typeface="Segoe Pro Light"/>
              </a:defRPr>
            </a:lvl4pPr>
            <a:lvl5pPr marL="0" indent="0">
              <a:buFontTx/>
              <a:buNone/>
              <a:defRPr sz="1400" baseline="0">
                <a:latin typeface="Segoe Pro Light"/>
              </a:defRPr>
            </a:lvl5pPr>
          </a:lstStyle>
          <a:p>
            <a:pPr lvl="0"/>
            <a:r>
              <a:rPr lang="en-US" dirty="0" smtClean="0"/>
              <a:t>Click to edit slide content</a:t>
            </a:r>
          </a:p>
        </p:txBody>
      </p:sp>
      <p:sp>
        <p:nvSpPr>
          <p:cNvPr id="13" name="TextBox 12"/>
          <p:cNvSpPr txBox="1"/>
          <p:nvPr userDrawn="1"/>
        </p:nvSpPr>
        <p:spPr>
          <a:xfrm>
            <a:off x="0" y="1143000"/>
            <a:ext cx="6096000" cy="369332"/>
          </a:xfrm>
          <a:prstGeom prst="rect">
            <a:avLst/>
          </a:prstGeom>
          <a:noFill/>
        </p:spPr>
        <p:txBody>
          <a:bodyPr wrap="square" rtlCol="0">
            <a:spAutoFit/>
          </a:bodyPr>
          <a:lstStyle/>
          <a:p>
            <a:endParaRPr lang="en-US" sz="1800" dirty="0"/>
          </a:p>
        </p:txBody>
      </p:sp>
      <p:sp>
        <p:nvSpPr>
          <p:cNvPr id="16" name="Text Placeholder 9"/>
          <p:cNvSpPr>
            <a:spLocks noGrp="1"/>
          </p:cNvSpPr>
          <p:nvPr>
            <p:ph type="body" sz="quarter" idx="13"/>
          </p:nvPr>
        </p:nvSpPr>
        <p:spPr>
          <a:xfrm>
            <a:off x="0" y="1143000"/>
            <a:ext cx="6096000" cy="2286000"/>
          </a:xfrm>
          <a:solidFill>
            <a:srgbClr val="0A5BBA">
              <a:alpha val="90000"/>
            </a:srgbClr>
          </a:solidFill>
        </p:spPr>
        <p:txBody>
          <a:bodyPr lIns="91440" tIns="91440">
            <a:noAutofit/>
          </a:bodyPr>
          <a:lstStyle>
            <a:lvl1pPr marL="0" indent="0">
              <a:lnSpc>
                <a:spcPct val="100000"/>
              </a:lnSpc>
              <a:buNone/>
              <a:defRPr sz="3200">
                <a:solidFill>
                  <a:schemeClr val="bg1"/>
                </a:solidFill>
                <a:latin typeface="Segoe UI Light" pitchFamily="34" charset="0"/>
              </a:defRPr>
            </a:lvl1pPr>
            <a:lvl2pPr>
              <a:defRPr sz="3000">
                <a:latin typeface="+mn-lt"/>
              </a:defRPr>
            </a:lvl2pPr>
            <a:lvl3pPr>
              <a:defRPr sz="3000">
                <a:latin typeface="+mn-lt"/>
              </a:defRPr>
            </a:lvl3pPr>
            <a:lvl4pPr>
              <a:defRPr sz="3000">
                <a:latin typeface="+mn-lt"/>
              </a:defRPr>
            </a:lvl4pPr>
            <a:lvl5pPr>
              <a:defRPr sz="3000">
                <a:latin typeface="+mn-lt"/>
              </a:defRPr>
            </a:lvl5pPr>
          </a:lstStyle>
          <a:p>
            <a:pPr lvl="0"/>
            <a:r>
              <a:rPr lang="en-US" dirty="0" smtClean="0"/>
              <a:t>Click to edit Master text styles</a:t>
            </a:r>
          </a:p>
        </p:txBody>
      </p:sp>
    </p:spTree>
    <p:extLst>
      <p:ext uri="{BB962C8B-B14F-4D97-AF65-F5344CB8AC3E}">
        <p14:creationId xmlns:p14="http://schemas.microsoft.com/office/powerpoint/2010/main" val="3662323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Slide dark/image, left aligned">
    <p:bg>
      <p:bgPr>
        <a:solidFill>
          <a:srgbClr val="002050"/>
        </a:solidFill>
        <a:effectLst/>
      </p:bgPr>
    </p:bg>
    <p:spTree>
      <p:nvGrpSpPr>
        <p:cNvPr id="1" name=""/>
        <p:cNvGrpSpPr/>
        <p:nvPr/>
      </p:nvGrpSpPr>
      <p:grpSpPr>
        <a:xfrm>
          <a:off x="0" y="0"/>
          <a:ext cx="0" cy="0"/>
          <a:chOff x="0" y="0"/>
          <a:chExt cx="0" cy="0"/>
        </a:xfrm>
      </p:grpSpPr>
      <p:sp>
        <p:nvSpPr>
          <p:cNvPr id="7" name="Text Placeholder 18"/>
          <p:cNvSpPr>
            <a:spLocks noGrp="1"/>
          </p:cNvSpPr>
          <p:nvPr>
            <p:ph type="body" sz="quarter" idx="16" hasCustomPrompt="1"/>
          </p:nvPr>
        </p:nvSpPr>
        <p:spPr>
          <a:xfrm>
            <a:off x="0" y="3429000"/>
            <a:ext cx="3048000" cy="1143000"/>
          </a:xfrm>
          <a:prstGeom prst="rect">
            <a:avLst/>
          </a:prstGeom>
          <a:solidFill>
            <a:srgbClr val="15AEEF">
              <a:alpha val="89804"/>
            </a:srgbClr>
          </a:solidFill>
        </p:spPr>
        <p:txBody>
          <a:bodyPr vert="horz" lIns="91440" tIns="91440">
            <a:normAutofit/>
          </a:bodyPr>
          <a:lstStyle>
            <a:lvl1pPr marL="0" indent="0">
              <a:lnSpc>
                <a:spcPct val="100000"/>
              </a:lnSpc>
              <a:buFontTx/>
              <a:buNone/>
              <a:defRPr sz="1600" baseline="0">
                <a:solidFill>
                  <a:schemeClr val="tx1"/>
                </a:solidFill>
                <a:latin typeface="Segoe UI" panose="020B0502040204020203" pitchFamily="34" charset="0"/>
                <a:cs typeface="Segoe UI" panose="020B0502040204020203" pitchFamily="34" charset="0"/>
              </a:defRPr>
            </a:lvl1pPr>
            <a:lvl2pPr marL="0" indent="0">
              <a:buFontTx/>
              <a:buNone/>
              <a:defRPr sz="1400" baseline="0">
                <a:latin typeface="Segoe Pro Light"/>
              </a:defRPr>
            </a:lvl2pPr>
            <a:lvl3pPr marL="0" indent="0">
              <a:buFontTx/>
              <a:buNone/>
              <a:defRPr sz="1400" baseline="0">
                <a:latin typeface="Segoe Pro Light"/>
              </a:defRPr>
            </a:lvl3pPr>
            <a:lvl4pPr marL="0" indent="0">
              <a:buFontTx/>
              <a:buNone/>
              <a:defRPr sz="1400" baseline="0">
                <a:latin typeface="Segoe Pro Light"/>
              </a:defRPr>
            </a:lvl4pPr>
            <a:lvl5pPr marL="0" indent="0">
              <a:buFontTx/>
              <a:buNone/>
              <a:defRPr sz="1400" baseline="0">
                <a:latin typeface="Segoe Pro Light"/>
              </a:defRPr>
            </a:lvl5pPr>
          </a:lstStyle>
          <a:p>
            <a:pPr lvl="0"/>
            <a:r>
              <a:rPr lang="en-US" dirty="0" smtClean="0"/>
              <a:t>Click to edit slide content</a:t>
            </a:r>
          </a:p>
        </p:txBody>
      </p:sp>
      <p:sp>
        <p:nvSpPr>
          <p:cNvPr id="11" name="Text Placeholder 9"/>
          <p:cNvSpPr>
            <a:spLocks noGrp="1"/>
          </p:cNvSpPr>
          <p:nvPr>
            <p:ph type="body" sz="quarter" idx="13"/>
          </p:nvPr>
        </p:nvSpPr>
        <p:spPr>
          <a:xfrm>
            <a:off x="0" y="1143000"/>
            <a:ext cx="6096000" cy="2286000"/>
          </a:xfrm>
          <a:solidFill>
            <a:srgbClr val="0A5BBA">
              <a:alpha val="90000"/>
            </a:srgbClr>
          </a:solidFill>
        </p:spPr>
        <p:txBody>
          <a:bodyPr lIns="91440" tIns="91440">
            <a:noAutofit/>
          </a:bodyPr>
          <a:lstStyle>
            <a:lvl1pPr marL="0" indent="0">
              <a:lnSpc>
                <a:spcPct val="100000"/>
              </a:lnSpc>
              <a:buNone/>
              <a:defRPr sz="3200">
                <a:solidFill>
                  <a:schemeClr val="bg1"/>
                </a:solidFill>
                <a:latin typeface="Segoe UI Light" pitchFamily="34" charset="0"/>
              </a:defRPr>
            </a:lvl1pPr>
            <a:lvl2pPr>
              <a:defRPr sz="3000">
                <a:latin typeface="+mn-lt"/>
              </a:defRPr>
            </a:lvl2pPr>
            <a:lvl3pPr>
              <a:defRPr sz="3000">
                <a:latin typeface="+mn-lt"/>
              </a:defRPr>
            </a:lvl3pPr>
            <a:lvl4pPr>
              <a:defRPr sz="3000">
                <a:latin typeface="+mn-lt"/>
              </a:defRPr>
            </a:lvl4pPr>
            <a:lvl5pPr>
              <a:defRPr sz="3000">
                <a:latin typeface="+mn-lt"/>
              </a:defRPr>
            </a:lvl5pPr>
          </a:lstStyle>
          <a:p>
            <a:pPr lvl="0"/>
            <a:r>
              <a:rPr lang="en-US" dirty="0" smtClean="0"/>
              <a:t>Click to edit Master text styles</a:t>
            </a:r>
          </a:p>
        </p:txBody>
      </p:sp>
    </p:spTree>
    <p:extLst>
      <p:ext uri="{BB962C8B-B14F-4D97-AF65-F5344CB8AC3E}">
        <p14:creationId xmlns:p14="http://schemas.microsoft.com/office/powerpoint/2010/main" val="8681986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dark/image, right aligned">
    <p:bg>
      <p:bgPr>
        <a:solidFill>
          <a:schemeClr val="bg1"/>
        </a:solidFill>
        <a:effectLst/>
      </p:bgPr>
    </p:bg>
    <p:spTree>
      <p:nvGrpSpPr>
        <p:cNvPr id="1" name=""/>
        <p:cNvGrpSpPr/>
        <p:nvPr/>
      </p:nvGrpSpPr>
      <p:grpSpPr>
        <a:xfrm>
          <a:off x="0" y="0"/>
          <a:ext cx="0" cy="0"/>
          <a:chOff x="0" y="0"/>
          <a:chExt cx="0" cy="0"/>
        </a:xfrm>
      </p:grpSpPr>
      <p:sp>
        <p:nvSpPr>
          <p:cNvPr id="7" name="Picture Placeholder 9"/>
          <p:cNvSpPr>
            <a:spLocks noGrp="1"/>
          </p:cNvSpPr>
          <p:nvPr>
            <p:ph type="pic" sz="quarter" idx="14"/>
          </p:nvPr>
        </p:nvSpPr>
        <p:spPr>
          <a:xfrm>
            <a:off x="0" y="0"/>
            <a:ext cx="12192000" cy="6858000"/>
          </a:xfrm>
          <a:prstGeom prst="rect">
            <a:avLst/>
          </a:prstGeom>
        </p:spPr>
        <p:txBody>
          <a:bodyPr vert="horz"/>
          <a:lstStyle>
            <a:lvl1pPr>
              <a:buFontTx/>
              <a:buNone/>
              <a:defRPr sz="1400">
                <a:solidFill>
                  <a:srgbClr val="000000"/>
                </a:solidFill>
                <a:latin typeface="+mn-lt"/>
              </a:defRPr>
            </a:lvl1pPr>
          </a:lstStyle>
          <a:p>
            <a:r>
              <a:rPr lang="en-US" dirty="0" smtClean="0"/>
              <a:t>Click icon to add picture</a:t>
            </a:r>
            <a:endParaRPr lang="en-US" dirty="0"/>
          </a:p>
        </p:txBody>
      </p:sp>
      <p:sp>
        <p:nvSpPr>
          <p:cNvPr id="8" name="Text Placeholder 18"/>
          <p:cNvSpPr>
            <a:spLocks noGrp="1"/>
          </p:cNvSpPr>
          <p:nvPr>
            <p:ph type="body" sz="quarter" idx="16" hasCustomPrompt="1"/>
          </p:nvPr>
        </p:nvSpPr>
        <p:spPr>
          <a:xfrm>
            <a:off x="9144000" y="3429000"/>
            <a:ext cx="3048000" cy="1143000"/>
          </a:xfrm>
          <a:prstGeom prst="rect">
            <a:avLst/>
          </a:prstGeom>
          <a:solidFill>
            <a:srgbClr val="002050">
              <a:alpha val="90000"/>
            </a:srgbClr>
          </a:solidFill>
        </p:spPr>
        <p:txBody>
          <a:bodyPr vert="horz" lIns="182880" tIns="137160">
            <a:normAutofit/>
          </a:bodyPr>
          <a:lstStyle>
            <a:lvl1pPr marL="0" indent="0">
              <a:lnSpc>
                <a:spcPct val="100000"/>
              </a:lnSpc>
              <a:buFontTx/>
              <a:buNone/>
              <a:defRPr sz="1600" baseline="0">
                <a:solidFill>
                  <a:schemeClr val="bg1"/>
                </a:solidFill>
                <a:latin typeface="Segoe UI" panose="020B0502040204020203" pitchFamily="34" charset="0"/>
                <a:cs typeface="Segoe UI" panose="020B0502040204020203" pitchFamily="34" charset="0"/>
              </a:defRPr>
            </a:lvl1pPr>
            <a:lvl2pPr marL="0" indent="0">
              <a:buFontTx/>
              <a:buNone/>
              <a:defRPr sz="1400" baseline="0">
                <a:latin typeface="Segoe Pro Light"/>
              </a:defRPr>
            </a:lvl2pPr>
            <a:lvl3pPr marL="0" indent="0">
              <a:buFontTx/>
              <a:buNone/>
              <a:defRPr sz="1400" baseline="0">
                <a:latin typeface="Segoe Pro Light"/>
              </a:defRPr>
            </a:lvl3pPr>
            <a:lvl4pPr marL="0" indent="0">
              <a:buFontTx/>
              <a:buNone/>
              <a:defRPr sz="1400" baseline="0">
                <a:latin typeface="Segoe Pro Light"/>
              </a:defRPr>
            </a:lvl4pPr>
            <a:lvl5pPr marL="0" indent="0">
              <a:buFontTx/>
              <a:buNone/>
              <a:defRPr sz="1400" baseline="0">
                <a:latin typeface="Segoe Pro Light"/>
              </a:defRPr>
            </a:lvl5pPr>
          </a:lstStyle>
          <a:p>
            <a:pPr lvl="0"/>
            <a:r>
              <a:rPr lang="en-US" dirty="0" smtClean="0"/>
              <a:t>Click to edit slide content</a:t>
            </a:r>
          </a:p>
        </p:txBody>
      </p:sp>
      <p:sp>
        <p:nvSpPr>
          <p:cNvPr id="12" name="Text Placeholder 9"/>
          <p:cNvSpPr>
            <a:spLocks noGrp="1"/>
          </p:cNvSpPr>
          <p:nvPr>
            <p:ph type="body" sz="quarter" idx="13"/>
          </p:nvPr>
        </p:nvSpPr>
        <p:spPr>
          <a:xfrm>
            <a:off x="6096000" y="1143000"/>
            <a:ext cx="6096000" cy="2286000"/>
          </a:xfrm>
          <a:solidFill>
            <a:srgbClr val="0A5BBA">
              <a:alpha val="90000"/>
            </a:srgbClr>
          </a:solidFill>
        </p:spPr>
        <p:txBody>
          <a:bodyPr lIns="182880" tIns="137160">
            <a:noAutofit/>
          </a:bodyPr>
          <a:lstStyle>
            <a:lvl1pPr marL="0" indent="0">
              <a:lnSpc>
                <a:spcPct val="100000"/>
              </a:lnSpc>
              <a:buNone/>
              <a:defRPr sz="3200">
                <a:solidFill>
                  <a:schemeClr val="bg1"/>
                </a:solidFill>
                <a:latin typeface="Segoe UI Light" pitchFamily="34" charset="0"/>
              </a:defRPr>
            </a:lvl1pPr>
            <a:lvl2pPr>
              <a:defRPr sz="3000">
                <a:latin typeface="+mn-lt"/>
              </a:defRPr>
            </a:lvl2pPr>
            <a:lvl3pPr>
              <a:defRPr sz="3000">
                <a:latin typeface="+mn-lt"/>
              </a:defRPr>
            </a:lvl3pPr>
            <a:lvl4pPr>
              <a:defRPr sz="3000">
                <a:latin typeface="+mn-lt"/>
              </a:defRPr>
            </a:lvl4pPr>
            <a:lvl5pPr>
              <a:defRPr sz="3000">
                <a:latin typeface="+mn-lt"/>
              </a:defRPr>
            </a:lvl5pPr>
          </a:lstStyle>
          <a:p>
            <a:pPr lvl="0"/>
            <a:r>
              <a:rPr lang="en-US" dirty="0" smtClean="0"/>
              <a:t>Click to edit Master text styles</a:t>
            </a:r>
          </a:p>
        </p:txBody>
      </p:sp>
    </p:spTree>
    <p:extLst>
      <p:ext uri="{BB962C8B-B14F-4D97-AF65-F5344CB8AC3E}">
        <p14:creationId xmlns:p14="http://schemas.microsoft.com/office/powerpoint/2010/main" val="3343838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General content ligh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143000"/>
            <a:ext cx="3048000" cy="2286000"/>
          </a:xfrm>
          <a:solidFill>
            <a:srgbClr val="0A5BBA"/>
          </a:solidFill>
        </p:spPr>
        <p:txBody>
          <a:bodyPr lIns="182880" tIns="137160" rIns="91440" anchor="t" anchorCtr="0">
            <a:normAutofit/>
          </a:bodyPr>
          <a:lstStyle>
            <a:lvl1pPr>
              <a:defRPr sz="2400" baseline="0">
                <a:solidFill>
                  <a:schemeClr val="bg1"/>
                </a:solidFill>
                <a:latin typeface="Segoe UI" panose="020B0502040204020203" pitchFamily="34" charset="0"/>
                <a:cs typeface="Segoe UI" panose="020B0502040204020203" pitchFamily="34" charset="0"/>
              </a:defRPr>
            </a:lvl1pPr>
          </a:lstStyle>
          <a:p>
            <a:r>
              <a:rPr lang="en-US" dirty="0"/>
              <a:t>Click to edit slide title</a:t>
            </a:r>
          </a:p>
        </p:txBody>
      </p:sp>
      <p:sp>
        <p:nvSpPr>
          <p:cNvPr id="14" name="Content Placeholder 13"/>
          <p:cNvSpPr>
            <a:spLocks noGrp="1"/>
          </p:cNvSpPr>
          <p:nvPr>
            <p:ph sz="quarter" idx="13" hasCustomPrompt="1"/>
          </p:nvPr>
        </p:nvSpPr>
        <p:spPr>
          <a:xfrm>
            <a:off x="4572000" y="1143000"/>
            <a:ext cx="7010400" cy="4953000"/>
          </a:xfrm>
          <a:prstGeom prst="rect">
            <a:avLst/>
          </a:prstGeom>
        </p:spPr>
        <p:txBody>
          <a:bodyPr vert="horz" lIns="91440" tIns="45720">
            <a:normAutofit/>
          </a:bodyPr>
          <a:lstStyle>
            <a:lvl1pPr marL="0" indent="0">
              <a:lnSpc>
                <a:spcPct val="100000"/>
              </a:lnSpc>
              <a:spcBef>
                <a:spcPts val="300"/>
              </a:spcBef>
              <a:buFontTx/>
              <a:buNone/>
              <a:defRPr sz="1800" baseline="0">
                <a:solidFill>
                  <a:srgbClr val="3F3F3F"/>
                </a:solidFill>
                <a:latin typeface="Segoe UI Light" pitchFamily="34" charset="0"/>
              </a:defRPr>
            </a:lvl1pPr>
          </a:lstStyle>
          <a:p>
            <a:pPr lvl="0"/>
            <a:r>
              <a:rPr lang="en-US" dirty="0"/>
              <a:t>Click to edit slide content</a:t>
            </a:r>
          </a:p>
        </p:txBody>
      </p:sp>
      <p:sp>
        <p:nvSpPr>
          <p:cNvPr id="6" name="Date Placeholder 2"/>
          <p:cNvSpPr>
            <a:spLocks noGrp="1"/>
          </p:cNvSpPr>
          <p:nvPr>
            <p:ph type="dt" sz="half" idx="10"/>
          </p:nvPr>
        </p:nvSpPr>
        <p:spPr>
          <a:xfrm>
            <a:off x="0" y="6492876"/>
            <a:ext cx="2844800" cy="365125"/>
          </a:xfrm>
        </p:spPr>
        <p:txBody>
          <a:bodyPr/>
          <a:lstStyle>
            <a:lvl1pPr>
              <a:defRPr>
                <a:solidFill>
                  <a:srgbClr val="3F3F3F"/>
                </a:solidFill>
                <a:latin typeface="+mn-lt"/>
              </a:defRPr>
            </a:lvl1pPr>
          </a:lstStyle>
          <a:p>
            <a:fld id="{308AC059-451B-485B-90DE-C382FB5E9554}" type="datetime1">
              <a:rPr lang="en-US" smtClean="0"/>
              <a:t>1/28/2016</a:t>
            </a:fld>
            <a:endParaRPr lang="en-US" dirty="0"/>
          </a:p>
        </p:txBody>
      </p:sp>
      <p:sp>
        <p:nvSpPr>
          <p:cNvPr id="8" name="Slide Number Placeholder 3"/>
          <p:cNvSpPr txBox="1">
            <a:spLocks/>
          </p:cNvSpPr>
          <p:nvPr userDrawn="1"/>
        </p:nvSpPr>
        <p:spPr>
          <a:xfrm>
            <a:off x="4673600" y="6477001"/>
            <a:ext cx="2844800" cy="365125"/>
          </a:xfrm>
          <a:prstGeom prst="rect">
            <a:avLst/>
          </a:prstGeom>
        </p:spPr>
        <p:txBody>
          <a:bodyPr vert="horz" lIns="182880" tIns="45720" rIns="182880" bIns="45720" rtlCol="0" anchor="ctr"/>
          <a:lstStyle>
            <a:defPPr>
              <a:defRPr lang="en-US"/>
            </a:defPPr>
            <a:lvl1pPr marL="0" algn="r" defTabSz="457200" rtl="0" eaLnBrk="1" latinLnBrk="0" hangingPunct="1">
              <a:defRPr sz="800" kern="1200">
                <a:solidFill>
                  <a:srgbClr val="3F3F3F"/>
                </a:solidFill>
                <a:latin typeface="+mn-lt"/>
                <a:ea typeface="+mn-ea"/>
                <a:cs typeface="Segoe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000" dirty="0" smtClean="0">
                <a:latin typeface="Segoe UI" panose="020B0502040204020203" pitchFamily="34" charset="0"/>
                <a:cs typeface="Segoe UI" panose="020B0502040204020203" pitchFamily="34" charset="0"/>
              </a:rPr>
              <a:t>Microsoft Confidential</a:t>
            </a:r>
            <a:endParaRPr lang="en-US" sz="1000" dirty="0">
              <a:latin typeface="Segoe UI" panose="020B0502040204020203" pitchFamily="34" charset="0"/>
              <a:cs typeface="Segoe UI" panose="020B0502040204020203" pitchFamily="34" charset="0"/>
            </a:endParaRPr>
          </a:p>
        </p:txBody>
      </p:sp>
      <p:sp>
        <p:nvSpPr>
          <p:cNvPr id="9" name="Slide Number Placeholder 4"/>
          <p:cNvSpPr>
            <a:spLocks noGrp="1"/>
          </p:cNvSpPr>
          <p:nvPr>
            <p:ph type="sldNum" sz="quarter" idx="12"/>
          </p:nvPr>
        </p:nvSpPr>
        <p:spPr>
          <a:xfrm>
            <a:off x="8850630" y="6356350"/>
            <a:ext cx="2743200" cy="365125"/>
          </a:xfrm>
        </p:spPr>
        <p:txBody>
          <a:bodyPr/>
          <a:lstStyle/>
          <a:p>
            <a:fld id="{AFFF257A-30C5-4AFB-911B-BE4CEEA1EA82}" type="slidenum">
              <a:rPr lang="en-US" smtClean="0"/>
              <a:t>‹#›</a:t>
            </a:fld>
            <a:endParaRPr lang="en-US"/>
          </a:p>
        </p:txBody>
      </p:sp>
    </p:spTree>
    <p:extLst>
      <p:ext uri="{BB962C8B-B14F-4D97-AF65-F5344CB8AC3E}">
        <p14:creationId xmlns:p14="http://schemas.microsoft.com/office/powerpoint/2010/main" val="5286578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General content ligh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143000"/>
            <a:ext cx="3048000" cy="2286000"/>
          </a:xfrm>
          <a:solidFill>
            <a:srgbClr val="0A5BBA"/>
          </a:solidFill>
        </p:spPr>
        <p:txBody>
          <a:bodyPr lIns="182880" tIns="137160" rIns="91440" anchor="t" anchorCtr="0">
            <a:normAutofit/>
          </a:bodyPr>
          <a:lstStyle>
            <a:lvl1pPr>
              <a:defRPr sz="2400" baseline="0">
                <a:solidFill>
                  <a:schemeClr val="bg1"/>
                </a:solidFill>
                <a:latin typeface="Segoe UI" panose="020B0502040204020203" pitchFamily="34" charset="0"/>
                <a:cs typeface="Segoe UI" panose="020B0502040204020203" pitchFamily="34" charset="0"/>
              </a:defRPr>
            </a:lvl1pPr>
          </a:lstStyle>
          <a:p>
            <a:r>
              <a:rPr lang="en-US" dirty="0"/>
              <a:t>Click to edit slide title</a:t>
            </a:r>
          </a:p>
        </p:txBody>
      </p:sp>
      <p:sp>
        <p:nvSpPr>
          <p:cNvPr id="3" name="Date Placeholder 2"/>
          <p:cNvSpPr>
            <a:spLocks noGrp="1"/>
          </p:cNvSpPr>
          <p:nvPr>
            <p:ph type="dt" sz="half" idx="10"/>
          </p:nvPr>
        </p:nvSpPr>
        <p:spPr>
          <a:xfrm>
            <a:off x="0" y="6492876"/>
            <a:ext cx="2844800" cy="365125"/>
          </a:xfrm>
        </p:spPr>
        <p:txBody>
          <a:bodyPr/>
          <a:lstStyle>
            <a:lvl1pPr>
              <a:defRPr>
                <a:solidFill>
                  <a:srgbClr val="3F3F3F"/>
                </a:solidFill>
                <a:latin typeface="+mn-lt"/>
              </a:defRPr>
            </a:lvl1pPr>
          </a:lstStyle>
          <a:p>
            <a:fld id="{59719A99-E623-4601-B985-F26945D273CF}" type="datetime1">
              <a:rPr lang="en-US" smtClean="0"/>
              <a:t>1/28/2016</a:t>
            </a:fld>
            <a:endParaRPr lang="en-US" dirty="0"/>
          </a:p>
        </p:txBody>
      </p:sp>
      <p:sp>
        <p:nvSpPr>
          <p:cNvPr id="14" name="Content Placeholder 13"/>
          <p:cNvSpPr>
            <a:spLocks noGrp="1"/>
          </p:cNvSpPr>
          <p:nvPr>
            <p:ph sz="quarter" idx="13" hasCustomPrompt="1"/>
          </p:nvPr>
        </p:nvSpPr>
        <p:spPr>
          <a:xfrm>
            <a:off x="4572000" y="1143000"/>
            <a:ext cx="7010400" cy="4953000"/>
          </a:xfrm>
          <a:prstGeom prst="rect">
            <a:avLst/>
          </a:prstGeom>
        </p:spPr>
        <p:txBody>
          <a:bodyPr vert="horz" lIns="91440" tIns="45720">
            <a:normAutofit/>
          </a:bodyPr>
          <a:lstStyle>
            <a:lvl1pPr marL="0" indent="0">
              <a:spcBef>
                <a:spcPts val="300"/>
              </a:spcBef>
              <a:buFontTx/>
              <a:buNone/>
              <a:defRPr sz="1600" baseline="0">
                <a:solidFill>
                  <a:srgbClr val="3F3F3F"/>
                </a:solidFill>
                <a:latin typeface="Segoe UI" panose="020B0502040204020203" pitchFamily="34" charset="0"/>
                <a:cs typeface="Segoe UI" panose="020B0502040204020203" pitchFamily="34" charset="0"/>
              </a:defRPr>
            </a:lvl1pPr>
          </a:lstStyle>
          <a:p>
            <a:pPr lvl="0"/>
            <a:r>
              <a:rPr lang="en-US" dirty="0"/>
              <a:t>Click to edit slide content</a:t>
            </a:r>
          </a:p>
        </p:txBody>
      </p:sp>
      <p:sp>
        <p:nvSpPr>
          <p:cNvPr id="6" name="Slide Number Placeholder 3"/>
          <p:cNvSpPr txBox="1">
            <a:spLocks/>
          </p:cNvSpPr>
          <p:nvPr userDrawn="1"/>
        </p:nvSpPr>
        <p:spPr>
          <a:xfrm>
            <a:off x="4673600" y="6477001"/>
            <a:ext cx="2844800" cy="365125"/>
          </a:xfrm>
          <a:prstGeom prst="rect">
            <a:avLst/>
          </a:prstGeom>
        </p:spPr>
        <p:txBody>
          <a:bodyPr vert="horz" lIns="182880" tIns="45720" rIns="182880" bIns="45720" rtlCol="0" anchor="ctr"/>
          <a:lstStyle>
            <a:defPPr>
              <a:defRPr lang="en-US"/>
            </a:defPPr>
            <a:lvl1pPr marL="0" algn="r" defTabSz="457200" rtl="0" eaLnBrk="1" latinLnBrk="0" hangingPunct="1">
              <a:defRPr sz="800" kern="1200">
                <a:solidFill>
                  <a:srgbClr val="3F3F3F"/>
                </a:solidFill>
                <a:latin typeface="+mn-lt"/>
                <a:ea typeface="+mn-ea"/>
                <a:cs typeface="Segoe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000" dirty="0" smtClean="0">
                <a:latin typeface="Segoe UI" panose="020B0502040204020203" pitchFamily="34" charset="0"/>
                <a:cs typeface="Segoe UI" panose="020B0502040204020203" pitchFamily="34" charset="0"/>
              </a:rPr>
              <a:t>Microsoft Confidential</a:t>
            </a:r>
            <a:endParaRPr lang="en-US" sz="1000" dirty="0">
              <a:latin typeface="Segoe UI" panose="020B0502040204020203" pitchFamily="34" charset="0"/>
              <a:cs typeface="Segoe UI" panose="020B0502040204020203" pitchFamily="34" charset="0"/>
            </a:endParaRPr>
          </a:p>
        </p:txBody>
      </p:sp>
      <p:sp>
        <p:nvSpPr>
          <p:cNvPr id="7" name="Slide Number Placeholder 4"/>
          <p:cNvSpPr>
            <a:spLocks noGrp="1"/>
          </p:cNvSpPr>
          <p:nvPr>
            <p:ph type="sldNum" sz="quarter" idx="12"/>
          </p:nvPr>
        </p:nvSpPr>
        <p:spPr>
          <a:xfrm>
            <a:off x="8850630" y="6356350"/>
            <a:ext cx="2743200" cy="365125"/>
          </a:xfrm>
        </p:spPr>
        <p:txBody>
          <a:bodyPr/>
          <a:lstStyle/>
          <a:p>
            <a:fld id="{AFFF257A-30C5-4AFB-911B-BE4CEEA1EA82}" type="slidenum">
              <a:rPr lang="en-US" smtClean="0"/>
              <a:t>‹#›</a:t>
            </a:fld>
            <a:endParaRPr lang="en-US"/>
          </a:p>
        </p:txBody>
      </p:sp>
    </p:spTree>
    <p:extLst>
      <p:ext uri="{BB962C8B-B14F-4D97-AF65-F5344CB8AC3E}">
        <p14:creationId xmlns:p14="http://schemas.microsoft.com/office/powerpoint/2010/main" val="6858646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les with text">
    <p:bg>
      <p:bgPr>
        <a:solidFill>
          <a:schemeClr val="bg1"/>
        </a:solidFill>
        <a:effectLst/>
      </p:bgPr>
    </p:bg>
    <p:spTree>
      <p:nvGrpSpPr>
        <p:cNvPr id="1" name=""/>
        <p:cNvGrpSpPr/>
        <p:nvPr/>
      </p:nvGrpSpPr>
      <p:grpSpPr>
        <a:xfrm>
          <a:off x="0" y="0"/>
          <a:ext cx="0" cy="0"/>
          <a:chOff x="0" y="0"/>
          <a:chExt cx="0" cy="0"/>
        </a:xfrm>
      </p:grpSpPr>
      <p:sp>
        <p:nvSpPr>
          <p:cNvPr id="9" name="Picture Placeholder 8"/>
          <p:cNvSpPr>
            <a:spLocks noGrp="1"/>
          </p:cNvSpPr>
          <p:nvPr>
            <p:ph type="pic" sz="quarter" idx="16"/>
          </p:nvPr>
        </p:nvSpPr>
        <p:spPr>
          <a:xfrm>
            <a:off x="0" y="0"/>
            <a:ext cx="12192000" cy="6858000"/>
          </a:xfrm>
        </p:spPr>
        <p:txBody>
          <a:bodyPr/>
          <a:lstStyle>
            <a:lvl1pPr>
              <a:defRPr>
                <a:solidFill>
                  <a:srgbClr val="3F3F3F"/>
                </a:solidFill>
              </a:defRPr>
            </a:lvl1pPr>
          </a:lstStyle>
          <a:p>
            <a:r>
              <a:rPr lang="en-US" dirty="0" smtClean="0"/>
              <a:t>Click icon to add picture</a:t>
            </a:r>
            <a:endParaRPr lang="en-US" dirty="0"/>
          </a:p>
        </p:txBody>
      </p:sp>
      <p:sp>
        <p:nvSpPr>
          <p:cNvPr id="2" name="Title 1"/>
          <p:cNvSpPr>
            <a:spLocks noGrp="1"/>
          </p:cNvSpPr>
          <p:nvPr>
            <p:ph type="title" hasCustomPrompt="1"/>
          </p:nvPr>
        </p:nvSpPr>
        <p:spPr>
          <a:xfrm>
            <a:off x="0" y="1143000"/>
            <a:ext cx="3048000" cy="2286000"/>
          </a:xfrm>
          <a:solidFill>
            <a:srgbClr val="0A5BBA">
              <a:alpha val="90000"/>
            </a:srgbClr>
          </a:solidFill>
        </p:spPr>
        <p:txBody>
          <a:bodyPr lIns="182880" tIns="137160" anchor="t" anchorCtr="0">
            <a:normAutofit/>
          </a:bodyPr>
          <a:lstStyle>
            <a:lvl1pPr>
              <a:defRPr sz="2400">
                <a:solidFill>
                  <a:schemeClr val="bg1"/>
                </a:solidFill>
                <a:latin typeface="Segoe UI" panose="020B0502040204020203" pitchFamily="34" charset="0"/>
                <a:cs typeface="Segoe UI" panose="020B0502040204020203" pitchFamily="34" charset="0"/>
              </a:defRPr>
            </a:lvl1pPr>
          </a:lstStyle>
          <a:p>
            <a:r>
              <a:rPr lang="en-US" dirty="0" smtClean="0"/>
              <a:t>Click to edit slide title</a:t>
            </a:r>
            <a:endParaRPr lang="en-US" dirty="0"/>
          </a:p>
        </p:txBody>
      </p:sp>
      <p:sp>
        <p:nvSpPr>
          <p:cNvPr id="16" name="Text Placeholder 14"/>
          <p:cNvSpPr>
            <a:spLocks noGrp="1"/>
          </p:cNvSpPr>
          <p:nvPr>
            <p:ph type="body" sz="quarter" idx="12"/>
          </p:nvPr>
        </p:nvSpPr>
        <p:spPr>
          <a:xfrm>
            <a:off x="0" y="3429000"/>
            <a:ext cx="3048000" cy="2286000"/>
          </a:xfrm>
          <a:solidFill>
            <a:srgbClr val="002050">
              <a:alpha val="90000"/>
            </a:srgbClr>
          </a:solidFill>
        </p:spPr>
        <p:txBody>
          <a:bodyPr>
            <a:normAutofit/>
          </a:bodyPr>
          <a:lstStyle>
            <a:lvl1pPr>
              <a:lnSpc>
                <a:spcPct val="100000"/>
              </a:lnSpc>
              <a:defRPr sz="1600">
                <a:solidFill>
                  <a:schemeClr val="bg1"/>
                </a:solidFill>
                <a:latin typeface="Segoe UI" panose="020B0502040204020203" pitchFamily="34" charset="0"/>
                <a:cs typeface="Segoe UI" panose="020B0502040204020203" pitchFamily="34" charset="0"/>
              </a:defRPr>
            </a:lvl1pPr>
            <a:lvl2pPr>
              <a:lnSpc>
                <a:spcPct val="100000"/>
              </a:lnSpc>
              <a:defRPr sz="1600">
                <a:solidFill>
                  <a:schemeClr val="bg1"/>
                </a:solidFill>
                <a:latin typeface="Segoe UI" panose="020B0502040204020203" pitchFamily="34" charset="0"/>
                <a:cs typeface="Segoe UI" panose="020B0502040204020203" pitchFamily="34" charset="0"/>
              </a:defRPr>
            </a:lvl2pPr>
            <a:lvl3pPr>
              <a:lnSpc>
                <a:spcPct val="100000"/>
              </a:lnSpc>
              <a:defRPr sz="1600">
                <a:solidFill>
                  <a:schemeClr val="bg1"/>
                </a:solidFill>
                <a:latin typeface="Segoe UI" panose="020B0502040204020203" pitchFamily="34" charset="0"/>
                <a:cs typeface="Segoe UI" panose="020B0502040204020203" pitchFamily="34" charset="0"/>
              </a:defRPr>
            </a:lvl3pPr>
            <a:lvl4pPr>
              <a:lnSpc>
                <a:spcPct val="100000"/>
              </a:lnSpc>
              <a:defRPr sz="1600">
                <a:solidFill>
                  <a:schemeClr val="bg1"/>
                </a:solidFill>
                <a:latin typeface="Segoe UI" panose="020B0502040204020203" pitchFamily="34" charset="0"/>
                <a:cs typeface="Segoe UI" panose="020B0502040204020203" pitchFamily="34" charset="0"/>
              </a:defRPr>
            </a:lvl4pPr>
            <a:lvl5pPr>
              <a:lnSpc>
                <a:spcPct val="100000"/>
              </a:lnSpc>
              <a:defRPr sz="1600">
                <a:solidFill>
                  <a:schemeClr val="bg1"/>
                </a:solidFill>
                <a:latin typeface="Segoe UI" panose="020B0502040204020203"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Text Placeholder 14"/>
          <p:cNvSpPr>
            <a:spLocks noGrp="1"/>
          </p:cNvSpPr>
          <p:nvPr>
            <p:ph type="body" sz="quarter" idx="13"/>
          </p:nvPr>
        </p:nvSpPr>
        <p:spPr>
          <a:xfrm>
            <a:off x="3048000" y="3429000"/>
            <a:ext cx="3048000" cy="2286000"/>
          </a:xfrm>
          <a:solidFill>
            <a:srgbClr val="0E715F">
              <a:alpha val="89804"/>
            </a:srgbClr>
          </a:solidFill>
        </p:spPr>
        <p:txBody>
          <a:bodyPr>
            <a:normAutofit/>
          </a:bodyPr>
          <a:lstStyle>
            <a:lvl1pPr>
              <a:lnSpc>
                <a:spcPct val="100000"/>
              </a:lnSpc>
              <a:defRPr sz="1600">
                <a:solidFill>
                  <a:schemeClr val="bg1"/>
                </a:solidFill>
                <a:latin typeface="Segoe UI" panose="020B0502040204020203" pitchFamily="34" charset="0"/>
                <a:cs typeface="Segoe UI" panose="020B0502040204020203" pitchFamily="34" charset="0"/>
              </a:defRPr>
            </a:lvl1pPr>
            <a:lvl2pPr>
              <a:lnSpc>
                <a:spcPct val="100000"/>
              </a:lnSpc>
              <a:defRPr sz="1600">
                <a:solidFill>
                  <a:schemeClr val="bg1"/>
                </a:solidFill>
                <a:latin typeface="Segoe UI" panose="020B0502040204020203" pitchFamily="34" charset="0"/>
                <a:cs typeface="Segoe UI" panose="020B0502040204020203" pitchFamily="34" charset="0"/>
              </a:defRPr>
            </a:lvl2pPr>
            <a:lvl3pPr>
              <a:lnSpc>
                <a:spcPct val="100000"/>
              </a:lnSpc>
              <a:defRPr sz="1600">
                <a:solidFill>
                  <a:schemeClr val="bg1"/>
                </a:solidFill>
                <a:latin typeface="Segoe UI" panose="020B0502040204020203" pitchFamily="34" charset="0"/>
                <a:cs typeface="Segoe UI" panose="020B0502040204020203" pitchFamily="34" charset="0"/>
              </a:defRPr>
            </a:lvl3pPr>
            <a:lvl4pPr>
              <a:lnSpc>
                <a:spcPct val="100000"/>
              </a:lnSpc>
              <a:defRPr sz="1600">
                <a:solidFill>
                  <a:schemeClr val="bg1"/>
                </a:solidFill>
                <a:latin typeface="Segoe UI" panose="020B0502040204020203" pitchFamily="34" charset="0"/>
                <a:cs typeface="Segoe UI" panose="020B0502040204020203" pitchFamily="34" charset="0"/>
              </a:defRPr>
            </a:lvl4pPr>
            <a:lvl5pPr>
              <a:lnSpc>
                <a:spcPct val="100000"/>
              </a:lnSpc>
              <a:defRPr sz="1600">
                <a:solidFill>
                  <a:schemeClr val="bg1"/>
                </a:solidFill>
                <a:latin typeface="Segoe UI" panose="020B0502040204020203"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Text Placeholder 14"/>
          <p:cNvSpPr>
            <a:spLocks noGrp="1"/>
          </p:cNvSpPr>
          <p:nvPr>
            <p:ph type="body" sz="quarter" idx="14"/>
          </p:nvPr>
        </p:nvSpPr>
        <p:spPr>
          <a:xfrm>
            <a:off x="6096000" y="3429000"/>
            <a:ext cx="3048000" cy="2286000"/>
          </a:xfrm>
          <a:solidFill>
            <a:srgbClr val="129038">
              <a:alpha val="89804"/>
            </a:srgbClr>
          </a:solidFill>
        </p:spPr>
        <p:txBody>
          <a:bodyPr>
            <a:normAutofit/>
          </a:bodyPr>
          <a:lstStyle>
            <a:lvl1pPr>
              <a:lnSpc>
                <a:spcPct val="100000"/>
              </a:lnSpc>
              <a:defRPr sz="1600">
                <a:solidFill>
                  <a:schemeClr val="tx1"/>
                </a:solidFill>
                <a:latin typeface="Segoe UI" panose="020B0502040204020203" pitchFamily="34" charset="0"/>
                <a:cs typeface="Segoe UI" panose="020B0502040204020203" pitchFamily="34" charset="0"/>
              </a:defRPr>
            </a:lvl1pPr>
            <a:lvl2pPr>
              <a:lnSpc>
                <a:spcPct val="100000"/>
              </a:lnSpc>
              <a:defRPr sz="1600">
                <a:solidFill>
                  <a:schemeClr val="tx1"/>
                </a:solidFill>
                <a:latin typeface="Segoe UI" panose="020B0502040204020203" pitchFamily="34" charset="0"/>
                <a:cs typeface="Segoe UI" panose="020B0502040204020203" pitchFamily="34" charset="0"/>
              </a:defRPr>
            </a:lvl2pPr>
            <a:lvl3pPr>
              <a:lnSpc>
                <a:spcPct val="100000"/>
              </a:lnSpc>
              <a:defRPr sz="1600">
                <a:solidFill>
                  <a:schemeClr val="tx1"/>
                </a:solidFill>
                <a:latin typeface="Segoe UI" panose="020B0502040204020203" pitchFamily="34" charset="0"/>
                <a:cs typeface="Segoe UI" panose="020B0502040204020203" pitchFamily="34" charset="0"/>
              </a:defRPr>
            </a:lvl3pPr>
            <a:lvl4pPr>
              <a:lnSpc>
                <a:spcPct val="100000"/>
              </a:lnSpc>
              <a:defRPr sz="1600">
                <a:solidFill>
                  <a:schemeClr val="tx1"/>
                </a:solidFill>
                <a:latin typeface="Segoe UI" panose="020B0502040204020203" pitchFamily="34" charset="0"/>
                <a:cs typeface="Segoe UI" panose="020B0502040204020203" pitchFamily="34" charset="0"/>
              </a:defRPr>
            </a:lvl4pPr>
            <a:lvl5pPr>
              <a:lnSpc>
                <a:spcPct val="100000"/>
              </a:lnSpc>
              <a:defRPr sz="1600">
                <a:solidFill>
                  <a:schemeClr val="tx1"/>
                </a:solidFill>
                <a:latin typeface="Segoe UI" panose="020B0502040204020203"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14"/>
          <p:cNvSpPr>
            <a:spLocks noGrp="1"/>
          </p:cNvSpPr>
          <p:nvPr>
            <p:ph type="body" sz="quarter" idx="15"/>
          </p:nvPr>
        </p:nvSpPr>
        <p:spPr>
          <a:xfrm>
            <a:off x="9144000" y="3429000"/>
            <a:ext cx="3048000" cy="2286000"/>
          </a:xfrm>
          <a:solidFill>
            <a:srgbClr val="0C6126">
              <a:alpha val="89804"/>
            </a:srgbClr>
          </a:solidFill>
        </p:spPr>
        <p:txBody>
          <a:bodyPr>
            <a:normAutofit/>
          </a:bodyPr>
          <a:lstStyle>
            <a:lvl1pPr>
              <a:lnSpc>
                <a:spcPct val="100000"/>
              </a:lnSpc>
              <a:defRPr sz="1600">
                <a:solidFill>
                  <a:schemeClr val="bg1"/>
                </a:solidFill>
                <a:latin typeface="Segoe UI" panose="020B0502040204020203" pitchFamily="34" charset="0"/>
                <a:cs typeface="Segoe UI" panose="020B0502040204020203" pitchFamily="34" charset="0"/>
              </a:defRPr>
            </a:lvl1pPr>
            <a:lvl2pPr>
              <a:lnSpc>
                <a:spcPct val="100000"/>
              </a:lnSpc>
              <a:defRPr sz="1600">
                <a:solidFill>
                  <a:schemeClr val="bg1"/>
                </a:solidFill>
                <a:latin typeface="Segoe UI" panose="020B0502040204020203" pitchFamily="34" charset="0"/>
                <a:cs typeface="Segoe UI" panose="020B0502040204020203" pitchFamily="34" charset="0"/>
              </a:defRPr>
            </a:lvl2pPr>
            <a:lvl3pPr>
              <a:lnSpc>
                <a:spcPct val="100000"/>
              </a:lnSpc>
              <a:defRPr sz="1600">
                <a:solidFill>
                  <a:schemeClr val="bg1"/>
                </a:solidFill>
                <a:latin typeface="Segoe UI" panose="020B0502040204020203" pitchFamily="34" charset="0"/>
                <a:cs typeface="Segoe UI" panose="020B0502040204020203" pitchFamily="34" charset="0"/>
              </a:defRPr>
            </a:lvl3pPr>
            <a:lvl4pPr>
              <a:lnSpc>
                <a:spcPct val="100000"/>
              </a:lnSpc>
              <a:defRPr sz="1600">
                <a:solidFill>
                  <a:schemeClr val="bg1"/>
                </a:solidFill>
                <a:latin typeface="Segoe UI" panose="020B0502040204020203" pitchFamily="34" charset="0"/>
                <a:cs typeface="Segoe UI" panose="020B0502040204020203" pitchFamily="34" charset="0"/>
              </a:defRPr>
            </a:lvl4pPr>
            <a:lvl5pPr>
              <a:lnSpc>
                <a:spcPct val="100000"/>
              </a:lnSpc>
              <a:defRPr sz="1600">
                <a:solidFill>
                  <a:schemeClr val="bg1"/>
                </a:solidFill>
                <a:latin typeface="Segoe UI" panose="020B0502040204020203"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Slide Number Placeholder 3"/>
          <p:cNvSpPr txBox="1">
            <a:spLocks/>
          </p:cNvSpPr>
          <p:nvPr userDrawn="1"/>
        </p:nvSpPr>
        <p:spPr>
          <a:xfrm>
            <a:off x="4673600" y="6477001"/>
            <a:ext cx="2844800" cy="365125"/>
          </a:xfrm>
          <a:prstGeom prst="rect">
            <a:avLst/>
          </a:prstGeom>
        </p:spPr>
        <p:txBody>
          <a:bodyPr vert="horz" lIns="182880" tIns="45720" rIns="182880" bIns="45720" rtlCol="0" anchor="ctr"/>
          <a:lstStyle>
            <a:defPPr>
              <a:defRPr lang="en-US"/>
            </a:defPPr>
            <a:lvl1pPr marL="0" algn="r" defTabSz="457200" rtl="0" eaLnBrk="1" latinLnBrk="0" hangingPunct="1">
              <a:defRPr sz="800" kern="1200">
                <a:solidFill>
                  <a:srgbClr val="3F3F3F"/>
                </a:solidFill>
                <a:latin typeface="+mn-lt"/>
                <a:ea typeface="+mn-ea"/>
                <a:cs typeface="Segoe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000" dirty="0" smtClean="0">
                <a:latin typeface="Segoe UI" panose="020B0502040204020203" pitchFamily="34" charset="0"/>
                <a:cs typeface="Segoe UI" panose="020B0502040204020203" pitchFamily="34" charset="0"/>
              </a:rPr>
              <a:t>Microsoft Confidential</a:t>
            </a:r>
            <a:endParaRPr lang="en-US" sz="1000" dirty="0">
              <a:latin typeface="Segoe UI" panose="020B0502040204020203" pitchFamily="34" charset="0"/>
              <a:cs typeface="Segoe UI" panose="020B0502040204020203" pitchFamily="34" charset="0"/>
            </a:endParaRPr>
          </a:p>
        </p:txBody>
      </p:sp>
      <p:sp>
        <p:nvSpPr>
          <p:cNvPr id="13" name="Slide Number Placeholder 4"/>
          <p:cNvSpPr>
            <a:spLocks noGrp="1"/>
          </p:cNvSpPr>
          <p:nvPr>
            <p:ph type="sldNum" sz="quarter" idx="17"/>
          </p:nvPr>
        </p:nvSpPr>
        <p:spPr>
          <a:xfrm>
            <a:off x="8850630" y="6356350"/>
            <a:ext cx="2743200" cy="365125"/>
          </a:xfrm>
        </p:spPr>
        <p:txBody>
          <a:bodyPr/>
          <a:lstStyle/>
          <a:p>
            <a:fld id="{AFFF257A-30C5-4AFB-911B-BE4CEEA1EA82}" type="slidenum">
              <a:rPr lang="en-US" smtClean="0"/>
              <a:t>‹#›</a:t>
            </a:fld>
            <a:endParaRPr lang="en-US"/>
          </a:p>
        </p:txBody>
      </p:sp>
    </p:spTree>
    <p:extLst>
      <p:ext uri="{BB962C8B-B14F-4D97-AF65-F5344CB8AC3E}">
        <p14:creationId xmlns:p14="http://schemas.microsoft.com/office/powerpoint/2010/main" val="830976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les with text">
    <p:spTree>
      <p:nvGrpSpPr>
        <p:cNvPr id="1" name=""/>
        <p:cNvGrpSpPr/>
        <p:nvPr/>
      </p:nvGrpSpPr>
      <p:grpSpPr>
        <a:xfrm>
          <a:off x="0" y="0"/>
          <a:ext cx="0" cy="0"/>
          <a:chOff x="0" y="0"/>
          <a:chExt cx="0" cy="0"/>
        </a:xfrm>
      </p:grpSpPr>
      <p:sp>
        <p:nvSpPr>
          <p:cNvPr id="12" name="Text Placeholder 11"/>
          <p:cNvSpPr>
            <a:spLocks noGrp="1"/>
          </p:cNvSpPr>
          <p:nvPr>
            <p:ph type="body" sz="quarter" idx="17"/>
          </p:nvPr>
        </p:nvSpPr>
        <p:spPr>
          <a:xfrm>
            <a:off x="4572000" y="1143000"/>
            <a:ext cx="7010400" cy="2286000"/>
          </a:xfrm>
        </p:spPr>
        <p:txBody>
          <a:bodyPr>
            <a:noAutofit/>
          </a:bodyPr>
          <a:lstStyle>
            <a:lvl1pPr>
              <a:defRPr sz="1800">
                <a:solidFill>
                  <a:srgbClr val="3F3F3F"/>
                </a:solidFill>
              </a:defRPr>
            </a:lvl1pPr>
            <a:lvl2pPr>
              <a:defRPr sz="1600">
                <a:solidFill>
                  <a:srgbClr val="3F3F3F"/>
                </a:solidFill>
              </a:defRPr>
            </a:lvl2pPr>
            <a:lvl3pPr>
              <a:lnSpc>
                <a:spcPct val="100000"/>
              </a:lnSpc>
              <a:defRPr sz="1400">
                <a:solidFill>
                  <a:srgbClr val="3F3F3F"/>
                </a:solidFill>
              </a:defRPr>
            </a:lvl3pPr>
            <a:lvl4pPr>
              <a:defRPr sz="1400">
                <a:solidFill>
                  <a:srgbClr val="3F3F3F"/>
                </a:solidFill>
              </a:defRPr>
            </a:lvl4pPr>
            <a:lvl5pPr>
              <a:defRPr sz="1400">
                <a:solidFill>
                  <a:srgbClr val="3F3F3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hasCustomPrompt="1"/>
          </p:nvPr>
        </p:nvSpPr>
        <p:spPr>
          <a:xfrm>
            <a:off x="0" y="1143000"/>
            <a:ext cx="3048000" cy="2286000"/>
          </a:xfrm>
          <a:solidFill>
            <a:srgbClr val="0A5BBA"/>
          </a:solidFill>
        </p:spPr>
        <p:txBody>
          <a:bodyPr lIns="182880" tIns="137160" anchor="t" anchorCtr="0">
            <a:normAutofit/>
          </a:bodyPr>
          <a:lstStyle>
            <a:lvl1pPr>
              <a:defRPr sz="2400">
                <a:solidFill>
                  <a:schemeClr val="bg1"/>
                </a:solidFill>
                <a:latin typeface="Segoe UI" panose="020B0502040204020203" pitchFamily="34" charset="0"/>
                <a:cs typeface="Segoe UI" panose="020B0502040204020203" pitchFamily="34" charset="0"/>
              </a:defRPr>
            </a:lvl1pPr>
          </a:lstStyle>
          <a:p>
            <a:r>
              <a:rPr lang="en-US" dirty="0" smtClean="0"/>
              <a:t>Click to edit slide title</a:t>
            </a:r>
            <a:endParaRPr lang="en-US" dirty="0"/>
          </a:p>
        </p:txBody>
      </p:sp>
      <p:sp>
        <p:nvSpPr>
          <p:cNvPr id="16" name="Text Placeholder 14"/>
          <p:cNvSpPr>
            <a:spLocks noGrp="1"/>
          </p:cNvSpPr>
          <p:nvPr>
            <p:ph type="body" sz="quarter" idx="12"/>
          </p:nvPr>
        </p:nvSpPr>
        <p:spPr>
          <a:xfrm>
            <a:off x="0" y="3429000"/>
            <a:ext cx="3048000" cy="2286000"/>
          </a:xfrm>
          <a:solidFill>
            <a:srgbClr val="002050"/>
          </a:solidFill>
        </p:spPr>
        <p:txBody>
          <a:bodyPr>
            <a:normAutofit/>
          </a:bodyPr>
          <a:lstStyle>
            <a:lvl1pPr>
              <a:lnSpc>
                <a:spcPct val="100000"/>
              </a:lnSpc>
              <a:defRPr sz="1600">
                <a:solidFill>
                  <a:schemeClr val="bg1"/>
                </a:solidFill>
                <a:latin typeface="Segoe UI" panose="020B0502040204020203" pitchFamily="34" charset="0"/>
                <a:cs typeface="Segoe UI" panose="020B0502040204020203" pitchFamily="34" charset="0"/>
              </a:defRPr>
            </a:lvl1pPr>
            <a:lvl2pPr>
              <a:lnSpc>
                <a:spcPct val="100000"/>
              </a:lnSpc>
              <a:defRPr sz="1600">
                <a:solidFill>
                  <a:schemeClr val="bg1"/>
                </a:solidFill>
                <a:latin typeface="Segoe UI" panose="020B0502040204020203" pitchFamily="34" charset="0"/>
                <a:cs typeface="Segoe UI" panose="020B0502040204020203" pitchFamily="34" charset="0"/>
              </a:defRPr>
            </a:lvl2pPr>
            <a:lvl3pPr>
              <a:lnSpc>
                <a:spcPct val="100000"/>
              </a:lnSpc>
              <a:defRPr sz="1600">
                <a:solidFill>
                  <a:schemeClr val="bg1"/>
                </a:solidFill>
                <a:latin typeface="Segoe UI" panose="020B0502040204020203" pitchFamily="34" charset="0"/>
                <a:cs typeface="Segoe UI" panose="020B0502040204020203" pitchFamily="34" charset="0"/>
              </a:defRPr>
            </a:lvl3pPr>
            <a:lvl4pPr>
              <a:lnSpc>
                <a:spcPct val="100000"/>
              </a:lnSpc>
              <a:defRPr sz="1600">
                <a:solidFill>
                  <a:schemeClr val="bg1"/>
                </a:solidFill>
                <a:latin typeface="Segoe UI" panose="020B0502040204020203" pitchFamily="34" charset="0"/>
                <a:cs typeface="Segoe UI" panose="020B0502040204020203" pitchFamily="34" charset="0"/>
              </a:defRPr>
            </a:lvl4pPr>
            <a:lvl5pPr>
              <a:lnSpc>
                <a:spcPct val="100000"/>
              </a:lnSpc>
              <a:defRPr sz="1600">
                <a:solidFill>
                  <a:schemeClr val="bg1"/>
                </a:solidFill>
                <a:latin typeface="Segoe UI" panose="020B0502040204020203"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Text Placeholder 14"/>
          <p:cNvSpPr>
            <a:spLocks noGrp="1"/>
          </p:cNvSpPr>
          <p:nvPr>
            <p:ph type="body" sz="quarter" idx="13"/>
          </p:nvPr>
        </p:nvSpPr>
        <p:spPr>
          <a:xfrm>
            <a:off x="3048000" y="3429000"/>
            <a:ext cx="3048000" cy="2286000"/>
          </a:xfrm>
          <a:solidFill>
            <a:srgbClr val="0E715F"/>
          </a:solidFill>
        </p:spPr>
        <p:txBody>
          <a:bodyPr>
            <a:normAutofit/>
          </a:bodyPr>
          <a:lstStyle>
            <a:lvl1pPr>
              <a:lnSpc>
                <a:spcPct val="100000"/>
              </a:lnSpc>
              <a:defRPr sz="1600">
                <a:solidFill>
                  <a:schemeClr val="bg1"/>
                </a:solidFill>
                <a:latin typeface="Segoe UI" panose="020B0502040204020203" pitchFamily="34" charset="0"/>
                <a:cs typeface="Segoe UI" panose="020B0502040204020203" pitchFamily="34" charset="0"/>
              </a:defRPr>
            </a:lvl1pPr>
            <a:lvl2pPr>
              <a:lnSpc>
                <a:spcPct val="100000"/>
              </a:lnSpc>
              <a:defRPr sz="1600">
                <a:solidFill>
                  <a:schemeClr val="bg1"/>
                </a:solidFill>
                <a:latin typeface="Segoe UI" panose="020B0502040204020203" pitchFamily="34" charset="0"/>
                <a:cs typeface="Segoe UI" panose="020B0502040204020203" pitchFamily="34" charset="0"/>
              </a:defRPr>
            </a:lvl2pPr>
            <a:lvl3pPr>
              <a:lnSpc>
                <a:spcPct val="100000"/>
              </a:lnSpc>
              <a:defRPr sz="1600">
                <a:solidFill>
                  <a:schemeClr val="bg1"/>
                </a:solidFill>
                <a:latin typeface="Segoe UI" panose="020B0502040204020203" pitchFamily="34" charset="0"/>
                <a:cs typeface="Segoe UI" panose="020B0502040204020203" pitchFamily="34" charset="0"/>
              </a:defRPr>
            </a:lvl3pPr>
            <a:lvl4pPr>
              <a:lnSpc>
                <a:spcPct val="100000"/>
              </a:lnSpc>
              <a:defRPr sz="1600">
                <a:solidFill>
                  <a:schemeClr val="bg1"/>
                </a:solidFill>
                <a:latin typeface="Segoe UI" panose="020B0502040204020203" pitchFamily="34" charset="0"/>
                <a:cs typeface="Segoe UI" panose="020B0502040204020203" pitchFamily="34" charset="0"/>
              </a:defRPr>
            </a:lvl4pPr>
            <a:lvl5pPr>
              <a:lnSpc>
                <a:spcPct val="100000"/>
              </a:lnSpc>
              <a:defRPr sz="1600">
                <a:solidFill>
                  <a:schemeClr val="bg1"/>
                </a:solidFill>
                <a:latin typeface="Segoe UI" panose="020B0502040204020203"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Text Placeholder 14"/>
          <p:cNvSpPr>
            <a:spLocks noGrp="1"/>
          </p:cNvSpPr>
          <p:nvPr>
            <p:ph type="body" sz="quarter" idx="14"/>
          </p:nvPr>
        </p:nvSpPr>
        <p:spPr>
          <a:xfrm>
            <a:off x="6096000" y="3429000"/>
            <a:ext cx="3048000" cy="2286000"/>
          </a:xfrm>
          <a:solidFill>
            <a:srgbClr val="129038"/>
          </a:solidFill>
        </p:spPr>
        <p:txBody>
          <a:bodyPr>
            <a:normAutofit/>
          </a:bodyPr>
          <a:lstStyle>
            <a:lvl1pPr>
              <a:lnSpc>
                <a:spcPct val="100000"/>
              </a:lnSpc>
              <a:defRPr sz="1600">
                <a:solidFill>
                  <a:schemeClr val="tx1"/>
                </a:solidFill>
                <a:latin typeface="Segoe UI" panose="020B0502040204020203" pitchFamily="34" charset="0"/>
                <a:cs typeface="Segoe UI" panose="020B0502040204020203" pitchFamily="34" charset="0"/>
              </a:defRPr>
            </a:lvl1pPr>
            <a:lvl2pPr>
              <a:lnSpc>
                <a:spcPct val="100000"/>
              </a:lnSpc>
              <a:defRPr sz="1600">
                <a:solidFill>
                  <a:schemeClr val="tx1"/>
                </a:solidFill>
                <a:latin typeface="Segoe UI" panose="020B0502040204020203" pitchFamily="34" charset="0"/>
                <a:cs typeface="Segoe UI" panose="020B0502040204020203" pitchFamily="34" charset="0"/>
              </a:defRPr>
            </a:lvl2pPr>
            <a:lvl3pPr>
              <a:lnSpc>
                <a:spcPct val="100000"/>
              </a:lnSpc>
              <a:defRPr sz="1600">
                <a:solidFill>
                  <a:schemeClr val="tx1"/>
                </a:solidFill>
                <a:latin typeface="Segoe UI" panose="020B0502040204020203" pitchFamily="34" charset="0"/>
                <a:cs typeface="Segoe UI" panose="020B0502040204020203" pitchFamily="34" charset="0"/>
              </a:defRPr>
            </a:lvl3pPr>
            <a:lvl4pPr>
              <a:lnSpc>
                <a:spcPct val="100000"/>
              </a:lnSpc>
              <a:defRPr sz="1600">
                <a:solidFill>
                  <a:schemeClr val="tx1"/>
                </a:solidFill>
                <a:latin typeface="Segoe UI" panose="020B0502040204020203" pitchFamily="34" charset="0"/>
                <a:cs typeface="Segoe UI" panose="020B0502040204020203" pitchFamily="34" charset="0"/>
              </a:defRPr>
            </a:lvl4pPr>
            <a:lvl5pPr>
              <a:lnSpc>
                <a:spcPct val="100000"/>
              </a:lnSpc>
              <a:defRPr sz="1600">
                <a:solidFill>
                  <a:schemeClr val="tx1"/>
                </a:solidFill>
                <a:latin typeface="Segoe UI" panose="020B0502040204020203"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14"/>
          <p:cNvSpPr>
            <a:spLocks noGrp="1"/>
          </p:cNvSpPr>
          <p:nvPr>
            <p:ph type="body" sz="quarter" idx="15"/>
          </p:nvPr>
        </p:nvSpPr>
        <p:spPr>
          <a:xfrm>
            <a:off x="9144000" y="3429000"/>
            <a:ext cx="3048000" cy="2286000"/>
          </a:xfrm>
          <a:solidFill>
            <a:srgbClr val="0C6126"/>
          </a:solidFill>
        </p:spPr>
        <p:txBody>
          <a:bodyPr>
            <a:normAutofit/>
          </a:bodyPr>
          <a:lstStyle>
            <a:lvl1pPr>
              <a:lnSpc>
                <a:spcPct val="100000"/>
              </a:lnSpc>
              <a:defRPr sz="1600">
                <a:solidFill>
                  <a:schemeClr val="bg1"/>
                </a:solidFill>
                <a:latin typeface="Segoe UI" panose="020B0502040204020203" pitchFamily="34" charset="0"/>
                <a:cs typeface="Segoe UI" panose="020B0502040204020203" pitchFamily="34" charset="0"/>
              </a:defRPr>
            </a:lvl1pPr>
            <a:lvl2pPr>
              <a:lnSpc>
                <a:spcPct val="100000"/>
              </a:lnSpc>
              <a:defRPr sz="1600">
                <a:solidFill>
                  <a:schemeClr val="bg1"/>
                </a:solidFill>
                <a:latin typeface="Segoe UI" panose="020B0502040204020203" pitchFamily="34" charset="0"/>
                <a:cs typeface="Segoe UI" panose="020B0502040204020203" pitchFamily="34" charset="0"/>
              </a:defRPr>
            </a:lvl2pPr>
            <a:lvl3pPr>
              <a:lnSpc>
                <a:spcPct val="100000"/>
              </a:lnSpc>
              <a:defRPr sz="1600">
                <a:solidFill>
                  <a:schemeClr val="bg1"/>
                </a:solidFill>
                <a:latin typeface="Segoe UI" panose="020B0502040204020203" pitchFamily="34" charset="0"/>
                <a:cs typeface="Segoe UI" panose="020B0502040204020203" pitchFamily="34" charset="0"/>
              </a:defRPr>
            </a:lvl3pPr>
            <a:lvl4pPr>
              <a:lnSpc>
                <a:spcPct val="100000"/>
              </a:lnSpc>
              <a:defRPr sz="1600">
                <a:solidFill>
                  <a:schemeClr val="bg1"/>
                </a:solidFill>
                <a:latin typeface="Segoe UI" panose="020B0502040204020203" pitchFamily="34" charset="0"/>
                <a:cs typeface="Segoe UI" panose="020B0502040204020203" pitchFamily="34" charset="0"/>
              </a:defRPr>
            </a:lvl4pPr>
            <a:lvl5pPr>
              <a:lnSpc>
                <a:spcPct val="100000"/>
              </a:lnSpc>
              <a:defRPr sz="1600">
                <a:solidFill>
                  <a:schemeClr val="bg1"/>
                </a:solidFill>
                <a:latin typeface="Segoe UI" panose="020B0502040204020203"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Date Placeholder 2"/>
          <p:cNvSpPr>
            <a:spLocks noGrp="1"/>
          </p:cNvSpPr>
          <p:nvPr>
            <p:ph type="dt" sz="half" idx="10"/>
          </p:nvPr>
        </p:nvSpPr>
        <p:spPr>
          <a:xfrm>
            <a:off x="0" y="6492876"/>
            <a:ext cx="2844800" cy="365125"/>
          </a:xfrm>
        </p:spPr>
        <p:txBody>
          <a:bodyPr/>
          <a:lstStyle>
            <a:lvl1pPr>
              <a:defRPr>
                <a:solidFill>
                  <a:srgbClr val="3F3F3F"/>
                </a:solidFill>
                <a:latin typeface="+mn-lt"/>
              </a:defRPr>
            </a:lvl1pPr>
          </a:lstStyle>
          <a:p>
            <a:fld id="{E53059BD-1BEF-4308-896C-BFD109018373}" type="datetime1">
              <a:rPr lang="en-US" smtClean="0"/>
              <a:t>1/28/2016</a:t>
            </a:fld>
            <a:endParaRPr lang="en-US" dirty="0"/>
          </a:p>
        </p:txBody>
      </p:sp>
      <p:sp>
        <p:nvSpPr>
          <p:cNvPr id="13" name="Slide Number Placeholder 3"/>
          <p:cNvSpPr txBox="1">
            <a:spLocks/>
          </p:cNvSpPr>
          <p:nvPr userDrawn="1"/>
        </p:nvSpPr>
        <p:spPr>
          <a:xfrm>
            <a:off x="4673600" y="6477001"/>
            <a:ext cx="2844800" cy="365125"/>
          </a:xfrm>
          <a:prstGeom prst="rect">
            <a:avLst/>
          </a:prstGeom>
        </p:spPr>
        <p:txBody>
          <a:bodyPr vert="horz" lIns="182880" tIns="45720" rIns="182880" bIns="45720" rtlCol="0" anchor="ctr"/>
          <a:lstStyle>
            <a:defPPr>
              <a:defRPr lang="en-US"/>
            </a:defPPr>
            <a:lvl1pPr marL="0" algn="r" defTabSz="457200" rtl="0" eaLnBrk="1" latinLnBrk="0" hangingPunct="1">
              <a:defRPr sz="800" kern="1200">
                <a:solidFill>
                  <a:srgbClr val="3F3F3F"/>
                </a:solidFill>
                <a:latin typeface="+mn-lt"/>
                <a:ea typeface="+mn-ea"/>
                <a:cs typeface="Segoe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000" dirty="0" smtClean="0">
                <a:latin typeface="Segoe UI" panose="020B0502040204020203" pitchFamily="34" charset="0"/>
                <a:cs typeface="Segoe UI" panose="020B0502040204020203" pitchFamily="34" charset="0"/>
              </a:rPr>
              <a:t>Microsoft Confidential</a:t>
            </a:r>
            <a:endParaRPr lang="en-US" sz="1000" dirty="0">
              <a:latin typeface="Segoe UI" panose="020B0502040204020203" pitchFamily="34" charset="0"/>
              <a:cs typeface="Segoe UI" panose="020B0502040204020203" pitchFamily="34" charset="0"/>
            </a:endParaRPr>
          </a:p>
        </p:txBody>
      </p:sp>
      <p:sp>
        <p:nvSpPr>
          <p:cNvPr id="14" name="Slide Number Placeholder 4"/>
          <p:cNvSpPr>
            <a:spLocks noGrp="1"/>
          </p:cNvSpPr>
          <p:nvPr>
            <p:ph type="sldNum" sz="quarter" idx="18"/>
          </p:nvPr>
        </p:nvSpPr>
        <p:spPr>
          <a:xfrm>
            <a:off x="8850630" y="6356350"/>
            <a:ext cx="2743200" cy="365125"/>
          </a:xfrm>
        </p:spPr>
        <p:txBody>
          <a:bodyPr/>
          <a:lstStyle/>
          <a:p>
            <a:fld id="{AFFF257A-30C5-4AFB-911B-BE4CEEA1EA82}" type="slidenum">
              <a:rPr lang="en-US" smtClean="0"/>
              <a:t>‹#›</a:t>
            </a:fld>
            <a:endParaRPr lang="en-US"/>
          </a:p>
        </p:txBody>
      </p:sp>
    </p:spTree>
    <p:extLst>
      <p:ext uri="{BB962C8B-B14F-4D97-AF65-F5344CB8AC3E}">
        <p14:creationId xmlns:p14="http://schemas.microsoft.com/office/powerpoint/2010/main" val="18812056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les with text and background image">
    <p:bg>
      <p:bgPr>
        <a:solidFill>
          <a:schemeClr val="bg1"/>
        </a:solidFill>
        <a:effectLst/>
      </p:bgPr>
    </p:bg>
    <p:spTree>
      <p:nvGrpSpPr>
        <p:cNvPr id="1" name=""/>
        <p:cNvGrpSpPr/>
        <p:nvPr/>
      </p:nvGrpSpPr>
      <p:grpSpPr>
        <a:xfrm>
          <a:off x="0" y="0"/>
          <a:ext cx="0" cy="0"/>
          <a:chOff x="0" y="0"/>
          <a:chExt cx="0" cy="0"/>
        </a:xfrm>
      </p:grpSpPr>
      <p:sp>
        <p:nvSpPr>
          <p:cNvPr id="9" name="Picture Placeholder 8"/>
          <p:cNvSpPr>
            <a:spLocks noGrp="1"/>
          </p:cNvSpPr>
          <p:nvPr>
            <p:ph type="pic" sz="quarter" idx="15"/>
          </p:nvPr>
        </p:nvSpPr>
        <p:spPr>
          <a:xfrm>
            <a:off x="0" y="0"/>
            <a:ext cx="12192000" cy="6858000"/>
          </a:xfrm>
        </p:spPr>
        <p:txBody>
          <a:bodyPr/>
          <a:lstStyle>
            <a:lvl1pPr>
              <a:defRPr>
                <a:solidFill>
                  <a:srgbClr val="3F3F3F"/>
                </a:solidFill>
              </a:defRPr>
            </a:lvl1pPr>
          </a:lstStyle>
          <a:p>
            <a:r>
              <a:rPr lang="en-US" dirty="0" smtClean="0"/>
              <a:t>Click icon to add picture</a:t>
            </a:r>
            <a:endParaRPr lang="en-US" dirty="0"/>
          </a:p>
        </p:txBody>
      </p:sp>
      <p:sp>
        <p:nvSpPr>
          <p:cNvPr id="2" name="Title 1"/>
          <p:cNvSpPr>
            <a:spLocks noGrp="1"/>
          </p:cNvSpPr>
          <p:nvPr>
            <p:ph type="title" hasCustomPrompt="1"/>
          </p:nvPr>
        </p:nvSpPr>
        <p:spPr>
          <a:xfrm>
            <a:off x="0" y="1143000"/>
            <a:ext cx="3048000" cy="2286000"/>
          </a:xfrm>
          <a:solidFill>
            <a:srgbClr val="0A5BBA">
              <a:alpha val="90000"/>
            </a:srgbClr>
          </a:solidFill>
        </p:spPr>
        <p:txBody>
          <a:bodyPr lIns="182880" tIns="137160" anchor="t" anchorCtr="0">
            <a:normAutofit/>
          </a:bodyPr>
          <a:lstStyle>
            <a:lvl1pPr>
              <a:defRPr sz="2400">
                <a:solidFill>
                  <a:schemeClr val="bg1"/>
                </a:solidFill>
                <a:latin typeface="Segoe UI" panose="020B0502040204020203" pitchFamily="34" charset="0"/>
                <a:cs typeface="Segoe UI" panose="020B0502040204020203" pitchFamily="34" charset="0"/>
              </a:defRPr>
            </a:lvl1pPr>
          </a:lstStyle>
          <a:p>
            <a:r>
              <a:rPr lang="en-US" dirty="0" smtClean="0"/>
              <a:t>Click to edit slide title</a:t>
            </a:r>
            <a:endParaRPr lang="en-US" dirty="0"/>
          </a:p>
        </p:txBody>
      </p:sp>
      <p:sp>
        <p:nvSpPr>
          <p:cNvPr id="16" name="Text Placeholder 14"/>
          <p:cNvSpPr>
            <a:spLocks noGrp="1"/>
          </p:cNvSpPr>
          <p:nvPr>
            <p:ph type="body" sz="quarter" idx="12"/>
          </p:nvPr>
        </p:nvSpPr>
        <p:spPr>
          <a:xfrm>
            <a:off x="0" y="3429000"/>
            <a:ext cx="3048000" cy="2286000"/>
          </a:xfrm>
          <a:solidFill>
            <a:srgbClr val="002050">
              <a:alpha val="90000"/>
            </a:srgbClr>
          </a:solidFill>
        </p:spPr>
        <p:txBody>
          <a:bodyPr>
            <a:normAutofit/>
          </a:bodyPr>
          <a:lstStyle>
            <a:lvl1pPr>
              <a:lnSpc>
                <a:spcPct val="100000"/>
              </a:lnSpc>
              <a:defRPr sz="1600">
                <a:solidFill>
                  <a:schemeClr val="bg1"/>
                </a:solidFill>
              </a:defRPr>
            </a:lvl1pPr>
            <a:lvl2pPr>
              <a:lnSpc>
                <a:spcPct val="100000"/>
              </a:lnSpc>
              <a:defRPr sz="1600">
                <a:solidFill>
                  <a:schemeClr val="bg1"/>
                </a:solidFill>
              </a:defRPr>
            </a:lvl2pPr>
            <a:lvl3pPr>
              <a:lnSpc>
                <a:spcPct val="100000"/>
              </a:lnSpc>
              <a:defRPr sz="1600">
                <a:solidFill>
                  <a:schemeClr val="bg1"/>
                </a:solidFill>
              </a:defRPr>
            </a:lvl3pPr>
            <a:lvl4pPr>
              <a:lnSpc>
                <a:spcPct val="100000"/>
              </a:lnSpc>
              <a:defRPr sz="1600">
                <a:solidFill>
                  <a:schemeClr val="bg1"/>
                </a:solidFill>
              </a:defRPr>
            </a:lvl4pPr>
            <a:lvl5pPr>
              <a:lnSpc>
                <a:spcPct val="100000"/>
              </a:lnSpc>
              <a:defRPr sz="16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Text Placeholder 14"/>
          <p:cNvSpPr>
            <a:spLocks noGrp="1"/>
          </p:cNvSpPr>
          <p:nvPr>
            <p:ph type="body" sz="quarter" idx="13"/>
          </p:nvPr>
        </p:nvSpPr>
        <p:spPr>
          <a:xfrm>
            <a:off x="3048000" y="3429000"/>
            <a:ext cx="3048000" cy="2286000"/>
          </a:xfrm>
          <a:solidFill>
            <a:srgbClr val="15AEEF">
              <a:alpha val="89804"/>
            </a:srgbClr>
          </a:solidFill>
        </p:spPr>
        <p:txBody>
          <a:bodyPr>
            <a:normAutofit/>
          </a:bodyPr>
          <a:lstStyle>
            <a:lvl1pPr>
              <a:lnSpc>
                <a:spcPct val="100000"/>
              </a:lnSpc>
              <a:defRPr sz="1600">
                <a:solidFill>
                  <a:srgbClr val="000000"/>
                </a:solidFill>
              </a:defRPr>
            </a:lvl1pPr>
            <a:lvl2pPr>
              <a:lnSpc>
                <a:spcPct val="100000"/>
              </a:lnSpc>
              <a:defRPr sz="1600">
                <a:solidFill>
                  <a:srgbClr val="000000"/>
                </a:solidFill>
              </a:defRPr>
            </a:lvl2pPr>
            <a:lvl3pPr>
              <a:lnSpc>
                <a:spcPct val="100000"/>
              </a:lnSpc>
              <a:defRPr sz="1600">
                <a:solidFill>
                  <a:srgbClr val="000000"/>
                </a:solidFill>
              </a:defRPr>
            </a:lvl3pPr>
            <a:lvl4pPr>
              <a:lnSpc>
                <a:spcPct val="100000"/>
              </a:lnSpc>
              <a:defRPr sz="1600">
                <a:solidFill>
                  <a:srgbClr val="000000"/>
                </a:solidFill>
              </a:defRPr>
            </a:lvl4pPr>
            <a:lvl5pPr>
              <a:lnSpc>
                <a:spcPct val="100000"/>
              </a:lnSpc>
              <a:defRPr sz="1600">
                <a:solidFill>
                  <a:srgbClr val="00000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Text Placeholder 14"/>
          <p:cNvSpPr>
            <a:spLocks noGrp="1"/>
          </p:cNvSpPr>
          <p:nvPr>
            <p:ph type="body" sz="quarter" idx="14"/>
          </p:nvPr>
        </p:nvSpPr>
        <p:spPr>
          <a:xfrm>
            <a:off x="6096000" y="3429000"/>
            <a:ext cx="3048000" cy="2286000"/>
          </a:xfrm>
          <a:solidFill>
            <a:srgbClr val="0E715F">
              <a:alpha val="89804"/>
            </a:srgbClr>
          </a:solidFill>
        </p:spPr>
        <p:txBody>
          <a:bodyPr>
            <a:normAutofit/>
          </a:bodyPr>
          <a:lstStyle>
            <a:lvl1pPr>
              <a:lnSpc>
                <a:spcPct val="100000"/>
              </a:lnSpc>
              <a:defRPr sz="1600">
                <a:solidFill>
                  <a:schemeClr val="bg1"/>
                </a:solidFill>
              </a:defRPr>
            </a:lvl1pPr>
            <a:lvl2pPr>
              <a:lnSpc>
                <a:spcPct val="100000"/>
              </a:lnSpc>
              <a:defRPr sz="1600">
                <a:solidFill>
                  <a:schemeClr val="bg1"/>
                </a:solidFill>
              </a:defRPr>
            </a:lvl2pPr>
            <a:lvl3pPr>
              <a:lnSpc>
                <a:spcPct val="100000"/>
              </a:lnSpc>
              <a:defRPr sz="1600">
                <a:solidFill>
                  <a:schemeClr val="bg1"/>
                </a:solidFill>
              </a:defRPr>
            </a:lvl3pPr>
            <a:lvl4pPr>
              <a:lnSpc>
                <a:spcPct val="100000"/>
              </a:lnSpc>
              <a:defRPr sz="1600">
                <a:solidFill>
                  <a:schemeClr val="bg1"/>
                </a:solidFill>
              </a:defRPr>
            </a:lvl4pPr>
            <a:lvl5pPr>
              <a:lnSpc>
                <a:spcPct val="100000"/>
              </a:lnSpc>
              <a:defRPr sz="16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Date Placeholder 2"/>
          <p:cNvSpPr>
            <a:spLocks noGrp="1"/>
          </p:cNvSpPr>
          <p:nvPr>
            <p:ph type="dt" sz="half" idx="10"/>
          </p:nvPr>
        </p:nvSpPr>
        <p:spPr>
          <a:xfrm>
            <a:off x="0" y="6492876"/>
            <a:ext cx="2844800" cy="365125"/>
          </a:xfrm>
        </p:spPr>
        <p:txBody>
          <a:bodyPr/>
          <a:lstStyle>
            <a:lvl1pPr>
              <a:defRPr>
                <a:solidFill>
                  <a:srgbClr val="3F3F3F"/>
                </a:solidFill>
                <a:latin typeface="+mn-lt"/>
              </a:defRPr>
            </a:lvl1pPr>
          </a:lstStyle>
          <a:p>
            <a:fld id="{97C2647B-2CB6-4DA8-99F1-BFA229753949}" type="datetime1">
              <a:rPr lang="en-US" smtClean="0"/>
              <a:t>1/28/2016</a:t>
            </a:fld>
            <a:endParaRPr lang="en-US" dirty="0"/>
          </a:p>
        </p:txBody>
      </p:sp>
      <p:sp>
        <p:nvSpPr>
          <p:cNvPr id="12" name="Slide Number Placeholder 3"/>
          <p:cNvSpPr txBox="1">
            <a:spLocks/>
          </p:cNvSpPr>
          <p:nvPr userDrawn="1"/>
        </p:nvSpPr>
        <p:spPr>
          <a:xfrm>
            <a:off x="4673600" y="6477001"/>
            <a:ext cx="2844800" cy="365125"/>
          </a:xfrm>
          <a:prstGeom prst="rect">
            <a:avLst/>
          </a:prstGeom>
        </p:spPr>
        <p:txBody>
          <a:bodyPr vert="horz" lIns="182880" tIns="45720" rIns="182880" bIns="45720" rtlCol="0" anchor="ctr"/>
          <a:lstStyle>
            <a:defPPr>
              <a:defRPr lang="en-US"/>
            </a:defPPr>
            <a:lvl1pPr marL="0" algn="r" defTabSz="457200" rtl="0" eaLnBrk="1" latinLnBrk="0" hangingPunct="1">
              <a:defRPr sz="800" kern="1200">
                <a:solidFill>
                  <a:srgbClr val="3F3F3F"/>
                </a:solidFill>
                <a:latin typeface="+mn-lt"/>
                <a:ea typeface="+mn-ea"/>
                <a:cs typeface="Segoe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000" dirty="0" smtClean="0">
                <a:latin typeface="Segoe UI Light" panose="020B0502040204020203" pitchFamily="34" charset="0"/>
                <a:cs typeface="Segoe UI Light" panose="020B0502040204020203" pitchFamily="34" charset="0"/>
              </a:rPr>
              <a:t>Microsoft Confidential</a:t>
            </a:r>
            <a:endParaRPr lang="en-US" sz="1000" dirty="0">
              <a:latin typeface="Segoe UI Light" panose="020B0502040204020203" pitchFamily="34" charset="0"/>
              <a:cs typeface="Segoe UI Light" panose="020B0502040204020203" pitchFamily="34" charset="0"/>
            </a:endParaRPr>
          </a:p>
        </p:txBody>
      </p:sp>
      <p:sp>
        <p:nvSpPr>
          <p:cNvPr id="13" name="Slide Number Placeholder 4"/>
          <p:cNvSpPr>
            <a:spLocks noGrp="1"/>
          </p:cNvSpPr>
          <p:nvPr>
            <p:ph type="sldNum" sz="quarter" idx="16"/>
          </p:nvPr>
        </p:nvSpPr>
        <p:spPr>
          <a:xfrm>
            <a:off x="8850630" y="6356350"/>
            <a:ext cx="2743200" cy="365125"/>
          </a:xfrm>
        </p:spPr>
        <p:txBody>
          <a:bodyPr/>
          <a:lstStyle/>
          <a:p>
            <a:fld id="{AFFF257A-30C5-4AFB-911B-BE4CEEA1EA82}" type="slidenum">
              <a:rPr lang="en-US" smtClean="0"/>
              <a:t>‹#›</a:t>
            </a:fld>
            <a:endParaRPr lang="en-US"/>
          </a:p>
        </p:txBody>
      </p:sp>
    </p:spTree>
    <p:extLst>
      <p:ext uri="{BB962C8B-B14F-4D97-AF65-F5344CB8AC3E}">
        <p14:creationId xmlns:p14="http://schemas.microsoft.com/office/powerpoint/2010/main" val="10953472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mage and text">
    <p:bg>
      <p:bgPr>
        <a:solidFill>
          <a:schemeClr val="bg1"/>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rgbClr val="3F3F3F"/>
                </a:solidFill>
              </a:defRPr>
            </a:lvl1pPr>
          </a:lstStyle>
          <a:p>
            <a:fld id="{4909424F-52EE-4881-87F3-71BBF1CDFBFA}" type="datetime1">
              <a:rPr lang="en-US" smtClean="0"/>
              <a:t>1/28/2016</a:t>
            </a:fld>
            <a:endParaRPr lang="en-US"/>
          </a:p>
        </p:txBody>
      </p:sp>
      <p:sp>
        <p:nvSpPr>
          <p:cNvPr id="4" name="Slide Number Placeholder 3"/>
          <p:cNvSpPr>
            <a:spLocks noGrp="1"/>
          </p:cNvSpPr>
          <p:nvPr>
            <p:ph type="sldNum" sz="quarter" idx="11"/>
          </p:nvPr>
        </p:nvSpPr>
        <p:spPr/>
        <p:txBody>
          <a:bodyPr/>
          <a:lstStyle>
            <a:lvl1pPr>
              <a:defRPr>
                <a:solidFill>
                  <a:srgbClr val="3F3F3F"/>
                </a:solidFill>
              </a:defRPr>
            </a:lvl1pPr>
          </a:lstStyle>
          <a:p>
            <a:fld id="{74A398B2-5A34-1A4A-811E-F4027282568C}" type="slidenum">
              <a:rPr lang="en-US" smtClean="0"/>
              <a:pPr/>
              <a:t>‹#›</a:t>
            </a:fld>
            <a:endParaRPr lang="en-US"/>
          </a:p>
        </p:txBody>
      </p:sp>
      <p:sp>
        <p:nvSpPr>
          <p:cNvPr id="19" name="Content Placeholder 18"/>
          <p:cNvSpPr>
            <a:spLocks noGrp="1"/>
          </p:cNvSpPr>
          <p:nvPr>
            <p:ph sz="quarter" idx="15"/>
          </p:nvPr>
        </p:nvSpPr>
        <p:spPr>
          <a:xfrm>
            <a:off x="3048000" y="1143000"/>
            <a:ext cx="6096000" cy="4572000"/>
          </a:xfrm>
        </p:spPr>
        <p:txBody>
          <a:bodyPr>
            <a:normAutofit/>
          </a:bodyPr>
          <a:lstStyle>
            <a:lvl1pPr>
              <a:defRPr sz="1800">
                <a:solidFill>
                  <a:srgbClr val="3F3F3F"/>
                </a:solidFill>
              </a:defRPr>
            </a:lvl1pPr>
            <a:lvl2pPr>
              <a:defRPr sz="1600">
                <a:solidFill>
                  <a:srgbClr val="3F3F3F"/>
                </a:solidFill>
              </a:defRPr>
            </a:lvl2pPr>
            <a:lvl3pPr>
              <a:defRPr sz="1400">
                <a:solidFill>
                  <a:srgbClr val="3F3F3F"/>
                </a:solidFill>
              </a:defRPr>
            </a:lvl3pPr>
            <a:lvl4pPr>
              <a:defRPr sz="1400">
                <a:solidFill>
                  <a:srgbClr val="3F3F3F"/>
                </a:solidFill>
              </a:defRPr>
            </a:lvl4pPr>
            <a:lvl5pPr>
              <a:defRPr sz="1400">
                <a:solidFill>
                  <a:srgbClr val="3F3F3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hasCustomPrompt="1"/>
          </p:nvPr>
        </p:nvSpPr>
        <p:spPr>
          <a:xfrm>
            <a:off x="0" y="1143000"/>
            <a:ext cx="3048000" cy="2286000"/>
          </a:xfrm>
          <a:solidFill>
            <a:srgbClr val="0A5BBA"/>
          </a:solidFill>
        </p:spPr>
        <p:txBody>
          <a:bodyPr lIns="182880" tIns="137160" anchor="t" anchorCtr="0">
            <a:normAutofit/>
          </a:bodyPr>
          <a:lstStyle>
            <a:lvl1pPr>
              <a:defRPr sz="2400">
                <a:solidFill>
                  <a:schemeClr val="bg1"/>
                </a:solidFill>
                <a:latin typeface="Segoe UI" panose="020B0502040204020203" pitchFamily="34" charset="0"/>
                <a:cs typeface="Segoe UI" panose="020B0502040204020203" pitchFamily="34" charset="0"/>
              </a:defRPr>
            </a:lvl1pPr>
          </a:lstStyle>
          <a:p>
            <a:r>
              <a:rPr lang="en-US" dirty="0" smtClean="0"/>
              <a:t>Click to edit slide title</a:t>
            </a:r>
            <a:endParaRPr lang="en-US" dirty="0"/>
          </a:p>
        </p:txBody>
      </p:sp>
      <p:sp>
        <p:nvSpPr>
          <p:cNvPr id="9" name="Text Placeholder 14"/>
          <p:cNvSpPr>
            <a:spLocks noGrp="1"/>
          </p:cNvSpPr>
          <p:nvPr>
            <p:ph type="body" sz="quarter" idx="12"/>
          </p:nvPr>
        </p:nvSpPr>
        <p:spPr>
          <a:xfrm>
            <a:off x="9144000" y="1143000"/>
            <a:ext cx="3048000" cy="2286000"/>
          </a:xfrm>
          <a:solidFill>
            <a:srgbClr val="002050"/>
          </a:solidFill>
        </p:spPr>
        <p:txBody>
          <a:bodyPr>
            <a:normAutofit/>
          </a:bodyPr>
          <a:lstStyle>
            <a:lvl1pPr>
              <a:lnSpc>
                <a:spcPct val="100000"/>
              </a:lnSpc>
              <a:defRPr sz="1600">
                <a:solidFill>
                  <a:schemeClr val="bg1"/>
                </a:solidFill>
                <a:latin typeface="+mn-lt"/>
              </a:defRPr>
            </a:lvl1pPr>
            <a:lvl2pPr>
              <a:lnSpc>
                <a:spcPct val="100000"/>
              </a:lnSpc>
              <a:defRPr sz="1600">
                <a:solidFill>
                  <a:schemeClr val="bg1"/>
                </a:solidFill>
                <a:latin typeface="+mn-lt"/>
              </a:defRPr>
            </a:lvl2pPr>
            <a:lvl3pPr>
              <a:lnSpc>
                <a:spcPct val="100000"/>
              </a:lnSpc>
              <a:defRPr sz="1600">
                <a:solidFill>
                  <a:schemeClr val="bg1"/>
                </a:solidFill>
                <a:latin typeface="+mn-lt"/>
              </a:defRPr>
            </a:lvl3pPr>
            <a:lvl4pPr>
              <a:lnSpc>
                <a:spcPct val="100000"/>
              </a:lnSpc>
              <a:defRPr sz="1600">
                <a:solidFill>
                  <a:schemeClr val="bg1"/>
                </a:solidFill>
                <a:latin typeface="+mn-lt"/>
              </a:defRPr>
            </a:lvl4pPr>
            <a:lvl5pPr>
              <a:lnSpc>
                <a:spcPct val="100000"/>
              </a:lnSpc>
              <a:defRPr sz="1600">
                <a:solidFill>
                  <a:schemeClr val="bg1"/>
                </a:solidFill>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14"/>
          <p:cNvSpPr>
            <a:spLocks noGrp="1"/>
          </p:cNvSpPr>
          <p:nvPr>
            <p:ph type="body" sz="quarter" idx="16"/>
          </p:nvPr>
        </p:nvSpPr>
        <p:spPr>
          <a:xfrm>
            <a:off x="9144000" y="3429000"/>
            <a:ext cx="3048000" cy="2286000"/>
          </a:xfrm>
          <a:solidFill>
            <a:srgbClr val="15AEEF"/>
          </a:solidFill>
        </p:spPr>
        <p:txBody>
          <a:bodyPr>
            <a:normAutofit/>
          </a:bodyPr>
          <a:lstStyle>
            <a:lvl1pPr>
              <a:lnSpc>
                <a:spcPct val="100000"/>
              </a:lnSpc>
              <a:defRPr sz="1600">
                <a:solidFill>
                  <a:srgbClr val="000000"/>
                </a:solidFill>
                <a:latin typeface="+mn-lt"/>
              </a:defRPr>
            </a:lvl1pPr>
            <a:lvl2pPr>
              <a:lnSpc>
                <a:spcPct val="100000"/>
              </a:lnSpc>
              <a:defRPr sz="1600">
                <a:solidFill>
                  <a:srgbClr val="000000"/>
                </a:solidFill>
                <a:latin typeface="+mn-lt"/>
              </a:defRPr>
            </a:lvl2pPr>
            <a:lvl3pPr>
              <a:lnSpc>
                <a:spcPct val="100000"/>
              </a:lnSpc>
              <a:defRPr sz="1600">
                <a:solidFill>
                  <a:srgbClr val="000000"/>
                </a:solidFill>
                <a:latin typeface="+mn-lt"/>
              </a:defRPr>
            </a:lvl3pPr>
            <a:lvl4pPr>
              <a:lnSpc>
                <a:spcPct val="100000"/>
              </a:lnSpc>
              <a:defRPr sz="1600">
                <a:solidFill>
                  <a:srgbClr val="000000"/>
                </a:solidFill>
                <a:latin typeface="+mn-lt"/>
              </a:defRPr>
            </a:lvl4pPr>
            <a:lvl5pPr>
              <a:lnSpc>
                <a:spcPct val="100000"/>
              </a:lnSpc>
              <a:defRPr sz="1600">
                <a:solidFill>
                  <a:srgbClr val="000000"/>
                </a:solidFill>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6541583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Alternating tiles">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143000"/>
            <a:ext cx="3048000" cy="2286000"/>
          </a:xfrm>
          <a:solidFill>
            <a:srgbClr val="0A5BBA"/>
          </a:solidFill>
        </p:spPr>
        <p:txBody>
          <a:bodyPr lIns="182880" tIns="137160" anchor="t" anchorCtr="0">
            <a:normAutofit/>
          </a:bodyPr>
          <a:lstStyle>
            <a:lvl1pPr>
              <a:defRPr sz="2400">
                <a:solidFill>
                  <a:schemeClr val="bg1"/>
                </a:solidFill>
                <a:latin typeface="Segoe UI" panose="020B0502040204020203" pitchFamily="34" charset="0"/>
                <a:cs typeface="Segoe UI" panose="020B0502040204020203" pitchFamily="34" charset="0"/>
              </a:defRPr>
            </a:lvl1pPr>
          </a:lstStyle>
          <a:p>
            <a:r>
              <a:rPr lang="en-US" dirty="0"/>
              <a:t>Click to edit slide </a:t>
            </a:r>
            <a:r>
              <a:rPr lang="en-US" dirty="0" smtClean="0"/>
              <a:t>title</a:t>
            </a:r>
            <a:endParaRPr lang="en-US" dirty="0"/>
          </a:p>
        </p:txBody>
      </p:sp>
      <p:sp>
        <p:nvSpPr>
          <p:cNvPr id="3" name="Date Placeholder 2"/>
          <p:cNvSpPr>
            <a:spLocks noGrp="1"/>
          </p:cNvSpPr>
          <p:nvPr>
            <p:ph type="dt" sz="half" idx="10"/>
          </p:nvPr>
        </p:nvSpPr>
        <p:spPr/>
        <p:txBody>
          <a:bodyPr/>
          <a:lstStyle>
            <a:lvl1pPr>
              <a:defRPr>
                <a:solidFill>
                  <a:srgbClr val="3F3F3F"/>
                </a:solidFill>
              </a:defRPr>
            </a:lvl1pPr>
          </a:lstStyle>
          <a:p>
            <a:fld id="{53E79FF6-4089-4F9B-8E7B-21EA13AC4CB8}" type="datetime1">
              <a:rPr lang="en-US" smtClean="0"/>
              <a:t>1/28/2016</a:t>
            </a:fld>
            <a:endParaRPr lang="en-US"/>
          </a:p>
        </p:txBody>
      </p:sp>
      <p:sp>
        <p:nvSpPr>
          <p:cNvPr id="4" name="Slide Number Placeholder 3"/>
          <p:cNvSpPr>
            <a:spLocks noGrp="1"/>
          </p:cNvSpPr>
          <p:nvPr>
            <p:ph type="sldNum" sz="quarter" idx="11"/>
          </p:nvPr>
        </p:nvSpPr>
        <p:spPr/>
        <p:txBody>
          <a:bodyPr/>
          <a:lstStyle>
            <a:lvl1pPr>
              <a:defRPr>
                <a:solidFill>
                  <a:srgbClr val="3F3F3F"/>
                </a:solidFill>
              </a:defRPr>
            </a:lvl1pPr>
          </a:lstStyle>
          <a:p>
            <a:fld id="{74A398B2-5A34-1A4A-811E-F4027282568C}" type="slidenum">
              <a:rPr lang="en-US" smtClean="0"/>
              <a:pPr/>
              <a:t>‹#›</a:t>
            </a:fld>
            <a:endParaRPr lang="en-US"/>
          </a:p>
        </p:txBody>
      </p:sp>
      <p:sp>
        <p:nvSpPr>
          <p:cNvPr id="17" name="Text Placeholder 16"/>
          <p:cNvSpPr>
            <a:spLocks noGrp="1"/>
          </p:cNvSpPr>
          <p:nvPr>
            <p:ph type="body" sz="quarter" idx="12"/>
          </p:nvPr>
        </p:nvSpPr>
        <p:spPr>
          <a:xfrm>
            <a:off x="6096000" y="1143000"/>
            <a:ext cx="3048000" cy="2286000"/>
          </a:xfrm>
          <a:solidFill>
            <a:srgbClr val="15AEEF"/>
          </a:solidFill>
        </p:spPr>
        <p:txBody>
          <a:bodyPr>
            <a:normAutofit/>
          </a:bodyPr>
          <a:lstStyle>
            <a:lvl1pPr>
              <a:lnSpc>
                <a:spcPct val="100000"/>
              </a:lnSpc>
              <a:defRPr sz="1600">
                <a:solidFill>
                  <a:schemeClr val="tx1"/>
                </a:solidFill>
              </a:defRPr>
            </a:lvl1pPr>
            <a:lvl2pPr>
              <a:lnSpc>
                <a:spcPct val="100000"/>
              </a:lnSpc>
              <a:defRPr sz="1600">
                <a:solidFill>
                  <a:schemeClr val="tx1"/>
                </a:solidFill>
              </a:defRPr>
            </a:lvl2pPr>
            <a:lvl3pPr>
              <a:lnSpc>
                <a:spcPct val="100000"/>
              </a:lnSpc>
              <a:defRPr sz="1600">
                <a:solidFill>
                  <a:schemeClr val="tx1"/>
                </a:solidFill>
              </a:defRPr>
            </a:lvl3pPr>
            <a:lvl4pPr>
              <a:lnSpc>
                <a:spcPct val="100000"/>
              </a:lnSpc>
              <a:defRPr sz="1600">
                <a:solidFill>
                  <a:schemeClr val="tx1"/>
                </a:solidFill>
              </a:defRPr>
            </a:lvl4pPr>
            <a:lvl5pPr>
              <a:lnSpc>
                <a:spcPct val="100000"/>
              </a:lnSpc>
              <a:defRPr sz="16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Text Placeholder 18"/>
          <p:cNvSpPr>
            <a:spLocks noGrp="1"/>
          </p:cNvSpPr>
          <p:nvPr>
            <p:ph type="body" sz="quarter" idx="13"/>
          </p:nvPr>
        </p:nvSpPr>
        <p:spPr>
          <a:xfrm>
            <a:off x="9144000" y="3429000"/>
            <a:ext cx="3048000" cy="2286000"/>
          </a:xfrm>
          <a:solidFill>
            <a:srgbClr val="0E715F"/>
          </a:solidFill>
        </p:spPr>
        <p:txBody>
          <a:bodyPr>
            <a:normAutofit/>
          </a:bodyPr>
          <a:lstStyle>
            <a:lvl1pPr>
              <a:lnSpc>
                <a:spcPct val="100000"/>
              </a:lnSpc>
              <a:defRPr sz="1600">
                <a:solidFill>
                  <a:schemeClr val="bg1"/>
                </a:solidFill>
              </a:defRPr>
            </a:lvl1pPr>
            <a:lvl2pPr>
              <a:lnSpc>
                <a:spcPct val="100000"/>
              </a:lnSpc>
              <a:defRPr sz="1600">
                <a:solidFill>
                  <a:schemeClr val="bg1"/>
                </a:solidFill>
              </a:defRPr>
            </a:lvl2pPr>
            <a:lvl3pPr>
              <a:lnSpc>
                <a:spcPct val="100000"/>
              </a:lnSpc>
              <a:defRPr sz="1600">
                <a:solidFill>
                  <a:schemeClr val="bg1"/>
                </a:solidFill>
              </a:defRPr>
            </a:lvl3pPr>
            <a:lvl4pPr>
              <a:lnSpc>
                <a:spcPct val="100000"/>
              </a:lnSpc>
              <a:defRPr sz="1600">
                <a:solidFill>
                  <a:schemeClr val="bg1"/>
                </a:solidFill>
              </a:defRPr>
            </a:lvl4pPr>
            <a:lvl5pPr>
              <a:lnSpc>
                <a:spcPct val="100000"/>
              </a:lnSpc>
              <a:defRPr sz="16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20"/>
          <p:cNvSpPr>
            <a:spLocks noGrp="1"/>
          </p:cNvSpPr>
          <p:nvPr>
            <p:ph type="body" sz="quarter" idx="14"/>
          </p:nvPr>
        </p:nvSpPr>
        <p:spPr>
          <a:xfrm>
            <a:off x="3048000" y="3429000"/>
            <a:ext cx="3048000" cy="2286000"/>
          </a:xfrm>
          <a:solidFill>
            <a:srgbClr val="002050"/>
          </a:solidFill>
        </p:spPr>
        <p:txBody>
          <a:bodyPr>
            <a:normAutofit/>
          </a:bodyPr>
          <a:lstStyle>
            <a:lvl1pPr>
              <a:lnSpc>
                <a:spcPct val="100000"/>
              </a:lnSpc>
              <a:defRPr sz="1600">
                <a:solidFill>
                  <a:schemeClr val="bg1"/>
                </a:solidFill>
              </a:defRPr>
            </a:lvl1pPr>
            <a:lvl2pPr>
              <a:lnSpc>
                <a:spcPct val="100000"/>
              </a:lnSpc>
              <a:defRPr sz="1600">
                <a:solidFill>
                  <a:schemeClr val="bg1"/>
                </a:solidFill>
              </a:defRPr>
            </a:lvl2pPr>
            <a:lvl3pPr>
              <a:lnSpc>
                <a:spcPct val="100000"/>
              </a:lnSpc>
              <a:defRPr sz="1600">
                <a:solidFill>
                  <a:schemeClr val="bg1"/>
                </a:solidFill>
              </a:defRPr>
            </a:lvl3pPr>
            <a:lvl4pPr>
              <a:lnSpc>
                <a:spcPct val="100000"/>
              </a:lnSpc>
              <a:defRPr sz="1600">
                <a:solidFill>
                  <a:schemeClr val="bg1"/>
                </a:solidFill>
              </a:defRPr>
            </a:lvl4pPr>
            <a:lvl5pPr>
              <a:lnSpc>
                <a:spcPct val="100000"/>
              </a:lnSpc>
              <a:defRPr sz="16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3" name="Picture Placeholder 22"/>
          <p:cNvSpPr>
            <a:spLocks noGrp="1"/>
          </p:cNvSpPr>
          <p:nvPr>
            <p:ph type="pic" sz="quarter" idx="15"/>
          </p:nvPr>
        </p:nvSpPr>
        <p:spPr>
          <a:xfrm>
            <a:off x="3048000" y="1143000"/>
            <a:ext cx="3048000" cy="2286000"/>
          </a:xfrm>
        </p:spPr>
        <p:txBody>
          <a:bodyPr/>
          <a:lstStyle/>
          <a:p>
            <a:r>
              <a:rPr lang="en-US" smtClean="0"/>
              <a:t>Click icon to add picture</a:t>
            </a:r>
            <a:endParaRPr lang="en-US"/>
          </a:p>
        </p:txBody>
      </p:sp>
      <p:sp>
        <p:nvSpPr>
          <p:cNvPr id="24" name="Picture Placeholder 22"/>
          <p:cNvSpPr>
            <a:spLocks noGrp="1"/>
          </p:cNvSpPr>
          <p:nvPr>
            <p:ph type="pic" sz="quarter" idx="16"/>
          </p:nvPr>
        </p:nvSpPr>
        <p:spPr>
          <a:xfrm>
            <a:off x="9144000" y="1143000"/>
            <a:ext cx="3048000" cy="2286000"/>
          </a:xfrm>
        </p:spPr>
        <p:txBody>
          <a:bodyPr/>
          <a:lstStyle/>
          <a:p>
            <a:r>
              <a:rPr lang="en-US" smtClean="0"/>
              <a:t>Click icon to add picture</a:t>
            </a:r>
            <a:endParaRPr lang="en-US"/>
          </a:p>
        </p:txBody>
      </p:sp>
      <p:sp>
        <p:nvSpPr>
          <p:cNvPr id="25" name="Picture Placeholder 22"/>
          <p:cNvSpPr>
            <a:spLocks noGrp="1"/>
          </p:cNvSpPr>
          <p:nvPr>
            <p:ph type="pic" sz="quarter" idx="17"/>
          </p:nvPr>
        </p:nvSpPr>
        <p:spPr>
          <a:xfrm>
            <a:off x="6096000" y="3429000"/>
            <a:ext cx="3048000" cy="2286000"/>
          </a:xfrm>
        </p:spPr>
        <p:txBody>
          <a:bodyPr/>
          <a:lstStyle/>
          <a:p>
            <a:r>
              <a:rPr lang="en-US" smtClean="0"/>
              <a:t>Click icon to add picture</a:t>
            </a:r>
            <a:endParaRPr lang="en-US" dirty="0"/>
          </a:p>
        </p:txBody>
      </p:sp>
    </p:spTree>
    <p:extLst>
      <p:ext uri="{BB962C8B-B14F-4D97-AF65-F5344CB8AC3E}">
        <p14:creationId xmlns:p14="http://schemas.microsoft.com/office/powerpoint/2010/main" val="1598811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extBox 5"/>
          <p:cNvSpPr txBox="1"/>
          <p:nvPr userDrawn="1"/>
        </p:nvSpPr>
        <p:spPr>
          <a:xfrm>
            <a:off x="304800" y="3376960"/>
            <a:ext cx="11684000" cy="2235200"/>
          </a:xfrm>
          <a:prstGeom prst="rect">
            <a:avLst/>
          </a:prstGeom>
          <a:noFill/>
          <a:ln>
            <a:noFill/>
          </a:ln>
        </p:spPr>
        <p:txBody>
          <a:bodyPr vert="horz" wrap="square" lIns="243840" tIns="182880" rIns="121920" bIns="60960" rtlCol="0" anchor="t" anchorCtr="0">
            <a:noAutofit/>
          </a:bodyPr>
          <a:lstStyle/>
          <a:p>
            <a:pPr defTabSz="609585">
              <a:lnSpc>
                <a:spcPct val="90000"/>
              </a:lnSpc>
              <a:spcAft>
                <a:spcPts val="800"/>
              </a:spcAft>
            </a:pPr>
            <a:r>
              <a:rPr lang="en-US" sz="1333" dirty="0">
                <a:solidFill>
                  <a:srgbClr val="000000">
                    <a:alpha val="87000"/>
                  </a:srgbClr>
                </a:solidFill>
              </a:rPr>
              <a:t>Microsoft may have patents, patent applications, trademarks, copyrights, or other intellectual property rights covering subject matter in this document. Except as expressly provided in written license agreement from Microsoft, the furnishing of this document does not give you any license to these patents, trademarks, copyrights, or other intellectual property.</a:t>
            </a:r>
          </a:p>
          <a:p>
            <a:pPr defTabSz="609585">
              <a:lnSpc>
                <a:spcPct val="90000"/>
              </a:lnSpc>
              <a:spcAft>
                <a:spcPts val="800"/>
              </a:spcAft>
            </a:pPr>
            <a:r>
              <a:rPr lang="en-US" sz="1333" dirty="0">
                <a:solidFill>
                  <a:srgbClr val="000000">
                    <a:alpha val="87000"/>
                  </a:srgbClr>
                </a:solidFill>
              </a:rPr>
              <a:t>Complying with all applicable copyright laws is the responsibility of the user. Without limiting the rights under copyright, no part of this document may be reproduced, stored in or introduced into a retrieval system, or transmitted in any form or by any means (electronic, mechanical, photocopying, recording, or otherwise), or for any purpose, without the express written permission of Microsoft Corporation. </a:t>
            </a:r>
          </a:p>
          <a:p>
            <a:pPr algn="ctr" defTabSz="609585">
              <a:lnSpc>
                <a:spcPct val="90000"/>
              </a:lnSpc>
              <a:spcAft>
                <a:spcPts val="800"/>
              </a:spcAft>
            </a:pPr>
            <a:r>
              <a:rPr lang="en-US" sz="1333" dirty="0">
                <a:solidFill>
                  <a:srgbClr val="000000">
                    <a:alpha val="87000"/>
                  </a:srgbClr>
                </a:solidFill>
              </a:rPr>
              <a:t>For more information, see Use of Microsoft Copyrighted Content at</a:t>
            </a:r>
          </a:p>
          <a:p>
            <a:pPr algn="ctr" defTabSz="609585">
              <a:lnSpc>
                <a:spcPct val="90000"/>
              </a:lnSpc>
              <a:spcAft>
                <a:spcPts val="800"/>
              </a:spcAft>
            </a:pPr>
            <a:r>
              <a:rPr lang="en-US" sz="1333" dirty="0">
                <a:solidFill>
                  <a:srgbClr val="000000">
                    <a:alpha val="87000"/>
                  </a:srgbClr>
                </a:solidFill>
                <a:hlinkClick r:id="rId2"/>
              </a:rPr>
              <a:t>http://www.microsoft.com/about/legal/permissions/</a:t>
            </a:r>
            <a:endParaRPr lang="en-US" sz="1333" dirty="0">
              <a:solidFill>
                <a:srgbClr val="000000">
                  <a:alpha val="87000"/>
                </a:srgbClr>
              </a:solidFill>
            </a:endParaRPr>
          </a:p>
        </p:txBody>
      </p:sp>
      <p:sp>
        <p:nvSpPr>
          <p:cNvPr id="7" name="TextBox 6"/>
          <p:cNvSpPr txBox="1"/>
          <p:nvPr userDrawn="1"/>
        </p:nvSpPr>
        <p:spPr>
          <a:xfrm>
            <a:off x="310777" y="103985"/>
            <a:ext cx="3149600" cy="406400"/>
          </a:xfrm>
          <a:prstGeom prst="rect">
            <a:avLst/>
          </a:prstGeom>
          <a:noFill/>
          <a:ln>
            <a:noFill/>
          </a:ln>
        </p:spPr>
        <p:txBody>
          <a:bodyPr vert="horz" wrap="none" lIns="243840" tIns="182880" rIns="121920" bIns="60960" rtlCol="0" anchor="ctr" anchorCtr="0">
            <a:noAutofit/>
          </a:bodyPr>
          <a:lstStyle/>
          <a:p>
            <a:pPr defTabSz="609585"/>
            <a:r>
              <a:rPr lang="en-US" sz="1467" b="1" dirty="0">
                <a:solidFill>
                  <a:srgbClr val="000000"/>
                </a:solidFill>
              </a:rPr>
              <a:t>Conditions and Terms of Use</a:t>
            </a:r>
            <a:endParaRPr lang="en-US" sz="1467" dirty="0">
              <a:solidFill>
                <a:srgbClr val="000000"/>
              </a:solidFill>
            </a:endParaRPr>
          </a:p>
        </p:txBody>
      </p:sp>
      <p:sp>
        <p:nvSpPr>
          <p:cNvPr id="8" name="TextBox 7"/>
          <p:cNvSpPr txBox="1"/>
          <p:nvPr userDrawn="1"/>
        </p:nvSpPr>
        <p:spPr>
          <a:xfrm>
            <a:off x="307789" y="2868961"/>
            <a:ext cx="3149600" cy="370545"/>
          </a:xfrm>
          <a:prstGeom prst="rect">
            <a:avLst/>
          </a:prstGeom>
          <a:noFill/>
          <a:ln>
            <a:noFill/>
          </a:ln>
        </p:spPr>
        <p:txBody>
          <a:bodyPr vert="horz" wrap="none" lIns="243840" tIns="182880" rIns="121920" bIns="60960" rtlCol="0" anchor="ctr" anchorCtr="0">
            <a:noAutofit/>
          </a:bodyPr>
          <a:lstStyle/>
          <a:p>
            <a:pPr defTabSz="609585"/>
            <a:r>
              <a:rPr lang="en-US" sz="1467" b="1" dirty="0">
                <a:solidFill>
                  <a:srgbClr val="000000"/>
                </a:solidFill>
              </a:rPr>
              <a:t>Copyright and Trademarks</a:t>
            </a:r>
          </a:p>
        </p:txBody>
      </p:sp>
      <p:sp>
        <p:nvSpPr>
          <p:cNvPr id="9" name="TextBox 8"/>
          <p:cNvSpPr txBox="1"/>
          <p:nvPr userDrawn="1"/>
        </p:nvSpPr>
        <p:spPr>
          <a:xfrm>
            <a:off x="304800" y="378527"/>
            <a:ext cx="3149600" cy="406400"/>
          </a:xfrm>
          <a:prstGeom prst="rect">
            <a:avLst/>
          </a:prstGeom>
          <a:noFill/>
          <a:ln>
            <a:noFill/>
          </a:ln>
        </p:spPr>
        <p:txBody>
          <a:bodyPr vert="horz" wrap="none" lIns="243840" tIns="182880" rIns="121920" bIns="60960" rtlCol="0" anchor="ctr" anchorCtr="0">
            <a:noAutofit/>
          </a:bodyPr>
          <a:lstStyle/>
          <a:p>
            <a:pPr defTabSz="609585"/>
            <a:r>
              <a:rPr lang="en-US" sz="1067" dirty="0">
                <a:solidFill>
                  <a:srgbClr val="277EB5"/>
                </a:solidFill>
              </a:rPr>
              <a:t>Microsoft Confidential</a:t>
            </a:r>
          </a:p>
        </p:txBody>
      </p:sp>
      <p:sp>
        <p:nvSpPr>
          <p:cNvPr id="10" name="TextBox 9"/>
          <p:cNvSpPr txBox="1"/>
          <p:nvPr userDrawn="1"/>
        </p:nvSpPr>
        <p:spPr>
          <a:xfrm>
            <a:off x="304800" y="3114288"/>
            <a:ext cx="3149600" cy="406400"/>
          </a:xfrm>
          <a:prstGeom prst="rect">
            <a:avLst/>
          </a:prstGeom>
          <a:noFill/>
          <a:ln>
            <a:noFill/>
          </a:ln>
        </p:spPr>
        <p:txBody>
          <a:bodyPr vert="horz" wrap="none" lIns="243840" tIns="182880" rIns="121920" bIns="60960" rtlCol="0" anchor="ctr" anchorCtr="0">
            <a:noAutofit/>
          </a:bodyPr>
          <a:lstStyle/>
          <a:p>
            <a:pPr defTabSz="609585"/>
            <a:r>
              <a:rPr lang="en-US" sz="1067" dirty="0">
                <a:solidFill>
                  <a:srgbClr val="277EB5"/>
                </a:solidFill>
              </a:rPr>
              <a:t>© 2013 Microsoft Corporation. All rights reserved.</a:t>
            </a:r>
          </a:p>
        </p:txBody>
      </p:sp>
      <p:sp>
        <p:nvSpPr>
          <p:cNvPr id="11" name="TextBox 10"/>
          <p:cNvSpPr txBox="1"/>
          <p:nvPr userDrawn="1"/>
        </p:nvSpPr>
        <p:spPr>
          <a:xfrm>
            <a:off x="304800" y="613936"/>
            <a:ext cx="11684000" cy="2438400"/>
          </a:xfrm>
          <a:prstGeom prst="rect">
            <a:avLst/>
          </a:prstGeom>
          <a:noFill/>
          <a:ln>
            <a:noFill/>
          </a:ln>
        </p:spPr>
        <p:txBody>
          <a:bodyPr vert="horz" wrap="square" lIns="243840" tIns="182880" rIns="121920" bIns="60960" rtlCol="0" anchor="t" anchorCtr="0">
            <a:normAutofit lnSpcReduction="10000"/>
          </a:bodyPr>
          <a:lstStyle/>
          <a:p>
            <a:pPr defTabSz="609585">
              <a:spcAft>
                <a:spcPts val="800"/>
              </a:spcAft>
            </a:pPr>
            <a:r>
              <a:rPr lang="en-US" sz="1333" dirty="0">
                <a:solidFill>
                  <a:srgbClr val="000000">
                    <a:alpha val="87000"/>
                  </a:srgbClr>
                </a:solidFill>
              </a:rPr>
              <a:t>This training package is proprietary and confidential, and is intended only for uses described in the training materials. Content and software is provided to you under a Non-Disclosure Agreement and cannot be distributed. Copying or disclosing all or any portion of the content and/or software included in such packages is strictly prohibited.</a:t>
            </a:r>
          </a:p>
          <a:p>
            <a:pPr defTabSz="609585">
              <a:spcAft>
                <a:spcPts val="800"/>
              </a:spcAft>
            </a:pPr>
            <a:r>
              <a:rPr lang="en-US" sz="1333" dirty="0">
                <a:solidFill>
                  <a:srgbClr val="000000">
                    <a:alpha val="87000"/>
                  </a:srgbClr>
                </a:solidFill>
              </a:rPr>
              <a:t>The contents of this package are for informational and training purposes only and are provided "as is" without warranty of any kind, whether express or implied, including but not limited to the implied warranties of merchantability, fitness for a particular purpose, and non-infringement.</a:t>
            </a:r>
          </a:p>
          <a:p>
            <a:pPr defTabSz="609585">
              <a:spcAft>
                <a:spcPts val="800"/>
              </a:spcAft>
            </a:pPr>
            <a:r>
              <a:rPr lang="en-US" sz="1333" dirty="0">
                <a:solidFill>
                  <a:srgbClr val="000000">
                    <a:alpha val="87000"/>
                  </a:srgbClr>
                </a:solidFill>
              </a:rPr>
              <a:t>Training package content, including URLs and other Internet Web site references, is subject to change without notice. Because Microsoft must respond to changing market conditions, the content should not be interpreted to be a commitment on the part of Microsoft, and Microsoft cannot guarantee the accuracy of any information presented after the date of publication. Unless otherwise noted, the companies, organizations, products, domain names, e-mail addresses, logos, people, places, and events depicted herein are fictitious, and no association with any real company, organization, product, domain name, e-mail address, logo, person, place, or event is intended or should be inferred.</a:t>
            </a:r>
          </a:p>
          <a:p>
            <a:pPr defTabSz="609585">
              <a:spcAft>
                <a:spcPts val="800"/>
              </a:spcAft>
            </a:pPr>
            <a:endParaRPr lang="en-US" sz="1333" dirty="0">
              <a:solidFill>
                <a:srgbClr val="000000">
                  <a:alpha val="87000"/>
                </a:srgbClr>
              </a:solidFill>
            </a:endParaRPr>
          </a:p>
        </p:txBody>
      </p:sp>
    </p:spTree>
    <p:extLst>
      <p:ext uri="{BB962C8B-B14F-4D97-AF65-F5344CB8AC3E}">
        <p14:creationId xmlns:p14="http://schemas.microsoft.com/office/powerpoint/2010/main" val="9428838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flowing text sections">
    <p:bg>
      <p:bgPr>
        <a:solidFill>
          <a:schemeClr val="bg1"/>
        </a:solidFill>
        <a:effectLst/>
      </p:bgPr>
    </p:bg>
    <p:spTree>
      <p:nvGrpSpPr>
        <p:cNvPr id="1" name=""/>
        <p:cNvGrpSpPr/>
        <p:nvPr/>
      </p:nvGrpSpPr>
      <p:grpSpPr>
        <a:xfrm>
          <a:off x="0" y="0"/>
          <a:ext cx="0" cy="0"/>
          <a:chOff x="0" y="0"/>
          <a:chExt cx="0" cy="0"/>
        </a:xfrm>
      </p:grpSpPr>
      <p:sp>
        <p:nvSpPr>
          <p:cNvPr id="12" name="Text Placeholder 11"/>
          <p:cNvSpPr>
            <a:spLocks noGrp="1"/>
          </p:cNvSpPr>
          <p:nvPr>
            <p:ph type="body" sz="quarter" idx="12"/>
          </p:nvPr>
        </p:nvSpPr>
        <p:spPr>
          <a:xfrm>
            <a:off x="3048000" y="1143000"/>
            <a:ext cx="4572000" cy="4572000"/>
          </a:xfrm>
          <a:solidFill>
            <a:srgbClr val="002050"/>
          </a:solidFill>
        </p:spPr>
        <p:txBody>
          <a:bodyPr>
            <a:noAutofit/>
          </a:bodyPr>
          <a:lstStyle>
            <a:lvl1pPr>
              <a:lnSpc>
                <a:spcPct val="100000"/>
              </a:lnSpc>
              <a:defRPr sz="1800">
                <a:solidFill>
                  <a:schemeClr val="bg1"/>
                </a:solidFill>
              </a:defRPr>
            </a:lvl1pPr>
            <a:lvl2pPr>
              <a:lnSpc>
                <a:spcPct val="100000"/>
              </a:lnSpc>
              <a:defRPr sz="2400"/>
            </a:lvl2pPr>
            <a:lvl3pPr>
              <a:lnSpc>
                <a:spcPct val="100000"/>
              </a:lnSpc>
              <a:defRPr sz="2400"/>
            </a:lvl3pPr>
            <a:lvl4pPr>
              <a:lnSpc>
                <a:spcPct val="100000"/>
              </a:lnSpc>
              <a:defRPr sz="2400"/>
            </a:lvl4pPr>
            <a:lvl5pPr>
              <a:lnSpc>
                <a:spcPct val="100000"/>
              </a:lnSpc>
              <a:defRPr sz="2400"/>
            </a:lvl5pPr>
          </a:lstStyle>
          <a:p>
            <a:pPr lvl="0"/>
            <a:r>
              <a:rPr lang="en-US" dirty="0" smtClean="0"/>
              <a:t>Click to edit Master text styles</a:t>
            </a:r>
          </a:p>
        </p:txBody>
      </p:sp>
      <p:sp>
        <p:nvSpPr>
          <p:cNvPr id="9" name="Title 1"/>
          <p:cNvSpPr>
            <a:spLocks noGrp="1"/>
          </p:cNvSpPr>
          <p:nvPr>
            <p:ph type="title" hasCustomPrompt="1"/>
          </p:nvPr>
        </p:nvSpPr>
        <p:spPr>
          <a:xfrm>
            <a:off x="0" y="1143000"/>
            <a:ext cx="3048000" cy="2286000"/>
          </a:xfrm>
          <a:solidFill>
            <a:schemeClr val="accent1"/>
          </a:solidFill>
        </p:spPr>
        <p:txBody>
          <a:bodyPr lIns="182880" tIns="137160" anchor="t" anchorCtr="0">
            <a:normAutofit/>
          </a:bodyPr>
          <a:lstStyle>
            <a:lvl1pPr>
              <a:defRPr sz="2400">
                <a:solidFill>
                  <a:schemeClr val="bg1"/>
                </a:solidFill>
                <a:latin typeface="Segoe UI" panose="020B0502040204020203" pitchFamily="34" charset="0"/>
                <a:cs typeface="Segoe UI" panose="020B0502040204020203" pitchFamily="34" charset="0"/>
              </a:defRPr>
            </a:lvl1pPr>
          </a:lstStyle>
          <a:p>
            <a:r>
              <a:rPr lang="en-US" dirty="0"/>
              <a:t>Click to edit slide </a:t>
            </a:r>
            <a:r>
              <a:rPr lang="en-US" dirty="0" smtClean="0"/>
              <a:t>title</a:t>
            </a:r>
            <a:endParaRPr lang="en-US" dirty="0"/>
          </a:p>
        </p:txBody>
      </p:sp>
      <p:sp>
        <p:nvSpPr>
          <p:cNvPr id="16" name="Text Placeholder 11"/>
          <p:cNvSpPr>
            <a:spLocks noGrp="1"/>
          </p:cNvSpPr>
          <p:nvPr>
            <p:ph type="body" sz="quarter" idx="14"/>
          </p:nvPr>
        </p:nvSpPr>
        <p:spPr>
          <a:xfrm>
            <a:off x="7620000" y="1143000"/>
            <a:ext cx="4572000" cy="4572000"/>
          </a:xfrm>
          <a:solidFill>
            <a:srgbClr val="0A5BBA"/>
          </a:solidFill>
        </p:spPr>
        <p:txBody>
          <a:bodyPr>
            <a:noAutofit/>
          </a:bodyPr>
          <a:lstStyle>
            <a:lvl1pPr>
              <a:lnSpc>
                <a:spcPct val="100000"/>
              </a:lnSpc>
              <a:defRPr sz="1800">
                <a:solidFill>
                  <a:schemeClr val="bg1"/>
                </a:solidFill>
              </a:defRPr>
            </a:lvl1pPr>
            <a:lvl2pPr>
              <a:lnSpc>
                <a:spcPct val="100000"/>
              </a:lnSpc>
              <a:defRPr sz="2400"/>
            </a:lvl2pPr>
            <a:lvl3pPr>
              <a:lnSpc>
                <a:spcPct val="100000"/>
              </a:lnSpc>
              <a:defRPr sz="2400"/>
            </a:lvl3pPr>
            <a:lvl4pPr>
              <a:lnSpc>
                <a:spcPct val="100000"/>
              </a:lnSpc>
              <a:defRPr sz="2400"/>
            </a:lvl4pPr>
            <a:lvl5pPr>
              <a:lnSpc>
                <a:spcPct val="100000"/>
              </a:lnSpc>
              <a:defRPr sz="2400"/>
            </a:lvl5pPr>
          </a:lstStyle>
          <a:p>
            <a:pPr lvl="0"/>
            <a:r>
              <a:rPr lang="en-US" dirty="0" smtClean="0"/>
              <a:t>Click to edit Master text styles</a:t>
            </a:r>
          </a:p>
        </p:txBody>
      </p:sp>
      <p:sp>
        <p:nvSpPr>
          <p:cNvPr id="7" name="Date Placeholder 2"/>
          <p:cNvSpPr>
            <a:spLocks noGrp="1"/>
          </p:cNvSpPr>
          <p:nvPr>
            <p:ph type="dt" sz="half" idx="10"/>
          </p:nvPr>
        </p:nvSpPr>
        <p:spPr>
          <a:xfrm>
            <a:off x="0" y="6492876"/>
            <a:ext cx="2844800" cy="365125"/>
          </a:xfrm>
        </p:spPr>
        <p:txBody>
          <a:bodyPr/>
          <a:lstStyle>
            <a:lvl1pPr>
              <a:defRPr>
                <a:solidFill>
                  <a:srgbClr val="3F3F3F"/>
                </a:solidFill>
                <a:latin typeface="+mn-lt"/>
              </a:defRPr>
            </a:lvl1pPr>
          </a:lstStyle>
          <a:p>
            <a:fld id="{42FC5A46-1B5E-4CD0-B5F3-53F130AAFD15}" type="datetime1">
              <a:rPr lang="en-US" smtClean="0"/>
              <a:t>1/28/2016</a:t>
            </a:fld>
            <a:endParaRPr lang="en-US" dirty="0"/>
          </a:p>
        </p:txBody>
      </p:sp>
      <p:sp>
        <p:nvSpPr>
          <p:cNvPr id="10" name="Slide Number Placeholder 3"/>
          <p:cNvSpPr txBox="1">
            <a:spLocks/>
          </p:cNvSpPr>
          <p:nvPr userDrawn="1"/>
        </p:nvSpPr>
        <p:spPr>
          <a:xfrm>
            <a:off x="4673600" y="6477001"/>
            <a:ext cx="2844800" cy="365125"/>
          </a:xfrm>
          <a:prstGeom prst="rect">
            <a:avLst/>
          </a:prstGeom>
        </p:spPr>
        <p:txBody>
          <a:bodyPr vert="horz" lIns="182880" tIns="45720" rIns="182880" bIns="45720" rtlCol="0" anchor="ctr"/>
          <a:lstStyle>
            <a:defPPr>
              <a:defRPr lang="en-US"/>
            </a:defPPr>
            <a:lvl1pPr marL="0" algn="r" defTabSz="457200" rtl="0" eaLnBrk="1" latinLnBrk="0" hangingPunct="1">
              <a:defRPr sz="800" kern="1200">
                <a:solidFill>
                  <a:srgbClr val="3F3F3F"/>
                </a:solidFill>
                <a:latin typeface="+mn-lt"/>
                <a:ea typeface="+mn-ea"/>
                <a:cs typeface="Segoe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000" dirty="0" smtClean="0">
                <a:latin typeface="Segoe UI" panose="020B0502040204020203" pitchFamily="34" charset="0"/>
                <a:cs typeface="Segoe UI" panose="020B0502040204020203" pitchFamily="34" charset="0"/>
              </a:rPr>
              <a:t>Microsoft Confidential</a:t>
            </a:r>
            <a:endParaRPr lang="en-US" sz="1000" dirty="0">
              <a:latin typeface="Segoe UI" panose="020B0502040204020203" pitchFamily="34" charset="0"/>
              <a:cs typeface="Segoe UI" panose="020B0502040204020203" pitchFamily="34" charset="0"/>
            </a:endParaRPr>
          </a:p>
        </p:txBody>
      </p:sp>
      <p:sp>
        <p:nvSpPr>
          <p:cNvPr id="11" name="Slide Number Placeholder 4"/>
          <p:cNvSpPr>
            <a:spLocks noGrp="1"/>
          </p:cNvSpPr>
          <p:nvPr>
            <p:ph type="sldNum" sz="quarter" idx="15"/>
          </p:nvPr>
        </p:nvSpPr>
        <p:spPr>
          <a:xfrm>
            <a:off x="8850630" y="6356350"/>
            <a:ext cx="2743200" cy="365125"/>
          </a:xfrm>
        </p:spPr>
        <p:txBody>
          <a:bodyPr/>
          <a:lstStyle/>
          <a:p>
            <a:fld id="{AFFF257A-30C5-4AFB-911B-BE4CEEA1EA82}" type="slidenum">
              <a:rPr lang="en-US" smtClean="0"/>
              <a:t>‹#›</a:t>
            </a:fld>
            <a:endParaRPr lang="en-US"/>
          </a:p>
        </p:txBody>
      </p:sp>
    </p:spTree>
    <p:extLst>
      <p:ext uri="{BB962C8B-B14F-4D97-AF65-F5344CB8AC3E}">
        <p14:creationId xmlns:p14="http://schemas.microsoft.com/office/powerpoint/2010/main" val="2791404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Title Slide light right aligned">
    <p:bg>
      <p:bgPr>
        <a:solidFill>
          <a:schemeClr val="bg1"/>
        </a:solidFill>
        <a:effectLst/>
      </p:bgPr>
    </p:bg>
    <p:spTree>
      <p:nvGrpSpPr>
        <p:cNvPr id="1" name=""/>
        <p:cNvGrpSpPr/>
        <p:nvPr/>
      </p:nvGrpSpPr>
      <p:grpSpPr>
        <a:xfrm>
          <a:off x="0" y="0"/>
          <a:ext cx="0" cy="0"/>
          <a:chOff x="0" y="0"/>
          <a:chExt cx="0" cy="0"/>
        </a:xfrm>
      </p:grpSpPr>
      <p:sp>
        <p:nvSpPr>
          <p:cNvPr id="7" name="Picture Placeholder 9"/>
          <p:cNvSpPr>
            <a:spLocks noGrp="1"/>
          </p:cNvSpPr>
          <p:nvPr>
            <p:ph type="pic" sz="quarter" idx="14"/>
          </p:nvPr>
        </p:nvSpPr>
        <p:spPr>
          <a:xfrm>
            <a:off x="0" y="0"/>
            <a:ext cx="12192000" cy="6858000"/>
          </a:xfrm>
          <a:prstGeom prst="rect">
            <a:avLst/>
          </a:prstGeom>
        </p:spPr>
        <p:txBody>
          <a:bodyPr vert="horz"/>
          <a:lstStyle>
            <a:lvl1pPr>
              <a:buFontTx/>
              <a:buNone/>
              <a:defRPr sz="1400">
                <a:solidFill>
                  <a:srgbClr val="000000"/>
                </a:solidFill>
                <a:latin typeface="+mn-lt"/>
              </a:defRPr>
            </a:lvl1pPr>
          </a:lstStyle>
          <a:p>
            <a:r>
              <a:rPr lang="en-US" smtClean="0"/>
              <a:t>Click icon to add picture</a:t>
            </a:r>
            <a:endParaRPr lang="en-US" dirty="0"/>
          </a:p>
        </p:txBody>
      </p:sp>
      <p:sp>
        <p:nvSpPr>
          <p:cNvPr id="13" name="TextBox 12"/>
          <p:cNvSpPr txBox="1"/>
          <p:nvPr userDrawn="1"/>
        </p:nvSpPr>
        <p:spPr>
          <a:xfrm>
            <a:off x="0" y="1143000"/>
            <a:ext cx="6096000" cy="369332"/>
          </a:xfrm>
          <a:prstGeom prst="rect">
            <a:avLst/>
          </a:prstGeom>
          <a:noFill/>
        </p:spPr>
        <p:txBody>
          <a:bodyPr wrap="square" rtlCol="0">
            <a:spAutoFit/>
          </a:bodyPr>
          <a:lstStyle/>
          <a:p>
            <a:endParaRPr lang="en-US" sz="1800" dirty="0"/>
          </a:p>
        </p:txBody>
      </p:sp>
      <p:sp>
        <p:nvSpPr>
          <p:cNvPr id="16" name="Text Placeholder 9"/>
          <p:cNvSpPr>
            <a:spLocks noGrp="1"/>
          </p:cNvSpPr>
          <p:nvPr>
            <p:ph type="body" sz="quarter" idx="13"/>
          </p:nvPr>
        </p:nvSpPr>
        <p:spPr>
          <a:xfrm>
            <a:off x="0" y="1143000"/>
            <a:ext cx="6096000" cy="2286000"/>
          </a:xfrm>
          <a:solidFill>
            <a:srgbClr val="0A5BBA">
              <a:alpha val="90000"/>
            </a:srgbClr>
          </a:solidFill>
        </p:spPr>
        <p:txBody>
          <a:bodyPr lIns="182880" tIns="137160">
            <a:noAutofit/>
          </a:bodyPr>
          <a:lstStyle>
            <a:lvl1pPr marL="0" indent="0">
              <a:lnSpc>
                <a:spcPct val="100000"/>
              </a:lnSpc>
              <a:buNone/>
              <a:defRPr sz="3200">
                <a:solidFill>
                  <a:schemeClr val="bg1"/>
                </a:solidFill>
                <a:latin typeface="Segoe UI Light" pitchFamily="34" charset="0"/>
              </a:defRPr>
            </a:lvl1pPr>
            <a:lvl2pPr>
              <a:defRPr sz="3000">
                <a:latin typeface="+mn-lt"/>
              </a:defRPr>
            </a:lvl2pPr>
            <a:lvl3pPr>
              <a:defRPr sz="3000">
                <a:latin typeface="+mn-lt"/>
              </a:defRPr>
            </a:lvl3pPr>
            <a:lvl4pPr>
              <a:defRPr sz="3000">
                <a:latin typeface="+mn-lt"/>
              </a:defRPr>
            </a:lvl4pPr>
            <a:lvl5pPr>
              <a:defRPr sz="3000">
                <a:latin typeface="+mn-lt"/>
              </a:defRPr>
            </a:lvl5pPr>
          </a:lstStyle>
          <a:p>
            <a:pPr lvl="0"/>
            <a:r>
              <a:rPr lang="en-US" dirty="0" smtClean="0"/>
              <a:t>Click to edit Master text styles</a:t>
            </a:r>
          </a:p>
        </p:txBody>
      </p:sp>
    </p:spTree>
    <p:extLst>
      <p:ext uri="{BB962C8B-B14F-4D97-AF65-F5344CB8AC3E}">
        <p14:creationId xmlns:p14="http://schemas.microsoft.com/office/powerpoint/2010/main" val="2821147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_Title Slide light right aligned">
    <p:bg>
      <p:bgPr>
        <a:solidFill>
          <a:srgbClr val="002050"/>
        </a:solidFill>
        <a:effectLst/>
      </p:bgPr>
    </p:bg>
    <p:spTree>
      <p:nvGrpSpPr>
        <p:cNvPr id="1" name=""/>
        <p:cNvGrpSpPr/>
        <p:nvPr/>
      </p:nvGrpSpPr>
      <p:grpSpPr>
        <a:xfrm>
          <a:off x="0" y="0"/>
          <a:ext cx="0" cy="0"/>
          <a:chOff x="0" y="0"/>
          <a:chExt cx="0" cy="0"/>
        </a:xfrm>
      </p:grpSpPr>
      <p:sp>
        <p:nvSpPr>
          <p:cNvPr id="13" name="TextBox 12"/>
          <p:cNvSpPr txBox="1"/>
          <p:nvPr userDrawn="1"/>
        </p:nvSpPr>
        <p:spPr>
          <a:xfrm>
            <a:off x="0" y="1143000"/>
            <a:ext cx="6096000" cy="369332"/>
          </a:xfrm>
          <a:prstGeom prst="rect">
            <a:avLst/>
          </a:prstGeom>
          <a:noFill/>
        </p:spPr>
        <p:txBody>
          <a:bodyPr wrap="square" rtlCol="0">
            <a:spAutoFit/>
          </a:bodyPr>
          <a:lstStyle/>
          <a:p>
            <a:endParaRPr lang="en-US" sz="1800" dirty="0"/>
          </a:p>
        </p:txBody>
      </p:sp>
      <p:sp>
        <p:nvSpPr>
          <p:cNvPr id="16" name="Text Placeholder 9"/>
          <p:cNvSpPr>
            <a:spLocks noGrp="1"/>
          </p:cNvSpPr>
          <p:nvPr>
            <p:ph type="body" sz="quarter" idx="13"/>
          </p:nvPr>
        </p:nvSpPr>
        <p:spPr>
          <a:xfrm>
            <a:off x="0" y="1143000"/>
            <a:ext cx="6096000" cy="2286000"/>
          </a:xfrm>
          <a:solidFill>
            <a:srgbClr val="0A5BBA"/>
          </a:solidFill>
        </p:spPr>
        <p:txBody>
          <a:bodyPr lIns="182880" tIns="137160">
            <a:noAutofit/>
          </a:bodyPr>
          <a:lstStyle>
            <a:lvl1pPr marL="0" indent="0">
              <a:lnSpc>
                <a:spcPct val="100000"/>
              </a:lnSpc>
              <a:buNone/>
              <a:defRPr sz="3200">
                <a:solidFill>
                  <a:schemeClr val="bg1"/>
                </a:solidFill>
                <a:latin typeface="Segoe UI Light" pitchFamily="34" charset="0"/>
              </a:defRPr>
            </a:lvl1pPr>
            <a:lvl2pPr>
              <a:defRPr sz="3000">
                <a:latin typeface="+mn-lt"/>
              </a:defRPr>
            </a:lvl2pPr>
            <a:lvl3pPr>
              <a:defRPr sz="3000">
                <a:latin typeface="+mn-lt"/>
              </a:defRPr>
            </a:lvl3pPr>
            <a:lvl4pPr>
              <a:defRPr sz="3000">
                <a:latin typeface="+mn-lt"/>
              </a:defRPr>
            </a:lvl4pPr>
            <a:lvl5pPr>
              <a:defRPr sz="3000">
                <a:latin typeface="+mn-lt"/>
              </a:defRPr>
            </a:lvl5pPr>
          </a:lstStyle>
          <a:p>
            <a:pPr lvl="0"/>
            <a:r>
              <a:rPr lang="en-US" dirty="0" smtClean="0"/>
              <a:t>Click to edit Master text styles</a:t>
            </a:r>
          </a:p>
        </p:txBody>
      </p:sp>
    </p:spTree>
    <p:extLst>
      <p:ext uri="{BB962C8B-B14F-4D97-AF65-F5344CB8AC3E}">
        <p14:creationId xmlns:p14="http://schemas.microsoft.com/office/powerpoint/2010/main" val="8370917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able of Contents light">
    <p:bg>
      <p:bgPr>
        <a:solidFill>
          <a:schemeClr val="bg1"/>
        </a:solidFill>
        <a:effectLst/>
      </p:bgPr>
    </p:bg>
    <p:spTree>
      <p:nvGrpSpPr>
        <p:cNvPr id="1" name=""/>
        <p:cNvGrpSpPr/>
        <p:nvPr/>
      </p:nvGrpSpPr>
      <p:grpSpPr>
        <a:xfrm>
          <a:off x="0" y="0"/>
          <a:ext cx="0" cy="0"/>
          <a:chOff x="0" y="0"/>
          <a:chExt cx="0" cy="0"/>
        </a:xfrm>
      </p:grpSpPr>
      <p:sp>
        <p:nvSpPr>
          <p:cNvPr id="6" name="Text Placeholder 9"/>
          <p:cNvSpPr>
            <a:spLocks noGrp="1"/>
          </p:cNvSpPr>
          <p:nvPr>
            <p:ph type="body" sz="quarter" idx="13" hasCustomPrompt="1"/>
          </p:nvPr>
        </p:nvSpPr>
        <p:spPr>
          <a:xfrm>
            <a:off x="4572000" y="1143000"/>
            <a:ext cx="7620000" cy="5029200"/>
          </a:xfrm>
          <a:prstGeom prst="rect">
            <a:avLst/>
          </a:prstGeom>
        </p:spPr>
        <p:txBody>
          <a:bodyPr vert="horz" lIns="91440" tIns="45720">
            <a:normAutofit/>
          </a:bodyPr>
          <a:lstStyle>
            <a:lvl1pPr marL="0" indent="0">
              <a:spcBef>
                <a:spcPts val="600"/>
              </a:spcBef>
              <a:buFontTx/>
              <a:buNone/>
              <a:tabLst>
                <a:tab pos="630238" algn="l"/>
              </a:tabLst>
              <a:defRPr sz="2400" baseline="0">
                <a:solidFill>
                  <a:srgbClr val="3F3F3F"/>
                </a:solidFill>
                <a:latin typeface="+mn-lt"/>
                <a:cs typeface="Segoe Pro Light"/>
              </a:defRPr>
            </a:lvl1pPr>
            <a:lvl2pPr marL="0" indent="0">
              <a:spcBef>
                <a:spcPts val="600"/>
              </a:spcBef>
              <a:buFontTx/>
              <a:buNone/>
              <a:defRPr sz="3000">
                <a:latin typeface="Segoe Pro Light"/>
                <a:cs typeface="Segoe Pro Light"/>
              </a:defRPr>
            </a:lvl2pPr>
            <a:lvl3pPr marL="0" indent="0">
              <a:spcBef>
                <a:spcPts val="600"/>
              </a:spcBef>
              <a:buFontTx/>
              <a:buNone/>
              <a:defRPr sz="3000">
                <a:latin typeface="Segoe Pro Light"/>
                <a:cs typeface="Segoe Pro Light"/>
              </a:defRPr>
            </a:lvl3pPr>
            <a:lvl4pPr marL="0" indent="0">
              <a:spcBef>
                <a:spcPts val="600"/>
              </a:spcBef>
              <a:buFontTx/>
              <a:buNone/>
              <a:defRPr sz="3000">
                <a:latin typeface="Segoe Pro Light"/>
                <a:cs typeface="Segoe Pro Light"/>
              </a:defRPr>
            </a:lvl4pPr>
            <a:lvl5pPr marL="0" indent="0">
              <a:spcBef>
                <a:spcPts val="600"/>
              </a:spcBef>
              <a:buFontTx/>
              <a:buNone/>
              <a:defRPr sz="3000">
                <a:latin typeface="Segoe Pro Light"/>
                <a:cs typeface="Segoe Pro Light"/>
              </a:defRPr>
            </a:lvl5pPr>
          </a:lstStyle>
          <a:p>
            <a:pPr lvl="0"/>
            <a:r>
              <a:rPr lang="en-US" dirty="0" smtClean="0"/>
              <a:t>4	Section Title</a:t>
            </a:r>
            <a:endParaRPr lang="en-US" dirty="0"/>
          </a:p>
        </p:txBody>
      </p:sp>
      <p:sp>
        <p:nvSpPr>
          <p:cNvPr id="7" name="Text Placeholder 12"/>
          <p:cNvSpPr>
            <a:spLocks noGrp="1"/>
          </p:cNvSpPr>
          <p:nvPr>
            <p:ph type="body" sz="quarter" idx="14" hasCustomPrompt="1"/>
          </p:nvPr>
        </p:nvSpPr>
        <p:spPr>
          <a:xfrm>
            <a:off x="0" y="1152525"/>
            <a:ext cx="3048000" cy="4237038"/>
          </a:xfrm>
          <a:prstGeom prst="rect">
            <a:avLst/>
          </a:prstGeom>
        </p:spPr>
        <p:txBody>
          <a:bodyPr vert="horz">
            <a:noAutofit/>
          </a:bodyPr>
          <a:lstStyle>
            <a:lvl1pPr marL="0" indent="0">
              <a:spcBef>
                <a:spcPts val="600"/>
              </a:spcBef>
              <a:buFontTx/>
              <a:buNone/>
              <a:defRPr sz="1600" baseline="0">
                <a:solidFill>
                  <a:srgbClr val="3F3F3F"/>
                </a:solidFill>
                <a:latin typeface="+mn-lt"/>
                <a:cs typeface="Segoe Pro Semibold"/>
              </a:defRPr>
            </a:lvl1pPr>
          </a:lstStyle>
          <a:p>
            <a:pPr lvl="0"/>
            <a:r>
              <a:rPr lang="en-US" dirty="0" smtClean="0"/>
              <a:t>Enter header here.</a:t>
            </a:r>
            <a:endParaRPr lang="en-US" dirty="0"/>
          </a:p>
        </p:txBody>
      </p:sp>
      <p:sp>
        <p:nvSpPr>
          <p:cNvPr id="4" name="Date Placeholder 3"/>
          <p:cNvSpPr>
            <a:spLocks noGrp="1"/>
          </p:cNvSpPr>
          <p:nvPr>
            <p:ph type="dt" sz="half" idx="2"/>
          </p:nvPr>
        </p:nvSpPr>
        <p:spPr>
          <a:xfrm>
            <a:off x="0" y="6356351"/>
            <a:ext cx="2844800" cy="365125"/>
          </a:xfrm>
          <a:prstGeom prst="rect">
            <a:avLst/>
          </a:prstGeom>
        </p:spPr>
        <p:txBody>
          <a:bodyPr vert="horz" lIns="182880" tIns="45720" rIns="182880" bIns="45720" rtlCol="0" anchor="ctr"/>
          <a:lstStyle>
            <a:lvl1pPr algn="l">
              <a:defRPr sz="800">
                <a:solidFill>
                  <a:schemeClr val="bg1"/>
                </a:solidFill>
                <a:latin typeface="+mn-lt"/>
                <a:cs typeface="Segoe Pro Light"/>
              </a:defRPr>
            </a:lvl1pPr>
          </a:lstStyle>
          <a:p>
            <a:fld id="{E01060FE-E596-4D38-8C3D-586C38809B29}" type="datetime1">
              <a:rPr lang="en-US" smtClean="0"/>
              <a:t>1/28/2016</a:t>
            </a:fld>
            <a:endParaRPr lang="en-US" dirty="0"/>
          </a:p>
        </p:txBody>
      </p:sp>
      <p:sp>
        <p:nvSpPr>
          <p:cNvPr id="8" name="Slide Number Placeholder 4"/>
          <p:cNvSpPr>
            <a:spLocks noGrp="1"/>
          </p:cNvSpPr>
          <p:nvPr>
            <p:ph type="sldNum" sz="quarter" idx="12"/>
          </p:nvPr>
        </p:nvSpPr>
        <p:spPr>
          <a:xfrm>
            <a:off x="8850630" y="6356350"/>
            <a:ext cx="2743200" cy="365125"/>
          </a:xfrm>
        </p:spPr>
        <p:txBody>
          <a:bodyPr/>
          <a:lstStyle/>
          <a:p>
            <a:fld id="{AFFF257A-30C5-4AFB-911B-BE4CEEA1EA82}" type="slidenum">
              <a:rPr lang="en-US" smtClean="0"/>
              <a:t>‹#›</a:t>
            </a:fld>
            <a:endParaRPr lang="en-US"/>
          </a:p>
        </p:txBody>
      </p:sp>
    </p:spTree>
    <p:extLst>
      <p:ext uri="{BB962C8B-B14F-4D97-AF65-F5344CB8AC3E}">
        <p14:creationId xmlns:p14="http://schemas.microsoft.com/office/powerpoint/2010/main" val="27696281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able of Contents light">
    <p:bg>
      <p:bgPr>
        <a:solidFill>
          <a:schemeClr val="bg1"/>
        </a:solidFill>
        <a:effectLst/>
      </p:bgPr>
    </p:bg>
    <p:spTree>
      <p:nvGrpSpPr>
        <p:cNvPr id="1" name=""/>
        <p:cNvGrpSpPr/>
        <p:nvPr/>
      </p:nvGrpSpPr>
      <p:grpSpPr>
        <a:xfrm>
          <a:off x="0" y="0"/>
          <a:ext cx="0" cy="0"/>
          <a:chOff x="0" y="0"/>
          <a:chExt cx="0" cy="0"/>
        </a:xfrm>
      </p:grpSpPr>
      <p:sp>
        <p:nvSpPr>
          <p:cNvPr id="10" name="Picture Placeholder 9"/>
          <p:cNvSpPr>
            <a:spLocks noGrp="1"/>
          </p:cNvSpPr>
          <p:nvPr>
            <p:ph type="pic" sz="quarter" idx="16"/>
          </p:nvPr>
        </p:nvSpPr>
        <p:spPr>
          <a:xfrm>
            <a:off x="0" y="0"/>
            <a:ext cx="12192000" cy="6858000"/>
          </a:xfrm>
        </p:spPr>
        <p:txBody>
          <a:bodyPr/>
          <a:lstStyle/>
          <a:p>
            <a:r>
              <a:rPr lang="en-US" smtClean="0"/>
              <a:t>Click icon to add picture</a:t>
            </a:r>
            <a:endParaRPr lang="en-US"/>
          </a:p>
        </p:txBody>
      </p:sp>
      <p:sp>
        <p:nvSpPr>
          <p:cNvPr id="6" name="Text Placeholder 9"/>
          <p:cNvSpPr>
            <a:spLocks noGrp="1"/>
          </p:cNvSpPr>
          <p:nvPr>
            <p:ph type="body" sz="quarter" idx="13" hasCustomPrompt="1"/>
          </p:nvPr>
        </p:nvSpPr>
        <p:spPr>
          <a:xfrm>
            <a:off x="4572000" y="1143000"/>
            <a:ext cx="7620000" cy="5029200"/>
          </a:xfrm>
          <a:prstGeom prst="rect">
            <a:avLst/>
          </a:prstGeom>
        </p:spPr>
        <p:txBody>
          <a:bodyPr vert="horz" lIns="91440" tIns="45720">
            <a:normAutofit/>
          </a:bodyPr>
          <a:lstStyle>
            <a:lvl1pPr marL="0" indent="0">
              <a:spcBef>
                <a:spcPts val="600"/>
              </a:spcBef>
              <a:buFontTx/>
              <a:buNone/>
              <a:tabLst>
                <a:tab pos="630238" algn="l"/>
              </a:tabLst>
              <a:defRPr sz="2400" baseline="0">
                <a:solidFill>
                  <a:srgbClr val="3F3F3F"/>
                </a:solidFill>
                <a:latin typeface="+mn-lt"/>
                <a:cs typeface="Segoe Pro Light"/>
              </a:defRPr>
            </a:lvl1pPr>
            <a:lvl2pPr marL="0" indent="0">
              <a:spcBef>
                <a:spcPts val="600"/>
              </a:spcBef>
              <a:buFontTx/>
              <a:buNone/>
              <a:defRPr sz="3000">
                <a:latin typeface="Segoe Pro Light"/>
                <a:cs typeface="Segoe Pro Light"/>
              </a:defRPr>
            </a:lvl2pPr>
            <a:lvl3pPr marL="0" indent="0">
              <a:spcBef>
                <a:spcPts val="600"/>
              </a:spcBef>
              <a:buFontTx/>
              <a:buNone/>
              <a:defRPr sz="3000">
                <a:latin typeface="Segoe Pro Light"/>
                <a:cs typeface="Segoe Pro Light"/>
              </a:defRPr>
            </a:lvl3pPr>
            <a:lvl4pPr marL="0" indent="0">
              <a:spcBef>
                <a:spcPts val="600"/>
              </a:spcBef>
              <a:buFontTx/>
              <a:buNone/>
              <a:defRPr sz="3000">
                <a:latin typeface="Segoe Pro Light"/>
                <a:cs typeface="Segoe Pro Light"/>
              </a:defRPr>
            </a:lvl4pPr>
            <a:lvl5pPr marL="0" indent="0">
              <a:spcBef>
                <a:spcPts val="600"/>
              </a:spcBef>
              <a:buFontTx/>
              <a:buNone/>
              <a:defRPr sz="3000">
                <a:latin typeface="Segoe Pro Light"/>
                <a:cs typeface="Segoe Pro Light"/>
              </a:defRPr>
            </a:lvl5pPr>
          </a:lstStyle>
          <a:p>
            <a:pPr lvl="0"/>
            <a:r>
              <a:rPr lang="en-US" dirty="0" smtClean="0"/>
              <a:t>4	Section Title</a:t>
            </a:r>
            <a:endParaRPr lang="en-US" dirty="0"/>
          </a:p>
        </p:txBody>
      </p:sp>
      <p:sp>
        <p:nvSpPr>
          <p:cNvPr id="7" name="Text Placeholder 12"/>
          <p:cNvSpPr>
            <a:spLocks noGrp="1"/>
          </p:cNvSpPr>
          <p:nvPr>
            <p:ph type="body" sz="quarter" idx="14" hasCustomPrompt="1"/>
          </p:nvPr>
        </p:nvSpPr>
        <p:spPr>
          <a:xfrm>
            <a:off x="0" y="1152525"/>
            <a:ext cx="3048000" cy="4237038"/>
          </a:xfrm>
          <a:prstGeom prst="rect">
            <a:avLst/>
          </a:prstGeom>
        </p:spPr>
        <p:txBody>
          <a:bodyPr vert="horz">
            <a:noAutofit/>
          </a:bodyPr>
          <a:lstStyle>
            <a:lvl1pPr marL="0" indent="0">
              <a:spcBef>
                <a:spcPts val="600"/>
              </a:spcBef>
              <a:buFontTx/>
              <a:buNone/>
              <a:defRPr sz="1600" baseline="0">
                <a:solidFill>
                  <a:srgbClr val="3F3F3F"/>
                </a:solidFill>
                <a:latin typeface="+mn-lt"/>
                <a:cs typeface="Segoe Pro Semibold"/>
              </a:defRPr>
            </a:lvl1pPr>
          </a:lstStyle>
          <a:p>
            <a:pPr lvl="0"/>
            <a:r>
              <a:rPr lang="en-US" dirty="0" smtClean="0"/>
              <a:t>Enter header here.</a:t>
            </a:r>
            <a:endParaRPr lang="en-US" dirty="0"/>
          </a:p>
        </p:txBody>
      </p:sp>
      <p:sp>
        <p:nvSpPr>
          <p:cNvPr id="5" name="Date Placeholder 3"/>
          <p:cNvSpPr>
            <a:spLocks noGrp="1"/>
          </p:cNvSpPr>
          <p:nvPr>
            <p:ph type="dt" sz="half" idx="2"/>
          </p:nvPr>
        </p:nvSpPr>
        <p:spPr>
          <a:xfrm>
            <a:off x="0" y="6356351"/>
            <a:ext cx="2844800" cy="365125"/>
          </a:xfrm>
          <a:prstGeom prst="rect">
            <a:avLst/>
          </a:prstGeom>
        </p:spPr>
        <p:txBody>
          <a:bodyPr vert="horz" lIns="182880" tIns="45720" rIns="182880" bIns="45720" rtlCol="0" anchor="ctr"/>
          <a:lstStyle>
            <a:lvl1pPr algn="l">
              <a:defRPr sz="800">
                <a:solidFill>
                  <a:schemeClr val="bg1"/>
                </a:solidFill>
                <a:latin typeface="+mn-lt"/>
                <a:cs typeface="Segoe Pro Light"/>
              </a:defRPr>
            </a:lvl1pPr>
          </a:lstStyle>
          <a:p>
            <a:fld id="{2139EBD2-04A7-4D17-9220-0A53AC5266C5}" type="datetime1">
              <a:rPr lang="en-US" smtClean="0"/>
              <a:t>1/28/2016</a:t>
            </a:fld>
            <a:endParaRPr lang="en-US" dirty="0"/>
          </a:p>
        </p:txBody>
      </p:sp>
      <p:sp>
        <p:nvSpPr>
          <p:cNvPr id="9" name="Slide Number Placeholder 4"/>
          <p:cNvSpPr>
            <a:spLocks noGrp="1"/>
          </p:cNvSpPr>
          <p:nvPr>
            <p:ph type="sldNum" sz="quarter" idx="12"/>
          </p:nvPr>
        </p:nvSpPr>
        <p:spPr>
          <a:xfrm>
            <a:off x="8850630" y="6356350"/>
            <a:ext cx="2743200" cy="365125"/>
          </a:xfrm>
        </p:spPr>
        <p:txBody>
          <a:bodyPr/>
          <a:lstStyle/>
          <a:p>
            <a:fld id="{AFFF257A-30C5-4AFB-911B-BE4CEEA1EA82}" type="slidenum">
              <a:rPr lang="en-US" smtClean="0"/>
              <a:t>‹#›</a:t>
            </a:fld>
            <a:endParaRPr lang="en-US"/>
          </a:p>
        </p:txBody>
      </p:sp>
    </p:spTree>
    <p:extLst>
      <p:ext uri="{BB962C8B-B14F-4D97-AF65-F5344CB8AC3E}">
        <p14:creationId xmlns:p14="http://schemas.microsoft.com/office/powerpoint/2010/main" val="20458870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ntact Page">
    <p:bg>
      <p:bgPr>
        <a:solidFill>
          <a:schemeClr val="bg1"/>
        </a:solidFill>
        <a:effectLst/>
      </p:bgPr>
    </p:bg>
    <p:spTree>
      <p:nvGrpSpPr>
        <p:cNvPr id="1" name=""/>
        <p:cNvGrpSpPr/>
        <p:nvPr/>
      </p:nvGrpSpPr>
      <p:grpSpPr>
        <a:xfrm>
          <a:off x="0" y="0"/>
          <a:ext cx="0" cy="0"/>
          <a:chOff x="0" y="0"/>
          <a:chExt cx="0" cy="0"/>
        </a:xfrm>
      </p:grpSpPr>
      <p:sp>
        <p:nvSpPr>
          <p:cNvPr id="8" name="Picture Placeholder 9"/>
          <p:cNvSpPr>
            <a:spLocks noGrp="1"/>
          </p:cNvSpPr>
          <p:nvPr>
            <p:ph type="pic" sz="quarter" idx="14"/>
          </p:nvPr>
        </p:nvSpPr>
        <p:spPr>
          <a:xfrm>
            <a:off x="0" y="0"/>
            <a:ext cx="12192000" cy="6858000"/>
          </a:xfrm>
          <a:prstGeom prst="rect">
            <a:avLst/>
          </a:prstGeom>
        </p:spPr>
        <p:txBody>
          <a:bodyPr vert="horz"/>
          <a:lstStyle>
            <a:lvl1pPr>
              <a:buFontTx/>
              <a:buNone/>
              <a:defRPr sz="1400">
                <a:solidFill>
                  <a:srgbClr val="000000"/>
                </a:solidFill>
                <a:latin typeface="+mn-lt"/>
              </a:defRPr>
            </a:lvl1pPr>
          </a:lstStyle>
          <a:p>
            <a:r>
              <a:rPr lang="en-US" smtClean="0"/>
              <a:t>Click icon to add picture</a:t>
            </a:r>
            <a:endParaRPr lang="en-US" dirty="0"/>
          </a:p>
        </p:txBody>
      </p:sp>
      <p:sp>
        <p:nvSpPr>
          <p:cNvPr id="10" name="Text Placeholder 9"/>
          <p:cNvSpPr>
            <a:spLocks noGrp="1"/>
          </p:cNvSpPr>
          <p:nvPr>
            <p:ph type="body" sz="quarter" idx="12"/>
          </p:nvPr>
        </p:nvSpPr>
        <p:spPr>
          <a:xfrm>
            <a:off x="0" y="1143000"/>
            <a:ext cx="6096000" cy="2286000"/>
          </a:xfrm>
          <a:solidFill>
            <a:srgbClr val="0A5BBA">
              <a:alpha val="90000"/>
            </a:srgbClr>
          </a:solidFill>
        </p:spPr>
        <p:txBody>
          <a:bodyPr>
            <a:noAutofit/>
          </a:bodyPr>
          <a:lstStyle>
            <a:lvl1pPr>
              <a:lnSpc>
                <a:spcPct val="110000"/>
              </a:lnSpc>
              <a:defRPr sz="1600">
                <a:solidFill>
                  <a:srgbClr val="FFFFFF"/>
                </a:solidFill>
                <a:latin typeface="+mn-lt"/>
                <a:cs typeface="Segoe Pro Semibold"/>
              </a:defRPr>
            </a:lvl1pPr>
            <a:lvl2pPr>
              <a:lnSpc>
                <a:spcPct val="110000"/>
              </a:lnSpc>
              <a:defRPr sz="1600">
                <a:solidFill>
                  <a:srgbClr val="FFFFFF"/>
                </a:solidFill>
                <a:latin typeface="+mn-lt"/>
                <a:cs typeface="Segoe Pro Semibold"/>
              </a:defRPr>
            </a:lvl2pPr>
            <a:lvl3pPr>
              <a:lnSpc>
                <a:spcPct val="110000"/>
              </a:lnSpc>
              <a:defRPr sz="1600">
                <a:solidFill>
                  <a:srgbClr val="FFFFFF"/>
                </a:solidFill>
                <a:latin typeface="+mn-lt"/>
                <a:cs typeface="Segoe Pro Semibold"/>
              </a:defRPr>
            </a:lvl3pPr>
            <a:lvl4pPr>
              <a:lnSpc>
                <a:spcPct val="110000"/>
              </a:lnSpc>
              <a:defRPr sz="1600">
                <a:solidFill>
                  <a:srgbClr val="FFFFFF"/>
                </a:solidFill>
                <a:latin typeface="+mn-lt"/>
                <a:cs typeface="Segoe Pro Semibold"/>
              </a:defRPr>
            </a:lvl4pPr>
            <a:lvl5pPr>
              <a:lnSpc>
                <a:spcPct val="110000"/>
              </a:lnSpc>
              <a:defRPr sz="1600">
                <a:solidFill>
                  <a:srgbClr val="FFFFFF"/>
                </a:solidFill>
                <a:latin typeface="+mn-lt"/>
                <a:cs typeface="Segoe Pro Semibold"/>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Box 8"/>
          <p:cNvSpPr txBox="1"/>
          <p:nvPr userDrawn="1"/>
        </p:nvSpPr>
        <p:spPr>
          <a:xfrm>
            <a:off x="101601" y="6019800"/>
            <a:ext cx="11754657" cy="535531"/>
          </a:xfrm>
          <a:prstGeom prst="rect">
            <a:avLst/>
          </a:prstGeom>
          <a:noFill/>
        </p:spPr>
        <p:txBody>
          <a:bodyPr wrap="square" rtlCol="0">
            <a:spAutoFit/>
          </a:bodyPr>
          <a:lstStyle/>
          <a:p>
            <a:pPr>
              <a:lnSpc>
                <a:spcPct val="120000"/>
              </a:lnSpc>
            </a:pPr>
            <a:r>
              <a:rPr lang="en-US" sz="800" kern="1200" dirty="0" smtClean="0">
                <a:solidFill>
                  <a:schemeClr val="tx1"/>
                </a:solidFill>
                <a:latin typeface="+mn-lt"/>
                <a:ea typeface="+mn-ea"/>
                <a:cs typeface="+mn-cs"/>
              </a:rPr>
              <a:t>© 2013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800" dirty="0">
              <a:solidFill>
                <a:schemeClr val="tx1"/>
              </a:solidFill>
            </a:endParaRPr>
          </a:p>
        </p:txBody>
      </p:sp>
    </p:spTree>
    <p:extLst>
      <p:ext uri="{BB962C8B-B14F-4D97-AF65-F5344CB8AC3E}">
        <p14:creationId xmlns:p14="http://schemas.microsoft.com/office/powerpoint/2010/main" val="22612504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Contact Page">
    <p:bg>
      <p:bgPr>
        <a:solidFill>
          <a:schemeClr val="bg1"/>
        </a:solidFill>
        <a:effectLst/>
      </p:bgPr>
    </p:bg>
    <p:spTree>
      <p:nvGrpSpPr>
        <p:cNvPr id="1" name=""/>
        <p:cNvGrpSpPr/>
        <p:nvPr/>
      </p:nvGrpSpPr>
      <p:grpSpPr>
        <a:xfrm>
          <a:off x="0" y="0"/>
          <a:ext cx="0" cy="0"/>
          <a:chOff x="0" y="0"/>
          <a:chExt cx="0" cy="0"/>
        </a:xfrm>
      </p:grpSpPr>
      <p:sp>
        <p:nvSpPr>
          <p:cNvPr id="8" name="Picture Placeholder 9"/>
          <p:cNvSpPr>
            <a:spLocks noGrp="1"/>
          </p:cNvSpPr>
          <p:nvPr>
            <p:ph type="pic" sz="quarter" idx="14"/>
          </p:nvPr>
        </p:nvSpPr>
        <p:spPr>
          <a:xfrm>
            <a:off x="0" y="0"/>
            <a:ext cx="12192000" cy="6858000"/>
          </a:xfrm>
          <a:prstGeom prst="rect">
            <a:avLst/>
          </a:prstGeom>
        </p:spPr>
        <p:txBody>
          <a:bodyPr vert="horz"/>
          <a:lstStyle>
            <a:lvl1pPr>
              <a:buFontTx/>
              <a:buNone/>
              <a:defRPr sz="1400">
                <a:solidFill>
                  <a:srgbClr val="000000"/>
                </a:solidFill>
                <a:latin typeface="+mn-lt"/>
              </a:defRPr>
            </a:lvl1pPr>
          </a:lstStyle>
          <a:p>
            <a:r>
              <a:rPr lang="en-US" dirty="0" smtClean="0"/>
              <a:t>Click icon to add picture</a:t>
            </a:r>
            <a:endParaRPr lang="en-US" dirty="0"/>
          </a:p>
        </p:txBody>
      </p:sp>
      <p:sp>
        <p:nvSpPr>
          <p:cNvPr id="7" name="Picture Placeholder 4"/>
          <p:cNvSpPr>
            <a:spLocks noGrp="1"/>
          </p:cNvSpPr>
          <p:nvPr>
            <p:ph type="pic" sz="quarter" idx="17"/>
          </p:nvPr>
        </p:nvSpPr>
        <p:spPr>
          <a:xfrm>
            <a:off x="10363200" y="3218"/>
            <a:ext cx="1828800" cy="504534"/>
          </a:xfrm>
        </p:spPr>
        <p:txBody>
          <a:bodyPr/>
          <a:lstStyle>
            <a:lvl1pPr>
              <a:defRPr>
                <a:solidFill>
                  <a:srgbClr val="000000"/>
                </a:solidFill>
              </a:defRPr>
            </a:lvl1pPr>
          </a:lstStyle>
          <a:p>
            <a:r>
              <a:rPr lang="en-US" smtClean="0"/>
              <a:t>Click icon to add picture</a:t>
            </a:r>
            <a:endParaRPr lang="en-US" dirty="0"/>
          </a:p>
        </p:txBody>
      </p:sp>
      <p:sp>
        <p:nvSpPr>
          <p:cNvPr id="9" name="Text Placeholder 9"/>
          <p:cNvSpPr>
            <a:spLocks noGrp="1"/>
          </p:cNvSpPr>
          <p:nvPr>
            <p:ph type="body" sz="quarter" idx="12"/>
          </p:nvPr>
        </p:nvSpPr>
        <p:spPr>
          <a:xfrm>
            <a:off x="6096000" y="1143000"/>
            <a:ext cx="6096000" cy="2286000"/>
          </a:xfrm>
          <a:solidFill>
            <a:srgbClr val="0A5BBA">
              <a:alpha val="90000"/>
            </a:srgbClr>
          </a:solidFill>
        </p:spPr>
        <p:txBody>
          <a:bodyPr>
            <a:noAutofit/>
          </a:bodyPr>
          <a:lstStyle>
            <a:lvl1pPr>
              <a:lnSpc>
                <a:spcPct val="110000"/>
              </a:lnSpc>
              <a:defRPr sz="1600">
                <a:solidFill>
                  <a:srgbClr val="FFFFFF"/>
                </a:solidFill>
                <a:latin typeface="+mn-lt"/>
                <a:cs typeface="Segoe Pro Semibold"/>
              </a:defRPr>
            </a:lvl1pPr>
            <a:lvl2pPr>
              <a:lnSpc>
                <a:spcPct val="110000"/>
              </a:lnSpc>
              <a:defRPr sz="1600">
                <a:solidFill>
                  <a:srgbClr val="FFFFFF"/>
                </a:solidFill>
                <a:latin typeface="+mn-lt"/>
                <a:cs typeface="Segoe Pro Semibold"/>
              </a:defRPr>
            </a:lvl2pPr>
            <a:lvl3pPr>
              <a:lnSpc>
                <a:spcPct val="110000"/>
              </a:lnSpc>
              <a:defRPr sz="1600">
                <a:solidFill>
                  <a:srgbClr val="FFFFFF"/>
                </a:solidFill>
                <a:latin typeface="+mn-lt"/>
                <a:cs typeface="Segoe Pro Semibold"/>
              </a:defRPr>
            </a:lvl3pPr>
            <a:lvl4pPr>
              <a:lnSpc>
                <a:spcPct val="110000"/>
              </a:lnSpc>
              <a:defRPr sz="1600">
                <a:solidFill>
                  <a:srgbClr val="FFFFFF"/>
                </a:solidFill>
                <a:latin typeface="+mn-lt"/>
                <a:cs typeface="Segoe Pro Semibold"/>
              </a:defRPr>
            </a:lvl4pPr>
            <a:lvl5pPr>
              <a:lnSpc>
                <a:spcPct val="110000"/>
              </a:lnSpc>
              <a:defRPr sz="1600">
                <a:solidFill>
                  <a:srgbClr val="FFFFFF"/>
                </a:solidFill>
                <a:latin typeface="+mn-lt"/>
                <a:cs typeface="Segoe Pro Semibold"/>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Box 9"/>
          <p:cNvSpPr txBox="1"/>
          <p:nvPr userDrawn="1"/>
        </p:nvSpPr>
        <p:spPr>
          <a:xfrm>
            <a:off x="101601" y="6019800"/>
            <a:ext cx="11754657" cy="535531"/>
          </a:xfrm>
          <a:prstGeom prst="rect">
            <a:avLst/>
          </a:prstGeom>
          <a:noFill/>
        </p:spPr>
        <p:txBody>
          <a:bodyPr wrap="square" rtlCol="0">
            <a:spAutoFit/>
          </a:bodyPr>
          <a:lstStyle/>
          <a:p>
            <a:pPr>
              <a:lnSpc>
                <a:spcPct val="120000"/>
              </a:lnSpc>
            </a:pPr>
            <a:r>
              <a:rPr lang="en-US" sz="800" kern="1200" dirty="0" smtClean="0">
                <a:solidFill>
                  <a:schemeClr val="tx1"/>
                </a:solidFill>
                <a:latin typeface="+mn-lt"/>
                <a:ea typeface="+mn-ea"/>
                <a:cs typeface="+mn-cs"/>
              </a:rPr>
              <a:t>© 2013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800" dirty="0">
              <a:solidFill>
                <a:schemeClr val="tx1"/>
              </a:solidFill>
            </a:endParaRPr>
          </a:p>
        </p:txBody>
      </p:sp>
    </p:spTree>
    <p:extLst>
      <p:ext uri="{BB962C8B-B14F-4D97-AF65-F5344CB8AC3E}">
        <p14:creationId xmlns:p14="http://schemas.microsoft.com/office/powerpoint/2010/main" val="36541050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5_Contact Page">
    <p:bg>
      <p:bgPr>
        <a:solidFill>
          <a:schemeClr val="bg1"/>
        </a:solidFill>
        <a:effectLst/>
      </p:bgPr>
    </p:bg>
    <p:spTree>
      <p:nvGrpSpPr>
        <p:cNvPr id="1" name=""/>
        <p:cNvGrpSpPr/>
        <p:nvPr/>
      </p:nvGrpSpPr>
      <p:grpSpPr>
        <a:xfrm>
          <a:off x="0" y="0"/>
          <a:ext cx="0" cy="0"/>
          <a:chOff x="0" y="0"/>
          <a:chExt cx="0" cy="0"/>
        </a:xfrm>
      </p:grpSpPr>
      <p:sp>
        <p:nvSpPr>
          <p:cNvPr id="8" name="Picture Placeholder 9"/>
          <p:cNvSpPr>
            <a:spLocks noGrp="1"/>
          </p:cNvSpPr>
          <p:nvPr>
            <p:ph type="pic" sz="quarter" idx="14"/>
          </p:nvPr>
        </p:nvSpPr>
        <p:spPr>
          <a:xfrm>
            <a:off x="0" y="0"/>
            <a:ext cx="12192000" cy="6858000"/>
          </a:xfrm>
          <a:prstGeom prst="rect">
            <a:avLst/>
          </a:prstGeom>
        </p:spPr>
        <p:txBody>
          <a:bodyPr vert="horz"/>
          <a:lstStyle>
            <a:lvl1pPr>
              <a:buFontTx/>
              <a:buNone/>
              <a:defRPr sz="1400">
                <a:solidFill>
                  <a:srgbClr val="000000"/>
                </a:solidFill>
                <a:latin typeface="+mn-lt"/>
              </a:defRPr>
            </a:lvl1pPr>
          </a:lstStyle>
          <a:p>
            <a:r>
              <a:rPr lang="en-US" dirty="0" smtClean="0"/>
              <a:t>Click icon to add picture</a:t>
            </a:r>
            <a:endParaRPr lang="en-US" dirty="0"/>
          </a:p>
        </p:txBody>
      </p:sp>
      <p:sp>
        <p:nvSpPr>
          <p:cNvPr id="10" name="Text Placeholder 9"/>
          <p:cNvSpPr>
            <a:spLocks noGrp="1"/>
          </p:cNvSpPr>
          <p:nvPr>
            <p:ph type="body" sz="quarter" idx="12"/>
          </p:nvPr>
        </p:nvSpPr>
        <p:spPr>
          <a:xfrm>
            <a:off x="0" y="1143000"/>
            <a:ext cx="6096000" cy="2286000"/>
          </a:xfrm>
          <a:solidFill>
            <a:srgbClr val="0A5BBA">
              <a:alpha val="90000"/>
            </a:srgbClr>
          </a:solidFill>
        </p:spPr>
        <p:txBody>
          <a:bodyPr lIns="91440" tIns="91440">
            <a:noAutofit/>
          </a:bodyPr>
          <a:lstStyle>
            <a:lvl1pPr algn="l" eaLnBrk="1" hangingPunct="1">
              <a:lnSpc>
                <a:spcPct val="110000"/>
              </a:lnSpc>
              <a:defRPr lang="en-US" sz="1600" baseline="0" dirty="0" smtClean="0">
                <a:solidFill>
                  <a:srgbClr val="FFFFFF"/>
                </a:solidFill>
                <a:latin typeface="+mn-lt"/>
                <a:cs typeface="Segoe Pro Semibold"/>
              </a:defRPr>
            </a:lvl1pPr>
            <a:lvl2pPr algn="l" eaLnBrk="1" hangingPunct="1">
              <a:lnSpc>
                <a:spcPct val="110000"/>
              </a:lnSpc>
              <a:defRPr lang="en-US" sz="1600" baseline="0" dirty="0" smtClean="0">
                <a:solidFill>
                  <a:srgbClr val="FFFFFF"/>
                </a:solidFill>
                <a:latin typeface="+mn-lt"/>
                <a:cs typeface="Segoe Pro Semibold"/>
              </a:defRPr>
            </a:lvl2pPr>
            <a:lvl3pPr algn="l" eaLnBrk="1" hangingPunct="1">
              <a:lnSpc>
                <a:spcPct val="110000"/>
              </a:lnSpc>
              <a:defRPr lang="en-US" sz="1600" baseline="0" dirty="0" smtClean="0">
                <a:solidFill>
                  <a:srgbClr val="FFFFFF"/>
                </a:solidFill>
                <a:latin typeface="+mn-lt"/>
                <a:cs typeface="Segoe Pro Semibold"/>
              </a:defRPr>
            </a:lvl3pPr>
            <a:lvl4pPr algn="l" eaLnBrk="1" hangingPunct="1">
              <a:lnSpc>
                <a:spcPct val="110000"/>
              </a:lnSpc>
              <a:defRPr lang="en-US" sz="1600" baseline="0" dirty="0" smtClean="0">
                <a:solidFill>
                  <a:srgbClr val="FFFFFF"/>
                </a:solidFill>
                <a:latin typeface="+mn-lt"/>
                <a:cs typeface="Segoe Pro Semibold"/>
              </a:defRPr>
            </a:lvl4pPr>
            <a:lvl5pPr algn="l" eaLnBrk="1" hangingPunct="1">
              <a:lnSpc>
                <a:spcPct val="110000"/>
              </a:lnSpc>
              <a:defRPr lang="en-US" sz="1600" baseline="0" dirty="0">
                <a:solidFill>
                  <a:srgbClr val="FFFFFF"/>
                </a:solidFill>
                <a:latin typeface="+mn-lt"/>
                <a:cs typeface="Segoe Pro Semibold"/>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Box 11"/>
          <p:cNvSpPr txBox="1"/>
          <p:nvPr userDrawn="1"/>
        </p:nvSpPr>
        <p:spPr>
          <a:xfrm>
            <a:off x="101601" y="6019800"/>
            <a:ext cx="11754657" cy="535531"/>
          </a:xfrm>
          <a:prstGeom prst="rect">
            <a:avLst/>
          </a:prstGeom>
          <a:noFill/>
        </p:spPr>
        <p:txBody>
          <a:bodyPr wrap="square" rtlCol="0">
            <a:spAutoFit/>
          </a:bodyPr>
          <a:lstStyle/>
          <a:p>
            <a:pPr>
              <a:lnSpc>
                <a:spcPct val="120000"/>
              </a:lnSpc>
            </a:pPr>
            <a:r>
              <a:rPr lang="en-US" sz="800" kern="1200" dirty="0" smtClean="0">
                <a:solidFill>
                  <a:schemeClr val="tx1"/>
                </a:solidFill>
                <a:latin typeface="+mn-lt"/>
                <a:ea typeface="+mn-ea"/>
                <a:cs typeface="+mn-cs"/>
              </a:rPr>
              <a:t>© 2013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800" dirty="0">
              <a:solidFill>
                <a:schemeClr val="tx1"/>
              </a:solidFill>
            </a:endParaRPr>
          </a:p>
        </p:txBody>
      </p:sp>
    </p:spTree>
    <p:extLst>
      <p:ext uri="{BB962C8B-B14F-4D97-AF65-F5344CB8AC3E}">
        <p14:creationId xmlns:p14="http://schemas.microsoft.com/office/powerpoint/2010/main" val="33036457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7_Contact Page">
    <p:bg>
      <p:bgPr>
        <a:solidFill>
          <a:schemeClr val="bg1"/>
        </a:solidFill>
        <a:effectLst/>
      </p:bgPr>
    </p:bg>
    <p:spTree>
      <p:nvGrpSpPr>
        <p:cNvPr id="1" name=""/>
        <p:cNvGrpSpPr/>
        <p:nvPr/>
      </p:nvGrpSpPr>
      <p:grpSpPr>
        <a:xfrm>
          <a:off x="0" y="0"/>
          <a:ext cx="0" cy="0"/>
          <a:chOff x="0" y="0"/>
          <a:chExt cx="0" cy="0"/>
        </a:xfrm>
      </p:grpSpPr>
      <p:sp>
        <p:nvSpPr>
          <p:cNvPr id="8" name="Picture Placeholder 9"/>
          <p:cNvSpPr>
            <a:spLocks noGrp="1"/>
          </p:cNvSpPr>
          <p:nvPr>
            <p:ph type="pic" sz="quarter" idx="14"/>
          </p:nvPr>
        </p:nvSpPr>
        <p:spPr>
          <a:xfrm>
            <a:off x="0" y="0"/>
            <a:ext cx="12192000" cy="6858000"/>
          </a:xfrm>
          <a:prstGeom prst="rect">
            <a:avLst/>
          </a:prstGeom>
          <a:solidFill>
            <a:schemeClr val="bg1"/>
          </a:solidFill>
        </p:spPr>
        <p:txBody>
          <a:bodyPr vert="horz"/>
          <a:lstStyle>
            <a:lvl1pPr>
              <a:buFontTx/>
              <a:buNone/>
              <a:defRPr sz="1400">
                <a:solidFill>
                  <a:srgbClr val="000000"/>
                </a:solidFill>
                <a:latin typeface="+mn-lt"/>
              </a:defRPr>
            </a:lvl1pPr>
          </a:lstStyle>
          <a:p>
            <a:r>
              <a:rPr lang="en-US" smtClean="0"/>
              <a:t>Click icon to add picture</a:t>
            </a:r>
            <a:endParaRPr lang="en-US" dirty="0"/>
          </a:p>
        </p:txBody>
      </p:sp>
      <p:sp>
        <p:nvSpPr>
          <p:cNvPr id="9" name="Text Placeholder 9"/>
          <p:cNvSpPr>
            <a:spLocks noGrp="1"/>
          </p:cNvSpPr>
          <p:nvPr>
            <p:ph type="body" sz="quarter" idx="12"/>
          </p:nvPr>
        </p:nvSpPr>
        <p:spPr>
          <a:xfrm>
            <a:off x="6096000" y="1143000"/>
            <a:ext cx="6096000" cy="2286000"/>
          </a:xfrm>
          <a:solidFill>
            <a:srgbClr val="0A5BBA">
              <a:alpha val="90000"/>
            </a:srgbClr>
          </a:solidFill>
        </p:spPr>
        <p:txBody>
          <a:bodyPr>
            <a:noAutofit/>
          </a:bodyPr>
          <a:lstStyle>
            <a:lvl1pPr algn="l" eaLnBrk="1" hangingPunct="1">
              <a:lnSpc>
                <a:spcPct val="110000"/>
              </a:lnSpc>
              <a:defRPr lang="en-US" sz="1600" baseline="0" dirty="0" smtClean="0">
                <a:solidFill>
                  <a:srgbClr val="FFFFFF"/>
                </a:solidFill>
                <a:latin typeface="+mn-lt"/>
                <a:cs typeface="Segoe Pro Semibold"/>
              </a:defRPr>
            </a:lvl1pPr>
            <a:lvl2pPr algn="l" eaLnBrk="1" hangingPunct="1">
              <a:lnSpc>
                <a:spcPct val="110000"/>
              </a:lnSpc>
              <a:defRPr lang="en-US" sz="1600" baseline="0" dirty="0" smtClean="0">
                <a:solidFill>
                  <a:srgbClr val="FFFFFF"/>
                </a:solidFill>
                <a:latin typeface="+mn-lt"/>
                <a:cs typeface="Segoe Pro Semibold"/>
              </a:defRPr>
            </a:lvl2pPr>
            <a:lvl3pPr algn="l" eaLnBrk="1" hangingPunct="1">
              <a:lnSpc>
                <a:spcPct val="110000"/>
              </a:lnSpc>
              <a:defRPr lang="en-US" sz="1600" baseline="0" dirty="0" smtClean="0">
                <a:solidFill>
                  <a:srgbClr val="FFFFFF"/>
                </a:solidFill>
                <a:latin typeface="+mn-lt"/>
                <a:cs typeface="Segoe Pro Semibold"/>
              </a:defRPr>
            </a:lvl3pPr>
            <a:lvl4pPr algn="l" eaLnBrk="1" hangingPunct="1">
              <a:lnSpc>
                <a:spcPct val="110000"/>
              </a:lnSpc>
              <a:defRPr lang="en-US" sz="1600" baseline="0" dirty="0" smtClean="0">
                <a:solidFill>
                  <a:srgbClr val="FFFFFF"/>
                </a:solidFill>
                <a:latin typeface="+mn-lt"/>
                <a:cs typeface="Segoe Pro Semibold"/>
              </a:defRPr>
            </a:lvl4pPr>
            <a:lvl5pPr algn="l" eaLnBrk="1" hangingPunct="1">
              <a:lnSpc>
                <a:spcPct val="110000"/>
              </a:lnSpc>
              <a:defRPr lang="en-US" sz="1600" baseline="0" dirty="0">
                <a:solidFill>
                  <a:srgbClr val="FFFFFF"/>
                </a:solidFill>
                <a:latin typeface="+mn-lt"/>
                <a:cs typeface="Segoe Pro Semibold"/>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Box 11"/>
          <p:cNvSpPr txBox="1"/>
          <p:nvPr userDrawn="1"/>
        </p:nvSpPr>
        <p:spPr>
          <a:xfrm>
            <a:off x="101601" y="6019800"/>
            <a:ext cx="11754657" cy="535531"/>
          </a:xfrm>
          <a:prstGeom prst="rect">
            <a:avLst/>
          </a:prstGeom>
          <a:noFill/>
        </p:spPr>
        <p:txBody>
          <a:bodyPr wrap="square" rtlCol="0">
            <a:spAutoFit/>
          </a:bodyPr>
          <a:lstStyle/>
          <a:p>
            <a:pPr>
              <a:lnSpc>
                <a:spcPct val="120000"/>
              </a:lnSpc>
            </a:pPr>
            <a:r>
              <a:rPr lang="en-US" sz="800" kern="1200" dirty="0" smtClean="0">
                <a:solidFill>
                  <a:schemeClr val="tx1"/>
                </a:solidFill>
                <a:latin typeface="+mn-lt"/>
                <a:ea typeface="+mn-ea"/>
                <a:cs typeface="+mn-cs"/>
              </a:rPr>
              <a:t>© 2013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800" dirty="0">
              <a:solidFill>
                <a:schemeClr val="tx1"/>
              </a:solidFill>
            </a:endParaRPr>
          </a:p>
        </p:txBody>
      </p:sp>
    </p:spTree>
    <p:extLst>
      <p:ext uri="{BB962C8B-B14F-4D97-AF65-F5344CB8AC3E}">
        <p14:creationId xmlns:p14="http://schemas.microsoft.com/office/powerpoint/2010/main" val="20149640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Table of Contents dark or with image">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8" name="Text Placeholder 9"/>
          <p:cNvSpPr>
            <a:spLocks noGrp="1"/>
          </p:cNvSpPr>
          <p:nvPr>
            <p:ph type="body" sz="quarter" idx="13" hasCustomPrompt="1"/>
          </p:nvPr>
        </p:nvSpPr>
        <p:spPr>
          <a:xfrm>
            <a:off x="4572000" y="1143001"/>
            <a:ext cx="7620000" cy="4246563"/>
          </a:xfrm>
          <a:prstGeom prst="rect">
            <a:avLst/>
          </a:prstGeom>
        </p:spPr>
        <p:txBody>
          <a:bodyPr vert="horz" lIns="91440" tIns="45720">
            <a:normAutofit/>
          </a:bodyPr>
          <a:lstStyle>
            <a:lvl1pPr marL="0" indent="0">
              <a:spcBef>
                <a:spcPts val="600"/>
              </a:spcBef>
              <a:buFontTx/>
              <a:buNone/>
              <a:tabLst>
                <a:tab pos="630238" algn="l"/>
              </a:tabLst>
              <a:defRPr sz="1800" baseline="0">
                <a:solidFill>
                  <a:schemeClr val="tx1"/>
                </a:solidFill>
                <a:latin typeface="Segoe UI" panose="020B0502040204020203" pitchFamily="34" charset="0"/>
                <a:cs typeface="Segoe UI" panose="020B0502040204020203" pitchFamily="34" charset="0"/>
              </a:defRPr>
            </a:lvl1pPr>
            <a:lvl2pPr marL="0" indent="0">
              <a:spcBef>
                <a:spcPts val="600"/>
              </a:spcBef>
              <a:buFontTx/>
              <a:buNone/>
              <a:defRPr sz="3000">
                <a:latin typeface="Segoe Pro Light"/>
                <a:cs typeface="Segoe Pro Light"/>
              </a:defRPr>
            </a:lvl2pPr>
            <a:lvl3pPr marL="0" indent="0">
              <a:spcBef>
                <a:spcPts val="600"/>
              </a:spcBef>
              <a:buFontTx/>
              <a:buNone/>
              <a:defRPr sz="3000">
                <a:latin typeface="Segoe Pro Light"/>
                <a:cs typeface="Segoe Pro Light"/>
              </a:defRPr>
            </a:lvl3pPr>
            <a:lvl4pPr marL="0" indent="0">
              <a:spcBef>
                <a:spcPts val="600"/>
              </a:spcBef>
              <a:buFontTx/>
              <a:buNone/>
              <a:defRPr sz="3000">
                <a:latin typeface="Segoe Pro Light"/>
                <a:cs typeface="Segoe Pro Light"/>
              </a:defRPr>
            </a:lvl4pPr>
            <a:lvl5pPr marL="0" indent="0">
              <a:spcBef>
                <a:spcPts val="600"/>
              </a:spcBef>
              <a:buFontTx/>
              <a:buNone/>
              <a:defRPr sz="3000">
                <a:latin typeface="Segoe Pro Light"/>
                <a:cs typeface="Segoe Pro Light"/>
              </a:defRPr>
            </a:lvl5pPr>
          </a:lstStyle>
          <a:p>
            <a:pPr lvl="0"/>
            <a:r>
              <a:rPr lang="en-US" dirty="0" smtClean="0"/>
              <a:t>Section Title</a:t>
            </a:r>
            <a:endParaRPr lang="en-US" dirty="0"/>
          </a:p>
        </p:txBody>
      </p:sp>
      <p:sp>
        <p:nvSpPr>
          <p:cNvPr id="9" name="Text Placeholder 12"/>
          <p:cNvSpPr>
            <a:spLocks noGrp="1"/>
          </p:cNvSpPr>
          <p:nvPr>
            <p:ph type="body" sz="quarter" idx="14" hasCustomPrompt="1"/>
          </p:nvPr>
        </p:nvSpPr>
        <p:spPr>
          <a:xfrm>
            <a:off x="0" y="1152525"/>
            <a:ext cx="3048000" cy="4237038"/>
          </a:xfrm>
          <a:prstGeom prst="rect">
            <a:avLst/>
          </a:prstGeom>
        </p:spPr>
        <p:txBody>
          <a:bodyPr vert="horz">
            <a:noAutofit/>
          </a:bodyPr>
          <a:lstStyle>
            <a:lvl1pPr marL="0" indent="0">
              <a:spcBef>
                <a:spcPts val="600"/>
              </a:spcBef>
              <a:buFontTx/>
              <a:buNone/>
              <a:defRPr sz="1600" baseline="0">
                <a:solidFill>
                  <a:srgbClr val="FFFFFF"/>
                </a:solidFill>
                <a:latin typeface="+mn-lt"/>
                <a:cs typeface="Segoe Pro Semibold"/>
              </a:defRPr>
            </a:lvl1pPr>
          </a:lstStyle>
          <a:p>
            <a:pPr lvl="0"/>
            <a:r>
              <a:rPr lang="en-US" dirty="0" smtClean="0"/>
              <a:t>Enter header here.</a:t>
            </a:r>
            <a:endParaRPr lang="en-US" dirty="0"/>
          </a:p>
        </p:txBody>
      </p:sp>
    </p:spTree>
    <p:extLst>
      <p:ext uri="{BB962C8B-B14F-4D97-AF65-F5344CB8AC3E}">
        <p14:creationId xmlns:p14="http://schemas.microsoft.com/office/powerpoint/2010/main" val="2799113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General content_light">
    <p:spTree>
      <p:nvGrpSpPr>
        <p:cNvPr id="1" name=""/>
        <p:cNvGrpSpPr/>
        <p:nvPr/>
      </p:nvGrpSpPr>
      <p:grpSpPr>
        <a:xfrm>
          <a:off x="0" y="0"/>
          <a:ext cx="0" cy="0"/>
          <a:chOff x="0" y="0"/>
          <a:chExt cx="0" cy="0"/>
        </a:xfrm>
      </p:grpSpPr>
      <p:sp>
        <p:nvSpPr>
          <p:cNvPr id="2" name="Title 1"/>
          <p:cNvSpPr>
            <a:spLocks noGrp="1"/>
          </p:cNvSpPr>
          <p:nvPr>
            <p:ph type="title"/>
          </p:nvPr>
        </p:nvSpPr>
        <p:spPr>
          <a:xfrm>
            <a:off x="301752" y="301752"/>
            <a:ext cx="11274552" cy="685800"/>
          </a:xfrm>
        </p:spPr>
        <p:txBody>
          <a:bodyPr>
            <a:normAutofit/>
          </a:bodyPr>
          <a:lstStyle>
            <a:lvl1pPr>
              <a:defRPr sz="3200"/>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8116F597-F14F-4590-B4BB-707A3AFD4787}" type="datetime1">
              <a:rPr lang="en-US" smtClean="0"/>
              <a:t>1/28/2016</a:t>
            </a:fld>
            <a:endParaRPr lang="en-US"/>
          </a:p>
        </p:txBody>
      </p:sp>
      <p:sp>
        <p:nvSpPr>
          <p:cNvPr id="5" name="Slide Number Placeholder 4"/>
          <p:cNvSpPr>
            <a:spLocks noGrp="1"/>
          </p:cNvSpPr>
          <p:nvPr>
            <p:ph type="sldNum" sz="quarter" idx="12"/>
          </p:nvPr>
        </p:nvSpPr>
        <p:spPr>
          <a:xfrm>
            <a:off x="8850630" y="6356350"/>
            <a:ext cx="2743200" cy="365125"/>
          </a:xfrm>
        </p:spPr>
        <p:txBody>
          <a:bodyPr/>
          <a:lstStyle/>
          <a:p>
            <a:fld id="{AFFF257A-30C5-4AFB-911B-BE4CEEA1EA82}" type="slidenum">
              <a:rPr lang="en-US" smtClean="0"/>
              <a:t>‹#›</a:t>
            </a:fld>
            <a:endParaRPr lang="en-US"/>
          </a:p>
        </p:txBody>
      </p:sp>
      <p:sp>
        <p:nvSpPr>
          <p:cNvPr id="7" name="Text Placeholder 6"/>
          <p:cNvSpPr>
            <a:spLocks noGrp="1"/>
          </p:cNvSpPr>
          <p:nvPr>
            <p:ph type="body" sz="quarter" idx="13"/>
          </p:nvPr>
        </p:nvSpPr>
        <p:spPr>
          <a:xfrm>
            <a:off x="402336" y="1143000"/>
            <a:ext cx="11173968" cy="4956048"/>
          </a:xfrm>
        </p:spPr>
        <p:txBody>
          <a:bodyPr/>
          <a:lstStyle>
            <a:lvl1pPr>
              <a:lnSpc>
                <a:spcPct val="114000"/>
              </a:lnSpc>
              <a:spcAft>
                <a:spcPts val="300"/>
              </a:spcAft>
              <a:defRPr/>
            </a:lvl1pPr>
            <a:lvl2pPr>
              <a:lnSpc>
                <a:spcPct val="114000"/>
              </a:lnSpc>
              <a:spcAft>
                <a:spcPts val="300"/>
              </a:spcAft>
              <a:buSzPct val="90000"/>
              <a:defRPr/>
            </a:lvl2pPr>
            <a:lvl3pPr>
              <a:lnSpc>
                <a:spcPct val="114000"/>
              </a:lnSpc>
              <a:spcAft>
                <a:spcPts val="300"/>
              </a:spcAft>
              <a:defRPr/>
            </a:lvl3pPr>
            <a:lvl4pPr>
              <a:lnSpc>
                <a:spcPct val="114000"/>
              </a:lnSpc>
              <a:spcAft>
                <a:spcPts val="300"/>
              </a:spcAft>
              <a:defRPr/>
            </a:lvl4pPr>
            <a:lvl5pPr>
              <a:lnSpc>
                <a:spcPct val="114000"/>
              </a:lnSpc>
              <a:spcAft>
                <a:spcPts val="300"/>
              </a:spcAf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3"/>
          <p:cNvSpPr txBox="1">
            <a:spLocks/>
          </p:cNvSpPr>
          <p:nvPr userDrawn="1"/>
        </p:nvSpPr>
        <p:spPr>
          <a:xfrm>
            <a:off x="4673600" y="6355080"/>
            <a:ext cx="2844800" cy="365125"/>
          </a:xfrm>
          <a:prstGeom prst="rect">
            <a:avLst/>
          </a:prstGeom>
        </p:spPr>
        <p:txBody>
          <a:bodyPr vert="horz" lIns="182880" tIns="45720" rIns="182880" bIns="45720" rtlCol="0" anchor="ctr"/>
          <a:lstStyle>
            <a:defPPr>
              <a:defRPr lang="en-US"/>
            </a:defPPr>
            <a:lvl1pPr marL="0" algn="r" defTabSz="457200" rtl="0" eaLnBrk="1" latinLnBrk="0" hangingPunct="1">
              <a:defRPr sz="800" kern="1200">
                <a:solidFill>
                  <a:srgbClr val="3F3F3F"/>
                </a:solidFill>
                <a:latin typeface="+mn-lt"/>
                <a:ea typeface="+mn-ea"/>
                <a:cs typeface="Segoe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000" dirty="0" smtClean="0">
                <a:latin typeface="Segoe UI" panose="020B0502040204020203" pitchFamily="34" charset="0"/>
                <a:cs typeface="Segoe UI" panose="020B0502040204020203" pitchFamily="34" charset="0"/>
              </a:rPr>
              <a:t>Microsoft Partner</a:t>
            </a:r>
            <a:r>
              <a:rPr lang="en-US" sz="1000" baseline="0" dirty="0" smtClean="0">
                <a:latin typeface="Segoe UI" panose="020B0502040204020203" pitchFamily="34" charset="0"/>
                <a:cs typeface="Segoe UI" panose="020B0502040204020203" pitchFamily="34" charset="0"/>
              </a:rPr>
              <a:t> Ready</a:t>
            </a:r>
            <a:endParaRPr lang="en-US" sz="10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65489250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EULA">
    <p:bg>
      <p:bgPr>
        <a:solidFill>
          <a:schemeClr val="bg1"/>
        </a:solidFill>
        <a:effectLst/>
      </p:bgPr>
    </p:bg>
    <p:spTree>
      <p:nvGrpSpPr>
        <p:cNvPr id="1" name=""/>
        <p:cNvGrpSpPr/>
        <p:nvPr/>
      </p:nvGrpSpPr>
      <p:grpSpPr>
        <a:xfrm>
          <a:off x="0" y="0"/>
          <a:ext cx="0" cy="0"/>
          <a:chOff x="0" y="0"/>
          <a:chExt cx="0" cy="0"/>
        </a:xfrm>
      </p:grpSpPr>
      <p:sp>
        <p:nvSpPr>
          <p:cNvPr id="12" name="TextBox 11"/>
          <p:cNvSpPr txBox="1"/>
          <p:nvPr userDrawn="1"/>
        </p:nvSpPr>
        <p:spPr>
          <a:xfrm>
            <a:off x="304800" y="3376960"/>
            <a:ext cx="11684000" cy="2235200"/>
          </a:xfrm>
          <a:prstGeom prst="rect">
            <a:avLst/>
          </a:prstGeom>
          <a:noFill/>
          <a:ln>
            <a:noFill/>
          </a:ln>
        </p:spPr>
        <p:txBody>
          <a:bodyPr vert="horz" wrap="square" lIns="243840" tIns="182880" rIns="121920" bIns="60960" rtlCol="0" anchor="t" anchorCtr="0">
            <a:noAutofit/>
          </a:bodyPr>
          <a:lstStyle/>
          <a:p>
            <a:pPr>
              <a:lnSpc>
                <a:spcPct val="90000"/>
              </a:lnSpc>
              <a:spcAft>
                <a:spcPts val="800"/>
              </a:spcAft>
            </a:pPr>
            <a:r>
              <a:rPr lang="en-US" sz="1333" dirty="0" smtClean="0">
                <a:solidFill>
                  <a:srgbClr val="3F3F3F">
                    <a:alpha val="87000"/>
                  </a:srgbClr>
                </a:solidFill>
              </a:rPr>
              <a:t>Microsoft may have patents, patent applications, trademarks, copyrights, or other intellectual property rights covering subject matter in this document. Except as expressly provided in written license agreement from Microsoft, the furnishing of this document does not give you any license to these patents, trademarks, copyrights, or other intellectual property.</a:t>
            </a:r>
          </a:p>
          <a:p>
            <a:pPr>
              <a:lnSpc>
                <a:spcPct val="90000"/>
              </a:lnSpc>
              <a:spcAft>
                <a:spcPts val="800"/>
              </a:spcAft>
            </a:pPr>
            <a:r>
              <a:rPr lang="en-US" sz="1333" dirty="0" smtClean="0">
                <a:solidFill>
                  <a:srgbClr val="3F3F3F">
                    <a:alpha val="87000"/>
                  </a:srgbClr>
                </a:solidFill>
              </a:rPr>
              <a:t>Complying with all applicable copyright laws is the responsibility of the user. Without limiting the rights under copyright, no part of this document may be reproduced, stored in or introduced into a retrieval system, or transmitted in any form or by any means (electronic, mechanical, photocopying, recording, or otherwise), or for any purpose, without the express written permission of Microsoft Corporation. </a:t>
            </a:r>
          </a:p>
          <a:p>
            <a:pPr algn="ctr">
              <a:lnSpc>
                <a:spcPct val="90000"/>
              </a:lnSpc>
              <a:spcAft>
                <a:spcPts val="800"/>
              </a:spcAft>
            </a:pPr>
            <a:r>
              <a:rPr lang="en-US" sz="1333" dirty="0" smtClean="0">
                <a:solidFill>
                  <a:srgbClr val="3F3F3F">
                    <a:alpha val="87000"/>
                  </a:srgbClr>
                </a:solidFill>
              </a:rPr>
              <a:t>For more information, see Use of Microsoft Copyrighted Content at</a:t>
            </a:r>
          </a:p>
          <a:p>
            <a:pPr algn="ctr">
              <a:lnSpc>
                <a:spcPct val="90000"/>
              </a:lnSpc>
              <a:spcAft>
                <a:spcPts val="800"/>
              </a:spcAft>
            </a:pPr>
            <a:r>
              <a:rPr lang="en-US" sz="1333" dirty="0" smtClean="0">
                <a:solidFill>
                  <a:srgbClr val="3F3F3F">
                    <a:alpha val="87000"/>
                  </a:srgbClr>
                </a:solidFill>
                <a:hlinkClick r:id="rId2"/>
              </a:rPr>
              <a:t>http://www.microsoft.com/about/legal/permissions/</a:t>
            </a:r>
            <a:endParaRPr lang="en-US" sz="1333" dirty="0" smtClean="0">
              <a:solidFill>
                <a:srgbClr val="3F3F3F">
                  <a:alpha val="87000"/>
                </a:srgbClr>
              </a:solidFill>
            </a:endParaRPr>
          </a:p>
        </p:txBody>
      </p:sp>
      <p:sp>
        <p:nvSpPr>
          <p:cNvPr id="2" name="TextBox 1"/>
          <p:cNvSpPr txBox="1"/>
          <p:nvPr userDrawn="1"/>
        </p:nvSpPr>
        <p:spPr>
          <a:xfrm>
            <a:off x="310777" y="103985"/>
            <a:ext cx="3149600" cy="406400"/>
          </a:xfrm>
          <a:prstGeom prst="rect">
            <a:avLst/>
          </a:prstGeom>
          <a:noFill/>
          <a:ln>
            <a:noFill/>
          </a:ln>
        </p:spPr>
        <p:txBody>
          <a:bodyPr vert="horz" wrap="none" lIns="243840" tIns="182880" rIns="121920" bIns="60960" rtlCol="0" anchor="ctr" anchorCtr="0">
            <a:noAutofit/>
          </a:bodyPr>
          <a:lstStyle/>
          <a:p>
            <a:r>
              <a:rPr lang="en-US" sz="1467" b="1" dirty="0" smtClean="0">
                <a:solidFill>
                  <a:schemeClr val="tx1"/>
                </a:solidFill>
              </a:rPr>
              <a:t>Conditions and Terms of Use</a:t>
            </a:r>
            <a:endParaRPr lang="en-US" sz="1467" dirty="0">
              <a:solidFill>
                <a:schemeClr val="tx1"/>
              </a:solidFill>
            </a:endParaRPr>
          </a:p>
        </p:txBody>
      </p:sp>
      <p:sp>
        <p:nvSpPr>
          <p:cNvPr id="6" name="TextBox 5"/>
          <p:cNvSpPr txBox="1"/>
          <p:nvPr userDrawn="1"/>
        </p:nvSpPr>
        <p:spPr>
          <a:xfrm>
            <a:off x="307789" y="2868961"/>
            <a:ext cx="3149600" cy="370545"/>
          </a:xfrm>
          <a:prstGeom prst="rect">
            <a:avLst/>
          </a:prstGeom>
          <a:noFill/>
          <a:ln>
            <a:noFill/>
          </a:ln>
        </p:spPr>
        <p:txBody>
          <a:bodyPr vert="horz" wrap="none" lIns="243840" tIns="182880" rIns="121920" bIns="60960" rtlCol="0" anchor="ctr" anchorCtr="0">
            <a:noAutofit/>
          </a:bodyPr>
          <a:lstStyle/>
          <a:p>
            <a:r>
              <a:rPr lang="en-US" sz="1467" b="1" dirty="0" smtClean="0">
                <a:solidFill>
                  <a:schemeClr val="tx1"/>
                </a:solidFill>
              </a:rPr>
              <a:t>Copyright and Trademarks</a:t>
            </a:r>
          </a:p>
        </p:txBody>
      </p:sp>
      <p:sp>
        <p:nvSpPr>
          <p:cNvPr id="7" name="TextBox 6"/>
          <p:cNvSpPr txBox="1"/>
          <p:nvPr userDrawn="1"/>
        </p:nvSpPr>
        <p:spPr>
          <a:xfrm>
            <a:off x="304800" y="378527"/>
            <a:ext cx="3149600" cy="406400"/>
          </a:xfrm>
          <a:prstGeom prst="rect">
            <a:avLst/>
          </a:prstGeom>
          <a:noFill/>
          <a:ln>
            <a:noFill/>
          </a:ln>
        </p:spPr>
        <p:txBody>
          <a:bodyPr vert="horz" wrap="none" lIns="243840" tIns="182880" rIns="121920" bIns="60960" rtlCol="0" anchor="ctr" anchorCtr="0">
            <a:noAutofit/>
          </a:bodyPr>
          <a:lstStyle/>
          <a:p>
            <a:r>
              <a:rPr lang="en-US" sz="1067" dirty="0" smtClean="0">
                <a:solidFill>
                  <a:srgbClr val="277EB5"/>
                </a:solidFill>
              </a:rPr>
              <a:t>Microsoft Confidential</a:t>
            </a:r>
          </a:p>
        </p:txBody>
      </p:sp>
      <p:sp>
        <p:nvSpPr>
          <p:cNvPr id="8" name="TextBox 7"/>
          <p:cNvSpPr txBox="1"/>
          <p:nvPr userDrawn="1"/>
        </p:nvSpPr>
        <p:spPr>
          <a:xfrm>
            <a:off x="304800" y="3114288"/>
            <a:ext cx="3149600" cy="406400"/>
          </a:xfrm>
          <a:prstGeom prst="rect">
            <a:avLst/>
          </a:prstGeom>
          <a:noFill/>
          <a:ln>
            <a:noFill/>
          </a:ln>
        </p:spPr>
        <p:txBody>
          <a:bodyPr vert="horz" wrap="none" lIns="243840" tIns="182880" rIns="121920" bIns="60960" rtlCol="0" anchor="ctr" anchorCtr="0">
            <a:noAutofit/>
          </a:bodyPr>
          <a:lstStyle/>
          <a:p>
            <a:r>
              <a:rPr lang="en-US" sz="1067" dirty="0" smtClean="0">
                <a:solidFill>
                  <a:srgbClr val="277EB5"/>
                </a:solidFill>
              </a:rPr>
              <a:t>© 2013 Microsoft Corporation. All rights reserved.</a:t>
            </a:r>
          </a:p>
        </p:txBody>
      </p:sp>
      <p:sp>
        <p:nvSpPr>
          <p:cNvPr id="10" name="TextBox 9"/>
          <p:cNvSpPr txBox="1"/>
          <p:nvPr userDrawn="1"/>
        </p:nvSpPr>
        <p:spPr>
          <a:xfrm>
            <a:off x="304800" y="613936"/>
            <a:ext cx="11684000" cy="2438400"/>
          </a:xfrm>
          <a:prstGeom prst="rect">
            <a:avLst/>
          </a:prstGeom>
          <a:noFill/>
          <a:ln>
            <a:noFill/>
          </a:ln>
        </p:spPr>
        <p:txBody>
          <a:bodyPr vert="horz" wrap="square" lIns="243840" tIns="182880" rIns="121920" bIns="60960" rtlCol="0" anchor="t" anchorCtr="0">
            <a:normAutofit lnSpcReduction="10000"/>
          </a:bodyPr>
          <a:lstStyle/>
          <a:p>
            <a:pPr>
              <a:spcAft>
                <a:spcPts val="800"/>
              </a:spcAft>
            </a:pPr>
            <a:r>
              <a:rPr lang="en-US" sz="1333" dirty="0" smtClean="0">
                <a:solidFill>
                  <a:srgbClr val="3F3F3F">
                    <a:alpha val="87000"/>
                  </a:srgbClr>
                </a:solidFill>
              </a:rPr>
              <a:t>This training package is proprietary and confidential, and is intended only for uses described in the training materials. Content and software is provided to you under a Non-Disclosure Agreement and cannot be distributed. Copying or disclosing all or any portion of the content and/or software included in such packages is strictly prohibited.</a:t>
            </a:r>
          </a:p>
          <a:p>
            <a:pPr>
              <a:spcAft>
                <a:spcPts val="800"/>
              </a:spcAft>
            </a:pPr>
            <a:r>
              <a:rPr lang="en-US" sz="1333" dirty="0" smtClean="0">
                <a:solidFill>
                  <a:srgbClr val="3F3F3F">
                    <a:alpha val="87000"/>
                  </a:srgbClr>
                </a:solidFill>
              </a:rPr>
              <a:t>The contents of this package are for informational and training purposes only and are provided "as is" without warranty of any kind, whether express or implied, including but not limited to the implied warranties of merchantability, fitness for a particular purpose, and non-infringement.</a:t>
            </a:r>
          </a:p>
          <a:p>
            <a:pPr>
              <a:spcAft>
                <a:spcPts val="800"/>
              </a:spcAft>
            </a:pPr>
            <a:r>
              <a:rPr lang="en-US" sz="1333" dirty="0" smtClean="0">
                <a:solidFill>
                  <a:srgbClr val="3F3F3F">
                    <a:alpha val="87000"/>
                  </a:srgbClr>
                </a:solidFill>
              </a:rPr>
              <a:t>Training package content, including URLs and other Internet Web site references, is subject to change without notice. Because Microsoft must respond to changing market conditions, the content should not be interpreted to be a commitment on the part of Microsoft, and Microsoft cannot guarantee the accuracy of any information presented after the date of publication. Unless otherwise noted, the companies, organizations, products, domain names, e-mail addresses, logos, people, places, and events depicted herein are fictitious, and no association with any real company, organization, product, domain name, e-mail address, logo, person, place, or event is intended or should be inferred.</a:t>
            </a:r>
            <a:endParaRPr lang="en-US" sz="1333" dirty="0">
              <a:solidFill>
                <a:srgbClr val="3F3F3F">
                  <a:alpha val="87000"/>
                </a:srgbClr>
              </a:solidFill>
            </a:endParaRPr>
          </a:p>
          <a:p>
            <a:pPr>
              <a:spcAft>
                <a:spcPts val="800"/>
              </a:spcAft>
            </a:pPr>
            <a:endParaRPr lang="en-US" sz="1333" dirty="0" smtClean="0">
              <a:solidFill>
                <a:srgbClr val="3F3F3F">
                  <a:alpha val="87000"/>
                </a:srgbClr>
              </a:solidFill>
            </a:endParaRPr>
          </a:p>
        </p:txBody>
      </p:sp>
    </p:spTree>
    <p:extLst>
      <p:ext uri="{BB962C8B-B14F-4D97-AF65-F5344CB8AC3E}">
        <p14:creationId xmlns:p14="http://schemas.microsoft.com/office/powerpoint/2010/main" val="343481253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stretch>
            <a:fillRect/>
          </a:stretch>
        </p:blipFill>
        <p:spPr>
          <a:xfrm>
            <a:off x="4358418" y="2895601"/>
            <a:ext cx="3566382" cy="842963"/>
          </a:xfrm>
          <a:prstGeom prst="rect">
            <a:avLst/>
          </a:prstGeom>
        </p:spPr>
      </p:pic>
    </p:spTree>
    <p:extLst>
      <p:ext uri="{BB962C8B-B14F-4D97-AF65-F5344CB8AC3E}">
        <p14:creationId xmlns:p14="http://schemas.microsoft.com/office/powerpoint/2010/main" val="307173779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Title &amp;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1"/>
          </p:nvPr>
        </p:nvSpPr>
        <p:spPr>
          <a:xfrm>
            <a:off x="269240" y="1189176"/>
            <a:ext cx="11655840" cy="2018835"/>
          </a:xfrm>
        </p:spPr>
        <p:txBody>
          <a:bodyPr/>
          <a:lstStyle>
            <a:lvl1pPr marL="0" indent="0">
              <a:buNone/>
              <a:defRPr/>
            </a:lvl1pPr>
            <a:lvl2pPr marL="28012" indent="0">
              <a:buNone/>
              <a:defRPr sz="1961"/>
            </a:lvl2pPr>
            <a:lvl3pPr marL="219428" indent="0">
              <a:buNone/>
              <a:defRPr sz="1961"/>
            </a:lvl3pPr>
            <a:lvl4pPr marL="466868" indent="0">
              <a:buNone/>
              <a:defRPr sz="1765"/>
            </a:lvl4pPr>
            <a:lvl5pPr marL="725201" indent="0">
              <a:buNone/>
              <a:defRPr sz="1765"/>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Box 7"/>
          <p:cNvSpPr txBox="1"/>
          <p:nvPr userDrawn="1"/>
        </p:nvSpPr>
        <p:spPr bwMode="white">
          <a:xfrm>
            <a:off x="5009580" y="6566924"/>
            <a:ext cx="2172839" cy="158377"/>
          </a:xfrm>
          <a:prstGeom prst="rect">
            <a:avLst/>
          </a:prstGeom>
          <a:noFill/>
        </p:spPr>
        <p:txBody>
          <a:bodyPr wrap="none" lIns="0" tIns="0" rIns="0" bIns="0" rtlCol="0" anchor="ctr">
            <a:spAutoFit/>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lgn="ctr"/>
            <a:r>
              <a:rPr lang="en-US" sz="1029" b="0" spc="147" baseline="0" dirty="0" smtClean="0">
                <a:gradFill>
                  <a:gsLst>
                    <a:gs pos="0">
                      <a:schemeClr val="tx1">
                        <a:alpha val="50000"/>
                      </a:schemeClr>
                    </a:gs>
                    <a:gs pos="86000">
                      <a:schemeClr val="tx1">
                        <a:alpha val="50000"/>
                      </a:schemeClr>
                    </a:gs>
                  </a:gsLst>
                  <a:lin ang="5400000" scaled="0"/>
                </a:gradFill>
                <a:latin typeface="Segoe UI" panose="020B0502040204020203" pitchFamily="34" charset="0"/>
              </a:rPr>
              <a:t>MICROSOFT </a:t>
            </a:r>
            <a:r>
              <a:rPr lang="en-US" sz="1029" b="0" spc="147" baseline="0" dirty="0" smtClean="0">
                <a:gradFill>
                  <a:gsLst>
                    <a:gs pos="0">
                      <a:schemeClr val="tx1">
                        <a:alpha val="50000"/>
                      </a:schemeClr>
                    </a:gs>
                    <a:gs pos="86000">
                      <a:schemeClr val="tx1">
                        <a:alpha val="50000"/>
                      </a:schemeClr>
                    </a:gs>
                  </a:gsLst>
                  <a:lin ang="5400000" scaled="0"/>
                </a:gradFill>
                <a:latin typeface="Segoe UI" panose="020B0502040204020203" pitchFamily="34" charset="0"/>
              </a:rPr>
              <a:t>PARTNER READY</a:t>
            </a:r>
            <a:endParaRPr lang="en-US" sz="1029" b="0" spc="147" baseline="0" dirty="0" smtClean="0">
              <a:gradFill>
                <a:gsLst>
                  <a:gs pos="0">
                    <a:schemeClr val="tx1">
                      <a:alpha val="50000"/>
                    </a:schemeClr>
                  </a:gs>
                  <a:gs pos="86000">
                    <a:schemeClr val="tx1">
                      <a:alpha val="50000"/>
                    </a:schemeClr>
                  </a:gs>
                </a:gsLst>
                <a:lin ang="5400000" scaled="0"/>
              </a:gradFill>
              <a:latin typeface="Segoe UI" panose="020B0502040204020203" pitchFamily="34" charset="0"/>
            </a:endParaRPr>
          </a:p>
        </p:txBody>
      </p:sp>
    </p:spTree>
    <p:extLst>
      <p:ext uri="{BB962C8B-B14F-4D97-AF65-F5344CB8AC3E}">
        <p14:creationId xmlns:p14="http://schemas.microsoft.com/office/powerpoint/2010/main" val="1751338183"/>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otes Continue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304800"/>
            <a:ext cx="11277600" cy="685800"/>
          </a:xfrm>
          <a:noFill/>
        </p:spPr>
        <p:txBody>
          <a:bodyPr rIns="91440">
            <a:noAutofit/>
          </a:bodyPr>
          <a:lstStyle>
            <a:lvl1pPr>
              <a:defRPr sz="3600" baseline="0">
                <a:solidFill>
                  <a:srgbClr val="0A5BBA"/>
                </a:solidFill>
                <a:latin typeface="Segoe UI Light" panose="020B0502040204020203" pitchFamily="34" charset="0"/>
                <a:cs typeface="Segoe UI Light" panose="020B0502040204020203" pitchFamily="34" charset="0"/>
              </a:defRPr>
            </a:lvl1pPr>
          </a:lstStyle>
          <a:p>
            <a:r>
              <a:rPr lang="en-US" dirty="0" smtClean="0"/>
              <a:t>Notes Continued</a:t>
            </a:r>
            <a:endParaRPr lang="en-US" dirty="0"/>
          </a:p>
        </p:txBody>
      </p:sp>
      <p:sp>
        <p:nvSpPr>
          <p:cNvPr id="8" name="Slide Number Placeholder 3"/>
          <p:cNvSpPr txBox="1">
            <a:spLocks/>
          </p:cNvSpPr>
          <p:nvPr userDrawn="1"/>
        </p:nvSpPr>
        <p:spPr>
          <a:xfrm>
            <a:off x="4673600" y="6477001"/>
            <a:ext cx="2844800" cy="365125"/>
          </a:xfrm>
          <a:prstGeom prst="rect">
            <a:avLst/>
          </a:prstGeom>
        </p:spPr>
        <p:txBody>
          <a:bodyPr vert="horz" lIns="182880" tIns="45720" rIns="182880" bIns="45720" rtlCol="0" anchor="ctr"/>
          <a:lstStyle>
            <a:defPPr>
              <a:defRPr lang="en-US"/>
            </a:defPPr>
            <a:lvl1pPr marL="0" algn="r" defTabSz="457200" rtl="0" eaLnBrk="1" latinLnBrk="0" hangingPunct="1">
              <a:defRPr sz="800" kern="1200">
                <a:solidFill>
                  <a:srgbClr val="3F3F3F"/>
                </a:solidFill>
                <a:latin typeface="+mn-lt"/>
                <a:ea typeface="+mn-ea"/>
                <a:cs typeface="Segoe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000" dirty="0" smtClean="0">
                <a:latin typeface="Segoe UI" panose="020B0502040204020203" pitchFamily="34" charset="0"/>
                <a:cs typeface="Segoe UI" panose="020B0502040204020203" pitchFamily="34" charset="0"/>
              </a:rPr>
              <a:t>Microsoft Confidential</a:t>
            </a:r>
            <a:endParaRPr lang="en-US" sz="1000" dirty="0">
              <a:latin typeface="Segoe UI" panose="020B0502040204020203" pitchFamily="34" charset="0"/>
              <a:cs typeface="Segoe UI" panose="020B0502040204020203" pitchFamily="34" charset="0"/>
            </a:endParaRPr>
          </a:p>
        </p:txBody>
      </p:sp>
      <p:sp>
        <p:nvSpPr>
          <p:cNvPr id="5" name="Slide Number Placeholder 4"/>
          <p:cNvSpPr>
            <a:spLocks noGrp="1"/>
          </p:cNvSpPr>
          <p:nvPr>
            <p:ph type="sldNum" sz="quarter" idx="12"/>
          </p:nvPr>
        </p:nvSpPr>
        <p:spPr>
          <a:xfrm>
            <a:off x="8850630" y="6356350"/>
            <a:ext cx="2743200" cy="365125"/>
          </a:xfrm>
        </p:spPr>
        <p:txBody>
          <a:bodyPr/>
          <a:lstStyle/>
          <a:p>
            <a:fld id="{AFFF257A-30C5-4AFB-911B-BE4CEEA1EA82}" type="slidenum">
              <a:rPr lang="en-US" smtClean="0"/>
              <a:t>‹#›</a:t>
            </a:fld>
            <a:endParaRPr lang="en-US"/>
          </a:p>
        </p:txBody>
      </p:sp>
    </p:spTree>
    <p:extLst>
      <p:ext uri="{BB962C8B-B14F-4D97-AF65-F5344CB8AC3E}">
        <p14:creationId xmlns:p14="http://schemas.microsoft.com/office/powerpoint/2010/main" val="1971780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odule Overview">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371600"/>
            <a:ext cx="4572000" cy="1828800"/>
          </a:xfrm>
          <a:solidFill>
            <a:srgbClr val="0A5BBA"/>
          </a:solidFill>
        </p:spPr>
        <p:txBody>
          <a:bodyPr lIns="182880" tIns="137160" rIns="91440" anchor="t" anchorCtr="0">
            <a:normAutofit/>
          </a:bodyPr>
          <a:lstStyle>
            <a:lvl1pPr>
              <a:defRPr sz="2800" baseline="0">
                <a:solidFill>
                  <a:schemeClr val="bg1"/>
                </a:solidFill>
                <a:latin typeface="Segoe UI Light" panose="020B0502040204020203" pitchFamily="34" charset="0"/>
              </a:defRPr>
            </a:lvl1pPr>
          </a:lstStyle>
          <a:p>
            <a:r>
              <a:rPr lang="en-US" dirty="0" smtClean="0"/>
              <a:t>Module #: Module Title</a:t>
            </a:r>
            <a:endParaRPr lang="en-US" dirty="0"/>
          </a:p>
        </p:txBody>
      </p:sp>
      <p:sp>
        <p:nvSpPr>
          <p:cNvPr id="8" name="Slide Number Placeholder 3"/>
          <p:cNvSpPr txBox="1">
            <a:spLocks/>
          </p:cNvSpPr>
          <p:nvPr userDrawn="1"/>
        </p:nvSpPr>
        <p:spPr>
          <a:xfrm>
            <a:off x="4673600" y="6477001"/>
            <a:ext cx="2844800" cy="365125"/>
          </a:xfrm>
          <a:prstGeom prst="rect">
            <a:avLst/>
          </a:prstGeom>
        </p:spPr>
        <p:txBody>
          <a:bodyPr vert="horz" lIns="182880" tIns="45720" rIns="182880" bIns="45720" rtlCol="0" anchor="ctr"/>
          <a:lstStyle>
            <a:defPPr>
              <a:defRPr lang="en-US"/>
            </a:defPPr>
            <a:lvl1pPr marL="0" algn="r" defTabSz="457200" rtl="0" eaLnBrk="1" latinLnBrk="0" hangingPunct="1">
              <a:defRPr sz="800" kern="1200">
                <a:solidFill>
                  <a:srgbClr val="3F3F3F"/>
                </a:solidFill>
                <a:latin typeface="+mn-lt"/>
                <a:ea typeface="+mn-ea"/>
                <a:cs typeface="Segoe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000" dirty="0" smtClean="0">
                <a:latin typeface="Segoe UI" panose="020B0502040204020203" pitchFamily="34" charset="0"/>
                <a:cs typeface="Segoe UI" panose="020B0502040204020203" pitchFamily="34" charset="0"/>
              </a:rPr>
              <a:t>Microsoft Confidential</a:t>
            </a:r>
            <a:endParaRPr lang="en-US" sz="1000" dirty="0">
              <a:latin typeface="Segoe UI" panose="020B0502040204020203" pitchFamily="34" charset="0"/>
              <a:cs typeface="Segoe UI" panose="020B0502040204020203" pitchFamily="34" charset="0"/>
            </a:endParaRPr>
          </a:p>
        </p:txBody>
      </p:sp>
      <p:sp>
        <p:nvSpPr>
          <p:cNvPr id="9" name="Text Placeholder 18"/>
          <p:cNvSpPr>
            <a:spLocks noGrp="1"/>
          </p:cNvSpPr>
          <p:nvPr>
            <p:ph type="body" sz="quarter" idx="16" hasCustomPrompt="1"/>
          </p:nvPr>
        </p:nvSpPr>
        <p:spPr>
          <a:xfrm>
            <a:off x="0" y="3200400"/>
            <a:ext cx="4572000" cy="704088"/>
          </a:xfrm>
          <a:prstGeom prst="rect">
            <a:avLst/>
          </a:prstGeom>
          <a:solidFill>
            <a:srgbClr val="002050">
              <a:alpha val="89804"/>
            </a:srgbClr>
          </a:solidFill>
        </p:spPr>
        <p:txBody>
          <a:bodyPr vert="horz" lIns="91440" tIns="91440">
            <a:normAutofit/>
          </a:bodyPr>
          <a:lstStyle>
            <a:lvl1pPr marL="0" indent="0">
              <a:lnSpc>
                <a:spcPct val="100000"/>
              </a:lnSpc>
              <a:buFontTx/>
              <a:buNone/>
              <a:defRPr sz="2000" baseline="0">
                <a:solidFill>
                  <a:schemeClr val="bg1"/>
                </a:solidFill>
                <a:latin typeface="Segoe UI" panose="020B0502040204020203" pitchFamily="34" charset="0"/>
                <a:cs typeface="Segoe UI" panose="020B0502040204020203" pitchFamily="34" charset="0"/>
              </a:defRPr>
            </a:lvl1pPr>
            <a:lvl2pPr marL="0" indent="0">
              <a:buFontTx/>
              <a:buNone/>
              <a:defRPr sz="1400" baseline="0">
                <a:latin typeface="Segoe Pro Light"/>
              </a:defRPr>
            </a:lvl2pPr>
            <a:lvl3pPr marL="0" indent="0">
              <a:buFontTx/>
              <a:buNone/>
              <a:defRPr sz="1400" baseline="0">
                <a:latin typeface="Segoe Pro Light"/>
              </a:defRPr>
            </a:lvl3pPr>
            <a:lvl4pPr marL="0" indent="0">
              <a:buFontTx/>
              <a:buNone/>
              <a:defRPr sz="1400" baseline="0">
                <a:latin typeface="Segoe Pro Light"/>
              </a:defRPr>
            </a:lvl4pPr>
            <a:lvl5pPr marL="0" indent="0">
              <a:buFontTx/>
              <a:buNone/>
              <a:defRPr sz="1400" baseline="0">
                <a:latin typeface="Segoe Pro Light"/>
              </a:defRPr>
            </a:lvl5pPr>
          </a:lstStyle>
          <a:p>
            <a:pPr lvl="0"/>
            <a:r>
              <a:rPr lang="en-US" dirty="0" smtClean="0"/>
              <a:t>Module Overview</a:t>
            </a:r>
          </a:p>
        </p:txBody>
      </p:sp>
    </p:spTree>
    <p:extLst>
      <p:ext uri="{BB962C8B-B14F-4D97-AF65-F5344CB8AC3E}">
        <p14:creationId xmlns:p14="http://schemas.microsoft.com/office/powerpoint/2010/main" val="362710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_Lesson Overview">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371600"/>
            <a:ext cx="4572000" cy="1828800"/>
          </a:xfrm>
          <a:solidFill>
            <a:srgbClr val="0A5BBA"/>
          </a:solidFill>
        </p:spPr>
        <p:txBody>
          <a:bodyPr lIns="182880" tIns="137160" anchor="t" anchorCtr="0">
            <a:normAutofit/>
          </a:bodyPr>
          <a:lstStyle>
            <a:lvl1pPr>
              <a:defRPr sz="2400">
                <a:solidFill>
                  <a:schemeClr val="bg1"/>
                </a:solidFill>
                <a:latin typeface="Segoe UI Light" panose="020B0502040204020203" pitchFamily="34" charset="0"/>
              </a:defRPr>
            </a:lvl1pPr>
          </a:lstStyle>
          <a:p>
            <a:r>
              <a:rPr lang="en-US" dirty="0" smtClean="0"/>
              <a:t>Module #: Module Title</a:t>
            </a:r>
            <a:endParaRPr lang="en-US" dirty="0"/>
          </a:p>
        </p:txBody>
      </p:sp>
      <p:sp>
        <p:nvSpPr>
          <p:cNvPr id="16" name="Text Placeholder 14"/>
          <p:cNvSpPr>
            <a:spLocks noGrp="1"/>
          </p:cNvSpPr>
          <p:nvPr>
            <p:ph type="body" sz="quarter" idx="12" hasCustomPrompt="1"/>
          </p:nvPr>
        </p:nvSpPr>
        <p:spPr>
          <a:xfrm>
            <a:off x="0" y="3200400"/>
            <a:ext cx="4572000" cy="1828800"/>
          </a:xfrm>
          <a:solidFill>
            <a:srgbClr val="002050"/>
          </a:solidFill>
        </p:spPr>
        <p:txBody>
          <a:bodyPr lIns="182880" tIns="137160">
            <a:normAutofit/>
          </a:bodyPr>
          <a:lstStyle>
            <a:lvl1pPr marL="0" indent="0">
              <a:lnSpc>
                <a:spcPct val="100000"/>
              </a:lnSpc>
              <a:buNone/>
              <a:defRPr sz="2400" baseline="0">
                <a:solidFill>
                  <a:schemeClr val="bg1"/>
                </a:solidFill>
                <a:latin typeface="Segoe UI Light" panose="020B0502040204020203" pitchFamily="34" charset="0"/>
              </a:defRPr>
            </a:lvl1pPr>
            <a:lvl2pPr>
              <a:lnSpc>
                <a:spcPct val="100000"/>
              </a:lnSpc>
              <a:defRPr sz="1600">
                <a:latin typeface="+mn-lt"/>
              </a:defRPr>
            </a:lvl2pPr>
            <a:lvl3pPr>
              <a:lnSpc>
                <a:spcPct val="100000"/>
              </a:lnSpc>
              <a:defRPr sz="1600">
                <a:latin typeface="+mn-lt"/>
              </a:defRPr>
            </a:lvl3pPr>
            <a:lvl4pPr>
              <a:lnSpc>
                <a:spcPct val="100000"/>
              </a:lnSpc>
              <a:defRPr sz="1600">
                <a:latin typeface="+mn-lt"/>
              </a:defRPr>
            </a:lvl4pPr>
            <a:lvl5pPr>
              <a:lnSpc>
                <a:spcPct val="100000"/>
              </a:lnSpc>
              <a:defRPr sz="1600">
                <a:latin typeface="+mn-lt"/>
              </a:defRPr>
            </a:lvl5pPr>
          </a:lstStyle>
          <a:p>
            <a:pPr lvl="0"/>
            <a:r>
              <a:rPr lang="en-US" dirty="0" smtClean="0"/>
              <a:t>Section #: Section Title</a:t>
            </a:r>
          </a:p>
        </p:txBody>
      </p:sp>
      <p:sp>
        <p:nvSpPr>
          <p:cNvPr id="18" name="Text Placeholder 14"/>
          <p:cNvSpPr>
            <a:spLocks noGrp="1"/>
          </p:cNvSpPr>
          <p:nvPr>
            <p:ph type="body" sz="quarter" idx="14" hasCustomPrompt="1"/>
          </p:nvPr>
        </p:nvSpPr>
        <p:spPr>
          <a:xfrm>
            <a:off x="4572000" y="3200400"/>
            <a:ext cx="4572000" cy="1828800"/>
          </a:xfrm>
          <a:solidFill>
            <a:srgbClr val="129038"/>
          </a:solidFill>
        </p:spPr>
        <p:txBody>
          <a:bodyPr lIns="182880" tIns="137160">
            <a:normAutofit/>
          </a:bodyPr>
          <a:lstStyle>
            <a:lvl1pPr marL="0" indent="0">
              <a:lnSpc>
                <a:spcPct val="100000"/>
              </a:lnSpc>
              <a:buNone/>
              <a:defRPr sz="2400" baseline="0">
                <a:solidFill>
                  <a:schemeClr val="bg1"/>
                </a:solidFill>
                <a:latin typeface="Segoe UI Light" panose="020B0502040204020203" pitchFamily="34" charset="0"/>
              </a:defRPr>
            </a:lvl1pPr>
            <a:lvl2pPr>
              <a:lnSpc>
                <a:spcPct val="100000"/>
              </a:lnSpc>
              <a:defRPr sz="1600">
                <a:solidFill>
                  <a:schemeClr val="bg1"/>
                </a:solidFill>
                <a:latin typeface="+mn-lt"/>
              </a:defRPr>
            </a:lvl2pPr>
            <a:lvl3pPr>
              <a:lnSpc>
                <a:spcPct val="100000"/>
              </a:lnSpc>
              <a:defRPr sz="1600">
                <a:solidFill>
                  <a:schemeClr val="bg1"/>
                </a:solidFill>
                <a:latin typeface="+mn-lt"/>
              </a:defRPr>
            </a:lvl3pPr>
            <a:lvl4pPr>
              <a:lnSpc>
                <a:spcPct val="100000"/>
              </a:lnSpc>
              <a:defRPr sz="1600">
                <a:solidFill>
                  <a:schemeClr val="bg1"/>
                </a:solidFill>
                <a:latin typeface="+mn-lt"/>
              </a:defRPr>
            </a:lvl4pPr>
            <a:lvl5pPr>
              <a:lnSpc>
                <a:spcPct val="100000"/>
              </a:lnSpc>
              <a:defRPr sz="1600">
                <a:solidFill>
                  <a:schemeClr val="bg1"/>
                </a:solidFill>
                <a:latin typeface="+mn-lt"/>
              </a:defRPr>
            </a:lvl5pPr>
          </a:lstStyle>
          <a:p>
            <a:pPr lvl="0"/>
            <a:r>
              <a:rPr lang="en-US" dirty="0" smtClean="0"/>
              <a:t>Lesson: Lesson Title</a:t>
            </a:r>
          </a:p>
        </p:txBody>
      </p:sp>
      <p:sp>
        <p:nvSpPr>
          <p:cNvPr id="11" name="Slide Number Placeholder 3"/>
          <p:cNvSpPr txBox="1">
            <a:spLocks/>
          </p:cNvSpPr>
          <p:nvPr userDrawn="1"/>
        </p:nvSpPr>
        <p:spPr>
          <a:xfrm>
            <a:off x="4673600" y="6477001"/>
            <a:ext cx="2844800" cy="365125"/>
          </a:xfrm>
          <a:prstGeom prst="rect">
            <a:avLst/>
          </a:prstGeom>
        </p:spPr>
        <p:txBody>
          <a:bodyPr vert="horz" lIns="182880" tIns="45720" rIns="182880" bIns="45720" rtlCol="0" anchor="ctr"/>
          <a:lstStyle>
            <a:defPPr>
              <a:defRPr lang="en-US"/>
            </a:defPPr>
            <a:lvl1pPr marL="0" algn="r" defTabSz="457200" rtl="0" eaLnBrk="1" latinLnBrk="0" hangingPunct="1">
              <a:defRPr sz="800" kern="1200">
                <a:solidFill>
                  <a:srgbClr val="3F3F3F"/>
                </a:solidFill>
                <a:latin typeface="+mn-lt"/>
                <a:ea typeface="+mn-ea"/>
                <a:cs typeface="Segoe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000" dirty="0" smtClean="0">
                <a:latin typeface="Segoe UI" panose="020B0502040204020203" pitchFamily="34" charset="0"/>
                <a:cs typeface="Segoe UI" panose="020B0502040204020203" pitchFamily="34" charset="0"/>
              </a:rPr>
              <a:t>Microsoft Partner Ready</a:t>
            </a:r>
            <a:endParaRPr lang="en-US" sz="10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788733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ngle Point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2819400"/>
            <a:ext cx="11277600" cy="685800"/>
          </a:xfrm>
          <a:noFill/>
        </p:spPr>
        <p:txBody>
          <a:bodyPr rIns="91440">
            <a:noAutofit/>
          </a:bodyPr>
          <a:lstStyle>
            <a:lvl1pPr algn="ctr">
              <a:defRPr sz="3600" baseline="0">
                <a:solidFill>
                  <a:srgbClr val="3F3F3F"/>
                </a:solidFill>
                <a:latin typeface="Segoe UI Light" panose="020B0502040204020203" pitchFamily="34" charset="0"/>
                <a:cs typeface="Segoe UI Light" panose="020B0502040204020203" pitchFamily="34" charset="0"/>
              </a:defRPr>
            </a:lvl1pPr>
          </a:lstStyle>
          <a:p>
            <a:r>
              <a:rPr lang="en-US" dirty="0" smtClean="0"/>
              <a:t>Add single point here</a:t>
            </a:r>
            <a:endParaRPr lang="en-US" dirty="0"/>
          </a:p>
        </p:txBody>
      </p:sp>
      <p:sp>
        <p:nvSpPr>
          <p:cNvPr id="8" name="Slide Number Placeholder 3"/>
          <p:cNvSpPr txBox="1">
            <a:spLocks/>
          </p:cNvSpPr>
          <p:nvPr userDrawn="1"/>
        </p:nvSpPr>
        <p:spPr>
          <a:xfrm>
            <a:off x="4673600" y="6477001"/>
            <a:ext cx="2844800" cy="365125"/>
          </a:xfrm>
          <a:prstGeom prst="rect">
            <a:avLst/>
          </a:prstGeom>
        </p:spPr>
        <p:txBody>
          <a:bodyPr vert="horz" lIns="182880" tIns="45720" rIns="182880" bIns="45720" rtlCol="0" anchor="ctr"/>
          <a:lstStyle>
            <a:defPPr>
              <a:defRPr lang="en-US"/>
            </a:defPPr>
            <a:lvl1pPr marL="0" algn="r" defTabSz="457200" rtl="0" eaLnBrk="1" latinLnBrk="0" hangingPunct="1">
              <a:defRPr sz="800" kern="1200">
                <a:solidFill>
                  <a:srgbClr val="3F3F3F"/>
                </a:solidFill>
                <a:latin typeface="+mn-lt"/>
                <a:ea typeface="+mn-ea"/>
                <a:cs typeface="Segoe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000" dirty="0" smtClean="0">
                <a:latin typeface="Segoe UI" panose="020B0502040204020203" pitchFamily="34" charset="0"/>
                <a:cs typeface="Segoe UI" panose="020B0502040204020203" pitchFamily="34" charset="0"/>
              </a:rPr>
              <a:t>Microsoft Confidential</a:t>
            </a:r>
            <a:endParaRPr lang="en-US" sz="1000" dirty="0">
              <a:latin typeface="Segoe UI" panose="020B0502040204020203" pitchFamily="34" charset="0"/>
              <a:cs typeface="Segoe UI" panose="020B0502040204020203" pitchFamily="34" charset="0"/>
            </a:endParaRPr>
          </a:p>
        </p:txBody>
      </p:sp>
      <p:sp>
        <p:nvSpPr>
          <p:cNvPr id="5" name="Slide Number Placeholder 4"/>
          <p:cNvSpPr>
            <a:spLocks noGrp="1"/>
          </p:cNvSpPr>
          <p:nvPr>
            <p:ph type="sldNum" sz="quarter" idx="12"/>
          </p:nvPr>
        </p:nvSpPr>
        <p:spPr>
          <a:xfrm>
            <a:off x="8850630" y="6356350"/>
            <a:ext cx="2743200" cy="365125"/>
          </a:xfrm>
        </p:spPr>
        <p:txBody>
          <a:bodyPr/>
          <a:lstStyle/>
          <a:p>
            <a:fld id="{AFFF257A-30C5-4AFB-911B-BE4CEEA1EA82}" type="slidenum">
              <a:rPr lang="en-US" smtClean="0"/>
              <a:t>‹#›</a:t>
            </a:fld>
            <a:endParaRPr lang="en-US"/>
          </a:p>
        </p:txBody>
      </p:sp>
    </p:spTree>
    <p:extLst>
      <p:ext uri="{BB962C8B-B14F-4D97-AF65-F5344CB8AC3E}">
        <p14:creationId xmlns:p14="http://schemas.microsoft.com/office/powerpoint/2010/main" val="954132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emo">
    <p:bg>
      <p:bgPr>
        <a:solidFill>
          <a:schemeClr val="bg1"/>
        </a:solidFill>
        <a:effectLst/>
      </p:bgPr>
    </p:bg>
    <p:spTree>
      <p:nvGrpSpPr>
        <p:cNvPr id="1" name=""/>
        <p:cNvGrpSpPr/>
        <p:nvPr/>
      </p:nvGrpSpPr>
      <p:grpSpPr>
        <a:xfrm>
          <a:off x="0" y="0"/>
          <a:ext cx="0" cy="0"/>
          <a:chOff x="0" y="0"/>
          <a:chExt cx="0" cy="0"/>
        </a:xfrm>
      </p:grpSpPr>
      <p:sp>
        <p:nvSpPr>
          <p:cNvPr id="13" name="TextBox 12"/>
          <p:cNvSpPr txBox="1"/>
          <p:nvPr userDrawn="1"/>
        </p:nvSpPr>
        <p:spPr>
          <a:xfrm>
            <a:off x="0" y="1143000"/>
            <a:ext cx="6096000" cy="369332"/>
          </a:xfrm>
          <a:prstGeom prst="rect">
            <a:avLst/>
          </a:prstGeom>
          <a:noFill/>
        </p:spPr>
        <p:txBody>
          <a:bodyPr wrap="square" rtlCol="0">
            <a:spAutoFit/>
          </a:bodyPr>
          <a:lstStyle/>
          <a:p>
            <a:endParaRPr lang="en-US" sz="1800" dirty="0"/>
          </a:p>
        </p:txBody>
      </p:sp>
      <p:sp>
        <p:nvSpPr>
          <p:cNvPr id="16" name="Text Placeholder 9"/>
          <p:cNvSpPr>
            <a:spLocks noGrp="1"/>
          </p:cNvSpPr>
          <p:nvPr>
            <p:ph type="body" sz="quarter" idx="13" hasCustomPrompt="1"/>
          </p:nvPr>
        </p:nvSpPr>
        <p:spPr>
          <a:xfrm>
            <a:off x="0" y="1143000"/>
            <a:ext cx="6035040" cy="2286000"/>
          </a:xfrm>
          <a:solidFill>
            <a:srgbClr val="0A5BBA">
              <a:alpha val="90000"/>
            </a:srgbClr>
          </a:solidFill>
        </p:spPr>
        <p:txBody>
          <a:bodyPr lIns="182880" tIns="137160">
            <a:noAutofit/>
          </a:bodyPr>
          <a:lstStyle>
            <a:lvl1pPr marL="57150" indent="0">
              <a:lnSpc>
                <a:spcPct val="100000"/>
              </a:lnSpc>
              <a:buNone/>
              <a:defRPr sz="3600" baseline="0">
                <a:solidFill>
                  <a:schemeClr val="bg1"/>
                </a:solidFill>
                <a:latin typeface="Segoe UI Light" pitchFamily="34" charset="0"/>
              </a:defRPr>
            </a:lvl1pPr>
            <a:lvl2pPr>
              <a:defRPr sz="3000">
                <a:latin typeface="+mn-lt"/>
              </a:defRPr>
            </a:lvl2pPr>
            <a:lvl3pPr>
              <a:defRPr sz="3000">
                <a:latin typeface="+mn-lt"/>
              </a:defRPr>
            </a:lvl3pPr>
            <a:lvl4pPr>
              <a:defRPr sz="3000">
                <a:latin typeface="+mn-lt"/>
              </a:defRPr>
            </a:lvl4pPr>
            <a:lvl5pPr>
              <a:defRPr sz="3000">
                <a:latin typeface="+mn-lt"/>
              </a:defRPr>
            </a:lvl5pPr>
          </a:lstStyle>
          <a:p>
            <a:pPr lvl="0"/>
            <a:r>
              <a:rPr lang="en-US" dirty="0" smtClean="0"/>
              <a:t>Demonstration: Title of Demo</a:t>
            </a:r>
          </a:p>
        </p:txBody>
      </p:sp>
    </p:spTree>
    <p:extLst>
      <p:ext uri="{BB962C8B-B14F-4D97-AF65-F5344CB8AC3E}">
        <p14:creationId xmlns:p14="http://schemas.microsoft.com/office/powerpoint/2010/main" val="779414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b">
    <p:bg>
      <p:bgPr>
        <a:solidFill>
          <a:schemeClr val="bg1"/>
        </a:solidFill>
        <a:effectLst/>
      </p:bgPr>
    </p:bg>
    <p:spTree>
      <p:nvGrpSpPr>
        <p:cNvPr id="1" name=""/>
        <p:cNvGrpSpPr/>
        <p:nvPr/>
      </p:nvGrpSpPr>
      <p:grpSpPr>
        <a:xfrm>
          <a:off x="0" y="0"/>
          <a:ext cx="0" cy="0"/>
          <a:chOff x="0" y="0"/>
          <a:chExt cx="0" cy="0"/>
        </a:xfrm>
      </p:grpSpPr>
      <p:sp>
        <p:nvSpPr>
          <p:cNvPr id="13" name="TextBox 12"/>
          <p:cNvSpPr txBox="1"/>
          <p:nvPr userDrawn="1"/>
        </p:nvSpPr>
        <p:spPr>
          <a:xfrm>
            <a:off x="0" y="1143000"/>
            <a:ext cx="6096000" cy="369332"/>
          </a:xfrm>
          <a:prstGeom prst="rect">
            <a:avLst/>
          </a:prstGeom>
          <a:noFill/>
        </p:spPr>
        <p:txBody>
          <a:bodyPr wrap="square" rtlCol="0">
            <a:spAutoFit/>
          </a:bodyPr>
          <a:lstStyle/>
          <a:p>
            <a:endParaRPr lang="en-US" sz="1800" dirty="0"/>
          </a:p>
        </p:txBody>
      </p:sp>
      <p:sp>
        <p:nvSpPr>
          <p:cNvPr id="16" name="Text Placeholder 9"/>
          <p:cNvSpPr>
            <a:spLocks noGrp="1"/>
          </p:cNvSpPr>
          <p:nvPr>
            <p:ph type="body" sz="quarter" idx="13" hasCustomPrompt="1"/>
          </p:nvPr>
        </p:nvSpPr>
        <p:spPr>
          <a:xfrm>
            <a:off x="0" y="1143000"/>
            <a:ext cx="6035040" cy="2286000"/>
          </a:xfrm>
          <a:solidFill>
            <a:srgbClr val="0A5BBA">
              <a:alpha val="90000"/>
            </a:srgbClr>
          </a:solidFill>
        </p:spPr>
        <p:txBody>
          <a:bodyPr lIns="182880" tIns="137160">
            <a:noAutofit/>
          </a:bodyPr>
          <a:lstStyle>
            <a:lvl1pPr marL="57150" indent="0">
              <a:lnSpc>
                <a:spcPct val="100000"/>
              </a:lnSpc>
              <a:buNone/>
              <a:defRPr sz="3600" baseline="0">
                <a:solidFill>
                  <a:schemeClr val="bg1"/>
                </a:solidFill>
                <a:latin typeface="Segoe UI Light" pitchFamily="34" charset="0"/>
              </a:defRPr>
            </a:lvl1pPr>
            <a:lvl2pPr>
              <a:defRPr sz="3000">
                <a:latin typeface="+mn-lt"/>
              </a:defRPr>
            </a:lvl2pPr>
            <a:lvl3pPr>
              <a:defRPr sz="3000">
                <a:latin typeface="+mn-lt"/>
              </a:defRPr>
            </a:lvl3pPr>
            <a:lvl4pPr>
              <a:defRPr sz="3000">
                <a:latin typeface="+mn-lt"/>
              </a:defRPr>
            </a:lvl4pPr>
            <a:lvl5pPr>
              <a:defRPr sz="3000">
                <a:latin typeface="+mn-lt"/>
              </a:defRPr>
            </a:lvl5pPr>
          </a:lstStyle>
          <a:p>
            <a:pPr lvl="0"/>
            <a:r>
              <a:rPr lang="en-US" dirty="0" smtClean="0"/>
              <a:t>Lab: Title of Lab</a:t>
            </a:r>
          </a:p>
        </p:txBody>
      </p:sp>
    </p:spTree>
    <p:extLst>
      <p:ext uri="{BB962C8B-B14F-4D97-AF65-F5344CB8AC3E}">
        <p14:creationId xmlns:p14="http://schemas.microsoft.com/office/powerpoint/2010/main" val="920072373"/>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8662A8-215F-48B6-BCB2-3B7A098251B5}" type="datetime1">
              <a:rPr lang="en-US" smtClean="0"/>
              <a:t>1/28/2016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Microsoft Confidential</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FF257A-30C5-4AFB-911B-BE4CEEA1EA82}" type="slidenum">
              <a:rPr lang="en-US" smtClean="0"/>
              <a:t>‹#›</a:t>
            </a:fld>
            <a:endParaRPr lang="en-US"/>
          </a:p>
        </p:txBody>
      </p:sp>
    </p:spTree>
    <p:extLst>
      <p:ext uri="{BB962C8B-B14F-4D97-AF65-F5344CB8AC3E}">
        <p14:creationId xmlns:p14="http://schemas.microsoft.com/office/powerpoint/2010/main" val="159501407"/>
      </p:ext>
    </p:extLst>
  </p:cSld>
  <p:clrMap bg1="lt1" tx1="dk1" bg2="lt2" tx2="dk2" accent1="accent1" accent2="accent2" accent3="accent3" accent4="accent4" accent5="accent5" accent6="accent6" hlink="hlink" folHlink="folHlink"/>
  <p:sldLayoutIdLst>
    <p:sldLayoutId id="2147483660" r:id="rId1"/>
    <p:sldLayoutId id="2147483699" r:id="rId2"/>
    <p:sldLayoutId id="2147483689" r:id="rId3"/>
    <p:sldLayoutId id="2147483663" r:id="rId4"/>
    <p:sldLayoutId id="2147483664" r:id="rId5"/>
    <p:sldLayoutId id="2147483665" r:id="rId6"/>
    <p:sldLayoutId id="2147483666" r:id="rId7"/>
    <p:sldLayoutId id="2147483667" r:id="rId8"/>
    <p:sldLayoutId id="2147483668" r:id="rId9"/>
    <p:sldLayoutId id="2147483704" r:id="rId10"/>
    <p:sldLayoutId id="2147483705" r:id="rId11"/>
    <p:sldLayoutId id="2147483706" r:id="rId12"/>
    <p:sldLayoutId id="2147483707" r:id="rId13"/>
    <p:sldLayoutId id="2147483708" r:id="rId14"/>
    <p:sldLayoutId id="2147483709" r:id="rId15"/>
    <p:sldLayoutId id="2147483710" r:id="rId16"/>
    <p:sldLayoutId id="2147483711" r:id="rId17"/>
    <p:sldLayoutId id="2147483712" r:id="rId18"/>
    <p:sldLayoutId id="2147483713" r:id="rId19"/>
    <p:sldLayoutId id="2147483714" r:id="rId20"/>
    <p:sldLayoutId id="2147483715" r:id="rId21"/>
    <p:sldLayoutId id="2147483716" r:id="rId22"/>
    <p:sldLayoutId id="2147483717" r:id="rId23"/>
    <p:sldLayoutId id="2147483718" r:id="rId24"/>
    <p:sldLayoutId id="2147483719" r:id="rId25"/>
    <p:sldLayoutId id="2147483720" r:id="rId26"/>
    <p:sldLayoutId id="2147483721" r:id="rId27"/>
    <p:sldLayoutId id="2147483722" r:id="rId28"/>
    <p:sldLayoutId id="2147483723" r:id="rId29"/>
    <p:sldLayoutId id="2147483700" r:id="rId30"/>
    <p:sldLayoutId id="2147483703" r:id="rId31"/>
    <p:sldLayoutId id="2147483724" r:id="rId32"/>
  </p:sldLayoutIdLst>
  <p:hf hdr="0" ftr="0" dt="0"/>
  <p:txStyles>
    <p:titleStyle>
      <a:lvl1pPr algn="l" defTabSz="914400" rtl="0" eaLnBrk="1" latinLnBrk="0" hangingPunct="1">
        <a:lnSpc>
          <a:spcPct val="90000"/>
        </a:lnSpc>
        <a:spcBef>
          <a:spcPct val="0"/>
        </a:spcBef>
        <a:buNone/>
        <a:defRPr sz="3600" kern="1200">
          <a:solidFill>
            <a:srgbClr val="0A5BBA"/>
          </a:solidFill>
          <a:latin typeface="Segoe UI Light" panose="020B0502040204020203" pitchFamily="34" charset="0"/>
          <a:ea typeface="+mj-ea"/>
          <a:cs typeface="Segoe UI Light" panose="020B05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3F3F3F"/>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Courier New" panose="02070309020205020404" pitchFamily="49" charset="0"/>
        <a:buChar char="o"/>
        <a:defRPr sz="1600" kern="1200">
          <a:solidFill>
            <a:srgbClr val="3F3F3F"/>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Wingdings" panose="05000000000000000000" pitchFamily="2" charset="2"/>
        <a:buChar char="§"/>
        <a:defRPr sz="1400" kern="1200">
          <a:solidFill>
            <a:srgbClr val="3F3F3F"/>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rgbClr val="3F3F3F"/>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Courier New" panose="02070309020205020404" pitchFamily="49" charset="0"/>
        <a:buChar char="o"/>
        <a:defRPr sz="1400" kern="1200">
          <a:solidFill>
            <a:srgbClr val="3F3F3F"/>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8" Type="http://schemas.microsoft.com/office/2007/relationships/hdphoto" Target="../media/hdphoto6.wdp"/><Relationship Id="rId3" Type="http://schemas.openxmlformats.org/officeDocument/2006/relationships/image" Target="../media/image11.png"/><Relationship Id="rId7"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microsoft.com/office/2007/relationships/hdphoto" Target="../media/hdphoto5.wdp"/><Relationship Id="rId5" Type="http://schemas.openxmlformats.org/officeDocument/2006/relationships/image" Target="../media/image12.png"/><Relationship Id="rId4" Type="http://schemas.microsoft.com/office/2007/relationships/hdphoto" Target="../media/hdphoto4.wdp"/></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manage.windowsazure.com/" TargetMode="External"/><Relationship Id="rId2" Type="http://schemas.openxmlformats.org/officeDocument/2006/relationships/notesSlide" Target="../notesSlides/notesSlide18.xml"/><Relationship Id="rId1" Type="http://schemas.openxmlformats.org/officeDocument/2006/relationships/slideLayout" Target="../slideLayouts/slideLayout32.xml"/><Relationship Id="rId4" Type="http://schemas.openxmlformats.org/officeDocument/2006/relationships/hyperlink" Target="https://portal.azure.com/"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microsoft.com/office/2007/relationships/hdphoto" Target="../media/hdphoto2.wdp"/><Relationship Id="rId5" Type="http://schemas.openxmlformats.org/officeDocument/2006/relationships/image" Target="../media/image6.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a:xfrm>
            <a:off x="0" y="1143000"/>
            <a:ext cx="6949440" cy="2286000"/>
          </a:xfrm>
        </p:spPr>
        <p:txBody>
          <a:bodyPr/>
          <a:lstStyle/>
          <a:p>
            <a:r>
              <a:rPr lang="en-US" dirty="0" smtClean="0"/>
              <a:t>Microsoft Azure: Infrastructure as a </a:t>
            </a:r>
            <a:r>
              <a:rPr lang="en-US" dirty="0"/>
              <a:t>Service (IaaS</a:t>
            </a:r>
            <a:r>
              <a:rPr lang="en-US" dirty="0" smtClean="0"/>
              <a:t>)</a:t>
            </a:r>
            <a:endParaRPr lang="en-US" sz="3600" dirty="0"/>
          </a:p>
        </p:txBody>
      </p:sp>
    </p:spTree>
    <p:extLst>
      <p:ext uri="{BB962C8B-B14F-4D97-AF65-F5344CB8AC3E}">
        <p14:creationId xmlns:p14="http://schemas.microsoft.com/office/powerpoint/2010/main" val="13193638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64641" y="1375380"/>
            <a:ext cx="9541059" cy="39624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2" name="Title 1"/>
          <p:cNvSpPr>
            <a:spLocks noGrp="1"/>
          </p:cNvSpPr>
          <p:nvPr>
            <p:ph type="title"/>
          </p:nvPr>
        </p:nvSpPr>
        <p:spPr/>
        <p:txBody>
          <a:bodyPr/>
          <a:lstStyle/>
          <a:p>
            <a:r>
              <a:rPr lang="en-US" dirty="0" smtClean="0"/>
              <a:t>Cloud Computing (continued)</a:t>
            </a:r>
            <a:endParaRPr lang="en-US" dirty="0"/>
          </a:p>
        </p:txBody>
      </p:sp>
      <p:sp>
        <p:nvSpPr>
          <p:cNvPr id="62" name="Rectangle 61"/>
          <p:cNvSpPr/>
          <p:nvPr/>
        </p:nvSpPr>
        <p:spPr bwMode="auto">
          <a:xfrm>
            <a:off x="3964035" y="1538660"/>
            <a:ext cx="6869331" cy="3597905"/>
          </a:xfrm>
          <a:prstGeom prst="rect">
            <a:avLst/>
          </a:prstGeom>
          <a:solidFill>
            <a:srgbClr val="FFFFFF">
              <a:lumMod val="95000"/>
            </a:srgbClr>
          </a:solidFill>
          <a:ln w="9525" cap="flat" cmpd="sng" algn="ctr">
            <a:solidFill>
              <a:srgbClr val="FFFFFF">
                <a:lumMod val="85000"/>
              </a:srgbClr>
            </a:solidFill>
            <a:prstDash val="solid"/>
            <a:headEnd type="none" w="med" len="med"/>
            <a:tailEnd type="none" w="med" len="med"/>
          </a:ln>
          <a:effectLst/>
        </p:spPr>
        <p:txBody>
          <a:bodyPr vert="horz" wrap="square" lIns="73710" tIns="36856" rIns="73710" bIns="36856" numCol="1" spcCol="0" rtlCol="0" anchor="ctr" anchorCtr="0" compatLnSpc="1">
            <a:prstTxWarp prst="textNoShape">
              <a:avLst/>
            </a:prstTxWarp>
          </a:bodyPr>
          <a:lstStyle/>
          <a:p>
            <a:pPr algn="ctr" defTabSz="736904" fontAlgn="base">
              <a:spcBef>
                <a:spcPct val="0"/>
              </a:spcBef>
              <a:spcAft>
                <a:spcPct val="0"/>
              </a:spcAft>
              <a:defRPr/>
            </a:pPr>
            <a:endParaRPr lang="en-US" sz="1700" kern="0" dirty="0">
              <a:gradFill>
                <a:gsLst>
                  <a:gs pos="0">
                    <a:srgbClr val="FFFFFF"/>
                  </a:gs>
                  <a:gs pos="100000">
                    <a:srgbClr val="FFFFFF"/>
                  </a:gs>
                </a:gsLst>
                <a:lin ang="5400000" scaled="0"/>
              </a:gradFill>
              <a:latin typeface="Segoe UI"/>
            </a:endParaRPr>
          </a:p>
        </p:txBody>
      </p:sp>
      <p:grpSp>
        <p:nvGrpSpPr>
          <p:cNvPr id="64" name="Group 63"/>
          <p:cNvGrpSpPr/>
          <p:nvPr/>
        </p:nvGrpSpPr>
        <p:grpSpPr>
          <a:xfrm>
            <a:off x="2064619" y="1690423"/>
            <a:ext cx="1912480" cy="3353301"/>
            <a:chOff x="855665" y="1583373"/>
            <a:chExt cx="2427913" cy="4790431"/>
          </a:xfrm>
        </p:grpSpPr>
        <p:sp>
          <p:nvSpPr>
            <p:cNvPr id="68" name="Rectangle 67"/>
            <p:cNvSpPr/>
            <p:nvPr/>
          </p:nvSpPr>
          <p:spPr>
            <a:xfrm>
              <a:off x="1416806" y="1583373"/>
              <a:ext cx="1866772" cy="640080"/>
            </a:xfrm>
            <a:prstGeom prst="rect">
              <a:avLst/>
            </a:prstGeom>
            <a:noFill/>
            <a:ln w="9525" cap="flat" cmpd="sng" algn="ctr">
              <a:noFill/>
              <a:prstDash val="solid"/>
            </a:ln>
            <a:effectLst/>
          </p:spPr>
          <p:txBody>
            <a:bodyPr lIns="0" tIns="0" rIns="0" bIns="0"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lvl="1" defTabSz="982905" fontAlgn="base">
                <a:spcAft>
                  <a:spcPct val="0"/>
                </a:spcAft>
                <a:defRPr/>
              </a:pPr>
              <a:r>
                <a:rPr lang="en-US" sz="1600" dirty="0">
                  <a:solidFill>
                    <a:srgbClr val="595959">
                      <a:alpha val="99000"/>
                    </a:srgbClr>
                  </a:solidFill>
                  <a:latin typeface="Segoe UI"/>
                  <a:ea typeface="Kozuka Gothic Pro R" pitchFamily="34" charset="-128"/>
                </a:rPr>
                <a:t>Packaged Software</a:t>
              </a:r>
            </a:p>
          </p:txBody>
        </p:sp>
        <p:sp>
          <p:nvSpPr>
            <p:cNvPr id="69" name="Rectangle 68"/>
            <p:cNvSpPr/>
            <p:nvPr/>
          </p:nvSpPr>
          <p:spPr>
            <a:xfrm>
              <a:off x="1396458" y="5537987"/>
              <a:ext cx="1638241" cy="381000"/>
            </a:xfrm>
            <a:prstGeom prst="rect">
              <a:avLst/>
            </a:prstGeom>
            <a:solidFill>
              <a:srgbClr val="FF8A00"/>
            </a:solidFill>
            <a:ln w="9525" cap="flat" cmpd="sng" algn="ctr">
              <a:solidFill>
                <a:srgbClr val="FFC000">
                  <a:shade val="95000"/>
                  <a:satMod val="105000"/>
                </a:srgbClr>
              </a:solidFill>
              <a:prstDash val="solid"/>
            </a:ln>
            <a:effectLst/>
          </p:spPr>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82985">
                <a:defRPr/>
              </a:pPr>
              <a:r>
                <a:rPr lang="en-US" sz="1200" dirty="0">
                  <a:solidFill>
                    <a:srgbClr val="FFFFFF">
                      <a:alpha val="99000"/>
                    </a:srgbClr>
                  </a:solidFill>
                  <a:latin typeface="Segoe UI"/>
                  <a:ea typeface="Segoe UI" pitchFamily="34" charset="0"/>
                  <a:cs typeface="Segoe UI" pitchFamily="34" charset="0"/>
                </a:rPr>
                <a:t>Storage</a:t>
              </a:r>
            </a:p>
          </p:txBody>
        </p:sp>
        <p:sp>
          <p:nvSpPr>
            <p:cNvPr id="70" name="Rectangle 69"/>
            <p:cNvSpPr/>
            <p:nvPr/>
          </p:nvSpPr>
          <p:spPr>
            <a:xfrm>
              <a:off x="1396458" y="5083168"/>
              <a:ext cx="1638241" cy="381000"/>
            </a:xfrm>
            <a:prstGeom prst="rect">
              <a:avLst/>
            </a:prstGeom>
            <a:solidFill>
              <a:srgbClr val="FF8A00"/>
            </a:solidFill>
            <a:ln w="9525" cap="flat" cmpd="sng" algn="ctr">
              <a:solidFill>
                <a:srgbClr val="FFC000">
                  <a:shade val="95000"/>
                  <a:satMod val="105000"/>
                </a:srgbClr>
              </a:solidFill>
              <a:prstDash val="solid"/>
            </a:ln>
            <a:effectLst/>
          </p:spPr>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82985">
                <a:defRPr/>
              </a:pPr>
              <a:r>
                <a:rPr lang="en-US" sz="1200" dirty="0">
                  <a:solidFill>
                    <a:srgbClr val="FFFFFF">
                      <a:alpha val="99000"/>
                    </a:srgbClr>
                  </a:solidFill>
                  <a:latin typeface="Segoe UI"/>
                  <a:ea typeface="Segoe UI" pitchFamily="34" charset="0"/>
                  <a:cs typeface="Segoe UI" pitchFamily="34" charset="0"/>
                </a:rPr>
                <a:t>Servers</a:t>
              </a:r>
            </a:p>
          </p:txBody>
        </p:sp>
        <p:sp>
          <p:nvSpPr>
            <p:cNvPr id="71" name="Rectangle 70"/>
            <p:cNvSpPr/>
            <p:nvPr/>
          </p:nvSpPr>
          <p:spPr>
            <a:xfrm>
              <a:off x="1396458" y="5992804"/>
              <a:ext cx="1638241" cy="381000"/>
            </a:xfrm>
            <a:prstGeom prst="rect">
              <a:avLst/>
            </a:prstGeom>
            <a:solidFill>
              <a:srgbClr val="FF8A00"/>
            </a:solidFill>
            <a:ln w="9525" cap="flat" cmpd="sng" algn="ctr">
              <a:solidFill>
                <a:srgbClr val="FFC000">
                  <a:shade val="95000"/>
                  <a:satMod val="105000"/>
                </a:srgbClr>
              </a:solidFill>
              <a:prstDash val="solid"/>
            </a:ln>
            <a:effectLst/>
          </p:spPr>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82985">
                <a:defRPr/>
              </a:pPr>
              <a:r>
                <a:rPr lang="en-US" sz="1200" dirty="0">
                  <a:solidFill>
                    <a:srgbClr val="FFFFFF">
                      <a:alpha val="99000"/>
                    </a:srgbClr>
                  </a:solidFill>
                  <a:latin typeface="Segoe UI"/>
                  <a:ea typeface="Segoe UI" pitchFamily="34" charset="0"/>
                  <a:cs typeface="Segoe UI" pitchFamily="34" charset="0"/>
                </a:rPr>
                <a:t>Networking</a:t>
              </a:r>
            </a:p>
          </p:txBody>
        </p:sp>
        <p:sp>
          <p:nvSpPr>
            <p:cNvPr id="72" name="Rectangle 71"/>
            <p:cNvSpPr/>
            <p:nvPr/>
          </p:nvSpPr>
          <p:spPr>
            <a:xfrm>
              <a:off x="1396458" y="4173530"/>
              <a:ext cx="1638241" cy="381000"/>
            </a:xfrm>
            <a:prstGeom prst="rect">
              <a:avLst/>
            </a:prstGeom>
            <a:solidFill>
              <a:srgbClr val="FF8A00"/>
            </a:solidFill>
            <a:ln w="9525" cap="flat" cmpd="sng" algn="ctr">
              <a:solidFill>
                <a:srgbClr val="FFC000">
                  <a:shade val="95000"/>
                  <a:satMod val="105000"/>
                </a:srgbClr>
              </a:solidFill>
              <a:prstDash val="solid"/>
            </a:ln>
            <a:effectLst/>
          </p:spPr>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82985">
                <a:defRPr/>
              </a:pPr>
              <a:r>
                <a:rPr lang="en-US" sz="1200" dirty="0">
                  <a:solidFill>
                    <a:srgbClr val="FFFFFF">
                      <a:alpha val="99000"/>
                    </a:srgbClr>
                  </a:solidFill>
                  <a:latin typeface="Segoe UI"/>
                  <a:ea typeface="Segoe UI" pitchFamily="34" charset="0"/>
                  <a:cs typeface="Segoe UI" pitchFamily="34" charset="0"/>
                </a:rPr>
                <a:t>O/S</a:t>
              </a:r>
            </a:p>
          </p:txBody>
        </p:sp>
        <p:sp>
          <p:nvSpPr>
            <p:cNvPr id="73" name="Rectangle 72"/>
            <p:cNvSpPr/>
            <p:nvPr/>
          </p:nvSpPr>
          <p:spPr>
            <a:xfrm>
              <a:off x="1396458" y="3718711"/>
              <a:ext cx="1638241" cy="381000"/>
            </a:xfrm>
            <a:prstGeom prst="rect">
              <a:avLst/>
            </a:prstGeom>
            <a:solidFill>
              <a:srgbClr val="FF8A00"/>
            </a:solidFill>
            <a:ln w="9525" cap="flat" cmpd="sng" algn="ctr">
              <a:solidFill>
                <a:srgbClr val="FFC000">
                  <a:shade val="95000"/>
                  <a:satMod val="105000"/>
                </a:srgbClr>
              </a:solidFill>
              <a:prstDash val="solid"/>
            </a:ln>
            <a:effectLst/>
          </p:spPr>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82985">
                <a:defRPr/>
              </a:pPr>
              <a:r>
                <a:rPr lang="en-US" sz="1200" dirty="0">
                  <a:solidFill>
                    <a:srgbClr val="FFFFFF">
                      <a:alpha val="99000"/>
                    </a:srgbClr>
                  </a:solidFill>
                  <a:latin typeface="Segoe UI"/>
                  <a:ea typeface="Segoe UI" pitchFamily="34" charset="0"/>
                  <a:cs typeface="Segoe UI" pitchFamily="34" charset="0"/>
                </a:rPr>
                <a:t>Middleware</a:t>
              </a:r>
            </a:p>
          </p:txBody>
        </p:sp>
        <p:sp>
          <p:nvSpPr>
            <p:cNvPr id="74" name="Rectangle 73"/>
            <p:cNvSpPr/>
            <p:nvPr/>
          </p:nvSpPr>
          <p:spPr>
            <a:xfrm>
              <a:off x="1396458" y="4628349"/>
              <a:ext cx="1638241" cy="381000"/>
            </a:xfrm>
            <a:prstGeom prst="rect">
              <a:avLst/>
            </a:prstGeom>
            <a:solidFill>
              <a:srgbClr val="FF8A00"/>
            </a:solidFill>
            <a:ln w="9525" cap="flat" cmpd="sng" algn="ctr">
              <a:solidFill>
                <a:srgbClr val="FFC000">
                  <a:shade val="95000"/>
                  <a:satMod val="105000"/>
                </a:srgbClr>
              </a:solidFill>
              <a:prstDash val="solid"/>
            </a:ln>
            <a:effectLst/>
          </p:spPr>
          <p:txBody>
            <a:bodyPr lIns="0" rIns="0"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82985">
                <a:defRPr/>
              </a:pPr>
              <a:r>
                <a:rPr lang="en-US" sz="1200" dirty="0">
                  <a:solidFill>
                    <a:srgbClr val="FFFFFF">
                      <a:alpha val="99000"/>
                    </a:srgbClr>
                  </a:solidFill>
                  <a:latin typeface="Segoe UI"/>
                  <a:ea typeface="Segoe UI" pitchFamily="34" charset="0"/>
                  <a:cs typeface="Segoe UI" pitchFamily="34" charset="0"/>
                </a:rPr>
                <a:t>Virtualization</a:t>
              </a:r>
            </a:p>
          </p:txBody>
        </p:sp>
        <p:sp>
          <p:nvSpPr>
            <p:cNvPr id="75" name="Rectangle 74"/>
            <p:cNvSpPr/>
            <p:nvPr/>
          </p:nvSpPr>
          <p:spPr>
            <a:xfrm>
              <a:off x="1396458" y="2809073"/>
              <a:ext cx="1638241" cy="381000"/>
            </a:xfrm>
            <a:prstGeom prst="rect">
              <a:avLst/>
            </a:prstGeom>
            <a:solidFill>
              <a:srgbClr val="FF8A00"/>
            </a:solidFill>
            <a:ln w="9525" cap="flat" cmpd="sng" algn="ctr">
              <a:solidFill>
                <a:srgbClr val="FFC000">
                  <a:shade val="95000"/>
                  <a:satMod val="105000"/>
                </a:srgbClr>
              </a:solidFill>
              <a:prstDash val="solid"/>
            </a:ln>
            <a:effectLst/>
          </p:spPr>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82985">
                <a:defRPr/>
              </a:pPr>
              <a:r>
                <a:rPr lang="en-US" sz="1200" dirty="0">
                  <a:solidFill>
                    <a:srgbClr val="FFFFFF">
                      <a:alpha val="99000"/>
                    </a:srgbClr>
                  </a:solidFill>
                  <a:latin typeface="Segoe UI"/>
                  <a:ea typeface="Segoe UI" pitchFamily="34" charset="0"/>
                  <a:cs typeface="Segoe UI" pitchFamily="34" charset="0"/>
                </a:rPr>
                <a:t>Data</a:t>
              </a:r>
            </a:p>
          </p:txBody>
        </p:sp>
        <p:sp>
          <p:nvSpPr>
            <p:cNvPr id="76" name="Rectangle 75"/>
            <p:cNvSpPr/>
            <p:nvPr/>
          </p:nvSpPr>
          <p:spPr>
            <a:xfrm>
              <a:off x="1396458" y="2354254"/>
              <a:ext cx="1638241" cy="381000"/>
            </a:xfrm>
            <a:prstGeom prst="rect">
              <a:avLst/>
            </a:prstGeom>
            <a:solidFill>
              <a:srgbClr val="FF8A00"/>
            </a:solidFill>
            <a:ln w="9525" cap="flat" cmpd="sng" algn="ctr">
              <a:solidFill>
                <a:srgbClr val="FFC000">
                  <a:shade val="95000"/>
                  <a:satMod val="105000"/>
                </a:srgbClr>
              </a:solidFill>
              <a:prstDash val="solid"/>
            </a:ln>
            <a:effectLst/>
          </p:spPr>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82985">
                <a:defRPr/>
              </a:pPr>
              <a:r>
                <a:rPr lang="en-US" sz="1200" dirty="0">
                  <a:solidFill>
                    <a:srgbClr val="FFFFFF">
                      <a:alpha val="99000"/>
                    </a:srgbClr>
                  </a:solidFill>
                  <a:latin typeface="Segoe UI"/>
                  <a:ea typeface="Segoe UI" pitchFamily="34" charset="0"/>
                  <a:cs typeface="Segoe UI" pitchFamily="34" charset="0"/>
                </a:rPr>
                <a:t>Applications</a:t>
              </a:r>
            </a:p>
          </p:txBody>
        </p:sp>
        <p:sp>
          <p:nvSpPr>
            <p:cNvPr id="77" name="Rectangle 76"/>
            <p:cNvSpPr/>
            <p:nvPr/>
          </p:nvSpPr>
          <p:spPr>
            <a:xfrm>
              <a:off x="1396458" y="3263892"/>
              <a:ext cx="1638241" cy="381000"/>
            </a:xfrm>
            <a:prstGeom prst="rect">
              <a:avLst/>
            </a:prstGeom>
            <a:solidFill>
              <a:srgbClr val="FF8A00"/>
            </a:solidFill>
            <a:ln w="9525" cap="flat" cmpd="sng" algn="ctr">
              <a:solidFill>
                <a:srgbClr val="FFC000">
                  <a:shade val="95000"/>
                  <a:satMod val="105000"/>
                </a:srgbClr>
              </a:solidFill>
              <a:prstDash val="solid"/>
            </a:ln>
            <a:effectLst/>
          </p:spPr>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82985">
                <a:defRPr/>
              </a:pPr>
              <a:r>
                <a:rPr lang="en-US" sz="1200" dirty="0">
                  <a:solidFill>
                    <a:srgbClr val="FFFFFF">
                      <a:alpha val="99000"/>
                    </a:srgbClr>
                  </a:solidFill>
                  <a:latin typeface="Segoe UI"/>
                  <a:ea typeface="Segoe UI" pitchFamily="34" charset="0"/>
                  <a:cs typeface="Segoe UI" pitchFamily="34" charset="0"/>
                </a:rPr>
                <a:t>Runtime</a:t>
              </a:r>
            </a:p>
          </p:txBody>
        </p:sp>
        <p:sp>
          <p:nvSpPr>
            <p:cNvPr id="78" name="Left Brace 77"/>
            <p:cNvSpPr/>
            <p:nvPr/>
          </p:nvSpPr>
          <p:spPr>
            <a:xfrm>
              <a:off x="1249156" y="2354254"/>
              <a:ext cx="137875" cy="4019550"/>
            </a:xfrm>
            <a:prstGeom prst="leftBrace">
              <a:avLst>
                <a:gd name="adj1" fmla="val 0"/>
                <a:gd name="adj2" fmla="val 50000"/>
              </a:avLst>
            </a:prstGeom>
            <a:noFill/>
            <a:ln w="19050" cap="flat" cmpd="sng" algn="ctr">
              <a:solidFill>
                <a:srgbClr val="00AEEF"/>
              </a:solid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82985">
                <a:defRPr/>
              </a:pPr>
              <a:endParaRPr lang="en-US" sz="2400" dirty="0">
                <a:solidFill>
                  <a:srgbClr val="FFFFFF"/>
                </a:solidFill>
                <a:latin typeface="Segoe UI"/>
                <a:ea typeface="Segoe UI" pitchFamily="34" charset="0"/>
                <a:cs typeface="Segoe UI" pitchFamily="34" charset="0"/>
              </a:endParaRPr>
            </a:p>
          </p:txBody>
        </p:sp>
        <p:sp>
          <p:nvSpPr>
            <p:cNvPr id="79" name="TextBox 52"/>
            <p:cNvSpPr txBox="1"/>
            <p:nvPr/>
          </p:nvSpPr>
          <p:spPr>
            <a:xfrm>
              <a:off x="855665" y="3730249"/>
              <a:ext cx="449334" cy="1251717"/>
            </a:xfrm>
            <a:prstGeom prst="rect">
              <a:avLst/>
            </a:prstGeom>
            <a:noFill/>
          </p:spPr>
          <p:txBody>
            <a:bodyPr vert="vert270"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algn="ctr" defTabSz="982905" fontAlgn="base">
                <a:spcAft>
                  <a:spcPct val="0"/>
                </a:spcAft>
                <a:defRPr/>
              </a:pPr>
              <a:r>
                <a:rPr lang="en-US" sz="1100" dirty="0">
                  <a:solidFill>
                    <a:srgbClr val="595959">
                      <a:alpha val="99000"/>
                    </a:srgbClr>
                  </a:solidFill>
                  <a:latin typeface="Segoe UI"/>
                  <a:ea typeface="Kozuka Gothic Pro R" pitchFamily="34" charset="-128"/>
                </a:rPr>
                <a:t>You manage</a:t>
              </a:r>
            </a:p>
          </p:txBody>
        </p:sp>
      </p:grpSp>
      <p:sp>
        <p:nvSpPr>
          <p:cNvPr id="80" name="Rectangle 79"/>
          <p:cNvSpPr/>
          <p:nvPr/>
        </p:nvSpPr>
        <p:spPr>
          <a:xfrm>
            <a:off x="4888483" y="1697455"/>
            <a:ext cx="1660880" cy="448056"/>
          </a:xfrm>
          <a:prstGeom prst="rect">
            <a:avLst/>
          </a:prstGeom>
          <a:noFill/>
          <a:ln w="9525" cap="flat" cmpd="sng" algn="ctr">
            <a:noFill/>
            <a:prstDash val="solid"/>
          </a:ln>
          <a:effectLst/>
        </p:spPr>
        <p:txBody>
          <a:bodyPr lIns="73739" tIns="0" rIns="73739" bIns="0"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lvl="1" defTabSz="982905" fontAlgn="base">
              <a:spcAft>
                <a:spcPct val="0"/>
              </a:spcAft>
            </a:pPr>
            <a:r>
              <a:rPr lang="en-US" sz="1300" dirty="0">
                <a:solidFill>
                  <a:srgbClr val="595959">
                    <a:alpha val="99000"/>
                  </a:srgbClr>
                </a:solidFill>
                <a:ea typeface="Kozuka Gothic Pro R" pitchFamily="34" charset="-128"/>
              </a:rPr>
              <a:t>Infrastructure</a:t>
            </a:r>
          </a:p>
          <a:p>
            <a:pPr defTabSz="982985"/>
            <a:r>
              <a:rPr lang="en-US" sz="1600" dirty="0">
                <a:solidFill>
                  <a:srgbClr val="595959">
                    <a:alpha val="99000"/>
                  </a:srgbClr>
                </a:solidFill>
                <a:ea typeface="Kozuka Gothic Pro R" pitchFamily="34" charset="-128"/>
              </a:rPr>
              <a:t>(as a Service)</a:t>
            </a:r>
          </a:p>
        </p:txBody>
      </p:sp>
      <p:sp>
        <p:nvSpPr>
          <p:cNvPr id="81" name="Rectangle 80"/>
          <p:cNvSpPr/>
          <p:nvPr/>
        </p:nvSpPr>
        <p:spPr>
          <a:xfrm>
            <a:off x="4912231" y="4458658"/>
            <a:ext cx="1290451" cy="266700"/>
          </a:xfrm>
          <a:prstGeom prst="rect">
            <a:avLst/>
          </a:prstGeom>
          <a:solidFill>
            <a:srgbClr val="8CC600"/>
          </a:solidFill>
          <a:ln w="9525" cap="flat" cmpd="sng" algn="ctr">
            <a:noFill/>
            <a:prstDash val="solid"/>
          </a:ln>
          <a:effectLst/>
        </p:spPr>
        <p:txBody>
          <a:bodyPr lIns="73739" tIns="36870" rIns="73739" bIns="36870" rtlCol="0" anchor="t" anchorCtr="0"/>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defTabSz="982985">
              <a:defRPr/>
            </a:pPr>
            <a:r>
              <a:rPr lang="en-US" sz="1200" dirty="0">
                <a:solidFill>
                  <a:srgbClr val="FFFFFF">
                    <a:alpha val="99000"/>
                  </a:srgbClr>
                </a:solidFill>
                <a:latin typeface="Segoe UI"/>
                <a:ea typeface="Segoe UI" pitchFamily="34" charset="0"/>
                <a:cs typeface="Segoe UI" pitchFamily="34" charset="0"/>
              </a:rPr>
              <a:t>Storage</a:t>
            </a:r>
          </a:p>
        </p:txBody>
      </p:sp>
      <p:sp>
        <p:nvSpPr>
          <p:cNvPr id="82" name="Rectangle 81"/>
          <p:cNvSpPr/>
          <p:nvPr/>
        </p:nvSpPr>
        <p:spPr>
          <a:xfrm>
            <a:off x="4912231" y="4140285"/>
            <a:ext cx="1290451" cy="266700"/>
          </a:xfrm>
          <a:prstGeom prst="rect">
            <a:avLst/>
          </a:prstGeom>
          <a:solidFill>
            <a:srgbClr val="8CC600"/>
          </a:solidFill>
          <a:ln w="9525" cap="flat" cmpd="sng" algn="ctr">
            <a:noFill/>
            <a:prstDash val="solid"/>
          </a:ln>
          <a:effectLst/>
        </p:spPr>
        <p:txBody>
          <a:bodyPr lIns="73739" tIns="36870" rIns="73739" bIns="36870" rtlCol="0" anchor="t" anchorCtr="0"/>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defTabSz="982985">
              <a:defRPr/>
            </a:pPr>
            <a:r>
              <a:rPr lang="en-US" sz="1200" dirty="0">
                <a:solidFill>
                  <a:srgbClr val="FFFFFF">
                    <a:alpha val="99000"/>
                  </a:srgbClr>
                </a:solidFill>
                <a:latin typeface="Segoe UI"/>
                <a:ea typeface="Segoe UI" pitchFamily="34" charset="0"/>
                <a:cs typeface="Segoe UI" pitchFamily="34" charset="0"/>
              </a:rPr>
              <a:t>Servers</a:t>
            </a:r>
          </a:p>
        </p:txBody>
      </p:sp>
      <p:sp>
        <p:nvSpPr>
          <p:cNvPr id="83" name="Rectangle 82"/>
          <p:cNvSpPr/>
          <p:nvPr/>
        </p:nvSpPr>
        <p:spPr>
          <a:xfrm>
            <a:off x="4912231" y="4777030"/>
            <a:ext cx="1290451" cy="266700"/>
          </a:xfrm>
          <a:prstGeom prst="rect">
            <a:avLst/>
          </a:prstGeom>
          <a:solidFill>
            <a:srgbClr val="8CC600"/>
          </a:solidFill>
          <a:ln w="9525" cap="flat" cmpd="sng" algn="ctr">
            <a:noFill/>
            <a:prstDash val="solid"/>
          </a:ln>
          <a:effectLst/>
        </p:spPr>
        <p:txBody>
          <a:bodyPr lIns="73739" tIns="36870" rIns="73739" bIns="36870" rtlCol="0" anchor="t" anchorCtr="0"/>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defTabSz="982985">
              <a:defRPr/>
            </a:pPr>
            <a:r>
              <a:rPr lang="en-US" sz="1200" dirty="0">
                <a:solidFill>
                  <a:srgbClr val="FFFFFF">
                    <a:alpha val="99000"/>
                  </a:srgbClr>
                </a:solidFill>
                <a:latin typeface="Segoe UI"/>
                <a:ea typeface="Segoe UI" pitchFamily="34" charset="0"/>
                <a:cs typeface="Segoe UI" pitchFamily="34" charset="0"/>
              </a:rPr>
              <a:t>Networking</a:t>
            </a:r>
          </a:p>
        </p:txBody>
      </p:sp>
      <p:sp>
        <p:nvSpPr>
          <p:cNvPr id="84" name="Rectangle 83"/>
          <p:cNvSpPr/>
          <p:nvPr/>
        </p:nvSpPr>
        <p:spPr>
          <a:xfrm>
            <a:off x="4912231" y="3503538"/>
            <a:ext cx="1290451" cy="266700"/>
          </a:xfrm>
          <a:prstGeom prst="rect">
            <a:avLst/>
          </a:prstGeom>
          <a:solidFill>
            <a:srgbClr val="FF8A00"/>
          </a:solidFill>
          <a:ln w="9525" cap="flat" cmpd="sng" algn="ctr">
            <a:solidFill>
              <a:srgbClr val="FFC000">
                <a:shade val="95000"/>
                <a:satMod val="105000"/>
              </a:srgbClr>
            </a:solidFill>
            <a:prstDash val="solid"/>
          </a:ln>
          <a:effectLst/>
        </p:spPr>
        <p:txBody>
          <a:bodyPr lIns="73739" tIns="36870" rIns="73739" bIns="36870" rtlCol="0" anchor="t" anchorCtr="0"/>
          <a:lstStyle/>
          <a:p>
            <a:pPr algn="ctr" defTabSz="982985">
              <a:defRPr/>
            </a:pPr>
            <a:r>
              <a:rPr lang="en-US" sz="1200" kern="0" dirty="0">
                <a:solidFill>
                  <a:srgbClr val="FFFFFF">
                    <a:alpha val="99000"/>
                  </a:srgbClr>
                </a:solidFill>
                <a:latin typeface="Segoe UI"/>
                <a:ea typeface="Segoe UI" pitchFamily="34" charset="0"/>
                <a:cs typeface="Segoe UI" pitchFamily="34" charset="0"/>
              </a:rPr>
              <a:t>O/S</a:t>
            </a:r>
          </a:p>
        </p:txBody>
      </p:sp>
      <p:sp>
        <p:nvSpPr>
          <p:cNvPr id="85" name="Rectangle 84"/>
          <p:cNvSpPr/>
          <p:nvPr/>
        </p:nvSpPr>
        <p:spPr>
          <a:xfrm>
            <a:off x="4912231" y="3185165"/>
            <a:ext cx="1290451" cy="266700"/>
          </a:xfrm>
          <a:prstGeom prst="rect">
            <a:avLst/>
          </a:prstGeom>
          <a:solidFill>
            <a:srgbClr val="FF8A00"/>
          </a:solidFill>
          <a:ln w="9525" cap="flat" cmpd="sng" algn="ctr">
            <a:solidFill>
              <a:srgbClr val="FFC000">
                <a:shade val="95000"/>
                <a:satMod val="105000"/>
              </a:srgbClr>
            </a:solidFill>
            <a:prstDash val="solid"/>
          </a:ln>
          <a:effectLst/>
        </p:spPr>
        <p:txBody>
          <a:bodyPr lIns="73739" tIns="36870" rIns="73739" bIns="36870" rtlCol="0" anchor="t" anchorCtr="0"/>
          <a:lstStyle/>
          <a:p>
            <a:pPr algn="ctr" defTabSz="982985">
              <a:defRPr/>
            </a:pPr>
            <a:r>
              <a:rPr lang="en-US" sz="1200" kern="0" dirty="0">
                <a:solidFill>
                  <a:srgbClr val="FFFFFF">
                    <a:alpha val="99000"/>
                  </a:srgbClr>
                </a:solidFill>
                <a:latin typeface="Segoe UI"/>
                <a:ea typeface="Segoe UI" pitchFamily="34" charset="0"/>
                <a:cs typeface="Segoe UI" pitchFamily="34" charset="0"/>
              </a:rPr>
              <a:t>Middleware</a:t>
            </a:r>
          </a:p>
        </p:txBody>
      </p:sp>
      <p:sp>
        <p:nvSpPr>
          <p:cNvPr id="86" name="Rectangle 85"/>
          <p:cNvSpPr/>
          <p:nvPr/>
        </p:nvSpPr>
        <p:spPr>
          <a:xfrm>
            <a:off x="4912231" y="3821911"/>
            <a:ext cx="1290451" cy="266700"/>
          </a:xfrm>
          <a:prstGeom prst="rect">
            <a:avLst/>
          </a:prstGeom>
          <a:solidFill>
            <a:srgbClr val="8CC600"/>
          </a:solidFill>
          <a:ln w="9525" cap="flat" cmpd="sng" algn="ctr">
            <a:noFill/>
            <a:prstDash val="solid"/>
          </a:ln>
          <a:effectLst/>
        </p:spPr>
        <p:txBody>
          <a:bodyPr lIns="0" tIns="36870" rIns="0" bIns="36870" rtlCol="0" anchor="t" anchorCtr="0"/>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defTabSz="982985">
              <a:defRPr/>
            </a:pPr>
            <a:r>
              <a:rPr lang="en-US" sz="1200" dirty="0">
                <a:solidFill>
                  <a:srgbClr val="FFFFFF">
                    <a:alpha val="99000"/>
                  </a:srgbClr>
                </a:solidFill>
                <a:latin typeface="Segoe UI"/>
                <a:ea typeface="Segoe UI" pitchFamily="34" charset="0"/>
                <a:cs typeface="Segoe UI" pitchFamily="34" charset="0"/>
              </a:rPr>
              <a:t>Virtualization</a:t>
            </a:r>
          </a:p>
        </p:txBody>
      </p:sp>
      <p:sp>
        <p:nvSpPr>
          <p:cNvPr id="87" name="Rectangle 86"/>
          <p:cNvSpPr/>
          <p:nvPr/>
        </p:nvSpPr>
        <p:spPr>
          <a:xfrm>
            <a:off x="4912231" y="2548418"/>
            <a:ext cx="1290451" cy="266700"/>
          </a:xfrm>
          <a:prstGeom prst="rect">
            <a:avLst/>
          </a:prstGeom>
          <a:solidFill>
            <a:srgbClr val="FF8A00"/>
          </a:solidFill>
          <a:ln w="9525" cap="flat" cmpd="sng" algn="ctr">
            <a:solidFill>
              <a:srgbClr val="FFC000">
                <a:shade val="95000"/>
                <a:satMod val="105000"/>
              </a:srgbClr>
            </a:solidFill>
            <a:prstDash val="solid"/>
          </a:ln>
          <a:effectLst/>
        </p:spPr>
        <p:txBody>
          <a:bodyPr lIns="73739" tIns="36870" rIns="73739" bIns="36870" rtlCol="0" anchor="t" anchorCtr="0"/>
          <a:lstStyle/>
          <a:p>
            <a:pPr algn="ctr" defTabSz="982985">
              <a:defRPr/>
            </a:pPr>
            <a:r>
              <a:rPr lang="en-US" sz="1200" kern="0" dirty="0">
                <a:solidFill>
                  <a:srgbClr val="FFFFFF">
                    <a:alpha val="99000"/>
                  </a:srgbClr>
                </a:solidFill>
                <a:latin typeface="Segoe UI"/>
                <a:ea typeface="Segoe UI" pitchFamily="34" charset="0"/>
                <a:cs typeface="Segoe UI" pitchFamily="34" charset="0"/>
              </a:rPr>
              <a:t>Data</a:t>
            </a:r>
          </a:p>
        </p:txBody>
      </p:sp>
      <p:sp>
        <p:nvSpPr>
          <p:cNvPr id="88" name="Rectangle 87"/>
          <p:cNvSpPr/>
          <p:nvPr/>
        </p:nvSpPr>
        <p:spPr>
          <a:xfrm>
            <a:off x="4912231" y="2230043"/>
            <a:ext cx="1290451" cy="266700"/>
          </a:xfrm>
          <a:prstGeom prst="rect">
            <a:avLst/>
          </a:prstGeom>
          <a:solidFill>
            <a:srgbClr val="FF8A00"/>
          </a:solidFill>
          <a:ln w="9525" cap="flat" cmpd="sng" algn="ctr">
            <a:solidFill>
              <a:srgbClr val="FFC000">
                <a:shade val="95000"/>
                <a:satMod val="105000"/>
              </a:srgbClr>
            </a:solidFill>
            <a:prstDash val="solid"/>
          </a:ln>
          <a:effectLst/>
        </p:spPr>
        <p:txBody>
          <a:bodyPr lIns="73739" tIns="36870" rIns="73739" bIns="36870" rtlCol="0" anchor="t" anchorCtr="0"/>
          <a:lstStyle/>
          <a:p>
            <a:pPr algn="ctr" defTabSz="982985">
              <a:defRPr/>
            </a:pPr>
            <a:r>
              <a:rPr lang="en-US" sz="1200" kern="0" dirty="0">
                <a:solidFill>
                  <a:srgbClr val="FFFFFF">
                    <a:alpha val="99000"/>
                  </a:srgbClr>
                </a:solidFill>
                <a:latin typeface="Segoe UI"/>
                <a:ea typeface="Segoe UI" pitchFamily="34" charset="0"/>
                <a:cs typeface="Segoe UI" pitchFamily="34" charset="0"/>
              </a:rPr>
              <a:t>Applications</a:t>
            </a:r>
          </a:p>
        </p:txBody>
      </p:sp>
      <p:sp>
        <p:nvSpPr>
          <p:cNvPr id="89" name="Rectangle 88"/>
          <p:cNvSpPr/>
          <p:nvPr/>
        </p:nvSpPr>
        <p:spPr>
          <a:xfrm>
            <a:off x="4912231" y="2866791"/>
            <a:ext cx="1290451" cy="266700"/>
          </a:xfrm>
          <a:prstGeom prst="rect">
            <a:avLst/>
          </a:prstGeom>
          <a:solidFill>
            <a:srgbClr val="FF8A00"/>
          </a:solidFill>
          <a:ln w="9525" cap="flat" cmpd="sng" algn="ctr">
            <a:solidFill>
              <a:srgbClr val="FFC000">
                <a:shade val="95000"/>
                <a:satMod val="105000"/>
              </a:srgbClr>
            </a:solidFill>
            <a:prstDash val="solid"/>
          </a:ln>
          <a:effectLst/>
        </p:spPr>
        <p:txBody>
          <a:bodyPr lIns="73739" tIns="36870" rIns="73739" bIns="36870" rtlCol="0" anchor="t" anchorCtr="0"/>
          <a:lstStyle/>
          <a:p>
            <a:pPr algn="ctr" defTabSz="982985">
              <a:defRPr/>
            </a:pPr>
            <a:r>
              <a:rPr lang="en-US" sz="1200" kern="0" dirty="0">
                <a:solidFill>
                  <a:srgbClr val="FFFFFF">
                    <a:alpha val="99000"/>
                  </a:srgbClr>
                </a:solidFill>
                <a:latin typeface="Segoe UI"/>
                <a:ea typeface="Segoe UI" pitchFamily="34" charset="0"/>
                <a:cs typeface="Segoe UI" pitchFamily="34" charset="0"/>
              </a:rPr>
              <a:t>Runtime</a:t>
            </a:r>
          </a:p>
        </p:txBody>
      </p:sp>
      <p:sp>
        <p:nvSpPr>
          <p:cNvPr id="90" name="Left Brace 89"/>
          <p:cNvSpPr/>
          <p:nvPr/>
        </p:nvSpPr>
        <p:spPr>
          <a:xfrm flipH="1">
            <a:off x="6209953" y="3793132"/>
            <a:ext cx="180069" cy="1234800"/>
          </a:xfrm>
          <a:prstGeom prst="leftBrace">
            <a:avLst>
              <a:gd name="adj1" fmla="val 0"/>
              <a:gd name="adj2" fmla="val 50000"/>
            </a:avLst>
          </a:prstGeom>
          <a:noFill/>
          <a:ln w="19050" cap="flat" cmpd="sng" algn="ctr">
            <a:solidFill>
              <a:srgbClr val="00AEEF"/>
            </a:solidFill>
            <a:prstDash val="solid"/>
          </a:ln>
          <a:effectLst/>
        </p:spPr>
        <p:txBody>
          <a:bodyPr lIns="73739" tIns="36870" rIns="73739" bIns="36870" rtlCol="0" anchor="ctr"/>
          <a:lstStyle/>
          <a:p>
            <a:pPr algn="ctr" defTabSz="982985">
              <a:defRPr/>
            </a:pPr>
            <a:endParaRPr lang="en-US" sz="1500" kern="0" dirty="0">
              <a:solidFill>
                <a:srgbClr val="FFFFFF"/>
              </a:solidFill>
              <a:latin typeface="Segoe UI"/>
              <a:ea typeface="Segoe UI" pitchFamily="34" charset="0"/>
              <a:cs typeface="Segoe UI" pitchFamily="34" charset="0"/>
            </a:endParaRPr>
          </a:p>
        </p:txBody>
      </p:sp>
      <p:sp>
        <p:nvSpPr>
          <p:cNvPr id="91" name="TextBox 56"/>
          <p:cNvSpPr txBox="1"/>
          <p:nvPr/>
        </p:nvSpPr>
        <p:spPr>
          <a:xfrm flipH="1">
            <a:off x="6343648" y="3814507"/>
            <a:ext cx="318195" cy="1220607"/>
          </a:xfrm>
          <a:prstGeom prst="rect">
            <a:avLst/>
          </a:prstGeom>
          <a:noFill/>
        </p:spPr>
        <p:txBody>
          <a:bodyPr vert="eaVert" wrap="none" lIns="73739" tIns="36870" rIns="73739" bIns="3687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algn="ctr" defTabSz="982905" fontAlgn="base">
              <a:spcAft>
                <a:spcPct val="0"/>
              </a:spcAft>
            </a:pPr>
            <a:r>
              <a:rPr lang="en-US" sz="1100" dirty="0">
                <a:solidFill>
                  <a:srgbClr val="595959">
                    <a:alpha val="99000"/>
                  </a:srgbClr>
                </a:solidFill>
                <a:ea typeface="Kozuka Gothic Pro R" pitchFamily="34" charset="-128"/>
              </a:rPr>
              <a:t>Managed by vendor</a:t>
            </a:r>
          </a:p>
        </p:txBody>
      </p:sp>
      <p:sp>
        <p:nvSpPr>
          <p:cNvPr id="92" name="Left Brace 91"/>
          <p:cNvSpPr/>
          <p:nvPr/>
        </p:nvSpPr>
        <p:spPr>
          <a:xfrm>
            <a:off x="4803127" y="2230043"/>
            <a:ext cx="105040" cy="1540191"/>
          </a:xfrm>
          <a:prstGeom prst="leftBrace">
            <a:avLst>
              <a:gd name="adj1" fmla="val 0"/>
              <a:gd name="adj2" fmla="val 50000"/>
            </a:avLst>
          </a:prstGeom>
          <a:noFill/>
          <a:ln w="19050" cap="flat" cmpd="sng" algn="ctr">
            <a:solidFill>
              <a:srgbClr val="00AEEF"/>
            </a:solidFill>
            <a:prstDash val="solid"/>
          </a:ln>
          <a:effectLst/>
        </p:spPr>
        <p:txBody>
          <a:bodyPr lIns="73739" tIns="36870" rIns="73739" bIns="36870" rtlCol="0" anchor="ctr"/>
          <a:lstStyle/>
          <a:p>
            <a:pPr algn="ctr" defTabSz="982985">
              <a:defRPr/>
            </a:pPr>
            <a:endParaRPr lang="en-US" sz="1500" kern="0" dirty="0">
              <a:solidFill>
                <a:srgbClr val="FFFFFF"/>
              </a:solidFill>
              <a:latin typeface="Segoe UI"/>
              <a:ea typeface="Segoe UI" pitchFamily="34" charset="0"/>
              <a:cs typeface="Segoe UI" pitchFamily="34" charset="0"/>
            </a:endParaRPr>
          </a:p>
        </p:txBody>
      </p:sp>
      <p:sp>
        <p:nvSpPr>
          <p:cNvPr id="93" name="TextBox 58"/>
          <p:cNvSpPr txBox="1"/>
          <p:nvPr/>
        </p:nvSpPr>
        <p:spPr>
          <a:xfrm>
            <a:off x="4478384" y="2616710"/>
            <a:ext cx="318195" cy="779781"/>
          </a:xfrm>
          <a:prstGeom prst="rect">
            <a:avLst/>
          </a:prstGeom>
          <a:noFill/>
        </p:spPr>
        <p:txBody>
          <a:bodyPr vert="vert270" wrap="none" lIns="73739" tIns="36870" rIns="73739" bIns="3687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algn="ctr" defTabSz="982905" fontAlgn="base">
              <a:spcAft>
                <a:spcPct val="0"/>
              </a:spcAft>
            </a:pPr>
            <a:r>
              <a:rPr lang="en-US" sz="1100" dirty="0">
                <a:solidFill>
                  <a:srgbClr val="595959">
                    <a:alpha val="99000"/>
                  </a:srgbClr>
                </a:solidFill>
                <a:ea typeface="Kozuka Gothic Pro R" pitchFamily="34" charset="-128"/>
              </a:rPr>
              <a:t>You manage</a:t>
            </a:r>
          </a:p>
        </p:txBody>
      </p:sp>
      <p:grpSp>
        <p:nvGrpSpPr>
          <p:cNvPr id="94" name="Group 93"/>
          <p:cNvGrpSpPr/>
          <p:nvPr/>
        </p:nvGrpSpPr>
        <p:grpSpPr>
          <a:xfrm>
            <a:off x="6528035" y="1690425"/>
            <a:ext cx="2131860" cy="3359095"/>
            <a:chOff x="5979422" y="1583373"/>
            <a:chExt cx="2706420" cy="4798706"/>
          </a:xfrm>
        </p:grpSpPr>
        <p:sp>
          <p:nvSpPr>
            <p:cNvPr id="95" name="Rectangle 94"/>
            <p:cNvSpPr/>
            <p:nvPr/>
          </p:nvSpPr>
          <p:spPr>
            <a:xfrm>
              <a:off x="6405737" y="1583373"/>
              <a:ext cx="2000311" cy="640080"/>
            </a:xfrm>
            <a:prstGeom prst="rect">
              <a:avLst/>
            </a:prstGeom>
            <a:noFill/>
            <a:ln w="9525" cap="flat" cmpd="sng" algn="ctr">
              <a:noFill/>
              <a:prstDash val="solid"/>
            </a:ln>
            <a:effectLst/>
          </p:spPr>
          <p:txBody>
            <a:bodyPr tIns="0" bIns="0"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lvl="1" defTabSz="982905" fontAlgn="base">
                <a:spcAft>
                  <a:spcPct val="0"/>
                </a:spcAft>
                <a:defRPr/>
              </a:pPr>
              <a:r>
                <a:rPr lang="en-US" sz="1300" dirty="0">
                  <a:solidFill>
                    <a:srgbClr val="595959">
                      <a:alpha val="99000"/>
                    </a:srgbClr>
                  </a:solidFill>
                  <a:latin typeface="Segoe UI"/>
                  <a:ea typeface="Kozuka Gothic Pro R" pitchFamily="34" charset="-128"/>
                </a:rPr>
                <a:t>Platform</a:t>
              </a:r>
            </a:p>
            <a:p>
              <a:pPr defTabSz="982985">
                <a:defRPr/>
              </a:pPr>
              <a:r>
                <a:rPr lang="en-US" sz="1600" dirty="0">
                  <a:solidFill>
                    <a:srgbClr val="595959">
                      <a:alpha val="99000"/>
                    </a:srgbClr>
                  </a:solidFill>
                  <a:latin typeface="Segoe UI"/>
                  <a:ea typeface="Kozuka Gothic Pro R" pitchFamily="34" charset="-128"/>
                </a:rPr>
                <a:t>(as a Service)</a:t>
              </a:r>
            </a:p>
          </p:txBody>
        </p:sp>
        <p:sp>
          <p:nvSpPr>
            <p:cNvPr id="96" name="Left Brace 95"/>
            <p:cNvSpPr/>
            <p:nvPr/>
          </p:nvSpPr>
          <p:spPr>
            <a:xfrm flipH="1">
              <a:off x="8131739" y="3259131"/>
              <a:ext cx="209580" cy="3122948"/>
            </a:xfrm>
            <a:prstGeom prst="leftBrace">
              <a:avLst>
                <a:gd name="adj1" fmla="val 0"/>
                <a:gd name="adj2" fmla="val 50000"/>
              </a:avLst>
            </a:prstGeom>
            <a:noFill/>
            <a:ln w="19050" cap="flat" cmpd="sng" algn="ctr">
              <a:solidFill>
                <a:srgbClr val="00AEEF"/>
              </a:solidFill>
              <a:prstDash val="solid"/>
            </a:ln>
            <a:effectLst/>
          </p:spPr>
          <p:txBody>
            <a:bodyPr rtlCol="0" anchor="ctr"/>
            <a:lstStyle/>
            <a:p>
              <a:pPr algn="ctr" defTabSz="982985">
                <a:defRPr/>
              </a:pPr>
              <a:endParaRPr lang="en-US" sz="1500" kern="0" dirty="0">
                <a:solidFill>
                  <a:srgbClr val="FFFFFF"/>
                </a:solidFill>
                <a:latin typeface="Segoe UI"/>
                <a:ea typeface="Segoe UI" pitchFamily="34" charset="0"/>
                <a:cs typeface="Segoe UI" pitchFamily="34" charset="0"/>
              </a:endParaRPr>
            </a:p>
          </p:txBody>
        </p:sp>
        <p:sp>
          <p:nvSpPr>
            <p:cNvPr id="97" name="TextBox 54"/>
            <p:cNvSpPr txBox="1"/>
            <p:nvPr/>
          </p:nvSpPr>
          <p:spPr>
            <a:xfrm flipH="1">
              <a:off x="8236507" y="3873021"/>
              <a:ext cx="449335" cy="1929558"/>
            </a:xfrm>
            <a:prstGeom prst="rect">
              <a:avLst/>
            </a:prstGeom>
            <a:noFill/>
          </p:spPr>
          <p:txBody>
            <a:bodyPr vert="eaVert"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algn="ctr" defTabSz="982905" fontAlgn="base">
                <a:spcAft>
                  <a:spcPct val="0"/>
                </a:spcAft>
                <a:defRPr/>
              </a:pPr>
              <a:r>
                <a:rPr lang="en-US" sz="1100" dirty="0">
                  <a:solidFill>
                    <a:srgbClr val="595959">
                      <a:alpha val="99000"/>
                    </a:srgbClr>
                  </a:solidFill>
                  <a:latin typeface="Segoe UI"/>
                  <a:ea typeface="Kozuka Gothic Pro R" pitchFamily="34" charset="-128"/>
                </a:rPr>
                <a:t>Managed by vendor</a:t>
              </a:r>
            </a:p>
          </p:txBody>
        </p:sp>
        <p:sp>
          <p:nvSpPr>
            <p:cNvPr id="98" name="Left Brace 97"/>
            <p:cNvSpPr/>
            <p:nvPr/>
          </p:nvSpPr>
          <p:spPr>
            <a:xfrm>
              <a:off x="6322411" y="2335206"/>
              <a:ext cx="152400" cy="847725"/>
            </a:xfrm>
            <a:prstGeom prst="leftBrace">
              <a:avLst>
                <a:gd name="adj1" fmla="val 0"/>
                <a:gd name="adj2" fmla="val 50000"/>
              </a:avLst>
            </a:prstGeom>
            <a:noFill/>
            <a:ln w="19050" cap="flat" cmpd="sng" algn="ctr">
              <a:solidFill>
                <a:srgbClr val="00AEEF"/>
              </a:solidFill>
              <a:prstDash val="solid"/>
            </a:ln>
            <a:effectLst/>
          </p:spPr>
          <p:txBody>
            <a:bodyPr rtlCol="0" anchor="ctr"/>
            <a:lstStyle/>
            <a:p>
              <a:pPr algn="ctr" defTabSz="982985">
                <a:defRPr/>
              </a:pPr>
              <a:endParaRPr lang="en-US" sz="1500" kern="0" dirty="0">
                <a:solidFill>
                  <a:srgbClr val="FFFFFF"/>
                </a:solidFill>
                <a:latin typeface="Segoe UI"/>
                <a:ea typeface="Segoe UI" pitchFamily="34" charset="0"/>
                <a:cs typeface="Segoe UI" pitchFamily="34" charset="0"/>
              </a:endParaRPr>
            </a:p>
          </p:txBody>
        </p:sp>
        <p:sp>
          <p:nvSpPr>
            <p:cNvPr id="99" name="TextBox 60"/>
            <p:cNvSpPr txBox="1"/>
            <p:nvPr/>
          </p:nvSpPr>
          <p:spPr>
            <a:xfrm>
              <a:off x="5979422" y="2130047"/>
              <a:ext cx="449335" cy="1251717"/>
            </a:xfrm>
            <a:prstGeom prst="rect">
              <a:avLst/>
            </a:prstGeom>
            <a:noFill/>
          </p:spPr>
          <p:txBody>
            <a:bodyPr vert="vert270"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algn="ctr" defTabSz="982905" fontAlgn="base">
                <a:spcAft>
                  <a:spcPct val="0"/>
                </a:spcAft>
                <a:defRPr/>
              </a:pPr>
              <a:r>
                <a:rPr lang="en-US" sz="1100" dirty="0">
                  <a:solidFill>
                    <a:srgbClr val="595959">
                      <a:alpha val="99000"/>
                    </a:srgbClr>
                  </a:solidFill>
                  <a:latin typeface="Segoe UI"/>
                  <a:ea typeface="Kozuka Gothic Pro R" pitchFamily="34" charset="-128"/>
                </a:rPr>
                <a:t>You manage</a:t>
              </a:r>
            </a:p>
          </p:txBody>
        </p:sp>
        <p:sp>
          <p:nvSpPr>
            <p:cNvPr id="100" name="Rectangle 99"/>
            <p:cNvSpPr/>
            <p:nvPr/>
          </p:nvSpPr>
          <p:spPr>
            <a:xfrm>
              <a:off x="6484238" y="5537990"/>
              <a:ext cx="1638240" cy="381000"/>
            </a:xfrm>
            <a:prstGeom prst="rect">
              <a:avLst/>
            </a:prstGeom>
            <a:solidFill>
              <a:srgbClr val="8CC600"/>
            </a:solidFill>
            <a:ln w="9525" cap="flat" cmpd="sng" algn="ctr">
              <a:noFill/>
              <a:prstDash val="solid"/>
            </a:ln>
            <a:effectLst/>
          </p:spPr>
          <p:txBody>
            <a:bodyPr lIns="0" rIns="0" rtlCol="0" anchor="t" anchorCtr="0"/>
            <a:lstStyle/>
            <a:p>
              <a:pPr algn="ctr" defTabSz="982985">
                <a:defRPr/>
              </a:pPr>
              <a:r>
                <a:rPr lang="en-US" sz="1200" kern="0" dirty="0">
                  <a:solidFill>
                    <a:srgbClr val="FFFFFF">
                      <a:alpha val="99000"/>
                    </a:srgbClr>
                  </a:solidFill>
                  <a:latin typeface="Segoe UI"/>
                  <a:ea typeface="Segoe UI" pitchFamily="34" charset="0"/>
                  <a:cs typeface="Segoe UI" pitchFamily="34" charset="0"/>
                </a:rPr>
                <a:t>Storage</a:t>
              </a:r>
            </a:p>
          </p:txBody>
        </p:sp>
        <p:sp>
          <p:nvSpPr>
            <p:cNvPr id="101" name="Rectangle 100"/>
            <p:cNvSpPr/>
            <p:nvPr/>
          </p:nvSpPr>
          <p:spPr>
            <a:xfrm>
              <a:off x="6484238" y="5083171"/>
              <a:ext cx="1638240" cy="381000"/>
            </a:xfrm>
            <a:prstGeom prst="rect">
              <a:avLst/>
            </a:prstGeom>
            <a:solidFill>
              <a:srgbClr val="8CC600"/>
            </a:solidFill>
            <a:ln w="9525" cap="flat" cmpd="sng" algn="ctr">
              <a:noFill/>
              <a:prstDash val="solid"/>
            </a:ln>
            <a:effectLst/>
          </p:spPr>
          <p:txBody>
            <a:bodyPr lIns="0" rIns="0" rtlCol="0" anchor="t" anchorCtr="0"/>
            <a:lstStyle/>
            <a:p>
              <a:pPr algn="ctr" defTabSz="982985">
                <a:defRPr/>
              </a:pPr>
              <a:r>
                <a:rPr lang="en-US" sz="1200" kern="0" dirty="0">
                  <a:solidFill>
                    <a:srgbClr val="FFFFFF">
                      <a:alpha val="99000"/>
                    </a:srgbClr>
                  </a:solidFill>
                  <a:latin typeface="Segoe UI"/>
                  <a:ea typeface="Segoe UI" pitchFamily="34" charset="0"/>
                  <a:cs typeface="Segoe UI" pitchFamily="34" charset="0"/>
                </a:rPr>
                <a:t>Servers</a:t>
              </a:r>
            </a:p>
          </p:txBody>
        </p:sp>
        <p:sp>
          <p:nvSpPr>
            <p:cNvPr id="102" name="Rectangle 101"/>
            <p:cNvSpPr/>
            <p:nvPr/>
          </p:nvSpPr>
          <p:spPr>
            <a:xfrm>
              <a:off x="6484238" y="5992807"/>
              <a:ext cx="1638240" cy="381000"/>
            </a:xfrm>
            <a:prstGeom prst="rect">
              <a:avLst/>
            </a:prstGeom>
            <a:solidFill>
              <a:srgbClr val="8CC600"/>
            </a:solidFill>
            <a:ln w="9525" cap="flat" cmpd="sng" algn="ctr">
              <a:noFill/>
              <a:prstDash val="solid"/>
            </a:ln>
            <a:effectLst/>
          </p:spPr>
          <p:txBody>
            <a:bodyPr lIns="0" rIns="0" rtlCol="0" anchor="t" anchorCtr="0"/>
            <a:lstStyle/>
            <a:p>
              <a:pPr algn="ctr" defTabSz="982985">
                <a:defRPr/>
              </a:pPr>
              <a:r>
                <a:rPr lang="en-US" sz="1200" kern="0" dirty="0">
                  <a:solidFill>
                    <a:srgbClr val="FFFFFF">
                      <a:alpha val="99000"/>
                    </a:srgbClr>
                  </a:solidFill>
                  <a:latin typeface="Segoe UI"/>
                  <a:ea typeface="Segoe UI" pitchFamily="34" charset="0"/>
                  <a:cs typeface="Segoe UI" pitchFamily="34" charset="0"/>
                </a:rPr>
                <a:t>Networking</a:t>
              </a:r>
            </a:p>
          </p:txBody>
        </p:sp>
        <p:sp>
          <p:nvSpPr>
            <p:cNvPr id="103" name="Rectangle 102"/>
            <p:cNvSpPr/>
            <p:nvPr/>
          </p:nvSpPr>
          <p:spPr>
            <a:xfrm>
              <a:off x="6484238" y="4173533"/>
              <a:ext cx="1638240" cy="381000"/>
            </a:xfrm>
            <a:prstGeom prst="rect">
              <a:avLst/>
            </a:prstGeom>
            <a:solidFill>
              <a:srgbClr val="8CC600"/>
            </a:solidFill>
            <a:ln w="9525" cap="flat" cmpd="sng" algn="ctr">
              <a:noFill/>
              <a:prstDash val="solid"/>
            </a:ln>
            <a:effectLst/>
          </p:spPr>
          <p:txBody>
            <a:bodyPr lIns="0" rIns="0" rtlCol="0" anchor="t" anchorCtr="0"/>
            <a:lstStyle/>
            <a:p>
              <a:pPr algn="ctr" defTabSz="982985">
                <a:defRPr/>
              </a:pPr>
              <a:r>
                <a:rPr lang="en-US" sz="1200" kern="0" dirty="0">
                  <a:solidFill>
                    <a:srgbClr val="FFFFFF">
                      <a:alpha val="99000"/>
                    </a:srgbClr>
                  </a:solidFill>
                  <a:latin typeface="Segoe UI"/>
                  <a:ea typeface="Segoe UI" pitchFamily="34" charset="0"/>
                  <a:cs typeface="Segoe UI" pitchFamily="34" charset="0"/>
                </a:rPr>
                <a:t>O/S</a:t>
              </a:r>
            </a:p>
          </p:txBody>
        </p:sp>
        <p:sp>
          <p:nvSpPr>
            <p:cNvPr id="104" name="Rectangle 103"/>
            <p:cNvSpPr/>
            <p:nvPr/>
          </p:nvSpPr>
          <p:spPr>
            <a:xfrm>
              <a:off x="6484238" y="3718714"/>
              <a:ext cx="1638240" cy="381000"/>
            </a:xfrm>
            <a:prstGeom prst="rect">
              <a:avLst/>
            </a:prstGeom>
            <a:solidFill>
              <a:srgbClr val="8CC600"/>
            </a:solidFill>
            <a:ln w="9525" cap="flat" cmpd="sng" algn="ctr">
              <a:noFill/>
              <a:prstDash val="solid"/>
            </a:ln>
            <a:effectLst/>
          </p:spPr>
          <p:txBody>
            <a:bodyPr lIns="0" rIns="0" rtlCol="0" anchor="t" anchorCtr="0"/>
            <a:lstStyle/>
            <a:p>
              <a:pPr algn="ctr" defTabSz="982985">
                <a:defRPr/>
              </a:pPr>
              <a:r>
                <a:rPr lang="en-US" sz="1200" kern="0" dirty="0">
                  <a:solidFill>
                    <a:srgbClr val="FFFFFF">
                      <a:alpha val="99000"/>
                    </a:srgbClr>
                  </a:solidFill>
                  <a:latin typeface="Segoe UI"/>
                  <a:ea typeface="Segoe UI" pitchFamily="34" charset="0"/>
                  <a:cs typeface="Segoe UI" pitchFamily="34" charset="0"/>
                </a:rPr>
                <a:t>Middleware</a:t>
              </a:r>
            </a:p>
          </p:txBody>
        </p:sp>
        <p:sp>
          <p:nvSpPr>
            <p:cNvPr id="105" name="Rectangle 104"/>
            <p:cNvSpPr/>
            <p:nvPr/>
          </p:nvSpPr>
          <p:spPr>
            <a:xfrm>
              <a:off x="6484238" y="4628352"/>
              <a:ext cx="1638240" cy="381000"/>
            </a:xfrm>
            <a:prstGeom prst="rect">
              <a:avLst/>
            </a:prstGeom>
            <a:solidFill>
              <a:srgbClr val="8CC600"/>
            </a:solidFill>
            <a:ln w="9525" cap="flat" cmpd="sng" algn="ctr">
              <a:noFill/>
              <a:prstDash val="solid"/>
            </a:ln>
            <a:effectLst/>
          </p:spPr>
          <p:txBody>
            <a:bodyPr lIns="0" rIns="0" rtlCol="0" anchor="t" anchorCtr="0"/>
            <a:lstStyle/>
            <a:p>
              <a:pPr algn="ctr" defTabSz="982985">
                <a:defRPr/>
              </a:pPr>
              <a:r>
                <a:rPr lang="en-US" sz="1200" kern="0" dirty="0">
                  <a:solidFill>
                    <a:srgbClr val="FFFFFF">
                      <a:alpha val="99000"/>
                    </a:srgbClr>
                  </a:solidFill>
                  <a:latin typeface="Segoe UI"/>
                  <a:ea typeface="Segoe UI" pitchFamily="34" charset="0"/>
                  <a:cs typeface="Segoe UI" pitchFamily="34" charset="0"/>
                </a:rPr>
                <a:t>Virtualization</a:t>
              </a:r>
            </a:p>
          </p:txBody>
        </p:sp>
        <p:sp>
          <p:nvSpPr>
            <p:cNvPr id="106" name="Rectangle 105"/>
            <p:cNvSpPr/>
            <p:nvPr/>
          </p:nvSpPr>
          <p:spPr>
            <a:xfrm>
              <a:off x="6484238" y="2354257"/>
              <a:ext cx="1638240" cy="381000"/>
            </a:xfrm>
            <a:prstGeom prst="rect">
              <a:avLst/>
            </a:prstGeom>
            <a:solidFill>
              <a:srgbClr val="FF8A00"/>
            </a:solidFill>
            <a:ln w="9525" cap="flat" cmpd="sng" algn="ctr">
              <a:solidFill>
                <a:srgbClr val="FFC000">
                  <a:shade val="95000"/>
                  <a:satMod val="105000"/>
                </a:srgbClr>
              </a:solidFill>
              <a:prstDash val="solid"/>
            </a:ln>
            <a:effectLst/>
          </p:spPr>
          <p:txBody>
            <a:bodyPr rtlCol="0" anchor="t" anchorCtr="0"/>
            <a:lstStyle/>
            <a:p>
              <a:pPr algn="ctr" defTabSz="982985">
                <a:defRPr/>
              </a:pPr>
              <a:r>
                <a:rPr lang="en-US" sz="1200" kern="0" dirty="0">
                  <a:solidFill>
                    <a:srgbClr val="FFFFFF">
                      <a:alpha val="99000"/>
                    </a:srgbClr>
                  </a:solidFill>
                  <a:latin typeface="Segoe UI"/>
                  <a:ea typeface="Segoe UI" pitchFamily="34" charset="0"/>
                  <a:cs typeface="Segoe UI" pitchFamily="34" charset="0"/>
                </a:rPr>
                <a:t>Applications</a:t>
              </a:r>
            </a:p>
          </p:txBody>
        </p:sp>
        <p:sp>
          <p:nvSpPr>
            <p:cNvPr id="107" name="Rectangle 106"/>
            <p:cNvSpPr/>
            <p:nvPr/>
          </p:nvSpPr>
          <p:spPr>
            <a:xfrm>
              <a:off x="6484238" y="3263895"/>
              <a:ext cx="1638240" cy="381000"/>
            </a:xfrm>
            <a:prstGeom prst="rect">
              <a:avLst/>
            </a:prstGeom>
            <a:solidFill>
              <a:srgbClr val="8CC600"/>
            </a:solidFill>
            <a:ln w="9525" cap="flat" cmpd="sng" algn="ctr">
              <a:noFill/>
              <a:prstDash val="solid"/>
            </a:ln>
            <a:effectLst/>
          </p:spPr>
          <p:txBody>
            <a:bodyPr lIns="0" rIns="0" rtlCol="0" anchor="t" anchorCtr="0"/>
            <a:lstStyle/>
            <a:p>
              <a:pPr algn="ctr" defTabSz="982985">
                <a:defRPr/>
              </a:pPr>
              <a:r>
                <a:rPr lang="en-US" sz="1200" kern="0" dirty="0">
                  <a:solidFill>
                    <a:srgbClr val="FFFFFF">
                      <a:alpha val="99000"/>
                    </a:srgbClr>
                  </a:solidFill>
                  <a:latin typeface="Segoe UI"/>
                  <a:ea typeface="Segoe UI" pitchFamily="34" charset="0"/>
                  <a:cs typeface="Segoe UI" pitchFamily="34" charset="0"/>
                </a:rPr>
                <a:t>Runtime</a:t>
              </a:r>
            </a:p>
          </p:txBody>
        </p:sp>
        <p:sp>
          <p:nvSpPr>
            <p:cNvPr id="108" name="Rectangle 107"/>
            <p:cNvSpPr/>
            <p:nvPr/>
          </p:nvSpPr>
          <p:spPr>
            <a:xfrm>
              <a:off x="6484238" y="2809076"/>
              <a:ext cx="1638240" cy="381000"/>
            </a:xfrm>
            <a:prstGeom prst="rect">
              <a:avLst/>
            </a:prstGeom>
            <a:solidFill>
              <a:srgbClr val="FF8A00"/>
            </a:solidFill>
            <a:ln w="9525" cap="flat" cmpd="sng" algn="ctr">
              <a:solidFill>
                <a:srgbClr val="FFC000">
                  <a:shade val="95000"/>
                  <a:satMod val="105000"/>
                </a:srgbClr>
              </a:solidFill>
              <a:prstDash val="solid"/>
            </a:ln>
            <a:effectLst/>
          </p:spPr>
          <p:txBody>
            <a:bodyPr rtlCol="0" anchor="t" anchorCtr="0"/>
            <a:lstStyle/>
            <a:p>
              <a:pPr algn="ctr" defTabSz="982985">
                <a:defRPr/>
              </a:pPr>
              <a:r>
                <a:rPr lang="en-US" sz="1200" kern="0" dirty="0">
                  <a:solidFill>
                    <a:srgbClr val="FFFFFF">
                      <a:alpha val="99000"/>
                    </a:srgbClr>
                  </a:solidFill>
                  <a:latin typeface="Segoe UI"/>
                  <a:ea typeface="Segoe UI" pitchFamily="34" charset="0"/>
                  <a:cs typeface="Segoe UI" pitchFamily="34" charset="0"/>
                </a:rPr>
                <a:t>Data</a:t>
              </a:r>
            </a:p>
          </p:txBody>
        </p:sp>
      </p:grpSp>
      <p:grpSp>
        <p:nvGrpSpPr>
          <p:cNvPr id="109" name="Group 108"/>
          <p:cNvGrpSpPr/>
          <p:nvPr/>
        </p:nvGrpSpPr>
        <p:grpSpPr>
          <a:xfrm>
            <a:off x="8892259" y="1690426"/>
            <a:ext cx="1829915" cy="3359092"/>
            <a:chOff x="8980831" y="1583373"/>
            <a:chExt cx="2323096" cy="4798703"/>
          </a:xfrm>
        </p:grpSpPr>
        <p:sp>
          <p:nvSpPr>
            <p:cNvPr id="110" name="Rectangle 109"/>
            <p:cNvSpPr/>
            <p:nvPr/>
          </p:nvSpPr>
          <p:spPr>
            <a:xfrm>
              <a:off x="8980831" y="1583373"/>
              <a:ext cx="2028257" cy="640080"/>
            </a:xfrm>
            <a:prstGeom prst="rect">
              <a:avLst/>
            </a:prstGeom>
            <a:noFill/>
            <a:ln w="9525" cap="flat" cmpd="sng" algn="ctr">
              <a:noFill/>
              <a:prstDash val="solid"/>
            </a:ln>
            <a:effectLst/>
          </p:spPr>
          <p:txBody>
            <a:bodyPr tIns="0" bIns="0"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lvl="1" defTabSz="982905" fontAlgn="base">
                <a:spcAft>
                  <a:spcPct val="0"/>
                </a:spcAft>
                <a:defRPr/>
              </a:pPr>
              <a:r>
                <a:rPr lang="en-US" sz="1300" dirty="0">
                  <a:solidFill>
                    <a:srgbClr val="595959">
                      <a:alpha val="99000"/>
                    </a:srgbClr>
                  </a:solidFill>
                  <a:latin typeface="Segoe UI"/>
                  <a:ea typeface="Kozuka Gothic Pro R" pitchFamily="34" charset="-128"/>
                </a:rPr>
                <a:t>Software</a:t>
              </a:r>
            </a:p>
            <a:p>
              <a:pPr defTabSz="982985">
                <a:defRPr/>
              </a:pPr>
              <a:r>
                <a:rPr lang="en-US" sz="1600" dirty="0">
                  <a:solidFill>
                    <a:srgbClr val="595959">
                      <a:alpha val="99000"/>
                    </a:srgbClr>
                  </a:solidFill>
                  <a:latin typeface="Segoe UI"/>
                  <a:ea typeface="Kozuka Gothic Pro R" pitchFamily="34" charset="-128"/>
                </a:rPr>
                <a:t>(as a Service)</a:t>
              </a:r>
            </a:p>
          </p:txBody>
        </p:sp>
        <p:sp>
          <p:nvSpPr>
            <p:cNvPr id="111" name="Left Brace 110"/>
            <p:cNvSpPr/>
            <p:nvPr/>
          </p:nvSpPr>
          <p:spPr>
            <a:xfrm flipH="1">
              <a:off x="10688405" y="2335204"/>
              <a:ext cx="200055" cy="4046872"/>
            </a:xfrm>
            <a:prstGeom prst="leftBrace">
              <a:avLst>
                <a:gd name="adj1" fmla="val 0"/>
                <a:gd name="adj2" fmla="val 50000"/>
              </a:avLst>
            </a:prstGeom>
            <a:noFill/>
            <a:ln w="19050" cap="flat" cmpd="sng" algn="ctr">
              <a:solidFill>
                <a:srgbClr val="00AEEF"/>
              </a:solidFill>
              <a:prstDash val="solid"/>
            </a:ln>
            <a:effectLst/>
          </p:spPr>
          <p:txBody>
            <a:bodyPr rtlCol="0" anchor="ctr"/>
            <a:lstStyle/>
            <a:p>
              <a:pPr algn="ctr" defTabSz="982985">
                <a:defRPr/>
              </a:pPr>
              <a:endParaRPr lang="en-US" sz="1500" kern="0" dirty="0">
                <a:solidFill>
                  <a:srgbClr val="FFFFFF"/>
                </a:solidFill>
                <a:latin typeface="Segoe UI"/>
                <a:ea typeface="Segoe UI" pitchFamily="34" charset="0"/>
                <a:cs typeface="Segoe UI" pitchFamily="34" charset="0"/>
              </a:endParaRPr>
            </a:p>
          </p:txBody>
        </p:sp>
        <p:sp>
          <p:nvSpPr>
            <p:cNvPr id="112" name="TextBox 64"/>
            <p:cNvSpPr txBox="1"/>
            <p:nvPr/>
          </p:nvSpPr>
          <p:spPr>
            <a:xfrm flipH="1">
              <a:off x="10854593" y="3401116"/>
              <a:ext cx="449334" cy="1929559"/>
            </a:xfrm>
            <a:prstGeom prst="rect">
              <a:avLst/>
            </a:prstGeom>
            <a:noFill/>
          </p:spPr>
          <p:txBody>
            <a:bodyPr vert="eaVert"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algn="ctr" defTabSz="982905" fontAlgn="base">
                <a:spcAft>
                  <a:spcPct val="0"/>
                </a:spcAft>
                <a:defRPr/>
              </a:pPr>
              <a:r>
                <a:rPr lang="en-US" sz="1100" dirty="0">
                  <a:solidFill>
                    <a:srgbClr val="595959">
                      <a:alpha val="99000"/>
                    </a:srgbClr>
                  </a:solidFill>
                  <a:latin typeface="Segoe UI"/>
                  <a:ea typeface="Kozuka Gothic Pro R" pitchFamily="34" charset="-128"/>
                </a:rPr>
                <a:t>Managed by vendor</a:t>
              </a:r>
            </a:p>
          </p:txBody>
        </p:sp>
        <p:sp>
          <p:nvSpPr>
            <p:cNvPr id="113" name="Rectangle 112"/>
            <p:cNvSpPr/>
            <p:nvPr/>
          </p:nvSpPr>
          <p:spPr>
            <a:xfrm>
              <a:off x="9040806" y="5537987"/>
              <a:ext cx="1638240" cy="381000"/>
            </a:xfrm>
            <a:prstGeom prst="rect">
              <a:avLst/>
            </a:prstGeom>
            <a:solidFill>
              <a:srgbClr val="8CC600"/>
            </a:solidFill>
            <a:ln w="9525" cap="flat" cmpd="sng" algn="ctr">
              <a:noFill/>
              <a:prstDash val="solid"/>
            </a:ln>
            <a:effectLst/>
          </p:spPr>
          <p:txBody>
            <a:bodyPr lIns="0" rIns="0" rtlCol="0" anchor="t" anchorCtr="0"/>
            <a:lstStyle/>
            <a:p>
              <a:pPr algn="ctr" defTabSz="982985">
                <a:defRPr/>
              </a:pPr>
              <a:r>
                <a:rPr lang="en-US" sz="1200" kern="0" dirty="0">
                  <a:solidFill>
                    <a:srgbClr val="FFFFFF">
                      <a:alpha val="99000"/>
                    </a:srgbClr>
                  </a:solidFill>
                  <a:latin typeface="Segoe UI"/>
                  <a:ea typeface="Segoe UI" pitchFamily="34" charset="0"/>
                  <a:cs typeface="Segoe UI" pitchFamily="34" charset="0"/>
                </a:rPr>
                <a:t>Storage</a:t>
              </a:r>
            </a:p>
          </p:txBody>
        </p:sp>
        <p:sp>
          <p:nvSpPr>
            <p:cNvPr id="114" name="Rectangle 113"/>
            <p:cNvSpPr/>
            <p:nvPr/>
          </p:nvSpPr>
          <p:spPr>
            <a:xfrm>
              <a:off x="9040806" y="5083168"/>
              <a:ext cx="1638240" cy="381000"/>
            </a:xfrm>
            <a:prstGeom prst="rect">
              <a:avLst/>
            </a:prstGeom>
            <a:solidFill>
              <a:srgbClr val="8CC600"/>
            </a:solidFill>
            <a:ln w="9525" cap="flat" cmpd="sng" algn="ctr">
              <a:noFill/>
              <a:prstDash val="solid"/>
            </a:ln>
            <a:effectLst/>
          </p:spPr>
          <p:txBody>
            <a:bodyPr lIns="0" rIns="0" rtlCol="0" anchor="t" anchorCtr="0"/>
            <a:lstStyle/>
            <a:p>
              <a:pPr algn="ctr" defTabSz="982985">
                <a:defRPr/>
              </a:pPr>
              <a:r>
                <a:rPr lang="en-US" sz="1200" kern="0" dirty="0">
                  <a:solidFill>
                    <a:srgbClr val="FFFFFF">
                      <a:alpha val="99000"/>
                    </a:srgbClr>
                  </a:solidFill>
                  <a:latin typeface="Segoe UI"/>
                  <a:ea typeface="Segoe UI" pitchFamily="34" charset="0"/>
                  <a:cs typeface="Segoe UI" pitchFamily="34" charset="0"/>
                </a:rPr>
                <a:t>Servers</a:t>
              </a:r>
            </a:p>
          </p:txBody>
        </p:sp>
        <p:sp>
          <p:nvSpPr>
            <p:cNvPr id="115" name="Rectangle 114"/>
            <p:cNvSpPr/>
            <p:nvPr/>
          </p:nvSpPr>
          <p:spPr>
            <a:xfrm>
              <a:off x="9040806" y="5992804"/>
              <a:ext cx="1638240" cy="381000"/>
            </a:xfrm>
            <a:prstGeom prst="rect">
              <a:avLst/>
            </a:prstGeom>
            <a:solidFill>
              <a:srgbClr val="8CC600"/>
            </a:solidFill>
            <a:ln w="9525" cap="flat" cmpd="sng" algn="ctr">
              <a:noFill/>
              <a:prstDash val="solid"/>
            </a:ln>
            <a:effectLst/>
          </p:spPr>
          <p:txBody>
            <a:bodyPr lIns="0" rIns="0" rtlCol="0" anchor="t" anchorCtr="0"/>
            <a:lstStyle/>
            <a:p>
              <a:pPr algn="ctr" defTabSz="982985">
                <a:defRPr/>
              </a:pPr>
              <a:r>
                <a:rPr lang="en-US" sz="1200" kern="0" dirty="0">
                  <a:solidFill>
                    <a:srgbClr val="FFFFFF">
                      <a:alpha val="99000"/>
                    </a:srgbClr>
                  </a:solidFill>
                  <a:latin typeface="Segoe UI"/>
                  <a:ea typeface="Segoe UI" pitchFamily="34" charset="0"/>
                  <a:cs typeface="Segoe UI" pitchFamily="34" charset="0"/>
                </a:rPr>
                <a:t>Networking</a:t>
              </a:r>
            </a:p>
          </p:txBody>
        </p:sp>
        <p:sp>
          <p:nvSpPr>
            <p:cNvPr id="116" name="Rectangle 115"/>
            <p:cNvSpPr/>
            <p:nvPr/>
          </p:nvSpPr>
          <p:spPr>
            <a:xfrm>
              <a:off x="9040806" y="4173530"/>
              <a:ext cx="1638240" cy="381000"/>
            </a:xfrm>
            <a:prstGeom prst="rect">
              <a:avLst/>
            </a:prstGeom>
            <a:solidFill>
              <a:srgbClr val="8CC600"/>
            </a:solidFill>
            <a:ln w="9525" cap="flat" cmpd="sng" algn="ctr">
              <a:noFill/>
              <a:prstDash val="solid"/>
            </a:ln>
            <a:effectLst/>
          </p:spPr>
          <p:txBody>
            <a:bodyPr lIns="0" rIns="0" rtlCol="0" anchor="t" anchorCtr="0"/>
            <a:lstStyle/>
            <a:p>
              <a:pPr algn="ctr" defTabSz="982985">
                <a:defRPr/>
              </a:pPr>
              <a:r>
                <a:rPr lang="en-US" sz="1200" kern="0" dirty="0">
                  <a:solidFill>
                    <a:srgbClr val="FFFFFF">
                      <a:alpha val="99000"/>
                    </a:srgbClr>
                  </a:solidFill>
                  <a:latin typeface="Segoe UI"/>
                  <a:ea typeface="Segoe UI" pitchFamily="34" charset="0"/>
                  <a:cs typeface="Segoe UI" pitchFamily="34" charset="0"/>
                </a:rPr>
                <a:t>O/S</a:t>
              </a:r>
            </a:p>
          </p:txBody>
        </p:sp>
        <p:sp>
          <p:nvSpPr>
            <p:cNvPr id="117" name="Rectangle 116"/>
            <p:cNvSpPr/>
            <p:nvPr/>
          </p:nvSpPr>
          <p:spPr>
            <a:xfrm>
              <a:off x="9040806" y="3718711"/>
              <a:ext cx="1638240" cy="381000"/>
            </a:xfrm>
            <a:prstGeom prst="rect">
              <a:avLst/>
            </a:prstGeom>
            <a:solidFill>
              <a:srgbClr val="8CC600"/>
            </a:solidFill>
            <a:ln w="9525" cap="flat" cmpd="sng" algn="ctr">
              <a:noFill/>
              <a:prstDash val="solid"/>
            </a:ln>
            <a:effectLst/>
          </p:spPr>
          <p:txBody>
            <a:bodyPr lIns="0" rIns="0" rtlCol="0" anchor="t" anchorCtr="0"/>
            <a:lstStyle/>
            <a:p>
              <a:pPr algn="ctr" defTabSz="982985">
                <a:defRPr/>
              </a:pPr>
              <a:r>
                <a:rPr lang="en-US" sz="1200" kern="0" dirty="0">
                  <a:solidFill>
                    <a:srgbClr val="FFFFFF">
                      <a:alpha val="99000"/>
                    </a:srgbClr>
                  </a:solidFill>
                  <a:latin typeface="Segoe UI"/>
                  <a:ea typeface="Segoe UI" pitchFamily="34" charset="0"/>
                  <a:cs typeface="Segoe UI" pitchFamily="34" charset="0"/>
                </a:rPr>
                <a:t>Middleware</a:t>
              </a:r>
            </a:p>
          </p:txBody>
        </p:sp>
        <p:sp>
          <p:nvSpPr>
            <p:cNvPr id="118" name="Rectangle 117"/>
            <p:cNvSpPr/>
            <p:nvPr/>
          </p:nvSpPr>
          <p:spPr>
            <a:xfrm>
              <a:off x="9040806" y="4628349"/>
              <a:ext cx="1638240" cy="381000"/>
            </a:xfrm>
            <a:prstGeom prst="rect">
              <a:avLst/>
            </a:prstGeom>
            <a:solidFill>
              <a:srgbClr val="8CC600"/>
            </a:solidFill>
            <a:ln w="9525" cap="flat" cmpd="sng" algn="ctr">
              <a:noFill/>
              <a:prstDash val="solid"/>
            </a:ln>
            <a:effectLst/>
          </p:spPr>
          <p:txBody>
            <a:bodyPr lIns="0" rIns="0" rtlCol="0" anchor="t" anchorCtr="0"/>
            <a:lstStyle/>
            <a:p>
              <a:pPr algn="ctr" defTabSz="982985">
                <a:defRPr/>
              </a:pPr>
              <a:r>
                <a:rPr lang="en-US" sz="1200" kern="0" dirty="0">
                  <a:solidFill>
                    <a:srgbClr val="FFFFFF">
                      <a:alpha val="99000"/>
                    </a:srgbClr>
                  </a:solidFill>
                  <a:latin typeface="Segoe UI"/>
                  <a:ea typeface="Segoe UI" pitchFamily="34" charset="0"/>
                  <a:cs typeface="Segoe UI" pitchFamily="34" charset="0"/>
                </a:rPr>
                <a:t>Virtualization</a:t>
              </a:r>
            </a:p>
          </p:txBody>
        </p:sp>
        <p:sp>
          <p:nvSpPr>
            <p:cNvPr id="119" name="Rectangle 118"/>
            <p:cNvSpPr/>
            <p:nvPr/>
          </p:nvSpPr>
          <p:spPr>
            <a:xfrm>
              <a:off x="9040806" y="2354254"/>
              <a:ext cx="1638240" cy="381000"/>
            </a:xfrm>
            <a:prstGeom prst="rect">
              <a:avLst/>
            </a:prstGeom>
            <a:solidFill>
              <a:srgbClr val="8CC600"/>
            </a:solidFill>
            <a:ln w="9525" cap="flat" cmpd="sng" algn="ctr">
              <a:noFill/>
              <a:prstDash val="solid"/>
            </a:ln>
            <a:effectLst/>
          </p:spPr>
          <p:txBody>
            <a:bodyPr lIns="0" rIns="0" rtlCol="0" anchor="t" anchorCtr="0"/>
            <a:lstStyle/>
            <a:p>
              <a:pPr algn="ctr" defTabSz="982985">
                <a:defRPr/>
              </a:pPr>
              <a:r>
                <a:rPr lang="en-US" sz="1200" kern="0" dirty="0">
                  <a:solidFill>
                    <a:srgbClr val="FFFFFF">
                      <a:alpha val="99000"/>
                    </a:srgbClr>
                  </a:solidFill>
                  <a:latin typeface="Segoe UI"/>
                  <a:ea typeface="Segoe UI" pitchFamily="34" charset="0"/>
                  <a:cs typeface="Segoe UI" pitchFamily="34" charset="0"/>
                </a:rPr>
                <a:t>Applications</a:t>
              </a:r>
            </a:p>
          </p:txBody>
        </p:sp>
        <p:sp>
          <p:nvSpPr>
            <p:cNvPr id="120" name="Rectangle 119"/>
            <p:cNvSpPr/>
            <p:nvPr/>
          </p:nvSpPr>
          <p:spPr>
            <a:xfrm>
              <a:off x="9040806" y="3263892"/>
              <a:ext cx="1638240" cy="381000"/>
            </a:xfrm>
            <a:prstGeom prst="rect">
              <a:avLst/>
            </a:prstGeom>
            <a:solidFill>
              <a:srgbClr val="8CC600"/>
            </a:solidFill>
            <a:ln w="9525" cap="flat" cmpd="sng" algn="ctr">
              <a:noFill/>
              <a:prstDash val="solid"/>
            </a:ln>
            <a:effectLst/>
          </p:spPr>
          <p:txBody>
            <a:bodyPr lIns="0" rIns="0" rtlCol="0" anchor="t" anchorCtr="0"/>
            <a:lstStyle/>
            <a:p>
              <a:pPr algn="ctr" defTabSz="982985">
                <a:defRPr/>
              </a:pPr>
              <a:r>
                <a:rPr lang="en-US" sz="1200" kern="0" dirty="0">
                  <a:solidFill>
                    <a:srgbClr val="FFFFFF">
                      <a:alpha val="99000"/>
                    </a:srgbClr>
                  </a:solidFill>
                  <a:latin typeface="Segoe UI"/>
                  <a:ea typeface="Segoe UI" pitchFamily="34" charset="0"/>
                  <a:cs typeface="Segoe UI" pitchFamily="34" charset="0"/>
                </a:rPr>
                <a:t>Runtime</a:t>
              </a:r>
            </a:p>
          </p:txBody>
        </p:sp>
        <p:sp>
          <p:nvSpPr>
            <p:cNvPr id="121" name="Rectangle 120"/>
            <p:cNvSpPr/>
            <p:nvPr/>
          </p:nvSpPr>
          <p:spPr>
            <a:xfrm>
              <a:off x="9040806" y="2809073"/>
              <a:ext cx="1638240" cy="381000"/>
            </a:xfrm>
            <a:prstGeom prst="rect">
              <a:avLst/>
            </a:prstGeom>
            <a:solidFill>
              <a:srgbClr val="8CC600"/>
            </a:solidFill>
            <a:ln w="9525" cap="flat" cmpd="sng" algn="ctr">
              <a:noFill/>
              <a:prstDash val="solid"/>
            </a:ln>
            <a:effectLst/>
          </p:spPr>
          <p:txBody>
            <a:bodyPr lIns="0" rIns="0" rtlCol="0" anchor="t" anchorCtr="0"/>
            <a:lstStyle/>
            <a:p>
              <a:pPr algn="ctr" defTabSz="982985">
                <a:defRPr/>
              </a:pPr>
              <a:r>
                <a:rPr lang="en-US" sz="1200" kern="0" dirty="0">
                  <a:solidFill>
                    <a:srgbClr val="FFFFFF">
                      <a:alpha val="99000"/>
                    </a:srgbClr>
                  </a:solidFill>
                  <a:latin typeface="Segoe UI"/>
                  <a:ea typeface="Segoe UI" pitchFamily="34" charset="0"/>
                  <a:cs typeface="Segoe UI" pitchFamily="34" charset="0"/>
                </a:rPr>
                <a:t>Data</a:t>
              </a:r>
            </a:p>
          </p:txBody>
        </p:sp>
      </p:grpSp>
      <p:pic>
        <p:nvPicPr>
          <p:cNvPr id="122" name="Picture 11" descr="Cloud 512x512.png"/>
          <p:cNvPicPr>
            <a:picLocks noChangeAspect="1"/>
          </p:cNvPicPr>
          <p:nvPr/>
        </p:nvPicPr>
        <p:blipFill>
          <a:blip r:embed="rId3" cstate="print">
            <a:duotone>
              <a:prstClr val="black"/>
              <a:srgbClr val="292929">
                <a:tint val="45000"/>
                <a:satMod val="400000"/>
              </a:srgbClr>
            </a:duotone>
            <a:extLst>
              <a:ext uri="{28A0092B-C50C-407E-A947-70E740481C1C}">
                <a14:useLocalDpi xmlns:a14="http://schemas.microsoft.com/office/drawing/2010/main" val="0"/>
              </a:ext>
            </a:extLst>
          </a:blip>
          <a:srcRect/>
          <a:stretch>
            <a:fillRect/>
          </a:stretch>
        </p:blipFill>
        <p:spPr bwMode="auto">
          <a:xfrm>
            <a:off x="4026355" y="4512174"/>
            <a:ext cx="798815" cy="7098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23" name="Picture 12" descr="Gift 512x512.png"/>
          <p:cNvPicPr>
            <a:picLocks noChangeAspect="1"/>
          </p:cNvPicPr>
          <p:nvPr/>
        </p:nvPicPr>
        <p:blipFill>
          <a:blip r:embed="rId4" cstate="print">
            <a:duotone>
              <a:prstClr val="black"/>
              <a:srgbClr val="292929">
                <a:tint val="45000"/>
                <a:satMod val="400000"/>
              </a:srgbClr>
            </a:duotone>
            <a:extLst>
              <a:ext uri="{28A0092B-C50C-407E-A947-70E740481C1C}">
                <a14:useLocalDpi xmlns:a14="http://schemas.microsoft.com/office/drawing/2010/main" val="0"/>
              </a:ext>
            </a:extLst>
          </a:blip>
          <a:srcRect/>
          <a:stretch>
            <a:fillRect/>
          </a:stretch>
        </p:blipFill>
        <p:spPr bwMode="auto">
          <a:xfrm>
            <a:off x="1730963" y="4518994"/>
            <a:ext cx="635105" cy="5643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5" name="Rectangle 124"/>
          <p:cNvSpPr/>
          <p:nvPr/>
        </p:nvSpPr>
        <p:spPr bwMode="auto">
          <a:xfrm flipH="1">
            <a:off x="1635979" y="1538660"/>
            <a:ext cx="2328060" cy="3597905"/>
          </a:xfrm>
          <a:prstGeom prst="rect">
            <a:avLst/>
          </a:prstGeom>
          <a:noFill/>
          <a:ln w="9525" cap="flat" cmpd="sng" algn="ctr">
            <a:solidFill>
              <a:srgbClr val="FFFFFF">
                <a:lumMod val="85000"/>
              </a:srgbClr>
            </a:solidFill>
            <a:prstDash val="solid"/>
            <a:headEnd type="none" w="med" len="med"/>
            <a:tailEnd type="none" w="med" len="med"/>
          </a:ln>
          <a:effectLst/>
        </p:spPr>
        <p:txBody>
          <a:bodyPr vert="horz" wrap="square" lIns="73710" tIns="36856" rIns="73710" bIns="36856" numCol="1" spcCol="0" rtlCol="0" anchor="ctr" anchorCtr="0" compatLnSpc="1">
            <a:prstTxWarp prst="textNoShape">
              <a:avLst/>
            </a:prstTxWarp>
          </a:bodyPr>
          <a:lstStyle/>
          <a:p>
            <a:pPr algn="ctr" defTabSz="736904" fontAlgn="base">
              <a:spcBef>
                <a:spcPct val="0"/>
              </a:spcBef>
              <a:spcAft>
                <a:spcPct val="0"/>
              </a:spcAft>
              <a:defRPr/>
            </a:pPr>
            <a:endParaRPr lang="en-US" sz="1700" kern="0" dirty="0">
              <a:gradFill>
                <a:gsLst>
                  <a:gs pos="0">
                    <a:srgbClr val="FFFFFF"/>
                  </a:gs>
                  <a:gs pos="100000">
                    <a:srgbClr val="FFFFFF"/>
                  </a:gs>
                </a:gsLst>
                <a:lin ang="5400000" scaled="0"/>
              </a:gradFill>
              <a:latin typeface="Segoe UI"/>
            </a:endParaRPr>
          </a:p>
        </p:txBody>
      </p:sp>
    </p:spTree>
    <p:extLst>
      <p:ext uri="{BB962C8B-B14F-4D97-AF65-F5344CB8AC3E}">
        <p14:creationId xmlns:p14="http://schemas.microsoft.com/office/powerpoint/2010/main" val="1556609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500"/>
                                        <p:tgtEl>
                                          <p:spTgt spid="6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23"/>
                                        </p:tgtEl>
                                        <p:attrNameLst>
                                          <p:attrName>style.visibility</p:attrName>
                                        </p:attrNameLst>
                                      </p:cBhvr>
                                      <p:to>
                                        <p:strVal val="visible"/>
                                      </p:to>
                                    </p:set>
                                    <p:animEffect transition="in" filter="fade">
                                      <p:cBhvr>
                                        <p:cTn id="11" dur="250"/>
                                        <p:tgtEl>
                                          <p:spTgt spid="123"/>
                                        </p:tgtEl>
                                      </p:cBhvr>
                                    </p:animEffect>
                                  </p:childTnLst>
                                </p:cTn>
                              </p:par>
                            </p:childTnLst>
                          </p:cTn>
                        </p:par>
                        <p:par>
                          <p:cTn id="12" fill="hold">
                            <p:stCondLst>
                              <p:cond delay="750"/>
                            </p:stCondLst>
                            <p:childTnLst>
                              <p:par>
                                <p:cTn id="13" presetID="22" presetClass="entr" presetSubtype="4" fill="hold" grpId="0" nodeType="afterEffect">
                                  <p:stCondLst>
                                    <p:cond delay="0"/>
                                  </p:stCondLst>
                                  <p:childTnLst>
                                    <p:set>
                                      <p:cBhvr>
                                        <p:cTn id="14" dur="1" fill="hold">
                                          <p:stCondLst>
                                            <p:cond delay="0"/>
                                          </p:stCondLst>
                                        </p:cTn>
                                        <p:tgtEl>
                                          <p:spTgt spid="125"/>
                                        </p:tgtEl>
                                        <p:attrNameLst>
                                          <p:attrName>style.visibility</p:attrName>
                                        </p:attrNameLst>
                                      </p:cBhvr>
                                      <p:to>
                                        <p:strVal val="visible"/>
                                      </p:to>
                                    </p:set>
                                    <p:animEffect transition="in" filter="wipe(down)">
                                      <p:cBhvr>
                                        <p:cTn id="15" dur="500"/>
                                        <p:tgtEl>
                                          <p:spTgt spid="125"/>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62"/>
                                        </p:tgtEl>
                                        <p:attrNameLst>
                                          <p:attrName>style.visibility</p:attrName>
                                        </p:attrNameLst>
                                      </p:cBhvr>
                                      <p:to>
                                        <p:strVal val="visible"/>
                                      </p:to>
                                    </p:set>
                                    <p:animEffect transition="in" filter="wipe(left)">
                                      <p:cBhvr>
                                        <p:cTn id="20" dur="500"/>
                                        <p:tgtEl>
                                          <p:spTgt spid="62"/>
                                        </p:tgtEl>
                                      </p:cBhvr>
                                    </p:animEffect>
                                  </p:childTnLst>
                                </p:cTn>
                              </p:par>
                            </p:childTnLst>
                          </p:cTn>
                        </p:par>
                        <p:par>
                          <p:cTn id="21" fill="hold">
                            <p:stCondLst>
                              <p:cond delay="500"/>
                            </p:stCondLst>
                            <p:childTnLst>
                              <p:par>
                                <p:cTn id="22" presetID="10" presetClass="entr" presetSubtype="0" fill="hold" nodeType="afterEffect">
                                  <p:stCondLst>
                                    <p:cond delay="0"/>
                                  </p:stCondLst>
                                  <p:childTnLst>
                                    <p:set>
                                      <p:cBhvr>
                                        <p:cTn id="23" dur="1" fill="hold">
                                          <p:stCondLst>
                                            <p:cond delay="0"/>
                                          </p:stCondLst>
                                        </p:cTn>
                                        <p:tgtEl>
                                          <p:spTgt spid="122"/>
                                        </p:tgtEl>
                                        <p:attrNameLst>
                                          <p:attrName>style.visibility</p:attrName>
                                        </p:attrNameLst>
                                      </p:cBhvr>
                                      <p:to>
                                        <p:strVal val="visible"/>
                                      </p:to>
                                    </p:set>
                                    <p:animEffect transition="in" filter="fade">
                                      <p:cBhvr>
                                        <p:cTn id="24" dur="250"/>
                                        <p:tgtEl>
                                          <p:spTgt spid="122"/>
                                        </p:tgtEl>
                                      </p:cBhvr>
                                    </p:animEffect>
                                  </p:childTnLst>
                                </p:cTn>
                              </p:par>
                            </p:childTnLst>
                          </p:cTn>
                        </p:par>
                        <p:par>
                          <p:cTn id="25" fill="hold">
                            <p:stCondLst>
                              <p:cond delay="750"/>
                            </p:stCondLst>
                            <p:childTnLst>
                              <p:par>
                                <p:cTn id="26" presetID="10" presetClass="entr" presetSubtype="0" fill="hold" nodeType="afterEffect">
                                  <p:stCondLst>
                                    <p:cond delay="0"/>
                                  </p:stCondLst>
                                  <p:childTnLst>
                                    <p:set>
                                      <p:cBhvr>
                                        <p:cTn id="27" dur="1" fill="hold">
                                          <p:stCondLst>
                                            <p:cond delay="0"/>
                                          </p:stCondLst>
                                        </p:cTn>
                                        <p:tgtEl>
                                          <p:spTgt spid="94"/>
                                        </p:tgtEl>
                                        <p:attrNameLst>
                                          <p:attrName>style.visibility</p:attrName>
                                        </p:attrNameLst>
                                      </p:cBhvr>
                                      <p:to>
                                        <p:strVal val="visible"/>
                                      </p:to>
                                    </p:set>
                                    <p:animEffect transition="in" filter="fade">
                                      <p:cBhvr>
                                        <p:cTn id="28" dur="500"/>
                                        <p:tgtEl>
                                          <p:spTgt spid="94"/>
                                        </p:tgtEl>
                                      </p:cBhvr>
                                    </p:animEffect>
                                  </p:childTnLst>
                                </p:cTn>
                              </p:par>
                            </p:childTnLst>
                          </p:cTn>
                        </p:par>
                        <p:par>
                          <p:cTn id="29" fill="hold">
                            <p:stCondLst>
                              <p:cond delay="1250"/>
                            </p:stCondLst>
                            <p:childTnLst>
                              <p:par>
                                <p:cTn id="30" presetID="10" presetClass="entr" presetSubtype="0" fill="hold" nodeType="afterEffect">
                                  <p:stCondLst>
                                    <p:cond delay="0"/>
                                  </p:stCondLst>
                                  <p:childTnLst>
                                    <p:set>
                                      <p:cBhvr>
                                        <p:cTn id="31" dur="1" fill="hold">
                                          <p:stCondLst>
                                            <p:cond delay="0"/>
                                          </p:stCondLst>
                                        </p:cTn>
                                        <p:tgtEl>
                                          <p:spTgt spid="109"/>
                                        </p:tgtEl>
                                        <p:attrNameLst>
                                          <p:attrName>style.visibility</p:attrName>
                                        </p:attrNameLst>
                                      </p:cBhvr>
                                      <p:to>
                                        <p:strVal val="visible"/>
                                      </p:to>
                                    </p:set>
                                    <p:animEffect transition="in" filter="fade">
                                      <p:cBhvr>
                                        <p:cTn id="32" dur="5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12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 y="1371600"/>
            <a:ext cx="6905625" cy="1828800"/>
          </a:xfrm>
        </p:spPr>
        <p:txBody>
          <a:bodyPr/>
          <a:lstStyle/>
          <a:p>
            <a:r>
              <a:rPr lang="en-US" dirty="0"/>
              <a:t>Module 1: </a:t>
            </a:r>
            <a:r>
              <a:rPr lang="en-US" dirty="0" smtClean="0"/>
              <a:t>Microsoft Azure </a:t>
            </a:r>
            <a:r>
              <a:rPr lang="en-US" dirty="0"/>
              <a:t>Overview</a:t>
            </a:r>
          </a:p>
        </p:txBody>
      </p:sp>
      <p:sp>
        <p:nvSpPr>
          <p:cNvPr id="6" name="Text Placeholder 5"/>
          <p:cNvSpPr>
            <a:spLocks noGrp="1"/>
          </p:cNvSpPr>
          <p:nvPr>
            <p:ph type="body" sz="quarter" idx="12"/>
          </p:nvPr>
        </p:nvSpPr>
        <p:spPr/>
        <p:txBody>
          <a:bodyPr/>
          <a:lstStyle/>
          <a:p>
            <a:r>
              <a:rPr lang="en-US" dirty="0" smtClean="0"/>
              <a:t>Section 2: Microsoft Azure</a:t>
            </a:r>
            <a:endParaRPr lang="en-US" dirty="0"/>
          </a:p>
        </p:txBody>
      </p:sp>
    </p:spTree>
    <p:extLst>
      <p:ext uri="{BB962C8B-B14F-4D97-AF65-F5344CB8AC3E}">
        <p14:creationId xmlns:p14="http://schemas.microsoft.com/office/powerpoint/2010/main" val="2846438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4" name="Title 3"/>
          <p:cNvSpPr txBox="1">
            <a:spLocks/>
          </p:cNvSpPr>
          <p:nvPr/>
        </p:nvSpPr>
        <p:spPr>
          <a:xfrm>
            <a:off x="9534982" y="3008971"/>
            <a:ext cx="2499147" cy="1218795"/>
          </a:xfrm>
          <a:prstGeom prst="rect">
            <a:avLst/>
          </a:prstGeom>
        </p:spPr>
        <p:txBody>
          <a:bodyPr vert="horz" wrap="square" lIns="0" tIns="0" rIns="0" bIns="0" rtlCol="0" anchor="t">
            <a:spAutoFit/>
          </a:bodyPr>
          <a:lstStyle>
            <a:lvl1pPr algn="l" defTabSz="663537" rtl="0" eaLnBrk="1" latinLnBrk="0" hangingPunct="1">
              <a:lnSpc>
                <a:spcPct val="90000"/>
              </a:lnSpc>
              <a:spcBef>
                <a:spcPct val="0"/>
              </a:spcBef>
              <a:buNone/>
              <a:defRPr lang="en-US" sz="4000" b="0" kern="1200" cap="none" spc="-72" baseline="0" dirty="0" smtClean="0">
                <a:ln w="3175">
                  <a:noFill/>
                </a:ln>
                <a:gradFill flip="none" rotWithShape="1">
                  <a:gsLst>
                    <a:gs pos="0">
                      <a:srgbClr val="595959"/>
                    </a:gs>
                    <a:gs pos="86000">
                      <a:srgbClr val="595959"/>
                    </a:gs>
                  </a:gsLst>
                  <a:lin ang="5400000" scaled="0"/>
                  <a:tileRect/>
                </a:gradFill>
                <a:effectLst/>
                <a:latin typeface="Segoe UI Light" pitchFamily="34" charset="0"/>
                <a:ea typeface="+mn-ea"/>
                <a:cs typeface="Arial" charset="0"/>
              </a:defRPr>
            </a:lvl1pPr>
          </a:lstStyle>
          <a:p>
            <a:pPr algn="ctr" defTabSz="884694">
              <a:defRPr/>
            </a:pPr>
            <a:r>
              <a:rPr lang="en-US" sz="3600" spc="-96" dirty="0"/>
              <a:t>Global </a:t>
            </a:r>
            <a:r>
              <a:rPr lang="en-US" sz="3600" spc="-96" dirty="0" smtClean="0"/>
              <a:t>Footprint</a:t>
            </a:r>
          </a:p>
          <a:p>
            <a:pPr algn="ctr" defTabSz="884694">
              <a:defRPr/>
            </a:pPr>
            <a:r>
              <a:rPr lang="en-US" sz="1400" spc="-96" dirty="0" smtClean="0">
                <a:solidFill>
                  <a:schemeClr val="tx1"/>
                </a:solidFill>
              </a:rPr>
              <a:t>20 Regions Worldwide</a:t>
            </a:r>
            <a:endParaRPr lang="en-US" sz="1400" spc="-96" dirty="0">
              <a:solidFill>
                <a:schemeClr val="tx1"/>
              </a:solidFill>
            </a:endParaRPr>
          </a:p>
        </p:txBody>
      </p:sp>
      <p:pic>
        <p:nvPicPr>
          <p:cNvPr id="2" name="Picture 1"/>
          <p:cNvPicPr>
            <a:picLocks noChangeAspect="1"/>
          </p:cNvPicPr>
          <p:nvPr/>
        </p:nvPicPr>
        <p:blipFill>
          <a:blip r:embed="rId3"/>
          <a:stretch>
            <a:fillRect/>
          </a:stretch>
        </p:blipFill>
        <p:spPr>
          <a:xfrm>
            <a:off x="374607" y="572016"/>
            <a:ext cx="9605159" cy="4703368"/>
          </a:xfrm>
          <a:prstGeom prst="rect">
            <a:avLst/>
          </a:prstGeom>
        </p:spPr>
      </p:pic>
    </p:spTree>
    <p:extLst>
      <p:ext uri="{BB962C8B-B14F-4D97-AF65-F5344CB8AC3E}">
        <p14:creationId xmlns:p14="http://schemas.microsoft.com/office/powerpoint/2010/main" val="3885469201"/>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34"/>
                                        </p:tgtEl>
                                        <p:attrNameLst>
                                          <p:attrName>style.visibility</p:attrName>
                                        </p:attrNameLst>
                                      </p:cBhvr>
                                      <p:to>
                                        <p:strVal val="visible"/>
                                      </p:to>
                                    </p:set>
                                    <p:animEffect transition="in" filter="fade">
                                      <p:cBhvr>
                                        <p:cTn id="7" dur="500"/>
                                        <p:tgtEl>
                                          <p:spTgt spid="25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0824" y="1733267"/>
            <a:ext cx="10115625" cy="498599"/>
          </a:xfrm>
          <a:prstGeom prst="rect">
            <a:avLst/>
          </a:prstGeom>
          <a:noFill/>
        </p:spPr>
        <p:txBody>
          <a:bodyPr wrap="square" lIns="0" tIns="0" rIns="0" bIns="0" rtlCol="0">
            <a:spAutoFit/>
          </a:bodyPr>
          <a:lstStyle/>
          <a:p>
            <a:pPr marL="457250" indent="-457250">
              <a:lnSpc>
                <a:spcPct val="90000"/>
              </a:lnSpc>
              <a:spcBef>
                <a:spcPct val="20000"/>
              </a:spcBef>
              <a:buSzPct val="80000"/>
              <a:buFont typeface="Courier New" panose="02070309020205020404" pitchFamily="49" charset="0"/>
              <a:buChar char="o"/>
            </a:pPr>
            <a:endParaRPr lang="en-US" sz="3600" dirty="0">
              <a:gradFill>
                <a:gsLst>
                  <a:gs pos="0">
                    <a:srgbClr val="292929">
                      <a:lumMod val="90000"/>
                      <a:lumOff val="10000"/>
                    </a:srgbClr>
                  </a:gs>
                  <a:gs pos="86000">
                    <a:srgbClr val="292929">
                      <a:lumMod val="90000"/>
                      <a:lumOff val="10000"/>
                    </a:srgbClr>
                  </a:gs>
                </a:gsLst>
                <a:lin ang="5400000" scaled="0"/>
              </a:gradFill>
            </a:endParaRPr>
          </a:p>
        </p:txBody>
      </p:sp>
      <p:sp>
        <p:nvSpPr>
          <p:cNvPr id="5" name="Title 1"/>
          <p:cNvSpPr txBox="1">
            <a:spLocks/>
          </p:cNvSpPr>
          <p:nvPr/>
        </p:nvSpPr>
        <p:spPr>
          <a:xfrm>
            <a:off x="519248" y="228601"/>
            <a:ext cx="11151917" cy="747897"/>
          </a:xfrm>
          <a:prstGeom prst="rect">
            <a:avLst/>
          </a:prstGeom>
        </p:spPr>
        <p:txBody>
          <a:bodyPr lIns="91450" tIns="45726" rIns="91450" bIns="45726"/>
          <a:lstStyle>
            <a:lvl1pPr algn="l" defTabSz="914363" rtl="0" eaLnBrk="1" latinLnBrk="0" hangingPunct="1">
              <a:lnSpc>
                <a:spcPct val="90000"/>
              </a:lnSpc>
              <a:spcBef>
                <a:spcPct val="0"/>
              </a:spcBef>
              <a:buNone/>
              <a:defRPr lang="en-US" sz="5400" b="0" kern="1200" cap="none" spc="-100" baseline="0" dirty="0" smtClean="0">
                <a:ln w="3175">
                  <a:noFill/>
                </a:ln>
                <a:gradFill flip="none" rotWithShape="1">
                  <a:gsLst>
                    <a:gs pos="0">
                      <a:srgbClr val="595959"/>
                    </a:gs>
                    <a:gs pos="86000">
                      <a:srgbClr val="595959"/>
                    </a:gs>
                  </a:gsLst>
                  <a:lin ang="5400000" scaled="0"/>
                  <a:tileRect/>
                </a:gradFill>
                <a:effectLst/>
                <a:latin typeface="Segoe UI Light" pitchFamily="34" charset="0"/>
                <a:ea typeface="+mn-ea"/>
                <a:cs typeface="Arial" charset="0"/>
              </a:defRPr>
            </a:lvl1pPr>
          </a:lstStyle>
          <a:p>
            <a:endParaRPr lang="en-US" dirty="0">
              <a:solidFill>
                <a:schemeClr val="accent2">
                  <a:alpha val="99000"/>
                </a:schemeClr>
              </a:solidFill>
            </a:endParaRPr>
          </a:p>
        </p:txBody>
      </p:sp>
      <p:sp>
        <p:nvSpPr>
          <p:cNvPr id="11" name="Title 10"/>
          <p:cNvSpPr>
            <a:spLocks noGrp="1"/>
          </p:cNvSpPr>
          <p:nvPr>
            <p:ph type="title"/>
          </p:nvPr>
        </p:nvSpPr>
        <p:spPr/>
        <p:txBody>
          <a:bodyPr/>
          <a:lstStyle/>
          <a:p>
            <a:r>
              <a:rPr lang="en-US" dirty="0" smtClean="0"/>
              <a:t>How are Microsoft Azure Charges Incurred?</a:t>
            </a:r>
            <a:endParaRPr lang="en-US" dirty="0"/>
          </a:p>
        </p:txBody>
      </p:sp>
      <p:sp>
        <p:nvSpPr>
          <p:cNvPr id="12" name="Content Placeholder 11"/>
          <p:cNvSpPr>
            <a:spLocks noGrp="1"/>
          </p:cNvSpPr>
          <p:nvPr>
            <p:ph type="body" sz="quarter" idx="13"/>
          </p:nvPr>
        </p:nvSpPr>
        <p:spPr/>
        <p:txBody>
          <a:bodyPr>
            <a:normAutofit/>
          </a:bodyPr>
          <a:lstStyle/>
          <a:p>
            <a:r>
              <a:rPr lang="en-US" sz="2400" dirty="0" smtClean="0"/>
              <a:t>Pay only for what you use*</a:t>
            </a:r>
          </a:p>
          <a:p>
            <a:r>
              <a:rPr lang="en-US" sz="2400" dirty="0" smtClean="0"/>
              <a:t>VMs (</a:t>
            </a:r>
            <a:r>
              <a:rPr lang="en-US" sz="2400" dirty="0" err="1" smtClean="0"/>
              <a:t>IaaS</a:t>
            </a:r>
            <a:r>
              <a:rPr lang="en-US" sz="2400" dirty="0" smtClean="0"/>
              <a:t> and web/worker role) usage is by the minute</a:t>
            </a:r>
          </a:p>
          <a:p>
            <a:pPr lvl="1"/>
            <a:r>
              <a:rPr lang="en-US" sz="2000" dirty="0" smtClean="0"/>
              <a:t>Previous usage rounded up to one hour</a:t>
            </a:r>
          </a:p>
          <a:p>
            <a:r>
              <a:rPr lang="en-US" sz="2400" dirty="0" smtClean="0"/>
              <a:t>VMs (IaaS only) that are stopped in Microsoft Azure, only storage charges apply</a:t>
            </a:r>
          </a:p>
          <a:p>
            <a:pPr marL="0" indent="0">
              <a:buNone/>
            </a:pPr>
            <a:endParaRPr lang="en-US" sz="2400" dirty="0" smtClean="0"/>
          </a:p>
          <a:p>
            <a:pPr marL="0" indent="0">
              <a:buNone/>
            </a:pPr>
            <a:r>
              <a:rPr lang="en-US" sz="2400" dirty="0" smtClean="0"/>
              <a:t>*Microsoft Azure Enterprise Agreement (EA) billing process differs</a:t>
            </a:r>
            <a:endParaRPr lang="en-US" sz="2400" dirty="0"/>
          </a:p>
        </p:txBody>
      </p:sp>
    </p:spTree>
    <p:extLst>
      <p:ext uri="{BB962C8B-B14F-4D97-AF65-F5344CB8AC3E}">
        <p14:creationId xmlns:p14="http://schemas.microsoft.com/office/powerpoint/2010/main" val="646258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ounded Rectangle 22"/>
          <p:cNvSpPr/>
          <p:nvPr/>
        </p:nvSpPr>
        <p:spPr>
          <a:xfrm>
            <a:off x="301752" y="1680200"/>
            <a:ext cx="10832074" cy="3679200"/>
          </a:xfrm>
          <a:prstGeom prst="round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dirty="0"/>
          </a:p>
        </p:txBody>
      </p:sp>
      <p:sp>
        <p:nvSpPr>
          <p:cNvPr id="4" name="Title 3"/>
          <p:cNvSpPr>
            <a:spLocks noGrp="1"/>
          </p:cNvSpPr>
          <p:nvPr>
            <p:ph type="title"/>
          </p:nvPr>
        </p:nvSpPr>
        <p:spPr/>
        <p:txBody>
          <a:bodyPr>
            <a:normAutofit/>
          </a:bodyPr>
          <a:lstStyle/>
          <a:p>
            <a:r>
              <a:rPr lang="en-US" dirty="0" smtClean="0"/>
              <a:t>Microsoft Azure Compute</a:t>
            </a:r>
            <a:endParaRPr lang="en-US" dirty="0"/>
          </a:p>
        </p:txBody>
      </p:sp>
      <p:pic>
        <p:nvPicPr>
          <p:cNvPr id="17" name="CS"/>
          <p:cNvPicPr>
            <a:picLocks noChangeAspect="1"/>
          </p:cNvPicPr>
          <p:nvPr/>
        </p:nvPicPr>
        <p:blipFill>
          <a:blip r:embed="rId3" cstate="print">
            <a:duotone>
              <a:prstClr val="black"/>
              <a:srgbClr val="DDDDDD">
                <a:lumMod val="10000"/>
                <a:tint val="45000"/>
                <a:satMod val="400000"/>
              </a:srgbClr>
            </a:duotone>
            <a:extLst>
              <a:ext uri="{BEBA8EAE-BF5A-486C-A8C5-ECC9F3942E4B}">
                <a14:imgProps xmlns:a14="http://schemas.microsoft.com/office/drawing/2010/main">
                  <a14:imgLayer r:embed="rId4">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4189380" y="2014913"/>
            <a:ext cx="2072043" cy="1929091"/>
          </a:xfrm>
          <a:prstGeom prst="rect">
            <a:avLst/>
          </a:prstGeom>
        </p:spPr>
      </p:pic>
      <p:sp>
        <p:nvSpPr>
          <p:cNvPr id="18" name="CS Text"/>
          <p:cNvSpPr txBox="1">
            <a:spLocks/>
          </p:cNvSpPr>
          <p:nvPr/>
        </p:nvSpPr>
        <p:spPr>
          <a:xfrm>
            <a:off x="4139153" y="4005672"/>
            <a:ext cx="2221396" cy="387798"/>
          </a:xfrm>
          <a:prstGeom prst="rect">
            <a:avLst/>
          </a:prstGeom>
        </p:spPr>
        <p:txBody>
          <a:bodyPr vert="horz" wrap="square" lIns="0" tIns="0" rIns="0" bIns="0" rtlCol="0" anchor="t">
            <a:spAutoFit/>
          </a:bodyPr>
          <a:lstStyle>
            <a:lvl1pPr algn="l" defTabSz="914363" rtl="0" eaLnBrk="1" latinLnBrk="0" hangingPunct="1">
              <a:lnSpc>
                <a:spcPct val="90000"/>
              </a:lnSpc>
              <a:spcBef>
                <a:spcPct val="0"/>
              </a:spcBef>
              <a:buNone/>
              <a:defRPr lang="en-US" sz="5400" b="0" kern="1200" cap="none" spc="-100" baseline="0">
                <a:ln w="3175">
                  <a:noFill/>
                </a:ln>
                <a:solidFill>
                  <a:schemeClr val="bg1"/>
                </a:solidFill>
                <a:effectLst/>
                <a:latin typeface="Segoe UI Light" pitchFamily="34" charset="0"/>
                <a:ea typeface="+mn-ea"/>
                <a:cs typeface="Arial" charset="0"/>
              </a:defRPr>
            </a:lvl1pPr>
          </a:lstStyle>
          <a:p>
            <a:pPr defTabSz="1219120">
              <a:tabLst>
                <a:tab pos="936731" algn="l"/>
              </a:tabLst>
              <a:defRPr/>
            </a:pPr>
            <a:r>
              <a:rPr lang="en-US" sz="2800" spc="-133" dirty="0" smtClean="0">
                <a:solidFill>
                  <a:srgbClr val="292929">
                    <a:alpha val="99000"/>
                  </a:srgbClr>
                </a:solidFill>
              </a:rPr>
              <a:t>Cloud Services</a:t>
            </a:r>
            <a:endParaRPr lang="en-US" sz="2800" spc="-133" dirty="0">
              <a:solidFill>
                <a:srgbClr val="292929">
                  <a:alpha val="99000"/>
                </a:srgbClr>
              </a:solidFill>
            </a:endParaRPr>
          </a:p>
        </p:txBody>
      </p:sp>
      <p:sp>
        <p:nvSpPr>
          <p:cNvPr id="19" name="Web Sites Text"/>
          <p:cNvSpPr txBox="1">
            <a:spLocks/>
          </p:cNvSpPr>
          <p:nvPr/>
        </p:nvSpPr>
        <p:spPr>
          <a:xfrm>
            <a:off x="1031214" y="3989787"/>
            <a:ext cx="1746494" cy="387798"/>
          </a:xfrm>
          <a:prstGeom prst="rect">
            <a:avLst/>
          </a:prstGeom>
        </p:spPr>
        <p:txBody>
          <a:bodyPr vert="horz" wrap="square" lIns="0" tIns="0" rIns="0" bIns="0" rtlCol="0" anchor="t">
            <a:spAutoFit/>
          </a:bodyPr>
          <a:lstStyle>
            <a:lvl1pPr algn="l" defTabSz="914363" rtl="0" eaLnBrk="1" latinLnBrk="0" hangingPunct="1">
              <a:lnSpc>
                <a:spcPct val="90000"/>
              </a:lnSpc>
              <a:spcBef>
                <a:spcPct val="0"/>
              </a:spcBef>
              <a:buNone/>
              <a:defRPr lang="en-US" sz="5400" b="0" kern="1200" cap="none" spc="-100" baseline="0">
                <a:ln w="3175">
                  <a:noFill/>
                </a:ln>
                <a:solidFill>
                  <a:schemeClr val="bg1"/>
                </a:solidFill>
                <a:effectLst/>
                <a:latin typeface="Segoe UI Light" pitchFamily="34" charset="0"/>
                <a:ea typeface="+mn-ea"/>
                <a:cs typeface="Arial" charset="0"/>
              </a:defRPr>
            </a:lvl1pPr>
          </a:lstStyle>
          <a:p>
            <a:pPr defTabSz="1219120">
              <a:tabLst>
                <a:tab pos="936731" algn="l"/>
              </a:tabLst>
              <a:defRPr/>
            </a:pPr>
            <a:r>
              <a:rPr lang="en-US" sz="2800" spc="-133" dirty="0" smtClean="0">
                <a:solidFill>
                  <a:srgbClr val="292929">
                    <a:alpha val="99000"/>
                  </a:srgbClr>
                </a:solidFill>
              </a:rPr>
              <a:t>App Service </a:t>
            </a:r>
            <a:endParaRPr lang="en-US" sz="2800" spc="-133" dirty="0">
              <a:solidFill>
                <a:srgbClr val="292929">
                  <a:alpha val="99000"/>
                </a:srgbClr>
              </a:solidFill>
            </a:endParaRPr>
          </a:p>
        </p:txBody>
      </p:sp>
      <p:pic>
        <p:nvPicPr>
          <p:cNvPr id="20" name="Web Sites"/>
          <p:cNvPicPr>
            <a:picLocks noChangeAspect="1"/>
          </p:cNvPicPr>
          <p:nvPr/>
        </p:nvPicPr>
        <p:blipFill>
          <a:blip r:embed="rId5" cstate="print">
            <a:duotone>
              <a:prstClr val="black"/>
              <a:srgbClr val="DDDDDD">
                <a:lumMod val="10000"/>
                <a:tint val="45000"/>
                <a:satMod val="400000"/>
              </a:srgbClr>
            </a:duotone>
            <a:extLst>
              <a:ext uri="{BEBA8EAE-BF5A-486C-A8C5-ECC9F3942E4B}">
                <a14:imgProps xmlns:a14="http://schemas.microsoft.com/office/drawing/2010/main">
                  <a14:imgLayer r:embed="rId6">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994602" y="2134181"/>
            <a:ext cx="1642673" cy="1529346"/>
          </a:xfrm>
          <a:prstGeom prst="rect">
            <a:avLst/>
          </a:prstGeom>
        </p:spPr>
      </p:pic>
      <p:sp>
        <p:nvSpPr>
          <p:cNvPr id="21" name="Virtual machines text"/>
          <p:cNvSpPr txBox="1">
            <a:spLocks/>
          </p:cNvSpPr>
          <p:nvPr/>
        </p:nvSpPr>
        <p:spPr>
          <a:xfrm>
            <a:off x="7166224" y="4034426"/>
            <a:ext cx="3556001" cy="775597"/>
          </a:xfrm>
          <a:prstGeom prst="rect">
            <a:avLst/>
          </a:prstGeom>
        </p:spPr>
        <p:txBody>
          <a:bodyPr vert="horz" wrap="square" lIns="0" tIns="0" rIns="0" bIns="0" rtlCol="0" anchor="t">
            <a:spAutoFit/>
          </a:bodyPr>
          <a:lstStyle>
            <a:lvl1pPr algn="l" defTabSz="914363" rtl="0" eaLnBrk="1" latinLnBrk="0" hangingPunct="1">
              <a:lnSpc>
                <a:spcPct val="90000"/>
              </a:lnSpc>
              <a:spcBef>
                <a:spcPct val="0"/>
              </a:spcBef>
              <a:buNone/>
              <a:defRPr lang="en-US" sz="5400" b="0" kern="1200" cap="none" spc="-100" baseline="0">
                <a:ln w="3175">
                  <a:noFill/>
                </a:ln>
                <a:solidFill>
                  <a:schemeClr val="bg1"/>
                </a:solidFill>
                <a:effectLst/>
                <a:latin typeface="Segoe UI Light" pitchFamily="34" charset="0"/>
                <a:ea typeface="+mn-ea"/>
                <a:cs typeface="Arial" charset="0"/>
              </a:defRPr>
            </a:lvl1pPr>
          </a:lstStyle>
          <a:p>
            <a:pPr algn="ctr" defTabSz="1219120">
              <a:tabLst>
                <a:tab pos="936731" algn="l"/>
              </a:tabLst>
              <a:defRPr/>
            </a:pPr>
            <a:r>
              <a:rPr lang="en-US" sz="2800" spc="-133" dirty="0">
                <a:solidFill>
                  <a:srgbClr val="292929">
                    <a:alpha val="99000"/>
                  </a:srgbClr>
                </a:solidFill>
              </a:rPr>
              <a:t>Virtual Machines (</a:t>
            </a:r>
            <a:r>
              <a:rPr lang="en-US" sz="2800" spc="-133" dirty="0" smtClean="0">
                <a:solidFill>
                  <a:srgbClr val="292929">
                    <a:alpha val="99000"/>
                  </a:srgbClr>
                </a:solidFill>
              </a:rPr>
              <a:t>VMs - </a:t>
            </a:r>
            <a:r>
              <a:rPr lang="en-US" sz="2800" spc="-133" dirty="0" err="1" smtClean="0">
                <a:solidFill>
                  <a:srgbClr val="292929">
                    <a:alpha val="99000"/>
                  </a:srgbClr>
                </a:solidFill>
              </a:rPr>
              <a:t>IaaS</a:t>
            </a:r>
            <a:r>
              <a:rPr lang="en-US" sz="2800" spc="-133" dirty="0" smtClean="0">
                <a:solidFill>
                  <a:srgbClr val="292929">
                    <a:alpha val="99000"/>
                  </a:srgbClr>
                </a:solidFill>
              </a:rPr>
              <a:t>)</a:t>
            </a:r>
            <a:endParaRPr lang="en-US" sz="2800" spc="-133" dirty="0">
              <a:solidFill>
                <a:srgbClr val="292929">
                  <a:alpha val="99000"/>
                </a:srgbClr>
              </a:solidFill>
            </a:endParaRPr>
          </a:p>
        </p:txBody>
      </p:sp>
      <p:pic>
        <p:nvPicPr>
          <p:cNvPr id="22" name="Virtual machines"/>
          <p:cNvPicPr>
            <a:picLocks noChangeAspect="1"/>
          </p:cNvPicPr>
          <p:nvPr/>
        </p:nvPicPr>
        <p:blipFill>
          <a:blip r:embed="rId7" cstate="print">
            <a:duotone>
              <a:prstClr val="black"/>
              <a:srgbClr val="292929">
                <a:lumMod val="50000"/>
                <a:tint val="45000"/>
                <a:satMod val="400000"/>
              </a:srgbClr>
            </a:duotone>
            <a:extLst>
              <a:ext uri="{BEBA8EAE-BF5A-486C-A8C5-ECC9F3942E4B}">
                <a14:imgProps xmlns:a14="http://schemas.microsoft.com/office/drawing/2010/main">
                  <a14:imgLayer r:embed="rId8">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8132381" y="2198522"/>
            <a:ext cx="1879291" cy="1749640"/>
          </a:xfrm>
          <a:prstGeom prst="rect">
            <a:avLst/>
          </a:prstGeom>
        </p:spPr>
      </p:pic>
    </p:spTree>
    <p:extLst>
      <p:ext uri="{BB962C8B-B14F-4D97-AF65-F5344CB8AC3E}">
        <p14:creationId xmlns:p14="http://schemas.microsoft.com/office/powerpoint/2010/main" val="1760239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250"/>
                                        <p:tgtEl>
                                          <p:spTgt spid="22"/>
                                        </p:tgtEl>
                                      </p:cBhvr>
                                    </p:animEffect>
                                  </p:childTnLst>
                                </p:cTn>
                              </p:par>
                            </p:childTnLst>
                          </p:cTn>
                        </p:par>
                        <p:par>
                          <p:cTn id="8" fill="hold">
                            <p:stCondLst>
                              <p:cond delay="250"/>
                            </p:stCondLst>
                            <p:childTnLst>
                              <p:par>
                                <p:cTn id="9" presetID="10" presetClass="entr" presetSubtype="0"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fade">
                                      <p:cBhvr>
                                        <p:cTn id="11" dur="250"/>
                                        <p:tgtEl>
                                          <p:spTgt spid="21"/>
                                        </p:tgtEl>
                                      </p:cBhvr>
                                    </p:animEffect>
                                  </p:childTnLst>
                                </p:cTn>
                              </p:par>
                            </p:childTnLst>
                          </p:cTn>
                        </p:par>
                        <p:par>
                          <p:cTn id="12" fill="hold">
                            <p:stCondLst>
                              <p:cond delay="500"/>
                            </p:stCondLst>
                            <p:childTnLst>
                              <p:par>
                                <p:cTn id="13" presetID="10" presetClass="entr" presetSubtype="0" fill="hold"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250"/>
                                        <p:tgtEl>
                                          <p:spTgt spid="17"/>
                                        </p:tgtEl>
                                      </p:cBhvr>
                                    </p:animEffect>
                                  </p:childTnLst>
                                </p:cTn>
                              </p:par>
                            </p:childTnLst>
                          </p:cTn>
                        </p:par>
                        <p:par>
                          <p:cTn id="16" fill="hold">
                            <p:stCondLst>
                              <p:cond delay="750"/>
                            </p:stCondLst>
                            <p:childTnLst>
                              <p:par>
                                <p:cTn id="17" presetID="10" presetClass="entr" presetSubtype="0"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250"/>
                                        <p:tgtEl>
                                          <p:spTgt spid="18"/>
                                        </p:tgtEl>
                                      </p:cBhvr>
                                    </p:animEffect>
                                  </p:childTnLst>
                                </p:cTn>
                              </p:par>
                            </p:childTnLst>
                          </p:cTn>
                        </p:par>
                        <p:par>
                          <p:cTn id="20" fill="hold">
                            <p:stCondLst>
                              <p:cond delay="1000"/>
                            </p:stCondLst>
                            <p:childTnLst>
                              <p:par>
                                <p:cTn id="21" presetID="10" presetClass="entr" presetSubtype="0" fill="hold"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250"/>
                                        <p:tgtEl>
                                          <p:spTgt spid="20"/>
                                        </p:tgtEl>
                                      </p:cBhvr>
                                    </p:animEffect>
                                  </p:childTnLst>
                                </p:cTn>
                              </p:par>
                            </p:childTnLst>
                          </p:cTn>
                        </p:par>
                        <p:par>
                          <p:cTn id="24" fill="hold">
                            <p:stCondLst>
                              <p:cond delay="1250"/>
                            </p:stCondLst>
                            <p:childTnLst>
                              <p:par>
                                <p:cTn id="25" presetID="10" presetClass="entr" presetSubtype="0" fill="hold" grpId="0" nodeType="after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25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Microsoft Azure App Service</a:t>
            </a:r>
            <a:endParaRPr lang="en-US" dirty="0"/>
          </a:p>
        </p:txBody>
      </p:sp>
      <p:sp>
        <p:nvSpPr>
          <p:cNvPr id="4" name="Text Placeholder 3"/>
          <p:cNvSpPr>
            <a:spLocks noGrp="1"/>
          </p:cNvSpPr>
          <p:nvPr>
            <p:ph type="body" sz="quarter" idx="13"/>
          </p:nvPr>
        </p:nvSpPr>
        <p:spPr/>
        <p:txBody>
          <a:bodyPr>
            <a:normAutofit/>
          </a:bodyPr>
          <a:lstStyle/>
          <a:p>
            <a:r>
              <a:rPr lang="en-US" sz="2000" dirty="0" smtClean="0"/>
              <a:t>App Service – fully managed platform in Azure for web, mobile and integration scenarios. This includes</a:t>
            </a:r>
          </a:p>
          <a:p>
            <a:pPr lvl="1"/>
            <a:r>
              <a:rPr lang="en-US" sz="1800" dirty="0" smtClean="0"/>
              <a:t>Web Apps – Enterprise grade web applications</a:t>
            </a:r>
          </a:p>
          <a:p>
            <a:pPr lvl="1"/>
            <a:r>
              <a:rPr lang="en-US" sz="1800" dirty="0" smtClean="0"/>
              <a:t>Mobile Apps </a:t>
            </a:r>
            <a:r>
              <a:rPr lang="en-US" sz="1800" i="1" dirty="0" smtClean="0"/>
              <a:t>(preview) </a:t>
            </a:r>
            <a:r>
              <a:rPr lang="en-US" sz="1800" dirty="0" smtClean="0"/>
              <a:t>- </a:t>
            </a:r>
            <a:r>
              <a:rPr lang="en-US" sz="1800" dirty="0"/>
              <a:t>Build native and cross platform apps </a:t>
            </a:r>
            <a:r>
              <a:rPr lang="en-US" sz="1800" dirty="0" smtClean="0"/>
              <a:t>for </a:t>
            </a:r>
            <a:r>
              <a:rPr lang="en-US" sz="1800" dirty="0"/>
              <a:t>iOS, Android, and Windows apps or cross-platform </a:t>
            </a:r>
            <a:r>
              <a:rPr lang="en-US" sz="1800" dirty="0" err="1"/>
              <a:t>Xamarin</a:t>
            </a:r>
            <a:r>
              <a:rPr lang="en-US" sz="1800" dirty="0"/>
              <a:t> or Cordova (</a:t>
            </a:r>
            <a:r>
              <a:rPr lang="en-US" sz="1800" dirty="0" err="1"/>
              <a:t>Phonegap</a:t>
            </a:r>
            <a:r>
              <a:rPr lang="en-US" sz="1800" dirty="0"/>
              <a:t>) </a:t>
            </a:r>
            <a:r>
              <a:rPr lang="en-US" sz="1800" dirty="0" smtClean="0"/>
              <a:t>apps</a:t>
            </a:r>
          </a:p>
          <a:p>
            <a:pPr lvl="1"/>
            <a:r>
              <a:rPr lang="en-US" sz="1800" dirty="0" smtClean="0"/>
              <a:t>API Apps </a:t>
            </a:r>
            <a:r>
              <a:rPr lang="en-US" sz="1800" i="1" dirty="0" smtClean="0"/>
              <a:t>(preview)</a:t>
            </a:r>
            <a:r>
              <a:rPr lang="en-US" sz="1800" dirty="0" smtClean="0"/>
              <a:t> – </a:t>
            </a:r>
            <a:r>
              <a:rPr lang="en-US" sz="1800" dirty="0"/>
              <a:t>API apps in Azure App Service </a:t>
            </a:r>
            <a:r>
              <a:rPr lang="en-US" sz="1800" dirty="0" smtClean="0"/>
              <a:t>are used to </a:t>
            </a:r>
            <a:r>
              <a:rPr lang="en-US" sz="1800" dirty="0"/>
              <a:t>develop, publish, manage, and monetize APIs.</a:t>
            </a:r>
            <a:endParaRPr lang="en-US" sz="1800" dirty="0" smtClean="0"/>
          </a:p>
          <a:p>
            <a:pPr lvl="1"/>
            <a:r>
              <a:rPr lang="en-US" sz="1800" dirty="0" smtClean="0"/>
              <a:t>Logic Apps </a:t>
            </a:r>
            <a:r>
              <a:rPr lang="en-US" sz="1800" i="1" dirty="0" smtClean="0"/>
              <a:t>(preview)</a:t>
            </a:r>
            <a:r>
              <a:rPr lang="en-US" sz="1800" dirty="0" smtClean="0"/>
              <a:t> - Allows </a:t>
            </a:r>
            <a:r>
              <a:rPr lang="en-US" sz="1800" dirty="0"/>
              <a:t>developers to design workflows that articulate intent via a trigger and series of steps, each invoking an App Service API </a:t>
            </a:r>
            <a:r>
              <a:rPr lang="en-US" sz="1800" dirty="0" smtClean="0"/>
              <a:t>app</a:t>
            </a:r>
          </a:p>
          <a:p>
            <a:pPr lvl="1"/>
            <a:endParaRPr lang="en-US" sz="1800" dirty="0"/>
          </a:p>
        </p:txBody>
      </p:sp>
    </p:spTree>
    <p:extLst>
      <p:ext uri="{BB962C8B-B14F-4D97-AF65-F5344CB8AC3E}">
        <p14:creationId xmlns:p14="http://schemas.microsoft.com/office/powerpoint/2010/main" val="2812722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Microsoft Azure Cloud Services</a:t>
            </a:r>
            <a:endParaRPr lang="en-US" dirty="0"/>
          </a:p>
        </p:txBody>
      </p:sp>
      <p:sp>
        <p:nvSpPr>
          <p:cNvPr id="4" name="Text Placeholder 3"/>
          <p:cNvSpPr>
            <a:spLocks noGrp="1"/>
          </p:cNvSpPr>
          <p:nvPr>
            <p:ph type="body" sz="quarter" idx="13"/>
          </p:nvPr>
        </p:nvSpPr>
        <p:spPr/>
        <p:txBody>
          <a:bodyPr/>
          <a:lstStyle/>
          <a:p>
            <a:r>
              <a:rPr lang="en-US" dirty="0"/>
              <a:t>Role – a configuration passed to Azure to tell Azure how many machines of which size and configuration to build for you</a:t>
            </a:r>
          </a:p>
          <a:p>
            <a:pPr lvl="1"/>
            <a:r>
              <a:rPr lang="en-US" dirty="0" smtClean="0"/>
              <a:t>Web Role – Virtual machine with IIS installed</a:t>
            </a:r>
          </a:p>
          <a:p>
            <a:pPr lvl="1"/>
            <a:r>
              <a:rPr lang="en-US" dirty="0" smtClean="0"/>
              <a:t>Worker Role – Virtual machine without IIS installed</a:t>
            </a:r>
          </a:p>
          <a:p>
            <a:pPr lvl="1"/>
            <a:r>
              <a:rPr lang="en-US" dirty="0" smtClean="0"/>
              <a:t>Ability to mix together multiple role configurations within a single Cloud Service</a:t>
            </a:r>
          </a:p>
          <a:p>
            <a:r>
              <a:rPr lang="en-US" dirty="0" smtClean="0"/>
              <a:t>Package – Source code binaries are packaged and sent with the configuration file to Azure</a:t>
            </a:r>
          </a:p>
          <a:p>
            <a:r>
              <a:rPr lang="en-US" dirty="0" smtClean="0"/>
              <a:t>Highly scalable – can exceed number of machines capability of App Service Web Apps</a:t>
            </a:r>
          </a:p>
          <a:p>
            <a:r>
              <a:rPr lang="en-US" dirty="0" smtClean="0"/>
              <a:t>Allows RDP into individual VMs</a:t>
            </a:r>
          </a:p>
          <a:p>
            <a:r>
              <a:rPr lang="en-US" dirty="0" smtClean="0"/>
              <a:t>Cloud Services are also used to contain IaaS virtual machines </a:t>
            </a:r>
            <a:r>
              <a:rPr lang="en-US" i="1" dirty="0" smtClean="0"/>
              <a:t>(V1- Classic)</a:t>
            </a:r>
          </a:p>
        </p:txBody>
      </p:sp>
    </p:spTree>
    <p:extLst>
      <p:ext uri="{BB962C8B-B14F-4D97-AF65-F5344CB8AC3E}">
        <p14:creationId xmlns:p14="http://schemas.microsoft.com/office/powerpoint/2010/main" val="288834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Level view of Virtual Machine Services</a:t>
            </a:r>
            <a:endParaRPr lang="en-US" dirty="0"/>
          </a:p>
        </p:txBody>
      </p:sp>
      <p:sp>
        <p:nvSpPr>
          <p:cNvPr id="4" name="Text Placeholder 3"/>
          <p:cNvSpPr>
            <a:spLocks noGrp="1"/>
          </p:cNvSpPr>
          <p:nvPr>
            <p:ph type="body" sz="quarter" idx="13"/>
          </p:nvPr>
        </p:nvSpPr>
        <p:spPr/>
        <p:txBody>
          <a:bodyPr>
            <a:noAutofit/>
          </a:bodyPr>
          <a:lstStyle/>
          <a:p>
            <a:r>
              <a:rPr lang="en-US" dirty="0" smtClean="0"/>
              <a:t>Compute resources</a:t>
            </a:r>
          </a:p>
          <a:p>
            <a:pPr lvl="1"/>
            <a:r>
              <a:rPr lang="en-US" dirty="0" smtClean="0"/>
              <a:t>Virtual Machines</a:t>
            </a:r>
          </a:p>
          <a:p>
            <a:pPr lvl="1"/>
            <a:r>
              <a:rPr lang="en-US" dirty="0" smtClean="0"/>
              <a:t>VM Extensions</a:t>
            </a:r>
          </a:p>
          <a:p>
            <a:r>
              <a:rPr lang="en-US" dirty="0" smtClean="0"/>
              <a:t>Storage Resources</a:t>
            </a:r>
          </a:p>
          <a:p>
            <a:pPr lvl="1"/>
            <a:r>
              <a:rPr lang="en-US" dirty="0" smtClean="0"/>
              <a:t>Blobs, tables, queues and Files functionality</a:t>
            </a:r>
          </a:p>
          <a:p>
            <a:pPr lvl="1"/>
            <a:r>
              <a:rPr lang="en-US" dirty="0" smtClean="0"/>
              <a:t>Storage accounts (blobs) – Standard &amp; Premium Storage</a:t>
            </a:r>
          </a:p>
          <a:p>
            <a:r>
              <a:rPr lang="en-US" dirty="0" smtClean="0"/>
              <a:t>Networking Resources</a:t>
            </a:r>
          </a:p>
          <a:p>
            <a:pPr lvl="1"/>
            <a:r>
              <a:rPr lang="en-US" dirty="0" smtClean="0"/>
              <a:t>Virtual networks</a:t>
            </a:r>
          </a:p>
          <a:p>
            <a:pPr lvl="1"/>
            <a:r>
              <a:rPr lang="en-US" dirty="0" smtClean="0"/>
              <a:t>Network interface cards (NICs)</a:t>
            </a:r>
          </a:p>
          <a:p>
            <a:pPr lvl="1"/>
            <a:r>
              <a:rPr lang="en-US" dirty="0" smtClean="0"/>
              <a:t>Load balancers</a:t>
            </a:r>
          </a:p>
          <a:p>
            <a:pPr lvl="1"/>
            <a:r>
              <a:rPr lang="en-US" dirty="0" smtClean="0"/>
              <a:t>IP addresses</a:t>
            </a:r>
          </a:p>
          <a:p>
            <a:pPr lvl="1"/>
            <a:r>
              <a:rPr lang="en-US" dirty="0" smtClean="0"/>
              <a:t>Network Security Groups</a:t>
            </a:r>
          </a:p>
        </p:txBody>
      </p:sp>
    </p:spTree>
    <p:extLst>
      <p:ext uri="{BB962C8B-B14F-4D97-AF65-F5344CB8AC3E}">
        <p14:creationId xmlns:p14="http://schemas.microsoft.com/office/powerpoint/2010/main" val="28128334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a:xfrm>
            <a:off x="269241" y="149087"/>
            <a:ext cx="10515600" cy="776288"/>
          </a:xfrm>
        </p:spPr>
        <p:txBody>
          <a:bodyPr/>
          <a:lstStyle/>
          <a:p>
            <a:r>
              <a:rPr lang="en-US" dirty="0" smtClean="0"/>
              <a:t>Managing Azure Deployments</a:t>
            </a:r>
            <a:endParaRPr lang="en-US" dirty="0"/>
          </a:p>
        </p:txBody>
      </p:sp>
      <p:sp>
        <p:nvSpPr>
          <p:cNvPr id="6" name="Text Placeholder 5"/>
          <p:cNvSpPr>
            <a:spLocks noGrp="1"/>
          </p:cNvSpPr>
          <p:nvPr>
            <p:ph type="body" sz="quarter" idx="11"/>
          </p:nvPr>
        </p:nvSpPr>
        <p:spPr>
          <a:xfrm>
            <a:off x="269241" y="1189494"/>
            <a:ext cx="11655840" cy="4706930"/>
          </a:xfrm>
        </p:spPr>
        <p:txBody>
          <a:bodyPr/>
          <a:lstStyle/>
          <a:p>
            <a:r>
              <a:rPr lang="en-US" sz="2400" dirty="0" smtClean="0"/>
              <a:t>Azure Service Manager (ASM)</a:t>
            </a:r>
          </a:p>
          <a:p>
            <a:pPr marL="342900" lvl="1" indent="-342900">
              <a:buFont typeface="Arial" panose="020B0604020202020204" pitchFamily="34" charset="0"/>
              <a:buChar char="•"/>
            </a:pPr>
            <a:r>
              <a:rPr lang="en-US" dirty="0" smtClean="0"/>
              <a:t>Traditional way to deploy and manage applications hosted in Azure</a:t>
            </a:r>
            <a:endParaRPr lang="en-US" dirty="0"/>
          </a:p>
          <a:p>
            <a:pPr marL="342900" lvl="1" indent="-342900">
              <a:buFont typeface="Arial" panose="020B0604020202020204" pitchFamily="34" charset="0"/>
              <a:buChar char="•"/>
            </a:pPr>
            <a:r>
              <a:rPr lang="en-US" dirty="0" smtClean="0"/>
              <a:t>Azure Portal </a:t>
            </a:r>
            <a:r>
              <a:rPr lang="en-US" dirty="0" smtClean="0">
                <a:hlinkClick r:id="rId3"/>
              </a:rPr>
              <a:t>https://manage.windowsazure.com</a:t>
            </a:r>
            <a:r>
              <a:rPr lang="en-US" dirty="0" smtClean="0"/>
              <a:t> </a:t>
            </a:r>
          </a:p>
          <a:p>
            <a:pPr marL="342900" lvl="1" indent="-342900">
              <a:buFont typeface="Arial" panose="020B0604020202020204" pitchFamily="34" charset="0"/>
              <a:buChar char="•"/>
            </a:pPr>
            <a:r>
              <a:rPr lang="en-US" dirty="0" smtClean="0"/>
              <a:t>PowerShell / CLI (default mode)</a:t>
            </a:r>
          </a:p>
          <a:p>
            <a:pPr marL="342900" lvl="1" indent="-342900">
              <a:buFont typeface="Arial" panose="020B0604020202020204" pitchFamily="34" charset="0"/>
              <a:buChar char="•"/>
            </a:pPr>
            <a:r>
              <a:rPr lang="en-US" dirty="0" smtClean="0"/>
              <a:t>REST API</a:t>
            </a:r>
          </a:p>
          <a:p>
            <a:pPr marL="0" lvl="1"/>
            <a:endParaRPr lang="en-US" dirty="0" smtClean="0"/>
          </a:p>
          <a:p>
            <a:r>
              <a:rPr lang="en-US" sz="2400" dirty="0" smtClean="0"/>
              <a:t>Azure Resource Manager (ARM)</a:t>
            </a:r>
          </a:p>
          <a:p>
            <a:pPr marL="370912" lvl="1" indent="-342900">
              <a:buFont typeface="Arial" panose="020B0604020202020204" pitchFamily="34" charset="0"/>
              <a:buChar char="•"/>
            </a:pPr>
            <a:r>
              <a:rPr lang="en-US" dirty="0" smtClean="0"/>
              <a:t>Modern way to deploy and manage applications hosted in Azure</a:t>
            </a:r>
          </a:p>
          <a:p>
            <a:pPr marL="370912" lvl="1" indent="-342900">
              <a:buFont typeface="Arial" panose="020B0604020202020204" pitchFamily="34" charset="0"/>
              <a:buChar char="•"/>
            </a:pPr>
            <a:r>
              <a:rPr lang="en-US" dirty="0" smtClean="0"/>
              <a:t>Azure Portal </a:t>
            </a:r>
            <a:r>
              <a:rPr lang="en-US" dirty="0" smtClean="0">
                <a:hlinkClick r:id="rId4"/>
              </a:rPr>
              <a:t>https://portal.azure.com</a:t>
            </a:r>
            <a:r>
              <a:rPr lang="en-US" dirty="0" smtClean="0"/>
              <a:t> </a:t>
            </a:r>
          </a:p>
          <a:p>
            <a:pPr marL="370912" lvl="1" indent="-342900">
              <a:buFont typeface="Arial" panose="020B0604020202020204" pitchFamily="34" charset="0"/>
              <a:buChar char="•"/>
            </a:pPr>
            <a:r>
              <a:rPr lang="en-US" dirty="0" smtClean="0"/>
              <a:t>PowerShell / CLI (ARM mode)</a:t>
            </a:r>
          </a:p>
          <a:p>
            <a:pPr marL="370912" lvl="1" indent="-342900">
              <a:buFont typeface="Arial" panose="020B0604020202020204" pitchFamily="34" charset="0"/>
              <a:buChar char="•"/>
            </a:pPr>
            <a:r>
              <a:rPr lang="en-US" dirty="0" smtClean="0"/>
              <a:t>REST API</a:t>
            </a:r>
          </a:p>
          <a:p>
            <a:pPr marL="370912" lvl="1" indent="-342900">
              <a:buFont typeface="Arial" panose="020B0604020202020204" pitchFamily="34" charset="0"/>
              <a:buChar char="•"/>
            </a:pPr>
            <a:r>
              <a:rPr lang="en-US" dirty="0" smtClean="0"/>
              <a:t>Azure Resource Management Library for .NET</a:t>
            </a:r>
          </a:p>
        </p:txBody>
      </p:sp>
    </p:spTree>
    <p:extLst>
      <p:ext uri="{BB962C8B-B14F-4D97-AF65-F5344CB8AC3E}">
        <p14:creationId xmlns:p14="http://schemas.microsoft.com/office/powerpoint/2010/main" val="1138308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models for IaaS</a:t>
            </a:r>
            <a:endParaRPr lang="en-US" dirty="0"/>
          </a:p>
        </p:txBody>
      </p:sp>
      <p:sp>
        <p:nvSpPr>
          <p:cNvPr id="5" name="Text Placeholder 5"/>
          <p:cNvSpPr>
            <a:spLocks noGrp="1"/>
          </p:cNvSpPr>
          <p:nvPr>
            <p:ph type="body" sz="quarter" idx="10"/>
          </p:nvPr>
        </p:nvSpPr>
        <p:spPr>
          <a:xfrm>
            <a:off x="141908" y="1109613"/>
            <a:ext cx="5486399" cy="627864"/>
          </a:xfrm>
        </p:spPr>
        <p:txBody>
          <a:bodyPr/>
          <a:lstStyle/>
          <a:p>
            <a:pPr algn="ctr"/>
            <a:r>
              <a:rPr lang="en-US" sz="2000" u="sng" dirty="0" smtClean="0">
                <a:solidFill>
                  <a:schemeClr val="tx1"/>
                </a:solidFill>
              </a:rPr>
              <a:t>Classic Model (V1)</a:t>
            </a:r>
            <a:endParaRPr lang="en-US" sz="2000" u="sng" dirty="0">
              <a:solidFill>
                <a:schemeClr val="tx1"/>
              </a:solidFill>
            </a:endParaRPr>
          </a:p>
        </p:txBody>
      </p:sp>
      <p:sp>
        <p:nvSpPr>
          <p:cNvPr id="6" name="Text Placeholder 6"/>
          <p:cNvSpPr>
            <a:spLocks noGrp="1"/>
          </p:cNvSpPr>
          <p:nvPr>
            <p:ph type="body" sz="quarter" idx="4294967295"/>
          </p:nvPr>
        </p:nvSpPr>
        <p:spPr>
          <a:xfrm>
            <a:off x="6542708" y="1212849"/>
            <a:ext cx="5486399" cy="627864"/>
          </a:xfrm>
          <a:prstGeom prst="rect">
            <a:avLst/>
          </a:prstGeom>
        </p:spPr>
        <p:txBody>
          <a:bodyPr/>
          <a:lstStyle/>
          <a:p>
            <a:pPr marL="0" indent="0" algn="ctr">
              <a:buNone/>
            </a:pPr>
            <a:r>
              <a:rPr lang="en-US" u="sng" dirty="0" smtClean="0">
                <a:solidFill>
                  <a:schemeClr val="tx1"/>
                </a:solidFill>
              </a:rPr>
              <a:t>Resource Manager (V2)</a:t>
            </a:r>
            <a:endParaRPr lang="en-US" u="sng" dirty="0">
              <a:solidFill>
                <a:schemeClr val="tx1"/>
              </a:solidFill>
            </a:endParaRPr>
          </a:p>
        </p:txBody>
      </p:sp>
      <p:grpSp>
        <p:nvGrpSpPr>
          <p:cNvPr id="7" name="Group 2"/>
          <p:cNvGrpSpPr/>
          <p:nvPr/>
        </p:nvGrpSpPr>
        <p:grpSpPr>
          <a:xfrm>
            <a:off x="606280" y="1981337"/>
            <a:ext cx="4198171" cy="4126395"/>
            <a:chOff x="739012" y="1981337"/>
            <a:chExt cx="4198171" cy="4126395"/>
          </a:xfrm>
        </p:grpSpPr>
        <p:sp>
          <p:nvSpPr>
            <p:cNvPr id="8" name="Rectangle 22"/>
            <p:cNvSpPr/>
            <p:nvPr/>
          </p:nvSpPr>
          <p:spPr bwMode="auto">
            <a:xfrm>
              <a:off x="739012" y="4127559"/>
              <a:ext cx="2003756" cy="1980173"/>
            </a:xfrm>
            <a:prstGeom prst="rect">
              <a:avLst/>
            </a:prstGeom>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t" anchorCtr="0" compatLnSpc="1">
              <a:prstTxWarp prst="textNoShape">
                <a:avLst/>
              </a:prstTxWarp>
            </a:bodyPr>
            <a:lstStyle/>
            <a:p>
              <a:pPr algn="ctr" defTabSz="932398" fontAlgn="base">
                <a:spcBef>
                  <a:spcPct val="0"/>
                </a:spcBef>
                <a:spcAft>
                  <a:spcPct val="0"/>
                </a:spcAft>
              </a:pPr>
              <a:r>
                <a:rPr lang="en-US" sz="2000" dirty="0" smtClean="0">
                  <a:gradFill>
                    <a:gsLst>
                      <a:gs pos="16814">
                        <a:srgbClr val="FFFFFF"/>
                      </a:gs>
                      <a:gs pos="46000">
                        <a:srgbClr val="FFFFFF"/>
                      </a:gs>
                    </a:gsLst>
                    <a:lin ang="5400000" scaled="0"/>
                  </a:gradFill>
                </a:rPr>
                <a:t>Storage Account</a:t>
              </a:r>
              <a:endParaRPr lang="en-US" sz="2000" dirty="0">
                <a:gradFill>
                  <a:gsLst>
                    <a:gs pos="16814">
                      <a:srgbClr val="FFFFFF"/>
                    </a:gs>
                    <a:gs pos="46000">
                      <a:srgbClr val="FFFFFF"/>
                    </a:gs>
                  </a:gsLst>
                  <a:lin ang="5400000" scaled="0"/>
                </a:gradFill>
              </a:endParaRPr>
            </a:p>
          </p:txBody>
        </p:sp>
        <p:sp>
          <p:nvSpPr>
            <p:cNvPr id="9" name="Rectangle 23"/>
            <p:cNvSpPr/>
            <p:nvPr/>
          </p:nvSpPr>
          <p:spPr bwMode="auto">
            <a:xfrm>
              <a:off x="2933427" y="4127558"/>
              <a:ext cx="2003756" cy="1980173"/>
            </a:xfrm>
            <a:prstGeom prst="rect">
              <a:avLst/>
            </a:prstGeom>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t" anchorCtr="0" compatLnSpc="1">
              <a:prstTxWarp prst="textNoShape">
                <a:avLst/>
              </a:prstTxWarp>
            </a:bodyPr>
            <a:lstStyle/>
            <a:p>
              <a:pPr algn="ctr" defTabSz="932398" fontAlgn="base">
                <a:spcBef>
                  <a:spcPct val="0"/>
                </a:spcBef>
                <a:spcAft>
                  <a:spcPct val="0"/>
                </a:spcAft>
              </a:pPr>
              <a:r>
                <a:rPr lang="en-US" sz="2000" dirty="0" smtClean="0">
                  <a:gradFill>
                    <a:gsLst>
                      <a:gs pos="16814">
                        <a:srgbClr val="FFFFFF"/>
                      </a:gs>
                      <a:gs pos="46000">
                        <a:srgbClr val="FFFFFF"/>
                      </a:gs>
                    </a:gsLst>
                    <a:lin ang="5400000" scaled="0"/>
                  </a:gradFill>
                </a:rPr>
                <a:t>Virtual </a:t>
              </a:r>
              <a:r>
                <a:rPr lang="en-US" sz="2000" dirty="0">
                  <a:gradFill>
                    <a:gsLst>
                      <a:gs pos="16814">
                        <a:srgbClr val="FFFFFF"/>
                      </a:gs>
                      <a:gs pos="46000">
                        <a:srgbClr val="FFFFFF"/>
                      </a:gs>
                    </a:gsLst>
                    <a:lin ang="5400000" scaled="0"/>
                  </a:gradFill>
                </a:rPr>
                <a:t>Network</a:t>
              </a:r>
            </a:p>
          </p:txBody>
        </p:sp>
        <p:sp>
          <p:nvSpPr>
            <p:cNvPr id="10" name="Rectangle 24"/>
            <p:cNvSpPr/>
            <p:nvPr/>
          </p:nvSpPr>
          <p:spPr bwMode="auto">
            <a:xfrm>
              <a:off x="1112837" y="1981337"/>
              <a:ext cx="3408535" cy="1981200"/>
            </a:xfrm>
            <a:prstGeom prst="rect">
              <a:avLst/>
            </a:prstGeom>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t" anchorCtr="0" compatLnSpc="1">
              <a:prstTxWarp prst="textNoShape">
                <a:avLst/>
              </a:prstTxWarp>
            </a:bodyPr>
            <a:lstStyle/>
            <a:p>
              <a:pPr algn="ctr" defTabSz="932398" fontAlgn="base">
                <a:spcBef>
                  <a:spcPct val="0"/>
                </a:spcBef>
                <a:spcAft>
                  <a:spcPct val="0"/>
                </a:spcAft>
              </a:pPr>
              <a:r>
                <a:rPr lang="en-US" sz="2000" dirty="0" smtClean="0">
                  <a:gradFill>
                    <a:gsLst>
                      <a:gs pos="16814">
                        <a:srgbClr val="FFFFFF"/>
                      </a:gs>
                      <a:gs pos="46000">
                        <a:srgbClr val="FFFFFF"/>
                      </a:gs>
                    </a:gsLst>
                    <a:lin ang="5400000" scaled="0"/>
                  </a:gradFill>
                </a:rPr>
                <a:t>Cloud Service </a:t>
              </a:r>
              <a:endParaRPr lang="en-US" sz="2000" dirty="0">
                <a:gradFill>
                  <a:gsLst>
                    <a:gs pos="16814">
                      <a:srgbClr val="FFFFFF"/>
                    </a:gs>
                    <a:gs pos="46000">
                      <a:srgbClr val="FFFFFF"/>
                    </a:gs>
                  </a:gsLst>
                  <a:lin ang="5400000" scaled="0"/>
                </a:gradFill>
              </a:endParaRPr>
            </a:p>
          </p:txBody>
        </p:sp>
      </p:grpSp>
      <p:sp>
        <p:nvSpPr>
          <p:cNvPr id="11" name="Rounded Rectangle 10"/>
          <p:cNvSpPr/>
          <p:nvPr/>
        </p:nvSpPr>
        <p:spPr bwMode="auto">
          <a:xfrm>
            <a:off x="3117891" y="4834255"/>
            <a:ext cx="1581149" cy="365902"/>
          </a:xfrm>
          <a:prstGeom prst="roundRect">
            <a:avLst/>
          </a:prstGeom>
          <a:solidFill>
            <a:schemeClr val="accent2">
              <a:lumMod val="60000"/>
              <a:lumOff val="40000"/>
            </a:schemeClr>
          </a:solidFill>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0" tIns="46637" rIns="0" bIns="46637" numCol="1" rtlCol="0" anchor="ctr" anchorCtr="0" compatLnSpc="1">
            <a:prstTxWarp prst="textNoShape">
              <a:avLst/>
            </a:prstTxWarp>
          </a:bodyPr>
          <a:lstStyle/>
          <a:p>
            <a:pPr algn="ctr" defTabSz="932398" fontAlgn="base">
              <a:spcBef>
                <a:spcPct val="0"/>
              </a:spcBef>
              <a:spcAft>
                <a:spcPct val="0"/>
              </a:spcAft>
            </a:pPr>
            <a:r>
              <a:rPr lang="en-US" dirty="0" smtClean="0">
                <a:solidFill>
                  <a:schemeClr val="tx1"/>
                </a:solidFill>
              </a:rPr>
              <a:t>Subnet-1</a:t>
            </a:r>
            <a:endParaRPr lang="en-US" sz="2000" dirty="0">
              <a:solidFill>
                <a:schemeClr val="tx1"/>
              </a:solidFill>
            </a:endParaRPr>
          </a:p>
        </p:txBody>
      </p:sp>
      <p:sp>
        <p:nvSpPr>
          <p:cNvPr id="12" name="Rounded Rectangle 11"/>
          <p:cNvSpPr/>
          <p:nvPr/>
        </p:nvSpPr>
        <p:spPr bwMode="auto">
          <a:xfrm>
            <a:off x="675760" y="4870112"/>
            <a:ext cx="1219200" cy="330045"/>
          </a:xfrm>
          <a:prstGeom prst="roundRect">
            <a:avLst/>
          </a:prstGeom>
          <a:solidFill>
            <a:schemeClr val="accent2">
              <a:lumMod val="60000"/>
              <a:lumOff val="40000"/>
            </a:schemeClr>
          </a:solidFill>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0" tIns="46637" rIns="0" bIns="46637" numCol="1" rtlCol="0" anchor="ctr" anchorCtr="0" compatLnSpc="1">
            <a:prstTxWarp prst="textNoShape">
              <a:avLst/>
            </a:prstTxWarp>
          </a:bodyPr>
          <a:lstStyle/>
          <a:p>
            <a:pPr algn="ctr" defTabSz="932398" fontAlgn="base">
              <a:spcBef>
                <a:spcPct val="0"/>
              </a:spcBef>
              <a:spcAft>
                <a:spcPct val="0"/>
              </a:spcAft>
            </a:pPr>
            <a:r>
              <a:rPr lang="en-US" sz="1600" dirty="0" smtClean="0">
                <a:solidFill>
                  <a:schemeClr val="tx1"/>
                </a:solidFill>
              </a:rPr>
              <a:t>Disk (blob)</a:t>
            </a:r>
            <a:endParaRPr lang="en-US" dirty="0">
              <a:solidFill>
                <a:schemeClr val="tx1"/>
              </a:solidFill>
            </a:endParaRPr>
          </a:p>
        </p:txBody>
      </p:sp>
      <p:cxnSp>
        <p:nvCxnSpPr>
          <p:cNvPr id="13" name="Straight Connector 12"/>
          <p:cNvCxnSpPr>
            <a:endCxn id="12" idx="3"/>
          </p:cNvCxnSpPr>
          <p:nvPr/>
        </p:nvCxnSpPr>
        <p:spPr>
          <a:xfrm flipH="1">
            <a:off x="1894960" y="3764520"/>
            <a:ext cx="762002" cy="1270615"/>
          </a:xfrm>
          <a:prstGeom prst="line">
            <a:avLst/>
          </a:prstGeom>
          <a:ln>
            <a:headEnd type="none"/>
            <a:tailEnd type="none"/>
          </a:ln>
        </p:spPr>
        <p:style>
          <a:lnRef idx="1">
            <a:schemeClr val="dk1"/>
          </a:lnRef>
          <a:fillRef idx="0">
            <a:schemeClr val="dk1"/>
          </a:fillRef>
          <a:effectRef idx="0">
            <a:schemeClr val="dk1"/>
          </a:effectRef>
          <a:fontRef idx="minor">
            <a:schemeClr val="tx1"/>
          </a:fontRef>
        </p:style>
      </p:cxnSp>
      <p:cxnSp>
        <p:nvCxnSpPr>
          <p:cNvPr id="14" name="Straight Connector 13"/>
          <p:cNvCxnSpPr>
            <a:endCxn id="11" idx="1"/>
          </p:cNvCxnSpPr>
          <p:nvPr/>
        </p:nvCxnSpPr>
        <p:spPr>
          <a:xfrm>
            <a:off x="2738238" y="3630623"/>
            <a:ext cx="379653" cy="1386583"/>
          </a:xfrm>
          <a:prstGeom prst="line">
            <a:avLst/>
          </a:prstGeom>
          <a:ln>
            <a:headEnd type="none"/>
            <a:tailEnd type="none"/>
          </a:ln>
        </p:spPr>
        <p:style>
          <a:lnRef idx="1">
            <a:schemeClr val="dk1"/>
          </a:lnRef>
          <a:fillRef idx="0">
            <a:schemeClr val="dk1"/>
          </a:fillRef>
          <a:effectRef idx="0">
            <a:schemeClr val="dk1"/>
          </a:effectRef>
          <a:fontRef idx="minor">
            <a:schemeClr val="tx1"/>
          </a:fontRef>
        </p:style>
      </p:cxnSp>
      <p:sp>
        <p:nvSpPr>
          <p:cNvPr id="15" name="Rounded Rectangle 14"/>
          <p:cNvSpPr/>
          <p:nvPr/>
        </p:nvSpPr>
        <p:spPr bwMode="auto">
          <a:xfrm>
            <a:off x="2249274" y="2895377"/>
            <a:ext cx="914400" cy="950976"/>
          </a:xfrm>
          <a:prstGeom prst="roundRect">
            <a:avLst/>
          </a:prstGeom>
          <a:solidFill>
            <a:schemeClr val="accent2">
              <a:lumMod val="60000"/>
              <a:lumOff val="40000"/>
            </a:schemeClr>
          </a:solidFill>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0" tIns="46637" rIns="0" bIns="46637" numCol="1" rtlCol="0" anchor="ctr" anchorCtr="0" compatLnSpc="1">
            <a:prstTxWarp prst="textNoShape">
              <a:avLst/>
            </a:prstTxWarp>
          </a:bodyPr>
          <a:lstStyle/>
          <a:p>
            <a:pPr algn="ctr" defTabSz="932398" fontAlgn="base">
              <a:spcBef>
                <a:spcPct val="0"/>
              </a:spcBef>
              <a:spcAft>
                <a:spcPct val="0"/>
              </a:spcAft>
            </a:pPr>
            <a:r>
              <a:rPr lang="en-US" sz="1600" dirty="0" smtClean="0">
                <a:solidFill>
                  <a:schemeClr val="tx1"/>
                </a:solidFill>
              </a:rPr>
              <a:t>VM w/ IP Address</a:t>
            </a:r>
            <a:endParaRPr lang="en-US" sz="2000" dirty="0">
              <a:solidFill>
                <a:schemeClr val="tx1"/>
              </a:solidFill>
            </a:endParaRPr>
          </a:p>
        </p:txBody>
      </p:sp>
      <p:sp>
        <p:nvSpPr>
          <p:cNvPr id="16" name="Rounded Rectangle 15"/>
          <p:cNvSpPr/>
          <p:nvPr/>
        </p:nvSpPr>
        <p:spPr bwMode="auto">
          <a:xfrm>
            <a:off x="5933105" y="2047268"/>
            <a:ext cx="6210299" cy="513549"/>
          </a:xfrm>
          <a:prstGeom prst="roundRect">
            <a:avLst/>
          </a:prstGeom>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398" fontAlgn="base">
              <a:spcBef>
                <a:spcPct val="0"/>
              </a:spcBef>
              <a:spcAft>
                <a:spcPct val="0"/>
              </a:spcAft>
            </a:pPr>
            <a:r>
              <a:rPr lang="en-US" sz="2000" dirty="0" smtClean="0">
                <a:gradFill>
                  <a:gsLst>
                    <a:gs pos="16814">
                      <a:srgbClr val="FFFFFF"/>
                    </a:gs>
                    <a:gs pos="46000">
                      <a:srgbClr val="FFFFFF"/>
                    </a:gs>
                  </a:gsLst>
                  <a:lin ang="5400000" scaled="0"/>
                </a:gradFill>
              </a:rPr>
              <a:t>Resource Group</a:t>
            </a:r>
            <a:endParaRPr lang="en-US" sz="2000" dirty="0">
              <a:gradFill>
                <a:gsLst>
                  <a:gs pos="16814">
                    <a:srgbClr val="FFFFFF"/>
                  </a:gs>
                  <a:gs pos="46000">
                    <a:srgbClr val="FFFFFF"/>
                  </a:gs>
                </a:gsLst>
                <a:lin ang="5400000" scaled="0"/>
              </a:gradFill>
            </a:endParaRPr>
          </a:p>
        </p:txBody>
      </p:sp>
      <p:sp>
        <p:nvSpPr>
          <p:cNvPr id="17" name="Rounded Rectangle 16"/>
          <p:cNvSpPr/>
          <p:nvPr/>
        </p:nvSpPr>
        <p:spPr bwMode="auto">
          <a:xfrm>
            <a:off x="6528102" y="2889026"/>
            <a:ext cx="848253" cy="914400"/>
          </a:xfrm>
          <a:prstGeom prst="roundRect">
            <a:avLst/>
          </a:prstGeom>
          <a:solidFill>
            <a:schemeClr val="accent4">
              <a:lumMod val="60000"/>
              <a:lumOff val="40000"/>
            </a:schemeClr>
          </a:solidFill>
          <a:ln>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0" tIns="46637" rIns="0" bIns="46637" numCol="1" rtlCol="0" anchor="ctr" anchorCtr="0" compatLnSpc="1">
            <a:prstTxWarp prst="textNoShape">
              <a:avLst/>
            </a:prstTxWarp>
          </a:bodyPr>
          <a:lstStyle/>
          <a:p>
            <a:pPr algn="ctr" defTabSz="932398" fontAlgn="base">
              <a:spcBef>
                <a:spcPct val="0"/>
              </a:spcBef>
              <a:spcAft>
                <a:spcPct val="0"/>
              </a:spcAft>
            </a:pPr>
            <a:r>
              <a:rPr lang="en-US" sz="1600" dirty="0" smtClean="0">
                <a:solidFill>
                  <a:schemeClr val="tx1"/>
                </a:solidFill>
              </a:rPr>
              <a:t>VM</a:t>
            </a:r>
            <a:endParaRPr lang="en-US" sz="2000" dirty="0">
              <a:solidFill>
                <a:schemeClr val="tx1"/>
              </a:solidFill>
            </a:endParaRPr>
          </a:p>
        </p:txBody>
      </p:sp>
      <p:sp>
        <p:nvSpPr>
          <p:cNvPr id="18" name="Rounded Rectangle 17"/>
          <p:cNvSpPr/>
          <p:nvPr/>
        </p:nvSpPr>
        <p:spPr bwMode="auto">
          <a:xfrm>
            <a:off x="7504099" y="2889026"/>
            <a:ext cx="848253" cy="914400"/>
          </a:xfrm>
          <a:prstGeom prst="roundRect">
            <a:avLst/>
          </a:prstGeom>
          <a:solidFill>
            <a:schemeClr val="accent4">
              <a:lumMod val="60000"/>
              <a:lumOff val="40000"/>
            </a:schemeClr>
          </a:solidFill>
          <a:ln>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0" tIns="46637" rIns="0" bIns="46637" numCol="1" rtlCol="0" anchor="ctr" anchorCtr="0" compatLnSpc="1">
            <a:prstTxWarp prst="textNoShape">
              <a:avLst/>
            </a:prstTxWarp>
          </a:bodyPr>
          <a:lstStyle/>
          <a:p>
            <a:pPr algn="ctr" defTabSz="932398" fontAlgn="base">
              <a:spcBef>
                <a:spcPct val="0"/>
              </a:spcBef>
              <a:spcAft>
                <a:spcPct val="0"/>
              </a:spcAft>
            </a:pPr>
            <a:r>
              <a:rPr lang="en-US" sz="1600" dirty="0" smtClean="0">
                <a:solidFill>
                  <a:schemeClr val="tx1"/>
                </a:solidFill>
              </a:rPr>
              <a:t>NIC</a:t>
            </a:r>
            <a:endParaRPr lang="en-US" sz="2000" dirty="0">
              <a:solidFill>
                <a:schemeClr val="tx1"/>
              </a:solidFill>
            </a:endParaRPr>
          </a:p>
        </p:txBody>
      </p:sp>
      <p:sp>
        <p:nvSpPr>
          <p:cNvPr id="19" name="Rounded Rectangle 18"/>
          <p:cNvSpPr/>
          <p:nvPr/>
        </p:nvSpPr>
        <p:spPr bwMode="auto">
          <a:xfrm>
            <a:off x="8480096" y="2889026"/>
            <a:ext cx="848253" cy="914400"/>
          </a:xfrm>
          <a:prstGeom prst="roundRect">
            <a:avLst/>
          </a:prstGeom>
          <a:solidFill>
            <a:schemeClr val="accent4">
              <a:lumMod val="60000"/>
              <a:lumOff val="40000"/>
            </a:schemeClr>
          </a:solidFill>
          <a:ln>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0" tIns="46637" rIns="0" bIns="46637" numCol="1" rtlCol="0" anchor="ctr" anchorCtr="0" compatLnSpc="1">
            <a:prstTxWarp prst="textNoShape">
              <a:avLst/>
            </a:prstTxWarp>
          </a:bodyPr>
          <a:lstStyle/>
          <a:p>
            <a:pPr algn="ctr" defTabSz="932398" fontAlgn="base">
              <a:spcBef>
                <a:spcPct val="0"/>
              </a:spcBef>
              <a:spcAft>
                <a:spcPct val="0"/>
              </a:spcAft>
            </a:pPr>
            <a:r>
              <a:rPr lang="en-US" sz="1600" dirty="0" smtClean="0">
                <a:solidFill>
                  <a:schemeClr val="tx1"/>
                </a:solidFill>
              </a:rPr>
              <a:t>VM IP Address</a:t>
            </a:r>
            <a:endParaRPr lang="en-US" sz="2000" dirty="0">
              <a:solidFill>
                <a:schemeClr val="tx1"/>
              </a:solidFill>
            </a:endParaRPr>
          </a:p>
        </p:txBody>
      </p:sp>
      <p:sp>
        <p:nvSpPr>
          <p:cNvPr id="20" name="Rounded Rectangle 19"/>
          <p:cNvSpPr/>
          <p:nvPr/>
        </p:nvSpPr>
        <p:spPr bwMode="auto">
          <a:xfrm>
            <a:off x="3372573" y="2329569"/>
            <a:ext cx="912199" cy="1301054"/>
          </a:xfrm>
          <a:prstGeom prst="roundRect">
            <a:avLst/>
          </a:prstGeom>
          <a:solidFill>
            <a:schemeClr val="accent2">
              <a:lumMod val="60000"/>
              <a:lumOff val="40000"/>
            </a:schemeClr>
          </a:solidFill>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0" tIns="46637" rIns="0" bIns="46637" numCol="1" rtlCol="0" anchor="ctr" anchorCtr="0" compatLnSpc="1">
            <a:prstTxWarp prst="textNoShape">
              <a:avLst/>
            </a:prstTxWarp>
          </a:bodyPr>
          <a:lstStyle/>
          <a:p>
            <a:pPr algn="ctr" defTabSz="932398" fontAlgn="base">
              <a:spcBef>
                <a:spcPct val="0"/>
              </a:spcBef>
              <a:spcAft>
                <a:spcPct val="0"/>
              </a:spcAft>
            </a:pPr>
            <a:r>
              <a:rPr lang="en-US" sz="1600" dirty="0" smtClean="0">
                <a:solidFill>
                  <a:schemeClr val="tx1"/>
                </a:solidFill>
              </a:rPr>
              <a:t>Load Balanced</a:t>
            </a:r>
          </a:p>
          <a:p>
            <a:pPr algn="ctr" defTabSz="932398" fontAlgn="base">
              <a:spcBef>
                <a:spcPct val="0"/>
              </a:spcBef>
              <a:spcAft>
                <a:spcPct val="0"/>
              </a:spcAft>
            </a:pPr>
            <a:r>
              <a:rPr lang="en-US" sz="1600" dirty="0" smtClean="0">
                <a:solidFill>
                  <a:schemeClr val="tx1"/>
                </a:solidFill>
              </a:rPr>
              <a:t>Endpoint w/ IP Address</a:t>
            </a:r>
            <a:endParaRPr lang="en-US" sz="2000" dirty="0">
              <a:solidFill>
                <a:schemeClr val="tx1"/>
              </a:solidFill>
            </a:endParaRPr>
          </a:p>
        </p:txBody>
      </p:sp>
      <p:sp>
        <p:nvSpPr>
          <p:cNvPr id="21" name="Rounded Rectangle 20"/>
          <p:cNvSpPr/>
          <p:nvPr/>
        </p:nvSpPr>
        <p:spPr bwMode="auto">
          <a:xfrm>
            <a:off x="10432090" y="2889026"/>
            <a:ext cx="848253" cy="914400"/>
          </a:xfrm>
          <a:prstGeom prst="roundRect">
            <a:avLst/>
          </a:prstGeom>
          <a:solidFill>
            <a:schemeClr val="accent4">
              <a:lumMod val="60000"/>
              <a:lumOff val="40000"/>
            </a:schemeClr>
          </a:solidFill>
          <a:ln>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0" tIns="46637" rIns="0" bIns="46637" numCol="1" rtlCol="0" anchor="ctr" anchorCtr="0" compatLnSpc="1">
            <a:prstTxWarp prst="textNoShape">
              <a:avLst/>
            </a:prstTxWarp>
          </a:bodyPr>
          <a:lstStyle/>
          <a:p>
            <a:pPr algn="ctr" defTabSz="932398" fontAlgn="base">
              <a:spcBef>
                <a:spcPct val="0"/>
              </a:spcBef>
              <a:spcAft>
                <a:spcPct val="0"/>
              </a:spcAft>
            </a:pPr>
            <a:r>
              <a:rPr lang="en-US" sz="1600" dirty="0" smtClean="0">
                <a:solidFill>
                  <a:schemeClr val="tx1"/>
                </a:solidFill>
              </a:rPr>
              <a:t>Load Balancer</a:t>
            </a:r>
            <a:endParaRPr lang="en-US" sz="2000" dirty="0">
              <a:solidFill>
                <a:schemeClr val="tx1"/>
              </a:solidFill>
            </a:endParaRPr>
          </a:p>
        </p:txBody>
      </p:sp>
      <p:sp>
        <p:nvSpPr>
          <p:cNvPr id="22" name="Rectangle 21"/>
          <p:cNvSpPr/>
          <p:nvPr/>
        </p:nvSpPr>
        <p:spPr bwMode="auto">
          <a:xfrm>
            <a:off x="6085505" y="4161017"/>
            <a:ext cx="762003" cy="373558"/>
          </a:xfrm>
          <a:prstGeom prst="rect">
            <a:avLst/>
          </a:prstGeom>
          <a:ln>
            <a:solidFill>
              <a:schemeClr val="tx1"/>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398" fontAlgn="base">
              <a:spcBef>
                <a:spcPct val="0"/>
              </a:spcBef>
              <a:spcAft>
                <a:spcPct val="0"/>
              </a:spcAft>
            </a:pPr>
            <a:r>
              <a:rPr lang="en-US" sz="900" dirty="0" err="1" smtClean="0">
                <a:gradFill>
                  <a:gsLst>
                    <a:gs pos="16814">
                      <a:srgbClr val="FFFFFF"/>
                    </a:gs>
                    <a:gs pos="46000">
                      <a:srgbClr val="FFFFFF"/>
                    </a:gs>
                  </a:gsLst>
                  <a:lin ang="5400000" scaled="0"/>
                </a:gradFill>
              </a:rPr>
              <a:t>DependsOn</a:t>
            </a:r>
            <a:endParaRPr lang="en-US" sz="900" dirty="0">
              <a:gradFill>
                <a:gsLst>
                  <a:gs pos="16814">
                    <a:srgbClr val="FFFFFF"/>
                  </a:gs>
                  <a:gs pos="46000">
                    <a:srgbClr val="FFFFFF"/>
                  </a:gs>
                </a:gsLst>
                <a:lin ang="5400000" scaled="0"/>
              </a:gradFill>
            </a:endParaRPr>
          </a:p>
        </p:txBody>
      </p:sp>
      <p:cxnSp>
        <p:nvCxnSpPr>
          <p:cNvPr id="23" name="Straight Connector 22"/>
          <p:cNvCxnSpPr>
            <a:stCxn id="22" idx="0"/>
          </p:cNvCxnSpPr>
          <p:nvPr/>
        </p:nvCxnSpPr>
        <p:spPr>
          <a:xfrm flipH="1" flipV="1">
            <a:off x="6466506" y="3337368"/>
            <a:ext cx="1" cy="823649"/>
          </a:xfrm>
          <a:prstGeom prst="line">
            <a:avLst/>
          </a:prstGeom>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6943830" y="3797076"/>
            <a:ext cx="1170523" cy="540540"/>
            <a:chOff x="7076562" y="3797076"/>
            <a:chExt cx="1170523" cy="540540"/>
          </a:xfrm>
        </p:grpSpPr>
        <p:cxnSp>
          <p:nvCxnSpPr>
            <p:cNvPr id="25" name="Curved Connector 24"/>
            <p:cNvCxnSpPr>
              <a:stCxn id="17" idx="2"/>
              <a:endCxn id="18" idx="2"/>
            </p:cNvCxnSpPr>
            <p:nvPr/>
          </p:nvCxnSpPr>
          <p:spPr>
            <a:xfrm rot="16200000" flipH="1">
              <a:off x="7558211" y="3315427"/>
              <a:ext cx="12700" cy="975997"/>
            </a:xfrm>
            <a:prstGeom prst="curvedConnector3">
              <a:avLst>
                <a:gd name="adj1" fmla="val 1800000"/>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7369601" y="3917501"/>
              <a:ext cx="877484" cy="420115"/>
            </a:xfrm>
            <a:prstGeom prst="rect">
              <a:avLst/>
            </a:prstGeom>
            <a:noFill/>
          </p:spPr>
          <p:txBody>
            <a:bodyPr wrap="none" lIns="182880" tIns="146304" rIns="182880" bIns="146304" rtlCol="0">
              <a:spAutoFit/>
            </a:bodyPr>
            <a:lstStyle/>
            <a:p>
              <a:pPr>
                <a:lnSpc>
                  <a:spcPct val="90000"/>
                </a:lnSpc>
                <a:spcAft>
                  <a:spcPts val="600"/>
                </a:spcAft>
              </a:pPr>
              <a:r>
                <a:rPr lang="en-US" sz="900" dirty="0" smtClean="0">
                  <a:gradFill>
                    <a:gsLst>
                      <a:gs pos="2917">
                        <a:schemeClr val="tx1"/>
                      </a:gs>
                      <a:gs pos="30000">
                        <a:schemeClr val="tx1"/>
                      </a:gs>
                    </a:gsLst>
                    <a:lin ang="5400000" scaled="0"/>
                  </a:gradFill>
                </a:rPr>
                <a:t>Reference</a:t>
              </a:r>
            </a:p>
          </p:txBody>
        </p:sp>
      </p:grpSp>
      <p:grpSp>
        <p:nvGrpSpPr>
          <p:cNvPr id="27" name="Group 26"/>
          <p:cNvGrpSpPr/>
          <p:nvPr/>
        </p:nvGrpSpPr>
        <p:grpSpPr>
          <a:xfrm>
            <a:off x="7919827" y="3797076"/>
            <a:ext cx="1536266" cy="453701"/>
            <a:chOff x="8052559" y="3797076"/>
            <a:chExt cx="1536266" cy="453701"/>
          </a:xfrm>
        </p:grpSpPr>
        <p:cxnSp>
          <p:nvCxnSpPr>
            <p:cNvPr id="28" name="Curved Connector 27"/>
            <p:cNvCxnSpPr>
              <a:stCxn id="18" idx="2"/>
              <a:endCxn id="19" idx="2"/>
            </p:cNvCxnSpPr>
            <p:nvPr/>
          </p:nvCxnSpPr>
          <p:spPr>
            <a:xfrm rot="16200000" flipH="1">
              <a:off x="8534208" y="3315427"/>
              <a:ext cx="12700" cy="975997"/>
            </a:xfrm>
            <a:prstGeom prst="curvedConnector3">
              <a:avLst>
                <a:gd name="adj1" fmla="val 1800000"/>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8711341" y="3830662"/>
              <a:ext cx="877484" cy="420115"/>
            </a:xfrm>
            <a:prstGeom prst="rect">
              <a:avLst/>
            </a:prstGeom>
            <a:noFill/>
          </p:spPr>
          <p:txBody>
            <a:bodyPr wrap="none" lIns="182880" tIns="146304" rIns="182880" bIns="146304" rtlCol="0">
              <a:spAutoFit/>
            </a:bodyPr>
            <a:lstStyle/>
            <a:p>
              <a:pPr>
                <a:lnSpc>
                  <a:spcPct val="90000"/>
                </a:lnSpc>
                <a:spcAft>
                  <a:spcPts val="600"/>
                </a:spcAft>
              </a:pPr>
              <a:r>
                <a:rPr lang="en-US" sz="900" dirty="0" smtClean="0">
                  <a:gradFill>
                    <a:gsLst>
                      <a:gs pos="2917">
                        <a:schemeClr val="tx1"/>
                      </a:gs>
                      <a:gs pos="30000">
                        <a:schemeClr val="tx1"/>
                      </a:gs>
                    </a:gsLst>
                    <a:lin ang="5400000" scaled="0"/>
                  </a:gradFill>
                </a:rPr>
                <a:t>Reference</a:t>
              </a:r>
            </a:p>
          </p:txBody>
        </p:sp>
      </p:grpSp>
      <p:grpSp>
        <p:nvGrpSpPr>
          <p:cNvPr id="30" name="Group 29"/>
          <p:cNvGrpSpPr/>
          <p:nvPr/>
        </p:nvGrpSpPr>
        <p:grpSpPr>
          <a:xfrm>
            <a:off x="7919827" y="2567167"/>
            <a:ext cx="2927991" cy="420115"/>
            <a:chOff x="8052559" y="2567167"/>
            <a:chExt cx="2927991" cy="420115"/>
          </a:xfrm>
        </p:grpSpPr>
        <p:cxnSp>
          <p:nvCxnSpPr>
            <p:cNvPr id="31" name="Curved Connector 30"/>
            <p:cNvCxnSpPr>
              <a:stCxn id="18" idx="0"/>
              <a:endCxn id="21" idx="0"/>
            </p:cNvCxnSpPr>
            <p:nvPr/>
          </p:nvCxnSpPr>
          <p:spPr>
            <a:xfrm rot="5400000" flipH="1" flipV="1">
              <a:off x="9510205" y="1425031"/>
              <a:ext cx="12700" cy="2927991"/>
            </a:xfrm>
            <a:prstGeom prst="curvedConnector3">
              <a:avLst>
                <a:gd name="adj1" fmla="val 1800000"/>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9150083" y="2567167"/>
              <a:ext cx="1398460" cy="420115"/>
            </a:xfrm>
            <a:prstGeom prst="rect">
              <a:avLst/>
            </a:prstGeom>
            <a:noFill/>
          </p:spPr>
          <p:txBody>
            <a:bodyPr wrap="none" lIns="182880" tIns="146304" rIns="182880" bIns="146304" rtlCol="0">
              <a:spAutoFit/>
            </a:bodyPr>
            <a:lstStyle/>
            <a:p>
              <a:pPr>
                <a:lnSpc>
                  <a:spcPct val="90000"/>
                </a:lnSpc>
                <a:spcAft>
                  <a:spcPts val="600"/>
                </a:spcAft>
              </a:pPr>
              <a:r>
                <a:rPr lang="en-US" sz="900" dirty="0" smtClean="0">
                  <a:gradFill>
                    <a:gsLst>
                      <a:gs pos="2917">
                        <a:schemeClr val="tx1"/>
                      </a:gs>
                      <a:gs pos="30000">
                        <a:schemeClr val="tx1"/>
                      </a:gs>
                    </a:gsLst>
                    <a:lin ang="5400000" scaled="0"/>
                  </a:gradFill>
                </a:rPr>
                <a:t>Backend Pool (NICs)</a:t>
              </a:r>
            </a:p>
          </p:txBody>
        </p:sp>
      </p:grpSp>
      <p:sp>
        <p:nvSpPr>
          <p:cNvPr id="33" name="Rounded Rectangle 32"/>
          <p:cNvSpPr/>
          <p:nvPr/>
        </p:nvSpPr>
        <p:spPr bwMode="auto">
          <a:xfrm>
            <a:off x="11408088" y="2889026"/>
            <a:ext cx="848253" cy="914400"/>
          </a:xfrm>
          <a:prstGeom prst="roundRect">
            <a:avLst/>
          </a:prstGeom>
          <a:solidFill>
            <a:schemeClr val="accent4">
              <a:lumMod val="60000"/>
              <a:lumOff val="40000"/>
            </a:schemeClr>
          </a:solidFill>
          <a:ln>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0" tIns="46637" rIns="0" bIns="46637" numCol="1" rtlCol="0" anchor="ctr" anchorCtr="0" compatLnSpc="1">
            <a:prstTxWarp prst="textNoShape">
              <a:avLst/>
            </a:prstTxWarp>
          </a:bodyPr>
          <a:lstStyle/>
          <a:p>
            <a:pPr algn="ctr" defTabSz="932398" fontAlgn="base">
              <a:spcBef>
                <a:spcPct val="0"/>
              </a:spcBef>
              <a:spcAft>
                <a:spcPct val="0"/>
              </a:spcAft>
            </a:pPr>
            <a:r>
              <a:rPr lang="en-US" sz="1600" dirty="0" smtClean="0">
                <a:solidFill>
                  <a:schemeClr val="tx1"/>
                </a:solidFill>
              </a:rPr>
              <a:t>LB IP Address</a:t>
            </a:r>
            <a:endParaRPr lang="en-US" sz="2000" dirty="0">
              <a:solidFill>
                <a:schemeClr val="tx1"/>
              </a:solidFill>
            </a:endParaRPr>
          </a:p>
        </p:txBody>
      </p:sp>
      <p:grpSp>
        <p:nvGrpSpPr>
          <p:cNvPr id="34" name="Group 33"/>
          <p:cNvGrpSpPr/>
          <p:nvPr/>
        </p:nvGrpSpPr>
        <p:grpSpPr>
          <a:xfrm>
            <a:off x="10847819" y="3797076"/>
            <a:ext cx="1181288" cy="573820"/>
            <a:chOff x="10980551" y="3797076"/>
            <a:chExt cx="1181288" cy="573820"/>
          </a:xfrm>
        </p:grpSpPr>
        <p:cxnSp>
          <p:nvCxnSpPr>
            <p:cNvPr id="35" name="Curved Connector 34"/>
            <p:cNvCxnSpPr>
              <a:stCxn id="21" idx="2"/>
              <a:endCxn id="33" idx="2"/>
            </p:cNvCxnSpPr>
            <p:nvPr/>
          </p:nvCxnSpPr>
          <p:spPr>
            <a:xfrm rot="16200000" flipH="1">
              <a:off x="11462200" y="3315427"/>
              <a:ext cx="12700" cy="975998"/>
            </a:xfrm>
            <a:prstGeom prst="curvedConnector3">
              <a:avLst>
                <a:gd name="adj1" fmla="val 1800000"/>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11284355" y="3950781"/>
              <a:ext cx="877484" cy="420115"/>
            </a:xfrm>
            <a:prstGeom prst="rect">
              <a:avLst/>
            </a:prstGeom>
            <a:noFill/>
          </p:spPr>
          <p:txBody>
            <a:bodyPr wrap="none" lIns="182880" tIns="146304" rIns="182880" bIns="146304" rtlCol="0">
              <a:spAutoFit/>
            </a:bodyPr>
            <a:lstStyle/>
            <a:p>
              <a:pPr>
                <a:lnSpc>
                  <a:spcPct val="90000"/>
                </a:lnSpc>
                <a:spcAft>
                  <a:spcPts val="600"/>
                </a:spcAft>
              </a:pPr>
              <a:r>
                <a:rPr lang="en-US" sz="900" dirty="0" smtClean="0">
                  <a:gradFill>
                    <a:gsLst>
                      <a:gs pos="2917">
                        <a:schemeClr val="tx1"/>
                      </a:gs>
                      <a:gs pos="30000">
                        <a:schemeClr val="tx1"/>
                      </a:gs>
                    </a:gsLst>
                    <a:lin ang="5400000" scaled="0"/>
                  </a:gradFill>
                </a:rPr>
                <a:t>Reference</a:t>
              </a:r>
            </a:p>
          </p:txBody>
        </p:sp>
      </p:grpSp>
      <p:cxnSp>
        <p:nvCxnSpPr>
          <p:cNvPr id="37" name="Straight Connector 36"/>
          <p:cNvCxnSpPr>
            <a:stCxn id="15" idx="3"/>
          </p:cNvCxnSpPr>
          <p:nvPr/>
        </p:nvCxnSpPr>
        <p:spPr>
          <a:xfrm flipV="1">
            <a:off x="3163674" y="2903030"/>
            <a:ext cx="208899" cy="467835"/>
          </a:xfrm>
          <a:prstGeom prst="line">
            <a:avLst/>
          </a:prstGeom>
          <a:ln>
            <a:headEnd type="none"/>
            <a:tailEnd type="none"/>
          </a:ln>
        </p:spPr>
        <p:style>
          <a:lnRef idx="1">
            <a:schemeClr val="dk1"/>
          </a:lnRef>
          <a:fillRef idx="0">
            <a:schemeClr val="dk1"/>
          </a:fillRef>
          <a:effectRef idx="0">
            <a:schemeClr val="dk1"/>
          </a:effectRef>
          <a:fontRef idx="minor">
            <a:schemeClr val="tx1"/>
          </a:fontRef>
        </p:style>
      </p:cxnSp>
      <p:sp>
        <p:nvSpPr>
          <p:cNvPr id="38" name="TextBox 37"/>
          <p:cNvSpPr txBox="1"/>
          <p:nvPr/>
        </p:nvSpPr>
        <p:spPr>
          <a:xfrm>
            <a:off x="9322265" y="5046035"/>
            <a:ext cx="2997937" cy="1446550"/>
          </a:xfrm>
          <a:prstGeom prst="rect">
            <a:avLst/>
          </a:prstGeom>
          <a:noFill/>
        </p:spPr>
        <p:txBody>
          <a:bodyPr wrap="none" lIns="182880" tIns="146304" rIns="182880" bIns="146304" rtlCol="0">
            <a:spAutoFit/>
          </a:bodyPr>
          <a:lstStyle/>
          <a:p>
            <a:pPr>
              <a:lnSpc>
                <a:spcPct val="90000"/>
              </a:lnSpc>
              <a:spcAft>
                <a:spcPts val="600"/>
              </a:spcAft>
            </a:pPr>
            <a:r>
              <a:rPr lang="en-US" sz="2400" i="1" dirty="0" smtClean="0">
                <a:gradFill>
                  <a:gsLst>
                    <a:gs pos="2917">
                      <a:schemeClr val="tx1"/>
                    </a:gs>
                    <a:gs pos="30000">
                      <a:schemeClr val="tx1"/>
                    </a:gs>
                  </a:gsLst>
                  <a:lin ang="5400000" scaled="0"/>
                </a:gradFill>
              </a:rPr>
              <a:t>Coming Soon…</a:t>
            </a:r>
          </a:p>
          <a:p>
            <a:pPr lvl="1">
              <a:lnSpc>
                <a:spcPct val="90000"/>
              </a:lnSpc>
              <a:spcAft>
                <a:spcPts val="600"/>
              </a:spcAft>
            </a:pPr>
            <a:r>
              <a:rPr lang="en-US" sz="2400" i="1" dirty="0" smtClean="0">
                <a:gradFill>
                  <a:gsLst>
                    <a:gs pos="2917">
                      <a:schemeClr val="tx1"/>
                    </a:gs>
                    <a:gs pos="30000">
                      <a:schemeClr val="tx1"/>
                    </a:gs>
                  </a:gsLst>
                  <a:lin ang="5400000" scaled="0"/>
                </a:gradFill>
              </a:rPr>
              <a:t>Gateways (VPN)</a:t>
            </a:r>
          </a:p>
          <a:p>
            <a:pPr lvl="1">
              <a:lnSpc>
                <a:spcPct val="90000"/>
              </a:lnSpc>
              <a:spcAft>
                <a:spcPts val="600"/>
              </a:spcAft>
            </a:pPr>
            <a:r>
              <a:rPr lang="en-US" sz="2400" i="1" dirty="0" smtClean="0">
                <a:gradFill>
                  <a:gsLst>
                    <a:gs pos="2917">
                      <a:schemeClr val="tx1"/>
                    </a:gs>
                    <a:gs pos="30000">
                      <a:schemeClr val="tx1"/>
                    </a:gs>
                  </a:gsLst>
                  <a:lin ang="5400000" scaled="0"/>
                </a:gradFill>
              </a:rPr>
              <a:t>ExpressRoute</a:t>
            </a:r>
          </a:p>
        </p:txBody>
      </p:sp>
      <p:sp>
        <p:nvSpPr>
          <p:cNvPr id="39" name="Rounded Rectangle 38"/>
          <p:cNvSpPr/>
          <p:nvPr/>
        </p:nvSpPr>
        <p:spPr bwMode="auto">
          <a:xfrm>
            <a:off x="5841956" y="5217378"/>
            <a:ext cx="3421673" cy="914400"/>
          </a:xfrm>
          <a:prstGeom prst="roundRect">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398" fontAlgn="base">
              <a:spcBef>
                <a:spcPct val="0"/>
              </a:spcBef>
              <a:spcAft>
                <a:spcPct val="0"/>
              </a:spcAft>
            </a:pPr>
            <a:r>
              <a:rPr lang="en-US" sz="1600" dirty="0" smtClean="0">
                <a:gradFill>
                  <a:gsLst>
                    <a:gs pos="16814">
                      <a:srgbClr val="FFFFFF"/>
                    </a:gs>
                    <a:gs pos="46000">
                      <a:srgbClr val="FFFFFF"/>
                    </a:gs>
                  </a:gsLst>
                  <a:lin ang="5400000" scaled="0"/>
                </a:gradFill>
              </a:rPr>
              <a:t>Network Security Group ACLS</a:t>
            </a:r>
          </a:p>
          <a:p>
            <a:pPr algn="ctr" defTabSz="932398" fontAlgn="base">
              <a:spcBef>
                <a:spcPct val="0"/>
              </a:spcBef>
              <a:spcAft>
                <a:spcPct val="0"/>
              </a:spcAft>
            </a:pPr>
            <a:r>
              <a:rPr lang="en-US" sz="1600" dirty="0" smtClean="0">
                <a:gradFill>
                  <a:gsLst>
                    <a:gs pos="16814">
                      <a:srgbClr val="FFFFFF"/>
                    </a:gs>
                    <a:gs pos="46000">
                      <a:srgbClr val="FFFFFF"/>
                    </a:gs>
                  </a:gsLst>
                  <a:lin ang="5400000" scaled="0"/>
                </a:gradFill>
              </a:rPr>
              <a:t>(deployed to VM, NIC, or Subnet)</a:t>
            </a:r>
          </a:p>
          <a:p>
            <a:pPr algn="ctr" defTabSz="932398" fontAlgn="base">
              <a:spcBef>
                <a:spcPct val="0"/>
              </a:spcBef>
              <a:spcAft>
                <a:spcPct val="0"/>
              </a:spcAft>
            </a:pPr>
            <a:endParaRPr lang="en-US" sz="2000" dirty="0">
              <a:gradFill>
                <a:gsLst>
                  <a:gs pos="16814">
                    <a:srgbClr val="FFFFFF"/>
                  </a:gs>
                  <a:gs pos="46000">
                    <a:srgbClr val="FFFFFF"/>
                  </a:gs>
                </a:gsLst>
                <a:lin ang="5400000" scaled="0"/>
              </a:gradFill>
            </a:endParaRPr>
          </a:p>
        </p:txBody>
      </p:sp>
      <p:grpSp>
        <p:nvGrpSpPr>
          <p:cNvPr id="40" name="Group 39"/>
          <p:cNvGrpSpPr/>
          <p:nvPr/>
        </p:nvGrpSpPr>
        <p:grpSpPr>
          <a:xfrm>
            <a:off x="9456093" y="2889026"/>
            <a:ext cx="848253" cy="914400"/>
            <a:chOff x="9588825" y="2889026"/>
            <a:chExt cx="848253" cy="914400"/>
          </a:xfrm>
          <a:solidFill>
            <a:schemeClr val="accent4">
              <a:lumMod val="60000"/>
              <a:lumOff val="40000"/>
            </a:schemeClr>
          </a:solidFill>
        </p:grpSpPr>
        <p:sp>
          <p:nvSpPr>
            <p:cNvPr id="41" name="Rounded Rectangle 40"/>
            <p:cNvSpPr/>
            <p:nvPr/>
          </p:nvSpPr>
          <p:spPr bwMode="auto">
            <a:xfrm>
              <a:off x="9588825" y="2889026"/>
              <a:ext cx="848253" cy="914400"/>
            </a:xfrm>
            <a:prstGeom prst="roundRect">
              <a:avLst/>
            </a:prstGeom>
            <a:grpFill/>
            <a:ln>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0" tIns="46637" rIns="0" bIns="46637" numCol="1" rtlCol="0" anchor="t" anchorCtr="0" compatLnSpc="1">
              <a:prstTxWarp prst="textNoShape">
                <a:avLst/>
              </a:prstTxWarp>
            </a:bodyPr>
            <a:lstStyle/>
            <a:p>
              <a:pPr algn="ctr" defTabSz="932398" fontAlgn="base">
                <a:spcBef>
                  <a:spcPct val="0"/>
                </a:spcBef>
                <a:spcAft>
                  <a:spcPct val="0"/>
                </a:spcAft>
              </a:pPr>
              <a:r>
                <a:rPr lang="en-US" sz="1600" dirty="0" smtClean="0">
                  <a:solidFill>
                    <a:schemeClr val="tx1"/>
                  </a:solidFill>
                </a:rPr>
                <a:t>VNet</a:t>
              </a:r>
              <a:endParaRPr lang="en-US" sz="2000" dirty="0">
                <a:solidFill>
                  <a:schemeClr val="tx1"/>
                </a:solidFill>
              </a:endParaRPr>
            </a:p>
          </p:txBody>
        </p:sp>
        <p:sp>
          <p:nvSpPr>
            <p:cNvPr id="42" name="Rounded Rectangle 41"/>
            <p:cNvSpPr/>
            <p:nvPr/>
          </p:nvSpPr>
          <p:spPr bwMode="auto">
            <a:xfrm>
              <a:off x="9724112" y="3326308"/>
              <a:ext cx="570316" cy="182637"/>
            </a:xfrm>
            <a:prstGeom prst="roundRect">
              <a:avLst/>
            </a:prstGeom>
            <a:grpFill/>
            <a:ln>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0" tIns="46637" rIns="0" bIns="46637" numCol="1" rtlCol="0" anchor="ctr" anchorCtr="0" compatLnSpc="1">
              <a:prstTxWarp prst="textNoShape">
                <a:avLst/>
              </a:prstTxWarp>
            </a:bodyPr>
            <a:lstStyle/>
            <a:p>
              <a:pPr algn="ctr" defTabSz="932398" fontAlgn="base">
                <a:spcBef>
                  <a:spcPct val="0"/>
                </a:spcBef>
                <a:spcAft>
                  <a:spcPct val="0"/>
                </a:spcAft>
              </a:pPr>
              <a:r>
                <a:rPr lang="en-US" sz="900" dirty="0" smtClean="0">
                  <a:solidFill>
                    <a:schemeClr val="tx1"/>
                  </a:solidFill>
                </a:rPr>
                <a:t>Subnet</a:t>
              </a:r>
              <a:endParaRPr lang="en-US" sz="900" dirty="0">
                <a:solidFill>
                  <a:schemeClr val="tx1"/>
                </a:solidFill>
              </a:endParaRPr>
            </a:p>
          </p:txBody>
        </p:sp>
      </p:grpSp>
      <p:grpSp>
        <p:nvGrpSpPr>
          <p:cNvPr id="43" name="Group 42"/>
          <p:cNvGrpSpPr/>
          <p:nvPr/>
        </p:nvGrpSpPr>
        <p:grpSpPr>
          <a:xfrm>
            <a:off x="5552105" y="2903030"/>
            <a:ext cx="848253" cy="886392"/>
            <a:chOff x="5684837" y="2903030"/>
            <a:chExt cx="848253" cy="886392"/>
          </a:xfrm>
          <a:solidFill>
            <a:schemeClr val="accent4">
              <a:lumMod val="60000"/>
              <a:lumOff val="40000"/>
            </a:schemeClr>
          </a:solidFill>
        </p:grpSpPr>
        <p:sp>
          <p:nvSpPr>
            <p:cNvPr id="44" name="Rounded Rectangle 43"/>
            <p:cNvSpPr/>
            <p:nvPr/>
          </p:nvSpPr>
          <p:spPr bwMode="auto">
            <a:xfrm>
              <a:off x="5684837" y="2903030"/>
              <a:ext cx="848253" cy="886392"/>
            </a:xfrm>
            <a:prstGeom prst="roundRect">
              <a:avLst/>
            </a:prstGeom>
            <a:grpFill/>
            <a:ln>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0" tIns="46637" rIns="0" bIns="46637" numCol="1" rtlCol="0" anchor="t" anchorCtr="0" compatLnSpc="1">
              <a:prstTxWarp prst="textNoShape">
                <a:avLst/>
              </a:prstTxWarp>
            </a:bodyPr>
            <a:lstStyle/>
            <a:p>
              <a:pPr algn="ctr" defTabSz="932398" fontAlgn="base">
                <a:spcBef>
                  <a:spcPct val="0"/>
                </a:spcBef>
                <a:spcAft>
                  <a:spcPct val="0"/>
                </a:spcAft>
              </a:pPr>
              <a:r>
                <a:rPr lang="en-US" sz="1600" dirty="0" smtClean="0">
                  <a:solidFill>
                    <a:schemeClr val="tx1"/>
                  </a:solidFill>
                </a:rPr>
                <a:t>Storage Account</a:t>
              </a:r>
              <a:endParaRPr lang="en-US" sz="2000" dirty="0">
                <a:solidFill>
                  <a:schemeClr val="tx1"/>
                </a:solidFill>
              </a:endParaRPr>
            </a:p>
          </p:txBody>
        </p:sp>
        <p:sp>
          <p:nvSpPr>
            <p:cNvPr id="45" name="Rounded Rectangle 44"/>
            <p:cNvSpPr/>
            <p:nvPr/>
          </p:nvSpPr>
          <p:spPr bwMode="auto">
            <a:xfrm>
              <a:off x="5793943" y="3508945"/>
              <a:ext cx="570316" cy="182637"/>
            </a:xfrm>
            <a:prstGeom prst="roundRect">
              <a:avLst/>
            </a:prstGeom>
            <a:grpFill/>
            <a:ln>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0" tIns="46637" rIns="0" bIns="46637" numCol="1" rtlCol="0" anchor="ctr" anchorCtr="0" compatLnSpc="1">
              <a:prstTxWarp prst="textNoShape">
                <a:avLst/>
              </a:prstTxWarp>
            </a:bodyPr>
            <a:lstStyle/>
            <a:p>
              <a:pPr algn="ctr" defTabSz="932398" fontAlgn="base">
                <a:spcBef>
                  <a:spcPct val="0"/>
                </a:spcBef>
                <a:spcAft>
                  <a:spcPct val="0"/>
                </a:spcAft>
              </a:pPr>
              <a:r>
                <a:rPr lang="en-US" sz="900" dirty="0" smtClean="0">
                  <a:solidFill>
                    <a:schemeClr val="tx1"/>
                  </a:solidFill>
                </a:rPr>
                <a:t>Disk (blob)</a:t>
              </a:r>
              <a:endParaRPr lang="en-US" sz="900" dirty="0">
                <a:solidFill>
                  <a:schemeClr val="tx1"/>
                </a:solidFill>
              </a:endParaRPr>
            </a:p>
          </p:txBody>
        </p:sp>
      </p:grpSp>
      <p:grpSp>
        <p:nvGrpSpPr>
          <p:cNvPr id="46" name="Group 45"/>
          <p:cNvGrpSpPr/>
          <p:nvPr/>
        </p:nvGrpSpPr>
        <p:grpSpPr>
          <a:xfrm>
            <a:off x="7538045" y="3803426"/>
            <a:ext cx="1246685" cy="1413952"/>
            <a:chOff x="7670777" y="3803426"/>
            <a:chExt cx="1246685" cy="1413952"/>
          </a:xfrm>
        </p:grpSpPr>
        <p:cxnSp>
          <p:nvCxnSpPr>
            <p:cNvPr id="47" name="Straight Arrow Connector 46"/>
            <p:cNvCxnSpPr>
              <a:stCxn id="18" idx="2"/>
              <a:endCxn id="39" idx="0"/>
            </p:cNvCxnSpPr>
            <p:nvPr/>
          </p:nvCxnSpPr>
          <p:spPr>
            <a:xfrm flipH="1">
              <a:off x="7670777" y="3803426"/>
              <a:ext cx="375433" cy="1413952"/>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039978" y="4297710"/>
              <a:ext cx="877484" cy="420115"/>
            </a:xfrm>
            <a:prstGeom prst="rect">
              <a:avLst/>
            </a:prstGeom>
            <a:noFill/>
          </p:spPr>
          <p:txBody>
            <a:bodyPr wrap="none" lIns="182880" tIns="146304" rIns="182880" bIns="146304" rtlCol="0">
              <a:spAutoFit/>
            </a:bodyPr>
            <a:lstStyle/>
            <a:p>
              <a:pPr>
                <a:lnSpc>
                  <a:spcPct val="90000"/>
                </a:lnSpc>
                <a:spcAft>
                  <a:spcPts val="600"/>
                </a:spcAft>
              </a:pPr>
              <a:r>
                <a:rPr lang="en-US" sz="900" dirty="0" smtClean="0">
                  <a:gradFill>
                    <a:gsLst>
                      <a:gs pos="2917">
                        <a:schemeClr val="tx1"/>
                      </a:gs>
                      <a:gs pos="30000">
                        <a:schemeClr val="tx1"/>
                      </a:gs>
                    </a:gsLst>
                    <a:lin ang="5400000" scaled="0"/>
                  </a:gradFill>
                </a:rPr>
                <a:t>Reference</a:t>
              </a:r>
            </a:p>
          </p:txBody>
        </p:sp>
      </p:grpSp>
      <p:grpSp>
        <p:nvGrpSpPr>
          <p:cNvPr id="49" name="Group 48"/>
          <p:cNvGrpSpPr/>
          <p:nvPr/>
        </p:nvGrpSpPr>
        <p:grpSpPr>
          <a:xfrm>
            <a:off x="7913478" y="3508945"/>
            <a:ext cx="1948312" cy="1080858"/>
            <a:chOff x="8046210" y="3508945"/>
            <a:chExt cx="1948312" cy="1080858"/>
          </a:xfrm>
        </p:grpSpPr>
        <p:cxnSp>
          <p:nvCxnSpPr>
            <p:cNvPr id="50" name="Curved Connector 49"/>
            <p:cNvCxnSpPr>
              <a:stCxn id="18" idx="2"/>
              <a:endCxn id="42" idx="2"/>
            </p:cNvCxnSpPr>
            <p:nvPr/>
          </p:nvCxnSpPr>
          <p:spPr>
            <a:xfrm rot="5400000" flipH="1" flipV="1">
              <a:off x="8873125" y="2682030"/>
              <a:ext cx="294481" cy="1948312"/>
            </a:xfrm>
            <a:prstGeom prst="curvedConnector3">
              <a:avLst>
                <a:gd name="adj1" fmla="val -77628"/>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8885237" y="4169688"/>
              <a:ext cx="877484" cy="420115"/>
            </a:xfrm>
            <a:prstGeom prst="rect">
              <a:avLst/>
            </a:prstGeom>
            <a:noFill/>
          </p:spPr>
          <p:txBody>
            <a:bodyPr wrap="none" lIns="182880" tIns="146304" rIns="182880" bIns="146304" rtlCol="0">
              <a:spAutoFit/>
            </a:bodyPr>
            <a:lstStyle/>
            <a:p>
              <a:pPr>
                <a:lnSpc>
                  <a:spcPct val="90000"/>
                </a:lnSpc>
                <a:spcAft>
                  <a:spcPts val="600"/>
                </a:spcAft>
              </a:pPr>
              <a:r>
                <a:rPr lang="en-US" sz="900" dirty="0" smtClean="0">
                  <a:gradFill>
                    <a:gsLst>
                      <a:gs pos="2917">
                        <a:schemeClr val="tx1"/>
                      </a:gs>
                      <a:gs pos="30000">
                        <a:schemeClr val="tx1"/>
                      </a:gs>
                    </a:gsLst>
                    <a:lin ang="5400000" scaled="0"/>
                  </a:gradFill>
                </a:rPr>
                <a:t>Reference</a:t>
              </a:r>
            </a:p>
          </p:txBody>
        </p:sp>
      </p:grpSp>
      <p:cxnSp>
        <p:nvCxnSpPr>
          <p:cNvPr id="52" name="Straight Arrow Connector 51"/>
          <p:cNvCxnSpPr/>
          <p:nvPr/>
        </p:nvCxnSpPr>
        <p:spPr>
          <a:xfrm>
            <a:off x="6344585" y="3337368"/>
            <a:ext cx="182880" cy="0"/>
          </a:xfrm>
          <a:prstGeom prst="straightConnector1">
            <a:avLst/>
          </a:prstGeom>
          <a:ln>
            <a:headEnd type="triangle" w="med" len="med"/>
            <a:tailEnd type="none" w="med" len="med"/>
          </a:ln>
        </p:spPr>
        <p:style>
          <a:lnRef idx="3">
            <a:schemeClr val="lt1"/>
          </a:lnRef>
          <a:fillRef idx="1">
            <a:schemeClr val="dk1"/>
          </a:fillRef>
          <a:effectRef idx="1">
            <a:schemeClr val="dk1"/>
          </a:effectRef>
          <a:fontRef idx="minor">
            <a:schemeClr val="lt1"/>
          </a:fontRef>
        </p:style>
      </p:cxnSp>
    </p:spTree>
    <p:extLst>
      <p:ext uri="{BB962C8B-B14F-4D97-AF65-F5344CB8AC3E}">
        <p14:creationId xmlns:p14="http://schemas.microsoft.com/office/powerpoint/2010/main" val="741828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22" presetClass="entr" presetSubtype="1"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wipe(up)">
                                      <p:cBhvr>
                                        <p:cTn id="13" dur="500"/>
                                        <p:tgtEl>
                                          <p:spTgt spid="13"/>
                                        </p:tgtEl>
                                      </p:cBhvr>
                                    </p:animEffect>
                                  </p:childTnLst>
                                </p:cTn>
                              </p:par>
                              <p:par>
                                <p:cTn id="14" presetID="22" presetClass="entr" presetSubtype="1" fill="hold"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up)">
                                      <p:cBhvr>
                                        <p:cTn id="16" dur="500"/>
                                        <p:tgtEl>
                                          <p:spTgt spid="1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par>
                                <p:cTn id="23" presetID="22" presetClass="entr" presetSubtype="4" fill="hold" nodeType="with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wipe(down)">
                                      <p:cBhvr>
                                        <p:cTn id="25" dur="500"/>
                                        <p:tgtEl>
                                          <p:spTgt spid="3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fade">
                                      <p:cBhvr>
                                        <p:cTn id="28" dur="500"/>
                                        <p:tgtEl>
                                          <p:spTgt spid="20"/>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500"/>
                                        <p:tgtEl>
                                          <p:spTgt spid="16"/>
                                        </p:tgtEl>
                                      </p:cBhvr>
                                    </p:animEffect>
                                  </p:childTnLst>
                                </p:cTn>
                              </p:par>
                              <p:par>
                                <p:cTn id="34" presetID="1" presetClass="entr" presetSubtype="0" fill="hold" grpId="0" nodeType="withEffect">
                                  <p:stCondLst>
                                    <p:cond delay="0"/>
                                  </p:stCondLst>
                                  <p:childTnLst>
                                    <p:set>
                                      <p:cBhvr>
                                        <p:cTn id="35" dur="1" fill="hold">
                                          <p:stCondLst>
                                            <p:cond delay="0"/>
                                          </p:stCondLst>
                                        </p:cTn>
                                        <p:tgtEl>
                                          <p:spTgt spid="6">
                                            <p:txEl>
                                              <p:pRg st="0" end="0"/>
                                            </p:txEl>
                                          </p:spTgt>
                                        </p:tgtEl>
                                        <p:attrNameLst>
                                          <p:attrName>style.visibility</p:attrName>
                                        </p:attrNameLst>
                                      </p:cBhvr>
                                      <p:to>
                                        <p:strVal val="visible"/>
                                      </p:to>
                                    </p:set>
                                  </p:childTnLst>
                                </p:cTn>
                              </p:par>
                            </p:childTnLst>
                          </p:cTn>
                        </p:par>
                        <p:par>
                          <p:cTn id="36" fill="hold">
                            <p:stCondLst>
                              <p:cond delay="500"/>
                            </p:stCondLst>
                            <p:childTnLst>
                              <p:par>
                                <p:cTn id="37" presetID="10" presetClass="entr" presetSubtype="0" fill="hold" nodeType="afterEffect">
                                  <p:stCondLst>
                                    <p:cond delay="0"/>
                                  </p:stCondLst>
                                  <p:childTnLst>
                                    <p:set>
                                      <p:cBhvr>
                                        <p:cTn id="38" dur="1" fill="hold">
                                          <p:stCondLst>
                                            <p:cond delay="0"/>
                                          </p:stCondLst>
                                        </p:cTn>
                                        <p:tgtEl>
                                          <p:spTgt spid="43"/>
                                        </p:tgtEl>
                                        <p:attrNameLst>
                                          <p:attrName>style.visibility</p:attrName>
                                        </p:attrNameLst>
                                      </p:cBhvr>
                                      <p:to>
                                        <p:strVal val="visible"/>
                                      </p:to>
                                    </p:set>
                                    <p:animEffect transition="in" filter="fade">
                                      <p:cBhvr>
                                        <p:cTn id="39" dur="500"/>
                                        <p:tgtEl>
                                          <p:spTgt spid="43"/>
                                        </p:tgtEl>
                                      </p:cBhvr>
                                    </p:animEffect>
                                  </p:childTnLst>
                                </p:cTn>
                              </p:par>
                            </p:childTnLst>
                          </p:cTn>
                        </p:par>
                        <p:par>
                          <p:cTn id="40" fill="hold">
                            <p:stCondLst>
                              <p:cond delay="1000"/>
                            </p:stCondLst>
                            <p:childTnLst>
                              <p:par>
                                <p:cTn id="41" presetID="10" presetClass="entr" presetSubtype="0"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500"/>
                                        <p:tgtEl>
                                          <p:spTgt spid="17"/>
                                        </p:tgtEl>
                                      </p:cBhvr>
                                    </p:animEffect>
                                  </p:childTnLst>
                                </p:cTn>
                              </p:par>
                            </p:childTnLst>
                          </p:cTn>
                        </p:par>
                        <p:par>
                          <p:cTn id="44" fill="hold">
                            <p:stCondLst>
                              <p:cond delay="1500"/>
                            </p:stCondLst>
                            <p:childTnLst>
                              <p:par>
                                <p:cTn id="45" presetID="10" presetClass="entr" presetSubtype="0" fill="hold" grpId="0" nodeType="after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500"/>
                                        <p:tgtEl>
                                          <p:spTgt spid="18"/>
                                        </p:tgtEl>
                                      </p:cBhvr>
                                    </p:animEffect>
                                  </p:childTnLst>
                                </p:cTn>
                              </p:par>
                            </p:childTnLst>
                          </p:cTn>
                        </p:par>
                        <p:par>
                          <p:cTn id="48" fill="hold">
                            <p:stCondLst>
                              <p:cond delay="2000"/>
                            </p:stCondLst>
                            <p:childTnLst>
                              <p:par>
                                <p:cTn id="49" presetID="10" presetClass="entr" presetSubtype="0" fill="hold" grpId="0" nodeType="after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fade">
                                      <p:cBhvr>
                                        <p:cTn id="51" dur="500"/>
                                        <p:tgtEl>
                                          <p:spTgt spid="19"/>
                                        </p:tgtEl>
                                      </p:cBhvr>
                                    </p:animEffect>
                                  </p:childTnLst>
                                </p:cTn>
                              </p:par>
                            </p:childTnLst>
                          </p:cTn>
                        </p:par>
                        <p:par>
                          <p:cTn id="52" fill="hold">
                            <p:stCondLst>
                              <p:cond delay="2500"/>
                            </p:stCondLst>
                            <p:childTnLst>
                              <p:par>
                                <p:cTn id="53" presetID="10" presetClass="entr" presetSubtype="0" fill="hold" nodeType="afterEffect">
                                  <p:stCondLst>
                                    <p:cond delay="0"/>
                                  </p:stCondLst>
                                  <p:childTnLst>
                                    <p:set>
                                      <p:cBhvr>
                                        <p:cTn id="54" dur="1" fill="hold">
                                          <p:stCondLst>
                                            <p:cond delay="0"/>
                                          </p:stCondLst>
                                        </p:cTn>
                                        <p:tgtEl>
                                          <p:spTgt spid="40"/>
                                        </p:tgtEl>
                                        <p:attrNameLst>
                                          <p:attrName>style.visibility</p:attrName>
                                        </p:attrNameLst>
                                      </p:cBhvr>
                                      <p:to>
                                        <p:strVal val="visible"/>
                                      </p:to>
                                    </p:set>
                                    <p:animEffect transition="in" filter="fade">
                                      <p:cBhvr>
                                        <p:cTn id="55" dur="500"/>
                                        <p:tgtEl>
                                          <p:spTgt spid="40"/>
                                        </p:tgtEl>
                                      </p:cBhvr>
                                    </p:animEffect>
                                  </p:childTnLst>
                                </p:cTn>
                              </p:par>
                            </p:childTnLst>
                          </p:cTn>
                        </p:par>
                        <p:par>
                          <p:cTn id="56" fill="hold">
                            <p:stCondLst>
                              <p:cond delay="3000"/>
                            </p:stCondLst>
                            <p:childTnLst>
                              <p:par>
                                <p:cTn id="57" presetID="10" presetClass="entr" presetSubtype="0"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fade">
                                      <p:cBhvr>
                                        <p:cTn id="59" dur="500"/>
                                        <p:tgtEl>
                                          <p:spTgt spid="21"/>
                                        </p:tgtEl>
                                      </p:cBhvr>
                                    </p:animEffect>
                                  </p:childTnLst>
                                </p:cTn>
                              </p:par>
                            </p:childTnLst>
                          </p:cTn>
                        </p:par>
                        <p:par>
                          <p:cTn id="60" fill="hold">
                            <p:stCondLst>
                              <p:cond delay="3500"/>
                            </p:stCondLst>
                            <p:childTnLst>
                              <p:par>
                                <p:cTn id="61" presetID="10" presetClass="entr" presetSubtype="0" fill="hold" grpId="0" nodeType="afterEffect">
                                  <p:stCondLst>
                                    <p:cond delay="0"/>
                                  </p:stCondLst>
                                  <p:childTnLst>
                                    <p:set>
                                      <p:cBhvr>
                                        <p:cTn id="62" dur="1" fill="hold">
                                          <p:stCondLst>
                                            <p:cond delay="0"/>
                                          </p:stCondLst>
                                        </p:cTn>
                                        <p:tgtEl>
                                          <p:spTgt spid="33"/>
                                        </p:tgtEl>
                                        <p:attrNameLst>
                                          <p:attrName>style.visibility</p:attrName>
                                        </p:attrNameLst>
                                      </p:cBhvr>
                                      <p:to>
                                        <p:strVal val="visible"/>
                                      </p:to>
                                    </p:set>
                                    <p:animEffect transition="in" filter="fade">
                                      <p:cBhvr>
                                        <p:cTn id="63" dur="500"/>
                                        <p:tgtEl>
                                          <p:spTgt spid="33"/>
                                        </p:tgtEl>
                                      </p:cBhvr>
                                    </p:animEffect>
                                  </p:childTnLst>
                                </p:cTn>
                              </p:par>
                              <p:par>
                                <p:cTn id="64" presetID="10" presetClass="entr" presetSubtype="0" fill="hold" nodeType="withEffect">
                                  <p:stCondLst>
                                    <p:cond delay="0"/>
                                  </p:stCondLst>
                                  <p:childTnLst>
                                    <p:set>
                                      <p:cBhvr>
                                        <p:cTn id="65" dur="1" fill="hold">
                                          <p:stCondLst>
                                            <p:cond delay="0"/>
                                          </p:stCondLst>
                                        </p:cTn>
                                        <p:tgtEl>
                                          <p:spTgt spid="23"/>
                                        </p:tgtEl>
                                        <p:attrNameLst>
                                          <p:attrName>style.visibility</p:attrName>
                                        </p:attrNameLst>
                                      </p:cBhvr>
                                      <p:to>
                                        <p:strVal val="visible"/>
                                      </p:to>
                                    </p:set>
                                    <p:animEffect transition="in" filter="fade">
                                      <p:cBhvr>
                                        <p:cTn id="66" dur="500"/>
                                        <p:tgtEl>
                                          <p:spTgt spid="23"/>
                                        </p:tgtEl>
                                      </p:cBhvr>
                                    </p:animEffect>
                                  </p:childTnLst>
                                </p:cTn>
                              </p:par>
                              <p:par>
                                <p:cTn id="67" presetID="10" presetClass="entr" presetSubtype="0" fill="hold" nodeType="withEffect">
                                  <p:stCondLst>
                                    <p:cond delay="0"/>
                                  </p:stCondLst>
                                  <p:childTnLst>
                                    <p:set>
                                      <p:cBhvr>
                                        <p:cTn id="68" dur="1" fill="hold">
                                          <p:stCondLst>
                                            <p:cond delay="0"/>
                                          </p:stCondLst>
                                        </p:cTn>
                                        <p:tgtEl>
                                          <p:spTgt spid="52"/>
                                        </p:tgtEl>
                                        <p:attrNameLst>
                                          <p:attrName>style.visibility</p:attrName>
                                        </p:attrNameLst>
                                      </p:cBhvr>
                                      <p:to>
                                        <p:strVal val="visible"/>
                                      </p:to>
                                    </p:set>
                                    <p:animEffect transition="in" filter="fade">
                                      <p:cBhvr>
                                        <p:cTn id="69" dur="500"/>
                                        <p:tgtEl>
                                          <p:spTgt spid="52"/>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22"/>
                                        </p:tgtEl>
                                        <p:attrNameLst>
                                          <p:attrName>style.visibility</p:attrName>
                                        </p:attrNameLst>
                                      </p:cBhvr>
                                      <p:to>
                                        <p:strVal val="visible"/>
                                      </p:to>
                                    </p:set>
                                    <p:animEffect transition="in" filter="fade">
                                      <p:cBhvr>
                                        <p:cTn id="72" dur="500"/>
                                        <p:tgtEl>
                                          <p:spTgt spid="22"/>
                                        </p:tgtEl>
                                      </p:cBhvr>
                                    </p:animEffect>
                                  </p:childTnLst>
                                </p:cTn>
                              </p:par>
                              <p:par>
                                <p:cTn id="73" presetID="22" presetClass="entr" presetSubtype="8" fill="hold" nodeType="withEffect">
                                  <p:stCondLst>
                                    <p:cond delay="0"/>
                                  </p:stCondLst>
                                  <p:childTnLst>
                                    <p:set>
                                      <p:cBhvr>
                                        <p:cTn id="74" dur="1" fill="hold">
                                          <p:stCondLst>
                                            <p:cond delay="0"/>
                                          </p:stCondLst>
                                        </p:cTn>
                                        <p:tgtEl>
                                          <p:spTgt spid="24"/>
                                        </p:tgtEl>
                                        <p:attrNameLst>
                                          <p:attrName>style.visibility</p:attrName>
                                        </p:attrNameLst>
                                      </p:cBhvr>
                                      <p:to>
                                        <p:strVal val="visible"/>
                                      </p:to>
                                    </p:set>
                                    <p:animEffect transition="in" filter="wipe(left)">
                                      <p:cBhvr>
                                        <p:cTn id="75" dur="500"/>
                                        <p:tgtEl>
                                          <p:spTgt spid="24"/>
                                        </p:tgtEl>
                                      </p:cBhvr>
                                    </p:animEffect>
                                  </p:childTnLst>
                                </p:cTn>
                              </p:par>
                              <p:par>
                                <p:cTn id="76" presetID="22" presetClass="entr" presetSubtype="8" fill="hold" nodeType="withEffect">
                                  <p:stCondLst>
                                    <p:cond delay="0"/>
                                  </p:stCondLst>
                                  <p:childTnLst>
                                    <p:set>
                                      <p:cBhvr>
                                        <p:cTn id="77" dur="1" fill="hold">
                                          <p:stCondLst>
                                            <p:cond delay="0"/>
                                          </p:stCondLst>
                                        </p:cTn>
                                        <p:tgtEl>
                                          <p:spTgt spid="27"/>
                                        </p:tgtEl>
                                        <p:attrNameLst>
                                          <p:attrName>style.visibility</p:attrName>
                                        </p:attrNameLst>
                                      </p:cBhvr>
                                      <p:to>
                                        <p:strVal val="visible"/>
                                      </p:to>
                                    </p:set>
                                    <p:animEffect transition="in" filter="wipe(left)">
                                      <p:cBhvr>
                                        <p:cTn id="78" dur="500"/>
                                        <p:tgtEl>
                                          <p:spTgt spid="27"/>
                                        </p:tgtEl>
                                      </p:cBhvr>
                                    </p:animEffect>
                                  </p:childTnLst>
                                </p:cTn>
                              </p:par>
                              <p:par>
                                <p:cTn id="79" presetID="22" presetClass="entr" presetSubtype="8" fill="hold" nodeType="withEffect">
                                  <p:stCondLst>
                                    <p:cond delay="0"/>
                                  </p:stCondLst>
                                  <p:childTnLst>
                                    <p:set>
                                      <p:cBhvr>
                                        <p:cTn id="80" dur="1" fill="hold">
                                          <p:stCondLst>
                                            <p:cond delay="0"/>
                                          </p:stCondLst>
                                        </p:cTn>
                                        <p:tgtEl>
                                          <p:spTgt spid="49"/>
                                        </p:tgtEl>
                                        <p:attrNameLst>
                                          <p:attrName>style.visibility</p:attrName>
                                        </p:attrNameLst>
                                      </p:cBhvr>
                                      <p:to>
                                        <p:strVal val="visible"/>
                                      </p:to>
                                    </p:set>
                                    <p:animEffect transition="in" filter="wipe(left)">
                                      <p:cBhvr>
                                        <p:cTn id="81" dur="500"/>
                                        <p:tgtEl>
                                          <p:spTgt spid="49"/>
                                        </p:tgtEl>
                                      </p:cBhvr>
                                    </p:animEffect>
                                  </p:childTnLst>
                                </p:cTn>
                              </p:par>
                              <p:par>
                                <p:cTn id="82" presetID="22" presetClass="entr" presetSubtype="2" fill="hold" nodeType="withEffect">
                                  <p:stCondLst>
                                    <p:cond delay="0"/>
                                  </p:stCondLst>
                                  <p:childTnLst>
                                    <p:set>
                                      <p:cBhvr>
                                        <p:cTn id="83" dur="1" fill="hold">
                                          <p:stCondLst>
                                            <p:cond delay="0"/>
                                          </p:stCondLst>
                                        </p:cTn>
                                        <p:tgtEl>
                                          <p:spTgt spid="30"/>
                                        </p:tgtEl>
                                        <p:attrNameLst>
                                          <p:attrName>style.visibility</p:attrName>
                                        </p:attrNameLst>
                                      </p:cBhvr>
                                      <p:to>
                                        <p:strVal val="visible"/>
                                      </p:to>
                                    </p:set>
                                    <p:animEffect transition="in" filter="wipe(right)">
                                      <p:cBhvr>
                                        <p:cTn id="84" dur="500"/>
                                        <p:tgtEl>
                                          <p:spTgt spid="30"/>
                                        </p:tgtEl>
                                      </p:cBhvr>
                                    </p:animEffect>
                                  </p:childTnLst>
                                </p:cTn>
                              </p:par>
                              <p:par>
                                <p:cTn id="85" presetID="22" presetClass="entr" presetSubtype="8" fill="hold" nodeType="withEffect">
                                  <p:stCondLst>
                                    <p:cond delay="0"/>
                                  </p:stCondLst>
                                  <p:childTnLst>
                                    <p:set>
                                      <p:cBhvr>
                                        <p:cTn id="86" dur="1" fill="hold">
                                          <p:stCondLst>
                                            <p:cond delay="0"/>
                                          </p:stCondLst>
                                        </p:cTn>
                                        <p:tgtEl>
                                          <p:spTgt spid="34"/>
                                        </p:tgtEl>
                                        <p:attrNameLst>
                                          <p:attrName>style.visibility</p:attrName>
                                        </p:attrNameLst>
                                      </p:cBhvr>
                                      <p:to>
                                        <p:strVal val="visible"/>
                                      </p:to>
                                    </p:set>
                                    <p:animEffect transition="in" filter="wipe(left)">
                                      <p:cBhvr>
                                        <p:cTn id="87" dur="500"/>
                                        <p:tgtEl>
                                          <p:spTgt spid="34"/>
                                        </p:tgtEl>
                                      </p:cBhvr>
                                    </p:animEffect>
                                  </p:childTnLst>
                                </p:cTn>
                              </p:par>
                              <p:par>
                                <p:cTn id="88" presetID="22" presetClass="entr" presetSubtype="1" fill="hold" nodeType="withEffect">
                                  <p:stCondLst>
                                    <p:cond delay="0"/>
                                  </p:stCondLst>
                                  <p:childTnLst>
                                    <p:set>
                                      <p:cBhvr>
                                        <p:cTn id="89" dur="1" fill="hold">
                                          <p:stCondLst>
                                            <p:cond delay="0"/>
                                          </p:stCondLst>
                                        </p:cTn>
                                        <p:tgtEl>
                                          <p:spTgt spid="46"/>
                                        </p:tgtEl>
                                        <p:attrNameLst>
                                          <p:attrName>style.visibility</p:attrName>
                                        </p:attrNameLst>
                                      </p:cBhvr>
                                      <p:to>
                                        <p:strVal val="visible"/>
                                      </p:to>
                                    </p:set>
                                    <p:animEffect transition="in" filter="wipe(up)">
                                      <p:cBhvr>
                                        <p:cTn id="90" dur="500"/>
                                        <p:tgtEl>
                                          <p:spTgt spid="46"/>
                                        </p:tgtEl>
                                      </p:cBhvr>
                                    </p:animEffect>
                                  </p:childTnLst>
                                </p:cTn>
                              </p:par>
                            </p:childTnLst>
                          </p:cTn>
                        </p:par>
                        <p:par>
                          <p:cTn id="91" fill="hold">
                            <p:stCondLst>
                              <p:cond delay="4000"/>
                            </p:stCondLst>
                            <p:childTnLst>
                              <p:par>
                                <p:cTn id="92" presetID="10" presetClass="entr" presetSubtype="0" fill="hold" grpId="0" nodeType="afterEffect">
                                  <p:stCondLst>
                                    <p:cond delay="0"/>
                                  </p:stCondLst>
                                  <p:childTnLst>
                                    <p:set>
                                      <p:cBhvr>
                                        <p:cTn id="93" dur="1" fill="hold">
                                          <p:stCondLst>
                                            <p:cond delay="0"/>
                                          </p:stCondLst>
                                        </p:cTn>
                                        <p:tgtEl>
                                          <p:spTgt spid="39"/>
                                        </p:tgtEl>
                                        <p:attrNameLst>
                                          <p:attrName>style.visibility</p:attrName>
                                        </p:attrNameLst>
                                      </p:cBhvr>
                                      <p:to>
                                        <p:strVal val="visible"/>
                                      </p:to>
                                    </p:set>
                                    <p:animEffect transition="in" filter="fade">
                                      <p:cBhvr>
                                        <p:cTn id="94" dur="500"/>
                                        <p:tgtEl>
                                          <p:spTgt spid="39"/>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8"/>
                                        </p:tgtEl>
                                        <p:attrNameLst>
                                          <p:attrName>style.visibility</p:attrName>
                                        </p:attrNameLst>
                                      </p:cBhvr>
                                      <p:to>
                                        <p:strVal val="visible"/>
                                      </p:to>
                                    </p:set>
                                    <p:animEffect transition="in" filter="fade">
                                      <p:cBhvr>
                                        <p:cTn id="9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11" grpId="0" animBg="1"/>
      <p:bldP spid="12" grpId="0" animBg="1"/>
      <p:bldP spid="15" grpId="0" animBg="1"/>
      <p:bldP spid="16" grpId="0" animBg="1"/>
      <p:bldP spid="17" grpId="0" animBg="1"/>
      <p:bldP spid="18" grpId="0" animBg="1"/>
      <p:bldP spid="19" grpId="0" animBg="1"/>
      <p:bldP spid="20" grpId="0" animBg="1"/>
      <p:bldP spid="21" grpId="0" animBg="1"/>
      <p:bldP spid="22" grpId="0" animBg="1"/>
      <p:bldP spid="33" grpId="0" animBg="1"/>
      <p:bldP spid="38" grpId="0"/>
      <p:bldP spid="3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 y="1371600"/>
            <a:ext cx="5438775" cy="1828800"/>
          </a:xfrm>
        </p:spPr>
        <p:txBody>
          <a:bodyPr/>
          <a:lstStyle/>
          <a:p>
            <a:r>
              <a:rPr lang="en-US" dirty="0"/>
              <a:t>Module 1: </a:t>
            </a:r>
            <a:r>
              <a:rPr lang="en-US" dirty="0" smtClean="0"/>
              <a:t>Microsoft Azure </a:t>
            </a:r>
            <a:r>
              <a:rPr lang="en-US" dirty="0"/>
              <a:t>Overview</a:t>
            </a:r>
          </a:p>
        </p:txBody>
      </p:sp>
      <p:sp>
        <p:nvSpPr>
          <p:cNvPr id="7" name="Text Placeholder 6"/>
          <p:cNvSpPr>
            <a:spLocks noGrp="1"/>
          </p:cNvSpPr>
          <p:nvPr>
            <p:ph type="body" sz="quarter" idx="12"/>
          </p:nvPr>
        </p:nvSpPr>
        <p:spPr/>
        <p:txBody>
          <a:bodyPr/>
          <a:lstStyle/>
          <a:p>
            <a:r>
              <a:rPr lang="en-US" dirty="0" smtClean="0"/>
              <a:t>Section 1: Cloud Computing Introduction</a:t>
            </a:r>
            <a:endParaRPr lang="en-US" dirty="0"/>
          </a:p>
        </p:txBody>
      </p:sp>
    </p:spTree>
    <p:extLst>
      <p:ext uri="{BB962C8B-B14F-4D97-AF65-F5344CB8AC3E}">
        <p14:creationId xmlns:p14="http://schemas.microsoft.com/office/powerpoint/2010/main" val="16487762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lstStyle/>
          <a:p>
            <a:r>
              <a:rPr lang="en-US" dirty="0"/>
              <a:t>Demo: </a:t>
            </a:r>
            <a:r>
              <a:rPr lang="en-US" smtClean="0"/>
              <a:t>Management Portals</a:t>
            </a:r>
            <a:endParaRPr lang="en-US" dirty="0"/>
          </a:p>
        </p:txBody>
      </p:sp>
      <p:sp>
        <p:nvSpPr>
          <p:cNvPr id="3" name="Slide Number Placeholder 2"/>
          <p:cNvSpPr>
            <a:spLocks noGrp="1"/>
          </p:cNvSpPr>
          <p:nvPr>
            <p:ph type="sldNum" sz="quarter" idx="4294967295"/>
          </p:nvPr>
        </p:nvSpPr>
        <p:spPr>
          <a:xfrm>
            <a:off x="9448800" y="6356350"/>
            <a:ext cx="2743200" cy="365125"/>
          </a:xfrm>
        </p:spPr>
        <p:txBody>
          <a:bodyPr/>
          <a:lstStyle/>
          <a:p>
            <a:fld id="{74A398B2-5A34-1A4A-811E-F4027282568C}" type="slidenum">
              <a:rPr lang="en-US" smtClean="0"/>
              <a:pPr/>
              <a:t>20</a:t>
            </a:fld>
            <a:endParaRPr lang="en-US"/>
          </a:p>
        </p:txBody>
      </p:sp>
    </p:spTree>
    <p:extLst>
      <p:ext uri="{BB962C8B-B14F-4D97-AF65-F5344CB8AC3E}">
        <p14:creationId xmlns:p14="http://schemas.microsoft.com/office/powerpoint/2010/main" val="433700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Module Knowledge Check</a:t>
            </a:r>
            <a:endParaRPr lang="en-US" dirty="0"/>
          </a:p>
        </p:txBody>
      </p:sp>
      <p:sp>
        <p:nvSpPr>
          <p:cNvPr id="7" name="Content Placeholder 6"/>
          <p:cNvSpPr>
            <a:spLocks noGrp="1"/>
          </p:cNvSpPr>
          <p:nvPr>
            <p:ph type="body" sz="quarter" idx="13"/>
          </p:nvPr>
        </p:nvSpPr>
        <p:spPr/>
        <p:txBody>
          <a:bodyPr/>
          <a:lstStyle/>
          <a:p>
            <a:endParaRPr lang="en-US" dirty="0" smtClean="0"/>
          </a:p>
        </p:txBody>
      </p:sp>
    </p:spTree>
    <p:extLst>
      <p:ext uri="{BB962C8B-B14F-4D97-AF65-F5344CB8AC3E}">
        <p14:creationId xmlns:p14="http://schemas.microsoft.com/office/powerpoint/2010/main" val="4180207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Answers – Module Knowledge Check</a:t>
            </a:r>
            <a:endParaRPr lang="en-US" dirty="0"/>
          </a:p>
        </p:txBody>
      </p:sp>
      <p:sp>
        <p:nvSpPr>
          <p:cNvPr id="7" name="Content Placeholder 6"/>
          <p:cNvSpPr>
            <a:spLocks noGrp="1"/>
          </p:cNvSpPr>
          <p:nvPr>
            <p:ph type="body" sz="quarter" idx="13"/>
          </p:nvPr>
        </p:nvSpPr>
        <p:spPr/>
        <p:txBody>
          <a:bodyPr/>
          <a:lstStyle/>
          <a:p>
            <a:endParaRPr lang="en-US" dirty="0"/>
          </a:p>
        </p:txBody>
      </p:sp>
    </p:spTree>
    <p:extLst>
      <p:ext uri="{BB962C8B-B14F-4D97-AF65-F5344CB8AC3E}">
        <p14:creationId xmlns:p14="http://schemas.microsoft.com/office/powerpoint/2010/main" val="3134981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4358418" y="2895601"/>
            <a:ext cx="3566382" cy="842963"/>
          </a:xfrm>
          <a:prstGeom prst="rect">
            <a:avLst/>
          </a:prstGeom>
        </p:spPr>
      </p:pic>
    </p:spTree>
    <p:extLst>
      <p:ext uri="{BB962C8B-B14F-4D97-AF65-F5344CB8AC3E}">
        <p14:creationId xmlns:p14="http://schemas.microsoft.com/office/powerpoint/2010/main" val="3416602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extBox 5"/>
          <p:cNvSpPr txBox="1"/>
          <p:nvPr/>
        </p:nvSpPr>
        <p:spPr>
          <a:xfrm>
            <a:off x="304800" y="5257800"/>
            <a:ext cx="11480800" cy="1219200"/>
          </a:xfrm>
          <a:prstGeom prst="rect">
            <a:avLst/>
          </a:prstGeom>
          <a:noFill/>
          <a:ln>
            <a:noFill/>
          </a:ln>
        </p:spPr>
        <p:txBody>
          <a:bodyPr vert="horz" wrap="square" lIns="243840" tIns="182880" rIns="121920" bIns="60960" rtlCol="0" anchor="t" anchorCtr="0">
            <a:normAutofit/>
          </a:bodyPr>
          <a:lstStyle/>
          <a:p>
            <a:pPr>
              <a:lnSpc>
                <a:spcPct val="90000"/>
              </a:lnSpc>
            </a:pPr>
            <a:r>
              <a:rPr lang="en-US" sz="1333" dirty="0" smtClean="0">
                <a:solidFill>
                  <a:srgbClr val="3F3F3F">
                    <a:alpha val="87000"/>
                  </a:srgbClr>
                </a:solidFill>
              </a:rPr>
              <a:t>Active Directory, DirectX</a:t>
            </a:r>
            <a:r>
              <a:rPr lang="en-US" sz="1333" dirty="0">
                <a:solidFill>
                  <a:srgbClr val="3F3F3F">
                    <a:alpha val="87000"/>
                  </a:srgbClr>
                </a:solidFill>
              </a:rPr>
              <a:t>, </a:t>
            </a:r>
            <a:r>
              <a:rPr lang="en-US" sz="1333" dirty="0" smtClean="0">
                <a:solidFill>
                  <a:srgbClr val="3F3F3F">
                    <a:alpha val="87000"/>
                  </a:srgbClr>
                </a:solidFill>
              </a:rPr>
              <a:t>Hyper-V, Internet </a:t>
            </a:r>
            <a:r>
              <a:rPr lang="en-US" sz="1333" dirty="0">
                <a:solidFill>
                  <a:srgbClr val="3F3F3F">
                    <a:alpha val="87000"/>
                  </a:srgbClr>
                </a:solidFill>
              </a:rPr>
              <a:t>Explorer, Microsoft, Outlook, </a:t>
            </a:r>
            <a:r>
              <a:rPr lang="en-US" sz="1333" dirty="0" smtClean="0">
                <a:solidFill>
                  <a:srgbClr val="3F3F3F">
                    <a:alpha val="87000"/>
                  </a:srgbClr>
                </a:solidFill>
              </a:rPr>
              <a:t>SharePoint, SkyDrive</a:t>
            </a:r>
            <a:r>
              <a:rPr lang="en-US" sz="1333" dirty="0">
                <a:solidFill>
                  <a:srgbClr val="3F3F3F">
                    <a:alpha val="87000"/>
                  </a:srgbClr>
                </a:solidFill>
              </a:rPr>
              <a:t>, </a:t>
            </a:r>
            <a:r>
              <a:rPr lang="en-US" sz="1333" dirty="0" smtClean="0">
                <a:solidFill>
                  <a:srgbClr val="3F3F3F">
                    <a:alpha val="87000"/>
                  </a:srgbClr>
                </a:solidFill>
              </a:rPr>
              <a:t>SQL Server, Visual Studio, Windows</a:t>
            </a:r>
            <a:r>
              <a:rPr lang="en-US" sz="1333" dirty="0">
                <a:solidFill>
                  <a:srgbClr val="3F3F3F">
                    <a:alpha val="87000"/>
                  </a:srgbClr>
                </a:solidFill>
              </a:rPr>
              <a:t>, </a:t>
            </a:r>
            <a:r>
              <a:rPr lang="en-US" sz="1333" dirty="0" smtClean="0">
                <a:solidFill>
                  <a:srgbClr val="3F3F3F">
                    <a:alpha val="87000"/>
                  </a:srgbClr>
                </a:solidFill>
              </a:rPr>
              <a:t>Microsoft Azure, Windows PowerShell, Windows </a:t>
            </a:r>
            <a:r>
              <a:rPr lang="en-US" sz="1333" dirty="0">
                <a:solidFill>
                  <a:srgbClr val="3F3F3F">
                    <a:alpha val="87000"/>
                  </a:srgbClr>
                </a:solidFill>
              </a:rPr>
              <a:t>Server, Windows Vista, Xbox 360 and Zune are either registered trademarks or trademarks of Microsoft Corporation in the United States and/or other countries. Other Microsoft products mentioned herein may be either registered trademarks or trademarks of Microsoft Corporation in the United States and/or other countries. All other trademarks are property of their respective owners.</a:t>
            </a:r>
          </a:p>
          <a:p>
            <a:pPr>
              <a:lnSpc>
                <a:spcPct val="90000"/>
              </a:lnSpc>
            </a:pPr>
            <a:endParaRPr lang="en-US" sz="1333" dirty="0">
              <a:solidFill>
                <a:srgbClr val="3F3F3F">
                  <a:alpha val="87000"/>
                </a:srgbClr>
              </a:solidFill>
            </a:endParaRPr>
          </a:p>
        </p:txBody>
      </p:sp>
    </p:spTree>
    <p:extLst>
      <p:ext uri="{BB962C8B-B14F-4D97-AF65-F5344CB8AC3E}">
        <p14:creationId xmlns:p14="http://schemas.microsoft.com/office/powerpoint/2010/main" val="38054525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How to View This Presentation</a:t>
            </a:r>
            <a:endParaRPr lang="en-US" dirty="0"/>
          </a:p>
        </p:txBody>
      </p:sp>
      <p:sp>
        <p:nvSpPr>
          <p:cNvPr id="3" name="Content Placeholder 2"/>
          <p:cNvSpPr>
            <a:spLocks noGrp="1"/>
          </p:cNvSpPr>
          <p:nvPr>
            <p:ph type="body" sz="quarter" idx="13"/>
          </p:nvPr>
        </p:nvSpPr>
        <p:spPr/>
        <p:txBody>
          <a:bodyPr/>
          <a:lstStyle/>
          <a:p>
            <a:r>
              <a:rPr lang="en-US" dirty="0"/>
              <a:t>Switch to Notes Page view:</a:t>
            </a:r>
          </a:p>
          <a:p>
            <a:pPr lvl="1"/>
            <a:r>
              <a:rPr lang="en-US" dirty="0"/>
              <a:t>Click View on the ribbon and select Notes Page</a:t>
            </a:r>
          </a:p>
          <a:p>
            <a:pPr lvl="1"/>
            <a:r>
              <a:rPr lang="en-US" dirty="0"/>
              <a:t>Use page up or page down to navigate</a:t>
            </a:r>
          </a:p>
          <a:p>
            <a:pPr lvl="1"/>
            <a:r>
              <a:rPr lang="en-US" dirty="0"/>
              <a:t>Zoom in or out as needed</a:t>
            </a:r>
          </a:p>
          <a:p>
            <a:r>
              <a:rPr lang="en-US" dirty="0"/>
              <a:t>In the Notes Page view you can:</a:t>
            </a:r>
          </a:p>
          <a:p>
            <a:pPr lvl="1"/>
            <a:r>
              <a:rPr lang="en-US" dirty="0"/>
              <a:t>Read any supporting text, now or after the delivery</a:t>
            </a:r>
          </a:p>
          <a:p>
            <a:r>
              <a:rPr lang="en-US" dirty="0"/>
              <a:t>Add your own notes</a:t>
            </a:r>
          </a:p>
          <a:p>
            <a:r>
              <a:rPr lang="en-US" dirty="0"/>
              <a:t>Take the presentation files home with </a:t>
            </a:r>
            <a:r>
              <a:rPr lang="en-US" dirty="0" smtClean="0"/>
              <a:t>you</a:t>
            </a:r>
            <a:endParaRPr lang="en-US" dirty="0"/>
          </a:p>
        </p:txBody>
      </p:sp>
    </p:spTree>
    <p:extLst>
      <p:ext uri="{BB962C8B-B14F-4D97-AF65-F5344CB8AC3E}">
        <p14:creationId xmlns:p14="http://schemas.microsoft.com/office/powerpoint/2010/main" val="17384856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Introduction and Logistics</a:t>
            </a:r>
            <a:endParaRPr lang="en-US" dirty="0"/>
          </a:p>
        </p:txBody>
      </p:sp>
      <p:sp>
        <p:nvSpPr>
          <p:cNvPr id="9" name="Content Placeholder 8"/>
          <p:cNvSpPr>
            <a:spLocks noGrp="1"/>
          </p:cNvSpPr>
          <p:nvPr>
            <p:ph type="body" sz="quarter" idx="13"/>
          </p:nvPr>
        </p:nvSpPr>
        <p:spPr/>
        <p:txBody>
          <a:bodyPr>
            <a:normAutofit lnSpcReduction="10000"/>
          </a:bodyPr>
          <a:lstStyle/>
          <a:p>
            <a:r>
              <a:rPr lang="en-US" dirty="0" smtClean="0"/>
              <a:t>Your trainer</a:t>
            </a:r>
          </a:p>
          <a:p>
            <a:r>
              <a:rPr lang="en-US" dirty="0" smtClean="0"/>
              <a:t>You</a:t>
            </a:r>
          </a:p>
          <a:p>
            <a:pPr lvl="1"/>
            <a:r>
              <a:rPr lang="en-US" dirty="0" smtClean="0"/>
              <a:t>Your role</a:t>
            </a:r>
          </a:p>
          <a:p>
            <a:pPr lvl="1"/>
            <a:r>
              <a:rPr lang="en-US" dirty="0" smtClean="0"/>
              <a:t>Your company</a:t>
            </a:r>
          </a:p>
          <a:p>
            <a:pPr lvl="1"/>
            <a:r>
              <a:rPr lang="en-US" dirty="0" smtClean="0"/>
              <a:t>Your experience in this technology area</a:t>
            </a:r>
          </a:p>
          <a:p>
            <a:pPr lvl="1"/>
            <a:r>
              <a:rPr lang="en-US" dirty="0" smtClean="0"/>
              <a:t>Your goals for this workshop </a:t>
            </a:r>
          </a:p>
          <a:p>
            <a:r>
              <a:rPr lang="en-US" dirty="0" smtClean="0"/>
              <a:t>Start and end times</a:t>
            </a:r>
          </a:p>
          <a:p>
            <a:r>
              <a:rPr lang="en-US" dirty="0" smtClean="0"/>
              <a:t>Facilities (bathrooms, smoking)</a:t>
            </a:r>
          </a:p>
          <a:p>
            <a:r>
              <a:rPr lang="en-US" dirty="0" smtClean="0"/>
              <a:t>Meals</a:t>
            </a:r>
          </a:p>
          <a:p>
            <a:r>
              <a:rPr lang="en-US" dirty="0" smtClean="0"/>
              <a:t>Computers, phones, tablets, etc.</a:t>
            </a:r>
          </a:p>
          <a:p>
            <a:r>
              <a:rPr lang="en-US" dirty="0" smtClean="0"/>
              <a:t>Please set to vibrate</a:t>
            </a:r>
          </a:p>
          <a:p>
            <a:r>
              <a:rPr lang="en-US" dirty="0" smtClean="0"/>
              <a:t>What’s on your desk?</a:t>
            </a:r>
          </a:p>
        </p:txBody>
      </p:sp>
    </p:spTree>
    <p:extLst>
      <p:ext uri="{BB962C8B-B14F-4D97-AF65-F5344CB8AC3E}">
        <p14:creationId xmlns:p14="http://schemas.microsoft.com/office/powerpoint/2010/main" val="15112455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Prerequisites</a:t>
            </a:r>
            <a:endParaRPr lang="en-US" dirty="0"/>
          </a:p>
        </p:txBody>
      </p:sp>
      <p:sp>
        <p:nvSpPr>
          <p:cNvPr id="3" name="Content Placeholder 2"/>
          <p:cNvSpPr>
            <a:spLocks noGrp="1"/>
          </p:cNvSpPr>
          <p:nvPr>
            <p:ph type="body" sz="quarter" idx="13"/>
          </p:nvPr>
        </p:nvSpPr>
        <p:spPr/>
        <p:txBody>
          <a:bodyPr/>
          <a:lstStyle/>
          <a:p>
            <a:pPr lvl="0"/>
            <a:r>
              <a:rPr lang="en-NZ" dirty="0" smtClean="0"/>
              <a:t>Windows 7, Windows 8, Windows Server 2008 R2 and Windows Server 2012</a:t>
            </a:r>
          </a:p>
          <a:p>
            <a:pPr lvl="0"/>
            <a:r>
              <a:rPr lang="en-NZ" dirty="0" smtClean="0"/>
              <a:t>Microsoft Azure PowerShell</a:t>
            </a:r>
          </a:p>
          <a:p>
            <a:pPr lvl="0"/>
            <a:r>
              <a:rPr lang="en-NZ" dirty="0" smtClean="0"/>
              <a:t>Microsoft Azure account</a:t>
            </a:r>
            <a:endParaRPr lang="en-NZ" dirty="0"/>
          </a:p>
        </p:txBody>
      </p:sp>
      <p:sp>
        <p:nvSpPr>
          <p:cNvPr id="7" name="Freeform 83"/>
          <p:cNvSpPr>
            <a:spLocks noEditPoints="1"/>
          </p:cNvSpPr>
          <p:nvPr/>
        </p:nvSpPr>
        <p:spPr bwMode="black">
          <a:xfrm>
            <a:off x="5096452" y="3250300"/>
            <a:ext cx="1999096" cy="2110301"/>
          </a:xfrm>
          <a:custGeom>
            <a:avLst/>
            <a:gdLst>
              <a:gd name="T0" fmla="*/ 502 w 2107"/>
              <a:gd name="T1" fmla="*/ 1162 h 2221"/>
              <a:gd name="T2" fmla="*/ 239 w 2107"/>
              <a:gd name="T3" fmla="*/ 2072 h 2221"/>
              <a:gd name="T4" fmla="*/ 1587 w 2107"/>
              <a:gd name="T5" fmla="*/ 1800 h 2221"/>
              <a:gd name="T6" fmla="*/ 1487 w 2107"/>
              <a:gd name="T7" fmla="*/ 1835 h 2221"/>
              <a:gd name="T8" fmla="*/ 1579 w 2107"/>
              <a:gd name="T9" fmla="*/ 1870 h 2221"/>
              <a:gd name="T10" fmla="*/ 1470 w 2107"/>
              <a:gd name="T11" fmla="*/ 1847 h 2221"/>
              <a:gd name="T12" fmla="*/ 983 w 2107"/>
              <a:gd name="T13" fmla="*/ 1837 h 2221"/>
              <a:gd name="T14" fmla="*/ 1062 w 2107"/>
              <a:gd name="T15" fmla="*/ 1872 h 2221"/>
              <a:gd name="T16" fmla="*/ 956 w 2107"/>
              <a:gd name="T17" fmla="*/ 1951 h 2221"/>
              <a:gd name="T18" fmla="*/ 1046 w 2107"/>
              <a:gd name="T19" fmla="*/ 1970 h 2221"/>
              <a:gd name="T20" fmla="*/ 820 w 2107"/>
              <a:gd name="T21" fmla="*/ 1872 h 2221"/>
              <a:gd name="T22" fmla="*/ 899 w 2107"/>
              <a:gd name="T23" fmla="*/ 1836 h 2221"/>
              <a:gd name="T24" fmla="*/ 841 w 2107"/>
              <a:gd name="T25" fmla="*/ 1886 h 2221"/>
              <a:gd name="T26" fmla="*/ 905 w 2107"/>
              <a:gd name="T27" fmla="*/ 1920 h 2221"/>
              <a:gd name="T28" fmla="*/ 882 w 2107"/>
              <a:gd name="T29" fmla="*/ 1971 h 2221"/>
              <a:gd name="T30" fmla="*/ 687 w 2107"/>
              <a:gd name="T31" fmla="*/ 1847 h 2221"/>
              <a:gd name="T32" fmla="*/ 780 w 2107"/>
              <a:gd name="T33" fmla="*/ 1844 h 2221"/>
              <a:gd name="T34" fmla="*/ 760 w 2107"/>
              <a:gd name="T35" fmla="*/ 1882 h 2221"/>
              <a:gd name="T36" fmla="*/ 703 w 2107"/>
              <a:gd name="T37" fmla="*/ 1912 h 2221"/>
              <a:gd name="T38" fmla="*/ 682 w 2107"/>
              <a:gd name="T39" fmla="*/ 1972 h 2221"/>
              <a:gd name="T40" fmla="*/ 647 w 2107"/>
              <a:gd name="T41" fmla="*/ 1928 h 2221"/>
              <a:gd name="T42" fmla="*/ 631 w 2107"/>
              <a:gd name="T43" fmla="*/ 1862 h 2221"/>
              <a:gd name="T44" fmla="*/ 545 w 2107"/>
              <a:gd name="T45" fmla="*/ 2017 h 2221"/>
              <a:gd name="T46" fmla="*/ 416 w 2107"/>
              <a:gd name="T47" fmla="*/ 2078 h 2221"/>
              <a:gd name="T48" fmla="*/ 435 w 2107"/>
              <a:gd name="T49" fmla="*/ 2014 h 2221"/>
              <a:gd name="T50" fmla="*/ 538 w 2107"/>
              <a:gd name="T51" fmla="*/ 2006 h 2221"/>
              <a:gd name="T52" fmla="*/ 520 w 2107"/>
              <a:gd name="T53" fmla="*/ 1973 h 2221"/>
              <a:gd name="T54" fmla="*/ 490 w 2107"/>
              <a:gd name="T55" fmla="*/ 1930 h 2221"/>
              <a:gd name="T56" fmla="*/ 587 w 2107"/>
              <a:gd name="T57" fmla="*/ 1913 h 2221"/>
              <a:gd name="T58" fmla="*/ 1055 w 2107"/>
              <a:gd name="T59" fmla="*/ 2071 h 2221"/>
              <a:gd name="T60" fmla="*/ 605 w 2107"/>
              <a:gd name="T61" fmla="*/ 2078 h 2221"/>
              <a:gd name="T62" fmla="*/ 613 w 2107"/>
              <a:gd name="T63" fmla="*/ 2010 h 2221"/>
              <a:gd name="T64" fmla="*/ 1046 w 2107"/>
              <a:gd name="T65" fmla="*/ 2003 h 2221"/>
              <a:gd name="T66" fmla="*/ 1113 w 2107"/>
              <a:gd name="T67" fmla="*/ 1877 h 2221"/>
              <a:gd name="T68" fmla="*/ 1176 w 2107"/>
              <a:gd name="T69" fmla="*/ 1835 h 2221"/>
              <a:gd name="T70" fmla="*/ 1137 w 2107"/>
              <a:gd name="T71" fmla="*/ 1885 h 2221"/>
              <a:gd name="T72" fmla="*/ 1115 w 2107"/>
              <a:gd name="T73" fmla="*/ 1926 h 2221"/>
              <a:gd name="T74" fmla="*/ 1215 w 2107"/>
              <a:gd name="T75" fmla="*/ 1968 h 2221"/>
              <a:gd name="T76" fmla="*/ 1135 w 2107"/>
              <a:gd name="T77" fmla="*/ 1970 h 2221"/>
              <a:gd name="T78" fmla="*/ 1146 w 2107"/>
              <a:gd name="T79" fmla="*/ 2075 h 2221"/>
              <a:gd name="T80" fmla="*/ 1122 w 2107"/>
              <a:gd name="T81" fmla="*/ 2019 h 2221"/>
              <a:gd name="T82" fmla="*/ 1139 w 2107"/>
              <a:gd name="T83" fmla="*/ 2003 h 2221"/>
              <a:gd name="T84" fmla="*/ 1217 w 2107"/>
              <a:gd name="T85" fmla="*/ 2003 h 2221"/>
              <a:gd name="T86" fmla="*/ 1337 w 2107"/>
              <a:gd name="T87" fmla="*/ 1868 h 2221"/>
              <a:gd name="T88" fmla="*/ 1411 w 2107"/>
              <a:gd name="T89" fmla="*/ 1838 h 2221"/>
              <a:gd name="T90" fmla="*/ 1425 w 2107"/>
              <a:gd name="T91" fmla="*/ 1883 h 2221"/>
              <a:gd name="T92" fmla="*/ 1359 w 2107"/>
              <a:gd name="T93" fmla="*/ 1927 h 2221"/>
              <a:gd name="T94" fmla="*/ 1476 w 2107"/>
              <a:gd name="T95" fmla="*/ 1956 h 2221"/>
              <a:gd name="T96" fmla="*/ 1461 w 2107"/>
              <a:gd name="T97" fmla="*/ 1970 h 2221"/>
              <a:gd name="T98" fmla="*/ 1511 w 2107"/>
              <a:gd name="T99" fmla="*/ 2075 h 2221"/>
              <a:gd name="T100" fmla="*/ 1393 w 2107"/>
              <a:gd name="T101" fmla="*/ 2019 h 2221"/>
              <a:gd name="T102" fmla="*/ 1475 w 2107"/>
              <a:gd name="T103" fmla="*/ 2001 h 2221"/>
              <a:gd name="T104" fmla="*/ 1681 w 2107"/>
              <a:gd name="T105" fmla="*/ 2018 h 2221"/>
              <a:gd name="T106" fmla="*/ 1623 w 2107"/>
              <a:gd name="T107" fmla="*/ 2075 h 2221"/>
              <a:gd name="T108" fmla="*/ 1639 w 2107"/>
              <a:gd name="T109" fmla="*/ 2000 h 2221"/>
              <a:gd name="T110" fmla="*/ 1630 w 2107"/>
              <a:gd name="T111" fmla="*/ 1969 h 2221"/>
              <a:gd name="T112" fmla="*/ 1532 w 2107"/>
              <a:gd name="T113" fmla="*/ 1910 h 2221"/>
              <a:gd name="T114" fmla="*/ 933 w 2107"/>
              <a:gd name="T115" fmla="*/ 1308 h 2221"/>
              <a:gd name="T116" fmla="*/ 9 w 2107"/>
              <a:gd name="T117" fmla="*/ 909 h 2221"/>
              <a:gd name="T118" fmla="*/ 413 w 2107"/>
              <a:gd name="T119" fmla="*/ 386 h 2221"/>
              <a:gd name="T120" fmla="*/ 1700 w 2107"/>
              <a:gd name="T121" fmla="*/ 556 h 2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107" h="2221">
                <a:moveTo>
                  <a:pt x="2107" y="809"/>
                </a:moveTo>
                <a:cubicBezTo>
                  <a:pt x="2106" y="786"/>
                  <a:pt x="2103" y="764"/>
                  <a:pt x="2098" y="742"/>
                </a:cubicBezTo>
                <a:cubicBezTo>
                  <a:pt x="2098" y="745"/>
                  <a:pt x="2098" y="747"/>
                  <a:pt x="2098" y="749"/>
                </a:cubicBezTo>
                <a:cubicBezTo>
                  <a:pt x="2096" y="810"/>
                  <a:pt x="2076" y="869"/>
                  <a:pt x="2040" y="926"/>
                </a:cubicBezTo>
                <a:cubicBezTo>
                  <a:pt x="2018" y="961"/>
                  <a:pt x="1988" y="995"/>
                  <a:pt x="1953" y="1027"/>
                </a:cubicBezTo>
                <a:cubicBezTo>
                  <a:pt x="1918" y="1064"/>
                  <a:pt x="1873" y="1098"/>
                  <a:pt x="1819" y="1131"/>
                </a:cubicBezTo>
                <a:cubicBezTo>
                  <a:pt x="1777" y="1156"/>
                  <a:pt x="1731" y="1178"/>
                  <a:pt x="1682" y="1198"/>
                </a:cubicBezTo>
                <a:cubicBezTo>
                  <a:pt x="1682" y="1061"/>
                  <a:pt x="1682" y="1061"/>
                  <a:pt x="1682" y="1061"/>
                </a:cubicBezTo>
                <a:cubicBezTo>
                  <a:pt x="1682" y="1059"/>
                  <a:pt x="1682" y="1058"/>
                  <a:pt x="1682" y="1056"/>
                </a:cubicBezTo>
                <a:cubicBezTo>
                  <a:pt x="1680" y="988"/>
                  <a:pt x="1624" y="933"/>
                  <a:pt x="1554" y="933"/>
                </a:cubicBezTo>
                <a:cubicBezTo>
                  <a:pt x="555" y="933"/>
                  <a:pt x="555" y="933"/>
                  <a:pt x="555" y="933"/>
                </a:cubicBezTo>
                <a:cubicBezTo>
                  <a:pt x="484" y="933"/>
                  <a:pt x="426" y="990"/>
                  <a:pt x="426" y="1061"/>
                </a:cubicBezTo>
                <a:cubicBezTo>
                  <a:pt x="426" y="1141"/>
                  <a:pt x="426" y="1141"/>
                  <a:pt x="426" y="1141"/>
                </a:cubicBezTo>
                <a:cubicBezTo>
                  <a:pt x="430" y="1142"/>
                  <a:pt x="430" y="1142"/>
                  <a:pt x="430" y="1142"/>
                </a:cubicBezTo>
                <a:cubicBezTo>
                  <a:pt x="430" y="1143"/>
                  <a:pt x="459" y="1152"/>
                  <a:pt x="502" y="1162"/>
                </a:cubicBezTo>
                <a:cubicBezTo>
                  <a:pt x="502" y="1069"/>
                  <a:pt x="502" y="1069"/>
                  <a:pt x="502" y="1069"/>
                </a:cubicBezTo>
                <a:cubicBezTo>
                  <a:pt x="502" y="1032"/>
                  <a:pt x="531" y="1003"/>
                  <a:pt x="568" y="1003"/>
                </a:cubicBezTo>
                <a:cubicBezTo>
                  <a:pt x="1541" y="1003"/>
                  <a:pt x="1541" y="1003"/>
                  <a:pt x="1541" y="1003"/>
                </a:cubicBezTo>
                <a:cubicBezTo>
                  <a:pt x="1577" y="1003"/>
                  <a:pt x="1607" y="1032"/>
                  <a:pt x="1607" y="1069"/>
                </a:cubicBezTo>
                <a:cubicBezTo>
                  <a:pt x="1607" y="1668"/>
                  <a:pt x="1607" y="1668"/>
                  <a:pt x="1607" y="1668"/>
                </a:cubicBezTo>
                <a:cubicBezTo>
                  <a:pt x="1607" y="1704"/>
                  <a:pt x="1577" y="1734"/>
                  <a:pt x="1541" y="1734"/>
                </a:cubicBezTo>
                <a:cubicBezTo>
                  <a:pt x="568" y="1734"/>
                  <a:pt x="568" y="1734"/>
                  <a:pt x="568" y="1734"/>
                </a:cubicBezTo>
                <a:cubicBezTo>
                  <a:pt x="531" y="1734"/>
                  <a:pt x="502" y="1704"/>
                  <a:pt x="502" y="1668"/>
                </a:cubicBezTo>
                <a:cubicBezTo>
                  <a:pt x="502" y="1541"/>
                  <a:pt x="502" y="1541"/>
                  <a:pt x="502" y="1541"/>
                </a:cubicBezTo>
                <a:cubicBezTo>
                  <a:pt x="476" y="1535"/>
                  <a:pt x="451" y="1528"/>
                  <a:pt x="426" y="1520"/>
                </a:cubicBezTo>
                <a:cubicBezTo>
                  <a:pt x="426" y="1676"/>
                  <a:pt x="426" y="1676"/>
                  <a:pt x="426" y="1676"/>
                </a:cubicBezTo>
                <a:cubicBezTo>
                  <a:pt x="426" y="1736"/>
                  <a:pt x="467" y="1786"/>
                  <a:pt x="523" y="1800"/>
                </a:cubicBezTo>
                <a:cubicBezTo>
                  <a:pt x="491" y="1802"/>
                  <a:pt x="456" y="1813"/>
                  <a:pt x="435" y="1837"/>
                </a:cubicBezTo>
                <a:cubicBezTo>
                  <a:pt x="419" y="1857"/>
                  <a:pt x="403" y="1876"/>
                  <a:pt x="387" y="1895"/>
                </a:cubicBezTo>
                <a:cubicBezTo>
                  <a:pt x="337" y="1954"/>
                  <a:pt x="288" y="2013"/>
                  <a:pt x="239" y="2072"/>
                </a:cubicBezTo>
                <a:cubicBezTo>
                  <a:pt x="227" y="2086"/>
                  <a:pt x="203" y="2107"/>
                  <a:pt x="203" y="2127"/>
                </a:cubicBezTo>
                <a:cubicBezTo>
                  <a:pt x="203" y="2183"/>
                  <a:pt x="203" y="2183"/>
                  <a:pt x="203" y="2183"/>
                </a:cubicBezTo>
                <a:cubicBezTo>
                  <a:pt x="204" y="2190"/>
                  <a:pt x="206" y="2197"/>
                  <a:pt x="209" y="2202"/>
                </a:cubicBezTo>
                <a:cubicBezTo>
                  <a:pt x="222" y="2220"/>
                  <a:pt x="247" y="2221"/>
                  <a:pt x="267" y="2221"/>
                </a:cubicBezTo>
                <a:cubicBezTo>
                  <a:pt x="295" y="2221"/>
                  <a:pt x="1759" y="2221"/>
                  <a:pt x="1804" y="2221"/>
                </a:cubicBezTo>
                <a:cubicBezTo>
                  <a:pt x="1826" y="2221"/>
                  <a:pt x="1850" y="2219"/>
                  <a:pt x="1871" y="2214"/>
                </a:cubicBezTo>
                <a:cubicBezTo>
                  <a:pt x="1886" y="2211"/>
                  <a:pt x="1903" y="2203"/>
                  <a:pt x="1905" y="2186"/>
                </a:cubicBezTo>
                <a:cubicBezTo>
                  <a:pt x="1905" y="2126"/>
                  <a:pt x="1905" y="2126"/>
                  <a:pt x="1905" y="2126"/>
                </a:cubicBezTo>
                <a:cubicBezTo>
                  <a:pt x="1907" y="2113"/>
                  <a:pt x="1899" y="2100"/>
                  <a:pt x="1891" y="2091"/>
                </a:cubicBezTo>
                <a:cubicBezTo>
                  <a:pt x="1887" y="2086"/>
                  <a:pt x="1883" y="2081"/>
                  <a:pt x="1879" y="2077"/>
                </a:cubicBezTo>
                <a:cubicBezTo>
                  <a:pt x="1858" y="2052"/>
                  <a:pt x="1837" y="2027"/>
                  <a:pt x="1816" y="2003"/>
                </a:cubicBezTo>
                <a:cubicBezTo>
                  <a:pt x="1770" y="1948"/>
                  <a:pt x="1724" y="1894"/>
                  <a:pt x="1678" y="1840"/>
                </a:cubicBezTo>
                <a:cubicBezTo>
                  <a:pt x="1676" y="1837"/>
                  <a:pt x="1674" y="1834"/>
                  <a:pt x="1671" y="1832"/>
                </a:cubicBezTo>
                <a:cubicBezTo>
                  <a:pt x="1662" y="1820"/>
                  <a:pt x="1647" y="1813"/>
                  <a:pt x="1633" y="1809"/>
                </a:cubicBezTo>
                <a:cubicBezTo>
                  <a:pt x="1618" y="1804"/>
                  <a:pt x="1603" y="1801"/>
                  <a:pt x="1587" y="1800"/>
                </a:cubicBezTo>
                <a:cubicBezTo>
                  <a:pt x="1642" y="1785"/>
                  <a:pt x="1682" y="1735"/>
                  <a:pt x="1682" y="1676"/>
                </a:cubicBezTo>
                <a:cubicBezTo>
                  <a:pt x="1682" y="1462"/>
                  <a:pt x="1682" y="1462"/>
                  <a:pt x="1682" y="1462"/>
                </a:cubicBezTo>
                <a:cubicBezTo>
                  <a:pt x="1698" y="1455"/>
                  <a:pt x="1714" y="1448"/>
                  <a:pt x="1730" y="1441"/>
                </a:cubicBezTo>
                <a:cubicBezTo>
                  <a:pt x="1801" y="1408"/>
                  <a:pt x="1863" y="1368"/>
                  <a:pt x="1916" y="1325"/>
                </a:cubicBezTo>
                <a:cubicBezTo>
                  <a:pt x="1946" y="1300"/>
                  <a:pt x="1972" y="1273"/>
                  <a:pt x="1995" y="1246"/>
                </a:cubicBezTo>
                <a:cubicBezTo>
                  <a:pt x="2018" y="1218"/>
                  <a:pt x="2037" y="1187"/>
                  <a:pt x="2054" y="1154"/>
                </a:cubicBezTo>
                <a:cubicBezTo>
                  <a:pt x="2068" y="1124"/>
                  <a:pt x="2079" y="1090"/>
                  <a:pt x="2084" y="1054"/>
                </a:cubicBezTo>
                <a:cubicBezTo>
                  <a:pt x="2086" y="1040"/>
                  <a:pt x="2087" y="1026"/>
                  <a:pt x="2089" y="1013"/>
                </a:cubicBezTo>
                <a:cubicBezTo>
                  <a:pt x="2089" y="1008"/>
                  <a:pt x="2090" y="1003"/>
                  <a:pt x="2090" y="998"/>
                </a:cubicBezTo>
                <a:cubicBezTo>
                  <a:pt x="2102" y="877"/>
                  <a:pt x="2102" y="877"/>
                  <a:pt x="2102" y="877"/>
                </a:cubicBezTo>
                <a:cubicBezTo>
                  <a:pt x="2103" y="874"/>
                  <a:pt x="2103" y="870"/>
                  <a:pt x="2103" y="867"/>
                </a:cubicBezTo>
                <a:cubicBezTo>
                  <a:pt x="2105" y="848"/>
                  <a:pt x="2107" y="829"/>
                  <a:pt x="2107" y="809"/>
                </a:cubicBezTo>
                <a:close/>
                <a:moveTo>
                  <a:pt x="1474" y="1837"/>
                </a:moveTo>
                <a:cubicBezTo>
                  <a:pt x="1475" y="1836"/>
                  <a:pt x="1476" y="1836"/>
                  <a:pt x="1478" y="1836"/>
                </a:cubicBezTo>
                <a:cubicBezTo>
                  <a:pt x="1481" y="1835"/>
                  <a:pt x="1483" y="1835"/>
                  <a:pt x="1487" y="1835"/>
                </a:cubicBezTo>
                <a:cubicBezTo>
                  <a:pt x="1492" y="1835"/>
                  <a:pt x="1492" y="1835"/>
                  <a:pt x="1492" y="1835"/>
                </a:cubicBezTo>
                <a:cubicBezTo>
                  <a:pt x="1492" y="1835"/>
                  <a:pt x="1492" y="1835"/>
                  <a:pt x="1492" y="1835"/>
                </a:cubicBezTo>
                <a:cubicBezTo>
                  <a:pt x="1502" y="1835"/>
                  <a:pt x="1511" y="1835"/>
                  <a:pt x="1521" y="1835"/>
                </a:cubicBezTo>
                <a:cubicBezTo>
                  <a:pt x="1521" y="1835"/>
                  <a:pt x="1521" y="1835"/>
                  <a:pt x="1521" y="1835"/>
                </a:cubicBezTo>
                <a:cubicBezTo>
                  <a:pt x="1531" y="1835"/>
                  <a:pt x="1531" y="1835"/>
                  <a:pt x="1531" y="1835"/>
                </a:cubicBezTo>
                <a:cubicBezTo>
                  <a:pt x="1534" y="1834"/>
                  <a:pt x="1538" y="1835"/>
                  <a:pt x="1541" y="1835"/>
                </a:cubicBezTo>
                <a:cubicBezTo>
                  <a:pt x="1543" y="1836"/>
                  <a:pt x="1546" y="1836"/>
                  <a:pt x="1548" y="1837"/>
                </a:cubicBezTo>
                <a:cubicBezTo>
                  <a:pt x="1548" y="1837"/>
                  <a:pt x="1548" y="1837"/>
                  <a:pt x="1548" y="1837"/>
                </a:cubicBezTo>
                <a:cubicBezTo>
                  <a:pt x="1549" y="1837"/>
                  <a:pt x="1549" y="1838"/>
                  <a:pt x="1549" y="1838"/>
                </a:cubicBezTo>
                <a:cubicBezTo>
                  <a:pt x="1550" y="1838"/>
                  <a:pt x="1550" y="1838"/>
                  <a:pt x="1550" y="1838"/>
                </a:cubicBezTo>
                <a:cubicBezTo>
                  <a:pt x="1553" y="1839"/>
                  <a:pt x="1556" y="1840"/>
                  <a:pt x="1558" y="1842"/>
                </a:cubicBezTo>
                <a:cubicBezTo>
                  <a:pt x="1560" y="1843"/>
                  <a:pt x="1562" y="1845"/>
                  <a:pt x="1563" y="1847"/>
                </a:cubicBezTo>
                <a:cubicBezTo>
                  <a:pt x="1571" y="1858"/>
                  <a:pt x="1571" y="1858"/>
                  <a:pt x="1571" y="1858"/>
                </a:cubicBezTo>
                <a:cubicBezTo>
                  <a:pt x="1573" y="1861"/>
                  <a:pt x="1577" y="1865"/>
                  <a:pt x="1579" y="1870"/>
                </a:cubicBezTo>
                <a:cubicBezTo>
                  <a:pt x="1579" y="1870"/>
                  <a:pt x="1579" y="1870"/>
                  <a:pt x="1579" y="1870"/>
                </a:cubicBezTo>
                <a:cubicBezTo>
                  <a:pt x="1581" y="1872"/>
                  <a:pt x="1581" y="1874"/>
                  <a:pt x="1581" y="1876"/>
                </a:cubicBezTo>
                <a:cubicBezTo>
                  <a:pt x="1581" y="1877"/>
                  <a:pt x="1580" y="1878"/>
                  <a:pt x="1579" y="1879"/>
                </a:cubicBezTo>
                <a:cubicBezTo>
                  <a:pt x="1579" y="1879"/>
                  <a:pt x="1579" y="1880"/>
                  <a:pt x="1579" y="1880"/>
                </a:cubicBezTo>
                <a:cubicBezTo>
                  <a:pt x="1579" y="1880"/>
                  <a:pt x="1579" y="1880"/>
                  <a:pt x="1579" y="1880"/>
                </a:cubicBezTo>
                <a:cubicBezTo>
                  <a:pt x="1578" y="1880"/>
                  <a:pt x="1578" y="1880"/>
                  <a:pt x="1578" y="1880"/>
                </a:cubicBezTo>
                <a:cubicBezTo>
                  <a:pt x="1578" y="1880"/>
                  <a:pt x="1578" y="1881"/>
                  <a:pt x="1577" y="1881"/>
                </a:cubicBezTo>
                <a:cubicBezTo>
                  <a:pt x="1577" y="1881"/>
                  <a:pt x="1577" y="1881"/>
                  <a:pt x="1576" y="1881"/>
                </a:cubicBezTo>
                <a:cubicBezTo>
                  <a:pt x="1576" y="1881"/>
                  <a:pt x="1576" y="1882"/>
                  <a:pt x="1575" y="1882"/>
                </a:cubicBezTo>
                <a:cubicBezTo>
                  <a:pt x="1569" y="1885"/>
                  <a:pt x="1560" y="1884"/>
                  <a:pt x="1553" y="1884"/>
                </a:cubicBezTo>
                <a:cubicBezTo>
                  <a:pt x="1516" y="1884"/>
                  <a:pt x="1516" y="1884"/>
                  <a:pt x="1516" y="1884"/>
                </a:cubicBezTo>
                <a:cubicBezTo>
                  <a:pt x="1509" y="1884"/>
                  <a:pt x="1501" y="1883"/>
                  <a:pt x="1494" y="1879"/>
                </a:cubicBezTo>
                <a:cubicBezTo>
                  <a:pt x="1492" y="1878"/>
                  <a:pt x="1490" y="1877"/>
                  <a:pt x="1488" y="1876"/>
                </a:cubicBezTo>
                <a:cubicBezTo>
                  <a:pt x="1486" y="1874"/>
                  <a:pt x="1484" y="1872"/>
                  <a:pt x="1483" y="1871"/>
                </a:cubicBezTo>
                <a:cubicBezTo>
                  <a:pt x="1481" y="1868"/>
                  <a:pt x="1481" y="1868"/>
                  <a:pt x="1481" y="1868"/>
                </a:cubicBezTo>
                <a:cubicBezTo>
                  <a:pt x="1478" y="1861"/>
                  <a:pt x="1473" y="1854"/>
                  <a:pt x="1470" y="1847"/>
                </a:cubicBezTo>
                <a:cubicBezTo>
                  <a:pt x="1467" y="1842"/>
                  <a:pt x="1469" y="1839"/>
                  <a:pt x="1474" y="1837"/>
                </a:cubicBezTo>
                <a:close/>
                <a:moveTo>
                  <a:pt x="965" y="1871"/>
                </a:moveTo>
                <a:cubicBezTo>
                  <a:pt x="966" y="1869"/>
                  <a:pt x="966" y="1868"/>
                  <a:pt x="966" y="1866"/>
                </a:cubicBezTo>
                <a:cubicBezTo>
                  <a:pt x="966" y="1866"/>
                  <a:pt x="966" y="1866"/>
                  <a:pt x="966" y="1866"/>
                </a:cubicBezTo>
                <a:cubicBezTo>
                  <a:pt x="967" y="1861"/>
                  <a:pt x="966" y="1855"/>
                  <a:pt x="968" y="1850"/>
                </a:cubicBezTo>
                <a:cubicBezTo>
                  <a:pt x="968" y="1848"/>
                  <a:pt x="968" y="1848"/>
                  <a:pt x="968" y="1848"/>
                </a:cubicBezTo>
                <a:cubicBezTo>
                  <a:pt x="968" y="1846"/>
                  <a:pt x="969" y="1845"/>
                  <a:pt x="970" y="1843"/>
                </a:cubicBezTo>
                <a:cubicBezTo>
                  <a:pt x="971" y="1842"/>
                  <a:pt x="973" y="1841"/>
                  <a:pt x="974" y="1841"/>
                </a:cubicBezTo>
                <a:cubicBezTo>
                  <a:pt x="974" y="1840"/>
                  <a:pt x="974" y="1840"/>
                  <a:pt x="974" y="1840"/>
                </a:cubicBezTo>
                <a:cubicBezTo>
                  <a:pt x="975" y="1840"/>
                  <a:pt x="975" y="1840"/>
                  <a:pt x="975" y="1840"/>
                </a:cubicBezTo>
                <a:cubicBezTo>
                  <a:pt x="976" y="1840"/>
                  <a:pt x="976" y="1839"/>
                  <a:pt x="976" y="1839"/>
                </a:cubicBezTo>
                <a:cubicBezTo>
                  <a:pt x="976" y="1839"/>
                  <a:pt x="977" y="1839"/>
                  <a:pt x="977" y="1839"/>
                </a:cubicBezTo>
                <a:cubicBezTo>
                  <a:pt x="978" y="1839"/>
                  <a:pt x="978" y="1838"/>
                  <a:pt x="979" y="1838"/>
                </a:cubicBezTo>
                <a:cubicBezTo>
                  <a:pt x="980" y="1838"/>
                  <a:pt x="980" y="1838"/>
                  <a:pt x="980" y="1838"/>
                </a:cubicBezTo>
                <a:cubicBezTo>
                  <a:pt x="981" y="1837"/>
                  <a:pt x="982" y="1837"/>
                  <a:pt x="983" y="1837"/>
                </a:cubicBezTo>
                <a:cubicBezTo>
                  <a:pt x="983" y="1837"/>
                  <a:pt x="984" y="1837"/>
                  <a:pt x="984" y="1837"/>
                </a:cubicBezTo>
                <a:cubicBezTo>
                  <a:pt x="984" y="1837"/>
                  <a:pt x="984" y="1837"/>
                  <a:pt x="985" y="1837"/>
                </a:cubicBezTo>
                <a:cubicBezTo>
                  <a:pt x="985" y="1837"/>
                  <a:pt x="985" y="1837"/>
                  <a:pt x="986" y="1836"/>
                </a:cubicBezTo>
                <a:cubicBezTo>
                  <a:pt x="988" y="1836"/>
                  <a:pt x="991" y="1836"/>
                  <a:pt x="993" y="1836"/>
                </a:cubicBezTo>
                <a:cubicBezTo>
                  <a:pt x="995" y="1836"/>
                  <a:pt x="995" y="1836"/>
                  <a:pt x="995" y="1836"/>
                </a:cubicBezTo>
                <a:cubicBezTo>
                  <a:pt x="998" y="1836"/>
                  <a:pt x="1000" y="1836"/>
                  <a:pt x="1003" y="1836"/>
                </a:cubicBezTo>
                <a:cubicBezTo>
                  <a:pt x="1038" y="1836"/>
                  <a:pt x="1038" y="1836"/>
                  <a:pt x="1038" y="1836"/>
                </a:cubicBezTo>
                <a:cubicBezTo>
                  <a:pt x="1038" y="1836"/>
                  <a:pt x="1039" y="1836"/>
                  <a:pt x="1040" y="1836"/>
                </a:cubicBezTo>
                <a:cubicBezTo>
                  <a:pt x="1040" y="1836"/>
                  <a:pt x="1040" y="1836"/>
                  <a:pt x="1041" y="1836"/>
                </a:cubicBezTo>
                <a:cubicBezTo>
                  <a:pt x="1042" y="1836"/>
                  <a:pt x="1042" y="1836"/>
                  <a:pt x="1043" y="1836"/>
                </a:cubicBezTo>
                <a:cubicBezTo>
                  <a:pt x="1050" y="1837"/>
                  <a:pt x="1058" y="1839"/>
                  <a:pt x="1061" y="1844"/>
                </a:cubicBezTo>
                <a:cubicBezTo>
                  <a:pt x="1061" y="1845"/>
                  <a:pt x="1061" y="1845"/>
                  <a:pt x="1061" y="1846"/>
                </a:cubicBezTo>
                <a:cubicBezTo>
                  <a:pt x="1061" y="1846"/>
                  <a:pt x="1061" y="1846"/>
                  <a:pt x="1061" y="1846"/>
                </a:cubicBezTo>
                <a:cubicBezTo>
                  <a:pt x="1063" y="1853"/>
                  <a:pt x="1062" y="1863"/>
                  <a:pt x="1062" y="1870"/>
                </a:cubicBezTo>
                <a:cubicBezTo>
                  <a:pt x="1062" y="1872"/>
                  <a:pt x="1062" y="1872"/>
                  <a:pt x="1062" y="1872"/>
                </a:cubicBezTo>
                <a:cubicBezTo>
                  <a:pt x="1062" y="1873"/>
                  <a:pt x="1062" y="1874"/>
                  <a:pt x="1061" y="1876"/>
                </a:cubicBezTo>
                <a:cubicBezTo>
                  <a:pt x="1054" y="1889"/>
                  <a:pt x="1022" y="1885"/>
                  <a:pt x="1010" y="1885"/>
                </a:cubicBezTo>
                <a:cubicBezTo>
                  <a:pt x="1003" y="1885"/>
                  <a:pt x="996" y="1885"/>
                  <a:pt x="989" y="1885"/>
                </a:cubicBezTo>
                <a:cubicBezTo>
                  <a:pt x="983" y="1885"/>
                  <a:pt x="974" y="1884"/>
                  <a:pt x="969" y="1879"/>
                </a:cubicBezTo>
                <a:cubicBezTo>
                  <a:pt x="969" y="1879"/>
                  <a:pt x="969" y="1879"/>
                  <a:pt x="968" y="1879"/>
                </a:cubicBezTo>
                <a:cubicBezTo>
                  <a:pt x="968" y="1879"/>
                  <a:pt x="968" y="1878"/>
                  <a:pt x="968" y="1878"/>
                </a:cubicBezTo>
                <a:cubicBezTo>
                  <a:pt x="967" y="1878"/>
                  <a:pt x="967" y="1878"/>
                  <a:pt x="967" y="1877"/>
                </a:cubicBezTo>
                <a:cubicBezTo>
                  <a:pt x="967" y="1877"/>
                  <a:pt x="967" y="1877"/>
                  <a:pt x="967" y="1877"/>
                </a:cubicBezTo>
                <a:cubicBezTo>
                  <a:pt x="967" y="1877"/>
                  <a:pt x="967" y="1877"/>
                  <a:pt x="967" y="1877"/>
                </a:cubicBezTo>
                <a:cubicBezTo>
                  <a:pt x="966" y="1876"/>
                  <a:pt x="966" y="1876"/>
                  <a:pt x="966" y="1875"/>
                </a:cubicBezTo>
                <a:cubicBezTo>
                  <a:pt x="965" y="1874"/>
                  <a:pt x="965" y="1873"/>
                  <a:pt x="965" y="1872"/>
                </a:cubicBezTo>
                <a:lnTo>
                  <a:pt x="965" y="1871"/>
                </a:lnTo>
                <a:close/>
                <a:moveTo>
                  <a:pt x="956" y="1955"/>
                </a:moveTo>
                <a:cubicBezTo>
                  <a:pt x="956" y="1952"/>
                  <a:pt x="956" y="1952"/>
                  <a:pt x="956" y="1952"/>
                </a:cubicBezTo>
                <a:cubicBezTo>
                  <a:pt x="956" y="1952"/>
                  <a:pt x="956" y="1951"/>
                  <a:pt x="956" y="1951"/>
                </a:cubicBezTo>
                <a:cubicBezTo>
                  <a:pt x="957" y="1943"/>
                  <a:pt x="958" y="1935"/>
                  <a:pt x="959" y="1926"/>
                </a:cubicBezTo>
                <a:cubicBezTo>
                  <a:pt x="959" y="1926"/>
                  <a:pt x="959" y="1926"/>
                  <a:pt x="959" y="1926"/>
                </a:cubicBezTo>
                <a:cubicBezTo>
                  <a:pt x="959" y="1926"/>
                  <a:pt x="959" y="1926"/>
                  <a:pt x="959" y="1925"/>
                </a:cubicBezTo>
                <a:cubicBezTo>
                  <a:pt x="963" y="1907"/>
                  <a:pt x="999" y="1911"/>
                  <a:pt x="1013" y="1911"/>
                </a:cubicBezTo>
                <a:cubicBezTo>
                  <a:pt x="1025" y="1911"/>
                  <a:pt x="1055" y="1908"/>
                  <a:pt x="1061" y="1921"/>
                </a:cubicBezTo>
                <a:cubicBezTo>
                  <a:pt x="1062" y="1923"/>
                  <a:pt x="1063" y="1924"/>
                  <a:pt x="1063" y="1926"/>
                </a:cubicBezTo>
                <a:cubicBezTo>
                  <a:pt x="1063" y="1940"/>
                  <a:pt x="1063" y="1940"/>
                  <a:pt x="1063" y="1940"/>
                </a:cubicBezTo>
                <a:cubicBezTo>
                  <a:pt x="1063" y="1945"/>
                  <a:pt x="1063" y="1949"/>
                  <a:pt x="1063" y="1953"/>
                </a:cubicBezTo>
                <a:cubicBezTo>
                  <a:pt x="1063" y="1953"/>
                  <a:pt x="1063" y="1953"/>
                  <a:pt x="1063" y="1953"/>
                </a:cubicBezTo>
                <a:cubicBezTo>
                  <a:pt x="1063" y="1955"/>
                  <a:pt x="1063" y="1955"/>
                  <a:pt x="1063" y="1955"/>
                </a:cubicBezTo>
                <a:cubicBezTo>
                  <a:pt x="1063" y="1957"/>
                  <a:pt x="1062" y="1959"/>
                  <a:pt x="1061" y="1961"/>
                </a:cubicBezTo>
                <a:cubicBezTo>
                  <a:pt x="1061" y="1962"/>
                  <a:pt x="1060" y="1962"/>
                  <a:pt x="1060" y="1962"/>
                </a:cubicBezTo>
                <a:cubicBezTo>
                  <a:pt x="1060" y="1963"/>
                  <a:pt x="1059" y="1963"/>
                  <a:pt x="1059" y="1964"/>
                </a:cubicBezTo>
                <a:cubicBezTo>
                  <a:pt x="1058" y="1964"/>
                  <a:pt x="1058" y="1964"/>
                  <a:pt x="1058" y="1964"/>
                </a:cubicBezTo>
                <a:cubicBezTo>
                  <a:pt x="1055" y="1967"/>
                  <a:pt x="1051" y="1969"/>
                  <a:pt x="1046" y="1970"/>
                </a:cubicBezTo>
                <a:cubicBezTo>
                  <a:pt x="1046" y="1970"/>
                  <a:pt x="1046" y="1970"/>
                  <a:pt x="1046" y="1970"/>
                </a:cubicBezTo>
                <a:cubicBezTo>
                  <a:pt x="1046" y="1970"/>
                  <a:pt x="1046" y="1970"/>
                  <a:pt x="1046" y="1970"/>
                </a:cubicBezTo>
                <a:cubicBezTo>
                  <a:pt x="1044" y="1971"/>
                  <a:pt x="1043" y="1971"/>
                  <a:pt x="1041" y="1971"/>
                </a:cubicBezTo>
                <a:cubicBezTo>
                  <a:pt x="1041" y="1971"/>
                  <a:pt x="1040" y="1971"/>
                  <a:pt x="1040" y="1971"/>
                </a:cubicBezTo>
                <a:cubicBezTo>
                  <a:pt x="1038" y="1971"/>
                  <a:pt x="1037" y="1972"/>
                  <a:pt x="1035" y="1972"/>
                </a:cubicBezTo>
                <a:cubicBezTo>
                  <a:pt x="1035" y="1972"/>
                  <a:pt x="1035" y="1972"/>
                  <a:pt x="1035" y="1972"/>
                </a:cubicBezTo>
                <a:cubicBezTo>
                  <a:pt x="982" y="1972"/>
                  <a:pt x="982" y="1972"/>
                  <a:pt x="982" y="1972"/>
                </a:cubicBezTo>
                <a:cubicBezTo>
                  <a:pt x="976" y="1972"/>
                  <a:pt x="969" y="1971"/>
                  <a:pt x="963" y="1967"/>
                </a:cubicBezTo>
                <a:cubicBezTo>
                  <a:pt x="963" y="1967"/>
                  <a:pt x="963" y="1967"/>
                  <a:pt x="963" y="1967"/>
                </a:cubicBezTo>
                <a:cubicBezTo>
                  <a:pt x="963" y="1967"/>
                  <a:pt x="963" y="1967"/>
                  <a:pt x="963" y="1967"/>
                </a:cubicBezTo>
                <a:cubicBezTo>
                  <a:pt x="962" y="1966"/>
                  <a:pt x="961" y="1965"/>
                  <a:pt x="960" y="1964"/>
                </a:cubicBezTo>
                <a:cubicBezTo>
                  <a:pt x="959" y="1964"/>
                  <a:pt x="958" y="1963"/>
                  <a:pt x="958" y="1962"/>
                </a:cubicBezTo>
                <a:cubicBezTo>
                  <a:pt x="958" y="1962"/>
                  <a:pt x="958" y="1962"/>
                  <a:pt x="957" y="1962"/>
                </a:cubicBezTo>
                <a:cubicBezTo>
                  <a:pt x="956" y="1960"/>
                  <a:pt x="956" y="1957"/>
                  <a:pt x="956" y="1955"/>
                </a:cubicBezTo>
                <a:close/>
                <a:moveTo>
                  <a:pt x="820" y="1872"/>
                </a:moveTo>
                <a:cubicBezTo>
                  <a:pt x="820" y="1872"/>
                  <a:pt x="820" y="1872"/>
                  <a:pt x="820" y="1872"/>
                </a:cubicBezTo>
                <a:cubicBezTo>
                  <a:pt x="820" y="1872"/>
                  <a:pt x="820" y="1872"/>
                  <a:pt x="820" y="1872"/>
                </a:cubicBezTo>
                <a:cubicBezTo>
                  <a:pt x="820" y="1870"/>
                  <a:pt x="821" y="1868"/>
                  <a:pt x="822" y="1866"/>
                </a:cubicBezTo>
                <a:cubicBezTo>
                  <a:pt x="823" y="1861"/>
                  <a:pt x="824" y="1854"/>
                  <a:pt x="827" y="1849"/>
                </a:cubicBezTo>
                <a:cubicBezTo>
                  <a:pt x="827" y="1848"/>
                  <a:pt x="827" y="1848"/>
                  <a:pt x="827" y="1848"/>
                </a:cubicBezTo>
                <a:cubicBezTo>
                  <a:pt x="827" y="1847"/>
                  <a:pt x="829" y="1845"/>
                  <a:pt x="830" y="1844"/>
                </a:cubicBezTo>
                <a:cubicBezTo>
                  <a:pt x="831" y="1843"/>
                  <a:pt x="832" y="1842"/>
                  <a:pt x="833" y="1841"/>
                </a:cubicBezTo>
                <a:cubicBezTo>
                  <a:pt x="837" y="1839"/>
                  <a:pt x="840" y="1838"/>
                  <a:pt x="844" y="1837"/>
                </a:cubicBezTo>
                <a:cubicBezTo>
                  <a:pt x="845" y="1837"/>
                  <a:pt x="845" y="1837"/>
                  <a:pt x="845" y="1837"/>
                </a:cubicBezTo>
                <a:cubicBezTo>
                  <a:pt x="848" y="1836"/>
                  <a:pt x="851" y="1836"/>
                  <a:pt x="855" y="1836"/>
                </a:cubicBezTo>
                <a:cubicBezTo>
                  <a:pt x="859" y="1836"/>
                  <a:pt x="859" y="1836"/>
                  <a:pt x="859" y="1836"/>
                </a:cubicBezTo>
                <a:cubicBezTo>
                  <a:pt x="861" y="1836"/>
                  <a:pt x="862" y="1836"/>
                  <a:pt x="864" y="1836"/>
                </a:cubicBezTo>
                <a:cubicBezTo>
                  <a:pt x="873" y="1836"/>
                  <a:pt x="883" y="1836"/>
                  <a:pt x="893" y="1836"/>
                </a:cubicBezTo>
                <a:cubicBezTo>
                  <a:pt x="894" y="1836"/>
                  <a:pt x="896" y="1836"/>
                  <a:pt x="897" y="1836"/>
                </a:cubicBezTo>
                <a:cubicBezTo>
                  <a:pt x="899" y="1836"/>
                  <a:pt x="899" y="1836"/>
                  <a:pt x="899" y="1836"/>
                </a:cubicBezTo>
                <a:cubicBezTo>
                  <a:pt x="899" y="1836"/>
                  <a:pt x="899" y="1836"/>
                  <a:pt x="900" y="1836"/>
                </a:cubicBezTo>
                <a:cubicBezTo>
                  <a:pt x="901" y="1836"/>
                  <a:pt x="902" y="1836"/>
                  <a:pt x="904" y="1836"/>
                </a:cubicBezTo>
                <a:cubicBezTo>
                  <a:pt x="904" y="1836"/>
                  <a:pt x="904" y="1836"/>
                  <a:pt x="904" y="1836"/>
                </a:cubicBezTo>
                <a:cubicBezTo>
                  <a:pt x="911" y="1837"/>
                  <a:pt x="919" y="1839"/>
                  <a:pt x="921" y="1846"/>
                </a:cubicBezTo>
                <a:cubicBezTo>
                  <a:pt x="921" y="1846"/>
                  <a:pt x="921" y="1846"/>
                  <a:pt x="921" y="1846"/>
                </a:cubicBezTo>
                <a:cubicBezTo>
                  <a:pt x="921" y="1846"/>
                  <a:pt x="921" y="1846"/>
                  <a:pt x="921" y="1846"/>
                </a:cubicBezTo>
                <a:cubicBezTo>
                  <a:pt x="921" y="1854"/>
                  <a:pt x="918" y="1863"/>
                  <a:pt x="917" y="1870"/>
                </a:cubicBezTo>
                <a:cubicBezTo>
                  <a:pt x="917" y="1870"/>
                  <a:pt x="917" y="1870"/>
                  <a:pt x="917" y="1870"/>
                </a:cubicBezTo>
                <a:cubicBezTo>
                  <a:pt x="917" y="1872"/>
                  <a:pt x="917" y="1872"/>
                  <a:pt x="917" y="1872"/>
                </a:cubicBezTo>
                <a:cubicBezTo>
                  <a:pt x="916" y="1873"/>
                  <a:pt x="916" y="1875"/>
                  <a:pt x="914" y="1876"/>
                </a:cubicBezTo>
                <a:cubicBezTo>
                  <a:pt x="914" y="1876"/>
                  <a:pt x="914" y="1877"/>
                  <a:pt x="914" y="1877"/>
                </a:cubicBezTo>
                <a:cubicBezTo>
                  <a:pt x="914" y="1877"/>
                  <a:pt x="914" y="1877"/>
                  <a:pt x="914" y="1877"/>
                </a:cubicBezTo>
                <a:cubicBezTo>
                  <a:pt x="914" y="1877"/>
                  <a:pt x="914" y="1877"/>
                  <a:pt x="914" y="1877"/>
                </a:cubicBezTo>
                <a:cubicBezTo>
                  <a:pt x="904" y="1889"/>
                  <a:pt x="878" y="1886"/>
                  <a:pt x="865" y="1886"/>
                </a:cubicBezTo>
                <a:cubicBezTo>
                  <a:pt x="857" y="1886"/>
                  <a:pt x="849" y="1886"/>
                  <a:pt x="841" y="1886"/>
                </a:cubicBezTo>
                <a:cubicBezTo>
                  <a:pt x="834" y="1886"/>
                  <a:pt x="824" y="1884"/>
                  <a:pt x="820" y="1877"/>
                </a:cubicBezTo>
                <a:cubicBezTo>
                  <a:pt x="820" y="1877"/>
                  <a:pt x="820" y="1876"/>
                  <a:pt x="820" y="1875"/>
                </a:cubicBezTo>
                <a:cubicBezTo>
                  <a:pt x="820" y="1875"/>
                  <a:pt x="820" y="1875"/>
                  <a:pt x="820" y="1874"/>
                </a:cubicBezTo>
                <a:cubicBezTo>
                  <a:pt x="820" y="1873"/>
                  <a:pt x="820" y="1873"/>
                  <a:pt x="820" y="1872"/>
                </a:cubicBezTo>
                <a:close/>
                <a:moveTo>
                  <a:pt x="795" y="1956"/>
                </a:moveTo>
                <a:cubicBezTo>
                  <a:pt x="796" y="1952"/>
                  <a:pt x="796" y="1952"/>
                  <a:pt x="796" y="1952"/>
                </a:cubicBezTo>
                <a:cubicBezTo>
                  <a:pt x="796" y="1952"/>
                  <a:pt x="796" y="1952"/>
                  <a:pt x="796" y="1952"/>
                </a:cubicBezTo>
                <a:cubicBezTo>
                  <a:pt x="796" y="1951"/>
                  <a:pt x="796" y="1951"/>
                  <a:pt x="796" y="1950"/>
                </a:cubicBezTo>
                <a:cubicBezTo>
                  <a:pt x="803" y="1926"/>
                  <a:pt x="803" y="1926"/>
                  <a:pt x="803" y="1926"/>
                </a:cubicBezTo>
                <a:cubicBezTo>
                  <a:pt x="804" y="1926"/>
                  <a:pt x="804" y="1926"/>
                  <a:pt x="804" y="1925"/>
                </a:cubicBezTo>
                <a:cubicBezTo>
                  <a:pt x="811" y="1908"/>
                  <a:pt x="843" y="1911"/>
                  <a:pt x="859" y="1911"/>
                </a:cubicBezTo>
                <a:cubicBezTo>
                  <a:pt x="865" y="1911"/>
                  <a:pt x="877" y="1910"/>
                  <a:pt x="888" y="1912"/>
                </a:cubicBezTo>
                <a:cubicBezTo>
                  <a:pt x="890" y="1912"/>
                  <a:pt x="891" y="1912"/>
                  <a:pt x="893" y="1913"/>
                </a:cubicBezTo>
                <a:cubicBezTo>
                  <a:pt x="894" y="1913"/>
                  <a:pt x="894" y="1913"/>
                  <a:pt x="894" y="1913"/>
                </a:cubicBezTo>
                <a:cubicBezTo>
                  <a:pt x="899" y="1914"/>
                  <a:pt x="903" y="1916"/>
                  <a:pt x="905" y="1920"/>
                </a:cubicBezTo>
                <a:cubicBezTo>
                  <a:pt x="906" y="1920"/>
                  <a:pt x="906" y="1920"/>
                  <a:pt x="906" y="1920"/>
                </a:cubicBezTo>
                <a:cubicBezTo>
                  <a:pt x="906" y="1921"/>
                  <a:pt x="906" y="1921"/>
                  <a:pt x="906" y="1921"/>
                </a:cubicBezTo>
                <a:cubicBezTo>
                  <a:pt x="906" y="1921"/>
                  <a:pt x="906" y="1921"/>
                  <a:pt x="906" y="1921"/>
                </a:cubicBezTo>
                <a:cubicBezTo>
                  <a:pt x="907" y="1923"/>
                  <a:pt x="907" y="1924"/>
                  <a:pt x="907" y="1926"/>
                </a:cubicBezTo>
                <a:cubicBezTo>
                  <a:pt x="907" y="1928"/>
                  <a:pt x="907" y="1928"/>
                  <a:pt x="907" y="1928"/>
                </a:cubicBezTo>
                <a:cubicBezTo>
                  <a:pt x="907" y="1928"/>
                  <a:pt x="907" y="1928"/>
                  <a:pt x="907" y="1928"/>
                </a:cubicBezTo>
                <a:cubicBezTo>
                  <a:pt x="906" y="1932"/>
                  <a:pt x="905" y="1936"/>
                  <a:pt x="904" y="1941"/>
                </a:cubicBezTo>
                <a:cubicBezTo>
                  <a:pt x="902" y="1955"/>
                  <a:pt x="902" y="1955"/>
                  <a:pt x="902" y="1955"/>
                </a:cubicBezTo>
                <a:cubicBezTo>
                  <a:pt x="901" y="1958"/>
                  <a:pt x="900" y="1960"/>
                  <a:pt x="899" y="1962"/>
                </a:cubicBezTo>
                <a:cubicBezTo>
                  <a:pt x="898" y="1962"/>
                  <a:pt x="898" y="1962"/>
                  <a:pt x="898" y="1962"/>
                </a:cubicBezTo>
                <a:cubicBezTo>
                  <a:pt x="898" y="1963"/>
                  <a:pt x="897" y="1963"/>
                  <a:pt x="897" y="1963"/>
                </a:cubicBezTo>
                <a:cubicBezTo>
                  <a:pt x="897" y="1964"/>
                  <a:pt x="896" y="1964"/>
                  <a:pt x="895" y="1965"/>
                </a:cubicBezTo>
                <a:cubicBezTo>
                  <a:pt x="891" y="1968"/>
                  <a:pt x="887" y="1969"/>
                  <a:pt x="882" y="1971"/>
                </a:cubicBezTo>
                <a:cubicBezTo>
                  <a:pt x="882" y="1971"/>
                  <a:pt x="882" y="1971"/>
                  <a:pt x="882" y="1971"/>
                </a:cubicBezTo>
                <a:cubicBezTo>
                  <a:pt x="882" y="1971"/>
                  <a:pt x="882" y="1971"/>
                  <a:pt x="882" y="1971"/>
                </a:cubicBezTo>
                <a:cubicBezTo>
                  <a:pt x="880" y="1971"/>
                  <a:pt x="879" y="1971"/>
                  <a:pt x="877" y="1971"/>
                </a:cubicBezTo>
                <a:cubicBezTo>
                  <a:pt x="877" y="1972"/>
                  <a:pt x="876" y="1972"/>
                  <a:pt x="876" y="1972"/>
                </a:cubicBezTo>
                <a:cubicBezTo>
                  <a:pt x="874" y="1972"/>
                  <a:pt x="872" y="1972"/>
                  <a:pt x="871" y="1972"/>
                </a:cubicBezTo>
                <a:cubicBezTo>
                  <a:pt x="871" y="1972"/>
                  <a:pt x="871" y="1972"/>
                  <a:pt x="871" y="1972"/>
                </a:cubicBezTo>
                <a:cubicBezTo>
                  <a:pt x="818" y="1972"/>
                  <a:pt x="818" y="1972"/>
                  <a:pt x="818" y="1972"/>
                </a:cubicBezTo>
                <a:cubicBezTo>
                  <a:pt x="812" y="1972"/>
                  <a:pt x="805" y="1971"/>
                  <a:pt x="799" y="1967"/>
                </a:cubicBezTo>
                <a:cubicBezTo>
                  <a:pt x="799" y="1967"/>
                  <a:pt x="799" y="1967"/>
                  <a:pt x="799" y="1967"/>
                </a:cubicBezTo>
                <a:cubicBezTo>
                  <a:pt x="799" y="1967"/>
                  <a:pt x="799" y="1967"/>
                  <a:pt x="799" y="1967"/>
                </a:cubicBezTo>
                <a:cubicBezTo>
                  <a:pt x="798" y="1967"/>
                  <a:pt x="797" y="1966"/>
                  <a:pt x="797" y="1965"/>
                </a:cubicBezTo>
                <a:cubicBezTo>
                  <a:pt x="796" y="1964"/>
                  <a:pt x="796" y="1963"/>
                  <a:pt x="795" y="1963"/>
                </a:cubicBezTo>
                <a:cubicBezTo>
                  <a:pt x="795" y="1962"/>
                  <a:pt x="795" y="1962"/>
                  <a:pt x="795" y="1962"/>
                </a:cubicBezTo>
                <a:cubicBezTo>
                  <a:pt x="794" y="1960"/>
                  <a:pt x="794" y="1958"/>
                  <a:pt x="795" y="1956"/>
                </a:cubicBezTo>
                <a:close/>
                <a:moveTo>
                  <a:pt x="674" y="1875"/>
                </a:moveTo>
                <a:cubicBezTo>
                  <a:pt x="674" y="1872"/>
                  <a:pt x="676" y="1869"/>
                  <a:pt x="677" y="1867"/>
                </a:cubicBezTo>
                <a:cubicBezTo>
                  <a:pt x="680" y="1861"/>
                  <a:pt x="683" y="1852"/>
                  <a:pt x="687" y="1847"/>
                </a:cubicBezTo>
                <a:cubicBezTo>
                  <a:pt x="688" y="1846"/>
                  <a:pt x="688" y="1846"/>
                  <a:pt x="688" y="1846"/>
                </a:cubicBezTo>
                <a:cubicBezTo>
                  <a:pt x="688" y="1846"/>
                  <a:pt x="689" y="1845"/>
                  <a:pt x="689" y="1845"/>
                </a:cubicBezTo>
                <a:cubicBezTo>
                  <a:pt x="689" y="1845"/>
                  <a:pt x="689" y="1845"/>
                  <a:pt x="690" y="1844"/>
                </a:cubicBezTo>
                <a:cubicBezTo>
                  <a:pt x="690" y="1844"/>
                  <a:pt x="690" y="1844"/>
                  <a:pt x="690" y="1844"/>
                </a:cubicBezTo>
                <a:cubicBezTo>
                  <a:pt x="690" y="1844"/>
                  <a:pt x="691" y="1844"/>
                  <a:pt x="691" y="1843"/>
                </a:cubicBezTo>
                <a:cubicBezTo>
                  <a:pt x="695" y="1840"/>
                  <a:pt x="700" y="1838"/>
                  <a:pt x="706" y="1838"/>
                </a:cubicBezTo>
                <a:cubicBezTo>
                  <a:pt x="706" y="1837"/>
                  <a:pt x="706" y="1837"/>
                  <a:pt x="706" y="1837"/>
                </a:cubicBezTo>
                <a:cubicBezTo>
                  <a:pt x="709" y="1837"/>
                  <a:pt x="713" y="1836"/>
                  <a:pt x="716" y="1836"/>
                </a:cubicBezTo>
                <a:cubicBezTo>
                  <a:pt x="734" y="1836"/>
                  <a:pt x="734" y="1836"/>
                  <a:pt x="734" y="1836"/>
                </a:cubicBezTo>
                <a:cubicBezTo>
                  <a:pt x="740" y="1836"/>
                  <a:pt x="746" y="1836"/>
                  <a:pt x="751" y="1836"/>
                </a:cubicBezTo>
                <a:cubicBezTo>
                  <a:pt x="759" y="1836"/>
                  <a:pt x="771" y="1835"/>
                  <a:pt x="777" y="1841"/>
                </a:cubicBezTo>
                <a:cubicBezTo>
                  <a:pt x="778" y="1841"/>
                  <a:pt x="778" y="1842"/>
                  <a:pt x="778" y="1842"/>
                </a:cubicBezTo>
                <a:cubicBezTo>
                  <a:pt x="778" y="1842"/>
                  <a:pt x="779" y="1842"/>
                  <a:pt x="779" y="1842"/>
                </a:cubicBezTo>
                <a:cubicBezTo>
                  <a:pt x="779" y="1842"/>
                  <a:pt x="779" y="1843"/>
                  <a:pt x="779" y="1843"/>
                </a:cubicBezTo>
                <a:cubicBezTo>
                  <a:pt x="779" y="1843"/>
                  <a:pt x="779" y="1843"/>
                  <a:pt x="780" y="1844"/>
                </a:cubicBezTo>
                <a:cubicBezTo>
                  <a:pt x="780" y="1845"/>
                  <a:pt x="780" y="1846"/>
                  <a:pt x="780" y="1847"/>
                </a:cubicBezTo>
                <a:cubicBezTo>
                  <a:pt x="779" y="1854"/>
                  <a:pt x="774" y="1863"/>
                  <a:pt x="773" y="1867"/>
                </a:cubicBezTo>
                <a:cubicBezTo>
                  <a:pt x="773" y="1867"/>
                  <a:pt x="773" y="1867"/>
                  <a:pt x="773" y="1867"/>
                </a:cubicBezTo>
                <a:cubicBezTo>
                  <a:pt x="772" y="1869"/>
                  <a:pt x="772" y="1870"/>
                  <a:pt x="771" y="1871"/>
                </a:cubicBezTo>
                <a:cubicBezTo>
                  <a:pt x="771" y="1872"/>
                  <a:pt x="771" y="1872"/>
                  <a:pt x="771" y="1872"/>
                </a:cubicBezTo>
                <a:cubicBezTo>
                  <a:pt x="771" y="1873"/>
                  <a:pt x="771" y="1873"/>
                  <a:pt x="770" y="1873"/>
                </a:cubicBezTo>
                <a:cubicBezTo>
                  <a:pt x="770" y="1874"/>
                  <a:pt x="770" y="1874"/>
                  <a:pt x="770" y="1874"/>
                </a:cubicBezTo>
                <a:cubicBezTo>
                  <a:pt x="770" y="1875"/>
                  <a:pt x="769" y="1875"/>
                  <a:pt x="769" y="1876"/>
                </a:cubicBezTo>
                <a:cubicBezTo>
                  <a:pt x="769" y="1876"/>
                  <a:pt x="769" y="1876"/>
                  <a:pt x="768" y="1876"/>
                </a:cubicBezTo>
                <a:cubicBezTo>
                  <a:pt x="768" y="1876"/>
                  <a:pt x="768" y="1877"/>
                  <a:pt x="768" y="1877"/>
                </a:cubicBezTo>
                <a:cubicBezTo>
                  <a:pt x="768" y="1877"/>
                  <a:pt x="767" y="1877"/>
                  <a:pt x="767" y="1877"/>
                </a:cubicBezTo>
                <a:cubicBezTo>
                  <a:pt x="766" y="1878"/>
                  <a:pt x="765" y="1879"/>
                  <a:pt x="764" y="1880"/>
                </a:cubicBezTo>
                <a:cubicBezTo>
                  <a:pt x="763" y="1880"/>
                  <a:pt x="762" y="1881"/>
                  <a:pt x="761" y="1881"/>
                </a:cubicBezTo>
                <a:cubicBezTo>
                  <a:pt x="760" y="1882"/>
                  <a:pt x="760" y="1882"/>
                  <a:pt x="760" y="1882"/>
                </a:cubicBezTo>
                <a:cubicBezTo>
                  <a:pt x="760" y="1882"/>
                  <a:pt x="760" y="1882"/>
                  <a:pt x="760" y="1882"/>
                </a:cubicBezTo>
                <a:cubicBezTo>
                  <a:pt x="756" y="1883"/>
                  <a:pt x="752" y="1885"/>
                  <a:pt x="749" y="1885"/>
                </a:cubicBezTo>
                <a:cubicBezTo>
                  <a:pt x="748" y="1885"/>
                  <a:pt x="746" y="1885"/>
                  <a:pt x="745" y="1886"/>
                </a:cubicBezTo>
                <a:cubicBezTo>
                  <a:pt x="745" y="1886"/>
                  <a:pt x="745" y="1886"/>
                  <a:pt x="745" y="1886"/>
                </a:cubicBezTo>
                <a:cubicBezTo>
                  <a:pt x="738" y="1886"/>
                  <a:pt x="730" y="1886"/>
                  <a:pt x="723" y="1886"/>
                </a:cubicBezTo>
                <a:cubicBezTo>
                  <a:pt x="693" y="1886"/>
                  <a:pt x="693" y="1886"/>
                  <a:pt x="693" y="1886"/>
                </a:cubicBezTo>
                <a:cubicBezTo>
                  <a:pt x="687" y="1886"/>
                  <a:pt x="676" y="1885"/>
                  <a:pt x="674" y="1878"/>
                </a:cubicBezTo>
                <a:cubicBezTo>
                  <a:pt x="673" y="1877"/>
                  <a:pt x="673" y="1876"/>
                  <a:pt x="673" y="1876"/>
                </a:cubicBezTo>
                <a:cubicBezTo>
                  <a:pt x="673" y="1875"/>
                  <a:pt x="674" y="1875"/>
                  <a:pt x="674" y="1875"/>
                </a:cubicBezTo>
                <a:close/>
                <a:moveTo>
                  <a:pt x="647" y="1928"/>
                </a:moveTo>
                <a:cubicBezTo>
                  <a:pt x="648" y="1927"/>
                  <a:pt x="648" y="1927"/>
                  <a:pt x="648" y="1927"/>
                </a:cubicBezTo>
                <a:cubicBezTo>
                  <a:pt x="648" y="1926"/>
                  <a:pt x="648" y="1926"/>
                  <a:pt x="648" y="1926"/>
                </a:cubicBezTo>
                <a:cubicBezTo>
                  <a:pt x="649" y="1925"/>
                  <a:pt x="649" y="1924"/>
                  <a:pt x="650" y="1924"/>
                </a:cubicBezTo>
                <a:cubicBezTo>
                  <a:pt x="650" y="1924"/>
                  <a:pt x="650" y="1924"/>
                  <a:pt x="650" y="1924"/>
                </a:cubicBezTo>
                <a:cubicBezTo>
                  <a:pt x="661" y="1909"/>
                  <a:pt x="687" y="1912"/>
                  <a:pt x="703" y="1912"/>
                </a:cubicBezTo>
                <a:cubicBezTo>
                  <a:pt x="703" y="1912"/>
                  <a:pt x="703" y="1912"/>
                  <a:pt x="703" y="1912"/>
                </a:cubicBezTo>
                <a:cubicBezTo>
                  <a:pt x="708" y="1912"/>
                  <a:pt x="720" y="1911"/>
                  <a:pt x="730" y="1912"/>
                </a:cubicBezTo>
                <a:cubicBezTo>
                  <a:pt x="734" y="1912"/>
                  <a:pt x="737" y="1912"/>
                  <a:pt x="740" y="1913"/>
                </a:cubicBezTo>
                <a:cubicBezTo>
                  <a:pt x="742" y="1913"/>
                  <a:pt x="744" y="1914"/>
                  <a:pt x="745" y="1915"/>
                </a:cubicBezTo>
                <a:cubicBezTo>
                  <a:pt x="749" y="1917"/>
                  <a:pt x="752" y="1919"/>
                  <a:pt x="752" y="1923"/>
                </a:cubicBezTo>
                <a:cubicBezTo>
                  <a:pt x="752" y="1923"/>
                  <a:pt x="752" y="1924"/>
                  <a:pt x="752" y="1924"/>
                </a:cubicBezTo>
                <a:cubicBezTo>
                  <a:pt x="752" y="1924"/>
                  <a:pt x="752" y="1924"/>
                  <a:pt x="752" y="1924"/>
                </a:cubicBezTo>
                <a:cubicBezTo>
                  <a:pt x="752" y="1925"/>
                  <a:pt x="751" y="1926"/>
                  <a:pt x="751" y="1927"/>
                </a:cubicBezTo>
                <a:cubicBezTo>
                  <a:pt x="741" y="1956"/>
                  <a:pt x="741" y="1956"/>
                  <a:pt x="741" y="1956"/>
                </a:cubicBezTo>
                <a:cubicBezTo>
                  <a:pt x="740" y="1958"/>
                  <a:pt x="738" y="1960"/>
                  <a:pt x="736" y="1962"/>
                </a:cubicBezTo>
                <a:cubicBezTo>
                  <a:pt x="734" y="1964"/>
                  <a:pt x="731" y="1966"/>
                  <a:pt x="728" y="1967"/>
                </a:cubicBezTo>
                <a:cubicBezTo>
                  <a:pt x="728" y="1968"/>
                  <a:pt x="727" y="1968"/>
                  <a:pt x="727" y="1968"/>
                </a:cubicBezTo>
                <a:cubicBezTo>
                  <a:pt x="723" y="1970"/>
                  <a:pt x="718" y="1971"/>
                  <a:pt x="713" y="1972"/>
                </a:cubicBezTo>
                <a:cubicBezTo>
                  <a:pt x="713" y="1972"/>
                  <a:pt x="713" y="1972"/>
                  <a:pt x="713" y="1972"/>
                </a:cubicBezTo>
                <a:cubicBezTo>
                  <a:pt x="712" y="1972"/>
                  <a:pt x="711" y="1972"/>
                  <a:pt x="710" y="1972"/>
                </a:cubicBezTo>
                <a:cubicBezTo>
                  <a:pt x="701" y="1973"/>
                  <a:pt x="692" y="1972"/>
                  <a:pt x="682" y="1972"/>
                </a:cubicBezTo>
                <a:cubicBezTo>
                  <a:pt x="673" y="1973"/>
                  <a:pt x="663" y="1973"/>
                  <a:pt x="654" y="1973"/>
                </a:cubicBezTo>
                <a:cubicBezTo>
                  <a:pt x="647" y="1973"/>
                  <a:pt x="638" y="1971"/>
                  <a:pt x="634" y="1966"/>
                </a:cubicBezTo>
                <a:cubicBezTo>
                  <a:pt x="634" y="1965"/>
                  <a:pt x="634" y="1965"/>
                  <a:pt x="633" y="1965"/>
                </a:cubicBezTo>
                <a:cubicBezTo>
                  <a:pt x="633" y="1964"/>
                  <a:pt x="633" y="1964"/>
                  <a:pt x="633" y="1964"/>
                </a:cubicBezTo>
                <a:cubicBezTo>
                  <a:pt x="633" y="1963"/>
                  <a:pt x="633" y="1963"/>
                  <a:pt x="632" y="1963"/>
                </a:cubicBezTo>
                <a:cubicBezTo>
                  <a:pt x="632" y="1963"/>
                  <a:pt x="632" y="1962"/>
                  <a:pt x="632" y="1962"/>
                </a:cubicBezTo>
                <a:cubicBezTo>
                  <a:pt x="632" y="1962"/>
                  <a:pt x="632" y="1962"/>
                  <a:pt x="632" y="1962"/>
                </a:cubicBezTo>
                <a:cubicBezTo>
                  <a:pt x="632" y="1962"/>
                  <a:pt x="632" y="1961"/>
                  <a:pt x="632" y="1960"/>
                </a:cubicBezTo>
                <a:cubicBezTo>
                  <a:pt x="632" y="1959"/>
                  <a:pt x="632" y="1959"/>
                  <a:pt x="633" y="1959"/>
                </a:cubicBezTo>
                <a:cubicBezTo>
                  <a:pt x="633" y="1958"/>
                  <a:pt x="633" y="1957"/>
                  <a:pt x="633" y="1956"/>
                </a:cubicBezTo>
                <a:cubicBezTo>
                  <a:pt x="633" y="1956"/>
                  <a:pt x="633" y="1956"/>
                  <a:pt x="633" y="1956"/>
                </a:cubicBezTo>
                <a:cubicBezTo>
                  <a:pt x="634" y="1955"/>
                  <a:pt x="634" y="1955"/>
                  <a:pt x="634" y="1955"/>
                </a:cubicBezTo>
                <a:cubicBezTo>
                  <a:pt x="634" y="1954"/>
                  <a:pt x="635" y="1953"/>
                  <a:pt x="635" y="1952"/>
                </a:cubicBezTo>
                <a:cubicBezTo>
                  <a:pt x="639" y="1944"/>
                  <a:pt x="643" y="1936"/>
                  <a:pt x="647" y="1928"/>
                </a:cubicBezTo>
                <a:cubicBezTo>
                  <a:pt x="647" y="1928"/>
                  <a:pt x="647" y="1928"/>
                  <a:pt x="647" y="1928"/>
                </a:cubicBezTo>
                <a:close/>
                <a:moveTo>
                  <a:pt x="527" y="1875"/>
                </a:moveTo>
                <a:cubicBezTo>
                  <a:pt x="528" y="1873"/>
                  <a:pt x="531" y="1870"/>
                  <a:pt x="532" y="1868"/>
                </a:cubicBezTo>
                <a:cubicBezTo>
                  <a:pt x="536" y="1861"/>
                  <a:pt x="541" y="1854"/>
                  <a:pt x="546" y="1848"/>
                </a:cubicBezTo>
                <a:cubicBezTo>
                  <a:pt x="546" y="1847"/>
                  <a:pt x="546" y="1847"/>
                  <a:pt x="547" y="1847"/>
                </a:cubicBezTo>
                <a:cubicBezTo>
                  <a:pt x="547" y="1847"/>
                  <a:pt x="547" y="1847"/>
                  <a:pt x="547" y="1846"/>
                </a:cubicBezTo>
                <a:cubicBezTo>
                  <a:pt x="561" y="1833"/>
                  <a:pt x="590" y="1837"/>
                  <a:pt x="608" y="1837"/>
                </a:cubicBezTo>
                <a:cubicBezTo>
                  <a:pt x="616" y="1837"/>
                  <a:pt x="626" y="1835"/>
                  <a:pt x="634" y="1839"/>
                </a:cubicBezTo>
                <a:cubicBezTo>
                  <a:pt x="634" y="1839"/>
                  <a:pt x="634" y="1839"/>
                  <a:pt x="634" y="1839"/>
                </a:cubicBezTo>
                <a:cubicBezTo>
                  <a:pt x="634" y="1839"/>
                  <a:pt x="635" y="1839"/>
                  <a:pt x="636" y="1840"/>
                </a:cubicBezTo>
                <a:cubicBezTo>
                  <a:pt x="636" y="1840"/>
                  <a:pt x="636" y="1840"/>
                  <a:pt x="636" y="1840"/>
                </a:cubicBezTo>
                <a:cubicBezTo>
                  <a:pt x="638" y="1841"/>
                  <a:pt x="639" y="1843"/>
                  <a:pt x="639" y="1844"/>
                </a:cubicBezTo>
                <a:cubicBezTo>
                  <a:pt x="640" y="1845"/>
                  <a:pt x="640" y="1847"/>
                  <a:pt x="639" y="1849"/>
                </a:cubicBezTo>
                <a:cubicBezTo>
                  <a:pt x="638" y="1850"/>
                  <a:pt x="638" y="1850"/>
                  <a:pt x="638" y="1850"/>
                </a:cubicBezTo>
                <a:cubicBezTo>
                  <a:pt x="637" y="1854"/>
                  <a:pt x="633" y="1858"/>
                  <a:pt x="631" y="1862"/>
                </a:cubicBezTo>
                <a:cubicBezTo>
                  <a:pt x="631" y="1862"/>
                  <a:pt x="631" y="1862"/>
                  <a:pt x="631" y="1862"/>
                </a:cubicBezTo>
                <a:cubicBezTo>
                  <a:pt x="625" y="1873"/>
                  <a:pt x="625" y="1873"/>
                  <a:pt x="625" y="1873"/>
                </a:cubicBezTo>
                <a:cubicBezTo>
                  <a:pt x="624" y="1874"/>
                  <a:pt x="623" y="1876"/>
                  <a:pt x="621" y="1878"/>
                </a:cubicBezTo>
                <a:cubicBezTo>
                  <a:pt x="618" y="1879"/>
                  <a:pt x="616" y="1881"/>
                  <a:pt x="613" y="1882"/>
                </a:cubicBezTo>
                <a:cubicBezTo>
                  <a:pt x="612" y="1882"/>
                  <a:pt x="611" y="1883"/>
                  <a:pt x="610" y="1883"/>
                </a:cubicBezTo>
                <a:cubicBezTo>
                  <a:pt x="610" y="1883"/>
                  <a:pt x="609" y="1883"/>
                  <a:pt x="609" y="1884"/>
                </a:cubicBezTo>
                <a:cubicBezTo>
                  <a:pt x="609" y="1884"/>
                  <a:pt x="609" y="1884"/>
                  <a:pt x="609" y="1884"/>
                </a:cubicBezTo>
                <a:cubicBezTo>
                  <a:pt x="607" y="1884"/>
                  <a:pt x="605" y="1885"/>
                  <a:pt x="603" y="1885"/>
                </a:cubicBezTo>
                <a:cubicBezTo>
                  <a:pt x="599" y="1886"/>
                  <a:pt x="596" y="1886"/>
                  <a:pt x="592" y="1886"/>
                </a:cubicBezTo>
                <a:cubicBezTo>
                  <a:pt x="582" y="1886"/>
                  <a:pt x="582" y="1886"/>
                  <a:pt x="582" y="1886"/>
                </a:cubicBezTo>
                <a:cubicBezTo>
                  <a:pt x="582" y="1886"/>
                  <a:pt x="582" y="1886"/>
                  <a:pt x="582" y="1886"/>
                </a:cubicBezTo>
                <a:cubicBezTo>
                  <a:pt x="570" y="1886"/>
                  <a:pt x="557" y="1886"/>
                  <a:pt x="545" y="1886"/>
                </a:cubicBezTo>
                <a:cubicBezTo>
                  <a:pt x="540" y="1886"/>
                  <a:pt x="528" y="1885"/>
                  <a:pt x="527" y="1878"/>
                </a:cubicBezTo>
                <a:cubicBezTo>
                  <a:pt x="527" y="1877"/>
                  <a:pt x="527" y="1876"/>
                  <a:pt x="527" y="1875"/>
                </a:cubicBezTo>
                <a:close/>
                <a:moveTo>
                  <a:pt x="545" y="2017"/>
                </a:moveTo>
                <a:cubicBezTo>
                  <a:pt x="545" y="2017"/>
                  <a:pt x="545" y="2017"/>
                  <a:pt x="545" y="2017"/>
                </a:cubicBezTo>
                <a:cubicBezTo>
                  <a:pt x="543" y="2024"/>
                  <a:pt x="538" y="2031"/>
                  <a:pt x="534" y="2038"/>
                </a:cubicBezTo>
                <a:cubicBezTo>
                  <a:pt x="534" y="2038"/>
                  <a:pt x="534" y="2038"/>
                  <a:pt x="534" y="2038"/>
                </a:cubicBezTo>
                <a:cubicBezTo>
                  <a:pt x="530" y="2045"/>
                  <a:pt x="527" y="2053"/>
                  <a:pt x="521" y="2060"/>
                </a:cubicBezTo>
                <a:cubicBezTo>
                  <a:pt x="521" y="2061"/>
                  <a:pt x="520" y="2061"/>
                  <a:pt x="520" y="2062"/>
                </a:cubicBezTo>
                <a:cubicBezTo>
                  <a:pt x="520" y="2062"/>
                  <a:pt x="520" y="2062"/>
                  <a:pt x="520" y="2062"/>
                </a:cubicBezTo>
                <a:cubicBezTo>
                  <a:pt x="519" y="2063"/>
                  <a:pt x="518" y="2064"/>
                  <a:pt x="517" y="2064"/>
                </a:cubicBezTo>
                <a:cubicBezTo>
                  <a:pt x="517" y="2065"/>
                  <a:pt x="517" y="2065"/>
                  <a:pt x="516" y="2065"/>
                </a:cubicBezTo>
                <a:cubicBezTo>
                  <a:pt x="516" y="2065"/>
                  <a:pt x="516" y="2066"/>
                  <a:pt x="516" y="2066"/>
                </a:cubicBezTo>
                <a:cubicBezTo>
                  <a:pt x="510" y="2071"/>
                  <a:pt x="503" y="2074"/>
                  <a:pt x="496" y="2076"/>
                </a:cubicBezTo>
                <a:cubicBezTo>
                  <a:pt x="495" y="2076"/>
                  <a:pt x="494" y="2076"/>
                  <a:pt x="493" y="2077"/>
                </a:cubicBezTo>
                <a:cubicBezTo>
                  <a:pt x="489" y="2078"/>
                  <a:pt x="484" y="2078"/>
                  <a:pt x="480" y="2078"/>
                </a:cubicBezTo>
                <a:cubicBezTo>
                  <a:pt x="476" y="2078"/>
                  <a:pt x="476" y="2078"/>
                  <a:pt x="476" y="2078"/>
                </a:cubicBezTo>
                <a:cubicBezTo>
                  <a:pt x="476" y="2078"/>
                  <a:pt x="476" y="2078"/>
                  <a:pt x="476" y="2078"/>
                </a:cubicBezTo>
                <a:cubicBezTo>
                  <a:pt x="458" y="2078"/>
                  <a:pt x="439" y="2078"/>
                  <a:pt x="421" y="2079"/>
                </a:cubicBezTo>
                <a:cubicBezTo>
                  <a:pt x="419" y="2079"/>
                  <a:pt x="418" y="2078"/>
                  <a:pt x="416" y="2078"/>
                </a:cubicBezTo>
                <a:cubicBezTo>
                  <a:pt x="414" y="2078"/>
                  <a:pt x="412" y="2078"/>
                  <a:pt x="410" y="2077"/>
                </a:cubicBezTo>
                <a:cubicBezTo>
                  <a:pt x="406" y="2076"/>
                  <a:pt x="404" y="2074"/>
                  <a:pt x="402" y="2072"/>
                </a:cubicBezTo>
                <a:cubicBezTo>
                  <a:pt x="401" y="2070"/>
                  <a:pt x="400" y="2068"/>
                  <a:pt x="400" y="2066"/>
                </a:cubicBezTo>
                <a:cubicBezTo>
                  <a:pt x="400" y="2064"/>
                  <a:pt x="401" y="2062"/>
                  <a:pt x="402" y="2060"/>
                </a:cubicBezTo>
                <a:cubicBezTo>
                  <a:pt x="402" y="2059"/>
                  <a:pt x="402" y="2059"/>
                  <a:pt x="403" y="2059"/>
                </a:cubicBezTo>
                <a:cubicBezTo>
                  <a:pt x="403" y="2058"/>
                  <a:pt x="403" y="2058"/>
                  <a:pt x="403" y="2058"/>
                </a:cubicBezTo>
                <a:cubicBezTo>
                  <a:pt x="404" y="2057"/>
                  <a:pt x="404" y="2057"/>
                  <a:pt x="404" y="2057"/>
                </a:cubicBezTo>
                <a:cubicBezTo>
                  <a:pt x="404" y="2057"/>
                  <a:pt x="404" y="2057"/>
                  <a:pt x="404" y="2057"/>
                </a:cubicBezTo>
                <a:cubicBezTo>
                  <a:pt x="409" y="2050"/>
                  <a:pt x="413" y="2043"/>
                  <a:pt x="418" y="2035"/>
                </a:cubicBezTo>
                <a:cubicBezTo>
                  <a:pt x="422" y="2030"/>
                  <a:pt x="425" y="2024"/>
                  <a:pt x="430" y="2019"/>
                </a:cubicBezTo>
                <a:cubicBezTo>
                  <a:pt x="430" y="2018"/>
                  <a:pt x="431" y="2018"/>
                  <a:pt x="431" y="2017"/>
                </a:cubicBezTo>
                <a:cubicBezTo>
                  <a:pt x="431" y="2017"/>
                  <a:pt x="432" y="2017"/>
                  <a:pt x="432" y="2017"/>
                </a:cubicBezTo>
                <a:cubicBezTo>
                  <a:pt x="433" y="2016"/>
                  <a:pt x="434" y="2015"/>
                  <a:pt x="435" y="2014"/>
                </a:cubicBezTo>
                <a:cubicBezTo>
                  <a:pt x="435" y="2014"/>
                  <a:pt x="435" y="2014"/>
                  <a:pt x="435" y="2014"/>
                </a:cubicBezTo>
                <a:cubicBezTo>
                  <a:pt x="435" y="2014"/>
                  <a:pt x="435" y="2014"/>
                  <a:pt x="435" y="2014"/>
                </a:cubicBezTo>
                <a:cubicBezTo>
                  <a:pt x="441" y="2009"/>
                  <a:pt x="449" y="2006"/>
                  <a:pt x="457" y="2004"/>
                </a:cubicBezTo>
                <a:cubicBezTo>
                  <a:pt x="457" y="2004"/>
                  <a:pt x="457" y="2004"/>
                  <a:pt x="457" y="2004"/>
                </a:cubicBezTo>
                <a:cubicBezTo>
                  <a:pt x="457" y="2004"/>
                  <a:pt x="458" y="2004"/>
                  <a:pt x="458" y="2004"/>
                </a:cubicBezTo>
                <a:cubicBezTo>
                  <a:pt x="459" y="2004"/>
                  <a:pt x="461" y="2004"/>
                  <a:pt x="462" y="2004"/>
                </a:cubicBezTo>
                <a:cubicBezTo>
                  <a:pt x="463" y="2003"/>
                  <a:pt x="464" y="2003"/>
                  <a:pt x="465" y="2003"/>
                </a:cubicBezTo>
                <a:cubicBezTo>
                  <a:pt x="466" y="2003"/>
                  <a:pt x="467" y="2003"/>
                  <a:pt x="468" y="2003"/>
                </a:cubicBezTo>
                <a:cubicBezTo>
                  <a:pt x="468" y="2003"/>
                  <a:pt x="469" y="2003"/>
                  <a:pt x="470" y="2003"/>
                </a:cubicBezTo>
                <a:cubicBezTo>
                  <a:pt x="471" y="2003"/>
                  <a:pt x="471" y="2003"/>
                  <a:pt x="471" y="2003"/>
                </a:cubicBezTo>
                <a:cubicBezTo>
                  <a:pt x="471" y="2003"/>
                  <a:pt x="471" y="2003"/>
                  <a:pt x="471" y="2003"/>
                </a:cubicBezTo>
                <a:cubicBezTo>
                  <a:pt x="488" y="2003"/>
                  <a:pt x="504" y="2003"/>
                  <a:pt x="521" y="2003"/>
                </a:cubicBezTo>
                <a:cubicBezTo>
                  <a:pt x="521" y="2003"/>
                  <a:pt x="521" y="2003"/>
                  <a:pt x="521" y="2003"/>
                </a:cubicBezTo>
                <a:cubicBezTo>
                  <a:pt x="524" y="2003"/>
                  <a:pt x="524" y="2003"/>
                  <a:pt x="524" y="2003"/>
                </a:cubicBezTo>
                <a:cubicBezTo>
                  <a:pt x="528" y="2003"/>
                  <a:pt x="532" y="2003"/>
                  <a:pt x="535" y="2004"/>
                </a:cubicBezTo>
                <a:cubicBezTo>
                  <a:pt x="536" y="2004"/>
                  <a:pt x="536" y="2005"/>
                  <a:pt x="537" y="2005"/>
                </a:cubicBezTo>
                <a:cubicBezTo>
                  <a:pt x="537" y="2005"/>
                  <a:pt x="538" y="2005"/>
                  <a:pt x="538" y="2006"/>
                </a:cubicBezTo>
                <a:cubicBezTo>
                  <a:pt x="538" y="2006"/>
                  <a:pt x="539" y="2006"/>
                  <a:pt x="539" y="2006"/>
                </a:cubicBezTo>
                <a:cubicBezTo>
                  <a:pt x="543" y="2008"/>
                  <a:pt x="546" y="2012"/>
                  <a:pt x="545" y="2017"/>
                </a:cubicBezTo>
                <a:close/>
                <a:moveTo>
                  <a:pt x="579" y="1956"/>
                </a:moveTo>
                <a:cubicBezTo>
                  <a:pt x="579" y="1956"/>
                  <a:pt x="579" y="1956"/>
                  <a:pt x="579" y="1956"/>
                </a:cubicBezTo>
                <a:cubicBezTo>
                  <a:pt x="579" y="1956"/>
                  <a:pt x="579" y="1956"/>
                  <a:pt x="579" y="1956"/>
                </a:cubicBezTo>
                <a:cubicBezTo>
                  <a:pt x="578" y="1957"/>
                  <a:pt x="578" y="1958"/>
                  <a:pt x="577" y="1959"/>
                </a:cubicBezTo>
                <a:cubicBezTo>
                  <a:pt x="577" y="1959"/>
                  <a:pt x="577" y="1960"/>
                  <a:pt x="577" y="1960"/>
                </a:cubicBezTo>
                <a:cubicBezTo>
                  <a:pt x="572" y="1964"/>
                  <a:pt x="566" y="1968"/>
                  <a:pt x="560" y="1970"/>
                </a:cubicBezTo>
                <a:cubicBezTo>
                  <a:pt x="560" y="1970"/>
                  <a:pt x="560" y="1970"/>
                  <a:pt x="560" y="1970"/>
                </a:cubicBezTo>
                <a:cubicBezTo>
                  <a:pt x="559" y="1970"/>
                  <a:pt x="558" y="1970"/>
                  <a:pt x="557" y="1971"/>
                </a:cubicBezTo>
                <a:cubicBezTo>
                  <a:pt x="556" y="1971"/>
                  <a:pt x="556" y="1971"/>
                  <a:pt x="555" y="1971"/>
                </a:cubicBezTo>
                <a:cubicBezTo>
                  <a:pt x="554" y="1971"/>
                  <a:pt x="554" y="1971"/>
                  <a:pt x="553" y="1971"/>
                </a:cubicBezTo>
                <a:cubicBezTo>
                  <a:pt x="550" y="1972"/>
                  <a:pt x="546" y="1973"/>
                  <a:pt x="542" y="1973"/>
                </a:cubicBezTo>
                <a:cubicBezTo>
                  <a:pt x="541" y="1973"/>
                  <a:pt x="541" y="1973"/>
                  <a:pt x="541" y="1973"/>
                </a:cubicBezTo>
                <a:cubicBezTo>
                  <a:pt x="534" y="1973"/>
                  <a:pt x="527" y="1973"/>
                  <a:pt x="520" y="1973"/>
                </a:cubicBezTo>
                <a:cubicBezTo>
                  <a:pt x="510" y="1973"/>
                  <a:pt x="499" y="1973"/>
                  <a:pt x="489" y="1973"/>
                </a:cubicBezTo>
                <a:cubicBezTo>
                  <a:pt x="488" y="1973"/>
                  <a:pt x="486" y="1973"/>
                  <a:pt x="484" y="1973"/>
                </a:cubicBezTo>
                <a:cubicBezTo>
                  <a:pt x="484" y="1973"/>
                  <a:pt x="484" y="1973"/>
                  <a:pt x="483" y="1973"/>
                </a:cubicBezTo>
                <a:cubicBezTo>
                  <a:pt x="482" y="1972"/>
                  <a:pt x="480" y="1972"/>
                  <a:pt x="479" y="1972"/>
                </a:cubicBezTo>
                <a:cubicBezTo>
                  <a:pt x="479" y="1972"/>
                  <a:pt x="479" y="1972"/>
                  <a:pt x="479" y="1972"/>
                </a:cubicBezTo>
                <a:cubicBezTo>
                  <a:pt x="479" y="1972"/>
                  <a:pt x="479" y="1972"/>
                  <a:pt x="479" y="1972"/>
                </a:cubicBezTo>
                <a:cubicBezTo>
                  <a:pt x="474" y="1970"/>
                  <a:pt x="470" y="1968"/>
                  <a:pt x="470" y="1963"/>
                </a:cubicBezTo>
                <a:cubicBezTo>
                  <a:pt x="470" y="1962"/>
                  <a:pt x="470" y="1961"/>
                  <a:pt x="470" y="1960"/>
                </a:cubicBezTo>
                <a:cubicBezTo>
                  <a:pt x="470" y="1960"/>
                  <a:pt x="470" y="1959"/>
                  <a:pt x="471" y="1959"/>
                </a:cubicBezTo>
                <a:cubicBezTo>
                  <a:pt x="471" y="1958"/>
                  <a:pt x="471" y="1957"/>
                  <a:pt x="472" y="1957"/>
                </a:cubicBezTo>
                <a:cubicBezTo>
                  <a:pt x="472" y="1957"/>
                  <a:pt x="472" y="1956"/>
                  <a:pt x="472" y="1956"/>
                </a:cubicBezTo>
                <a:cubicBezTo>
                  <a:pt x="472" y="1956"/>
                  <a:pt x="472" y="1956"/>
                  <a:pt x="472" y="1956"/>
                </a:cubicBezTo>
                <a:cubicBezTo>
                  <a:pt x="473" y="1955"/>
                  <a:pt x="474" y="1954"/>
                  <a:pt x="474" y="1953"/>
                </a:cubicBezTo>
                <a:cubicBezTo>
                  <a:pt x="479" y="1945"/>
                  <a:pt x="485" y="1938"/>
                  <a:pt x="490" y="1930"/>
                </a:cubicBezTo>
                <a:cubicBezTo>
                  <a:pt x="490" y="1930"/>
                  <a:pt x="490" y="1930"/>
                  <a:pt x="490" y="1930"/>
                </a:cubicBezTo>
                <a:cubicBezTo>
                  <a:pt x="492" y="1927"/>
                  <a:pt x="492" y="1927"/>
                  <a:pt x="492" y="1927"/>
                </a:cubicBezTo>
                <a:cubicBezTo>
                  <a:pt x="493" y="1925"/>
                  <a:pt x="495" y="1923"/>
                  <a:pt x="498" y="1921"/>
                </a:cubicBezTo>
                <a:cubicBezTo>
                  <a:pt x="499" y="1920"/>
                  <a:pt x="501" y="1919"/>
                  <a:pt x="503" y="1918"/>
                </a:cubicBezTo>
                <a:cubicBezTo>
                  <a:pt x="504" y="1918"/>
                  <a:pt x="505" y="1917"/>
                  <a:pt x="506" y="1917"/>
                </a:cubicBezTo>
                <a:cubicBezTo>
                  <a:pt x="506" y="1917"/>
                  <a:pt x="506" y="1917"/>
                  <a:pt x="507" y="1917"/>
                </a:cubicBezTo>
                <a:cubicBezTo>
                  <a:pt x="507" y="1917"/>
                  <a:pt x="507" y="1916"/>
                  <a:pt x="507" y="1916"/>
                </a:cubicBezTo>
                <a:cubicBezTo>
                  <a:pt x="508" y="1916"/>
                  <a:pt x="508" y="1916"/>
                  <a:pt x="508" y="1916"/>
                </a:cubicBezTo>
                <a:cubicBezTo>
                  <a:pt x="511" y="1915"/>
                  <a:pt x="514" y="1914"/>
                  <a:pt x="517" y="1913"/>
                </a:cubicBezTo>
                <a:cubicBezTo>
                  <a:pt x="521" y="1913"/>
                  <a:pt x="525" y="1912"/>
                  <a:pt x="528" y="1912"/>
                </a:cubicBezTo>
                <a:cubicBezTo>
                  <a:pt x="538" y="1912"/>
                  <a:pt x="538" y="1912"/>
                  <a:pt x="538" y="1912"/>
                </a:cubicBezTo>
                <a:cubicBezTo>
                  <a:pt x="541" y="1912"/>
                  <a:pt x="543" y="1912"/>
                  <a:pt x="545" y="1912"/>
                </a:cubicBezTo>
                <a:cubicBezTo>
                  <a:pt x="555" y="1912"/>
                  <a:pt x="564" y="1912"/>
                  <a:pt x="573" y="1912"/>
                </a:cubicBezTo>
                <a:cubicBezTo>
                  <a:pt x="573" y="1912"/>
                  <a:pt x="573" y="1912"/>
                  <a:pt x="573" y="1912"/>
                </a:cubicBezTo>
                <a:cubicBezTo>
                  <a:pt x="577" y="1912"/>
                  <a:pt x="577" y="1912"/>
                  <a:pt x="577" y="1912"/>
                </a:cubicBezTo>
                <a:cubicBezTo>
                  <a:pt x="581" y="1912"/>
                  <a:pt x="584" y="1913"/>
                  <a:pt x="587" y="1913"/>
                </a:cubicBezTo>
                <a:cubicBezTo>
                  <a:pt x="589" y="1914"/>
                  <a:pt x="590" y="1915"/>
                  <a:pt x="592" y="1915"/>
                </a:cubicBezTo>
                <a:cubicBezTo>
                  <a:pt x="596" y="1918"/>
                  <a:pt x="599" y="1921"/>
                  <a:pt x="595" y="1927"/>
                </a:cubicBezTo>
                <a:cubicBezTo>
                  <a:pt x="592" y="1934"/>
                  <a:pt x="588" y="1941"/>
                  <a:pt x="584" y="1948"/>
                </a:cubicBezTo>
                <a:cubicBezTo>
                  <a:pt x="579" y="1956"/>
                  <a:pt x="579" y="1956"/>
                  <a:pt x="579" y="1956"/>
                </a:cubicBezTo>
                <a:cubicBezTo>
                  <a:pt x="579" y="1956"/>
                  <a:pt x="579" y="1956"/>
                  <a:pt x="579" y="1956"/>
                </a:cubicBezTo>
                <a:close/>
                <a:moveTo>
                  <a:pt x="1064" y="2056"/>
                </a:moveTo>
                <a:cubicBezTo>
                  <a:pt x="1064" y="2057"/>
                  <a:pt x="1064" y="2059"/>
                  <a:pt x="1064" y="2060"/>
                </a:cubicBezTo>
                <a:cubicBezTo>
                  <a:pt x="1064" y="2060"/>
                  <a:pt x="1064" y="2060"/>
                  <a:pt x="1064" y="2061"/>
                </a:cubicBezTo>
                <a:cubicBezTo>
                  <a:pt x="1063" y="2062"/>
                  <a:pt x="1063" y="2063"/>
                  <a:pt x="1062" y="2064"/>
                </a:cubicBezTo>
                <a:cubicBezTo>
                  <a:pt x="1062" y="2064"/>
                  <a:pt x="1062" y="2064"/>
                  <a:pt x="1062" y="2064"/>
                </a:cubicBezTo>
                <a:cubicBezTo>
                  <a:pt x="1062" y="2064"/>
                  <a:pt x="1062" y="2064"/>
                  <a:pt x="1062" y="2064"/>
                </a:cubicBezTo>
                <a:cubicBezTo>
                  <a:pt x="1061" y="2065"/>
                  <a:pt x="1060" y="2066"/>
                  <a:pt x="1059" y="2067"/>
                </a:cubicBezTo>
                <a:cubicBezTo>
                  <a:pt x="1059" y="2067"/>
                  <a:pt x="1059" y="2067"/>
                  <a:pt x="1059" y="2068"/>
                </a:cubicBezTo>
                <a:cubicBezTo>
                  <a:pt x="1058" y="2069"/>
                  <a:pt x="1057" y="2069"/>
                  <a:pt x="1056" y="2070"/>
                </a:cubicBezTo>
                <a:cubicBezTo>
                  <a:pt x="1056" y="2070"/>
                  <a:pt x="1055" y="2071"/>
                  <a:pt x="1055" y="2071"/>
                </a:cubicBezTo>
                <a:cubicBezTo>
                  <a:pt x="1055" y="2071"/>
                  <a:pt x="1055" y="2071"/>
                  <a:pt x="1055" y="2071"/>
                </a:cubicBezTo>
                <a:cubicBezTo>
                  <a:pt x="1053" y="2072"/>
                  <a:pt x="1052" y="2072"/>
                  <a:pt x="1051" y="2073"/>
                </a:cubicBezTo>
                <a:cubicBezTo>
                  <a:pt x="1051" y="2073"/>
                  <a:pt x="1051" y="2073"/>
                  <a:pt x="1050" y="2073"/>
                </a:cubicBezTo>
                <a:cubicBezTo>
                  <a:pt x="1049" y="2074"/>
                  <a:pt x="1048" y="2074"/>
                  <a:pt x="1047" y="2074"/>
                </a:cubicBezTo>
                <a:cubicBezTo>
                  <a:pt x="1047" y="2075"/>
                  <a:pt x="1046" y="2075"/>
                  <a:pt x="1046" y="2075"/>
                </a:cubicBezTo>
                <a:cubicBezTo>
                  <a:pt x="1046" y="2075"/>
                  <a:pt x="1045" y="2075"/>
                  <a:pt x="1045" y="2075"/>
                </a:cubicBezTo>
                <a:cubicBezTo>
                  <a:pt x="1045" y="2075"/>
                  <a:pt x="1045" y="2075"/>
                  <a:pt x="1044" y="2075"/>
                </a:cubicBezTo>
                <a:cubicBezTo>
                  <a:pt x="1043" y="2076"/>
                  <a:pt x="1042" y="2076"/>
                  <a:pt x="1041" y="2076"/>
                </a:cubicBezTo>
                <a:cubicBezTo>
                  <a:pt x="1039" y="2076"/>
                  <a:pt x="1038" y="2076"/>
                  <a:pt x="1037" y="2077"/>
                </a:cubicBezTo>
                <a:cubicBezTo>
                  <a:pt x="1036" y="2077"/>
                  <a:pt x="1035" y="2077"/>
                  <a:pt x="1034" y="2077"/>
                </a:cubicBezTo>
                <a:cubicBezTo>
                  <a:pt x="1033" y="2077"/>
                  <a:pt x="1033" y="2077"/>
                  <a:pt x="1033" y="2077"/>
                </a:cubicBezTo>
                <a:cubicBezTo>
                  <a:pt x="1031" y="2077"/>
                  <a:pt x="1031" y="2077"/>
                  <a:pt x="1031" y="2077"/>
                </a:cubicBezTo>
                <a:cubicBezTo>
                  <a:pt x="1031" y="2077"/>
                  <a:pt x="1031" y="2077"/>
                  <a:pt x="1031" y="2077"/>
                </a:cubicBezTo>
                <a:cubicBezTo>
                  <a:pt x="1025" y="2077"/>
                  <a:pt x="1018" y="2077"/>
                  <a:pt x="1011" y="2077"/>
                </a:cubicBezTo>
                <a:cubicBezTo>
                  <a:pt x="981" y="2077"/>
                  <a:pt x="630" y="2078"/>
                  <a:pt x="605" y="2078"/>
                </a:cubicBezTo>
                <a:cubicBezTo>
                  <a:pt x="604" y="2078"/>
                  <a:pt x="602" y="2078"/>
                  <a:pt x="600" y="2078"/>
                </a:cubicBezTo>
                <a:cubicBezTo>
                  <a:pt x="598" y="2077"/>
                  <a:pt x="596" y="2077"/>
                  <a:pt x="594" y="2076"/>
                </a:cubicBezTo>
                <a:cubicBezTo>
                  <a:pt x="590" y="2075"/>
                  <a:pt x="588" y="2074"/>
                  <a:pt x="586" y="2072"/>
                </a:cubicBezTo>
                <a:cubicBezTo>
                  <a:pt x="584" y="2070"/>
                  <a:pt x="583" y="2068"/>
                  <a:pt x="582" y="2065"/>
                </a:cubicBezTo>
                <a:cubicBezTo>
                  <a:pt x="582" y="2063"/>
                  <a:pt x="582" y="2060"/>
                  <a:pt x="584" y="2057"/>
                </a:cubicBezTo>
                <a:cubicBezTo>
                  <a:pt x="584" y="2056"/>
                  <a:pt x="584" y="2056"/>
                  <a:pt x="584" y="2056"/>
                </a:cubicBezTo>
                <a:cubicBezTo>
                  <a:pt x="584" y="2056"/>
                  <a:pt x="584" y="2056"/>
                  <a:pt x="584" y="2056"/>
                </a:cubicBezTo>
                <a:cubicBezTo>
                  <a:pt x="588" y="2048"/>
                  <a:pt x="592" y="2040"/>
                  <a:pt x="596" y="2031"/>
                </a:cubicBezTo>
                <a:cubicBezTo>
                  <a:pt x="597" y="2030"/>
                  <a:pt x="598" y="2029"/>
                  <a:pt x="598" y="2027"/>
                </a:cubicBezTo>
                <a:cubicBezTo>
                  <a:pt x="601" y="2021"/>
                  <a:pt x="601" y="2021"/>
                  <a:pt x="601" y="2021"/>
                </a:cubicBezTo>
                <a:cubicBezTo>
                  <a:pt x="603" y="2018"/>
                  <a:pt x="605" y="2016"/>
                  <a:pt x="607" y="2014"/>
                </a:cubicBezTo>
                <a:cubicBezTo>
                  <a:pt x="608" y="2013"/>
                  <a:pt x="609" y="2013"/>
                  <a:pt x="609" y="2012"/>
                </a:cubicBezTo>
                <a:cubicBezTo>
                  <a:pt x="610" y="2012"/>
                  <a:pt x="610" y="2012"/>
                  <a:pt x="610" y="2011"/>
                </a:cubicBezTo>
                <a:cubicBezTo>
                  <a:pt x="611" y="2011"/>
                  <a:pt x="612" y="2011"/>
                  <a:pt x="612" y="2010"/>
                </a:cubicBezTo>
                <a:cubicBezTo>
                  <a:pt x="612" y="2010"/>
                  <a:pt x="612" y="2010"/>
                  <a:pt x="613" y="2010"/>
                </a:cubicBezTo>
                <a:cubicBezTo>
                  <a:pt x="613" y="2010"/>
                  <a:pt x="613" y="2010"/>
                  <a:pt x="614" y="2009"/>
                </a:cubicBezTo>
                <a:cubicBezTo>
                  <a:pt x="615" y="2009"/>
                  <a:pt x="616" y="2008"/>
                  <a:pt x="617" y="2008"/>
                </a:cubicBezTo>
                <a:cubicBezTo>
                  <a:pt x="617" y="2008"/>
                  <a:pt x="618" y="2007"/>
                  <a:pt x="618" y="2007"/>
                </a:cubicBezTo>
                <a:cubicBezTo>
                  <a:pt x="619" y="2007"/>
                  <a:pt x="620" y="2007"/>
                  <a:pt x="621" y="2006"/>
                </a:cubicBezTo>
                <a:cubicBezTo>
                  <a:pt x="622" y="2006"/>
                  <a:pt x="623" y="2005"/>
                  <a:pt x="625" y="2005"/>
                </a:cubicBezTo>
                <a:cubicBezTo>
                  <a:pt x="625" y="2005"/>
                  <a:pt x="626" y="2004"/>
                  <a:pt x="627" y="2004"/>
                </a:cubicBezTo>
                <a:cubicBezTo>
                  <a:pt x="627" y="2004"/>
                  <a:pt x="628" y="2004"/>
                  <a:pt x="628" y="2004"/>
                </a:cubicBezTo>
                <a:cubicBezTo>
                  <a:pt x="632" y="2003"/>
                  <a:pt x="636" y="2002"/>
                  <a:pt x="640" y="2002"/>
                </a:cubicBezTo>
                <a:cubicBezTo>
                  <a:pt x="640" y="2002"/>
                  <a:pt x="1008" y="2001"/>
                  <a:pt x="1021" y="2001"/>
                </a:cubicBezTo>
                <a:cubicBezTo>
                  <a:pt x="1026" y="2001"/>
                  <a:pt x="1030" y="2001"/>
                  <a:pt x="1034" y="2001"/>
                </a:cubicBezTo>
                <a:cubicBezTo>
                  <a:pt x="1036" y="2001"/>
                  <a:pt x="1038" y="2002"/>
                  <a:pt x="1040" y="2002"/>
                </a:cubicBezTo>
                <a:cubicBezTo>
                  <a:pt x="1040" y="2002"/>
                  <a:pt x="1040" y="2002"/>
                  <a:pt x="1041" y="2002"/>
                </a:cubicBezTo>
                <a:cubicBezTo>
                  <a:pt x="1042" y="2002"/>
                  <a:pt x="1044" y="2002"/>
                  <a:pt x="1045" y="2003"/>
                </a:cubicBezTo>
                <a:cubicBezTo>
                  <a:pt x="1045" y="2003"/>
                  <a:pt x="1046" y="2003"/>
                  <a:pt x="1046" y="2003"/>
                </a:cubicBezTo>
                <a:cubicBezTo>
                  <a:pt x="1046" y="2003"/>
                  <a:pt x="1046" y="2003"/>
                  <a:pt x="1046" y="2003"/>
                </a:cubicBezTo>
                <a:cubicBezTo>
                  <a:pt x="1048" y="2003"/>
                  <a:pt x="1049" y="2004"/>
                  <a:pt x="1050" y="2004"/>
                </a:cubicBezTo>
                <a:cubicBezTo>
                  <a:pt x="1050" y="2004"/>
                  <a:pt x="1051" y="2005"/>
                  <a:pt x="1051" y="2005"/>
                </a:cubicBezTo>
                <a:cubicBezTo>
                  <a:pt x="1052" y="2005"/>
                  <a:pt x="1053" y="2006"/>
                  <a:pt x="1054" y="2006"/>
                </a:cubicBezTo>
                <a:cubicBezTo>
                  <a:pt x="1055" y="2006"/>
                  <a:pt x="1055" y="2007"/>
                  <a:pt x="1055" y="2007"/>
                </a:cubicBezTo>
                <a:cubicBezTo>
                  <a:pt x="1055" y="2007"/>
                  <a:pt x="1055" y="2007"/>
                  <a:pt x="1056" y="2007"/>
                </a:cubicBezTo>
                <a:cubicBezTo>
                  <a:pt x="1056" y="2008"/>
                  <a:pt x="1057" y="2008"/>
                  <a:pt x="1058" y="2009"/>
                </a:cubicBezTo>
                <a:cubicBezTo>
                  <a:pt x="1059" y="2010"/>
                  <a:pt x="1061" y="2011"/>
                  <a:pt x="1061" y="2013"/>
                </a:cubicBezTo>
                <a:cubicBezTo>
                  <a:pt x="1063" y="2015"/>
                  <a:pt x="1064" y="2017"/>
                  <a:pt x="1064" y="2020"/>
                </a:cubicBezTo>
                <a:cubicBezTo>
                  <a:pt x="1064" y="2022"/>
                  <a:pt x="1064" y="2022"/>
                  <a:pt x="1064" y="2022"/>
                </a:cubicBezTo>
                <a:cubicBezTo>
                  <a:pt x="1064" y="2022"/>
                  <a:pt x="1064" y="2022"/>
                  <a:pt x="1064" y="2022"/>
                </a:cubicBezTo>
                <a:cubicBezTo>
                  <a:pt x="1064" y="2031"/>
                  <a:pt x="1064" y="2040"/>
                  <a:pt x="1064" y="2049"/>
                </a:cubicBezTo>
                <a:cubicBezTo>
                  <a:pt x="1064" y="2051"/>
                  <a:pt x="1064" y="2054"/>
                  <a:pt x="1064" y="2056"/>
                </a:cubicBezTo>
                <a:close/>
                <a:moveTo>
                  <a:pt x="1114" y="1878"/>
                </a:moveTo>
                <a:cubicBezTo>
                  <a:pt x="1114" y="1878"/>
                  <a:pt x="1114" y="1877"/>
                  <a:pt x="1113" y="1877"/>
                </a:cubicBezTo>
                <a:cubicBezTo>
                  <a:pt x="1113" y="1877"/>
                  <a:pt x="1113" y="1877"/>
                  <a:pt x="1113" y="1877"/>
                </a:cubicBezTo>
                <a:cubicBezTo>
                  <a:pt x="1112" y="1875"/>
                  <a:pt x="1111" y="1873"/>
                  <a:pt x="1111" y="1871"/>
                </a:cubicBezTo>
                <a:cubicBezTo>
                  <a:pt x="1111" y="1870"/>
                  <a:pt x="1111" y="1870"/>
                  <a:pt x="1111" y="1870"/>
                </a:cubicBezTo>
                <a:cubicBezTo>
                  <a:pt x="1110" y="1868"/>
                  <a:pt x="1110" y="1867"/>
                  <a:pt x="1110" y="1866"/>
                </a:cubicBezTo>
                <a:cubicBezTo>
                  <a:pt x="1110" y="1866"/>
                  <a:pt x="1110" y="1866"/>
                  <a:pt x="1110" y="1866"/>
                </a:cubicBezTo>
                <a:cubicBezTo>
                  <a:pt x="1110" y="1861"/>
                  <a:pt x="1109" y="1855"/>
                  <a:pt x="1109" y="1849"/>
                </a:cubicBezTo>
                <a:cubicBezTo>
                  <a:pt x="1109" y="1848"/>
                  <a:pt x="1109" y="1848"/>
                  <a:pt x="1109" y="1848"/>
                </a:cubicBezTo>
                <a:cubicBezTo>
                  <a:pt x="1109" y="1846"/>
                  <a:pt x="1109" y="1844"/>
                  <a:pt x="1110" y="1843"/>
                </a:cubicBezTo>
                <a:cubicBezTo>
                  <a:pt x="1112" y="1841"/>
                  <a:pt x="1113" y="1840"/>
                  <a:pt x="1115" y="1839"/>
                </a:cubicBezTo>
                <a:cubicBezTo>
                  <a:pt x="1118" y="1838"/>
                  <a:pt x="1120" y="1837"/>
                  <a:pt x="1123" y="1836"/>
                </a:cubicBezTo>
                <a:cubicBezTo>
                  <a:pt x="1123" y="1836"/>
                  <a:pt x="1123" y="1836"/>
                  <a:pt x="1123" y="1836"/>
                </a:cubicBezTo>
                <a:cubicBezTo>
                  <a:pt x="1123" y="1836"/>
                  <a:pt x="1123" y="1836"/>
                  <a:pt x="1123" y="1836"/>
                </a:cubicBezTo>
                <a:cubicBezTo>
                  <a:pt x="1124" y="1836"/>
                  <a:pt x="1125" y="1836"/>
                  <a:pt x="1126" y="1836"/>
                </a:cubicBezTo>
                <a:cubicBezTo>
                  <a:pt x="1127" y="1836"/>
                  <a:pt x="1127" y="1836"/>
                  <a:pt x="1128" y="1836"/>
                </a:cubicBezTo>
                <a:cubicBezTo>
                  <a:pt x="1133" y="1835"/>
                  <a:pt x="1138" y="1835"/>
                  <a:pt x="1143" y="1835"/>
                </a:cubicBezTo>
                <a:cubicBezTo>
                  <a:pt x="1176" y="1835"/>
                  <a:pt x="1176" y="1835"/>
                  <a:pt x="1176" y="1835"/>
                </a:cubicBezTo>
                <a:cubicBezTo>
                  <a:pt x="1178" y="1835"/>
                  <a:pt x="1180" y="1835"/>
                  <a:pt x="1182" y="1836"/>
                </a:cubicBezTo>
                <a:cubicBezTo>
                  <a:pt x="1191" y="1837"/>
                  <a:pt x="1201" y="1839"/>
                  <a:pt x="1203" y="1848"/>
                </a:cubicBezTo>
                <a:cubicBezTo>
                  <a:pt x="1205" y="1855"/>
                  <a:pt x="1206" y="1863"/>
                  <a:pt x="1207" y="1870"/>
                </a:cubicBezTo>
                <a:cubicBezTo>
                  <a:pt x="1207" y="1871"/>
                  <a:pt x="1207" y="1871"/>
                  <a:pt x="1207" y="1871"/>
                </a:cubicBezTo>
                <a:cubicBezTo>
                  <a:pt x="1208" y="1873"/>
                  <a:pt x="1207" y="1874"/>
                  <a:pt x="1207" y="1876"/>
                </a:cubicBezTo>
                <a:cubicBezTo>
                  <a:pt x="1207" y="1876"/>
                  <a:pt x="1207" y="1876"/>
                  <a:pt x="1206" y="1876"/>
                </a:cubicBezTo>
                <a:cubicBezTo>
                  <a:pt x="1206" y="1876"/>
                  <a:pt x="1206" y="1876"/>
                  <a:pt x="1206" y="1876"/>
                </a:cubicBezTo>
                <a:cubicBezTo>
                  <a:pt x="1206" y="1877"/>
                  <a:pt x="1206" y="1877"/>
                  <a:pt x="1206" y="1877"/>
                </a:cubicBezTo>
                <a:cubicBezTo>
                  <a:pt x="1204" y="1880"/>
                  <a:pt x="1200" y="1882"/>
                  <a:pt x="1195" y="1883"/>
                </a:cubicBezTo>
                <a:cubicBezTo>
                  <a:pt x="1195" y="1883"/>
                  <a:pt x="1195" y="1884"/>
                  <a:pt x="1194" y="1884"/>
                </a:cubicBezTo>
                <a:cubicBezTo>
                  <a:pt x="1194" y="1884"/>
                  <a:pt x="1193" y="1884"/>
                  <a:pt x="1193" y="1884"/>
                </a:cubicBezTo>
                <a:cubicBezTo>
                  <a:pt x="1192" y="1884"/>
                  <a:pt x="1192" y="1884"/>
                  <a:pt x="1192" y="1884"/>
                </a:cubicBezTo>
                <a:cubicBezTo>
                  <a:pt x="1191" y="1884"/>
                  <a:pt x="1190" y="1884"/>
                  <a:pt x="1189" y="1885"/>
                </a:cubicBezTo>
                <a:cubicBezTo>
                  <a:pt x="1178" y="1886"/>
                  <a:pt x="1164" y="1885"/>
                  <a:pt x="1158" y="1885"/>
                </a:cubicBezTo>
                <a:cubicBezTo>
                  <a:pt x="1137" y="1885"/>
                  <a:pt x="1137" y="1885"/>
                  <a:pt x="1137" y="1885"/>
                </a:cubicBezTo>
                <a:cubicBezTo>
                  <a:pt x="1135" y="1885"/>
                  <a:pt x="1134" y="1885"/>
                  <a:pt x="1132" y="1885"/>
                </a:cubicBezTo>
                <a:cubicBezTo>
                  <a:pt x="1131" y="1884"/>
                  <a:pt x="1130" y="1884"/>
                  <a:pt x="1128" y="1884"/>
                </a:cubicBezTo>
                <a:cubicBezTo>
                  <a:pt x="1128" y="1884"/>
                  <a:pt x="1128" y="1884"/>
                  <a:pt x="1127" y="1884"/>
                </a:cubicBezTo>
                <a:cubicBezTo>
                  <a:pt x="1127" y="1884"/>
                  <a:pt x="1127" y="1884"/>
                  <a:pt x="1127" y="1884"/>
                </a:cubicBezTo>
                <a:cubicBezTo>
                  <a:pt x="1126" y="1883"/>
                  <a:pt x="1125" y="1883"/>
                  <a:pt x="1123" y="1883"/>
                </a:cubicBezTo>
                <a:cubicBezTo>
                  <a:pt x="1123" y="1883"/>
                  <a:pt x="1122" y="1882"/>
                  <a:pt x="1122" y="1882"/>
                </a:cubicBezTo>
                <a:cubicBezTo>
                  <a:pt x="1121" y="1882"/>
                  <a:pt x="1120" y="1881"/>
                  <a:pt x="1119" y="1881"/>
                </a:cubicBezTo>
                <a:cubicBezTo>
                  <a:pt x="1117" y="1880"/>
                  <a:pt x="1116" y="1879"/>
                  <a:pt x="1115" y="1878"/>
                </a:cubicBezTo>
                <a:cubicBezTo>
                  <a:pt x="1115" y="1878"/>
                  <a:pt x="1114" y="1878"/>
                  <a:pt x="1114" y="1878"/>
                </a:cubicBezTo>
                <a:close/>
                <a:moveTo>
                  <a:pt x="1120" y="1961"/>
                </a:moveTo>
                <a:cubicBezTo>
                  <a:pt x="1118" y="1959"/>
                  <a:pt x="1117" y="1957"/>
                  <a:pt x="1117" y="1955"/>
                </a:cubicBezTo>
                <a:cubicBezTo>
                  <a:pt x="1117" y="1952"/>
                  <a:pt x="1117" y="1952"/>
                  <a:pt x="1117" y="1952"/>
                </a:cubicBezTo>
                <a:cubicBezTo>
                  <a:pt x="1117" y="1952"/>
                  <a:pt x="1117" y="1952"/>
                  <a:pt x="1117" y="1952"/>
                </a:cubicBezTo>
                <a:cubicBezTo>
                  <a:pt x="1116" y="1943"/>
                  <a:pt x="1116" y="1935"/>
                  <a:pt x="1115" y="1926"/>
                </a:cubicBezTo>
                <a:cubicBezTo>
                  <a:pt x="1115" y="1926"/>
                  <a:pt x="1115" y="1926"/>
                  <a:pt x="1115" y="1926"/>
                </a:cubicBezTo>
                <a:cubicBezTo>
                  <a:pt x="1115" y="1926"/>
                  <a:pt x="1115" y="1926"/>
                  <a:pt x="1115" y="1926"/>
                </a:cubicBezTo>
                <a:cubicBezTo>
                  <a:pt x="1115" y="1925"/>
                  <a:pt x="1115" y="1925"/>
                  <a:pt x="1115" y="1924"/>
                </a:cubicBezTo>
                <a:cubicBezTo>
                  <a:pt x="1117" y="1906"/>
                  <a:pt x="1155" y="1911"/>
                  <a:pt x="1167" y="1911"/>
                </a:cubicBezTo>
                <a:cubicBezTo>
                  <a:pt x="1181" y="1911"/>
                  <a:pt x="1208" y="1907"/>
                  <a:pt x="1216" y="1921"/>
                </a:cubicBezTo>
                <a:cubicBezTo>
                  <a:pt x="1217" y="1923"/>
                  <a:pt x="1218" y="1924"/>
                  <a:pt x="1218" y="1925"/>
                </a:cubicBezTo>
                <a:cubicBezTo>
                  <a:pt x="1219" y="1927"/>
                  <a:pt x="1219" y="1927"/>
                  <a:pt x="1219" y="1927"/>
                </a:cubicBezTo>
                <a:cubicBezTo>
                  <a:pt x="1219" y="1927"/>
                  <a:pt x="1219" y="1927"/>
                  <a:pt x="1219" y="1927"/>
                </a:cubicBezTo>
                <a:cubicBezTo>
                  <a:pt x="1219" y="1931"/>
                  <a:pt x="1220" y="1936"/>
                  <a:pt x="1221" y="1940"/>
                </a:cubicBezTo>
                <a:cubicBezTo>
                  <a:pt x="1224" y="1955"/>
                  <a:pt x="1224" y="1955"/>
                  <a:pt x="1224" y="1955"/>
                </a:cubicBezTo>
                <a:cubicBezTo>
                  <a:pt x="1225" y="1957"/>
                  <a:pt x="1224" y="1959"/>
                  <a:pt x="1223" y="1961"/>
                </a:cubicBezTo>
                <a:cubicBezTo>
                  <a:pt x="1223" y="1962"/>
                  <a:pt x="1222" y="1963"/>
                  <a:pt x="1220" y="1964"/>
                </a:cubicBezTo>
                <a:cubicBezTo>
                  <a:pt x="1220" y="1965"/>
                  <a:pt x="1219" y="1965"/>
                  <a:pt x="1219" y="1966"/>
                </a:cubicBezTo>
                <a:cubicBezTo>
                  <a:pt x="1219" y="1966"/>
                  <a:pt x="1218" y="1966"/>
                  <a:pt x="1218" y="1966"/>
                </a:cubicBezTo>
                <a:cubicBezTo>
                  <a:pt x="1218" y="1966"/>
                  <a:pt x="1218" y="1966"/>
                  <a:pt x="1218" y="1967"/>
                </a:cubicBezTo>
                <a:cubicBezTo>
                  <a:pt x="1217" y="1967"/>
                  <a:pt x="1216" y="1967"/>
                  <a:pt x="1215" y="1968"/>
                </a:cubicBezTo>
                <a:cubicBezTo>
                  <a:pt x="1215" y="1968"/>
                  <a:pt x="1214" y="1968"/>
                  <a:pt x="1213" y="1969"/>
                </a:cubicBezTo>
                <a:cubicBezTo>
                  <a:pt x="1213" y="1969"/>
                  <a:pt x="1212" y="1969"/>
                  <a:pt x="1212" y="1969"/>
                </a:cubicBezTo>
                <a:cubicBezTo>
                  <a:pt x="1211" y="1969"/>
                  <a:pt x="1211" y="1970"/>
                  <a:pt x="1210" y="1970"/>
                </a:cubicBezTo>
                <a:cubicBezTo>
                  <a:pt x="1209" y="1970"/>
                  <a:pt x="1209" y="1970"/>
                  <a:pt x="1208" y="1970"/>
                </a:cubicBezTo>
                <a:cubicBezTo>
                  <a:pt x="1208" y="1970"/>
                  <a:pt x="1207" y="1970"/>
                  <a:pt x="1207" y="1970"/>
                </a:cubicBezTo>
                <a:cubicBezTo>
                  <a:pt x="1206" y="1971"/>
                  <a:pt x="1205" y="1971"/>
                  <a:pt x="1204" y="1971"/>
                </a:cubicBezTo>
                <a:cubicBezTo>
                  <a:pt x="1202" y="1971"/>
                  <a:pt x="1201" y="1971"/>
                  <a:pt x="1199" y="1971"/>
                </a:cubicBezTo>
                <a:cubicBezTo>
                  <a:pt x="1199" y="1971"/>
                  <a:pt x="1199" y="1971"/>
                  <a:pt x="1199" y="1971"/>
                </a:cubicBezTo>
                <a:cubicBezTo>
                  <a:pt x="1199" y="1971"/>
                  <a:pt x="1199" y="1971"/>
                  <a:pt x="1199" y="1971"/>
                </a:cubicBezTo>
                <a:cubicBezTo>
                  <a:pt x="1181" y="1971"/>
                  <a:pt x="1164" y="1971"/>
                  <a:pt x="1147" y="1971"/>
                </a:cubicBezTo>
                <a:cubicBezTo>
                  <a:pt x="1145" y="1971"/>
                  <a:pt x="1143" y="1971"/>
                  <a:pt x="1141" y="1971"/>
                </a:cubicBezTo>
                <a:cubicBezTo>
                  <a:pt x="1141" y="1971"/>
                  <a:pt x="1140" y="1971"/>
                  <a:pt x="1140" y="1971"/>
                </a:cubicBezTo>
                <a:cubicBezTo>
                  <a:pt x="1139" y="1971"/>
                  <a:pt x="1137" y="1970"/>
                  <a:pt x="1136" y="1970"/>
                </a:cubicBezTo>
                <a:cubicBezTo>
                  <a:pt x="1136" y="1970"/>
                  <a:pt x="1136" y="1970"/>
                  <a:pt x="1136" y="1970"/>
                </a:cubicBezTo>
                <a:cubicBezTo>
                  <a:pt x="1135" y="1970"/>
                  <a:pt x="1135" y="1970"/>
                  <a:pt x="1135" y="1970"/>
                </a:cubicBezTo>
                <a:cubicBezTo>
                  <a:pt x="1134" y="1969"/>
                  <a:pt x="1132" y="1969"/>
                  <a:pt x="1131" y="1969"/>
                </a:cubicBezTo>
                <a:cubicBezTo>
                  <a:pt x="1130" y="1968"/>
                  <a:pt x="1130" y="1968"/>
                  <a:pt x="1129" y="1968"/>
                </a:cubicBezTo>
                <a:cubicBezTo>
                  <a:pt x="1128" y="1967"/>
                  <a:pt x="1128" y="1967"/>
                  <a:pt x="1127" y="1967"/>
                </a:cubicBezTo>
                <a:cubicBezTo>
                  <a:pt x="1127" y="1967"/>
                  <a:pt x="1126" y="1967"/>
                  <a:pt x="1126" y="1966"/>
                </a:cubicBezTo>
                <a:cubicBezTo>
                  <a:pt x="1124" y="1965"/>
                  <a:pt x="1121" y="1963"/>
                  <a:pt x="1120" y="1961"/>
                </a:cubicBezTo>
                <a:close/>
                <a:moveTo>
                  <a:pt x="1244" y="2063"/>
                </a:moveTo>
                <a:cubicBezTo>
                  <a:pt x="1243" y="2066"/>
                  <a:pt x="1241" y="2068"/>
                  <a:pt x="1238" y="2070"/>
                </a:cubicBezTo>
                <a:cubicBezTo>
                  <a:pt x="1236" y="2072"/>
                  <a:pt x="1233" y="2074"/>
                  <a:pt x="1229" y="2075"/>
                </a:cubicBezTo>
                <a:cubicBezTo>
                  <a:pt x="1225" y="2076"/>
                  <a:pt x="1221" y="2076"/>
                  <a:pt x="1217" y="2076"/>
                </a:cubicBezTo>
                <a:cubicBezTo>
                  <a:pt x="1205" y="2076"/>
                  <a:pt x="1205" y="2076"/>
                  <a:pt x="1205" y="2076"/>
                </a:cubicBezTo>
                <a:cubicBezTo>
                  <a:pt x="1205" y="2076"/>
                  <a:pt x="1205" y="2076"/>
                  <a:pt x="1205" y="2076"/>
                </a:cubicBezTo>
                <a:cubicBezTo>
                  <a:pt x="1189" y="2076"/>
                  <a:pt x="1174" y="2076"/>
                  <a:pt x="1158" y="2077"/>
                </a:cubicBezTo>
                <a:cubicBezTo>
                  <a:pt x="1156" y="2077"/>
                  <a:pt x="1154" y="2076"/>
                  <a:pt x="1152" y="2076"/>
                </a:cubicBezTo>
                <a:cubicBezTo>
                  <a:pt x="1152" y="2076"/>
                  <a:pt x="1151" y="2076"/>
                  <a:pt x="1151" y="2076"/>
                </a:cubicBezTo>
                <a:cubicBezTo>
                  <a:pt x="1149" y="2076"/>
                  <a:pt x="1148" y="2075"/>
                  <a:pt x="1146" y="2075"/>
                </a:cubicBezTo>
                <a:cubicBezTo>
                  <a:pt x="1146" y="2075"/>
                  <a:pt x="1146" y="2075"/>
                  <a:pt x="1146" y="2075"/>
                </a:cubicBezTo>
                <a:cubicBezTo>
                  <a:pt x="1145" y="2075"/>
                  <a:pt x="1145" y="2075"/>
                  <a:pt x="1145" y="2075"/>
                </a:cubicBezTo>
                <a:cubicBezTo>
                  <a:pt x="1138" y="2073"/>
                  <a:pt x="1132" y="2069"/>
                  <a:pt x="1128" y="2064"/>
                </a:cubicBezTo>
                <a:cubicBezTo>
                  <a:pt x="1128" y="2064"/>
                  <a:pt x="1128" y="2064"/>
                  <a:pt x="1128" y="2064"/>
                </a:cubicBezTo>
                <a:cubicBezTo>
                  <a:pt x="1128" y="2064"/>
                  <a:pt x="1128" y="2064"/>
                  <a:pt x="1128" y="2064"/>
                </a:cubicBezTo>
                <a:cubicBezTo>
                  <a:pt x="1127" y="2063"/>
                  <a:pt x="1126" y="2062"/>
                  <a:pt x="1126" y="2060"/>
                </a:cubicBezTo>
                <a:cubicBezTo>
                  <a:pt x="1126" y="2060"/>
                  <a:pt x="1126" y="2059"/>
                  <a:pt x="1125" y="2059"/>
                </a:cubicBezTo>
                <a:cubicBezTo>
                  <a:pt x="1125" y="2058"/>
                  <a:pt x="1125" y="2057"/>
                  <a:pt x="1125" y="2057"/>
                </a:cubicBezTo>
                <a:cubicBezTo>
                  <a:pt x="1125" y="2056"/>
                  <a:pt x="1125" y="2056"/>
                  <a:pt x="1125" y="2056"/>
                </a:cubicBezTo>
                <a:cubicBezTo>
                  <a:pt x="1125" y="2055"/>
                  <a:pt x="1125" y="2055"/>
                  <a:pt x="1125" y="2055"/>
                </a:cubicBezTo>
                <a:cubicBezTo>
                  <a:pt x="1125" y="2055"/>
                  <a:pt x="1125" y="2055"/>
                  <a:pt x="1125" y="2055"/>
                </a:cubicBezTo>
                <a:cubicBezTo>
                  <a:pt x="1124" y="2046"/>
                  <a:pt x="1123" y="2037"/>
                  <a:pt x="1123" y="2029"/>
                </a:cubicBezTo>
                <a:cubicBezTo>
                  <a:pt x="1123" y="2027"/>
                  <a:pt x="1122" y="2026"/>
                  <a:pt x="1122" y="2024"/>
                </a:cubicBezTo>
                <a:cubicBezTo>
                  <a:pt x="1122" y="2020"/>
                  <a:pt x="1122" y="2020"/>
                  <a:pt x="1122" y="2020"/>
                </a:cubicBezTo>
                <a:cubicBezTo>
                  <a:pt x="1122" y="2019"/>
                  <a:pt x="1122" y="2019"/>
                  <a:pt x="1122" y="2019"/>
                </a:cubicBezTo>
                <a:cubicBezTo>
                  <a:pt x="1122" y="2018"/>
                  <a:pt x="1122" y="2017"/>
                  <a:pt x="1122" y="2016"/>
                </a:cubicBezTo>
                <a:cubicBezTo>
                  <a:pt x="1122" y="2016"/>
                  <a:pt x="1123" y="2016"/>
                  <a:pt x="1123" y="2015"/>
                </a:cubicBezTo>
                <a:cubicBezTo>
                  <a:pt x="1123" y="2014"/>
                  <a:pt x="1123" y="2014"/>
                  <a:pt x="1123" y="2013"/>
                </a:cubicBezTo>
                <a:cubicBezTo>
                  <a:pt x="1124" y="2013"/>
                  <a:pt x="1124" y="2013"/>
                  <a:pt x="1124" y="2012"/>
                </a:cubicBezTo>
                <a:cubicBezTo>
                  <a:pt x="1124" y="2012"/>
                  <a:pt x="1124" y="2012"/>
                  <a:pt x="1124" y="2012"/>
                </a:cubicBezTo>
                <a:cubicBezTo>
                  <a:pt x="1125" y="2011"/>
                  <a:pt x="1125" y="2010"/>
                  <a:pt x="1126" y="2010"/>
                </a:cubicBezTo>
                <a:cubicBezTo>
                  <a:pt x="1126" y="2009"/>
                  <a:pt x="1127" y="2009"/>
                  <a:pt x="1127" y="2009"/>
                </a:cubicBezTo>
                <a:cubicBezTo>
                  <a:pt x="1128" y="2008"/>
                  <a:pt x="1128" y="2008"/>
                  <a:pt x="1129" y="2007"/>
                </a:cubicBezTo>
                <a:cubicBezTo>
                  <a:pt x="1129" y="2007"/>
                  <a:pt x="1129" y="2007"/>
                  <a:pt x="1130" y="2006"/>
                </a:cubicBezTo>
                <a:cubicBezTo>
                  <a:pt x="1130" y="2006"/>
                  <a:pt x="1130" y="2006"/>
                  <a:pt x="1130" y="2006"/>
                </a:cubicBezTo>
                <a:cubicBezTo>
                  <a:pt x="1131" y="2006"/>
                  <a:pt x="1132" y="2005"/>
                  <a:pt x="1133" y="2004"/>
                </a:cubicBezTo>
                <a:cubicBezTo>
                  <a:pt x="1134" y="2004"/>
                  <a:pt x="1134" y="2004"/>
                  <a:pt x="1134" y="2004"/>
                </a:cubicBezTo>
                <a:cubicBezTo>
                  <a:pt x="1134" y="2004"/>
                  <a:pt x="1135" y="2004"/>
                  <a:pt x="1135" y="2004"/>
                </a:cubicBezTo>
                <a:cubicBezTo>
                  <a:pt x="1135" y="2004"/>
                  <a:pt x="1135" y="2004"/>
                  <a:pt x="1136" y="2004"/>
                </a:cubicBezTo>
                <a:cubicBezTo>
                  <a:pt x="1137" y="2003"/>
                  <a:pt x="1138" y="2003"/>
                  <a:pt x="1139" y="2003"/>
                </a:cubicBezTo>
                <a:cubicBezTo>
                  <a:pt x="1139" y="2002"/>
                  <a:pt x="1140" y="2002"/>
                  <a:pt x="1140" y="2002"/>
                </a:cubicBezTo>
                <a:cubicBezTo>
                  <a:pt x="1141" y="2002"/>
                  <a:pt x="1141" y="2002"/>
                  <a:pt x="1142" y="2002"/>
                </a:cubicBezTo>
                <a:cubicBezTo>
                  <a:pt x="1143" y="2002"/>
                  <a:pt x="1145" y="2001"/>
                  <a:pt x="1147" y="2001"/>
                </a:cubicBezTo>
                <a:cubicBezTo>
                  <a:pt x="1147" y="2001"/>
                  <a:pt x="1148" y="2001"/>
                  <a:pt x="1148" y="2001"/>
                </a:cubicBezTo>
                <a:cubicBezTo>
                  <a:pt x="1149" y="2001"/>
                  <a:pt x="1149" y="2001"/>
                  <a:pt x="1150" y="2001"/>
                </a:cubicBezTo>
                <a:cubicBezTo>
                  <a:pt x="1153" y="2001"/>
                  <a:pt x="1153" y="2001"/>
                  <a:pt x="1153" y="2001"/>
                </a:cubicBezTo>
                <a:cubicBezTo>
                  <a:pt x="1155" y="2001"/>
                  <a:pt x="1158" y="2001"/>
                  <a:pt x="1160" y="2001"/>
                </a:cubicBezTo>
                <a:cubicBezTo>
                  <a:pt x="1163" y="2001"/>
                  <a:pt x="1165" y="2001"/>
                  <a:pt x="1168" y="2001"/>
                </a:cubicBezTo>
                <a:cubicBezTo>
                  <a:pt x="1191" y="2001"/>
                  <a:pt x="1191" y="2001"/>
                  <a:pt x="1191" y="2001"/>
                </a:cubicBezTo>
                <a:cubicBezTo>
                  <a:pt x="1197" y="2001"/>
                  <a:pt x="1203" y="2001"/>
                  <a:pt x="1209" y="2001"/>
                </a:cubicBezTo>
                <a:cubicBezTo>
                  <a:pt x="1210" y="2001"/>
                  <a:pt x="1211" y="2001"/>
                  <a:pt x="1212" y="2002"/>
                </a:cubicBezTo>
                <a:cubicBezTo>
                  <a:pt x="1212" y="2002"/>
                  <a:pt x="1213" y="2002"/>
                  <a:pt x="1214" y="2002"/>
                </a:cubicBezTo>
                <a:cubicBezTo>
                  <a:pt x="1214" y="2002"/>
                  <a:pt x="1214" y="2002"/>
                  <a:pt x="1215" y="2002"/>
                </a:cubicBezTo>
                <a:cubicBezTo>
                  <a:pt x="1215" y="2002"/>
                  <a:pt x="1216" y="2002"/>
                  <a:pt x="1216" y="2002"/>
                </a:cubicBezTo>
                <a:cubicBezTo>
                  <a:pt x="1216" y="2002"/>
                  <a:pt x="1216" y="2003"/>
                  <a:pt x="1217" y="2003"/>
                </a:cubicBezTo>
                <a:cubicBezTo>
                  <a:pt x="1218" y="2003"/>
                  <a:pt x="1219" y="2003"/>
                  <a:pt x="1220" y="2004"/>
                </a:cubicBezTo>
                <a:cubicBezTo>
                  <a:pt x="1221" y="2004"/>
                  <a:pt x="1221" y="2004"/>
                  <a:pt x="1222" y="2004"/>
                </a:cubicBezTo>
                <a:cubicBezTo>
                  <a:pt x="1222" y="2005"/>
                  <a:pt x="1223" y="2005"/>
                  <a:pt x="1223" y="2005"/>
                </a:cubicBezTo>
                <a:cubicBezTo>
                  <a:pt x="1224" y="2005"/>
                  <a:pt x="1225" y="2006"/>
                  <a:pt x="1226" y="2006"/>
                </a:cubicBezTo>
                <a:cubicBezTo>
                  <a:pt x="1229" y="2008"/>
                  <a:pt x="1231" y="2010"/>
                  <a:pt x="1233" y="2012"/>
                </a:cubicBezTo>
                <a:cubicBezTo>
                  <a:pt x="1235" y="2014"/>
                  <a:pt x="1237" y="2017"/>
                  <a:pt x="1237" y="2019"/>
                </a:cubicBezTo>
                <a:cubicBezTo>
                  <a:pt x="1240" y="2034"/>
                  <a:pt x="1240" y="2034"/>
                  <a:pt x="1240" y="2034"/>
                </a:cubicBezTo>
                <a:cubicBezTo>
                  <a:pt x="1241" y="2040"/>
                  <a:pt x="1243" y="2046"/>
                  <a:pt x="1244" y="2052"/>
                </a:cubicBezTo>
                <a:cubicBezTo>
                  <a:pt x="1244" y="2052"/>
                  <a:pt x="1244" y="2052"/>
                  <a:pt x="1244" y="2052"/>
                </a:cubicBezTo>
                <a:cubicBezTo>
                  <a:pt x="1244" y="2055"/>
                  <a:pt x="1244" y="2055"/>
                  <a:pt x="1244" y="2055"/>
                </a:cubicBezTo>
                <a:cubicBezTo>
                  <a:pt x="1245" y="2058"/>
                  <a:pt x="1245" y="2061"/>
                  <a:pt x="1244" y="2063"/>
                </a:cubicBezTo>
                <a:close/>
                <a:moveTo>
                  <a:pt x="1349" y="1880"/>
                </a:moveTo>
                <a:cubicBezTo>
                  <a:pt x="1346" y="1879"/>
                  <a:pt x="1344" y="1878"/>
                  <a:pt x="1342" y="1876"/>
                </a:cubicBezTo>
                <a:cubicBezTo>
                  <a:pt x="1340" y="1875"/>
                  <a:pt x="1338" y="1873"/>
                  <a:pt x="1338" y="1871"/>
                </a:cubicBezTo>
                <a:cubicBezTo>
                  <a:pt x="1337" y="1868"/>
                  <a:pt x="1337" y="1868"/>
                  <a:pt x="1337" y="1868"/>
                </a:cubicBezTo>
                <a:cubicBezTo>
                  <a:pt x="1335" y="1863"/>
                  <a:pt x="1333" y="1859"/>
                  <a:pt x="1332" y="1854"/>
                </a:cubicBezTo>
                <a:cubicBezTo>
                  <a:pt x="1331" y="1852"/>
                  <a:pt x="1329" y="1848"/>
                  <a:pt x="1329" y="1845"/>
                </a:cubicBezTo>
                <a:cubicBezTo>
                  <a:pt x="1329" y="1845"/>
                  <a:pt x="1329" y="1845"/>
                  <a:pt x="1329" y="1844"/>
                </a:cubicBezTo>
                <a:cubicBezTo>
                  <a:pt x="1329" y="1844"/>
                  <a:pt x="1329" y="1844"/>
                  <a:pt x="1329" y="1844"/>
                </a:cubicBezTo>
                <a:cubicBezTo>
                  <a:pt x="1329" y="1844"/>
                  <a:pt x="1329" y="1843"/>
                  <a:pt x="1329" y="1843"/>
                </a:cubicBezTo>
                <a:cubicBezTo>
                  <a:pt x="1329" y="1843"/>
                  <a:pt x="1329" y="1843"/>
                  <a:pt x="1329" y="1842"/>
                </a:cubicBezTo>
                <a:cubicBezTo>
                  <a:pt x="1329" y="1842"/>
                  <a:pt x="1329" y="1842"/>
                  <a:pt x="1329" y="1842"/>
                </a:cubicBezTo>
                <a:cubicBezTo>
                  <a:pt x="1333" y="1834"/>
                  <a:pt x="1348" y="1835"/>
                  <a:pt x="1355" y="1835"/>
                </a:cubicBezTo>
                <a:cubicBezTo>
                  <a:pt x="1392" y="1835"/>
                  <a:pt x="1392" y="1835"/>
                  <a:pt x="1392" y="1835"/>
                </a:cubicBezTo>
                <a:cubicBezTo>
                  <a:pt x="1396" y="1835"/>
                  <a:pt x="1399" y="1835"/>
                  <a:pt x="1402" y="1836"/>
                </a:cubicBezTo>
                <a:cubicBezTo>
                  <a:pt x="1403" y="1836"/>
                  <a:pt x="1404" y="1836"/>
                  <a:pt x="1405" y="1836"/>
                </a:cubicBezTo>
                <a:cubicBezTo>
                  <a:pt x="1405" y="1836"/>
                  <a:pt x="1405" y="1837"/>
                  <a:pt x="1406" y="1837"/>
                </a:cubicBezTo>
                <a:cubicBezTo>
                  <a:pt x="1406" y="1837"/>
                  <a:pt x="1407" y="1837"/>
                  <a:pt x="1408" y="1837"/>
                </a:cubicBezTo>
                <a:cubicBezTo>
                  <a:pt x="1409" y="1837"/>
                  <a:pt x="1410" y="1838"/>
                  <a:pt x="1411" y="1838"/>
                </a:cubicBezTo>
                <a:cubicBezTo>
                  <a:pt x="1411" y="1838"/>
                  <a:pt x="1411" y="1838"/>
                  <a:pt x="1411" y="1838"/>
                </a:cubicBezTo>
                <a:cubicBezTo>
                  <a:pt x="1411" y="1838"/>
                  <a:pt x="1411" y="1838"/>
                  <a:pt x="1411" y="1838"/>
                </a:cubicBezTo>
                <a:cubicBezTo>
                  <a:pt x="1412" y="1839"/>
                  <a:pt x="1413" y="1839"/>
                  <a:pt x="1414" y="1840"/>
                </a:cubicBezTo>
                <a:cubicBezTo>
                  <a:pt x="1415" y="1840"/>
                  <a:pt x="1415" y="1840"/>
                  <a:pt x="1416" y="1841"/>
                </a:cubicBezTo>
                <a:cubicBezTo>
                  <a:pt x="1416" y="1841"/>
                  <a:pt x="1416" y="1841"/>
                  <a:pt x="1417" y="1841"/>
                </a:cubicBezTo>
                <a:cubicBezTo>
                  <a:pt x="1417" y="1841"/>
                  <a:pt x="1417" y="1841"/>
                  <a:pt x="1417" y="1842"/>
                </a:cubicBezTo>
                <a:cubicBezTo>
                  <a:pt x="1418" y="1842"/>
                  <a:pt x="1418" y="1842"/>
                  <a:pt x="1418" y="1842"/>
                </a:cubicBezTo>
                <a:cubicBezTo>
                  <a:pt x="1420" y="1844"/>
                  <a:pt x="1422" y="1845"/>
                  <a:pt x="1423" y="1847"/>
                </a:cubicBezTo>
                <a:cubicBezTo>
                  <a:pt x="1423" y="1847"/>
                  <a:pt x="1423" y="1847"/>
                  <a:pt x="1423" y="1847"/>
                </a:cubicBezTo>
                <a:cubicBezTo>
                  <a:pt x="1426" y="1852"/>
                  <a:pt x="1428" y="1859"/>
                  <a:pt x="1431" y="1864"/>
                </a:cubicBezTo>
                <a:cubicBezTo>
                  <a:pt x="1431" y="1864"/>
                  <a:pt x="1431" y="1864"/>
                  <a:pt x="1431" y="1864"/>
                </a:cubicBezTo>
                <a:cubicBezTo>
                  <a:pt x="1432" y="1867"/>
                  <a:pt x="1434" y="1870"/>
                  <a:pt x="1435" y="1873"/>
                </a:cubicBezTo>
                <a:cubicBezTo>
                  <a:pt x="1435" y="1873"/>
                  <a:pt x="1435" y="1873"/>
                  <a:pt x="1435" y="1873"/>
                </a:cubicBezTo>
                <a:cubicBezTo>
                  <a:pt x="1435" y="1873"/>
                  <a:pt x="1435" y="1873"/>
                  <a:pt x="1435" y="1874"/>
                </a:cubicBezTo>
                <a:cubicBezTo>
                  <a:pt x="1436" y="1879"/>
                  <a:pt x="1431" y="1882"/>
                  <a:pt x="1425" y="1883"/>
                </a:cubicBezTo>
                <a:cubicBezTo>
                  <a:pt x="1425" y="1883"/>
                  <a:pt x="1425" y="1883"/>
                  <a:pt x="1425" y="1883"/>
                </a:cubicBezTo>
                <a:cubicBezTo>
                  <a:pt x="1425" y="1883"/>
                  <a:pt x="1424" y="1883"/>
                  <a:pt x="1424" y="1883"/>
                </a:cubicBezTo>
                <a:cubicBezTo>
                  <a:pt x="1423" y="1884"/>
                  <a:pt x="1422" y="1884"/>
                  <a:pt x="1421" y="1884"/>
                </a:cubicBezTo>
                <a:cubicBezTo>
                  <a:pt x="1421" y="1884"/>
                  <a:pt x="1420" y="1884"/>
                  <a:pt x="1420" y="1884"/>
                </a:cubicBezTo>
                <a:cubicBezTo>
                  <a:pt x="1419" y="1884"/>
                  <a:pt x="1418" y="1884"/>
                  <a:pt x="1417" y="1884"/>
                </a:cubicBezTo>
                <a:cubicBezTo>
                  <a:pt x="1417" y="1884"/>
                  <a:pt x="1416" y="1884"/>
                  <a:pt x="1416" y="1884"/>
                </a:cubicBezTo>
                <a:cubicBezTo>
                  <a:pt x="1416" y="1884"/>
                  <a:pt x="1416" y="1884"/>
                  <a:pt x="1415" y="1884"/>
                </a:cubicBezTo>
                <a:cubicBezTo>
                  <a:pt x="1414" y="1884"/>
                  <a:pt x="1414" y="1884"/>
                  <a:pt x="1414" y="1884"/>
                </a:cubicBezTo>
                <a:cubicBezTo>
                  <a:pt x="1408" y="1884"/>
                  <a:pt x="1403" y="1884"/>
                  <a:pt x="1397" y="1884"/>
                </a:cubicBezTo>
                <a:cubicBezTo>
                  <a:pt x="1387" y="1884"/>
                  <a:pt x="1378" y="1884"/>
                  <a:pt x="1368" y="1884"/>
                </a:cubicBezTo>
                <a:cubicBezTo>
                  <a:pt x="1362" y="1884"/>
                  <a:pt x="1355" y="1883"/>
                  <a:pt x="1349" y="1880"/>
                </a:cubicBezTo>
                <a:cubicBezTo>
                  <a:pt x="1349" y="1880"/>
                  <a:pt x="1349" y="1880"/>
                  <a:pt x="1349" y="1880"/>
                </a:cubicBezTo>
                <a:close/>
                <a:moveTo>
                  <a:pt x="1373" y="1961"/>
                </a:moveTo>
                <a:cubicBezTo>
                  <a:pt x="1371" y="1959"/>
                  <a:pt x="1369" y="1956"/>
                  <a:pt x="1369" y="1954"/>
                </a:cubicBezTo>
                <a:cubicBezTo>
                  <a:pt x="1363" y="1940"/>
                  <a:pt x="1363" y="1940"/>
                  <a:pt x="1363" y="1940"/>
                </a:cubicBezTo>
                <a:cubicBezTo>
                  <a:pt x="1362" y="1935"/>
                  <a:pt x="1360" y="1931"/>
                  <a:pt x="1359" y="1927"/>
                </a:cubicBezTo>
                <a:cubicBezTo>
                  <a:pt x="1359" y="1927"/>
                  <a:pt x="1359" y="1927"/>
                  <a:pt x="1359" y="1927"/>
                </a:cubicBezTo>
                <a:cubicBezTo>
                  <a:pt x="1358" y="1925"/>
                  <a:pt x="1358" y="1925"/>
                  <a:pt x="1358" y="1925"/>
                </a:cubicBezTo>
                <a:cubicBezTo>
                  <a:pt x="1357" y="1923"/>
                  <a:pt x="1357" y="1921"/>
                  <a:pt x="1358" y="1919"/>
                </a:cubicBezTo>
                <a:cubicBezTo>
                  <a:pt x="1358" y="1918"/>
                  <a:pt x="1359" y="1917"/>
                  <a:pt x="1360" y="1916"/>
                </a:cubicBezTo>
                <a:cubicBezTo>
                  <a:pt x="1360" y="1916"/>
                  <a:pt x="1361" y="1916"/>
                  <a:pt x="1361" y="1915"/>
                </a:cubicBezTo>
                <a:cubicBezTo>
                  <a:pt x="1361" y="1915"/>
                  <a:pt x="1361" y="1915"/>
                  <a:pt x="1362" y="1915"/>
                </a:cubicBezTo>
                <a:cubicBezTo>
                  <a:pt x="1364" y="1913"/>
                  <a:pt x="1366" y="1912"/>
                  <a:pt x="1369" y="1911"/>
                </a:cubicBezTo>
                <a:cubicBezTo>
                  <a:pt x="1371" y="1911"/>
                  <a:pt x="1374" y="1910"/>
                  <a:pt x="1376" y="1910"/>
                </a:cubicBezTo>
                <a:cubicBezTo>
                  <a:pt x="1386" y="1909"/>
                  <a:pt x="1397" y="1910"/>
                  <a:pt x="1402" y="1910"/>
                </a:cubicBezTo>
                <a:cubicBezTo>
                  <a:pt x="1420" y="1910"/>
                  <a:pt x="1451" y="1906"/>
                  <a:pt x="1461" y="1925"/>
                </a:cubicBezTo>
                <a:cubicBezTo>
                  <a:pt x="1461" y="1925"/>
                  <a:pt x="1461" y="1925"/>
                  <a:pt x="1461" y="1925"/>
                </a:cubicBezTo>
                <a:cubicBezTo>
                  <a:pt x="1461" y="1925"/>
                  <a:pt x="1461" y="1925"/>
                  <a:pt x="1461" y="1925"/>
                </a:cubicBezTo>
                <a:cubicBezTo>
                  <a:pt x="1461" y="1925"/>
                  <a:pt x="1461" y="1925"/>
                  <a:pt x="1461" y="1925"/>
                </a:cubicBezTo>
                <a:cubicBezTo>
                  <a:pt x="1465" y="1933"/>
                  <a:pt x="1469" y="1940"/>
                  <a:pt x="1473" y="1948"/>
                </a:cubicBezTo>
                <a:cubicBezTo>
                  <a:pt x="1474" y="1951"/>
                  <a:pt x="1476" y="1953"/>
                  <a:pt x="1476" y="1956"/>
                </a:cubicBezTo>
                <a:cubicBezTo>
                  <a:pt x="1476" y="1956"/>
                  <a:pt x="1476" y="1956"/>
                  <a:pt x="1476" y="1957"/>
                </a:cubicBezTo>
                <a:cubicBezTo>
                  <a:pt x="1477" y="1957"/>
                  <a:pt x="1477" y="1958"/>
                  <a:pt x="1477" y="1958"/>
                </a:cubicBezTo>
                <a:cubicBezTo>
                  <a:pt x="1477" y="1959"/>
                  <a:pt x="1477" y="1959"/>
                  <a:pt x="1477" y="1960"/>
                </a:cubicBezTo>
                <a:cubicBezTo>
                  <a:pt x="1477" y="1960"/>
                  <a:pt x="1477" y="1960"/>
                  <a:pt x="1477" y="1960"/>
                </a:cubicBezTo>
                <a:cubicBezTo>
                  <a:pt x="1477" y="1960"/>
                  <a:pt x="1476" y="1961"/>
                  <a:pt x="1476" y="1961"/>
                </a:cubicBezTo>
                <a:cubicBezTo>
                  <a:pt x="1476" y="1962"/>
                  <a:pt x="1476" y="1962"/>
                  <a:pt x="1475" y="1963"/>
                </a:cubicBezTo>
                <a:cubicBezTo>
                  <a:pt x="1475" y="1963"/>
                  <a:pt x="1475" y="1963"/>
                  <a:pt x="1475" y="1963"/>
                </a:cubicBezTo>
                <a:cubicBezTo>
                  <a:pt x="1475" y="1964"/>
                  <a:pt x="1474" y="1965"/>
                  <a:pt x="1474" y="1965"/>
                </a:cubicBezTo>
                <a:cubicBezTo>
                  <a:pt x="1473" y="1965"/>
                  <a:pt x="1473" y="1965"/>
                  <a:pt x="1473" y="1966"/>
                </a:cubicBezTo>
                <a:cubicBezTo>
                  <a:pt x="1473" y="1966"/>
                  <a:pt x="1473" y="1966"/>
                  <a:pt x="1472" y="1966"/>
                </a:cubicBezTo>
                <a:cubicBezTo>
                  <a:pt x="1472" y="1966"/>
                  <a:pt x="1472" y="1967"/>
                  <a:pt x="1471" y="1967"/>
                </a:cubicBezTo>
                <a:cubicBezTo>
                  <a:pt x="1470" y="1968"/>
                  <a:pt x="1468" y="1969"/>
                  <a:pt x="1466" y="1969"/>
                </a:cubicBezTo>
                <a:cubicBezTo>
                  <a:pt x="1465" y="1969"/>
                  <a:pt x="1465" y="1969"/>
                  <a:pt x="1464" y="1970"/>
                </a:cubicBezTo>
                <a:cubicBezTo>
                  <a:pt x="1463" y="1970"/>
                  <a:pt x="1462" y="1970"/>
                  <a:pt x="1462" y="1970"/>
                </a:cubicBezTo>
                <a:cubicBezTo>
                  <a:pt x="1461" y="1970"/>
                  <a:pt x="1461" y="1970"/>
                  <a:pt x="1461" y="1970"/>
                </a:cubicBezTo>
                <a:cubicBezTo>
                  <a:pt x="1460" y="1970"/>
                  <a:pt x="1460" y="1970"/>
                  <a:pt x="1460" y="1970"/>
                </a:cubicBezTo>
                <a:cubicBezTo>
                  <a:pt x="1441" y="1972"/>
                  <a:pt x="1422" y="1971"/>
                  <a:pt x="1403" y="1971"/>
                </a:cubicBezTo>
                <a:cubicBezTo>
                  <a:pt x="1401" y="1971"/>
                  <a:pt x="1399" y="1971"/>
                  <a:pt x="1397" y="1970"/>
                </a:cubicBezTo>
                <a:cubicBezTo>
                  <a:pt x="1397" y="1970"/>
                  <a:pt x="1397" y="1970"/>
                  <a:pt x="1397" y="1970"/>
                </a:cubicBezTo>
                <a:cubicBezTo>
                  <a:pt x="1390" y="1970"/>
                  <a:pt x="1383" y="1967"/>
                  <a:pt x="1377" y="1964"/>
                </a:cubicBezTo>
                <a:cubicBezTo>
                  <a:pt x="1376" y="1963"/>
                  <a:pt x="1374" y="1962"/>
                  <a:pt x="1373" y="1961"/>
                </a:cubicBezTo>
                <a:close/>
                <a:moveTo>
                  <a:pt x="1527" y="2063"/>
                </a:moveTo>
                <a:cubicBezTo>
                  <a:pt x="1527" y="2063"/>
                  <a:pt x="1527" y="2064"/>
                  <a:pt x="1527" y="2064"/>
                </a:cubicBezTo>
                <a:cubicBezTo>
                  <a:pt x="1527" y="2065"/>
                  <a:pt x="1526" y="2065"/>
                  <a:pt x="1526" y="2065"/>
                </a:cubicBezTo>
                <a:cubicBezTo>
                  <a:pt x="1526" y="2066"/>
                  <a:pt x="1526" y="2066"/>
                  <a:pt x="1525" y="2067"/>
                </a:cubicBezTo>
                <a:cubicBezTo>
                  <a:pt x="1525" y="2067"/>
                  <a:pt x="1525" y="2068"/>
                  <a:pt x="1525" y="2068"/>
                </a:cubicBezTo>
                <a:cubicBezTo>
                  <a:pt x="1525" y="2068"/>
                  <a:pt x="1524" y="2068"/>
                  <a:pt x="1524" y="2069"/>
                </a:cubicBezTo>
                <a:cubicBezTo>
                  <a:pt x="1524" y="2069"/>
                  <a:pt x="1524" y="2069"/>
                  <a:pt x="1524" y="2069"/>
                </a:cubicBezTo>
                <a:cubicBezTo>
                  <a:pt x="1524" y="2069"/>
                  <a:pt x="1523" y="2070"/>
                  <a:pt x="1523" y="2070"/>
                </a:cubicBezTo>
                <a:cubicBezTo>
                  <a:pt x="1520" y="2073"/>
                  <a:pt x="1515" y="2074"/>
                  <a:pt x="1511" y="2075"/>
                </a:cubicBezTo>
                <a:cubicBezTo>
                  <a:pt x="1510" y="2075"/>
                  <a:pt x="1510" y="2075"/>
                  <a:pt x="1510" y="2075"/>
                </a:cubicBezTo>
                <a:cubicBezTo>
                  <a:pt x="1508" y="2075"/>
                  <a:pt x="1506" y="2076"/>
                  <a:pt x="1504" y="2076"/>
                </a:cubicBezTo>
                <a:cubicBezTo>
                  <a:pt x="1504" y="2076"/>
                  <a:pt x="1504" y="2076"/>
                  <a:pt x="1504" y="2076"/>
                </a:cubicBezTo>
                <a:cubicBezTo>
                  <a:pt x="1503" y="2076"/>
                  <a:pt x="1503" y="2076"/>
                  <a:pt x="1503" y="2076"/>
                </a:cubicBezTo>
                <a:cubicBezTo>
                  <a:pt x="1501" y="2076"/>
                  <a:pt x="1499" y="2076"/>
                  <a:pt x="1497" y="2076"/>
                </a:cubicBezTo>
                <a:cubicBezTo>
                  <a:pt x="1446" y="2076"/>
                  <a:pt x="1446" y="2076"/>
                  <a:pt x="1446" y="2076"/>
                </a:cubicBezTo>
                <a:cubicBezTo>
                  <a:pt x="1444" y="2076"/>
                  <a:pt x="1441" y="2076"/>
                  <a:pt x="1439" y="2075"/>
                </a:cubicBezTo>
                <a:cubicBezTo>
                  <a:pt x="1439" y="2075"/>
                  <a:pt x="1438" y="2075"/>
                  <a:pt x="1438" y="2075"/>
                </a:cubicBezTo>
                <a:cubicBezTo>
                  <a:pt x="1427" y="2074"/>
                  <a:pt x="1414" y="2069"/>
                  <a:pt x="1408" y="2059"/>
                </a:cubicBezTo>
                <a:cubicBezTo>
                  <a:pt x="1407" y="2058"/>
                  <a:pt x="1407" y="2056"/>
                  <a:pt x="1406" y="2055"/>
                </a:cubicBezTo>
                <a:cubicBezTo>
                  <a:pt x="1406" y="2055"/>
                  <a:pt x="1406" y="2055"/>
                  <a:pt x="1406" y="2055"/>
                </a:cubicBezTo>
                <a:cubicBezTo>
                  <a:pt x="1406" y="2055"/>
                  <a:pt x="1406" y="2055"/>
                  <a:pt x="1406" y="2055"/>
                </a:cubicBezTo>
                <a:cubicBezTo>
                  <a:pt x="1403" y="2047"/>
                  <a:pt x="1400" y="2040"/>
                  <a:pt x="1398" y="2032"/>
                </a:cubicBezTo>
                <a:cubicBezTo>
                  <a:pt x="1396" y="2029"/>
                  <a:pt x="1394" y="2024"/>
                  <a:pt x="1393" y="2019"/>
                </a:cubicBezTo>
                <a:cubicBezTo>
                  <a:pt x="1393" y="2019"/>
                  <a:pt x="1393" y="2019"/>
                  <a:pt x="1393" y="2019"/>
                </a:cubicBezTo>
                <a:cubicBezTo>
                  <a:pt x="1393" y="2019"/>
                  <a:pt x="1393" y="2019"/>
                  <a:pt x="1393" y="2019"/>
                </a:cubicBezTo>
                <a:cubicBezTo>
                  <a:pt x="1392" y="2018"/>
                  <a:pt x="1392" y="2018"/>
                  <a:pt x="1392" y="2017"/>
                </a:cubicBezTo>
                <a:cubicBezTo>
                  <a:pt x="1392" y="2015"/>
                  <a:pt x="1392" y="2013"/>
                  <a:pt x="1392" y="2012"/>
                </a:cubicBezTo>
                <a:cubicBezTo>
                  <a:pt x="1393" y="2011"/>
                  <a:pt x="1393" y="2010"/>
                  <a:pt x="1394" y="2009"/>
                </a:cubicBezTo>
                <a:cubicBezTo>
                  <a:pt x="1394" y="2009"/>
                  <a:pt x="1394" y="2009"/>
                  <a:pt x="1394" y="2009"/>
                </a:cubicBezTo>
                <a:cubicBezTo>
                  <a:pt x="1397" y="2004"/>
                  <a:pt x="1403" y="2002"/>
                  <a:pt x="1409" y="2001"/>
                </a:cubicBezTo>
                <a:cubicBezTo>
                  <a:pt x="1409" y="2001"/>
                  <a:pt x="1409" y="2001"/>
                  <a:pt x="1410" y="2001"/>
                </a:cubicBezTo>
                <a:cubicBezTo>
                  <a:pt x="1411" y="2001"/>
                  <a:pt x="1413" y="2001"/>
                  <a:pt x="1414" y="2000"/>
                </a:cubicBezTo>
                <a:cubicBezTo>
                  <a:pt x="1414" y="2000"/>
                  <a:pt x="1415" y="2000"/>
                  <a:pt x="1415" y="2000"/>
                </a:cubicBezTo>
                <a:cubicBezTo>
                  <a:pt x="1418" y="2000"/>
                  <a:pt x="1418" y="2000"/>
                  <a:pt x="1418" y="2000"/>
                </a:cubicBezTo>
                <a:cubicBezTo>
                  <a:pt x="1419" y="2000"/>
                  <a:pt x="1420" y="2000"/>
                  <a:pt x="1421" y="2000"/>
                </a:cubicBezTo>
                <a:cubicBezTo>
                  <a:pt x="1437" y="2000"/>
                  <a:pt x="1453" y="2000"/>
                  <a:pt x="1469" y="2000"/>
                </a:cubicBezTo>
                <a:cubicBezTo>
                  <a:pt x="1469" y="2000"/>
                  <a:pt x="1469" y="2000"/>
                  <a:pt x="1469" y="2000"/>
                </a:cubicBezTo>
                <a:cubicBezTo>
                  <a:pt x="1469" y="2000"/>
                  <a:pt x="1469" y="2000"/>
                  <a:pt x="1469" y="2000"/>
                </a:cubicBezTo>
                <a:cubicBezTo>
                  <a:pt x="1471" y="2000"/>
                  <a:pt x="1473" y="2000"/>
                  <a:pt x="1475" y="2001"/>
                </a:cubicBezTo>
                <a:cubicBezTo>
                  <a:pt x="1475" y="2001"/>
                  <a:pt x="1476" y="2001"/>
                  <a:pt x="1476" y="2001"/>
                </a:cubicBezTo>
                <a:cubicBezTo>
                  <a:pt x="1487" y="2002"/>
                  <a:pt x="1499" y="2006"/>
                  <a:pt x="1505" y="2015"/>
                </a:cubicBezTo>
                <a:cubicBezTo>
                  <a:pt x="1506" y="2016"/>
                  <a:pt x="1507" y="2017"/>
                  <a:pt x="1508" y="2019"/>
                </a:cubicBezTo>
                <a:cubicBezTo>
                  <a:pt x="1509" y="2022"/>
                  <a:pt x="1509" y="2022"/>
                  <a:pt x="1509" y="2022"/>
                </a:cubicBezTo>
                <a:cubicBezTo>
                  <a:pt x="1512" y="2028"/>
                  <a:pt x="1516" y="2035"/>
                  <a:pt x="1519" y="2041"/>
                </a:cubicBezTo>
                <a:cubicBezTo>
                  <a:pt x="1521" y="2045"/>
                  <a:pt x="1524" y="2051"/>
                  <a:pt x="1526" y="2056"/>
                </a:cubicBezTo>
                <a:cubicBezTo>
                  <a:pt x="1527" y="2058"/>
                  <a:pt x="1527" y="2061"/>
                  <a:pt x="1527" y="2063"/>
                </a:cubicBezTo>
                <a:close/>
                <a:moveTo>
                  <a:pt x="1640" y="2000"/>
                </a:moveTo>
                <a:cubicBezTo>
                  <a:pt x="1642" y="2000"/>
                  <a:pt x="1643" y="2000"/>
                  <a:pt x="1645" y="2000"/>
                </a:cubicBezTo>
                <a:cubicBezTo>
                  <a:pt x="1645" y="2000"/>
                  <a:pt x="1645" y="2000"/>
                  <a:pt x="1646" y="2000"/>
                </a:cubicBezTo>
                <a:cubicBezTo>
                  <a:pt x="1657" y="2002"/>
                  <a:pt x="1669" y="2006"/>
                  <a:pt x="1677" y="2014"/>
                </a:cubicBezTo>
                <a:cubicBezTo>
                  <a:pt x="1678" y="2014"/>
                  <a:pt x="1678" y="2015"/>
                  <a:pt x="1678" y="2015"/>
                </a:cubicBezTo>
                <a:cubicBezTo>
                  <a:pt x="1679" y="2016"/>
                  <a:pt x="1679" y="2016"/>
                  <a:pt x="1680" y="2017"/>
                </a:cubicBezTo>
                <a:cubicBezTo>
                  <a:pt x="1680" y="2017"/>
                  <a:pt x="1680" y="2017"/>
                  <a:pt x="1680" y="2018"/>
                </a:cubicBezTo>
                <a:cubicBezTo>
                  <a:pt x="1681" y="2018"/>
                  <a:pt x="1681" y="2018"/>
                  <a:pt x="1681" y="2018"/>
                </a:cubicBezTo>
                <a:cubicBezTo>
                  <a:pt x="1682" y="2019"/>
                  <a:pt x="1682" y="2019"/>
                  <a:pt x="1682" y="2019"/>
                </a:cubicBezTo>
                <a:cubicBezTo>
                  <a:pt x="1685" y="2024"/>
                  <a:pt x="1688" y="2029"/>
                  <a:pt x="1692" y="2034"/>
                </a:cubicBezTo>
                <a:cubicBezTo>
                  <a:pt x="1692" y="2034"/>
                  <a:pt x="1692" y="2034"/>
                  <a:pt x="1692" y="2034"/>
                </a:cubicBezTo>
                <a:cubicBezTo>
                  <a:pt x="1697" y="2041"/>
                  <a:pt x="1703" y="2049"/>
                  <a:pt x="1707" y="2056"/>
                </a:cubicBezTo>
                <a:cubicBezTo>
                  <a:pt x="1707" y="2057"/>
                  <a:pt x="1707" y="2057"/>
                  <a:pt x="1708" y="2058"/>
                </a:cubicBezTo>
                <a:cubicBezTo>
                  <a:pt x="1708" y="2058"/>
                  <a:pt x="1708" y="2058"/>
                  <a:pt x="1708" y="2058"/>
                </a:cubicBezTo>
                <a:cubicBezTo>
                  <a:pt x="1709" y="2063"/>
                  <a:pt x="1709" y="2066"/>
                  <a:pt x="1707" y="2068"/>
                </a:cubicBezTo>
                <a:cubicBezTo>
                  <a:pt x="1706" y="2069"/>
                  <a:pt x="1706" y="2069"/>
                  <a:pt x="1706" y="2069"/>
                </a:cubicBezTo>
                <a:cubicBezTo>
                  <a:pt x="1705" y="2071"/>
                  <a:pt x="1702" y="2072"/>
                  <a:pt x="1699" y="2073"/>
                </a:cubicBezTo>
                <a:cubicBezTo>
                  <a:pt x="1696" y="2074"/>
                  <a:pt x="1692" y="2075"/>
                  <a:pt x="1688" y="2075"/>
                </a:cubicBezTo>
                <a:cubicBezTo>
                  <a:pt x="1684" y="2075"/>
                  <a:pt x="1684" y="2075"/>
                  <a:pt x="1684" y="2075"/>
                </a:cubicBezTo>
                <a:cubicBezTo>
                  <a:pt x="1684" y="2075"/>
                  <a:pt x="1684" y="2075"/>
                  <a:pt x="1684" y="2075"/>
                </a:cubicBezTo>
                <a:cubicBezTo>
                  <a:pt x="1666" y="2075"/>
                  <a:pt x="1648" y="2075"/>
                  <a:pt x="1629" y="2075"/>
                </a:cubicBezTo>
                <a:cubicBezTo>
                  <a:pt x="1627" y="2075"/>
                  <a:pt x="1625" y="2075"/>
                  <a:pt x="1623" y="2075"/>
                </a:cubicBezTo>
                <a:cubicBezTo>
                  <a:pt x="1623" y="2075"/>
                  <a:pt x="1623" y="2075"/>
                  <a:pt x="1623" y="2075"/>
                </a:cubicBezTo>
                <a:cubicBezTo>
                  <a:pt x="1610" y="2073"/>
                  <a:pt x="1597" y="2068"/>
                  <a:pt x="1589" y="2059"/>
                </a:cubicBezTo>
                <a:cubicBezTo>
                  <a:pt x="1588" y="2057"/>
                  <a:pt x="1587" y="2056"/>
                  <a:pt x="1586" y="2055"/>
                </a:cubicBezTo>
                <a:cubicBezTo>
                  <a:pt x="1586" y="2054"/>
                  <a:pt x="1586" y="2054"/>
                  <a:pt x="1586" y="2054"/>
                </a:cubicBezTo>
                <a:cubicBezTo>
                  <a:pt x="1586" y="2054"/>
                  <a:pt x="1586" y="2054"/>
                  <a:pt x="1586" y="2054"/>
                </a:cubicBezTo>
                <a:cubicBezTo>
                  <a:pt x="1582" y="2047"/>
                  <a:pt x="1578" y="2041"/>
                  <a:pt x="1574" y="2034"/>
                </a:cubicBezTo>
                <a:cubicBezTo>
                  <a:pt x="1571" y="2029"/>
                  <a:pt x="1566" y="2021"/>
                  <a:pt x="1564" y="2015"/>
                </a:cubicBezTo>
                <a:cubicBezTo>
                  <a:pt x="1564" y="2015"/>
                  <a:pt x="1564" y="2015"/>
                  <a:pt x="1564" y="2014"/>
                </a:cubicBezTo>
                <a:cubicBezTo>
                  <a:pt x="1564" y="2014"/>
                  <a:pt x="1564" y="2013"/>
                  <a:pt x="1564" y="2013"/>
                </a:cubicBezTo>
                <a:cubicBezTo>
                  <a:pt x="1564" y="2006"/>
                  <a:pt x="1568" y="2003"/>
                  <a:pt x="1574" y="2002"/>
                </a:cubicBezTo>
                <a:cubicBezTo>
                  <a:pt x="1574" y="2001"/>
                  <a:pt x="1574" y="2001"/>
                  <a:pt x="1574" y="2001"/>
                </a:cubicBezTo>
                <a:cubicBezTo>
                  <a:pt x="1574" y="2001"/>
                  <a:pt x="1575" y="2001"/>
                  <a:pt x="1575" y="2001"/>
                </a:cubicBezTo>
                <a:cubicBezTo>
                  <a:pt x="1575" y="2001"/>
                  <a:pt x="1576" y="2001"/>
                  <a:pt x="1576" y="2001"/>
                </a:cubicBezTo>
                <a:cubicBezTo>
                  <a:pt x="1579" y="2000"/>
                  <a:pt x="1581" y="2000"/>
                  <a:pt x="1585" y="2000"/>
                </a:cubicBezTo>
                <a:cubicBezTo>
                  <a:pt x="1621" y="2000"/>
                  <a:pt x="1621" y="2000"/>
                  <a:pt x="1621" y="2000"/>
                </a:cubicBezTo>
                <a:cubicBezTo>
                  <a:pt x="1627" y="2000"/>
                  <a:pt x="1633" y="2000"/>
                  <a:pt x="1639" y="2000"/>
                </a:cubicBezTo>
                <a:cubicBezTo>
                  <a:pt x="1639" y="2000"/>
                  <a:pt x="1639" y="2000"/>
                  <a:pt x="1639" y="2000"/>
                </a:cubicBezTo>
                <a:cubicBezTo>
                  <a:pt x="1639" y="2000"/>
                  <a:pt x="1640" y="2000"/>
                  <a:pt x="1640" y="2000"/>
                </a:cubicBezTo>
                <a:close/>
                <a:moveTo>
                  <a:pt x="1617" y="1924"/>
                </a:moveTo>
                <a:cubicBezTo>
                  <a:pt x="1621" y="1930"/>
                  <a:pt x="1625" y="1937"/>
                  <a:pt x="1629" y="1943"/>
                </a:cubicBezTo>
                <a:cubicBezTo>
                  <a:pt x="1631" y="1946"/>
                  <a:pt x="1635" y="1950"/>
                  <a:pt x="1637" y="1955"/>
                </a:cubicBezTo>
                <a:cubicBezTo>
                  <a:pt x="1638" y="1956"/>
                  <a:pt x="1639" y="1958"/>
                  <a:pt x="1639" y="1960"/>
                </a:cubicBezTo>
                <a:cubicBezTo>
                  <a:pt x="1639" y="1961"/>
                  <a:pt x="1638" y="1962"/>
                  <a:pt x="1638" y="1963"/>
                </a:cubicBezTo>
                <a:cubicBezTo>
                  <a:pt x="1637" y="1964"/>
                  <a:pt x="1637" y="1964"/>
                  <a:pt x="1636" y="1965"/>
                </a:cubicBezTo>
                <a:cubicBezTo>
                  <a:pt x="1636" y="1965"/>
                  <a:pt x="1636" y="1965"/>
                  <a:pt x="1636" y="1965"/>
                </a:cubicBezTo>
                <a:cubicBezTo>
                  <a:pt x="1636" y="1965"/>
                  <a:pt x="1636" y="1965"/>
                  <a:pt x="1636" y="1965"/>
                </a:cubicBezTo>
                <a:cubicBezTo>
                  <a:pt x="1636" y="1966"/>
                  <a:pt x="1635" y="1966"/>
                  <a:pt x="1635" y="1966"/>
                </a:cubicBezTo>
                <a:cubicBezTo>
                  <a:pt x="1635" y="1966"/>
                  <a:pt x="1634" y="1967"/>
                  <a:pt x="1634" y="1967"/>
                </a:cubicBezTo>
                <a:cubicBezTo>
                  <a:pt x="1634" y="1967"/>
                  <a:pt x="1633" y="1967"/>
                  <a:pt x="1632" y="1968"/>
                </a:cubicBezTo>
                <a:cubicBezTo>
                  <a:pt x="1632" y="1968"/>
                  <a:pt x="1631" y="1968"/>
                  <a:pt x="1630" y="1969"/>
                </a:cubicBezTo>
                <a:cubicBezTo>
                  <a:pt x="1630" y="1969"/>
                  <a:pt x="1630" y="1969"/>
                  <a:pt x="1630" y="1969"/>
                </a:cubicBezTo>
                <a:cubicBezTo>
                  <a:pt x="1630" y="1969"/>
                  <a:pt x="1630" y="1969"/>
                  <a:pt x="1629" y="1969"/>
                </a:cubicBezTo>
                <a:cubicBezTo>
                  <a:pt x="1620" y="1972"/>
                  <a:pt x="1607" y="1970"/>
                  <a:pt x="1598" y="1970"/>
                </a:cubicBezTo>
                <a:cubicBezTo>
                  <a:pt x="1588" y="1970"/>
                  <a:pt x="1578" y="1970"/>
                  <a:pt x="1567" y="1970"/>
                </a:cubicBezTo>
                <a:cubicBezTo>
                  <a:pt x="1558" y="1970"/>
                  <a:pt x="1547" y="1968"/>
                  <a:pt x="1539" y="1962"/>
                </a:cubicBezTo>
                <a:cubicBezTo>
                  <a:pt x="1538" y="1962"/>
                  <a:pt x="1536" y="1961"/>
                  <a:pt x="1535" y="1960"/>
                </a:cubicBezTo>
                <a:cubicBezTo>
                  <a:pt x="1533" y="1958"/>
                  <a:pt x="1531" y="1956"/>
                  <a:pt x="1530" y="1954"/>
                </a:cubicBezTo>
                <a:cubicBezTo>
                  <a:pt x="1529" y="1952"/>
                  <a:pt x="1529" y="1952"/>
                  <a:pt x="1529" y="1952"/>
                </a:cubicBezTo>
                <a:cubicBezTo>
                  <a:pt x="1529" y="1952"/>
                  <a:pt x="1529" y="1952"/>
                  <a:pt x="1529" y="1952"/>
                </a:cubicBezTo>
                <a:cubicBezTo>
                  <a:pt x="1524" y="1944"/>
                  <a:pt x="1520" y="1936"/>
                  <a:pt x="1515" y="1928"/>
                </a:cubicBezTo>
                <a:cubicBezTo>
                  <a:pt x="1513" y="1925"/>
                  <a:pt x="1513" y="1925"/>
                  <a:pt x="1513" y="1925"/>
                </a:cubicBezTo>
                <a:cubicBezTo>
                  <a:pt x="1512" y="1923"/>
                  <a:pt x="1512" y="1921"/>
                  <a:pt x="1512" y="1919"/>
                </a:cubicBezTo>
                <a:cubicBezTo>
                  <a:pt x="1512" y="1917"/>
                  <a:pt x="1513" y="1915"/>
                  <a:pt x="1515" y="1914"/>
                </a:cubicBezTo>
                <a:cubicBezTo>
                  <a:pt x="1517" y="1913"/>
                  <a:pt x="1519" y="1912"/>
                  <a:pt x="1522" y="1911"/>
                </a:cubicBezTo>
                <a:cubicBezTo>
                  <a:pt x="1524" y="1910"/>
                  <a:pt x="1528" y="1910"/>
                  <a:pt x="1531" y="1910"/>
                </a:cubicBezTo>
                <a:cubicBezTo>
                  <a:pt x="1532" y="1910"/>
                  <a:pt x="1532" y="1910"/>
                  <a:pt x="1532" y="1910"/>
                </a:cubicBezTo>
                <a:cubicBezTo>
                  <a:pt x="1540" y="1909"/>
                  <a:pt x="1548" y="1910"/>
                  <a:pt x="1553" y="1910"/>
                </a:cubicBezTo>
                <a:cubicBezTo>
                  <a:pt x="1573" y="1910"/>
                  <a:pt x="1604" y="1906"/>
                  <a:pt x="1617" y="1924"/>
                </a:cubicBezTo>
                <a:close/>
                <a:moveTo>
                  <a:pt x="366" y="1441"/>
                </a:moveTo>
                <a:cubicBezTo>
                  <a:pt x="372" y="1443"/>
                  <a:pt x="377" y="1446"/>
                  <a:pt x="382" y="1448"/>
                </a:cubicBezTo>
                <a:cubicBezTo>
                  <a:pt x="392" y="1453"/>
                  <a:pt x="403" y="1458"/>
                  <a:pt x="413" y="1462"/>
                </a:cubicBezTo>
                <a:cubicBezTo>
                  <a:pt x="418" y="1464"/>
                  <a:pt x="422" y="1466"/>
                  <a:pt x="426" y="1468"/>
                </a:cubicBezTo>
                <a:cubicBezTo>
                  <a:pt x="430" y="1469"/>
                  <a:pt x="433" y="1470"/>
                  <a:pt x="437" y="1472"/>
                </a:cubicBezTo>
                <a:cubicBezTo>
                  <a:pt x="458" y="1479"/>
                  <a:pt x="479" y="1486"/>
                  <a:pt x="502" y="1492"/>
                </a:cubicBezTo>
                <a:cubicBezTo>
                  <a:pt x="527" y="1499"/>
                  <a:pt x="552" y="1505"/>
                  <a:pt x="578" y="1510"/>
                </a:cubicBezTo>
                <a:cubicBezTo>
                  <a:pt x="683" y="1532"/>
                  <a:pt x="786" y="1541"/>
                  <a:pt x="819" y="1542"/>
                </a:cubicBezTo>
                <a:cubicBezTo>
                  <a:pt x="819" y="1610"/>
                  <a:pt x="819" y="1610"/>
                  <a:pt x="819" y="1610"/>
                </a:cubicBezTo>
                <a:cubicBezTo>
                  <a:pt x="857" y="1570"/>
                  <a:pt x="857" y="1570"/>
                  <a:pt x="857" y="1570"/>
                </a:cubicBezTo>
                <a:cubicBezTo>
                  <a:pt x="906" y="1518"/>
                  <a:pt x="906" y="1518"/>
                  <a:pt x="906" y="1518"/>
                </a:cubicBezTo>
                <a:cubicBezTo>
                  <a:pt x="1019" y="1399"/>
                  <a:pt x="1019" y="1399"/>
                  <a:pt x="1019" y="1399"/>
                </a:cubicBezTo>
                <a:cubicBezTo>
                  <a:pt x="933" y="1308"/>
                  <a:pt x="933" y="1308"/>
                  <a:pt x="933" y="1308"/>
                </a:cubicBezTo>
                <a:cubicBezTo>
                  <a:pt x="819" y="1188"/>
                  <a:pt x="819" y="1188"/>
                  <a:pt x="819" y="1188"/>
                </a:cubicBezTo>
                <a:cubicBezTo>
                  <a:pt x="819" y="1271"/>
                  <a:pt x="819" y="1271"/>
                  <a:pt x="819" y="1271"/>
                </a:cubicBezTo>
                <a:cubicBezTo>
                  <a:pt x="740" y="1279"/>
                  <a:pt x="653" y="1266"/>
                  <a:pt x="578" y="1249"/>
                </a:cubicBezTo>
                <a:cubicBezTo>
                  <a:pt x="550" y="1242"/>
                  <a:pt x="525" y="1235"/>
                  <a:pt x="502" y="1229"/>
                </a:cubicBezTo>
                <a:cubicBezTo>
                  <a:pt x="471" y="1219"/>
                  <a:pt x="445" y="1211"/>
                  <a:pt x="426" y="1204"/>
                </a:cubicBezTo>
                <a:cubicBezTo>
                  <a:pt x="422" y="1202"/>
                  <a:pt x="418" y="1201"/>
                  <a:pt x="415" y="1199"/>
                </a:cubicBezTo>
                <a:cubicBezTo>
                  <a:pt x="414" y="1199"/>
                  <a:pt x="414" y="1199"/>
                  <a:pt x="413" y="1199"/>
                </a:cubicBezTo>
                <a:cubicBezTo>
                  <a:pt x="413" y="1199"/>
                  <a:pt x="413" y="1199"/>
                  <a:pt x="413" y="1199"/>
                </a:cubicBezTo>
                <a:cubicBezTo>
                  <a:pt x="354" y="1175"/>
                  <a:pt x="300" y="1147"/>
                  <a:pt x="253" y="1115"/>
                </a:cubicBezTo>
                <a:cubicBezTo>
                  <a:pt x="189" y="1073"/>
                  <a:pt x="142" y="1028"/>
                  <a:pt x="110" y="981"/>
                </a:cubicBezTo>
                <a:cubicBezTo>
                  <a:pt x="94" y="963"/>
                  <a:pt x="80" y="944"/>
                  <a:pt x="68" y="925"/>
                </a:cubicBezTo>
                <a:cubicBezTo>
                  <a:pt x="33" y="870"/>
                  <a:pt x="13" y="811"/>
                  <a:pt x="11" y="751"/>
                </a:cubicBezTo>
                <a:cubicBezTo>
                  <a:pt x="7" y="768"/>
                  <a:pt x="4" y="785"/>
                  <a:pt x="3" y="802"/>
                </a:cubicBezTo>
                <a:cubicBezTo>
                  <a:pt x="0" y="834"/>
                  <a:pt x="4" y="864"/>
                  <a:pt x="7" y="893"/>
                </a:cubicBezTo>
                <a:cubicBezTo>
                  <a:pt x="8" y="898"/>
                  <a:pt x="9" y="904"/>
                  <a:pt x="9" y="909"/>
                </a:cubicBezTo>
                <a:cubicBezTo>
                  <a:pt x="22" y="1021"/>
                  <a:pt x="22" y="1021"/>
                  <a:pt x="22" y="1021"/>
                </a:cubicBezTo>
                <a:cubicBezTo>
                  <a:pt x="23" y="1025"/>
                  <a:pt x="23" y="1029"/>
                  <a:pt x="24" y="1033"/>
                </a:cubicBezTo>
                <a:cubicBezTo>
                  <a:pt x="25" y="1048"/>
                  <a:pt x="27" y="1064"/>
                  <a:pt x="30" y="1080"/>
                </a:cubicBezTo>
                <a:cubicBezTo>
                  <a:pt x="34" y="1101"/>
                  <a:pt x="40" y="1121"/>
                  <a:pt x="47" y="1140"/>
                </a:cubicBezTo>
                <a:cubicBezTo>
                  <a:pt x="61" y="1175"/>
                  <a:pt x="80" y="1208"/>
                  <a:pt x="103" y="1239"/>
                </a:cubicBezTo>
                <a:cubicBezTo>
                  <a:pt x="146" y="1295"/>
                  <a:pt x="202" y="1344"/>
                  <a:pt x="275" y="1390"/>
                </a:cubicBezTo>
                <a:cubicBezTo>
                  <a:pt x="304" y="1409"/>
                  <a:pt x="335" y="1426"/>
                  <a:pt x="366" y="1441"/>
                </a:cubicBezTo>
                <a:close/>
                <a:moveTo>
                  <a:pt x="64" y="773"/>
                </a:moveTo>
                <a:cubicBezTo>
                  <a:pt x="67" y="798"/>
                  <a:pt x="74" y="823"/>
                  <a:pt x="84" y="848"/>
                </a:cubicBezTo>
                <a:cubicBezTo>
                  <a:pt x="107" y="785"/>
                  <a:pt x="165" y="713"/>
                  <a:pt x="209" y="677"/>
                </a:cubicBezTo>
                <a:cubicBezTo>
                  <a:pt x="272" y="628"/>
                  <a:pt x="353" y="583"/>
                  <a:pt x="451" y="545"/>
                </a:cubicBezTo>
                <a:cubicBezTo>
                  <a:pt x="515" y="521"/>
                  <a:pt x="582" y="501"/>
                  <a:pt x="652" y="486"/>
                </a:cubicBezTo>
                <a:cubicBezTo>
                  <a:pt x="652" y="314"/>
                  <a:pt x="652" y="314"/>
                  <a:pt x="652" y="314"/>
                </a:cubicBezTo>
                <a:cubicBezTo>
                  <a:pt x="640" y="317"/>
                  <a:pt x="627" y="320"/>
                  <a:pt x="615" y="323"/>
                </a:cubicBezTo>
                <a:cubicBezTo>
                  <a:pt x="544" y="340"/>
                  <a:pt x="476" y="361"/>
                  <a:pt x="413" y="386"/>
                </a:cubicBezTo>
                <a:cubicBezTo>
                  <a:pt x="345" y="413"/>
                  <a:pt x="288" y="442"/>
                  <a:pt x="238" y="474"/>
                </a:cubicBezTo>
                <a:cubicBezTo>
                  <a:pt x="204" y="496"/>
                  <a:pt x="178" y="516"/>
                  <a:pt x="153" y="537"/>
                </a:cubicBezTo>
                <a:cubicBezTo>
                  <a:pt x="142" y="547"/>
                  <a:pt x="131" y="556"/>
                  <a:pt x="122" y="566"/>
                </a:cubicBezTo>
                <a:cubicBezTo>
                  <a:pt x="81" y="622"/>
                  <a:pt x="60" y="684"/>
                  <a:pt x="62" y="747"/>
                </a:cubicBezTo>
                <a:cubicBezTo>
                  <a:pt x="62" y="756"/>
                  <a:pt x="63" y="764"/>
                  <a:pt x="64" y="773"/>
                </a:cubicBezTo>
                <a:close/>
                <a:moveTo>
                  <a:pt x="1928" y="693"/>
                </a:moveTo>
                <a:cubicBezTo>
                  <a:pt x="1966" y="727"/>
                  <a:pt x="2007" y="795"/>
                  <a:pt x="2021" y="856"/>
                </a:cubicBezTo>
                <a:cubicBezTo>
                  <a:pt x="2034" y="828"/>
                  <a:pt x="2042" y="798"/>
                  <a:pt x="2045" y="768"/>
                </a:cubicBezTo>
                <a:cubicBezTo>
                  <a:pt x="2046" y="761"/>
                  <a:pt x="2047" y="754"/>
                  <a:pt x="2047" y="747"/>
                </a:cubicBezTo>
                <a:cubicBezTo>
                  <a:pt x="2049" y="670"/>
                  <a:pt x="2018" y="595"/>
                  <a:pt x="1958" y="530"/>
                </a:cubicBezTo>
                <a:cubicBezTo>
                  <a:pt x="1924" y="501"/>
                  <a:pt x="1884" y="473"/>
                  <a:pt x="1839" y="447"/>
                </a:cubicBezTo>
                <a:cubicBezTo>
                  <a:pt x="1782" y="415"/>
                  <a:pt x="1718" y="387"/>
                  <a:pt x="1639" y="359"/>
                </a:cubicBezTo>
                <a:cubicBezTo>
                  <a:pt x="1584" y="340"/>
                  <a:pt x="1524" y="324"/>
                  <a:pt x="1457" y="310"/>
                </a:cubicBezTo>
                <a:cubicBezTo>
                  <a:pt x="1457" y="482"/>
                  <a:pt x="1457" y="482"/>
                  <a:pt x="1457" y="482"/>
                </a:cubicBezTo>
                <a:cubicBezTo>
                  <a:pt x="1542" y="500"/>
                  <a:pt x="1625" y="525"/>
                  <a:pt x="1700" y="556"/>
                </a:cubicBezTo>
                <a:cubicBezTo>
                  <a:pt x="1795" y="595"/>
                  <a:pt x="1871" y="642"/>
                  <a:pt x="1928" y="693"/>
                </a:cubicBezTo>
                <a:close/>
                <a:moveTo>
                  <a:pt x="1054" y="814"/>
                </a:moveTo>
                <a:cubicBezTo>
                  <a:pt x="1186" y="814"/>
                  <a:pt x="1408" y="789"/>
                  <a:pt x="1408" y="696"/>
                </a:cubicBezTo>
                <a:cubicBezTo>
                  <a:pt x="1408" y="118"/>
                  <a:pt x="1408" y="118"/>
                  <a:pt x="1408" y="118"/>
                </a:cubicBezTo>
                <a:cubicBezTo>
                  <a:pt x="1408" y="25"/>
                  <a:pt x="1186" y="0"/>
                  <a:pt x="1054" y="0"/>
                </a:cubicBezTo>
                <a:cubicBezTo>
                  <a:pt x="923" y="0"/>
                  <a:pt x="701" y="25"/>
                  <a:pt x="701" y="118"/>
                </a:cubicBezTo>
                <a:cubicBezTo>
                  <a:pt x="701" y="696"/>
                  <a:pt x="701" y="696"/>
                  <a:pt x="701" y="696"/>
                </a:cubicBezTo>
                <a:cubicBezTo>
                  <a:pt x="701" y="789"/>
                  <a:pt x="923" y="814"/>
                  <a:pt x="1054" y="814"/>
                </a:cubicBezTo>
                <a:close/>
                <a:moveTo>
                  <a:pt x="1054" y="35"/>
                </a:moveTo>
                <a:cubicBezTo>
                  <a:pt x="1219" y="35"/>
                  <a:pt x="1352" y="71"/>
                  <a:pt x="1352" y="116"/>
                </a:cubicBezTo>
                <a:cubicBezTo>
                  <a:pt x="1352" y="161"/>
                  <a:pt x="1219" y="197"/>
                  <a:pt x="1054" y="197"/>
                </a:cubicBezTo>
                <a:cubicBezTo>
                  <a:pt x="890" y="197"/>
                  <a:pt x="757" y="161"/>
                  <a:pt x="757" y="116"/>
                </a:cubicBezTo>
                <a:cubicBezTo>
                  <a:pt x="757" y="71"/>
                  <a:pt x="890" y="35"/>
                  <a:pt x="1054" y="35"/>
                </a:cubicBezTo>
                <a:close/>
              </a:path>
            </a:pathLst>
          </a:custGeom>
          <a:solidFill>
            <a:srgbClr val="595959"/>
          </a:solidFill>
          <a:ln>
            <a:noFill/>
          </a:ln>
        </p:spPr>
        <p:txBody>
          <a:bodyPr vert="horz" wrap="square" lIns="109737" tIns="54869" rIns="109737" bIns="54869" numCol="1" anchor="t" anchorCtr="0" compatLnSpc="1">
            <a:prstTxWarp prst="textNoShape">
              <a:avLst/>
            </a:prstTxWarp>
          </a:bodyPr>
          <a:lstStyle/>
          <a:p>
            <a:pPr defTabSz="1219170">
              <a:defRPr/>
            </a:pPr>
            <a:endParaRPr lang="en-US" sz="2100" kern="0" dirty="0">
              <a:solidFill>
                <a:srgbClr val="292929"/>
              </a:solidFill>
            </a:endParaRPr>
          </a:p>
        </p:txBody>
      </p:sp>
    </p:spTree>
    <p:extLst>
      <p:ext uri="{BB962C8B-B14F-4D97-AF65-F5344CB8AC3E}">
        <p14:creationId xmlns:p14="http://schemas.microsoft.com/office/powerpoint/2010/main" val="3199748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Cloud?</a:t>
            </a:r>
            <a:endParaRPr lang="en-US" dirty="0"/>
          </a:p>
        </p:txBody>
      </p:sp>
      <p:sp>
        <p:nvSpPr>
          <p:cNvPr id="3" name="Text Placeholder 2"/>
          <p:cNvSpPr>
            <a:spLocks noGrp="1"/>
          </p:cNvSpPr>
          <p:nvPr>
            <p:ph type="body" sz="quarter" idx="13"/>
          </p:nvPr>
        </p:nvSpPr>
        <p:spPr/>
        <p:txBody>
          <a:bodyPr/>
          <a:lstStyle/>
          <a:p>
            <a:r>
              <a:rPr lang="en-US" dirty="0" smtClean="0"/>
              <a:t>An approach to computing that is about Internet scaling and connecting to a variety of devices and endpoints</a:t>
            </a:r>
            <a:endParaRPr lang="en-US" dirty="0"/>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13082" y="1607473"/>
            <a:ext cx="2565837" cy="2487604"/>
          </a:xfrm>
          <a:prstGeom prst="rect">
            <a:avLst/>
          </a:prstGeom>
        </p:spPr>
      </p:pic>
      <p:pic>
        <p:nvPicPr>
          <p:cNvPr id="12" name="Picture 11"/>
          <p:cNvPicPr>
            <a:picLocks noChangeAspect="1"/>
          </p:cNvPicPr>
          <p:nvPr/>
        </p:nvPicPr>
        <p:blipFill rotWithShape="1">
          <a:blip r:embed="rId4">
            <a:extLst>
              <a:ext uri="{28A0092B-C50C-407E-A947-70E740481C1C}">
                <a14:useLocalDpi xmlns:a14="http://schemas.microsoft.com/office/drawing/2010/main" val="0"/>
              </a:ext>
            </a:extLst>
          </a:blip>
          <a:srcRect l="33655" t="39490" r="33815"/>
          <a:stretch/>
        </p:blipFill>
        <p:spPr>
          <a:xfrm>
            <a:off x="5294602" y="4217468"/>
            <a:ext cx="1602797" cy="1828905"/>
          </a:xfrm>
          <a:prstGeom prst="rect">
            <a:avLst/>
          </a:prstGeom>
        </p:spPr>
      </p:pic>
      <p:pic>
        <p:nvPicPr>
          <p:cNvPr id="13" name="Pictur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64778" y="2344387"/>
            <a:ext cx="1062445" cy="1018142"/>
          </a:xfrm>
          <a:prstGeom prst="rect">
            <a:avLst/>
          </a:prstGeom>
        </p:spPr>
      </p:pic>
    </p:spTree>
    <p:extLst>
      <p:ext uri="{BB962C8B-B14F-4D97-AF65-F5344CB8AC3E}">
        <p14:creationId xmlns:p14="http://schemas.microsoft.com/office/powerpoint/2010/main" val="1898124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par>
                                <p:cTn id="16" presetID="10" presetClass="entr" presetSubtype="0"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par>
                          <p:cTn id="19" fill="hold">
                            <p:stCondLst>
                              <p:cond delay="1500"/>
                            </p:stCondLst>
                            <p:childTnLst>
                              <p:par>
                                <p:cTn id="20" presetID="8" presetClass="emph" presetSubtype="0" repeatCount="indefinite" fill="hold" nodeType="afterEffect">
                                  <p:stCondLst>
                                    <p:cond delay="200"/>
                                  </p:stCondLst>
                                  <p:childTnLst>
                                    <p:animRot by="-21600000">
                                      <p:cBhvr>
                                        <p:cTn id="21" dur="30000" fill="hold"/>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2929362" y="1103421"/>
            <a:ext cx="7174217" cy="5220121"/>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2700"/>
          </a:p>
        </p:txBody>
      </p:sp>
      <p:sp>
        <p:nvSpPr>
          <p:cNvPr id="8" name="Title 7"/>
          <p:cNvSpPr>
            <a:spLocks noGrp="1"/>
          </p:cNvSpPr>
          <p:nvPr>
            <p:ph type="title"/>
          </p:nvPr>
        </p:nvSpPr>
        <p:spPr/>
        <p:txBody>
          <a:bodyPr/>
          <a:lstStyle/>
          <a:p>
            <a:r>
              <a:rPr lang="en-US" dirty="0" smtClean="0"/>
              <a:t>Cloud Computing Patterns</a:t>
            </a:r>
            <a:endParaRPr lang="en-US" dirty="0"/>
          </a:p>
        </p:txBody>
      </p:sp>
      <p:cxnSp>
        <p:nvCxnSpPr>
          <p:cNvPr id="50" name="Straight Arrow Connector 49"/>
          <p:cNvCxnSpPr/>
          <p:nvPr/>
        </p:nvCxnSpPr>
        <p:spPr bwMode="auto">
          <a:xfrm rot="16200000" flipV="1">
            <a:off x="3376048" y="1954103"/>
            <a:ext cx="752139" cy="4"/>
          </a:xfrm>
          <a:prstGeom prst="straightConnector1">
            <a:avLst/>
          </a:prstGeom>
          <a:noFill/>
          <a:ln w="25400" cap="flat" cmpd="sng" algn="ctr">
            <a:solidFill>
              <a:srgbClr val="292929"/>
            </a:solidFill>
            <a:prstDash val="solid"/>
            <a:headEnd type="none" w="med" len="med"/>
            <a:tailEnd type="triangle"/>
          </a:ln>
          <a:effectLst/>
        </p:spPr>
      </p:cxnSp>
      <p:cxnSp>
        <p:nvCxnSpPr>
          <p:cNvPr id="55" name="Straight Arrow Connector 54"/>
          <p:cNvCxnSpPr/>
          <p:nvPr/>
        </p:nvCxnSpPr>
        <p:spPr bwMode="auto">
          <a:xfrm>
            <a:off x="3752120" y="2321173"/>
            <a:ext cx="2732209" cy="785"/>
          </a:xfrm>
          <a:prstGeom prst="straightConnector1">
            <a:avLst/>
          </a:prstGeom>
          <a:noFill/>
          <a:ln w="25400" cap="flat" cmpd="sng" algn="ctr">
            <a:solidFill>
              <a:srgbClr val="292929"/>
            </a:solidFill>
            <a:prstDash val="solid"/>
            <a:headEnd type="none" w="med" len="med"/>
            <a:tailEnd type="triangle"/>
          </a:ln>
          <a:effectLst/>
        </p:spPr>
      </p:cxnSp>
      <p:sp>
        <p:nvSpPr>
          <p:cNvPr id="56" name="Text Placeholder 6"/>
          <p:cNvSpPr txBox="1">
            <a:spLocks/>
          </p:cNvSpPr>
          <p:nvPr/>
        </p:nvSpPr>
        <p:spPr bwMode="auto">
          <a:xfrm>
            <a:off x="6532113" y="2238535"/>
            <a:ext cx="990025" cy="11309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defTabSz="983087" eaLnBrk="0" fontAlgn="base" hangingPunct="0">
              <a:spcBef>
                <a:spcPct val="20000"/>
              </a:spcBef>
              <a:spcAft>
                <a:spcPct val="0"/>
              </a:spcAft>
              <a:buClr>
                <a:srgbClr val="000000"/>
              </a:buClr>
              <a:defRPr/>
            </a:pPr>
            <a:r>
              <a:rPr lang="en-US" sz="1200" i="1" kern="0" dirty="0">
                <a:solidFill>
                  <a:srgbClr val="292929">
                    <a:alpha val="99000"/>
                  </a:srgbClr>
                </a:solidFill>
              </a:rPr>
              <a:t>t</a:t>
            </a:r>
          </a:p>
        </p:txBody>
      </p:sp>
      <p:sp>
        <p:nvSpPr>
          <p:cNvPr id="61" name="Rectangle 60"/>
          <p:cNvSpPr/>
          <p:nvPr/>
        </p:nvSpPr>
        <p:spPr>
          <a:xfrm rot="16200000">
            <a:off x="3130103" y="1917458"/>
            <a:ext cx="862923" cy="189880"/>
          </a:xfrm>
          <a:prstGeom prst="rect">
            <a:avLst/>
          </a:prstGeom>
          <a:ln>
            <a:noFill/>
          </a:ln>
        </p:spPr>
        <p:txBody>
          <a:bodyPr wrap="square" lIns="73745" tIns="36872" rIns="73745" bIns="36872">
            <a:spAutoFit/>
          </a:bodyPr>
          <a:lstStyle/>
          <a:p>
            <a:pPr marL="245773" indent="-245773" algn="ctr" defTabSz="983087" eaLnBrk="0" fontAlgn="base" hangingPunct="0">
              <a:lnSpc>
                <a:spcPts val="860"/>
              </a:lnSpc>
              <a:spcBef>
                <a:spcPct val="20000"/>
              </a:spcBef>
              <a:spcAft>
                <a:spcPct val="0"/>
              </a:spcAft>
              <a:buClr>
                <a:srgbClr val="000000"/>
              </a:buClr>
              <a:defRPr/>
            </a:pPr>
            <a:r>
              <a:rPr lang="en-US" sz="1100" kern="0" dirty="0">
                <a:solidFill>
                  <a:srgbClr val="292929">
                    <a:alpha val="99000"/>
                  </a:srgbClr>
                </a:solidFill>
              </a:rPr>
              <a:t>Compute </a:t>
            </a:r>
          </a:p>
        </p:txBody>
      </p:sp>
      <p:cxnSp>
        <p:nvCxnSpPr>
          <p:cNvPr id="62" name="Straight Arrow Connector 61"/>
          <p:cNvCxnSpPr/>
          <p:nvPr/>
        </p:nvCxnSpPr>
        <p:spPr bwMode="auto">
          <a:xfrm flipV="1">
            <a:off x="3752119" y="2040850"/>
            <a:ext cx="882759" cy="54917"/>
          </a:xfrm>
          <a:prstGeom prst="straightConnector1">
            <a:avLst/>
          </a:prstGeom>
          <a:noFill/>
          <a:ln w="25400" cap="flat" cmpd="sng" algn="ctr">
            <a:solidFill>
              <a:srgbClr val="292929"/>
            </a:solidFill>
            <a:prstDash val="solid"/>
            <a:headEnd type="none" w="med" len="med"/>
            <a:tailEnd type="triangle"/>
          </a:ln>
          <a:effectLst/>
        </p:spPr>
      </p:cxnSp>
      <p:cxnSp>
        <p:nvCxnSpPr>
          <p:cNvPr id="65" name="Straight Arrow Connector 64"/>
          <p:cNvCxnSpPr/>
          <p:nvPr/>
        </p:nvCxnSpPr>
        <p:spPr bwMode="auto">
          <a:xfrm flipV="1">
            <a:off x="5506583" y="2023226"/>
            <a:ext cx="924875" cy="72541"/>
          </a:xfrm>
          <a:prstGeom prst="straightConnector1">
            <a:avLst/>
          </a:prstGeom>
          <a:noFill/>
          <a:ln w="25400" cap="flat" cmpd="sng" algn="ctr">
            <a:solidFill>
              <a:srgbClr val="292929"/>
            </a:solidFill>
            <a:prstDash val="solid"/>
            <a:headEnd type="none" w="med" len="med"/>
            <a:tailEnd type="triangle"/>
          </a:ln>
          <a:effectLst/>
        </p:spPr>
      </p:cxnSp>
      <p:cxnSp>
        <p:nvCxnSpPr>
          <p:cNvPr id="66" name="Straight Connector 65"/>
          <p:cNvCxnSpPr/>
          <p:nvPr/>
        </p:nvCxnSpPr>
        <p:spPr bwMode="auto">
          <a:xfrm rot="5400000" flipH="1" flipV="1">
            <a:off x="5149530" y="1963342"/>
            <a:ext cx="716663" cy="1356"/>
          </a:xfrm>
          <a:prstGeom prst="line">
            <a:avLst/>
          </a:prstGeom>
          <a:noFill/>
          <a:ln w="19050" cap="flat" cmpd="sng" algn="ctr">
            <a:solidFill>
              <a:srgbClr val="292929"/>
            </a:solidFill>
            <a:prstDash val="sysDot"/>
            <a:headEnd type="none" w="med" len="med"/>
            <a:tailEnd type="none" w="med" len="med"/>
          </a:ln>
          <a:effectLst/>
        </p:spPr>
      </p:cxnSp>
      <p:sp>
        <p:nvSpPr>
          <p:cNvPr id="67" name="Rectangle 66"/>
          <p:cNvSpPr/>
          <p:nvPr/>
        </p:nvSpPr>
        <p:spPr>
          <a:xfrm>
            <a:off x="4599627" y="1737081"/>
            <a:ext cx="967949" cy="497657"/>
          </a:xfrm>
          <a:prstGeom prst="rect">
            <a:avLst/>
          </a:prstGeom>
          <a:ln>
            <a:noFill/>
          </a:ln>
        </p:spPr>
        <p:txBody>
          <a:bodyPr wrap="square" lIns="73745" tIns="36872" rIns="73745" bIns="36872">
            <a:spAutoFit/>
          </a:bodyPr>
          <a:lstStyle/>
          <a:p>
            <a:pPr marL="245773" indent="-245773" algn="ctr" defTabSz="983087" eaLnBrk="0" fontAlgn="base" hangingPunct="0">
              <a:lnSpc>
                <a:spcPts val="860"/>
              </a:lnSpc>
              <a:spcBef>
                <a:spcPct val="20000"/>
              </a:spcBef>
              <a:spcAft>
                <a:spcPct val="0"/>
              </a:spcAft>
              <a:buClr>
                <a:srgbClr val="000000"/>
              </a:buClr>
              <a:defRPr/>
            </a:pPr>
            <a:endParaRPr lang="en-US" sz="1100" kern="0" dirty="0">
              <a:solidFill>
                <a:srgbClr val="292929">
                  <a:alpha val="99000"/>
                </a:srgbClr>
              </a:solidFill>
            </a:endParaRPr>
          </a:p>
          <a:p>
            <a:pPr marL="245773" indent="-245773" algn="ctr" defTabSz="983087" eaLnBrk="0" fontAlgn="base" hangingPunct="0">
              <a:lnSpc>
                <a:spcPts val="860"/>
              </a:lnSpc>
              <a:spcAft>
                <a:spcPts val="645"/>
              </a:spcAft>
              <a:buClr>
                <a:srgbClr val="000000"/>
              </a:buClr>
              <a:defRPr/>
            </a:pPr>
            <a:r>
              <a:rPr lang="en-US" sz="1100" kern="0" dirty="0">
                <a:solidFill>
                  <a:srgbClr val="292929">
                    <a:alpha val="99000"/>
                  </a:srgbClr>
                </a:solidFill>
              </a:rPr>
              <a:t>Inactivity</a:t>
            </a:r>
          </a:p>
          <a:p>
            <a:pPr marL="245773" indent="-245773" algn="ctr" defTabSz="983087" eaLnBrk="0" fontAlgn="base" hangingPunct="0">
              <a:lnSpc>
                <a:spcPts val="860"/>
              </a:lnSpc>
              <a:spcAft>
                <a:spcPts val="645"/>
              </a:spcAft>
              <a:buClr>
                <a:srgbClr val="000000"/>
              </a:buClr>
              <a:defRPr/>
            </a:pPr>
            <a:r>
              <a:rPr lang="en-US" sz="1100" kern="0" dirty="0">
                <a:solidFill>
                  <a:srgbClr val="292929">
                    <a:alpha val="99000"/>
                  </a:srgbClr>
                </a:solidFill>
              </a:rPr>
              <a:t>Period </a:t>
            </a:r>
          </a:p>
        </p:txBody>
      </p:sp>
      <p:cxnSp>
        <p:nvCxnSpPr>
          <p:cNvPr id="68" name="Straight Connector 67"/>
          <p:cNvCxnSpPr/>
          <p:nvPr/>
        </p:nvCxnSpPr>
        <p:spPr bwMode="auto">
          <a:xfrm rot="5400000" flipH="1" flipV="1">
            <a:off x="4295062" y="1963342"/>
            <a:ext cx="716663" cy="1356"/>
          </a:xfrm>
          <a:prstGeom prst="line">
            <a:avLst/>
          </a:prstGeom>
          <a:noFill/>
          <a:ln w="19050" cap="flat" cmpd="sng" algn="ctr">
            <a:solidFill>
              <a:srgbClr val="292929"/>
            </a:solidFill>
            <a:prstDash val="sysDot"/>
            <a:headEnd type="none" w="med" len="med"/>
            <a:tailEnd type="none" w="med" len="med"/>
          </a:ln>
          <a:effectLst/>
        </p:spPr>
      </p:cxnSp>
      <p:sp>
        <p:nvSpPr>
          <p:cNvPr id="69" name="Text Placeholder 6"/>
          <p:cNvSpPr txBox="1">
            <a:spLocks/>
          </p:cNvSpPr>
          <p:nvPr/>
        </p:nvSpPr>
        <p:spPr bwMode="auto">
          <a:xfrm>
            <a:off x="6532113" y="3498610"/>
            <a:ext cx="990025" cy="11309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defTabSz="983087" eaLnBrk="0" fontAlgn="base" hangingPunct="0">
              <a:spcBef>
                <a:spcPct val="20000"/>
              </a:spcBef>
              <a:spcAft>
                <a:spcPct val="0"/>
              </a:spcAft>
              <a:buClr>
                <a:srgbClr val="000000"/>
              </a:buClr>
              <a:defRPr/>
            </a:pPr>
            <a:r>
              <a:rPr lang="en-US" sz="1200" i="1" kern="0" dirty="0">
                <a:solidFill>
                  <a:srgbClr val="292929">
                    <a:alpha val="99000"/>
                  </a:srgbClr>
                </a:solidFill>
              </a:rPr>
              <a:t>t</a:t>
            </a:r>
          </a:p>
        </p:txBody>
      </p:sp>
      <p:sp>
        <p:nvSpPr>
          <p:cNvPr id="70" name="Text Placeholder 6"/>
          <p:cNvSpPr txBox="1">
            <a:spLocks/>
          </p:cNvSpPr>
          <p:nvPr/>
        </p:nvSpPr>
        <p:spPr bwMode="auto">
          <a:xfrm>
            <a:off x="6532113" y="4689334"/>
            <a:ext cx="990025" cy="11309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defTabSz="983087" eaLnBrk="0" fontAlgn="base" hangingPunct="0">
              <a:spcBef>
                <a:spcPct val="20000"/>
              </a:spcBef>
              <a:spcAft>
                <a:spcPct val="0"/>
              </a:spcAft>
              <a:buClr>
                <a:srgbClr val="000000"/>
              </a:buClr>
              <a:defRPr/>
            </a:pPr>
            <a:r>
              <a:rPr lang="en-US" sz="1200" i="1" kern="0" dirty="0">
                <a:solidFill>
                  <a:srgbClr val="292929">
                    <a:alpha val="99000"/>
                  </a:srgbClr>
                </a:solidFill>
              </a:rPr>
              <a:t>t</a:t>
            </a:r>
          </a:p>
        </p:txBody>
      </p:sp>
      <p:sp>
        <p:nvSpPr>
          <p:cNvPr id="71" name="Text Placeholder 6"/>
          <p:cNvSpPr txBox="1">
            <a:spLocks/>
          </p:cNvSpPr>
          <p:nvPr/>
        </p:nvSpPr>
        <p:spPr bwMode="auto">
          <a:xfrm>
            <a:off x="6532113" y="5899752"/>
            <a:ext cx="990025" cy="150529"/>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defTabSz="983087" eaLnBrk="0" fontAlgn="base" hangingPunct="0">
              <a:spcBef>
                <a:spcPct val="20000"/>
              </a:spcBef>
              <a:spcAft>
                <a:spcPct val="0"/>
              </a:spcAft>
              <a:buClr>
                <a:srgbClr val="000000"/>
              </a:buClr>
              <a:defRPr/>
            </a:pPr>
            <a:r>
              <a:rPr lang="en-US" sz="1200" i="1" kern="0" dirty="0">
                <a:solidFill>
                  <a:srgbClr val="292929">
                    <a:alpha val="99000"/>
                  </a:srgbClr>
                </a:solidFill>
              </a:rPr>
              <a:t>t</a:t>
            </a:r>
          </a:p>
        </p:txBody>
      </p:sp>
      <p:grpSp>
        <p:nvGrpSpPr>
          <p:cNvPr id="72" name="Group 71"/>
          <p:cNvGrpSpPr/>
          <p:nvPr/>
        </p:nvGrpSpPr>
        <p:grpSpPr>
          <a:xfrm>
            <a:off x="6805160" y="1455185"/>
            <a:ext cx="2880000" cy="893175"/>
            <a:chOff x="342904" y="1233639"/>
            <a:chExt cx="3613707" cy="1063148"/>
          </a:xfrm>
        </p:grpSpPr>
        <p:sp>
          <p:nvSpPr>
            <p:cNvPr id="73" name="TextBox 72"/>
            <p:cNvSpPr txBox="1"/>
            <p:nvPr/>
          </p:nvSpPr>
          <p:spPr>
            <a:xfrm>
              <a:off x="342904" y="1233639"/>
              <a:ext cx="3045807" cy="406641"/>
            </a:xfrm>
            <a:prstGeom prst="rect">
              <a:avLst/>
            </a:prstGeom>
            <a:noFill/>
            <a:ln>
              <a:noFill/>
            </a:ln>
          </p:spPr>
          <p:txBody>
            <a:bodyPr wrap="square" lIns="0" tIns="45718" rIns="0" bIns="45718" rtlCol="0">
              <a:spAutoFit/>
            </a:bodyPr>
            <a:lstStyle/>
            <a:p>
              <a:pPr defTabSz="1219170">
                <a:lnSpc>
                  <a:spcPct val="90000"/>
                </a:lnSpc>
                <a:spcBef>
                  <a:spcPct val="20000"/>
                </a:spcBef>
                <a:defRPr/>
              </a:pPr>
              <a:r>
                <a:rPr lang="en-US" kern="0" dirty="0">
                  <a:solidFill>
                    <a:srgbClr val="00AEEF">
                      <a:alpha val="99000"/>
                    </a:srgbClr>
                  </a:solidFill>
                  <a:latin typeface="Segoe UI" pitchFamily="34" charset="0"/>
                  <a:ea typeface="Segoe UI" pitchFamily="34" charset="0"/>
                  <a:cs typeface="Segoe UI" pitchFamily="34" charset="0"/>
                </a:rPr>
                <a:t>On and Off</a:t>
              </a:r>
            </a:p>
          </p:txBody>
        </p:sp>
        <p:sp>
          <p:nvSpPr>
            <p:cNvPr id="74" name="Rectangle 73"/>
            <p:cNvSpPr/>
            <p:nvPr/>
          </p:nvSpPr>
          <p:spPr>
            <a:xfrm>
              <a:off x="342906" y="1692315"/>
              <a:ext cx="3613705" cy="604472"/>
            </a:xfrm>
            <a:prstGeom prst="rect">
              <a:avLst/>
            </a:prstGeom>
            <a:ln>
              <a:noFill/>
            </a:ln>
          </p:spPr>
          <p:txBody>
            <a:bodyPr wrap="square" lIns="0" tIns="0" rIns="0" bIns="0">
              <a:spAutoFit/>
            </a:bodyPr>
            <a:lstStyle/>
            <a:p>
              <a:pPr marL="0" lvl="1" defTabSz="983007" fontAlgn="base">
                <a:spcAft>
                  <a:spcPct val="0"/>
                </a:spcAft>
                <a:defRPr/>
              </a:pPr>
              <a:r>
                <a:rPr lang="en-US" sz="1100" kern="0" dirty="0">
                  <a:solidFill>
                    <a:srgbClr val="292929">
                      <a:alpha val="99000"/>
                    </a:srgbClr>
                  </a:solidFill>
                  <a:ea typeface="Kozuka Gothic Pro R" pitchFamily="34" charset="-128"/>
                </a:rPr>
                <a:t>On and off workloads (e.g. batch job)</a:t>
              </a:r>
            </a:p>
            <a:p>
              <a:pPr marL="0" lvl="1" defTabSz="983007" fontAlgn="base">
                <a:spcAft>
                  <a:spcPct val="0"/>
                </a:spcAft>
                <a:defRPr/>
              </a:pPr>
              <a:r>
                <a:rPr lang="en-US" sz="1100" kern="0" dirty="0">
                  <a:solidFill>
                    <a:srgbClr val="292929">
                      <a:alpha val="99000"/>
                    </a:srgbClr>
                  </a:solidFill>
                  <a:ea typeface="Kozuka Gothic Pro R" pitchFamily="34" charset="-128"/>
                </a:rPr>
                <a:t>Over provisioned capacity is wasted </a:t>
              </a:r>
            </a:p>
            <a:p>
              <a:pPr marL="0" lvl="1" defTabSz="983007" fontAlgn="base">
                <a:spcAft>
                  <a:spcPct val="0"/>
                </a:spcAft>
                <a:defRPr/>
              </a:pPr>
              <a:r>
                <a:rPr lang="en-US" sz="1100" kern="0" dirty="0">
                  <a:solidFill>
                    <a:srgbClr val="292929">
                      <a:alpha val="99000"/>
                    </a:srgbClr>
                  </a:solidFill>
                  <a:ea typeface="Kozuka Gothic Pro R" pitchFamily="34" charset="-128"/>
                </a:rPr>
                <a:t>Time to market can be cumbersome </a:t>
              </a:r>
            </a:p>
          </p:txBody>
        </p:sp>
      </p:grpSp>
      <p:grpSp>
        <p:nvGrpSpPr>
          <p:cNvPr id="75" name="Group 74"/>
          <p:cNvGrpSpPr/>
          <p:nvPr/>
        </p:nvGrpSpPr>
        <p:grpSpPr>
          <a:xfrm>
            <a:off x="6805164" y="3874608"/>
            <a:ext cx="3096000" cy="939947"/>
            <a:chOff x="342905" y="3877806"/>
            <a:chExt cx="3821938" cy="1118819"/>
          </a:xfrm>
        </p:grpSpPr>
        <p:sp>
          <p:nvSpPr>
            <p:cNvPr id="76" name="TextBox 75"/>
            <p:cNvSpPr txBox="1"/>
            <p:nvPr/>
          </p:nvSpPr>
          <p:spPr>
            <a:xfrm>
              <a:off x="342905" y="3877806"/>
              <a:ext cx="3821938" cy="406640"/>
            </a:xfrm>
            <a:prstGeom prst="rect">
              <a:avLst/>
            </a:prstGeom>
            <a:noFill/>
            <a:ln>
              <a:noFill/>
            </a:ln>
          </p:spPr>
          <p:txBody>
            <a:bodyPr wrap="square" lIns="0" tIns="45718" rIns="0" bIns="45718" rtlCol="0">
              <a:spAutoFit/>
            </a:bodyPr>
            <a:lstStyle/>
            <a:p>
              <a:pPr defTabSz="1219170">
                <a:lnSpc>
                  <a:spcPct val="90000"/>
                </a:lnSpc>
                <a:spcBef>
                  <a:spcPct val="20000"/>
                </a:spcBef>
                <a:defRPr/>
              </a:pPr>
              <a:r>
                <a:rPr lang="en-US" kern="0" dirty="0">
                  <a:solidFill>
                    <a:srgbClr val="00AEEF">
                      <a:alpha val="99000"/>
                    </a:srgbClr>
                  </a:solidFill>
                  <a:latin typeface="Segoe UI" pitchFamily="34" charset="0"/>
                  <a:ea typeface="Segoe UI" pitchFamily="34" charset="0"/>
                  <a:cs typeface="Segoe UI" pitchFamily="34" charset="0"/>
                </a:rPr>
                <a:t>Unpredictable Bursting</a:t>
              </a:r>
            </a:p>
          </p:txBody>
        </p:sp>
        <p:sp>
          <p:nvSpPr>
            <p:cNvPr id="77" name="Rectangle 76"/>
            <p:cNvSpPr/>
            <p:nvPr/>
          </p:nvSpPr>
          <p:spPr>
            <a:xfrm>
              <a:off x="342905" y="4392154"/>
              <a:ext cx="3045807" cy="604471"/>
            </a:xfrm>
            <a:prstGeom prst="rect">
              <a:avLst/>
            </a:prstGeom>
            <a:ln>
              <a:noFill/>
            </a:ln>
          </p:spPr>
          <p:txBody>
            <a:bodyPr wrap="square" lIns="0" tIns="0" rIns="0" bIns="0">
              <a:spAutoFit/>
            </a:bodyPr>
            <a:lstStyle/>
            <a:p>
              <a:pPr marL="0" lvl="1" defTabSz="983007" fontAlgn="base">
                <a:spcAft>
                  <a:spcPct val="0"/>
                </a:spcAft>
                <a:defRPr/>
              </a:pPr>
              <a:r>
                <a:rPr lang="en-US" sz="1100" kern="0" dirty="0">
                  <a:solidFill>
                    <a:srgbClr val="292929">
                      <a:alpha val="99000"/>
                    </a:srgbClr>
                  </a:solidFill>
                  <a:ea typeface="Kozuka Gothic Pro R" pitchFamily="34" charset="-128"/>
                </a:rPr>
                <a:t>Unexpected/unplanned peak in demand  </a:t>
              </a:r>
            </a:p>
            <a:p>
              <a:pPr marL="0" lvl="1" defTabSz="983007" fontAlgn="base">
                <a:spcAft>
                  <a:spcPct val="0"/>
                </a:spcAft>
                <a:defRPr/>
              </a:pPr>
              <a:r>
                <a:rPr lang="en-US" sz="1100" kern="0" dirty="0">
                  <a:solidFill>
                    <a:srgbClr val="292929">
                      <a:alpha val="99000"/>
                    </a:srgbClr>
                  </a:solidFill>
                  <a:ea typeface="Kozuka Gothic Pro R" pitchFamily="34" charset="-128"/>
                </a:rPr>
                <a:t>Sudden spike impacts performance </a:t>
              </a:r>
            </a:p>
            <a:p>
              <a:pPr marL="0" lvl="1" defTabSz="983007" fontAlgn="base">
                <a:spcAft>
                  <a:spcPct val="0"/>
                </a:spcAft>
                <a:defRPr/>
              </a:pPr>
              <a:r>
                <a:rPr lang="en-US" sz="1100" kern="0" dirty="0">
                  <a:solidFill>
                    <a:srgbClr val="292929">
                      <a:alpha val="99000"/>
                    </a:srgbClr>
                  </a:solidFill>
                  <a:ea typeface="Kozuka Gothic Pro R" pitchFamily="34" charset="-128"/>
                </a:rPr>
                <a:t>Cannot over provision for extreme cases </a:t>
              </a:r>
            </a:p>
          </p:txBody>
        </p:sp>
      </p:grpSp>
      <p:cxnSp>
        <p:nvCxnSpPr>
          <p:cNvPr id="78" name="Straight Arrow Connector 77"/>
          <p:cNvCxnSpPr/>
          <p:nvPr/>
        </p:nvCxnSpPr>
        <p:spPr bwMode="auto">
          <a:xfrm flipH="1" flipV="1">
            <a:off x="3760286" y="4007382"/>
            <a:ext cx="4" cy="753965"/>
          </a:xfrm>
          <a:prstGeom prst="straightConnector1">
            <a:avLst/>
          </a:prstGeom>
          <a:noFill/>
          <a:ln w="25400" cap="flat" cmpd="sng" algn="ctr">
            <a:solidFill>
              <a:srgbClr val="292929"/>
            </a:solidFill>
            <a:prstDash val="solid"/>
            <a:headEnd type="none" w="med" len="med"/>
            <a:tailEnd type="triangle"/>
          </a:ln>
          <a:effectLst/>
        </p:spPr>
      </p:cxnSp>
      <p:cxnSp>
        <p:nvCxnSpPr>
          <p:cNvPr id="79" name="Straight Arrow Connector 78"/>
          <p:cNvCxnSpPr/>
          <p:nvPr/>
        </p:nvCxnSpPr>
        <p:spPr bwMode="auto">
          <a:xfrm>
            <a:off x="3760286" y="4752282"/>
            <a:ext cx="2732209" cy="785"/>
          </a:xfrm>
          <a:prstGeom prst="straightConnector1">
            <a:avLst/>
          </a:prstGeom>
          <a:noFill/>
          <a:ln w="25400" cap="flat" cmpd="sng" algn="ctr">
            <a:solidFill>
              <a:srgbClr val="292929"/>
            </a:solidFill>
            <a:prstDash val="solid"/>
            <a:headEnd type="none" w="med" len="med"/>
            <a:tailEnd type="triangle"/>
          </a:ln>
          <a:effectLst/>
        </p:spPr>
      </p:cxnSp>
      <p:sp>
        <p:nvSpPr>
          <p:cNvPr id="80" name="Rectangle 79"/>
          <p:cNvSpPr/>
          <p:nvPr/>
        </p:nvSpPr>
        <p:spPr>
          <a:xfrm rot="16200000">
            <a:off x="3141468" y="4335855"/>
            <a:ext cx="856528" cy="189880"/>
          </a:xfrm>
          <a:prstGeom prst="rect">
            <a:avLst/>
          </a:prstGeom>
          <a:ln>
            <a:noFill/>
          </a:ln>
        </p:spPr>
        <p:txBody>
          <a:bodyPr wrap="square" lIns="73745" tIns="36872" rIns="73745" bIns="36872">
            <a:spAutoFit/>
          </a:bodyPr>
          <a:lstStyle/>
          <a:p>
            <a:pPr marL="245773" indent="-245773" algn="ctr" defTabSz="983087" eaLnBrk="0" fontAlgn="base" hangingPunct="0">
              <a:lnSpc>
                <a:spcPts val="860"/>
              </a:lnSpc>
              <a:spcBef>
                <a:spcPct val="20000"/>
              </a:spcBef>
              <a:spcAft>
                <a:spcPct val="0"/>
              </a:spcAft>
              <a:buClr>
                <a:srgbClr val="000000"/>
              </a:buClr>
              <a:defRPr/>
            </a:pPr>
            <a:r>
              <a:rPr lang="en-US" sz="1100" kern="0" dirty="0">
                <a:solidFill>
                  <a:srgbClr val="292929">
                    <a:alpha val="99000"/>
                  </a:srgbClr>
                </a:solidFill>
              </a:rPr>
              <a:t>Compute </a:t>
            </a:r>
          </a:p>
        </p:txBody>
      </p:sp>
      <p:grpSp>
        <p:nvGrpSpPr>
          <p:cNvPr id="81" name="Group 80"/>
          <p:cNvGrpSpPr/>
          <p:nvPr/>
        </p:nvGrpSpPr>
        <p:grpSpPr>
          <a:xfrm>
            <a:off x="3755133" y="4094690"/>
            <a:ext cx="2731564" cy="413657"/>
            <a:chOff x="5520892" y="5257417"/>
            <a:chExt cx="3307216" cy="721360"/>
          </a:xfrm>
        </p:grpSpPr>
        <p:cxnSp>
          <p:nvCxnSpPr>
            <p:cNvPr id="82" name="Straight Arrow Connector 81"/>
            <p:cNvCxnSpPr/>
            <p:nvPr/>
          </p:nvCxnSpPr>
          <p:spPr bwMode="auto">
            <a:xfrm>
              <a:off x="7600265" y="5975286"/>
              <a:ext cx="1227843" cy="2508"/>
            </a:xfrm>
            <a:prstGeom prst="straightConnector1">
              <a:avLst/>
            </a:prstGeom>
            <a:noFill/>
            <a:ln w="25400" cap="flat" cmpd="sng" algn="ctr">
              <a:solidFill>
                <a:srgbClr val="292929"/>
              </a:solidFill>
              <a:prstDash val="solid"/>
              <a:headEnd type="none" w="med" len="med"/>
              <a:tailEnd type="triangle"/>
            </a:ln>
            <a:effectLst/>
          </p:spPr>
        </p:cxnSp>
        <p:cxnSp>
          <p:nvCxnSpPr>
            <p:cNvPr id="83" name="Straight Connector 82"/>
            <p:cNvCxnSpPr>
              <a:endCxn id="84" idx="0"/>
            </p:cNvCxnSpPr>
            <p:nvPr/>
          </p:nvCxnSpPr>
          <p:spPr bwMode="auto">
            <a:xfrm>
              <a:off x="5520892" y="5967876"/>
              <a:ext cx="1168667" cy="0"/>
            </a:xfrm>
            <a:prstGeom prst="line">
              <a:avLst/>
            </a:prstGeom>
            <a:noFill/>
            <a:ln w="25400" cap="flat" cmpd="sng" algn="ctr">
              <a:solidFill>
                <a:srgbClr val="292929"/>
              </a:solidFill>
              <a:prstDash val="solid"/>
              <a:headEnd type="none" w="med" len="med"/>
              <a:tailEnd type="triangle"/>
            </a:ln>
            <a:effectLst/>
          </p:spPr>
        </p:cxnSp>
        <p:sp>
          <p:nvSpPr>
            <p:cNvPr id="84" name="Freeform 83"/>
            <p:cNvSpPr/>
            <p:nvPr/>
          </p:nvSpPr>
          <p:spPr>
            <a:xfrm>
              <a:off x="6689558" y="5257417"/>
              <a:ext cx="899962" cy="721360"/>
            </a:xfrm>
            <a:custGeom>
              <a:avLst/>
              <a:gdLst>
                <a:gd name="connsiteX0" fmla="*/ 0 w 1595120"/>
                <a:gd name="connsiteY0" fmla="*/ 662093 h 672253"/>
                <a:gd name="connsiteX1" fmla="*/ 751840 w 1595120"/>
                <a:gd name="connsiteY1" fmla="*/ 1693 h 672253"/>
                <a:gd name="connsiteX2" fmla="*/ 1595120 w 1595120"/>
                <a:gd name="connsiteY2" fmla="*/ 672253 h 672253"/>
              </a:gdLst>
              <a:ahLst/>
              <a:cxnLst>
                <a:cxn ang="0">
                  <a:pos x="connsiteX0" y="connsiteY0"/>
                </a:cxn>
                <a:cxn ang="0">
                  <a:pos x="connsiteX1" y="connsiteY1"/>
                </a:cxn>
                <a:cxn ang="0">
                  <a:pos x="connsiteX2" y="connsiteY2"/>
                </a:cxn>
              </a:cxnLst>
              <a:rect l="l" t="t" r="r" b="b"/>
              <a:pathLst>
                <a:path w="1595120" h="672253">
                  <a:moveTo>
                    <a:pt x="0" y="662093"/>
                  </a:moveTo>
                  <a:cubicBezTo>
                    <a:pt x="242993" y="331046"/>
                    <a:pt x="485987" y="0"/>
                    <a:pt x="751840" y="1693"/>
                  </a:cubicBezTo>
                  <a:cubicBezTo>
                    <a:pt x="1017693" y="3386"/>
                    <a:pt x="1306406" y="337819"/>
                    <a:pt x="1595120" y="672253"/>
                  </a:cubicBezTo>
                </a:path>
              </a:pathLst>
            </a:custGeom>
            <a:noFill/>
            <a:ln w="25400" cap="flat" cmpd="sng" algn="ctr">
              <a:solidFill>
                <a:srgbClr val="292929"/>
              </a:solidFill>
              <a:prstDash val="solid"/>
              <a:headEnd type="none" w="med" len="med"/>
              <a:tailEnd type="triangle"/>
            </a:ln>
            <a:effectLst/>
          </p:spPr>
          <p:txBody>
            <a:bodyPr rtlCol="0" anchor="ctr"/>
            <a:lstStyle/>
            <a:p>
              <a:pPr algn="ctr" defTabSz="1219170">
                <a:defRPr/>
              </a:pPr>
              <a:endParaRPr lang="en-US" sz="2700" kern="0" dirty="0">
                <a:solidFill>
                  <a:srgbClr val="292929"/>
                </a:solidFill>
                <a:latin typeface="Segoe UI"/>
              </a:endParaRPr>
            </a:p>
          </p:txBody>
        </p:sp>
      </p:grpSp>
      <p:grpSp>
        <p:nvGrpSpPr>
          <p:cNvPr id="85" name="Group 84"/>
          <p:cNvGrpSpPr/>
          <p:nvPr/>
        </p:nvGrpSpPr>
        <p:grpSpPr>
          <a:xfrm>
            <a:off x="6805163" y="2681207"/>
            <a:ext cx="2702799" cy="900062"/>
            <a:chOff x="342905" y="2485579"/>
            <a:chExt cx="3119051" cy="1071345"/>
          </a:xfrm>
        </p:grpSpPr>
        <p:sp>
          <p:nvSpPr>
            <p:cNvPr id="86" name="TextBox 85"/>
            <p:cNvSpPr txBox="1"/>
            <p:nvPr/>
          </p:nvSpPr>
          <p:spPr>
            <a:xfrm>
              <a:off x="342905" y="2485579"/>
              <a:ext cx="3119051" cy="406640"/>
            </a:xfrm>
            <a:prstGeom prst="rect">
              <a:avLst/>
            </a:prstGeom>
            <a:noFill/>
            <a:ln>
              <a:noFill/>
            </a:ln>
          </p:spPr>
          <p:txBody>
            <a:bodyPr wrap="square" lIns="0" tIns="45718" rIns="0" bIns="45718" rtlCol="0">
              <a:spAutoFit/>
            </a:bodyPr>
            <a:lstStyle/>
            <a:p>
              <a:pPr defTabSz="1219170">
                <a:lnSpc>
                  <a:spcPct val="90000"/>
                </a:lnSpc>
                <a:spcBef>
                  <a:spcPct val="20000"/>
                </a:spcBef>
                <a:defRPr/>
              </a:pPr>
              <a:r>
                <a:rPr lang="en-US" kern="0" dirty="0">
                  <a:solidFill>
                    <a:srgbClr val="00AEEF">
                      <a:alpha val="99000"/>
                    </a:srgbClr>
                  </a:solidFill>
                  <a:latin typeface="Segoe UI" pitchFamily="34" charset="0"/>
                  <a:ea typeface="Segoe UI" pitchFamily="34" charset="0"/>
                  <a:cs typeface="Segoe UI" pitchFamily="34" charset="0"/>
                </a:rPr>
                <a:t>Growing Fast</a:t>
              </a:r>
            </a:p>
          </p:txBody>
        </p:sp>
        <p:sp>
          <p:nvSpPr>
            <p:cNvPr id="87" name="Rectangle 86"/>
            <p:cNvSpPr/>
            <p:nvPr/>
          </p:nvSpPr>
          <p:spPr>
            <a:xfrm>
              <a:off x="342905" y="2952452"/>
              <a:ext cx="3119051" cy="604472"/>
            </a:xfrm>
            <a:prstGeom prst="rect">
              <a:avLst/>
            </a:prstGeom>
            <a:ln>
              <a:noFill/>
            </a:ln>
          </p:spPr>
          <p:txBody>
            <a:bodyPr wrap="square" lIns="0" tIns="0" rIns="0" bIns="0">
              <a:spAutoFit/>
            </a:bodyPr>
            <a:lstStyle/>
            <a:p>
              <a:pPr marL="0" lvl="1" defTabSz="983007" fontAlgn="base">
                <a:spcAft>
                  <a:spcPct val="0"/>
                </a:spcAft>
                <a:defRPr/>
              </a:pPr>
              <a:r>
                <a:rPr lang="en-US" sz="1100" kern="0" dirty="0">
                  <a:solidFill>
                    <a:srgbClr val="292929">
                      <a:alpha val="99000"/>
                    </a:srgbClr>
                  </a:solidFill>
                  <a:ea typeface="Kozuka Gothic Pro R" pitchFamily="34" charset="-128"/>
                </a:rPr>
                <a:t>Successful services needs to grow/scale   </a:t>
              </a:r>
            </a:p>
            <a:p>
              <a:pPr marL="0" lvl="1" defTabSz="983007" fontAlgn="base">
                <a:spcAft>
                  <a:spcPct val="0"/>
                </a:spcAft>
                <a:defRPr/>
              </a:pPr>
              <a:r>
                <a:rPr lang="en-US" sz="1100" kern="0" dirty="0">
                  <a:solidFill>
                    <a:srgbClr val="292929">
                      <a:alpha val="99000"/>
                    </a:srgbClr>
                  </a:solidFill>
                  <a:ea typeface="Kozuka Gothic Pro R" pitchFamily="34" charset="-128"/>
                </a:rPr>
                <a:t>Keeping up with growth is </a:t>
              </a:r>
              <a:r>
                <a:rPr lang="en-US" sz="1100" kern="0" dirty="0" smtClean="0">
                  <a:solidFill>
                    <a:srgbClr val="292929">
                      <a:alpha val="99000"/>
                    </a:srgbClr>
                  </a:solidFill>
                  <a:ea typeface="Kozuka Gothic Pro R" pitchFamily="34" charset="-128"/>
                </a:rPr>
                <a:t>a big </a:t>
              </a:r>
              <a:r>
                <a:rPr lang="en-US" sz="1100" kern="0" dirty="0">
                  <a:solidFill>
                    <a:srgbClr val="292929">
                      <a:alpha val="99000"/>
                    </a:srgbClr>
                  </a:solidFill>
                  <a:ea typeface="Kozuka Gothic Pro R" pitchFamily="34" charset="-128"/>
                </a:rPr>
                <a:t>IT challenge </a:t>
              </a:r>
            </a:p>
            <a:p>
              <a:pPr marL="0" lvl="1" defTabSz="983007" fontAlgn="base">
                <a:spcAft>
                  <a:spcPct val="0"/>
                </a:spcAft>
                <a:defRPr/>
              </a:pPr>
              <a:r>
                <a:rPr lang="en-US" sz="1100" kern="0" dirty="0">
                  <a:solidFill>
                    <a:srgbClr val="292929">
                      <a:alpha val="99000"/>
                    </a:srgbClr>
                  </a:solidFill>
                  <a:ea typeface="Kozuka Gothic Pro R" pitchFamily="34" charset="-128"/>
                </a:rPr>
                <a:t>Cannot provision hardware fast enough</a:t>
              </a:r>
            </a:p>
          </p:txBody>
        </p:sp>
      </p:grpSp>
      <p:cxnSp>
        <p:nvCxnSpPr>
          <p:cNvPr id="88" name="Straight Arrow Connector 87"/>
          <p:cNvCxnSpPr/>
          <p:nvPr/>
        </p:nvCxnSpPr>
        <p:spPr bwMode="auto">
          <a:xfrm flipH="1" flipV="1">
            <a:off x="3752116" y="2784534"/>
            <a:ext cx="3013" cy="781751"/>
          </a:xfrm>
          <a:prstGeom prst="straightConnector1">
            <a:avLst/>
          </a:prstGeom>
          <a:noFill/>
          <a:ln w="25400" cap="flat" cmpd="sng" algn="ctr">
            <a:solidFill>
              <a:srgbClr val="292929"/>
            </a:solidFill>
            <a:prstDash val="solid"/>
            <a:headEnd type="none" w="med" len="med"/>
            <a:tailEnd type="triangle"/>
          </a:ln>
          <a:effectLst/>
        </p:spPr>
      </p:cxnSp>
      <p:cxnSp>
        <p:nvCxnSpPr>
          <p:cNvPr id="89" name="Straight Arrow Connector 88"/>
          <p:cNvCxnSpPr/>
          <p:nvPr/>
        </p:nvCxnSpPr>
        <p:spPr bwMode="auto">
          <a:xfrm>
            <a:off x="3755133" y="3554788"/>
            <a:ext cx="2732209" cy="785"/>
          </a:xfrm>
          <a:prstGeom prst="straightConnector1">
            <a:avLst/>
          </a:prstGeom>
          <a:noFill/>
          <a:ln w="25400" cap="flat" cmpd="sng" algn="ctr">
            <a:solidFill>
              <a:srgbClr val="292929"/>
            </a:solidFill>
            <a:prstDash val="solid"/>
            <a:headEnd type="none" w="med" len="med"/>
            <a:tailEnd type="triangle"/>
          </a:ln>
          <a:effectLst/>
        </p:spPr>
      </p:cxnSp>
      <p:sp>
        <p:nvSpPr>
          <p:cNvPr id="90" name="Rectangle 89"/>
          <p:cNvSpPr/>
          <p:nvPr/>
        </p:nvSpPr>
        <p:spPr>
          <a:xfrm rot="16200000">
            <a:off x="3135223" y="3156194"/>
            <a:ext cx="852683" cy="189880"/>
          </a:xfrm>
          <a:prstGeom prst="rect">
            <a:avLst/>
          </a:prstGeom>
          <a:ln>
            <a:noFill/>
          </a:ln>
        </p:spPr>
        <p:txBody>
          <a:bodyPr wrap="square" lIns="73745" tIns="36872" rIns="73745" bIns="36872">
            <a:spAutoFit/>
          </a:bodyPr>
          <a:lstStyle/>
          <a:p>
            <a:pPr marL="245773" indent="-245773" algn="ctr" defTabSz="983087" eaLnBrk="0" fontAlgn="base" hangingPunct="0">
              <a:lnSpc>
                <a:spcPts val="860"/>
              </a:lnSpc>
              <a:spcBef>
                <a:spcPct val="20000"/>
              </a:spcBef>
              <a:spcAft>
                <a:spcPct val="0"/>
              </a:spcAft>
              <a:buClr>
                <a:srgbClr val="000000"/>
              </a:buClr>
              <a:defRPr/>
            </a:pPr>
            <a:r>
              <a:rPr lang="en-US" sz="1100" kern="0" dirty="0">
                <a:solidFill>
                  <a:srgbClr val="292929">
                    <a:alpha val="99000"/>
                  </a:srgbClr>
                </a:solidFill>
              </a:rPr>
              <a:t>Compute </a:t>
            </a:r>
          </a:p>
        </p:txBody>
      </p:sp>
      <p:sp>
        <p:nvSpPr>
          <p:cNvPr id="91" name="Freeform 90"/>
          <p:cNvSpPr/>
          <p:nvPr/>
        </p:nvSpPr>
        <p:spPr>
          <a:xfrm>
            <a:off x="3747058" y="2829485"/>
            <a:ext cx="2673900" cy="723048"/>
          </a:xfrm>
          <a:custGeom>
            <a:avLst/>
            <a:gdLst>
              <a:gd name="connsiteX0" fmla="*/ 0 w 3180080"/>
              <a:gd name="connsiteY0" fmla="*/ 782320 h 912707"/>
              <a:gd name="connsiteX1" fmla="*/ 1635760 w 3180080"/>
              <a:gd name="connsiteY1" fmla="*/ 782320 h 912707"/>
              <a:gd name="connsiteX2" fmla="*/ 3180080 w 3180080"/>
              <a:gd name="connsiteY2" fmla="*/ 0 h 912707"/>
              <a:gd name="connsiteX0" fmla="*/ 0 w 3159760"/>
              <a:gd name="connsiteY0" fmla="*/ 881288 h 946481"/>
              <a:gd name="connsiteX1" fmla="*/ 1615440 w 3159760"/>
              <a:gd name="connsiteY1" fmla="*/ 782320 h 946481"/>
              <a:gd name="connsiteX2" fmla="*/ 3159760 w 3159760"/>
              <a:gd name="connsiteY2" fmla="*/ 0 h 946481"/>
              <a:gd name="connsiteX0" fmla="*/ 0 w 3159760"/>
              <a:gd name="connsiteY0" fmla="*/ 881288 h 929201"/>
              <a:gd name="connsiteX1" fmla="*/ 1615440 w 3159760"/>
              <a:gd name="connsiteY1" fmla="*/ 782320 h 929201"/>
              <a:gd name="connsiteX2" fmla="*/ 3159760 w 3159760"/>
              <a:gd name="connsiteY2" fmla="*/ 0 h 929201"/>
              <a:gd name="connsiteX0" fmla="*/ 0 w 3149600"/>
              <a:gd name="connsiteY0" fmla="*/ 991253 h 1001464"/>
              <a:gd name="connsiteX1" fmla="*/ 1605280 w 3149600"/>
              <a:gd name="connsiteY1" fmla="*/ 782320 h 1001464"/>
              <a:gd name="connsiteX2" fmla="*/ 3149600 w 3149600"/>
              <a:gd name="connsiteY2" fmla="*/ 0 h 1001464"/>
              <a:gd name="connsiteX0" fmla="*/ 0 w 3149600"/>
              <a:gd name="connsiteY0" fmla="*/ 991253 h 991253"/>
              <a:gd name="connsiteX1" fmla="*/ 1605280 w 3149600"/>
              <a:gd name="connsiteY1" fmla="*/ 782320 h 991253"/>
              <a:gd name="connsiteX2" fmla="*/ 3149600 w 3149600"/>
              <a:gd name="connsiteY2" fmla="*/ 0 h 991253"/>
            </a:gdLst>
            <a:ahLst/>
            <a:cxnLst>
              <a:cxn ang="0">
                <a:pos x="connsiteX0" y="connsiteY0"/>
              </a:cxn>
              <a:cxn ang="0">
                <a:pos x="connsiteX1" y="connsiteY1"/>
              </a:cxn>
              <a:cxn ang="0">
                <a:pos x="connsiteX2" y="connsiteY2"/>
              </a:cxn>
            </a:cxnLst>
            <a:rect l="l" t="t" r="r" b="b"/>
            <a:pathLst>
              <a:path w="3149600" h="991253">
                <a:moveTo>
                  <a:pt x="0" y="991253"/>
                </a:moveTo>
                <a:cubicBezTo>
                  <a:pt x="623993" y="979471"/>
                  <a:pt x="1080347" y="947529"/>
                  <a:pt x="1605280" y="782320"/>
                </a:cubicBezTo>
                <a:cubicBezTo>
                  <a:pt x="2130213" y="617111"/>
                  <a:pt x="2642446" y="325966"/>
                  <a:pt x="3149600" y="0"/>
                </a:cubicBezTo>
              </a:path>
            </a:pathLst>
          </a:custGeom>
          <a:ln w="25400">
            <a:solidFill>
              <a:srgbClr val="292929"/>
            </a:solidFill>
            <a:headEnd type="none" w="med" len="med"/>
            <a:tailEnd type="triangle"/>
          </a:ln>
          <a:effectLst/>
        </p:spPr>
        <p:txBody>
          <a:bodyPr lIns="73745" tIns="36872" rIns="73745" bIns="36872" rtlCol="0" anchor="ctr"/>
          <a:lstStyle/>
          <a:p>
            <a:pPr algn="ctr" defTabSz="1219170">
              <a:defRPr/>
            </a:pPr>
            <a:endParaRPr lang="en-US" sz="2700" kern="0" dirty="0">
              <a:solidFill>
                <a:sysClr val="windowText" lastClr="000000"/>
              </a:solidFill>
            </a:endParaRPr>
          </a:p>
        </p:txBody>
      </p:sp>
      <p:grpSp>
        <p:nvGrpSpPr>
          <p:cNvPr id="92" name="Group 91"/>
          <p:cNvGrpSpPr/>
          <p:nvPr/>
        </p:nvGrpSpPr>
        <p:grpSpPr>
          <a:xfrm>
            <a:off x="6805162" y="5114525"/>
            <a:ext cx="2916000" cy="904977"/>
            <a:chOff x="342905" y="5150364"/>
            <a:chExt cx="3941859" cy="1077195"/>
          </a:xfrm>
        </p:grpSpPr>
        <p:sp>
          <p:nvSpPr>
            <p:cNvPr id="93" name="TextBox 92"/>
            <p:cNvSpPr txBox="1"/>
            <p:nvPr/>
          </p:nvSpPr>
          <p:spPr>
            <a:xfrm>
              <a:off x="342905" y="5150364"/>
              <a:ext cx="3941859" cy="406640"/>
            </a:xfrm>
            <a:prstGeom prst="rect">
              <a:avLst/>
            </a:prstGeom>
            <a:noFill/>
            <a:ln>
              <a:noFill/>
            </a:ln>
          </p:spPr>
          <p:txBody>
            <a:bodyPr wrap="square" lIns="0" tIns="45718" rIns="0" bIns="45718" rtlCol="0">
              <a:spAutoFit/>
            </a:bodyPr>
            <a:lstStyle/>
            <a:p>
              <a:pPr defTabSz="1219170">
                <a:lnSpc>
                  <a:spcPct val="90000"/>
                </a:lnSpc>
                <a:spcBef>
                  <a:spcPct val="20000"/>
                </a:spcBef>
                <a:defRPr/>
              </a:pPr>
              <a:r>
                <a:rPr lang="en-US" kern="0" dirty="0">
                  <a:solidFill>
                    <a:srgbClr val="00AEEF">
                      <a:alpha val="99000"/>
                    </a:srgbClr>
                  </a:solidFill>
                  <a:latin typeface="Segoe UI" pitchFamily="34" charset="0"/>
                  <a:ea typeface="Segoe UI" pitchFamily="34" charset="0"/>
                  <a:cs typeface="Segoe UI" pitchFamily="34" charset="0"/>
                </a:rPr>
                <a:t>Predictable Bursting</a:t>
              </a:r>
            </a:p>
          </p:txBody>
        </p:sp>
        <p:sp>
          <p:nvSpPr>
            <p:cNvPr id="94" name="Rectangle 93"/>
            <p:cNvSpPr/>
            <p:nvPr/>
          </p:nvSpPr>
          <p:spPr>
            <a:xfrm>
              <a:off x="342905" y="5623087"/>
              <a:ext cx="3190658" cy="604472"/>
            </a:xfrm>
            <a:prstGeom prst="rect">
              <a:avLst/>
            </a:prstGeom>
            <a:ln>
              <a:noFill/>
            </a:ln>
          </p:spPr>
          <p:txBody>
            <a:bodyPr wrap="square" lIns="0" tIns="0" rIns="0" bIns="0">
              <a:spAutoFit/>
            </a:bodyPr>
            <a:lstStyle/>
            <a:p>
              <a:pPr marL="0" lvl="1" defTabSz="983007" fontAlgn="base">
                <a:spcAft>
                  <a:spcPct val="0"/>
                </a:spcAft>
                <a:defRPr/>
              </a:pPr>
              <a:r>
                <a:rPr lang="en-US" sz="1100" kern="0" dirty="0">
                  <a:solidFill>
                    <a:srgbClr val="292929">
                      <a:alpha val="99000"/>
                    </a:srgbClr>
                  </a:solidFill>
                  <a:ea typeface="Kozuka Gothic Pro R" pitchFamily="34" charset="-128"/>
                </a:rPr>
                <a:t>Services with micro seasonality trends   </a:t>
              </a:r>
            </a:p>
            <a:p>
              <a:pPr marL="0" lvl="1" defTabSz="983007" fontAlgn="base">
                <a:spcAft>
                  <a:spcPct val="0"/>
                </a:spcAft>
                <a:defRPr/>
              </a:pPr>
              <a:r>
                <a:rPr lang="en-US" sz="1100" kern="0" dirty="0">
                  <a:solidFill>
                    <a:srgbClr val="292929">
                      <a:alpha val="99000"/>
                    </a:srgbClr>
                  </a:solidFill>
                  <a:ea typeface="Kozuka Gothic Pro R" pitchFamily="34" charset="-128"/>
                </a:rPr>
                <a:t>Peaks due to periodic increased demand</a:t>
              </a:r>
            </a:p>
            <a:p>
              <a:pPr marL="0" lvl="1" defTabSz="983007" fontAlgn="base">
                <a:spcAft>
                  <a:spcPct val="0"/>
                </a:spcAft>
                <a:defRPr/>
              </a:pPr>
              <a:r>
                <a:rPr lang="en-US" sz="1100" kern="0" dirty="0">
                  <a:solidFill>
                    <a:srgbClr val="292929">
                      <a:alpha val="99000"/>
                    </a:srgbClr>
                  </a:solidFill>
                  <a:ea typeface="Kozuka Gothic Pro R" pitchFamily="34" charset="-128"/>
                </a:rPr>
                <a:t>IT complexity and wasted capacity</a:t>
              </a:r>
            </a:p>
          </p:txBody>
        </p:sp>
      </p:grpSp>
      <p:cxnSp>
        <p:nvCxnSpPr>
          <p:cNvPr id="95" name="Straight Arrow Connector 94"/>
          <p:cNvCxnSpPr/>
          <p:nvPr/>
        </p:nvCxnSpPr>
        <p:spPr bwMode="auto">
          <a:xfrm flipV="1">
            <a:off x="3773220" y="5242039"/>
            <a:ext cx="0" cy="753967"/>
          </a:xfrm>
          <a:prstGeom prst="straightConnector1">
            <a:avLst/>
          </a:prstGeom>
          <a:noFill/>
          <a:ln w="25400" cap="flat" cmpd="sng" algn="ctr">
            <a:solidFill>
              <a:srgbClr val="292929"/>
            </a:solidFill>
            <a:prstDash val="solid"/>
            <a:headEnd type="none" w="med" len="med"/>
            <a:tailEnd type="triangle"/>
          </a:ln>
          <a:effectLst/>
        </p:spPr>
      </p:cxnSp>
      <p:cxnSp>
        <p:nvCxnSpPr>
          <p:cNvPr id="96" name="Straight Arrow Connector 95"/>
          <p:cNvCxnSpPr/>
          <p:nvPr/>
        </p:nvCxnSpPr>
        <p:spPr bwMode="auto">
          <a:xfrm>
            <a:off x="3760015" y="5985465"/>
            <a:ext cx="2732208" cy="785"/>
          </a:xfrm>
          <a:prstGeom prst="straightConnector1">
            <a:avLst/>
          </a:prstGeom>
          <a:noFill/>
          <a:ln w="25400" cap="flat" cmpd="sng" algn="ctr">
            <a:solidFill>
              <a:srgbClr val="292929"/>
            </a:solidFill>
            <a:prstDash val="solid"/>
            <a:headEnd type="none" w="med" len="med"/>
            <a:tailEnd type="triangle"/>
          </a:ln>
          <a:effectLst/>
        </p:spPr>
      </p:cxnSp>
      <p:sp>
        <p:nvSpPr>
          <p:cNvPr id="97" name="Rectangle 96"/>
          <p:cNvSpPr/>
          <p:nvPr/>
        </p:nvSpPr>
        <p:spPr>
          <a:xfrm rot="16200000">
            <a:off x="3152296" y="5392695"/>
            <a:ext cx="860741" cy="189880"/>
          </a:xfrm>
          <a:prstGeom prst="rect">
            <a:avLst/>
          </a:prstGeom>
          <a:ln>
            <a:noFill/>
          </a:ln>
        </p:spPr>
        <p:txBody>
          <a:bodyPr wrap="square" lIns="73745" tIns="36872" rIns="73745" bIns="36872">
            <a:spAutoFit/>
          </a:bodyPr>
          <a:lstStyle/>
          <a:p>
            <a:pPr marL="245773" indent="-245773" algn="ctr" defTabSz="983087" eaLnBrk="0" fontAlgn="base" hangingPunct="0">
              <a:lnSpc>
                <a:spcPts val="860"/>
              </a:lnSpc>
              <a:spcBef>
                <a:spcPct val="20000"/>
              </a:spcBef>
              <a:spcAft>
                <a:spcPct val="0"/>
              </a:spcAft>
              <a:buClr>
                <a:srgbClr val="000000"/>
              </a:buClr>
              <a:defRPr/>
            </a:pPr>
            <a:r>
              <a:rPr lang="en-US" sz="1100" kern="0" dirty="0">
                <a:solidFill>
                  <a:srgbClr val="292929">
                    <a:alpha val="99000"/>
                  </a:srgbClr>
                </a:solidFill>
              </a:rPr>
              <a:t>Compute </a:t>
            </a:r>
          </a:p>
        </p:txBody>
      </p:sp>
      <p:sp>
        <p:nvSpPr>
          <p:cNvPr id="98" name="Freeform 97"/>
          <p:cNvSpPr/>
          <p:nvPr/>
        </p:nvSpPr>
        <p:spPr>
          <a:xfrm>
            <a:off x="3771407" y="5289379"/>
            <a:ext cx="2530003" cy="489808"/>
          </a:xfrm>
          <a:custGeom>
            <a:avLst/>
            <a:gdLst>
              <a:gd name="connsiteX0" fmla="*/ 0 w 2190307"/>
              <a:gd name="connsiteY0" fmla="*/ 689345 h 781494"/>
              <a:gd name="connsiteX1" fmla="*/ 531628 w 2190307"/>
              <a:gd name="connsiteY1" fmla="*/ 8861 h 781494"/>
              <a:gd name="connsiteX2" fmla="*/ 967563 w 2190307"/>
              <a:gd name="connsiteY2" fmla="*/ 742508 h 781494"/>
              <a:gd name="connsiteX3" fmla="*/ 1435395 w 2190307"/>
              <a:gd name="connsiteY3" fmla="*/ 8861 h 781494"/>
              <a:gd name="connsiteX4" fmla="*/ 1828800 w 2190307"/>
              <a:gd name="connsiteY4" fmla="*/ 721243 h 781494"/>
              <a:gd name="connsiteX5" fmla="*/ 2190307 w 2190307"/>
              <a:gd name="connsiteY5" fmla="*/ 370368 h 781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90307" h="781494">
                <a:moveTo>
                  <a:pt x="0" y="689345"/>
                </a:moveTo>
                <a:cubicBezTo>
                  <a:pt x="185183" y="344672"/>
                  <a:pt x="370367" y="0"/>
                  <a:pt x="531628" y="8861"/>
                </a:cubicBezTo>
                <a:cubicBezTo>
                  <a:pt x="692889" y="17722"/>
                  <a:pt x="816935" y="742508"/>
                  <a:pt x="967563" y="742508"/>
                </a:cubicBezTo>
                <a:cubicBezTo>
                  <a:pt x="1118191" y="742508"/>
                  <a:pt x="1291856" y="12405"/>
                  <a:pt x="1435395" y="8861"/>
                </a:cubicBezTo>
                <a:cubicBezTo>
                  <a:pt x="1578934" y="5317"/>
                  <a:pt x="1702981" y="660992"/>
                  <a:pt x="1828800" y="721243"/>
                </a:cubicBezTo>
                <a:cubicBezTo>
                  <a:pt x="1954619" y="781494"/>
                  <a:pt x="2119423" y="430619"/>
                  <a:pt x="2190307" y="370368"/>
                </a:cubicBezTo>
              </a:path>
            </a:pathLst>
          </a:custGeom>
          <a:noFill/>
          <a:ln w="25400" cap="flat" cmpd="sng" algn="ctr">
            <a:solidFill>
              <a:srgbClr val="292929"/>
            </a:solidFill>
            <a:prstDash val="solid"/>
            <a:headEnd type="none" w="med" len="med"/>
            <a:tailEnd type="triangle"/>
          </a:ln>
          <a:effectLst/>
        </p:spPr>
        <p:txBody>
          <a:bodyPr lIns="73747" tIns="36874" rIns="73747" bIns="36874" rtlCol="0" anchor="ctr"/>
          <a:lstStyle/>
          <a:p>
            <a:pPr algn="ctr" defTabSz="1219170">
              <a:defRPr/>
            </a:pPr>
            <a:endParaRPr lang="en-US" sz="2700" kern="0" dirty="0">
              <a:solidFill>
                <a:srgbClr val="292929"/>
              </a:solidFill>
              <a:latin typeface="Segoe UI"/>
            </a:endParaRPr>
          </a:p>
        </p:txBody>
      </p:sp>
      <p:cxnSp>
        <p:nvCxnSpPr>
          <p:cNvPr id="99" name="Straight Connector 98"/>
          <p:cNvCxnSpPr/>
          <p:nvPr/>
        </p:nvCxnSpPr>
        <p:spPr bwMode="auto">
          <a:xfrm>
            <a:off x="3794055" y="5604141"/>
            <a:ext cx="2567663" cy="20879"/>
          </a:xfrm>
          <a:prstGeom prst="line">
            <a:avLst/>
          </a:prstGeom>
          <a:noFill/>
          <a:ln w="19050" cap="flat" cmpd="sng" algn="ctr">
            <a:solidFill>
              <a:srgbClr val="292929"/>
            </a:solidFill>
            <a:prstDash val="sysDot"/>
            <a:headEnd type="none" w="med" len="med"/>
            <a:tailEnd type="none" w="med" len="med"/>
          </a:ln>
          <a:effectLst/>
        </p:spPr>
      </p:cxnSp>
      <p:cxnSp>
        <p:nvCxnSpPr>
          <p:cNvPr id="100" name="Straight Connector 99"/>
          <p:cNvCxnSpPr/>
          <p:nvPr/>
        </p:nvCxnSpPr>
        <p:spPr>
          <a:xfrm>
            <a:off x="3102632" y="3729355"/>
            <a:ext cx="6249065" cy="0"/>
          </a:xfrm>
          <a:prstGeom prst="line">
            <a:avLst/>
          </a:prstGeom>
          <a:noFill/>
          <a:ln w="9525" cap="flat" cmpd="sng" algn="ctr">
            <a:solidFill>
              <a:srgbClr val="0071BC">
                <a:lumMod val="40000"/>
                <a:lumOff val="60000"/>
              </a:srgbClr>
            </a:solidFill>
            <a:prstDash val="solid"/>
          </a:ln>
          <a:effectLst/>
        </p:spPr>
      </p:cxnSp>
      <p:cxnSp>
        <p:nvCxnSpPr>
          <p:cNvPr id="101" name="Straight Connector 100"/>
          <p:cNvCxnSpPr/>
          <p:nvPr/>
        </p:nvCxnSpPr>
        <p:spPr>
          <a:xfrm>
            <a:off x="3102632" y="4945685"/>
            <a:ext cx="6249065" cy="0"/>
          </a:xfrm>
          <a:prstGeom prst="line">
            <a:avLst/>
          </a:prstGeom>
          <a:noFill/>
          <a:ln w="9525" cap="flat" cmpd="sng" algn="ctr">
            <a:solidFill>
              <a:srgbClr val="0071BC">
                <a:lumMod val="40000"/>
                <a:lumOff val="60000"/>
              </a:srgbClr>
            </a:solidFill>
            <a:prstDash val="solid"/>
          </a:ln>
          <a:effectLst/>
        </p:spPr>
      </p:cxnSp>
      <p:cxnSp>
        <p:nvCxnSpPr>
          <p:cNvPr id="102" name="Straight Connector 101"/>
          <p:cNvCxnSpPr/>
          <p:nvPr/>
        </p:nvCxnSpPr>
        <p:spPr>
          <a:xfrm>
            <a:off x="3102632" y="2529203"/>
            <a:ext cx="6249065" cy="0"/>
          </a:xfrm>
          <a:prstGeom prst="line">
            <a:avLst/>
          </a:prstGeom>
          <a:noFill/>
          <a:ln w="9525" cap="flat" cmpd="sng" algn="ctr">
            <a:solidFill>
              <a:srgbClr val="0071BC">
                <a:lumMod val="40000"/>
                <a:lumOff val="60000"/>
              </a:srgbClr>
            </a:solidFill>
            <a:prstDash val="solid"/>
          </a:ln>
          <a:effectLst/>
        </p:spPr>
      </p:cxnSp>
    </p:spTree>
    <p:extLst>
      <p:ext uri="{BB962C8B-B14F-4D97-AF65-F5344CB8AC3E}">
        <p14:creationId xmlns:p14="http://schemas.microsoft.com/office/powerpoint/2010/main" val="512107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20567" y="1784090"/>
            <a:ext cx="8856000" cy="288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endParaRPr>
          </a:p>
        </p:txBody>
      </p:sp>
      <p:sp>
        <p:nvSpPr>
          <p:cNvPr id="2" name="Title 1"/>
          <p:cNvSpPr>
            <a:spLocks noGrp="1"/>
          </p:cNvSpPr>
          <p:nvPr>
            <p:ph type="title"/>
          </p:nvPr>
        </p:nvSpPr>
        <p:spPr/>
        <p:txBody>
          <a:bodyPr>
            <a:normAutofit/>
          </a:bodyPr>
          <a:lstStyle/>
          <a:p>
            <a:r>
              <a:rPr lang="en-US" dirty="0" smtClean="0"/>
              <a:t>Cloud Computing</a:t>
            </a:r>
            <a:endParaRPr lang="en-US" dirty="0">
              <a:solidFill>
                <a:schemeClr val="accent2">
                  <a:alpha val="99000"/>
                </a:schemeClr>
              </a:solidFill>
            </a:endParaRPr>
          </a:p>
        </p:txBody>
      </p:sp>
      <p:grpSp>
        <p:nvGrpSpPr>
          <p:cNvPr id="62" name="Group 61"/>
          <p:cNvGrpSpPr/>
          <p:nvPr/>
        </p:nvGrpSpPr>
        <p:grpSpPr>
          <a:xfrm>
            <a:off x="7752675" y="1831388"/>
            <a:ext cx="2804828" cy="2790917"/>
            <a:chOff x="8115303" y="1446213"/>
            <a:chExt cx="3560760" cy="3987024"/>
          </a:xfrm>
        </p:grpSpPr>
        <p:sp>
          <p:nvSpPr>
            <p:cNvPr id="63" name="Rectangle 62"/>
            <p:cNvSpPr/>
            <p:nvPr/>
          </p:nvSpPr>
          <p:spPr bwMode="auto">
            <a:xfrm>
              <a:off x="8115303" y="4752940"/>
              <a:ext cx="3560760" cy="680297"/>
            </a:xfrm>
            <a:prstGeom prst="rect">
              <a:avLst/>
            </a:prstGeom>
            <a:solidFill>
              <a:srgbClr val="00AEEF"/>
            </a:solidFill>
            <a:ln w="9525" cap="flat" cmpd="sng" algn="ctr">
              <a:noFill/>
              <a:prstDash val="solid"/>
              <a:headEnd type="none" w="med" len="med"/>
              <a:tailEnd type="none" w="med" len="med"/>
            </a:ln>
            <a:effectLst/>
          </p:spPr>
          <p:txBody>
            <a:bodyPr vert="horz" wrap="square" lIns="91404" tIns="45703" rIns="91404" bIns="45703" numCol="1" spcCol="0" rtlCol="0" anchor="ctr" anchorCtr="0" compatLnSpc="1">
              <a:prstTxWarp prst="textNoShape">
                <a:avLst/>
              </a:prstTxWarp>
            </a:bodyPr>
            <a:lstStyle/>
            <a:p>
              <a:pPr algn="ctr" defTabSz="736982" fontAlgn="base">
                <a:spcBef>
                  <a:spcPct val="0"/>
                </a:spcBef>
                <a:spcAft>
                  <a:spcPct val="0"/>
                </a:spcAft>
                <a:defRPr/>
              </a:pPr>
              <a:endParaRPr lang="en-US" sz="1200" kern="0" dirty="0">
                <a:gradFill>
                  <a:gsLst>
                    <a:gs pos="0">
                      <a:srgbClr val="FFFFFF"/>
                    </a:gs>
                    <a:gs pos="100000">
                      <a:srgbClr val="FFFFFF"/>
                    </a:gs>
                  </a:gsLst>
                  <a:lin ang="5400000" scaled="0"/>
                </a:gradFill>
                <a:latin typeface="Segoe UI"/>
              </a:endParaRPr>
            </a:p>
          </p:txBody>
        </p:sp>
        <p:sp>
          <p:nvSpPr>
            <p:cNvPr id="64" name="Rectangle 63"/>
            <p:cNvSpPr/>
            <p:nvPr/>
          </p:nvSpPr>
          <p:spPr bwMode="auto">
            <a:xfrm>
              <a:off x="8115303" y="1446213"/>
              <a:ext cx="3560760" cy="3200215"/>
            </a:xfrm>
            <a:prstGeom prst="rect">
              <a:avLst/>
            </a:prstGeom>
            <a:solidFill>
              <a:srgbClr val="FFFFFF">
                <a:lumMod val="95000"/>
              </a:srgbClr>
            </a:solidFill>
            <a:ln w="9525" cap="flat" cmpd="sng" algn="ctr">
              <a:noFill/>
              <a:prstDash val="solid"/>
              <a:headEnd type="none" w="med" len="med"/>
              <a:tailEnd type="none" w="med" len="med"/>
            </a:ln>
            <a:effectLst/>
          </p:spPr>
          <p:txBody>
            <a:bodyPr vert="horz" wrap="square" lIns="91404" tIns="45703" rIns="91404" bIns="45703" numCol="1" spcCol="0" rtlCol="0" anchor="ctr" anchorCtr="0" compatLnSpc="1">
              <a:prstTxWarp prst="textNoShape">
                <a:avLst/>
              </a:prstTxWarp>
            </a:bodyPr>
            <a:lstStyle/>
            <a:p>
              <a:pPr algn="ctr" defTabSz="736982" fontAlgn="base">
                <a:spcBef>
                  <a:spcPct val="0"/>
                </a:spcBef>
                <a:spcAft>
                  <a:spcPct val="0"/>
                </a:spcAft>
                <a:defRPr/>
              </a:pPr>
              <a:endParaRPr lang="en-US" sz="1200" kern="0" dirty="0">
                <a:gradFill>
                  <a:gsLst>
                    <a:gs pos="0">
                      <a:srgbClr val="FFFFFF"/>
                    </a:gs>
                    <a:gs pos="100000">
                      <a:srgbClr val="FFFFFF"/>
                    </a:gs>
                  </a:gsLst>
                  <a:lin ang="5400000" scaled="0"/>
                </a:gradFill>
                <a:latin typeface="Segoe UI"/>
              </a:endParaRPr>
            </a:p>
          </p:txBody>
        </p:sp>
        <p:pic>
          <p:nvPicPr>
            <p:cNvPr id="65" name="Picture 64"/>
            <p:cNvPicPr>
              <a:picLocks noChangeAspect="1"/>
            </p:cNvPicPr>
            <p:nvPr/>
          </p:nvPicPr>
          <p:blipFill>
            <a:blip r:embed="rId3" cstate="screen">
              <a:extLst>
                <a:ext uri="{BEBA8EAE-BF5A-486C-A8C5-ECC9F3942E4B}">
                  <a14:imgProps xmlns:a14="http://schemas.microsoft.com/office/drawing/2010/main">
                    <a14:imgLayer r:embed="rId4">
                      <a14:imgEffect>
                        <a14:brightnessContrast bright="-40000"/>
                      </a14:imgEffect>
                    </a14:imgLayer>
                  </a14:imgProps>
                </a:ext>
                <a:ext uri="{28A0092B-C50C-407E-A947-70E740481C1C}">
                  <a14:useLocalDpi xmlns:a14="http://schemas.microsoft.com/office/drawing/2010/main"/>
                </a:ext>
              </a:extLst>
            </a:blip>
            <a:stretch>
              <a:fillRect/>
            </a:stretch>
          </p:blipFill>
          <p:spPr>
            <a:xfrm>
              <a:off x="9399946" y="1817607"/>
              <a:ext cx="899686" cy="1416484"/>
            </a:xfrm>
            <a:prstGeom prst="rect">
              <a:avLst/>
            </a:prstGeom>
            <a:ln>
              <a:noFill/>
            </a:ln>
            <a:effectLst/>
          </p:spPr>
        </p:pic>
        <p:sp>
          <p:nvSpPr>
            <p:cNvPr id="66" name="Rectangle 65"/>
            <p:cNvSpPr/>
            <p:nvPr/>
          </p:nvSpPr>
          <p:spPr>
            <a:xfrm>
              <a:off x="8234183" y="4158734"/>
              <a:ext cx="3322996" cy="389117"/>
            </a:xfrm>
            <a:prstGeom prst="rect">
              <a:avLst/>
            </a:prstGeom>
            <a:ln>
              <a:noFill/>
            </a:ln>
          </p:spPr>
          <p:txBody>
            <a:bodyPr wrap="square">
              <a:spAutoFit/>
            </a:bodyPr>
            <a:lstStyle/>
            <a:p>
              <a:pPr algn="ctr" defTabSz="982875">
                <a:lnSpc>
                  <a:spcPct val="90000"/>
                </a:lnSpc>
                <a:defRPr/>
              </a:pPr>
              <a:r>
                <a:rPr lang="en-US" sz="1300" kern="0" dirty="0" smtClean="0">
                  <a:solidFill>
                    <a:srgbClr val="DDDDDD">
                      <a:lumMod val="50000"/>
                      <a:alpha val="99000"/>
                    </a:srgbClr>
                  </a:solidFill>
                </a:rPr>
                <a:t>Software as a Service</a:t>
              </a:r>
              <a:endParaRPr lang="en-US" sz="1300" kern="0" dirty="0">
                <a:solidFill>
                  <a:srgbClr val="DDDDDD">
                    <a:lumMod val="50000"/>
                    <a:alpha val="99000"/>
                  </a:srgbClr>
                </a:solidFill>
              </a:endParaRPr>
            </a:p>
          </p:txBody>
        </p:sp>
        <p:sp>
          <p:nvSpPr>
            <p:cNvPr id="67" name="TextBox 66"/>
            <p:cNvSpPr txBox="1"/>
            <p:nvPr/>
          </p:nvSpPr>
          <p:spPr>
            <a:xfrm>
              <a:off x="8152004" y="4715157"/>
              <a:ext cx="3487358" cy="692475"/>
            </a:xfrm>
            <a:prstGeom prst="rect">
              <a:avLst/>
            </a:prstGeom>
            <a:noFill/>
            <a:ln>
              <a:noFill/>
            </a:ln>
            <a:effectLst>
              <a:reflection stA="50000" endPos="32000" dist="63500" dir="5400000" sy="-100000" algn="bl" rotWithShape="0"/>
            </a:effectLst>
          </p:spPr>
          <p:txBody>
            <a:bodyPr wrap="square" lIns="0" tIns="0" rIns="0" bIns="0" rtlCol="0" anchor="ctr" anchorCtr="0">
              <a:noAutofit/>
            </a:bodyPr>
            <a:lstStyle>
              <a:defPPr>
                <a:defRPr lang="en-US"/>
              </a:defPPr>
              <a:lvl1pPr algn="ctr">
                <a:defRPr sz="3600">
                  <a:solidFill>
                    <a:schemeClr val="bg2">
                      <a:lumMod val="50000"/>
                      <a:alpha val="99000"/>
                    </a:schemeClr>
                  </a:solidFill>
                </a:defRPr>
              </a:lvl1pPr>
            </a:lstStyle>
            <a:p>
              <a:pPr defTabSz="1219170">
                <a:defRPr/>
              </a:pPr>
              <a:r>
                <a:rPr lang="en-US" sz="3200" kern="0" dirty="0">
                  <a:solidFill>
                    <a:srgbClr val="FFFFFF">
                      <a:alpha val="99000"/>
                    </a:srgbClr>
                  </a:solidFill>
                </a:rPr>
                <a:t>C</a:t>
              </a:r>
              <a:r>
                <a:rPr lang="en-US" sz="3200" kern="0" dirty="0" err="1">
                  <a:solidFill>
                    <a:srgbClr val="FFFFFF">
                      <a:alpha val="99000"/>
                    </a:srgbClr>
                  </a:solidFill>
                </a:rPr>
                <a:t>onsume</a:t>
              </a:r>
              <a:endParaRPr lang="en-US" sz="3200" kern="0" dirty="0">
                <a:solidFill>
                  <a:srgbClr val="FFFFFF">
                    <a:alpha val="99000"/>
                  </a:srgbClr>
                </a:solidFill>
              </a:endParaRPr>
            </a:p>
          </p:txBody>
        </p:sp>
        <p:sp>
          <p:nvSpPr>
            <p:cNvPr id="68" name="TextBox 67"/>
            <p:cNvSpPr txBox="1"/>
            <p:nvPr/>
          </p:nvSpPr>
          <p:spPr>
            <a:xfrm>
              <a:off x="9197986" y="3342039"/>
              <a:ext cx="1346321" cy="879330"/>
            </a:xfrm>
            <a:prstGeom prst="rect">
              <a:avLst/>
            </a:prstGeom>
            <a:noFill/>
            <a:ln>
              <a:noFill/>
            </a:ln>
          </p:spPr>
          <p:txBody>
            <a:bodyPr wrap="none" lIns="121899" tIns="60949" rIns="121899" bIns="60949" rtlCol="0">
              <a:spAutoFit/>
            </a:bodyPr>
            <a:lstStyle>
              <a:defPPr>
                <a:defRPr lang="en-US"/>
              </a:defPPr>
              <a:lvl1pPr>
                <a:defRPr sz="5300">
                  <a:solidFill>
                    <a:schemeClr val="accent2">
                      <a:alpha val="99000"/>
                    </a:schemeClr>
                  </a:solidFill>
                  <a:latin typeface="Segoe" pitchFamily="34" charset="0"/>
                </a:defRPr>
              </a:lvl1pPr>
            </a:lstStyle>
            <a:p>
              <a:pPr defTabSz="1219170">
                <a:defRPr/>
              </a:pPr>
              <a:r>
                <a:rPr lang="en-US" sz="3200" kern="0" dirty="0" err="1">
                  <a:solidFill>
                    <a:srgbClr val="00AEEF">
                      <a:alpha val="99000"/>
                    </a:srgbClr>
                  </a:solidFill>
                  <a:latin typeface="Segoe UI Light" pitchFamily="34" charset="0"/>
                </a:rPr>
                <a:t>SaaS</a:t>
              </a:r>
              <a:endParaRPr lang="en-US" sz="3200" kern="0" dirty="0">
                <a:solidFill>
                  <a:srgbClr val="00AEEF">
                    <a:alpha val="99000"/>
                  </a:srgbClr>
                </a:solidFill>
                <a:latin typeface="Segoe UI Light" pitchFamily="34" charset="0"/>
              </a:endParaRPr>
            </a:p>
          </p:txBody>
        </p:sp>
      </p:grpSp>
      <p:grpSp>
        <p:nvGrpSpPr>
          <p:cNvPr id="69" name="Group 68"/>
          <p:cNvGrpSpPr/>
          <p:nvPr/>
        </p:nvGrpSpPr>
        <p:grpSpPr>
          <a:xfrm>
            <a:off x="4760269" y="1831388"/>
            <a:ext cx="2804828" cy="2790917"/>
            <a:chOff x="4316414" y="1446213"/>
            <a:chExt cx="3560760" cy="3987024"/>
          </a:xfrm>
        </p:grpSpPr>
        <p:sp>
          <p:nvSpPr>
            <p:cNvPr id="70" name="Rectangle 69"/>
            <p:cNvSpPr/>
            <p:nvPr/>
          </p:nvSpPr>
          <p:spPr bwMode="auto">
            <a:xfrm>
              <a:off x="4316414" y="4752940"/>
              <a:ext cx="3560760" cy="680297"/>
            </a:xfrm>
            <a:prstGeom prst="rect">
              <a:avLst/>
            </a:prstGeom>
            <a:solidFill>
              <a:srgbClr val="00AEEF"/>
            </a:solidFill>
            <a:ln w="9525" cap="flat" cmpd="sng" algn="ctr">
              <a:noFill/>
              <a:prstDash val="solid"/>
              <a:headEnd type="none" w="med" len="med"/>
              <a:tailEnd type="none" w="med" len="med"/>
            </a:ln>
            <a:effectLst/>
          </p:spPr>
          <p:txBody>
            <a:bodyPr vert="horz" wrap="square" lIns="91404" tIns="45703" rIns="91404" bIns="45703" numCol="1" spcCol="0" rtlCol="0" anchor="ctr" anchorCtr="0" compatLnSpc="1">
              <a:prstTxWarp prst="textNoShape">
                <a:avLst/>
              </a:prstTxWarp>
            </a:bodyPr>
            <a:lstStyle/>
            <a:p>
              <a:pPr algn="ctr" defTabSz="736982" fontAlgn="base">
                <a:spcBef>
                  <a:spcPct val="0"/>
                </a:spcBef>
                <a:spcAft>
                  <a:spcPct val="0"/>
                </a:spcAft>
                <a:defRPr/>
              </a:pPr>
              <a:endParaRPr lang="en-US" sz="1200" kern="0" dirty="0">
                <a:gradFill>
                  <a:gsLst>
                    <a:gs pos="0">
                      <a:srgbClr val="FFFFFF"/>
                    </a:gs>
                    <a:gs pos="100000">
                      <a:srgbClr val="FFFFFF"/>
                    </a:gs>
                  </a:gsLst>
                  <a:lin ang="5400000" scaled="0"/>
                </a:gradFill>
                <a:latin typeface="Segoe UI"/>
              </a:endParaRPr>
            </a:p>
          </p:txBody>
        </p:sp>
        <p:sp>
          <p:nvSpPr>
            <p:cNvPr id="71" name="Rectangle 70"/>
            <p:cNvSpPr/>
            <p:nvPr/>
          </p:nvSpPr>
          <p:spPr bwMode="auto">
            <a:xfrm>
              <a:off x="4316414" y="1446213"/>
              <a:ext cx="3560760" cy="3200215"/>
            </a:xfrm>
            <a:prstGeom prst="rect">
              <a:avLst/>
            </a:prstGeom>
            <a:solidFill>
              <a:srgbClr val="FFFFFF">
                <a:lumMod val="95000"/>
              </a:srgbClr>
            </a:solidFill>
            <a:ln w="9525" cap="flat" cmpd="sng" algn="ctr">
              <a:noFill/>
              <a:prstDash val="solid"/>
              <a:headEnd type="none" w="med" len="med"/>
              <a:tailEnd type="none" w="med" len="med"/>
            </a:ln>
            <a:effectLst/>
          </p:spPr>
          <p:txBody>
            <a:bodyPr vert="horz" wrap="square" lIns="91404" tIns="45703" rIns="91404" bIns="45703" numCol="1" spcCol="0" rtlCol="0" anchor="ctr" anchorCtr="0" compatLnSpc="1">
              <a:prstTxWarp prst="textNoShape">
                <a:avLst/>
              </a:prstTxWarp>
            </a:bodyPr>
            <a:lstStyle/>
            <a:p>
              <a:pPr algn="ctr" defTabSz="736982" fontAlgn="base">
                <a:spcBef>
                  <a:spcPct val="0"/>
                </a:spcBef>
                <a:spcAft>
                  <a:spcPct val="0"/>
                </a:spcAft>
                <a:defRPr/>
              </a:pPr>
              <a:endParaRPr lang="en-US" sz="1200" kern="0" dirty="0">
                <a:gradFill>
                  <a:gsLst>
                    <a:gs pos="0">
                      <a:srgbClr val="FFFFFF"/>
                    </a:gs>
                    <a:gs pos="100000">
                      <a:srgbClr val="FFFFFF"/>
                    </a:gs>
                  </a:gsLst>
                  <a:lin ang="5400000" scaled="0"/>
                </a:gradFill>
                <a:latin typeface="Segoe UI"/>
              </a:endParaRPr>
            </a:p>
          </p:txBody>
        </p:sp>
        <p:pic>
          <p:nvPicPr>
            <p:cNvPr id="72" name="Picture 71"/>
            <p:cNvPicPr>
              <a:picLocks noChangeAspect="1"/>
            </p:cNvPicPr>
            <p:nvPr/>
          </p:nvPicPr>
          <p:blipFill>
            <a:blip r:embed="rId5" cstate="screen">
              <a:extLst>
                <a:ext uri="{BEBA8EAE-BF5A-486C-A8C5-ECC9F3942E4B}">
                  <a14:imgProps xmlns:a14="http://schemas.microsoft.com/office/drawing/2010/main">
                    <a14:imgLayer r:embed="rId6">
                      <a14:imgEffect>
                        <a14:brightnessContrast bright="-40000"/>
                      </a14:imgEffect>
                    </a14:imgLayer>
                  </a14:imgProps>
                </a:ext>
                <a:ext uri="{28A0092B-C50C-407E-A947-70E740481C1C}">
                  <a14:useLocalDpi xmlns:a14="http://schemas.microsoft.com/office/drawing/2010/main"/>
                </a:ext>
              </a:extLst>
            </a:blip>
            <a:stretch>
              <a:fillRect/>
            </a:stretch>
          </p:blipFill>
          <p:spPr>
            <a:xfrm>
              <a:off x="5418160" y="2019752"/>
              <a:ext cx="1284299" cy="1176630"/>
            </a:xfrm>
            <a:prstGeom prst="rect">
              <a:avLst/>
            </a:prstGeom>
            <a:ln>
              <a:noFill/>
            </a:ln>
          </p:spPr>
        </p:pic>
        <p:sp>
          <p:nvSpPr>
            <p:cNvPr id="73" name="Rectangle 72"/>
            <p:cNvSpPr/>
            <p:nvPr/>
          </p:nvSpPr>
          <p:spPr>
            <a:xfrm>
              <a:off x="4430162" y="4158734"/>
              <a:ext cx="3333264" cy="389117"/>
            </a:xfrm>
            <a:prstGeom prst="rect">
              <a:avLst/>
            </a:prstGeom>
            <a:ln>
              <a:noFill/>
            </a:ln>
          </p:spPr>
          <p:txBody>
            <a:bodyPr wrap="square">
              <a:spAutoFit/>
            </a:bodyPr>
            <a:lstStyle/>
            <a:p>
              <a:pPr algn="ctr" defTabSz="982875">
                <a:lnSpc>
                  <a:spcPct val="90000"/>
                </a:lnSpc>
                <a:defRPr/>
              </a:pPr>
              <a:r>
                <a:rPr lang="en-US" sz="1300" kern="0" dirty="0" smtClean="0">
                  <a:solidFill>
                    <a:srgbClr val="DDDDDD">
                      <a:lumMod val="50000"/>
                      <a:alpha val="99000"/>
                    </a:srgbClr>
                  </a:solidFill>
                </a:rPr>
                <a:t>Platform as a Service</a:t>
              </a:r>
              <a:endParaRPr lang="en-US" sz="1300" kern="0" dirty="0">
                <a:solidFill>
                  <a:srgbClr val="DDDDDD">
                    <a:lumMod val="50000"/>
                    <a:alpha val="99000"/>
                  </a:srgbClr>
                </a:solidFill>
              </a:endParaRPr>
            </a:p>
          </p:txBody>
        </p:sp>
        <p:sp>
          <p:nvSpPr>
            <p:cNvPr id="74" name="TextBox 73"/>
            <p:cNvSpPr txBox="1"/>
            <p:nvPr/>
          </p:nvSpPr>
          <p:spPr>
            <a:xfrm>
              <a:off x="4353116" y="4715157"/>
              <a:ext cx="3487356" cy="692475"/>
            </a:xfrm>
            <a:prstGeom prst="rect">
              <a:avLst/>
            </a:prstGeom>
            <a:noFill/>
            <a:ln>
              <a:noFill/>
            </a:ln>
            <a:effectLst>
              <a:reflection stA="50000" endPos="32000" dist="63500" dir="5400000" sy="-100000" algn="bl" rotWithShape="0"/>
            </a:effectLst>
          </p:spPr>
          <p:txBody>
            <a:bodyPr wrap="square" lIns="0" tIns="0" rIns="0" bIns="0" rtlCol="0" anchor="ctr" anchorCtr="0">
              <a:noAutofit/>
            </a:bodyPr>
            <a:lstStyle>
              <a:defPPr>
                <a:defRPr lang="en-US"/>
              </a:defPPr>
              <a:lvl1pPr algn="ctr">
                <a:defRPr sz="3600">
                  <a:solidFill>
                    <a:schemeClr val="bg2">
                      <a:lumMod val="50000"/>
                      <a:alpha val="99000"/>
                    </a:schemeClr>
                  </a:solidFill>
                </a:defRPr>
              </a:lvl1pPr>
            </a:lstStyle>
            <a:p>
              <a:pPr defTabSz="1219170">
                <a:defRPr/>
              </a:pPr>
              <a:r>
                <a:rPr lang="en-US" sz="3200" kern="0" dirty="0">
                  <a:solidFill>
                    <a:srgbClr val="FFFFFF">
                      <a:alpha val="99000"/>
                    </a:srgbClr>
                  </a:solidFill>
                </a:rPr>
                <a:t>B</a:t>
              </a:r>
              <a:r>
                <a:rPr lang="en-US" sz="3200" kern="0" dirty="0" err="1">
                  <a:solidFill>
                    <a:srgbClr val="FFFFFF">
                      <a:alpha val="99000"/>
                    </a:srgbClr>
                  </a:solidFill>
                </a:rPr>
                <a:t>uild</a:t>
              </a:r>
              <a:endParaRPr lang="en-US" sz="3200" kern="0" dirty="0">
                <a:solidFill>
                  <a:srgbClr val="FFFFFF">
                    <a:alpha val="99000"/>
                  </a:srgbClr>
                </a:solidFill>
              </a:endParaRPr>
            </a:p>
          </p:txBody>
        </p:sp>
        <p:sp>
          <p:nvSpPr>
            <p:cNvPr id="75" name="TextBox 74"/>
            <p:cNvSpPr txBox="1"/>
            <p:nvPr/>
          </p:nvSpPr>
          <p:spPr>
            <a:xfrm>
              <a:off x="5267224" y="3144444"/>
              <a:ext cx="1533545" cy="989250"/>
            </a:xfrm>
            <a:prstGeom prst="rect">
              <a:avLst/>
            </a:prstGeom>
            <a:noFill/>
            <a:ln>
              <a:noFill/>
            </a:ln>
          </p:spPr>
          <p:txBody>
            <a:bodyPr wrap="none" lIns="121899" tIns="60949" rIns="121899" bIns="60949" rtlCol="0">
              <a:spAutoFit/>
            </a:bodyPr>
            <a:lstStyle>
              <a:defPPr>
                <a:defRPr lang="en-US"/>
              </a:defPPr>
              <a:lvl1pPr>
                <a:defRPr sz="5300">
                  <a:solidFill>
                    <a:schemeClr val="accent2">
                      <a:alpha val="99000"/>
                    </a:schemeClr>
                  </a:solidFill>
                  <a:latin typeface="Segoe" pitchFamily="34" charset="0"/>
                </a:defRPr>
              </a:lvl1pPr>
            </a:lstStyle>
            <a:p>
              <a:pPr defTabSz="1219170">
                <a:defRPr/>
              </a:pPr>
              <a:r>
                <a:rPr lang="en-US" sz="3700" kern="0" dirty="0" err="1">
                  <a:solidFill>
                    <a:srgbClr val="00AEEF">
                      <a:alpha val="99000"/>
                    </a:srgbClr>
                  </a:solidFill>
                  <a:latin typeface="Segoe UI Light" pitchFamily="34" charset="0"/>
                </a:rPr>
                <a:t>PaaS</a:t>
              </a:r>
              <a:endParaRPr lang="en-US" sz="3700" kern="0" dirty="0">
                <a:solidFill>
                  <a:srgbClr val="00AEEF">
                    <a:alpha val="99000"/>
                  </a:srgbClr>
                </a:solidFill>
                <a:latin typeface="Segoe UI Light" pitchFamily="34" charset="0"/>
              </a:endParaRPr>
            </a:p>
          </p:txBody>
        </p:sp>
      </p:grpSp>
      <p:grpSp>
        <p:nvGrpSpPr>
          <p:cNvPr id="76" name="Group 75"/>
          <p:cNvGrpSpPr/>
          <p:nvPr/>
        </p:nvGrpSpPr>
        <p:grpSpPr>
          <a:xfrm>
            <a:off x="1767866" y="1831388"/>
            <a:ext cx="2804828" cy="2790917"/>
            <a:chOff x="517525" y="1446213"/>
            <a:chExt cx="3560760" cy="3987024"/>
          </a:xfrm>
        </p:grpSpPr>
        <p:sp>
          <p:nvSpPr>
            <p:cNvPr id="77" name="Rectangle 76"/>
            <p:cNvSpPr/>
            <p:nvPr/>
          </p:nvSpPr>
          <p:spPr bwMode="auto">
            <a:xfrm>
              <a:off x="517525" y="4752940"/>
              <a:ext cx="3560760" cy="680297"/>
            </a:xfrm>
            <a:prstGeom prst="rect">
              <a:avLst/>
            </a:prstGeom>
            <a:solidFill>
              <a:srgbClr val="00AEEF"/>
            </a:solidFill>
            <a:ln w="9525" cap="flat" cmpd="sng" algn="ctr">
              <a:noFill/>
              <a:prstDash val="solid"/>
              <a:headEnd type="none" w="med" len="med"/>
              <a:tailEnd type="none" w="med" len="med"/>
            </a:ln>
            <a:effectLst/>
          </p:spPr>
          <p:txBody>
            <a:bodyPr vert="horz" wrap="square" lIns="91404" tIns="45703" rIns="91404" bIns="45703" numCol="1" spcCol="0" rtlCol="0" anchor="ctr" anchorCtr="0" compatLnSpc="1">
              <a:prstTxWarp prst="textNoShape">
                <a:avLst/>
              </a:prstTxWarp>
            </a:bodyPr>
            <a:lstStyle/>
            <a:p>
              <a:pPr algn="ctr" defTabSz="736982" fontAlgn="base">
                <a:spcBef>
                  <a:spcPct val="0"/>
                </a:spcBef>
                <a:spcAft>
                  <a:spcPct val="0"/>
                </a:spcAft>
                <a:defRPr/>
              </a:pPr>
              <a:endParaRPr lang="en-US" sz="1200" kern="0" dirty="0">
                <a:gradFill>
                  <a:gsLst>
                    <a:gs pos="0">
                      <a:srgbClr val="FFFFFF"/>
                    </a:gs>
                    <a:gs pos="100000">
                      <a:srgbClr val="FFFFFF"/>
                    </a:gs>
                  </a:gsLst>
                  <a:lin ang="5400000" scaled="0"/>
                </a:gradFill>
                <a:latin typeface="Segoe UI"/>
              </a:endParaRPr>
            </a:p>
          </p:txBody>
        </p:sp>
        <p:sp>
          <p:nvSpPr>
            <p:cNvPr id="78" name="Rectangle 77"/>
            <p:cNvSpPr/>
            <p:nvPr/>
          </p:nvSpPr>
          <p:spPr bwMode="auto">
            <a:xfrm>
              <a:off x="517525" y="1446213"/>
              <a:ext cx="3560760" cy="3200215"/>
            </a:xfrm>
            <a:prstGeom prst="rect">
              <a:avLst/>
            </a:prstGeom>
            <a:solidFill>
              <a:srgbClr val="FFFFFF">
                <a:lumMod val="95000"/>
              </a:srgbClr>
            </a:solidFill>
            <a:ln w="9525" cap="flat" cmpd="sng" algn="ctr">
              <a:noFill/>
              <a:prstDash val="solid"/>
              <a:headEnd type="none" w="med" len="med"/>
              <a:tailEnd type="none" w="med" len="med"/>
            </a:ln>
            <a:effectLst/>
          </p:spPr>
          <p:txBody>
            <a:bodyPr vert="horz" wrap="square" lIns="91404" tIns="45703" rIns="91404" bIns="45703" numCol="1" spcCol="0" rtlCol="0" anchor="ctr" anchorCtr="0" compatLnSpc="1">
              <a:prstTxWarp prst="textNoShape">
                <a:avLst/>
              </a:prstTxWarp>
            </a:bodyPr>
            <a:lstStyle/>
            <a:p>
              <a:pPr algn="ctr" defTabSz="736982" fontAlgn="base">
                <a:spcBef>
                  <a:spcPct val="0"/>
                </a:spcBef>
                <a:spcAft>
                  <a:spcPct val="0"/>
                </a:spcAft>
                <a:defRPr/>
              </a:pPr>
              <a:endParaRPr lang="en-US" sz="1200" kern="0" dirty="0">
                <a:gradFill>
                  <a:gsLst>
                    <a:gs pos="0">
                      <a:srgbClr val="FFFFFF"/>
                    </a:gs>
                    <a:gs pos="100000">
                      <a:srgbClr val="FFFFFF"/>
                    </a:gs>
                  </a:gsLst>
                  <a:lin ang="5400000" scaled="0"/>
                </a:gradFill>
                <a:latin typeface="Segoe UI"/>
              </a:endParaRPr>
            </a:p>
          </p:txBody>
        </p:sp>
        <p:pic>
          <p:nvPicPr>
            <p:cNvPr id="79" name="Picture 78"/>
            <p:cNvPicPr>
              <a:picLocks noChangeAspect="1"/>
            </p:cNvPicPr>
            <p:nvPr/>
          </p:nvPicPr>
          <p:blipFill>
            <a:blip r:embed="rId7" cstate="screen">
              <a:extLst>
                <a:ext uri="{BEBA8EAE-BF5A-486C-A8C5-ECC9F3942E4B}">
                  <a14:imgProps xmlns:a14="http://schemas.microsoft.com/office/drawing/2010/main">
                    <a14:imgLayer r:embed="rId8">
                      <a14:imgEffect>
                        <a14:brightnessContrast bright="-40000"/>
                      </a14:imgEffect>
                    </a14:imgLayer>
                  </a14:imgProps>
                </a:ext>
                <a:ext uri="{28A0092B-C50C-407E-A947-70E740481C1C}">
                  <a14:useLocalDpi xmlns:a14="http://schemas.microsoft.com/office/drawing/2010/main"/>
                </a:ext>
              </a:extLst>
            </a:blip>
            <a:stretch>
              <a:fillRect/>
            </a:stretch>
          </p:blipFill>
          <p:spPr>
            <a:xfrm>
              <a:off x="1368089" y="2184050"/>
              <a:ext cx="1859633" cy="1027297"/>
            </a:xfrm>
            <a:prstGeom prst="rect">
              <a:avLst/>
            </a:prstGeom>
            <a:noFill/>
            <a:ln>
              <a:noFill/>
            </a:ln>
          </p:spPr>
        </p:pic>
        <p:sp>
          <p:nvSpPr>
            <p:cNvPr id="80" name="Rectangle 79"/>
            <p:cNvSpPr/>
            <p:nvPr/>
          </p:nvSpPr>
          <p:spPr>
            <a:xfrm>
              <a:off x="675858" y="4158734"/>
              <a:ext cx="3244093" cy="428689"/>
            </a:xfrm>
            <a:prstGeom prst="rect">
              <a:avLst/>
            </a:prstGeom>
            <a:ln>
              <a:noFill/>
            </a:ln>
          </p:spPr>
          <p:txBody>
            <a:bodyPr wrap="square">
              <a:spAutoFit/>
            </a:bodyPr>
            <a:lstStyle/>
            <a:p>
              <a:pPr algn="ctr" defTabSz="982875">
                <a:lnSpc>
                  <a:spcPct val="90000"/>
                </a:lnSpc>
                <a:defRPr/>
              </a:pPr>
              <a:r>
                <a:rPr lang="en-US" sz="1500" kern="0" dirty="0" smtClean="0">
                  <a:solidFill>
                    <a:srgbClr val="DDDDDD">
                      <a:lumMod val="50000"/>
                      <a:alpha val="99000"/>
                    </a:srgbClr>
                  </a:solidFill>
                </a:rPr>
                <a:t>Infrastructure as a Service</a:t>
              </a:r>
              <a:endParaRPr lang="en-US" sz="1500" kern="0" dirty="0">
                <a:solidFill>
                  <a:srgbClr val="DDDDDD">
                    <a:lumMod val="50000"/>
                    <a:alpha val="99000"/>
                  </a:srgbClr>
                </a:solidFill>
              </a:endParaRPr>
            </a:p>
          </p:txBody>
        </p:sp>
        <p:sp>
          <p:nvSpPr>
            <p:cNvPr id="81" name="TextBox 80"/>
            <p:cNvSpPr txBox="1"/>
            <p:nvPr/>
          </p:nvSpPr>
          <p:spPr>
            <a:xfrm>
              <a:off x="554226" y="4784395"/>
              <a:ext cx="3487358" cy="553998"/>
            </a:xfrm>
            <a:prstGeom prst="rect">
              <a:avLst/>
            </a:prstGeom>
            <a:noFill/>
            <a:ln>
              <a:noFill/>
            </a:ln>
            <a:effectLst>
              <a:reflection stA="50000" endPos="32000" dist="63500" dir="5400000" sy="-100000" algn="bl" rotWithShape="0"/>
            </a:effectLst>
          </p:spPr>
          <p:txBody>
            <a:bodyPr wrap="square" lIns="0" tIns="0" rIns="0" bIns="0" rtlCol="0" anchor="ctr" anchorCtr="0">
              <a:noAutofit/>
            </a:bodyPr>
            <a:lstStyle/>
            <a:p>
              <a:pPr algn="ctr" defTabSz="1219170">
                <a:defRPr/>
              </a:pPr>
              <a:r>
                <a:rPr lang="en-US" sz="3200" kern="0" dirty="0">
                  <a:solidFill>
                    <a:srgbClr val="FFFFFF">
                      <a:alpha val="99000"/>
                    </a:srgbClr>
                  </a:solidFill>
                </a:rPr>
                <a:t>H</a:t>
              </a:r>
              <a:r>
                <a:rPr lang="en-US" sz="3200" kern="0" dirty="0" err="1">
                  <a:solidFill>
                    <a:srgbClr val="FFFFFF">
                      <a:alpha val="99000"/>
                    </a:srgbClr>
                  </a:solidFill>
                </a:rPr>
                <a:t>ost</a:t>
              </a:r>
              <a:endParaRPr lang="en-US" sz="1300" kern="0" dirty="0">
                <a:solidFill>
                  <a:srgbClr val="FFFFFF">
                    <a:alpha val="99000"/>
                  </a:srgbClr>
                </a:solidFill>
              </a:endParaRPr>
            </a:p>
          </p:txBody>
        </p:sp>
        <p:sp>
          <p:nvSpPr>
            <p:cNvPr id="82" name="TextBox 81"/>
            <p:cNvSpPr txBox="1"/>
            <p:nvPr/>
          </p:nvSpPr>
          <p:spPr>
            <a:xfrm>
              <a:off x="1566806" y="3337070"/>
              <a:ext cx="1205906" cy="879330"/>
            </a:xfrm>
            <a:prstGeom prst="rect">
              <a:avLst/>
            </a:prstGeom>
            <a:noFill/>
            <a:ln>
              <a:noFill/>
            </a:ln>
          </p:spPr>
          <p:txBody>
            <a:bodyPr wrap="none" lIns="121899" tIns="60949" rIns="121899" bIns="60949" rtlCol="0">
              <a:spAutoFit/>
            </a:bodyPr>
            <a:lstStyle/>
            <a:p>
              <a:pPr defTabSz="1219170">
                <a:defRPr/>
              </a:pPr>
              <a:r>
                <a:rPr lang="en-US" sz="3200" kern="0" dirty="0" err="1">
                  <a:solidFill>
                    <a:srgbClr val="00AEEF">
                      <a:alpha val="99000"/>
                    </a:srgbClr>
                  </a:solidFill>
                  <a:latin typeface="Segoe UI Light" pitchFamily="34" charset="0"/>
                </a:rPr>
                <a:t>IaaS</a:t>
              </a:r>
              <a:endParaRPr lang="en-US" sz="3200" kern="0" dirty="0">
                <a:solidFill>
                  <a:srgbClr val="00AEEF">
                    <a:alpha val="99000"/>
                  </a:srgbClr>
                </a:solidFill>
                <a:latin typeface="Segoe UI Light" pitchFamily="34" charset="0"/>
              </a:endParaRPr>
            </a:p>
          </p:txBody>
        </p:sp>
      </p:grpSp>
    </p:spTree>
    <p:extLst>
      <p:ext uri="{BB962C8B-B14F-4D97-AF65-F5344CB8AC3E}">
        <p14:creationId xmlns:p14="http://schemas.microsoft.com/office/powerpoint/2010/main" val="3756039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fade">
                                      <p:cBhvr>
                                        <p:cTn id="7" dur="500"/>
                                        <p:tgtEl>
                                          <p:spTgt spid="76"/>
                                        </p:tgtEl>
                                      </p:cBhvr>
                                    </p:animEffect>
                                  </p:childTnLst>
                                </p:cTn>
                              </p:par>
                              <p:par>
                                <p:cTn id="8" presetID="10" presetClass="entr" presetSubtype="0" fill="hold" nodeType="withEffect">
                                  <p:stCondLst>
                                    <p:cond delay="250"/>
                                  </p:stCondLst>
                                  <p:childTnLst>
                                    <p:set>
                                      <p:cBhvr>
                                        <p:cTn id="9" dur="1" fill="hold">
                                          <p:stCondLst>
                                            <p:cond delay="0"/>
                                          </p:stCondLst>
                                        </p:cTn>
                                        <p:tgtEl>
                                          <p:spTgt spid="69"/>
                                        </p:tgtEl>
                                        <p:attrNameLst>
                                          <p:attrName>style.visibility</p:attrName>
                                        </p:attrNameLst>
                                      </p:cBhvr>
                                      <p:to>
                                        <p:strVal val="visible"/>
                                      </p:to>
                                    </p:set>
                                    <p:animEffect transition="in" filter="fade">
                                      <p:cBhvr>
                                        <p:cTn id="10" dur="500"/>
                                        <p:tgtEl>
                                          <p:spTgt spid="69"/>
                                        </p:tgtEl>
                                      </p:cBhvr>
                                    </p:animEffect>
                                  </p:childTnLst>
                                </p:cTn>
                              </p:par>
                              <p:par>
                                <p:cTn id="11" presetID="10" presetClass="entr" presetSubtype="0" fill="hold" nodeType="withEffect">
                                  <p:stCondLst>
                                    <p:cond delay="500"/>
                                  </p:stCondLst>
                                  <p:childTnLst>
                                    <p:set>
                                      <p:cBhvr>
                                        <p:cTn id="12" dur="1" fill="hold">
                                          <p:stCondLst>
                                            <p:cond delay="0"/>
                                          </p:stCondLst>
                                        </p:cTn>
                                        <p:tgtEl>
                                          <p:spTgt spid="62"/>
                                        </p:tgtEl>
                                        <p:attrNameLst>
                                          <p:attrName>style.visibility</p:attrName>
                                        </p:attrNameLst>
                                      </p:cBhvr>
                                      <p:to>
                                        <p:strVal val="visible"/>
                                      </p:to>
                                    </p:set>
                                    <p:animEffect transition="in" filter="fade">
                                      <p:cBhvr>
                                        <p:cTn id="13"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FDE3C0D148D1F4DB888C64D6B0E129F" ma:contentTypeVersion="0" ma:contentTypeDescription="Create a new document." ma:contentTypeScope="" ma:versionID="c9bbac06d1472bc435fb97d088133d1a">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8ED8A4E-D10F-465B-A33C-DD7FC191A8CD}">
  <ds:schemaRefs>
    <ds:schemaRef ds:uri="http://schemas.microsoft.com/sharepoint/v3/contenttype/forms"/>
  </ds:schemaRefs>
</ds:datastoreItem>
</file>

<file path=customXml/itemProps2.xml><?xml version="1.0" encoding="utf-8"?>
<ds:datastoreItem xmlns:ds="http://schemas.openxmlformats.org/officeDocument/2006/customXml" ds:itemID="{132B0F21-66F7-47CA-B818-CE573096BB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19896733-15D4-4950-9D64-541D762A2FB3}">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1861</TotalTime>
  <Words>3416</Words>
  <Application>Microsoft Office PowerPoint</Application>
  <PresentationFormat>Widescreen</PresentationFormat>
  <Paragraphs>418</Paragraphs>
  <Slides>23</Slides>
  <Notes>23</Notes>
  <HiddenSlides>5</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Arial</vt:lpstr>
      <vt:lpstr>Calibri</vt:lpstr>
      <vt:lpstr>Courier New</vt:lpstr>
      <vt:lpstr>Kozuka Gothic Pro R</vt:lpstr>
      <vt:lpstr>Segoe Pro Light</vt:lpstr>
      <vt:lpstr>Segoe Pro Semibold</vt:lpstr>
      <vt:lpstr>Segoe UI</vt:lpstr>
      <vt:lpstr>Segoe UI Light</vt:lpstr>
      <vt:lpstr>Wingdings</vt:lpstr>
      <vt:lpstr>Office Theme</vt:lpstr>
      <vt:lpstr>PowerPoint Presentation</vt:lpstr>
      <vt:lpstr>Module 1: Microsoft Azure Overview</vt:lpstr>
      <vt:lpstr>PowerPoint Presentation</vt:lpstr>
      <vt:lpstr>How to View This Presentation</vt:lpstr>
      <vt:lpstr>Introduction and Logistics</vt:lpstr>
      <vt:lpstr>Prerequisites</vt:lpstr>
      <vt:lpstr>What is the Cloud?</vt:lpstr>
      <vt:lpstr>Cloud Computing Patterns</vt:lpstr>
      <vt:lpstr>Cloud Computing</vt:lpstr>
      <vt:lpstr>Cloud Computing (continued)</vt:lpstr>
      <vt:lpstr>Module 1: Microsoft Azure Overview</vt:lpstr>
      <vt:lpstr>PowerPoint Presentation</vt:lpstr>
      <vt:lpstr>How are Microsoft Azure Charges Incurred?</vt:lpstr>
      <vt:lpstr>Microsoft Azure Compute</vt:lpstr>
      <vt:lpstr>Microsoft Azure App Service</vt:lpstr>
      <vt:lpstr>Microsoft Azure Cloud Services</vt:lpstr>
      <vt:lpstr>High Level view of Virtual Machine Services</vt:lpstr>
      <vt:lpstr>Managing Azure Deployments</vt:lpstr>
      <vt:lpstr>Management models for IaaS</vt:lpstr>
      <vt:lpstr>PowerPoint Presentation</vt:lpstr>
      <vt:lpstr>Module Knowledge Check</vt:lpstr>
      <vt:lpstr>Answers – Module Knowledge Check</vt:lpstr>
      <vt:lpstr>PowerPoint Presentation</vt:lpstr>
    </vt:vector>
  </TitlesOfParts>
  <Company>Microsoft IT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Biju K (Spectrum Consultants India Pvt)</dc:creator>
  <cp:lastModifiedBy>Roopam Khanna</cp:lastModifiedBy>
  <cp:revision>689</cp:revision>
  <dcterms:created xsi:type="dcterms:W3CDTF">2013-09-16T15:58:20Z</dcterms:created>
  <dcterms:modified xsi:type="dcterms:W3CDTF">2016-01-28T10:22:38Z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0x010100EFDE3C0D148D1F4DB888C64D6B0E129F</vt:lpwstr>
  </property>
</Properties>
</file>