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34" r:id="rId3"/>
    <p:sldMasterId id="2147483781" r:id="rId4"/>
    <p:sldMasterId id="2147483803" r:id="rId5"/>
    <p:sldMasterId id="2147483814" r:id="rId6"/>
    <p:sldMasterId id="2147483837" r:id="rId7"/>
  </p:sldMasterIdLst>
  <p:notesMasterIdLst>
    <p:notesMasterId r:id="rId36"/>
  </p:notesMasterIdLst>
  <p:sldIdLst>
    <p:sldId id="298" r:id="rId8"/>
    <p:sldId id="299" r:id="rId9"/>
    <p:sldId id="303" r:id="rId10"/>
    <p:sldId id="301" r:id="rId11"/>
    <p:sldId id="300" r:id="rId12"/>
    <p:sldId id="305" r:id="rId13"/>
    <p:sldId id="347" r:id="rId14"/>
    <p:sldId id="290" r:id="rId15"/>
    <p:sldId id="291" r:id="rId16"/>
    <p:sldId id="292" r:id="rId17"/>
    <p:sldId id="296" r:id="rId18"/>
    <p:sldId id="332" r:id="rId19"/>
    <p:sldId id="264" r:id="rId20"/>
    <p:sldId id="304" r:id="rId21"/>
    <p:sldId id="314" r:id="rId22"/>
    <p:sldId id="311" r:id="rId23"/>
    <p:sldId id="312" r:id="rId24"/>
    <p:sldId id="313" r:id="rId25"/>
    <p:sldId id="307" r:id="rId26"/>
    <p:sldId id="317" r:id="rId27"/>
    <p:sldId id="337" r:id="rId28"/>
    <p:sldId id="338" r:id="rId29"/>
    <p:sldId id="335" r:id="rId30"/>
    <p:sldId id="336" r:id="rId31"/>
    <p:sldId id="343" r:id="rId32"/>
    <p:sldId id="323" r:id="rId33"/>
    <p:sldId id="346"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52" autoAdjust="0"/>
    <p:restoredTop sz="71474" autoAdjust="0"/>
  </p:normalViewPr>
  <p:slideViewPr>
    <p:cSldViewPr snapToGrid="0">
      <p:cViewPr varScale="1">
        <p:scale>
          <a:sx n="80" d="100"/>
          <a:sy n="80" d="100"/>
        </p:scale>
        <p:origin x="1050"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2F915-D0A0-4462-BAD6-F68DE4310F1E}" type="datetimeFigureOut">
              <a:rPr lang="en-US" smtClean="0"/>
              <a:t>3/16/2016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E6E9F-5183-4BC2-9BF9-C9CB9AB7393C}" type="slidenum">
              <a:rPr lang="en-US" smtClean="0"/>
              <a:t>‹#›</a:t>
            </a:fld>
            <a:endParaRPr lang="en-US"/>
          </a:p>
        </p:txBody>
      </p:sp>
    </p:spTree>
    <p:extLst>
      <p:ext uri="{BB962C8B-B14F-4D97-AF65-F5344CB8AC3E}">
        <p14:creationId xmlns:p14="http://schemas.microsoft.com/office/powerpoint/2010/main" val="4139313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629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Cortana Analytics Suite delivers an end-to-end platform with integrated and comprehensive set of tools and services to help you build intelligent applications that let you easily take advantage of Advanced Analytics.</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First Cortana Analytics Suite provides services to bring data in, so that you can analyze it.  It provides information management capabilities like Azure Data Factory so that you can pull data from any source (relational DB like SQL or non-relational ones like your Hadoop cluster) in an automated and scheduled way, while performing the necessary data transforms (like setting certain data </a:t>
            </a:r>
            <a:r>
              <a:rPr lang="en-US" sz="900" kern="1200" dirty="0" err="1">
                <a:solidFill>
                  <a:schemeClr val="tx1"/>
                </a:solidFill>
                <a:effectLst/>
                <a:latin typeface="Segoe UI Light" pitchFamily="34" charset="0"/>
                <a:ea typeface="+mn-ea"/>
                <a:cs typeface="+mn-cs"/>
              </a:rPr>
              <a:t>colums</a:t>
            </a:r>
            <a:r>
              <a:rPr lang="en-US" sz="900" kern="1200" dirty="0">
                <a:solidFill>
                  <a:schemeClr val="tx1"/>
                </a:solidFill>
                <a:effectLst/>
                <a:latin typeface="Segoe UI Light" pitchFamily="34" charset="0"/>
                <a:ea typeface="+mn-ea"/>
                <a:cs typeface="+mn-cs"/>
              </a:rPr>
              <a:t> as dates vs. currency </a:t>
            </a:r>
            <a:r>
              <a:rPr lang="en-US" sz="900" kern="1200" dirty="0" err="1">
                <a:solidFill>
                  <a:schemeClr val="tx1"/>
                </a:solidFill>
                <a:effectLst/>
                <a:latin typeface="Segoe UI Light" pitchFamily="34" charset="0"/>
                <a:ea typeface="+mn-ea"/>
                <a:cs typeface="+mn-cs"/>
              </a:rPr>
              <a:t>etc</a:t>
            </a:r>
            <a:r>
              <a:rPr lang="en-US" sz="900" kern="1200" dirty="0">
                <a:solidFill>
                  <a:schemeClr val="tx1"/>
                </a:solidFill>
                <a:effectLst/>
                <a:latin typeface="Segoe UI Light" pitchFamily="34" charset="0"/>
                <a:ea typeface="+mn-ea"/>
                <a:cs typeface="+mn-cs"/>
              </a:rPr>
              <a:t>).  Think ETL (Extract, Transform, Load) in the cloud. Event hub does the same for </a:t>
            </a:r>
            <a:r>
              <a:rPr lang="en-US" sz="900" kern="1200" dirty="0" err="1">
                <a:solidFill>
                  <a:schemeClr val="tx1"/>
                </a:solidFill>
                <a:effectLst/>
                <a:latin typeface="Segoe UI Light" pitchFamily="34" charset="0"/>
                <a:ea typeface="+mn-ea"/>
                <a:cs typeface="+mn-cs"/>
              </a:rPr>
              <a:t>IoT</a:t>
            </a:r>
            <a:r>
              <a:rPr lang="en-US" sz="900" kern="1200" dirty="0">
                <a:solidFill>
                  <a:schemeClr val="tx1"/>
                </a:solidFill>
                <a:effectLst/>
                <a:latin typeface="Segoe UI Light" pitchFamily="34" charset="0"/>
                <a:ea typeface="+mn-ea"/>
                <a:cs typeface="+mn-cs"/>
              </a:rPr>
              <a:t> type ingestion of data that streams in from lots of end points.</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The data brought in then can be persisted in flexible big data storage services like Data Lake and Azure SQL DW.</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You can then use a wide range of analytics services from Azure ML to Azure HDInsight to Azure Stream Analytics to analyze the data that are stored in the big data storage.  This means you can create analytics services and models specific to your business need (say real time demand forecasting).</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The resultant analytics services and models created by taking these steps can then be surfaced as interactive dashboards and visualizations via Power BI</a:t>
            </a:r>
          </a:p>
          <a:p>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These same analytics services and models created can also be integrated into various different UI (web apps or mobile apps or rich client apps) as well as via integrations with Cortana, so end users can naturally interact with them via speech etc., and so that end users can get proactively be notified by Cortana if the analytics model finds a new anomaly (unusual growth in certain product purchases- in the case of real time demand forecasting example given above) or whatever deserves the attention of the business users. </a:t>
            </a:r>
          </a:p>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Build 2015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3/16/2016 8:56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77013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 system that can blend both approaches</a:t>
            </a:r>
            <a:r>
              <a:rPr lang="en-US" baseline="0" dirty="0"/>
              <a:t> and handle the amounts, types, and speed of data today, </a:t>
            </a:r>
            <a:r>
              <a:rPr lang="en-US" dirty="0"/>
              <a:t>it let’s you focus on analytics</a:t>
            </a:r>
            <a:r>
              <a:rPr lang="en-US" baseline="0" dirty="0"/>
              <a:t> for your business, you can have amazing transformations and gain a competitive edge. </a:t>
            </a:r>
            <a:endParaRPr lang="en-US" dirty="0"/>
          </a:p>
          <a:p>
            <a:endParaRPr lang="en-US" dirty="0"/>
          </a:p>
          <a:p>
            <a:r>
              <a:rPr lang="en-US" dirty="0"/>
              <a:t>Story</a:t>
            </a:r>
            <a:r>
              <a:rPr lang="en-US" baseline="0" dirty="0"/>
              <a:t> – Retail/Furniture store with sensors</a:t>
            </a:r>
            <a:endParaRPr lang="en-US" dirty="0"/>
          </a:p>
        </p:txBody>
      </p:sp>
      <p:sp>
        <p:nvSpPr>
          <p:cNvPr id="4" name="Slide Number Placeholder 3"/>
          <p:cNvSpPr>
            <a:spLocks noGrp="1"/>
          </p:cNvSpPr>
          <p:nvPr>
            <p:ph type="sldNum" sz="quarter" idx="10"/>
          </p:nvPr>
        </p:nvSpPr>
        <p:spPr/>
        <p:txBody>
          <a:bodyPr/>
          <a:lstStyle/>
          <a:p>
            <a:pPr>
              <a:defRPr/>
            </a:pPr>
            <a:fld id="{7088D5E3-B0C4-244E-905F-C9848084E0A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38074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E6E9F-5183-4BC2-9BF9-C9CB9AB7393C}" type="slidenum">
              <a:rPr lang="en-US" smtClean="0"/>
              <a:t>13</a:t>
            </a:fld>
            <a:endParaRPr lang="en-US"/>
          </a:p>
        </p:txBody>
      </p:sp>
    </p:spTree>
    <p:extLst>
      <p:ext uri="{BB962C8B-B14F-4D97-AF65-F5344CB8AC3E}">
        <p14:creationId xmlns:p14="http://schemas.microsoft.com/office/powerpoint/2010/main" val="94816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Notes Placeholder 2"/>
          <p:cNvSpPr>
            <a:spLocks noGrp="1"/>
          </p:cNvSpPr>
          <p:nvPr>
            <p:ph type="body" idx="1"/>
          </p:nvPr>
        </p:nvSpPr>
        <p:spPr/>
        <p:txBody>
          <a:bodyPr/>
          <a:lstStyle/>
          <a:p>
            <a:r>
              <a:rPr lang="en-US" dirty="0"/>
              <a:t>This this</a:t>
            </a:r>
            <a:r>
              <a:rPr lang="en-US" baseline="0" dirty="0"/>
              <a:t> module you’ll learn about the specific components in an Azure Data Factory.  You’ll get an overview of the methods for bringing data in to your data factory, how that data can be transformed with activities, and how those activities are manages by pipelines.</a:t>
            </a:r>
            <a:endParaRPr lang="en-US" dirty="0"/>
          </a:p>
        </p:txBody>
      </p:sp>
    </p:spTree>
    <p:extLst>
      <p:ext uri="{BB962C8B-B14F-4D97-AF65-F5344CB8AC3E}">
        <p14:creationId xmlns:p14="http://schemas.microsoft.com/office/powerpoint/2010/main" val="241756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969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FD207A-07DF-40AD-A916-9872E089CE7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27915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FD207A-07DF-40AD-A916-9872E089CE7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6187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FD207A-07DF-40AD-A916-9872E089CE7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72405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Notes Placeholder 2"/>
          <p:cNvSpPr>
            <a:spLocks noGrp="1"/>
          </p:cNvSpPr>
          <p:nvPr>
            <p:ph type="body" idx="1"/>
          </p:nvPr>
        </p:nvSpPr>
        <p:spPr/>
        <p:txBody>
          <a:bodyPr/>
          <a:lstStyle/>
          <a:p>
            <a:r>
              <a:rPr lang="en-US" dirty="0"/>
              <a:t>In this module you’ll learn how to create and operate a data factory.  You’ll see a demonstration of how to create all the pieces of a simple data factory to automate</a:t>
            </a:r>
            <a:r>
              <a:rPr lang="en-US" baseline="0" dirty="0"/>
              <a:t> the movement and transformation of data.</a:t>
            </a:r>
            <a:endParaRPr lang="en-US" dirty="0"/>
          </a:p>
        </p:txBody>
      </p:sp>
    </p:spTree>
    <p:extLst>
      <p:ext uri="{BB962C8B-B14F-4D97-AF65-F5344CB8AC3E}">
        <p14:creationId xmlns:p14="http://schemas.microsoft.com/office/powerpoint/2010/main" val="3536581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2965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40217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1888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81987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7790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68194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3198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dirty="0">
                <a:solidFill>
                  <a:schemeClr val="tx2"/>
                </a:solidFill>
                <a:latin typeface="Segoe" pitchFamily="34" charset="0"/>
              </a:rPr>
              <a:t>Use</a:t>
            </a:r>
            <a:r>
              <a:rPr lang="en-GB" baseline="0" dirty="0">
                <a:solidFill>
                  <a:schemeClr val="tx2"/>
                </a:solidFill>
                <a:latin typeface="Segoe" pitchFamily="34" charset="0"/>
              </a:rPr>
              <a:t> Prod </a:t>
            </a:r>
            <a:r>
              <a:rPr lang="en-GB" baseline="0" dirty="0" err="1">
                <a:solidFill>
                  <a:schemeClr val="tx2"/>
                </a:solidFill>
                <a:latin typeface="Segoe" pitchFamily="34" charset="0"/>
              </a:rPr>
              <a:t>Reco</a:t>
            </a:r>
            <a:r>
              <a:rPr lang="en-GB" baseline="0" dirty="0">
                <a:solidFill>
                  <a:schemeClr val="tx2"/>
                </a:solidFill>
                <a:latin typeface="Segoe" pitchFamily="34" charset="0"/>
              </a:rPr>
              <a:t> demo to illustrate where ADLS/A and SQL DW fit in</a:t>
            </a:r>
          </a:p>
          <a:p>
            <a:r>
              <a:rPr lang="en-GB" baseline="0" dirty="0">
                <a:solidFill>
                  <a:schemeClr val="tx2"/>
                </a:solidFill>
                <a:latin typeface="Segoe" pitchFamily="34" charset="0"/>
              </a:rPr>
              <a:t>Discuss CAS</a:t>
            </a:r>
          </a:p>
          <a:p>
            <a:r>
              <a:rPr lang="en-GB" baseline="0" dirty="0">
                <a:solidFill>
                  <a:schemeClr val="tx2"/>
                </a:solidFill>
                <a:latin typeface="Segoe" pitchFamily="34" charset="0"/>
              </a:rPr>
              <a:t>Show DM one-click app</a:t>
            </a:r>
          </a:p>
          <a:p>
            <a:r>
              <a:rPr lang="en-GB" baseline="0" dirty="0">
                <a:solidFill>
                  <a:schemeClr val="tx2"/>
                </a:solidFill>
                <a:latin typeface="Segoe" pitchFamily="34" charset="0"/>
              </a:rPr>
              <a:t>Discuss OP Hadoop, SSIS, </a:t>
            </a:r>
            <a:r>
              <a:rPr lang="en-GB" baseline="0" dirty="0" err="1">
                <a:solidFill>
                  <a:schemeClr val="tx2"/>
                </a:solidFill>
                <a:latin typeface="Segoe" pitchFamily="34" charset="0"/>
              </a:rPr>
              <a:t>Oozie</a:t>
            </a:r>
            <a:r>
              <a:rPr lang="en-GB" baseline="0" dirty="0">
                <a:solidFill>
                  <a:schemeClr val="tx2"/>
                </a:solidFill>
                <a:latin typeface="Segoe" pitchFamily="34" charset="0"/>
              </a:rPr>
              <a:t>/</a:t>
            </a:r>
            <a:r>
              <a:rPr lang="en-GB" baseline="0" dirty="0" err="1">
                <a:solidFill>
                  <a:schemeClr val="tx2"/>
                </a:solidFill>
                <a:latin typeface="Segoe" pitchFamily="34" charset="0"/>
              </a:rPr>
              <a:t>Sqoop</a:t>
            </a:r>
            <a:r>
              <a:rPr lang="en-GB" baseline="0" dirty="0">
                <a:solidFill>
                  <a:schemeClr val="tx2"/>
                </a:solidFill>
                <a:latin typeface="Segoe" pitchFamily="34" charset="0"/>
              </a:rPr>
              <a:t>.</a:t>
            </a:r>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2636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8792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2427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Notes Placeholder 2"/>
          <p:cNvSpPr>
            <a:spLocks noGrp="1"/>
          </p:cNvSpPr>
          <p:nvPr>
            <p:ph type="body" idx="1"/>
          </p:nvPr>
        </p:nvSpPr>
        <p:spPr/>
        <p:txBody>
          <a:bodyPr/>
          <a:lstStyle/>
          <a:p>
            <a:r>
              <a:rPr lang="en-US" dirty="0"/>
              <a:t>In this module you’ll learn the basic concepts of data</a:t>
            </a:r>
            <a:r>
              <a:rPr lang="en-US" baseline="0" dirty="0"/>
              <a:t> orchestration.  You’ll learn about how data analytics is evolving, what Microsoft’s cloud analytics suite can do, and how Azure Data Factory is used to automate the movement and transformation of data.</a:t>
            </a:r>
            <a:endParaRPr lang="en-US" dirty="0"/>
          </a:p>
        </p:txBody>
      </p:sp>
    </p:spTree>
    <p:extLst>
      <p:ext uri="{BB962C8B-B14F-4D97-AF65-F5344CB8AC3E}">
        <p14:creationId xmlns:p14="http://schemas.microsoft.com/office/powerpoint/2010/main" val="79033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F0F35F-DD44-4607-AEC1-49D7A4BC40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0487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3/16/2016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0947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1D4B0C-B40C-4B38-86E4-2AFA7E194751}"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3/16/2016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5896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1D4B0C-B40C-4B38-86E4-2AFA7E194751}"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3/16/2016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77436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9.jp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370EAF-E2C4-4D58-B12B-33325D0FF6D9}"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171153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370EAF-E2C4-4D58-B12B-33325D0FF6D9}"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25267668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hoto_Animate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269239" y="1187621"/>
            <a:ext cx="8067824" cy="3586208"/>
          </a:xfrm>
          <a:prstGeom prst="rect">
            <a:avLst/>
          </a:prstGeom>
          <a:solidFill>
            <a:srgbClr val="0072C6">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9322" y="6061766"/>
            <a:ext cx="1522404" cy="326167"/>
          </a:xfrm>
          <a:prstGeom prst="rect">
            <a:avLst/>
          </a:prstGeom>
        </p:spPr>
      </p:pic>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40622" y="0"/>
            <a:ext cx="4751620" cy="6858623"/>
          </a:xfrm>
          <a:prstGeom prst="rect">
            <a:avLst/>
          </a:prstGeom>
        </p:spPr>
      </p:pic>
      <p:sp>
        <p:nvSpPr>
          <p:cNvPr id="9" name="Title 1"/>
          <p:cNvSpPr>
            <a:spLocks noGrp="1"/>
          </p:cNvSpPr>
          <p:nvPr>
            <p:ph type="title" hasCustomPrompt="1"/>
          </p:nvPr>
        </p:nvSpPr>
        <p:spPr bwMode="auto">
          <a:xfrm>
            <a:off x="269302" y="1187621"/>
            <a:ext cx="8067761"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2" y="2980724"/>
            <a:ext cx="806938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79703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400"/>
                                  </p:stCondLst>
                                  <p:childTnLst>
                                    <p:set>
                                      <p:cBhvr>
                                        <p:cTn id="6" dur="1" fill="hold">
                                          <p:stCondLst>
                                            <p:cond delay="0"/>
                                          </p:stCondLst>
                                        </p:cTn>
                                        <p:tgtEl>
                                          <p:spTgt spid="8"/>
                                        </p:tgtEl>
                                        <p:attrNameLst>
                                          <p:attrName>style.visibility</p:attrName>
                                        </p:attrNameLst>
                                      </p:cBhvr>
                                      <p:to>
                                        <p:strVal val="visible"/>
                                      </p:to>
                                    </p:set>
                                  </p:childTnLst>
                                </p:cTn>
                              </p:par>
                              <p:par>
                                <p:cTn id="7" presetID="42" presetClass="path" presetSubtype="0" decel="100000" fill="hold" grpId="0" nodeType="withEffect">
                                  <p:stCondLst>
                                    <p:cond delay="400"/>
                                  </p:stCondLst>
                                  <p:childTnLst>
                                    <p:animMotion origin="layout" path="M -0.33099 -4.5892E-6 L 1.31478E-6 -4.5892E-6 " pathEditMode="relative" rAng="0" ptsTypes="AA">
                                      <p:cBhvr>
                                        <p:cTn id="8" dur="400" fill="hold"/>
                                        <p:tgtEl>
                                          <p:spTgt spid="8"/>
                                        </p:tgtEl>
                                        <p:attrNameLst>
                                          <p:attrName>ppt_x</p:attrName>
                                          <p:attrName>ppt_y</p:attrName>
                                        </p:attrNameLst>
                                      </p:cBhvr>
                                      <p:rCtr x="16543" y="0"/>
                                    </p:animMotion>
                                  </p:childTnLst>
                                </p:cTn>
                              </p:par>
                              <p:par>
                                <p:cTn id="9" presetID="6" presetClass="emph" presetSubtype="0" accel="100000" autoRev="1" fill="hold" grpId="1" nodeType="withEffect">
                                  <p:stCondLst>
                                    <p:cond delay="0"/>
                                  </p:stCondLst>
                                  <p:childTnLst>
                                    <p:animScale>
                                      <p:cBhvr>
                                        <p:cTn id="10" dur="400" fill="hold"/>
                                        <p:tgtEl>
                                          <p:spTgt spid="8"/>
                                        </p:tgtEl>
                                      </p:cBhvr>
                                      <p:by x="0" y="100000"/>
                                    </p:animScale>
                                  </p:childTnLst>
                                </p:cTn>
                              </p:par>
                              <p:par>
                                <p:cTn id="11" presetID="10" presetClass="entr" presetSubtype="0" fill="hold" nodeType="withEffect">
                                  <p:stCondLst>
                                    <p:cond delay="9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950"/>
                                        <p:tgtEl>
                                          <p:spTgt spid="10"/>
                                        </p:tgtEl>
                                      </p:cBhvr>
                                    </p:animEffect>
                                  </p:childTnLst>
                                </p:cTn>
                              </p:par>
                              <p:par>
                                <p:cTn id="14" presetID="63" presetClass="path" presetSubtype="0" decel="100000" fill="hold" nodeType="withEffect">
                                  <p:stCondLst>
                                    <p:cond delay="900"/>
                                  </p:stCondLst>
                                  <p:childTnLst>
                                    <p:animMotion origin="layout" path="M -0.01455 -1.34362E-6 L -3.90605E-7 -1.34362E-6 " pathEditMode="relative" rAng="0" ptsTypes="AA">
                                      <p:cBhvr>
                                        <p:cTn id="15" dur="950" fill="hold"/>
                                        <p:tgtEl>
                                          <p:spTgt spid="10"/>
                                        </p:tgtEl>
                                        <p:attrNameLst>
                                          <p:attrName>ppt_x</p:attrName>
                                          <p:attrName>ppt_y</p:attrName>
                                        </p:attrNameLst>
                                      </p:cBhvr>
                                      <p:rCtr x="728" y="0"/>
                                    </p:animMotion>
                                  </p:childTnLst>
                                </p:cTn>
                              </p:par>
                              <p:par>
                                <p:cTn id="16" presetID="6" presetClass="emph" presetSubtype="0" accel="100000" autoRev="1" fill="hold" nodeType="withEffect">
                                  <p:stCondLst>
                                    <p:cond delay="200"/>
                                  </p:stCondLst>
                                  <p:childTnLst>
                                    <p:animScale>
                                      <p:cBhvr>
                                        <p:cTn id="17" dur="500" fill="hold"/>
                                        <p:tgtEl>
                                          <p:spTgt spid="10"/>
                                        </p:tgtEl>
                                      </p:cBhvr>
                                      <p:by x="92000" y="92000"/>
                                    </p:animScale>
                                  </p:childTnLst>
                                </p:cTn>
                              </p:par>
                              <p:par>
                                <p:cTn id="18" presetID="10" presetClass="entr" presetSubtype="0" fill="hold" grpId="0" nodeType="withEffect">
                                  <p:stCondLst>
                                    <p:cond delay="7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950"/>
                                        <p:tgtEl>
                                          <p:spTgt spid="9"/>
                                        </p:tgtEl>
                                      </p:cBhvr>
                                    </p:animEffect>
                                  </p:childTnLst>
                                </p:cTn>
                              </p:par>
                              <p:par>
                                <p:cTn id="21" presetID="63" presetClass="path" presetSubtype="0" decel="100000" fill="hold" grpId="1" nodeType="withEffect">
                                  <p:stCondLst>
                                    <p:cond delay="700"/>
                                  </p:stCondLst>
                                  <p:childTnLst>
                                    <p:animMotion origin="layout" path="M -0.01455 -1.34362E-6 L -3.90605E-7 -1.34362E-6 " pathEditMode="relative" rAng="0" ptsTypes="AA">
                                      <p:cBhvr>
                                        <p:cTn id="22" dur="950" fill="hold"/>
                                        <p:tgtEl>
                                          <p:spTgt spid="9"/>
                                        </p:tgtEl>
                                        <p:attrNameLst>
                                          <p:attrName>ppt_x</p:attrName>
                                          <p:attrName>ppt_y</p:attrName>
                                        </p:attrNameLst>
                                      </p:cBhvr>
                                      <p:rCtr x="728" y="0"/>
                                    </p:animMotion>
                                  </p:childTnLst>
                                </p:cTn>
                              </p:par>
                              <p:par>
                                <p:cTn id="23" presetID="6" presetClass="emph" presetSubtype="0" accel="100000" autoRev="1" fill="hold" grpId="2" nodeType="withEffect">
                                  <p:stCondLst>
                                    <p:cond delay="0"/>
                                  </p:stCondLst>
                                  <p:childTnLst>
                                    <p:animScale>
                                      <p:cBhvr>
                                        <p:cTn id="24" dur="500" fill="hold"/>
                                        <p:tgtEl>
                                          <p:spTgt spid="9"/>
                                        </p:tgtEl>
                                      </p:cBhvr>
                                      <p:by x="92000" y="92000"/>
                                    </p:animScale>
                                  </p:childTnLst>
                                </p:cTn>
                              </p:par>
                              <p:par>
                                <p:cTn id="25" presetID="10" presetClass="entr" presetSubtype="0" fill="hold" grpId="0" nodeType="withEffect">
                                  <p:stCondLst>
                                    <p:cond delay="8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950"/>
                                        <p:tgtEl>
                                          <p:spTgt spid="3"/>
                                        </p:tgtEl>
                                      </p:cBhvr>
                                    </p:animEffect>
                                  </p:childTnLst>
                                </p:cTn>
                              </p:par>
                              <p:par>
                                <p:cTn id="28" presetID="63" presetClass="path" presetSubtype="0" decel="100000" fill="hold" grpId="1" nodeType="withEffect">
                                  <p:stCondLst>
                                    <p:cond delay="800"/>
                                  </p:stCondLst>
                                  <p:childTnLst>
                                    <p:animMotion origin="layout" path="M -0.01455 -1.34362E-6 L -3.90605E-7 -1.34362E-6 " pathEditMode="relative" rAng="0" ptsTypes="AA">
                                      <p:cBhvr>
                                        <p:cTn id="29" dur="950" fill="hold"/>
                                        <p:tgtEl>
                                          <p:spTgt spid="3"/>
                                        </p:tgtEl>
                                        <p:attrNameLst>
                                          <p:attrName>ppt_x</p:attrName>
                                          <p:attrName>ppt_y</p:attrName>
                                        </p:attrNameLst>
                                      </p:cBhvr>
                                      <p:rCtr x="728" y="0"/>
                                    </p:animMotion>
                                  </p:childTnLst>
                                </p:cTn>
                              </p:par>
                              <p:par>
                                <p:cTn id="30" presetID="6" presetClass="emph" presetSubtype="0" accel="100000" autoRev="1" fill="hold" grpId="2" nodeType="withEffect">
                                  <p:stCondLst>
                                    <p:cond delay="100"/>
                                  </p:stCondLst>
                                  <p:childTnLst>
                                    <p:animScale>
                                      <p:cBhvr>
                                        <p:cTn id="31" dur="500" fill="hold"/>
                                        <p:tgtEl>
                                          <p:spTgt spid="3"/>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p:bldP spid="9" grpId="1"/>
      <p:bldP spid="9" grpId="2"/>
      <p:bldP spid="3" grpId="0">
        <p:tmplLst>
          <p:tmpl>
            <p:tnLst>
              <p:par>
                <p:cTn presetID="10" presetClass="entr" presetSubtype="0" fill="hold" nodeType="withEffect">
                  <p:stCondLst>
                    <p:cond delay="800"/>
                  </p:stCondLst>
                  <p:childTnLst>
                    <p:set>
                      <p:cBhvr>
                        <p:cTn dur="1" fill="hold">
                          <p:stCondLst>
                            <p:cond delay="0"/>
                          </p:stCondLst>
                        </p:cTn>
                        <p:tgtEl>
                          <p:spTgt spid="3"/>
                        </p:tgtEl>
                        <p:attrNameLst>
                          <p:attrName>style.visibility</p:attrName>
                        </p:attrNameLst>
                      </p:cBhvr>
                      <p:to>
                        <p:strVal val="visible"/>
                      </p:to>
                    </p:set>
                    <p:animEffect transition="in" filter="fade">
                      <p:cBhvr>
                        <p:cTn dur="950"/>
                        <p:tgtEl>
                          <p:spTgt spid="3"/>
                        </p:tgtEl>
                      </p:cBhvr>
                    </p:animEffect>
                  </p:childTnLst>
                </p:cTn>
              </p:par>
            </p:tnLst>
          </p:tmpl>
        </p:tmplLst>
      </p:bldP>
      <p:bldP spid="3" grpId="1"/>
      <p:bldP spid="3" grpId="2"/>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hoto_Stati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269239" y="1187621"/>
            <a:ext cx="8067824" cy="3586208"/>
          </a:xfrm>
          <a:prstGeom prst="rect">
            <a:avLst/>
          </a:prstGeom>
          <a:solidFill>
            <a:srgbClr val="0072C6">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9322" y="6061766"/>
            <a:ext cx="1522404" cy="326167"/>
          </a:xfrm>
          <a:prstGeom prst="rect">
            <a:avLst/>
          </a:prstGeom>
        </p:spPr>
      </p:pic>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40622" y="0"/>
            <a:ext cx="4751620" cy="6858623"/>
          </a:xfrm>
          <a:prstGeom prst="rect">
            <a:avLst/>
          </a:prstGeom>
        </p:spPr>
      </p:pic>
      <p:sp>
        <p:nvSpPr>
          <p:cNvPr id="9" name="Title 1"/>
          <p:cNvSpPr>
            <a:spLocks noGrp="1"/>
          </p:cNvSpPr>
          <p:nvPr>
            <p:ph type="title" hasCustomPrompt="1"/>
          </p:nvPr>
        </p:nvSpPr>
        <p:spPr bwMode="auto">
          <a:xfrm>
            <a:off x="269302" y="1187621"/>
            <a:ext cx="8067761"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2" y="2980724"/>
            <a:ext cx="806938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302083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400"/>
                                  </p:stCondLst>
                                  <p:childTnLst>
                                    <p:set>
                                      <p:cBhvr>
                                        <p:cTn id="6" dur="1" fill="hold">
                                          <p:stCondLst>
                                            <p:cond delay="0"/>
                                          </p:stCondLst>
                                        </p:cTn>
                                        <p:tgtEl>
                                          <p:spTgt spid="8"/>
                                        </p:tgtEl>
                                        <p:attrNameLst>
                                          <p:attrName>style.visibility</p:attrName>
                                        </p:attrNameLst>
                                      </p:cBhvr>
                                      <p:to>
                                        <p:strVal val="visible"/>
                                      </p:to>
                                    </p:set>
                                  </p:childTnLst>
                                </p:cTn>
                              </p:par>
                              <p:par>
                                <p:cTn id="7" presetID="42" presetClass="path" presetSubtype="0" decel="100000" fill="hold" grpId="0" nodeType="withEffect">
                                  <p:stCondLst>
                                    <p:cond delay="400"/>
                                  </p:stCondLst>
                                  <p:childTnLst>
                                    <p:animMotion origin="layout" path="M -0.33099 -4.5892E-6 L 1.31478E-6 -4.5892E-6 " pathEditMode="relative" rAng="0" ptsTypes="AA">
                                      <p:cBhvr>
                                        <p:cTn id="8" dur="400" fill="hold"/>
                                        <p:tgtEl>
                                          <p:spTgt spid="8"/>
                                        </p:tgtEl>
                                        <p:attrNameLst>
                                          <p:attrName>ppt_x</p:attrName>
                                          <p:attrName>ppt_y</p:attrName>
                                        </p:attrNameLst>
                                      </p:cBhvr>
                                      <p:rCtr x="16543" y="0"/>
                                    </p:animMotion>
                                  </p:childTnLst>
                                </p:cTn>
                              </p:par>
                              <p:par>
                                <p:cTn id="9" presetID="6" presetClass="emph" presetSubtype="0" accel="100000" autoRev="1" fill="hold" grpId="1" nodeType="withEffect">
                                  <p:stCondLst>
                                    <p:cond delay="0"/>
                                  </p:stCondLst>
                                  <p:childTnLst>
                                    <p:animScale>
                                      <p:cBhvr>
                                        <p:cTn id="10" dur="400" fill="hold"/>
                                        <p:tgtEl>
                                          <p:spTgt spid="8"/>
                                        </p:tgtEl>
                                      </p:cBhvr>
                                      <p:by x="0" y="100000"/>
                                    </p:animScale>
                                  </p:childTnLst>
                                </p:cTn>
                              </p:par>
                              <p:par>
                                <p:cTn id="11" presetID="10" presetClass="entr" presetSubtype="0" fill="hold" nodeType="withEffect">
                                  <p:stCondLst>
                                    <p:cond delay="9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950"/>
                                        <p:tgtEl>
                                          <p:spTgt spid="10"/>
                                        </p:tgtEl>
                                      </p:cBhvr>
                                    </p:animEffect>
                                  </p:childTnLst>
                                </p:cTn>
                              </p:par>
                              <p:par>
                                <p:cTn id="14" presetID="63" presetClass="path" presetSubtype="0" decel="100000" fill="hold" nodeType="withEffect">
                                  <p:stCondLst>
                                    <p:cond delay="900"/>
                                  </p:stCondLst>
                                  <p:childTnLst>
                                    <p:animMotion origin="layout" path="M -0.01455 -1.34362E-6 L -3.90605E-7 -1.34362E-6 " pathEditMode="relative" rAng="0" ptsTypes="AA">
                                      <p:cBhvr>
                                        <p:cTn id="15" dur="950" fill="hold"/>
                                        <p:tgtEl>
                                          <p:spTgt spid="10"/>
                                        </p:tgtEl>
                                        <p:attrNameLst>
                                          <p:attrName>ppt_x</p:attrName>
                                          <p:attrName>ppt_y</p:attrName>
                                        </p:attrNameLst>
                                      </p:cBhvr>
                                      <p:rCtr x="728" y="0"/>
                                    </p:animMotion>
                                  </p:childTnLst>
                                </p:cTn>
                              </p:par>
                              <p:par>
                                <p:cTn id="16" presetID="6" presetClass="emph" presetSubtype="0" accel="100000" autoRev="1" fill="hold" nodeType="withEffect">
                                  <p:stCondLst>
                                    <p:cond delay="200"/>
                                  </p:stCondLst>
                                  <p:childTnLst>
                                    <p:animScale>
                                      <p:cBhvr>
                                        <p:cTn id="17" dur="500" fill="hold"/>
                                        <p:tgtEl>
                                          <p:spTgt spid="10"/>
                                        </p:tgtEl>
                                      </p:cBhvr>
                                      <p:by x="92000" y="92000"/>
                                    </p:animScale>
                                  </p:childTnLst>
                                </p:cTn>
                              </p:par>
                              <p:par>
                                <p:cTn id="18" presetID="10" presetClass="entr" presetSubtype="0" fill="hold" grpId="0" nodeType="withEffect">
                                  <p:stCondLst>
                                    <p:cond delay="7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950"/>
                                        <p:tgtEl>
                                          <p:spTgt spid="9"/>
                                        </p:tgtEl>
                                      </p:cBhvr>
                                    </p:animEffect>
                                  </p:childTnLst>
                                </p:cTn>
                              </p:par>
                              <p:par>
                                <p:cTn id="21" presetID="63" presetClass="path" presetSubtype="0" decel="100000" fill="hold" grpId="1" nodeType="withEffect">
                                  <p:stCondLst>
                                    <p:cond delay="700"/>
                                  </p:stCondLst>
                                  <p:childTnLst>
                                    <p:animMotion origin="layout" path="M -0.01455 -1.34362E-6 L -3.90605E-7 -1.34362E-6 " pathEditMode="relative" rAng="0" ptsTypes="AA">
                                      <p:cBhvr>
                                        <p:cTn id="22" dur="950" fill="hold"/>
                                        <p:tgtEl>
                                          <p:spTgt spid="9"/>
                                        </p:tgtEl>
                                        <p:attrNameLst>
                                          <p:attrName>ppt_x</p:attrName>
                                          <p:attrName>ppt_y</p:attrName>
                                        </p:attrNameLst>
                                      </p:cBhvr>
                                      <p:rCtr x="728" y="0"/>
                                    </p:animMotion>
                                  </p:childTnLst>
                                </p:cTn>
                              </p:par>
                              <p:par>
                                <p:cTn id="23" presetID="6" presetClass="emph" presetSubtype="0" accel="100000" autoRev="1" fill="hold" grpId="2" nodeType="withEffect">
                                  <p:stCondLst>
                                    <p:cond delay="0"/>
                                  </p:stCondLst>
                                  <p:childTnLst>
                                    <p:animScale>
                                      <p:cBhvr>
                                        <p:cTn id="24" dur="500" fill="hold"/>
                                        <p:tgtEl>
                                          <p:spTgt spid="9"/>
                                        </p:tgtEl>
                                      </p:cBhvr>
                                      <p:by x="92000" y="92000"/>
                                    </p:animScale>
                                  </p:childTnLst>
                                </p:cTn>
                              </p:par>
                              <p:par>
                                <p:cTn id="25" presetID="10" presetClass="entr" presetSubtype="0" fill="hold" grpId="0" nodeType="withEffect">
                                  <p:stCondLst>
                                    <p:cond delay="8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950"/>
                                        <p:tgtEl>
                                          <p:spTgt spid="3"/>
                                        </p:tgtEl>
                                      </p:cBhvr>
                                    </p:animEffect>
                                  </p:childTnLst>
                                </p:cTn>
                              </p:par>
                              <p:par>
                                <p:cTn id="28" presetID="63" presetClass="path" presetSubtype="0" decel="100000" fill="hold" grpId="1" nodeType="withEffect">
                                  <p:stCondLst>
                                    <p:cond delay="800"/>
                                  </p:stCondLst>
                                  <p:childTnLst>
                                    <p:animMotion origin="layout" path="M -0.01455 -1.34362E-6 L -3.90605E-7 -1.34362E-6 " pathEditMode="relative" rAng="0" ptsTypes="AA">
                                      <p:cBhvr>
                                        <p:cTn id="29" dur="950" fill="hold"/>
                                        <p:tgtEl>
                                          <p:spTgt spid="3"/>
                                        </p:tgtEl>
                                        <p:attrNameLst>
                                          <p:attrName>ppt_x</p:attrName>
                                          <p:attrName>ppt_y</p:attrName>
                                        </p:attrNameLst>
                                      </p:cBhvr>
                                      <p:rCtr x="728" y="0"/>
                                    </p:animMotion>
                                  </p:childTnLst>
                                </p:cTn>
                              </p:par>
                              <p:par>
                                <p:cTn id="30" presetID="6" presetClass="emph" presetSubtype="0" accel="100000" autoRev="1" fill="hold" grpId="2" nodeType="withEffect">
                                  <p:stCondLst>
                                    <p:cond delay="100"/>
                                  </p:stCondLst>
                                  <p:childTnLst>
                                    <p:animScale>
                                      <p:cBhvr>
                                        <p:cTn id="31" dur="500" fill="hold"/>
                                        <p:tgtEl>
                                          <p:spTgt spid="3"/>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p:bldP spid="9" grpId="1"/>
      <p:bldP spid="9" grpId="2"/>
      <p:bldP spid="3" grpId="0">
        <p:tmplLst>
          <p:tmpl>
            <p:tnLst>
              <p:par>
                <p:cTn presetID="10" presetClass="entr" presetSubtype="0" fill="hold" nodeType="withEffect">
                  <p:stCondLst>
                    <p:cond delay="800"/>
                  </p:stCondLst>
                  <p:childTnLst>
                    <p:set>
                      <p:cBhvr>
                        <p:cTn dur="1" fill="hold">
                          <p:stCondLst>
                            <p:cond delay="0"/>
                          </p:stCondLst>
                        </p:cTn>
                        <p:tgtEl>
                          <p:spTgt spid="3"/>
                        </p:tgtEl>
                        <p:attrNameLst>
                          <p:attrName>style.visibility</p:attrName>
                        </p:attrNameLst>
                      </p:cBhvr>
                      <p:to>
                        <p:strVal val="visible"/>
                      </p:to>
                    </p:set>
                    <p:animEffect transition="in" filter="fade">
                      <p:cBhvr>
                        <p:cTn dur="950"/>
                        <p:tgtEl>
                          <p:spTgt spid="3"/>
                        </p:tgtEl>
                      </p:cBhvr>
                    </p:animEffect>
                  </p:childTnLst>
                </p:cTn>
              </p:par>
            </p:tnLst>
          </p:tmpl>
        </p:tmplLst>
      </p:bldP>
      <p:bldP spid="3" grpId="1"/>
      <p:bldP spid="3" grpId="2"/>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3878709"/>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270356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25238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510575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3138089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mo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269240" y="1186356"/>
            <a:ext cx="9859116" cy="2690921"/>
          </a:xfrm>
          <a:noFill/>
        </p:spPr>
        <p:txBody>
          <a:bodyPr tIns="91440" bIns="91440" anchor="t" anchorCtr="0">
            <a:no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bwMode="white">
          <a:xfrm>
            <a:off x="269240" y="3877276"/>
            <a:ext cx="9860674" cy="1793104"/>
          </a:xfrm>
          <a:noFill/>
        </p:spPr>
        <p:txBody>
          <a:bodyPr lIns="182880" tIns="146304" rIns="182880" bIns="146304">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743118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ideo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269240" y="1186356"/>
            <a:ext cx="9859116" cy="3587473"/>
          </a:xfrm>
          <a:noFill/>
        </p:spPr>
        <p:txBody>
          <a:bodyPr tIns="91440" bIns="91440" anchor="t" anchorCtr="0">
            <a:no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780189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Title 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390969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370EAF-E2C4-4D58-B12B-33325D0FF6D9}"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28344614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9826775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Accent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7649952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 Accent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4141592"/>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34839082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460070"/>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58487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Accent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46622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Accent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808130"/>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706899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a:xfrm>
            <a:off x="450205" y="3083652"/>
            <a:ext cx="3227129" cy="692059"/>
          </a:xfrm>
          <a:prstGeom prst="rect">
            <a:avLst/>
          </a:prstGeom>
        </p:spPr>
      </p:pic>
    </p:spTree>
    <p:extLst>
      <p:ext uri="{BB962C8B-B14F-4D97-AF65-F5344CB8AC3E}">
        <p14:creationId xmlns:p14="http://schemas.microsoft.com/office/powerpoint/2010/main" val="19747486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8738733" y="2685050"/>
            <a:ext cx="2241224" cy="2355337"/>
          </a:xfrm>
          <a:prstGeom prst="rect">
            <a:avLst/>
          </a:prstGeom>
        </p:spPr>
        <p:txBody>
          <a:bodyPr vert="horz" lIns="91409" tIns="45705" rIns="91409" bIns="45705"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t>Click to edit Master subtitle style</a:t>
            </a:r>
          </a:p>
        </p:txBody>
      </p:sp>
      <p:sp>
        <p:nvSpPr>
          <p:cNvPr id="13" name="Title 1"/>
          <p:cNvSpPr txBox="1">
            <a:spLocks/>
          </p:cNvSpPr>
          <p:nvPr userDrawn="1"/>
        </p:nvSpPr>
        <p:spPr>
          <a:xfrm>
            <a:off x="193271" y="3376350"/>
            <a:ext cx="8409867" cy="1692617"/>
          </a:xfrm>
          <a:prstGeom prst="rect">
            <a:avLst/>
          </a:prstGeom>
          <a:solidFill>
            <a:srgbClr val="007233"/>
          </a:solidFill>
          <a:effectLst/>
        </p:spPr>
        <p:txBody>
          <a:bodyPr vert="horz" lIns="137160" tIns="137160" rIns="91409" bIns="137160"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endParaRPr lang="en-US" sz="4000" dirty="0"/>
          </a:p>
        </p:txBody>
      </p:sp>
      <p:sp>
        <p:nvSpPr>
          <p:cNvPr id="14" name="top right small rectangle"/>
          <p:cNvSpPr/>
          <p:nvPr userDrawn="1"/>
        </p:nvSpPr>
        <p:spPr bwMode="auto">
          <a:xfrm>
            <a:off x="8682790" y="3374967"/>
            <a:ext cx="3257419" cy="1694322"/>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1181757" y="4821401"/>
            <a:ext cx="740346" cy="218986"/>
          </a:xfrm>
          <a:prstGeom prst="rect">
            <a:avLst/>
          </a:prstGeom>
        </p:spPr>
      </p:pic>
      <p:sp>
        <p:nvSpPr>
          <p:cNvPr id="16" name="Text Placeholder 10"/>
          <p:cNvSpPr>
            <a:spLocks noGrp="1"/>
          </p:cNvSpPr>
          <p:nvPr>
            <p:ph type="body" sz="quarter" idx="10" hasCustomPrompt="1"/>
          </p:nvPr>
        </p:nvSpPr>
        <p:spPr>
          <a:xfrm>
            <a:off x="292101" y="3466407"/>
            <a:ext cx="8215796" cy="1485524"/>
          </a:xfrm>
          <a:prstGeom prst="rect">
            <a:avLst/>
          </a:prstGeom>
        </p:spPr>
        <p:txBody>
          <a:bodyPr anchor="b" anchorCtr="0">
            <a:normAutofit/>
          </a:bodyPr>
          <a:lstStyle>
            <a:lvl1pPr marL="0" indent="0">
              <a:buNone/>
              <a:defRPr sz="3600" b="0" baseline="0">
                <a:solidFill>
                  <a:schemeClr val="bg1"/>
                </a:solidFill>
                <a:latin typeface="Segoe UI Light" panose="020B0502040204020203" pitchFamily="34" charset="0"/>
                <a:cs typeface="Segoe UI Light" panose="020B0502040204020203" pitchFamily="34" charset="0"/>
              </a:defRPr>
            </a:lvl1pPr>
          </a:lstStyle>
          <a:p>
            <a:pPr lvl="0"/>
            <a:r>
              <a:rPr lang="en-US" dirty="0"/>
              <a:t>Module or Section transition style</a:t>
            </a:r>
          </a:p>
        </p:txBody>
      </p:sp>
      <p:sp>
        <p:nvSpPr>
          <p:cNvPr id="11" name="Subtitle 2"/>
          <p:cNvSpPr>
            <a:spLocks noGrp="1"/>
          </p:cNvSpPr>
          <p:nvPr>
            <p:ph type="subTitle" idx="1"/>
          </p:nvPr>
        </p:nvSpPr>
        <p:spPr>
          <a:xfrm>
            <a:off x="193271" y="5132437"/>
            <a:ext cx="8409867"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a:t>Click to edit Master subtitle style</a:t>
            </a:r>
          </a:p>
        </p:txBody>
      </p:sp>
      <p:sp>
        <p:nvSpPr>
          <p:cNvPr id="10" name="TextBox 9"/>
          <p:cNvSpPr txBox="1"/>
          <p:nvPr userDrawn="1"/>
        </p:nvSpPr>
        <p:spPr>
          <a:xfrm>
            <a:off x="193271" y="164177"/>
            <a:ext cx="3691466" cy="246221"/>
          </a:xfrm>
          <a:prstGeom prst="rect">
            <a:avLst/>
          </a:prstGeom>
          <a:noFill/>
        </p:spPr>
        <p:txBody>
          <a:bodyPr wrap="square" lIns="0" tIns="0" rIns="0" bIns="0" rtlCol="0" anchor="ctr">
            <a:spAutoFit/>
          </a:bodyPr>
          <a:lstStyle/>
          <a:p>
            <a:pPr algn="l"/>
            <a:r>
              <a:rPr lang="en-US" sz="1600" dirty="0">
                <a:solidFill>
                  <a:schemeClr val="tx1">
                    <a:lumMod val="75000"/>
                    <a:lumOff val="25000"/>
                    <a:alpha val="99000"/>
                  </a:schemeClr>
                </a:solidFill>
                <a:latin typeface="Segoe UI" panose="020B0502040204020203" pitchFamily="34" charset="0"/>
                <a:cs typeface="Segoe UI" panose="020B0502040204020203" pitchFamily="34" charset="0"/>
              </a:rPr>
              <a:t>Microsoft</a:t>
            </a:r>
            <a:r>
              <a:rPr lang="en-US" sz="1600" baseline="0" dirty="0">
                <a:solidFill>
                  <a:schemeClr val="tx1">
                    <a:lumMod val="75000"/>
                    <a:lumOff val="25000"/>
                    <a:alpha val="99000"/>
                  </a:schemeClr>
                </a:solidFill>
                <a:latin typeface="Segoe UI" panose="020B0502040204020203" pitchFamily="34" charset="0"/>
                <a:cs typeface="Segoe UI" panose="020B0502040204020203" pitchFamily="34" charset="0"/>
              </a:rPr>
              <a:t> Virtual Academy</a:t>
            </a:r>
            <a:endParaRPr lang="en-US" sz="1600" dirty="0">
              <a:solidFill>
                <a:schemeClr val="tx1">
                  <a:lumMod val="75000"/>
                  <a:lumOff val="25000"/>
                  <a:alpha val="99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82975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12669448"/>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0"/>
            <a:ext cx="12192000" cy="6856620"/>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62269" y="474236"/>
            <a:ext cx="1775509" cy="380393"/>
          </a:xfrm>
          <a:prstGeom prst="rect">
            <a:avLst/>
          </a:prstGeom>
        </p:spPr>
      </p:pic>
    </p:spTree>
    <p:extLst>
      <p:ext uri="{BB962C8B-B14F-4D97-AF65-F5344CB8AC3E}">
        <p14:creationId xmlns:p14="http://schemas.microsoft.com/office/powerpoint/2010/main" val="1995481126"/>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1" y="-7783"/>
            <a:ext cx="12221569" cy="6873565"/>
          </a:xfrm>
          <a:prstGeom prst="rect">
            <a:avLst/>
          </a:prstGeom>
        </p:spPr>
      </p:pic>
      <p:sp>
        <p:nvSpPr>
          <p:cNvPr id="19" name="Dark gradation top"/>
          <p:cNvSpPr/>
          <p:nvPr userDrawn="1"/>
        </p:nvSpPr>
        <p:spPr bwMode="gray">
          <a:xfrm>
            <a:off x="0" y="-7783"/>
            <a:ext cx="12106223" cy="6568608"/>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69240" y="2084172"/>
            <a:ext cx="5901462"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2084171"/>
            <a:ext cx="5903019"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69240" y="4146242"/>
            <a:ext cx="5901462"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2087733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806776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a:t>Presentation title</a:t>
            </a:r>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3459219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69239" y="2084172"/>
            <a:ext cx="8067823" cy="358620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067761"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8067762" cy="1792326"/>
          </a:xfrm>
          <a:noFill/>
        </p:spPr>
        <p:txBody>
          <a:bodyPr lIns="146304" tIns="109728" rIns="146304" bIns="109728">
            <a:noAutofit/>
          </a:bodyPr>
          <a:lstStyle>
            <a:lvl1pPr marL="0" indent="0">
              <a:spcBef>
                <a:spcPts val="0"/>
              </a:spcBef>
              <a:buNone/>
              <a:defRPr sz="3529"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9322" y="6061766"/>
            <a:ext cx="1522404" cy="326167"/>
          </a:xfrm>
          <a:prstGeom prst="rect">
            <a:avLst/>
          </a:prstGeom>
        </p:spPr>
      </p:pic>
    </p:spTree>
    <p:extLst>
      <p:ext uri="{BB962C8B-B14F-4D97-AF65-F5344CB8AC3E}">
        <p14:creationId xmlns:p14="http://schemas.microsoft.com/office/powerpoint/2010/main" val="4244953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8067761"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8067822"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39" y="3877277"/>
            <a:ext cx="8067813" cy="1793881"/>
          </a:xfrm>
          <a:noFill/>
        </p:spPr>
        <p:txBody>
          <a:bodyPr lIns="182880" tIns="146304" rIns="182880" bIns="146304">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748966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8067761"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8067822"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410683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87586">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2785046540"/>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87586">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3054531218"/>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1151542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0"/>
            <a:ext cx="12192000" cy="6856620"/>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62269" y="474236"/>
            <a:ext cx="1775509" cy="380393"/>
          </a:xfrm>
          <a:prstGeom prst="rect">
            <a:avLst/>
          </a:prstGeom>
        </p:spPr>
      </p:pic>
    </p:spTree>
    <p:extLst>
      <p:ext uri="{BB962C8B-B14F-4D97-AF65-F5344CB8AC3E}">
        <p14:creationId xmlns:p14="http://schemas.microsoft.com/office/powerpoint/2010/main" val="2964953676"/>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43126483"/>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7424907"/>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1"/>
                    </a:gs>
                    <a:gs pos="100000">
                      <a:schemeClr val="tx1"/>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332564"/>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1662568"/>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buClr>
                <a:schemeClr val="tx2"/>
              </a:buClr>
              <a:defRPr>
                <a:gradFill>
                  <a:gsLst>
                    <a:gs pos="0">
                      <a:schemeClr val="tx1"/>
                    </a:gs>
                    <a:gs pos="100000">
                      <a:schemeClr val="tx1"/>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7098593"/>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392251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solidFill>
                  <a:schemeClr val="tx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solidFill>
                  <a:schemeClr val="tx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8961635"/>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2424669"/>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2"/>
              </a:buClr>
              <a:buFontTx/>
              <a:buBlip>
                <a:blip r:embed="rId2"/>
              </a:buBlip>
              <a:defRPr sz="3529">
                <a:solidFill>
                  <a:schemeClr val="tx1"/>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2"/>
              </a:buClr>
              <a:buFontTx/>
              <a:buBlip>
                <a:blip r:embed="rId2"/>
              </a:buBlip>
              <a:defRPr sz="3529">
                <a:solidFill>
                  <a:schemeClr val="tx1"/>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3318943"/>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38917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1" y="-7783"/>
            <a:ext cx="12221569" cy="6873565"/>
          </a:xfrm>
          <a:prstGeom prst="rect">
            <a:avLst/>
          </a:prstGeom>
        </p:spPr>
      </p:pic>
      <p:sp>
        <p:nvSpPr>
          <p:cNvPr id="19" name="Dark gradation top"/>
          <p:cNvSpPr/>
          <p:nvPr userDrawn="1"/>
        </p:nvSpPr>
        <p:spPr bwMode="gray">
          <a:xfrm>
            <a:off x="0" y="-7783"/>
            <a:ext cx="12106223" cy="6568608"/>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69240" y="2084172"/>
            <a:ext cx="5901462"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2084171"/>
            <a:ext cx="5903019"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69240" y="4146242"/>
            <a:ext cx="5901462"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1941163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a:t>Click to edit Master title style</a:t>
            </a:r>
            <a:endParaRPr lang="en-US" dirty="0"/>
          </a:p>
        </p:txBody>
      </p:sp>
    </p:spTree>
    <p:extLst>
      <p:ext uri="{BB962C8B-B14F-4D97-AF65-F5344CB8AC3E}">
        <p14:creationId xmlns:p14="http://schemas.microsoft.com/office/powerpoint/2010/main" val="1047960213"/>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endParaRPr lang="en-US" dirty="0"/>
          </a:p>
        </p:txBody>
      </p:sp>
    </p:spTree>
    <p:extLst>
      <p:ext uri="{BB962C8B-B14F-4D97-AF65-F5344CB8AC3E}">
        <p14:creationId xmlns:p14="http://schemas.microsoft.com/office/powerpoint/2010/main" val="3582189560"/>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endParaRPr lang="en-US" dirty="0"/>
          </a:p>
        </p:txBody>
      </p:sp>
    </p:spTree>
    <p:extLst>
      <p:ext uri="{BB962C8B-B14F-4D97-AF65-F5344CB8AC3E}">
        <p14:creationId xmlns:p14="http://schemas.microsoft.com/office/powerpoint/2010/main" val="2999024230"/>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7"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3064734443"/>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7"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139328374"/>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941573844"/>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69240" y="2095970"/>
            <a:ext cx="5378549" cy="267785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a:t>Section title</a:t>
            </a:r>
          </a:p>
        </p:txBody>
      </p:sp>
      <p:sp>
        <p:nvSpPr>
          <p:cNvPr id="6" name="Text Placeholder 2"/>
          <p:cNvSpPr>
            <a:spLocks noGrp="1"/>
          </p:cNvSpPr>
          <p:nvPr>
            <p:ph type="body" sz="quarter" idx="14" hasCustomPrompt="1"/>
          </p:nvPr>
        </p:nvSpPr>
        <p:spPr bwMode="invGray">
          <a:xfrm>
            <a:off x="270841" y="4773829"/>
            <a:ext cx="5377215" cy="89655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48213" y="6061766"/>
            <a:ext cx="1522404" cy="326167"/>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170701" y="0"/>
            <a:ext cx="6050868" cy="6858000"/>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146999" y="-7783"/>
            <a:ext cx="6074570" cy="6873565"/>
          </a:xfrm>
          <a:prstGeom prst="rect">
            <a:avLst/>
          </a:prstGeom>
        </p:spPr>
      </p:pic>
    </p:spTree>
    <p:extLst>
      <p:ext uri="{BB962C8B-B14F-4D97-AF65-F5344CB8AC3E}">
        <p14:creationId xmlns:p14="http://schemas.microsoft.com/office/powerpoint/2010/main" val="4251889308"/>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69240" y="2095970"/>
            <a:ext cx="5378549" cy="267785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a:t>Section title</a:t>
            </a:r>
          </a:p>
        </p:txBody>
      </p:sp>
      <p:sp>
        <p:nvSpPr>
          <p:cNvPr id="6" name="Text Placeholder 2"/>
          <p:cNvSpPr>
            <a:spLocks noGrp="1"/>
          </p:cNvSpPr>
          <p:nvPr>
            <p:ph type="body" sz="quarter" idx="14" hasCustomPrompt="1"/>
          </p:nvPr>
        </p:nvSpPr>
        <p:spPr bwMode="invGray">
          <a:xfrm>
            <a:off x="270841" y="4773829"/>
            <a:ext cx="5377215" cy="89655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48213" y="6061766"/>
            <a:ext cx="1522404" cy="326167"/>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1536" t="114" r="36245" b="-114"/>
          <a:stretch/>
        </p:blipFill>
        <p:spPr>
          <a:xfrm>
            <a:off x="6170701" y="1"/>
            <a:ext cx="6050868" cy="6857999"/>
          </a:xfrm>
          <a:prstGeom prst="rect">
            <a:avLst/>
          </a:prstGeom>
        </p:spPr>
      </p:pic>
    </p:spTree>
    <p:extLst>
      <p:ext uri="{BB962C8B-B14F-4D97-AF65-F5344CB8AC3E}">
        <p14:creationId xmlns:p14="http://schemas.microsoft.com/office/powerpoint/2010/main" val="2825278258"/>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03449"/>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4670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806776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a:t>Presentation title</a:t>
            </a:r>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420031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04348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46426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148980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275222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896518"/>
          </a:xfrm>
        </p:spPr>
        <p:txBody>
          <a:bodyPr/>
          <a:lstStyle>
            <a:lvl1pPr>
              <a:defRPr sz="5686">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1040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601" y="1371603"/>
            <a:ext cx="10985611" cy="304801"/>
          </a:xfrm>
        </p:spPr>
        <p:txBody>
          <a:bodyPr lIns="0" anchor="b" anchorCtr="0">
            <a:noAutofit/>
          </a:bodyPr>
          <a:lstStyle>
            <a:lvl1pPr marL="0" indent="0" algn="l">
              <a:buFont typeface="Arial" pitchFamily="34" charset="0"/>
              <a:buNone/>
              <a:defRPr sz="1203" b="1" cap="all" spc="0" baseline="0">
                <a:solidFill>
                  <a:schemeClr val="tx1">
                    <a:lumMod val="75000"/>
                    <a:lumOff val="25000"/>
                  </a:schemeClr>
                </a:solidFill>
              </a:defRPr>
            </a:lvl1pPr>
          </a:lstStyle>
          <a:p>
            <a:r>
              <a:rPr lang="en-US" dirty="0"/>
              <a:t>CLICK TO EDIT SUBTITLE</a:t>
            </a:r>
          </a:p>
        </p:txBody>
      </p:sp>
      <p:sp>
        <p:nvSpPr>
          <p:cNvPr id="16" name="Title 1"/>
          <p:cNvSpPr>
            <a:spLocks noGrp="1"/>
          </p:cNvSpPr>
          <p:nvPr>
            <p:ph type="title"/>
          </p:nvPr>
        </p:nvSpPr>
        <p:spPr>
          <a:xfrm>
            <a:off x="560711" y="249237"/>
            <a:ext cx="11034500" cy="1143000"/>
          </a:xfrm>
        </p:spPr>
        <p:txBody>
          <a:bodyPr lIns="0"/>
          <a:lstStyle>
            <a:lvl1pPr algn="l">
              <a:defRPr/>
            </a:lvl1pPr>
          </a:lstStyle>
          <a:p>
            <a:r>
              <a:rPr lang="en-US"/>
              <a:t>Click to edit Master title style</a:t>
            </a:r>
            <a:endParaRPr lang="en-US" dirty="0"/>
          </a:p>
        </p:txBody>
      </p:sp>
      <p:sp>
        <p:nvSpPr>
          <p:cNvPr id="13" name="Text Placeholder 3"/>
          <p:cNvSpPr>
            <a:spLocks noGrp="1"/>
          </p:cNvSpPr>
          <p:nvPr>
            <p:ph type="body" sz="half" idx="2"/>
          </p:nvPr>
        </p:nvSpPr>
        <p:spPr>
          <a:xfrm>
            <a:off x="609601" y="5943600"/>
            <a:ext cx="9550400" cy="304800"/>
          </a:xfrm>
        </p:spPr>
        <p:txBody>
          <a:bodyPr>
            <a:noAutofit/>
          </a:bodyPr>
          <a:lstStyle>
            <a:lvl1pPr marL="0" indent="0">
              <a:lnSpc>
                <a:spcPts val="1353"/>
              </a:lnSpc>
              <a:spcBef>
                <a:spcPts val="0"/>
              </a:spcBef>
              <a:spcAft>
                <a:spcPts val="0"/>
              </a:spcAft>
              <a:buNone/>
              <a:defRPr sz="1053" spc="-30" baseline="0"/>
            </a:lvl1pPr>
            <a:lvl2pPr marL="343703" indent="0">
              <a:buNone/>
              <a:defRPr sz="902"/>
            </a:lvl2pPr>
            <a:lvl3pPr marL="687405" indent="0">
              <a:buNone/>
              <a:defRPr sz="752"/>
            </a:lvl3pPr>
            <a:lvl4pPr marL="1031108" indent="0">
              <a:buNone/>
              <a:defRPr sz="676"/>
            </a:lvl4pPr>
            <a:lvl5pPr marL="1374811" indent="0">
              <a:buNone/>
              <a:defRPr sz="676"/>
            </a:lvl5pPr>
            <a:lvl6pPr marL="1718513" indent="0">
              <a:buNone/>
              <a:defRPr sz="676"/>
            </a:lvl6pPr>
            <a:lvl7pPr marL="2062216" indent="0">
              <a:buNone/>
              <a:defRPr sz="676"/>
            </a:lvl7pPr>
            <a:lvl8pPr marL="2405919" indent="0">
              <a:buNone/>
              <a:defRPr sz="676"/>
            </a:lvl8pPr>
            <a:lvl9pPr marL="2749621" indent="0">
              <a:buNone/>
              <a:defRPr sz="676"/>
            </a:lvl9pPr>
          </a:lstStyle>
          <a:p>
            <a:pPr lvl="0"/>
            <a:r>
              <a:rPr lang="en-US"/>
              <a:t>Click to edit Master text styles</a:t>
            </a:r>
          </a:p>
        </p:txBody>
      </p:sp>
      <p:sp>
        <p:nvSpPr>
          <p:cNvPr id="15" name="Content Placeholder 14"/>
          <p:cNvSpPr>
            <a:spLocks noGrp="1"/>
          </p:cNvSpPr>
          <p:nvPr>
            <p:ph sz="quarter" idx="18"/>
          </p:nvPr>
        </p:nvSpPr>
        <p:spPr>
          <a:xfrm>
            <a:off x="614296" y="1804989"/>
            <a:ext cx="9572495" cy="218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59340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544214" y="1217196"/>
            <a:ext cx="5378548" cy="899665"/>
          </a:xfrm>
        </p:spPr>
        <p:txBody>
          <a:bodyPr/>
          <a:lstStyle>
            <a:lvl1pPr>
              <a:defRPr sz="6469"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4"/>
          <p:cNvSpPr>
            <a:spLocks noGrp="1"/>
          </p:cNvSpPr>
          <p:nvPr>
            <p:ph type="pic" sz="quarter" idx="10"/>
          </p:nvPr>
        </p:nvSpPr>
        <p:spPr bwMode="ltGray">
          <a:xfrm>
            <a:off x="0" y="0"/>
            <a:ext cx="6094444" cy="6852151"/>
          </a:xfrm>
          <a:blipFill>
            <a:blip r:embed="rId2"/>
            <a:stretch>
              <a:fillRect/>
            </a:stretch>
          </a:blipFill>
        </p:spPr>
        <p:txBody>
          <a:bodyPr tIns="548640" anchor="ctr" anchorCtr="0">
            <a:noAutofit/>
          </a:bodyPr>
          <a:lstStyle>
            <a:lvl1pPr marL="0" indent="0" algn="ctr">
              <a:buNone/>
              <a:defRPr sz="1371" b="1">
                <a:gradFill>
                  <a:gsLst>
                    <a:gs pos="13139">
                      <a:srgbClr val="FFFFFF"/>
                    </a:gs>
                    <a:gs pos="38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4186557833"/>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a:xfrm>
            <a:off x="450205" y="3083652"/>
            <a:ext cx="3227129" cy="692059"/>
          </a:xfrm>
          <a:prstGeom prst="rect">
            <a:avLst/>
          </a:prstGeom>
        </p:spPr>
      </p:pic>
    </p:spTree>
    <p:extLst>
      <p:ext uri="{BB962C8B-B14F-4D97-AF65-F5344CB8AC3E}">
        <p14:creationId xmlns:p14="http://schemas.microsoft.com/office/powerpoint/2010/main" val="157011629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69239" y="2084172"/>
            <a:ext cx="8067823" cy="358620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067761"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8067762" cy="1792326"/>
          </a:xfrm>
          <a:noFill/>
        </p:spPr>
        <p:txBody>
          <a:bodyPr lIns="146304" tIns="109728" rIns="146304" bIns="109728">
            <a:noAutofit/>
          </a:bodyPr>
          <a:lstStyle>
            <a:lvl1pPr marL="0" indent="0">
              <a:spcBef>
                <a:spcPts val="0"/>
              </a:spcBef>
              <a:buNone/>
              <a:defRPr sz="3529"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9322" y="6061766"/>
            <a:ext cx="1522404" cy="326167"/>
          </a:xfrm>
          <a:prstGeom prst="rect">
            <a:avLst/>
          </a:prstGeom>
        </p:spPr>
      </p:pic>
    </p:spTree>
    <p:extLst>
      <p:ext uri="{BB962C8B-B14F-4D97-AF65-F5344CB8AC3E}">
        <p14:creationId xmlns:p14="http://schemas.microsoft.com/office/powerpoint/2010/main" val="3606252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8067761"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8067822"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39" y="3877277"/>
            <a:ext cx="8067813" cy="1793881"/>
          </a:xfrm>
          <a:noFill/>
        </p:spPr>
        <p:txBody>
          <a:bodyPr lIns="182880" tIns="146304" rIns="182880" bIns="146304">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478106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8067761"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8067822"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472757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87586">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33789587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370EAF-E2C4-4D58-B12B-33325D0FF6D9}"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1670613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87586">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265127582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2847878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5446191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340939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1"/>
                    </a:gs>
                    <a:gs pos="100000">
                      <a:schemeClr val="tx1"/>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736348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92346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buClr>
                <a:schemeClr val="tx2"/>
              </a:buClr>
              <a:defRPr>
                <a:gradFill>
                  <a:gsLst>
                    <a:gs pos="0">
                      <a:schemeClr val="tx1"/>
                    </a:gs>
                    <a:gs pos="100000">
                      <a:schemeClr val="tx1"/>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771235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616037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solidFill>
                  <a:schemeClr val="tx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solidFill>
                  <a:schemeClr val="tx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960874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5550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370EAF-E2C4-4D58-B12B-33325D0FF6D9}"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774508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2"/>
              </a:buClr>
              <a:buFontTx/>
              <a:buBlip>
                <a:blip r:embed="rId2"/>
              </a:buBlip>
              <a:defRPr sz="3529">
                <a:solidFill>
                  <a:schemeClr val="tx1"/>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2"/>
              </a:buClr>
              <a:buFontTx/>
              <a:buBlip>
                <a:blip r:embed="rId2"/>
              </a:buBlip>
              <a:defRPr sz="3529">
                <a:solidFill>
                  <a:schemeClr val="tx1"/>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46407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40516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a:t>Click to edit Master title style</a:t>
            </a:r>
            <a:endParaRPr lang="en-US" dirty="0"/>
          </a:p>
        </p:txBody>
      </p:sp>
    </p:spTree>
    <p:extLst>
      <p:ext uri="{BB962C8B-B14F-4D97-AF65-F5344CB8AC3E}">
        <p14:creationId xmlns:p14="http://schemas.microsoft.com/office/powerpoint/2010/main" val="212646281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endParaRPr lang="en-US" dirty="0"/>
          </a:p>
        </p:txBody>
      </p:sp>
    </p:spTree>
    <p:extLst>
      <p:ext uri="{BB962C8B-B14F-4D97-AF65-F5344CB8AC3E}">
        <p14:creationId xmlns:p14="http://schemas.microsoft.com/office/powerpoint/2010/main" val="157906923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endParaRPr lang="en-US" dirty="0"/>
          </a:p>
        </p:txBody>
      </p:sp>
    </p:spTree>
    <p:extLst>
      <p:ext uri="{BB962C8B-B14F-4D97-AF65-F5344CB8AC3E}">
        <p14:creationId xmlns:p14="http://schemas.microsoft.com/office/powerpoint/2010/main" val="41132863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7"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165645949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7"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38753391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9160167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69240" y="2095970"/>
            <a:ext cx="5378549" cy="267785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a:t>Section title</a:t>
            </a:r>
          </a:p>
        </p:txBody>
      </p:sp>
      <p:sp>
        <p:nvSpPr>
          <p:cNvPr id="6" name="Text Placeholder 2"/>
          <p:cNvSpPr>
            <a:spLocks noGrp="1"/>
          </p:cNvSpPr>
          <p:nvPr>
            <p:ph type="body" sz="quarter" idx="14" hasCustomPrompt="1"/>
          </p:nvPr>
        </p:nvSpPr>
        <p:spPr bwMode="invGray">
          <a:xfrm>
            <a:off x="270841" y="4773829"/>
            <a:ext cx="5377215" cy="89655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48213" y="6061766"/>
            <a:ext cx="1522404" cy="326167"/>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170701" y="0"/>
            <a:ext cx="6050868" cy="6858000"/>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146999" y="-7783"/>
            <a:ext cx="6074570" cy="6873565"/>
          </a:xfrm>
          <a:prstGeom prst="rect">
            <a:avLst/>
          </a:prstGeom>
        </p:spPr>
      </p:pic>
    </p:spTree>
    <p:extLst>
      <p:ext uri="{BB962C8B-B14F-4D97-AF65-F5344CB8AC3E}">
        <p14:creationId xmlns:p14="http://schemas.microsoft.com/office/powerpoint/2010/main" val="206977022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69240" y="2095970"/>
            <a:ext cx="5378549" cy="267785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a:t>Section title</a:t>
            </a:r>
          </a:p>
        </p:txBody>
      </p:sp>
      <p:sp>
        <p:nvSpPr>
          <p:cNvPr id="6" name="Text Placeholder 2"/>
          <p:cNvSpPr>
            <a:spLocks noGrp="1"/>
          </p:cNvSpPr>
          <p:nvPr>
            <p:ph type="body" sz="quarter" idx="14" hasCustomPrompt="1"/>
          </p:nvPr>
        </p:nvSpPr>
        <p:spPr bwMode="invGray">
          <a:xfrm>
            <a:off x="270841" y="4773829"/>
            <a:ext cx="5377215" cy="89655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48213" y="6061766"/>
            <a:ext cx="1522404" cy="326167"/>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1536" t="114" r="36245" b="-114"/>
          <a:stretch/>
        </p:blipFill>
        <p:spPr>
          <a:xfrm>
            <a:off x="6170701" y="1"/>
            <a:ext cx="6050868" cy="6857999"/>
          </a:xfrm>
          <a:prstGeom prst="rect">
            <a:avLst/>
          </a:prstGeom>
        </p:spPr>
      </p:pic>
    </p:spTree>
    <p:extLst>
      <p:ext uri="{BB962C8B-B14F-4D97-AF65-F5344CB8AC3E}">
        <p14:creationId xmlns:p14="http://schemas.microsoft.com/office/powerpoint/2010/main" val="22344363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370EAF-E2C4-4D58-B12B-33325D0FF6D9}"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3154787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4400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11302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964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56863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243932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805882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896518"/>
          </a:xfrm>
        </p:spPr>
        <p:txBody>
          <a:bodyPr/>
          <a:lstStyle>
            <a:lvl1pPr>
              <a:defRPr sz="5686">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3198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601" y="1371603"/>
            <a:ext cx="10985611" cy="304801"/>
          </a:xfrm>
        </p:spPr>
        <p:txBody>
          <a:bodyPr lIns="0" anchor="b" anchorCtr="0">
            <a:noAutofit/>
          </a:bodyPr>
          <a:lstStyle>
            <a:lvl1pPr marL="0" indent="0" algn="l">
              <a:buFont typeface="Arial" pitchFamily="34" charset="0"/>
              <a:buNone/>
              <a:defRPr sz="1203" b="1" cap="all" spc="0" baseline="0">
                <a:solidFill>
                  <a:schemeClr val="tx1">
                    <a:lumMod val="75000"/>
                    <a:lumOff val="25000"/>
                  </a:schemeClr>
                </a:solidFill>
              </a:defRPr>
            </a:lvl1pPr>
          </a:lstStyle>
          <a:p>
            <a:r>
              <a:rPr lang="en-US" dirty="0"/>
              <a:t>CLICK TO EDIT SUBTITLE</a:t>
            </a:r>
          </a:p>
        </p:txBody>
      </p:sp>
      <p:sp>
        <p:nvSpPr>
          <p:cNvPr id="16" name="Title 1"/>
          <p:cNvSpPr>
            <a:spLocks noGrp="1"/>
          </p:cNvSpPr>
          <p:nvPr>
            <p:ph type="title"/>
          </p:nvPr>
        </p:nvSpPr>
        <p:spPr>
          <a:xfrm>
            <a:off x="560711" y="249237"/>
            <a:ext cx="11034500" cy="1143000"/>
          </a:xfrm>
        </p:spPr>
        <p:txBody>
          <a:bodyPr lIns="0"/>
          <a:lstStyle>
            <a:lvl1pPr algn="l">
              <a:defRPr/>
            </a:lvl1pPr>
          </a:lstStyle>
          <a:p>
            <a:r>
              <a:rPr lang="en-US"/>
              <a:t>Click to edit Master title style</a:t>
            </a:r>
            <a:endParaRPr lang="en-US" dirty="0"/>
          </a:p>
        </p:txBody>
      </p:sp>
      <p:sp>
        <p:nvSpPr>
          <p:cNvPr id="13" name="Text Placeholder 3"/>
          <p:cNvSpPr>
            <a:spLocks noGrp="1"/>
          </p:cNvSpPr>
          <p:nvPr>
            <p:ph type="body" sz="half" idx="2"/>
          </p:nvPr>
        </p:nvSpPr>
        <p:spPr>
          <a:xfrm>
            <a:off x="609601" y="5943600"/>
            <a:ext cx="9550400" cy="304800"/>
          </a:xfrm>
        </p:spPr>
        <p:txBody>
          <a:bodyPr>
            <a:noAutofit/>
          </a:bodyPr>
          <a:lstStyle>
            <a:lvl1pPr marL="0" indent="0">
              <a:lnSpc>
                <a:spcPts val="1353"/>
              </a:lnSpc>
              <a:spcBef>
                <a:spcPts val="0"/>
              </a:spcBef>
              <a:spcAft>
                <a:spcPts val="0"/>
              </a:spcAft>
              <a:buNone/>
              <a:defRPr sz="1053" spc="-30" baseline="0"/>
            </a:lvl1pPr>
            <a:lvl2pPr marL="343703" indent="0">
              <a:buNone/>
              <a:defRPr sz="902"/>
            </a:lvl2pPr>
            <a:lvl3pPr marL="687405" indent="0">
              <a:buNone/>
              <a:defRPr sz="752"/>
            </a:lvl3pPr>
            <a:lvl4pPr marL="1031108" indent="0">
              <a:buNone/>
              <a:defRPr sz="676"/>
            </a:lvl4pPr>
            <a:lvl5pPr marL="1374811" indent="0">
              <a:buNone/>
              <a:defRPr sz="676"/>
            </a:lvl5pPr>
            <a:lvl6pPr marL="1718513" indent="0">
              <a:buNone/>
              <a:defRPr sz="676"/>
            </a:lvl6pPr>
            <a:lvl7pPr marL="2062216" indent="0">
              <a:buNone/>
              <a:defRPr sz="676"/>
            </a:lvl7pPr>
            <a:lvl8pPr marL="2405919" indent="0">
              <a:buNone/>
              <a:defRPr sz="676"/>
            </a:lvl8pPr>
            <a:lvl9pPr marL="2749621" indent="0">
              <a:buNone/>
              <a:defRPr sz="676"/>
            </a:lvl9pPr>
          </a:lstStyle>
          <a:p>
            <a:pPr lvl="0"/>
            <a:r>
              <a:rPr lang="en-US"/>
              <a:t>Click to edit Master text styles</a:t>
            </a:r>
          </a:p>
        </p:txBody>
      </p:sp>
      <p:sp>
        <p:nvSpPr>
          <p:cNvPr id="15" name="Content Placeholder 14"/>
          <p:cNvSpPr>
            <a:spLocks noGrp="1"/>
          </p:cNvSpPr>
          <p:nvPr>
            <p:ph sz="quarter" idx="18"/>
          </p:nvPr>
        </p:nvSpPr>
        <p:spPr>
          <a:xfrm>
            <a:off x="614296" y="1804989"/>
            <a:ext cx="9572495" cy="218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1823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544214" y="1217196"/>
            <a:ext cx="5378548" cy="899665"/>
          </a:xfrm>
        </p:spPr>
        <p:txBody>
          <a:bodyPr/>
          <a:lstStyle>
            <a:lvl1pPr>
              <a:defRPr sz="6469"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4"/>
          <p:cNvSpPr>
            <a:spLocks noGrp="1"/>
          </p:cNvSpPr>
          <p:nvPr>
            <p:ph type="pic" sz="quarter" idx="10"/>
          </p:nvPr>
        </p:nvSpPr>
        <p:spPr bwMode="ltGray">
          <a:xfrm>
            <a:off x="0" y="0"/>
            <a:ext cx="6094444" cy="6852151"/>
          </a:xfrm>
          <a:blipFill>
            <a:blip r:embed="rId2"/>
            <a:stretch>
              <a:fillRect/>
            </a:stretch>
          </a:blipFill>
        </p:spPr>
        <p:txBody>
          <a:bodyPr tIns="548640" anchor="ctr" anchorCtr="0">
            <a:noAutofit/>
          </a:bodyPr>
          <a:lstStyle>
            <a:lvl1pPr marL="0" indent="0" algn="ctr">
              <a:buNone/>
              <a:defRPr sz="1371" b="1">
                <a:gradFill>
                  <a:gsLst>
                    <a:gs pos="13139">
                      <a:srgbClr val="FFFFFF"/>
                    </a:gs>
                    <a:gs pos="38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64820879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a:xfrm>
            <a:off x="450205" y="3083652"/>
            <a:ext cx="3227129" cy="692059"/>
          </a:xfrm>
          <a:prstGeom prst="rect">
            <a:avLst/>
          </a:prstGeom>
        </p:spPr>
      </p:pic>
    </p:spTree>
    <p:extLst>
      <p:ext uri="{BB962C8B-B14F-4D97-AF65-F5344CB8AC3E}">
        <p14:creationId xmlns:p14="http://schemas.microsoft.com/office/powerpoint/2010/main" val="25107699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370EAF-E2C4-4D58-B12B-33325D0FF6D9}"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704174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
            <a:ext cx="12190264" cy="6857996"/>
          </a:xfrm>
          <a:prstGeom prst="rect">
            <a:avLst/>
          </a:prstGeom>
        </p:spPr>
      </p:pic>
      <p:sp>
        <p:nvSpPr>
          <p:cNvPr id="2" name="Rectangle 1"/>
          <p:cNvSpPr/>
          <p:nvPr userDrawn="1"/>
        </p:nvSpPr>
        <p:spPr bwMode="auto">
          <a:xfrm>
            <a:off x="269239" y="2077800"/>
            <a:ext cx="6274974" cy="3592580"/>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4"/>
            <a:ext cx="6276530"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3877276"/>
            <a:ext cx="627653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448585" y="470067"/>
            <a:ext cx="1792850" cy="384107"/>
          </a:xfrm>
          <a:prstGeom prst="rect">
            <a:avLst/>
          </a:prstGeom>
        </p:spPr>
      </p:pic>
    </p:spTree>
    <p:extLst>
      <p:ext uri="{BB962C8B-B14F-4D97-AF65-F5344CB8AC3E}">
        <p14:creationId xmlns:p14="http://schemas.microsoft.com/office/powerpoint/2010/main" val="39033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793104"/>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48585" y="6002431"/>
            <a:ext cx="1792850" cy="384107"/>
          </a:xfrm>
          <a:prstGeom prst="rect">
            <a:avLst/>
          </a:prstGeom>
        </p:spPr>
      </p:pic>
    </p:spTree>
    <p:extLst>
      <p:ext uri="{BB962C8B-B14F-4D97-AF65-F5344CB8AC3E}">
        <p14:creationId xmlns:p14="http://schemas.microsoft.com/office/powerpoint/2010/main" val="1259599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015850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743554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399912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340395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42877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326427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73324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8803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370EAF-E2C4-4D58-B12B-33325D0FF6D9}"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1223269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864034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018668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317104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87968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31122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7363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0613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11010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2014 Microsoft Corporation. All rights reserved.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2" y="3083653"/>
            <a:ext cx="3223861" cy="690694"/>
          </a:xfrm>
          <a:prstGeom prst="rect">
            <a:avLst/>
          </a:prstGeom>
        </p:spPr>
      </p:pic>
    </p:spTree>
    <p:extLst>
      <p:ext uri="{BB962C8B-B14F-4D97-AF65-F5344CB8AC3E}">
        <p14:creationId xmlns:p14="http://schemas.microsoft.com/office/powerpoint/2010/main" val="129834816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l="2944" t="1853" r="1090"/>
          <a:stretch/>
        </p:blipFill>
        <p:spPr>
          <a:xfrm flipH="1">
            <a:off x="0" y="2"/>
            <a:ext cx="12190264" cy="6857996"/>
          </a:xfrm>
          <a:prstGeom prst="rect">
            <a:avLst/>
          </a:prstGeom>
        </p:spPr>
      </p:pic>
      <p:sp>
        <p:nvSpPr>
          <p:cNvPr id="2" name="Rectangle 1"/>
          <p:cNvSpPr/>
          <p:nvPr userDrawn="1"/>
        </p:nvSpPr>
        <p:spPr bwMode="auto">
          <a:xfrm>
            <a:off x="266063" y="2084173"/>
            <a:ext cx="6278150" cy="3491849"/>
          </a:xfrm>
          <a:prstGeom prst="rect">
            <a:avLst/>
          </a:prstGeom>
          <a:solidFill>
            <a:srgbClr val="002050">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84173"/>
            <a:ext cx="6274911" cy="1793104"/>
          </a:xfrm>
          <a:noFill/>
        </p:spPr>
        <p:txBody>
          <a:bodyPr lIns="146304" tIns="91440" rIns="146304" bIns="91440" anchor="t" anchorCtr="0"/>
          <a:lstStyle>
            <a:lvl1pPr>
              <a:defRPr sz="5294" spc="-98" baseline="0">
                <a:gradFill>
                  <a:gsLst>
                    <a:gs pos="64646">
                      <a:srgbClr val="FFFFFF"/>
                    </a:gs>
                    <a:gs pos="4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3877257"/>
            <a:ext cx="6276530" cy="1698765"/>
          </a:xfrm>
        </p:spPr>
        <p:txBody>
          <a:bodyPr tIns="109728" bIns="109728">
            <a:noAutofit/>
          </a:bodyPr>
          <a:lstStyle>
            <a:lvl1pPr marL="0" indent="0">
              <a:spcBef>
                <a:spcPts val="0"/>
              </a:spcBef>
              <a:buNone/>
              <a:defRPr sz="3137">
                <a:gradFill>
                  <a:gsLst>
                    <a:gs pos="64646">
                      <a:srgbClr val="FFFFFF"/>
                    </a:gs>
                    <a:gs pos="45000">
                      <a:srgbClr val="FFFFFF"/>
                    </a:gs>
                  </a:gsLst>
                  <a:lin ang="5400000" scaled="0"/>
                </a:gradFill>
              </a:defRPr>
            </a:lvl1pPr>
          </a:lstStyle>
          <a:p>
            <a:pPr lvl="0"/>
            <a:r>
              <a:rPr lang="en-US" dirty="0"/>
              <a:t>Speaker Name</a:t>
            </a:r>
          </a:p>
        </p:txBody>
      </p:sp>
      <p:sp>
        <p:nvSpPr>
          <p:cNvPr id="8" name="Rectangle 7"/>
          <p:cNvSpPr/>
          <p:nvPr userDrawn="1"/>
        </p:nvSpPr>
        <p:spPr bwMode="auto">
          <a:xfrm>
            <a:off x="448212" y="470068"/>
            <a:ext cx="2060658" cy="393703"/>
          </a:xfrm>
          <a:prstGeom prst="rect">
            <a:avLst/>
          </a:prstGeom>
          <a:noFill/>
          <a:ln w="6350" cap="sq">
            <a:solidFill>
              <a:srgbClr val="525252"/>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0" normalizeH="0" baseline="0" noProof="0" dirty="0">
                <a:ln>
                  <a:noFill/>
                </a:ln>
                <a:gradFill>
                  <a:gsLst>
                    <a:gs pos="93939">
                      <a:srgbClr val="525252"/>
                    </a:gs>
                    <a:gs pos="80808">
                      <a:srgbClr val="525252"/>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48212" y="863772"/>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372" b="0" i="0" u="none" strike="noStrike" kern="1200" cap="none" spc="0" normalizeH="0" baseline="0" noProof="0" dirty="0">
                <a:ln>
                  <a:noFill/>
                </a:ln>
                <a:gradFill>
                  <a:gsLst>
                    <a:gs pos="93939">
                      <a:srgbClr val="525252"/>
                    </a:gs>
                    <a:gs pos="80808">
                      <a:srgbClr val="525252"/>
                    </a:gs>
                  </a:gsLst>
                  <a:lin ang="5400000" scaled="1"/>
                </a:gradFill>
                <a:effectLst/>
                <a:uLnTx/>
                <a:uFillTx/>
                <a:latin typeface="+mn-lt"/>
                <a:ea typeface="Segoe UI" pitchFamily="34" charset="0"/>
                <a:cs typeface="Segoe UI" pitchFamily="34" charset="0"/>
              </a:rPr>
              <a:t>Update on slide master</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46715" y="6029312"/>
            <a:ext cx="1668788" cy="358621"/>
          </a:xfrm>
          <a:prstGeom prst="rect">
            <a:avLst/>
          </a:prstGeom>
        </p:spPr>
      </p:pic>
    </p:spTree>
    <p:extLst>
      <p:ext uri="{BB962C8B-B14F-4D97-AF65-F5344CB8AC3E}">
        <p14:creationId xmlns:p14="http://schemas.microsoft.com/office/powerpoint/2010/main" val="315067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70EAF-E2C4-4D58-B12B-33325D0FF6D9}"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26553510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8213" y="6029312"/>
            <a:ext cx="1673890" cy="358621"/>
          </a:xfrm>
          <a:prstGeom prst="rect">
            <a:avLst/>
          </a:prstGeom>
        </p:spPr>
      </p:pic>
      <p:sp>
        <p:nvSpPr>
          <p:cNvPr id="8" name="Rectangle 7"/>
          <p:cNvSpPr/>
          <p:nvPr userDrawn="1"/>
        </p:nvSpPr>
        <p:spPr bwMode="auto">
          <a:xfrm>
            <a:off x="448212" y="470068"/>
            <a:ext cx="2060658" cy="393703"/>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48212" y="863772"/>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372"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3140518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182101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575855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007325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404349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7257721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6"/>
            <a:ext cx="9860674" cy="778565"/>
          </a:xfrm>
          <a:noFill/>
        </p:spPr>
        <p:txBody>
          <a:bodyPr lIns="182880" tIns="146304" rIns="182880" bIns="146304">
            <a:sp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74711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312399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07153245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354798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370EAF-E2C4-4D58-B12B-33325D0FF6D9}"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1642657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7551467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5947671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40964894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81036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96472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97575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91185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620699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2015 Microsoft Corporation. All rights reserved.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Tree>
    <p:extLst>
      <p:ext uri="{BB962C8B-B14F-4D97-AF65-F5344CB8AC3E}">
        <p14:creationId xmlns:p14="http://schemas.microsoft.com/office/powerpoint/2010/main" val="200740878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696505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370EAF-E2C4-4D58-B12B-33325D0FF6D9}"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F884-2148-4124-9DD0-2ABFB011D1E8}" type="slidenum">
              <a:rPr lang="en-US" smtClean="0"/>
              <a:t>‹#›</a:t>
            </a:fld>
            <a:endParaRPr lang="en-US"/>
          </a:p>
        </p:txBody>
      </p:sp>
    </p:spTree>
    <p:extLst>
      <p:ext uri="{BB962C8B-B14F-4D97-AF65-F5344CB8AC3E}">
        <p14:creationId xmlns:p14="http://schemas.microsoft.com/office/powerpoint/2010/main" val="30490106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271" y="5132437"/>
            <a:ext cx="8579886"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ctrTitle" hasCustomPrompt="1"/>
          </p:nvPr>
        </p:nvSpPr>
        <p:spPr>
          <a:xfrm>
            <a:off x="193271" y="2415641"/>
            <a:ext cx="8579886" cy="2603307"/>
          </a:xfrm>
          <a:prstGeom prst="rect">
            <a:avLst/>
          </a:prstGeom>
          <a:solidFill>
            <a:srgbClr val="007233"/>
          </a:solidFill>
          <a:effectLst/>
        </p:spPr>
        <p:txBody>
          <a:bodyPr vert="horz" lIns="137160" tIns="137160" rIns="91409" bIns="137160" rtlCol="0" anchor="b" anchorCtr="0">
            <a:noAutofit/>
          </a:bodyPr>
          <a:lstStyle>
            <a:lvl1pPr>
              <a:defRPr lang="en-US" sz="4800" kern="0" dirty="0">
                <a:ln w="3175">
                  <a:noFill/>
                </a:ln>
                <a:gradFill flip="none" rotWithShape="1">
                  <a:gsLst>
                    <a:gs pos="4583">
                      <a:srgbClr val="FFFFFF"/>
                    </a:gs>
                    <a:gs pos="100000">
                      <a:srgbClr val="FFFFFF"/>
                    </a:gs>
                  </a:gsLst>
                  <a:lin ang="5400000" scaled="0"/>
                  <a:tileRect/>
                </a:gradFill>
              </a:defRPr>
            </a:lvl1pPr>
          </a:lstStyle>
          <a:p>
            <a:pPr lvl="0"/>
            <a:r>
              <a:rPr lang="en-US" dirty="0"/>
              <a:t>Course title style</a:t>
            </a:r>
          </a:p>
        </p:txBody>
      </p:sp>
      <p:sp>
        <p:nvSpPr>
          <p:cNvPr id="8" name="top right small rectangle"/>
          <p:cNvSpPr/>
          <p:nvPr userDrawn="1"/>
        </p:nvSpPr>
        <p:spPr bwMode="auto">
          <a:xfrm>
            <a:off x="8902492" y="2418735"/>
            <a:ext cx="3087947"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7160" tIns="137160" rIns="137160" bIns="137160" numCol="1" rtlCol="0" anchor="b" anchorCtr="0" compatLnSpc="1">
            <a:prstTxWarp prst="textNoShape">
              <a:avLst/>
            </a:prstTxWarp>
          </a:bodyPr>
          <a:lstStyle/>
          <a:p>
            <a:pPr defTabSz="913788" fontAlgn="base">
              <a:spcBef>
                <a:spcPct val="0"/>
              </a:spcBef>
              <a:spcAft>
                <a:spcPct val="0"/>
              </a:spcAft>
            </a:pPr>
            <a:endParaRPr lang="en-US" sz="20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731799" y="4630992"/>
            <a:ext cx="1131688" cy="334740"/>
          </a:xfrm>
          <a:prstGeom prst="rect">
            <a:avLst/>
          </a:prstGeom>
        </p:spPr>
      </p:pic>
      <p:sp>
        <p:nvSpPr>
          <p:cNvPr id="7" name="TextBox 6"/>
          <p:cNvSpPr txBox="1"/>
          <p:nvPr userDrawn="1"/>
        </p:nvSpPr>
        <p:spPr>
          <a:xfrm>
            <a:off x="193271" y="164177"/>
            <a:ext cx="3691466" cy="246221"/>
          </a:xfrm>
          <a:prstGeom prst="rect">
            <a:avLst/>
          </a:prstGeom>
          <a:noFill/>
        </p:spPr>
        <p:txBody>
          <a:bodyPr wrap="square" lIns="0" tIns="0" rIns="0" bIns="0" rtlCol="0" anchor="ctr">
            <a:spAutoFit/>
          </a:bodyPr>
          <a:lstStyle/>
          <a:p>
            <a:pPr algn="l"/>
            <a:r>
              <a:rPr lang="en-US" sz="1600" dirty="0">
                <a:solidFill>
                  <a:schemeClr val="tx1">
                    <a:lumMod val="75000"/>
                    <a:lumOff val="25000"/>
                    <a:alpha val="99000"/>
                  </a:schemeClr>
                </a:solidFill>
                <a:latin typeface="Segoe UI" panose="020B0502040204020203" pitchFamily="34" charset="0"/>
                <a:cs typeface="Segoe UI" panose="020B0502040204020203" pitchFamily="34" charset="0"/>
              </a:rPr>
              <a:t>Microsoft</a:t>
            </a:r>
            <a:r>
              <a:rPr lang="en-US" sz="1600" baseline="0" dirty="0">
                <a:solidFill>
                  <a:schemeClr val="tx1">
                    <a:lumMod val="75000"/>
                    <a:lumOff val="25000"/>
                    <a:alpha val="99000"/>
                  </a:schemeClr>
                </a:solidFill>
                <a:latin typeface="Segoe UI" panose="020B0502040204020203" pitchFamily="34" charset="0"/>
                <a:cs typeface="Segoe UI" panose="020B0502040204020203" pitchFamily="34" charset="0"/>
              </a:rPr>
              <a:t> Virtual Academy</a:t>
            </a:r>
            <a:endParaRPr lang="en-US" sz="1600" dirty="0">
              <a:solidFill>
                <a:schemeClr val="tx1">
                  <a:lumMod val="75000"/>
                  <a:lumOff val="25000"/>
                  <a:alpha val="99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0884597"/>
      </p:ext>
    </p:extLst>
  </p:cSld>
  <p:clrMapOvr>
    <a:masterClrMapping/>
  </p:clrMapOvr>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8738733" y="2685050"/>
            <a:ext cx="2241224" cy="2355337"/>
          </a:xfrm>
          <a:prstGeom prst="rect">
            <a:avLst/>
          </a:prstGeom>
        </p:spPr>
        <p:txBody>
          <a:bodyPr vert="horz" lIns="91409" tIns="45705" rIns="91409" bIns="45705"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t>Click to edit Master subtitle style</a:t>
            </a:r>
          </a:p>
        </p:txBody>
      </p:sp>
      <p:sp>
        <p:nvSpPr>
          <p:cNvPr id="13" name="Title 1"/>
          <p:cNvSpPr txBox="1">
            <a:spLocks/>
          </p:cNvSpPr>
          <p:nvPr userDrawn="1"/>
        </p:nvSpPr>
        <p:spPr>
          <a:xfrm>
            <a:off x="193271" y="3376350"/>
            <a:ext cx="8409867" cy="1692617"/>
          </a:xfrm>
          <a:prstGeom prst="rect">
            <a:avLst/>
          </a:prstGeom>
          <a:solidFill>
            <a:srgbClr val="007233"/>
          </a:solidFill>
          <a:effectLst/>
        </p:spPr>
        <p:txBody>
          <a:bodyPr vert="horz" lIns="137160" tIns="137160" rIns="91409" bIns="137160"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endParaRPr lang="en-US" sz="4000" dirty="0"/>
          </a:p>
        </p:txBody>
      </p:sp>
      <p:sp>
        <p:nvSpPr>
          <p:cNvPr id="14" name="top right small rectangle"/>
          <p:cNvSpPr/>
          <p:nvPr userDrawn="1"/>
        </p:nvSpPr>
        <p:spPr bwMode="auto">
          <a:xfrm>
            <a:off x="8682790" y="3374967"/>
            <a:ext cx="3257419" cy="1694322"/>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1181757" y="4821401"/>
            <a:ext cx="740346" cy="218986"/>
          </a:xfrm>
          <a:prstGeom prst="rect">
            <a:avLst/>
          </a:prstGeom>
        </p:spPr>
      </p:pic>
      <p:sp>
        <p:nvSpPr>
          <p:cNvPr id="16" name="Text Placeholder 10"/>
          <p:cNvSpPr>
            <a:spLocks noGrp="1"/>
          </p:cNvSpPr>
          <p:nvPr>
            <p:ph type="body" sz="quarter" idx="10" hasCustomPrompt="1"/>
          </p:nvPr>
        </p:nvSpPr>
        <p:spPr>
          <a:xfrm>
            <a:off x="292101" y="3466407"/>
            <a:ext cx="8215796" cy="1485524"/>
          </a:xfrm>
          <a:prstGeom prst="rect">
            <a:avLst/>
          </a:prstGeom>
        </p:spPr>
        <p:txBody>
          <a:bodyPr anchor="b" anchorCtr="0">
            <a:normAutofit/>
          </a:bodyPr>
          <a:lstStyle>
            <a:lvl1pPr marL="0" indent="0">
              <a:buNone/>
              <a:defRPr sz="3600" b="0" baseline="0">
                <a:solidFill>
                  <a:schemeClr val="bg1"/>
                </a:solidFill>
                <a:latin typeface="Segoe UI Light" panose="020B0502040204020203" pitchFamily="34" charset="0"/>
                <a:cs typeface="Segoe UI Light" panose="020B0502040204020203" pitchFamily="34" charset="0"/>
              </a:defRPr>
            </a:lvl1pPr>
          </a:lstStyle>
          <a:p>
            <a:pPr lvl="0"/>
            <a:r>
              <a:rPr lang="en-US" dirty="0"/>
              <a:t>Module or Section transition style</a:t>
            </a:r>
          </a:p>
        </p:txBody>
      </p:sp>
      <p:sp>
        <p:nvSpPr>
          <p:cNvPr id="11" name="Subtitle 2"/>
          <p:cNvSpPr>
            <a:spLocks noGrp="1"/>
          </p:cNvSpPr>
          <p:nvPr>
            <p:ph type="subTitle" idx="1"/>
          </p:nvPr>
        </p:nvSpPr>
        <p:spPr>
          <a:xfrm>
            <a:off x="193271" y="5132437"/>
            <a:ext cx="8409867"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a:t>Click to edit Master subtitle style</a:t>
            </a:r>
          </a:p>
        </p:txBody>
      </p:sp>
      <p:sp>
        <p:nvSpPr>
          <p:cNvPr id="10" name="TextBox 9"/>
          <p:cNvSpPr txBox="1"/>
          <p:nvPr userDrawn="1"/>
        </p:nvSpPr>
        <p:spPr>
          <a:xfrm>
            <a:off x="193271" y="164177"/>
            <a:ext cx="3691466" cy="246221"/>
          </a:xfrm>
          <a:prstGeom prst="rect">
            <a:avLst/>
          </a:prstGeom>
          <a:noFill/>
        </p:spPr>
        <p:txBody>
          <a:bodyPr wrap="square" lIns="0" tIns="0" rIns="0" bIns="0" rtlCol="0" anchor="ctr">
            <a:spAutoFit/>
          </a:bodyPr>
          <a:lstStyle/>
          <a:p>
            <a:pPr algn="l"/>
            <a:r>
              <a:rPr lang="en-US" sz="1600" dirty="0">
                <a:solidFill>
                  <a:schemeClr val="tx1">
                    <a:lumMod val="75000"/>
                    <a:lumOff val="25000"/>
                    <a:alpha val="99000"/>
                  </a:schemeClr>
                </a:solidFill>
                <a:latin typeface="Segoe UI" panose="020B0502040204020203" pitchFamily="34" charset="0"/>
                <a:cs typeface="Segoe UI" panose="020B0502040204020203" pitchFamily="34" charset="0"/>
              </a:rPr>
              <a:t>Microsoft</a:t>
            </a:r>
            <a:r>
              <a:rPr lang="en-US" sz="1600" baseline="0" dirty="0">
                <a:solidFill>
                  <a:schemeClr val="tx1">
                    <a:lumMod val="75000"/>
                    <a:lumOff val="25000"/>
                    <a:alpha val="99000"/>
                  </a:schemeClr>
                </a:solidFill>
                <a:latin typeface="Segoe UI" panose="020B0502040204020203" pitchFamily="34" charset="0"/>
                <a:cs typeface="Segoe UI" panose="020B0502040204020203" pitchFamily="34" charset="0"/>
              </a:rPr>
              <a:t> Virtual Academy</a:t>
            </a:r>
            <a:endParaRPr lang="en-US" sz="1600" dirty="0">
              <a:solidFill>
                <a:schemeClr val="tx1">
                  <a:lumMod val="75000"/>
                  <a:lumOff val="25000"/>
                  <a:alpha val="99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662955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608171" y="4468764"/>
            <a:ext cx="11432977" cy="1676400"/>
          </a:xfrm>
          <a:prstGeom prst="rect">
            <a:avLst/>
          </a:prstGeom>
        </p:spPr>
        <p:txBody>
          <a:bodyPr vert="horz" lIns="91409" tIns="45705" rIns="91409" bIns="45705" rtlCol="0" anchor="t" anchorCtr="0">
            <a:normAutofit/>
          </a:bodyPr>
          <a:lstStyle>
            <a:lvl1pPr>
              <a:defRPr sz="3600"/>
            </a:lvl1pPr>
          </a:lstStyle>
          <a:p>
            <a:r>
              <a:rPr lang="en-US" dirty="0"/>
              <a:t>Click to edit Master title style</a:t>
            </a:r>
          </a:p>
        </p:txBody>
      </p:sp>
      <p:sp>
        <p:nvSpPr>
          <p:cNvPr id="2" name="TextBox 1"/>
          <p:cNvSpPr txBox="1"/>
          <p:nvPr userDrawn="1"/>
        </p:nvSpPr>
        <p:spPr>
          <a:xfrm>
            <a:off x="608171" y="3087325"/>
            <a:ext cx="11356757" cy="1107996"/>
          </a:xfrm>
          <a:prstGeom prst="rect">
            <a:avLst/>
          </a:prstGeom>
          <a:noFill/>
        </p:spPr>
        <p:txBody>
          <a:bodyPr wrap="square" rtlCol="0">
            <a:spAutoFit/>
          </a:bodyPr>
          <a:lstStyle/>
          <a:p>
            <a:pPr defTabSz="914088"/>
            <a:r>
              <a:rPr lang="en-US" sz="6600"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608171" y="4077925"/>
            <a:ext cx="11356757"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93271" y="164177"/>
            <a:ext cx="3691466" cy="246221"/>
          </a:xfrm>
          <a:prstGeom prst="rect">
            <a:avLst/>
          </a:prstGeom>
          <a:noFill/>
        </p:spPr>
        <p:txBody>
          <a:bodyPr wrap="square" lIns="0" tIns="0" rIns="0" bIns="0" rtlCol="0" anchor="ctr">
            <a:spAutoFit/>
          </a:bodyPr>
          <a:lstStyle/>
          <a:p>
            <a:pPr algn="l"/>
            <a:r>
              <a:rPr lang="en-US" sz="1600" dirty="0">
                <a:solidFill>
                  <a:schemeClr val="tx1">
                    <a:lumMod val="75000"/>
                    <a:lumOff val="25000"/>
                    <a:alpha val="99000"/>
                  </a:schemeClr>
                </a:solidFill>
                <a:latin typeface="Segoe UI" panose="020B0502040204020203" pitchFamily="34" charset="0"/>
                <a:cs typeface="Segoe UI" panose="020B0502040204020203" pitchFamily="34" charset="0"/>
              </a:rPr>
              <a:t>Microsoft</a:t>
            </a:r>
            <a:r>
              <a:rPr lang="en-US" sz="1600" baseline="0" dirty="0">
                <a:solidFill>
                  <a:schemeClr val="tx1">
                    <a:lumMod val="75000"/>
                    <a:lumOff val="25000"/>
                    <a:alpha val="99000"/>
                  </a:schemeClr>
                </a:solidFill>
                <a:latin typeface="Segoe UI" panose="020B0502040204020203" pitchFamily="34" charset="0"/>
                <a:cs typeface="Segoe UI" panose="020B0502040204020203" pitchFamily="34" charset="0"/>
              </a:rPr>
              <a:t> Virtual Academy</a:t>
            </a:r>
            <a:endParaRPr lang="en-US" sz="1600" dirty="0">
              <a:solidFill>
                <a:schemeClr val="tx1">
                  <a:lumMod val="75000"/>
                  <a:lumOff val="25000"/>
                  <a:alpha val="99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015169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379413" y="1388226"/>
            <a:ext cx="11525250" cy="5290388"/>
          </a:xfrm>
          <a:prstGeom prst="rect">
            <a:avLst/>
          </a:prstGeom>
        </p:spPr>
        <p:txBody>
          <a:bodyPr/>
          <a:lstStyle>
            <a:lvl1pPr>
              <a:spcBef>
                <a:spcPts val="1400"/>
              </a:spcBef>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10058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79511" y="1371601"/>
            <a:ext cx="5616915"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p:cNvSpPr>
            <a:spLocks noGrp="1"/>
          </p:cNvSpPr>
          <p:nvPr>
            <p:ph sz="quarter" idx="4"/>
          </p:nvPr>
        </p:nvSpPr>
        <p:spPr>
          <a:xfrm>
            <a:off x="6275742" y="1371601"/>
            <a:ext cx="5619121"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2666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511" y="1330656"/>
            <a:ext cx="5616915" cy="639762"/>
          </a:xfrm>
          <a:prstGeom prst="rect">
            <a:avLst/>
          </a:prstGeom>
          <a:solidFill>
            <a:srgbClr val="86C400"/>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9511" y="1981200"/>
            <a:ext cx="5616915"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5807" y="1330656"/>
            <a:ext cx="5619121" cy="639762"/>
          </a:xfrm>
          <a:prstGeom prst="rect">
            <a:avLst/>
          </a:prstGeom>
          <a:solidFill>
            <a:srgbClr val="1F497D"/>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45807" y="1981200"/>
            <a:ext cx="5619121"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93400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98481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8199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12192000" cy="6858000"/>
          </a:xfrm>
          <a:prstGeom prst="rect">
            <a:avLst/>
          </a:prstGeom>
          <a:solidFill>
            <a:srgbClr val="00205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30087" y="5960743"/>
            <a:ext cx="11078818" cy="738664"/>
          </a:xfrm>
          <a:prstGeom prst="rect">
            <a:avLst/>
          </a:prstGeom>
          <a:noFill/>
          <a:ln w="9525">
            <a:noFill/>
            <a:miter lim="800000"/>
            <a:headEnd/>
            <a:tailEnd/>
          </a:ln>
        </p:spPr>
        <p:txBody>
          <a:bodyPr wrap="square">
            <a:spAutoFit/>
          </a:bodyPr>
          <a:lstStyle/>
          <a:p>
            <a:pPr marL="0" lvl="1" defTabSz="914088">
              <a:defRPr/>
            </a:pPr>
            <a:r>
              <a:rPr lang="en-US" sz="1050" dirty="0">
                <a:solidFill>
                  <a:schemeClr val="bg1">
                    <a:lumMod val="85000"/>
                  </a:schemeClr>
                </a:solidFill>
              </a:rPr>
              <a:t>©2014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530087" y="2940117"/>
            <a:ext cx="5473148" cy="2229412"/>
          </a:xfrm>
          <a:prstGeom prst="rect">
            <a:avLst/>
          </a:prstGeom>
        </p:spPr>
      </p:pic>
    </p:spTree>
    <p:extLst>
      <p:ext uri="{BB962C8B-B14F-4D97-AF65-F5344CB8AC3E}">
        <p14:creationId xmlns:p14="http://schemas.microsoft.com/office/powerpoint/2010/main" val="18212535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alkin No ti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userDrawn="1"/>
        </p:nvSpPr>
        <p:spPr bwMode="white">
          <a:xfrm>
            <a:off x="287915" y="3161773"/>
            <a:ext cx="11653523" cy="2625391"/>
          </a:xfrm>
          <a:prstGeom prst="rect">
            <a:avLst/>
          </a:prstGeom>
          <a:noFill/>
        </p:spPr>
        <p:txBody>
          <a:bodyPr wrap="square" lIns="179285" tIns="143428" rIns="179285" bIns="143428" rtlCol="0">
            <a:spAutoFit/>
          </a:bodyPr>
          <a:lstStyle/>
          <a:p>
            <a:pPr defTabSz="914367">
              <a:lnSpc>
                <a:spcPct val="90000"/>
              </a:lnSpc>
              <a:spcAft>
                <a:spcPts val="588"/>
              </a:spcAft>
            </a:pPr>
            <a:r>
              <a:rPr lang="en-US" sz="8431" dirty="0">
                <a:gradFill>
                  <a:gsLst>
                    <a:gs pos="2917">
                      <a:srgbClr val="FFFFFF"/>
                    </a:gs>
                    <a:gs pos="30000">
                      <a:srgbClr val="FFFFFF"/>
                    </a:gs>
                  </a:gsLst>
                  <a:lin ang="5400000" scaled="0"/>
                </a:gradFill>
                <a:latin typeface="Segoe UI Light"/>
              </a:rPr>
              <a:t>Machine Learning &amp; Data Science Conference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58758" y="479504"/>
            <a:ext cx="1522404" cy="326167"/>
          </a:xfrm>
          <a:prstGeom prst="rect">
            <a:avLst/>
          </a:prstGeom>
        </p:spPr>
      </p:pic>
      <p:sp>
        <p:nvSpPr>
          <p:cNvPr id="11" name="TextBox 10"/>
          <p:cNvSpPr txBox="1"/>
          <p:nvPr userDrawn="1"/>
        </p:nvSpPr>
        <p:spPr bwMode="white">
          <a:xfrm>
            <a:off x="287915" y="5663854"/>
            <a:ext cx="9994611" cy="914360"/>
          </a:xfrm>
          <a:prstGeom prst="rect">
            <a:avLst/>
          </a:prstGeom>
          <a:noFill/>
        </p:spPr>
        <p:txBody>
          <a:bodyPr wrap="square" lIns="179285" tIns="143428" rIns="179285" bIns="143428" rtlCol="0">
            <a:spAutoFit/>
          </a:bodyPr>
          <a:lstStyle/>
          <a:p>
            <a:pPr defTabSz="914367">
              <a:lnSpc>
                <a:spcPct val="90000"/>
              </a:lnSpc>
              <a:spcAft>
                <a:spcPts val="588"/>
              </a:spcAft>
            </a:pPr>
            <a:r>
              <a:rPr lang="en-US" sz="4509" dirty="0">
                <a:gradFill>
                  <a:gsLst>
                    <a:gs pos="2917">
                      <a:srgbClr val="FFFFFF"/>
                    </a:gs>
                    <a:gs pos="30000">
                      <a:srgbClr val="FFFFFF"/>
                    </a:gs>
                  </a:gsLst>
                  <a:lin ang="5400000" scaled="0"/>
                </a:gradFill>
                <a:latin typeface="Segoe UI Light"/>
              </a:rPr>
              <a:t>May 28 – 29, 2015  •  MSCC</a:t>
            </a:r>
          </a:p>
        </p:txBody>
      </p:sp>
    </p:spTree>
    <p:extLst>
      <p:ext uri="{BB962C8B-B14F-4D97-AF65-F5344CB8AC3E}">
        <p14:creationId xmlns:p14="http://schemas.microsoft.com/office/powerpoint/2010/main" val="58770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image" Target="../media/image2.png"/><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image" Target="../media/image3.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image" Target="../media/image13.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3.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image" Target="../media/image17.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theme" Target="../theme/theme5.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image" Target="../media/image17.png"/><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theme" Target="../theme/theme6.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9" Type="http://schemas.openxmlformats.org/officeDocument/2006/relationships/image" Target="../media/image2.png"/><Relationship Id="rId3" Type="http://schemas.openxmlformats.org/officeDocument/2006/relationships/slideLayout" Target="../slideLayouts/slideLayout123.xml"/><Relationship Id="rId21" Type="http://schemas.openxmlformats.org/officeDocument/2006/relationships/slideLayout" Target="../slideLayouts/slideLayout141.xml"/><Relationship Id="rId34" Type="http://schemas.openxmlformats.org/officeDocument/2006/relationships/slideLayout" Target="../slideLayouts/slideLayout154.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theme" Target="../theme/theme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slideLayout" Target="../slideLayouts/slideLayout14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40" Type="http://schemas.openxmlformats.org/officeDocument/2006/relationships/image" Target="../media/image3.png"/><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70EAF-E2C4-4D58-B12B-33325D0FF6D9}" type="datetimeFigureOut">
              <a:rPr lang="en-US" smtClean="0"/>
              <a:t>3/16/2016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4F884-2148-4124-9DD0-2ABFB011D1E8}" type="slidenum">
              <a:rPr lang="en-US" smtClean="0"/>
              <a:t>‹#›</a:t>
            </a:fld>
            <a:endParaRPr lang="en-US"/>
          </a:p>
        </p:txBody>
      </p:sp>
    </p:spTree>
    <p:extLst>
      <p:ext uri="{BB962C8B-B14F-4D97-AF65-F5344CB8AC3E}">
        <p14:creationId xmlns:p14="http://schemas.microsoft.com/office/powerpoint/2010/main" val="1607492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325051" y="1906413"/>
            <a:ext cx="4214127" cy="401304"/>
          </a:xfrm>
          <a:prstGeom prst="rect">
            <a:avLst/>
          </a:prstGeom>
        </p:spPr>
      </p:pic>
    </p:spTree>
    <p:extLst>
      <p:ext uri="{BB962C8B-B14F-4D97-AF65-F5344CB8AC3E}">
        <p14:creationId xmlns:p14="http://schemas.microsoft.com/office/powerpoint/2010/main" val="130736516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9772772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3"/>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2811165169"/>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79514" y="182215"/>
            <a:ext cx="11524432" cy="1063487"/>
          </a:xfrm>
          <a:prstGeom prst="rect">
            <a:avLst/>
          </a:prstGeom>
        </p:spPr>
        <p:txBody>
          <a:bodyPr vert="horz" lIns="91409" tIns="45705" rIns="91409" bIns="45705" rtlCol="0" anchor="t" anchorCtr="0">
            <a:normAutofit/>
          </a:bodyPr>
          <a:lstStyle/>
          <a:p>
            <a:r>
              <a:rPr lang="en-US" dirty="0"/>
              <a:t>Click to edit Master title style</a:t>
            </a:r>
          </a:p>
        </p:txBody>
      </p:sp>
    </p:spTree>
    <p:extLst>
      <p:ext uri="{BB962C8B-B14F-4D97-AF65-F5344CB8AC3E}">
        <p14:creationId xmlns:p14="http://schemas.microsoft.com/office/powerpoint/2010/main" val="332153748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Lst>
  <p:txStyles>
    <p:title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342783" indent="-342783" algn="l" defTabSz="914088" rtl="0" eaLnBrk="1" latinLnBrk="0" hangingPunct="1">
        <a:spcBef>
          <a:spcPts val="1200"/>
        </a:spcBef>
        <a:buFont typeface="Arial" pitchFamily="34" charset="0"/>
        <a:buChar char="•"/>
        <a:defRPr sz="3200"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742698" indent="-285652" algn="l" defTabSz="914088" rtl="0" eaLnBrk="1" latinLnBrk="0" hangingPunct="1">
        <a:spcBef>
          <a:spcPts val="300"/>
        </a:spcBef>
        <a:spcAft>
          <a:spcPts val="300"/>
        </a:spcAft>
        <a:buFont typeface="Arial" pitchFamily="34" charset="0"/>
        <a:buChar char="–"/>
        <a:defRPr sz="28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1142612" indent="-228522" algn="l" defTabSz="914088" rtl="0" eaLnBrk="1" latinLnBrk="0" hangingPunct="1">
        <a:spcBef>
          <a:spcPts val="200"/>
        </a:spcBef>
        <a:spcAft>
          <a:spcPts val="200"/>
        </a:spcAft>
        <a:buFont typeface="Arial" pitchFamily="34" charset="0"/>
        <a:buChar char="•"/>
        <a:defRPr sz="24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599657"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2056700"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513745"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9"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3"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88" rtl="0" eaLnBrk="1" latinLnBrk="0" hangingPunct="1">
        <a:defRPr sz="1800" kern="1200">
          <a:solidFill>
            <a:schemeClr val="tx1"/>
          </a:solidFill>
          <a:latin typeface="+mn-lt"/>
          <a:ea typeface="+mn-ea"/>
          <a:cs typeface="+mn-cs"/>
        </a:defRPr>
      </a:lvl1pPr>
      <a:lvl2pPr marL="457044"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3" algn="l" defTabSz="914088" rtl="0" eaLnBrk="1" latinLnBrk="0" hangingPunct="1">
        <a:defRPr sz="1800" kern="1200">
          <a:solidFill>
            <a:schemeClr val="tx1"/>
          </a:solidFill>
          <a:latin typeface="+mn-lt"/>
          <a:ea typeface="+mn-ea"/>
          <a:cs typeface="+mn-cs"/>
        </a:defRPr>
      </a:lvl4pPr>
      <a:lvl5pPr marL="1828178" algn="l" defTabSz="914088" rtl="0" eaLnBrk="1" latinLnBrk="0" hangingPunct="1">
        <a:defRPr sz="1800" kern="1200">
          <a:solidFill>
            <a:schemeClr val="tx1"/>
          </a:solidFill>
          <a:latin typeface="+mn-lt"/>
          <a:ea typeface="+mn-ea"/>
          <a:cs typeface="+mn-cs"/>
        </a:defRPr>
      </a:lvl5pPr>
      <a:lvl6pPr marL="2285222" algn="l" defTabSz="914088" rtl="0" eaLnBrk="1" latinLnBrk="0" hangingPunct="1">
        <a:defRPr sz="1800" kern="1200">
          <a:solidFill>
            <a:schemeClr val="tx1"/>
          </a:solidFill>
          <a:latin typeface="+mn-lt"/>
          <a:ea typeface="+mn-ea"/>
          <a:cs typeface="+mn-cs"/>
        </a:defRPr>
      </a:lvl6pPr>
      <a:lvl7pPr marL="2742267" algn="l" defTabSz="914088" rtl="0" eaLnBrk="1" latinLnBrk="0" hangingPunct="1">
        <a:defRPr sz="1800" kern="1200">
          <a:solidFill>
            <a:schemeClr val="tx1"/>
          </a:solidFill>
          <a:latin typeface="+mn-lt"/>
          <a:ea typeface="+mn-ea"/>
          <a:cs typeface="+mn-cs"/>
        </a:defRPr>
      </a:lvl7pPr>
      <a:lvl8pPr marL="3199311" algn="l" defTabSz="914088" rtl="0" eaLnBrk="1" latinLnBrk="0" hangingPunct="1">
        <a:defRPr sz="1800" kern="1200">
          <a:solidFill>
            <a:schemeClr val="tx1"/>
          </a:solidFill>
          <a:latin typeface="+mn-lt"/>
          <a:ea typeface="+mn-ea"/>
          <a:cs typeface="+mn-cs"/>
        </a:defRPr>
      </a:lvl8pPr>
      <a:lvl9pPr marL="3656358" algn="l" defTabSz="91408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4"/>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1710369715"/>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325051" y="1906413"/>
            <a:ext cx="4214127" cy="401304"/>
          </a:xfrm>
          <a:prstGeom prst="rect">
            <a:avLst/>
          </a:prstGeom>
        </p:spPr>
      </p:pic>
    </p:spTree>
    <p:extLst>
      <p:ext uri="{BB962C8B-B14F-4D97-AF65-F5344CB8AC3E}">
        <p14:creationId xmlns:p14="http://schemas.microsoft.com/office/powerpoint/2010/main" val="1182663980"/>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867" r:id="rId30"/>
    <p:sldLayoutId id="2147483868" r:id="rId31"/>
    <p:sldLayoutId id="2147483869" r:id="rId32"/>
    <p:sldLayoutId id="2147483870" r:id="rId33"/>
    <p:sldLayoutId id="2147483871" r:id="rId34"/>
    <p:sldLayoutId id="2147483872" r:id="rId35"/>
    <p:sldLayoutId id="2147483873" r:id="rId36"/>
    <p:sldLayoutId id="2147483874" r:id="rId37"/>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75.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emf"/><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54.jpeg"/><Relationship Id="rId3" Type="http://schemas.openxmlformats.org/officeDocument/2006/relationships/tags" Target="../tags/tag3.xml"/><Relationship Id="rId21" Type="http://schemas.openxmlformats.org/officeDocument/2006/relationships/slideLayout" Target="../slideLayouts/slideLayout5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53.jpe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57.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52.jpeg"/><Relationship Id="rId32" Type="http://schemas.openxmlformats.org/officeDocument/2006/relationships/image" Target="../media/image60.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51.jpeg"/><Relationship Id="rId28" Type="http://schemas.openxmlformats.org/officeDocument/2006/relationships/image" Target="../media/image56.jpe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59.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11.xml"/><Relationship Id="rId27" Type="http://schemas.openxmlformats.org/officeDocument/2006/relationships/image" Target="../media/image55.jpeg"/><Relationship Id="rId30" Type="http://schemas.openxmlformats.org/officeDocument/2006/relationships/image" Target="../media/image5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azure.microsoft.com/en-us/documentation/articles/data-factory-data-movement-activities/" TargetMode="External"/><Relationship Id="rId2" Type="http://schemas.openxmlformats.org/officeDocument/2006/relationships/notesSlide" Target="../notesSlides/notesSlide14.xml"/><Relationship Id="rId1" Type="http://schemas.openxmlformats.org/officeDocument/2006/relationships/slideLayout" Target="../slideLayouts/slideLayout93.xml"/><Relationship Id="rId4" Type="http://schemas.openxmlformats.org/officeDocument/2006/relationships/hyperlink" Target="https://azure.microsoft.com/en-us/documentation/articles/data-factory-data-transformation-activiti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8" Type="http://schemas.openxmlformats.org/officeDocument/2006/relationships/hyperlink" Target="http://azure.microsoft.com/en-us/services/data-factory/" TargetMode="External"/><Relationship Id="rId3" Type="http://schemas.openxmlformats.org/officeDocument/2006/relationships/hyperlink" Target="file:///\\bpddfs\TFS\DataPipeline2\Experiences_Main_Rolling\20150519.12\x64\Release\Packages\DataFactoryToolsVsix\AzureDataFactoryVisualStudioTools.vsix" TargetMode="External"/><Relationship Id="rId7" Type="http://schemas.openxmlformats.org/officeDocument/2006/relationships/hyperlink" Target="https://vlabs.holsystems.com/vlabs/technet?eng=VLabs&amp;auth=none&amp;src=vlabs&amp;altadd=true&amp;labid=21011&amp;lod=true" TargetMode="External"/><Relationship Id="rId2" Type="http://schemas.openxmlformats.org/officeDocument/2006/relationships/hyperlink" Target="https://azure.microsoft.com/documentation/learning-paths/data-factory/" TargetMode="External"/><Relationship Id="rId1" Type="http://schemas.openxmlformats.org/officeDocument/2006/relationships/slideLayout" Target="../slideLayouts/slideLayout103.xml"/><Relationship Id="rId6" Type="http://schemas.openxmlformats.org/officeDocument/2006/relationships/hyperlink" Target="https://social.msdn.microsoft.com/forums/azure/en-US/home?forum=AzureDataFactory" TargetMode="External"/><Relationship Id="rId5" Type="http://schemas.openxmlformats.org/officeDocument/2006/relationships/hyperlink" Target="http://feedback.azure.com/forums/270578-azure-data-factory" TargetMode="External"/><Relationship Id="rId4" Type="http://schemas.openxmlformats.org/officeDocument/2006/relationships/hyperlink" Target="https://azure.microsoft.com/en-us/documentation/articles/data-factory-build-your-first-pipeline-using-vs/" TargetMode="External"/><Relationship Id="rId9" Type="http://schemas.openxmlformats.org/officeDocument/2006/relationships/hyperlink" Target="https://azure.microsoft.com/en-us/blog/topics/big-dat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2.xml"/><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3" Type="http://schemas.openxmlformats.org/officeDocument/2006/relationships/image" Target="../media/image29.png"/><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5" Type="http://schemas.openxmlformats.org/officeDocument/2006/relationships/image" Target="../media/image4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 Id="rId14" Type="http://schemas.openxmlformats.org/officeDocument/2006/relationships/image" Target="../media/image40.emf"/></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3" Type="http://schemas.openxmlformats.org/officeDocument/2006/relationships/image" Target="../media/image29.png"/><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5" Type="http://schemas.openxmlformats.org/officeDocument/2006/relationships/image" Target="../media/image4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 Id="rId14" Type="http://schemas.openxmlformats.org/officeDocument/2006/relationships/image" Target="../media/image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Sonia Carlson | Principal Program Manager</a:t>
            </a:r>
          </a:p>
          <a:p>
            <a:r>
              <a:rPr lang="en-US" dirty="0"/>
              <a:t>Pete Harris | Senior Content Developer</a:t>
            </a:r>
          </a:p>
        </p:txBody>
      </p:sp>
      <p:sp>
        <p:nvSpPr>
          <p:cNvPr id="2" name="Title 1"/>
          <p:cNvSpPr>
            <a:spLocks noGrp="1"/>
          </p:cNvSpPr>
          <p:nvPr>
            <p:ph type="ctrTitle"/>
          </p:nvPr>
        </p:nvSpPr>
        <p:spPr>
          <a:solidFill>
            <a:srgbClr val="007233"/>
          </a:solidFill>
        </p:spPr>
        <p:txBody>
          <a:bodyPr/>
          <a:lstStyle/>
          <a:p>
            <a:r>
              <a:rPr lang="en-US" sz="4000" dirty="0"/>
              <a:t>Orchestrating Data and Services with</a:t>
            </a:r>
            <a:br>
              <a:rPr lang="en-US" sz="4000" dirty="0"/>
            </a:br>
            <a:r>
              <a:rPr lang="en-US" sz="4000" dirty="0"/>
              <a:t>Azure Data Factory</a:t>
            </a:r>
          </a:p>
        </p:txBody>
      </p:sp>
    </p:spTree>
    <p:extLst>
      <p:ext uri="{BB962C8B-B14F-4D97-AF65-F5344CB8AC3E}">
        <p14:creationId xmlns:p14="http://schemas.microsoft.com/office/powerpoint/2010/main" val="228509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53676" y="3504699"/>
            <a:ext cx="12699352" cy="2779166"/>
          </a:xfrm>
          <a:prstGeom prst="rect">
            <a:avLst/>
          </a:prstGeom>
          <a:solidFill>
            <a:schemeClr val="bg1"/>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493345" y="3740745"/>
            <a:ext cx="6306816" cy="899537"/>
          </a:xfrm>
        </p:spPr>
        <p:txBody>
          <a:bodyPr/>
          <a:lstStyle/>
          <a:p>
            <a:r>
              <a:rPr lang="en-US" b="1" dirty="0"/>
              <a:t>Azure Data Factory</a:t>
            </a:r>
          </a:p>
        </p:txBody>
      </p:sp>
      <p:sp>
        <p:nvSpPr>
          <p:cNvPr id="4" name="Text Placeholder 3"/>
          <p:cNvSpPr>
            <a:spLocks noGrp="1"/>
          </p:cNvSpPr>
          <p:nvPr>
            <p:ph type="body" sz="quarter" idx="10"/>
          </p:nvPr>
        </p:nvSpPr>
        <p:spPr>
          <a:xfrm>
            <a:off x="493345" y="4735540"/>
            <a:ext cx="10428765" cy="1759649"/>
          </a:xfrm>
        </p:spPr>
        <p:txBody>
          <a:bodyPr/>
          <a:lstStyle/>
          <a:p>
            <a:r>
              <a:rPr lang="en-US" dirty="0"/>
              <a:t>A managed cloud service for building &amp; operating data pipelines</a:t>
            </a:r>
          </a:p>
          <a:p>
            <a:r>
              <a:rPr lang="en-US" dirty="0"/>
              <a:t>Part of the Cortana Analytics Suite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99" y="746153"/>
            <a:ext cx="11338441" cy="2657447"/>
          </a:xfrm>
          <a:prstGeom prst="rect">
            <a:avLst/>
          </a:prstGeom>
        </p:spPr>
      </p:pic>
    </p:spTree>
    <p:extLst>
      <p:ext uri="{BB962C8B-B14F-4D97-AF65-F5344CB8AC3E}">
        <p14:creationId xmlns:p14="http://schemas.microsoft.com/office/powerpoint/2010/main" val="6313363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0403224" y="2321171"/>
            <a:ext cx="463664" cy="2133426"/>
            <a:chOff x="10611830" y="3082745"/>
            <a:chExt cx="472961" cy="2176206"/>
          </a:xfrm>
        </p:grpSpPr>
        <p:cxnSp>
          <p:nvCxnSpPr>
            <p:cNvPr id="104" name="Straight Connector 103"/>
            <p:cNvCxnSpPr/>
            <p:nvPr/>
          </p:nvCxnSpPr>
          <p:spPr>
            <a:xfrm>
              <a:off x="10826434" y="3082745"/>
              <a:ext cx="6378" cy="2169658"/>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0611830" y="3082745"/>
              <a:ext cx="214604" cy="1"/>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0611830" y="5258632"/>
              <a:ext cx="214604" cy="319"/>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65" idx="3"/>
            </p:cNvCxnSpPr>
            <p:nvPr/>
          </p:nvCxnSpPr>
          <p:spPr>
            <a:xfrm flipV="1">
              <a:off x="10675766" y="4104261"/>
              <a:ext cx="409025" cy="2906"/>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13" name="Straight Connector 112"/>
          <p:cNvCxnSpPr/>
          <p:nvPr/>
        </p:nvCxnSpPr>
        <p:spPr>
          <a:xfrm flipV="1">
            <a:off x="10410833" y="5151585"/>
            <a:ext cx="520199" cy="6391"/>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370178" y="5005630"/>
            <a:ext cx="2095724" cy="986067"/>
            <a:chOff x="8538017" y="4739224"/>
            <a:chExt cx="2137748" cy="1005840"/>
          </a:xfrm>
        </p:grpSpPr>
        <p:sp>
          <p:nvSpPr>
            <p:cNvPr id="45" name="Rectangle 44"/>
            <p:cNvSpPr/>
            <p:nvPr/>
          </p:nvSpPr>
          <p:spPr bwMode="auto">
            <a:xfrm>
              <a:off x="8538017" y="4739224"/>
              <a:ext cx="2137748" cy="1005840"/>
            </a:xfrm>
            <a:prstGeom prst="rect">
              <a:avLst/>
            </a:prstGeom>
            <a:solidFill>
              <a:srgbClr val="003C6C"/>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7922" tIns="44814" rIns="17922" bIns="89604" numCol="1" spcCol="1270" anchor="t" anchorCtr="0">
              <a:noAutofit/>
            </a:bodyPr>
            <a:lstStyle/>
            <a:p>
              <a:pPr algn="ctr" defTabSz="710729">
                <a:spcBef>
                  <a:spcPct val="0"/>
                </a:spcBef>
                <a:spcAft>
                  <a:spcPct val="35000"/>
                </a:spcAft>
              </a:pPr>
              <a:r>
                <a:rPr lang="en-US" sz="1568"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Business Scenarios</a:t>
              </a:r>
            </a:p>
          </p:txBody>
        </p:sp>
        <p:sp>
          <p:nvSpPr>
            <p:cNvPr id="129" name="Rectangle 128"/>
            <p:cNvSpPr/>
            <p:nvPr/>
          </p:nvSpPr>
          <p:spPr>
            <a:xfrm>
              <a:off x="9204619" y="5056791"/>
              <a:ext cx="1383584" cy="646331"/>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Recommendations,</a:t>
              </a:r>
            </a:p>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customer churn,</a:t>
              </a:r>
            </a:p>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forecasting, etc.</a:t>
              </a:r>
            </a:p>
          </p:txBody>
        </p:sp>
        <p:grpSp>
          <p:nvGrpSpPr>
            <p:cNvPr id="128" name="Group 127"/>
            <p:cNvGrpSpPr/>
            <p:nvPr/>
          </p:nvGrpSpPr>
          <p:grpSpPr>
            <a:xfrm>
              <a:off x="8754885" y="5208429"/>
              <a:ext cx="433307" cy="352792"/>
              <a:chOff x="-2530475" y="305948"/>
              <a:chExt cx="1119187" cy="911226"/>
            </a:xfrm>
            <a:solidFill>
              <a:schemeClr val="bg1"/>
            </a:solidFill>
          </p:grpSpPr>
          <p:sp>
            <p:nvSpPr>
              <p:cNvPr id="154" name="Freeform 31"/>
              <p:cNvSpPr>
                <a:spLocks noEditPoints="1"/>
              </p:cNvSpPr>
              <p:nvPr/>
            </p:nvSpPr>
            <p:spPr bwMode="auto">
              <a:xfrm>
                <a:off x="-2530475" y="305948"/>
                <a:ext cx="1119187" cy="622300"/>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sp>
            <p:nvSpPr>
              <p:cNvPr id="155" name="Freeform 32"/>
              <p:cNvSpPr>
                <a:spLocks/>
              </p:cNvSpPr>
              <p:nvPr/>
            </p:nvSpPr>
            <p:spPr bwMode="auto">
              <a:xfrm>
                <a:off x="-2212975" y="961586"/>
                <a:ext cx="514350" cy="255588"/>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sp>
            <p:nvSpPr>
              <p:cNvPr id="156" name="Freeform 34"/>
              <p:cNvSpPr>
                <a:spLocks/>
              </p:cNvSpPr>
              <p:nvPr/>
            </p:nvSpPr>
            <p:spPr bwMode="auto">
              <a:xfrm>
                <a:off x="-1876426" y="472635"/>
                <a:ext cx="268288" cy="269874"/>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sp>
            <p:nvSpPr>
              <p:cNvPr id="157" name="Freeform 35"/>
              <p:cNvSpPr>
                <a:spLocks/>
              </p:cNvSpPr>
              <p:nvPr/>
            </p:nvSpPr>
            <p:spPr bwMode="auto">
              <a:xfrm>
                <a:off x="-2349499" y="472635"/>
                <a:ext cx="393701" cy="314326"/>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sp>
            <p:nvSpPr>
              <p:cNvPr id="161" name="Freeform 36"/>
              <p:cNvSpPr>
                <a:spLocks/>
              </p:cNvSpPr>
              <p:nvPr/>
            </p:nvSpPr>
            <p:spPr bwMode="auto">
              <a:xfrm>
                <a:off x="-2027239" y="456761"/>
                <a:ext cx="22226" cy="273051"/>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sp>
            <p:nvSpPr>
              <p:cNvPr id="162" name="Freeform 37"/>
              <p:cNvSpPr>
                <a:spLocks/>
              </p:cNvSpPr>
              <p:nvPr/>
            </p:nvSpPr>
            <p:spPr bwMode="auto">
              <a:xfrm>
                <a:off x="-2087563" y="518673"/>
                <a:ext cx="22226" cy="211139"/>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grpSp>
      </p:grpSp>
      <p:grpSp>
        <p:nvGrpSpPr>
          <p:cNvPr id="15" name="Group 14"/>
          <p:cNvGrpSpPr/>
          <p:nvPr/>
        </p:nvGrpSpPr>
        <p:grpSpPr>
          <a:xfrm>
            <a:off x="8370178" y="3913902"/>
            <a:ext cx="2095725" cy="986067"/>
            <a:chOff x="8538016" y="3277427"/>
            <a:chExt cx="2137749" cy="1005840"/>
          </a:xfrm>
        </p:grpSpPr>
        <p:sp>
          <p:nvSpPr>
            <p:cNvPr id="96" name="Rectangle 95"/>
            <p:cNvSpPr/>
            <p:nvPr/>
          </p:nvSpPr>
          <p:spPr bwMode="auto">
            <a:xfrm>
              <a:off x="8538016" y="3277427"/>
              <a:ext cx="2137749" cy="1005840"/>
            </a:xfrm>
            <a:prstGeom prst="rect">
              <a:avLst/>
            </a:prstGeom>
            <a:solidFill>
              <a:srgbClr val="003C6C"/>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7922" tIns="44814" rIns="17922" bIns="89604" numCol="1" spcCol="1270" anchor="t" anchorCtr="0">
              <a:noAutofit/>
            </a:bodyPr>
            <a:lstStyle/>
            <a:p>
              <a:pPr algn="ctr" defTabSz="710729">
                <a:spcBef>
                  <a:spcPct val="0"/>
                </a:spcBef>
                <a:spcAft>
                  <a:spcPct val="35000"/>
                </a:spcAft>
              </a:pPr>
              <a:r>
                <a:rPr lang="en-US" sz="1568"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Perceptual Intelligence</a:t>
              </a:r>
            </a:p>
          </p:txBody>
        </p:sp>
        <p:sp>
          <p:nvSpPr>
            <p:cNvPr id="125" name="Rectangle 124"/>
            <p:cNvSpPr/>
            <p:nvPr/>
          </p:nvSpPr>
          <p:spPr>
            <a:xfrm>
              <a:off x="9204619" y="3670433"/>
              <a:ext cx="895014" cy="278760"/>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Face, vision</a:t>
              </a:r>
            </a:p>
          </p:txBody>
        </p:sp>
        <p:sp>
          <p:nvSpPr>
            <p:cNvPr id="126" name="Rectangle 125"/>
            <p:cNvSpPr/>
            <p:nvPr/>
          </p:nvSpPr>
          <p:spPr>
            <a:xfrm>
              <a:off x="9204619" y="3990981"/>
              <a:ext cx="935577" cy="276999"/>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Speech, text</a:t>
              </a:r>
            </a:p>
          </p:txBody>
        </p:sp>
        <p:grpSp>
          <p:nvGrpSpPr>
            <p:cNvPr id="95" name="Group 94"/>
            <p:cNvGrpSpPr/>
            <p:nvPr/>
          </p:nvGrpSpPr>
          <p:grpSpPr>
            <a:xfrm>
              <a:off x="8892356" y="3676097"/>
              <a:ext cx="269629" cy="255077"/>
              <a:chOff x="3248025" y="1189989"/>
              <a:chExt cx="5153661" cy="4875531"/>
            </a:xfrm>
            <a:solidFill>
              <a:schemeClr val="bg1"/>
            </a:solidFill>
          </p:grpSpPr>
          <p:sp>
            <p:nvSpPr>
              <p:cNvPr id="99" name="Freeform 98"/>
              <p:cNvSpPr/>
              <p:nvPr/>
            </p:nvSpPr>
            <p:spPr bwMode="auto">
              <a:xfrm>
                <a:off x="4140351" y="2041127"/>
                <a:ext cx="3427810" cy="3427810"/>
              </a:xfrm>
              <a:custGeom>
                <a:avLst/>
                <a:gdLst>
                  <a:gd name="connsiteX0" fmla="*/ 1713905 w 3427810"/>
                  <a:gd name="connsiteY0" fmla="*/ 0 h 3427810"/>
                  <a:gd name="connsiteX1" fmla="*/ 3427810 w 3427810"/>
                  <a:gd name="connsiteY1" fmla="*/ 1713905 h 3427810"/>
                  <a:gd name="connsiteX2" fmla="*/ 1713905 w 3427810"/>
                  <a:gd name="connsiteY2" fmla="*/ 3427810 h 3427810"/>
                  <a:gd name="connsiteX3" fmla="*/ 0 w 3427810"/>
                  <a:gd name="connsiteY3" fmla="*/ 1713905 h 3427810"/>
                  <a:gd name="connsiteX4" fmla="*/ 1713905 w 3427810"/>
                  <a:gd name="connsiteY4" fmla="*/ 0 h 3427810"/>
                  <a:gd name="connsiteX5" fmla="*/ 1208864 w 3427810"/>
                  <a:gd name="connsiteY5" fmla="*/ 1047322 h 3427810"/>
                  <a:gd name="connsiteX6" fmla="*/ 996139 w 3427810"/>
                  <a:gd name="connsiteY6" fmla="*/ 1260047 h 3427810"/>
                  <a:gd name="connsiteX7" fmla="*/ 1208864 w 3427810"/>
                  <a:gd name="connsiteY7" fmla="*/ 1472772 h 3427810"/>
                  <a:gd name="connsiteX8" fmla="*/ 1421589 w 3427810"/>
                  <a:gd name="connsiteY8" fmla="*/ 1260047 h 3427810"/>
                  <a:gd name="connsiteX9" fmla="*/ 1208864 w 3427810"/>
                  <a:gd name="connsiteY9" fmla="*/ 1047322 h 3427810"/>
                  <a:gd name="connsiteX10" fmla="*/ 2115987 w 3427810"/>
                  <a:gd name="connsiteY10" fmla="*/ 1047322 h 3427810"/>
                  <a:gd name="connsiteX11" fmla="*/ 1903262 w 3427810"/>
                  <a:gd name="connsiteY11" fmla="*/ 1260047 h 3427810"/>
                  <a:gd name="connsiteX12" fmla="*/ 2115987 w 3427810"/>
                  <a:gd name="connsiteY12" fmla="*/ 1472772 h 3427810"/>
                  <a:gd name="connsiteX13" fmla="*/ 2328712 w 3427810"/>
                  <a:gd name="connsiteY13" fmla="*/ 1260047 h 3427810"/>
                  <a:gd name="connsiteX14" fmla="*/ 2115987 w 3427810"/>
                  <a:gd name="connsiteY14" fmla="*/ 1047322 h 3427810"/>
                  <a:gd name="connsiteX15" fmla="*/ 516914 w 3427810"/>
                  <a:gd name="connsiteY15" fmla="*/ 1913335 h 3427810"/>
                  <a:gd name="connsiteX16" fmla="*/ 536018 w 3427810"/>
                  <a:gd name="connsiteY16" fmla="*/ 1987632 h 3427810"/>
                  <a:gd name="connsiteX17" fmla="*/ 1680074 w 3427810"/>
                  <a:gd name="connsiteY17" fmla="*/ 2829321 h 3427810"/>
                  <a:gd name="connsiteX18" fmla="*/ 2824130 w 3427810"/>
                  <a:gd name="connsiteY18" fmla="*/ 1987632 h 3427810"/>
                  <a:gd name="connsiteX19" fmla="*/ 2843234 w 3427810"/>
                  <a:gd name="connsiteY19" fmla="*/ 1913335 h 3427810"/>
                  <a:gd name="connsiteX20" fmla="*/ 2613164 w 3427810"/>
                  <a:gd name="connsiteY20" fmla="*/ 1913335 h 3427810"/>
                  <a:gd name="connsiteX21" fmla="*/ 2611114 w 3427810"/>
                  <a:gd name="connsiteY21" fmla="*/ 1921305 h 3427810"/>
                  <a:gd name="connsiteX22" fmla="*/ 1680074 w 3427810"/>
                  <a:gd name="connsiteY22" fmla="*/ 2606277 h 3427810"/>
                  <a:gd name="connsiteX23" fmla="*/ 749034 w 3427810"/>
                  <a:gd name="connsiteY23" fmla="*/ 1921305 h 3427810"/>
                  <a:gd name="connsiteX24" fmla="*/ 746985 w 3427810"/>
                  <a:gd name="connsiteY24" fmla="*/ 1913335 h 3427810"/>
                  <a:gd name="connsiteX25" fmla="*/ 516914 w 3427810"/>
                  <a:gd name="connsiteY25" fmla="*/ 1913335 h 342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27810" h="3427810">
                    <a:moveTo>
                      <a:pt x="1713905" y="0"/>
                    </a:moveTo>
                    <a:cubicBezTo>
                      <a:pt x="2660469" y="0"/>
                      <a:pt x="3427810" y="767341"/>
                      <a:pt x="3427810" y="1713905"/>
                    </a:cubicBezTo>
                    <a:cubicBezTo>
                      <a:pt x="3427810" y="2660469"/>
                      <a:pt x="2660469" y="3427810"/>
                      <a:pt x="1713905" y="3427810"/>
                    </a:cubicBezTo>
                    <a:cubicBezTo>
                      <a:pt x="767341" y="3427810"/>
                      <a:pt x="0" y="2660469"/>
                      <a:pt x="0" y="1713905"/>
                    </a:cubicBezTo>
                    <a:cubicBezTo>
                      <a:pt x="0" y="767341"/>
                      <a:pt x="767341" y="0"/>
                      <a:pt x="1713905" y="0"/>
                    </a:cubicBezTo>
                    <a:close/>
                    <a:moveTo>
                      <a:pt x="1208864" y="1047322"/>
                    </a:moveTo>
                    <a:cubicBezTo>
                      <a:pt x="1091379" y="1047322"/>
                      <a:pt x="996139" y="1142562"/>
                      <a:pt x="996139" y="1260047"/>
                    </a:cubicBezTo>
                    <a:cubicBezTo>
                      <a:pt x="996139" y="1377532"/>
                      <a:pt x="1091379" y="1472772"/>
                      <a:pt x="1208864" y="1472772"/>
                    </a:cubicBezTo>
                    <a:cubicBezTo>
                      <a:pt x="1326349" y="1472772"/>
                      <a:pt x="1421589" y="1377532"/>
                      <a:pt x="1421589" y="1260047"/>
                    </a:cubicBezTo>
                    <a:cubicBezTo>
                      <a:pt x="1421589" y="1142562"/>
                      <a:pt x="1326349" y="1047322"/>
                      <a:pt x="1208864" y="1047322"/>
                    </a:cubicBezTo>
                    <a:close/>
                    <a:moveTo>
                      <a:pt x="2115987" y="1047322"/>
                    </a:moveTo>
                    <a:cubicBezTo>
                      <a:pt x="1998502" y="1047322"/>
                      <a:pt x="1903262" y="1142562"/>
                      <a:pt x="1903262" y="1260047"/>
                    </a:cubicBezTo>
                    <a:cubicBezTo>
                      <a:pt x="1903262" y="1377532"/>
                      <a:pt x="1998502" y="1472772"/>
                      <a:pt x="2115987" y="1472772"/>
                    </a:cubicBezTo>
                    <a:cubicBezTo>
                      <a:pt x="2233472" y="1472772"/>
                      <a:pt x="2328712" y="1377532"/>
                      <a:pt x="2328712" y="1260047"/>
                    </a:cubicBezTo>
                    <a:cubicBezTo>
                      <a:pt x="2328712" y="1142562"/>
                      <a:pt x="2233472" y="1047322"/>
                      <a:pt x="2115987" y="1047322"/>
                    </a:cubicBezTo>
                    <a:close/>
                    <a:moveTo>
                      <a:pt x="516914" y="1913335"/>
                    </a:moveTo>
                    <a:lnTo>
                      <a:pt x="536018" y="1987632"/>
                    </a:lnTo>
                    <a:cubicBezTo>
                      <a:pt x="687687" y="2475264"/>
                      <a:pt x="1142533" y="2829321"/>
                      <a:pt x="1680074" y="2829321"/>
                    </a:cubicBezTo>
                    <a:cubicBezTo>
                      <a:pt x="2217615" y="2829321"/>
                      <a:pt x="2672461" y="2475264"/>
                      <a:pt x="2824130" y="1987632"/>
                    </a:cubicBezTo>
                    <a:lnTo>
                      <a:pt x="2843234" y="1913335"/>
                    </a:lnTo>
                    <a:lnTo>
                      <a:pt x="2613164" y="1913335"/>
                    </a:lnTo>
                    <a:lnTo>
                      <a:pt x="2611114" y="1921305"/>
                    </a:lnTo>
                    <a:cubicBezTo>
                      <a:pt x="2487685" y="2318143"/>
                      <a:pt x="2117528" y="2606277"/>
                      <a:pt x="1680074" y="2606277"/>
                    </a:cubicBezTo>
                    <a:cubicBezTo>
                      <a:pt x="1242620" y="2606277"/>
                      <a:pt x="872464" y="2318143"/>
                      <a:pt x="749034" y="1921305"/>
                    </a:cubicBezTo>
                    <a:lnTo>
                      <a:pt x="746985" y="1913335"/>
                    </a:lnTo>
                    <a:lnTo>
                      <a:pt x="516914" y="1913335"/>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00" name="Freeform 99"/>
              <p:cNvSpPr/>
              <p:nvPr/>
            </p:nvSpPr>
            <p:spPr bwMode="auto">
              <a:xfrm rot="5400000">
                <a:off x="3270885" y="1189989"/>
                <a:ext cx="1016001" cy="1061721"/>
              </a:xfrm>
              <a:custGeom>
                <a:avLst/>
                <a:gdLst>
                  <a:gd name="connsiteX0" fmla="*/ 0 w 1016001"/>
                  <a:gd name="connsiteY0" fmla="*/ 1061721 h 1061721"/>
                  <a:gd name="connsiteX1" fmla="*/ 0 w 1016001"/>
                  <a:gd name="connsiteY1" fmla="*/ 1016001 h 1061721"/>
                  <a:gd name="connsiteX2" fmla="*/ 0 w 1016001"/>
                  <a:gd name="connsiteY2" fmla="*/ 880746 h 1061721"/>
                  <a:gd name="connsiteX3" fmla="*/ 0 w 1016001"/>
                  <a:gd name="connsiteY3" fmla="*/ 0 h 1061721"/>
                  <a:gd name="connsiteX4" fmla="*/ 180975 w 1016001"/>
                  <a:gd name="connsiteY4" fmla="*/ 0 h 1061721"/>
                  <a:gd name="connsiteX5" fmla="*/ 180975 w 1016001"/>
                  <a:gd name="connsiteY5" fmla="*/ 880746 h 1061721"/>
                  <a:gd name="connsiteX6" fmla="*/ 1016001 w 1016001"/>
                  <a:gd name="connsiteY6" fmla="*/ 880746 h 1061721"/>
                  <a:gd name="connsiteX7" fmla="*/ 1016001 w 1016001"/>
                  <a:gd name="connsiteY7" fmla="*/ 1061721 h 106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1" h="1061721">
                    <a:moveTo>
                      <a:pt x="0" y="1061721"/>
                    </a:moveTo>
                    <a:lnTo>
                      <a:pt x="0" y="1016001"/>
                    </a:lnTo>
                    <a:lnTo>
                      <a:pt x="0" y="880746"/>
                    </a:lnTo>
                    <a:lnTo>
                      <a:pt x="0" y="0"/>
                    </a:lnTo>
                    <a:lnTo>
                      <a:pt x="180975" y="0"/>
                    </a:lnTo>
                    <a:lnTo>
                      <a:pt x="180975" y="880746"/>
                    </a:lnTo>
                    <a:lnTo>
                      <a:pt x="1016001" y="880746"/>
                    </a:lnTo>
                    <a:lnTo>
                      <a:pt x="1016001" y="1061721"/>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01" name="Freeform 100"/>
              <p:cNvSpPr/>
              <p:nvPr/>
            </p:nvSpPr>
            <p:spPr bwMode="auto">
              <a:xfrm rot="10800000">
                <a:off x="7385685" y="1189989"/>
                <a:ext cx="1016001" cy="1061721"/>
              </a:xfrm>
              <a:custGeom>
                <a:avLst/>
                <a:gdLst>
                  <a:gd name="connsiteX0" fmla="*/ 0 w 1016001"/>
                  <a:gd name="connsiteY0" fmla="*/ 1061721 h 1061721"/>
                  <a:gd name="connsiteX1" fmla="*/ 0 w 1016001"/>
                  <a:gd name="connsiteY1" fmla="*/ 1016001 h 1061721"/>
                  <a:gd name="connsiteX2" fmla="*/ 0 w 1016001"/>
                  <a:gd name="connsiteY2" fmla="*/ 880746 h 1061721"/>
                  <a:gd name="connsiteX3" fmla="*/ 0 w 1016001"/>
                  <a:gd name="connsiteY3" fmla="*/ 0 h 1061721"/>
                  <a:gd name="connsiteX4" fmla="*/ 180975 w 1016001"/>
                  <a:gd name="connsiteY4" fmla="*/ 0 h 1061721"/>
                  <a:gd name="connsiteX5" fmla="*/ 180975 w 1016001"/>
                  <a:gd name="connsiteY5" fmla="*/ 880746 h 1061721"/>
                  <a:gd name="connsiteX6" fmla="*/ 1016001 w 1016001"/>
                  <a:gd name="connsiteY6" fmla="*/ 880746 h 1061721"/>
                  <a:gd name="connsiteX7" fmla="*/ 1016001 w 1016001"/>
                  <a:gd name="connsiteY7" fmla="*/ 1061721 h 106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1" h="1061721">
                    <a:moveTo>
                      <a:pt x="0" y="1061721"/>
                    </a:moveTo>
                    <a:lnTo>
                      <a:pt x="0" y="1016001"/>
                    </a:lnTo>
                    <a:lnTo>
                      <a:pt x="0" y="880746"/>
                    </a:lnTo>
                    <a:lnTo>
                      <a:pt x="0" y="0"/>
                    </a:lnTo>
                    <a:lnTo>
                      <a:pt x="180975" y="0"/>
                    </a:lnTo>
                    <a:lnTo>
                      <a:pt x="180975" y="880746"/>
                    </a:lnTo>
                    <a:lnTo>
                      <a:pt x="1016001" y="880746"/>
                    </a:lnTo>
                    <a:lnTo>
                      <a:pt x="1016001" y="1061721"/>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02" name="Freeform 101"/>
              <p:cNvSpPr/>
              <p:nvPr/>
            </p:nvSpPr>
            <p:spPr bwMode="auto">
              <a:xfrm>
                <a:off x="3248025" y="5033549"/>
                <a:ext cx="1016001" cy="1031971"/>
              </a:xfrm>
              <a:custGeom>
                <a:avLst/>
                <a:gdLst>
                  <a:gd name="connsiteX0" fmla="*/ 0 w 1016001"/>
                  <a:gd name="connsiteY0" fmla="*/ 1061721 h 1061721"/>
                  <a:gd name="connsiteX1" fmla="*/ 0 w 1016001"/>
                  <a:gd name="connsiteY1" fmla="*/ 1016001 h 1061721"/>
                  <a:gd name="connsiteX2" fmla="*/ 0 w 1016001"/>
                  <a:gd name="connsiteY2" fmla="*/ 880746 h 1061721"/>
                  <a:gd name="connsiteX3" fmla="*/ 0 w 1016001"/>
                  <a:gd name="connsiteY3" fmla="*/ 0 h 1061721"/>
                  <a:gd name="connsiteX4" fmla="*/ 180975 w 1016001"/>
                  <a:gd name="connsiteY4" fmla="*/ 0 h 1061721"/>
                  <a:gd name="connsiteX5" fmla="*/ 180975 w 1016001"/>
                  <a:gd name="connsiteY5" fmla="*/ 880746 h 1061721"/>
                  <a:gd name="connsiteX6" fmla="*/ 1016001 w 1016001"/>
                  <a:gd name="connsiteY6" fmla="*/ 880746 h 1061721"/>
                  <a:gd name="connsiteX7" fmla="*/ 1016001 w 1016001"/>
                  <a:gd name="connsiteY7" fmla="*/ 1061721 h 106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1" h="1061721">
                    <a:moveTo>
                      <a:pt x="0" y="1061721"/>
                    </a:moveTo>
                    <a:lnTo>
                      <a:pt x="0" y="1016001"/>
                    </a:lnTo>
                    <a:lnTo>
                      <a:pt x="0" y="880746"/>
                    </a:lnTo>
                    <a:lnTo>
                      <a:pt x="0" y="0"/>
                    </a:lnTo>
                    <a:lnTo>
                      <a:pt x="180975" y="0"/>
                    </a:lnTo>
                    <a:lnTo>
                      <a:pt x="180975" y="880746"/>
                    </a:lnTo>
                    <a:lnTo>
                      <a:pt x="1016001" y="880746"/>
                    </a:lnTo>
                    <a:lnTo>
                      <a:pt x="1016001" y="1061721"/>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03" name="Freeform 102"/>
              <p:cNvSpPr/>
              <p:nvPr/>
            </p:nvSpPr>
            <p:spPr bwMode="auto">
              <a:xfrm rot="16200000">
                <a:off x="7377700" y="5041534"/>
                <a:ext cx="1016001" cy="1031971"/>
              </a:xfrm>
              <a:custGeom>
                <a:avLst/>
                <a:gdLst>
                  <a:gd name="connsiteX0" fmla="*/ 0 w 1016001"/>
                  <a:gd name="connsiteY0" fmla="*/ 1061721 h 1061721"/>
                  <a:gd name="connsiteX1" fmla="*/ 0 w 1016001"/>
                  <a:gd name="connsiteY1" fmla="*/ 1016001 h 1061721"/>
                  <a:gd name="connsiteX2" fmla="*/ 0 w 1016001"/>
                  <a:gd name="connsiteY2" fmla="*/ 880746 h 1061721"/>
                  <a:gd name="connsiteX3" fmla="*/ 0 w 1016001"/>
                  <a:gd name="connsiteY3" fmla="*/ 0 h 1061721"/>
                  <a:gd name="connsiteX4" fmla="*/ 180975 w 1016001"/>
                  <a:gd name="connsiteY4" fmla="*/ 0 h 1061721"/>
                  <a:gd name="connsiteX5" fmla="*/ 180975 w 1016001"/>
                  <a:gd name="connsiteY5" fmla="*/ 880746 h 1061721"/>
                  <a:gd name="connsiteX6" fmla="*/ 1016001 w 1016001"/>
                  <a:gd name="connsiteY6" fmla="*/ 880746 h 1061721"/>
                  <a:gd name="connsiteX7" fmla="*/ 1016001 w 1016001"/>
                  <a:gd name="connsiteY7" fmla="*/ 1061721 h 106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1" h="1061721">
                    <a:moveTo>
                      <a:pt x="0" y="1061721"/>
                    </a:moveTo>
                    <a:lnTo>
                      <a:pt x="0" y="1016001"/>
                    </a:lnTo>
                    <a:lnTo>
                      <a:pt x="0" y="880746"/>
                    </a:lnTo>
                    <a:lnTo>
                      <a:pt x="0" y="0"/>
                    </a:lnTo>
                    <a:lnTo>
                      <a:pt x="180975" y="0"/>
                    </a:lnTo>
                    <a:lnTo>
                      <a:pt x="180975" y="880746"/>
                    </a:lnTo>
                    <a:lnTo>
                      <a:pt x="1016001" y="880746"/>
                    </a:lnTo>
                    <a:lnTo>
                      <a:pt x="1016001" y="1061721"/>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15" name="Group 114"/>
            <p:cNvGrpSpPr/>
            <p:nvPr/>
          </p:nvGrpSpPr>
          <p:grpSpPr>
            <a:xfrm>
              <a:off x="8883959" y="4029213"/>
              <a:ext cx="286422" cy="241797"/>
              <a:chOff x="4746173" y="1443591"/>
              <a:chExt cx="4626426" cy="3905623"/>
            </a:xfrm>
            <a:solidFill>
              <a:schemeClr val="bg1"/>
            </a:solidFill>
          </p:grpSpPr>
          <p:grpSp>
            <p:nvGrpSpPr>
              <p:cNvPr id="116" name="Group 386"/>
              <p:cNvGrpSpPr>
                <a:grpSpLocks noChangeAspect="1"/>
              </p:cNvGrpSpPr>
              <p:nvPr/>
            </p:nvGrpSpPr>
            <p:grpSpPr bwMode="auto">
              <a:xfrm>
                <a:off x="4746173" y="2973313"/>
                <a:ext cx="1414640" cy="2318440"/>
                <a:chOff x="-1261" y="1888"/>
                <a:chExt cx="576" cy="944"/>
              </a:xfrm>
              <a:grpFill/>
            </p:grpSpPr>
            <p:sp>
              <p:nvSpPr>
                <p:cNvPr id="140" name="Freeform 387"/>
                <p:cNvSpPr>
                  <a:spLocks/>
                </p:cNvSpPr>
                <p:nvPr/>
              </p:nvSpPr>
              <p:spPr bwMode="auto">
                <a:xfrm>
                  <a:off x="-1115" y="1888"/>
                  <a:ext cx="284" cy="607"/>
                </a:xfrm>
                <a:custGeom>
                  <a:avLst/>
                  <a:gdLst>
                    <a:gd name="T0" fmla="*/ 60 w 120"/>
                    <a:gd name="T1" fmla="*/ 257 h 257"/>
                    <a:gd name="T2" fmla="*/ 120 w 120"/>
                    <a:gd name="T3" fmla="*/ 196 h 257"/>
                    <a:gd name="T4" fmla="*/ 120 w 120"/>
                    <a:gd name="T5" fmla="*/ 61 h 257"/>
                    <a:gd name="T6" fmla="*/ 60 w 120"/>
                    <a:gd name="T7" fmla="*/ 0 h 257"/>
                    <a:gd name="T8" fmla="*/ 0 w 120"/>
                    <a:gd name="T9" fmla="*/ 61 h 257"/>
                    <a:gd name="T10" fmla="*/ 0 w 120"/>
                    <a:gd name="T11" fmla="*/ 196 h 257"/>
                    <a:gd name="T12" fmla="*/ 60 w 120"/>
                    <a:gd name="T13" fmla="*/ 257 h 257"/>
                  </a:gdLst>
                  <a:ahLst/>
                  <a:cxnLst>
                    <a:cxn ang="0">
                      <a:pos x="T0" y="T1"/>
                    </a:cxn>
                    <a:cxn ang="0">
                      <a:pos x="T2" y="T3"/>
                    </a:cxn>
                    <a:cxn ang="0">
                      <a:pos x="T4" y="T5"/>
                    </a:cxn>
                    <a:cxn ang="0">
                      <a:pos x="T6" y="T7"/>
                    </a:cxn>
                    <a:cxn ang="0">
                      <a:pos x="T8" y="T9"/>
                    </a:cxn>
                    <a:cxn ang="0">
                      <a:pos x="T10" y="T11"/>
                    </a:cxn>
                    <a:cxn ang="0">
                      <a:pos x="T12" y="T13"/>
                    </a:cxn>
                  </a:cxnLst>
                  <a:rect l="0" t="0" r="r" b="b"/>
                  <a:pathLst>
                    <a:path w="120" h="257">
                      <a:moveTo>
                        <a:pt x="60" y="257"/>
                      </a:moveTo>
                      <a:cubicBezTo>
                        <a:pt x="93" y="257"/>
                        <a:pt x="120" y="230"/>
                        <a:pt x="120" y="196"/>
                      </a:cubicBezTo>
                      <a:cubicBezTo>
                        <a:pt x="120" y="175"/>
                        <a:pt x="120" y="86"/>
                        <a:pt x="120" y="61"/>
                      </a:cubicBezTo>
                      <a:cubicBezTo>
                        <a:pt x="120" y="27"/>
                        <a:pt x="93" y="0"/>
                        <a:pt x="60" y="0"/>
                      </a:cubicBezTo>
                      <a:cubicBezTo>
                        <a:pt x="27" y="0"/>
                        <a:pt x="0" y="27"/>
                        <a:pt x="0" y="61"/>
                      </a:cubicBezTo>
                      <a:cubicBezTo>
                        <a:pt x="0" y="80"/>
                        <a:pt x="0" y="177"/>
                        <a:pt x="0" y="196"/>
                      </a:cubicBezTo>
                      <a:cubicBezTo>
                        <a:pt x="0" y="230"/>
                        <a:pt x="27" y="257"/>
                        <a:pt x="60" y="25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667" kern="0">
                    <a:solidFill>
                      <a:srgbClr val="FFFFFF"/>
                    </a:solidFill>
                  </a:endParaRPr>
                </a:p>
              </p:txBody>
            </p:sp>
            <p:sp>
              <p:nvSpPr>
                <p:cNvPr id="141" name="Freeform 388"/>
                <p:cNvSpPr>
                  <a:spLocks/>
                </p:cNvSpPr>
                <p:nvPr/>
              </p:nvSpPr>
              <p:spPr bwMode="auto">
                <a:xfrm>
                  <a:off x="-1261" y="2261"/>
                  <a:ext cx="576" cy="571"/>
                </a:xfrm>
                <a:custGeom>
                  <a:avLst/>
                  <a:gdLst>
                    <a:gd name="T0" fmla="*/ 204 w 244"/>
                    <a:gd name="T1" fmla="*/ 0 h 242"/>
                    <a:gd name="T2" fmla="*/ 204 w 244"/>
                    <a:gd name="T3" fmla="*/ 51 h 242"/>
                    <a:gd name="T4" fmla="*/ 136 w 244"/>
                    <a:gd name="T5" fmla="*/ 120 h 242"/>
                    <a:gd name="T6" fmla="*/ 108 w 244"/>
                    <a:gd name="T7" fmla="*/ 120 h 242"/>
                    <a:gd name="T8" fmla="*/ 40 w 244"/>
                    <a:gd name="T9" fmla="*/ 51 h 242"/>
                    <a:gd name="T10" fmla="*/ 40 w 244"/>
                    <a:gd name="T11" fmla="*/ 0 h 242"/>
                    <a:gd name="T12" fmla="*/ 0 w 244"/>
                    <a:gd name="T13" fmla="*/ 0 h 242"/>
                    <a:gd name="T14" fmla="*/ 0 w 244"/>
                    <a:gd name="T15" fmla="*/ 51 h 242"/>
                    <a:gd name="T16" fmla="*/ 102 w 244"/>
                    <a:gd name="T17" fmla="*/ 160 h 242"/>
                    <a:gd name="T18" fmla="*/ 102 w 244"/>
                    <a:gd name="T19" fmla="*/ 202 h 242"/>
                    <a:gd name="T20" fmla="*/ 41 w 244"/>
                    <a:gd name="T21" fmla="*/ 202 h 242"/>
                    <a:gd name="T22" fmla="*/ 41 w 244"/>
                    <a:gd name="T23" fmla="*/ 242 h 242"/>
                    <a:gd name="T24" fmla="*/ 203 w 244"/>
                    <a:gd name="T25" fmla="*/ 242 h 242"/>
                    <a:gd name="T26" fmla="*/ 203 w 244"/>
                    <a:gd name="T27" fmla="*/ 202 h 242"/>
                    <a:gd name="T28" fmla="*/ 142 w 244"/>
                    <a:gd name="T29" fmla="*/ 202 h 242"/>
                    <a:gd name="T30" fmla="*/ 142 w 244"/>
                    <a:gd name="T31" fmla="*/ 160 h 242"/>
                    <a:gd name="T32" fmla="*/ 244 w 244"/>
                    <a:gd name="T33" fmla="*/ 51 h 242"/>
                    <a:gd name="T34" fmla="*/ 244 w 244"/>
                    <a:gd name="T35" fmla="*/ 0 h 242"/>
                    <a:gd name="T36" fmla="*/ 204 w 244"/>
                    <a:gd name="T3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42">
                      <a:moveTo>
                        <a:pt x="204" y="0"/>
                      </a:moveTo>
                      <a:cubicBezTo>
                        <a:pt x="204" y="51"/>
                        <a:pt x="204" y="51"/>
                        <a:pt x="204" y="51"/>
                      </a:cubicBezTo>
                      <a:cubicBezTo>
                        <a:pt x="204" y="89"/>
                        <a:pt x="173" y="120"/>
                        <a:pt x="136" y="120"/>
                      </a:cubicBezTo>
                      <a:cubicBezTo>
                        <a:pt x="108" y="120"/>
                        <a:pt x="108" y="120"/>
                        <a:pt x="108" y="120"/>
                      </a:cubicBezTo>
                      <a:cubicBezTo>
                        <a:pt x="71" y="120"/>
                        <a:pt x="40" y="89"/>
                        <a:pt x="40" y="51"/>
                      </a:cubicBezTo>
                      <a:cubicBezTo>
                        <a:pt x="40" y="0"/>
                        <a:pt x="40" y="0"/>
                        <a:pt x="40" y="0"/>
                      </a:cubicBezTo>
                      <a:cubicBezTo>
                        <a:pt x="0" y="0"/>
                        <a:pt x="0" y="0"/>
                        <a:pt x="0" y="0"/>
                      </a:cubicBezTo>
                      <a:cubicBezTo>
                        <a:pt x="0" y="51"/>
                        <a:pt x="0" y="51"/>
                        <a:pt x="0" y="51"/>
                      </a:cubicBezTo>
                      <a:cubicBezTo>
                        <a:pt x="0" y="109"/>
                        <a:pt x="45" y="156"/>
                        <a:pt x="102" y="160"/>
                      </a:cubicBezTo>
                      <a:cubicBezTo>
                        <a:pt x="102" y="202"/>
                        <a:pt x="102" y="202"/>
                        <a:pt x="102" y="202"/>
                      </a:cubicBezTo>
                      <a:cubicBezTo>
                        <a:pt x="41" y="202"/>
                        <a:pt x="41" y="202"/>
                        <a:pt x="41" y="202"/>
                      </a:cubicBezTo>
                      <a:cubicBezTo>
                        <a:pt x="41" y="242"/>
                        <a:pt x="41" y="242"/>
                        <a:pt x="41" y="242"/>
                      </a:cubicBezTo>
                      <a:cubicBezTo>
                        <a:pt x="203" y="242"/>
                        <a:pt x="203" y="242"/>
                        <a:pt x="203" y="242"/>
                      </a:cubicBezTo>
                      <a:cubicBezTo>
                        <a:pt x="203" y="202"/>
                        <a:pt x="203" y="202"/>
                        <a:pt x="203" y="202"/>
                      </a:cubicBezTo>
                      <a:cubicBezTo>
                        <a:pt x="142" y="202"/>
                        <a:pt x="142" y="202"/>
                        <a:pt x="142" y="202"/>
                      </a:cubicBezTo>
                      <a:cubicBezTo>
                        <a:pt x="142" y="160"/>
                        <a:pt x="142" y="160"/>
                        <a:pt x="142" y="160"/>
                      </a:cubicBezTo>
                      <a:cubicBezTo>
                        <a:pt x="199" y="156"/>
                        <a:pt x="244" y="109"/>
                        <a:pt x="244" y="51"/>
                      </a:cubicBezTo>
                      <a:cubicBezTo>
                        <a:pt x="244" y="0"/>
                        <a:pt x="244" y="0"/>
                        <a:pt x="244" y="0"/>
                      </a:cubicBezTo>
                      <a:lnTo>
                        <a:pt x="20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667" kern="0">
                    <a:solidFill>
                      <a:srgbClr val="FFFFFF"/>
                    </a:solidFill>
                  </a:endParaRPr>
                </a:p>
              </p:txBody>
            </p:sp>
            <p:sp>
              <p:nvSpPr>
                <p:cNvPr id="142" name="Freeform 389"/>
                <p:cNvSpPr>
                  <a:spLocks noEditPoints="1"/>
                </p:cNvSpPr>
                <p:nvPr/>
              </p:nvSpPr>
              <p:spPr bwMode="auto">
                <a:xfrm>
                  <a:off x="-926" y="2738"/>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667" kern="0">
                    <a:solidFill>
                      <a:srgbClr val="FFFFFF"/>
                    </a:solidFill>
                  </a:endParaRPr>
                </a:p>
              </p:txBody>
            </p:sp>
          </p:grpSp>
          <p:grpSp>
            <p:nvGrpSpPr>
              <p:cNvPr id="130" name="Group 129"/>
              <p:cNvGrpSpPr/>
              <p:nvPr/>
            </p:nvGrpSpPr>
            <p:grpSpPr>
              <a:xfrm>
                <a:off x="5345480" y="1443592"/>
                <a:ext cx="1381394" cy="1269128"/>
                <a:chOff x="5345480" y="1443592"/>
                <a:chExt cx="1381394" cy="1269128"/>
              </a:xfrm>
              <a:grpFill/>
            </p:grpSpPr>
            <p:sp>
              <p:nvSpPr>
                <p:cNvPr id="138" name="Bent Arrow 137"/>
                <p:cNvSpPr/>
                <p:nvPr/>
              </p:nvSpPr>
              <p:spPr bwMode="auto">
                <a:xfrm>
                  <a:off x="5345480" y="1554480"/>
                  <a:ext cx="1222960" cy="1158240"/>
                </a:xfrm>
                <a:prstGeom prst="bentArrow">
                  <a:avLst>
                    <a:gd name="adj1" fmla="val 19737"/>
                    <a:gd name="adj2" fmla="val 25000"/>
                    <a:gd name="adj3" fmla="val 26316"/>
                    <a:gd name="adj4" fmla="val 5592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39" name="Isosceles Triangle 138"/>
                <p:cNvSpPr/>
                <p:nvPr/>
              </p:nvSpPr>
              <p:spPr bwMode="auto">
                <a:xfrm rot="5400000">
                  <a:off x="6110896" y="1589033"/>
                  <a:ext cx="761420" cy="470537"/>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 name="Group 130"/>
              <p:cNvGrpSpPr/>
              <p:nvPr/>
            </p:nvGrpSpPr>
            <p:grpSpPr>
              <a:xfrm rot="10800000">
                <a:off x="7049745" y="4080086"/>
                <a:ext cx="1381394" cy="1269128"/>
                <a:chOff x="5345480" y="1443592"/>
                <a:chExt cx="1381394" cy="1269128"/>
              </a:xfrm>
              <a:grpFill/>
            </p:grpSpPr>
            <p:sp>
              <p:nvSpPr>
                <p:cNvPr id="136" name="Bent Arrow 135"/>
                <p:cNvSpPr/>
                <p:nvPr/>
              </p:nvSpPr>
              <p:spPr bwMode="auto">
                <a:xfrm>
                  <a:off x="5345480" y="1554480"/>
                  <a:ext cx="1222960" cy="1158240"/>
                </a:xfrm>
                <a:prstGeom prst="bentArrow">
                  <a:avLst>
                    <a:gd name="adj1" fmla="val 19737"/>
                    <a:gd name="adj2" fmla="val 25000"/>
                    <a:gd name="adj3" fmla="val 26316"/>
                    <a:gd name="adj4" fmla="val 5592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37" name="Isosceles Triangle 136"/>
                <p:cNvSpPr/>
                <p:nvPr/>
              </p:nvSpPr>
              <p:spPr bwMode="auto">
                <a:xfrm rot="5400000">
                  <a:off x="6110896" y="1589033"/>
                  <a:ext cx="761420" cy="470537"/>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32" name="Freeform 131"/>
              <p:cNvSpPr/>
              <p:nvPr/>
            </p:nvSpPr>
            <p:spPr bwMode="auto">
              <a:xfrm>
                <a:off x="7275189" y="1443591"/>
                <a:ext cx="2097410" cy="2549289"/>
              </a:xfrm>
              <a:custGeom>
                <a:avLst/>
                <a:gdLst>
                  <a:gd name="connsiteX0" fmla="*/ 0 w 2097410"/>
                  <a:gd name="connsiteY0" fmla="*/ 0 h 2549289"/>
                  <a:gd name="connsiteX1" fmla="*/ 2097410 w 2097410"/>
                  <a:gd name="connsiteY1" fmla="*/ 0 h 2549289"/>
                  <a:gd name="connsiteX2" fmla="*/ 2097410 w 2097410"/>
                  <a:gd name="connsiteY2" fmla="*/ 2549289 h 2549289"/>
                  <a:gd name="connsiteX3" fmla="*/ 0 w 2097410"/>
                  <a:gd name="connsiteY3" fmla="*/ 2549289 h 2549289"/>
                  <a:gd name="connsiteX4" fmla="*/ 0 w 2097410"/>
                  <a:gd name="connsiteY4" fmla="*/ 0 h 2549289"/>
                  <a:gd name="connsiteX5" fmla="*/ 157095 w 2097410"/>
                  <a:gd name="connsiteY5" fmla="*/ 154388 h 2549289"/>
                  <a:gd name="connsiteX6" fmla="*/ 157095 w 2097410"/>
                  <a:gd name="connsiteY6" fmla="*/ 2394900 h 2549289"/>
                  <a:gd name="connsiteX7" fmla="*/ 1940316 w 2097410"/>
                  <a:gd name="connsiteY7" fmla="*/ 2394900 h 2549289"/>
                  <a:gd name="connsiteX8" fmla="*/ 1940316 w 2097410"/>
                  <a:gd name="connsiteY8" fmla="*/ 154388 h 2549289"/>
                  <a:gd name="connsiteX9" fmla="*/ 157095 w 2097410"/>
                  <a:gd name="connsiteY9" fmla="*/ 154388 h 25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7410" h="2549289">
                    <a:moveTo>
                      <a:pt x="0" y="0"/>
                    </a:moveTo>
                    <a:lnTo>
                      <a:pt x="2097410" y="0"/>
                    </a:lnTo>
                    <a:lnTo>
                      <a:pt x="2097410" y="2549289"/>
                    </a:lnTo>
                    <a:lnTo>
                      <a:pt x="0" y="2549289"/>
                    </a:lnTo>
                    <a:lnTo>
                      <a:pt x="0" y="0"/>
                    </a:lnTo>
                    <a:close/>
                    <a:moveTo>
                      <a:pt x="157095" y="154388"/>
                    </a:moveTo>
                    <a:lnTo>
                      <a:pt x="157095" y="2394900"/>
                    </a:lnTo>
                    <a:lnTo>
                      <a:pt x="1940316" y="2394900"/>
                    </a:lnTo>
                    <a:lnTo>
                      <a:pt x="1940316" y="154388"/>
                    </a:lnTo>
                    <a:lnTo>
                      <a:pt x="157095" y="154388"/>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7711440" y="1981200"/>
                <a:ext cx="1127760" cy="152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7711440" y="2518221"/>
                <a:ext cx="1127760" cy="152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7711440" y="3055242"/>
                <a:ext cx="1127760" cy="152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5" name="Group 24"/>
          <p:cNvGrpSpPr/>
          <p:nvPr/>
        </p:nvGrpSpPr>
        <p:grpSpPr>
          <a:xfrm>
            <a:off x="8360273" y="2832422"/>
            <a:ext cx="2105631" cy="986067"/>
            <a:chOff x="8527913" y="2888721"/>
            <a:chExt cx="2147853" cy="1005840"/>
          </a:xfrm>
        </p:grpSpPr>
        <p:sp>
          <p:nvSpPr>
            <p:cNvPr id="165" name="Rectangle 164"/>
            <p:cNvSpPr/>
            <p:nvPr/>
          </p:nvSpPr>
          <p:spPr bwMode="auto">
            <a:xfrm>
              <a:off x="8527913" y="2888721"/>
              <a:ext cx="2147853" cy="1005840"/>
            </a:xfrm>
            <a:prstGeom prst="rect">
              <a:avLst/>
            </a:prstGeom>
            <a:solidFill>
              <a:srgbClr val="003C6C"/>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7922" tIns="44814" rIns="17922" bIns="89604" numCol="1" spcCol="1270" anchor="t" anchorCtr="0">
              <a:noAutofit/>
            </a:bodyPr>
            <a:lstStyle/>
            <a:p>
              <a:pPr algn="ctr" defTabSz="710729">
                <a:spcBef>
                  <a:spcPct val="0"/>
                </a:spcBef>
                <a:spcAft>
                  <a:spcPct val="35000"/>
                </a:spcAft>
              </a:pPr>
              <a:r>
                <a:rPr lang="en-US" sz="1568"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Personal Digital Assistant</a:t>
              </a:r>
            </a:p>
          </p:txBody>
        </p:sp>
        <p:sp>
          <p:nvSpPr>
            <p:cNvPr id="166" name="Rectangle 165"/>
            <p:cNvSpPr/>
            <p:nvPr/>
          </p:nvSpPr>
          <p:spPr>
            <a:xfrm>
              <a:off x="9194516" y="3376977"/>
              <a:ext cx="687945" cy="276999"/>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Cortana</a:t>
              </a:r>
            </a:p>
          </p:txBody>
        </p:sp>
        <p:pic>
          <p:nvPicPr>
            <p:cNvPr id="192" name="Picture 191" descr="http://winaero.com/blog/wp-content/uploads/2015/01/cortana-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6963" y="3392261"/>
              <a:ext cx="259973" cy="2599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370178" y="1753023"/>
            <a:ext cx="2095726" cy="986067"/>
            <a:chOff x="8538017" y="1787678"/>
            <a:chExt cx="2137750" cy="1005840"/>
          </a:xfrm>
        </p:grpSpPr>
        <p:sp>
          <p:nvSpPr>
            <p:cNvPr id="44" name="Rectangle 43"/>
            <p:cNvSpPr/>
            <p:nvPr/>
          </p:nvSpPr>
          <p:spPr bwMode="auto">
            <a:xfrm>
              <a:off x="8538017" y="1787678"/>
              <a:ext cx="2137750" cy="1005840"/>
            </a:xfrm>
            <a:prstGeom prst="rect">
              <a:avLst/>
            </a:prstGeom>
            <a:solidFill>
              <a:srgbClr val="003C6C"/>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7922" tIns="44814" rIns="17922" bIns="89604" numCol="1" spcCol="1270" anchor="t" anchorCtr="0">
              <a:noAutofit/>
            </a:bodyPr>
            <a:lstStyle/>
            <a:p>
              <a:pPr algn="ctr" defTabSz="710729">
                <a:spcBef>
                  <a:spcPct val="0"/>
                </a:spcBef>
                <a:spcAft>
                  <a:spcPct val="35000"/>
                </a:spcAft>
              </a:pPr>
              <a:r>
                <a:rPr lang="en-US" sz="1568"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Dashboards and Visualizations</a:t>
              </a:r>
            </a:p>
          </p:txBody>
        </p:sp>
        <p:grpSp>
          <p:nvGrpSpPr>
            <p:cNvPr id="68" name="Group 67"/>
            <p:cNvGrpSpPr/>
            <p:nvPr/>
          </p:nvGrpSpPr>
          <p:grpSpPr>
            <a:xfrm>
              <a:off x="8847475" y="2434373"/>
              <a:ext cx="399110" cy="255091"/>
              <a:chOff x="4481847" y="2708926"/>
              <a:chExt cx="673103" cy="430214"/>
            </a:xfrm>
            <a:solidFill>
              <a:schemeClr val="bg1"/>
            </a:solidFill>
          </p:grpSpPr>
          <p:sp>
            <p:nvSpPr>
              <p:cNvPr id="69" name="Freeform 5"/>
              <p:cNvSpPr>
                <a:spLocks noEditPoints="1"/>
              </p:cNvSpPr>
              <p:nvPr/>
            </p:nvSpPr>
            <p:spPr bwMode="auto">
              <a:xfrm>
                <a:off x="4481847" y="2708926"/>
                <a:ext cx="673103" cy="430214"/>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sp>
            <p:nvSpPr>
              <p:cNvPr id="70" name="Freeform 6"/>
              <p:cNvSpPr>
                <a:spLocks/>
              </p:cNvSpPr>
              <p:nvPr/>
            </p:nvSpPr>
            <p:spPr bwMode="auto">
              <a:xfrm>
                <a:off x="4727910" y="2799414"/>
                <a:ext cx="73024" cy="257176"/>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sp>
            <p:nvSpPr>
              <p:cNvPr id="71" name="Freeform 7"/>
              <p:cNvSpPr>
                <a:spLocks/>
              </p:cNvSpPr>
              <p:nvPr/>
            </p:nvSpPr>
            <p:spPr bwMode="auto">
              <a:xfrm>
                <a:off x="4837449" y="2872438"/>
                <a:ext cx="74613" cy="184150"/>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sp>
            <p:nvSpPr>
              <p:cNvPr id="72" name="Freeform 8"/>
              <p:cNvSpPr>
                <a:spLocks/>
              </p:cNvSpPr>
              <p:nvPr/>
            </p:nvSpPr>
            <p:spPr bwMode="auto">
              <a:xfrm>
                <a:off x="4604085" y="2937526"/>
                <a:ext cx="103187" cy="119063"/>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sp>
            <p:nvSpPr>
              <p:cNvPr id="73" name="Freeform 9"/>
              <p:cNvSpPr>
                <a:spLocks/>
              </p:cNvSpPr>
              <p:nvPr/>
            </p:nvSpPr>
            <p:spPr bwMode="auto">
              <a:xfrm>
                <a:off x="4939050" y="2954988"/>
                <a:ext cx="87312" cy="101601"/>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defTabSz="896386"/>
                <a:endParaRPr lang="en-US" sz="1765" kern="0">
                  <a:solidFill>
                    <a:srgbClr val="FFFFFF"/>
                  </a:solidFill>
                </a:endParaRPr>
              </a:p>
            </p:txBody>
          </p:sp>
        </p:grpSp>
        <p:sp>
          <p:nvSpPr>
            <p:cNvPr id="86" name="Rectangle 85"/>
            <p:cNvSpPr/>
            <p:nvPr/>
          </p:nvSpPr>
          <p:spPr>
            <a:xfrm>
              <a:off x="9204619" y="2421304"/>
              <a:ext cx="736862" cy="278760"/>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Power BI</a:t>
              </a:r>
            </a:p>
          </p:txBody>
        </p:sp>
      </p:grpSp>
      <p:sp>
        <p:nvSpPr>
          <p:cNvPr id="183" name="Freeform 389"/>
          <p:cNvSpPr>
            <a:spLocks noEditPoints="1"/>
          </p:cNvSpPr>
          <p:nvPr/>
        </p:nvSpPr>
        <p:spPr bwMode="auto">
          <a:xfrm>
            <a:off x="8886475" y="338353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667" kern="0">
              <a:solidFill>
                <a:srgbClr val="FFFFFF"/>
              </a:solidFill>
            </a:endParaRPr>
          </a:p>
        </p:txBody>
      </p:sp>
      <p:sp>
        <p:nvSpPr>
          <p:cNvPr id="5" name="Title 1"/>
          <p:cNvSpPr>
            <a:spLocks noGrp="1"/>
          </p:cNvSpPr>
          <p:nvPr>
            <p:ph type="title"/>
          </p:nvPr>
        </p:nvSpPr>
        <p:spPr>
          <a:prstGeom prst="rect">
            <a:avLst/>
          </a:prstGeom>
        </p:spPr>
        <p:txBody>
          <a:bodyPr/>
          <a:lstStyle/>
          <a:p>
            <a:r>
              <a:rPr lang="en-US" dirty="0"/>
              <a:t>Cortana Analytics Suite</a:t>
            </a:r>
            <a:br>
              <a:rPr lang="en-US" dirty="0"/>
            </a:br>
            <a:r>
              <a:rPr lang="en-US" sz="3528" dirty="0"/>
              <a:t>Transform data into intelligent action</a:t>
            </a:r>
          </a:p>
        </p:txBody>
      </p:sp>
      <p:sp>
        <p:nvSpPr>
          <p:cNvPr id="20" name="Rectangle 19"/>
          <p:cNvSpPr/>
          <p:nvPr/>
        </p:nvSpPr>
        <p:spPr>
          <a:xfrm>
            <a:off x="380606" y="6078706"/>
            <a:ext cx="668324" cy="333489"/>
          </a:xfrm>
          <a:prstGeom prst="rect">
            <a:avLst/>
          </a:prstGeom>
        </p:spPr>
        <p:txBody>
          <a:bodyPr wrap="none">
            <a:spAutoFit/>
          </a:bodyPr>
          <a:lstStyle/>
          <a:p>
            <a:pPr algn="ctr" defTabSz="710729">
              <a:spcBef>
                <a:spcPct val="0"/>
              </a:spcBef>
              <a:spcAft>
                <a:spcPct val="35000"/>
              </a:spcAft>
            </a:pPr>
            <a:r>
              <a:rPr lang="en-US" sz="1567"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DATA</a:t>
            </a:r>
          </a:p>
        </p:txBody>
      </p:sp>
      <p:grpSp>
        <p:nvGrpSpPr>
          <p:cNvPr id="6" name="Group 5"/>
          <p:cNvGrpSpPr/>
          <p:nvPr/>
        </p:nvGrpSpPr>
        <p:grpSpPr>
          <a:xfrm>
            <a:off x="270801" y="2091264"/>
            <a:ext cx="1520654" cy="3739169"/>
            <a:chOff x="276231" y="2132701"/>
            <a:chExt cx="1551146" cy="3814147"/>
          </a:xfrm>
        </p:grpSpPr>
        <p:cxnSp>
          <p:nvCxnSpPr>
            <p:cNvPr id="87" name="Straight Connector 86"/>
            <p:cNvCxnSpPr/>
            <p:nvPr/>
          </p:nvCxnSpPr>
          <p:spPr>
            <a:xfrm>
              <a:off x="1399592" y="2407298"/>
              <a:ext cx="7864" cy="2729556"/>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184988" y="2407298"/>
              <a:ext cx="214604" cy="1"/>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184988" y="3768264"/>
              <a:ext cx="570278" cy="1"/>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184988" y="5136854"/>
              <a:ext cx="214604" cy="1"/>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7" name="Freeform 34"/>
            <p:cNvSpPr>
              <a:spLocks noEditPoints="1"/>
            </p:cNvSpPr>
            <p:nvPr/>
          </p:nvSpPr>
          <p:spPr bwMode="auto">
            <a:xfrm>
              <a:off x="485527" y="2132701"/>
              <a:ext cx="613677" cy="485488"/>
            </a:xfrm>
            <a:custGeom>
              <a:avLst/>
              <a:gdLst>
                <a:gd name="T0" fmla="*/ 234 w 1464"/>
                <a:gd name="T1" fmla="*/ 815 h 1158"/>
                <a:gd name="T2" fmla="*/ 206 w 1464"/>
                <a:gd name="T3" fmla="*/ 1158 h 1158"/>
                <a:gd name="T4" fmla="*/ 33 w 1464"/>
                <a:gd name="T5" fmla="*/ 1131 h 1158"/>
                <a:gd name="T6" fmla="*/ 89 w 1464"/>
                <a:gd name="T7" fmla="*/ 876 h 1158"/>
                <a:gd name="T8" fmla="*/ 183 w 1464"/>
                <a:gd name="T9" fmla="*/ 876 h 1158"/>
                <a:gd name="T10" fmla="*/ 323 w 1464"/>
                <a:gd name="T11" fmla="*/ 1158 h 1158"/>
                <a:gd name="T12" fmla="*/ 495 w 1464"/>
                <a:gd name="T13" fmla="*/ 1131 h 1158"/>
                <a:gd name="T14" fmla="*/ 295 w 1464"/>
                <a:gd name="T15" fmla="*/ 748 h 1158"/>
                <a:gd name="T16" fmla="*/ 295 w 1464"/>
                <a:gd name="T17" fmla="*/ 1131 h 1158"/>
                <a:gd name="T18" fmla="*/ 584 w 1464"/>
                <a:gd name="T19" fmla="*/ 1158 h 1158"/>
                <a:gd name="T20" fmla="*/ 757 w 1464"/>
                <a:gd name="T21" fmla="*/ 1131 h 1158"/>
                <a:gd name="T22" fmla="*/ 557 w 1464"/>
                <a:gd name="T23" fmla="*/ 493 h 1158"/>
                <a:gd name="T24" fmla="*/ 557 w 1464"/>
                <a:gd name="T25" fmla="*/ 1131 h 1158"/>
                <a:gd name="T26" fmla="*/ 863 w 1464"/>
                <a:gd name="T27" fmla="*/ 676 h 1158"/>
                <a:gd name="T28" fmla="*/ 813 w 1464"/>
                <a:gd name="T29" fmla="*/ 1131 h 1158"/>
                <a:gd name="T30" fmla="*/ 991 w 1464"/>
                <a:gd name="T31" fmla="*/ 1158 h 1158"/>
                <a:gd name="T32" fmla="*/ 1013 w 1464"/>
                <a:gd name="T33" fmla="*/ 610 h 1158"/>
                <a:gd name="T34" fmla="*/ 902 w 1464"/>
                <a:gd name="T35" fmla="*/ 687 h 1158"/>
                <a:gd name="T36" fmla="*/ 1074 w 1464"/>
                <a:gd name="T37" fmla="*/ 1131 h 1158"/>
                <a:gd name="T38" fmla="*/ 1247 w 1464"/>
                <a:gd name="T39" fmla="*/ 1158 h 1158"/>
                <a:gd name="T40" fmla="*/ 1275 w 1464"/>
                <a:gd name="T41" fmla="*/ 366 h 1158"/>
                <a:gd name="T42" fmla="*/ 1074 w 1464"/>
                <a:gd name="T43" fmla="*/ 549 h 1158"/>
                <a:gd name="T44" fmla="*/ 1442 w 1464"/>
                <a:gd name="T45" fmla="*/ 0 h 1158"/>
                <a:gd name="T46" fmla="*/ 1024 w 1464"/>
                <a:gd name="T47" fmla="*/ 33 h 1158"/>
                <a:gd name="T48" fmla="*/ 1130 w 1464"/>
                <a:gd name="T49" fmla="*/ 166 h 1158"/>
                <a:gd name="T50" fmla="*/ 935 w 1464"/>
                <a:gd name="T51" fmla="*/ 410 h 1158"/>
                <a:gd name="T52" fmla="*/ 896 w 1464"/>
                <a:gd name="T53" fmla="*/ 416 h 1158"/>
                <a:gd name="T54" fmla="*/ 540 w 1464"/>
                <a:gd name="T55" fmla="*/ 94 h 1158"/>
                <a:gd name="T56" fmla="*/ 11 w 1464"/>
                <a:gd name="T57" fmla="*/ 704 h 1158"/>
                <a:gd name="T58" fmla="*/ 117 w 1464"/>
                <a:gd name="T59" fmla="*/ 848 h 1158"/>
                <a:gd name="T60" fmla="*/ 156 w 1464"/>
                <a:gd name="T61" fmla="*/ 848 h 1158"/>
                <a:gd name="T62" fmla="*/ 534 w 1464"/>
                <a:gd name="T63" fmla="*/ 443 h 1158"/>
                <a:gd name="T64" fmla="*/ 885 w 1464"/>
                <a:gd name="T65" fmla="*/ 649 h 1158"/>
                <a:gd name="T66" fmla="*/ 930 w 1464"/>
                <a:gd name="T67" fmla="*/ 643 h 1158"/>
                <a:gd name="T68" fmla="*/ 1269 w 1464"/>
                <a:gd name="T69" fmla="*/ 321 h 1158"/>
                <a:gd name="T70" fmla="*/ 1420 w 1464"/>
                <a:gd name="T71" fmla="*/ 460 h 1158"/>
                <a:gd name="T72" fmla="*/ 1442 w 1464"/>
                <a:gd name="T73" fmla="*/ 449 h 1158"/>
                <a:gd name="T74" fmla="*/ 1442 w 1464"/>
                <a:gd name="T75"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4" h="1158">
                  <a:moveTo>
                    <a:pt x="183" y="876"/>
                  </a:moveTo>
                  <a:cubicBezTo>
                    <a:pt x="234" y="815"/>
                    <a:pt x="234" y="815"/>
                    <a:pt x="234" y="815"/>
                  </a:cubicBezTo>
                  <a:cubicBezTo>
                    <a:pt x="234" y="1131"/>
                    <a:pt x="234" y="1131"/>
                    <a:pt x="234" y="1131"/>
                  </a:cubicBezTo>
                  <a:cubicBezTo>
                    <a:pt x="234" y="1147"/>
                    <a:pt x="222" y="1158"/>
                    <a:pt x="206" y="1158"/>
                  </a:cubicBezTo>
                  <a:cubicBezTo>
                    <a:pt x="61" y="1158"/>
                    <a:pt x="61" y="1158"/>
                    <a:pt x="61" y="1158"/>
                  </a:cubicBezTo>
                  <a:cubicBezTo>
                    <a:pt x="50" y="1158"/>
                    <a:pt x="33" y="1147"/>
                    <a:pt x="33" y="1131"/>
                  </a:cubicBezTo>
                  <a:cubicBezTo>
                    <a:pt x="33" y="820"/>
                    <a:pt x="33" y="820"/>
                    <a:pt x="33" y="820"/>
                  </a:cubicBezTo>
                  <a:cubicBezTo>
                    <a:pt x="89" y="876"/>
                    <a:pt x="89" y="876"/>
                    <a:pt x="89" y="876"/>
                  </a:cubicBezTo>
                  <a:cubicBezTo>
                    <a:pt x="100" y="887"/>
                    <a:pt x="117" y="898"/>
                    <a:pt x="133" y="898"/>
                  </a:cubicBezTo>
                  <a:cubicBezTo>
                    <a:pt x="150" y="898"/>
                    <a:pt x="172" y="887"/>
                    <a:pt x="183" y="876"/>
                  </a:cubicBezTo>
                  <a:close/>
                  <a:moveTo>
                    <a:pt x="295" y="1131"/>
                  </a:moveTo>
                  <a:cubicBezTo>
                    <a:pt x="295" y="1147"/>
                    <a:pt x="306" y="1158"/>
                    <a:pt x="323" y="1158"/>
                  </a:cubicBezTo>
                  <a:cubicBezTo>
                    <a:pt x="467" y="1158"/>
                    <a:pt x="467" y="1158"/>
                    <a:pt x="467" y="1158"/>
                  </a:cubicBezTo>
                  <a:cubicBezTo>
                    <a:pt x="484" y="1158"/>
                    <a:pt x="495" y="1147"/>
                    <a:pt x="495" y="1131"/>
                  </a:cubicBezTo>
                  <a:cubicBezTo>
                    <a:pt x="495" y="527"/>
                    <a:pt x="495" y="527"/>
                    <a:pt x="495" y="527"/>
                  </a:cubicBezTo>
                  <a:cubicBezTo>
                    <a:pt x="295" y="748"/>
                    <a:pt x="295" y="748"/>
                    <a:pt x="295" y="748"/>
                  </a:cubicBezTo>
                  <a:cubicBezTo>
                    <a:pt x="295" y="1131"/>
                    <a:pt x="295" y="1131"/>
                    <a:pt x="295" y="1131"/>
                  </a:cubicBezTo>
                  <a:cubicBezTo>
                    <a:pt x="295" y="1131"/>
                    <a:pt x="295" y="1131"/>
                    <a:pt x="295" y="1131"/>
                  </a:cubicBezTo>
                  <a:close/>
                  <a:moveTo>
                    <a:pt x="557" y="1131"/>
                  </a:moveTo>
                  <a:cubicBezTo>
                    <a:pt x="557" y="1147"/>
                    <a:pt x="568" y="1158"/>
                    <a:pt x="584" y="1158"/>
                  </a:cubicBezTo>
                  <a:cubicBezTo>
                    <a:pt x="729" y="1158"/>
                    <a:pt x="729" y="1158"/>
                    <a:pt x="729" y="1158"/>
                  </a:cubicBezTo>
                  <a:cubicBezTo>
                    <a:pt x="746" y="1158"/>
                    <a:pt x="757" y="1147"/>
                    <a:pt x="757" y="1131"/>
                  </a:cubicBezTo>
                  <a:cubicBezTo>
                    <a:pt x="757" y="615"/>
                    <a:pt x="757" y="615"/>
                    <a:pt x="757" y="615"/>
                  </a:cubicBezTo>
                  <a:cubicBezTo>
                    <a:pt x="557" y="493"/>
                    <a:pt x="557" y="493"/>
                    <a:pt x="557" y="493"/>
                  </a:cubicBezTo>
                  <a:cubicBezTo>
                    <a:pt x="557" y="1131"/>
                    <a:pt x="557" y="1131"/>
                    <a:pt x="557" y="1131"/>
                  </a:cubicBezTo>
                  <a:cubicBezTo>
                    <a:pt x="557" y="1131"/>
                    <a:pt x="557" y="1131"/>
                    <a:pt x="557" y="1131"/>
                  </a:cubicBezTo>
                  <a:close/>
                  <a:moveTo>
                    <a:pt x="902" y="687"/>
                  </a:moveTo>
                  <a:cubicBezTo>
                    <a:pt x="891" y="687"/>
                    <a:pt x="874" y="687"/>
                    <a:pt x="863" y="676"/>
                  </a:cubicBezTo>
                  <a:cubicBezTo>
                    <a:pt x="813" y="649"/>
                    <a:pt x="813" y="649"/>
                    <a:pt x="813" y="649"/>
                  </a:cubicBezTo>
                  <a:cubicBezTo>
                    <a:pt x="813" y="1131"/>
                    <a:pt x="813" y="1131"/>
                    <a:pt x="813" y="1131"/>
                  </a:cubicBezTo>
                  <a:cubicBezTo>
                    <a:pt x="813" y="1147"/>
                    <a:pt x="829" y="1158"/>
                    <a:pt x="841" y="1158"/>
                  </a:cubicBezTo>
                  <a:cubicBezTo>
                    <a:pt x="991" y="1158"/>
                    <a:pt x="991" y="1158"/>
                    <a:pt x="991" y="1158"/>
                  </a:cubicBezTo>
                  <a:cubicBezTo>
                    <a:pt x="1002" y="1158"/>
                    <a:pt x="1013" y="1147"/>
                    <a:pt x="1013" y="1131"/>
                  </a:cubicBezTo>
                  <a:cubicBezTo>
                    <a:pt x="1013" y="610"/>
                    <a:pt x="1013" y="610"/>
                    <a:pt x="1013" y="610"/>
                  </a:cubicBezTo>
                  <a:cubicBezTo>
                    <a:pt x="958" y="671"/>
                    <a:pt x="958" y="671"/>
                    <a:pt x="958" y="671"/>
                  </a:cubicBezTo>
                  <a:cubicBezTo>
                    <a:pt x="941" y="682"/>
                    <a:pt x="924" y="687"/>
                    <a:pt x="902" y="687"/>
                  </a:cubicBezTo>
                  <a:close/>
                  <a:moveTo>
                    <a:pt x="1074" y="549"/>
                  </a:moveTo>
                  <a:cubicBezTo>
                    <a:pt x="1074" y="1131"/>
                    <a:pt x="1074" y="1131"/>
                    <a:pt x="1074" y="1131"/>
                  </a:cubicBezTo>
                  <a:cubicBezTo>
                    <a:pt x="1074" y="1147"/>
                    <a:pt x="1086" y="1158"/>
                    <a:pt x="1102" y="1158"/>
                  </a:cubicBezTo>
                  <a:cubicBezTo>
                    <a:pt x="1247" y="1158"/>
                    <a:pt x="1247" y="1158"/>
                    <a:pt x="1247" y="1158"/>
                  </a:cubicBezTo>
                  <a:cubicBezTo>
                    <a:pt x="1264" y="1158"/>
                    <a:pt x="1275" y="1147"/>
                    <a:pt x="1275" y="1131"/>
                  </a:cubicBezTo>
                  <a:cubicBezTo>
                    <a:pt x="1275" y="366"/>
                    <a:pt x="1275" y="366"/>
                    <a:pt x="1275" y="366"/>
                  </a:cubicBezTo>
                  <a:cubicBezTo>
                    <a:pt x="1269" y="360"/>
                    <a:pt x="1269" y="360"/>
                    <a:pt x="1269" y="360"/>
                  </a:cubicBezTo>
                  <a:cubicBezTo>
                    <a:pt x="1074" y="549"/>
                    <a:pt x="1074" y="549"/>
                    <a:pt x="1074" y="549"/>
                  </a:cubicBezTo>
                  <a:cubicBezTo>
                    <a:pt x="1074" y="549"/>
                    <a:pt x="1074" y="549"/>
                    <a:pt x="1074" y="549"/>
                  </a:cubicBezTo>
                  <a:close/>
                  <a:moveTo>
                    <a:pt x="1442" y="0"/>
                  </a:moveTo>
                  <a:cubicBezTo>
                    <a:pt x="1442" y="0"/>
                    <a:pt x="1442" y="0"/>
                    <a:pt x="1442" y="0"/>
                  </a:cubicBezTo>
                  <a:cubicBezTo>
                    <a:pt x="1024" y="33"/>
                    <a:pt x="1024" y="33"/>
                    <a:pt x="1024" y="33"/>
                  </a:cubicBezTo>
                  <a:cubicBezTo>
                    <a:pt x="1008" y="33"/>
                    <a:pt x="1002" y="44"/>
                    <a:pt x="1013" y="50"/>
                  </a:cubicBezTo>
                  <a:cubicBezTo>
                    <a:pt x="1130" y="166"/>
                    <a:pt x="1130" y="166"/>
                    <a:pt x="1130" y="166"/>
                  </a:cubicBezTo>
                  <a:cubicBezTo>
                    <a:pt x="1141" y="177"/>
                    <a:pt x="1141" y="194"/>
                    <a:pt x="1130" y="205"/>
                  </a:cubicBezTo>
                  <a:cubicBezTo>
                    <a:pt x="935" y="410"/>
                    <a:pt x="935" y="410"/>
                    <a:pt x="935" y="410"/>
                  </a:cubicBezTo>
                  <a:cubicBezTo>
                    <a:pt x="930" y="416"/>
                    <a:pt x="924" y="421"/>
                    <a:pt x="919" y="421"/>
                  </a:cubicBezTo>
                  <a:cubicBezTo>
                    <a:pt x="907" y="421"/>
                    <a:pt x="902" y="416"/>
                    <a:pt x="896" y="416"/>
                  </a:cubicBezTo>
                  <a:cubicBezTo>
                    <a:pt x="557" y="100"/>
                    <a:pt x="557" y="100"/>
                    <a:pt x="557" y="100"/>
                  </a:cubicBezTo>
                  <a:cubicBezTo>
                    <a:pt x="551" y="94"/>
                    <a:pt x="545" y="94"/>
                    <a:pt x="540" y="94"/>
                  </a:cubicBezTo>
                  <a:cubicBezTo>
                    <a:pt x="529" y="94"/>
                    <a:pt x="523" y="94"/>
                    <a:pt x="518" y="100"/>
                  </a:cubicBezTo>
                  <a:cubicBezTo>
                    <a:pt x="11" y="704"/>
                    <a:pt x="11" y="704"/>
                    <a:pt x="11" y="704"/>
                  </a:cubicBezTo>
                  <a:cubicBezTo>
                    <a:pt x="0" y="715"/>
                    <a:pt x="0" y="737"/>
                    <a:pt x="11" y="748"/>
                  </a:cubicBezTo>
                  <a:cubicBezTo>
                    <a:pt x="117" y="848"/>
                    <a:pt x="117" y="848"/>
                    <a:pt x="117" y="848"/>
                  </a:cubicBezTo>
                  <a:cubicBezTo>
                    <a:pt x="122" y="854"/>
                    <a:pt x="128" y="859"/>
                    <a:pt x="133" y="859"/>
                  </a:cubicBezTo>
                  <a:cubicBezTo>
                    <a:pt x="139" y="859"/>
                    <a:pt x="150" y="854"/>
                    <a:pt x="156" y="848"/>
                  </a:cubicBezTo>
                  <a:cubicBezTo>
                    <a:pt x="506" y="454"/>
                    <a:pt x="506" y="454"/>
                    <a:pt x="506" y="454"/>
                  </a:cubicBezTo>
                  <a:cubicBezTo>
                    <a:pt x="512" y="443"/>
                    <a:pt x="523" y="443"/>
                    <a:pt x="534" y="443"/>
                  </a:cubicBezTo>
                  <a:cubicBezTo>
                    <a:pt x="540" y="443"/>
                    <a:pt x="545" y="443"/>
                    <a:pt x="551" y="443"/>
                  </a:cubicBezTo>
                  <a:cubicBezTo>
                    <a:pt x="885" y="649"/>
                    <a:pt x="885" y="649"/>
                    <a:pt x="885" y="649"/>
                  </a:cubicBezTo>
                  <a:cubicBezTo>
                    <a:pt x="891" y="649"/>
                    <a:pt x="896" y="649"/>
                    <a:pt x="902" y="649"/>
                  </a:cubicBezTo>
                  <a:cubicBezTo>
                    <a:pt x="913" y="649"/>
                    <a:pt x="924" y="649"/>
                    <a:pt x="930" y="643"/>
                  </a:cubicBezTo>
                  <a:cubicBezTo>
                    <a:pt x="1253" y="327"/>
                    <a:pt x="1253" y="327"/>
                    <a:pt x="1253" y="327"/>
                  </a:cubicBezTo>
                  <a:cubicBezTo>
                    <a:pt x="1258" y="321"/>
                    <a:pt x="1264" y="321"/>
                    <a:pt x="1269" y="321"/>
                  </a:cubicBezTo>
                  <a:cubicBezTo>
                    <a:pt x="1281" y="321"/>
                    <a:pt x="1286" y="321"/>
                    <a:pt x="1292" y="327"/>
                  </a:cubicBezTo>
                  <a:cubicBezTo>
                    <a:pt x="1420" y="460"/>
                    <a:pt x="1420" y="460"/>
                    <a:pt x="1420" y="460"/>
                  </a:cubicBezTo>
                  <a:cubicBezTo>
                    <a:pt x="1425" y="460"/>
                    <a:pt x="1431" y="466"/>
                    <a:pt x="1431" y="466"/>
                  </a:cubicBezTo>
                  <a:cubicBezTo>
                    <a:pt x="1436" y="466"/>
                    <a:pt x="1442" y="460"/>
                    <a:pt x="1442" y="449"/>
                  </a:cubicBezTo>
                  <a:cubicBezTo>
                    <a:pt x="1464" y="28"/>
                    <a:pt x="1464" y="28"/>
                    <a:pt x="1464" y="28"/>
                  </a:cubicBezTo>
                  <a:cubicBezTo>
                    <a:pt x="1464" y="11"/>
                    <a:pt x="1453" y="0"/>
                    <a:pt x="1442" y="0"/>
                  </a:cubicBezTo>
                  <a:close/>
                </a:path>
              </a:pathLst>
            </a:custGeom>
            <a:solidFill>
              <a:schemeClr val="tx1"/>
            </a:solidFill>
            <a:ln>
              <a:noFill/>
            </a:ln>
          </p:spPr>
          <p:txBody>
            <a:bodyPr vert="horz" wrap="square" lIns="89630" tIns="44814" rIns="89630" bIns="44814" numCol="1" anchor="t" anchorCtr="0" compatLnSpc="1">
              <a:prstTxWarp prst="textNoShape">
                <a:avLst/>
              </a:prstTxWarp>
            </a:bodyPr>
            <a:lstStyle/>
            <a:p>
              <a:pPr defTabSz="914192"/>
              <a:endParaRPr lang="en-US" sz="1765" kern="0">
                <a:solidFill>
                  <a:srgbClr val="333333"/>
                </a:solidFill>
              </a:endParaRPr>
            </a:p>
          </p:txBody>
        </p:sp>
        <p:sp>
          <p:nvSpPr>
            <p:cNvPr id="3" name="TextBox 2"/>
            <p:cNvSpPr txBox="1"/>
            <p:nvPr/>
          </p:nvSpPr>
          <p:spPr>
            <a:xfrm>
              <a:off x="290952" y="2519818"/>
              <a:ext cx="1239881" cy="613972"/>
            </a:xfrm>
            <a:prstGeom prst="rect">
              <a:avLst/>
            </a:prstGeom>
            <a:noFill/>
          </p:spPr>
          <p:txBody>
            <a:bodyPr wrap="square" lIns="179259" tIns="143407" rIns="179259" bIns="143407" rtlCol="0">
              <a:spAutoFit/>
            </a:bodyPr>
            <a:lstStyle/>
            <a:p>
              <a:pPr defTabSz="914192">
                <a:lnSpc>
                  <a:spcPct val="90000"/>
                </a:lnSpc>
                <a:spcBef>
                  <a:spcPct val="0"/>
                </a:spcBef>
                <a:spcAft>
                  <a:spcPts val="588"/>
                </a:spcAft>
              </a:pPr>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Business </a:t>
              </a:r>
              <a:b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br>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apps</a:t>
              </a:r>
            </a:p>
          </p:txBody>
        </p:sp>
        <p:sp>
          <p:nvSpPr>
            <p:cNvPr id="106" name="TextBox 105"/>
            <p:cNvSpPr txBox="1"/>
            <p:nvPr/>
          </p:nvSpPr>
          <p:spPr>
            <a:xfrm>
              <a:off x="286638" y="4033285"/>
              <a:ext cx="1239881" cy="613972"/>
            </a:xfrm>
            <a:prstGeom prst="rect">
              <a:avLst/>
            </a:prstGeom>
            <a:noFill/>
          </p:spPr>
          <p:txBody>
            <a:bodyPr wrap="square" lIns="179259" tIns="143407" rIns="179259" bIns="143407" rtlCol="0">
              <a:spAutoFit/>
            </a:bodyPr>
            <a:lstStyle/>
            <a:p>
              <a:pPr defTabSz="914192">
                <a:lnSpc>
                  <a:spcPct val="90000"/>
                </a:lnSpc>
                <a:spcBef>
                  <a:spcPct val="0"/>
                </a:spcBef>
                <a:spcAft>
                  <a:spcPts val="588"/>
                </a:spcAft>
              </a:pPr>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Custom </a:t>
              </a:r>
              <a:b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br>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apps</a:t>
              </a:r>
            </a:p>
          </p:txBody>
        </p:sp>
        <p:sp>
          <p:nvSpPr>
            <p:cNvPr id="107" name="Freeform 53"/>
            <p:cNvSpPr>
              <a:spLocks noEditPoints="1"/>
            </p:cNvSpPr>
            <p:nvPr/>
          </p:nvSpPr>
          <p:spPr bwMode="auto">
            <a:xfrm>
              <a:off x="566387" y="3483627"/>
              <a:ext cx="451956" cy="645040"/>
            </a:xfrm>
            <a:custGeom>
              <a:avLst/>
              <a:gdLst>
                <a:gd name="T0" fmla="*/ 1011 w 1280"/>
                <a:gd name="T1" fmla="*/ 1048 h 1827"/>
                <a:gd name="T2" fmla="*/ 958 w 1280"/>
                <a:gd name="T3" fmla="*/ 1013 h 1827"/>
                <a:gd name="T4" fmla="*/ 847 w 1280"/>
                <a:gd name="T5" fmla="*/ 961 h 1827"/>
                <a:gd name="T6" fmla="*/ 814 w 1280"/>
                <a:gd name="T7" fmla="*/ 965 h 1827"/>
                <a:gd name="T8" fmla="*/ 710 w 1280"/>
                <a:gd name="T9" fmla="*/ 572 h 1827"/>
                <a:gd name="T10" fmla="*/ 601 w 1280"/>
                <a:gd name="T11" fmla="*/ 594 h 1827"/>
                <a:gd name="T12" fmla="*/ 705 w 1280"/>
                <a:gd name="T13" fmla="*/ 1159 h 1827"/>
                <a:gd name="T14" fmla="*/ 663 w 1280"/>
                <a:gd name="T15" fmla="*/ 1238 h 1827"/>
                <a:gd name="T16" fmla="*/ 504 w 1280"/>
                <a:gd name="T17" fmla="*/ 1112 h 1827"/>
                <a:gd name="T18" fmla="*/ 348 w 1280"/>
                <a:gd name="T19" fmla="*/ 1032 h 1827"/>
                <a:gd name="T20" fmla="*/ 378 w 1280"/>
                <a:gd name="T21" fmla="*/ 1138 h 1827"/>
                <a:gd name="T22" fmla="*/ 416 w 1280"/>
                <a:gd name="T23" fmla="*/ 1245 h 1827"/>
                <a:gd name="T24" fmla="*/ 492 w 1280"/>
                <a:gd name="T25" fmla="*/ 1368 h 1827"/>
                <a:gd name="T26" fmla="*/ 729 w 1280"/>
                <a:gd name="T27" fmla="*/ 1659 h 1827"/>
                <a:gd name="T28" fmla="*/ 805 w 1280"/>
                <a:gd name="T29" fmla="*/ 1827 h 1827"/>
                <a:gd name="T30" fmla="*/ 1238 w 1280"/>
                <a:gd name="T31" fmla="*/ 1652 h 1827"/>
                <a:gd name="T32" fmla="*/ 1257 w 1280"/>
                <a:gd name="T33" fmla="*/ 1576 h 1827"/>
                <a:gd name="T34" fmla="*/ 1273 w 1280"/>
                <a:gd name="T35" fmla="*/ 1354 h 1827"/>
                <a:gd name="T36" fmla="*/ 1198 w 1280"/>
                <a:gd name="T37" fmla="*/ 1207 h 1827"/>
                <a:gd name="T38" fmla="*/ 1131 w 1280"/>
                <a:gd name="T39" fmla="*/ 1112 h 1827"/>
                <a:gd name="T40" fmla="*/ 826 w 1280"/>
                <a:gd name="T41" fmla="*/ 381 h 1827"/>
                <a:gd name="T42" fmla="*/ 442 w 1280"/>
                <a:gd name="T43" fmla="*/ 0 h 1827"/>
                <a:gd name="T44" fmla="*/ 826 w 1280"/>
                <a:gd name="T45" fmla="*/ 381 h 1827"/>
                <a:gd name="T46" fmla="*/ 386 w 1280"/>
                <a:gd name="T47" fmla="*/ 381 h 1827"/>
                <a:gd name="T48" fmla="*/ 0 w 1280"/>
                <a:gd name="T49" fmla="*/ 0 h 1827"/>
                <a:gd name="T50" fmla="*/ 386 w 1280"/>
                <a:gd name="T51" fmla="*/ 381 h 1827"/>
                <a:gd name="T52" fmla="*/ 594 w 1280"/>
                <a:gd name="T53" fmla="*/ 821 h 1827"/>
                <a:gd name="T54" fmla="*/ 442 w 1280"/>
                <a:gd name="T55" fmla="*/ 437 h 1827"/>
                <a:gd name="T56" fmla="*/ 826 w 1280"/>
                <a:gd name="T57" fmla="*/ 821 h 1827"/>
                <a:gd name="T58" fmla="*/ 755 w 1280"/>
                <a:gd name="T59" fmla="*/ 561 h 1827"/>
                <a:gd name="T60" fmla="*/ 755 w 1280"/>
                <a:gd name="T61" fmla="*/ 561 h 1827"/>
                <a:gd name="T62" fmla="*/ 636 w 1280"/>
                <a:gd name="T63" fmla="*/ 480 h 1827"/>
                <a:gd name="T64" fmla="*/ 554 w 1280"/>
                <a:gd name="T65" fmla="*/ 601 h 1827"/>
                <a:gd name="T66" fmla="*/ 594 w 1280"/>
                <a:gd name="T67" fmla="*/ 821 h 1827"/>
                <a:gd name="T68" fmla="*/ 0 w 1280"/>
                <a:gd name="T69" fmla="*/ 1261 h 1827"/>
                <a:gd name="T70" fmla="*/ 606 w 1280"/>
                <a:gd name="T71" fmla="*/ 880 h 1827"/>
                <a:gd name="T72" fmla="*/ 658 w 1280"/>
                <a:gd name="T73" fmla="*/ 1157 h 1827"/>
                <a:gd name="T74" fmla="*/ 658 w 1280"/>
                <a:gd name="T75" fmla="*/ 1159 h 1827"/>
                <a:gd name="T76" fmla="*/ 644 w 1280"/>
                <a:gd name="T77" fmla="*/ 1193 h 1827"/>
                <a:gd name="T78" fmla="*/ 608 w 1280"/>
                <a:gd name="T79" fmla="*/ 1178 h 1827"/>
                <a:gd name="T80" fmla="*/ 563 w 1280"/>
                <a:gd name="T81" fmla="*/ 1117 h 1827"/>
                <a:gd name="T82" fmla="*/ 532 w 1280"/>
                <a:gd name="T83" fmla="*/ 1067 h 1827"/>
                <a:gd name="T84" fmla="*/ 388 w 1280"/>
                <a:gd name="T85" fmla="*/ 972 h 1827"/>
                <a:gd name="T86" fmla="*/ 298 w 1280"/>
                <a:gd name="T87" fmla="*/ 1105 h 1827"/>
                <a:gd name="T88" fmla="*/ 336 w 1280"/>
                <a:gd name="T89" fmla="*/ 1157 h 1827"/>
                <a:gd name="T90" fmla="*/ 357 w 1280"/>
                <a:gd name="T91" fmla="*/ 1219 h 1827"/>
                <a:gd name="T92" fmla="*/ 386 w 1280"/>
                <a:gd name="T93" fmla="*/ 821 h 1827"/>
                <a:gd name="T94" fmla="*/ 0 w 1280"/>
                <a:gd name="T95" fmla="*/ 437 h 1827"/>
                <a:gd name="T96" fmla="*/ 386 w 1280"/>
                <a:gd name="T97" fmla="*/ 821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0" h="1827">
                  <a:moveTo>
                    <a:pt x="1013" y="1048"/>
                  </a:moveTo>
                  <a:cubicBezTo>
                    <a:pt x="1011" y="1048"/>
                    <a:pt x="1011" y="1048"/>
                    <a:pt x="1011" y="1048"/>
                  </a:cubicBezTo>
                  <a:cubicBezTo>
                    <a:pt x="977" y="1046"/>
                    <a:pt x="977" y="1046"/>
                    <a:pt x="977" y="1046"/>
                  </a:cubicBezTo>
                  <a:cubicBezTo>
                    <a:pt x="958" y="1013"/>
                    <a:pt x="958" y="1013"/>
                    <a:pt x="958" y="1013"/>
                  </a:cubicBezTo>
                  <a:cubicBezTo>
                    <a:pt x="954" y="1008"/>
                    <a:pt x="951" y="1003"/>
                    <a:pt x="947" y="998"/>
                  </a:cubicBezTo>
                  <a:cubicBezTo>
                    <a:pt x="918" y="975"/>
                    <a:pt x="885" y="961"/>
                    <a:pt x="847" y="961"/>
                  </a:cubicBezTo>
                  <a:cubicBezTo>
                    <a:pt x="814" y="968"/>
                    <a:pt x="814" y="968"/>
                    <a:pt x="814" y="968"/>
                  </a:cubicBezTo>
                  <a:cubicBezTo>
                    <a:pt x="814" y="965"/>
                    <a:pt x="814" y="965"/>
                    <a:pt x="814" y="965"/>
                  </a:cubicBezTo>
                  <a:cubicBezTo>
                    <a:pt x="814" y="963"/>
                    <a:pt x="814" y="963"/>
                    <a:pt x="814" y="963"/>
                  </a:cubicBezTo>
                  <a:cubicBezTo>
                    <a:pt x="710" y="572"/>
                    <a:pt x="710" y="572"/>
                    <a:pt x="710" y="572"/>
                  </a:cubicBezTo>
                  <a:cubicBezTo>
                    <a:pt x="696" y="523"/>
                    <a:pt x="672" y="523"/>
                    <a:pt x="644" y="527"/>
                  </a:cubicBezTo>
                  <a:cubicBezTo>
                    <a:pt x="644" y="527"/>
                    <a:pt x="589" y="535"/>
                    <a:pt x="601" y="594"/>
                  </a:cubicBezTo>
                  <a:cubicBezTo>
                    <a:pt x="703" y="1140"/>
                    <a:pt x="703" y="1140"/>
                    <a:pt x="703" y="1140"/>
                  </a:cubicBezTo>
                  <a:cubicBezTo>
                    <a:pt x="703" y="1148"/>
                    <a:pt x="705" y="1152"/>
                    <a:pt x="705" y="1159"/>
                  </a:cubicBezTo>
                  <a:cubicBezTo>
                    <a:pt x="705" y="1183"/>
                    <a:pt x="696" y="1207"/>
                    <a:pt x="679" y="1226"/>
                  </a:cubicBezTo>
                  <a:cubicBezTo>
                    <a:pt x="674" y="1233"/>
                    <a:pt x="667" y="1238"/>
                    <a:pt x="663" y="1238"/>
                  </a:cubicBezTo>
                  <a:cubicBezTo>
                    <a:pt x="632" y="1242"/>
                    <a:pt x="603" y="1235"/>
                    <a:pt x="577" y="1216"/>
                  </a:cubicBezTo>
                  <a:cubicBezTo>
                    <a:pt x="547" y="1193"/>
                    <a:pt x="525" y="1143"/>
                    <a:pt x="504" y="1112"/>
                  </a:cubicBezTo>
                  <a:cubicBezTo>
                    <a:pt x="492" y="1093"/>
                    <a:pt x="483" y="1072"/>
                    <a:pt x="468" y="1055"/>
                  </a:cubicBezTo>
                  <a:cubicBezTo>
                    <a:pt x="440" y="1027"/>
                    <a:pt x="383" y="1003"/>
                    <a:pt x="348" y="1032"/>
                  </a:cubicBezTo>
                  <a:cubicBezTo>
                    <a:pt x="338" y="1041"/>
                    <a:pt x="326" y="1065"/>
                    <a:pt x="336" y="1077"/>
                  </a:cubicBezTo>
                  <a:cubicBezTo>
                    <a:pt x="350" y="1096"/>
                    <a:pt x="369" y="1117"/>
                    <a:pt x="378" y="1138"/>
                  </a:cubicBezTo>
                  <a:cubicBezTo>
                    <a:pt x="388" y="1155"/>
                    <a:pt x="393" y="1174"/>
                    <a:pt x="400" y="1193"/>
                  </a:cubicBezTo>
                  <a:cubicBezTo>
                    <a:pt x="404" y="1204"/>
                    <a:pt x="407" y="1235"/>
                    <a:pt x="416" y="1245"/>
                  </a:cubicBezTo>
                  <a:cubicBezTo>
                    <a:pt x="426" y="1254"/>
                    <a:pt x="435" y="1273"/>
                    <a:pt x="442" y="1285"/>
                  </a:cubicBezTo>
                  <a:cubicBezTo>
                    <a:pt x="459" y="1311"/>
                    <a:pt x="483" y="1339"/>
                    <a:pt x="492" y="1368"/>
                  </a:cubicBezTo>
                  <a:cubicBezTo>
                    <a:pt x="525" y="1415"/>
                    <a:pt x="539" y="1477"/>
                    <a:pt x="575" y="1522"/>
                  </a:cubicBezTo>
                  <a:cubicBezTo>
                    <a:pt x="620" y="1576"/>
                    <a:pt x="663" y="1628"/>
                    <a:pt x="729" y="1659"/>
                  </a:cubicBezTo>
                  <a:cubicBezTo>
                    <a:pt x="752" y="1673"/>
                    <a:pt x="769" y="1692"/>
                    <a:pt x="783" y="1713"/>
                  </a:cubicBezTo>
                  <a:cubicBezTo>
                    <a:pt x="805" y="1827"/>
                    <a:pt x="805" y="1827"/>
                    <a:pt x="805" y="1827"/>
                  </a:cubicBezTo>
                  <a:cubicBezTo>
                    <a:pt x="887" y="1813"/>
                    <a:pt x="1224" y="1756"/>
                    <a:pt x="1259" y="1749"/>
                  </a:cubicBezTo>
                  <a:cubicBezTo>
                    <a:pt x="1238" y="1652"/>
                    <a:pt x="1238" y="1652"/>
                    <a:pt x="1238" y="1652"/>
                  </a:cubicBezTo>
                  <a:cubicBezTo>
                    <a:pt x="1235" y="1649"/>
                    <a:pt x="1235" y="1649"/>
                    <a:pt x="1235" y="1649"/>
                  </a:cubicBezTo>
                  <a:cubicBezTo>
                    <a:pt x="1245" y="1626"/>
                    <a:pt x="1250" y="1600"/>
                    <a:pt x="1257" y="1576"/>
                  </a:cubicBezTo>
                  <a:cubicBezTo>
                    <a:pt x="1262" y="1555"/>
                    <a:pt x="1266" y="1536"/>
                    <a:pt x="1266" y="1514"/>
                  </a:cubicBezTo>
                  <a:cubicBezTo>
                    <a:pt x="1269" y="1462"/>
                    <a:pt x="1271" y="1408"/>
                    <a:pt x="1273" y="1354"/>
                  </a:cubicBezTo>
                  <a:cubicBezTo>
                    <a:pt x="1273" y="1344"/>
                    <a:pt x="1273" y="1335"/>
                    <a:pt x="1276" y="1325"/>
                  </a:cubicBezTo>
                  <a:cubicBezTo>
                    <a:pt x="1280" y="1294"/>
                    <a:pt x="1262" y="1211"/>
                    <a:pt x="1198" y="1207"/>
                  </a:cubicBezTo>
                  <a:cubicBezTo>
                    <a:pt x="1195" y="1207"/>
                    <a:pt x="1195" y="1207"/>
                    <a:pt x="1195" y="1204"/>
                  </a:cubicBezTo>
                  <a:cubicBezTo>
                    <a:pt x="1179" y="1171"/>
                    <a:pt x="1157" y="1140"/>
                    <a:pt x="1131" y="1112"/>
                  </a:cubicBezTo>
                  <a:cubicBezTo>
                    <a:pt x="1101" y="1079"/>
                    <a:pt x="1058" y="1055"/>
                    <a:pt x="1013" y="1048"/>
                  </a:cubicBezTo>
                  <a:close/>
                  <a:moveTo>
                    <a:pt x="826" y="381"/>
                  </a:moveTo>
                  <a:cubicBezTo>
                    <a:pt x="442" y="381"/>
                    <a:pt x="442" y="381"/>
                    <a:pt x="442" y="381"/>
                  </a:cubicBezTo>
                  <a:cubicBezTo>
                    <a:pt x="442" y="0"/>
                    <a:pt x="442" y="0"/>
                    <a:pt x="442" y="0"/>
                  </a:cubicBezTo>
                  <a:cubicBezTo>
                    <a:pt x="826" y="0"/>
                    <a:pt x="826" y="0"/>
                    <a:pt x="826" y="0"/>
                  </a:cubicBezTo>
                  <a:cubicBezTo>
                    <a:pt x="826" y="381"/>
                    <a:pt x="826" y="381"/>
                    <a:pt x="826" y="381"/>
                  </a:cubicBezTo>
                  <a:cubicBezTo>
                    <a:pt x="826" y="381"/>
                    <a:pt x="826" y="381"/>
                    <a:pt x="826" y="381"/>
                  </a:cubicBezTo>
                  <a:close/>
                  <a:moveTo>
                    <a:pt x="386" y="381"/>
                  </a:moveTo>
                  <a:cubicBezTo>
                    <a:pt x="0" y="381"/>
                    <a:pt x="0" y="381"/>
                    <a:pt x="0" y="381"/>
                  </a:cubicBezTo>
                  <a:cubicBezTo>
                    <a:pt x="0" y="0"/>
                    <a:pt x="0" y="0"/>
                    <a:pt x="0" y="0"/>
                  </a:cubicBezTo>
                  <a:cubicBezTo>
                    <a:pt x="386" y="0"/>
                    <a:pt x="386" y="0"/>
                    <a:pt x="386" y="0"/>
                  </a:cubicBezTo>
                  <a:cubicBezTo>
                    <a:pt x="386" y="381"/>
                    <a:pt x="386" y="381"/>
                    <a:pt x="386" y="381"/>
                  </a:cubicBezTo>
                  <a:cubicBezTo>
                    <a:pt x="386" y="381"/>
                    <a:pt x="386" y="381"/>
                    <a:pt x="386" y="381"/>
                  </a:cubicBezTo>
                  <a:close/>
                  <a:moveTo>
                    <a:pt x="594" y="821"/>
                  </a:moveTo>
                  <a:cubicBezTo>
                    <a:pt x="442" y="821"/>
                    <a:pt x="442" y="821"/>
                    <a:pt x="442" y="821"/>
                  </a:cubicBezTo>
                  <a:cubicBezTo>
                    <a:pt x="442" y="437"/>
                    <a:pt x="442" y="437"/>
                    <a:pt x="442" y="437"/>
                  </a:cubicBezTo>
                  <a:cubicBezTo>
                    <a:pt x="826" y="437"/>
                    <a:pt x="826" y="437"/>
                    <a:pt x="826" y="437"/>
                  </a:cubicBezTo>
                  <a:cubicBezTo>
                    <a:pt x="826" y="821"/>
                    <a:pt x="826" y="821"/>
                    <a:pt x="826" y="821"/>
                  </a:cubicBezTo>
                  <a:cubicBezTo>
                    <a:pt x="826" y="821"/>
                    <a:pt x="826" y="821"/>
                    <a:pt x="826" y="821"/>
                  </a:cubicBezTo>
                  <a:cubicBezTo>
                    <a:pt x="755" y="561"/>
                    <a:pt x="755" y="561"/>
                    <a:pt x="755" y="561"/>
                  </a:cubicBezTo>
                  <a:cubicBezTo>
                    <a:pt x="755" y="561"/>
                    <a:pt x="755" y="561"/>
                    <a:pt x="755" y="561"/>
                  </a:cubicBezTo>
                  <a:cubicBezTo>
                    <a:pt x="755" y="561"/>
                    <a:pt x="755" y="561"/>
                    <a:pt x="755" y="561"/>
                  </a:cubicBezTo>
                  <a:cubicBezTo>
                    <a:pt x="736" y="492"/>
                    <a:pt x="693" y="478"/>
                    <a:pt x="663" y="478"/>
                  </a:cubicBezTo>
                  <a:cubicBezTo>
                    <a:pt x="653" y="478"/>
                    <a:pt x="644" y="478"/>
                    <a:pt x="636" y="480"/>
                  </a:cubicBezTo>
                  <a:cubicBezTo>
                    <a:pt x="627" y="482"/>
                    <a:pt x="591" y="490"/>
                    <a:pt x="570" y="520"/>
                  </a:cubicBezTo>
                  <a:cubicBezTo>
                    <a:pt x="558" y="537"/>
                    <a:pt x="547" y="563"/>
                    <a:pt x="554" y="601"/>
                  </a:cubicBezTo>
                  <a:cubicBezTo>
                    <a:pt x="594" y="821"/>
                    <a:pt x="594" y="821"/>
                    <a:pt x="594" y="821"/>
                  </a:cubicBezTo>
                  <a:cubicBezTo>
                    <a:pt x="594" y="821"/>
                    <a:pt x="594" y="821"/>
                    <a:pt x="594" y="821"/>
                  </a:cubicBezTo>
                  <a:close/>
                  <a:moveTo>
                    <a:pt x="371" y="1261"/>
                  </a:moveTo>
                  <a:cubicBezTo>
                    <a:pt x="0" y="1261"/>
                    <a:pt x="0" y="1261"/>
                    <a:pt x="0" y="1261"/>
                  </a:cubicBezTo>
                  <a:cubicBezTo>
                    <a:pt x="0" y="880"/>
                    <a:pt x="0" y="880"/>
                    <a:pt x="0" y="880"/>
                  </a:cubicBezTo>
                  <a:cubicBezTo>
                    <a:pt x="606" y="880"/>
                    <a:pt x="606" y="880"/>
                    <a:pt x="606" y="880"/>
                  </a:cubicBezTo>
                  <a:cubicBezTo>
                    <a:pt x="655" y="1150"/>
                    <a:pt x="655" y="1150"/>
                    <a:pt x="655" y="1150"/>
                  </a:cubicBezTo>
                  <a:cubicBezTo>
                    <a:pt x="655" y="1152"/>
                    <a:pt x="658" y="1155"/>
                    <a:pt x="658" y="1157"/>
                  </a:cubicBezTo>
                  <a:cubicBezTo>
                    <a:pt x="658" y="1157"/>
                    <a:pt x="658" y="1157"/>
                    <a:pt x="658" y="1157"/>
                  </a:cubicBezTo>
                  <a:cubicBezTo>
                    <a:pt x="658" y="1159"/>
                    <a:pt x="658" y="1159"/>
                    <a:pt x="658" y="1159"/>
                  </a:cubicBezTo>
                  <a:cubicBezTo>
                    <a:pt x="658" y="1171"/>
                    <a:pt x="653" y="1181"/>
                    <a:pt x="646" y="1193"/>
                  </a:cubicBezTo>
                  <a:cubicBezTo>
                    <a:pt x="644" y="1193"/>
                    <a:pt x="644" y="1193"/>
                    <a:pt x="644" y="1193"/>
                  </a:cubicBezTo>
                  <a:cubicBezTo>
                    <a:pt x="632" y="1193"/>
                    <a:pt x="620" y="1188"/>
                    <a:pt x="608" y="1178"/>
                  </a:cubicBezTo>
                  <a:cubicBezTo>
                    <a:pt x="608" y="1178"/>
                    <a:pt x="608" y="1178"/>
                    <a:pt x="608" y="1178"/>
                  </a:cubicBezTo>
                  <a:cubicBezTo>
                    <a:pt x="608" y="1178"/>
                    <a:pt x="608" y="1178"/>
                    <a:pt x="608" y="1178"/>
                  </a:cubicBezTo>
                  <a:cubicBezTo>
                    <a:pt x="591" y="1167"/>
                    <a:pt x="577" y="1140"/>
                    <a:pt x="563" y="1117"/>
                  </a:cubicBezTo>
                  <a:cubicBezTo>
                    <a:pt x="556" y="1107"/>
                    <a:pt x="551" y="1096"/>
                    <a:pt x="544" y="1086"/>
                  </a:cubicBezTo>
                  <a:cubicBezTo>
                    <a:pt x="539" y="1079"/>
                    <a:pt x="537" y="1074"/>
                    <a:pt x="532" y="1067"/>
                  </a:cubicBezTo>
                  <a:cubicBezTo>
                    <a:pt x="525" y="1053"/>
                    <a:pt x="516" y="1036"/>
                    <a:pt x="502" y="1022"/>
                  </a:cubicBezTo>
                  <a:cubicBezTo>
                    <a:pt x="473" y="991"/>
                    <a:pt x="428" y="972"/>
                    <a:pt x="388" y="972"/>
                  </a:cubicBezTo>
                  <a:cubicBezTo>
                    <a:pt x="362" y="972"/>
                    <a:pt x="338" y="980"/>
                    <a:pt x="319" y="994"/>
                  </a:cubicBezTo>
                  <a:cubicBezTo>
                    <a:pt x="293" y="1017"/>
                    <a:pt x="270" y="1069"/>
                    <a:pt x="298" y="1105"/>
                  </a:cubicBezTo>
                  <a:cubicBezTo>
                    <a:pt x="303" y="1110"/>
                    <a:pt x="305" y="1114"/>
                    <a:pt x="310" y="1119"/>
                  </a:cubicBezTo>
                  <a:cubicBezTo>
                    <a:pt x="319" y="1133"/>
                    <a:pt x="331" y="1148"/>
                    <a:pt x="336" y="1157"/>
                  </a:cubicBezTo>
                  <a:cubicBezTo>
                    <a:pt x="343" y="1174"/>
                    <a:pt x="350" y="1193"/>
                    <a:pt x="355" y="1207"/>
                  </a:cubicBezTo>
                  <a:cubicBezTo>
                    <a:pt x="355" y="1209"/>
                    <a:pt x="357" y="1214"/>
                    <a:pt x="357" y="1219"/>
                  </a:cubicBezTo>
                  <a:cubicBezTo>
                    <a:pt x="359" y="1233"/>
                    <a:pt x="364" y="1247"/>
                    <a:pt x="371" y="1261"/>
                  </a:cubicBezTo>
                  <a:close/>
                  <a:moveTo>
                    <a:pt x="386" y="821"/>
                  </a:moveTo>
                  <a:cubicBezTo>
                    <a:pt x="0" y="821"/>
                    <a:pt x="0" y="821"/>
                    <a:pt x="0" y="821"/>
                  </a:cubicBezTo>
                  <a:cubicBezTo>
                    <a:pt x="0" y="437"/>
                    <a:pt x="0" y="437"/>
                    <a:pt x="0" y="437"/>
                  </a:cubicBezTo>
                  <a:cubicBezTo>
                    <a:pt x="386" y="437"/>
                    <a:pt x="386" y="437"/>
                    <a:pt x="386" y="437"/>
                  </a:cubicBezTo>
                  <a:cubicBezTo>
                    <a:pt x="386" y="821"/>
                    <a:pt x="386" y="821"/>
                    <a:pt x="386" y="821"/>
                  </a:cubicBezTo>
                  <a:cubicBezTo>
                    <a:pt x="386" y="821"/>
                    <a:pt x="386" y="821"/>
                    <a:pt x="386" y="821"/>
                  </a:cubicBezTo>
                  <a:close/>
                </a:path>
              </a:pathLst>
            </a:custGeom>
            <a:solidFill>
              <a:schemeClr val="tx1"/>
            </a:solidFill>
            <a:ln>
              <a:noFill/>
            </a:ln>
          </p:spPr>
          <p:txBody>
            <a:bodyPr vert="horz" wrap="square" lIns="89630" tIns="44814" rIns="89630" bIns="44814" numCol="1" anchor="t" anchorCtr="0" compatLnSpc="1">
              <a:prstTxWarp prst="textNoShape">
                <a:avLst/>
              </a:prstTxWarp>
            </a:bodyPr>
            <a:lstStyle/>
            <a:p>
              <a:pPr defTabSz="914192"/>
              <a:endParaRPr lang="en-US" sz="1765" kern="0">
                <a:solidFill>
                  <a:srgbClr val="333333"/>
                </a:solidFill>
              </a:endParaRPr>
            </a:p>
          </p:txBody>
        </p:sp>
        <p:sp>
          <p:nvSpPr>
            <p:cNvPr id="110" name="TextBox 109"/>
            <p:cNvSpPr txBox="1"/>
            <p:nvPr/>
          </p:nvSpPr>
          <p:spPr>
            <a:xfrm>
              <a:off x="276231" y="5332876"/>
              <a:ext cx="1551146" cy="613972"/>
            </a:xfrm>
            <a:prstGeom prst="rect">
              <a:avLst/>
            </a:prstGeom>
            <a:noFill/>
          </p:spPr>
          <p:txBody>
            <a:bodyPr wrap="square" lIns="179259" tIns="143407" rIns="179259" bIns="143407" rtlCol="0">
              <a:spAutoFit/>
            </a:bodyPr>
            <a:lstStyle/>
            <a:p>
              <a:pPr defTabSz="914192">
                <a:lnSpc>
                  <a:spcPct val="90000"/>
                </a:lnSpc>
                <a:spcBef>
                  <a:spcPct val="0"/>
                </a:spcBef>
                <a:spcAft>
                  <a:spcPts val="588"/>
                </a:spcAft>
              </a:pPr>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Sensors </a:t>
              </a:r>
              <a:b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br>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and devices</a:t>
              </a:r>
            </a:p>
          </p:txBody>
        </p:sp>
        <p:sp>
          <p:nvSpPr>
            <p:cNvPr id="111" name="Freeform 16"/>
            <p:cNvSpPr>
              <a:spLocks noChangeAspect="1" noEditPoints="1"/>
            </p:cNvSpPr>
            <p:nvPr/>
          </p:nvSpPr>
          <p:spPr bwMode="auto">
            <a:xfrm>
              <a:off x="474853" y="4945056"/>
              <a:ext cx="576951" cy="530500"/>
            </a:xfrm>
            <a:custGeom>
              <a:avLst/>
              <a:gdLst>
                <a:gd name="T0" fmla="*/ 363 w 400"/>
                <a:gd name="T1" fmla="*/ 0 h 367"/>
                <a:gd name="T2" fmla="*/ 38 w 400"/>
                <a:gd name="T3" fmla="*/ 0 h 367"/>
                <a:gd name="T4" fmla="*/ 0 w 400"/>
                <a:gd name="T5" fmla="*/ 37 h 367"/>
                <a:gd name="T6" fmla="*/ 0 w 400"/>
                <a:gd name="T7" fmla="*/ 255 h 367"/>
                <a:gd name="T8" fmla="*/ 38 w 400"/>
                <a:gd name="T9" fmla="*/ 292 h 367"/>
                <a:gd name="T10" fmla="*/ 184 w 400"/>
                <a:gd name="T11" fmla="*/ 292 h 367"/>
                <a:gd name="T12" fmla="*/ 230 w 400"/>
                <a:gd name="T13" fmla="*/ 335 h 367"/>
                <a:gd name="T14" fmla="*/ 230 w 400"/>
                <a:gd name="T15" fmla="*/ 367 h 367"/>
                <a:gd name="T16" fmla="*/ 328 w 400"/>
                <a:gd name="T17" fmla="*/ 367 h 367"/>
                <a:gd name="T18" fmla="*/ 328 w 400"/>
                <a:gd name="T19" fmla="*/ 292 h 367"/>
                <a:gd name="T20" fmla="*/ 363 w 400"/>
                <a:gd name="T21" fmla="*/ 292 h 367"/>
                <a:gd name="T22" fmla="*/ 400 w 400"/>
                <a:gd name="T23" fmla="*/ 255 h 367"/>
                <a:gd name="T24" fmla="*/ 400 w 400"/>
                <a:gd name="T25" fmla="*/ 37 h 367"/>
                <a:gd name="T26" fmla="*/ 363 w 400"/>
                <a:gd name="T27" fmla="*/ 0 h 367"/>
                <a:gd name="T28" fmla="*/ 361 w 400"/>
                <a:gd name="T29" fmla="*/ 253 h 367"/>
                <a:gd name="T30" fmla="*/ 328 w 400"/>
                <a:gd name="T31" fmla="*/ 253 h 367"/>
                <a:gd name="T32" fmla="*/ 328 w 400"/>
                <a:gd name="T33" fmla="*/ 197 h 367"/>
                <a:gd name="T34" fmla="*/ 305 w 400"/>
                <a:gd name="T35" fmla="*/ 197 h 367"/>
                <a:gd name="T36" fmla="*/ 305 w 400"/>
                <a:gd name="T37" fmla="*/ 219 h 367"/>
                <a:gd name="T38" fmla="*/ 298 w 400"/>
                <a:gd name="T39" fmla="*/ 219 h 367"/>
                <a:gd name="T40" fmla="*/ 298 w 400"/>
                <a:gd name="T41" fmla="*/ 180 h 367"/>
                <a:gd name="T42" fmla="*/ 275 w 400"/>
                <a:gd name="T43" fmla="*/ 180 h 367"/>
                <a:gd name="T44" fmla="*/ 275 w 400"/>
                <a:gd name="T45" fmla="*/ 219 h 367"/>
                <a:gd name="T46" fmla="*/ 269 w 400"/>
                <a:gd name="T47" fmla="*/ 219 h 367"/>
                <a:gd name="T48" fmla="*/ 269 w 400"/>
                <a:gd name="T49" fmla="*/ 166 h 367"/>
                <a:gd name="T50" fmla="*/ 245 w 400"/>
                <a:gd name="T51" fmla="*/ 166 h 367"/>
                <a:gd name="T52" fmla="*/ 245 w 400"/>
                <a:gd name="T53" fmla="*/ 219 h 367"/>
                <a:gd name="T54" fmla="*/ 239 w 400"/>
                <a:gd name="T55" fmla="*/ 219 h 367"/>
                <a:gd name="T56" fmla="*/ 239 w 400"/>
                <a:gd name="T57" fmla="*/ 111 h 367"/>
                <a:gd name="T58" fmla="*/ 216 w 400"/>
                <a:gd name="T59" fmla="*/ 111 h 367"/>
                <a:gd name="T60" fmla="*/ 216 w 400"/>
                <a:gd name="T61" fmla="*/ 249 h 367"/>
                <a:gd name="T62" fmla="*/ 208 w 400"/>
                <a:gd name="T63" fmla="*/ 249 h 367"/>
                <a:gd name="T64" fmla="*/ 208 w 400"/>
                <a:gd name="T65" fmla="*/ 197 h 367"/>
                <a:gd name="T66" fmla="*/ 183 w 400"/>
                <a:gd name="T67" fmla="*/ 197 h 367"/>
                <a:gd name="T68" fmla="*/ 183 w 400"/>
                <a:gd name="T69" fmla="*/ 253 h 367"/>
                <a:gd name="T70" fmla="*/ 39 w 400"/>
                <a:gd name="T71" fmla="*/ 253 h 367"/>
                <a:gd name="T72" fmla="*/ 39 w 400"/>
                <a:gd name="T73" fmla="*/ 39 h 367"/>
                <a:gd name="T74" fmla="*/ 361 w 400"/>
                <a:gd name="T75" fmla="*/ 39 h 367"/>
                <a:gd name="T76" fmla="*/ 361 w 400"/>
                <a:gd name="T77" fmla="*/ 25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0" h="367">
                  <a:moveTo>
                    <a:pt x="363" y="0"/>
                  </a:moveTo>
                  <a:cubicBezTo>
                    <a:pt x="38" y="0"/>
                    <a:pt x="38" y="0"/>
                    <a:pt x="38" y="0"/>
                  </a:cubicBezTo>
                  <a:cubicBezTo>
                    <a:pt x="17" y="0"/>
                    <a:pt x="0" y="16"/>
                    <a:pt x="0" y="37"/>
                  </a:cubicBezTo>
                  <a:cubicBezTo>
                    <a:pt x="0" y="255"/>
                    <a:pt x="0" y="255"/>
                    <a:pt x="0" y="255"/>
                  </a:cubicBezTo>
                  <a:cubicBezTo>
                    <a:pt x="0" y="275"/>
                    <a:pt x="17" y="292"/>
                    <a:pt x="38" y="292"/>
                  </a:cubicBezTo>
                  <a:cubicBezTo>
                    <a:pt x="184" y="292"/>
                    <a:pt x="184" y="292"/>
                    <a:pt x="184" y="292"/>
                  </a:cubicBezTo>
                  <a:cubicBezTo>
                    <a:pt x="191" y="310"/>
                    <a:pt x="230" y="335"/>
                    <a:pt x="230" y="335"/>
                  </a:cubicBezTo>
                  <a:cubicBezTo>
                    <a:pt x="230" y="367"/>
                    <a:pt x="230" y="367"/>
                    <a:pt x="230" y="367"/>
                  </a:cubicBezTo>
                  <a:cubicBezTo>
                    <a:pt x="328" y="367"/>
                    <a:pt x="328" y="367"/>
                    <a:pt x="328" y="367"/>
                  </a:cubicBezTo>
                  <a:cubicBezTo>
                    <a:pt x="328" y="292"/>
                    <a:pt x="328" y="292"/>
                    <a:pt x="328" y="292"/>
                  </a:cubicBezTo>
                  <a:cubicBezTo>
                    <a:pt x="363" y="292"/>
                    <a:pt x="363" y="292"/>
                    <a:pt x="363" y="292"/>
                  </a:cubicBezTo>
                  <a:cubicBezTo>
                    <a:pt x="384" y="292"/>
                    <a:pt x="400" y="275"/>
                    <a:pt x="400" y="255"/>
                  </a:cubicBezTo>
                  <a:cubicBezTo>
                    <a:pt x="400" y="37"/>
                    <a:pt x="400" y="37"/>
                    <a:pt x="400" y="37"/>
                  </a:cubicBezTo>
                  <a:cubicBezTo>
                    <a:pt x="400" y="16"/>
                    <a:pt x="384" y="0"/>
                    <a:pt x="363" y="0"/>
                  </a:cubicBezTo>
                  <a:close/>
                  <a:moveTo>
                    <a:pt x="361" y="253"/>
                  </a:moveTo>
                  <a:cubicBezTo>
                    <a:pt x="328" y="253"/>
                    <a:pt x="328" y="253"/>
                    <a:pt x="328" y="253"/>
                  </a:cubicBezTo>
                  <a:cubicBezTo>
                    <a:pt x="328" y="197"/>
                    <a:pt x="328" y="197"/>
                    <a:pt x="328" y="197"/>
                  </a:cubicBezTo>
                  <a:cubicBezTo>
                    <a:pt x="328" y="181"/>
                    <a:pt x="305" y="181"/>
                    <a:pt x="305" y="197"/>
                  </a:cubicBezTo>
                  <a:cubicBezTo>
                    <a:pt x="305" y="219"/>
                    <a:pt x="305" y="219"/>
                    <a:pt x="305" y="219"/>
                  </a:cubicBezTo>
                  <a:cubicBezTo>
                    <a:pt x="305" y="222"/>
                    <a:pt x="298" y="222"/>
                    <a:pt x="298" y="219"/>
                  </a:cubicBezTo>
                  <a:cubicBezTo>
                    <a:pt x="298" y="180"/>
                    <a:pt x="298" y="180"/>
                    <a:pt x="298" y="180"/>
                  </a:cubicBezTo>
                  <a:cubicBezTo>
                    <a:pt x="298" y="165"/>
                    <a:pt x="275" y="165"/>
                    <a:pt x="275" y="180"/>
                  </a:cubicBezTo>
                  <a:cubicBezTo>
                    <a:pt x="275" y="219"/>
                    <a:pt x="275" y="219"/>
                    <a:pt x="275" y="219"/>
                  </a:cubicBezTo>
                  <a:cubicBezTo>
                    <a:pt x="275" y="222"/>
                    <a:pt x="269" y="222"/>
                    <a:pt x="269" y="219"/>
                  </a:cubicBezTo>
                  <a:cubicBezTo>
                    <a:pt x="269" y="166"/>
                    <a:pt x="269" y="166"/>
                    <a:pt x="269" y="166"/>
                  </a:cubicBezTo>
                  <a:cubicBezTo>
                    <a:pt x="269" y="150"/>
                    <a:pt x="245" y="150"/>
                    <a:pt x="245" y="166"/>
                  </a:cubicBezTo>
                  <a:cubicBezTo>
                    <a:pt x="245" y="219"/>
                    <a:pt x="245" y="219"/>
                    <a:pt x="245" y="219"/>
                  </a:cubicBezTo>
                  <a:cubicBezTo>
                    <a:pt x="245" y="222"/>
                    <a:pt x="239" y="222"/>
                    <a:pt x="239" y="219"/>
                  </a:cubicBezTo>
                  <a:cubicBezTo>
                    <a:pt x="239" y="111"/>
                    <a:pt x="239" y="111"/>
                    <a:pt x="239" y="111"/>
                  </a:cubicBezTo>
                  <a:cubicBezTo>
                    <a:pt x="239" y="96"/>
                    <a:pt x="216" y="96"/>
                    <a:pt x="216" y="111"/>
                  </a:cubicBezTo>
                  <a:cubicBezTo>
                    <a:pt x="216" y="249"/>
                    <a:pt x="216" y="249"/>
                    <a:pt x="216" y="249"/>
                  </a:cubicBezTo>
                  <a:cubicBezTo>
                    <a:pt x="216" y="252"/>
                    <a:pt x="208" y="252"/>
                    <a:pt x="208" y="249"/>
                  </a:cubicBezTo>
                  <a:cubicBezTo>
                    <a:pt x="208" y="197"/>
                    <a:pt x="208" y="197"/>
                    <a:pt x="208" y="197"/>
                  </a:cubicBezTo>
                  <a:cubicBezTo>
                    <a:pt x="208" y="178"/>
                    <a:pt x="183" y="179"/>
                    <a:pt x="183" y="197"/>
                  </a:cubicBezTo>
                  <a:cubicBezTo>
                    <a:pt x="183" y="253"/>
                    <a:pt x="183" y="253"/>
                    <a:pt x="183" y="253"/>
                  </a:cubicBezTo>
                  <a:cubicBezTo>
                    <a:pt x="39" y="253"/>
                    <a:pt x="39" y="253"/>
                    <a:pt x="39" y="253"/>
                  </a:cubicBezTo>
                  <a:cubicBezTo>
                    <a:pt x="39" y="39"/>
                    <a:pt x="39" y="39"/>
                    <a:pt x="39" y="39"/>
                  </a:cubicBezTo>
                  <a:cubicBezTo>
                    <a:pt x="361" y="39"/>
                    <a:pt x="361" y="39"/>
                    <a:pt x="361" y="39"/>
                  </a:cubicBezTo>
                  <a:cubicBezTo>
                    <a:pt x="361" y="253"/>
                    <a:pt x="361" y="253"/>
                    <a:pt x="361" y="253"/>
                  </a:cubicBez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914192"/>
              <a:endParaRPr lang="en-US" sz="1765" kern="0">
                <a:solidFill>
                  <a:srgbClr val="333333"/>
                </a:solidFill>
              </a:endParaRPr>
            </a:p>
          </p:txBody>
        </p:sp>
      </p:grpSp>
      <p:sp>
        <p:nvSpPr>
          <p:cNvPr id="21" name="Rectangle 20"/>
          <p:cNvSpPr/>
          <p:nvPr/>
        </p:nvSpPr>
        <p:spPr>
          <a:xfrm>
            <a:off x="5123400" y="6078705"/>
            <a:ext cx="1407879" cy="338378"/>
          </a:xfrm>
          <a:prstGeom prst="rect">
            <a:avLst/>
          </a:prstGeom>
        </p:spPr>
        <p:txBody>
          <a:bodyPr wrap="none">
            <a:spAutoFit/>
          </a:bodyPr>
          <a:lstStyle/>
          <a:p>
            <a:pPr algn="ctr" defTabSz="710729">
              <a:spcBef>
                <a:spcPct val="0"/>
              </a:spcBef>
              <a:spcAft>
                <a:spcPct val="35000"/>
              </a:spcAft>
            </a:pPr>
            <a:r>
              <a:rPr lang="en-US" sz="1567"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INTELLIGENCE</a:t>
            </a:r>
          </a:p>
        </p:txBody>
      </p:sp>
      <p:sp>
        <p:nvSpPr>
          <p:cNvPr id="2" name="Right Arrow 1"/>
          <p:cNvSpPr/>
          <p:nvPr/>
        </p:nvSpPr>
        <p:spPr bwMode="auto">
          <a:xfrm>
            <a:off x="1720763" y="6117374"/>
            <a:ext cx="3416476" cy="25451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a:xfrm>
            <a:off x="10915445" y="6078705"/>
            <a:ext cx="876912" cy="338378"/>
          </a:xfrm>
          <a:prstGeom prst="rect">
            <a:avLst/>
          </a:prstGeom>
        </p:spPr>
        <p:txBody>
          <a:bodyPr wrap="none">
            <a:spAutoFit/>
          </a:bodyPr>
          <a:lstStyle/>
          <a:p>
            <a:pPr algn="ctr" defTabSz="710729">
              <a:spcBef>
                <a:spcPct val="0"/>
              </a:spcBef>
              <a:spcAft>
                <a:spcPct val="35000"/>
              </a:spcAft>
            </a:pPr>
            <a:r>
              <a:rPr lang="en-US" sz="1567"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ACTION</a:t>
            </a:r>
          </a:p>
        </p:txBody>
      </p:sp>
      <p:grpSp>
        <p:nvGrpSpPr>
          <p:cNvPr id="18" name="Group 17"/>
          <p:cNvGrpSpPr/>
          <p:nvPr/>
        </p:nvGrpSpPr>
        <p:grpSpPr>
          <a:xfrm>
            <a:off x="10705717" y="3016192"/>
            <a:ext cx="1215508" cy="1033688"/>
            <a:chOff x="10920388" y="2780901"/>
            <a:chExt cx="1239881" cy="1054416"/>
          </a:xfrm>
        </p:grpSpPr>
        <p:grpSp>
          <p:nvGrpSpPr>
            <p:cNvPr id="9" name="Group 8"/>
            <p:cNvGrpSpPr/>
            <p:nvPr/>
          </p:nvGrpSpPr>
          <p:grpSpPr>
            <a:xfrm>
              <a:off x="11311238" y="2780901"/>
              <a:ext cx="458181" cy="590870"/>
              <a:chOff x="8824650" y="2294433"/>
              <a:chExt cx="368737" cy="475523"/>
            </a:xfrm>
          </p:grpSpPr>
          <p:sp>
            <p:nvSpPr>
              <p:cNvPr id="117" name="Freeform 74"/>
              <p:cNvSpPr>
                <a:spLocks noEditPoints="1"/>
              </p:cNvSpPr>
              <p:nvPr/>
            </p:nvSpPr>
            <p:spPr bwMode="auto">
              <a:xfrm flipH="1">
                <a:off x="8824650" y="2294433"/>
                <a:ext cx="176113" cy="475523"/>
              </a:xfrm>
              <a:custGeom>
                <a:avLst/>
                <a:gdLst>
                  <a:gd name="T0" fmla="*/ 417 w 858"/>
                  <a:gd name="T1" fmla="*/ 0 h 2322"/>
                  <a:gd name="T2" fmla="*/ 609 w 858"/>
                  <a:gd name="T3" fmla="*/ 191 h 2322"/>
                  <a:gd name="T4" fmla="*/ 417 w 858"/>
                  <a:gd name="T5" fmla="*/ 377 h 2322"/>
                  <a:gd name="T6" fmla="*/ 226 w 858"/>
                  <a:gd name="T7" fmla="*/ 191 h 2322"/>
                  <a:gd name="T8" fmla="*/ 417 w 858"/>
                  <a:gd name="T9" fmla="*/ 0 h 2322"/>
                  <a:gd name="T10" fmla="*/ 191 w 858"/>
                  <a:gd name="T11" fmla="*/ 2218 h 2322"/>
                  <a:gd name="T12" fmla="*/ 301 w 858"/>
                  <a:gd name="T13" fmla="*/ 2322 h 2322"/>
                  <a:gd name="T14" fmla="*/ 406 w 858"/>
                  <a:gd name="T15" fmla="*/ 2218 h 2322"/>
                  <a:gd name="T16" fmla="*/ 406 w 858"/>
                  <a:gd name="T17" fmla="*/ 1324 h 2322"/>
                  <a:gd name="T18" fmla="*/ 452 w 858"/>
                  <a:gd name="T19" fmla="*/ 1324 h 2322"/>
                  <a:gd name="T20" fmla="*/ 452 w 858"/>
                  <a:gd name="T21" fmla="*/ 2218 h 2322"/>
                  <a:gd name="T22" fmla="*/ 557 w 858"/>
                  <a:gd name="T23" fmla="*/ 2322 h 2322"/>
                  <a:gd name="T24" fmla="*/ 667 w 858"/>
                  <a:gd name="T25" fmla="*/ 2218 h 2322"/>
                  <a:gd name="T26" fmla="*/ 667 w 858"/>
                  <a:gd name="T27" fmla="*/ 679 h 2322"/>
                  <a:gd name="T28" fmla="*/ 713 w 858"/>
                  <a:gd name="T29" fmla="*/ 679 h 2322"/>
                  <a:gd name="T30" fmla="*/ 713 w 858"/>
                  <a:gd name="T31" fmla="*/ 1248 h 2322"/>
                  <a:gd name="T32" fmla="*/ 858 w 858"/>
                  <a:gd name="T33" fmla="*/ 1248 h 2322"/>
                  <a:gd name="T34" fmla="*/ 858 w 858"/>
                  <a:gd name="T35" fmla="*/ 667 h 2322"/>
                  <a:gd name="T36" fmla="*/ 638 w 858"/>
                  <a:gd name="T37" fmla="*/ 418 h 2322"/>
                  <a:gd name="T38" fmla="*/ 215 w 858"/>
                  <a:gd name="T39" fmla="*/ 418 h 2322"/>
                  <a:gd name="T40" fmla="*/ 0 w 858"/>
                  <a:gd name="T41" fmla="*/ 662 h 2322"/>
                  <a:gd name="T42" fmla="*/ 0 w 858"/>
                  <a:gd name="T43" fmla="*/ 1248 h 2322"/>
                  <a:gd name="T44" fmla="*/ 145 w 858"/>
                  <a:gd name="T45" fmla="*/ 1248 h 2322"/>
                  <a:gd name="T46" fmla="*/ 145 w 858"/>
                  <a:gd name="T47" fmla="*/ 679 h 2322"/>
                  <a:gd name="T48" fmla="*/ 197 w 858"/>
                  <a:gd name="T49" fmla="*/ 679 h 2322"/>
                  <a:gd name="T50" fmla="*/ 191 w 858"/>
                  <a:gd name="T51" fmla="*/ 2218 h 2322"/>
                  <a:gd name="T52" fmla="*/ 191 w 858"/>
                  <a:gd name="T53" fmla="*/ 2218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8" h="2322">
                    <a:moveTo>
                      <a:pt x="417" y="0"/>
                    </a:moveTo>
                    <a:cubicBezTo>
                      <a:pt x="522" y="0"/>
                      <a:pt x="609" y="87"/>
                      <a:pt x="609" y="191"/>
                    </a:cubicBezTo>
                    <a:cubicBezTo>
                      <a:pt x="609" y="296"/>
                      <a:pt x="522" y="377"/>
                      <a:pt x="417" y="377"/>
                    </a:cubicBezTo>
                    <a:cubicBezTo>
                      <a:pt x="313" y="377"/>
                      <a:pt x="226" y="296"/>
                      <a:pt x="226" y="191"/>
                    </a:cubicBezTo>
                    <a:cubicBezTo>
                      <a:pt x="226" y="87"/>
                      <a:pt x="313" y="0"/>
                      <a:pt x="417" y="0"/>
                    </a:cubicBezTo>
                    <a:close/>
                    <a:moveTo>
                      <a:pt x="191" y="2218"/>
                    </a:moveTo>
                    <a:cubicBezTo>
                      <a:pt x="191" y="2276"/>
                      <a:pt x="244" y="2322"/>
                      <a:pt x="301" y="2322"/>
                    </a:cubicBezTo>
                    <a:cubicBezTo>
                      <a:pt x="359" y="2322"/>
                      <a:pt x="406" y="2276"/>
                      <a:pt x="406" y="2218"/>
                    </a:cubicBezTo>
                    <a:cubicBezTo>
                      <a:pt x="406" y="1324"/>
                      <a:pt x="406" y="1324"/>
                      <a:pt x="406" y="1324"/>
                    </a:cubicBezTo>
                    <a:cubicBezTo>
                      <a:pt x="452" y="1324"/>
                      <a:pt x="452" y="1324"/>
                      <a:pt x="452" y="1324"/>
                    </a:cubicBezTo>
                    <a:cubicBezTo>
                      <a:pt x="452" y="2218"/>
                      <a:pt x="452" y="2218"/>
                      <a:pt x="452" y="2218"/>
                    </a:cubicBezTo>
                    <a:cubicBezTo>
                      <a:pt x="452" y="2276"/>
                      <a:pt x="499" y="2322"/>
                      <a:pt x="557" y="2322"/>
                    </a:cubicBezTo>
                    <a:cubicBezTo>
                      <a:pt x="620" y="2322"/>
                      <a:pt x="667" y="2276"/>
                      <a:pt x="667" y="2218"/>
                    </a:cubicBezTo>
                    <a:cubicBezTo>
                      <a:pt x="667" y="679"/>
                      <a:pt x="667" y="679"/>
                      <a:pt x="667" y="679"/>
                    </a:cubicBezTo>
                    <a:cubicBezTo>
                      <a:pt x="713" y="679"/>
                      <a:pt x="713" y="679"/>
                      <a:pt x="713" y="679"/>
                    </a:cubicBezTo>
                    <a:cubicBezTo>
                      <a:pt x="713" y="1248"/>
                      <a:pt x="713" y="1248"/>
                      <a:pt x="713" y="1248"/>
                    </a:cubicBezTo>
                    <a:cubicBezTo>
                      <a:pt x="713" y="1358"/>
                      <a:pt x="858" y="1358"/>
                      <a:pt x="858" y="1248"/>
                    </a:cubicBezTo>
                    <a:cubicBezTo>
                      <a:pt x="858" y="667"/>
                      <a:pt x="858" y="667"/>
                      <a:pt x="858" y="667"/>
                    </a:cubicBezTo>
                    <a:cubicBezTo>
                      <a:pt x="858" y="540"/>
                      <a:pt x="788" y="418"/>
                      <a:pt x="638" y="418"/>
                    </a:cubicBezTo>
                    <a:cubicBezTo>
                      <a:pt x="215" y="418"/>
                      <a:pt x="215" y="418"/>
                      <a:pt x="215" y="418"/>
                    </a:cubicBezTo>
                    <a:cubicBezTo>
                      <a:pt x="81" y="418"/>
                      <a:pt x="0" y="528"/>
                      <a:pt x="0" y="662"/>
                    </a:cubicBezTo>
                    <a:cubicBezTo>
                      <a:pt x="0" y="1248"/>
                      <a:pt x="0" y="1248"/>
                      <a:pt x="0" y="1248"/>
                    </a:cubicBezTo>
                    <a:cubicBezTo>
                      <a:pt x="0" y="1358"/>
                      <a:pt x="145" y="1358"/>
                      <a:pt x="145" y="1248"/>
                    </a:cubicBezTo>
                    <a:cubicBezTo>
                      <a:pt x="145" y="679"/>
                      <a:pt x="145" y="679"/>
                      <a:pt x="145" y="679"/>
                    </a:cubicBezTo>
                    <a:cubicBezTo>
                      <a:pt x="197" y="679"/>
                      <a:pt x="197" y="679"/>
                      <a:pt x="197" y="679"/>
                    </a:cubicBezTo>
                    <a:cubicBezTo>
                      <a:pt x="191" y="2218"/>
                      <a:pt x="191" y="2218"/>
                      <a:pt x="191" y="2218"/>
                    </a:cubicBezTo>
                    <a:cubicBezTo>
                      <a:pt x="191" y="2218"/>
                      <a:pt x="191" y="2218"/>
                      <a:pt x="191" y="2218"/>
                    </a:cubicBezTo>
                    <a:close/>
                  </a:path>
                </a:pathLst>
              </a:custGeom>
              <a:solidFill>
                <a:schemeClr val="tx1"/>
              </a:solidFill>
              <a:ln>
                <a:noFill/>
              </a:ln>
            </p:spPr>
            <p:txBody>
              <a:bodyPr vert="horz" wrap="square" lIns="89630" tIns="44814" rIns="89630" bIns="44814" numCol="1" anchor="t" anchorCtr="0" compatLnSpc="1">
                <a:prstTxWarp prst="textNoShape">
                  <a:avLst/>
                </a:prstTxWarp>
              </a:bodyPr>
              <a:lstStyle/>
              <a:p>
                <a:pPr defTabSz="914192"/>
                <a:endParaRPr lang="en-US" sz="1765" kern="0">
                  <a:solidFill>
                    <a:srgbClr val="333333"/>
                  </a:solidFill>
                </a:endParaRPr>
              </a:p>
            </p:txBody>
          </p:sp>
          <p:sp>
            <p:nvSpPr>
              <p:cNvPr id="118" name="Freeform 74"/>
              <p:cNvSpPr>
                <a:spLocks noEditPoints="1"/>
              </p:cNvSpPr>
              <p:nvPr/>
            </p:nvSpPr>
            <p:spPr bwMode="auto">
              <a:xfrm flipH="1">
                <a:off x="9017274" y="2294433"/>
                <a:ext cx="176113" cy="475523"/>
              </a:xfrm>
              <a:custGeom>
                <a:avLst/>
                <a:gdLst>
                  <a:gd name="T0" fmla="*/ 417 w 858"/>
                  <a:gd name="T1" fmla="*/ 0 h 2322"/>
                  <a:gd name="T2" fmla="*/ 609 w 858"/>
                  <a:gd name="T3" fmla="*/ 191 h 2322"/>
                  <a:gd name="T4" fmla="*/ 417 w 858"/>
                  <a:gd name="T5" fmla="*/ 377 h 2322"/>
                  <a:gd name="T6" fmla="*/ 226 w 858"/>
                  <a:gd name="T7" fmla="*/ 191 h 2322"/>
                  <a:gd name="T8" fmla="*/ 417 w 858"/>
                  <a:gd name="T9" fmla="*/ 0 h 2322"/>
                  <a:gd name="T10" fmla="*/ 191 w 858"/>
                  <a:gd name="T11" fmla="*/ 2218 h 2322"/>
                  <a:gd name="T12" fmla="*/ 301 w 858"/>
                  <a:gd name="T13" fmla="*/ 2322 h 2322"/>
                  <a:gd name="T14" fmla="*/ 406 w 858"/>
                  <a:gd name="T15" fmla="*/ 2218 h 2322"/>
                  <a:gd name="T16" fmla="*/ 406 w 858"/>
                  <a:gd name="T17" fmla="*/ 1324 h 2322"/>
                  <a:gd name="T18" fmla="*/ 452 w 858"/>
                  <a:gd name="T19" fmla="*/ 1324 h 2322"/>
                  <a:gd name="T20" fmla="*/ 452 w 858"/>
                  <a:gd name="T21" fmla="*/ 2218 h 2322"/>
                  <a:gd name="T22" fmla="*/ 557 w 858"/>
                  <a:gd name="T23" fmla="*/ 2322 h 2322"/>
                  <a:gd name="T24" fmla="*/ 667 w 858"/>
                  <a:gd name="T25" fmla="*/ 2218 h 2322"/>
                  <a:gd name="T26" fmla="*/ 667 w 858"/>
                  <a:gd name="T27" fmla="*/ 679 h 2322"/>
                  <a:gd name="T28" fmla="*/ 713 w 858"/>
                  <a:gd name="T29" fmla="*/ 679 h 2322"/>
                  <a:gd name="T30" fmla="*/ 713 w 858"/>
                  <a:gd name="T31" fmla="*/ 1248 h 2322"/>
                  <a:gd name="T32" fmla="*/ 858 w 858"/>
                  <a:gd name="T33" fmla="*/ 1248 h 2322"/>
                  <a:gd name="T34" fmla="*/ 858 w 858"/>
                  <a:gd name="T35" fmla="*/ 667 h 2322"/>
                  <a:gd name="T36" fmla="*/ 638 w 858"/>
                  <a:gd name="T37" fmla="*/ 418 h 2322"/>
                  <a:gd name="T38" fmla="*/ 215 w 858"/>
                  <a:gd name="T39" fmla="*/ 418 h 2322"/>
                  <a:gd name="T40" fmla="*/ 0 w 858"/>
                  <a:gd name="T41" fmla="*/ 662 h 2322"/>
                  <a:gd name="T42" fmla="*/ 0 w 858"/>
                  <a:gd name="T43" fmla="*/ 1248 h 2322"/>
                  <a:gd name="T44" fmla="*/ 145 w 858"/>
                  <a:gd name="T45" fmla="*/ 1248 h 2322"/>
                  <a:gd name="T46" fmla="*/ 145 w 858"/>
                  <a:gd name="T47" fmla="*/ 679 h 2322"/>
                  <a:gd name="T48" fmla="*/ 197 w 858"/>
                  <a:gd name="T49" fmla="*/ 679 h 2322"/>
                  <a:gd name="T50" fmla="*/ 191 w 858"/>
                  <a:gd name="T51" fmla="*/ 2218 h 2322"/>
                  <a:gd name="T52" fmla="*/ 191 w 858"/>
                  <a:gd name="T53" fmla="*/ 2218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8" h="2322">
                    <a:moveTo>
                      <a:pt x="417" y="0"/>
                    </a:moveTo>
                    <a:cubicBezTo>
                      <a:pt x="522" y="0"/>
                      <a:pt x="609" y="87"/>
                      <a:pt x="609" y="191"/>
                    </a:cubicBezTo>
                    <a:cubicBezTo>
                      <a:pt x="609" y="296"/>
                      <a:pt x="522" y="377"/>
                      <a:pt x="417" y="377"/>
                    </a:cubicBezTo>
                    <a:cubicBezTo>
                      <a:pt x="313" y="377"/>
                      <a:pt x="226" y="296"/>
                      <a:pt x="226" y="191"/>
                    </a:cubicBezTo>
                    <a:cubicBezTo>
                      <a:pt x="226" y="87"/>
                      <a:pt x="313" y="0"/>
                      <a:pt x="417" y="0"/>
                    </a:cubicBezTo>
                    <a:close/>
                    <a:moveTo>
                      <a:pt x="191" y="2218"/>
                    </a:moveTo>
                    <a:cubicBezTo>
                      <a:pt x="191" y="2276"/>
                      <a:pt x="244" y="2322"/>
                      <a:pt x="301" y="2322"/>
                    </a:cubicBezTo>
                    <a:cubicBezTo>
                      <a:pt x="359" y="2322"/>
                      <a:pt x="406" y="2276"/>
                      <a:pt x="406" y="2218"/>
                    </a:cubicBezTo>
                    <a:cubicBezTo>
                      <a:pt x="406" y="1324"/>
                      <a:pt x="406" y="1324"/>
                      <a:pt x="406" y="1324"/>
                    </a:cubicBezTo>
                    <a:cubicBezTo>
                      <a:pt x="452" y="1324"/>
                      <a:pt x="452" y="1324"/>
                      <a:pt x="452" y="1324"/>
                    </a:cubicBezTo>
                    <a:cubicBezTo>
                      <a:pt x="452" y="2218"/>
                      <a:pt x="452" y="2218"/>
                      <a:pt x="452" y="2218"/>
                    </a:cubicBezTo>
                    <a:cubicBezTo>
                      <a:pt x="452" y="2276"/>
                      <a:pt x="499" y="2322"/>
                      <a:pt x="557" y="2322"/>
                    </a:cubicBezTo>
                    <a:cubicBezTo>
                      <a:pt x="620" y="2322"/>
                      <a:pt x="667" y="2276"/>
                      <a:pt x="667" y="2218"/>
                    </a:cubicBezTo>
                    <a:cubicBezTo>
                      <a:pt x="667" y="679"/>
                      <a:pt x="667" y="679"/>
                      <a:pt x="667" y="679"/>
                    </a:cubicBezTo>
                    <a:cubicBezTo>
                      <a:pt x="713" y="679"/>
                      <a:pt x="713" y="679"/>
                      <a:pt x="713" y="679"/>
                    </a:cubicBezTo>
                    <a:cubicBezTo>
                      <a:pt x="713" y="1248"/>
                      <a:pt x="713" y="1248"/>
                      <a:pt x="713" y="1248"/>
                    </a:cubicBezTo>
                    <a:cubicBezTo>
                      <a:pt x="713" y="1358"/>
                      <a:pt x="858" y="1358"/>
                      <a:pt x="858" y="1248"/>
                    </a:cubicBezTo>
                    <a:cubicBezTo>
                      <a:pt x="858" y="667"/>
                      <a:pt x="858" y="667"/>
                      <a:pt x="858" y="667"/>
                    </a:cubicBezTo>
                    <a:cubicBezTo>
                      <a:pt x="858" y="540"/>
                      <a:pt x="788" y="418"/>
                      <a:pt x="638" y="418"/>
                    </a:cubicBezTo>
                    <a:cubicBezTo>
                      <a:pt x="215" y="418"/>
                      <a:pt x="215" y="418"/>
                      <a:pt x="215" y="418"/>
                    </a:cubicBezTo>
                    <a:cubicBezTo>
                      <a:pt x="81" y="418"/>
                      <a:pt x="0" y="528"/>
                      <a:pt x="0" y="662"/>
                    </a:cubicBezTo>
                    <a:cubicBezTo>
                      <a:pt x="0" y="1248"/>
                      <a:pt x="0" y="1248"/>
                      <a:pt x="0" y="1248"/>
                    </a:cubicBezTo>
                    <a:cubicBezTo>
                      <a:pt x="0" y="1358"/>
                      <a:pt x="145" y="1358"/>
                      <a:pt x="145" y="1248"/>
                    </a:cubicBezTo>
                    <a:cubicBezTo>
                      <a:pt x="145" y="679"/>
                      <a:pt x="145" y="679"/>
                      <a:pt x="145" y="679"/>
                    </a:cubicBezTo>
                    <a:cubicBezTo>
                      <a:pt x="197" y="679"/>
                      <a:pt x="197" y="679"/>
                      <a:pt x="197" y="679"/>
                    </a:cubicBezTo>
                    <a:cubicBezTo>
                      <a:pt x="191" y="2218"/>
                      <a:pt x="191" y="2218"/>
                      <a:pt x="191" y="2218"/>
                    </a:cubicBezTo>
                    <a:cubicBezTo>
                      <a:pt x="191" y="2218"/>
                      <a:pt x="191" y="2218"/>
                      <a:pt x="191" y="2218"/>
                    </a:cubicBezTo>
                    <a:close/>
                  </a:path>
                </a:pathLst>
              </a:custGeom>
              <a:solidFill>
                <a:schemeClr val="tx1"/>
              </a:solidFill>
              <a:ln>
                <a:noFill/>
              </a:ln>
            </p:spPr>
            <p:txBody>
              <a:bodyPr vert="horz" wrap="square" lIns="89630" tIns="44814" rIns="89630" bIns="44814" numCol="1" anchor="t" anchorCtr="0" compatLnSpc="1">
                <a:prstTxWarp prst="textNoShape">
                  <a:avLst/>
                </a:prstTxWarp>
              </a:bodyPr>
              <a:lstStyle/>
              <a:p>
                <a:pPr defTabSz="914192"/>
                <a:endParaRPr lang="en-US" sz="1765" kern="0">
                  <a:solidFill>
                    <a:srgbClr val="333333"/>
                  </a:solidFill>
                </a:endParaRPr>
              </a:p>
            </p:txBody>
          </p:sp>
        </p:grpSp>
        <p:sp>
          <p:nvSpPr>
            <p:cNvPr id="119" name="TextBox 118"/>
            <p:cNvSpPr txBox="1"/>
            <p:nvPr/>
          </p:nvSpPr>
          <p:spPr>
            <a:xfrm>
              <a:off x="10920388" y="3380620"/>
              <a:ext cx="1239881" cy="454697"/>
            </a:xfrm>
            <a:prstGeom prst="rect">
              <a:avLst/>
            </a:prstGeom>
            <a:noFill/>
          </p:spPr>
          <p:txBody>
            <a:bodyPr wrap="square" lIns="179259" tIns="143407" rIns="179259" bIns="143407" rtlCol="0">
              <a:spAutoFit/>
            </a:bodyPr>
            <a:lstStyle/>
            <a:p>
              <a:pPr algn="ctr" defTabSz="914192">
                <a:lnSpc>
                  <a:spcPct val="90000"/>
                </a:lnSpc>
                <a:spcBef>
                  <a:spcPct val="0"/>
                </a:spcBef>
                <a:spcAft>
                  <a:spcPts val="588"/>
                </a:spcAft>
              </a:pPr>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People</a:t>
              </a:r>
            </a:p>
          </p:txBody>
        </p:sp>
      </p:grpSp>
      <p:grpSp>
        <p:nvGrpSpPr>
          <p:cNvPr id="19" name="Group 18"/>
          <p:cNvGrpSpPr/>
          <p:nvPr/>
        </p:nvGrpSpPr>
        <p:grpSpPr>
          <a:xfrm>
            <a:off x="10866888" y="4667611"/>
            <a:ext cx="1055875" cy="1282933"/>
            <a:chOff x="11084791" y="4760710"/>
            <a:chExt cx="1077047" cy="1308658"/>
          </a:xfrm>
        </p:grpSpPr>
        <p:grpSp>
          <p:nvGrpSpPr>
            <p:cNvPr id="10" name="Group 9"/>
            <p:cNvGrpSpPr/>
            <p:nvPr/>
          </p:nvGrpSpPr>
          <p:grpSpPr>
            <a:xfrm>
              <a:off x="11311897" y="4760710"/>
              <a:ext cx="503712" cy="783392"/>
              <a:chOff x="8597110" y="4718972"/>
              <a:chExt cx="361215" cy="561776"/>
            </a:xfrm>
          </p:grpSpPr>
          <p:sp>
            <p:nvSpPr>
              <p:cNvPr id="120" name="Freeform 68"/>
              <p:cNvSpPr>
                <a:spLocks/>
              </p:cNvSpPr>
              <p:nvPr/>
            </p:nvSpPr>
            <p:spPr bwMode="auto">
              <a:xfrm rot="16200000">
                <a:off x="8612012" y="5015484"/>
                <a:ext cx="273629" cy="256899"/>
              </a:xfrm>
              <a:custGeom>
                <a:avLst/>
                <a:gdLst>
                  <a:gd name="T0" fmla="*/ 564 w 1203"/>
                  <a:gd name="T1" fmla="*/ 1129 h 1129"/>
                  <a:gd name="T2" fmla="*/ 0 w 1203"/>
                  <a:gd name="T3" fmla="*/ 565 h 1129"/>
                  <a:gd name="T4" fmla="*/ 564 w 1203"/>
                  <a:gd name="T5" fmla="*/ 0 h 1129"/>
                  <a:gd name="T6" fmla="*/ 1115 w 1203"/>
                  <a:gd name="T7" fmla="*/ 443 h 1129"/>
                  <a:gd name="T8" fmla="*/ 1203 w 1203"/>
                  <a:gd name="T9" fmla="*/ 449 h 1129"/>
                  <a:gd name="T10" fmla="*/ 1055 w 1203"/>
                  <a:gd name="T11" fmla="*/ 599 h 1129"/>
                  <a:gd name="T12" fmla="*/ 876 w 1203"/>
                  <a:gd name="T13" fmla="*/ 426 h 1129"/>
                  <a:gd name="T14" fmla="*/ 963 w 1203"/>
                  <a:gd name="T15" fmla="*/ 432 h 1129"/>
                  <a:gd name="T16" fmla="*/ 431 w 1203"/>
                  <a:gd name="T17" fmla="*/ 166 h 1129"/>
                  <a:gd name="T18" fmla="*/ 165 w 1203"/>
                  <a:gd name="T19" fmla="*/ 698 h 1129"/>
                  <a:gd name="T20" fmla="*/ 564 w 1203"/>
                  <a:gd name="T21" fmla="*/ 985 h 1129"/>
                  <a:gd name="T22" fmla="*/ 564 w 1203"/>
                  <a:gd name="T23" fmla="*/ 112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3" h="1129">
                    <a:moveTo>
                      <a:pt x="564" y="1129"/>
                    </a:moveTo>
                    <a:cubicBezTo>
                      <a:pt x="252" y="1129"/>
                      <a:pt x="0" y="877"/>
                      <a:pt x="0" y="565"/>
                    </a:cubicBezTo>
                    <a:cubicBezTo>
                      <a:pt x="0" y="253"/>
                      <a:pt x="252" y="0"/>
                      <a:pt x="564" y="0"/>
                    </a:cubicBezTo>
                    <a:cubicBezTo>
                      <a:pt x="829" y="0"/>
                      <a:pt x="1058" y="184"/>
                      <a:pt x="1115" y="443"/>
                    </a:cubicBezTo>
                    <a:cubicBezTo>
                      <a:pt x="1203" y="449"/>
                      <a:pt x="1203" y="449"/>
                      <a:pt x="1203" y="449"/>
                    </a:cubicBezTo>
                    <a:cubicBezTo>
                      <a:pt x="1055" y="599"/>
                      <a:pt x="1055" y="599"/>
                      <a:pt x="1055" y="599"/>
                    </a:cubicBezTo>
                    <a:cubicBezTo>
                      <a:pt x="876" y="426"/>
                      <a:pt x="876" y="426"/>
                      <a:pt x="876" y="426"/>
                    </a:cubicBezTo>
                    <a:cubicBezTo>
                      <a:pt x="963" y="432"/>
                      <a:pt x="963" y="432"/>
                      <a:pt x="963" y="432"/>
                    </a:cubicBezTo>
                    <a:cubicBezTo>
                      <a:pt x="889" y="212"/>
                      <a:pt x="651" y="93"/>
                      <a:pt x="431" y="166"/>
                    </a:cubicBezTo>
                    <a:cubicBezTo>
                      <a:pt x="211" y="239"/>
                      <a:pt x="92" y="477"/>
                      <a:pt x="165" y="698"/>
                    </a:cubicBezTo>
                    <a:cubicBezTo>
                      <a:pt x="222" y="869"/>
                      <a:pt x="383" y="985"/>
                      <a:pt x="564" y="985"/>
                    </a:cubicBezTo>
                    <a:lnTo>
                      <a:pt x="564" y="1129"/>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914192"/>
                <a:endParaRPr lang="en-US" sz="1765" kern="0">
                  <a:solidFill>
                    <a:srgbClr val="333333"/>
                  </a:solidFill>
                </a:endParaRPr>
              </a:p>
            </p:txBody>
          </p:sp>
          <p:sp>
            <p:nvSpPr>
              <p:cNvPr id="121" name="Freeform 69"/>
              <p:cNvSpPr>
                <a:spLocks/>
              </p:cNvSpPr>
              <p:nvPr/>
            </p:nvSpPr>
            <p:spPr bwMode="auto">
              <a:xfrm rot="16200000">
                <a:off x="8699407" y="4896072"/>
                <a:ext cx="286127" cy="231709"/>
              </a:xfrm>
              <a:custGeom>
                <a:avLst/>
                <a:gdLst>
                  <a:gd name="T0" fmla="*/ 219 w 1258"/>
                  <a:gd name="T1" fmla="*/ 0 h 1018"/>
                  <a:gd name="T2" fmla="*/ 321 w 1258"/>
                  <a:gd name="T3" fmla="*/ 102 h 1018"/>
                  <a:gd name="T4" fmla="*/ 321 w 1258"/>
                  <a:gd name="T5" fmla="*/ 697 h 1018"/>
                  <a:gd name="T6" fmla="*/ 916 w 1258"/>
                  <a:gd name="T7" fmla="*/ 697 h 1018"/>
                  <a:gd name="T8" fmla="*/ 1017 w 1258"/>
                  <a:gd name="T9" fmla="*/ 532 h 1018"/>
                  <a:gd name="T10" fmla="*/ 930 w 1258"/>
                  <a:gd name="T11" fmla="*/ 539 h 1018"/>
                  <a:gd name="T12" fmla="*/ 1110 w 1258"/>
                  <a:gd name="T13" fmla="*/ 365 h 1018"/>
                  <a:gd name="T14" fmla="*/ 1258 w 1258"/>
                  <a:gd name="T15" fmla="*/ 515 h 1018"/>
                  <a:gd name="T16" fmla="*/ 1170 w 1258"/>
                  <a:gd name="T17" fmla="*/ 522 h 1018"/>
                  <a:gd name="T18" fmla="*/ 496 w 1258"/>
                  <a:gd name="T19" fmla="*/ 951 h 1018"/>
                  <a:gd name="T20" fmla="*/ 67 w 1258"/>
                  <a:gd name="T21" fmla="*/ 277 h 1018"/>
                  <a:gd name="T22" fmla="*/ 219 w 1258"/>
                  <a:gd name="T2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8" h="1018">
                    <a:moveTo>
                      <a:pt x="219" y="0"/>
                    </a:moveTo>
                    <a:cubicBezTo>
                      <a:pt x="321" y="102"/>
                      <a:pt x="321" y="102"/>
                      <a:pt x="321" y="102"/>
                    </a:cubicBezTo>
                    <a:cubicBezTo>
                      <a:pt x="157" y="266"/>
                      <a:pt x="157" y="533"/>
                      <a:pt x="321" y="697"/>
                    </a:cubicBezTo>
                    <a:cubicBezTo>
                      <a:pt x="486" y="861"/>
                      <a:pt x="752" y="861"/>
                      <a:pt x="916" y="697"/>
                    </a:cubicBezTo>
                    <a:cubicBezTo>
                      <a:pt x="962" y="651"/>
                      <a:pt x="997" y="594"/>
                      <a:pt x="1017" y="532"/>
                    </a:cubicBezTo>
                    <a:cubicBezTo>
                      <a:pt x="930" y="539"/>
                      <a:pt x="930" y="539"/>
                      <a:pt x="930" y="539"/>
                    </a:cubicBezTo>
                    <a:cubicBezTo>
                      <a:pt x="1110" y="365"/>
                      <a:pt x="1110" y="365"/>
                      <a:pt x="1110" y="365"/>
                    </a:cubicBezTo>
                    <a:cubicBezTo>
                      <a:pt x="1258" y="515"/>
                      <a:pt x="1258" y="515"/>
                      <a:pt x="1258" y="515"/>
                    </a:cubicBezTo>
                    <a:cubicBezTo>
                      <a:pt x="1170" y="522"/>
                      <a:pt x="1170" y="522"/>
                      <a:pt x="1170" y="522"/>
                    </a:cubicBezTo>
                    <a:cubicBezTo>
                      <a:pt x="1102" y="826"/>
                      <a:pt x="801" y="1018"/>
                      <a:pt x="496" y="951"/>
                    </a:cubicBezTo>
                    <a:cubicBezTo>
                      <a:pt x="192" y="883"/>
                      <a:pt x="0" y="582"/>
                      <a:pt x="67" y="277"/>
                    </a:cubicBezTo>
                    <a:cubicBezTo>
                      <a:pt x="91" y="172"/>
                      <a:pt x="143" y="76"/>
                      <a:pt x="219" y="0"/>
                    </a:cubicBez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914192"/>
                <a:endParaRPr lang="en-US" sz="1765" kern="0">
                  <a:solidFill>
                    <a:srgbClr val="333333"/>
                  </a:solidFill>
                </a:endParaRPr>
              </a:p>
            </p:txBody>
          </p:sp>
          <p:sp>
            <p:nvSpPr>
              <p:cNvPr id="122" name="Freeform 70"/>
              <p:cNvSpPr>
                <a:spLocks/>
              </p:cNvSpPr>
              <p:nvPr/>
            </p:nvSpPr>
            <p:spPr bwMode="auto">
              <a:xfrm rot="16200000">
                <a:off x="8591100" y="4724982"/>
                <a:ext cx="281801" cy="269782"/>
              </a:xfrm>
              <a:custGeom>
                <a:avLst/>
                <a:gdLst>
                  <a:gd name="T0" fmla="*/ 220 w 1239"/>
                  <a:gd name="T1" fmla="*/ 1019 h 1185"/>
                  <a:gd name="T2" fmla="*/ 220 w 1239"/>
                  <a:gd name="T3" fmla="*/ 221 h 1185"/>
                  <a:gd name="T4" fmla="*/ 1019 w 1239"/>
                  <a:gd name="T5" fmla="*/ 221 h 1185"/>
                  <a:gd name="T6" fmla="*/ 1019 w 1239"/>
                  <a:gd name="T7" fmla="*/ 1019 h 1185"/>
                  <a:gd name="T8" fmla="*/ 620 w 1239"/>
                  <a:gd name="T9" fmla="*/ 1185 h 1185"/>
                  <a:gd name="T10" fmla="*/ 620 w 1239"/>
                  <a:gd name="T11" fmla="*/ 1041 h 1185"/>
                  <a:gd name="T12" fmla="*/ 1040 w 1239"/>
                  <a:gd name="T13" fmla="*/ 620 h 1185"/>
                  <a:gd name="T14" fmla="*/ 620 w 1239"/>
                  <a:gd name="T15" fmla="*/ 199 h 1185"/>
                  <a:gd name="T16" fmla="*/ 199 w 1239"/>
                  <a:gd name="T17" fmla="*/ 620 h 1185"/>
                  <a:gd name="T18" fmla="*/ 322 w 1239"/>
                  <a:gd name="T19" fmla="*/ 917 h 1185"/>
                  <a:gd name="T20" fmla="*/ 220 w 1239"/>
                  <a:gd name="T21" fmla="*/ 1019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9" h="1185">
                    <a:moveTo>
                      <a:pt x="220" y="1019"/>
                    </a:moveTo>
                    <a:cubicBezTo>
                      <a:pt x="0" y="799"/>
                      <a:pt x="0" y="441"/>
                      <a:pt x="220" y="221"/>
                    </a:cubicBezTo>
                    <a:cubicBezTo>
                      <a:pt x="441" y="0"/>
                      <a:pt x="798" y="0"/>
                      <a:pt x="1019" y="221"/>
                    </a:cubicBezTo>
                    <a:cubicBezTo>
                      <a:pt x="1239" y="441"/>
                      <a:pt x="1239" y="799"/>
                      <a:pt x="1019" y="1019"/>
                    </a:cubicBezTo>
                    <a:cubicBezTo>
                      <a:pt x="913" y="1125"/>
                      <a:pt x="769" y="1185"/>
                      <a:pt x="620" y="1185"/>
                    </a:cubicBezTo>
                    <a:cubicBezTo>
                      <a:pt x="620" y="1041"/>
                      <a:pt x="620" y="1041"/>
                      <a:pt x="620" y="1041"/>
                    </a:cubicBezTo>
                    <a:cubicBezTo>
                      <a:pt x="852" y="1041"/>
                      <a:pt x="1040" y="852"/>
                      <a:pt x="1040" y="620"/>
                    </a:cubicBezTo>
                    <a:cubicBezTo>
                      <a:pt x="1040" y="387"/>
                      <a:pt x="852" y="199"/>
                      <a:pt x="620" y="199"/>
                    </a:cubicBezTo>
                    <a:cubicBezTo>
                      <a:pt x="387" y="199"/>
                      <a:pt x="199" y="387"/>
                      <a:pt x="199" y="620"/>
                    </a:cubicBezTo>
                    <a:cubicBezTo>
                      <a:pt x="199" y="732"/>
                      <a:pt x="243" y="839"/>
                      <a:pt x="322" y="917"/>
                    </a:cubicBezTo>
                    <a:lnTo>
                      <a:pt x="220" y="1019"/>
                    </a:lnTo>
                    <a:close/>
                  </a:path>
                </a:pathLst>
              </a:custGeom>
              <a:solidFill>
                <a:schemeClr val="tx1"/>
              </a:solidFill>
              <a:ln>
                <a:noFill/>
              </a:ln>
              <a:extLst/>
            </p:spPr>
            <p:txBody>
              <a:bodyPr vert="horz" wrap="square" lIns="89630" tIns="44814" rIns="89630" bIns="44814" numCol="1" anchor="t" anchorCtr="0" compatLnSpc="1">
                <a:prstTxWarp prst="textNoShape">
                  <a:avLst/>
                </a:prstTxWarp>
              </a:bodyPr>
              <a:lstStyle/>
              <a:p>
                <a:pPr defTabSz="914192"/>
                <a:endParaRPr lang="en-US" sz="1765" kern="0">
                  <a:solidFill>
                    <a:srgbClr val="333333"/>
                  </a:solidFill>
                </a:endParaRPr>
              </a:p>
            </p:txBody>
          </p:sp>
        </p:grpSp>
        <p:sp>
          <p:nvSpPr>
            <p:cNvPr id="124" name="TextBox 123"/>
            <p:cNvSpPr txBox="1"/>
            <p:nvPr/>
          </p:nvSpPr>
          <p:spPr>
            <a:xfrm>
              <a:off x="11084791" y="5455396"/>
              <a:ext cx="1077047" cy="613972"/>
            </a:xfrm>
            <a:prstGeom prst="rect">
              <a:avLst/>
            </a:prstGeom>
            <a:noFill/>
          </p:spPr>
          <p:txBody>
            <a:bodyPr wrap="square" lIns="179259" tIns="143407" rIns="179259" bIns="143407" rtlCol="0">
              <a:spAutoFit/>
            </a:bodyPr>
            <a:lstStyle/>
            <a:p>
              <a:pPr defTabSz="914192">
                <a:lnSpc>
                  <a:spcPct val="90000"/>
                </a:lnSpc>
                <a:spcBef>
                  <a:spcPct val="0"/>
                </a:spcBef>
                <a:spcAft>
                  <a:spcPts val="588"/>
                </a:spcAft>
              </a:pPr>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Automated </a:t>
              </a:r>
              <a:b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br>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Systems</a:t>
              </a:r>
            </a:p>
          </p:txBody>
        </p:sp>
      </p:grpSp>
      <p:sp>
        <p:nvSpPr>
          <p:cNvPr id="37" name="Right Arrow 36"/>
          <p:cNvSpPr/>
          <p:nvPr/>
        </p:nvSpPr>
        <p:spPr bwMode="auto">
          <a:xfrm>
            <a:off x="6651341" y="6117374"/>
            <a:ext cx="3750854" cy="25451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3936435" y="1755687"/>
            <a:ext cx="2328066" cy="4235175"/>
            <a:chOff x="4015367" y="1790395"/>
            <a:chExt cx="2374749" cy="4320099"/>
          </a:xfrm>
        </p:grpSpPr>
        <p:sp>
          <p:nvSpPr>
            <p:cNvPr id="42" name="Rectangle 41"/>
            <p:cNvSpPr/>
            <p:nvPr/>
          </p:nvSpPr>
          <p:spPr bwMode="auto">
            <a:xfrm>
              <a:off x="4015367" y="1790395"/>
              <a:ext cx="2079506" cy="4320099"/>
            </a:xfrm>
            <a:prstGeom prst="rect">
              <a:avLst/>
            </a:prstGeom>
            <a:solidFill>
              <a:srgbClr val="0078D7"/>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7922" tIns="44814" rIns="17922" bIns="89604" numCol="1" spcCol="1270" anchor="t" anchorCtr="0">
              <a:noAutofit/>
            </a:bodyPr>
            <a:lstStyle/>
            <a:p>
              <a:pPr algn="ctr" defTabSz="710729">
                <a:spcBef>
                  <a:spcPct val="0"/>
                </a:spcBef>
                <a:spcAft>
                  <a:spcPct val="35000"/>
                </a:spcAft>
              </a:pPr>
              <a:r>
                <a:rPr lang="en-US" sz="1568"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Big Data Stores</a:t>
              </a:r>
            </a:p>
          </p:txBody>
        </p:sp>
        <p:pic>
          <p:nvPicPr>
            <p:cNvPr id="36" name="Picture 13"/>
            <p:cNvPicPr>
              <a:picLocks noChangeAspect="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128059" y="4437777"/>
              <a:ext cx="329771" cy="42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38"/>
            <p:cNvSpPr/>
            <p:nvPr/>
          </p:nvSpPr>
          <p:spPr bwMode="auto">
            <a:xfrm>
              <a:off x="4149766" y="3430749"/>
              <a:ext cx="331473" cy="331473"/>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4188894" y="3468844"/>
              <a:ext cx="44486" cy="44486"/>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4331042" y="3468844"/>
              <a:ext cx="44486" cy="44486"/>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Oval 47"/>
            <p:cNvSpPr/>
            <p:nvPr/>
          </p:nvSpPr>
          <p:spPr bwMode="auto">
            <a:xfrm>
              <a:off x="4258333" y="3469240"/>
              <a:ext cx="47754" cy="47755"/>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Oval 48"/>
            <p:cNvSpPr/>
            <p:nvPr/>
          </p:nvSpPr>
          <p:spPr bwMode="auto">
            <a:xfrm>
              <a:off x="4400481" y="3469240"/>
              <a:ext cx="47754" cy="47755"/>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4188894" y="3621011"/>
              <a:ext cx="44486" cy="44486"/>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4331042" y="3621011"/>
              <a:ext cx="44486" cy="44486"/>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2" name="Oval 51"/>
            <p:cNvSpPr/>
            <p:nvPr/>
          </p:nvSpPr>
          <p:spPr bwMode="auto">
            <a:xfrm>
              <a:off x="4258333" y="3621407"/>
              <a:ext cx="47754" cy="47755"/>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3" name="Oval 52"/>
            <p:cNvSpPr/>
            <p:nvPr/>
          </p:nvSpPr>
          <p:spPr bwMode="auto">
            <a:xfrm>
              <a:off x="4400481" y="3621407"/>
              <a:ext cx="47754" cy="47755"/>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4261998" y="3693760"/>
              <a:ext cx="44486" cy="44486"/>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4404146" y="3693760"/>
              <a:ext cx="44486" cy="44486"/>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Oval 55"/>
            <p:cNvSpPr/>
            <p:nvPr/>
          </p:nvSpPr>
          <p:spPr bwMode="auto">
            <a:xfrm>
              <a:off x="4189290" y="3694156"/>
              <a:ext cx="47754" cy="47755"/>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7" name="Oval 56"/>
            <p:cNvSpPr/>
            <p:nvPr/>
          </p:nvSpPr>
          <p:spPr bwMode="auto">
            <a:xfrm>
              <a:off x="4331438" y="3694156"/>
              <a:ext cx="47754" cy="47755"/>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4261998" y="3534947"/>
              <a:ext cx="44486" cy="44486"/>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4404146" y="3534947"/>
              <a:ext cx="44486" cy="44486"/>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60" name="Oval 59"/>
            <p:cNvSpPr/>
            <p:nvPr/>
          </p:nvSpPr>
          <p:spPr bwMode="auto">
            <a:xfrm>
              <a:off x="4189290" y="3535344"/>
              <a:ext cx="47754" cy="47755"/>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61" name="Oval 60"/>
            <p:cNvSpPr/>
            <p:nvPr/>
          </p:nvSpPr>
          <p:spPr bwMode="auto">
            <a:xfrm>
              <a:off x="4331438" y="3535344"/>
              <a:ext cx="47754" cy="47755"/>
            </a:xfrm>
            <a:prstGeom prst="ellips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a:xfrm>
              <a:off x="4508069" y="3352325"/>
              <a:ext cx="1144929" cy="461665"/>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Azure </a:t>
              </a:r>
            </a:p>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Data Lake store</a:t>
              </a:r>
              <a:endParaRPr lang="en-US" sz="1176" kern="0" dirty="0">
                <a:gradFill>
                  <a:gsLst>
                    <a:gs pos="0">
                      <a:srgbClr val="FFFFFF"/>
                    </a:gs>
                    <a:gs pos="100000">
                      <a:srgbClr val="FFFFFF"/>
                    </a:gs>
                  </a:gsLst>
                  <a:lin ang="5400000" scaled="0"/>
                </a:gradFill>
              </a:endParaRPr>
            </a:p>
          </p:txBody>
        </p:sp>
        <p:sp>
          <p:nvSpPr>
            <p:cNvPr id="82" name="Rectangle 81"/>
            <p:cNvSpPr/>
            <p:nvPr/>
          </p:nvSpPr>
          <p:spPr>
            <a:xfrm>
              <a:off x="4489683" y="4446182"/>
              <a:ext cx="1463542" cy="453970"/>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Azure</a:t>
              </a:r>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 </a:t>
              </a:r>
            </a:p>
            <a:p>
              <a:pPr defTabSz="896386"/>
              <a:r>
                <a:rPr lang="en-US" sz="1127"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SQL Data Warehouse</a:t>
              </a:r>
              <a:endParaRPr lang="en-US" sz="1127" kern="0" dirty="0">
                <a:gradFill>
                  <a:gsLst>
                    <a:gs pos="0">
                      <a:srgbClr val="FFFFFF"/>
                    </a:gs>
                    <a:gs pos="100000">
                      <a:srgbClr val="FFFFFF"/>
                    </a:gs>
                  </a:gsLst>
                  <a:lin ang="5400000" scaled="0"/>
                </a:gradFill>
              </a:endParaRPr>
            </a:p>
          </p:txBody>
        </p:sp>
        <p:grpSp>
          <p:nvGrpSpPr>
            <p:cNvPr id="145" name="Group 144"/>
            <p:cNvGrpSpPr/>
            <p:nvPr/>
          </p:nvGrpSpPr>
          <p:grpSpPr>
            <a:xfrm>
              <a:off x="6094873" y="5254390"/>
              <a:ext cx="295243" cy="853675"/>
              <a:chOff x="3832324" y="5254390"/>
              <a:chExt cx="295243" cy="853675"/>
            </a:xfrm>
          </p:grpSpPr>
          <p:sp>
            <p:nvSpPr>
              <p:cNvPr id="146" name="Isosceles Triangle 145"/>
              <p:cNvSpPr/>
              <p:nvPr/>
            </p:nvSpPr>
            <p:spPr bwMode="auto">
              <a:xfrm rot="5400000">
                <a:off x="3576707" y="5557205"/>
                <a:ext cx="853675" cy="248045"/>
              </a:xfrm>
              <a:prstGeom prs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47" name="Isosceles Triangle 146"/>
              <p:cNvSpPr/>
              <p:nvPr/>
            </p:nvSpPr>
            <p:spPr bwMode="auto">
              <a:xfrm rot="5400000">
                <a:off x="3529509" y="5557205"/>
                <a:ext cx="853675" cy="248045"/>
              </a:xfrm>
              <a:prstGeom prst="triangle">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7" name="Group 6"/>
          <p:cNvGrpSpPr/>
          <p:nvPr/>
        </p:nvGrpSpPr>
        <p:grpSpPr>
          <a:xfrm>
            <a:off x="1720762" y="1755687"/>
            <a:ext cx="2325667" cy="4235175"/>
            <a:chOff x="1755266" y="1790395"/>
            <a:chExt cx="2372301" cy="4320099"/>
          </a:xfrm>
        </p:grpSpPr>
        <p:sp>
          <p:nvSpPr>
            <p:cNvPr id="41" name="Rectangle 40"/>
            <p:cNvSpPr/>
            <p:nvPr/>
          </p:nvSpPr>
          <p:spPr bwMode="auto">
            <a:xfrm>
              <a:off x="1755266" y="1790395"/>
              <a:ext cx="2079506" cy="4320099"/>
            </a:xfrm>
            <a:prstGeom prst="rect">
              <a:avLst/>
            </a:prstGeom>
            <a:solidFill>
              <a:srgbClr val="00BCF2"/>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7922" tIns="44814" rIns="17922" bIns="89604" numCol="1" spcCol="1270" anchor="t" anchorCtr="0">
              <a:noAutofit/>
            </a:bodyPr>
            <a:lstStyle/>
            <a:p>
              <a:pPr algn="ctr" defTabSz="710729">
                <a:spcBef>
                  <a:spcPct val="0"/>
                </a:spcBef>
                <a:spcAft>
                  <a:spcPct val="35000"/>
                </a:spcAft>
              </a:pPr>
              <a:r>
                <a:rPr lang="en-US" sz="1568"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Information Management</a:t>
              </a: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2648" y="2887432"/>
              <a:ext cx="375108" cy="375108"/>
            </a:xfrm>
            <a:prstGeom prst="rect">
              <a:avLst/>
            </a:prstGeom>
          </p:spPr>
        </p:pic>
        <p:sp>
          <p:nvSpPr>
            <p:cNvPr id="77" name="Freeform 30"/>
            <p:cNvSpPr>
              <a:spLocks noEditPoints="1"/>
            </p:cNvSpPr>
            <p:nvPr/>
          </p:nvSpPr>
          <p:spPr bwMode="auto">
            <a:xfrm>
              <a:off x="1943680" y="3996178"/>
              <a:ext cx="273043" cy="347423"/>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rgbClr val="FFFFFF"/>
            </a:solidFill>
            <a:ln>
              <a:noFill/>
            </a:ln>
            <a:extLst/>
          </p:spPr>
          <p:txBody>
            <a:bodyPr vert="horz" wrap="square" lIns="89630" tIns="44814" rIns="89630" bIns="44814" numCol="1" anchor="t" anchorCtr="0" compatLnSpc="1">
              <a:prstTxWarp prst="textNoShape">
                <a:avLst/>
              </a:prstTxWarp>
            </a:bodyPr>
            <a:lstStyle/>
            <a:p>
              <a:pPr defTabSz="878004" fontAlgn="base">
                <a:spcBef>
                  <a:spcPct val="0"/>
                </a:spcBef>
                <a:spcAft>
                  <a:spcPct val="0"/>
                </a:spcAft>
                <a:defRPr/>
              </a:pPr>
              <a:endParaRPr lang="en-US" sz="1632" kern="0" dirty="0">
                <a:solidFill>
                  <a:srgbClr val="000000"/>
                </a:solidFill>
                <a:ea typeface="MS PGothic" charset="0"/>
              </a:endParaRPr>
            </a:p>
          </p:txBody>
        </p:sp>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2648" y="5001504"/>
              <a:ext cx="339648" cy="352813"/>
            </a:xfrm>
            <a:prstGeom prst="rect">
              <a:avLst/>
            </a:prstGeom>
          </p:spPr>
        </p:pic>
        <p:sp>
          <p:nvSpPr>
            <p:cNvPr id="4" name="Rectangle 3"/>
            <p:cNvSpPr/>
            <p:nvPr/>
          </p:nvSpPr>
          <p:spPr>
            <a:xfrm>
              <a:off x="2295424" y="2888599"/>
              <a:ext cx="1009122" cy="461665"/>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Azure </a:t>
              </a:r>
            </a:p>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Data Factory </a:t>
              </a:r>
              <a:endParaRPr lang="en-US" sz="1176" kern="0" dirty="0">
                <a:gradFill>
                  <a:gsLst>
                    <a:gs pos="0">
                      <a:srgbClr val="FFFFFF"/>
                    </a:gs>
                    <a:gs pos="100000">
                      <a:srgbClr val="FFFFFF"/>
                    </a:gs>
                  </a:gsLst>
                  <a:lin ang="5400000" scaled="0"/>
                </a:gradFill>
              </a:endParaRPr>
            </a:p>
          </p:txBody>
        </p:sp>
        <p:sp>
          <p:nvSpPr>
            <p:cNvPr id="79" name="Rectangle 78"/>
            <p:cNvSpPr/>
            <p:nvPr/>
          </p:nvSpPr>
          <p:spPr>
            <a:xfrm>
              <a:off x="2295424" y="3922283"/>
              <a:ext cx="999313" cy="461665"/>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Azure </a:t>
              </a:r>
            </a:p>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Data Catalog</a:t>
              </a:r>
              <a:endParaRPr lang="en-US" sz="1176" kern="0" dirty="0">
                <a:gradFill>
                  <a:gsLst>
                    <a:gs pos="0">
                      <a:srgbClr val="FFFFFF"/>
                    </a:gs>
                    <a:gs pos="100000">
                      <a:srgbClr val="FFFFFF"/>
                    </a:gs>
                  </a:gsLst>
                  <a:lin ang="5400000" scaled="0"/>
                </a:gradFill>
              </a:endParaRPr>
            </a:p>
          </p:txBody>
        </p:sp>
        <p:sp>
          <p:nvSpPr>
            <p:cNvPr id="80" name="Rectangle 79"/>
            <p:cNvSpPr/>
            <p:nvPr/>
          </p:nvSpPr>
          <p:spPr>
            <a:xfrm>
              <a:off x="2295424" y="4954772"/>
              <a:ext cx="833626" cy="461665"/>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Azure </a:t>
              </a:r>
            </a:p>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Event Hub</a:t>
              </a:r>
              <a:endParaRPr lang="en-US" sz="1176" kern="0" dirty="0">
                <a:gradFill>
                  <a:gsLst>
                    <a:gs pos="0">
                      <a:srgbClr val="FFFFFF"/>
                    </a:gs>
                    <a:gs pos="100000">
                      <a:srgbClr val="FFFFFF"/>
                    </a:gs>
                  </a:gsLst>
                  <a:lin ang="5400000" scaled="0"/>
                </a:gradFill>
              </a:endParaRPr>
            </a:p>
          </p:txBody>
        </p:sp>
        <p:grpSp>
          <p:nvGrpSpPr>
            <p:cNvPr id="12" name="Group 11"/>
            <p:cNvGrpSpPr/>
            <p:nvPr/>
          </p:nvGrpSpPr>
          <p:grpSpPr>
            <a:xfrm>
              <a:off x="3832324" y="5254390"/>
              <a:ext cx="295243" cy="853675"/>
              <a:chOff x="3832324" y="5254390"/>
              <a:chExt cx="295243" cy="853675"/>
            </a:xfrm>
          </p:grpSpPr>
          <p:sp>
            <p:nvSpPr>
              <p:cNvPr id="144" name="Isosceles Triangle 143"/>
              <p:cNvSpPr/>
              <p:nvPr/>
            </p:nvSpPr>
            <p:spPr bwMode="auto">
              <a:xfrm rot="5400000">
                <a:off x="3576707" y="5557205"/>
                <a:ext cx="853675" cy="248045"/>
              </a:xfrm>
              <a:prstGeom prs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Isosceles Triangle 10"/>
              <p:cNvSpPr/>
              <p:nvPr/>
            </p:nvSpPr>
            <p:spPr bwMode="auto">
              <a:xfrm rot="5400000">
                <a:off x="3529509" y="5557205"/>
                <a:ext cx="853675" cy="248045"/>
              </a:xfrm>
              <a:prstGeom prst="triangle">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3" name="Group 12"/>
          <p:cNvGrpSpPr/>
          <p:nvPr/>
        </p:nvGrpSpPr>
        <p:grpSpPr>
          <a:xfrm>
            <a:off x="6154506" y="1755687"/>
            <a:ext cx="2323554" cy="4235175"/>
            <a:chOff x="6277916" y="1790395"/>
            <a:chExt cx="2370146" cy="4320099"/>
          </a:xfrm>
        </p:grpSpPr>
        <p:grpSp>
          <p:nvGrpSpPr>
            <p:cNvPr id="24" name="Group 23"/>
            <p:cNvGrpSpPr/>
            <p:nvPr/>
          </p:nvGrpSpPr>
          <p:grpSpPr>
            <a:xfrm>
              <a:off x="6277916" y="1790395"/>
              <a:ext cx="2370146" cy="4320099"/>
              <a:chOff x="6277916" y="1790395"/>
              <a:chExt cx="2370146" cy="4320099"/>
            </a:xfrm>
          </p:grpSpPr>
          <p:sp>
            <p:nvSpPr>
              <p:cNvPr id="43" name="Rectangle 42"/>
              <p:cNvSpPr/>
              <p:nvPr/>
            </p:nvSpPr>
            <p:spPr bwMode="auto">
              <a:xfrm>
                <a:off x="6277916" y="1790395"/>
                <a:ext cx="2079506" cy="4320099"/>
              </a:xfrm>
              <a:prstGeom prst="rect">
                <a:avLst/>
              </a:prstGeom>
              <a:solidFill>
                <a:srgbClr val="005AA1"/>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7922" tIns="44814" rIns="17922" bIns="89604" numCol="1" spcCol="1270" anchor="t" anchorCtr="0">
                <a:noAutofit/>
              </a:bodyPr>
              <a:lstStyle/>
              <a:p>
                <a:pPr algn="ctr" defTabSz="710729">
                  <a:spcBef>
                    <a:spcPct val="0"/>
                  </a:spcBef>
                  <a:spcAft>
                    <a:spcPct val="35000"/>
                  </a:spcAft>
                </a:pPr>
                <a:r>
                  <a:rPr lang="en-US" sz="1568"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Machine Learning </a:t>
                </a:r>
                <a:br>
                  <a:rPr lang="en-US" sz="1568"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br>
                <a:r>
                  <a:rPr lang="en-US" sz="1568" b="1"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and Analytics</a:t>
                </a:r>
              </a:p>
            </p:txBody>
          </p:sp>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8398" y="2896065"/>
                <a:ext cx="353933" cy="375063"/>
              </a:xfrm>
              <a:prstGeom prst="rect">
                <a:avLst/>
              </a:prstGeom>
            </p:spPr>
          </p:pic>
          <p:pic>
            <p:nvPicPr>
              <p:cNvPr id="75" name="Picture 74"/>
              <p:cNvPicPr>
                <a:picLocks noChangeAspect="1"/>
              </p:cNvPicPr>
              <p:nvPr/>
            </p:nvPicPr>
            <p:blipFill>
              <a:blip r:embed="rId8" cstate="print">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6397728" y="4360197"/>
                <a:ext cx="428269" cy="310126"/>
              </a:xfrm>
              <a:prstGeom prst="rect">
                <a:avLst/>
              </a:prstGeom>
            </p:spPr>
          </p:pic>
          <p:pic>
            <p:nvPicPr>
              <p:cNvPr id="76" name="Pictur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87414" y="5026497"/>
                <a:ext cx="474530" cy="367761"/>
              </a:xfrm>
              <a:prstGeom prst="rect">
                <a:avLst/>
              </a:prstGeom>
            </p:spPr>
          </p:pic>
          <p:sp>
            <p:nvSpPr>
              <p:cNvPr id="83" name="Rectangle 82"/>
              <p:cNvSpPr/>
              <p:nvPr/>
            </p:nvSpPr>
            <p:spPr>
              <a:xfrm>
                <a:off x="6767968" y="2860458"/>
                <a:ext cx="1297791" cy="461665"/>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Azure </a:t>
                </a:r>
              </a:p>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Machine Learning</a:t>
                </a:r>
              </a:p>
            </p:txBody>
          </p:sp>
          <p:sp>
            <p:nvSpPr>
              <p:cNvPr id="84" name="Rectangle 83"/>
              <p:cNvSpPr/>
              <p:nvPr/>
            </p:nvSpPr>
            <p:spPr>
              <a:xfrm>
                <a:off x="6825997" y="4293375"/>
                <a:ext cx="1457831" cy="461665"/>
              </a:xfrm>
              <a:prstGeom prst="rect">
                <a:avLst/>
              </a:prstGeom>
            </p:spPr>
            <p:txBody>
              <a:bodyPr wrap="squar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Azure  HDInsight </a:t>
                </a:r>
              </a:p>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(Hadoop and Spark)</a:t>
                </a:r>
              </a:p>
            </p:txBody>
          </p:sp>
          <p:sp>
            <p:nvSpPr>
              <p:cNvPr id="85" name="Rectangle 84"/>
              <p:cNvSpPr/>
              <p:nvPr/>
            </p:nvSpPr>
            <p:spPr>
              <a:xfrm>
                <a:off x="6844706" y="4954772"/>
                <a:ext cx="1205010" cy="461665"/>
              </a:xfrm>
              <a:prstGeom prst="rect">
                <a:avLst/>
              </a:prstGeom>
            </p:spPr>
            <p:txBody>
              <a:bodyPr wrap="non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Azure </a:t>
                </a:r>
              </a:p>
              <a:p>
                <a:pPr defTabSz="896386"/>
                <a:r>
                  <a:rPr lang="en-US" sz="1176" kern="0" spc="-29"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Stream Analytics</a:t>
                </a:r>
              </a:p>
            </p:txBody>
          </p:sp>
          <p:grpSp>
            <p:nvGrpSpPr>
              <p:cNvPr id="148" name="Group 147"/>
              <p:cNvGrpSpPr/>
              <p:nvPr/>
            </p:nvGrpSpPr>
            <p:grpSpPr>
              <a:xfrm>
                <a:off x="8352819" y="2143445"/>
                <a:ext cx="295243" cy="1834529"/>
                <a:chOff x="3832324" y="5254390"/>
                <a:chExt cx="295243" cy="1834529"/>
              </a:xfrm>
            </p:grpSpPr>
            <p:sp>
              <p:nvSpPr>
                <p:cNvPr id="149" name="Isosceles Triangle 148"/>
                <p:cNvSpPr/>
                <p:nvPr/>
              </p:nvSpPr>
              <p:spPr bwMode="auto">
                <a:xfrm rot="5400000">
                  <a:off x="3576707" y="5557205"/>
                  <a:ext cx="853675" cy="248045"/>
                </a:xfrm>
                <a:prstGeom prs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50" name="Isosceles Triangle 149"/>
                <p:cNvSpPr/>
                <p:nvPr/>
              </p:nvSpPr>
              <p:spPr bwMode="auto">
                <a:xfrm rot="5400000">
                  <a:off x="3529509" y="5557205"/>
                  <a:ext cx="853675" cy="248045"/>
                </a:xfrm>
                <a:prstGeom prst="triangle">
                  <a:avLst/>
                </a:prstGeom>
                <a:solidFill>
                  <a:srgbClr val="005A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91" name="Isosceles Triangle 190"/>
                <p:cNvSpPr/>
                <p:nvPr/>
              </p:nvSpPr>
              <p:spPr bwMode="auto">
                <a:xfrm rot="5400000">
                  <a:off x="3576707" y="6538059"/>
                  <a:ext cx="853675" cy="248045"/>
                </a:xfrm>
                <a:prstGeom prs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51" name="Group 150"/>
              <p:cNvGrpSpPr/>
              <p:nvPr/>
            </p:nvGrpSpPr>
            <p:grpSpPr>
              <a:xfrm>
                <a:off x="8352819" y="4071625"/>
                <a:ext cx="295243" cy="853675"/>
                <a:chOff x="3832324" y="5673490"/>
                <a:chExt cx="295243" cy="853675"/>
              </a:xfrm>
            </p:grpSpPr>
            <p:sp>
              <p:nvSpPr>
                <p:cNvPr id="152" name="Isosceles Triangle 151"/>
                <p:cNvSpPr/>
                <p:nvPr/>
              </p:nvSpPr>
              <p:spPr bwMode="auto">
                <a:xfrm rot="5400000">
                  <a:off x="3576707" y="5976305"/>
                  <a:ext cx="853675" cy="248045"/>
                </a:xfrm>
                <a:prstGeom prs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53" name="Isosceles Triangle 152"/>
                <p:cNvSpPr/>
                <p:nvPr/>
              </p:nvSpPr>
              <p:spPr bwMode="auto">
                <a:xfrm rot="5400000">
                  <a:off x="3529509" y="5976305"/>
                  <a:ext cx="853675" cy="248045"/>
                </a:xfrm>
                <a:prstGeom prst="triangle">
                  <a:avLst/>
                </a:prstGeom>
                <a:solidFill>
                  <a:srgbClr val="005A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58" name="Group 157"/>
              <p:cNvGrpSpPr/>
              <p:nvPr/>
            </p:nvGrpSpPr>
            <p:grpSpPr>
              <a:xfrm>
                <a:off x="8352819" y="5171433"/>
                <a:ext cx="295243" cy="853675"/>
                <a:chOff x="3832324" y="5397265"/>
                <a:chExt cx="295243" cy="853675"/>
              </a:xfrm>
            </p:grpSpPr>
            <p:sp>
              <p:nvSpPr>
                <p:cNvPr id="159" name="Isosceles Triangle 158"/>
                <p:cNvSpPr/>
                <p:nvPr/>
              </p:nvSpPr>
              <p:spPr bwMode="auto">
                <a:xfrm rot="5400000">
                  <a:off x="3576707" y="5700080"/>
                  <a:ext cx="853675" cy="248045"/>
                </a:xfrm>
                <a:prstGeom prs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60" name="Isosceles Triangle 159"/>
                <p:cNvSpPr/>
                <p:nvPr/>
              </p:nvSpPr>
              <p:spPr bwMode="auto">
                <a:xfrm rot="5400000">
                  <a:off x="3529509" y="5700080"/>
                  <a:ext cx="853675" cy="248045"/>
                </a:xfrm>
                <a:prstGeom prst="triangle">
                  <a:avLst/>
                </a:prstGeom>
                <a:solidFill>
                  <a:srgbClr val="005A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90" name="Isosceles Triangle 189"/>
              <p:cNvSpPr/>
              <p:nvPr/>
            </p:nvSpPr>
            <p:spPr bwMode="auto">
              <a:xfrm rot="5400000">
                <a:off x="8050088" y="3428236"/>
                <a:ext cx="853675" cy="248045"/>
              </a:xfrm>
              <a:prstGeom prst="triangle">
                <a:avLst/>
              </a:prstGeom>
              <a:solidFill>
                <a:srgbClr val="005A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43" name="Rectangle 142"/>
            <p:cNvSpPr/>
            <p:nvPr/>
          </p:nvSpPr>
          <p:spPr>
            <a:xfrm>
              <a:off x="6835858" y="3582482"/>
              <a:ext cx="1640883" cy="461665"/>
            </a:xfrm>
            <a:prstGeom prst="rect">
              <a:avLst/>
            </a:prstGeom>
          </p:spPr>
          <p:txBody>
            <a:bodyPr wrap="square">
              <a:spAutoFit/>
            </a:bodyPr>
            <a:lstStyle/>
            <a:p>
              <a:pPr defTabSz="896386"/>
              <a:r>
                <a:rPr lang="en-US" sz="1176" kern="0" spc="-29"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Azure Data Lake analytics service</a:t>
              </a:r>
            </a:p>
          </p:txBody>
        </p:sp>
        <p:pic>
          <p:nvPicPr>
            <p:cNvPr id="163" name="Picture 2" descr="image001"/>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47" t="10154" r="91093" b="54655"/>
            <a:stretch/>
          </p:blipFill>
          <p:spPr bwMode="auto">
            <a:xfrm>
              <a:off x="6361717" y="3590948"/>
              <a:ext cx="453623" cy="46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9354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500"/>
                                        <p:tgtEl>
                                          <p:spTgt spid="2"/>
                                        </p:tgtEl>
                                      </p:cBhvr>
                                    </p:animEffect>
                                  </p:childTnLst>
                                </p:cTn>
                              </p:par>
                              <p:par>
                                <p:cTn id="18" presetID="10" presetClass="entr" presetSubtype="0" fill="hold" nodeType="with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12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2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1600"/>
                                        <p:tgtEl>
                                          <p:spTgt spid="37"/>
                                        </p:tgtEl>
                                      </p:cBhvr>
                                    </p:animEffect>
                                  </p:childTnLst>
                                </p:cTn>
                              </p:par>
                            </p:childTnLst>
                          </p:cTn>
                        </p:par>
                        <p:par>
                          <p:cTn id="31" fill="hold">
                            <p:stCondLst>
                              <p:cond delay="38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430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480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300"/>
                            </p:stCondLst>
                            <p:childTnLst>
                              <p:par>
                                <p:cTn id="44" presetID="10"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580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113"/>
                                        </p:tgtEl>
                                        <p:attrNameLst>
                                          <p:attrName>style.visibility</p:attrName>
                                        </p:attrNameLst>
                                      </p:cBhvr>
                                      <p:to>
                                        <p:strVal val="visible"/>
                                      </p:to>
                                    </p:set>
                                    <p:animEffect transition="in" filter="wipe(down)">
                                      <p:cBhvr>
                                        <p:cTn id="53" dur="500"/>
                                        <p:tgtEl>
                                          <p:spTgt spid="113"/>
                                        </p:tgtEl>
                                      </p:cBhvr>
                                    </p:animEffect>
                                  </p:childTnLst>
                                </p:cTn>
                              </p:par>
                            </p:childTnLst>
                          </p:cTn>
                        </p:par>
                        <p:par>
                          <p:cTn id="54" fill="hold">
                            <p:stCondLst>
                              <p:cond delay="63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 grpId="0" animBg="1"/>
      <p:bldP spid="22"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284073" y="3911293"/>
            <a:ext cx="2284304" cy="2668616"/>
            <a:chOff x="288925" y="3989296"/>
            <a:chExt cx="2330439" cy="2722514"/>
          </a:xfrm>
        </p:grpSpPr>
        <p:pic>
          <p:nvPicPr>
            <p:cNvPr id="180" name="Picture 179"/>
            <p:cNvPicPr>
              <a:picLocks noChangeAspect="1"/>
            </p:cNvPicPr>
            <p:nvPr/>
          </p:nvPicPr>
          <p:blipFill rotWithShape="1">
            <a:blip r:embed="rId23" cstate="print">
              <a:extLst>
                <a:ext uri="{28A0092B-C50C-407E-A947-70E740481C1C}">
                  <a14:useLocalDpi xmlns:a14="http://schemas.microsoft.com/office/drawing/2010/main" val="0"/>
                </a:ext>
              </a:extLst>
            </a:blip>
            <a:srcRect l="25434" t="38999" r="10736" b="-2830"/>
            <a:stretch/>
          </p:blipFill>
          <p:spPr>
            <a:xfrm flipH="1">
              <a:off x="288926" y="3989296"/>
              <a:ext cx="2330436" cy="1553624"/>
            </a:xfrm>
            <a:prstGeom prst="rect">
              <a:avLst/>
            </a:prstGeom>
          </p:spPr>
        </p:pic>
        <p:grpSp>
          <p:nvGrpSpPr>
            <p:cNvPr id="95" name="Group 94"/>
            <p:cNvGrpSpPr/>
            <p:nvPr/>
          </p:nvGrpSpPr>
          <p:grpSpPr>
            <a:xfrm>
              <a:off x="288925" y="5385140"/>
              <a:ext cx="2330439" cy="1326670"/>
              <a:chOff x="276225" y="2215669"/>
              <a:chExt cx="1704626" cy="550076"/>
            </a:xfrm>
          </p:grpSpPr>
          <p:sp>
            <p:nvSpPr>
              <p:cNvPr id="96" name="Rectangle 95"/>
              <p:cNvSpPr>
                <a:spLocks/>
              </p:cNvSpPr>
              <p:nvPr>
                <p:custDataLst>
                  <p:tags r:id="rId19"/>
                </p:custDataLst>
              </p:nvPr>
            </p:nvSpPr>
            <p:spPr bwMode="auto">
              <a:xfrm>
                <a:off x="276225" y="2215669"/>
                <a:ext cx="1704626" cy="321015"/>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 Pricing optimization</a:t>
                </a:r>
              </a:p>
            </p:txBody>
          </p:sp>
          <p:sp>
            <p:nvSpPr>
              <p:cNvPr id="97" name="Rectangle 96"/>
              <p:cNvSpPr>
                <a:spLocks/>
              </p:cNvSpPr>
              <p:nvPr>
                <p:custDataLst>
                  <p:tags r:id="rId20"/>
                </p:custDataLst>
              </p:nvPr>
            </p:nvSpPr>
            <p:spPr bwMode="auto">
              <a:xfrm>
                <a:off x="276225" y="2536678"/>
                <a:ext cx="1704626" cy="229067"/>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078" dirty="0">
                    <a:gradFill flip="none" rotWithShape="1">
                      <a:gsLst>
                        <a:gs pos="0">
                          <a:srgbClr val="FFFFFF"/>
                        </a:gs>
                        <a:gs pos="72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Retail</a:t>
                </a:r>
              </a:p>
            </p:txBody>
          </p:sp>
        </p:grpSp>
      </p:grpSp>
      <p:grpSp>
        <p:nvGrpSpPr>
          <p:cNvPr id="183" name="Group 182"/>
          <p:cNvGrpSpPr/>
          <p:nvPr/>
        </p:nvGrpSpPr>
        <p:grpSpPr>
          <a:xfrm>
            <a:off x="2625559" y="3911289"/>
            <a:ext cx="2284304" cy="2668608"/>
            <a:chOff x="2677702" y="3989290"/>
            <a:chExt cx="2330439" cy="2722505"/>
          </a:xfrm>
        </p:grpSpPr>
        <p:pic>
          <p:nvPicPr>
            <p:cNvPr id="177" name="Picture 176"/>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2677703" y="3989290"/>
              <a:ext cx="2330436" cy="1518666"/>
            </a:xfrm>
            <a:prstGeom prst="rect">
              <a:avLst/>
            </a:prstGeom>
          </p:spPr>
        </p:pic>
        <p:grpSp>
          <p:nvGrpSpPr>
            <p:cNvPr id="91" name="Group 90"/>
            <p:cNvGrpSpPr/>
            <p:nvPr/>
          </p:nvGrpSpPr>
          <p:grpSpPr>
            <a:xfrm>
              <a:off x="2677702" y="5385140"/>
              <a:ext cx="2330439" cy="1326655"/>
              <a:chOff x="2007382" y="2215670"/>
              <a:chExt cx="1704626" cy="550076"/>
            </a:xfrm>
          </p:grpSpPr>
          <p:sp>
            <p:nvSpPr>
              <p:cNvPr id="92" name="Rectangle 91"/>
              <p:cNvSpPr>
                <a:spLocks/>
              </p:cNvSpPr>
              <p:nvPr>
                <p:custDataLst>
                  <p:tags r:id="rId17"/>
                </p:custDataLst>
              </p:nvPr>
            </p:nvSpPr>
            <p:spPr bwMode="auto">
              <a:xfrm>
                <a:off x="2007382" y="2215670"/>
                <a:ext cx="1704626" cy="321010"/>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323"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Corrective and predictive maintenance and repairs</a:t>
                </a:r>
              </a:p>
            </p:txBody>
          </p:sp>
          <p:sp>
            <p:nvSpPr>
              <p:cNvPr id="93" name="Rectangle 92"/>
              <p:cNvSpPr>
                <a:spLocks/>
              </p:cNvSpPr>
              <p:nvPr>
                <p:custDataLst>
                  <p:tags r:id="rId18"/>
                </p:custDataLst>
              </p:nvPr>
            </p:nvSpPr>
            <p:spPr bwMode="auto">
              <a:xfrm>
                <a:off x="2007382" y="2536679"/>
                <a:ext cx="1704626" cy="22906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078" dirty="0">
                    <a:gradFill flip="none" rotWithShape="1">
                      <a:gsLst>
                        <a:gs pos="0">
                          <a:srgbClr val="FFFFFF"/>
                        </a:gs>
                        <a:gs pos="72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Manufacturing (IOT)</a:t>
                </a:r>
              </a:p>
            </p:txBody>
          </p:sp>
        </p:grpSp>
      </p:grpSp>
      <p:grpSp>
        <p:nvGrpSpPr>
          <p:cNvPr id="184" name="Group 183"/>
          <p:cNvGrpSpPr/>
          <p:nvPr/>
        </p:nvGrpSpPr>
        <p:grpSpPr>
          <a:xfrm>
            <a:off x="4967045" y="3911294"/>
            <a:ext cx="2284304" cy="2668601"/>
            <a:chOff x="5066479" y="3989296"/>
            <a:chExt cx="2330439" cy="2722498"/>
          </a:xfrm>
        </p:grpSpPr>
        <p:pic>
          <p:nvPicPr>
            <p:cNvPr id="13" name="Picture 12"/>
            <p:cNvPicPr>
              <a:picLocks noChangeAspect="1"/>
            </p:cNvPicPr>
            <p:nvPr/>
          </p:nvPicPr>
          <p:blipFill rotWithShape="1">
            <a:blip r:embed="rId25" cstate="print">
              <a:extLst>
                <a:ext uri="{28A0092B-C50C-407E-A947-70E740481C1C}">
                  <a14:useLocalDpi xmlns:a14="http://schemas.microsoft.com/office/drawing/2010/main" val="0"/>
                </a:ext>
              </a:extLst>
            </a:blip>
            <a:srcRect l="8341" t="4299" r="1265" b="10178"/>
            <a:stretch/>
          </p:blipFill>
          <p:spPr>
            <a:xfrm flipH="1">
              <a:off x="5066479" y="3989296"/>
              <a:ext cx="2330439" cy="1469901"/>
            </a:xfrm>
            <a:prstGeom prst="rect">
              <a:avLst/>
            </a:prstGeom>
          </p:spPr>
        </p:pic>
        <p:grpSp>
          <p:nvGrpSpPr>
            <p:cNvPr id="87" name="Group 86"/>
            <p:cNvGrpSpPr/>
            <p:nvPr/>
          </p:nvGrpSpPr>
          <p:grpSpPr>
            <a:xfrm>
              <a:off x="5066479" y="5394361"/>
              <a:ext cx="2330439" cy="1317433"/>
              <a:chOff x="3738850" y="2222414"/>
              <a:chExt cx="1704626" cy="543337"/>
            </a:xfrm>
          </p:grpSpPr>
          <p:sp>
            <p:nvSpPr>
              <p:cNvPr id="88" name="Rectangle 87"/>
              <p:cNvSpPr>
                <a:spLocks/>
              </p:cNvSpPr>
              <p:nvPr>
                <p:custDataLst>
                  <p:tags r:id="rId15"/>
                </p:custDataLst>
              </p:nvPr>
            </p:nvSpPr>
            <p:spPr bwMode="auto">
              <a:xfrm>
                <a:off x="3738850" y="2222414"/>
                <a:ext cx="1704626" cy="314266"/>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Operational telemetry </a:t>
                </a:r>
                <a:b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b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and health reporting</a:t>
                </a:r>
              </a:p>
            </p:txBody>
          </p:sp>
          <p:sp>
            <p:nvSpPr>
              <p:cNvPr id="89" name="Rectangle 88"/>
              <p:cNvSpPr>
                <a:spLocks/>
              </p:cNvSpPr>
              <p:nvPr>
                <p:custDataLst>
                  <p:tags r:id="rId16"/>
                </p:custDataLst>
              </p:nvPr>
            </p:nvSpPr>
            <p:spPr bwMode="auto">
              <a:xfrm>
                <a:off x="3738850" y="2536684"/>
                <a:ext cx="1704626" cy="22906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078" dirty="0">
                    <a:gradFill flip="none" rotWithShape="1">
                      <a:gsLst>
                        <a:gs pos="0">
                          <a:srgbClr val="FFFFFF"/>
                        </a:gs>
                        <a:gs pos="72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Online Services</a:t>
                </a:r>
              </a:p>
            </p:txBody>
          </p:sp>
        </p:grpSp>
      </p:grpSp>
      <p:grpSp>
        <p:nvGrpSpPr>
          <p:cNvPr id="185" name="Group 184"/>
          <p:cNvGrpSpPr/>
          <p:nvPr/>
        </p:nvGrpSpPr>
        <p:grpSpPr>
          <a:xfrm>
            <a:off x="7308531" y="3911287"/>
            <a:ext cx="2284305" cy="2668608"/>
            <a:chOff x="7455257" y="3989288"/>
            <a:chExt cx="2330441" cy="2722506"/>
          </a:xfrm>
        </p:grpSpPr>
        <p:pic>
          <p:nvPicPr>
            <p:cNvPr id="14" name="Picture 13"/>
            <p:cNvPicPr>
              <a:picLocks noChangeAspect="1"/>
            </p:cNvPicPr>
            <p:nvPr/>
          </p:nvPicPr>
          <p:blipFill rotWithShape="1">
            <a:blip r:embed="rId26" cstate="print">
              <a:extLst>
                <a:ext uri="{28A0092B-C50C-407E-A947-70E740481C1C}">
                  <a14:useLocalDpi xmlns:a14="http://schemas.microsoft.com/office/drawing/2010/main" val="0"/>
                </a:ext>
              </a:extLst>
            </a:blip>
            <a:srcRect l="1413" r="5713" b="10752"/>
            <a:stretch/>
          </p:blipFill>
          <p:spPr>
            <a:xfrm>
              <a:off x="7455257" y="3989288"/>
              <a:ext cx="2330440" cy="1492595"/>
            </a:xfrm>
            <a:prstGeom prst="rect">
              <a:avLst/>
            </a:prstGeom>
          </p:spPr>
        </p:pic>
        <p:grpSp>
          <p:nvGrpSpPr>
            <p:cNvPr id="83" name="Group 82"/>
            <p:cNvGrpSpPr/>
            <p:nvPr/>
          </p:nvGrpSpPr>
          <p:grpSpPr>
            <a:xfrm>
              <a:off x="7455259" y="5387037"/>
              <a:ext cx="2330439" cy="1324757"/>
              <a:chOff x="5469002" y="2217057"/>
              <a:chExt cx="1704626" cy="548689"/>
            </a:xfrm>
          </p:grpSpPr>
          <p:sp>
            <p:nvSpPr>
              <p:cNvPr id="84" name="Rectangle 83"/>
              <p:cNvSpPr>
                <a:spLocks/>
              </p:cNvSpPr>
              <p:nvPr>
                <p:custDataLst>
                  <p:tags r:id="rId13"/>
                </p:custDataLst>
              </p:nvPr>
            </p:nvSpPr>
            <p:spPr bwMode="auto">
              <a:xfrm>
                <a:off x="5469002" y="2217057"/>
                <a:ext cx="1704626" cy="319617"/>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Actuarial modelling and reporting automation</a:t>
                </a:r>
              </a:p>
            </p:txBody>
          </p:sp>
          <p:sp>
            <p:nvSpPr>
              <p:cNvPr id="85" name="Rectangle 84"/>
              <p:cNvSpPr>
                <a:spLocks/>
              </p:cNvSpPr>
              <p:nvPr>
                <p:custDataLst>
                  <p:tags r:id="rId14"/>
                </p:custDataLst>
              </p:nvPr>
            </p:nvSpPr>
            <p:spPr bwMode="auto">
              <a:xfrm>
                <a:off x="5469002" y="2536679"/>
                <a:ext cx="1704626" cy="22906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078" dirty="0">
                    <a:gradFill flip="none" rotWithShape="1">
                      <a:gsLst>
                        <a:gs pos="0">
                          <a:srgbClr val="FFFFFF"/>
                        </a:gs>
                        <a:gs pos="72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Financial Services</a:t>
                </a:r>
              </a:p>
            </p:txBody>
          </p:sp>
        </p:grpSp>
      </p:grpSp>
      <p:grpSp>
        <p:nvGrpSpPr>
          <p:cNvPr id="186" name="Group 185"/>
          <p:cNvGrpSpPr/>
          <p:nvPr/>
        </p:nvGrpSpPr>
        <p:grpSpPr>
          <a:xfrm>
            <a:off x="9650016" y="3911287"/>
            <a:ext cx="2284915" cy="2668608"/>
            <a:chOff x="9844033" y="3989288"/>
            <a:chExt cx="2331062" cy="2722506"/>
          </a:xfrm>
        </p:grpSpPr>
        <p:pic>
          <p:nvPicPr>
            <p:cNvPr id="12" name="Picture 11"/>
            <p:cNvPicPr>
              <a:picLocks noChangeAspect="1"/>
            </p:cNvPicPr>
            <p:nvPr/>
          </p:nvPicPr>
          <p:blipFill rotWithShape="1">
            <a:blip r:embed="rId27" cstate="print">
              <a:extLst>
                <a:ext uri="{28A0092B-C50C-407E-A947-70E740481C1C}">
                  <a14:useLocalDpi xmlns:a14="http://schemas.microsoft.com/office/drawing/2010/main" val="0"/>
                </a:ext>
              </a:extLst>
            </a:blip>
            <a:srcRect l="457" t="2310" r="2343" b="4378"/>
            <a:stretch/>
          </p:blipFill>
          <p:spPr>
            <a:xfrm>
              <a:off x="9844033" y="3989288"/>
              <a:ext cx="2331062" cy="1492939"/>
            </a:xfrm>
            <a:prstGeom prst="rect">
              <a:avLst/>
            </a:prstGeom>
          </p:spPr>
        </p:pic>
        <p:grpSp>
          <p:nvGrpSpPr>
            <p:cNvPr id="79" name="Group 78"/>
            <p:cNvGrpSpPr/>
            <p:nvPr/>
          </p:nvGrpSpPr>
          <p:grpSpPr>
            <a:xfrm>
              <a:off x="9844033" y="5387037"/>
              <a:ext cx="2330439" cy="1324757"/>
              <a:chOff x="5469002" y="2217057"/>
              <a:chExt cx="1704626" cy="548689"/>
            </a:xfrm>
          </p:grpSpPr>
          <p:sp>
            <p:nvSpPr>
              <p:cNvPr id="80" name="Rectangle 79"/>
              <p:cNvSpPr>
                <a:spLocks/>
              </p:cNvSpPr>
              <p:nvPr>
                <p:custDataLst>
                  <p:tags r:id="rId11"/>
                </p:custDataLst>
              </p:nvPr>
            </p:nvSpPr>
            <p:spPr bwMode="auto">
              <a:xfrm>
                <a:off x="5469002" y="2217057"/>
                <a:ext cx="1704626" cy="319617"/>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Financial risk modelling </a:t>
                </a:r>
                <a:b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b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and analysis</a:t>
                </a:r>
              </a:p>
            </p:txBody>
          </p:sp>
          <p:sp>
            <p:nvSpPr>
              <p:cNvPr id="81" name="Rectangle 80"/>
              <p:cNvSpPr>
                <a:spLocks/>
              </p:cNvSpPr>
              <p:nvPr>
                <p:custDataLst>
                  <p:tags r:id="rId12"/>
                </p:custDataLst>
              </p:nvPr>
            </p:nvSpPr>
            <p:spPr bwMode="auto">
              <a:xfrm>
                <a:off x="5469002" y="2536679"/>
                <a:ext cx="1704626" cy="22906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078" dirty="0">
                    <a:gradFill flip="none" rotWithShape="1">
                      <a:gsLst>
                        <a:gs pos="0">
                          <a:srgbClr val="FFFFFF"/>
                        </a:gs>
                        <a:gs pos="72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Financial Services</a:t>
                </a:r>
              </a:p>
            </p:txBody>
          </p:sp>
        </p:grpSp>
      </p:grpSp>
      <p:grpSp>
        <p:nvGrpSpPr>
          <p:cNvPr id="153" name="Group 152"/>
          <p:cNvGrpSpPr/>
          <p:nvPr/>
        </p:nvGrpSpPr>
        <p:grpSpPr>
          <a:xfrm>
            <a:off x="284073" y="1174972"/>
            <a:ext cx="2284304" cy="2668606"/>
            <a:chOff x="2007382" y="1194658"/>
            <a:chExt cx="1704626" cy="1991407"/>
          </a:xfrm>
        </p:grpSpPr>
        <p:pic>
          <p:nvPicPr>
            <p:cNvPr id="169" name="Picture 168"/>
            <p:cNvPicPr>
              <a:picLocks noChangeAspect="1"/>
            </p:cNvPicPr>
            <p:nvPr/>
          </p:nvPicPr>
          <p:blipFill rotWithShape="1">
            <a:blip r:embed="rId28" cstate="print">
              <a:extLst>
                <a:ext uri="{28A0092B-C50C-407E-A947-70E740481C1C}">
                  <a14:useLocalDpi xmlns:a14="http://schemas.microsoft.com/office/drawing/2010/main" val="0"/>
                </a:ext>
              </a:extLst>
            </a:blip>
            <a:srcRect/>
            <a:stretch/>
          </p:blipFill>
          <p:spPr>
            <a:xfrm>
              <a:off x="2007382" y="1194658"/>
              <a:ext cx="1704626" cy="1092026"/>
            </a:xfrm>
            <a:prstGeom prst="rect">
              <a:avLst/>
            </a:prstGeom>
          </p:spPr>
        </p:pic>
        <p:grpSp>
          <p:nvGrpSpPr>
            <p:cNvPr id="170" name="Group 169"/>
            <p:cNvGrpSpPr/>
            <p:nvPr/>
          </p:nvGrpSpPr>
          <p:grpSpPr>
            <a:xfrm>
              <a:off x="2007382" y="2215670"/>
              <a:ext cx="1704626" cy="970395"/>
              <a:chOff x="2007382" y="2215671"/>
              <a:chExt cx="1704626" cy="550075"/>
            </a:xfrm>
          </p:grpSpPr>
          <p:sp>
            <p:nvSpPr>
              <p:cNvPr id="171" name="Rectangle 170"/>
              <p:cNvSpPr>
                <a:spLocks/>
              </p:cNvSpPr>
              <p:nvPr>
                <p:custDataLst>
                  <p:tags r:id="rId9"/>
                </p:custDataLst>
              </p:nvPr>
            </p:nvSpPr>
            <p:spPr bwMode="auto">
              <a:xfrm>
                <a:off x="2007382" y="2215671"/>
                <a:ext cx="1704626" cy="321010"/>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Marketing </a:t>
                </a:r>
                <a:b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b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campaign analysis</a:t>
                </a:r>
              </a:p>
            </p:txBody>
          </p:sp>
          <p:sp>
            <p:nvSpPr>
              <p:cNvPr id="172" name="Rectangle 171"/>
              <p:cNvSpPr>
                <a:spLocks/>
              </p:cNvSpPr>
              <p:nvPr>
                <p:custDataLst>
                  <p:tags r:id="rId10"/>
                </p:custDataLst>
              </p:nvPr>
            </p:nvSpPr>
            <p:spPr bwMode="auto">
              <a:xfrm>
                <a:off x="2007382" y="2536679"/>
                <a:ext cx="1704626" cy="2290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078" dirty="0">
                    <a:gradFill flip="none" rotWithShape="1">
                      <a:gsLst>
                        <a:gs pos="0">
                          <a:srgbClr val="FFFFFF"/>
                        </a:gs>
                        <a:gs pos="72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Interactive Entertainment</a:t>
                </a:r>
              </a:p>
            </p:txBody>
          </p:sp>
        </p:grpSp>
      </p:grpSp>
      <p:sp>
        <p:nvSpPr>
          <p:cNvPr id="2" name="Title 1"/>
          <p:cNvSpPr>
            <a:spLocks noGrp="1"/>
          </p:cNvSpPr>
          <p:nvPr>
            <p:ph type="title"/>
          </p:nvPr>
        </p:nvSpPr>
        <p:spPr/>
        <p:txBody>
          <a:bodyPr/>
          <a:lstStyle/>
          <a:p>
            <a:r>
              <a:rPr lang="en-US" sz="4704" dirty="0">
                <a:gradFill>
                  <a:gsLst>
                    <a:gs pos="0">
                      <a:schemeClr val="tx2"/>
                    </a:gs>
                    <a:gs pos="66000">
                      <a:schemeClr val="tx2"/>
                    </a:gs>
                  </a:gsLst>
                  <a:lin ang="5400000" scaled="1"/>
                </a:gradFill>
              </a:rPr>
              <a:t>Cortana Analytics Suite: use cases</a:t>
            </a:r>
          </a:p>
        </p:txBody>
      </p:sp>
      <p:grpSp>
        <p:nvGrpSpPr>
          <p:cNvPr id="152" name="Group 151"/>
          <p:cNvGrpSpPr/>
          <p:nvPr/>
        </p:nvGrpSpPr>
        <p:grpSpPr>
          <a:xfrm>
            <a:off x="2625559" y="1174978"/>
            <a:ext cx="2284304" cy="2668621"/>
            <a:chOff x="276225" y="1194663"/>
            <a:chExt cx="1704626" cy="1991416"/>
          </a:xfrm>
        </p:grpSpPr>
        <p:pic>
          <p:nvPicPr>
            <p:cNvPr id="173" name="Picture 172"/>
            <p:cNvPicPr>
              <a:picLocks noChangeAspect="1"/>
            </p:cNvPicPr>
            <p:nvPr/>
          </p:nvPicPr>
          <p:blipFill rotWithShape="1">
            <a:blip r:embed="rId29" cstate="print">
              <a:extLst>
                <a:ext uri="{28A0092B-C50C-407E-A947-70E740481C1C}">
                  <a14:useLocalDpi xmlns:a14="http://schemas.microsoft.com/office/drawing/2010/main" val="0"/>
                </a:ext>
              </a:extLst>
            </a:blip>
            <a:srcRect/>
            <a:stretch/>
          </p:blipFill>
          <p:spPr>
            <a:xfrm>
              <a:off x="276225" y="1194663"/>
              <a:ext cx="1704626" cy="1092026"/>
            </a:xfrm>
            <a:prstGeom prst="rect">
              <a:avLst/>
            </a:prstGeom>
          </p:spPr>
        </p:pic>
        <p:grpSp>
          <p:nvGrpSpPr>
            <p:cNvPr id="174" name="Group 173"/>
            <p:cNvGrpSpPr/>
            <p:nvPr/>
          </p:nvGrpSpPr>
          <p:grpSpPr>
            <a:xfrm>
              <a:off x="276225" y="2215669"/>
              <a:ext cx="1704626" cy="970410"/>
              <a:chOff x="276225" y="2215668"/>
              <a:chExt cx="1704626" cy="550077"/>
            </a:xfrm>
          </p:grpSpPr>
          <p:sp>
            <p:nvSpPr>
              <p:cNvPr id="175" name="Rectangle 174"/>
              <p:cNvSpPr>
                <a:spLocks/>
              </p:cNvSpPr>
              <p:nvPr>
                <p:custDataLst>
                  <p:tags r:id="rId7"/>
                </p:custDataLst>
              </p:nvPr>
            </p:nvSpPr>
            <p:spPr bwMode="auto">
              <a:xfrm>
                <a:off x="276225" y="2215668"/>
                <a:ext cx="1704626" cy="321015"/>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User and </a:t>
                </a:r>
                <a:b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b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product profiling</a:t>
                </a:r>
              </a:p>
            </p:txBody>
          </p:sp>
          <p:sp>
            <p:nvSpPr>
              <p:cNvPr id="176" name="Rectangle 175"/>
              <p:cNvSpPr>
                <a:spLocks/>
              </p:cNvSpPr>
              <p:nvPr>
                <p:custDataLst>
                  <p:tags r:id="rId8"/>
                </p:custDataLst>
              </p:nvPr>
            </p:nvSpPr>
            <p:spPr bwMode="auto">
              <a:xfrm>
                <a:off x="276225" y="2536678"/>
                <a:ext cx="1704626" cy="2290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078" dirty="0">
                    <a:gradFill flip="none" rotWithShape="1">
                      <a:gsLst>
                        <a:gs pos="0">
                          <a:srgbClr val="FFFFFF"/>
                        </a:gs>
                        <a:gs pos="72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Interactive Entertainment/Retail</a:t>
                </a:r>
              </a:p>
            </p:txBody>
          </p:sp>
        </p:grpSp>
      </p:grpSp>
      <p:grpSp>
        <p:nvGrpSpPr>
          <p:cNvPr id="154" name="Group 153"/>
          <p:cNvGrpSpPr/>
          <p:nvPr/>
        </p:nvGrpSpPr>
        <p:grpSpPr>
          <a:xfrm>
            <a:off x="4967045" y="1174978"/>
            <a:ext cx="2284304" cy="2668601"/>
            <a:chOff x="3738850" y="1194663"/>
            <a:chExt cx="1704626" cy="1991403"/>
          </a:xfrm>
        </p:grpSpPr>
        <p:pic>
          <p:nvPicPr>
            <p:cNvPr id="165" name="Picture 164"/>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3738850" y="1194663"/>
              <a:ext cx="1704626" cy="1092026"/>
            </a:xfrm>
            <a:prstGeom prst="rect">
              <a:avLst/>
            </a:prstGeom>
          </p:spPr>
        </p:pic>
        <p:grpSp>
          <p:nvGrpSpPr>
            <p:cNvPr id="166" name="Group 165"/>
            <p:cNvGrpSpPr/>
            <p:nvPr/>
          </p:nvGrpSpPr>
          <p:grpSpPr>
            <a:xfrm>
              <a:off x="3738850" y="2222414"/>
              <a:ext cx="1704626" cy="963652"/>
              <a:chOff x="3738850" y="2222414"/>
              <a:chExt cx="1704626" cy="543337"/>
            </a:xfrm>
          </p:grpSpPr>
          <p:sp>
            <p:nvSpPr>
              <p:cNvPr id="167" name="Rectangle 166"/>
              <p:cNvSpPr>
                <a:spLocks/>
              </p:cNvSpPr>
              <p:nvPr>
                <p:custDataLst>
                  <p:tags r:id="rId5"/>
                </p:custDataLst>
              </p:nvPr>
            </p:nvSpPr>
            <p:spPr bwMode="auto">
              <a:xfrm>
                <a:off x="3738850" y="2222414"/>
                <a:ext cx="1704626" cy="314266"/>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Customer </a:t>
                </a:r>
                <a:b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b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sentiment analysis</a:t>
                </a:r>
              </a:p>
            </p:txBody>
          </p:sp>
          <p:sp>
            <p:nvSpPr>
              <p:cNvPr id="168" name="Rectangle 167"/>
              <p:cNvSpPr>
                <a:spLocks/>
              </p:cNvSpPr>
              <p:nvPr>
                <p:custDataLst>
                  <p:tags r:id="rId6"/>
                </p:custDataLst>
              </p:nvPr>
            </p:nvSpPr>
            <p:spPr bwMode="auto">
              <a:xfrm>
                <a:off x="3738850" y="2536684"/>
                <a:ext cx="1704626" cy="2290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078" dirty="0">
                    <a:gradFill flip="none" rotWithShape="1">
                      <a:gsLst>
                        <a:gs pos="0">
                          <a:srgbClr val="FFFFFF"/>
                        </a:gs>
                        <a:gs pos="72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Interactive Entertainment/Retail</a:t>
                </a:r>
              </a:p>
            </p:txBody>
          </p:sp>
        </p:grpSp>
      </p:grpSp>
      <p:grpSp>
        <p:nvGrpSpPr>
          <p:cNvPr id="155" name="Group 154"/>
          <p:cNvGrpSpPr/>
          <p:nvPr/>
        </p:nvGrpSpPr>
        <p:grpSpPr>
          <a:xfrm>
            <a:off x="7308532" y="1174970"/>
            <a:ext cx="2284304" cy="2668607"/>
            <a:chOff x="5469001" y="1194657"/>
            <a:chExt cx="1704627" cy="1991408"/>
          </a:xfrm>
        </p:grpSpPr>
        <p:pic>
          <p:nvPicPr>
            <p:cNvPr id="161" name="Picture 160"/>
            <p:cNvPicPr>
              <a:picLocks noChangeAspect="1"/>
            </p:cNvPicPr>
            <p:nvPr/>
          </p:nvPicPr>
          <p:blipFill rotWithShape="1">
            <a:blip r:embed="rId31" cstate="print">
              <a:extLst>
                <a:ext uri="{28A0092B-C50C-407E-A947-70E740481C1C}">
                  <a14:useLocalDpi xmlns:a14="http://schemas.microsoft.com/office/drawing/2010/main" val="0"/>
                </a:ext>
              </a:extLst>
            </a:blip>
            <a:srcRect l="3573" t="5273" r="3573" b="7552"/>
            <a:stretch/>
          </p:blipFill>
          <p:spPr>
            <a:xfrm>
              <a:off x="5469001" y="1194657"/>
              <a:ext cx="1704627" cy="1066649"/>
            </a:xfrm>
            <a:prstGeom prst="rect">
              <a:avLst/>
            </a:prstGeom>
          </p:spPr>
        </p:pic>
        <p:grpSp>
          <p:nvGrpSpPr>
            <p:cNvPr id="162" name="Group 161"/>
            <p:cNvGrpSpPr/>
            <p:nvPr/>
          </p:nvGrpSpPr>
          <p:grpSpPr>
            <a:xfrm>
              <a:off x="5469002" y="2217058"/>
              <a:ext cx="1704626" cy="969007"/>
              <a:chOff x="5469002" y="2217058"/>
              <a:chExt cx="1704626" cy="548688"/>
            </a:xfrm>
          </p:grpSpPr>
          <p:sp>
            <p:nvSpPr>
              <p:cNvPr id="163" name="Rectangle 162"/>
              <p:cNvSpPr>
                <a:spLocks/>
              </p:cNvSpPr>
              <p:nvPr>
                <p:custDataLst>
                  <p:tags r:id="rId3"/>
                </p:custDataLst>
              </p:nvPr>
            </p:nvSpPr>
            <p:spPr bwMode="auto">
              <a:xfrm>
                <a:off x="5469002" y="2217058"/>
                <a:ext cx="1704626" cy="319617"/>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Personalized product recommendation</a:t>
                </a:r>
              </a:p>
            </p:txBody>
          </p:sp>
          <p:sp>
            <p:nvSpPr>
              <p:cNvPr id="164" name="Rectangle 163"/>
              <p:cNvSpPr>
                <a:spLocks/>
              </p:cNvSpPr>
              <p:nvPr>
                <p:custDataLst>
                  <p:tags r:id="rId4"/>
                </p:custDataLst>
              </p:nvPr>
            </p:nvSpPr>
            <p:spPr bwMode="auto">
              <a:xfrm>
                <a:off x="5469002" y="2536679"/>
                <a:ext cx="1704626" cy="229067"/>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078" dirty="0">
                    <a:gradFill flip="none" rotWithShape="1">
                      <a:gsLst>
                        <a:gs pos="0">
                          <a:srgbClr val="FFFFFF"/>
                        </a:gs>
                        <a:gs pos="72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Retail</a:t>
                </a:r>
              </a:p>
            </p:txBody>
          </p:sp>
        </p:grpSp>
      </p:grpSp>
      <p:grpSp>
        <p:nvGrpSpPr>
          <p:cNvPr id="181" name="Group 180"/>
          <p:cNvGrpSpPr/>
          <p:nvPr/>
        </p:nvGrpSpPr>
        <p:grpSpPr>
          <a:xfrm>
            <a:off x="9650016" y="1174970"/>
            <a:ext cx="2284308" cy="2668612"/>
            <a:chOff x="9844032" y="1197707"/>
            <a:chExt cx="2330443" cy="2722509"/>
          </a:xfrm>
        </p:grpSpPr>
        <p:pic>
          <p:nvPicPr>
            <p:cNvPr id="179" name="Picture 17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844032" y="1197707"/>
              <a:ext cx="2330443" cy="1555571"/>
            </a:xfrm>
            <a:prstGeom prst="rect">
              <a:avLst/>
            </a:prstGeom>
          </p:spPr>
        </p:pic>
        <p:grpSp>
          <p:nvGrpSpPr>
            <p:cNvPr id="158" name="Group 157"/>
            <p:cNvGrpSpPr/>
            <p:nvPr/>
          </p:nvGrpSpPr>
          <p:grpSpPr>
            <a:xfrm>
              <a:off x="9844036" y="2595456"/>
              <a:ext cx="2330439" cy="1324760"/>
              <a:chOff x="5469002" y="2217056"/>
              <a:chExt cx="1704626" cy="548690"/>
            </a:xfrm>
          </p:grpSpPr>
          <p:sp>
            <p:nvSpPr>
              <p:cNvPr id="159" name="Rectangle 158"/>
              <p:cNvSpPr>
                <a:spLocks/>
              </p:cNvSpPr>
              <p:nvPr>
                <p:custDataLst>
                  <p:tags r:id="rId1"/>
                </p:custDataLst>
              </p:nvPr>
            </p:nvSpPr>
            <p:spPr bwMode="auto">
              <a:xfrm>
                <a:off x="5469002" y="2217056"/>
                <a:ext cx="1704626" cy="319617"/>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371" dirty="0">
                    <a:gradFill flip="none" rotWithShape="1">
                      <a:gsLst>
                        <a:gs pos="0">
                          <a:srgbClr val="FFFFFF"/>
                        </a:gs>
                        <a:gs pos="100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Customer shopping behavior analysis</a:t>
                </a:r>
              </a:p>
            </p:txBody>
          </p:sp>
          <p:sp>
            <p:nvSpPr>
              <p:cNvPr id="160" name="Rectangle 159"/>
              <p:cNvSpPr>
                <a:spLocks/>
              </p:cNvSpPr>
              <p:nvPr>
                <p:custDataLst>
                  <p:tags r:id="rId2"/>
                </p:custDataLst>
              </p:nvPr>
            </p:nvSpPr>
            <p:spPr bwMode="auto">
              <a:xfrm>
                <a:off x="5469002" y="2536679"/>
                <a:ext cx="1704626" cy="229067"/>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857" fontAlgn="base">
                  <a:lnSpc>
                    <a:spcPct val="90000"/>
                  </a:lnSpc>
                  <a:spcBef>
                    <a:spcPct val="0"/>
                  </a:spcBef>
                  <a:spcAft>
                    <a:spcPct val="0"/>
                  </a:spcAft>
                </a:pPr>
                <a:r>
                  <a:rPr lang="en-US" sz="1078" dirty="0">
                    <a:gradFill flip="none" rotWithShape="1">
                      <a:gsLst>
                        <a:gs pos="0">
                          <a:srgbClr val="FFFFFF"/>
                        </a:gs>
                        <a:gs pos="72000">
                          <a:srgbClr val="FFFFFF"/>
                        </a:gs>
                      </a:gsLst>
                      <a:lin ang="5400000" scaled="0"/>
                      <a:tileRect/>
                    </a:gradFill>
                    <a:latin typeface="Segoe UI Semibold" panose="020B0702040204020203" pitchFamily="34" charset="0"/>
                    <a:ea typeface="Segoe UI" pitchFamily="34" charset="0"/>
                    <a:cs typeface="Segoe UI Semibold" panose="020B0702040204020203" pitchFamily="34" charset="0"/>
                  </a:rPr>
                  <a:t>Retail</a:t>
                </a:r>
              </a:p>
            </p:txBody>
          </p:sp>
        </p:grpSp>
      </p:grpSp>
    </p:spTree>
    <p:extLst>
      <p:ext uri="{BB962C8B-B14F-4D97-AF65-F5344CB8AC3E}">
        <p14:creationId xmlns:p14="http://schemas.microsoft.com/office/powerpoint/2010/main" val="263196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80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1000" fill="hold"/>
                                        <p:tgtEl>
                                          <p:spTgt spid="153"/>
                                        </p:tgtEl>
                                        <p:attrNameLst>
                                          <p:attrName>ppt_x</p:attrName>
                                        </p:attrNameLst>
                                      </p:cBhvr>
                                      <p:tavLst>
                                        <p:tav tm="0">
                                          <p:val>
                                            <p:strVal val="0-#ppt_w/2"/>
                                          </p:val>
                                        </p:tav>
                                        <p:tav tm="100000">
                                          <p:val>
                                            <p:strVal val="#ppt_x"/>
                                          </p:val>
                                        </p:tav>
                                      </p:tavLst>
                                    </p:anim>
                                    <p:anim calcmode="lin" valueType="num">
                                      <p:cBhvr additive="base">
                                        <p:cTn id="8" dur="1000" fill="hold"/>
                                        <p:tgtEl>
                                          <p:spTgt spid="15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60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1000" fill="hold"/>
                                        <p:tgtEl>
                                          <p:spTgt spid="152"/>
                                        </p:tgtEl>
                                        <p:attrNameLst>
                                          <p:attrName>ppt_x</p:attrName>
                                        </p:attrNameLst>
                                      </p:cBhvr>
                                      <p:tavLst>
                                        <p:tav tm="0">
                                          <p:val>
                                            <p:strVal val="0-#ppt_w/2"/>
                                          </p:val>
                                        </p:tav>
                                        <p:tav tm="100000">
                                          <p:val>
                                            <p:strVal val="#ppt_x"/>
                                          </p:val>
                                        </p:tav>
                                      </p:tavLst>
                                    </p:anim>
                                    <p:anim calcmode="lin" valueType="num">
                                      <p:cBhvr additive="base">
                                        <p:cTn id="12" dur="1000" fill="hold"/>
                                        <p:tgtEl>
                                          <p:spTgt spid="152"/>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400"/>
                                  </p:stCondLst>
                                  <p:childTnLst>
                                    <p:set>
                                      <p:cBhvr>
                                        <p:cTn id="14" dur="1" fill="hold">
                                          <p:stCondLst>
                                            <p:cond delay="0"/>
                                          </p:stCondLst>
                                        </p:cTn>
                                        <p:tgtEl>
                                          <p:spTgt spid="154"/>
                                        </p:tgtEl>
                                        <p:attrNameLst>
                                          <p:attrName>style.visibility</p:attrName>
                                        </p:attrNameLst>
                                      </p:cBhvr>
                                      <p:to>
                                        <p:strVal val="visible"/>
                                      </p:to>
                                    </p:set>
                                    <p:anim calcmode="lin" valueType="num">
                                      <p:cBhvr additive="base">
                                        <p:cTn id="15" dur="1000" fill="hold"/>
                                        <p:tgtEl>
                                          <p:spTgt spid="154"/>
                                        </p:tgtEl>
                                        <p:attrNameLst>
                                          <p:attrName>ppt_x</p:attrName>
                                        </p:attrNameLst>
                                      </p:cBhvr>
                                      <p:tavLst>
                                        <p:tav tm="0">
                                          <p:val>
                                            <p:strVal val="0-#ppt_w/2"/>
                                          </p:val>
                                        </p:tav>
                                        <p:tav tm="100000">
                                          <p:val>
                                            <p:strVal val="#ppt_x"/>
                                          </p:val>
                                        </p:tav>
                                      </p:tavLst>
                                    </p:anim>
                                    <p:anim calcmode="lin" valueType="num">
                                      <p:cBhvr additive="base">
                                        <p:cTn id="16" dur="1000" fill="hold"/>
                                        <p:tgtEl>
                                          <p:spTgt spid="15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00"/>
                                  </p:stCondLst>
                                  <p:childTnLst>
                                    <p:set>
                                      <p:cBhvr>
                                        <p:cTn id="18" dur="1" fill="hold">
                                          <p:stCondLst>
                                            <p:cond delay="0"/>
                                          </p:stCondLst>
                                        </p:cTn>
                                        <p:tgtEl>
                                          <p:spTgt spid="155"/>
                                        </p:tgtEl>
                                        <p:attrNameLst>
                                          <p:attrName>style.visibility</p:attrName>
                                        </p:attrNameLst>
                                      </p:cBhvr>
                                      <p:to>
                                        <p:strVal val="visible"/>
                                      </p:to>
                                    </p:set>
                                    <p:anim calcmode="lin" valueType="num">
                                      <p:cBhvr additive="base">
                                        <p:cTn id="19" dur="1000" fill="hold"/>
                                        <p:tgtEl>
                                          <p:spTgt spid="155"/>
                                        </p:tgtEl>
                                        <p:attrNameLst>
                                          <p:attrName>ppt_x</p:attrName>
                                        </p:attrNameLst>
                                      </p:cBhvr>
                                      <p:tavLst>
                                        <p:tav tm="0">
                                          <p:val>
                                            <p:strVal val="0-#ppt_w/2"/>
                                          </p:val>
                                        </p:tav>
                                        <p:tav tm="100000">
                                          <p:val>
                                            <p:strVal val="#ppt_x"/>
                                          </p:val>
                                        </p:tav>
                                      </p:tavLst>
                                    </p:anim>
                                    <p:anim calcmode="lin" valueType="num">
                                      <p:cBhvr additive="base">
                                        <p:cTn id="20" dur="1000" fill="hold"/>
                                        <p:tgtEl>
                                          <p:spTgt spid="155"/>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anim calcmode="lin" valueType="num">
                                      <p:cBhvr additive="base">
                                        <p:cTn id="23" dur="1000" fill="hold"/>
                                        <p:tgtEl>
                                          <p:spTgt spid="181"/>
                                        </p:tgtEl>
                                        <p:attrNameLst>
                                          <p:attrName>ppt_x</p:attrName>
                                        </p:attrNameLst>
                                      </p:cBhvr>
                                      <p:tavLst>
                                        <p:tav tm="0">
                                          <p:val>
                                            <p:strVal val="0-#ppt_w/2"/>
                                          </p:val>
                                        </p:tav>
                                        <p:tav tm="100000">
                                          <p:val>
                                            <p:strVal val="#ppt_x"/>
                                          </p:val>
                                        </p:tav>
                                      </p:tavLst>
                                    </p:anim>
                                    <p:anim calcmode="lin" valueType="num">
                                      <p:cBhvr additive="base">
                                        <p:cTn id="24" dur="1000" fill="hold"/>
                                        <p:tgtEl>
                                          <p:spTgt spid="181"/>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182"/>
                                        </p:tgtEl>
                                        <p:attrNameLst>
                                          <p:attrName>style.visibility</p:attrName>
                                        </p:attrNameLst>
                                      </p:cBhvr>
                                      <p:to>
                                        <p:strVal val="visible"/>
                                      </p:to>
                                    </p:set>
                                    <p:anim calcmode="lin" valueType="num">
                                      <p:cBhvr additive="base">
                                        <p:cTn id="27" dur="1000" fill="hold"/>
                                        <p:tgtEl>
                                          <p:spTgt spid="182"/>
                                        </p:tgtEl>
                                        <p:attrNameLst>
                                          <p:attrName>ppt_x</p:attrName>
                                        </p:attrNameLst>
                                      </p:cBhvr>
                                      <p:tavLst>
                                        <p:tav tm="0">
                                          <p:val>
                                            <p:strVal val="1+#ppt_w/2"/>
                                          </p:val>
                                        </p:tav>
                                        <p:tav tm="100000">
                                          <p:val>
                                            <p:strVal val="#ppt_x"/>
                                          </p:val>
                                        </p:tav>
                                      </p:tavLst>
                                    </p:anim>
                                    <p:anim calcmode="lin" valueType="num">
                                      <p:cBhvr additive="base">
                                        <p:cTn id="28" dur="1000" fill="hold"/>
                                        <p:tgtEl>
                                          <p:spTgt spid="182"/>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200"/>
                                  </p:stCondLst>
                                  <p:childTnLst>
                                    <p:set>
                                      <p:cBhvr>
                                        <p:cTn id="30" dur="1" fill="hold">
                                          <p:stCondLst>
                                            <p:cond delay="0"/>
                                          </p:stCondLst>
                                        </p:cTn>
                                        <p:tgtEl>
                                          <p:spTgt spid="183"/>
                                        </p:tgtEl>
                                        <p:attrNameLst>
                                          <p:attrName>style.visibility</p:attrName>
                                        </p:attrNameLst>
                                      </p:cBhvr>
                                      <p:to>
                                        <p:strVal val="visible"/>
                                      </p:to>
                                    </p:set>
                                    <p:anim calcmode="lin" valueType="num">
                                      <p:cBhvr additive="base">
                                        <p:cTn id="31" dur="1000" fill="hold"/>
                                        <p:tgtEl>
                                          <p:spTgt spid="183"/>
                                        </p:tgtEl>
                                        <p:attrNameLst>
                                          <p:attrName>ppt_x</p:attrName>
                                        </p:attrNameLst>
                                      </p:cBhvr>
                                      <p:tavLst>
                                        <p:tav tm="0">
                                          <p:val>
                                            <p:strVal val="1+#ppt_w/2"/>
                                          </p:val>
                                        </p:tav>
                                        <p:tav tm="100000">
                                          <p:val>
                                            <p:strVal val="#ppt_x"/>
                                          </p:val>
                                        </p:tav>
                                      </p:tavLst>
                                    </p:anim>
                                    <p:anim calcmode="lin" valueType="num">
                                      <p:cBhvr additive="base">
                                        <p:cTn id="32" dur="1000" fill="hold"/>
                                        <p:tgtEl>
                                          <p:spTgt spid="183"/>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40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1000" fill="hold"/>
                                        <p:tgtEl>
                                          <p:spTgt spid="184"/>
                                        </p:tgtEl>
                                        <p:attrNameLst>
                                          <p:attrName>ppt_x</p:attrName>
                                        </p:attrNameLst>
                                      </p:cBhvr>
                                      <p:tavLst>
                                        <p:tav tm="0">
                                          <p:val>
                                            <p:strVal val="1+#ppt_w/2"/>
                                          </p:val>
                                        </p:tav>
                                        <p:tav tm="100000">
                                          <p:val>
                                            <p:strVal val="#ppt_x"/>
                                          </p:val>
                                        </p:tav>
                                      </p:tavLst>
                                    </p:anim>
                                    <p:anim calcmode="lin" valueType="num">
                                      <p:cBhvr additive="base">
                                        <p:cTn id="36" dur="1000" fill="hold"/>
                                        <p:tgtEl>
                                          <p:spTgt spid="184"/>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600"/>
                                  </p:stCondLst>
                                  <p:childTnLst>
                                    <p:set>
                                      <p:cBhvr>
                                        <p:cTn id="38" dur="1" fill="hold">
                                          <p:stCondLst>
                                            <p:cond delay="0"/>
                                          </p:stCondLst>
                                        </p:cTn>
                                        <p:tgtEl>
                                          <p:spTgt spid="185"/>
                                        </p:tgtEl>
                                        <p:attrNameLst>
                                          <p:attrName>style.visibility</p:attrName>
                                        </p:attrNameLst>
                                      </p:cBhvr>
                                      <p:to>
                                        <p:strVal val="visible"/>
                                      </p:to>
                                    </p:set>
                                    <p:anim calcmode="lin" valueType="num">
                                      <p:cBhvr additive="base">
                                        <p:cTn id="39" dur="1000" fill="hold"/>
                                        <p:tgtEl>
                                          <p:spTgt spid="185"/>
                                        </p:tgtEl>
                                        <p:attrNameLst>
                                          <p:attrName>ppt_x</p:attrName>
                                        </p:attrNameLst>
                                      </p:cBhvr>
                                      <p:tavLst>
                                        <p:tav tm="0">
                                          <p:val>
                                            <p:strVal val="1+#ppt_w/2"/>
                                          </p:val>
                                        </p:tav>
                                        <p:tav tm="100000">
                                          <p:val>
                                            <p:strVal val="#ppt_x"/>
                                          </p:val>
                                        </p:tav>
                                      </p:tavLst>
                                    </p:anim>
                                    <p:anim calcmode="lin" valueType="num">
                                      <p:cBhvr additive="base">
                                        <p:cTn id="40" dur="1000" fill="hold"/>
                                        <p:tgtEl>
                                          <p:spTgt spid="185"/>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800"/>
                                  </p:stCondLst>
                                  <p:childTnLst>
                                    <p:set>
                                      <p:cBhvr>
                                        <p:cTn id="42" dur="1" fill="hold">
                                          <p:stCondLst>
                                            <p:cond delay="0"/>
                                          </p:stCondLst>
                                        </p:cTn>
                                        <p:tgtEl>
                                          <p:spTgt spid="186"/>
                                        </p:tgtEl>
                                        <p:attrNameLst>
                                          <p:attrName>style.visibility</p:attrName>
                                        </p:attrNameLst>
                                      </p:cBhvr>
                                      <p:to>
                                        <p:strVal val="visible"/>
                                      </p:to>
                                    </p:set>
                                    <p:anim calcmode="lin" valueType="num">
                                      <p:cBhvr additive="base">
                                        <p:cTn id="43" dur="1000" fill="hold"/>
                                        <p:tgtEl>
                                          <p:spTgt spid="186"/>
                                        </p:tgtEl>
                                        <p:attrNameLst>
                                          <p:attrName>ppt_x</p:attrName>
                                        </p:attrNameLst>
                                      </p:cBhvr>
                                      <p:tavLst>
                                        <p:tav tm="0">
                                          <p:val>
                                            <p:strVal val="1+#ppt_w/2"/>
                                          </p:val>
                                        </p:tav>
                                        <p:tav tm="100000">
                                          <p:val>
                                            <p:strVal val="#ppt_x"/>
                                          </p:val>
                                        </p:tav>
                                      </p:tavLst>
                                    </p:anim>
                                    <p:anim calcmode="lin" valueType="num">
                                      <p:cBhvr additive="base">
                                        <p:cTn id="44" dur="10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Data Factory?</a:t>
            </a:r>
          </a:p>
        </p:txBody>
      </p:sp>
      <p:sp>
        <p:nvSpPr>
          <p:cNvPr id="3" name="Content Placeholder 2"/>
          <p:cNvSpPr>
            <a:spLocks noGrp="1"/>
          </p:cNvSpPr>
          <p:nvPr>
            <p:ph idx="1"/>
          </p:nvPr>
        </p:nvSpPr>
        <p:spPr/>
        <p:txBody>
          <a:bodyPr>
            <a:normAutofit lnSpcReduction="10000"/>
          </a:bodyPr>
          <a:lstStyle/>
          <a:p>
            <a:pPr lvl="1"/>
            <a:r>
              <a:rPr lang="en-US" sz="2800" b="1" dirty="0"/>
              <a:t>Orchestrate, monitor &amp; schedule data pipelines</a:t>
            </a:r>
          </a:p>
          <a:p>
            <a:pPr lvl="2"/>
            <a:r>
              <a:rPr lang="en-US" sz="2800" dirty="0"/>
              <a:t>Compose data processing, storage, and movement services (on-premises and cloud)</a:t>
            </a:r>
          </a:p>
          <a:p>
            <a:pPr lvl="2"/>
            <a:r>
              <a:rPr lang="en-US" sz="2800" dirty="0"/>
              <a:t>Operate on a recurring schedule</a:t>
            </a:r>
            <a:r>
              <a:rPr lang="en-US" dirty="0"/>
              <a:t/>
            </a:r>
            <a:br>
              <a:rPr lang="en-US" dirty="0"/>
            </a:br>
            <a:endParaRPr lang="en-US" dirty="0"/>
          </a:p>
          <a:p>
            <a:pPr lvl="1"/>
            <a:r>
              <a:rPr lang="en-US" sz="2800" b="1" dirty="0"/>
              <a:t>Automatic cloud resource management</a:t>
            </a:r>
          </a:p>
          <a:p>
            <a:pPr lvl="2"/>
            <a:r>
              <a:rPr lang="en-US" sz="2800" dirty="0"/>
              <a:t>Globally available data movement capability</a:t>
            </a:r>
          </a:p>
          <a:p>
            <a:pPr lvl="2"/>
            <a:r>
              <a:rPr lang="en-US" sz="2800" dirty="0"/>
              <a:t>Intelligent job-based resource management</a:t>
            </a:r>
            <a:br>
              <a:rPr lang="en-US" sz="2800" dirty="0"/>
            </a:br>
            <a:endParaRPr lang="en-US" sz="2800" dirty="0"/>
          </a:p>
          <a:p>
            <a:pPr lvl="1"/>
            <a:r>
              <a:rPr lang="en-US" sz="3200" b="1" dirty="0"/>
              <a:t>Single pane of glass</a:t>
            </a:r>
          </a:p>
          <a:p>
            <a:pPr lvl="2"/>
            <a:r>
              <a:rPr lang="en-US" sz="2800" dirty="0"/>
              <a:t>One place to manage and monitor data pipelines</a:t>
            </a:r>
          </a:p>
        </p:txBody>
      </p:sp>
    </p:spTree>
    <p:extLst>
      <p:ext uri="{BB962C8B-B14F-4D97-AF65-F5344CB8AC3E}">
        <p14:creationId xmlns:p14="http://schemas.microsoft.com/office/powerpoint/2010/main" val="5802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solidFill>
            <a:srgbClr val="007233"/>
          </a:solidFill>
          <a:ln>
            <a:noFill/>
          </a:ln>
        </p:spPr>
        <p:txBody>
          <a:bodyPr/>
          <a:lstStyle/>
          <a:p>
            <a:pPr marL="914400" indent="-914400"/>
            <a:r>
              <a:rPr lang="en-US" dirty="0"/>
              <a:t>02 | Data Factory Concepts</a:t>
            </a:r>
          </a:p>
        </p:txBody>
      </p:sp>
      <p:sp>
        <p:nvSpPr>
          <p:cNvPr id="4" name="Subtitle 3"/>
          <p:cNvSpPr>
            <a:spLocks noGrp="1"/>
          </p:cNvSpPr>
          <p:nvPr>
            <p:ph type="subTitle" idx="1"/>
          </p:nvPr>
        </p:nvSpPr>
        <p:spPr/>
        <p:txBody>
          <a:bodyPr/>
          <a:lstStyle/>
          <a:p>
            <a:r>
              <a:rPr lang="en-US" dirty="0"/>
              <a:t>Sonia Carlson | Principal Program Manager</a:t>
            </a:r>
          </a:p>
          <a:p>
            <a:r>
              <a:rPr lang="en-US" dirty="0"/>
              <a:t>Pete Harris | Senior Content Developer</a:t>
            </a:r>
          </a:p>
        </p:txBody>
      </p:sp>
    </p:spTree>
    <p:extLst>
      <p:ext uri="{BB962C8B-B14F-4D97-AF65-F5344CB8AC3E}">
        <p14:creationId xmlns:p14="http://schemas.microsoft.com/office/powerpoint/2010/main" val="223553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GB" dirty="0"/>
              <a:t>Data Sources, Linked Services &amp; Datasets</a:t>
            </a:r>
          </a:p>
          <a:p>
            <a:r>
              <a:rPr lang="en-GB" dirty="0"/>
              <a:t>Activities</a:t>
            </a:r>
          </a:p>
          <a:p>
            <a:r>
              <a:rPr lang="en-GB" dirty="0"/>
              <a:t>Pipelines</a:t>
            </a:r>
          </a:p>
          <a:p>
            <a:r>
              <a:rPr lang="en-GB" dirty="0">
                <a:hlinkClick r:id="rId3"/>
              </a:rPr>
              <a:t>Supported data sources</a:t>
            </a:r>
            <a:endParaRPr lang="en-GB" dirty="0"/>
          </a:p>
          <a:p>
            <a:r>
              <a:rPr lang="en-GB" dirty="0">
                <a:hlinkClick r:id="rId4"/>
              </a:rPr>
              <a:t>Supported activity types</a:t>
            </a:r>
            <a:endParaRPr lang="en-GB" dirty="0"/>
          </a:p>
        </p:txBody>
      </p:sp>
      <p:sp>
        <p:nvSpPr>
          <p:cNvPr id="2" name="Title 1"/>
          <p:cNvSpPr>
            <a:spLocks noGrp="1"/>
          </p:cNvSpPr>
          <p:nvPr>
            <p:ph type="title"/>
          </p:nvPr>
        </p:nvSpPr>
        <p:spPr/>
        <p:txBody>
          <a:bodyPr/>
          <a:lstStyle/>
          <a:p>
            <a:r>
              <a:rPr lang="en-US" dirty="0"/>
              <a:t>Module Overview</a:t>
            </a:r>
          </a:p>
        </p:txBody>
      </p:sp>
    </p:spTree>
    <p:extLst>
      <p:ext uri="{BB962C8B-B14F-4D97-AF65-F5344CB8AC3E}">
        <p14:creationId xmlns:p14="http://schemas.microsoft.com/office/powerpoint/2010/main" val="268628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 Linked Services &amp; Datasets</a:t>
            </a:r>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52647" y="1630018"/>
            <a:ext cx="11551299" cy="3653228"/>
          </a:xfrm>
        </p:spPr>
      </p:pic>
      <p:sp>
        <p:nvSpPr>
          <p:cNvPr id="6" name="Rectangle 5"/>
          <p:cNvSpPr/>
          <p:nvPr/>
        </p:nvSpPr>
        <p:spPr>
          <a:xfrm>
            <a:off x="3193774" y="1630018"/>
            <a:ext cx="8683668" cy="4015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26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52647" y="1630018"/>
            <a:ext cx="11551299" cy="3653228"/>
          </a:xfrm>
        </p:spPr>
      </p:pic>
      <p:sp>
        <p:nvSpPr>
          <p:cNvPr id="4" name="Rectangle 3"/>
          <p:cNvSpPr/>
          <p:nvPr/>
        </p:nvSpPr>
        <p:spPr>
          <a:xfrm>
            <a:off x="7646504" y="1630018"/>
            <a:ext cx="4230938" cy="4015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17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Pipelines</a:t>
            </a:r>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52647" y="1630018"/>
            <a:ext cx="11551299" cy="3653228"/>
          </a:xfrm>
        </p:spPr>
      </p:pic>
    </p:spTree>
    <p:extLst>
      <p:ext uri="{BB962C8B-B14F-4D97-AF65-F5344CB8AC3E}">
        <p14:creationId xmlns:p14="http://schemas.microsoft.com/office/powerpoint/2010/main" val="202176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solidFill>
            <a:srgbClr val="007233"/>
          </a:solidFill>
          <a:ln>
            <a:noFill/>
          </a:ln>
        </p:spPr>
        <p:txBody>
          <a:bodyPr/>
          <a:lstStyle/>
          <a:p>
            <a:pPr marL="914400" indent="-914400"/>
            <a:r>
              <a:rPr lang="en-US" dirty="0"/>
              <a:t>03 | Data Factory Operations</a:t>
            </a:r>
          </a:p>
        </p:txBody>
      </p:sp>
      <p:sp>
        <p:nvSpPr>
          <p:cNvPr id="4" name="Subtitle 3"/>
          <p:cNvSpPr>
            <a:spLocks noGrp="1"/>
          </p:cNvSpPr>
          <p:nvPr>
            <p:ph type="subTitle" idx="1"/>
          </p:nvPr>
        </p:nvSpPr>
        <p:spPr/>
        <p:txBody>
          <a:bodyPr/>
          <a:lstStyle/>
          <a:p>
            <a:r>
              <a:rPr lang="en-US" dirty="0"/>
              <a:t>Sonia Carlson | Principal Program Manager</a:t>
            </a:r>
          </a:p>
          <a:p>
            <a:r>
              <a:rPr lang="en-US" dirty="0"/>
              <a:t>Pete Harris | Senior Content Developer</a:t>
            </a:r>
          </a:p>
        </p:txBody>
      </p:sp>
    </p:spTree>
    <p:extLst>
      <p:ext uri="{BB962C8B-B14F-4D97-AF65-F5344CB8AC3E}">
        <p14:creationId xmlns:p14="http://schemas.microsoft.com/office/powerpoint/2010/main" val="395518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Sonia Carlson</a:t>
            </a:r>
          </a:p>
        </p:txBody>
      </p:sp>
      <p:sp>
        <p:nvSpPr>
          <p:cNvPr id="7" name="Content Placeholder 6"/>
          <p:cNvSpPr>
            <a:spLocks noGrp="1"/>
          </p:cNvSpPr>
          <p:nvPr>
            <p:ph idx="10"/>
          </p:nvPr>
        </p:nvSpPr>
        <p:spPr>
          <a:xfrm>
            <a:off x="378696" y="2491537"/>
            <a:ext cx="11525250" cy="2848108"/>
          </a:xfrm>
        </p:spPr>
        <p:txBody>
          <a:bodyPr/>
          <a:lstStyle/>
          <a:p>
            <a:r>
              <a:rPr lang="en-US" dirty="0"/>
              <a:t>Principal Program Manager, Azure Data Factory</a:t>
            </a:r>
          </a:p>
          <a:p>
            <a:pPr lvl="1"/>
            <a:endParaRPr lang="en-US" dirty="0"/>
          </a:p>
          <a:p>
            <a:pPr lvl="1"/>
            <a:r>
              <a:rPr lang="en-US" dirty="0"/>
              <a:t>Worked on the Data Factory engineering team since it’s inception. She previously worked on the Azure Machine Learning team</a:t>
            </a:r>
          </a:p>
          <a:p>
            <a:r>
              <a:rPr lang="en-US" dirty="0"/>
              <a:t>15yrs experience in data analytics and software development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766" t="10529" r="11146" b="20136"/>
          <a:stretch/>
        </p:blipFill>
        <p:spPr>
          <a:xfrm>
            <a:off x="10035251" y="520861"/>
            <a:ext cx="1307939" cy="1632030"/>
          </a:xfrm>
          <a:prstGeom prst="rect">
            <a:avLst/>
          </a:prstGeom>
        </p:spPr>
      </p:pic>
    </p:spTree>
    <p:extLst>
      <p:ext uri="{BB962C8B-B14F-4D97-AF65-F5344CB8AC3E}">
        <p14:creationId xmlns:p14="http://schemas.microsoft.com/office/powerpoint/2010/main" val="3643031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GB" dirty="0"/>
              <a:t>Demo: Creating a Data Factory</a:t>
            </a:r>
          </a:p>
          <a:p>
            <a:r>
              <a:rPr lang="en-GB" dirty="0"/>
              <a:t>Demo: Deploying data pipelines</a:t>
            </a:r>
          </a:p>
          <a:p>
            <a:r>
              <a:rPr lang="en-GB" dirty="0"/>
              <a:t>Demo: Scheduling Pipelines and Partitioning Data</a:t>
            </a:r>
          </a:p>
          <a:p>
            <a:r>
              <a:rPr lang="en-US" dirty="0"/>
              <a:t>One-time pipelines</a:t>
            </a:r>
          </a:p>
        </p:txBody>
      </p:sp>
      <p:sp>
        <p:nvSpPr>
          <p:cNvPr id="2" name="Title 1"/>
          <p:cNvSpPr>
            <a:spLocks noGrp="1"/>
          </p:cNvSpPr>
          <p:nvPr>
            <p:ph type="title"/>
          </p:nvPr>
        </p:nvSpPr>
        <p:spPr/>
        <p:txBody>
          <a:bodyPr/>
          <a:lstStyle/>
          <a:p>
            <a:r>
              <a:rPr lang="en-US" dirty="0"/>
              <a:t>Module Overview</a:t>
            </a:r>
          </a:p>
        </p:txBody>
      </p:sp>
    </p:spTree>
    <p:extLst>
      <p:ext uri="{BB962C8B-B14F-4D97-AF65-F5344CB8AC3E}">
        <p14:creationId xmlns:p14="http://schemas.microsoft.com/office/powerpoint/2010/main" val="193142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solidFill>
            <a:srgbClr val="007233"/>
          </a:solidFill>
          <a:ln>
            <a:noFill/>
          </a:ln>
        </p:spPr>
        <p:txBody>
          <a:bodyPr/>
          <a:lstStyle/>
          <a:p>
            <a:pPr marL="914400" indent="-914400"/>
            <a:r>
              <a:rPr lang="en-US" dirty="0"/>
              <a:t>04 | Monitoring and Managing</a:t>
            </a:r>
          </a:p>
        </p:txBody>
      </p:sp>
      <p:sp>
        <p:nvSpPr>
          <p:cNvPr id="4" name="Subtitle 3"/>
          <p:cNvSpPr>
            <a:spLocks noGrp="1"/>
          </p:cNvSpPr>
          <p:nvPr>
            <p:ph type="subTitle" idx="1"/>
          </p:nvPr>
        </p:nvSpPr>
        <p:spPr/>
        <p:txBody>
          <a:bodyPr/>
          <a:lstStyle/>
          <a:p>
            <a:r>
              <a:rPr lang="en-US" dirty="0"/>
              <a:t>Sonia Carlson | Principal Program Manager</a:t>
            </a:r>
          </a:p>
          <a:p>
            <a:r>
              <a:rPr lang="en-US" dirty="0"/>
              <a:t>Pete Harris | Senior Content Developer</a:t>
            </a:r>
          </a:p>
        </p:txBody>
      </p:sp>
    </p:spTree>
    <p:extLst>
      <p:ext uri="{BB962C8B-B14F-4D97-AF65-F5344CB8AC3E}">
        <p14:creationId xmlns:p14="http://schemas.microsoft.com/office/powerpoint/2010/main" val="247708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GB" dirty="0"/>
              <a:t>Demo: Product Recommendations</a:t>
            </a:r>
          </a:p>
          <a:p>
            <a:r>
              <a:rPr lang="en-GB" dirty="0"/>
              <a:t>Managing &amp; Monitoring</a:t>
            </a:r>
          </a:p>
          <a:p>
            <a:r>
              <a:rPr lang="en-GB" dirty="0"/>
              <a:t>Activity windows</a:t>
            </a:r>
          </a:p>
          <a:p>
            <a:r>
              <a:rPr lang="en-GB" dirty="0"/>
              <a:t>Troubleshooting</a:t>
            </a:r>
          </a:p>
          <a:p>
            <a:r>
              <a:rPr lang="en-GB" dirty="0"/>
              <a:t>Creating Alerts on events and metrics</a:t>
            </a:r>
          </a:p>
          <a:p>
            <a:endParaRPr lang="en-GB" dirty="0"/>
          </a:p>
        </p:txBody>
      </p:sp>
      <p:sp>
        <p:nvSpPr>
          <p:cNvPr id="2" name="Title 1"/>
          <p:cNvSpPr>
            <a:spLocks noGrp="1"/>
          </p:cNvSpPr>
          <p:nvPr>
            <p:ph type="title"/>
          </p:nvPr>
        </p:nvSpPr>
        <p:spPr/>
        <p:txBody>
          <a:bodyPr/>
          <a:lstStyle/>
          <a:p>
            <a:r>
              <a:rPr lang="en-US" dirty="0"/>
              <a:t>Module Overview</a:t>
            </a:r>
          </a:p>
        </p:txBody>
      </p:sp>
    </p:spTree>
    <p:extLst>
      <p:ext uri="{BB962C8B-B14F-4D97-AF65-F5344CB8AC3E}">
        <p14:creationId xmlns:p14="http://schemas.microsoft.com/office/powerpoint/2010/main" val="3712241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solidFill>
            <a:srgbClr val="007233"/>
          </a:solidFill>
          <a:ln>
            <a:noFill/>
          </a:ln>
        </p:spPr>
        <p:txBody>
          <a:bodyPr/>
          <a:lstStyle/>
          <a:p>
            <a:pPr marL="914400" indent="-914400"/>
            <a:r>
              <a:rPr lang="en-US" dirty="0"/>
              <a:t>05 | Extending Data Factory</a:t>
            </a:r>
          </a:p>
        </p:txBody>
      </p:sp>
      <p:sp>
        <p:nvSpPr>
          <p:cNvPr id="4" name="Subtitle 3"/>
          <p:cNvSpPr>
            <a:spLocks noGrp="1"/>
          </p:cNvSpPr>
          <p:nvPr>
            <p:ph type="subTitle" idx="1"/>
          </p:nvPr>
        </p:nvSpPr>
        <p:spPr/>
        <p:txBody>
          <a:bodyPr/>
          <a:lstStyle/>
          <a:p>
            <a:r>
              <a:rPr lang="en-US" dirty="0"/>
              <a:t>Sonia Carlson | Principal Program Manager</a:t>
            </a:r>
          </a:p>
          <a:p>
            <a:r>
              <a:rPr lang="en-US" dirty="0"/>
              <a:t>Pete Harris | Senior Content Developer</a:t>
            </a:r>
          </a:p>
        </p:txBody>
      </p:sp>
    </p:spTree>
    <p:extLst>
      <p:ext uri="{BB962C8B-B14F-4D97-AF65-F5344CB8AC3E}">
        <p14:creationId xmlns:p14="http://schemas.microsoft.com/office/powerpoint/2010/main" val="2615693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GB" dirty="0"/>
              <a:t>Visual Studio extension</a:t>
            </a:r>
          </a:p>
          <a:p>
            <a:r>
              <a:rPr lang="en-US" dirty="0"/>
              <a:t>Azure Management SDK and PowerShell</a:t>
            </a:r>
          </a:p>
          <a:p>
            <a:r>
              <a:rPr lang="en-US" dirty="0" err="1"/>
              <a:t>Github</a:t>
            </a:r>
            <a:r>
              <a:rPr lang="en-US" dirty="0"/>
              <a:t> sample repository</a:t>
            </a:r>
            <a:endParaRPr lang="en-GB" dirty="0"/>
          </a:p>
          <a:p>
            <a:r>
              <a:rPr lang="en-GB" dirty="0"/>
              <a:t>Demo: Creating custom activities</a:t>
            </a:r>
          </a:p>
          <a:p>
            <a:endParaRPr lang="en-GB" dirty="0"/>
          </a:p>
        </p:txBody>
      </p:sp>
      <p:sp>
        <p:nvSpPr>
          <p:cNvPr id="2" name="Title 1"/>
          <p:cNvSpPr>
            <a:spLocks noGrp="1"/>
          </p:cNvSpPr>
          <p:nvPr>
            <p:ph type="title"/>
          </p:nvPr>
        </p:nvSpPr>
        <p:spPr/>
        <p:txBody>
          <a:bodyPr/>
          <a:lstStyle/>
          <a:p>
            <a:r>
              <a:rPr lang="en-US" dirty="0"/>
              <a:t>Module Overview</a:t>
            </a:r>
          </a:p>
        </p:txBody>
      </p:sp>
    </p:spTree>
    <p:extLst>
      <p:ext uri="{BB962C8B-B14F-4D97-AF65-F5344CB8AC3E}">
        <p14:creationId xmlns:p14="http://schemas.microsoft.com/office/powerpoint/2010/main" val="3348671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solidFill>
            <a:srgbClr val="007233"/>
          </a:solidFill>
          <a:ln>
            <a:noFill/>
          </a:ln>
        </p:spPr>
        <p:txBody>
          <a:bodyPr/>
          <a:lstStyle/>
          <a:p>
            <a:pPr marL="914400" indent="-914400"/>
            <a:r>
              <a:rPr lang="en-US" dirty="0"/>
              <a:t>06 | Data Factory with other services</a:t>
            </a:r>
          </a:p>
        </p:txBody>
      </p:sp>
      <p:sp>
        <p:nvSpPr>
          <p:cNvPr id="4" name="Subtitle 3"/>
          <p:cNvSpPr>
            <a:spLocks noGrp="1"/>
          </p:cNvSpPr>
          <p:nvPr>
            <p:ph type="subTitle" idx="1"/>
          </p:nvPr>
        </p:nvSpPr>
        <p:spPr/>
        <p:txBody>
          <a:bodyPr/>
          <a:lstStyle/>
          <a:p>
            <a:r>
              <a:rPr lang="en-US" dirty="0"/>
              <a:t>Sonia Carlson | Principal Program Manager</a:t>
            </a:r>
          </a:p>
          <a:p>
            <a:r>
              <a:rPr lang="en-US" dirty="0"/>
              <a:t>Pete Harris | Senior Content Developer</a:t>
            </a:r>
          </a:p>
        </p:txBody>
      </p:sp>
    </p:spTree>
    <p:extLst>
      <p:ext uri="{BB962C8B-B14F-4D97-AF65-F5344CB8AC3E}">
        <p14:creationId xmlns:p14="http://schemas.microsoft.com/office/powerpoint/2010/main" val="817770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US" dirty="0"/>
              <a:t>Azure Data Lake Store and Analytics</a:t>
            </a:r>
          </a:p>
          <a:p>
            <a:r>
              <a:rPr lang="en-US" dirty="0"/>
              <a:t>Azure SQL </a:t>
            </a:r>
            <a:r>
              <a:rPr lang="en-US" dirty="0" err="1"/>
              <a:t>Datawarehouse</a:t>
            </a:r>
            <a:endParaRPr lang="en-US" dirty="0"/>
          </a:p>
          <a:p>
            <a:r>
              <a:rPr lang="en-GB" dirty="0" smtClean="0"/>
              <a:t>Data </a:t>
            </a:r>
            <a:r>
              <a:rPr lang="en-GB" dirty="0"/>
              <a:t>Management Gateway</a:t>
            </a:r>
            <a:endParaRPr lang="en-US" dirty="0"/>
          </a:p>
          <a:p>
            <a:r>
              <a:rPr lang="en-US" dirty="0"/>
              <a:t>On-premises Hadoop</a:t>
            </a:r>
          </a:p>
          <a:p>
            <a:r>
              <a:rPr lang="en-US" dirty="0"/>
              <a:t>Cortana Analytics Suite</a:t>
            </a:r>
          </a:p>
          <a:p>
            <a:r>
              <a:rPr lang="en-US" dirty="0" smtClean="0"/>
              <a:t>SSIS</a:t>
            </a:r>
            <a:endParaRPr lang="en-US" dirty="0"/>
          </a:p>
          <a:p>
            <a:r>
              <a:rPr lang="en-US" dirty="0" err="1"/>
              <a:t>Oozie</a:t>
            </a:r>
            <a:r>
              <a:rPr lang="en-US" dirty="0"/>
              <a:t>/</a:t>
            </a:r>
            <a:r>
              <a:rPr lang="en-US" dirty="0" err="1"/>
              <a:t>Sqoop</a:t>
            </a:r>
            <a:endParaRPr lang="en-US" dirty="0"/>
          </a:p>
        </p:txBody>
      </p:sp>
      <p:sp>
        <p:nvSpPr>
          <p:cNvPr id="2" name="Title 1"/>
          <p:cNvSpPr>
            <a:spLocks noGrp="1"/>
          </p:cNvSpPr>
          <p:nvPr>
            <p:ph type="title"/>
          </p:nvPr>
        </p:nvSpPr>
        <p:spPr/>
        <p:txBody>
          <a:bodyPr/>
          <a:lstStyle/>
          <a:p>
            <a:r>
              <a:rPr lang="en-US" dirty="0"/>
              <a:t>Module Overview</a:t>
            </a:r>
          </a:p>
        </p:txBody>
      </p:sp>
    </p:spTree>
    <p:extLst>
      <p:ext uri="{BB962C8B-B14F-4D97-AF65-F5344CB8AC3E}">
        <p14:creationId xmlns:p14="http://schemas.microsoft.com/office/powerpoint/2010/main" val="1397945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8048" y="1189494"/>
            <a:ext cx="5303846" cy="2317258"/>
          </a:xfrm>
          <a:solidFill>
            <a:schemeClr val="accent4">
              <a:lumMod val="25000"/>
              <a:lumOff val="75000"/>
            </a:schemeClr>
          </a:solidFill>
        </p:spPr>
        <p:txBody>
          <a:bodyPr/>
          <a:lstStyle/>
          <a:p>
            <a:pPr marL="0" indent="0">
              <a:buNone/>
            </a:pPr>
            <a:r>
              <a:rPr lang="en-US" dirty="0">
                <a:solidFill>
                  <a:schemeClr val="accent4"/>
                </a:solidFill>
              </a:rPr>
              <a:t>Get Started</a:t>
            </a:r>
          </a:p>
          <a:p>
            <a:pPr lvl="1"/>
            <a:r>
              <a:rPr lang="en-US" dirty="0">
                <a:solidFill>
                  <a:schemeClr val="accent4"/>
                </a:solidFill>
                <a:hlinkClick r:id="rId2"/>
              </a:rPr>
              <a:t>Learning Path</a:t>
            </a:r>
            <a:endParaRPr lang="en-US" dirty="0">
              <a:solidFill>
                <a:schemeClr val="accent4"/>
              </a:solidFill>
              <a:hlinkClick r:id=""/>
            </a:endParaRPr>
          </a:p>
          <a:p>
            <a:pPr lvl="1"/>
            <a:r>
              <a:rPr lang="en-US" dirty="0">
                <a:solidFill>
                  <a:schemeClr val="accent4"/>
                </a:solidFill>
                <a:hlinkClick r:id=""/>
              </a:rPr>
              <a:t>Azure Portal</a:t>
            </a:r>
            <a:endParaRPr lang="en-US" dirty="0">
              <a:solidFill>
                <a:schemeClr val="accent4"/>
              </a:solidFill>
              <a:hlinkClick r:id="rId3" action="ppaction://hlinkfile"/>
            </a:endParaRPr>
          </a:p>
          <a:p>
            <a:pPr lvl="1"/>
            <a:r>
              <a:rPr lang="en-US" dirty="0">
                <a:solidFill>
                  <a:schemeClr val="accent4"/>
                </a:solidFill>
                <a:hlinkClick r:id="rId4"/>
              </a:rPr>
              <a:t>Visual Studio plug-in installation</a:t>
            </a:r>
            <a:endParaRPr lang="en-US" dirty="0">
              <a:solidFill>
                <a:schemeClr val="accent4"/>
              </a:solidFill>
            </a:endParaRPr>
          </a:p>
          <a:p>
            <a:pPr marL="336145" lvl="1" indent="0">
              <a:buNone/>
            </a:pPr>
            <a:endParaRPr lang="en-US" dirty="0">
              <a:solidFill>
                <a:schemeClr val="accent4"/>
              </a:solidFill>
            </a:endParaRPr>
          </a:p>
        </p:txBody>
      </p:sp>
      <p:sp>
        <p:nvSpPr>
          <p:cNvPr id="3" name="Title 2"/>
          <p:cNvSpPr>
            <a:spLocks noGrp="1"/>
          </p:cNvSpPr>
          <p:nvPr>
            <p:ph type="title"/>
          </p:nvPr>
        </p:nvSpPr>
        <p:spPr/>
        <p:txBody>
          <a:bodyPr/>
          <a:lstStyle/>
          <a:p>
            <a:r>
              <a:rPr lang="en-US" dirty="0"/>
              <a:t>Resources</a:t>
            </a:r>
          </a:p>
        </p:txBody>
      </p:sp>
      <p:sp>
        <p:nvSpPr>
          <p:cNvPr id="5" name="Text Placeholder 1"/>
          <p:cNvSpPr txBox="1">
            <a:spLocks/>
          </p:cNvSpPr>
          <p:nvPr/>
        </p:nvSpPr>
        <p:spPr>
          <a:xfrm>
            <a:off x="568047" y="4427184"/>
            <a:ext cx="5303846" cy="1520569"/>
          </a:xfrm>
          <a:prstGeom prst="rect">
            <a:avLst/>
          </a:prstGeom>
          <a:solidFill>
            <a:schemeClr val="accent4">
              <a:lumMod val="25000"/>
              <a:lumOff val="75000"/>
            </a:schemeClr>
          </a:solidFill>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21" dirty="0">
                <a:solidFill>
                  <a:srgbClr val="002050"/>
                </a:solidFill>
              </a:rPr>
              <a:t>Give Feedback</a:t>
            </a:r>
          </a:p>
          <a:p>
            <a:pPr lvl="1"/>
            <a:r>
              <a:rPr lang="en-US" sz="2353" dirty="0" err="1">
                <a:solidFill>
                  <a:srgbClr val="002050"/>
                </a:solidFill>
                <a:hlinkClick r:id="rId5"/>
              </a:rPr>
              <a:t>UserVoice</a:t>
            </a:r>
            <a:endParaRPr lang="en-US" sz="2353" dirty="0">
              <a:solidFill>
                <a:srgbClr val="002050"/>
              </a:solidFill>
            </a:endParaRPr>
          </a:p>
          <a:p>
            <a:pPr marL="336145" lvl="1" indent="0">
              <a:buNone/>
            </a:pPr>
            <a:endParaRPr lang="en-US" sz="2353" dirty="0">
              <a:solidFill>
                <a:srgbClr val="002050"/>
              </a:solidFill>
            </a:endParaRPr>
          </a:p>
        </p:txBody>
      </p:sp>
      <p:sp>
        <p:nvSpPr>
          <p:cNvPr id="6" name="Text Placeholder 1"/>
          <p:cNvSpPr txBox="1">
            <a:spLocks/>
          </p:cNvSpPr>
          <p:nvPr/>
        </p:nvSpPr>
        <p:spPr>
          <a:xfrm>
            <a:off x="6394810" y="4471047"/>
            <a:ext cx="5303846" cy="1122318"/>
          </a:xfrm>
          <a:prstGeom prst="rect">
            <a:avLst/>
          </a:prstGeom>
          <a:solidFill>
            <a:schemeClr val="accent4">
              <a:lumMod val="25000"/>
              <a:lumOff val="75000"/>
            </a:schemeClr>
          </a:solidFill>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21" dirty="0">
                <a:solidFill>
                  <a:srgbClr val="002050"/>
                </a:solidFill>
              </a:rPr>
              <a:t>Get Help</a:t>
            </a:r>
          </a:p>
          <a:p>
            <a:pPr lvl="1"/>
            <a:r>
              <a:rPr lang="en-US" sz="2353" dirty="0">
                <a:solidFill>
                  <a:srgbClr val="002050"/>
                </a:solidFill>
                <a:hlinkClick r:id="rId6"/>
              </a:rPr>
              <a:t>ADF </a:t>
            </a:r>
            <a:r>
              <a:rPr lang="en-US" sz="2353" dirty="0" smtClean="0">
                <a:solidFill>
                  <a:srgbClr val="002050"/>
                </a:solidFill>
                <a:hlinkClick r:id="rId6"/>
              </a:rPr>
              <a:t>Forums</a:t>
            </a:r>
            <a:endParaRPr lang="en-US" sz="2353" dirty="0">
              <a:solidFill>
                <a:srgbClr val="002050"/>
              </a:solidFill>
            </a:endParaRPr>
          </a:p>
        </p:txBody>
      </p:sp>
      <p:sp>
        <p:nvSpPr>
          <p:cNvPr id="8" name="Text Placeholder 1"/>
          <p:cNvSpPr txBox="1">
            <a:spLocks/>
          </p:cNvSpPr>
          <p:nvPr/>
        </p:nvSpPr>
        <p:spPr>
          <a:xfrm>
            <a:off x="6415493" y="1195295"/>
            <a:ext cx="5303846" cy="2643123"/>
          </a:xfrm>
          <a:prstGeom prst="rect">
            <a:avLst/>
          </a:prstGeom>
          <a:solidFill>
            <a:schemeClr val="accent4">
              <a:lumMod val="25000"/>
              <a:lumOff val="75000"/>
            </a:schemeClr>
          </a:solidFill>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21" dirty="0">
                <a:solidFill>
                  <a:srgbClr val="002050"/>
                </a:solidFill>
              </a:rPr>
              <a:t>Learn More</a:t>
            </a:r>
          </a:p>
          <a:p>
            <a:pPr lvl="1"/>
            <a:r>
              <a:rPr lang="en-US" sz="2353" dirty="0">
                <a:solidFill>
                  <a:srgbClr val="002050"/>
                </a:solidFill>
              </a:rPr>
              <a:t>Product Recommendations </a:t>
            </a:r>
            <a:r>
              <a:rPr lang="en-US" sz="2353" dirty="0">
                <a:solidFill>
                  <a:srgbClr val="002050"/>
                </a:solidFill>
                <a:hlinkClick r:id="rId7"/>
              </a:rPr>
              <a:t>Virtual Lab MS </a:t>
            </a:r>
            <a:r>
              <a:rPr lang="en-US" sz="2353" dirty="0" err="1">
                <a:solidFill>
                  <a:srgbClr val="002050"/>
                </a:solidFill>
                <a:hlinkClick r:id="rId7"/>
              </a:rPr>
              <a:t>Technet</a:t>
            </a:r>
            <a:endParaRPr lang="en-US" sz="2353" dirty="0">
              <a:solidFill>
                <a:srgbClr val="002050"/>
              </a:solidFill>
            </a:endParaRPr>
          </a:p>
          <a:p>
            <a:pPr lvl="1"/>
            <a:r>
              <a:rPr lang="en-US" sz="2353" dirty="0">
                <a:solidFill>
                  <a:srgbClr val="002050"/>
                </a:solidFill>
                <a:hlinkClick r:id="rId8"/>
              </a:rPr>
              <a:t>MSDN documentation</a:t>
            </a:r>
            <a:endParaRPr lang="en-US" sz="2353" dirty="0">
              <a:solidFill>
                <a:srgbClr val="002050"/>
              </a:solidFill>
            </a:endParaRPr>
          </a:p>
          <a:p>
            <a:pPr lvl="1"/>
            <a:r>
              <a:rPr lang="en-US" sz="2353" dirty="0">
                <a:solidFill>
                  <a:srgbClr val="002050"/>
                </a:solidFill>
                <a:hlinkClick r:id="rId9"/>
              </a:rPr>
              <a:t>Azure Big Data Blog</a:t>
            </a:r>
            <a:endParaRPr lang="en-US" sz="2353" dirty="0">
              <a:solidFill>
                <a:srgbClr val="002050"/>
              </a:solidFill>
            </a:endParaRPr>
          </a:p>
          <a:p>
            <a:pPr marL="336145" lvl="1" indent="0">
              <a:buNone/>
            </a:pPr>
            <a:endParaRPr lang="en-US" sz="2353" dirty="0">
              <a:solidFill>
                <a:srgbClr val="002050"/>
              </a:solidFill>
            </a:endParaRPr>
          </a:p>
        </p:txBody>
      </p:sp>
    </p:spTree>
    <p:extLst>
      <p:ext uri="{BB962C8B-B14F-4D97-AF65-F5344CB8AC3E}">
        <p14:creationId xmlns:p14="http://schemas.microsoft.com/office/powerpoint/2010/main" val="352572357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805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Pete Harris | ‏@</a:t>
            </a:r>
            <a:r>
              <a:rPr lang="en-US" dirty="0" err="1"/>
              <a:t>peteatmsft</a:t>
            </a:r>
            <a:r>
              <a:rPr lang="en-US" dirty="0"/>
              <a:t> </a:t>
            </a:r>
          </a:p>
        </p:txBody>
      </p:sp>
      <p:sp>
        <p:nvSpPr>
          <p:cNvPr id="7" name="Content Placeholder 6"/>
          <p:cNvSpPr>
            <a:spLocks noGrp="1"/>
          </p:cNvSpPr>
          <p:nvPr>
            <p:ph idx="10"/>
          </p:nvPr>
        </p:nvSpPr>
        <p:spPr/>
        <p:txBody>
          <a:bodyPr/>
          <a:lstStyle/>
          <a:p>
            <a:r>
              <a:rPr lang="en-US" dirty="0"/>
              <a:t>Senior Content Developer, Microsoft LeX</a:t>
            </a:r>
          </a:p>
          <a:p>
            <a:pPr lvl="1"/>
            <a:r>
              <a:rPr lang="en-US" dirty="0"/>
              <a:t>Data &amp; application platform content developer</a:t>
            </a:r>
          </a:p>
          <a:p>
            <a:pPr lvl="1"/>
            <a:endParaRPr lang="en-US" dirty="0"/>
          </a:p>
          <a:p>
            <a:r>
              <a:rPr lang="en-US" dirty="0"/>
              <a:t>Over 20 years of industry experience </a:t>
            </a:r>
          </a:p>
          <a:p>
            <a:pPr lvl="1"/>
            <a:r>
              <a:rPr lang="en-US" dirty="0"/>
              <a:t>Training, documentation, community, program management, </a:t>
            </a:r>
            <a:br>
              <a:rPr lang="en-US" dirty="0"/>
            </a:br>
            <a:r>
              <a:rPr lang="en-US" dirty="0"/>
              <a:t>software development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791" y="182214"/>
            <a:ext cx="2508155" cy="2508155"/>
          </a:xfrm>
          <a:prstGeom prst="rect">
            <a:avLst/>
          </a:prstGeom>
        </p:spPr>
      </p:pic>
    </p:spTree>
    <p:extLst>
      <p:ext uri="{BB962C8B-B14F-4D97-AF65-F5344CB8AC3E}">
        <p14:creationId xmlns:p14="http://schemas.microsoft.com/office/powerpoint/2010/main" val="343903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Course Topics</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595105920"/>
              </p:ext>
            </p:extLst>
          </p:nvPr>
        </p:nvGraphicFramePr>
        <p:xfrm>
          <a:off x="379514" y="910037"/>
          <a:ext cx="10765665" cy="5794512"/>
        </p:xfrm>
        <a:graphic>
          <a:graphicData uri="http://schemas.openxmlformats.org/drawingml/2006/table">
            <a:tbl>
              <a:tblPr firstRow="1" bandRow="1">
                <a:tableStyleId>{5C22544A-7EE6-4342-B048-85BDC9FD1C3A}</a:tableStyleId>
              </a:tblPr>
              <a:tblGrid>
                <a:gridCol w="10765665">
                  <a:extLst>
                    <a:ext uri="{9D8B030D-6E8A-4147-A177-3AD203B41FA5}">
                      <a16:colId xmlns="" xmlns:a16="http://schemas.microsoft.com/office/drawing/2014/main" val="1632794655"/>
                    </a:ext>
                  </a:extLst>
                </a:gridCol>
              </a:tblGrid>
              <a:tr h="767632">
                <a:tc>
                  <a:txBody>
                    <a:bodyPr/>
                    <a:lstStyle/>
                    <a:p>
                      <a:r>
                        <a:rPr lang="en-US" sz="3600" dirty="0">
                          <a:latin typeface="Segoe UI Light" panose="020B0502040204020203" pitchFamily="34" charset="0"/>
                          <a:cs typeface="Segoe UI Light" panose="020B0502040204020203" pitchFamily="34" charset="0"/>
                        </a:rPr>
                        <a:t>Orchestrating</a:t>
                      </a:r>
                      <a:r>
                        <a:rPr lang="en-US" sz="3600" baseline="0" dirty="0">
                          <a:latin typeface="Segoe UI Light" panose="020B0502040204020203" pitchFamily="34" charset="0"/>
                          <a:cs typeface="Segoe UI Light" panose="020B0502040204020203" pitchFamily="34" charset="0"/>
                        </a:rPr>
                        <a:t> </a:t>
                      </a:r>
                      <a:r>
                        <a:rPr lang="en-US" sz="3600" dirty="0">
                          <a:latin typeface="Segoe UI Light" panose="020B0502040204020203" pitchFamily="34" charset="0"/>
                          <a:cs typeface="Segoe UI Light" panose="020B0502040204020203" pitchFamily="34" charset="0"/>
                        </a:rPr>
                        <a:t>Data and Services with Azure</a:t>
                      </a:r>
                      <a:r>
                        <a:rPr lang="en-US" sz="3600" baseline="0" dirty="0">
                          <a:latin typeface="Segoe UI Light" panose="020B0502040204020203" pitchFamily="34" charset="0"/>
                          <a:cs typeface="Segoe UI Light" panose="020B0502040204020203" pitchFamily="34" charset="0"/>
                        </a:rPr>
                        <a:t> Data Factory</a:t>
                      </a:r>
                      <a:endParaRPr lang="en-US" sz="3600" dirty="0">
                        <a:latin typeface="Segoe UI Light" panose="020B0502040204020203" pitchFamily="34" charset="0"/>
                        <a:cs typeface="Segoe UI Light" panose="020B0502040204020203" pitchFamily="34" charset="0"/>
                      </a:endParaRPr>
                    </a:p>
                  </a:txBody>
                  <a:tcPr anchor="ctr"/>
                </a:tc>
                <a:extLst>
                  <a:ext uri="{0D108BD9-81ED-4DB2-BD59-A6C34878D82A}">
                    <a16:rowId xmlns="" xmlns:a16="http://schemas.microsoft.com/office/drawing/2014/main" val="1789177411"/>
                  </a:ext>
                </a:extLst>
              </a:tr>
              <a:tr h="767632">
                <a:tc>
                  <a:txBody>
                    <a:bodyPr/>
                    <a:lstStyle/>
                    <a:p>
                      <a:r>
                        <a:rPr lang="en-US" sz="2400" dirty="0">
                          <a:latin typeface="Segoe UI Light" panose="020B0502040204020203" pitchFamily="34" charset="0"/>
                          <a:cs typeface="Segoe UI Light" panose="020B0502040204020203" pitchFamily="34" charset="0"/>
                        </a:rPr>
                        <a:t>01 | Data Orchestration</a:t>
                      </a:r>
                      <a:r>
                        <a:rPr lang="en-US" sz="2400" baseline="0" dirty="0">
                          <a:latin typeface="Segoe UI Light" panose="020B0502040204020203" pitchFamily="34" charset="0"/>
                          <a:cs typeface="Segoe UI Light" panose="020B0502040204020203" pitchFamily="34" charset="0"/>
                        </a:rPr>
                        <a:t> Overview</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 xmlns:a16="http://schemas.microsoft.com/office/drawing/2014/main" val="3842815335"/>
                  </a:ext>
                </a:extLst>
              </a:tr>
              <a:tr h="767632">
                <a:tc>
                  <a:txBody>
                    <a:bodyPr/>
                    <a:lstStyle/>
                    <a:p>
                      <a:r>
                        <a:rPr lang="en-US" sz="2400" dirty="0">
                          <a:latin typeface="Segoe UI Light" panose="020B0502040204020203" pitchFamily="34" charset="0"/>
                          <a:cs typeface="Segoe UI Light" panose="020B0502040204020203" pitchFamily="34" charset="0"/>
                        </a:rPr>
                        <a:t>02 | Data Factory</a:t>
                      </a:r>
                      <a:r>
                        <a:rPr lang="en-US" sz="2400" baseline="0" dirty="0">
                          <a:latin typeface="Segoe UI Light" panose="020B0502040204020203" pitchFamily="34" charset="0"/>
                          <a:cs typeface="Segoe UI Light" panose="020B0502040204020203" pitchFamily="34" charset="0"/>
                        </a:rPr>
                        <a:t> Concepts</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 xmlns:a16="http://schemas.microsoft.com/office/drawing/2014/main" val="321066646"/>
                  </a:ext>
                </a:extLst>
              </a:tr>
              <a:tr h="767632">
                <a:tc>
                  <a:txBody>
                    <a:bodyPr/>
                    <a:lstStyle/>
                    <a:p>
                      <a:pPr marL="0" marR="0" indent="0" algn="l" defTabSz="914088" rtl="0" eaLnBrk="1" fontAlgn="auto" latinLnBrk="0" hangingPunct="1">
                        <a:lnSpc>
                          <a:spcPct val="100000"/>
                        </a:lnSpc>
                        <a:spcBef>
                          <a:spcPts val="0"/>
                        </a:spcBef>
                        <a:spcAft>
                          <a:spcPts val="0"/>
                        </a:spcAft>
                        <a:buClrTx/>
                        <a:buSzTx/>
                        <a:buFontTx/>
                        <a:buNone/>
                        <a:tabLst/>
                        <a:defRPr/>
                      </a:pPr>
                      <a:r>
                        <a:rPr lang="en-US" sz="2400" dirty="0">
                          <a:latin typeface="Segoe UI Light" panose="020B0502040204020203" pitchFamily="34" charset="0"/>
                          <a:cs typeface="Segoe UI Light" panose="020B0502040204020203" pitchFamily="34" charset="0"/>
                        </a:rPr>
                        <a:t>03</a:t>
                      </a:r>
                      <a:r>
                        <a:rPr lang="en-US" sz="2400" baseline="0" dirty="0">
                          <a:latin typeface="Segoe UI Light" panose="020B0502040204020203" pitchFamily="34" charset="0"/>
                          <a:cs typeface="Segoe UI Light" panose="020B0502040204020203" pitchFamily="34" charset="0"/>
                        </a:rPr>
                        <a:t> | Data Factory Operations</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 xmlns:a16="http://schemas.microsoft.com/office/drawing/2014/main" val="3812060533"/>
                  </a:ext>
                </a:extLst>
              </a:tr>
              <a:tr h="767632">
                <a:tc>
                  <a:txBody>
                    <a:bodyPr/>
                    <a:lstStyle/>
                    <a:p>
                      <a:r>
                        <a:rPr lang="en-US" sz="2400" dirty="0">
                          <a:latin typeface="Segoe UI Light" panose="020B0502040204020203" pitchFamily="34" charset="0"/>
                          <a:cs typeface="Segoe UI Light" panose="020B0502040204020203" pitchFamily="34" charset="0"/>
                        </a:rPr>
                        <a:t>04 | Monitoring</a:t>
                      </a:r>
                      <a:r>
                        <a:rPr lang="en-US" sz="2400" baseline="0" dirty="0">
                          <a:latin typeface="Segoe UI Light" panose="020B0502040204020203" pitchFamily="34" charset="0"/>
                          <a:cs typeface="Segoe UI Light" panose="020B0502040204020203" pitchFamily="34" charset="0"/>
                        </a:rPr>
                        <a:t> and Managing</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 xmlns:a16="http://schemas.microsoft.com/office/drawing/2014/main" val="733235577"/>
                  </a:ext>
                </a:extLst>
              </a:tr>
              <a:tr h="767632">
                <a:tc>
                  <a:txBody>
                    <a:bodyPr/>
                    <a:lstStyle/>
                    <a:p>
                      <a:pPr marL="0" marR="0" indent="0" algn="l" defTabSz="914088" rtl="0" eaLnBrk="1" fontAlgn="auto" latinLnBrk="0" hangingPunct="1">
                        <a:lnSpc>
                          <a:spcPct val="100000"/>
                        </a:lnSpc>
                        <a:spcBef>
                          <a:spcPts val="0"/>
                        </a:spcBef>
                        <a:spcAft>
                          <a:spcPts val="0"/>
                        </a:spcAft>
                        <a:buClrTx/>
                        <a:buSzTx/>
                        <a:buFontTx/>
                        <a:buNone/>
                        <a:tabLst/>
                        <a:defRPr/>
                      </a:pPr>
                      <a:r>
                        <a:rPr lang="en-US" sz="2400" dirty="0">
                          <a:latin typeface="Segoe UI Light" panose="020B0502040204020203" pitchFamily="34" charset="0"/>
                          <a:cs typeface="Segoe UI Light" panose="020B0502040204020203" pitchFamily="34" charset="0"/>
                        </a:rPr>
                        <a:t>05 | Extending Data Factory</a:t>
                      </a:r>
                    </a:p>
                  </a:txBody>
                  <a:tcPr anchor="ctr"/>
                </a:tc>
                <a:extLst>
                  <a:ext uri="{0D108BD9-81ED-4DB2-BD59-A6C34878D82A}">
                    <a16:rowId xmlns="" xmlns:a16="http://schemas.microsoft.com/office/drawing/2014/main" val="2343148695"/>
                  </a:ext>
                </a:extLst>
              </a:tr>
              <a:tr h="767632">
                <a:tc>
                  <a:txBody>
                    <a:bodyPr/>
                    <a:lstStyle/>
                    <a:p>
                      <a:pPr marL="0" marR="0" indent="0" algn="l" defTabSz="914088" rtl="0" eaLnBrk="1" fontAlgn="auto" latinLnBrk="0" hangingPunct="1">
                        <a:lnSpc>
                          <a:spcPct val="100000"/>
                        </a:lnSpc>
                        <a:spcBef>
                          <a:spcPts val="0"/>
                        </a:spcBef>
                        <a:spcAft>
                          <a:spcPts val="0"/>
                        </a:spcAft>
                        <a:buClrTx/>
                        <a:buSzTx/>
                        <a:buFontTx/>
                        <a:buNone/>
                        <a:tabLst/>
                        <a:defRPr/>
                      </a:pPr>
                      <a:r>
                        <a:rPr lang="en-US" sz="2400" dirty="0">
                          <a:latin typeface="Segoe UI Light" panose="020B0502040204020203" pitchFamily="34" charset="0"/>
                          <a:cs typeface="Segoe UI Light" panose="020B0502040204020203" pitchFamily="34" charset="0"/>
                        </a:rPr>
                        <a:t>06 | Data Factory and other services</a:t>
                      </a:r>
                    </a:p>
                  </a:txBody>
                  <a:tcPr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87965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solidFill>
            <a:srgbClr val="007233"/>
          </a:solidFill>
          <a:ln>
            <a:noFill/>
          </a:ln>
        </p:spPr>
        <p:txBody>
          <a:bodyPr/>
          <a:lstStyle/>
          <a:p>
            <a:pPr marL="914400" indent="-914400"/>
            <a:r>
              <a:rPr lang="en-US" dirty="0"/>
              <a:t>01 | Data Orchestration Overview</a:t>
            </a:r>
          </a:p>
        </p:txBody>
      </p:sp>
      <p:sp>
        <p:nvSpPr>
          <p:cNvPr id="4" name="Subtitle 3"/>
          <p:cNvSpPr>
            <a:spLocks noGrp="1"/>
          </p:cNvSpPr>
          <p:nvPr>
            <p:ph type="subTitle" idx="1"/>
          </p:nvPr>
        </p:nvSpPr>
        <p:spPr/>
        <p:txBody>
          <a:bodyPr/>
          <a:lstStyle/>
          <a:p>
            <a:r>
              <a:rPr lang="en-US" dirty="0"/>
              <a:t>Sonia Carlson | Principal Program Manager</a:t>
            </a:r>
          </a:p>
          <a:p>
            <a:r>
              <a:rPr lang="en-US" dirty="0"/>
              <a:t>Pete Harris | Senior Content Developer</a:t>
            </a:r>
          </a:p>
        </p:txBody>
      </p:sp>
    </p:spTree>
    <p:extLst>
      <p:ext uri="{BB962C8B-B14F-4D97-AF65-F5344CB8AC3E}">
        <p14:creationId xmlns:p14="http://schemas.microsoft.com/office/powerpoint/2010/main" val="57403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US" dirty="0"/>
              <a:t>Traditional Analytics Platforms</a:t>
            </a:r>
          </a:p>
          <a:p>
            <a:pPr marL="228600" indent="-228600" defTabSz="914400">
              <a:lnSpc>
                <a:spcPct val="90000"/>
              </a:lnSpc>
              <a:spcBef>
                <a:spcPts val="1000"/>
              </a:spcBef>
              <a:defRPr/>
            </a:pPr>
            <a:r>
              <a:rPr lang="en-US" kern="1200" dirty="0"/>
              <a:t> Evolving Approaches to Analytics</a:t>
            </a:r>
            <a:endParaRPr lang="en-US" dirty="0"/>
          </a:p>
          <a:p>
            <a:r>
              <a:rPr lang="en-US" dirty="0"/>
              <a:t>Azure Data Factory Overview</a:t>
            </a:r>
          </a:p>
          <a:p>
            <a:r>
              <a:rPr lang="en-US" dirty="0"/>
              <a:t>Cortana Analytics Suite and Data Factory</a:t>
            </a:r>
          </a:p>
          <a:p>
            <a:r>
              <a:rPr lang="en-US" dirty="0"/>
              <a:t>Why Data Factory?</a:t>
            </a:r>
          </a:p>
        </p:txBody>
      </p:sp>
      <p:sp>
        <p:nvSpPr>
          <p:cNvPr id="2" name="Title 1"/>
          <p:cNvSpPr>
            <a:spLocks noGrp="1"/>
          </p:cNvSpPr>
          <p:nvPr>
            <p:ph type="title"/>
          </p:nvPr>
        </p:nvSpPr>
        <p:spPr/>
        <p:txBody>
          <a:bodyPr/>
          <a:lstStyle/>
          <a:p>
            <a:r>
              <a:rPr lang="en-US" dirty="0"/>
              <a:t>Module Overview</a:t>
            </a:r>
          </a:p>
        </p:txBody>
      </p:sp>
    </p:spTree>
    <p:extLst>
      <p:ext uri="{BB962C8B-B14F-4D97-AF65-F5344CB8AC3E}">
        <p14:creationId xmlns:p14="http://schemas.microsoft.com/office/powerpoint/2010/main" val="158908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3137" dirty="0"/>
              <a:t>Traditional Analytics Platforms</a:t>
            </a:r>
            <a:br>
              <a:rPr lang="en-US" sz="3137" dirty="0"/>
            </a:br>
            <a:endParaRPr lang="en-US" sz="3137" dirty="0"/>
          </a:p>
        </p:txBody>
      </p:sp>
      <p:sp>
        <p:nvSpPr>
          <p:cNvPr id="5" name="Rectangle 4"/>
          <p:cNvSpPr/>
          <p:nvPr/>
        </p:nvSpPr>
        <p:spPr bwMode="auto">
          <a:xfrm>
            <a:off x="1" y="1412045"/>
            <a:ext cx="12192000" cy="5023152"/>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8" name="Rectangle 97"/>
          <p:cNvSpPr/>
          <p:nvPr/>
        </p:nvSpPr>
        <p:spPr>
          <a:xfrm>
            <a:off x="3410195" y="2372237"/>
            <a:ext cx="897785" cy="399239"/>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ETL Tool</a:t>
            </a:r>
          </a:p>
          <a:p>
            <a:pPr algn="ctr" defTabSz="914049">
              <a:defRPr/>
            </a:pPr>
            <a:r>
              <a:rPr lang="en-US" sz="800" kern="0" dirty="0">
                <a:solidFill>
                  <a:prstClr val="black">
                    <a:lumMod val="50000"/>
                    <a:lumOff val="50000"/>
                  </a:prstClr>
                </a:solidFill>
                <a:latin typeface="Calibri" panose="020F0502020204030204"/>
              </a:rPr>
              <a:t>(SSIS, </a:t>
            </a:r>
            <a:r>
              <a:rPr lang="en-US" sz="800" kern="0" dirty="0" err="1">
                <a:solidFill>
                  <a:prstClr val="black">
                    <a:lumMod val="50000"/>
                    <a:lumOff val="50000"/>
                  </a:prstClr>
                </a:solidFill>
                <a:latin typeface="Calibri" panose="020F0502020204030204"/>
              </a:rPr>
              <a:t>etc</a:t>
            </a:r>
            <a:r>
              <a:rPr lang="en-US" sz="800" kern="0" dirty="0">
                <a:solidFill>
                  <a:prstClr val="black">
                    <a:lumMod val="50000"/>
                    <a:lumOff val="50000"/>
                  </a:prstClr>
                </a:solidFill>
                <a:latin typeface="Calibri" panose="020F0502020204030204"/>
              </a:rPr>
              <a:t>)</a:t>
            </a:r>
          </a:p>
        </p:txBody>
      </p:sp>
      <p:sp>
        <p:nvSpPr>
          <p:cNvPr id="99" name="U-Turn Arrow 98"/>
          <p:cNvSpPr/>
          <p:nvPr/>
        </p:nvSpPr>
        <p:spPr>
          <a:xfrm>
            <a:off x="3710485" y="2005571"/>
            <a:ext cx="334528" cy="366662"/>
          </a:xfrm>
          <a:prstGeom prst="uturnArrow">
            <a:avLst>
              <a:gd name="adj1" fmla="val 14927"/>
              <a:gd name="adj2" fmla="val 25000"/>
              <a:gd name="adj3" fmla="val 25944"/>
              <a:gd name="adj4" fmla="val 69300"/>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14049">
              <a:defRPr/>
            </a:pPr>
            <a:endParaRPr lang="en-US" kern="0" dirty="0">
              <a:solidFill>
                <a:prstClr val="black"/>
              </a:solidFill>
              <a:latin typeface="Calibri" panose="020F0502020204030204"/>
            </a:endParaRPr>
          </a:p>
        </p:txBody>
      </p:sp>
      <p:sp>
        <p:nvSpPr>
          <p:cNvPr id="100" name="Rectangle 99"/>
          <p:cNvSpPr/>
          <p:nvPr/>
        </p:nvSpPr>
        <p:spPr>
          <a:xfrm>
            <a:off x="5865264" y="2145631"/>
            <a:ext cx="1497131" cy="765106"/>
          </a:xfrm>
          <a:prstGeom prst="rect">
            <a:avLst/>
          </a:prstGeom>
          <a:noFill/>
          <a:ln w="12700" cap="flat" cmpd="sng" algn="ctr">
            <a:noFill/>
            <a:prstDash val="solid"/>
            <a:miter lim="800000"/>
          </a:ln>
          <a:effectLst/>
        </p:spPr>
        <p:txBody>
          <a:bodyPr rtlCol="0" anchor="ctr"/>
          <a:lstStyle/>
          <a:p>
            <a:pPr algn="ctr" defTabSz="914049">
              <a:defRPr/>
            </a:pPr>
            <a:r>
              <a:rPr lang="en-US" b="1" kern="0" dirty="0">
                <a:solidFill>
                  <a:prstClr val="black">
                    <a:lumMod val="50000"/>
                    <a:lumOff val="50000"/>
                  </a:prstClr>
                </a:solidFill>
                <a:latin typeface="Calibri" panose="020F0502020204030204"/>
              </a:rPr>
              <a:t>EDW</a:t>
            </a:r>
          </a:p>
          <a:p>
            <a:pPr algn="ctr" defTabSz="914049">
              <a:defRPr/>
            </a:pPr>
            <a:r>
              <a:rPr lang="en-US" sz="1000" kern="0" dirty="0">
                <a:solidFill>
                  <a:prstClr val="black">
                    <a:lumMod val="50000"/>
                    <a:lumOff val="50000"/>
                  </a:prstClr>
                </a:solidFill>
                <a:latin typeface="Calibri" panose="020F0502020204030204"/>
              </a:rPr>
              <a:t>(SQL </a:t>
            </a:r>
            <a:r>
              <a:rPr lang="en-US" sz="1000" kern="0" dirty="0" err="1">
                <a:solidFill>
                  <a:prstClr val="black">
                    <a:lumMod val="50000"/>
                    <a:lumOff val="50000"/>
                  </a:prstClr>
                </a:solidFill>
                <a:latin typeface="Calibri" panose="020F0502020204030204"/>
              </a:rPr>
              <a:t>Svr</a:t>
            </a:r>
            <a:r>
              <a:rPr lang="en-US" sz="1000" kern="0" dirty="0">
                <a:solidFill>
                  <a:prstClr val="black">
                    <a:lumMod val="50000"/>
                    <a:lumOff val="50000"/>
                  </a:prstClr>
                </a:solidFill>
                <a:latin typeface="Calibri" panose="020F0502020204030204"/>
              </a:rPr>
              <a:t>, Teradata, </a:t>
            </a:r>
            <a:r>
              <a:rPr lang="en-US" sz="1000" kern="0" dirty="0" err="1">
                <a:solidFill>
                  <a:prstClr val="black">
                    <a:lumMod val="50000"/>
                    <a:lumOff val="50000"/>
                  </a:prstClr>
                </a:solidFill>
                <a:latin typeface="Calibri" panose="020F0502020204030204"/>
              </a:rPr>
              <a:t>etc</a:t>
            </a:r>
            <a:r>
              <a:rPr lang="en-US" sz="1000" kern="0" dirty="0">
                <a:solidFill>
                  <a:prstClr val="black">
                    <a:lumMod val="50000"/>
                    <a:lumOff val="50000"/>
                  </a:prstClr>
                </a:solidFill>
                <a:latin typeface="Calibri" panose="020F0502020204030204"/>
              </a:rPr>
              <a:t>)</a:t>
            </a:r>
          </a:p>
        </p:txBody>
      </p:sp>
      <p:cxnSp>
        <p:nvCxnSpPr>
          <p:cNvPr id="101" name="Straight Arrow Connector 100"/>
          <p:cNvCxnSpPr/>
          <p:nvPr/>
        </p:nvCxnSpPr>
        <p:spPr>
          <a:xfrm flipV="1">
            <a:off x="2183712" y="2738063"/>
            <a:ext cx="1226483" cy="6041"/>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102" name="Straight Arrow Connector 101"/>
          <p:cNvCxnSpPr/>
          <p:nvPr/>
        </p:nvCxnSpPr>
        <p:spPr>
          <a:xfrm>
            <a:off x="4327499" y="2741077"/>
            <a:ext cx="962825" cy="6055"/>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03" name="TextBox 102"/>
          <p:cNvSpPr txBox="1"/>
          <p:nvPr/>
        </p:nvSpPr>
        <p:spPr>
          <a:xfrm>
            <a:off x="2552292" y="1767302"/>
            <a:ext cx="706403" cy="305938"/>
          </a:xfrm>
          <a:prstGeom prst="rect">
            <a:avLst/>
          </a:prstGeom>
          <a:noFill/>
        </p:spPr>
        <p:txBody>
          <a:bodyPr wrap="square" rtlCol="0">
            <a:spAutoFit/>
          </a:bodyPr>
          <a:lstStyle/>
          <a:p>
            <a:pPr defTabSz="914049"/>
            <a:r>
              <a:rPr lang="en-US" sz="1400" b="1" dirty="0">
                <a:solidFill>
                  <a:srgbClr val="0070C0"/>
                </a:solidFill>
                <a:latin typeface="Calibri" panose="020F0502020204030204"/>
              </a:rPr>
              <a:t>Extract</a:t>
            </a:r>
          </a:p>
        </p:txBody>
      </p:sp>
      <p:sp>
        <p:nvSpPr>
          <p:cNvPr id="104" name="TextBox 103"/>
          <p:cNvSpPr txBox="1"/>
          <p:nvPr/>
        </p:nvSpPr>
        <p:spPr>
          <a:xfrm>
            <a:off x="2470220" y="2528654"/>
            <a:ext cx="943302" cy="249228"/>
          </a:xfrm>
          <a:prstGeom prst="rect">
            <a:avLst/>
          </a:prstGeom>
          <a:noFill/>
        </p:spPr>
        <p:txBody>
          <a:bodyPr wrap="square" rtlCol="0">
            <a:spAutoFit/>
          </a:bodyPr>
          <a:lstStyle/>
          <a:p>
            <a:pPr defTabSz="914049"/>
            <a:r>
              <a:rPr lang="en-US" sz="1000" dirty="0">
                <a:solidFill>
                  <a:prstClr val="black"/>
                </a:solidFill>
                <a:latin typeface="Calibri" panose="020F0502020204030204"/>
              </a:rPr>
              <a:t>Original Data</a:t>
            </a:r>
          </a:p>
        </p:txBody>
      </p:sp>
      <p:sp>
        <p:nvSpPr>
          <p:cNvPr id="105" name="TextBox 104"/>
          <p:cNvSpPr txBox="1"/>
          <p:nvPr/>
        </p:nvSpPr>
        <p:spPr>
          <a:xfrm>
            <a:off x="4491837" y="1767302"/>
            <a:ext cx="706403" cy="311985"/>
          </a:xfrm>
          <a:prstGeom prst="rect">
            <a:avLst/>
          </a:prstGeom>
          <a:noFill/>
        </p:spPr>
        <p:txBody>
          <a:bodyPr wrap="square" rtlCol="0">
            <a:spAutoFit/>
          </a:bodyPr>
          <a:lstStyle/>
          <a:p>
            <a:pPr defTabSz="914049"/>
            <a:r>
              <a:rPr lang="en-US" sz="1400" b="1" dirty="0">
                <a:solidFill>
                  <a:srgbClr val="0070C0"/>
                </a:solidFill>
                <a:latin typeface="Calibri" panose="020F0502020204030204"/>
              </a:rPr>
              <a:t>Load</a:t>
            </a:r>
          </a:p>
        </p:txBody>
      </p:sp>
      <p:sp>
        <p:nvSpPr>
          <p:cNvPr id="106" name="TextBox 105"/>
          <p:cNvSpPr txBox="1"/>
          <p:nvPr/>
        </p:nvSpPr>
        <p:spPr>
          <a:xfrm>
            <a:off x="4273605" y="2385118"/>
            <a:ext cx="867016" cy="406151"/>
          </a:xfrm>
          <a:prstGeom prst="rect">
            <a:avLst/>
          </a:prstGeom>
          <a:noFill/>
        </p:spPr>
        <p:txBody>
          <a:bodyPr wrap="square" rtlCol="0">
            <a:spAutoFit/>
          </a:bodyPr>
          <a:lstStyle/>
          <a:p>
            <a:pPr defTabSz="914049"/>
            <a:r>
              <a:rPr lang="en-US" sz="1000" dirty="0">
                <a:solidFill>
                  <a:prstClr val="black"/>
                </a:solidFill>
                <a:latin typeface="Calibri" panose="020F0502020204030204"/>
              </a:rPr>
              <a:t>Transformed Data</a:t>
            </a:r>
          </a:p>
        </p:txBody>
      </p:sp>
      <p:sp>
        <p:nvSpPr>
          <p:cNvPr id="107" name="TextBox 106"/>
          <p:cNvSpPr txBox="1"/>
          <p:nvPr/>
        </p:nvSpPr>
        <p:spPr>
          <a:xfrm>
            <a:off x="3463090" y="1767303"/>
            <a:ext cx="941150" cy="305938"/>
          </a:xfrm>
          <a:prstGeom prst="rect">
            <a:avLst/>
          </a:prstGeom>
          <a:noFill/>
        </p:spPr>
        <p:txBody>
          <a:bodyPr wrap="square" rtlCol="0">
            <a:spAutoFit/>
          </a:bodyPr>
          <a:lstStyle/>
          <a:p>
            <a:pPr defTabSz="914049"/>
            <a:r>
              <a:rPr lang="en-US" sz="1400" b="1" dirty="0">
                <a:solidFill>
                  <a:srgbClr val="0070C0"/>
                </a:solidFill>
                <a:latin typeface="Calibri" panose="020F0502020204030204"/>
              </a:rPr>
              <a:t>Transform</a:t>
            </a:r>
          </a:p>
        </p:txBody>
      </p:sp>
      <p:sp>
        <p:nvSpPr>
          <p:cNvPr id="108" name="TextBox 107"/>
          <p:cNvSpPr txBox="1"/>
          <p:nvPr/>
        </p:nvSpPr>
        <p:spPr>
          <a:xfrm>
            <a:off x="1446603" y="2304089"/>
            <a:ext cx="308810" cy="124650"/>
          </a:xfrm>
          <a:prstGeom prst="rect">
            <a:avLst/>
          </a:prstGeom>
          <a:noFill/>
        </p:spPr>
        <p:txBody>
          <a:bodyPr wrap="square" lIns="0" tIns="0" rIns="0" bIns="0" rtlCol="0">
            <a:spAutoFit/>
          </a:bodyPr>
          <a:lstStyle/>
          <a:p>
            <a:pPr defTabSz="913963">
              <a:lnSpc>
                <a:spcPct val="90000"/>
              </a:lnSpc>
            </a:pPr>
            <a:r>
              <a:rPr lang="en-US" sz="900" dirty="0">
                <a:ln>
                  <a:solidFill>
                    <a:srgbClr val="FFFFFF">
                      <a:alpha val="0"/>
                    </a:srgbClr>
                  </a:solidFill>
                </a:ln>
                <a:solidFill>
                  <a:prstClr val="black">
                    <a:lumMod val="50000"/>
                    <a:lumOff val="50000"/>
                  </a:prstClr>
                </a:solidFill>
                <a:latin typeface="Calibri" panose="020F0502020204030204"/>
              </a:rPr>
              <a:t>OLTP</a:t>
            </a:r>
          </a:p>
        </p:txBody>
      </p:sp>
      <p:sp>
        <p:nvSpPr>
          <p:cNvPr id="109" name="Freeform 108"/>
          <p:cNvSpPr/>
          <p:nvPr/>
        </p:nvSpPr>
        <p:spPr>
          <a:xfrm>
            <a:off x="1484776" y="2063418"/>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0" name="Oval 109"/>
          <p:cNvSpPr/>
          <p:nvPr/>
        </p:nvSpPr>
        <p:spPr>
          <a:xfrm>
            <a:off x="1499466" y="2072808"/>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1" name="TextBox 110"/>
          <p:cNvSpPr txBox="1"/>
          <p:nvPr/>
        </p:nvSpPr>
        <p:spPr>
          <a:xfrm>
            <a:off x="1481087" y="2718989"/>
            <a:ext cx="225958" cy="124650"/>
          </a:xfrm>
          <a:prstGeom prst="rect">
            <a:avLst/>
          </a:prstGeom>
          <a:noFill/>
        </p:spPr>
        <p:txBody>
          <a:bodyPr wrap="square" lIns="0" tIns="0" rIns="0" bIns="0" rtlCol="0">
            <a:spAutoFit/>
          </a:bodyPr>
          <a:lstStyle/>
          <a:p>
            <a:pPr defTabSz="913963">
              <a:lnSpc>
                <a:spcPct val="90000"/>
              </a:lnSpc>
            </a:pPr>
            <a:r>
              <a:rPr lang="en-US" sz="900" dirty="0">
                <a:ln>
                  <a:solidFill>
                    <a:srgbClr val="FFFFFF">
                      <a:alpha val="0"/>
                    </a:srgbClr>
                  </a:solidFill>
                </a:ln>
                <a:solidFill>
                  <a:prstClr val="black">
                    <a:lumMod val="50000"/>
                    <a:lumOff val="50000"/>
                  </a:prstClr>
                </a:solidFill>
                <a:latin typeface="Calibri" panose="020F0502020204030204"/>
              </a:rPr>
              <a:t>ERP</a:t>
            </a:r>
          </a:p>
        </p:txBody>
      </p:sp>
      <p:sp>
        <p:nvSpPr>
          <p:cNvPr id="112" name="Freeform 111"/>
          <p:cNvSpPr/>
          <p:nvPr/>
        </p:nvSpPr>
        <p:spPr>
          <a:xfrm>
            <a:off x="1484776" y="2478317"/>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3" name="Oval 112"/>
          <p:cNvSpPr/>
          <p:nvPr/>
        </p:nvSpPr>
        <p:spPr>
          <a:xfrm>
            <a:off x="1499466" y="2487709"/>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4" name="TextBox 113"/>
          <p:cNvSpPr txBox="1"/>
          <p:nvPr/>
        </p:nvSpPr>
        <p:spPr>
          <a:xfrm>
            <a:off x="1828845" y="2712421"/>
            <a:ext cx="230958" cy="90639"/>
          </a:xfrm>
          <a:prstGeom prst="rect">
            <a:avLst/>
          </a:prstGeom>
          <a:noFill/>
        </p:spPr>
        <p:txBody>
          <a:bodyPr wrap="square" lIns="0" tIns="0" rIns="0" bIns="0" rtlCol="0">
            <a:noAutofit/>
          </a:bodyPr>
          <a:lstStyle/>
          <a:p>
            <a:pPr defTabSz="913963">
              <a:lnSpc>
                <a:spcPct val="90000"/>
              </a:lnSpc>
            </a:pPr>
            <a:r>
              <a:rPr lang="en-US" sz="900" dirty="0">
                <a:ln>
                  <a:solidFill>
                    <a:srgbClr val="FFFFFF">
                      <a:alpha val="0"/>
                    </a:srgbClr>
                  </a:solidFill>
                </a:ln>
                <a:solidFill>
                  <a:prstClr val="black">
                    <a:lumMod val="50000"/>
                    <a:lumOff val="50000"/>
                  </a:prstClr>
                </a:solidFill>
                <a:latin typeface="Calibri" panose="020F0502020204030204"/>
              </a:rPr>
              <a:t>LOB</a:t>
            </a:r>
          </a:p>
        </p:txBody>
      </p:sp>
      <p:sp>
        <p:nvSpPr>
          <p:cNvPr id="115" name="Freeform 114"/>
          <p:cNvSpPr/>
          <p:nvPr/>
        </p:nvSpPr>
        <p:spPr>
          <a:xfrm>
            <a:off x="1824407" y="2471750"/>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6" name="Oval 115"/>
          <p:cNvSpPr/>
          <p:nvPr/>
        </p:nvSpPr>
        <p:spPr>
          <a:xfrm>
            <a:off x="1839097" y="2481140"/>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cxnSp>
        <p:nvCxnSpPr>
          <p:cNvPr id="117" name="Straight Arrow Connector 116"/>
          <p:cNvCxnSpPr/>
          <p:nvPr/>
        </p:nvCxnSpPr>
        <p:spPr>
          <a:xfrm>
            <a:off x="8089186" y="2735635"/>
            <a:ext cx="1208827" cy="0"/>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119" name="Picture 1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716637" y="2002306"/>
            <a:ext cx="281302" cy="171323"/>
          </a:xfrm>
          <a:prstGeom prst="rect">
            <a:avLst/>
          </a:prstGeom>
          <a:ln w="6350">
            <a:solidFill>
              <a:sysClr val="windowText" lastClr="000000">
                <a:lumMod val="50000"/>
                <a:lumOff val="50000"/>
              </a:sysClr>
            </a:solidFill>
          </a:ln>
        </p:spPr>
      </p:pic>
      <p:pic>
        <p:nvPicPr>
          <p:cNvPr id="120" name="Picture 1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30059" y="2196549"/>
            <a:ext cx="281302" cy="171323"/>
          </a:xfrm>
          <a:prstGeom prst="rect">
            <a:avLst/>
          </a:prstGeom>
          <a:ln w="6350">
            <a:solidFill>
              <a:sysClr val="windowText" lastClr="000000">
                <a:lumMod val="50000"/>
                <a:lumOff val="50000"/>
              </a:sysClr>
            </a:solidFill>
          </a:ln>
        </p:spPr>
      </p:pic>
      <p:pic>
        <p:nvPicPr>
          <p:cNvPr id="121" name="Picture 1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26673" y="2402048"/>
            <a:ext cx="281302" cy="171323"/>
          </a:xfrm>
          <a:prstGeom prst="rect">
            <a:avLst/>
          </a:prstGeom>
          <a:ln w="6350">
            <a:solidFill>
              <a:sysClr val="windowText" lastClr="000000">
                <a:lumMod val="50000"/>
                <a:lumOff val="50000"/>
              </a:sysClr>
            </a:solidFill>
          </a:ln>
        </p:spPr>
      </p:pic>
      <p:pic>
        <p:nvPicPr>
          <p:cNvPr id="122" name="Picture 1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380756" y="2002307"/>
            <a:ext cx="281302" cy="171323"/>
          </a:xfrm>
          <a:prstGeom prst="rect">
            <a:avLst/>
          </a:prstGeom>
          <a:ln w="6350">
            <a:solidFill>
              <a:sysClr val="windowText" lastClr="000000">
                <a:lumMod val="50000"/>
                <a:lumOff val="50000"/>
              </a:sysClr>
            </a:solidFill>
          </a:ln>
        </p:spPr>
      </p:pic>
      <p:pic>
        <p:nvPicPr>
          <p:cNvPr id="123" name="Picture 1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30059" y="1998564"/>
            <a:ext cx="281302" cy="171323"/>
          </a:xfrm>
          <a:prstGeom prst="rect">
            <a:avLst/>
          </a:prstGeom>
          <a:ln w="6350">
            <a:solidFill>
              <a:sysClr val="windowText" lastClr="000000">
                <a:lumMod val="50000"/>
                <a:lumOff val="50000"/>
              </a:sysClr>
            </a:solidFill>
          </a:ln>
        </p:spPr>
      </p:pic>
      <p:pic>
        <p:nvPicPr>
          <p:cNvPr id="124" name="Picture 1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703691" y="1790733"/>
            <a:ext cx="281302" cy="171323"/>
          </a:xfrm>
          <a:prstGeom prst="rect">
            <a:avLst/>
          </a:prstGeom>
          <a:ln w="6350">
            <a:solidFill>
              <a:sysClr val="windowText" lastClr="000000">
                <a:lumMod val="50000"/>
                <a:lumOff val="50000"/>
              </a:sysClr>
            </a:solidFill>
          </a:ln>
        </p:spPr>
      </p:pic>
      <p:pic>
        <p:nvPicPr>
          <p:cNvPr id="125" name="Picture 1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380709" y="1787671"/>
            <a:ext cx="281302" cy="171323"/>
          </a:xfrm>
          <a:prstGeom prst="rect">
            <a:avLst/>
          </a:prstGeom>
          <a:ln w="6350">
            <a:solidFill>
              <a:sysClr val="windowText" lastClr="000000">
                <a:lumMod val="50000"/>
                <a:lumOff val="50000"/>
              </a:sysClr>
            </a:solidFill>
          </a:ln>
        </p:spPr>
      </p:pic>
      <p:pic>
        <p:nvPicPr>
          <p:cNvPr id="126" name="Picture 125"/>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574098" y="2353339"/>
            <a:ext cx="281302" cy="219311"/>
          </a:xfrm>
          <a:prstGeom prst="rect">
            <a:avLst/>
          </a:prstGeom>
          <a:ln w="6350">
            <a:solidFill>
              <a:sysClr val="windowText" lastClr="000000">
                <a:lumMod val="50000"/>
                <a:lumOff val="50000"/>
              </a:sysClr>
            </a:solidFill>
          </a:ln>
        </p:spPr>
      </p:pic>
      <p:pic>
        <p:nvPicPr>
          <p:cNvPr id="127" name="Picture 1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914791" y="2070283"/>
            <a:ext cx="281302" cy="219311"/>
          </a:xfrm>
          <a:prstGeom prst="rect">
            <a:avLst/>
          </a:prstGeom>
          <a:ln w="6350">
            <a:solidFill>
              <a:sysClr val="windowText" lastClr="000000">
                <a:lumMod val="50000"/>
                <a:lumOff val="50000"/>
              </a:sysClr>
            </a:solidFill>
          </a:ln>
        </p:spPr>
      </p:pic>
      <p:pic>
        <p:nvPicPr>
          <p:cNvPr id="128" name="Picture 1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574098" y="2070763"/>
            <a:ext cx="281302" cy="219311"/>
          </a:xfrm>
          <a:prstGeom prst="rect">
            <a:avLst/>
          </a:prstGeom>
          <a:ln w="6350">
            <a:solidFill>
              <a:sysClr val="windowText" lastClr="000000">
                <a:lumMod val="50000"/>
                <a:lumOff val="50000"/>
              </a:sysClr>
            </a:solidFill>
          </a:ln>
        </p:spPr>
      </p:pic>
      <p:pic>
        <p:nvPicPr>
          <p:cNvPr id="129" name="Picture 1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574098" y="1788151"/>
            <a:ext cx="281302" cy="219311"/>
          </a:xfrm>
          <a:prstGeom prst="rect">
            <a:avLst/>
          </a:prstGeom>
          <a:ln w="6350">
            <a:solidFill>
              <a:sysClr val="windowText" lastClr="000000">
                <a:lumMod val="50000"/>
                <a:lumOff val="50000"/>
              </a:sysClr>
            </a:solidFill>
          </a:ln>
        </p:spPr>
      </p:pic>
      <p:pic>
        <p:nvPicPr>
          <p:cNvPr id="130" name="Picture 1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914791" y="1787672"/>
            <a:ext cx="281302" cy="219311"/>
          </a:xfrm>
          <a:prstGeom prst="rect">
            <a:avLst/>
          </a:prstGeom>
          <a:ln w="6350">
            <a:solidFill>
              <a:sysClr val="windowText" lastClr="000000">
                <a:lumMod val="50000"/>
                <a:lumOff val="50000"/>
              </a:sysClr>
            </a:solidFill>
          </a:ln>
        </p:spPr>
      </p:pic>
      <p:pic>
        <p:nvPicPr>
          <p:cNvPr id="131" name="Picture 130"/>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914791" y="2355524"/>
            <a:ext cx="281302" cy="206558"/>
          </a:xfrm>
          <a:prstGeom prst="rect">
            <a:avLst/>
          </a:prstGeom>
          <a:ln w="6350">
            <a:solidFill>
              <a:sysClr val="windowText" lastClr="000000">
                <a:lumMod val="50000"/>
                <a:lumOff val="50000"/>
              </a:sysClr>
            </a:solidFill>
          </a:ln>
        </p:spPr>
      </p:pic>
      <p:pic>
        <p:nvPicPr>
          <p:cNvPr id="132" name="Picture 13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26673" y="1790732"/>
            <a:ext cx="281302" cy="171323"/>
          </a:xfrm>
          <a:prstGeom prst="rect">
            <a:avLst/>
          </a:prstGeom>
          <a:ln w="6350">
            <a:solidFill>
              <a:sysClr val="windowText" lastClr="000000">
                <a:lumMod val="50000"/>
                <a:lumOff val="50000"/>
              </a:sysClr>
            </a:solidFill>
          </a:ln>
        </p:spPr>
      </p:pic>
      <p:sp>
        <p:nvSpPr>
          <p:cNvPr id="136" name="TextBox 135"/>
          <p:cNvSpPr txBox="1"/>
          <p:nvPr/>
        </p:nvSpPr>
        <p:spPr>
          <a:xfrm>
            <a:off x="1812698" y="2308020"/>
            <a:ext cx="230958" cy="90639"/>
          </a:xfrm>
          <a:prstGeom prst="rect">
            <a:avLst/>
          </a:prstGeom>
          <a:noFill/>
        </p:spPr>
        <p:txBody>
          <a:bodyPr wrap="square" lIns="0" tIns="0" rIns="0" bIns="0" rtlCol="0">
            <a:noAutofit/>
          </a:bodyPr>
          <a:lstStyle/>
          <a:p>
            <a:pPr defTabSz="913963">
              <a:lnSpc>
                <a:spcPct val="90000"/>
              </a:lnSpc>
            </a:pPr>
            <a:r>
              <a:rPr lang="en-US" sz="900" dirty="0">
                <a:ln>
                  <a:solidFill>
                    <a:srgbClr val="FFFFFF">
                      <a:alpha val="0"/>
                    </a:srgbClr>
                  </a:solidFill>
                </a:ln>
                <a:solidFill>
                  <a:prstClr val="black">
                    <a:lumMod val="50000"/>
                    <a:lumOff val="50000"/>
                  </a:prstClr>
                </a:solidFill>
                <a:latin typeface="Calibri" panose="020F0502020204030204"/>
              </a:rPr>
              <a:t>…</a:t>
            </a:r>
          </a:p>
        </p:txBody>
      </p:sp>
      <p:sp>
        <p:nvSpPr>
          <p:cNvPr id="137" name="Oval 136"/>
          <p:cNvSpPr/>
          <p:nvPr/>
        </p:nvSpPr>
        <p:spPr>
          <a:xfrm>
            <a:off x="1822950" y="2076740"/>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pic>
        <p:nvPicPr>
          <p:cNvPr id="138"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1518" y="2074067"/>
            <a:ext cx="239229" cy="24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p:cNvCxnSpPr/>
          <p:nvPr/>
        </p:nvCxnSpPr>
        <p:spPr>
          <a:xfrm>
            <a:off x="2155561" y="2239795"/>
            <a:ext cx="378674" cy="510547"/>
          </a:xfrm>
          <a:prstGeom prst="line">
            <a:avLst/>
          </a:prstGeom>
          <a:noFill/>
          <a:ln w="41275" cap="flat" cmpd="sng" algn="ctr">
            <a:solidFill>
              <a:sysClr val="window" lastClr="FFFFFF">
                <a:lumMod val="65000"/>
              </a:sysClr>
            </a:solidFill>
            <a:prstDash val="solid"/>
            <a:miter lim="800000"/>
            <a:tailEnd type="none"/>
          </a:ln>
          <a:effectLst/>
        </p:spPr>
      </p:cxnSp>
      <p:cxnSp>
        <p:nvCxnSpPr>
          <p:cNvPr id="140" name="Straight Connector 139"/>
          <p:cNvCxnSpPr/>
          <p:nvPr/>
        </p:nvCxnSpPr>
        <p:spPr>
          <a:xfrm>
            <a:off x="2192608" y="2508708"/>
            <a:ext cx="327525" cy="226929"/>
          </a:xfrm>
          <a:prstGeom prst="line">
            <a:avLst/>
          </a:prstGeom>
          <a:noFill/>
          <a:ln w="41275" cap="flat" cmpd="sng" algn="ctr">
            <a:solidFill>
              <a:sysClr val="window" lastClr="FFFFFF">
                <a:lumMod val="65000"/>
              </a:sysClr>
            </a:solidFill>
            <a:prstDash val="solid"/>
            <a:miter lim="800000"/>
            <a:tailEnd type="none"/>
          </a:ln>
          <a:effectLst/>
        </p:spPr>
      </p:cxnSp>
      <p:sp>
        <p:nvSpPr>
          <p:cNvPr id="192" name="Rectangle 191"/>
          <p:cNvSpPr/>
          <p:nvPr/>
        </p:nvSpPr>
        <p:spPr>
          <a:xfrm>
            <a:off x="9669847" y="2376782"/>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BI Tools</a:t>
            </a:r>
            <a:endParaRPr lang="en-US" sz="800" kern="0" dirty="0">
              <a:solidFill>
                <a:prstClr val="black">
                  <a:lumMod val="50000"/>
                  <a:lumOff val="50000"/>
                </a:prstClr>
              </a:solidFill>
              <a:latin typeface="Calibri" panose="020F0502020204030204"/>
            </a:endParaRPr>
          </a:p>
        </p:txBody>
      </p:sp>
      <p:sp>
        <p:nvSpPr>
          <p:cNvPr id="251" name="Rectangle 250"/>
          <p:cNvSpPr/>
          <p:nvPr/>
        </p:nvSpPr>
        <p:spPr>
          <a:xfrm>
            <a:off x="9669847" y="2806761"/>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Data Marts</a:t>
            </a:r>
            <a:endParaRPr lang="en-US" sz="800" kern="0" dirty="0">
              <a:solidFill>
                <a:prstClr val="black">
                  <a:lumMod val="50000"/>
                  <a:lumOff val="50000"/>
                </a:prstClr>
              </a:solidFill>
              <a:latin typeface="Calibri" panose="020F0502020204030204"/>
            </a:endParaRPr>
          </a:p>
        </p:txBody>
      </p:sp>
      <p:sp>
        <p:nvSpPr>
          <p:cNvPr id="252" name="Rectangle 251"/>
          <p:cNvSpPr/>
          <p:nvPr/>
        </p:nvSpPr>
        <p:spPr>
          <a:xfrm>
            <a:off x="9669847" y="3254975"/>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Data Lake(s)</a:t>
            </a:r>
            <a:endParaRPr lang="en-US" sz="800" kern="0" dirty="0">
              <a:solidFill>
                <a:prstClr val="black">
                  <a:lumMod val="50000"/>
                  <a:lumOff val="50000"/>
                </a:prstClr>
              </a:solidFill>
              <a:latin typeface="Calibri" panose="020F0502020204030204"/>
            </a:endParaRPr>
          </a:p>
        </p:txBody>
      </p:sp>
      <p:sp>
        <p:nvSpPr>
          <p:cNvPr id="253" name="Freeform 252"/>
          <p:cNvSpPr/>
          <p:nvPr/>
        </p:nvSpPr>
        <p:spPr>
          <a:xfrm>
            <a:off x="10725930" y="3287918"/>
            <a:ext cx="225705" cy="369273"/>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w="12700" cap="flat" cmpd="sng" algn="ctr">
            <a:solidFill>
              <a:srgbClr val="5B9BD5">
                <a:shade val="50000"/>
              </a:srgb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pic>
        <p:nvPicPr>
          <p:cNvPr id="254" name="Picture 25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10795797" y="3365980"/>
            <a:ext cx="140651" cy="85662"/>
          </a:xfrm>
          <a:prstGeom prst="rect">
            <a:avLst/>
          </a:prstGeom>
          <a:ln w="6350">
            <a:solidFill>
              <a:sysClr val="windowText" lastClr="000000">
                <a:lumMod val="50000"/>
                <a:lumOff val="50000"/>
              </a:sysClr>
            </a:solidFill>
          </a:ln>
        </p:spPr>
      </p:pic>
      <p:sp>
        <p:nvSpPr>
          <p:cNvPr id="255" name="Oval 254"/>
          <p:cNvSpPr/>
          <p:nvPr/>
        </p:nvSpPr>
        <p:spPr>
          <a:xfrm>
            <a:off x="10800262" y="3510828"/>
            <a:ext cx="45706" cy="58492"/>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56" name="Freeform 255"/>
          <p:cNvSpPr/>
          <p:nvPr/>
        </p:nvSpPr>
        <p:spPr>
          <a:xfrm>
            <a:off x="10757367" y="2866198"/>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257" name="Oval 256"/>
          <p:cNvSpPr/>
          <p:nvPr/>
        </p:nvSpPr>
        <p:spPr>
          <a:xfrm>
            <a:off x="10772057" y="2875588"/>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286" name="Rectangle 285"/>
          <p:cNvSpPr/>
          <p:nvPr/>
        </p:nvSpPr>
        <p:spPr>
          <a:xfrm>
            <a:off x="9669847" y="3729228"/>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Dashboards</a:t>
            </a:r>
            <a:endParaRPr lang="en-US" sz="800" kern="0" dirty="0">
              <a:solidFill>
                <a:prstClr val="black">
                  <a:lumMod val="50000"/>
                  <a:lumOff val="50000"/>
                </a:prstClr>
              </a:solidFill>
              <a:latin typeface="Calibri" panose="020F0502020204030204"/>
            </a:endParaRPr>
          </a:p>
        </p:txBody>
      </p:sp>
      <p:sp>
        <p:nvSpPr>
          <p:cNvPr id="287" name="Rectangle 286"/>
          <p:cNvSpPr/>
          <p:nvPr/>
        </p:nvSpPr>
        <p:spPr>
          <a:xfrm>
            <a:off x="9662100" y="4167109"/>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Apps</a:t>
            </a:r>
            <a:endParaRPr lang="en-US" sz="800" kern="0" dirty="0">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0372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 y="1371512"/>
            <a:ext cx="12192000" cy="5023152"/>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kern="0" dirty="0">
              <a:gradFill>
                <a:gsLst>
                  <a:gs pos="0">
                    <a:srgbClr val="FFFFFF"/>
                  </a:gs>
                  <a:gs pos="100000">
                    <a:srgbClr val="FFFFFF"/>
                  </a:gs>
                </a:gsLst>
                <a:lin ang="5400000" scaled="0"/>
              </a:gradFill>
            </a:endParaRPr>
          </a:p>
        </p:txBody>
      </p:sp>
      <p:sp>
        <p:nvSpPr>
          <p:cNvPr id="98" name="Rectangle 97"/>
          <p:cNvSpPr/>
          <p:nvPr/>
        </p:nvSpPr>
        <p:spPr>
          <a:xfrm>
            <a:off x="3410195" y="2372237"/>
            <a:ext cx="897785" cy="399239"/>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ETL Tool</a:t>
            </a:r>
          </a:p>
          <a:p>
            <a:pPr algn="ctr" defTabSz="914049">
              <a:defRPr/>
            </a:pPr>
            <a:r>
              <a:rPr lang="en-US" sz="800" kern="0" dirty="0">
                <a:solidFill>
                  <a:prstClr val="black">
                    <a:lumMod val="50000"/>
                    <a:lumOff val="50000"/>
                  </a:prstClr>
                </a:solidFill>
                <a:latin typeface="Calibri" panose="020F0502020204030204"/>
              </a:rPr>
              <a:t>(SSIS, </a:t>
            </a:r>
            <a:r>
              <a:rPr lang="en-US" sz="800" kern="0" dirty="0" err="1">
                <a:solidFill>
                  <a:prstClr val="black">
                    <a:lumMod val="50000"/>
                    <a:lumOff val="50000"/>
                  </a:prstClr>
                </a:solidFill>
                <a:latin typeface="Calibri" panose="020F0502020204030204"/>
              </a:rPr>
              <a:t>etc</a:t>
            </a:r>
            <a:r>
              <a:rPr lang="en-US" sz="800" kern="0" dirty="0">
                <a:solidFill>
                  <a:prstClr val="black">
                    <a:lumMod val="50000"/>
                    <a:lumOff val="50000"/>
                  </a:prstClr>
                </a:solidFill>
                <a:latin typeface="Calibri" panose="020F0502020204030204"/>
              </a:rPr>
              <a:t>)</a:t>
            </a:r>
          </a:p>
        </p:txBody>
      </p:sp>
      <p:sp>
        <p:nvSpPr>
          <p:cNvPr id="99" name="U-Turn Arrow 98"/>
          <p:cNvSpPr/>
          <p:nvPr/>
        </p:nvSpPr>
        <p:spPr>
          <a:xfrm>
            <a:off x="3710485" y="2005571"/>
            <a:ext cx="334528" cy="366662"/>
          </a:xfrm>
          <a:prstGeom prst="uturnArrow">
            <a:avLst>
              <a:gd name="adj1" fmla="val 14927"/>
              <a:gd name="adj2" fmla="val 25000"/>
              <a:gd name="adj3" fmla="val 25944"/>
              <a:gd name="adj4" fmla="val 69300"/>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14049">
              <a:defRPr/>
            </a:pPr>
            <a:endParaRPr lang="en-US" kern="0" dirty="0">
              <a:solidFill>
                <a:prstClr val="black"/>
              </a:solidFill>
              <a:latin typeface="Calibri" panose="020F0502020204030204"/>
            </a:endParaRPr>
          </a:p>
        </p:txBody>
      </p:sp>
      <p:sp>
        <p:nvSpPr>
          <p:cNvPr id="100" name="Rectangle 99"/>
          <p:cNvSpPr/>
          <p:nvPr/>
        </p:nvSpPr>
        <p:spPr>
          <a:xfrm>
            <a:off x="5865264" y="2145631"/>
            <a:ext cx="1497131" cy="765106"/>
          </a:xfrm>
          <a:prstGeom prst="rect">
            <a:avLst/>
          </a:prstGeom>
          <a:noFill/>
          <a:ln w="12700" cap="flat" cmpd="sng" algn="ctr">
            <a:noFill/>
            <a:prstDash val="solid"/>
            <a:miter lim="800000"/>
          </a:ln>
          <a:effectLst/>
        </p:spPr>
        <p:txBody>
          <a:bodyPr rtlCol="0" anchor="ctr"/>
          <a:lstStyle/>
          <a:p>
            <a:pPr algn="ctr" defTabSz="914049">
              <a:defRPr/>
            </a:pPr>
            <a:r>
              <a:rPr lang="en-US" b="1" kern="0" dirty="0">
                <a:solidFill>
                  <a:prstClr val="black">
                    <a:lumMod val="50000"/>
                    <a:lumOff val="50000"/>
                  </a:prstClr>
                </a:solidFill>
                <a:latin typeface="Calibri" panose="020F0502020204030204"/>
              </a:rPr>
              <a:t>EDW</a:t>
            </a:r>
          </a:p>
          <a:p>
            <a:pPr algn="ctr" defTabSz="914049">
              <a:defRPr/>
            </a:pPr>
            <a:r>
              <a:rPr lang="en-US" sz="1000" kern="0" dirty="0">
                <a:solidFill>
                  <a:prstClr val="black">
                    <a:lumMod val="50000"/>
                    <a:lumOff val="50000"/>
                  </a:prstClr>
                </a:solidFill>
                <a:latin typeface="Calibri" panose="020F0502020204030204"/>
              </a:rPr>
              <a:t>(SQL </a:t>
            </a:r>
            <a:r>
              <a:rPr lang="en-US" sz="1000" kern="0" dirty="0" err="1">
                <a:solidFill>
                  <a:prstClr val="black">
                    <a:lumMod val="50000"/>
                    <a:lumOff val="50000"/>
                  </a:prstClr>
                </a:solidFill>
                <a:latin typeface="Calibri" panose="020F0502020204030204"/>
              </a:rPr>
              <a:t>Svr</a:t>
            </a:r>
            <a:r>
              <a:rPr lang="en-US" sz="1000" kern="0" dirty="0">
                <a:solidFill>
                  <a:prstClr val="black">
                    <a:lumMod val="50000"/>
                    <a:lumOff val="50000"/>
                  </a:prstClr>
                </a:solidFill>
                <a:latin typeface="Calibri" panose="020F0502020204030204"/>
              </a:rPr>
              <a:t>, Teradata, </a:t>
            </a:r>
            <a:r>
              <a:rPr lang="en-US" sz="1000" kern="0" dirty="0" err="1">
                <a:solidFill>
                  <a:prstClr val="black">
                    <a:lumMod val="50000"/>
                    <a:lumOff val="50000"/>
                  </a:prstClr>
                </a:solidFill>
                <a:latin typeface="Calibri" panose="020F0502020204030204"/>
              </a:rPr>
              <a:t>etc</a:t>
            </a:r>
            <a:r>
              <a:rPr lang="en-US" sz="1000" kern="0" dirty="0">
                <a:solidFill>
                  <a:prstClr val="black">
                    <a:lumMod val="50000"/>
                    <a:lumOff val="50000"/>
                  </a:prstClr>
                </a:solidFill>
                <a:latin typeface="Calibri" panose="020F0502020204030204"/>
              </a:rPr>
              <a:t>)</a:t>
            </a:r>
          </a:p>
        </p:txBody>
      </p:sp>
      <p:cxnSp>
        <p:nvCxnSpPr>
          <p:cNvPr id="101" name="Straight Arrow Connector 100"/>
          <p:cNvCxnSpPr/>
          <p:nvPr/>
        </p:nvCxnSpPr>
        <p:spPr>
          <a:xfrm flipV="1">
            <a:off x="2183712" y="2738063"/>
            <a:ext cx="1226483" cy="6041"/>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102" name="Straight Arrow Connector 101"/>
          <p:cNvCxnSpPr/>
          <p:nvPr/>
        </p:nvCxnSpPr>
        <p:spPr>
          <a:xfrm>
            <a:off x="4327499" y="2741077"/>
            <a:ext cx="962825" cy="6055"/>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03" name="TextBox 102"/>
          <p:cNvSpPr txBox="1"/>
          <p:nvPr/>
        </p:nvSpPr>
        <p:spPr>
          <a:xfrm>
            <a:off x="2552292" y="1767302"/>
            <a:ext cx="706403" cy="305938"/>
          </a:xfrm>
          <a:prstGeom prst="rect">
            <a:avLst/>
          </a:prstGeom>
          <a:noFill/>
        </p:spPr>
        <p:txBody>
          <a:bodyPr wrap="square" rtlCol="0">
            <a:spAutoFit/>
          </a:bodyPr>
          <a:lstStyle/>
          <a:p>
            <a:pPr defTabSz="914049"/>
            <a:r>
              <a:rPr lang="en-US" sz="1400" b="1" kern="0" dirty="0">
                <a:solidFill>
                  <a:srgbClr val="0070C0"/>
                </a:solidFill>
                <a:latin typeface="Calibri" panose="020F0502020204030204"/>
              </a:rPr>
              <a:t>Extract</a:t>
            </a:r>
          </a:p>
        </p:txBody>
      </p:sp>
      <p:sp>
        <p:nvSpPr>
          <p:cNvPr id="104" name="TextBox 103"/>
          <p:cNvSpPr txBox="1"/>
          <p:nvPr/>
        </p:nvSpPr>
        <p:spPr>
          <a:xfrm>
            <a:off x="2470220" y="2528654"/>
            <a:ext cx="943302" cy="249228"/>
          </a:xfrm>
          <a:prstGeom prst="rect">
            <a:avLst/>
          </a:prstGeom>
          <a:noFill/>
        </p:spPr>
        <p:txBody>
          <a:bodyPr wrap="square" rtlCol="0">
            <a:spAutoFit/>
          </a:bodyPr>
          <a:lstStyle/>
          <a:p>
            <a:pPr defTabSz="914049"/>
            <a:r>
              <a:rPr lang="en-US" sz="1000" kern="0" dirty="0">
                <a:solidFill>
                  <a:prstClr val="black"/>
                </a:solidFill>
                <a:latin typeface="Calibri" panose="020F0502020204030204"/>
              </a:rPr>
              <a:t>Original Data</a:t>
            </a:r>
          </a:p>
        </p:txBody>
      </p:sp>
      <p:sp>
        <p:nvSpPr>
          <p:cNvPr id="105" name="TextBox 104"/>
          <p:cNvSpPr txBox="1"/>
          <p:nvPr/>
        </p:nvSpPr>
        <p:spPr>
          <a:xfrm>
            <a:off x="4491837" y="1767302"/>
            <a:ext cx="706403" cy="311985"/>
          </a:xfrm>
          <a:prstGeom prst="rect">
            <a:avLst/>
          </a:prstGeom>
          <a:noFill/>
        </p:spPr>
        <p:txBody>
          <a:bodyPr wrap="square" rtlCol="0">
            <a:spAutoFit/>
          </a:bodyPr>
          <a:lstStyle/>
          <a:p>
            <a:pPr defTabSz="914049"/>
            <a:r>
              <a:rPr lang="en-US" sz="1400" b="1" kern="0" dirty="0">
                <a:solidFill>
                  <a:srgbClr val="0070C0"/>
                </a:solidFill>
                <a:latin typeface="Calibri" panose="020F0502020204030204"/>
              </a:rPr>
              <a:t>Load</a:t>
            </a:r>
          </a:p>
        </p:txBody>
      </p:sp>
      <p:sp>
        <p:nvSpPr>
          <p:cNvPr id="106" name="TextBox 105"/>
          <p:cNvSpPr txBox="1"/>
          <p:nvPr/>
        </p:nvSpPr>
        <p:spPr>
          <a:xfrm>
            <a:off x="4273605" y="2385118"/>
            <a:ext cx="867016" cy="406151"/>
          </a:xfrm>
          <a:prstGeom prst="rect">
            <a:avLst/>
          </a:prstGeom>
          <a:noFill/>
        </p:spPr>
        <p:txBody>
          <a:bodyPr wrap="square" rtlCol="0">
            <a:spAutoFit/>
          </a:bodyPr>
          <a:lstStyle/>
          <a:p>
            <a:pPr defTabSz="914049"/>
            <a:r>
              <a:rPr lang="en-US" sz="1000" kern="0" dirty="0">
                <a:solidFill>
                  <a:prstClr val="black"/>
                </a:solidFill>
                <a:latin typeface="Calibri" panose="020F0502020204030204"/>
              </a:rPr>
              <a:t>Transformed Data</a:t>
            </a:r>
          </a:p>
        </p:txBody>
      </p:sp>
      <p:sp>
        <p:nvSpPr>
          <p:cNvPr id="107" name="TextBox 106"/>
          <p:cNvSpPr txBox="1"/>
          <p:nvPr/>
        </p:nvSpPr>
        <p:spPr>
          <a:xfrm>
            <a:off x="3463090" y="1767303"/>
            <a:ext cx="941150" cy="523220"/>
          </a:xfrm>
          <a:prstGeom prst="rect">
            <a:avLst/>
          </a:prstGeom>
          <a:noFill/>
        </p:spPr>
        <p:txBody>
          <a:bodyPr wrap="square" rtlCol="0">
            <a:spAutoFit/>
          </a:bodyPr>
          <a:lstStyle/>
          <a:p>
            <a:pPr defTabSz="914049"/>
            <a:r>
              <a:rPr lang="en-US" sz="1400" b="1" kern="0" dirty="0">
                <a:solidFill>
                  <a:srgbClr val="0070C0"/>
                </a:solidFill>
                <a:latin typeface="Calibri" panose="020F0502020204030204"/>
              </a:rPr>
              <a:t>Transform</a:t>
            </a:r>
          </a:p>
        </p:txBody>
      </p:sp>
      <p:sp>
        <p:nvSpPr>
          <p:cNvPr id="108" name="TextBox 107"/>
          <p:cNvSpPr txBox="1"/>
          <p:nvPr/>
        </p:nvSpPr>
        <p:spPr>
          <a:xfrm>
            <a:off x="1446603" y="2304089"/>
            <a:ext cx="308810" cy="124650"/>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solidFill>
                  <a:prstClr val="black">
                    <a:lumMod val="50000"/>
                    <a:lumOff val="50000"/>
                  </a:prstClr>
                </a:solidFill>
                <a:latin typeface="Calibri" panose="020F0502020204030204"/>
              </a:rPr>
              <a:t>OLTP</a:t>
            </a:r>
          </a:p>
        </p:txBody>
      </p:sp>
      <p:sp>
        <p:nvSpPr>
          <p:cNvPr id="109" name="Freeform 108"/>
          <p:cNvSpPr/>
          <p:nvPr/>
        </p:nvSpPr>
        <p:spPr>
          <a:xfrm>
            <a:off x="1484776" y="2063418"/>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0" name="Oval 109"/>
          <p:cNvSpPr/>
          <p:nvPr/>
        </p:nvSpPr>
        <p:spPr>
          <a:xfrm>
            <a:off x="1499466" y="2072808"/>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1" name="TextBox 110"/>
          <p:cNvSpPr txBox="1"/>
          <p:nvPr/>
        </p:nvSpPr>
        <p:spPr>
          <a:xfrm>
            <a:off x="1481087" y="2718989"/>
            <a:ext cx="225958" cy="124650"/>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solidFill>
                  <a:prstClr val="black">
                    <a:lumMod val="50000"/>
                    <a:lumOff val="50000"/>
                  </a:prstClr>
                </a:solidFill>
                <a:latin typeface="Calibri" panose="020F0502020204030204"/>
              </a:rPr>
              <a:t>ERP</a:t>
            </a:r>
          </a:p>
        </p:txBody>
      </p:sp>
      <p:sp>
        <p:nvSpPr>
          <p:cNvPr id="112" name="Freeform 111"/>
          <p:cNvSpPr/>
          <p:nvPr/>
        </p:nvSpPr>
        <p:spPr>
          <a:xfrm>
            <a:off x="1484776" y="2478317"/>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3" name="Oval 112"/>
          <p:cNvSpPr/>
          <p:nvPr/>
        </p:nvSpPr>
        <p:spPr>
          <a:xfrm>
            <a:off x="1499466" y="2487709"/>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4" name="TextBox 113"/>
          <p:cNvSpPr txBox="1"/>
          <p:nvPr/>
        </p:nvSpPr>
        <p:spPr>
          <a:xfrm>
            <a:off x="1828845" y="2712421"/>
            <a:ext cx="230958" cy="90639"/>
          </a:xfrm>
          <a:prstGeom prst="rect">
            <a:avLst/>
          </a:prstGeom>
          <a:noFill/>
        </p:spPr>
        <p:txBody>
          <a:bodyPr wrap="square" lIns="0" tIns="0" rIns="0" bIns="0" rtlCol="0">
            <a:noAutofit/>
          </a:bodyPr>
          <a:lstStyle/>
          <a:p>
            <a:pPr defTabSz="913963">
              <a:lnSpc>
                <a:spcPct val="90000"/>
              </a:lnSpc>
            </a:pPr>
            <a:r>
              <a:rPr lang="en-US" sz="900" kern="0" dirty="0">
                <a:ln>
                  <a:solidFill>
                    <a:srgbClr val="FFFFFF">
                      <a:alpha val="0"/>
                    </a:srgbClr>
                  </a:solidFill>
                </a:ln>
                <a:solidFill>
                  <a:prstClr val="black">
                    <a:lumMod val="50000"/>
                    <a:lumOff val="50000"/>
                  </a:prstClr>
                </a:solidFill>
                <a:latin typeface="Calibri" panose="020F0502020204030204"/>
              </a:rPr>
              <a:t>LOB</a:t>
            </a:r>
          </a:p>
        </p:txBody>
      </p:sp>
      <p:sp>
        <p:nvSpPr>
          <p:cNvPr id="115" name="Freeform 114"/>
          <p:cNvSpPr/>
          <p:nvPr/>
        </p:nvSpPr>
        <p:spPr>
          <a:xfrm>
            <a:off x="1824407" y="2471750"/>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6" name="Oval 115"/>
          <p:cNvSpPr/>
          <p:nvPr/>
        </p:nvSpPr>
        <p:spPr>
          <a:xfrm>
            <a:off x="1839097" y="2481140"/>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cxnSp>
        <p:nvCxnSpPr>
          <p:cNvPr id="117" name="Straight Arrow Connector 116"/>
          <p:cNvCxnSpPr/>
          <p:nvPr/>
        </p:nvCxnSpPr>
        <p:spPr>
          <a:xfrm>
            <a:off x="8089186" y="2735635"/>
            <a:ext cx="1208827" cy="0"/>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119" name="Picture 1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716637" y="2002306"/>
            <a:ext cx="281302" cy="171323"/>
          </a:xfrm>
          <a:prstGeom prst="rect">
            <a:avLst/>
          </a:prstGeom>
          <a:ln w="6350">
            <a:solidFill>
              <a:sysClr val="windowText" lastClr="000000">
                <a:lumMod val="50000"/>
                <a:lumOff val="50000"/>
              </a:sysClr>
            </a:solidFill>
          </a:ln>
        </p:spPr>
      </p:pic>
      <p:pic>
        <p:nvPicPr>
          <p:cNvPr id="120" name="Picture 1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30059" y="2196549"/>
            <a:ext cx="281302" cy="171323"/>
          </a:xfrm>
          <a:prstGeom prst="rect">
            <a:avLst/>
          </a:prstGeom>
          <a:ln w="6350">
            <a:solidFill>
              <a:sysClr val="windowText" lastClr="000000">
                <a:lumMod val="50000"/>
                <a:lumOff val="50000"/>
              </a:sysClr>
            </a:solidFill>
          </a:ln>
        </p:spPr>
      </p:pic>
      <p:pic>
        <p:nvPicPr>
          <p:cNvPr id="121" name="Picture 1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26673" y="2402048"/>
            <a:ext cx="281302" cy="171323"/>
          </a:xfrm>
          <a:prstGeom prst="rect">
            <a:avLst/>
          </a:prstGeom>
          <a:ln w="6350">
            <a:solidFill>
              <a:sysClr val="windowText" lastClr="000000">
                <a:lumMod val="50000"/>
                <a:lumOff val="50000"/>
              </a:sysClr>
            </a:solidFill>
          </a:ln>
        </p:spPr>
      </p:pic>
      <p:pic>
        <p:nvPicPr>
          <p:cNvPr id="122" name="Picture 1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380756" y="2002307"/>
            <a:ext cx="281302" cy="171323"/>
          </a:xfrm>
          <a:prstGeom prst="rect">
            <a:avLst/>
          </a:prstGeom>
          <a:ln w="6350">
            <a:solidFill>
              <a:sysClr val="windowText" lastClr="000000">
                <a:lumMod val="50000"/>
                <a:lumOff val="50000"/>
              </a:sysClr>
            </a:solidFill>
          </a:ln>
        </p:spPr>
      </p:pic>
      <p:pic>
        <p:nvPicPr>
          <p:cNvPr id="123" name="Picture 1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30059" y="1998564"/>
            <a:ext cx="281302" cy="171323"/>
          </a:xfrm>
          <a:prstGeom prst="rect">
            <a:avLst/>
          </a:prstGeom>
          <a:ln w="6350">
            <a:solidFill>
              <a:sysClr val="windowText" lastClr="000000">
                <a:lumMod val="50000"/>
                <a:lumOff val="50000"/>
              </a:sysClr>
            </a:solidFill>
          </a:ln>
        </p:spPr>
      </p:pic>
      <p:pic>
        <p:nvPicPr>
          <p:cNvPr id="124" name="Picture 1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703691" y="1790733"/>
            <a:ext cx="281302" cy="171323"/>
          </a:xfrm>
          <a:prstGeom prst="rect">
            <a:avLst/>
          </a:prstGeom>
          <a:ln w="6350">
            <a:solidFill>
              <a:sysClr val="windowText" lastClr="000000">
                <a:lumMod val="50000"/>
                <a:lumOff val="50000"/>
              </a:sysClr>
            </a:solidFill>
          </a:ln>
        </p:spPr>
      </p:pic>
      <p:pic>
        <p:nvPicPr>
          <p:cNvPr id="125" name="Picture 1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380709" y="1787671"/>
            <a:ext cx="281302" cy="171323"/>
          </a:xfrm>
          <a:prstGeom prst="rect">
            <a:avLst/>
          </a:prstGeom>
          <a:ln w="6350">
            <a:solidFill>
              <a:sysClr val="windowText" lastClr="000000">
                <a:lumMod val="50000"/>
                <a:lumOff val="50000"/>
              </a:sysClr>
            </a:solidFill>
          </a:ln>
        </p:spPr>
      </p:pic>
      <p:pic>
        <p:nvPicPr>
          <p:cNvPr id="126" name="Picture 125"/>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574098" y="2353339"/>
            <a:ext cx="281302" cy="219311"/>
          </a:xfrm>
          <a:prstGeom prst="rect">
            <a:avLst/>
          </a:prstGeom>
          <a:ln w="6350">
            <a:solidFill>
              <a:sysClr val="windowText" lastClr="000000">
                <a:lumMod val="50000"/>
                <a:lumOff val="50000"/>
              </a:sysClr>
            </a:solidFill>
          </a:ln>
        </p:spPr>
      </p:pic>
      <p:pic>
        <p:nvPicPr>
          <p:cNvPr id="127" name="Picture 1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914791" y="2070283"/>
            <a:ext cx="281302" cy="219311"/>
          </a:xfrm>
          <a:prstGeom prst="rect">
            <a:avLst/>
          </a:prstGeom>
          <a:ln w="6350">
            <a:solidFill>
              <a:sysClr val="windowText" lastClr="000000">
                <a:lumMod val="50000"/>
                <a:lumOff val="50000"/>
              </a:sysClr>
            </a:solidFill>
          </a:ln>
        </p:spPr>
      </p:pic>
      <p:pic>
        <p:nvPicPr>
          <p:cNvPr id="128" name="Picture 1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574098" y="2070763"/>
            <a:ext cx="281302" cy="219311"/>
          </a:xfrm>
          <a:prstGeom prst="rect">
            <a:avLst/>
          </a:prstGeom>
          <a:ln w="6350">
            <a:solidFill>
              <a:sysClr val="windowText" lastClr="000000">
                <a:lumMod val="50000"/>
                <a:lumOff val="50000"/>
              </a:sysClr>
            </a:solidFill>
          </a:ln>
        </p:spPr>
      </p:pic>
      <p:pic>
        <p:nvPicPr>
          <p:cNvPr id="129" name="Picture 1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574098" y="1788151"/>
            <a:ext cx="281302" cy="219311"/>
          </a:xfrm>
          <a:prstGeom prst="rect">
            <a:avLst/>
          </a:prstGeom>
          <a:ln w="6350">
            <a:solidFill>
              <a:sysClr val="windowText" lastClr="000000">
                <a:lumMod val="50000"/>
                <a:lumOff val="50000"/>
              </a:sysClr>
            </a:solidFill>
          </a:ln>
        </p:spPr>
      </p:pic>
      <p:pic>
        <p:nvPicPr>
          <p:cNvPr id="130" name="Picture 1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914791" y="1787672"/>
            <a:ext cx="281302" cy="219311"/>
          </a:xfrm>
          <a:prstGeom prst="rect">
            <a:avLst/>
          </a:prstGeom>
          <a:ln w="6350">
            <a:solidFill>
              <a:sysClr val="windowText" lastClr="000000">
                <a:lumMod val="50000"/>
                <a:lumOff val="50000"/>
              </a:sysClr>
            </a:solidFill>
          </a:ln>
        </p:spPr>
      </p:pic>
      <p:pic>
        <p:nvPicPr>
          <p:cNvPr id="131" name="Picture 130"/>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914791" y="2355524"/>
            <a:ext cx="281302" cy="206558"/>
          </a:xfrm>
          <a:prstGeom prst="rect">
            <a:avLst/>
          </a:prstGeom>
          <a:ln w="6350">
            <a:solidFill>
              <a:sysClr val="windowText" lastClr="000000">
                <a:lumMod val="50000"/>
                <a:lumOff val="50000"/>
              </a:sysClr>
            </a:solidFill>
          </a:ln>
        </p:spPr>
      </p:pic>
      <p:pic>
        <p:nvPicPr>
          <p:cNvPr id="132" name="Picture 13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26673" y="1790732"/>
            <a:ext cx="281302" cy="171323"/>
          </a:xfrm>
          <a:prstGeom prst="rect">
            <a:avLst/>
          </a:prstGeom>
          <a:ln w="6350">
            <a:solidFill>
              <a:sysClr val="windowText" lastClr="000000">
                <a:lumMod val="50000"/>
                <a:lumOff val="50000"/>
              </a:sysClr>
            </a:solidFill>
          </a:ln>
        </p:spPr>
      </p:pic>
      <p:sp>
        <p:nvSpPr>
          <p:cNvPr id="136" name="TextBox 135"/>
          <p:cNvSpPr txBox="1"/>
          <p:nvPr/>
        </p:nvSpPr>
        <p:spPr>
          <a:xfrm>
            <a:off x="1812698" y="2308020"/>
            <a:ext cx="230958" cy="90639"/>
          </a:xfrm>
          <a:prstGeom prst="rect">
            <a:avLst/>
          </a:prstGeom>
          <a:noFill/>
        </p:spPr>
        <p:txBody>
          <a:bodyPr wrap="square" lIns="0" tIns="0" rIns="0" bIns="0" rtlCol="0">
            <a:noAutofit/>
          </a:bodyPr>
          <a:lstStyle/>
          <a:p>
            <a:pPr defTabSz="913963">
              <a:lnSpc>
                <a:spcPct val="90000"/>
              </a:lnSpc>
            </a:pPr>
            <a:r>
              <a:rPr lang="en-US" sz="900" kern="0" dirty="0">
                <a:ln>
                  <a:solidFill>
                    <a:srgbClr val="FFFFFF">
                      <a:alpha val="0"/>
                    </a:srgbClr>
                  </a:solidFill>
                </a:ln>
                <a:solidFill>
                  <a:prstClr val="black">
                    <a:lumMod val="50000"/>
                    <a:lumOff val="50000"/>
                  </a:prstClr>
                </a:solidFill>
                <a:latin typeface="Calibri" panose="020F0502020204030204"/>
              </a:rPr>
              <a:t>…</a:t>
            </a:r>
          </a:p>
        </p:txBody>
      </p:sp>
      <p:sp>
        <p:nvSpPr>
          <p:cNvPr id="137" name="Oval 136"/>
          <p:cNvSpPr/>
          <p:nvPr/>
        </p:nvSpPr>
        <p:spPr>
          <a:xfrm>
            <a:off x="1822950" y="2076740"/>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pic>
        <p:nvPicPr>
          <p:cNvPr id="138"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1518" y="2074067"/>
            <a:ext cx="239229" cy="24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p:cNvCxnSpPr/>
          <p:nvPr/>
        </p:nvCxnSpPr>
        <p:spPr>
          <a:xfrm>
            <a:off x="2155561" y="2239795"/>
            <a:ext cx="378674" cy="510547"/>
          </a:xfrm>
          <a:prstGeom prst="line">
            <a:avLst/>
          </a:prstGeom>
          <a:noFill/>
          <a:ln w="41275" cap="flat" cmpd="sng" algn="ctr">
            <a:solidFill>
              <a:sysClr val="window" lastClr="FFFFFF">
                <a:lumMod val="65000"/>
              </a:sysClr>
            </a:solidFill>
            <a:prstDash val="solid"/>
            <a:miter lim="800000"/>
            <a:tailEnd type="none"/>
          </a:ln>
          <a:effectLst/>
        </p:spPr>
      </p:cxnSp>
      <p:cxnSp>
        <p:nvCxnSpPr>
          <p:cNvPr id="140" name="Straight Connector 139"/>
          <p:cNvCxnSpPr/>
          <p:nvPr/>
        </p:nvCxnSpPr>
        <p:spPr>
          <a:xfrm>
            <a:off x="2192608" y="2508708"/>
            <a:ext cx="327525" cy="226929"/>
          </a:xfrm>
          <a:prstGeom prst="line">
            <a:avLst/>
          </a:prstGeom>
          <a:noFill/>
          <a:ln w="41275" cap="flat" cmpd="sng" algn="ctr">
            <a:solidFill>
              <a:sysClr val="window" lastClr="FFFFFF">
                <a:lumMod val="65000"/>
              </a:sysClr>
            </a:solidFill>
            <a:prstDash val="solid"/>
            <a:miter lim="800000"/>
            <a:tailEnd type="none"/>
          </a:ln>
          <a:effectLst/>
        </p:spPr>
      </p:cxnSp>
      <p:cxnSp>
        <p:nvCxnSpPr>
          <p:cNvPr id="191" name="Straight Arrow Connector 190"/>
          <p:cNvCxnSpPr/>
          <p:nvPr/>
        </p:nvCxnSpPr>
        <p:spPr>
          <a:xfrm>
            <a:off x="8155431" y="3942294"/>
            <a:ext cx="1208827" cy="0"/>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92" name="Rectangle 191"/>
          <p:cNvSpPr/>
          <p:nvPr/>
        </p:nvSpPr>
        <p:spPr>
          <a:xfrm>
            <a:off x="9669847" y="2376782"/>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BI Tools</a:t>
            </a:r>
            <a:endParaRPr lang="en-US" sz="800" kern="0" dirty="0">
              <a:solidFill>
                <a:prstClr val="black">
                  <a:lumMod val="50000"/>
                  <a:lumOff val="50000"/>
                </a:prstClr>
              </a:solidFill>
              <a:latin typeface="Calibri" panose="020F0502020204030204"/>
            </a:endParaRPr>
          </a:p>
        </p:txBody>
      </p:sp>
      <p:sp>
        <p:nvSpPr>
          <p:cNvPr id="193" name="TextBox 192"/>
          <p:cNvSpPr txBox="1"/>
          <p:nvPr/>
        </p:nvSpPr>
        <p:spPr>
          <a:xfrm>
            <a:off x="1297463" y="4211923"/>
            <a:ext cx="359967" cy="124651"/>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gradFill>
                  <a:gsLst>
                    <a:gs pos="0">
                      <a:srgbClr val="505050"/>
                    </a:gs>
                    <a:gs pos="100000">
                      <a:srgbClr val="505050"/>
                    </a:gs>
                  </a:gsLst>
                  <a:lin ang="5400000" scaled="0"/>
                </a:gradFill>
                <a:latin typeface="Calibri" panose="020F0502020204030204"/>
              </a:rPr>
              <a:t>Devices</a:t>
            </a:r>
          </a:p>
        </p:txBody>
      </p:sp>
      <p:sp>
        <p:nvSpPr>
          <p:cNvPr id="194" name="TextBox 193"/>
          <p:cNvSpPr txBox="1"/>
          <p:nvPr/>
        </p:nvSpPr>
        <p:spPr>
          <a:xfrm>
            <a:off x="2000854" y="4913700"/>
            <a:ext cx="230233" cy="124650"/>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gradFill>
                  <a:gsLst>
                    <a:gs pos="0">
                      <a:srgbClr val="505050"/>
                    </a:gs>
                    <a:gs pos="100000">
                      <a:srgbClr val="505050"/>
                    </a:gs>
                  </a:gsLst>
                  <a:lin ang="5400000" scaled="0"/>
                </a:gradFill>
                <a:latin typeface="Calibri" panose="020F0502020204030204"/>
              </a:rPr>
              <a:t>Web</a:t>
            </a:r>
          </a:p>
        </p:txBody>
      </p:sp>
      <p:sp>
        <p:nvSpPr>
          <p:cNvPr id="195" name="TextBox 194"/>
          <p:cNvSpPr txBox="1"/>
          <p:nvPr/>
        </p:nvSpPr>
        <p:spPr>
          <a:xfrm>
            <a:off x="1924521" y="4444640"/>
            <a:ext cx="376927" cy="124650"/>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gradFill>
                  <a:gsLst>
                    <a:gs pos="0">
                      <a:srgbClr val="505050"/>
                    </a:gs>
                    <a:gs pos="100000">
                      <a:srgbClr val="505050"/>
                    </a:gs>
                  </a:gsLst>
                  <a:lin ang="5400000" scaled="0"/>
                </a:gradFill>
                <a:latin typeface="Calibri" panose="020F0502020204030204"/>
              </a:rPr>
              <a:t>Sensors</a:t>
            </a:r>
          </a:p>
        </p:txBody>
      </p:sp>
      <p:sp>
        <p:nvSpPr>
          <p:cNvPr id="196" name="TextBox 195"/>
          <p:cNvSpPr txBox="1"/>
          <p:nvPr/>
        </p:nvSpPr>
        <p:spPr>
          <a:xfrm>
            <a:off x="1962890" y="4047777"/>
            <a:ext cx="271530" cy="124651"/>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gradFill>
                  <a:gsLst>
                    <a:gs pos="0">
                      <a:srgbClr val="505050"/>
                    </a:gs>
                    <a:gs pos="100000">
                      <a:srgbClr val="505050"/>
                    </a:gs>
                  </a:gsLst>
                  <a:lin ang="5400000" scaled="0"/>
                </a:gradFill>
                <a:latin typeface="Calibri" panose="020F0502020204030204"/>
              </a:rPr>
              <a:t>Social</a:t>
            </a:r>
          </a:p>
        </p:txBody>
      </p:sp>
      <p:grpSp>
        <p:nvGrpSpPr>
          <p:cNvPr id="197" name="Group 196"/>
          <p:cNvGrpSpPr/>
          <p:nvPr/>
        </p:nvGrpSpPr>
        <p:grpSpPr>
          <a:xfrm>
            <a:off x="1355646" y="3989755"/>
            <a:ext cx="263448" cy="208772"/>
            <a:chOff x="2850173" y="4068523"/>
            <a:chExt cx="724052" cy="428355"/>
          </a:xfrm>
        </p:grpSpPr>
        <p:sp>
          <p:nvSpPr>
            <p:cNvPr id="198" name="Freeform 43"/>
            <p:cNvSpPr>
              <a:spLocks noChangeAspect="1" noEditPoints="1"/>
            </p:cNvSpPr>
            <p:nvPr/>
          </p:nvSpPr>
          <p:spPr bwMode="black">
            <a:xfrm>
              <a:off x="2850173" y="4068523"/>
              <a:ext cx="220416" cy="424899"/>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rgbClr val="44546A"/>
            </a:solidFill>
            <a:ln>
              <a:noFill/>
            </a:ln>
          </p:spPr>
          <p:txBody>
            <a:bodyPr vert="horz" wrap="square" lIns="89617" tIns="44808" rIns="89617" bIns="44808" numCol="1" anchor="t" anchorCtr="0" compatLnSpc="1">
              <a:prstTxWarp prst="textNoShape">
                <a:avLst/>
              </a:prstTxWarp>
            </a:bodyPr>
            <a:lstStyle/>
            <a:p>
              <a:pPr defTabSz="913963">
                <a:defRPr/>
              </a:pPr>
              <a:endParaRPr lang="en-US" kern="0">
                <a:solidFill>
                  <a:srgbClr val="000000"/>
                </a:solidFill>
                <a:latin typeface="Calibri" panose="020F0502020204030204"/>
              </a:endParaRPr>
            </a:p>
          </p:txBody>
        </p:sp>
        <p:grpSp>
          <p:nvGrpSpPr>
            <p:cNvPr id="199" name="Group 198"/>
            <p:cNvGrpSpPr/>
            <p:nvPr/>
          </p:nvGrpSpPr>
          <p:grpSpPr>
            <a:xfrm>
              <a:off x="3113588" y="4171950"/>
              <a:ext cx="460637" cy="324928"/>
              <a:chOff x="6432941" y="4098201"/>
              <a:chExt cx="709176" cy="500244"/>
            </a:xfrm>
          </p:grpSpPr>
          <p:sp>
            <p:nvSpPr>
              <p:cNvPr id="200" name="Rounded Rectangle 6"/>
              <p:cNvSpPr>
                <a:spLocks noChangeAspect="1"/>
              </p:cNvSpPr>
              <p:nvPr/>
            </p:nvSpPr>
            <p:spPr bwMode="black">
              <a:xfrm rot="16200000">
                <a:off x="6537407" y="3993735"/>
                <a:ext cx="500244" cy="70917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44546A"/>
              </a:solidFill>
              <a:ln w="12700" cap="flat" cmpd="sng" algn="ctr">
                <a:noFill/>
                <a:prstDash val="solid"/>
                <a:miter lim="800000"/>
                <a:headEnd type="none" w="med" len="med"/>
                <a:tailEnd type="none" w="med" len="med"/>
              </a:ln>
              <a:effectLst/>
            </p:spPr>
            <p:txBody>
              <a:bodyPr vert="horz" wrap="square" lIns="80661" tIns="40330" rIns="80661" bIns="40330" numCol="1" rtlCol="0" anchor="ctr" anchorCtr="0" compatLnSpc="1">
                <a:prstTxWarp prst="textNoShape">
                  <a:avLst/>
                </a:prstTxWarp>
              </a:bodyPr>
              <a:lstStyle/>
              <a:p>
                <a:pPr defTabSz="725868">
                  <a:defRPr/>
                </a:pPr>
                <a:endParaRPr lang="en-US" kern="0" spc="-120" dirty="0">
                  <a:solidFill>
                    <a:srgbClr val="000000">
                      <a:lumMod val="50000"/>
                    </a:srgbClr>
                  </a:solidFill>
                  <a:latin typeface="Segoe Light" pitchFamily="34" charset="0"/>
                </a:endParaRPr>
              </a:p>
            </p:txBody>
          </p:sp>
          <p:sp>
            <p:nvSpPr>
              <p:cNvPr id="201" name="Freeform 6"/>
              <p:cNvSpPr>
                <a:spLocks noEditPoints="1"/>
              </p:cNvSpPr>
              <p:nvPr/>
            </p:nvSpPr>
            <p:spPr bwMode="auto">
              <a:xfrm rot="5400000">
                <a:off x="6590383" y="4115019"/>
                <a:ext cx="329607" cy="503240"/>
              </a:xfrm>
              <a:custGeom>
                <a:avLst/>
                <a:gdLst>
                  <a:gd name="T0" fmla="*/ 448 w 448"/>
                  <a:gd name="T1" fmla="*/ 0 h 684"/>
                  <a:gd name="T2" fmla="*/ 448 w 448"/>
                  <a:gd name="T3" fmla="*/ 207 h 684"/>
                  <a:gd name="T4" fmla="*/ 241 w 448"/>
                  <a:gd name="T5" fmla="*/ 207 h 684"/>
                  <a:gd name="T6" fmla="*/ 241 w 448"/>
                  <a:gd name="T7" fmla="*/ 0 h 684"/>
                  <a:gd name="T8" fmla="*/ 448 w 448"/>
                  <a:gd name="T9" fmla="*/ 0 h 684"/>
                  <a:gd name="T10" fmla="*/ 241 w 448"/>
                  <a:gd name="T11" fmla="*/ 238 h 684"/>
                  <a:gd name="T12" fmla="*/ 241 w 448"/>
                  <a:gd name="T13" fmla="*/ 446 h 684"/>
                  <a:gd name="T14" fmla="*/ 448 w 448"/>
                  <a:gd name="T15" fmla="*/ 446 h 684"/>
                  <a:gd name="T16" fmla="*/ 448 w 448"/>
                  <a:gd name="T17" fmla="*/ 238 h 684"/>
                  <a:gd name="T18" fmla="*/ 241 w 448"/>
                  <a:gd name="T19" fmla="*/ 238 h 684"/>
                  <a:gd name="T20" fmla="*/ 0 w 448"/>
                  <a:gd name="T21" fmla="*/ 0 h 684"/>
                  <a:gd name="T22" fmla="*/ 0 w 448"/>
                  <a:gd name="T23" fmla="*/ 207 h 684"/>
                  <a:gd name="T24" fmla="*/ 210 w 448"/>
                  <a:gd name="T25" fmla="*/ 207 h 684"/>
                  <a:gd name="T26" fmla="*/ 210 w 448"/>
                  <a:gd name="T27" fmla="*/ 0 h 684"/>
                  <a:gd name="T28" fmla="*/ 0 w 448"/>
                  <a:gd name="T29" fmla="*/ 0 h 684"/>
                  <a:gd name="T30" fmla="*/ 0 w 448"/>
                  <a:gd name="T31" fmla="*/ 238 h 684"/>
                  <a:gd name="T32" fmla="*/ 0 w 448"/>
                  <a:gd name="T33" fmla="*/ 446 h 684"/>
                  <a:gd name="T34" fmla="*/ 210 w 448"/>
                  <a:gd name="T35" fmla="*/ 446 h 684"/>
                  <a:gd name="T36" fmla="*/ 210 w 448"/>
                  <a:gd name="T37" fmla="*/ 238 h 684"/>
                  <a:gd name="T38" fmla="*/ 0 w 448"/>
                  <a:gd name="T39" fmla="*/ 238 h 684"/>
                  <a:gd name="T40" fmla="*/ 0 w 448"/>
                  <a:gd name="T41" fmla="*/ 477 h 684"/>
                  <a:gd name="T42" fmla="*/ 0 w 448"/>
                  <a:gd name="T43" fmla="*/ 684 h 684"/>
                  <a:gd name="T44" fmla="*/ 448 w 448"/>
                  <a:gd name="T45" fmla="*/ 684 h 684"/>
                  <a:gd name="T46" fmla="*/ 448 w 448"/>
                  <a:gd name="T47" fmla="*/ 477 h 684"/>
                  <a:gd name="T48" fmla="*/ 0 w 448"/>
                  <a:gd name="T49" fmla="*/ 47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684">
                    <a:moveTo>
                      <a:pt x="448" y="0"/>
                    </a:moveTo>
                    <a:lnTo>
                      <a:pt x="448" y="207"/>
                    </a:lnTo>
                    <a:lnTo>
                      <a:pt x="241" y="207"/>
                    </a:lnTo>
                    <a:lnTo>
                      <a:pt x="241" y="0"/>
                    </a:lnTo>
                    <a:lnTo>
                      <a:pt x="448" y="0"/>
                    </a:lnTo>
                    <a:close/>
                    <a:moveTo>
                      <a:pt x="241" y="238"/>
                    </a:moveTo>
                    <a:lnTo>
                      <a:pt x="241" y="446"/>
                    </a:lnTo>
                    <a:lnTo>
                      <a:pt x="448" y="446"/>
                    </a:lnTo>
                    <a:lnTo>
                      <a:pt x="448" y="238"/>
                    </a:lnTo>
                    <a:lnTo>
                      <a:pt x="241" y="238"/>
                    </a:lnTo>
                    <a:close/>
                    <a:moveTo>
                      <a:pt x="0" y="0"/>
                    </a:moveTo>
                    <a:lnTo>
                      <a:pt x="0" y="207"/>
                    </a:lnTo>
                    <a:lnTo>
                      <a:pt x="210" y="207"/>
                    </a:lnTo>
                    <a:lnTo>
                      <a:pt x="210" y="0"/>
                    </a:lnTo>
                    <a:lnTo>
                      <a:pt x="0" y="0"/>
                    </a:lnTo>
                    <a:close/>
                    <a:moveTo>
                      <a:pt x="0" y="238"/>
                    </a:moveTo>
                    <a:lnTo>
                      <a:pt x="0" y="446"/>
                    </a:lnTo>
                    <a:lnTo>
                      <a:pt x="210" y="446"/>
                    </a:lnTo>
                    <a:lnTo>
                      <a:pt x="210" y="238"/>
                    </a:lnTo>
                    <a:lnTo>
                      <a:pt x="0" y="238"/>
                    </a:lnTo>
                    <a:close/>
                    <a:moveTo>
                      <a:pt x="0" y="477"/>
                    </a:moveTo>
                    <a:lnTo>
                      <a:pt x="0" y="684"/>
                    </a:lnTo>
                    <a:lnTo>
                      <a:pt x="448" y="684"/>
                    </a:lnTo>
                    <a:lnTo>
                      <a:pt x="448" y="477"/>
                    </a:lnTo>
                    <a:lnTo>
                      <a:pt x="0" y="477"/>
                    </a:lnTo>
                    <a:close/>
                  </a:path>
                </a:pathLst>
              </a:custGeom>
              <a:solidFill>
                <a:srgbClr val="505050"/>
              </a:solidFill>
              <a:ln>
                <a:noFill/>
              </a:ln>
            </p:spPr>
            <p:txBody>
              <a:bodyPr vert="horz" wrap="square" lIns="89613" tIns="44807" rIns="89613" bIns="44807" numCol="1" anchor="t" anchorCtr="0" compatLnSpc="1">
                <a:prstTxWarp prst="textNoShape">
                  <a:avLst/>
                </a:prstTxWarp>
              </a:bodyPr>
              <a:lstStyle/>
              <a:p>
                <a:pPr defTabSz="895830">
                  <a:defRPr/>
                </a:pPr>
                <a:endParaRPr lang="en-US" sz="1667" kern="0" dirty="0">
                  <a:solidFill>
                    <a:srgbClr val="000000"/>
                  </a:solidFill>
                  <a:latin typeface="Calibri" panose="020F0502020204030204"/>
                </a:endParaRPr>
              </a:p>
            </p:txBody>
          </p:sp>
        </p:grpSp>
      </p:grpSp>
      <p:sp>
        <p:nvSpPr>
          <p:cNvPr id="202" name="Freeform 30"/>
          <p:cNvSpPr>
            <a:spLocks noChangeAspect="1" noEditPoints="1"/>
          </p:cNvSpPr>
          <p:nvPr/>
        </p:nvSpPr>
        <p:spPr bwMode="auto">
          <a:xfrm>
            <a:off x="2019389" y="4683532"/>
            <a:ext cx="142883" cy="220493"/>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rgbClr val="505050"/>
          </a:solidFill>
          <a:ln>
            <a:noFill/>
          </a:ln>
        </p:spPr>
        <p:txBody>
          <a:bodyPr vert="horz" wrap="square" lIns="89617" tIns="44808" rIns="89617" bIns="44808" numCol="1" anchor="t" anchorCtr="0" compatLnSpc="1">
            <a:prstTxWarp prst="textNoShape">
              <a:avLst/>
            </a:prstTxWarp>
          </a:bodyPr>
          <a:lstStyle/>
          <a:p>
            <a:pPr defTabSz="895830"/>
            <a:endParaRPr lang="en-US" sz="1667" kern="0">
              <a:solidFill>
                <a:srgbClr val="000000"/>
              </a:solidFill>
              <a:latin typeface="Calibri" panose="020F0502020204030204"/>
            </a:endParaRPr>
          </a:p>
        </p:txBody>
      </p:sp>
      <p:grpSp>
        <p:nvGrpSpPr>
          <p:cNvPr id="203" name="Group 202"/>
          <p:cNvGrpSpPr/>
          <p:nvPr/>
        </p:nvGrpSpPr>
        <p:grpSpPr>
          <a:xfrm>
            <a:off x="1962891" y="4263696"/>
            <a:ext cx="270032" cy="159531"/>
            <a:chOff x="5416550" y="3144838"/>
            <a:chExt cx="1352550" cy="565151"/>
          </a:xfrm>
          <a:solidFill>
            <a:srgbClr val="505050"/>
          </a:solidFill>
        </p:grpSpPr>
        <p:sp>
          <p:nvSpPr>
            <p:cNvPr id="204" name="Freeform 21"/>
            <p:cNvSpPr>
              <a:spLocks/>
            </p:cNvSpPr>
            <p:nvPr/>
          </p:nvSpPr>
          <p:spPr bwMode="auto">
            <a:xfrm>
              <a:off x="5435600" y="3144838"/>
              <a:ext cx="1333500" cy="561975"/>
            </a:xfrm>
            <a:custGeom>
              <a:avLst/>
              <a:gdLst>
                <a:gd name="T0" fmla="*/ 316 w 353"/>
                <a:gd name="T1" fmla="*/ 100 h 147"/>
                <a:gd name="T2" fmla="*/ 314 w 353"/>
                <a:gd name="T3" fmla="*/ 97 h 147"/>
                <a:gd name="T4" fmla="*/ 351 w 353"/>
                <a:gd name="T5" fmla="*/ 74 h 147"/>
                <a:gd name="T6" fmla="*/ 47 w 353"/>
                <a:gd name="T7" fmla="*/ 0 h 147"/>
                <a:gd name="T8" fmla="*/ 0 w 353"/>
                <a:gd name="T9" fmla="*/ 16 h 147"/>
                <a:gd name="T10" fmla="*/ 1 w 353"/>
                <a:gd name="T11" fmla="*/ 17 h 147"/>
                <a:gd name="T12" fmla="*/ 304 w 353"/>
                <a:gd name="T13" fmla="*/ 98 h 147"/>
                <a:gd name="T14" fmla="*/ 312 w 353"/>
                <a:gd name="T15" fmla="*/ 108 h 147"/>
                <a:gd name="T16" fmla="*/ 312 w 353"/>
                <a:gd name="T17" fmla="*/ 144 h 147"/>
                <a:gd name="T18" fmla="*/ 312 w 353"/>
                <a:gd name="T19" fmla="*/ 147 h 147"/>
                <a:gd name="T20" fmla="*/ 353 w 353"/>
                <a:gd name="T21" fmla="*/ 77 h 147"/>
                <a:gd name="T22" fmla="*/ 316 w 353"/>
                <a:gd name="T23"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47">
                  <a:moveTo>
                    <a:pt x="316" y="100"/>
                  </a:moveTo>
                  <a:cubicBezTo>
                    <a:pt x="314" y="97"/>
                    <a:pt x="314" y="97"/>
                    <a:pt x="314" y="97"/>
                  </a:cubicBezTo>
                  <a:cubicBezTo>
                    <a:pt x="351" y="74"/>
                    <a:pt x="351" y="74"/>
                    <a:pt x="351" y="74"/>
                  </a:cubicBezTo>
                  <a:cubicBezTo>
                    <a:pt x="47" y="0"/>
                    <a:pt x="47" y="0"/>
                    <a:pt x="47" y="0"/>
                  </a:cubicBezTo>
                  <a:cubicBezTo>
                    <a:pt x="0" y="16"/>
                    <a:pt x="0" y="16"/>
                    <a:pt x="0" y="16"/>
                  </a:cubicBezTo>
                  <a:cubicBezTo>
                    <a:pt x="1" y="16"/>
                    <a:pt x="1" y="16"/>
                    <a:pt x="1" y="17"/>
                  </a:cubicBezTo>
                  <a:cubicBezTo>
                    <a:pt x="304" y="98"/>
                    <a:pt x="304" y="98"/>
                    <a:pt x="304" y="98"/>
                  </a:cubicBezTo>
                  <a:cubicBezTo>
                    <a:pt x="309" y="99"/>
                    <a:pt x="312" y="104"/>
                    <a:pt x="312" y="108"/>
                  </a:cubicBezTo>
                  <a:cubicBezTo>
                    <a:pt x="312" y="144"/>
                    <a:pt x="312" y="144"/>
                    <a:pt x="312" y="144"/>
                  </a:cubicBezTo>
                  <a:cubicBezTo>
                    <a:pt x="312" y="145"/>
                    <a:pt x="312" y="146"/>
                    <a:pt x="312" y="147"/>
                  </a:cubicBezTo>
                  <a:cubicBezTo>
                    <a:pt x="347" y="128"/>
                    <a:pt x="352" y="86"/>
                    <a:pt x="353" y="77"/>
                  </a:cubicBezTo>
                  <a:lnTo>
                    <a:pt x="31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5830"/>
              <a:endParaRPr lang="en-US" sz="1667" kern="0">
                <a:solidFill>
                  <a:srgbClr val="000000"/>
                </a:solidFill>
                <a:latin typeface="Calibri" panose="020F0502020204030204"/>
              </a:endParaRPr>
            </a:p>
          </p:txBody>
        </p:sp>
        <p:sp>
          <p:nvSpPr>
            <p:cNvPr id="205" name="Freeform 22"/>
            <p:cNvSpPr>
              <a:spLocks noEditPoints="1"/>
            </p:cNvSpPr>
            <p:nvPr/>
          </p:nvSpPr>
          <p:spPr bwMode="auto">
            <a:xfrm>
              <a:off x="5416550" y="3216276"/>
              <a:ext cx="1185863" cy="493713"/>
            </a:xfrm>
            <a:custGeom>
              <a:avLst/>
              <a:gdLst>
                <a:gd name="T0" fmla="*/ 308 w 314"/>
                <a:gd name="T1" fmla="*/ 82 h 129"/>
                <a:gd name="T2" fmla="*/ 5 w 314"/>
                <a:gd name="T3" fmla="*/ 0 h 129"/>
                <a:gd name="T4" fmla="*/ 4 w 314"/>
                <a:gd name="T5" fmla="*/ 0 h 129"/>
                <a:gd name="T6" fmla="*/ 0 w 314"/>
                <a:gd name="T7" fmla="*/ 4 h 129"/>
                <a:gd name="T8" fmla="*/ 0 w 314"/>
                <a:gd name="T9" fmla="*/ 40 h 129"/>
                <a:gd name="T10" fmla="*/ 6 w 314"/>
                <a:gd name="T11" fmla="*/ 48 h 129"/>
                <a:gd name="T12" fmla="*/ 309 w 314"/>
                <a:gd name="T13" fmla="*/ 129 h 129"/>
                <a:gd name="T14" fmla="*/ 313 w 314"/>
                <a:gd name="T15" fmla="*/ 128 h 129"/>
                <a:gd name="T16" fmla="*/ 314 w 314"/>
                <a:gd name="T17" fmla="*/ 125 h 129"/>
                <a:gd name="T18" fmla="*/ 314 w 314"/>
                <a:gd name="T19" fmla="*/ 89 h 129"/>
                <a:gd name="T20" fmla="*/ 308 w 314"/>
                <a:gd name="T21" fmla="*/ 82 h 129"/>
                <a:gd name="T22" fmla="*/ 72 w 314"/>
                <a:gd name="T23" fmla="*/ 54 h 129"/>
                <a:gd name="T24" fmla="*/ 60 w 314"/>
                <a:gd name="T25" fmla="*/ 39 h 129"/>
                <a:gd name="T26" fmla="*/ 72 w 314"/>
                <a:gd name="T27" fmla="*/ 30 h 129"/>
                <a:gd name="T28" fmla="*/ 84 w 314"/>
                <a:gd name="T29" fmla="*/ 45 h 129"/>
                <a:gd name="T30" fmla="*/ 72 w 314"/>
                <a:gd name="T31" fmla="*/ 54 h 129"/>
                <a:gd name="T32" fmla="*/ 139 w 314"/>
                <a:gd name="T33" fmla="*/ 72 h 129"/>
                <a:gd name="T34" fmla="*/ 127 w 314"/>
                <a:gd name="T35" fmla="*/ 57 h 129"/>
                <a:gd name="T36" fmla="*/ 139 w 314"/>
                <a:gd name="T37" fmla="*/ 48 h 129"/>
                <a:gd name="T38" fmla="*/ 151 w 314"/>
                <a:gd name="T39" fmla="*/ 63 h 129"/>
                <a:gd name="T40" fmla="*/ 139 w 314"/>
                <a:gd name="T41" fmla="*/ 72 h 129"/>
                <a:gd name="T42" fmla="*/ 175 w 314"/>
                <a:gd name="T43" fmla="*/ 82 h 129"/>
                <a:gd name="T44" fmla="*/ 163 w 314"/>
                <a:gd name="T45" fmla="*/ 66 h 129"/>
                <a:gd name="T46" fmla="*/ 175 w 314"/>
                <a:gd name="T47" fmla="*/ 57 h 129"/>
                <a:gd name="T48" fmla="*/ 188 w 314"/>
                <a:gd name="T49" fmla="*/ 73 h 129"/>
                <a:gd name="T50" fmla="*/ 175 w 314"/>
                <a:gd name="T51"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4" h="129">
                  <a:moveTo>
                    <a:pt x="308" y="82"/>
                  </a:moveTo>
                  <a:cubicBezTo>
                    <a:pt x="5" y="0"/>
                    <a:pt x="5" y="0"/>
                    <a:pt x="5" y="0"/>
                  </a:cubicBezTo>
                  <a:cubicBezTo>
                    <a:pt x="5" y="0"/>
                    <a:pt x="4" y="0"/>
                    <a:pt x="4" y="0"/>
                  </a:cubicBezTo>
                  <a:cubicBezTo>
                    <a:pt x="2" y="0"/>
                    <a:pt x="0" y="2"/>
                    <a:pt x="0" y="4"/>
                  </a:cubicBezTo>
                  <a:cubicBezTo>
                    <a:pt x="0" y="40"/>
                    <a:pt x="0" y="40"/>
                    <a:pt x="0" y="40"/>
                  </a:cubicBezTo>
                  <a:cubicBezTo>
                    <a:pt x="0" y="43"/>
                    <a:pt x="3" y="47"/>
                    <a:pt x="6" y="48"/>
                  </a:cubicBezTo>
                  <a:cubicBezTo>
                    <a:pt x="309" y="129"/>
                    <a:pt x="309" y="129"/>
                    <a:pt x="309" y="129"/>
                  </a:cubicBezTo>
                  <a:cubicBezTo>
                    <a:pt x="311" y="129"/>
                    <a:pt x="312" y="129"/>
                    <a:pt x="313" y="128"/>
                  </a:cubicBezTo>
                  <a:cubicBezTo>
                    <a:pt x="314" y="127"/>
                    <a:pt x="314" y="126"/>
                    <a:pt x="314" y="125"/>
                  </a:cubicBezTo>
                  <a:cubicBezTo>
                    <a:pt x="314" y="89"/>
                    <a:pt x="314" y="89"/>
                    <a:pt x="314" y="89"/>
                  </a:cubicBezTo>
                  <a:cubicBezTo>
                    <a:pt x="314" y="86"/>
                    <a:pt x="311" y="82"/>
                    <a:pt x="308" y="82"/>
                  </a:cubicBezTo>
                  <a:close/>
                  <a:moveTo>
                    <a:pt x="72" y="54"/>
                  </a:moveTo>
                  <a:cubicBezTo>
                    <a:pt x="65" y="52"/>
                    <a:pt x="60" y="45"/>
                    <a:pt x="60" y="39"/>
                  </a:cubicBezTo>
                  <a:cubicBezTo>
                    <a:pt x="60" y="32"/>
                    <a:pt x="65" y="28"/>
                    <a:pt x="72" y="30"/>
                  </a:cubicBezTo>
                  <a:cubicBezTo>
                    <a:pt x="79" y="31"/>
                    <a:pt x="84" y="38"/>
                    <a:pt x="84" y="45"/>
                  </a:cubicBezTo>
                  <a:cubicBezTo>
                    <a:pt x="84" y="52"/>
                    <a:pt x="79" y="56"/>
                    <a:pt x="72" y="54"/>
                  </a:cubicBezTo>
                  <a:close/>
                  <a:moveTo>
                    <a:pt x="139" y="72"/>
                  </a:moveTo>
                  <a:cubicBezTo>
                    <a:pt x="132" y="70"/>
                    <a:pt x="127" y="63"/>
                    <a:pt x="127" y="57"/>
                  </a:cubicBezTo>
                  <a:cubicBezTo>
                    <a:pt x="127" y="50"/>
                    <a:pt x="132" y="46"/>
                    <a:pt x="139" y="48"/>
                  </a:cubicBezTo>
                  <a:cubicBezTo>
                    <a:pt x="146" y="49"/>
                    <a:pt x="151" y="56"/>
                    <a:pt x="151" y="63"/>
                  </a:cubicBezTo>
                  <a:cubicBezTo>
                    <a:pt x="151" y="70"/>
                    <a:pt x="146" y="74"/>
                    <a:pt x="139" y="72"/>
                  </a:cubicBezTo>
                  <a:close/>
                  <a:moveTo>
                    <a:pt x="175" y="82"/>
                  </a:moveTo>
                  <a:cubicBezTo>
                    <a:pt x="169" y="80"/>
                    <a:pt x="163" y="73"/>
                    <a:pt x="163" y="66"/>
                  </a:cubicBezTo>
                  <a:cubicBezTo>
                    <a:pt x="163" y="60"/>
                    <a:pt x="169" y="56"/>
                    <a:pt x="175" y="57"/>
                  </a:cubicBezTo>
                  <a:cubicBezTo>
                    <a:pt x="182" y="59"/>
                    <a:pt x="188" y="66"/>
                    <a:pt x="188" y="73"/>
                  </a:cubicBezTo>
                  <a:cubicBezTo>
                    <a:pt x="188" y="80"/>
                    <a:pt x="182" y="84"/>
                    <a:pt x="17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5830"/>
              <a:endParaRPr lang="en-US" sz="1667" kern="0">
                <a:solidFill>
                  <a:srgbClr val="000000"/>
                </a:solidFill>
                <a:latin typeface="Calibri" panose="020F0502020204030204"/>
              </a:endParaRPr>
            </a:p>
          </p:txBody>
        </p:sp>
        <p:sp>
          <p:nvSpPr>
            <p:cNvPr id="206" name="Freeform 23"/>
            <p:cNvSpPr>
              <a:spLocks/>
            </p:cNvSpPr>
            <p:nvPr/>
          </p:nvSpPr>
          <p:spPr bwMode="auto">
            <a:xfrm>
              <a:off x="6046788" y="3576638"/>
              <a:ext cx="188913" cy="117475"/>
            </a:xfrm>
            <a:custGeom>
              <a:avLst/>
              <a:gdLst>
                <a:gd name="T0" fmla="*/ 0 w 119"/>
                <a:gd name="T1" fmla="*/ 0 h 74"/>
                <a:gd name="T2" fmla="*/ 0 w 119"/>
                <a:gd name="T3" fmla="*/ 12 h 74"/>
                <a:gd name="T4" fmla="*/ 88 w 119"/>
                <a:gd name="T5" fmla="*/ 74 h 74"/>
                <a:gd name="T6" fmla="*/ 119 w 119"/>
                <a:gd name="T7" fmla="*/ 50 h 74"/>
                <a:gd name="T8" fmla="*/ 43 w 119"/>
                <a:gd name="T9" fmla="*/ 12 h 74"/>
                <a:gd name="T10" fmla="*/ 0 w 119"/>
                <a:gd name="T11" fmla="*/ 0 h 74"/>
              </a:gdLst>
              <a:ahLst/>
              <a:cxnLst>
                <a:cxn ang="0">
                  <a:pos x="T0" y="T1"/>
                </a:cxn>
                <a:cxn ang="0">
                  <a:pos x="T2" y="T3"/>
                </a:cxn>
                <a:cxn ang="0">
                  <a:pos x="T4" y="T5"/>
                </a:cxn>
                <a:cxn ang="0">
                  <a:pos x="T6" y="T7"/>
                </a:cxn>
                <a:cxn ang="0">
                  <a:pos x="T8" y="T9"/>
                </a:cxn>
                <a:cxn ang="0">
                  <a:pos x="T10" y="T11"/>
                </a:cxn>
              </a:cxnLst>
              <a:rect l="0" t="0" r="r" b="b"/>
              <a:pathLst>
                <a:path w="119" h="74">
                  <a:moveTo>
                    <a:pt x="0" y="0"/>
                  </a:moveTo>
                  <a:lnTo>
                    <a:pt x="0" y="12"/>
                  </a:lnTo>
                  <a:lnTo>
                    <a:pt x="88" y="74"/>
                  </a:lnTo>
                  <a:lnTo>
                    <a:pt x="119" y="50"/>
                  </a:lnTo>
                  <a:lnTo>
                    <a:pt x="4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5830"/>
              <a:endParaRPr lang="en-US" sz="1667" kern="0">
                <a:solidFill>
                  <a:srgbClr val="000000"/>
                </a:solidFill>
                <a:latin typeface="Calibri" panose="020F0502020204030204"/>
              </a:endParaRPr>
            </a:p>
          </p:txBody>
        </p:sp>
        <p:sp>
          <p:nvSpPr>
            <p:cNvPr id="207" name="Freeform 24"/>
            <p:cNvSpPr>
              <a:spLocks/>
            </p:cNvSpPr>
            <p:nvPr/>
          </p:nvSpPr>
          <p:spPr bwMode="auto">
            <a:xfrm>
              <a:off x="5808663" y="3549651"/>
              <a:ext cx="374650" cy="149225"/>
            </a:xfrm>
            <a:custGeom>
              <a:avLst/>
              <a:gdLst>
                <a:gd name="T0" fmla="*/ 148 w 236"/>
                <a:gd name="T1" fmla="*/ 31 h 94"/>
                <a:gd name="T2" fmla="*/ 148 w 236"/>
                <a:gd name="T3" fmla="*/ 17 h 94"/>
                <a:gd name="T4" fmla="*/ 91 w 236"/>
                <a:gd name="T5" fmla="*/ 0 h 94"/>
                <a:gd name="T6" fmla="*/ 91 w 236"/>
                <a:gd name="T7" fmla="*/ 5 h 94"/>
                <a:gd name="T8" fmla="*/ 53 w 236"/>
                <a:gd name="T9" fmla="*/ 7 h 94"/>
                <a:gd name="T10" fmla="*/ 0 w 236"/>
                <a:gd name="T11" fmla="*/ 29 h 94"/>
                <a:gd name="T12" fmla="*/ 91 w 236"/>
                <a:gd name="T13" fmla="*/ 12 h 94"/>
                <a:gd name="T14" fmla="*/ 91 w 236"/>
                <a:gd name="T15" fmla="*/ 14 h 94"/>
                <a:gd name="T16" fmla="*/ 60 w 236"/>
                <a:gd name="T17" fmla="*/ 19 h 94"/>
                <a:gd name="T18" fmla="*/ 0 w 236"/>
                <a:gd name="T19" fmla="*/ 29 h 94"/>
                <a:gd name="T20" fmla="*/ 119 w 236"/>
                <a:gd name="T21" fmla="*/ 63 h 94"/>
                <a:gd name="T22" fmla="*/ 236 w 236"/>
                <a:gd name="T23" fmla="*/ 94 h 94"/>
                <a:gd name="T24" fmla="*/ 176 w 236"/>
                <a:gd name="T25" fmla="*/ 50 h 94"/>
                <a:gd name="T26" fmla="*/ 148 w 236"/>
                <a:gd name="T2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94">
                  <a:moveTo>
                    <a:pt x="148" y="31"/>
                  </a:moveTo>
                  <a:lnTo>
                    <a:pt x="148" y="17"/>
                  </a:lnTo>
                  <a:lnTo>
                    <a:pt x="91" y="0"/>
                  </a:lnTo>
                  <a:lnTo>
                    <a:pt x="91" y="5"/>
                  </a:lnTo>
                  <a:lnTo>
                    <a:pt x="53" y="7"/>
                  </a:lnTo>
                  <a:lnTo>
                    <a:pt x="0" y="29"/>
                  </a:lnTo>
                  <a:lnTo>
                    <a:pt x="91" y="12"/>
                  </a:lnTo>
                  <a:lnTo>
                    <a:pt x="91" y="14"/>
                  </a:lnTo>
                  <a:lnTo>
                    <a:pt x="60" y="19"/>
                  </a:lnTo>
                  <a:lnTo>
                    <a:pt x="0" y="29"/>
                  </a:lnTo>
                  <a:lnTo>
                    <a:pt x="119" y="63"/>
                  </a:lnTo>
                  <a:lnTo>
                    <a:pt x="236" y="94"/>
                  </a:lnTo>
                  <a:lnTo>
                    <a:pt x="176" y="50"/>
                  </a:lnTo>
                  <a:lnTo>
                    <a:pt x="14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5830"/>
              <a:endParaRPr lang="en-US" sz="1667" kern="0">
                <a:solidFill>
                  <a:srgbClr val="000000"/>
                </a:solidFill>
                <a:latin typeface="Calibri" panose="020F0502020204030204"/>
              </a:endParaRPr>
            </a:p>
          </p:txBody>
        </p:sp>
      </p:grpSp>
      <p:sp>
        <p:nvSpPr>
          <p:cNvPr id="208" name="Freeform 13"/>
          <p:cNvSpPr>
            <a:spLocks noChangeAspect="1" noEditPoints="1"/>
          </p:cNvSpPr>
          <p:nvPr/>
        </p:nvSpPr>
        <p:spPr bwMode="black">
          <a:xfrm>
            <a:off x="2016924" y="3851088"/>
            <a:ext cx="163462" cy="182412"/>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44546A"/>
          </a:solidFill>
          <a:ln w="12700" cap="flat" cmpd="sng" algn="ctr">
            <a:noFill/>
            <a:prstDash val="solid"/>
            <a:miter lim="800000"/>
            <a:headEnd type="none" w="med" len="med"/>
            <a:tailEnd type="none" w="med" len="med"/>
          </a:ln>
          <a:effectLst/>
        </p:spPr>
        <p:txBody>
          <a:bodyPr vert="horz" wrap="square" lIns="80661" tIns="40330" rIns="80661" bIns="40330" numCol="1" rtlCol="0" anchor="ctr" anchorCtr="0" compatLnSpc="1">
            <a:prstTxWarp prst="textNoShape">
              <a:avLst/>
            </a:prstTxWarp>
          </a:bodyPr>
          <a:lstStyle/>
          <a:p>
            <a:pPr defTabSz="725868">
              <a:defRPr/>
            </a:pPr>
            <a:endParaRPr lang="en-US" kern="0" spc="-120">
              <a:solidFill>
                <a:srgbClr val="000000">
                  <a:lumMod val="50000"/>
                </a:srgbClr>
              </a:solidFill>
              <a:latin typeface="Segoe Light" pitchFamily="34" charset="0"/>
            </a:endParaRPr>
          </a:p>
        </p:txBody>
      </p:sp>
      <p:sp>
        <p:nvSpPr>
          <p:cNvPr id="209" name="TextBox 208"/>
          <p:cNvSpPr txBox="1"/>
          <p:nvPr/>
        </p:nvSpPr>
        <p:spPr>
          <a:xfrm>
            <a:off x="3630997" y="4162193"/>
            <a:ext cx="951943" cy="305938"/>
          </a:xfrm>
          <a:prstGeom prst="rect">
            <a:avLst/>
          </a:prstGeom>
          <a:noFill/>
        </p:spPr>
        <p:txBody>
          <a:bodyPr wrap="square" rtlCol="0">
            <a:spAutoFit/>
          </a:bodyPr>
          <a:lstStyle/>
          <a:p>
            <a:pPr defTabSz="914049"/>
            <a:r>
              <a:rPr lang="en-US" sz="1400" b="1" kern="0" dirty="0">
                <a:solidFill>
                  <a:srgbClr val="0070C0"/>
                </a:solidFill>
                <a:latin typeface="Calibri" panose="020F0502020204030204"/>
              </a:rPr>
              <a:t>Ingest (EL)</a:t>
            </a:r>
          </a:p>
        </p:txBody>
      </p:sp>
      <p:sp>
        <p:nvSpPr>
          <p:cNvPr id="210" name="TextBox 209"/>
          <p:cNvSpPr txBox="1"/>
          <p:nvPr/>
        </p:nvSpPr>
        <p:spPr>
          <a:xfrm>
            <a:off x="3673577" y="4461433"/>
            <a:ext cx="934873" cy="249228"/>
          </a:xfrm>
          <a:prstGeom prst="rect">
            <a:avLst/>
          </a:prstGeom>
          <a:noFill/>
        </p:spPr>
        <p:txBody>
          <a:bodyPr wrap="square" rtlCol="0">
            <a:spAutoFit/>
          </a:bodyPr>
          <a:lstStyle/>
          <a:p>
            <a:pPr defTabSz="914049"/>
            <a:r>
              <a:rPr lang="en-US" sz="1000" kern="0" dirty="0">
                <a:solidFill>
                  <a:prstClr val="black"/>
                </a:solidFill>
                <a:latin typeface="Calibri" panose="020F0502020204030204"/>
              </a:rPr>
              <a:t>Original Data</a:t>
            </a:r>
          </a:p>
        </p:txBody>
      </p:sp>
      <p:sp>
        <p:nvSpPr>
          <p:cNvPr id="211" name="Rectangle 210"/>
          <p:cNvSpPr/>
          <p:nvPr/>
        </p:nvSpPr>
        <p:spPr>
          <a:xfrm>
            <a:off x="6003119" y="4201957"/>
            <a:ext cx="1142094" cy="765106"/>
          </a:xfrm>
          <a:prstGeom prst="rect">
            <a:avLst/>
          </a:prstGeom>
          <a:noFill/>
          <a:ln w="12700" cap="flat" cmpd="sng" algn="ctr">
            <a:noFill/>
            <a:prstDash val="solid"/>
            <a:miter lim="800000"/>
          </a:ln>
          <a:effectLst/>
        </p:spPr>
        <p:txBody>
          <a:bodyPr rtlCol="0" anchor="ctr"/>
          <a:lstStyle/>
          <a:p>
            <a:pPr algn="ctr" defTabSz="914049">
              <a:defRPr/>
            </a:pPr>
            <a:r>
              <a:rPr lang="en-US" sz="1600" b="1" kern="0" dirty="0">
                <a:solidFill>
                  <a:prstClr val="black">
                    <a:lumMod val="50000"/>
                    <a:lumOff val="50000"/>
                  </a:prstClr>
                </a:solidFill>
                <a:latin typeface="Calibri" panose="020F0502020204030204"/>
              </a:rPr>
              <a:t>Scale-out Storage &amp; Compute</a:t>
            </a:r>
          </a:p>
          <a:p>
            <a:pPr algn="ctr" defTabSz="914049">
              <a:defRPr/>
            </a:pPr>
            <a:r>
              <a:rPr lang="en-US" sz="900" kern="0" dirty="0">
                <a:solidFill>
                  <a:prstClr val="black">
                    <a:lumMod val="50000"/>
                    <a:lumOff val="50000"/>
                  </a:prstClr>
                </a:solidFill>
                <a:latin typeface="Calibri" panose="020F0502020204030204"/>
              </a:rPr>
              <a:t>(HDFS, Blob Storage, </a:t>
            </a:r>
            <a:r>
              <a:rPr lang="en-US" sz="900" kern="0" dirty="0" err="1">
                <a:solidFill>
                  <a:prstClr val="black">
                    <a:lumMod val="50000"/>
                    <a:lumOff val="50000"/>
                  </a:prstClr>
                </a:solidFill>
                <a:latin typeface="Calibri" panose="020F0502020204030204"/>
              </a:rPr>
              <a:t>etc</a:t>
            </a:r>
            <a:r>
              <a:rPr lang="en-US" sz="900" kern="0" dirty="0">
                <a:solidFill>
                  <a:prstClr val="black">
                    <a:lumMod val="50000"/>
                    <a:lumOff val="50000"/>
                  </a:prstClr>
                </a:solidFill>
                <a:latin typeface="Calibri" panose="020F0502020204030204"/>
              </a:rPr>
              <a:t>)</a:t>
            </a:r>
          </a:p>
        </p:txBody>
      </p:sp>
      <p:sp>
        <p:nvSpPr>
          <p:cNvPr id="212" name="U-Turn Arrow 211"/>
          <p:cNvSpPr/>
          <p:nvPr/>
        </p:nvSpPr>
        <p:spPr>
          <a:xfrm rot="10800000" flipH="1">
            <a:off x="5908636" y="5520658"/>
            <a:ext cx="334528" cy="366662"/>
          </a:xfrm>
          <a:prstGeom prst="uturnArrow">
            <a:avLst>
              <a:gd name="adj1" fmla="val 14927"/>
              <a:gd name="adj2" fmla="val 25000"/>
              <a:gd name="adj3" fmla="val 25944"/>
              <a:gd name="adj4" fmla="val 3847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14049">
              <a:defRPr/>
            </a:pPr>
            <a:endParaRPr lang="en-US" kern="0" dirty="0">
              <a:solidFill>
                <a:prstClr val="black"/>
              </a:solidFill>
              <a:latin typeface="Calibri" panose="020F0502020204030204"/>
            </a:endParaRPr>
          </a:p>
        </p:txBody>
      </p:sp>
      <p:sp>
        <p:nvSpPr>
          <p:cNvPr id="213" name="U-Turn Arrow 212"/>
          <p:cNvSpPr/>
          <p:nvPr/>
        </p:nvSpPr>
        <p:spPr>
          <a:xfrm rot="10800000" flipH="1">
            <a:off x="6482209" y="5536437"/>
            <a:ext cx="334528" cy="366662"/>
          </a:xfrm>
          <a:prstGeom prst="uturnArrow">
            <a:avLst>
              <a:gd name="adj1" fmla="val 14927"/>
              <a:gd name="adj2" fmla="val 25000"/>
              <a:gd name="adj3" fmla="val 25944"/>
              <a:gd name="adj4" fmla="val 4123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14049">
              <a:defRPr/>
            </a:pPr>
            <a:endParaRPr lang="en-US" kern="0" dirty="0">
              <a:solidFill>
                <a:prstClr val="black"/>
              </a:solidFill>
              <a:latin typeface="Calibri" panose="020F0502020204030204"/>
            </a:endParaRPr>
          </a:p>
        </p:txBody>
      </p:sp>
      <p:sp>
        <p:nvSpPr>
          <p:cNvPr id="214" name="U-Turn Arrow 213"/>
          <p:cNvSpPr/>
          <p:nvPr/>
        </p:nvSpPr>
        <p:spPr>
          <a:xfrm rot="10800000" flipH="1">
            <a:off x="7055782" y="5531732"/>
            <a:ext cx="334528" cy="366662"/>
          </a:xfrm>
          <a:prstGeom prst="uturnArrow">
            <a:avLst>
              <a:gd name="adj1" fmla="val 14927"/>
              <a:gd name="adj2" fmla="val 25000"/>
              <a:gd name="adj3" fmla="val 25944"/>
              <a:gd name="adj4" fmla="val 4123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14049">
              <a:defRPr/>
            </a:pPr>
            <a:endParaRPr lang="en-US" kern="0" dirty="0">
              <a:solidFill>
                <a:prstClr val="black"/>
              </a:solidFill>
              <a:latin typeface="Calibri" panose="020F0502020204030204"/>
            </a:endParaRPr>
          </a:p>
        </p:txBody>
      </p:sp>
      <p:pic>
        <p:nvPicPr>
          <p:cNvPr id="215" name="Picture 21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277771" y="3262041"/>
            <a:ext cx="281302" cy="171323"/>
          </a:xfrm>
          <a:prstGeom prst="rect">
            <a:avLst/>
          </a:prstGeom>
          <a:ln w="6350">
            <a:solidFill>
              <a:sysClr val="windowText" lastClr="000000">
                <a:lumMod val="50000"/>
                <a:lumOff val="50000"/>
              </a:sysClr>
            </a:solidFill>
          </a:ln>
        </p:spPr>
      </p:pic>
      <p:pic>
        <p:nvPicPr>
          <p:cNvPr id="216" name="Picture 215"/>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394793" y="3520230"/>
            <a:ext cx="281302" cy="171323"/>
          </a:xfrm>
          <a:prstGeom prst="rect">
            <a:avLst/>
          </a:prstGeom>
          <a:ln w="6350">
            <a:solidFill>
              <a:sysClr val="windowText" lastClr="000000">
                <a:lumMod val="50000"/>
                <a:lumOff val="50000"/>
              </a:sysClr>
            </a:solidFill>
          </a:ln>
        </p:spPr>
      </p:pic>
      <p:sp>
        <p:nvSpPr>
          <p:cNvPr id="217" name="Flowchart: Multidocument 216"/>
          <p:cNvSpPr/>
          <p:nvPr/>
        </p:nvSpPr>
        <p:spPr>
          <a:xfrm>
            <a:off x="5495597" y="3817842"/>
            <a:ext cx="281302" cy="258174"/>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pic>
        <p:nvPicPr>
          <p:cNvPr id="218" name="Picture 217"/>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20621" y="3942295"/>
            <a:ext cx="281302" cy="171323"/>
          </a:xfrm>
          <a:prstGeom prst="rect">
            <a:avLst/>
          </a:prstGeom>
          <a:ln w="6350">
            <a:solidFill>
              <a:sysClr val="windowText" lastClr="000000">
                <a:lumMod val="50000"/>
                <a:lumOff val="50000"/>
              </a:sysClr>
            </a:solidFill>
          </a:ln>
        </p:spPr>
      </p:pic>
      <p:pic>
        <p:nvPicPr>
          <p:cNvPr id="219" name="Picture 2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47145" y="3698357"/>
            <a:ext cx="281302" cy="171323"/>
          </a:xfrm>
          <a:prstGeom prst="rect">
            <a:avLst/>
          </a:prstGeom>
          <a:ln w="6350">
            <a:solidFill>
              <a:sysClr val="windowText" lastClr="000000">
                <a:lumMod val="50000"/>
                <a:lumOff val="50000"/>
              </a:sysClr>
            </a:solidFill>
          </a:ln>
        </p:spPr>
      </p:pic>
      <p:pic>
        <p:nvPicPr>
          <p:cNvPr id="220" name="Picture 2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291593" y="4163499"/>
            <a:ext cx="281302" cy="171323"/>
          </a:xfrm>
          <a:prstGeom prst="rect">
            <a:avLst/>
          </a:prstGeom>
          <a:ln w="6350">
            <a:solidFill>
              <a:sysClr val="windowText" lastClr="000000">
                <a:lumMod val="50000"/>
                <a:lumOff val="50000"/>
              </a:sysClr>
            </a:solidFill>
          </a:ln>
        </p:spPr>
      </p:pic>
      <p:pic>
        <p:nvPicPr>
          <p:cNvPr id="221" name="Picture 2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79405" y="4486112"/>
            <a:ext cx="281302" cy="171323"/>
          </a:xfrm>
          <a:prstGeom prst="rect">
            <a:avLst/>
          </a:prstGeom>
          <a:ln w="6350">
            <a:solidFill>
              <a:sysClr val="windowText" lastClr="000000">
                <a:lumMod val="50000"/>
                <a:lumOff val="50000"/>
              </a:sysClr>
            </a:solidFill>
          </a:ln>
        </p:spPr>
      </p:pic>
      <p:pic>
        <p:nvPicPr>
          <p:cNvPr id="222" name="Picture 2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524299" y="4426203"/>
            <a:ext cx="281302" cy="171323"/>
          </a:xfrm>
          <a:prstGeom prst="rect">
            <a:avLst/>
          </a:prstGeom>
          <a:ln w="6350">
            <a:solidFill>
              <a:sysClr val="windowText" lastClr="000000">
                <a:lumMod val="50000"/>
                <a:lumOff val="50000"/>
              </a:sysClr>
            </a:solidFill>
          </a:ln>
        </p:spPr>
      </p:pic>
      <p:pic>
        <p:nvPicPr>
          <p:cNvPr id="223" name="Picture 2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625698" y="4696006"/>
            <a:ext cx="281302" cy="171323"/>
          </a:xfrm>
          <a:prstGeom prst="rect">
            <a:avLst/>
          </a:prstGeom>
          <a:ln w="6350">
            <a:solidFill>
              <a:sysClr val="windowText" lastClr="000000">
                <a:lumMod val="50000"/>
                <a:lumOff val="50000"/>
              </a:sysClr>
            </a:solidFill>
          </a:ln>
        </p:spPr>
      </p:pic>
      <p:pic>
        <p:nvPicPr>
          <p:cNvPr id="224" name="Picture 2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397364" y="4920144"/>
            <a:ext cx="281302" cy="171323"/>
          </a:xfrm>
          <a:prstGeom prst="rect">
            <a:avLst/>
          </a:prstGeom>
          <a:ln w="6350">
            <a:solidFill>
              <a:sysClr val="windowText" lastClr="000000">
                <a:lumMod val="50000"/>
                <a:lumOff val="50000"/>
              </a:sysClr>
            </a:solidFill>
          </a:ln>
        </p:spPr>
      </p:pic>
      <p:pic>
        <p:nvPicPr>
          <p:cNvPr id="225" name="Picture 2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688734" y="5085688"/>
            <a:ext cx="281302" cy="171323"/>
          </a:xfrm>
          <a:prstGeom prst="rect">
            <a:avLst/>
          </a:prstGeom>
          <a:ln w="6350">
            <a:solidFill>
              <a:sysClr val="windowText" lastClr="000000">
                <a:lumMod val="50000"/>
                <a:lumOff val="50000"/>
              </a:sysClr>
            </a:solidFill>
          </a:ln>
        </p:spPr>
      </p:pic>
      <p:pic>
        <p:nvPicPr>
          <p:cNvPr id="227" name="Picture 2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738941" y="3490963"/>
            <a:ext cx="281302" cy="206558"/>
          </a:xfrm>
          <a:prstGeom prst="rect">
            <a:avLst/>
          </a:prstGeom>
          <a:ln w="6350">
            <a:solidFill>
              <a:sysClr val="windowText" lastClr="000000">
                <a:lumMod val="50000"/>
                <a:lumOff val="50000"/>
              </a:sysClr>
            </a:solidFill>
          </a:ln>
        </p:spPr>
      </p:pic>
      <p:pic>
        <p:nvPicPr>
          <p:cNvPr id="228" name="Picture 2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340955" y="3582178"/>
            <a:ext cx="281302" cy="206558"/>
          </a:xfrm>
          <a:prstGeom prst="rect">
            <a:avLst/>
          </a:prstGeom>
          <a:ln w="6350">
            <a:solidFill>
              <a:sysClr val="windowText" lastClr="000000">
                <a:lumMod val="50000"/>
                <a:lumOff val="50000"/>
              </a:sysClr>
            </a:solidFill>
          </a:ln>
        </p:spPr>
      </p:pic>
      <p:pic>
        <p:nvPicPr>
          <p:cNvPr id="229" name="Picture 2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656012" y="3780160"/>
            <a:ext cx="281302" cy="206558"/>
          </a:xfrm>
          <a:prstGeom prst="rect">
            <a:avLst/>
          </a:prstGeom>
          <a:ln w="6350">
            <a:solidFill>
              <a:sysClr val="windowText" lastClr="000000">
                <a:lumMod val="50000"/>
                <a:lumOff val="50000"/>
              </a:sysClr>
            </a:solidFill>
          </a:ln>
        </p:spPr>
      </p:pic>
      <p:pic>
        <p:nvPicPr>
          <p:cNvPr id="230" name="Picture 2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7006509" y="5057545"/>
            <a:ext cx="281302" cy="206558"/>
          </a:xfrm>
          <a:prstGeom prst="rect">
            <a:avLst/>
          </a:prstGeom>
          <a:ln w="6350">
            <a:solidFill>
              <a:sysClr val="windowText" lastClr="000000">
                <a:lumMod val="50000"/>
                <a:lumOff val="50000"/>
              </a:sysClr>
            </a:solidFill>
          </a:ln>
        </p:spPr>
      </p:pic>
      <p:sp>
        <p:nvSpPr>
          <p:cNvPr id="232" name="Flowchart: Multidocument 231"/>
          <p:cNvSpPr/>
          <p:nvPr/>
        </p:nvSpPr>
        <p:spPr>
          <a:xfrm>
            <a:off x="5647140" y="4208451"/>
            <a:ext cx="162089" cy="197077"/>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33" name="Flowchart: Multidocument 232"/>
          <p:cNvSpPr/>
          <p:nvPr/>
        </p:nvSpPr>
        <p:spPr>
          <a:xfrm>
            <a:off x="5659981" y="4468439"/>
            <a:ext cx="281302" cy="258174"/>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35" name="Oval 234"/>
          <p:cNvSpPr/>
          <p:nvPr/>
        </p:nvSpPr>
        <p:spPr>
          <a:xfrm>
            <a:off x="5773270" y="3988395"/>
            <a:ext cx="178453" cy="162136"/>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36" name="Oval 235"/>
          <p:cNvSpPr/>
          <p:nvPr/>
        </p:nvSpPr>
        <p:spPr>
          <a:xfrm>
            <a:off x="5752488" y="4735225"/>
            <a:ext cx="178453" cy="162136"/>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39" name="Rectangle 238"/>
          <p:cNvSpPr/>
          <p:nvPr/>
        </p:nvSpPr>
        <p:spPr>
          <a:xfrm>
            <a:off x="5368124" y="4144156"/>
            <a:ext cx="185466" cy="193260"/>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40" name="Rectangle 239"/>
          <p:cNvSpPr/>
          <p:nvPr/>
        </p:nvSpPr>
        <p:spPr>
          <a:xfrm>
            <a:off x="5323679" y="3522430"/>
            <a:ext cx="185466" cy="193260"/>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41" name="Rectangle 240"/>
          <p:cNvSpPr/>
          <p:nvPr/>
        </p:nvSpPr>
        <p:spPr>
          <a:xfrm>
            <a:off x="6128570" y="3813822"/>
            <a:ext cx="185466" cy="193260"/>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42" name="Rectangle 241"/>
          <p:cNvSpPr/>
          <p:nvPr/>
        </p:nvSpPr>
        <p:spPr>
          <a:xfrm>
            <a:off x="5323679" y="5312669"/>
            <a:ext cx="1221362" cy="143476"/>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43" name="Rectangle 242"/>
          <p:cNvSpPr/>
          <p:nvPr/>
        </p:nvSpPr>
        <p:spPr>
          <a:xfrm>
            <a:off x="5780870" y="5042060"/>
            <a:ext cx="185466" cy="193260"/>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45" name="Flowchart: Multidocument 244"/>
          <p:cNvSpPr/>
          <p:nvPr/>
        </p:nvSpPr>
        <p:spPr>
          <a:xfrm>
            <a:off x="5865517" y="3520231"/>
            <a:ext cx="157670" cy="193046"/>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pic>
        <p:nvPicPr>
          <p:cNvPr id="247" name="Picture 246"/>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879971" y="3201298"/>
            <a:ext cx="281302" cy="171323"/>
          </a:xfrm>
          <a:prstGeom prst="rect">
            <a:avLst/>
          </a:prstGeom>
          <a:ln w="6350">
            <a:solidFill>
              <a:sysClr val="windowText" lastClr="000000">
                <a:lumMod val="50000"/>
                <a:lumOff val="50000"/>
              </a:sysClr>
            </a:solidFill>
          </a:ln>
        </p:spPr>
      </p:pic>
      <p:pic>
        <p:nvPicPr>
          <p:cNvPr id="248" name="Picture 24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421518" y="3209687"/>
            <a:ext cx="281302" cy="206558"/>
          </a:xfrm>
          <a:prstGeom prst="rect">
            <a:avLst/>
          </a:prstGeom>
          <a:ln w="6350">
            <a:solidFill>
              <a:sysClr val="windowText" lastClr="000000">
                <a:lumMod val="50000"/>
                <a:lumOff val="50000"/>
              </a:sysClr>
            </a:solidFill>
          </a:ln>
        </p:spPr>
      </p:pic>
      <p:pic>
        <p:nvPicPr>
          <p:cNvPr id="249" name="Picture 24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402" y="3246361"/>
            <a:ext cx="281302" cy="206558"/>
          </a:xfrm>
          <a:prstGeom prst="rect">
            <a:avLst/>
          </a:prstGeom>
          <a:ln w="6350">
            <a:solidFill>
              <a:sysClr val="windowText" lastClr="000000">
                <a:lumMod val="50000"/>
                <a:lumOff val="50000"/>
              </a:sysClr>
            </a:solidFill>
          </a:ln>
        </p:spPr>
      </p:pic>
      <p:sp>
        <p:nvSpPr>
          <p:cNvPr id="250" name="TextBox 249"/>
          <p:cNvSpPr txBox="1"/>
          <p:nvPr/>
        </p:nvSpPr>
        <p:spPr>
          <a:xfrm>
            <a:off x="5870644" y="5945240"/>
            <a:ext cx="1688428" cy="311985"/>
          </a:xfrm>
          <a:prstGeom prst="rect">
            <a:avLst/>
          </a:prstGeom>
          <a:noFill/>
        </p:spPr>
        <p:txBody>
          <a:bodyPr wrap="square" rtlCol="0">
            <a:spAutoFit/>
          </a:bodyPr>
          <a:lstStyle>
            <a:defPPr>
              <a:defRPr lang="en-US"/>
            </a:defPPr>
            <a:lvl1pPr>
              <a:defRPr sz="1400" b="1">
                <a:solidFill>
                  <a:srgbClr val="0070C0"/>
                </a:solidFill>
              </a:defRPr>
            </a:lvl1pPr>
          </a:lstStyle>
          <a:p>
            <a:pPr defTabSz="914049"/>
            <a:r>
              <a:rPr lang="en-US" kern="0" dirty="0">
                <a:latin typeface="Calibri" panose="020F0502020204030204"/>
              </a:rPr>
              <a:t>Transform &amp; Load</a:t>
            </a:r>
          </a:p>
        </p:txBody>
      </p:sp>
      <p:sp>
        <p:nvSpPr>
          <p:cNvPr id="251" name="Rectangle 250"/>
          <p:cNvSpPr/>
          <p:nvPr/>
        </p:nvSpPr>
        <p:spPr>
          <a:xfrm>
            <a:off x="9669847" y="2806761"/>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Data Marts</a:t>
            </a:r>
            <a:endParaRPr lang="en-US" sz="800" kern="0" dirty="0">
              <a:solidFill>
                <a:prstClr val="black">
                  <a:lumMod val="50000"/>
                  <a:lumOff val="50000"/>
                </a:prstClr>
              </a:solidFill>
              <a:latin typeface="Calibri" panose="020F0502020204030204"/>
            </a:endParaRPr>
          </a:p>
        </p:txBody>
      </p:sp>
      <p:sp>
        <p:nvSpPr>
          <p:cNvPr id="252" name="Rectangle 251"/>
          <p:cNvSpPr/>
          <p:nvPr/>
        </p:nvSpPr>
        <p:spPr>
          <a:xfrm>
            <a:off x="9669847" y="3254975"/>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Data Lake(s)</a:t>
            </a:r>
            <a:endParaRPr lang="en-US" sz="800" kern="0" dirty="0">
              <a:solidFill>
                <a:prstClr val="black">
                  <a:lumMod val="50000"/>
                  <a:lumOff val="50000"/>
                </a:prstClr>
              </a:solidFill>
              <a:latin typeface="Calibri" panose="020F0502020204030204"/>
            </a:endParaRPr>
          </a:p>
        </p:txBody>
      </p:sp>
      <p:sp>
        <p:nvSpPr>
          <p:cNvPr id="253" name="Freeform 252"/>
          <p:cNvSpPr/>
          <p:nvPr/>
        </p:nvSpPr>
        <p:spPr>
          <a:xfrm>
            <a:off x="10725930" y="3287918"/>
            <a:ext cx="225705" cy="369273"/>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w="12700" cap="flat" cmpd="sng" algn="ctr">
            <a:solidFill>
              <a:srgbClr val="5B9BD5">
                <a:shade val="50000"/>
              </a:srgb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pic>
        <p:nvPicPr>
          <p:cNvPr id="254" name="Picture 25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10795797" y="3365980"/>
            <a:ext cx="140651" cy="85662"/>
          </a:xfrm>
          <a:prstGeom prst="rect">
            <a:avLst/>
          </a:prstGeom>
          <a:ln w="6350">
            <a:solidFill>
              <a:sysClr val="windowText" lastClr="000000">
                <a:lumMod val="50000"/>
                <a:lumOff val="50000"/>
              </a:sysClr>
            </a:solidFill>
          </a:ln>
        </p:spPr>
      </p:pic>
      <p:sp>
        <p:nvSpPr>
          <p:cNvPr id="255" name="Oval 254"/>
          <p:cNvSpPr/>
          <p:nvPr/>
        </p:nvSpPr>
        <p:spPr>
          <a:xfrm>
            <a:off x="10800262" y="3510828"/>
            <a:ext cx="45706" cy="58492"/>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56" name="Freeform 255"/>
          <p:cNvSpPr/>
          <p:nvPr/>
        </p:nvSpPr>
        <p:spPr>
          <a:xfrm>
            <a:off x="10757367" y="2866198"/>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257" name="Oval 256"/>
          <p:cNvSpPr/>
          <p:nvPr/>
        </p:nvSpPr>
        <p:spPr>
          <a:xfrm>
            <a:off x="10772057" y="2875588"/>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258" name="Freeform 257"/>
          <p:cNvSpPr/>
          <p:nvPr/>
        </p:nvSpPr>
        <p:spPr>
          <a:xfrm>
            <a:off x="1399485" y="4513547"/>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259" name="Oval 258"/>
          <p:cNvSpPr/>
          <p:nvPr/>
        </p:nvSpPr>
        <p:spPr>
          <a:xfrm>
            <a:off x="1414177" y="4522938"/>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cxnSp>
        <p:nvCxnSpPr>
          <p:cNvPr id="260" name="Straight Arrow Connector 259"/>
          <p:cNvCxnSpPr/>
          <p:nvPr/>
        </p:nvCxnSpPr>
        <p:spPr>
          <a:xfrm>
            <a:off x="2454231" y="4669842"/>
            <a:ext cx="2806952" cy="10438"/>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261"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9882" y="5294085"/>
            <a:ext cx="279483" cy="23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2859" y="4955557"/>
            <a:ext cx="229657" cy="17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513" y="4333567"/>
            <a:ext cx="218683" cy="22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7633" y="3935946"/>
            <a:ext cx="241922" cy="24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131" y="4866638"/>
            <a:ext cx="241922" cy="24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2955" y="4741280"/>
            <a:ext cx="162897" cy="17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4017" y="4542735"/>
            <a:ext cx="139917" cy="19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73890" y="5192725"/>
            <a:ext cx="199151" cy="2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8578" y="4905538"/>
            <a:ext cx="221267" cy="34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11"/>
          <p:cNvPicPr>
            <a:picLocks noChangeAspect="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472883" y="4078943"/>
            <a:ext cx="268233" cy="2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15"/>
          <p:cNvPicPr>
            <a:picLocks noChangeAspect="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890799" y="5476138"/>
            <a:ext cx="275053" cy="2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3"/>
          <p:cNvPicPr>
            <a:picLocks noChangeAspect="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1414175" y="5570693"/>
            <a:ext cx="269239" cy="28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3" name="Straight Connector 272"/>
          <p:cNvCxnSpPr/>
          <p:nvPr/>
        </p:nvCxnSpPr>
        <p:spPr>
          <a:xfrm>
            <a:off x="2457513" y="4007081"/>
            <a:ext cx="714540" cy="656123"/>
          </a:xfrm>
          <a:prstGeom prst="line">
            <a:avLst/>
          </a:prstGeom>
          <a:noFill/>
          <a:ln w="41275" cap="flat" cmpd="sng" algn="ctr">
            <a:solidFill>
              <a:sysClr val="window" lastClr="FFFFFF">
                <a:lumMod val="65000"/>
              </a:sysClr>
            </a:solidFill>
            <a:prstDash val="solid"/>
            <a:miter lim="800000"/>
            <a:tailEnd type="none"/>
          </a:ln>
          <a:effectLst/>
        </p:spPr>
      </p:cxnSp>
      <p:cxnSp>
        <p:nvCxnSpPr>
          <p:cNvPr id="274" name="Straight Connector 273"/>
          <p:cNvCxnSpPr/>
          <p:nvPr/>
        </p:nvCxnSpPr>
        <p:spPr>
          <a:xfrm>
            <a:off x="2450806" y="4226992"/>
            <a:ext cx="745099" cy="449706"/>
          </a:xfrm>
          <a:prstGeom prst="line">
            <a:avLst/>
          </a:prstGeom>
          <a:noFill/>
          <a:ln w="41275" cap="flat" cmpd="sng" algn="ctr">
            <a:solidFill>
              <a:sysClr val="window" lastClr="FFFFFF">
                <a:lumMod val="65000"/>
              </a:sysClr>
            </a:solidFill>
            <a:prstDash val="solid"/>
            <a:miter lim="800000"/>
            <a:tailEnd type="none"/>
          </a:ln>
          <a:effectLst/>
        </p:spPr>
      </p:cxnSp>
      <p:cxnSp>
        <p:nvCxnSpPr>
          <p:cNvPr id="275" name="Straight Connector 274"/>
          <p:cNvCxnSpPr/>
          <p:nvPr/>
        </p:nvCxnSpPr>
        <p:spPr>
          <a:xfrm>
            <a:off x="2466894" y="4457215"/>
            <a:ext cx="714651" cy="207780"/>
          </a:xfrm>
          <a:prstGeom prst="line">
            <a:avLst/>
          </a:prstGeom>
          <a:noFill/>
          <a:ln w="41275" cap="flat" cmpd="sng" algn="ctr">
            <a:solidFill>
              <a:sysClr val="window" lastClr="FFFFFF">
                <a:lumMod val="65000"/>
              </a:sysClr>
            </a:solidFill>
            <a:prstDash val="solid"/>
            <a:miter lim="800000"/>
            <a:tailEnd type="none"/>
          </a:ln>
          <a:effectLst/>
        </p:spPr>
      </p:cxnSp>
      <p:cxnSp>
        <p:nvCxnSpPr>
          <p:cNvPr id="276" name="Straight Connector 275"/>
          <p:cNvCxnSpPr/>
          <p:nvPr/>
        </p:nvCxnSpPr>
        <p:spPr>
          <a:xfrm flipV="1">
            <a:off x="2457404" y="4696005"/>
            <a:ext cx="714651" cy="505347"/>
          </a:xfrm>
          <a:prstGeom prst="line">
            <a:avLst/>
          </a:prstGeom>
          <a:noFill/>
          <a:ln w="41275" cap="flat" cmpd="sng" algn="ctr">
            <a:solidFill>
              <a:sysClr val="window" lastClr="FFFFFF">
                <a:lumMod val="65000"/>
              </a:sysClr>
            </a:solidFill>
            <a:prstDash val="solid"/>
            <a:miter lim="800000"/>
            <a:tailEnd type="none"/>
          </a:ln>
          <a:effectLst/>
        </p:spPr>
      </p:cxnSp>
      <p:cxnSp>
        <p:nvCxnSpPr>
          <p:cNvPr id="277" name="Straight Connector 276"/>
          <p:cNvCxnSpPr/>
          <p:nvPr/>
        </p:nvCxnSpPr>
        <p:spPr>
          <a:xfrm flipV="1">
            <a:off x="2447334" y="4663205"/>
            <a:ext cx="738362" cy="285475"/>
          </a:xfrm>
          <a:prstGeom prst="line">
            <a:avLst/>
          </a:prstGeom>
          <a:noFill/>
          <a:ln w="41275" cap="flat" cmpd="sng" algn="ctr">
            <a:solidFill>
              <a:sysClr val="window" lastClr="FFFFFF">
                <a:lumMod val="65000"/>
              </a:sysClr>
            </a:solidFill>
            <a:prstDash val="solid"/>
            <a:miter lim="800000"/>
            <a:tailEnd type="none"/>
          </a:ln>
          <a:effectLst/>
        </p:spPr>
      </p:cxnSp>
      <p:sp>
        <p:nvSpPr>
          <p:cNvPr id="278" name="Flowchart: Multidocument 277"/>
          <p:cNvSpPr/>
          <p:nvPr/>
        </p:nvSpPr>
        <p:spPr>
          <a:xfrm>
            <a:off x="5606503" y="3295192"/>
            <a:ext cx="157670" cy="193046"/>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79" name="Oval 278"/>
          <p:cNvSpPr/>
          <p:nvPr/>
        </p:nvSpPr>
        <p:spPr>
          <a:xfrm>
            <a:off x="5907768" y="3807503"/>
            <a:ext cx="178453" cy="162136"/>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80" name="Oval 279"/>
          <p:cNvSpPr/>
          <p:nvPr/>
        </p:nvSpPr>
        <p:spPr>
          <a:xfrm>
            <a:off x="5606502" y="3553553"/>
            <a:ext cx="178453" cy="162136"/>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81" name="Rectangle 280"/>
          <p:cNvSpPr/>
          <p:nvPr/>
        </p:nvSpPr>
        <p:spPr>
          <a:xfrm>
            <a:off x="6352283" y="5316011"/>
            <a:ext cx="799127" cy="138514"/>
          </a:xfrm>
          <a:prstGeom prst="rect">
            <a:avLst/>
          </a:prstGeom>
          <a:solidFill>
            <a:srgbClr val="E8B218"/>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86" name="Rectangle 285"/>
          <p:cNvSpPr/>
          <p:nvPr/>
        </p:nvSpPr>
        <p:spPr>
          <a:xfrm>
            <a:off x="9669847" y="3729228"/>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Dashboards</a:t>
            </a:r>
            <a:endParaRPr lang="en-US" sz="800" kern="0" dirty="0">
              <a:solidFill>
                <a:prstClr val="black">
                  <a:lumMod val="50000"/>
                  <a:lumOff val="50000"/>
                </a:prstClr>
              </a:solidFill>
              <a:latin typeface="Calibri" panose="020F0502020204030204"/>
            </a:endParaRPr>
          </a:p>
        </p:txBody>
      </p:sp>
      <p:sp>
        <p:nvSpPr>
          <p:cNvPr id="287" name="Rectangle 286"/>
          <p:cNvSpPr/>
          <p:nvPr/>
        </p:nvSpPr>
        <p:spPr>
          <a:xfrm>
            <a:off x="9662100" y="4167109"/>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Apps</a:t>
            </a:r>
            <a:endParaRPr lang="en-US" sz="800" kern="0" dirty="0">
              <a:solidFill>
                <a:prstClr val="black">
                  <a:lumMod val="50000"/>
                  <a:lumOff val="50000"/>
                </a:prstClr>
              </a:solidFill>
              <a:latin typeface="Calibri" panose="020F0502020204030204"/>
            </a:endParaRPr>
          </a:p>
        </p:txBody>
      </p:sp>
      <p:sp>
        <p:nvSpPr>
          <p:cNvPr id="3" name="TextBox 2"/>
          <p:cNvSpPr txBox="1"/>
          <p:nvPr/>
        </p:nvSpPr>
        <p:spPr>
          <a:xfrm>
            <a:off x="5199576" y="5181777"/>
            <a:ext cx="1771448" cy="452590"/>
          </a:xfrm>
          <a:prstGeom prst="rect">
            <a:avLst/>
          </a:prstGeom>
          <a:noFill/>
        </p:spPr>
        <p:txBody>
          <a:bodyPr wrap="square" lIns="179285" tIns="143428" rIns="179285" bIns="143428" rtlCol="0">
            <a:spAutoFit/>
          </a:bodyPr>
          <a:lstStyle/>
          <a:p>
            <a:pPr defTabSz="896386">
              <a:lnSpc>
                <a:spcPct val="90000"/>
              </a:lnSpc>
              <a:spcAft>
                <a:spcPts val="588"/>
              </a:spcAft>
            </a:pPr>
            <a:r>
              <a:rPr lang="en-US" sz="1078" kern="0" dirty="0">
                <a:solidFill>
                  <a:srgbClr val="505050"/>
                </a:solidFill>
              </a:rPr>
              <a:t>Streaming data</a:t>
            </a:r>
          </a:p>
        </p:txBody>
      </p:sp>
      <p:sp>
        <p:nvSpPr>
          <p:cNvPr id="7" name="Right Arrow 6"/>
          <p:cNvSpPr/>
          <p:nvPr/>
        </p:nvSpPr>
        <p:spPr bwMode="auto">
          <a:xfrm>
            <a:off x="7085271" y="5246931"/>
            <a:ext cx="884765" cy="273646"/>
          </a:xfrm>
          <a:prstGeom prst="rightArrow">
            <a:avLst/>
          </a:prstGeom>
          <a:solidFill>
            <a:srgbClr val="70AD47"/>
          </a:solidFill>
          <a:ln w="12700" cap="rnd" cmpd="sng" algn="ctr">
            <a:solidFill>
              <a:sysClr val="windowText" lastClr="000000">
                <a:lumMod val="50000"/>
                <a:lumOff val="50000"/>
              </a:sysClr>
            </a:solidFill>
            <a:prstDash val="solid"/>
            <a:miter lim="800000"/>
          </a:ln>
          <a:effectLst/>
        </p:spPr>
        <p:txBody>
          <a:bodyPr rtlCol="0" anchor="ctr"/>
          <a:lstStyle/>
          <a:p>
            <a:pPr algn="ctr" defTabSz="914049"/>
            <a:endParaRPr lang="en-US" kern="0" dirty="0">
              <a:solidFill>
                <a:prstClr val="white"/>
              </a:solidFill>
              <a:latin typeface="Calibri" panose="020F0502020204030204"/>
            </a:endParaRPr>
          </a:p>
        </p:txBody>
      </p:sp>
      <p:sp>
        <p:nvSpPr>
          <p:cNvPr id="133" name="Title 16"/>
          <p:cNvSpPr>
            <a:spLocks noGrp="1"/>
          </p:cNvSpPr>
          <p:nvPr>
            <p:ph type="title"/>
          </p:nvPr>
        </p:nvSpPr>
        <p:spPr>
          <a:xfrm>
            <a:off x="269241" y="289958"/>
            <a:ext cx="11655840" cy="899537"/>
          </a:xfrm>
        </p:spPr>
        <p:txBody>
          <a:bodyPr/>
          <a:lstStyle/>
          <a:p>
            <a:r>
              <a:rPr lang="en-US" sz="3137" dirty="0"/>
              <a:t>Evolving Approaches to Analytics</a:t>
            </a:r>
            <a:br>
              <a:rPr lang="en-US" sz="3137" dirty="0"/>
            </a:br>
            <a:endParaRPr lang="en-US" sz="3137" dirty="0"/>
          </a:p>
        </p:txBody>
      </p:sp>
    </p:spTree>
    <p:extLst>
      <p:ext uri="{BB962C8B-B14F-4D97-AF65-F5344CB8AC3E}">
        <p14:creationId xmlns:p14="http://schemas.microsoft.com/office/powerpoint/2010/main" val="380018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 y="1371512"/>
            <a:ext cx="12192000" cy="5023152"/>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kern="0" dirty="0">
              <a:gradFill>
                <a:gsLst>
                  <a:gs pos="0">
                    <a:srgbClr val="FFFFFF"/>
                  </a:gs>
                  <a:gs pos="100000">
                    <a:srgbClr val="FFFFFF"/>
                  </a:gs>
                </a:gsLst>
                <a:lin ang="5400000" scaled="0"/>
              </a:gradFill>
            </a:endParaRPr>
          </a:p>
        </p:txBody>
      </p:sp>
      <p:sp>
        <p:nvSpPr>
          <p:cNvPr id="134" name="Freeform 133"/>
          <p:cNvSpPr/>
          <p:nvPr/>
        </p:nvSpPr>
        <p:spPr>
          <a:xfrm>
            <a:off x="5137350" y="1124990"/>
            <a:ext cx="3056331" cy="5300934"/>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215"/>
            <a:endParaRPr lang="en-US" sz="1730" kern="0">
              <a:solidFill>
                <a:prstClr val="white"/>
              </a:solidFill>
            </a:endParaRPr>
          </a:p>
        </p:txBody>
      </p:sp>
      <p:sp>
        <p:nvSpPr>
          <p:cNvPr id="98" name="Rectangle 97"/>
          <p:cNvSpPr/>
          <p:nvPr/>
        </p:nvSpPr>
        <p:spPr>
          <a:xfrm>
            <a:off x="3410195" y="2372237"/>
            <a:ext cx="897785" cy="399239"/>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ETL Tool</a:t>
            </a:r>
          </a:p>
          <a:p>
            <a:pPr algn="ctr" defTabSz="914049">
              <a:defRPr/>
            </a:pPr>
            <a:r>
              <a:rPr lang="en-US" sz="800" kern="0" dirty="0">
                <a:solidFill>
                  <a:prstClr val="black">
                    <a:lumMod val="50000"/>
                    <a:lumOff val="50000"/>
                  </a:prstClr>
                </a:solidFill>
                <a:latin typeface="Calibri" panose="020F0502020204030204"/>
              </a:rPr>
              <a:t>(SSIS, </a:t>
            </a:r>
            <a:r>
              <a:rPr lang="en-US" sz="800" kern="0" dirty="0" err="1">
                <a:solidFill>
                  <a:prstClr val="black">
                    <a:lumMod val="50000"/>
                    <a:lumOff val="50000"/>
                  </a:prstClr>
                </a:solidFill>
                <a:latin typeface="Calibri" panose="020F0502020204030204"/>
              </a:rPr>
              <a:t>etc</a:t>
            </a:r>
            <a:r>
              <a:rPr lang="en-US" sz="800" kern="0" dirty="0">
                <a:solidFill>
                  <a:prstClr val="black">
                    <a:lumMod val="50000"/>
                    <a:lumOff val="50000"/>
                  </a:prstClr>
                </a:solidFill>
                <a:latin typeface="Calibri" panose="020F0502020204030204"/>
              </a:rPr>
              <a:t>)</a:t>
            </a:r>
          </a:p>
        </p:txBody>
      </p:sp>
      <p:sp>
        <p:nvSpPr>
          <p:cNvPr id="99" name="U-Turn Arrow 98"/>
          <p:cNvSpPr/>
          <p:nvPr/>
        </p:nvSpPr>
        <p:spPr>
          <a:xfrm>
            <a:off x="3710485" y="2005571"/>
            <a:ext cx="334528" cy="366662"/>
          </a:xfrm>
          <a:prstGeom prst="uturnArrow">
            <a:avLst>
              <a:gd name="adj1" fmla="val 14927"/>
              <a:gd name="adj2" fmla="val 25000"/>
              <a:gd name="adj3" fmla="val 25944"/>
              <a:gd name="adj4" fmla="val 69300"/>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14049">
              <a:defRPr/>
            </a:pPr>
            <a:endParaRPr lang="en-US" kern="0" dirty="0">
              <a:solidFill>
                <a:prstClr val="black"/>
              </a:solidFill>
              <a:latin typeface="Calibri" panose="020F0502020204030204"/>
            </a:endParaRPr>
          </a:p>
        </p:txBody>
      </p:sp>
      <p:sp>
        <p:nvSpPr>
          <p:cNvPr id="100" name="Rectangle 99"/>
          <p:cNvSpPr/>
          <p:nvPr/>
        </p:nvSpPr>
        <p:spPr>
          <a:xfrm>
            <a:off x="5865264" y="2145631"/>
            <a:ext cx="1497131" cy="765106"/>
          </a:xfrm>
          <a:prstGeom prst="rect">
            <a:avLst/>
          </a:prstGeom>
          <a:noFill/>
          <a:ln w="12700" cap="flat" cmpd="sng" algn="ctr">
            <a:noFill/>
            <a:prstDash val="solid"/>
            <a:miter lim="800000"/>
          </a:ln>
          <a:effectLst/>
        </p:spPr>
        <p:txBody>
          <a:bodyPr rtlCol="0" anchor="ctr"/>
          <a:lstStyle/>
          <a:p>
            <a:pPr algn="ctr" defTabSz="914049">
              <a:defRPr/>
            </a:pPr>
            <a:r>
              <a:rPr lang="en-US" b="1" kern="0" dirty="0">
                <a:solidFill>
                  <a:prstClr val="black">
                    <a:lumMod val="50000"/>
                    <a:lumOff val="50000"/>
                  </a:prstClr>
                </a:solidFill>
                <a:latin typeface="Calibri" panose="020F0502020204030204"/>
              </a:rPr>
              <a:t>EDW</a:t>
            </a:r>
          </a:p>
          <a:p>
            <a:pPr algn="ctr" defTabSz="914049">
              <a:defRPr/>
            </a:pPr>
            <a:r>
              <a:rPr lang="en-US" sz="1000" kern="0" dirty="0">
                <a:solidFill>
                  <a:prstClr val="black">
                    <a:lumMod val="50000"/>
                    <a:lumOff val="50000"/>
                  </a:prstClr>
                </a:solidFill>
                <a:latin typeface="Calibri" panose="020F0502020204030204"/>
              </a:rPr>
              <a:t>(SQL </a:t>
            </a:r>
            <a:r>
              <a:rPr lang="en-US" sz="1000" kern="0" dirty="0" err="1">
                <a:solidFill>
                  <a:prstClr val="black">
                    <a:lumMod val="50000"/>
                    <a:lumOff val="50000"/>
                  </a:prstClr>
                </a:solidFill>
                <a:latin typeface="Calibri" panose="020F0502020204030204"/>
              </a:rPr>
              <a:t>Svr</a:t>
            </a:r>
            <a:r>
              <a:rPr lang="en-US" sz="1000" kern="0" dirty="0">
                <a:solidFill>
                  <a:prstClr val="black">
                    <a:lumMod val="50000"/>
                    <a:lumOff val="50000"/>
                  </a:prstClr>
                </a:solidFill>
                <a:latin typeface="Calibri" panose="020F0502020204030204"/>
              </a:rPr>
              <a:t>, Teradata, </a:t>
            </a:r>
            <a:r>
              <a:rPr lang="en-US" sz="1000" kern="0" dirty="0" err="1">
                <a:solidFill>
                  <a:prstClr val="black">
                    <a:lumMod val="50000"/>
                    <a:lumOff val="50000"/>
                  </a:prstClr>
                </a:solidFill>
                <a:latin typeface="Calibri" panose="020F0502020204030204"/>
              </a:rPr>
              <a:t>etc</a:t>
            </a:r>
            <a:r>
              <a:rPr lang="en-US" sz="1000" kern="0" dirty="0">
                <a:solidFill>
                  <a:prstClr val="black">
                    <a:lumMod val="50000"/>
                    <a:lumOff val="50000"/>
                  </a:prstClr>
                </a:solidFill>
                <a:latin typeface="Calibri" panose="020F0502020204030204"/>
              </a:rPr>
              <a:t>)</a:t>
            </a:r>
          </a:p>
        </p:txBody>
      </p:sp>
      <p:cxnSp>
        <p:nvCxnSpPr>
          <p:cNvPr id="101" name="Straight Arrow Connector 100"/>
          <p:cNvCxnSpPr/>
          <p:nvPr/>
        </p:nvCxnSpPr>
        <p:spPr>
          <a:xfrm flipV="1">
            <a:off x="2183712" y="2738063"/>
            <a:ext cx="1226483" cy="6041"/>
          </a:xfrm>
          <a:prstGeom prst="straightConnector1">
            <a:avLst/>
          </a:prstGeom>
          <a:noFill/>
          <a:ln w="41275" cap="flat" cmpd="sng" algn="ctr">
            <a:solidFill>
              <a:sysClr val="window" lastClr="FFFFFF">
                <a:lumMod val="65000"/>
              </a:sysClr>
            </a:solidFill>
            <a:prstDash val="solid"/>
            <a:miter lim="800000"/>
            <a:tailEnd type="triangle"/>
          </a:ln>
          <a:effectLst/>
        </p:spPr>
      </p:cxnSp>
      <p:cxnSp>
        <p:nvCxnSpPr>
          <p:cNvPr id="102" name="Straight Arrow Connector 101"/>
          <p:cNvCxnSpPr/>
          <p:nvPr/>
        </p:nvCxnSpPr>
        <p:spPr>
          <a:xfrm>
            <a:off x="4327499" y="2741077"/>
            <a:ext cx="962825" cy="6055"/>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03" name="TextBox 102"/>
          <p:cNvSpPr txBox="1"/>
          <p:nvPr/>
        </p:nvSpPr>
        <p:spPr>
          <a:xfrm>
            <a:off x="2552292" y="1767302"/>
            <a:ext cx="706403" cy="305938"/>
          </a:xfrm>
          <a:prstGeom prst="rect">
            <a:avLst/>
          </a:prstGeom>
          <a:noFill/>
        </p:spPr>
        <p:txBody>
          <a:bodyPr wrap="square" rtlCol="0">
            <a:spAutoFit/>
          </a:bodyPr>
          <a:lstStyle/>
          <a:p>
            <a:pPr defTabSz="914049"/>
            <a:r>
              <a:rPr lang="en-US" sz="1400" b="1" kern="0" dirty="0">
                <a:solidFill>
                  <a:srgbClr val="0070C0"/>
                </a:solidFill>
                <a:latin typeface="Calibri" panose="020F0502020204030204"/>
              </a:rPr>
              <a:t>Extract</a:t>
            </a:r>
          </a:p>
        </p:txBody>
      </p:sp>
      <p:sp>
        <p:nvSpPr>
          <p:cNvPr id="104" name="TextBox 103"/>
          <p:cNvSpPr txBox="1"/>
          <p:nvPr/>
        </p:nvSpPr>
        <p:spPr>
          <a:xfrm>
            <a:off x="2470220" y="2528654"/>
            <a:ext cx="943302" cy="249228"/>
          </a:xfrm>
          <a:prstGeom prst="rect">
            <a:avLst/>
          </a:prstGeom>
          <a:noFill/>
        </p:spPr>
        <p:txBody>
          <a:bodyPr wrap="square" rtlCol="0">
            <a:spAutoFit/>
          </a:bodyPr>
          <a:lstStyle/>
          <a:p>
            <a:pPr defTabSz="914049"/>
            <a:r>
              <a:rPr lang="en-US" sz="1000" kern="0" dirty="0">
                <a:solidFill>
                  <a:prstClr val="black"/>
                </a:solidFill>
                <a:latin typeface="Calibri" panose="020F0502020204030204"/>
              </a:rPr>
              <a:t>Original Data</a:t>
            </a:r>
          </a:p>
        </p:txBody>
      </p:sp>
      <p:sp>
        <p:nvSpPr>
          <p:cNvPr id="105" name="TextBox 104"/>
          <p:cNvSpPr txBox="1"/>
          <p:nvPr/>
        </p:nvSpPr>
        <p:spPr>
          <a:xfrm>
            <a:off x="4491837" y="1767302"/>
            <a:ext cx="706403" cy="311985"/>
          </a:xfrm>
          <a:prstGeom prst="rect">
            <a:avLst/>
          </a:prstGeom>
          <a:noFill/>
        </p:spPr>
        <p:txBody>
          <a:bodyPr wrap="square" rtlCol="0">
            <a:spAutoFit/>
          </a:bodyPr>
          <a:lstStyle/>
          <a:p>
            <a:pPr defTabSz="914049"/>
            <a:r>
              <a:rPr lang="en-US" sz="1400" b="1" kern="0" dirty="0">
                <a:solidFill>
                  <a:srgbClr val="0070C0"/>
                </a:solidFill>
                <a:latin typeface="Calibri" panose="020F0502020204030204"/>
              </a:rPr>
              <a:t>Load</a:t>
            </a:r>
          </a:p>
        </p:txBody>
      </p:sp>
      <p:sp>
        <p:nvSpPr>
          <p:cNvPr id="106" name="TextBox 105"/>
          <p:cNvSpPr txBox="1"/>
          <p:nvPr/>
        </p:nvSpPr>
        <p:spPr>
          <a:xfrm>
            <a:off x="4273605" y="2385118"/>
            <a:ext cx="867016" cy="406151"/>
          </a:xfrm>
          <a:prstGeom prst="rect">
            <a:avLst/>
          </a:prstGeom>
          <a:noFill/>
        </p:spPr>
        <p:txBody>
          <a:bodyPr wrap="square" rtlCol="0">
            <a:spAutoFit/>
          </a:bodyPr>
          <a:lstStyle/>
          <a:p>
            <a:pPr defTabSz="914049"/>
            <a:r>
              <a:rPr lang="en-US" sz="1000" kern="0" dirty="0">
                <a:solidFill>
                  <a:prstClr val="black"/>
                </a:solidFill>
                <a:latin typeface="Calibri" panose="020F0502020204030204"/>
              </a:rPr>
              <a:t>Transformed Data</a:t>
            </a:r>
          </a:p>
        </p:txBody>
      </p:sp>
      <p:sp>
        <p:nvSpPr>
          <p:cNvPr id="107" name="TextBox 106"/>
          <p:cNvSpPr txBox="1"/>
          <p:nvPr/>
        </p:nvSpPr>
        <p:spPr>
          <a:xfrm>
            <a:off x="3463090" y="1767303"/>
            <a:ext cx="941150" cy="523220"/>
          </a:xfrm>
          <a:prstGeom prst="rect">
            <a:avLst/>
          </a:prstGeom>
          <a:noFill/>
        </p:spPr>
        <p:txBody>
          <a:bodyPr wrap="square" rtlCol="0">
            <a:spAutoFit/>
          </a:bodyPr>
          <a:lstStyle/>
          <a:p>
            <a:pPr defTabSz="914049"/>
            <a:r>
              <a:rPr lang="en-US" sz="1400" b="1" kern="0" dirty="0">
                <a:solidFill>
                  <a:srgbClr val="0070C0"/>
                </a:solidFill>
                <a:latin typeface="Calibri" panose="020F0502020204030204"/>
              </a:rPr>
              <a:t>Transform</a:t>
            </a:r>
          </a:p>
        </p:txBody>
      </p:sp>
      <p:sp>
        <p:nvSpPr>
          <p:cNvPr id="108" name="TextBox 107"/>
          <p:cNvSpPr txBox="1"/>
          <p:nvPr/>
        </p:nvSpPr>
        <p:spPr>
          <a:xfrm>
            <a:off x="1446603" y="2304089"/>
            <a:ext cx="308810" cy="124650"/>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solidFill>
                  <a:prstClr val="black">
                    <a:lumMod val="50000"/>
                    <a:lumOff val="50000"/>
                  </a:prstClr>
                </a:solidFill>
                <a:latin typeface="Calibri" panose="020F0502020204030204"/>
              </a:rPr>
              <a:t>OLTP</a:t>
            </a:r>
          </a:p>
        </p:txBody>
      </p:sp>
      <p:sp>
        <p:nvSpPr>
          <p:cNvPr id="109" name="Freeform 108"/>
          <p:cNvSpPr/>
          <p:nvPr/>
        </p:nvSpPr>
        <p:spPr>
          <a:xfrm>
            <a:off x="1484776" y="2063418"/>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0" name="Oval 109"/>
          <p:cNvSpPr/>
          <p:nvPr/>
        </p:nvSpPr>
        <p:spPr>
          <a:xfrm>
            <a:off x="1499466" y="2072808"/>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1" name="TextBox 110"/>
          <p:cNvSpPr txBox="1"/>
          <p:nvPr/>
        </p:nvSpPr>
        <p:spPr>
          <a:xfrm>
            <a:off x="1481087" y="2718989"/>
            <a:ext cx="225958" cy="124650"/>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solidFill>
                  <a:prstClr val="black">
                    <a:lumMod val="50000"/>
                    <a:lumOff val="50000"/>
                  </a:prstClr>
                </a:solidFill>
                <a:latin typeface="Calibri" panose="020F0502020204030204"/>
              </a:rPr>
              <a:t>ERP</a:t>
            </a:r>
          </a:p>
        </p:txBody>
      </p:sp>
      <p:sp>
        <p:nvSpPr>
          <p:cNvPr id="112" name="Freeform 111"/>
          <p:cNvSpPr/>
          <p:nvPr/>
        </p:nvSpPr>
        <p:spPr>
          <a:xfrm>
            <a:off x="1484776" y="2478317"/>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3" name="Oval 112"/>
          <p:cNvSpPr/>
          <p:nvPr/>
        </p:nvSpPr>
        <p:spPr>
          <a:xfrm>
            <a:off x="1499466" y="2487709"/>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4" name="TextBox 113"/>
          <p:cNvSpPr txBox="1"/>
          <p:nvPr/>
        </p:nvSpPr>
        <p:spPr>
          <a:xfrm>
            <a:off x="1828845" y="2712421"/>
            <a:ext cx="230958" cy="90639"/>
          </a:xfrm>
          <a:prstGeom prst="rect">
            <a:avLst/>
          </a:prstGeom>
          <a:noFill/>
        </p:spPr>
        <p:txBody>
          <a:bodyPr wrap="square" lIns="0" tIns="0" rIns="0" bIns="0" rtlCol="0">
            <a:noAutofit/>
          </a:bodyPr>
          <a:lstStyle/>
          <a:p>
            <a:pPr defTabSz="913963">
              <a:lnSpc>
                <a:spcPct val="90000"/>
              </a:lnSpc>
            </a:pPr>
            <a:r>
              <a:rPr lang="en-US" sz="900" kern="0" dirty="0">
                <a:ln>
                  <a:solidFill>
                    <a:srgbClr val="FFFFFF">
                      <a:alpha val="0"/>
                    </a:srgbClr>
                  </a:solidFill>
                </a:ln>
                <a:solidFill>
                  <a:prstClr val="black">
                    <a:lumMod val="50000"/>
                    <a:lumOff val="50000"/>
                  </a:prstClr>
                </a:solidFill>
                <a:latin typeface="Calibri" panose="020F0502020204030204"/>
              </a:rPr>
              <a:t>LOB</a:t>
            </a:r>
          </a:p>
        </p:txBody>
      </p:sp>
      <p:sp>
        <p:nvSpPr>
          <p:cNvPr id="115" name="Freeform 114"/>
          <p:cNvSpPr/>
          <p:nvPr/>
        </p:nvSpPr>
        <p:spPr>
          <a:xfrm>
            <a:off x="1824407" y="2471750"/>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116" name="Oval 115"/>
          <p:cNvSpPr/>
          <p:nvPr/>
        </p:nvSpPr>
        <p:spPr>
          <a:xfrm>
            <a:off x="1839097" y="2481140"/>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cxnSp>
        <p:nvCxnSpPr>
          <p:cNvPr id="117" name="Straight Arrow Connector 116"/>
          <p:cNvCxnSpPr/>
          <p:nvPr/>
        </p:nvCxnSpPr>
        <p:spPr>
          <a:xfrm>
            <a:off x="8089186" y="2735635"/>
            <a:ext cx="1208827" cy="0"/>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119" name="Picture 1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716637" y="2002306"/>
            <a:ext cx="281302" cy="171323"/>
          </a:xfrm>
          <a:prstGeom prst="rect">
            <a:avLst/>
          </a:prstGeom>
          <a:ln w="6350">
            <a:solidFill>
              <a:sysClr val="windowText" lastClr="000000">
                <a:lumMod val="50000"/>
                <a:lumOff val="50000"/>
              </a:sysClr>
            </a:solidFill>
          </a:ln>
        </p:spPr>
      </p:pic>
      <p:pic>
        <p:nvPicPr>
          <p:cNvPr id="120" name="Picture 1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30059" y="2196549"/>
            <a:ext cx="281302" cy="171323"/>
          </a:xfrm>
          <a:prstGeom prst="rect">
            <a:avLst/>
          </a:prstGeom>
          <a:ln w="6350">
            <a:solidFill>
              <a:sysClr val="windowText" lastClr="000000">
                <a:lumMod val="50000"/>
                <a:lumOff val="50000"/>
              </a:sysClr>
            </a:solidFill>
          </a:ln>
        </p:spPr>
      </p:pic>
      <p:pic>
        <p:nvPicPr>
          <p:cNvPr id="121" name="Picture 1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26673" y="2402048"/>
            <a:ext cx="281302" cy="171323"/>
          </a:xfrm>
          <a:prstGeom prst="rect">
            <a:avLst/>
          </a:prstGeom>
          <a:ln w="6350">
            <a:solidFill>
              <a:sysClr val="windowText" lastClr="000000">
                <a:lumMod val="50000"/>
                <a:lumOff val="50000"/>
              </a:sysClr>
            </a:solidFill>
          </a:ln>
        </p:spPr>
      </p:pic>
      <p:pic>
        <p:nvPicPr>
          <p:cNvPr id="122" name="Picture 1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380756" y="2002307"/>
            <a:ext cx="281302" cy="171323"/>
          </a:xfrm>
          <a:prstGeom prst="rect">
            <a:avLst/>
          </a:prstGeom>
          <a:ln w="6350">
            <a:solidFill>
              <a:sysClr val="windowText" lastClr="000000">
                <a:lumMod val="50000"/>
                <a:lumOff val="50000"/>
              </a:sysClr>
            </a:solidFill>
          </a:ln>
        </p:spPr>
      </p:pic>
      <p:pic>
        <p:nvPicPr>
          <p:cNvPr id="123" name="Picture 1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30059" y="1998564"/>
            <a:ext cx="281302" cy="171323"/>
          </a:xfrm>
          <a:prstGeom prst="rect">
            <a:avLst/>
          </a:prstGeom>
          <a:ln w="6350">
            <a:solidFill>
              <a:sysClr val="windowText" lastClr="000000">
                <a:lumMod val="50000"/>
                <a:lumOff val="50000"/>
              </a:sysClr>
            </a:solidFill>
          </a:ln>
        </p:spPr>
      </p:pic>
      <p:pic>
        <p:nvPicPr>
          <p:cNvPr id="124" name="Picture 1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703691" y="1790733"/>
            <a:ext cx="281302" cy="171323"/>
          </a:xfrm>
          <a:prstGeom prst="rect">
            <a:avLst/>
          </a:prstGeom>
          <a:ln w="6350">
            <a:solidFill>
              <a:sysClr val="windowText" lastClr="000000">
                <a:lumMod val="50000"/>
                <a:lumOff val="50000"/>
              </a:sysClr>
            </a:solidFill>
          </a:ln>
        </p:spPr>
      </p:pic>
      <p:pic>
        <p:nvPicPr>
          <p:cNvPr id="125" name="Picture 1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380709" y="1787671"/>
            <a:ext cx="281302" cy="171323"/>
          </a:xfrm>
          <a:prstGeom prst="rect">
            <a:avLst/>
          </a:prstGeom>
          <a:ln w="6350">
            <a:solidFill>
              <a:sysClr val="windowText" lastClr="000000">
                <a:lumMod val="50000"/>
                <a:lumOff val="50000"/>
              </a:sysClr>
            </a:solidFill>
          </a:ln>
        </p:spPr>
      </p:pic>
      <p:pic>
        <p:nvPicPr>
          <p:cNvPr id="126" name="Picture 125"/>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574098" y="2353339"/>
            <a:ext cx="281302" cy="219311"/>
          </a:xfrm>
          <a:prstGeom prst="rect">
            <a:avLst/>
          </a:prstGeom>
          <a:ln w="6350">
            <a:solidFill>
              <a:sysClr val="windowText" lastClr="000000">
                <a:lumMod val="50000"/>
                <a:lumOff val="50000"/>
              </a:sysClr>
            </a:solidFill>
          </a:ln>
        </p:spPr>
      </p:pic>
      <p:pic>
        <p:nvPicPr>
          <p:cNvPr id="127" name="Picture 1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914791" y="2070283"/>
            <a:ext cx="281302" cy="219311"/>
          </a:xfrm>
          <a:prstGeom prst="rect">
            <a:avLst/>
          </a:prstGeom>
          <a:ln w="6350">
            <a:solidFill>
              <a:sysClr val="windowText" lastClr="000000">
                <a:lumMod val="50000"/>
                <a:lumOff val="50000"/>
              </a:sysClr>
            </a:solidFill>
          </a:ln>
        </p:spPr>
      </p:pic>
      <p:pic>
        <p:nvPicPr>
          <p:cNvPr id="128" name="Picture 1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574098" y="2070763"/>
            <a:ext cx="281302" cy="219311"/>
          </a:xfrm>
          <a:prstGeom prst="rect">
            <a:avLst/>
          </a:prstGeom>
          <a:ln w="6350">
            <a:solidFill>
              <a:sysClr val="windowText" lastClr="000000">
                <a:lumMod val="50000"/>
                <a:lumOff val="50000"/>
              </a:sysClr>
            </a:solidFill>
          </a:ln>
        </p:spPr>
      </p:pic>
      <p:pic>
        <p:nvPicPr>
          <p:cNvPr id="129" name="Picture 1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574098" y="1788151"/>
            <a:ext cx="281302" cy="219311"/>
          </a:xfrm>
          <a:prstGeom prst="rect">
            <a:avLst/>
          </a:prstGeom>
          <a:ln w="6350">
            <a:solidFill>
              <a:sysClr val="windowText" lastClr="000000">
                <a:lumMod val="50000"/>
                <a:lumOff val="50000"/>
              </a:sysClr>
            </a:solidFill>
          </a:ln>
        </p:spPr>
      </p:pic>
      <p:pic>
        <p:nvPicPr>
          <p:cNvPr id="130" name="Picture 1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914791" y="1787672"/>
            <a:ext cx="281302" cy="219311"/>
          </a:xfrm>
          <a:prstGeom prst="rect">
            <a:avLst/>
          </a:prstGeom>
          <a:ln w="6350">
            <a:solidFill>
              <a:sysClr val="windowText" lastClr="000000">
                <a:lumMod val="50000"/>
                <a:lumOff val="50000"/>
              </a:sysClr>
            </a:solidFill>
          </a:ln>
        </p:spPr>
      </p:pic>
      <p:pic>
        <p:nvPicPr>
          <p:cNvPr id="131" name="Picture 130"/>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5914791" y="2355524"/>
            <a:ext cx="281302" cy="206558"/>
          </a:xfrm>
          <a:prstGeom prst="rect">
            <a:avLst/>
          </a:prstGeom>
          <a:ln w="6350">
            <a:solidFill>
              <a:sysClr val="windowText" lastClr="000000">
                <a:lumMod val="50000"/>
                <a:lumOff val="50000"/>
              </a:sysClr>
            </a:solidFill>
          </a:ln>
        </p:spPr>
      </p:pic>
      <p:pic>
        <p:nvPicPr>
          <p:cNvPr id="132" name="Picture 13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26673" y="1790732"/>
            <a:ext cx="281302" cy="171323"/>
          </a:xfrm>
          <a:prstGeom prst="rect">
            <a:avLst/>
          </a:prstGeom>
          <a:ln w="6350">
            <a:solidFill>
              <a:sysClr val="windowText" lastClr="000000">
                <a:lumMod val="50000"/>
                <a:lumOff val="50000"/>
              </a:sysClr>
            </a:solidFill>
          </a:ln>
        </p:spPr>
      </p:pic>
      <p:sp>
        <p:nvSpPr>
          <p:cNvPr id="136" name="TextBox 135"/>
          <p:cNvSpPr txBox="1"/>
          <p:nvPr/>
        </p:nvSpPr>
        <p:spPr>
          <a:xfrm>
            <a:off x="1812698" y="2308020"/>
            <a:ext cx="230958" cy="90639"/>
          </a:xfrm>
          <a:prstGeom prst="rect">
            <a:avLst/>
          </a:prstGeom>
          <a:noFill/>
        </p:spPr>
        <p:txBody>
          <a:bodyPr wrap="square" lIns="0" tIns="0" rIns="0" bIns="0" rtlCol="0">
            <a:noAutofit/>
          </a:bodyPr>
          <a:lstStyle/>
          <a:p>
            <a:pPr defTabSz="913963">
              <a:lnSpc>
                <a:spcPct val="90000"/>
              </a:lnSpc>
            </a:pPr>
            <a:r>
              <a:rPr lang="en-US" sz="900" kern="0" dirty="0">
                <a:ln>
                  <a:solidFill>
                    <a:srgbClr val="FFFFFF">
                      <a:alpha val="0"/>
                    </a:srgbClr>
                  </a:solidFill>
                </a:ln>
                <a:solidFill>
                  <a:prstClr val="black">
                    <a:lumMod val="50000"/>
                    <a:lumOff val="50000"/>
                  </a:prstClr>
                </a:solidFill>
                <a:latin typeface="Calibri" panose="020F0502020204030204"/>
              </a:rPr>
              <a:t>…</a:t>
            </a:r>
          </a:p>
        </p:txBody>
      </p:sp>
      <p:sp>
        <p:nvSpPr>
          <p:cNvPr id="137" name="Oval 136"/>
          <p:cNvSpPr/>
          <p:nvPr/>
        </p:nvSpPr>
        <p:spPr>
          <a:xfrm>
            <a:off x="1822950" y="2076740"/>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pic>
        <p:nvPicPr>
          <p:cNvPr id="138"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1518" y="2074067"/>
            <a:ext cx="239229" cy="24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p:cNvCxnSpPr/>
          <p:nvPr/>
        </p:nvCxnSpPr>
        <p:spPr>
          <a:xfrm>
            <a:off x="2155561" y="2239795"/>
            <a:ext cx="378674" cy="510547"/>
          </a:xfrm>
          <a:prstGeom prst="line">
            <a:avLst/>
          </a:prstGeom>
          <a:noFill/>
          <a:ln w="41275" cap="flat" cmpd="sng" algn="ctr">
            <a:solidFill>
              <a:sysClr val="window" lastClr="FFFFFF">
                <a:lumMod val="65000"/>
              </a:sysClr>
            </a:solidFill>
            <a:prstDash val="solid"/>
            <a:miter lim="800000"/>
            <a:tailEnd type="none"/>
          </a:ln>
          <a:effectLst/>
        </p:spPr>
      </p:cxnSp>
      <p:cxnSp>
        <p:nvCxnSpPr>
          <p:cNvPr id="140" name="Straight Connector 139"/>
          <p:cNvCxnSpPr/>
          <p:nvPr/>
        </p:nvCxnSpPr>
        <p:spPr>
          <a:xfrm>
            <a:off x="2192608" y="2508708"/>
            <a:ext cx="327525" cy="226929"/>
          </a:xfrm>
          <a:prstGeom prst="line">
            <a:avLst/>
          </a:prstGeom>
          <a:noFill/>
          <a:ln w="41275" cap="flat" cmpd="sng" algn="ctr">
            <a:solidFill>
              <a:sysClr val="window" lastClr="FFFFFF">
                <a:lumMod val="65000"/>
              </a:sysClr>
            </a:solidFill>
            <a:prstDash val="solid"/>
            <a:miter lim="800000"/>
            <a:tailEnd type="none"/>
          </a:ln>
          <a:effectLst/>
        </p:spPr>
      </p:cxnSp>
      <p:cxnSp>
        <p:nvCxnSpPr>
          <p:cNvPr id="191" name="Straight Arrow Connector 190"/>
          <p:cNvCxnSpPr/>
          <p:nvPr/>
        </p:nvCxnSpPr>
        <p:spPr>
          <a:xfrm>
            <a:off x="8155431" y="3942294"/>
            <a:ext cx="1208827" cy="0"/>
          </a:xfrm>
          <a:prstGeom prst="straightConnector1">
            <a:avLst/>
          </a:prstGeom>
          <a:noFill/>
          <a:ln w="41275" cap="flat" cmpd="sng" algn="ctr">
            <a:solidFill>
              <a:sysClr val="window" lastClr="FFFFFF">
                <a:lumMod val="65000"/>
              </a:sysClr>
            </a:solidFill>
            <a:prstDash val="solid"/>
            <a:miter lim="800000"/>
            <a:tailEnd type="triangle"/>
          </a:ln>
          <a:effectLst/>
        </p:spPr>
      </p:cxnSp>
      <p:sp>
        <p:nvSpPr>
          <p:cNvPr id="192" name="Rectangle 191"/>
          <p:cNvSpPr/>
          <p:nvPr/>
        </p:nvSpPr>
        <p:spPr>
          <a:xfrm>
            <a:off x="9669847" y="2376782"/>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BI Tools</a:t>
            </a:r>
            <a:endParaRPr lang="en-US" sz="800" kern="0" dirty="0">
              <a:solidFill>
                <a:prstClr val="black">
                  <a:lumMod val="50000"/>
                  <a:lumOff val="50000"/>
                </a:prstClr>
              </a:solidFill>
              <a:latin typeface="Calibri" panose="020F0502020204030204"/>
            </a:endParaRPr>
          </a:p>
        </p:txBody>
      </p:sp>
      <p:sp>
        <p:nvSpPr>
          <p:cNvPr id="193" name="TextBox 192"/>
          <p:cNvSpPr txBox="1"/>
          <p:nvPr/>
        </p:nvSpPr>
        <p:spPr>
          <a:xfrm>
            <a:off x="1297463" y="4211923"/>
            <a:ext cx="359967" cy="124651"/>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gradFill>
                  <a:gsLst>
                    <a:gs pos="0">
                      <a:srgbClr val="505050"/>
                    </a:gs>
                    <a:gs pos="100000">
                      <a:srgbClr val="505050"/>
                    </a:gs>
                  </a:gsLst>
                  <a:lin ang="5400000" scaled="0"/>
                </a:gradFill>
                <a:latin typeface="Calibri" panose="020F0502020204030204"/>
              </a:rPr>
              <a:t>Devices</a:t>
            </a:r>
          </a:p>
        </p:txBody>
      </p:sp>
      <p:sp>
        <p:nvSpPr>
          <p:cNvPr id="194" name="TextBox 193"/>
          <p:cNvSpPr txBox="1"/>
          <p:nvPr/>
        </p:nvSpPr>
        <p:spPr>
          <a:xfrm>
            <a:off x="2000854" y="4913700"/>
            <a:ext cx="230233" cy="124650"/>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gradFill>
                  <a:gsLst>
                    <a:gs pos="0">
                      <a:srgbClr val="505050"/>
                    </a:gs>
                    <a:gs pos="100000">
                      <a:srgbClr val="505050"/>
                    </a:gs>
                  </a:gsLst>
                  <a:lin ang="5400000" scaled="0"/>
                </a:gradFill>
                <a:latin typeface="Calibri" panose="020F0502020204030204"/>
              </a:rPr>
              <a:t>Web</a:t>
            </a:r>
          </a:p>
        </p:txBody>
      </p:sp>
      <p:sp>
        <p:nvSpPr>
          <p:cNvPr id="195" name="TextBox 194"/>
          <p:cNvSpPr txBox="1"/>
          <p:nvPr/>
        </p:nvSpPr>
        <p:spPr>
          <a:xfrm>
            <a:off x="1924521" y="4444640"/>
            <a:ext cx="376927" cy="124650"/>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gradFill>
                  <a:gsLst>
                    <a:gs pos="0">
                      <a:srgbClr val="505050"/>
                    </a:gs>
                    <a:gs pos="100000">
                      <a:srgbClr val="505050"/>
                    </a:gs>
                  </a:gsLst>
                  <a:lin ang="5400000" scaled="0"/>
                </a:gradFill>
                <a:latin typeface="Calibri" panose="020F0502020204030204"/>
              </a:rPr>
              <a:t>Sensors</a:t>
            </a:r>
          </a:p>
        </p:txBody>
      </p:sp>
      <p:sp>
        <p:nvSpPr>
          <p:cNvPr id="196" name="TextBox 195"/>
          <p:cNvSpPr txBox="1"/>
          <p:nvPr/>
        </p:nvSpPr>
        <p:spPr>
          <a:xfrm>
            <a:off x="1962890" y="4047777"/>
            <a:ext cx="271530" cy="124651"/>
          </a:xfrm>
          <a:prstGeom prst="rect">
            <a:avLst/>
          </a:prstGeom>
          <a:noFill/>
        </p:spPr>
        <p:txBody>
          <a:bodyPr wrap="square" lIns="0" tIns="0" rIns="0" bIns="0" rtlCol="0">
            <a:spAutoFit/>
          </a:bodyPr>
          <a:lstStyle/>
          <a:p>
            <a:pPr defTabSz="913963">
              <a:lnSpc>
                <a:spcPct val="90000"/>
              </a:lnSpc>
            </a:pPr>
            <a:r>
              <a:rPr lang="en-US" sz="900" kern="0" dirty="0">
                <a:ln>
                  <a:solidFill>
                    <a:srgbClr val="FFFFFF">
                      <a:alpha val="0"/>
                    </a:srgbClr>
                  </a:solidFill>
                </a:ln>
                <a:gradFill>
                  <a:gsLst>
                    <a:gs pos="0">
                      <a:srgbClr val="505050"/>
                    </a:gs>
                    <a:gs pos="100000">
                      <a:srgbClr val="505050"/>
                    </a:gs>
                  </a:gsLst>
                  <a:lin ang="5400000" scaled="0"/>
                </a:gradFill>
                <a:latin typeface="Calibri" panose="020F0502020204030204"/>
              </a:rPr>
              <a:t>Social</a:t>
            </a:r>
          </a:p>
        </p:txBody>
      </p:sp>
      <p:grpSp>
        <p:nvGrpSpPr>
          <p:cNvPr id="197" name="Group 196"/>
          <p:cNvGrpSpPr/>
          <p:nvPr/>
        </p:nvGrpSpPr>
        <p:grpSpPr>
          <a:xfrm>
            <a:off x="1355646" y="3989755"/>
            <a:ext cx="263448" cy="208772"/>
            <a:chOff x="2850173" y="4068523"/>
            <a:chExt cx="724052" cy="428355"/>
          </a:xfrm>
        </p:grpSpPr>
        <p:sp>
          <p:nvSpPr>
            <p:cNvPr id="198" name="Freeform 43"/>
            <p:cNvSpPr>
              <a:spLocks noChangeAspect="1" noEditPoints="1"/>
            </p:cNvSpPr>
            <p:nvPr/>
          </p:nvSpPr>
          <p:spPr bwMode="black">
            <a:xfrm>
              <a:off x="2850173" y="4068523"/>
              <a:ext cx="220416" cy="424899"/>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rgbClr val="44546A"/>
            </a:solidFill>
            <a:ln>
              <a:noFill/>
            </a:ln>
          </p:spPr>
          <p:txBody>
            <a:bodyPr vert="horz" wrap="square" lIns="89617" tIns="44808" rIns="89617" bIns="44808" numCol="1" anchor="t" anchorCtr="0" compatLnSpc="1">
              <a:prstTxWarp prst="textNoShape">
                <a:avLst/>
              </a:prstTxWarp>
            </a:bodyPr>
            <a:lstStyle/>
            <a:p>
              <a:pPr defTabSz="913963">
                <a:defRPr/>
              </a:pPr>
              <a:endParaRPr lang="en-US" kern="0">
                <a:solidFill>
                  <a:srgbClr val="000000"/>
                </a:solidFill>
                <a:latin typeface="Calibri" panose="020F0502020204030204"/>
              </a:endParaRPr>
            </a:p>
          </p:txBody>
        </p:sp>
        <p:grpSp>
          <p:nvGrpSpPr>
            <p:cNvPr id="199" name="Group 198"/>
            <p:cNvGrpSpPr/>
            <p:nvPr/>
          </p:nvGrpSpPr>
          <p:grpSpPr>
            <a:xfrm>
              <a:off x="3113588" y="4171950"/>
              <a:ext cx="460637" cy="324928"/>
              <a:chOff x="6432941" y="4098201"/>
              <a:chExt cx="709176" cy="500244"/>
            </a:xfrm>
          </p:grpSpPr>
          <p:sp>
            <p:nvSpPr>
              <p:cNvPr id="200" name="Rounded Rectangle 6"/>
              <p:cNvSpPr>
                <a:spLocks noChangeAspect="1"/>
              </p:cNvSpPr>
              <p:nvPr/>
            </p:nvSpPr>
            <p:spPr bwMode="black">
              <a:xfrm rot="16200000">
                <a:off x="6537407" y="3993735"/>
                <a:ext cx="500244" cy="70917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44546A"/>
              </a:solidFill>
              <a:ln w="12700" cap="flat" cmpd="sng" algn="ctr">
                <a:noFill/>
                <a:prstDash val="solid"/>
                <a:miter lim="800000"/>
                <a:headEnd type="none" w="med" len="med"/>
                <a:tailEnd type="none" w="med" len="med"/>
              </a:ln>
              <a:effectLst/>
            </p:spPr>
            <p:txBody>
              <a:bodyPr vert="horz" wrap="square" lIns="80661" tIns="40330" rIns="80661" bIns="40330" numCol="1" rtlCol="0" anchor="ctr" anchorCtr="0" compatLnSpc="1">
                <a:prstTxWarp prst="textNoShape">
                  <a:avLst/>
                </a:prstTxWarp>
              </a:bodyPr>
              <a:lstStyle/>
              <a:p>
                <a:pPr defTabSz="725868">
                  <a:defRPr/>
                </a:pPr>
                <a:endParaRPr lang="en-US" kern="0" spc="-120" dirty="0">
                  <a:solidFill>
                    <a:srgbClr val="000000">
                      <a:lumMod val="50000"/>
                    </a:srgbClr>
                  </a:solidFill>
                  <a:latin typeface="Segoe Light" pitchFamily="34" charset="0"/>
                </a:endParaRPr>
              </a:p>
            </p:txBody>
          </p:sp>
          <p:sp>
            <p:nvSpPr>
              <p:cNvPr id="201" name="Freeform 6"/>
              <p:cNvSpPr>
                <a:spLocks noEditPoints="1"/>
              </p:cNvSpPr>
              <p:nvPr/>
            </p:nvSpPr>
            <p:spPr bwMode="auto">
              <a:xfrm rot="5400000">
                <a:off x="6590383" y="4115019"/>
                <a:ext cx="329607" cy="503240"/>
              </a:xfrm>
              <a:custGeom>
                <a:avLst/>
                <a:gdLst>
                  <a:gd name="T0" fmla="*/ 448 w 448"/>
                  <a:gd name="T1" fmla="*/ 0 h 684"/>
                  <a:gd name="T2" fmla="*/ 448 w 448"/>
                  <a:gd name="T3" fmla="*/ 207 h 684"/>
                  <a:gd name="T4" fmla="*/ 241 w 448"/>
                  <a:gd name="T5" fmla="*/ 207 h 684"/>
                  <a:gd name="T6" fmla="*/ 241 w 448"/>
                  <a:gd name="T7" fmla="*/ 0 h 684"/>
                  <a:gd name="T8" fmla="*/ 448 w 448"/>
                  <a:gd name="T9" fmla="*/ 0 h 684"/>
                  <a:gd name="T10" fmla="*/ 241 w 448"/>
                  <a:gd name="T11" fmla="*/ 238 h 684"/>
                  <a:gd name="T12" fmla="*/ 241 w 448"/>
                  <a:gd name="T13" fmla="*/ 446 h 684"/>
                  <a:gd name="T14" fmla="*/ 448 w 448"/>
                  <a:gd name="T15" fmla="*/ 446 h 684"/>
                  <a:gd name="T16" fmla="*/ 448 w 448"/>
                  <a:gd name="T17" fmla="*/ 238 h 684"/>
                  <a:gd name="T18" fmla="*/ 241 w 448"/>
                  <a:gd name="T19" fmla="*/ 238 h 684"/>
                  <a:gd name="T20" fmla="*/ 0 w 448"/>
                  <a:gd name="T21" fmla="*/ 0 h 684"/>
                  <a:gd name="T22" fmla="*/ 0 w 448"/>
                  <a:gd name="T23" fmla="*/ 207 h 684"/>
                  <a:gd name="T24" fmla="*/ 210 w 448"/>
                  <a:gd name="T25" fmla="*/ 207 h 684"/>
                  <a:gd name="T26" fmla="*/ 210 w 448"/>
                  <a:gd name="T27" fmla="*/ 0 h 684"/>
                  <a:gd name="T28" fmla="*/ 0 w 448"/>
                  <a:gd name="T29" fmla="*/ 0 h 684"/>
                  <a:gd name="T30" fmla="*/ 0 w 448"/>
                  <a:gd name="T31" fmla="*/ 238 h 684"/>
                  <a:gd name="T32" fmla="*/ 0 w 448"/>
                  <a:gd name="T33" fmla="*/ 446 h 684"/>
                  <a:gd name="T34" fmla="*/ 210 w 448"/>
                  <a:gd name="T35" fmla="*/ 446 h 684"/>
                  <a:gd name="T36" fmla="*/ 210 w 448"/>
                  <a:gd name="T37" fmla="*/ 238 h 684"/>
                  <a:gd name="T38" fmla="*/ 0 w 448"/>
                  <a:gd name="T39" fmla="*/ 238 h 684"/>
                  <a:gd name="T40" fmla="*/ 0 w 448"/>
                  <a:gd name="T41" fmla="*/ 477 h 684"/>
                  <a:gd name="T42" fmla="*/ 0 w 448"/>
                  <a:gd name="T43" fmla="*/ 684 h 684"/>
                  <a:gd name="T44" fmla="*/ 448 w 448"/>
                  <a:gd name="T45" fmla="*/ 684 h 684"/>
                  <a:gd name="T46" fmla="*/ 448 w 448"/>
                  <a:gd name="T47" fmla="*/ 477 h 684"/>
                  <a:gd name="T48" fmla="*/ 0 w 448"/>
                  <a:gd name="T49" fmla="*/ 47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684">
                    <a:moveTo>
                      <a:pt x="448" y="0"/>
                    </a:moveTo>
                    <a:lnTo>
                      <a:pt x="448" y="207"/>
                    </a:lnTo>
                    <a:lnTo>
                      <a:pt x="241" y="207"/>
                    </a:lnTo>
                    <a:lnTo>
                      <a:pt x="241" y="0"/>
                    </a:lnTo>
                    <a:lnTo>
                      <a:pt x="448" y="0"/>
                    </a:lnTo>
                    <a:close/>
                    <a:moveTo>
                      <a:pt x="241" y="238"/>
                    </a:moveTo>
                    <a:lnTo>
                      <a:pt x="241" y="446"/>
                    </a:lnTo>
                    <a:lnTo>
                      <a:pt x="448" y="446"/>
                    </a:lnTo>
                    <a:lnTo>
                      <a:pt x="448" y="238"/>
                    </a:lnTo>
                    <a:lnTo>
                      <a:pt x="241" y="238"/>
                    </a:lnTo>
                    <a:close/>
                    <a:moveTo>
                      <a:pt x="0" y="0"/>
                    </a:moveTo>
                    <a:lnTo>
                      <a:pt x="0" y="207"/>
                    </a:lnTo>
                    <a:lnTo>
                      <a:pt x="210" y="207"/>
                    </a:lnTo>
                    <a:lnTo>
                      <a:pt x="210" y="0"/>
                    </a:lnTo>
                    <a:lnTo>
                      <a:pt x="0" y="0"/>
                    </a:lnTo>
                    <a:close/>
                    <a:moveTo>
                      <a:pt x="0" y="238"/>
                    </a:moveTo>
                    <a:lnTo>
                      <a:pt x="0" y="446"/>
                    </a:lnTo>
                    <a:lnTo>
                      <a:pt x="210" y="446"/>
                    </a:lnTo>
                    <a:lnTo>
                      <a:pt x="210" y="238"/>
                    </a:lnTo>
                    <a:lnTo>
                      <a:pt x="0" y="238"/>
                    </a:lnTo>
                    <a:close/>
                    <a:moveTo>
                      <a:pt x="0" y="477"/>
                    </a:moveTo>
                    <a:lnTo>
                      <a:pt x="0" y="684"/>
                    </a:lnTo>
                    <a:lnTo>
                      <a:pt x="448" y="684"/>
                    </a:lnTo>
                    <a:lnTo>
                      <a:pt x="448" y="477"/>
                    </a:lnTo>
                    <a:lnTo>
                      <a:pt x="0" y="477"/>
                    </a:lnTo>
                    <a:close/>
                  </a:path>
                </a:pathLst>
              </a:custGeom>
              <a:solidFill>
                <a:srgbClr val="505050"/>
              </a:solidFill>
              <a:ln>
                <a:noFill/>
              </a:ln>
            </p:spPr>
            <p:txBody>
              <a:bodyPr vert="horz" wrap="square" lIns="89613" tIns="44807" rIns="89613" bIns="44807" numCol="1" anchor="t" anchorCtr="0" compatLnSpc="1">
                <a:prstTxWarp prst="textNoShape">
                  <a:avLst/>
                </a:prstTxWarp>
              </a:bodyPr>
              <a:lstStyle/>
              <a:p>
                <a:pPr defTabSz="895830">
                  <a:defRPr/>
                </a:pPr>
                <a:endParaRPr lang="en-US" sz="1667" kern="0" dirty="0">
                  <a:solidFill>
                    <a:srgbClr val="000000"/>
                  </a:solidFill>
                  <a:latin typeface="Calibri" panose="020F0502020204030204"/>
                </a:endParaRPr>
              </a:p>
            </p:txBody>
          </p:sp>
        </p:grpSp>
      </p:grpSp>
      <p:sp>
        <p:nvSpPr>
          <p:cNvPr id="202" name="Freeform 30"/>
          <p:cNvSpPr>
            <a:spLocks noChangeAspect="1" noEditPoints="1"/>
          </p:cNvSpPr>
          <p:nvPr/>
        </p:nvSpPr>
        <p:spPr bwMode="auto">
          <a:xfrm>
            <a:off x="2019389" y="4683532"/>
            <a:ext cx="142883" cy="220493"/>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rgbClr val="505050"/>
          </a:solidFill>
          <a:ln>
            <a:noFill/>
          </a:ln>
        </p:spPr>
        <p:txBody>
          <a:bodyPr vert="horz" wrap="square" lIns="89617" tIns="44808" rIns="89617" bIns="44808" numCol="1" anchor="t" anchorCtr="0" compatLnSpc="1">
            <a:prstTxWarp prst="textNoShape">
              <a:avLst/>
            </a:prstTxWarp>
          </a:bodyPr>
          <a:lstStyle/>
          <a:p>
            <a:pPr defTabSz="895830"/>
            <a:endParaRPr lang="en-US" sz="1667" kern="0">
              <a:solidFill>
                <a:srgbClr val="000000"/>
              </a:solidFill>
              <a:latin typeface="Calibri" panose="020F0502020204030204"/>
            </a:endParaRPr>
          </a:p>
        </p:txBody>
      </p:sp>
      <p:grpSp>
        <p:nvGrpSpPr>
          <p:cNvPr id="203" name="Group 202"/>
          <p:cNvGrpSpPr/>
          <p:nvPr/>
        </p:nvGrpSpPr>
        <p:grpSpPr>
          <a:xfrm>
            <a:off x="1962891" y="4263696"/>
            <a:ext cx="270032" cy="159531"/>
            <a:chOff x="5416550" y="3144838"/>
            <a:chExt cx="1352550" cy="565151"/>
          </a:xfrm>
          <a:solidFill>
            <a:srgbClr val="505050"/>
          </a:solidFill>
        </p:grpSpPr>
        <p:sp>
          <p:nvSpPr>
            <p:cNvPr id="204" name="Freeform 21"/>
            <p:cNvSpPr>
              <a:spLocks/>
            </p:cNvSpPr>
            <p:nvPr/>
          </p:nvSpPr>
          <p:spPr bwMode="auto">
            <a:xfrm>
              <a:off x="5435600" y="3144838"/>
              <a:ext cx="1333500" cy="561975"/>
            </a:xfrm>
            <a:custGeom>
              <a:avLst/>
              <a:gdLst>
                <a:gd name="T0" fmla="*/ 316 w 353"/>
                <a:gd name="T1" fmla="*/ 100 h 147"/>
                <a:gd name="T2" fmla="*/ 314 w 353"/>
                <a:gd name="T3" fmla="*/ 97 h 147"/>
                <a:gd name="T4" fmla="*/ 351 w 353"/>
                <a:gd name="T5" fmla="*/ 74 h 147"/>
                <a:gd name="T6" fmla="*/ 47 w 353"/>
                <a:gd name="T7" fmla="*/ 0 h 147"/>
                <a:gd name="T8" fmla="*/ 0 w 353"/>
                <a:gd name="T9" fmla="*/ 16 h 147"/>
                <a:gd name="T10" fmla="*/ 1 w 353"/>
                <a:gd name="T11" fmla="*/ 17 h 147"/>
                <a:gd name="T12" fmla="*/ 304 w 353"/>
                <a:gd name="T13" fmla="*/ 98 h 147"/>
                <a:gd name="T14" fmla="*/ 312 w 353"/>
                <a:gd name="T15" fmla="*/ 108 h 147"/>
                <a:gd name="T16" fmla="*/ 312 w 353"/>
                <a:gd name="T17" fmla="*/ 144 h 147"/>
                <a:gd name="T18" fmla="*/ 312 w 353"/>
                <a:gd name="T19" fmla="*/ 147 h 147"/>
                <a:gd name="T20" fmla="*/ 353 w 353"/>
                <a:gd name="T21" fmla="*/ 77 h 147"/>
                <a:gd name="T22" fmla="*/ 316 w 353"/>
                <a:gd name="T23"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47">
                  <a:moveTo>
                    <a:pt x="316" y="100"/>
                  </a:moveTo>
                  <a:cubicBezTo>
                    <a:pt x="314" y="97"/>
                    <a:pt x="314" y="97"/>
                    <a:pt x="314" y="97"/>
                  </a:cubicBezTo>
                  <a:cubicBezTo>
                    <a:pt x="351" y="74"/>
                    <a:pt x="351" y="74"/>
                    <a:pt x="351" y="74"/>
                  </a:cubicBezTo>
                  <a:cubicBezTo>
                    <a:pt x="47" y="0"/>
                    <a:pt x="47" y="0"/>
                    <a:pt x="47" y="0"/>
                  </a:cubicBezTo>
                  <a:cubicBezTo>
                    <a:pt x="0" y="16"/>
                    <a:pt x="0" y="16"/>
                    <a:pt x="0" y="16"/>
                  </a:cubicBezTo>
                  <a:cubicBezTo>
                    <a:pt x="1" y="16"/>
                    <a:pt x="1" y="16"/>
                    <a:pt x="1" y="17"/>
                  </a:cubicBezTo>
                  <a:cubicBezTo>
                    <a:pt x="304" y="98"/>
                    <a:pt x="304" y="98"/>
                    <a:pt x="304" y="98"/>
                  </a:cubicBezTo>
                  <a:cubicBezTo>
                    <a:pt x="309" y="99"/>
                    <a:pt x="312" y="104"/>
                    <a:pt x="312" y="108"/>
                  </a:cubicBezTo>
                  <a:cubicBezTo>
                    <a:pt x="312" y="144"/>
                    <a:pt x="312" y="144"/>
                    <a:pt x="312" y="144"/>
                  </a:cubicBezTo>
                  <a:cubicBezTo>
                    <a:pt x="312" y="145"/>
                    <a:pt x="312" y="146"/>
                    <a:pt x="312" y="147"/>
                  </a:cubicBezTo>
                  <a:cubicBezTo>
                    <a:pt x="347" y="128"/>
                    <a:pt x="352" y="86"/>
                    <a:pt x="353" y="77"/>
                  </a:cubicBezTo>
                  <a:lnTo>
                    <a:pt x="31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5830"/>
              <a:endParaRPr lang="en-US" sz="1667" kern="0">
                <a:solidFill>
                  <a:srgbClr val="000000"/>
                </a:solidFill>
                <a:latin typeface="Calibri" panose="020F0502020204030204"/>
              </a:endParaRPr>
            </a:p>
          </p:txBody>
        </p:sp>
        <p:sp>
          <p:nvSpPr>
            <p:cNvPr id="205" name="Freeform 22"/>
            <p:cNvSpPr>
              <a:spLocks noEditPoints="1"/>
            </p:cNvSpPr>
            <p:nvPr/>
          </p:nvSpPr>
          <p:spPr bwMode="auto">
            <a:xfrm>
              <a:off x="5416550" y="3216276"/>
              <a:ext cx="1185863" cy="493713"/>
            </a:xfrm>
            <a:custGeom>
              <a:avLst/>
              <a:gdLst>
                <a:gd name="T0" fmla="*/ 308 w 314"/>
                <a:gd name="T1" fmla="*/ 82 h 129"/>
                <a:gd name="T2" fmla="*/ 5 w 314"/>
                <a:gd name="T3" fmla="*/ 0 h 129"/>
                <a:gd name="T4" fmla="*/ 4 w 314"/>
                <a:gd name="T5" fmla="*/ 0 h 129"/>
                <a:gd name="T6" fmla="*/ 0 w 314"/>
                <a:gd name="T7" fmla="*/ 4 h 129"/>
                <a:gd name="T8" fmla="*/ 0 w 314"/>
                <a:gd name="T9" fmla="*/ 40 h 129"/>
                <a:gd name="T10" fmla="*/ 6 w 314"/>
                <a:gd name="T11" fmla="*/ 48 h 129"/>
                <a:gd name="T12" fmla="*/ 309 w 314"/>
                <a:gd name="T13" fmla="*/ 129 h 129"/>
                <a:gd name="T14" fmla="*/ 313 w 314"/>
                <a:gd name="T15" fmla="*/ 128 h 129"/>
                <a:gd name="T16" fmla="*/ 314 w 314"/>
                <a:gd name="T17" fmla="*/ 125 h 129"/>
                <a:gd name="T18" fmla="*/ 314 w 314"/>
                <a:gd name="T19" fmla="*/ 89 h 129"/>
                <a:gd name="T20" fmla="*/ 308 w 314"/>
                <a:gd name="T21" fmla="*/ 82 h 129"/>
                <a:gd name="T22" fmla="*/ 72 w 314"/>
                <a:gd name="T23" fmla="*/ 54 h 129"/>
                <a:gd name="T24" fmla="*/ 60 w 314"/>
                <a:gd name="T25" fmla="*/ 39 h 129"/>
                <a:gd name="T26" fmla="*/ 72 w 314"/>
                <a:gd name="T27" fmla="*/ 30 h 129"/>
                <a:gd name="T28" fmla="*/ 84 w 314"/>
                <a:gd name="T29" fmla="*/ 45 h 129"/>
                <a:gd name="T30" fmla="*/ 72 w 314"/>
                <a:gd name="T31" fmla="*/ 54 h 129"/>
                <a:gd name="T32" fmla="*/ 139 w 314"/>
                <a:gd name="T33" fmla="*/ 72 h 129"/>
                <a:gd name="T34" fmla="*/ 127 w 314"/>
                <a:gd name="T35" fmla="*/ 57 h 129"/>
                <a:gd name="T36" fmla="*/ 139 w 314"/>
                <a:gd name="T37" fmla="*/ 48 h 129"/>
                <a:gd name="T38" fmla="*/ 151 w 314"/>
                <a:gd name="T39" fmla="*/ 63 h 129"/>
                <a:gd name="T40" fmla="*/ 139 w 314"/>
                <a:gd name="T41" fmla="*/ 72 h 129"/>
                <a:gd name="T42" fmla="*/ 175 w 314"/>
                <a:gd name="T43" fmla="*/ 82 h 129"/>
                <a:gd name="T44" fmla="*/ 163 w 314"/>
                <a:gd name="T45" fmla="*/ 66 h 129"/>
                <a:gd name="T46" fmla="*/ 175 w 314"/>
                <a:gd name="T47" fmla="*/ 57 h 129"/>
                <a:gd name="T48" fmla="*/ 188 w 314"/>
                <a:gd name="T49" fmla="*/ 73 h 129"/>
                <a:gd name="T50" fmla="*/ 175 w 314"/>
                <a:gd name="T51"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4" h="129">
                  <a:moveTo>
                    <a:pt x="308" y="82"/>
                  </a:moveTo>
                  <a:cubicBezTo>
                    <a:pt x="5" y="0"/>
                    <a:pt x="5" y="0"/>
                    <a:pt x="5" y="0"/>
                  </a:cubicBezTo>
                  <a:cubicBezTo>
                    <a:pt x="5" y="0"/>
                    <a:pt x="4" y="0"/>
                    <a:pt x="4" y="0"/>
                  </a:cubicBezTo>
                  <a:cubicBezTo>
                    <a:pt x="2" y="0"/>
                    <a:pt x="0" y="2"/>
                    <a:pt x="0" y="4"/>
                  </a:cubicBezTo>
                  <a:cubicBezTo>
                    <a:pt x="0" y="40"/>
                    <a:pt x="0" y="40"/>
                    <a:pt x="0" y="40"/>
                  </a:cubicBezTo>
                  <a:cubicBezTo>
                    <a:pt x="0" y="43"/>
                    <a:pt x="3" y="47"/>
                    <a:pt x="6" y="48"/>
                  </a:cubicBezTo>
                  <a:cubicBezTo>
                    <a:pt x="309" y="129"/>
                    <a:pt x="309" y="129"/>
                    <a:pt x="309" y="129"/>
                  </a:cubicBezTo>
                  <a:cubicBezTo>
                    <a:pt x="311" y="129"/>
                    <a:pt x="312" y="129"/>
                    <a:pt x="313" y="128"/>
                  </a:cubicBezTo>
                  <a:cubicBezTo>
                    <a:pt x="314" y="127"/>
                    <a:pt x="314" y="126"/>
                    <a:pt x="314" y="125"/>
                  </a:cubicBezTo>
                  <a:cubicBezTo>
                    <a:pt x="314" y="89"/>
                    <a:pt x="314" y="89"/>
                    <a:pt x="314" y="89"/>
                  </a:cubicBezTo>
                  <a:cubicBezTo>
                    <a:pt x="314" y="86"/>
                    <a:pt x="311" y="82"/>
                    <a:pt x="308" y="82"/>
                  </a:cubicBezTo>
                  <a:close/>
                  <a:moveTo>
                    <a:pt x="72" y="54"/>
                  </a:moveTo>
                  <a:cubicBezTo>
                    <a:pt x="65" y="52"/>
                    <a:pt x="60" y="45"/>
                    <a:pt x="60" y="39"/>
                  </a:cubicBezTo>
                  <a:cubicBezTo>
                    <a:pt x="60" y="32"/>
                    <a:pt x="65" y="28"/>
                    <a:pt x="72" y="30"/>
                  </a:cubicBezTo>
                  <a:cubicBezTo>
                    <a:pt x="79" y="31"/>
                    <a:pt x="84" y="38"/>
                    <a:pt x="84" y="45"/>
                  </a:cubicBezTo>
                  <a:cubicBezTo>
                    <a:pt x="84" y="52"/>
                    <a:pt x="79" y="56"/>
                    <a:pt x="72" y="54"/>
                  </a:cubicBezTo>
                  <a:close/>
                  <a:moveTo>
                    <a:pt x="139" y="72"/>
                  </a:moveTo>
                  <a:cubicBezTo>
                    <a:pt x="132" y="70"/>
                    <a:pt x="127" y="63"/>
                    <a:pt x="127" y="57"/>
                  </a:cubicBezTo>
                  <a:cubicBezTo>
                    <a:pt x="127" y="50"/>
                    <a:pt x="132" y="46"/>
                    <a:pt x="139" y="48"/>
                  </a:cubicBezTo>
                  <a:cubicBezTo>
                    <a:pt x="146" y="49"/>
                    <a:pt x="151" y="56"/>
                    <a:pt x="151" y="63"/>
                  </a:cubicBezTo>
                  <a:cubicBezTo>
                    <a:pt x="151" y="70"/>
                    <a:pt x="146" y="74"/>
                    <a:pt x="139" y="72"/>
                  </a:cubicBezTo>
                  <a:close/>
                  <a:moveTo>
                    <a:pt x="175" y="82"/>
                  </a:moveTo>
                  <a:cubicBezTo>
                    <a:pt x="169" y="80"/>
                    <a:pt x="163" y="73"/>
                    <a:pt x="163" y="66"/>
                  </a:cubicBezTo>
                  <a:cubicBezTo>
                    <a:pt x="163" y="60"/>
                    <a:pt x="169" y="56"/>
                    <a:pt x="175" y="57"/>
                  </a:cubicBezTo>
                  <a:cubicBezTo>
                    <a:pt x="182" y="59"/>
                    <a:pt x="188" y="66"/>
                    <a:pt x="188" y="73"/>
                  </a:cubicBezTo>
                  <a:cubicBezTo>
                    <a:pt x="188" y="80"/>
                    <a:pt x="182" y="84"/>
                    <a:pt x="17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5830"/>
              <a:endParaRPr lang="en-US" sz="1667" kern="0">
                <a:solidFill>
                  <a:srgbClr val="000000"/>
                </a:solidFill>
                <a:latin typeface="Calibri" panose="020F0502020204030204"/>
              </a:endParaRPr>
            </a:p>
          </p:txBody>
        </p:sp>
        <p:sp>
          <p:nvSpPr>
            <p:cNvPr id="206" name="Freeform 23"/>
            <p:cNvSpPr>
              <a:spLocks/>
            </p:cNvSpPr>
            <p:nvPr/>
          </p:nvSpPr>
          <p:spPr bwMode="auto">
            <a:xfrm>
              <a:off x="6046788" y="3576638"/>
              <a:ext cx="188913" cy="117475"/>
            </a:xfrm>
            <a:custGeom>
              <a:avLst/>
              <a:gdLst>
                <a:gd name="T0" fmla="*/ 0 w 119"/>
                <a:gd name="T1" fmla="*/ 0 h 74"/>
                <a:gd name="T2" fmla="*/ 0 w 119"/>
                <a:gd name="T3" fmla="*/ 12 h 74"/>
                <a:gd name="T4" fmla="*/ 88 w 119"/>
                <a:gd name="T5" fmla="*/ 74 h 74"/>
                <a:gd name="T6" fmla="*/ 119 w 119"/>
                <a:gd name="T7" fmla="*/ 50 h 74"/>
                <a:gd name="T8" fmla="*/ 43 w 119"/>
                <a:gd name="T9" fmla="*/ 12 h 74"/>
                <a:gd name="T10" fmla="*/ 0 w 119"/>
                <a:gd name="T11" fmla="*/ 0 h 74"/>
              </a:gdLst>
              <a:ahLst/>
              <a:cxnLst>
                <a:cxn ang="0">
                  <a:pos x="T0" y="T1"/>
                </a:cxn>
                <a:cxn ang="0">
                  <a:pos x="T2" y="T3"/>
                </a:cxn>
                <a:cxn ang="0">
                  <a:pos x="T4" y="T5"/>
                </a:cxn>
                <a:cxn ang="0">
                  <a:pos x="T6" y="T7"/>
                </a:cxn>
                <a:cxn ang="0">
                  <a:pos x="T8" y="T9"/>
                </a:cxn>
                <a:cxn ang="0">
                  <a:pos x="T10" y="T11"/>
                </a:cxn>
              </a:cxnLst>
              <a:rect l="0" t="0" r="r" b="b"/>
              <a:pathLst>
                <a:path w="119" h="74">
                  <a:moveTo>
                    <a:pt x="0" y="0"/>
                  </a:moveTo>
                  <a:lnTo>
                    <a:pt x="0" y="12"/>
                  </a:lnTo>
                  <a:lnTo>
                    <a:pt x="88" y="74"/>
                  </a:lnTo>
                  <a:lnTo>
                    <a:pt x="119" y="50"/>
                  </a:lnTo>
                  <a:lnTo>
                    <a:pt x="4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5830"/>
              <a:endParaRPr lang="en-US" sz="1667" kern="0">
                <a:solidFill>
                  <a:srgbClr val="000000"/>
                </a:solidFill>
                <a:latin typeface="Calibri" panose="020F0502020204030204"/>
              </a:endParaRPr>
            </a:p>
          </p:txBody>
        </p:sp>
        <p:sp>
          <p:nvSpPr>
            <p:cNvPr id="207" name="Freeform 24"/>
            <p:cNvSpPr>
              <a:spLocks/>
            </p:cNvSpPr>
            <p:nvPr/>
          </p:nvSpPr>
          <p:spPr bwMode="auto">
            <a:xfrm>
              <a:off x="5808663" y="3549651"/>
              <a:ext cx="374650" cy="149225"/>
            </a:xfrm>
            <a:custGeom>
              <a:avLst/>
              <a:gdLst>
                <a:gd name="T0" fmla="*/ 148 w 236"/>
                <a:gd name="T1" fmla="*/ 31 h 94"/>
                <a:gd name="T2" fmla="*/ 148 w 236"/>
                <a:gd name="T3" fmla="*/ 17 h 94"/>
                <a:gd name="T4" fmla="*/ 91 w 236"/>
                <a:gd name="T5" fmla="*/ 0 h 94"/>
                <a:gd name="T6" fmla="*/ 91 w 236"/>
                <a:gd name="T7" fmla="*/ 5 h 94"/>
                <a:gd name="T8" fmla="*/ 53 w 236"/>
                <a:gd name="T9" fmla="*/ 7 h 94"/>
                <a:gd name="T10" fmla="*/ 0 w 236"/>
                <a:gd name="T11" fmla="*/ 29 h 94"/>
                <a:gd name="T12" fmla="*/ 91 w 236"/>
                <a:gd name="T13" fmla="*/ 12 h 94"/>
                <a:gd name="T14" fmla="*/ 91 w 236"/>
                <a:gd name="T15" fmla="*/ 14 h 94"/>
                <a:gd name="T16" fmla="*/ 60 w 236"/>
                <a:gd name="T17" fmla="*/ 19 h 94"/>
                <a:gd name="T18" fmla="*/ 0 w 236"/>
                <a:gd name="T19" fmla="*/ 29 h 94"/>
                <a:gd name="T20" fmla="*/ 119 w 236"/>
                <a:gd name="T21" fmla="*/ 63 h 94"/>
                <a:gd name="T22" fmla="*/ 236 w 236"/>
                <a:gd name="T23" fmla="*/ 94 h 94"/>
                <a:gd name="T24" fmla="*/ 176 w 236"/>
                <a:gd name="T25" fmla="*/ 50 h 94"/>
                <a:gd name="T26" fmla="*/ 148 w 236"/>
                <a:gd name="T2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94">
                  <a:moveTo>
                    <a:pt x="148" y="31"/>
                  </a:moveTo>
                  <a:lnTo>
                    <a:pt x="148" y="17"/>
                  </a:lnTo>
                  <a:lnTo>
                    <a:pt x="91" y="0"/>
                  </a:lnTo>
                  <a:lnTo>
                    <a:pt x="91" y="5"/>
                  </a:lnTo>
                  <a:lnTo>
                    <a:pt x="53" y="7"/>
                  </a:lnTo>
                  <a:lnTo>
                    <a:pt x="0" y="29"/>
                  </a:lnTo>
                  <a:lnTo>
                    <a:pt x="91" y="12"/>
                  </a:lnTo>
                  <a:lnTo>
                    <a:pt x="91" y="14"/>
                  </a:lnTo>
                  <a:lnTo>
                    <a:pt x="60" y="19"/>
                  </a:lnTo>
                  <a:lnTo>
                    <a:pt x="0" y="29"/>
                  </a:lnTo>
                  <a:lnTo>
                    <a:pt x="119" y="63"/>
                  </a:lnTo>
                  <a:lnTo>
                    <a:pt x="236" y="94"/>
                  </a:lnTo>
                  <a:lnTo>
                    <a:pt x="176" y="50"/>
                  </a:lnTo>
                  <a:lnTo>
                    <a:pt x="14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895830"/>
              <a:endParaRPr lang="en-US" sz="1667" kern="0">
                <a:solidFill>
                  <a:srgbClr val="000000"/>
                </a:solidFill>
                <a:latin typeface="Calibri" panose="020F0502020204030204"/>
              </a:endParaRPr>
            </a:p>
          </p:txBody>
        </p:sp>
      </p:grpSp>
      <p:sp>
        <p:nvSpPr>
          <p:cNvPr id="208" name="Freeform 13"/>
          <p:cNvSpPr>
            <a:spLocks noChangeAspect="1" noEditPoints="1"/>
          </p:cNvSpPr>
          <p:nvPr/>
        </p:nvSpPr>
        <p:spPr bwMode="black">
          <a:xfrm>
            <a:off x="2016924" y="3851088"/>
            <a:ext cx="163462" cy="182412"/>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44546A"/>
          </a:solidFill>
          <a:ln w="12700" cap="flat" cmpd="sng" algn="ctr">
            <a:noFill/>
            <a:prstDash val="solid"/>
            <a:miter lim="800000"/>
            <a:headEnd type="none" w="med" len="med"/>
            <a:tailEnd type="none" w="med" len="med"/>
          </a:ln>
          <a:effectLst/>
        </p:spPr>
        <p:txBody>
          <a:bodyPr vert="horz" wrap="square" lIns="80661" tIns="40330" rIns="80661" bIns="40330" numCol="1" rtlCol="0" anchor="ctr" anchorCtr="0" compatLnSpc="1">
            <a:prstTxWarp prst="textNoShape">
              <a:avLst/>
            </a:prstTxWarp>
          </a:bodyPr>
          <a:lstStyle/>
          <a:p>
            <a:pPr defTabSz="725868">
              <a:defRPr/>
            </a:pPr>
            <a:endParaRPr lang="en-US" kern="0" spc="-120">
              <a:solidFill>
                <a:srgbClr val="000000">
                  <a:lumMod val="50000"/>
                </a:srgbClr>
              </a:solidFill>
              <a:latin typeface="Segoe Light" pitchFamily="34" charset="0"/>
            </a:endParaRPr>
          </a:p>
        </p:txBody>
      </p:sp>
      <p:sp>
        <p:nvSpPr>
          <p:cNvPr id="209" name="TextBox 208"/>
          <p:cNvSpPr txBox="1"/>
          <p:nvPr/>
        </p:nvSpPr>
        <p:spPr>
          <a:xfrm>
            <a:off x="3630997" y="4162193"/>
            <a:ext cx="951943" cy="305938"/>
          </a:xfrm>
          <a:prstGeom prst="rect">
            <a:avLst/>
          </a:prstGeom>
          <a:noFill/>
        </p:spPr>
        <p:txBody>
          <a:bodyPr wrap="square" rtlCol="0">
            <a:spAutoFit/>
          </a:bodyPr>
          <a:lstStyle/>
          <a:p>
            <a:pPr defTabSz="914049"/>
            <a:r>
              <a:rPr lang="en-US" sz="1400" b="1" kern="0" dirty="0">
                <a:solidFill>
                  <a:srgbClr val="0070C0"/>
                </a:solidFill>
                <a:latin typeface="Calibri" panose="020F0502020204030204"/>
              </a:rPr>
              <a:t>Ingest (EL)</a:t>
            </a:r>
          </a:p>
        </p:txBody>
      </p:sp>
      <p:sp>
        <p:nvSpPr>
          <p:cNvPr id="210" name="TextBox 209"/>
          <p:cNvSpPr txBox="1"/>
          <p:nvPr/>
        </p:nvSpPr>
        <p:spPr>
          <a:xfrm>
            <a:off x="3673577" y="4461433"/>
            <a:ext cx="934873" cy="249228"/>
          </a:xfrm>
          <a:prstGeom prst="rect">
            <a:avLst/>
          </a:prstGeom>
          <a:noFill/>
        </p:spPr>
        <p:txBody>
          <a:bodyPr wrap="square" rtlCol="0">
            <a:spAutoFit/>
          </a:bodyPr>
          <a:lstStyle/>
          <a:p>
            <a:pPr defTabSz="914049"/>
            <a:r>
              <a:rPr lang="en-US" sz="1000" kern="0" dirty="0">
                <a:solidFill>
                  <a:prstClr val="black"/>
                </a:solidFill>
                <a:latin typeface="Calibri" panose="020F0502020204030204"/>
              </a:rPr>
              <a:t>Original Data</a:t>
            </a:r>
          </a:p>
        </p:txBody>
      </p:sp>
      <p:sp>
        <p:nvSpPr>
          <p:cNvPr id="211" name="Rectangle 210"/>
          <p:cNvSpPr/>
          <p:nvPr/>
        </p:nvSpPr>
        <p:spPr>
          <a:xfrm>
            <a:off x="6003119" y="4201957"/>
            <a:ext cx="1142094" cy="765106"/>
          </a:xfrm>
          <a:prstGeom prst="rect">
            <a:avLst/>
          </a:prstGeom>
          <a:noFill/>
          <a:ln w="12700" cap="flat" cmpd="sng" algn="ctr">
            <a:noFill/>
            <a:prstDash val="solid"/>
            <a:miter lim="800000"/>
          </a:ln>
          <a:effectLst/>
        </p:spPr>
        <p:txBody>
          <a:bodyPr rtlCol="0" anchor="ctr"/>
          <a:lstStyle/>
          <a:p>
            <a:pPr algn="ctr" defTabSz="914049">
              <a:defRPr/>
            </a:pPr>
            <a:r>
              <a:rPr lang="en-US" sz="1600" b="1" kern="0" dirty="0">
                <a:solidFill>
                  <a:prstClr val="black">
                    <a:lumMod val="50000"/>
                    <a:lumOff val="50000"/>
                  </a:prstClr>
                </a:solidFill>
                <a:latin typeface="Calibri" panose="020F0502020204030204"/>
              </a:rPr>
              <a:t>Scale-out Storage &amp; Compute</a:t>
            </a:r>
          </a:p>
          <a:p>
            <a:pPr algn="ctr" defTabSz="914049">
              <a:defRPr/>
            </a:pPr>
            <a:r>
              <a:rPr lang="en-US" sz="900" kern="0" dirty="0">
                <a:solidFill>
                  <a:prstClr val="black">
                    <a:lumMod val="50000"/>
                    <a:lumOff val="50000"/>
                  </a:prstClr>
                </a:solidFill>
                <a:latin typeface="Calibri" panose="020F0502020204030204"/>
              </a:rPr>
              <a:t>(HDFS, Blob Storage, </a:t>
            </a:r>
            <a:r>
              <a:rPr lang="en-US" sz="900" kern="0" dirty="0" err="1">
                <a:solidFill>
                  <a:prstClr val="black">
                    <a:lumMod val="50000"/>
                    <a:lumOff val="50000"/>
                  </a:prstClr>
                </a:solidFill>
                <a:latin typeface="Calibri" panose="020F0502020204030204"/>
              </a:rPr>
              <a:t>etc</a:t>
            </a:r>
            <a:r>
              <a:rPr lang="en-US" sz="900" kern="0" dirty="0">
                <a:solidFill>
                  <a:prstClr val="black">
                    <a:lumMod val="50000"/>
                    <a:lumOff val="50000"/>
                  </a:prstClr>
                </a:solidFill>
                <a:latin typeface="Calibri" panose="020F0502020204030204"/>
              </a:rPr>
              <a:t>)</a:t>
            </a:r>
          </a:p>
        </p:txBody>
      </p:sp>
      <p:sp>
        <p:nvSpPr>
          <p:cNvPr id="212" name="U-Turn Arrow 211"/>
          <p:cNvSpPr/>
          <p:nvPr/>
        </p:nvSpPr>
        <p:spPr>
          <a:xfrm rot="10800000" flipH="1">
            <a:off x="5908636" y="5520658"/>
            <a:ext cx="334528" cy="366662"/>
          </a:xfrm>
          <a:prstGeom prst="uturnArrow">
            <a:avLst>
              <a:gd name="adj1" fmla="val 14927"/>
              <a:gd name="adj2" fmla="val 25000"/>
              <a:gd name="adj3" fmla="val 25944"/>
              <a:gd name="adj4" fmla="val 3847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14049">
              <a:defRPr/>
            </a:pPr>
            <a:endParaRPr lang="en-US" kern="0" dirty="0">
              <a:solidFill>
                <a:prstClr val="black"/>
              </a:solidFill>
              <a:latin typeface="Calibri" panose="020F0502020204030204"/>
            </a:endParaRPr>
          </a:p>
        </p:txBody>
      </p:sp>
      <p:sp>
        <p:nvSpPr>
          <p:cNvPr id="213" name="U-Turn Arrow 212"/>
          <p:cNvSpPr/>
          <p:nvPr/>
        </p:nvSpPr>
        <p:spPr>
          <a:xfrm rot="10800000" flipH="1">
            <a:off x="6482209" y="5536437"/>
            <a:ext cx="334528" cy="366662"/>
          </a:xfrm>
          <a:prstGeom prst="uturnArrow">
            <a:avLst>
              <a:gd name="adj1" fmla="val 14927"/>
              <a:gd name="adj2" fmla="val 25000"/>
              <a:gd name="adj3" fmla="val 25944"/>
              <a:gd name="adj4" fmla="val 4123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14049">
              <a:defRPr/>
            </a:pPr>
            <a:endParaRPr lang="en-US" kern="0" dirty="0">
              <a:solidFill>
                <a:prstClr val="black"/>
              </a:solidFill>
              <a:latin typeface="Calibri" panose="020F0502020204030204"/>
            </a:endParaRPr>
          </a:p>
        </p:txBody>
      </p:sp>
      <p:sp>
        <p:nvSpPr>
          <p:cNvPr id="214" name="U-Turn Arrow 213"/>
          <p:cNvSpPr/>
          <p:nvPr/>
        </p:nvSpPr>
        <p:spPr>
          <a:xfrm rot="10800000" flipH="1">
            <a:off x="7055782" y="5531732"/>
            <a:ext cx="334528" cy="366662"/>
          </a:xfrm>
          <a:prstGeom prst="uturnArrow">
            <a:avLst>
              <a:gd name="adj1" fmla="val 14927"/>
              <a:gd name="adj2" fmla="val 25000"/>
              <a:gd name="adj3" fmla="val 25944"/>
              <a:gd name="adj4" fmla="val 41232"/>
              <a:gd name="adj5" fmla="val 100000"/>
            </a:avLst>
          </a:prstGeom>
          <a:solidFill>
            <a:srgbClr val="E7E6E6">
              <a:lumMod val="75000"/>
            </a:srgbClr>
          </a:solidFill>
          <a:ln w="12700" cap="flat" cmpd="sng" algn="ctr">
            <a:noFill/>
            <a:prstDash val="solid"/>
            <a:miter lim="800000"/>
          </a:ln>
          <a:effectLst/>
        </p:spPr>
        <p:txBody>
          <a:bodyPr rtlCol="0" anchor="ctr"/>
          <a:lstStyle/>
          <a:p>
            <a:pPr algn="ctr" defTabSz="914049">
              <a:defRPr/>
            </a:pPr>
            <a:endParaRPr lang="en-US" kern="0" dirty="0">
              <a:solidFill>
                <a:prstClr val="black"/>
              </a:solidFill>
              <a:latin typeface="Calibri" panose="020F0502020204030204"/>
            </a:endParaRPr>
          </a:p>
        </p:txBody>
      </p:sp>
      <p:pic>
        <p:nvPicPr>
          <p:cNvPr id="215" name="Picture 21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277771" y="3262041"/>
            <a:ext cx="281302" cy="171323"/>
          </a:xfrm>
          <a:prstGeom prst="rect">
            <a:avLst/>
          </a:prstGeom>
          <a:ln w="6350">
            <a:solidFill>
              <a:sysClr val="windowText" lastClr="000000">
                <a:lumMod val="50000"/>
                <a:lumOff val="50000"/>
              </a:sysClr>
            </a:solidFill>
          </a:ln>
        </p:spPr>
      </p:pic>
      <p:pic>
        <p:nvPicPr>
          <p:cNvPr id="216" name="Picture 215"/>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394793" y="3520230"/>
            <a:ext cx="281302" cy="171323"/>
          </a:xfrm>
          <a:prstGeom prst="rect">
            <a:avLst/>
          </a:prstGeom>
          <a:ln w="6350">
            <a:solidFill>
              <a:sysClr val="windowText" lastClr="000000">
                <a:lumMod val="50000"/>
                <a:lumOff val="50000"/>
              </a:sysClr>
            </a:solidFill>
          </a:ln>
        </p:spPr>
      </p:pic>
      <p:sp>
        <p:nvSpPr>
          <p:cNvPr id="217" name="Flowchart: Multidocument 216"/>
          <p:cNvSpPr/>
          <p:nvPr/>
        </p:nvSpPr>
        <p:spPr>
          <a:xfrm>
            <a:off x="5495597" y="3817842"/>
            <a:ext cx="281302" cy="258174"/>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pic>
        <p:nvPicPr>
          <p:cNvPr id="218" name="Picture 217"/>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20621" y="3942295"/>
            <a:ext cx="281302" cy="171323"/>
          </a:xfrm>
          <a:prstGeom prst="rect">
            <a:avLst/>
          </a:prstGeom>
          <a:ln w="6350">
            <a:solidFill>
              <a:sysClr val="windowText" lastClr="000000">
                <a:lumMod val="50000"/>
                <a:lumOff val="50000"/>
              </a:sysClr>
            </a:solidFill>
          </a:ln>
        </p:spPr>
      </p:pic>
      <p:pic>
        <p:nvPicPr>
          <p:cNvPr id="219" name="Picture 218"/>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047145" y="3698357"/>
            <a:ext cx="281302" cy="171323"/>
          </a:xfrm>
          <a:prstGeom prst="rect">
            <a:avLst/>
          </a:prstGeom>
          <a:ln w="6350">
            <a:solidFill>
              <a:sysClr val="windowText" lastClr="000000">
                <a:lumMod val="50000"/>
                <a:lumOff val="50000"/>
              </a:sysClr>
            </a:solidFill>
          </a:ln>
        </p:spPr>
      </p:pic>
      <p:pic>
        <p:nvPicPr>
          <p:cNvPr id="220" name="Picture 219"/>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291593" y="4163499"/>
            <a:ext cx="281302" cy="171323"/>
          </a:xfrm>
          <a:prstGeom prst="rect">
            <a:avLst/>
          </a:prstGeom>
          <a:ln w="6350">
            <a:solidFill>
              <a:sysClr val="windowText" lastClr="000000">
                <a:lumMod val="50000"/>
                <a:lumOff val="50000"/>
              </a:sysClr>
            </a:solidFill>
          </a:ln>
        </p:spPr>
      </p:pic>
      <p:pic>
        <p:nvPicPr>
          <p:cNvPr id="221" name="Picture 220"/>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179405" y="4486112"/>
            <a:ext cx="281302" cy="171323"/>
          </a:xfrm>
          <a:prstGeom prst="rect">
            <a:avLst/>
          </a:prstGeom>
          <a:ln w="6350">
            <a:solidFill>
              <a:sysClr val="windowText" lastClr="000000">
                <a:lumMod val="50000"/>
                <a:lumOff val="50000"/>
              </a:sysClr>
            </a:solidFill>
          </a:ln>
        </p:spPr>
      </p:pic>
      <p:pic>
        <p:nvPicPr>
          <p:cNvPr id="222" name="Picture 221"/>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524299" y="4426203"/>
            <a:ext cx="281302" cy="171323"/>
          </a:xfrm>
          <a:prstGeom prst="rect">
            <a:avLst/>
          </a:prstGeom>
          <a:ln w="6350">
            <a:solidFill>
              <a:sysClr val="windowText" lastClr="000000">
                <a:lumMod val="50000"/>
                <a:lumOff val="50000"/>
              </a:sysClr>
            </a:solidFill>
          </a:ln>
        </p:spPr>
      </p:pic>
      <p:pic>
        <p:nvPicPr>
          <p:cNvPr id="223" name="Picture 222"/>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625698" y="4696006"/>
            <a:ext cx="281302" cy="171323"/>
          </a:xfrm>
          <a:prstGeom prst="rect">
            <a:avLst/>
          </a:prstGeom>
          <a:ln w="6350">
            <a:solidFill>
              <a:sysClr val="windowText" lastClr="000000">
                <a:lumMod val="50000"/>
                <a:lumOff val="50000"/>
              </a:sysClr>
            </a:solidFill>
          </a:ln>
        </p:spPr>
      </p:pic>
      <p:pic>
        <p:nvPicPr>
          <p:cNvPr id="224" name="Picture 22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397364" y="4920144"/>
            <a:ext cx="281302" cy="171323"/>
          </a:xfrm>
          <a:prstGeom prst="rect">
            <a:avLst/>
          </a:prstGeom>
          <a:ln w="6350">
            <a:solidFill>
              <a:sysClr val="windowText" lastClr="000000">
                <a:lumMod val="50000"/>
                <a:lumOff val="50000"/>
              </a:sysClr>
            </a:solidFill>
          </a:ln>
        </p:spPr>
      </p:pic>
      <p:pic>
        <p:nvPicPr>
          <p:cNvPr id="225" name="Picture 224"/>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7688734" y="5085688"/>
            <a:ext cx="281302" cy="171323"/>
          </a:xfrm>
          <a:prstGeom prst="rect">
            <a:avLst/>
          </a:prstGeom>
          <a:ln w="6350">
            <a:solidFill>
              <a:sysClr val="windowText" lastClr="000000">
                <a:lumMod val="50000"/>
                <a:lumOff val="50000"/>
              </a:sysClr>
            </a:solidFill>
          </a:ln>
        </p:spPr>
      </p:pic>
      <p:pic>
        <p:nvPicPr>
          <p:cNvPr id="227" name="Picture 226"/>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738941" y="3490963"/>
            <a:ext cx="281302" cy="206558"/>
          </a:xfrm>
          <a:prstGeom prst="rect">
            <a:avLst/>
          </a:prstGeom>
          <a:ln w="6350">
            <a:solidFill>
              <a:sysClr val="windowText" lastClr="000000">
                <a:lumMod val="50000"/>
                <a:lumOff val="50000"/>
              </a:sysClr>
            </a:solidFill>
          </a:ln>
        </p:spPr>
      </p:pic>
      <p:pic>
        <p:nvPicPr>
          <p:cNvPr id="228" name="Picture 22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340955" y="3582178"/>
            <a:ext cx="281302" cy="206558"/>
          </a:xfrm>
          <a:prstGeom prst="rect">
            <a:avLst/>
          </a:prstGeom>
          <a:ln w="6350">
            <a:solidFill>
              <a:sysClr val="windowText" lastClr="000000">
                <a:lumMod val="50000"/>
                <a:lumOff val="50000"/>
              </a:sysClr>
            </a:solidFill>
          </a:ln>
        </p:spPr>
      </p:pic>
      <p:pic>
        <p:nvPicPr>
          <p:cNvPr id="229" name="Picture 22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656012" y="3780160"/>
            <a:ext cx="281302" cy="206558"/>
          </a:xfrm>
          <a:prstGeom prst="rect">
            <a:avLst/>
          </a:prstGeom>
          <a:ln w="6350">
            <a:solidFill>
              <a:sysClr val="windowText" lastClr="000000">
                <a:lumMod val="50000"/>
                <a:lumOff val="50000"/>
              </a:sysClr>
            </a:solidFill>
          </a:ln>
        </p:spPr>
      </p:pic>
      <p:pic>
        <p:nvPicPr>
          <p:cNvPr id="230" name="Picture 229"/>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7006509" y="5057545"/>
            <a:ext cx="281302" cy="206558"/>
          </a:xfrm>
          <a:prstGeom prst="rect">
            <a:avLst/>
          </a:prstGeom>
          <a:ln w="6350">
            <a:solidFill>
              <a:sysClr val="windowText" lastClr="000000">
                <a:lumMod val="50000"/>
                <a:lumOff val="50000"/>
              </a:sysClr>
            </a:solidFill>
          </a:ln>
        </p:spPr>
      </p:pic>
      <p:sp>
        <p:nvSpPr>
          <p:cNvPr id="232" name="Flowchart: Multidocument 231"/>
          <p:cNvSpPr/>
          <p:nvPr/>
        </p:nvSpPr>
        <p:spPr>
          <a:xfrm>
            <a:off x="5647140" y="4208451"/>
            <a:ext cx="162089" cy="197077"/>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33" name="Flowchart: Multidocument 232"/>
          <p:cNvSpPr/>
          <p:nvPr/>
        </p:nvSpPr>
        <p:spPr>
          <a:xfrm>
            <a:off x="5659981" y="4468439"/>
            <a:ext cx="281302" cy="258174"/>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35" name="Oval 234"/>
          <p:cNvSpPr/>
          <p:nvPr/>
        </p:nvSpPr>
        <p:spPr>
          <a:xfrm>
            <a:off x="5773270" y="3988395"/>
            <a:ext cx="178453" cy="162136"/>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36" name="Oval 235"/>
          <p:cNvSpPr/>
          <p:nvPr/>
        </p:nvSpPr>
        <p:spPr>
          <a:xfrm>
            <a:off x="5752488" y="4735225"/>
            <a:ext cx="178453" cy="162136"/>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39" name="Rectangle 238"/>
          <p:cNvSpPr/>
          <p:nvPr/>
        </p:nvSpPr>
        <p:spPr>
          <a:xfrm>
            <a:off x="5368124" y="4144156"/>
            <a:ext cx="185466" cy="193260"/>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40" name="Rectangle 239"/>
          <p:cNvSpPr/>
          <p:nvPr/>
        </p:nvSpPr>
        <p:spPr>
          <a:xfrm>
            <a:off x="5323679" y="3522430"/>
            <a:ext cx="185466" cy="193260"/>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41" name="Rectangle 240"/>
          <p:cNvSpPr/>
          <p:nvPr/>
        </p:nvSpPr>
        <p:spPr>
          <a:xfrm>
            <a:off x="6128570" y="3813822"/>
            <a:ext cx="185466" cy="193260"/>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42" name="Rectangle 241"/>
          <p:cNvSpPr/>
          <p:nvPr/>
        </p:nvSpPr>
        <p:spPr>
          <a:xfrm>
            <a:off x="5323679" y="5312669"/>
            <a:ext cx="1221362" cy="143476"/>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43" name="Rectangle 242"/>
          <p:cNvSpPr/>
          <p:nvPr/>
        </p:nvSpPr>
        <p:spPr>
          <a:xfrm>
            <a:off x="5780870" y="5042060"/>
            <a:ext cx="185466" cy="193260"/>
          </a:xfrm>
          <a:prstGeom prst="rec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45" name="Flowchart: Multidocument 244"/>
          <p:cNvSpPr/>
          <p:nvPr/>
        </p:nvSpPr>
        <p:spPr>
          <a:xfrm>
            <a:off x="5865517" y="3520231"/>
            <a:ext cx="157670" cy="193046"/>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pic>
        <p:nvPicPr>
          <p:cNvPr id="247" name="Picture 246"/>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6879971" y="3201298"/>
            <a:ext cx="281302" cy="171323"/>
          </a:xfrm>
          <a:prstGeom prst="rect">
            <a:avLst/>
          </a:prstGeom>
          <a:ln w="6350">
            <a:solidFill>
              <a:sysClr val="windowText" lastClr="000000">
                <a:lumMod val="50000"/>
                <a:lumOff val="50000"/>
              </a:sysClr>
            </a:solidFill>
          </a:ln>
        </p:spPr>
      </p:pic>
      <p:pic>
        <p:nvPicPr>
          <p:cNvPr id="248" name="Picture 247"/>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421518" y="3209687"/>
            <a:ext cx="281302" cy="206558"/>
          </a:xfrm>
          <a:prstGeom prst="rect">
            <a:avLst/>
          </a:prstGeom>
          <a:ln w="6350">
            <a:solidFill>
              <a:sysClr val="windowText" lastClr="000000">
                <a:lumMod val="50000"/>
                <a:lumOff val="50000"/>
              </a:sysClr>
            </a:solidFill>
          </a:ln>
        </p:spPr>
      </p:pic>
      <p:pic>
        <p:nvPicPr>
          <p:cNvPr id="249" name="Picture 248"/>
          <p:cNvPicPr>
            <a:picLocks noChangeAspect="1"/>
          </p:cNvPicPr>
          <p:nvPr/>
        </p:nvPicPr>
        <p:blipFill>
          <a:blip r:embed="rId3"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33402" y="3246361"/>
            <a:ext cx="281302" cy="206558"/>
          </a:xfrm>
          <a:prstGeom prst="rect">
            <a:avLst/>
          </a:prstGeom>
          <a:ln w="6350">
            <a:solidFill>
              <a:sysClr val="windowText" lastClr="000000">
                <a:lumMod val="50000"/>
                <a:lumOff val="50000"/>
              </a:sysClr>
            </a:solidFill>
          </a:ln>
        </p:spPr>
      </p:pic>
      <p:sp>
        <p:nvSpPr>
          <p:cNvPr id="250" name="TextBox 249"/>
          <p:cNvSpPr txBox="1"/>
          <p:nvPr/>
        </p:nvSpPr>
        <p:spPr>
          <a:xfrm>
            <a:off x="5870644" y="5945240"/>
            <a:ext cx="1688428" cy="311985"/>
          </a:xfrm>
          <a:prstGeom prst="rect">
            <a:avLst/>
          </a:prstGeom>
          <a:noFill/>
        </p:spPr>
        <p:txBody>
          <a:bodyPr wrap="square" rtlCol="0">
            <a:spAutoFit/>
          </a:bodyPr>
          <a:lstStyle>
            <a:defPPr>
              <a:defRPr lang="en-US"/>
            </a:defPPr>
            <a:lvl1pPr>
              <a:defRPr sz="1400" b="1">
                <a:solidFill>
                  <a:srgbClr val="0070C0"/>
                </a:solidFill>
              </a:defRPr>
            </a:lvl1pPr>
          </a:lstStyle>
          <a:p>
            <a:pPr defTabSz="914049"/>
            <a:r>
              <a:rPr lang="en-US" kern="0" dirty="0">
                <a:latin typeface="Calibri" panose="020F0502020204030204"/>
              </a:rPr>
              <a:t>Transform &amp; Load</a:t>
            </a:r>
          </a:p>
        </p:txBody>
      </p:sp>
      <p:sp>
        <p:nvSpPr>
          <p:cNvPr id="251" name="Rectangle 250"/>
          <p:cNvSpPr/>
          <p:nvPr/>
        </p:nvSpPr>
        <p:spPr>
          <a:xfrm>
            <a:off x="9669847" y="2806761"/>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Data Marts</a:t>
            </a:r>
            <a:endParaRPr lang="en-US" sz="800" kern="0" dirty="0">
              <a:solidFill>
                <a:prstClr val="black">
                  <a:lumMod val="50000"/>
                  <a:lumOff val="50000"/>
                </a:prstClr>
              </a:solidFill>
              <a:latin typeface="Calibri" panose="020F0502020204030204"/>
            </a:endParaRPr>
          </a:p>
        </p:txBody>
      </p:sp>
      <p:sp>
        <p:nvSpPr>
          <p:cNvPr id="252" name="Rectangle 251"/>
          <p:cNvSpPr/>
          <p:nvPr/>
        </p:nvSpPr>
        <p:spPr>
          <a:xfrm>
            <a:off x="9669847" y="3254975"/>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Data Lake(s)</a:t>
            </a:r>
            <a:endParaRPr lang="en-US" sz="800" kern="0" dirty="0">
              <a:solidFill>
                <a:prstClr val="black">
                  <a:lumMod val="50000"/>
                  <a:lumOff val="50000"/>
                </a:prstClr>
              </a:solidFill>
              <a:latin typeface="Calibri" panose="020F0502020204030204"/>
            </a:endParaRPr>
          </a:p>
        </p:txBody>
      </p:sp>
      <p:sp>
        <p:nvSpPr>
          <p:cNvPr id="253" name="Freeform 252"/>
          <p:cNvSpPr/>
          <p:nvPr/>
        </p:nvSpPr>
        <p:spPr>
          <a:xfrm>
            <a:off x="10725930" y="3287918"/>
            <a:ext cx="225705" cy="369273"/>
          </a:xfrm>
          <a:custGeom>
            <a:avLst/>
            <a:gdLst>
              <a:gd name="connsiteX0" fmla="*/ 1275312 w 3118060"/>
              <a:gd name="connsiteY0" fmla="*/ 346461 h 5407996"/>
              <a:gd name="connsiteX1" fmla="*/ 213130 w 3118060"/>
              <a:gd name="connsiteY1" fmla="*/ 725151 h 5407996"/>
              <a:gd name="connsiteX2" fmla="*/ 434803 w 3118060"/>
              <a:gd name="connsiteY2" fmla="*/ 1935115 h 5407996"/>
              <a:gd name="connsiteX3" fmla="*/ 694 w 3118060"/>
              <a:gd name="connsiteY3" fmla="*/ 2960351 h 5407996"/>
              <a:gd name="connsiteX4" fmla="*/ 554875 w 3118060"/>
              <a:gd name="connsiteY4" fmla="*/ 3763915 h 5407996"/>
              <a:gd name="connsiteX5" fmla="*/ 425566 w 3118060"/>
              <a:gd name="connsiteY5" fmla="*/ 4161079 h 5407996"/>
              <a:gd name="connsiteX6" fmla="*/ 591821 w 3118060"/>
              <a:gd name="connsiteY6" fmla="*/ 4447406 h 5407996"/>
              <a:gd name="connsiteX7" fmla="*/ 333203 w 3118060"/>
              <a:gd name="connsiteY7" fmla="*/ 4659842 h 5407996"/>
              <a:gd name="connsiteX8" fmla="*/ 83821 w 3118060"/>
              <a:gd name="connsiteY8" fmla="*/ 5075479 h 5407996"/>
              <a:gd name="connsiteX9" fmla="*/ 351675 w 3118060"/>
              <a:gd name="connsiteY9" fmla="*/ 5334097 h 5407996"/>
              <a:gd name="connsiteX10" fmla="*/ 628766 w 3118060"/>
              <a:gd name="connsiteY10" fmla="*/ 5324861 h 5407996"/>
              <a:gd name="connsiteX11" fmla="*/ 767312 w 3118060"/>
              <a:gd name="connsiteY11" fmla="*/ 5177079 h 5407996"/>
              <a:gd name="connsiteX12" fmla="*/ 1303021 w 3118060"/>
              <a:gd name="connsiteY12" fmla="*/ 5407988 h 5407996"/>
              <a:gd name="connsiteX13" fmla="*/ 1580112 w 3118060"/>
              <a:gd name="connsiteY13" fmla="*/ 5167842 h 5407996"/>
              <a:gd name="connsiteX14" fmla="*/ 1820257 w 3118060"/>
              <a:gd name="connsiteY14" fmla="*/ 5195551 h 5407996"/>
              <a:gd name="connsiteX15" fmla="*/ 2143530 w 3118060"/>
              <a:gd name="connsiteY15" fmla="*/ 5306388 h 5407996"/>
              <a:gd name="connsiteX16" fmla="*/ 2282075 w 3118060"/>
              <a:gd name="connsiteY16" fmla="*/ 5084715 h 5407996"/>
              <a:gd name="connsiteX17" fmla="*/ 2780839 w 3118060"/>
              <a:gd name="connsiteY17" fmla="*/ 4696788 h 5407996"/>
              <a:gd name="connsiteX18" fmla="*/ 2974803 w 3118060"/>
              <a:gd name="connsiteY18" fmla="*/ 4105661 h 5407996"/>
              <a:gd name="connsiteX19" fmla="*/ 3104112 w 3118060"/>
              <a:gd name="connsiteY19" fmla="*/ 3653079 h 5407996"/>
              <a:gd name="connsiteX20" fmla="*/ 2633057 w 3118060"/>
              <a:gd name="connsiteY20" fmla="*/ 3237442 h 5407996"/>
              <a:gd name="connsiteX21" fmla="*/ 2633057 w 3118060"/>
              <a:gd name="connsiteY21" fmla="*/ 2821806 h 5407996"/>
              <a:gd name="connsiteX22" fmla="*/ 2623821 w 3118060"/>
              <a:gd name="connsiteY22" fmla="*/ 2461588 h 5407996"/>
              <a:gd name="connsiteX23" fmla="*/ 2494512 w 3118060"/>
              <a:gd name="connsiteY23" fmla="*/ 2184497 h 5407996"/>
              <a:gd name="connsiteX24" fmla="*/ 2522221 w 3118060"/>
              <a:gd name="connsiteY24" fmla="*/ 1981297 h 5407996"/>
              <a:gd name="connsiteX25" fmla="*/ 2993275 w 3118060"/>
              <a:gd name="connsiteY25" fmla="*/ 1020715 h 5407996"/>
              <a:gd name="connsiteX26" fmla="*/ 2614584 w 3118060"/>
              <a:gd name="connsiteY26" fmla="*/ 115551 h 5407996"/>
              <a:gd name="connsiteX27" fmla="*/ 2411384 w 3118060"/>
              <a:gd name="connsiteY27" fmla="*/ 23188 h 5407996"/>
              <a:gd name="connsiteX28" fmla="*/ 2282075 w 3118060"/>
              <a:gd name="connsiteY28" fmla="*/ 217151 h 5407996"/>
              <a:gd name="connsiteX29" fmla="*/ 2272839 w 3118060"/>
              <a:gd name="connsiteY29" fmla="*/ 485006 h 5407996"/>
              <a:gd name="connsiteX30" fmla="*/ 1884912 w 3118060"/>
              <a:gd name="connsiteY30" fmla="*/ 337224 h 5407996"/>
              <a:gd name="connsiteX31" fmla="*/ 1737130 w 3118060"/>
              <a:gd name="connsiteY31" fmla="*/ 198679 h 5407996"/>
              <a:gd name="connsiteX32" fmla="*/ 1515457 w 3118060"/>
              <a:gd name="connsiteY32" fmla="*/ 87842 h 5407996"/>
              <a:gd name="connsiteX33" fmla="*/ 1275312 w 3118060"/>
              <a:gd name="connsiteY33" fmla="*/ 87842 h 5407996"/>
              <a:gd name="connsiteX34" fmla="*/ 1210657 w 3118060"/>
              <a:gd name="connsiteY34" fmla="*/ 152497 h 5407996"/>
              <a:gd name="connsiteX35" fmla="*/ 1330730 w 3118060"/>
              <a:gd name="connsiteY35" fmla="*/ 318751 h 5407996"/>
              <a:gd name="connsiteX36" fmla="*/ 1275312 w 3118060"/>
              <a:gd name="connsiteY36" fmla="*/ 346461 h 54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8060" h="5407996">
                <a:moveTo>
                  <a:pt x="1275312" y="346461"/>
                </a:moveTo>
                <a:cubicBezTo>
                  <a:pt x="1089046" y="414194"/>
                  <a:pt x="353215" y="460375"/>
                  <a:pt x="213130" y="725151"/>
                </a:cubicBezTo>
                <a:cubicBezTo>
                  <a:pt x="73045" y="989927"/>
                  <a:pt x="470209" y="1562582"/>
                  <a:pt x="434803" y="1935115"/>
                </a:cubicBezTo>
                <a:cubicBezTo>
                  <a:pt x="399397" y="2307648"/>
                  <a:pt x="-19318" y="2655551"/>
                  <a:pt x="694" y="2960351"/>
                </a:cubicBezTo>
                <a:cubicBezTo>
                  <a:pt x="20706" y="3265151"/>
                  <a:pt x="484063" y="3563794"/>
                  <a:pt x="554875" y="3763915"/>
                </a:cubicBezTo>
                <a:cubicBezTo>
                  <a:pt x="625687" y="3964036"/>
                  <a:pt x="419408" y="4047164"/>
                  <a:pt x="425566" y="4161079"/>
                </a:cubicBezTo>
                <a:cubicBezTo>
                  <a:pt x="431724" y="4274994"/>
                  <a:pt x="607215" y="4364279"/>
                  <a:pt x="591821" y="4447406"/>
                </a:cubicBezTo>
                <a:cubicBezTo>
                  <a:pt x="576427" y="4530533"/>
                  <a:pt x="417870" y="4555163"/>
                  <a:pt x="333203" y="4659842"/>
                </a:cubicBezTo>
                <a:cubicBezTo>
                  <a:pt x="248536" y="4764521"/>
                  <a:pt x="80742" y="4963103"/>
                  <a:pt x="83821" y="5075479"/>
                </a:cubicBezTo>
                <a:cubicBezTo>
                  <a:pt x="86900" y="5187855"/>
                  <a:pt x="260851" y="5292533"/>
                  <a:pt x="351675" y="5334097"/>
                </a:cubicBezTo>
                <a:cubicBezTo>
                  <a:pt x="442499" y="5375661"/>
                  <a:pt x="559493" y="5351031"/>
                  <a:pt x="628766" y="5324861"/>
                </a:cubicBezTo>
                <a:cubicBezTo>
                  <a:pt x="698039" y="5298691"/>
                  <a:pt x="654936" y="5163225"/>
                  <a:pt x="767312" y="5177079"/>
                </a:cubicBezTo>
                <a:cubicBezTo>
                  <a:pt x="879688" y="5190933"/>
                  <a:pt x="1167554" y="5409528"/>
                  <a:pt x="1303021" y="5407988"/>
                </a:cubicBezTo>
                <a:cubicBezTo>
                  <a:pt x="1438488" y="5406449"/>
                  <a:pt x="1493906" y="5203248"/>
                  <a:pt x="1580112" y="5167842"/>
                </a:cubicBezTo>
                <a:cubicBezTo>
                  <a:pt x="1666318" y="5132436"/>
                  <a:pt x="1726354" y="5172460"/>
                  <a:pt x="1820257" y="5195551"/>
                </a:cubicBezTo>
                <a:cubicBezTo>
                  <a:pt x="1914160" y="5218642"/>
                  <a:pt x="2066560" y="5324861"/>
                  <a:pt x="2143530" y="5306388"/>
                </a:cubicBezTo>
                <a:cubicBezTo>
                  <a:pt x="2220500" y="5287915"/>
                  <a:pt x="2175857" y="5186315"/>
                  <a:pt x="2282075" y="5084715"/>
                </a:cubicBezTo>
                <a:cubicBezTo>
                  <a:pt x="2388293" y="4983115"/>
                  <a:pt x="2665384" y="4859964"/>
                  <a:pt x="2780839" y="4696788"/>
                </a:cubicBezTo>
                <a:cubicBezTo>
                  <a:pt x="2896294" y="4533612"/>
                  <a:pt x="2920924" y="4279612"/>
                  <a:pt x="2974803" y="4105661"/>
                </a:cubicBezTo>
                <a:cubicBezTo>
                  <a:pt x="3028682" y="3931710"/>
                  <a:pt x="3161070" y="3797782"/>
                  <a:pt x="3104112" y="3653079"/>
                </a:cubicBezTo>
                <a:cubicBezTo>
                  <a:pt x="3047154" y="3508376"/>
                  <a:pt x="2711566" y="3375987"/>
                  <a:pt x="2633057" y="3237442"/>
                </a:cubicBezTo>
                <a:cubicBezTo>
                  <a:pt x="2554548" y="3098897"/>
                  <a:pt x="2634596" y="2951115"/>
                  <a:pt x="2633057" y="2821806"/>
                </a:cubicBezTo>
                <a:cubicBezTo>
                  <a:pt x="2631518" y="2692497"/>
                  <a:pt x="2646912" y="2567806"/>
                  <a:pt x="2623821" y="2461588"/>
                </a:cubicBezTo>
                <a:cubicBezTo>
                  <a:pt x="2600730" y="2355370"/>
                  <a:pt x="2511445" y="2264545"/>
                  <a:pt x="2494512" y="2184497"/>
                </a:cubicBezTo>
                <a:cubicBezTo>
                  <a:pt x="2477579" y="2104449"/>
                  <a:pt x="2439094" y="2175261"/>
                  <a:pt x="2522221" y="1981297"/>
                </a:cubicBezTo>
                <a:cubicBezTo>
                  <a:pt x="2605348" y="1787333"/>
                  <a:pt x="2977881" y="1331673"/>
                  <a:pt x="2993275" y="1020715"/>
                </a:cubicBezTo>
                <a:cubicBezTo>
                  <a:pt x="3008669" y="709757"/>
                  <a:pt x="2711566" y="281805"/>
                  <a:pt x="2614584" y="115551"/>
                </a:cubicBezTo>
                <a:cubicBezTo>
                  <a:pt x="2517602" y="-50703"/>
                  <a:pt x="2466802" y="6255"/>
                  <a:pt x="2411384" y="23188"/>
                </a:cubicBezTo>
                <a:cubicBezTo>
                  <a:pt x="2355966" y="40121"/>
                  <a:pt x="2305166" y="140181"/>
                  <a:pt x="2282075" y="217151"/>
                </a:cubicBezTo>
                <a:cubicBezTo>
                  <a:pt x="2258984" y="294121"/>
                  <a:pt x="2339033" y="464994"/>
                  <a:pt x="2272839" y="485006"/>
                </a:cubicBezTo>
                <a:cubicBezTo>
                  <a:pt x="2206645" y="505018"/>
                  <a:pt x="1974197" y="384945"/>
                  <a:pt x="1884912" y="337224"/>
                </a:cubicBezTo>
                <a:cubicBezTo>
                  <a:pt x="1795627" y="289503"/>
                  <a:pt x="1798706" y="240243"/>
                  <a:pt x="1737130" y="198679"/>
                </a:cubicBezTo>
                <a:cubicBezTo>
                  <a:pt x="1675554" y="157115"/>
                  <a:pt x="1592427" y="106315"/>
                  <a:pt x="1515457" y="87842"/>
                </a:cubicBezTo>
                <a:cubicBezTo>
                  <a:pt x="1438487" y="69369"/>
                  <a:pt x="1326112" y="77066"/>
                  <a:pt x="1275312" y="87842"/>
                </a:cubicBezTo>
                <a:cubicBezTo>
                  <a:pt x="1224512" y="98618"/>
                  <a:pt x="1201421" y="114012"/>
                  <a:pt x="1210657" y="152497"/>
                </a:cubicBezTo>
                <a:cubicBezTo>
                  <a:pt x="1219893" y="190982"/>
                  <a:pt x="1313797" y="284884"/>
                  <a:pt x="1330730" y="318751"/>
                </a:cubicBezTo>
                <a:cubicBezTo>
                  <a:pt x="1347663" y="352618"/>
                  <a:pt x="1461578" y="278728"/>
                  <a:pt x="1275312" y="346461"/>
                </a:cubicBezTo>
                <a:close/>
              </a:path>
            </a:pathLst>
          </a:custGeom>
          <a:solidFill>
            <a:srgbClr val="EAF2FA"/>
          </a:solidFill>
          <a:ln w="12700" cap="flat" cmpd="sng" algn="ctr">
            <a:solidFill>
              <a:srgbClr val="5B9BD5">
                <a:shade val="50000"/>
              </a:srgb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pic>
        <p:nvPicPr>
          <p:cNvPr id="254" name="Picture 253"/>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10795797" y="3365980"/>
            <a:ext cx="140651" cy="85662"/>
          </a:xfrm>
          <a:prstGeom prst="rect">
            <a:avLst/>
          </a:prstGeom>
          <a:ln w="6350">
            <a:solidFill>
              <a:sysClr val="windowText" lastClr="000000">
                <a:lumMod val="50000"/>
                <a:lumOff val="50000"/>
              </a:sysClr>
            </a:solidFill>
          </a:ln>
        </p:spPr>
      </p:pic>
      <p:sp>
        <p:nvSpPr>
          <p:cNvPr id="255" name="Oval 254"/>
          <p:cNvSpPr/>
          <p:nvPr/>
        </p:nvSpPr>
        <p:spPr>
          <a:xfrm>
            <a:off x="10800262" y="3510828"/>
            <a:ext cx="45706" cy="58492"/>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56" name="Freeform 255"/>
          <p:cNvSpPr/>
          <p:nvPr/>
        </p:nvSpPr>
        <p:spPr>
          <a:xfrm>
            <a:off x="10757367" y="2866198"/>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257" name="Oval 256"/>
          <p:cNvSpPr/>
          <p:nvPr/>
        </p:nvSpPr>
        <p:spPr>
          <a:xfrm>
            <a:off x="10772057" y="2875588"/>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258" name="Freeform 257"/>
          <p:cNvSpPr/>
          <p:nvPr/>
        </p:nvSpPr>
        <p:spPr>
          <a:xfrm>
            <a:off x="1399485" y="4513547"/>
            <a:ext cx="177197" cy="19916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sp>
        <p:nvSpPr>
          <p:cNvPr id="259" name="Oval 258"/>
          <p:cNvSpPr/>
          <p:nvPr/>
        </p:nvSpPr>
        <p:spPr>
          <a:xfrm>
            <a:off x="1414177" y="4522938"/>
            <a:ext cx="143868" cy="39594"/>
          </a:xfrm>
          <a:prstGeom prst="ellipse">
            <a:avLst/>
          </a:prstGeom>
          <a:solidFill>
            <a:sysClr val="window" lastClr="FFFFFF"/>
          </a:solidFill>
          <a:ln w="12700" cap="flat" cmpd="sng" algn="ctr">
            <a:noFill/>
            <a:prstDash val="solid"/>
            <a:miter lim="800000"/>
          </a:ln>
          <a:effectLst/>
        </p:spPr>
        <p:txBody>
          <a:bodyPr rtlCol="0" anchor="ctr"/>
          <a:lstStyle/>
          <a:p>
            <a:pPr algn="ctr" defTabSz="913963">
              <a:defRPr/>
            </a:pPr>
            <a:endParaRPr lang="en-US" kern="0">
              <a:solidFill>
                <a:srgbClr val="FFFFFF"/>
              </a:solidFill>
              <a:latin typeface="Calibri" panose="020F0502020204030204"/>
            </a:endParaRPr>
          </a:p>
        </p:txBody>
      </p:sp>
      <p:cxnSp>
        <p:nvCxnSpPr>
          <p:cNvPr id="260" name="Straight Arrow Connector 259"/>
          <p:cNvCxnSpPr/>
          <p:nvPr/>
        </p:nvCxnSpPr>
        <p:spPr>
          <a:xfrm>
            <a:off x="2454231" y="4669842"/>
            <a:ext cx="2806952" cy="10438"/>
          </a:xfrm>
          <a:prstGeom prst="straightConnector1">
            <a:avLst/>
          </a:prstGeom>
          <a:noFill/>
          <a:ln w="41275" cap="flat" cmpd="sng" algn="ctr">
            <a:solidFill>
              <a:sysClr val="window" lastClr="FFFFFF">
                <a:lumMod val="65000"/>
              </a:sysClr>
            </a:solidFill>
            <a:prstDash val="solid"/>
            <a:miter lim="800000"/>
            <a:tailEnd type="triangle"/>
          </a:ln>
          <a:effectLst/>
        </p:spPr>
      </p:cxnSp>
      <p:pic>
        <p:nvPicPr>
          <p:cNvPr id="261"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9882" y="5294085"/>
            <a:ext cx="279483" cy="23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2859" y="4955557"/>
            <a:ext cx="229657" cy="17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513" y="4333567"/>
            <a:ext cx="218683" cy="22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7633" y="3935946"/>
            <a:ext cx="241922" cy="24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131" y="4866638"/>
            <a:ext cx="241922" cy="24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2955" y="4741280"/>
            <a:ext cx="162897" cy="17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4017" y="4542735"/>
            <a:ext cx="139917" cy="19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73890" y="5192725"/>
            <a:ext cx="199151" cy="2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8578" y="4905538"/>
            <a:ext cx="221267" cy="34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11"/>
          <p:cNvPicPr>
            <a:picLocks noChangeAspect="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472883" y="4078943"/>
            <a:ext cx="268233" cy="2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15"/>
          <p:cNvPicPr>
            <a:picLocks noChangeAspect="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890799" y="5476138"/>
            <a:ext cx="275053" cy="2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3"/>
          <p:cNvPicPr>
            <a:picLocks noChangeAspect="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1414175" y="5570693"/>
            <a:ext cx="269239" cy="28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3" name="Straight Connector 272"/>
          <p:cNvCxnSpPr/>
          <p:nvPr/>
        </p:nvCxnSpPr>
        <p:spPr>
          <a:xfrm>
            <a:off x="2457513" y="4007081"/>
            <a:ext cx="714540" cy="656123"/>
          </a:xfrm>
          <a:prstGeom prst="line">
            <a:avLst/>
          </a:prstGeom>
          <a:noFill/>
          <a:ln w="41275" cap="flat" cmpd="sng" algn="ctr">
            <a:solidFill>
              <a:sysClr val="window" lastClr="FFFFFF">
                <a:lumMod val="65000"/>
              </a:sysClr>
            </a:solidFill>
            <a:prstDash val="solid"/>
            <a:miter lim="800000"/>
            <a:tailEnd type="none"/>
          </a:ln>
          <a:effectLst/>
        </p:spPr>
      </p:cxnSp>
      <p:cxnSp>
        <p:nvCxnSpPr>
          <p:cNvPr id="274" name="Straight Connector 273"/>
          <p:cNvCxnSpPr/>
          <p:nvPr/>
        </p:nvCxnSpPr>
        <p:spPr>
          <a:xfrm>
            <a:off x="2450806" y="4226992"/>
            <a:ext cx="745099" cy="449706"/>
          </a:xfrm>
          <a:prstGeom prst="line">
            <a:avLst/>
          </a:prstGeom>
          <a:noFill/>
          <a:ln w="41275" cap="flat" cmpd="sng" algn="ctr">
            <a:solidFill>
              <a:sysClr val="window" lastClr="FFFFFF">
                <a:lumMod val="65000"/>
              </a:sysClr>
            </a:solidFill>
            <a:prstDash val="solid"/>
            <a:miter lim="800000"/>
            <a:tailEnd type="none"/>
          </a:ln>
          <a:effectLst/>
        </p:spPr>
      </p:cxnSp>
      <p:cxnSp>
        <p:nvCxnSpPr>
          <p:cNvPr id="275" name="Straight Connector 274"/>
          <p:cNvCxnSpPr/>
          <p:nvPr/>
        </p:nvCxnSpPr>
        <p:spPr>
          <a:xfrm>
            <a:off x="2466894" y="4457215"/>
            <a:ext cx="714651" cy="207780"/>
          </a:xfrm>
          <a:prstGeom prst="line">
            <a:avLst/>
          </a:prstGeom>
          <a:noFill/>
          <a:ln w="41275" cap="flat" cmpd="sng" algn="ctr">
            <a:solidFill>
              <a:sysClr val="window" lastClr="FFFFFF">
                <a:lumMod val="65000"/>
              </a:sysClr>
            </a:solidFill>
            <a:prstDash val="solid"/>
            <a:miter lim="800000"/>
            <a:tailEnd type="none"/>
          </a:ln>
          <a:effectLst/>
        </p:spPr>
      </p:cxnSp>
      <p:cxnSp>
        <p:nvCxnSpPr>
          <p:cNvPr id="276" name="Straight Connector 275"/>
          <p:cNvCxnSpPr/>
          <p:nvPr/>
        </p:nvCxnSpPr>
        <p:spPr>
          <a:xfrm flipV="1">
            <a:off x="2457404" y="4696005"/>
            <a:ext cx="714651" cy="505347"/>
          </a:xfrm>
          <a:prstGeom prst="line">
            <a:avLst/>
          </a:prstGeom>
          <a:noFill/>
          <a:ln w="41275" cap="flat" cmpd="sng" algn="ctr">
            <a:solidFill>
              <a:sysClr val="window" lastClr="FFFFFF">
                <a:lumMod val="65000"/>
              </a:sysClr>
            </a:solidFill>
            <a:prstDash val="solid"/>
            <a:miter lim="800000"/>
            <a:tailEnd type="none"/>
          </a:ln>
          <a:effectLst/>
        </p:spPr>
      </p:cxnSp>
      <p:cxnSp>
        <p:nvCxnSpPr>
          <p:cNvPr id="277" name="Straight Connector 276"/>
          <p:cNvCxnSpPr/>
          <p:nvPr/>
        </p:nvCxnSpPr>
        <p:spPr>
          <a:xfrm flipV="1">
            <a:off x="2447334" y="4663205"/>
            <a:ext cx="738362" cy="285475"/>
          </a:xfrm>
          <a:prstGeom prst="line">
            <a:avLst/>
          </a:prstGeom>
          <a:noFill/>
          <a:ln w="41275" cap="flat" cmpd="sng" algn="ctr">
            <a:solidFill>
              <a:sysClr val="window" lastClr="FFFFFF">
                <a:lumMod val="65000"/>
              </a:sysClr>
            </a:solidFill>
            <a:prstDash val="solid"/>
            <a:miter lim="800000"/>
            <a:tailEnd type="none"/>
          </a:ln>
          <a:effectLst/>
        </p:spPr>
      </p:cxnSp>
      <p:sp>
        <p:nvSpPr>
          <p:cNvPr id="278" name="Flowchart: Multidocument 277"/>
          <p:cNvSpPr/>
          <p:nvPr/>
        </p:nvSpPr>
        <p:spPr>
          <a:xfrm>
            <a:off x="5606503" y="3295192"/>
            <a:ext cx="157670" cy="193046"/>
          </a:xfrm>
          <a:prstGeom prst="flowChartMultidocument">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79" name="Oval 278"/>
          <p:cNvSpPr/>
          <p:nvPr/>
        </p:nvSpPr>
        <p:spPr>
          <a:xfrm>
            <a:off x="5907768" y="3807503"/>
            <a:ext cx="178453" cy="162136"/>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80" name="Oval 279"/>
          <p:cNvSpPr/>
          <p:nvPr/>
        </p:nvSpPr>
        <p:spPr>
          <a:xfrm>
            <a:off x="5606502" y="3553553"/>
            <a:ext cx="178453" cy="162136"/>
          </a:xfrm>
          <a:prstGeom prst="ellipse">
            <a:avLst/>
          </a:prstGeom>
          <a:solidFill>
            <a:srgbClr val="D36E63"/>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81" name="Rectangle 280"/>
          <p:cNvSpPr/>
          <p:nvPr/>
        </p:nvSpPr>
        <p:spPr>
          <a:xfrm>
            <a:off x="6352283" y="5316011"/>
            <a:ext cx="799127" cy="138514"/>
          </a:xfrm>
          <a:prstGeom prst="rect">
            <a:avLst/>
          </a:prstGeom>
          <a:solidFill>
            <a:srgbClr val="E8B218"/>
          </a:solidFill>
          <a:ln w="12700" cap="flat" cmpd="sng" algn="ctr">
            <a:solidFill>
              <a:sysClr val="windowText" lastClr="000000">
                <a:lumMod val="50000"/>
                <a:lumOff val="50000"/>
              </a:sysClr>
            </a:solidFill>
            <a:prstDash val="solid"/>
            <a:miter lim="800000"/>
          </a:ln>
          <a:effectLst/>
        </p:spPr>
        <p:txBody>
          <a:bodyPr rtlCol="0" anchor="ctr"/>
          <a:lstStyle/>
          <a:p>
            <a:pPr algn="ctr" defTabSz="914049">
              <a:defRPr/>
            </a:pPr>
            <a:endParaRPr lang="en-US" kern="0">
              <a:solidFill>
                <a:prstClr val="white"/>
              </a:solidFill>
              <a:latin typeface="Calibri" panose="020F0502020204030204"/>
            </a:endParaRPr>
          </a:p>
        </p:txBody>
      </p:sp>
      <p:sp>
        <p:nvSpPr>
          <p:cNvPr id="286" name="Rectangle 285"/>
          <p:cNvSpPr/>
          <p:nvPr/>
        </p:nvSpPr>
        <p:spPr>
          <a:xfrm>
            <a:off x="9669847" y="3729228"/>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Dashboards</a:t>
            </a:r>
            <a:endParaRPr lang="en-US" sz="800" kern="0" dirty="0">
              <a:solidFill>
                <a:prstClr val="black">
                  <a:lumMod val="50000"/>
                  <a:lumOff val="50000"/>
                </a:prstClr>
              </a:solidFill>
              <a:latin typeface="Calibri" panose="020F0502020204030204"/>
            </a:endParaRPr>
          </a:p>
        </p:txBody>
      </p:sp>
      <p:sp>
        <p:nvSpPr>
          <p:cNvPr id="287" name="Rectangle 286"/>
          <p:cNvSpPr/>
          <p:nvPr/>
        </p:nvSpPr>
        <p:spPr>
          <a:xfrm>
            <a:off x="9662100" y="4167109"/>
            <a:ext cx="1142094" cy="307721"/>
          </a:xfrm>
          <a:prstGeom prst="rect">
            <a:avLst/>
          </a:prstGeom>
          <a:noFill/>
          <a:ln w="12700" cap="flat" cmpd="sng" algn="ctr">
            <a:solidFill>
              <a:sysClr val="window" lastClr="FFFFFF">
                <a:lumMod val="50000"/>
              </a:sysClr>
            </a:solidFill>
            <a:prstDash val="solid"/>
            <a:miter lim="800000"/>
          </a:ln>
          <a:effectLst/>
        </p:spPr>
        <p:txBody>
          <a:bodyPr rtlCol="0" anchor="ctr"/>
          <a:lstStyle/>
          <a:p>
            <a:pPr algn="ctr" defTabSz="914049">
              <a:defRPr/>
            </a:pPr>
            <a:r>
              <a:rPr lang="en-US" sz="1400" kern="0" dirty="0">
                <a:solidFill>
                  <a:prstClr val="black">
                    <a:lumMod val="50000"/>
                    <a:lumOff val="50000"/>
                  </a:prstClr>
                </a:solidFill>
                <a:latin typeface="Calibri" panose="020F0502020204030204"/>
              </a:rPr>
              <a:t>Apps</a:t>
            </a:r>
            <a:endParaRPr lang="en-US" sz="800" kern="0" dirty="0">
              <a:solidFill>
                <a:prstClr val="black">
                  <a:lumMod val="50000"/>
                  <a:lumOff val="50000"/>
                </a:prstClr>
              </a:solidFill>
              <a:latin typeface="Calibri" panose="020F0502020204030204"/>
            </a:endParaRPr>
          </a:p>
        </p:txBody>
      </p:sp>
      <p:sp>
        <p:nvSpPr>
          <p:cNvPr id="3" name="TextBox 2"/>
          <p:cNvSpPr txBox="1"/>
          <p:nvPr/>
        </p:nvSpPr>
        <p:spPr>
          <a:xfrm>
            <a:off x="5199576" y="5181777"/>
            <a:ext cx="1771448" cy="452590"/>
          </a:xfrm>
          <a:prstGeom prst="rect">
            <a:avLst/>
          </a:prstGeom>
          <a:noFill/>
        </p:spPr>
        <p:txBody>
          <a:bodyPr wrap="square" lIns="179285" tIns="143428" rIns="179285" bIns="143428" rtlCol="0">
            <a:spAutoFit/>
          </a:bodyPr>
          <a:lstStyle/>
          <a:p>
            <a:pPr defTabSz="896386">
              <a:lnSpc>
                <a:spcPct val="90000"/>
              </a:lnSpc>
              <a:spcAft>
                <a:spcPts val="588"/>
              </a:spcAft>
            </a:pPr>
            <a:r>
              <a:rPr lang="en-US" sz="1078" kern="0" dirty="0">
                <a:solidFill>
                  <a:srgbClr val="505050"/>
                </a:solidFill>
              </a:rPr>
              <a:t>Streaming data</a:t>
            </a:r>
          </a:p>
        </p:txBody>
      </p:sp>
      <p:sp>
        <p:nvSpPr>
          <p:cNvPr id="7" name="Right Arrow 6"/>
          <p:cNvSpPr/>
          <p:nvPr/>
        </p:nvSpPr>
        <p:spPr bwMode="auto">
          <a:xfrm>
            <a:off x="7085271" y="5246931"/>
            <a:ext cx="884765" cy="273646"/>
          </a:xfrm>
          <a:prstGeom prst="rightArrow">
            <a:avLst/>
          </a:prstGeom>
          <a:solidFill>
            <a:srgbClr val="70AD47"/>
          </a:solidFill>
          <a:ln w="12700" cap="rnd" cmpd="sng" algn="ctr">
            <a:solidFill>
              <a:sysClr val="windowText" lastClr="000000">
                <a:lumMod val="50000"/>
                <a:lumOff val="50000"/>
              </a:sysClr>
            </a:solidFill>
            <a:prstDash val="solid"/>
            <a:miter lim="800000"/>
          </a:ln>
          <a:effectLst/>
        </p:spPr>
        <p:txBody>
          <a:bodyPr rtlCol="0" anchor="ctr"/>
          <a:lstStyle/>
          <a:p>
            <a:pPr algn="ctr" defTabSz="914049"/>
            <a:endParaRPr lang="en-US" kern="0" dirty="0">
              <a:solidFill>
                <a:prstClr val="white"/>
              </a:solidFill>
              <a:latin typeface="Calibri" panose="020F0502020204030204"/>
            </a:endParaRPr>
          </a:p>
        </p:txBody>
      </p:sp>
      <p:sp>
        <p:nvSpPr>
          <p:cNvPr id="133" name="Title 16"/>
          <p:cNvSpPr>
            <a:spLocks noGrp="1"/>
          </p:cNvSpPr>
          <p:nvPr>
            <p:ph type="title"/>
          </p:nvPr>
        </p:nvSpPr>
        <p:spPr>
          <a:xfrm>
            <a:off x="269241" y="289958"/>
            <a:ext cx="11655840" cy="899537"/>
          </a:xfrm>
        </p:spPr>
        <p:txBody>
          <a:bodyPr/>
          <a:lstStyle/>
          <a:p>
            <a:r>
              <a:rPr lang="en-US" sz="3137" dirty="0"/>
              <a:t>Evolving Approaches to Analytics</a:t>
            </a:r>
            <a:br>
              <a:rPr lang="en-US" sz="3137" dirty="0"/>
            </a:br>
            <a:endParaRPr lang="en-US" sz="3137" dirty="0"/>
          </a:p>
        </p:txBody>
      </p:sp>
    </p:spTree>
    <p:extLst>
      <p:ext uri="{BB962C8B-B14F-4D97-AF65-F5344CB8AC3E}">
        <p14:creationId xmlns:p14="http://schemas.microsoft.com/office/powerpoint/2010/main" val="152006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19.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20.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WHITE TEMPLATE">
  <a:themeElements>
    <a:clrScheme name="Custom 8">
      <a:dk1>
        <a:srgbClr val="505050"/>
      </a:dk1>
      <a:lt1>
        <a:srgbClr val="FFFFFF"/>
      </a:lt1>
      <a:dk2>
        <a:srgbClr val="002050"/>
      </a:dk2>
      <a:lt2>
        <a:srgbClr val="00BCF2"/>
      </a:lt2>
      <a:accent1>
        <a:srgbClr val="002050"/>
      </a:accent1>
      <a:accent2>
        <a:srgbClr val="B4009E"/>
      </a:accent2>
      <a:accent3>
        <a:srgbClr val="0078D7"/>
      </a:accent3>
      <a:accent4>
        <a:srgbClr val="5C2D91"/>
      </a:accent4>
      <a:accent5>
        <a:srgbClr val="107C10"/>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DARK_BLUE_1.potx" id="{D492926E-EC08-4AFD-807A-4127C70CFD99}" vid="{4C9C3234-2339-4DAF-A47B-F3F7479B742D}"/>
    </a:ext>
  </a:extLst>
</a:theme>
</file>

<file path=ppt/theme/theme4.xml><?xml version="1.0" encoding="utf-8"?>
<a:theme xmlns:a="http://schemas.openxmlformats.org/drawingml/2006/main" name="COLOR TEMPLATE">
  <a:themeElements>
    <a:clrScheme name="Custom 11">
      <a:dk1>
        <a:srgbClr val="505050"/>
      </a:dk1>
      <a:lt1>
        <a:srgbClr val="FFFFFF"/>
      </a:lt1>
      <a:dk2>
        <a:srgbClr val="002050"/>
      </a:dk2>
      <a:lt2>
        <a:srgbClr val="CDF4FF"/>
      </a:lt2>
      <a:accent1>
        <a:srgbClr val="0078D7"/>
      </a:accent1>
      <a:accent2>
        <a:srgbClr val="D83B01"/>
      </a:accent2>
      <a:accent3>
        <a:srgbClr val="107C10"/>
      </a:accent3>
      <a:accent4>
        <a:srgbClr val="B4009E"/>
      </a:accent4>
      <a:accent5>
        <a:srgbClr val="5C2D91"/>
      </a:accent5>
      <a:accent6>
        <a:srgbClr val="008272"/>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2D6B5C47-15D3-4853-A69E-31534ABCEC61}"/>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30659_Machine_Learning_Data_Science_Conference_Spring_2015_Template">
  <a:themeElements>
    <a:clrScheme name="MachineLearning">
      <a:dk1>
        <a:srgbClr val="505050"/>
      </a:dk1>
      <a:lt1>
        <a:srgbClr val="FFFFFF"/>
      </a:lt1>
      <a:dk2>
        <a:srgbClr val="0072C6"/>
      </a:dk2>
      <a:lt2>
        <a:srgbClr val="D2D2D2"/>
      </a:lt2>
      <a:accent1>
        <a:srgbClr val="BA141A"/>
      </a:accent1>
      <a:accent2>
        <a:srgbClr val="0072C6"/>
      </a:accent2>
      <a:accent3>
        <a:srgbClr val="442359"/>
      </a:accent3>
      <a:accent4>
        <a:srgbClr val="002050"/>
      </a:accent4>
      <a:accent5>
        <a:srgbClr val="008272"/>
      </a:accent5>
      <a:accent6>
        <a:srgbClr val="DC3C0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chine_Learning_Data_Science_Conference_Spring_2015_Template.potx" id="{922E597F-2412-41D9-B203-26BA5B01F4C9}" vid="{680AC16D-4CE4-41AC-BBA6-F5CBDB9D607C}"/>
    </a:ext>
  </a:extLst>
</a:theme>
</file>

<file path=ppt/theme/theme7.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2416</TotalTime>
  <Words>1424</Words>
  <Application>Microsoft Office PowerPoint</Application>
  <PresentationFormat>Widescreen</PresentationFormat>
  <Paragraphs>297</Paragraphs>
  <Slides>28</Slides>
  <Notes>25</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28</vt:i4>
      </vt:variant>
    </vt:vector>
  </HeadingPairs>
  <TitlesOfParts>
    <vt:vector size="47" baseType="lpstr">
      <vt:lpstr>MS PGothic</vt:lpstr>
      <vt:lpstr>Arial</vt:lpstr>
      <vt:lpstr>Calibri</vt:lpstr>
      <vt:lpstr>Calibri Light</vt:lpstr>
      <vt:lpstr>Consolas</vt:lpstr>
      <vt:lpstr>Segoe</vt:lpstr>
      <vt:lpstr>Segoe Light</vt:lpstr>
      <vt:lpstr>Segoe UI</vt:lpstr>
      <vt:lpstr>Segoe UI Light</vt:lpstr>
      <vt:lpstr>Segoe UI Semibold</vt:lpstr>
      <vt:lpstr>Segoe UI Semilight</vt:lpstr>
      <vt:lpstr>Wingdings</vt:lpstr>
      <vt:lpstr>Office Theme</vt:lpstr>
      <vt:lpstr>TEE14 Speaker PPT Template</vt:lpstr>
      <vt:lpstr>WHITE TEMPLATE</vt:lpstr>
      <vt:lpstr>COLOR TEMPLATE</vt:lpstr>
      <vt:lpstr>1_Office Theme</vt:lpstr>
      <vt:lpstr>5-30659_Machine_Learning_Data_Science_Conference_Spring_2015_Template</vt:lpstr>
      <vt:lpstr>1_TEE14 Speaker PPT Template</vt:lpstr>
      <vt:lpstr>Orchestrating Data and Services with Azure Data Factory</vt:lpstr>
      <vt:lpstr>Meet Sonia Carlson</vt:lpstr>
      <vt:lpstr>Meet Pete Harris | ‏@peteatmsft </vt:lpstr>
      <vt:lpstr>Course Topics</vt:lpstr>
      <vt:lpstr>PowerPoint Presentation</vt:lpstr>
      <vt:lpstr>Module Overview</vt:lpstr>
      <vt:lpstr>Traditional Analytics Platforms </vt:lpstr>
      <vt:lpstr>Evolving Approaches to Analytics </vt:lpstr>
      <vt:lpstr>Evolving Approaches to Analytics </vt:lpstr>
      <vt:lpstr>Azure Data Factory</vt:lpstr>
      <vt:lpstr>Cortana Analytics Suite Transform data into intelligent action</vt:lpstr>
      <vt:lpstr>Cortana Analytics Suite: use cases</vt:lpstr>
      <vt:lpstr>Why Data Factory?</vt:lpstr>
      <vt:lpstr>PowerPoint Presentation</vt:lpstr>
      <vt:lpstr>Module Overview</vt:lpstr>
      <vt:lpstr>Data Sources, Linked Services &amp; Datasets</vt:lpstr>
      <vt:lpstr>Activities</vt:lpstr>
      <vt:lpstr>Pipelines</vt:lpstr>
      <vt:lpstr>PowerPoint Presentation</vt:lpstr>
      <vt:lpstr>Module Overview</vt:lpstr>
      <vt:lpstr>PowerPoint Presentation</vt:lpstr>
      <vt:lpstr>Module Overview</vt:lpstr>
      <vt:lpstr>PowerPoint Presentation</vt:lpstr>
      <vt:lpstr>Module Overview</vt:lpstr>
      <vt:lpstr>PowerPoint Presentation</vt:lpstr>
      <vt:lpstr>Module Overview</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Harris</dc:creator>
  <cp:lastModifiedBy>Elise Morrison (Waypoint Ventures LLC)</cp:lastModifiedBy>
  <cp:revision>64</cp:revision>
  <dcterms:created xsi:type="dcterms:W3CDTF">2015-11-05T22:33:58Z</dcterms:created>
  <dcterms:modified xsi:type="dcterms:W3CDTF">2016-03-16T15:58:23Z</dcterms:modified>
</cp:coreProperties>
</file>