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1" r:id="rId6"/>
    <p:sldMasterId id="2147483708" r:id="rId7"/>
  </p:sldMasterIdLst>
  <p:notesMasterIdLst>
    <p:notesMasterId r:id="rId41"/>
  </p:notesMasterIdLst>
  <p:handoutMasterIdLst>
    <p:handoutMasterId r:id="rId42"/>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ita Srivastava" initials="SA"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5" autoAdjust="0"/>
    <p:restoredTop sz="78941" autoAdjust="0"/>
  </p:normalViewPr>
  <p:slideViewPr>
    <p:cSldViewPr snapToGrid="0">
      <p:cViewPr varScale="1">
        <p:scale>
          <a:sx n="92" d="100"/>
          <a:sy n="92" d="100"/>
        </p:scale>
        <p:origin x="83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889"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403FAE-5B40-44AF-A050-61B72D9079D8}" type="datetimeFigureOut">
              <a:rPr lang="en-US" smtClean="0"/>
              <a:t>11/6/2015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65CB42-37E1-4D65-BC41-CDE26372F99E}" type="slidenum">
              <a:rPr lang="en-US" smtClean="0"/>
              <a:t>‹#›</a:t>
            </a:fld>
            <a:endParaRPr lang="en-US"/>
          </a:p>
        </p:txBody>
      </p:sp>
    </p:spTree>
    <p:extLst>
      <p:ext uri="{BB962C8B-B14F-4D97-AF65-F5344CB8AC3E}">
        <p14:creationId xmlns:p14="http://schemas.microsoft.com/office/powerpoint/2010/main" val="13696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792" y="371104"/>
            <a:ext cx="6083135" cy="34217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400790" y="3783032"/>
            <a:ext cx="6080760" cy="4897829"/>
          </a:xfrm>
          <a:prstGeom prst="rect">
            <a:avLst/>
          </a:prstGeom>
          <a:ln>
            <a:solidFill>
              <a:schemeClr val="tx1">
                <a:lumMod val="95000"/>
                <a:lumOff val="5000"/>
              </a:schemeClr>
            </a:solidFill>
          </a:ln>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Slide Number Placeholder 6"/>
          <p:cNvSpPr>
            <a:spLocks noGrp="1"/>
          </p:cNvSpPr>
          <p:nvPr>
            <p:ph type="sldNum" sz="quarter" idx="5"/>
          </p:nvPr>
        </p:nvSpPr>
        <p:spPr>
          <a:xfrm>
            <a:off x="5783283" y="8685213"/>
            <a:ext cx="107313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279C0936-D4FA-4DD0-9243-1757BE607635}" type="slidenum">
              <a:rPr lang="fr-FR" smtClean="0"/>
              <a:pPr/>
              <a:t>‹#›</a:t>
            </a:fld>
            <a:endParaRPr lang="fr-FR" dirty="0"/>
          </a:p>
        </p:txBody>
      </p:sp>
      <p:sp>
        <p:nvSpPr>
          <p:cNvPr id="8" name="TextBox 7"/>
          <p:cNvSpPr txBox="1"/>
          <p:nvPr/>
        </p:nvSpPr>
        <p:spPr>
          <a:xfrm>
            <a:off x="9525" y="8858250"/>
            <a:ext cx="4844956" cy="25391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latin typeface="Segoe UI" pitchFamily="34" charset="0"/>
                <a:cs typeface="Segoe UI" pitchFamily="34" charset="0"/>
              </a:rPr>
              <a:t>© 2015 Microsoft Corporation                                 Microsoft Confidential </a:t>
            </a:r>
          </a:p>
        </p:txBody>
      </p:sp>
    </p:spTree>
    <p:extLst>
      <p:ext uri="{BB962C8B-B14F-4D97-AF65-F5344CB8AC3E}">
        <p14:creationId xmlns:p14="http://schemas.microsoft.com/office/powerpoint/2010/main" val="143127118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anose="020B0604020202020204" pitchFamily="34" charset="0"/>
      <a:buChar char="•"/>
      <a:defRPr sz="1050" kern="1200">
        <a:solidFill>
          <a:schemeClr val="tx1"/>
        </a:solidFill>
        <a:latin typeface="Segoe UI" panose="020B0502040204020203" pitchFamily="34" charset="0"/>
        <a:ea typeface="+mn-ea"/>
        <a:cs typeface="+mn-cs"/>
      </a:defRPr>
    </a:lvl1pPr>
    <a:lvl2pPr marL="403225" indent="-171450" algn="l" defTabSz="914400" rtl="0" eaLnBrk="1" latinLnBrk="0" hangingPunct="1">
      <a:spcAft>
        <a:spcPts val="600"/>
      </a:spcAft>
      <a:buFont typeface="Courier New" panose="02070309020205020404" pitchFamily="49" charset="0"/>
      <a:buChar char="o"/>
      <a:defRPr sz="1050" kern="1200">
        <a:solidFill>
          <a:schemeClr val="tx1"/>
        </a:solidFill>
        <a:latin typeface="Segoe UI" panose="020B0502040204020203" pitchFamily="34" charset="0"/>
        <a:ea typeface="+mn-ea"/>
        <a:cs typeface="+mn-cs"/>
      </a:defRPr>
    </a:lvl2pPr>
    <a:lvl3pPr marL="693738" indent="-171450" algn="l" defTabSz="914400" rtl="0" eaLnBrk="1" latinLnBrk="0" hangingPunct="1">
      <a:spcAft>
        <a:spcPts val="600"/>
      </a:spcAft>
      <a:buFont typeface="Wingdings" panose="05000000000000000000" pitchFamily="2" charset="2"/>
      <a:buChar char="§"/>
      <a:defRPr sz="1050" kern="1200">
        <a:solidFill>
          <a:schemeClr val="tx1"/>
        </a:solidFill>
        <a:latin typeface="Segoe UI" panose="020B0502040204020203" pitchFamily="34" charset="0"/>
        <a:ea typeface="+mn-ea"/>
        <a:cs typeface="+mn-cs"/>
      </a:defRPr>
    </a:lvl3pPr>
    <a:lvl4pPr marL="914400" indent="-171450" algn="l" defTabSz="914400" rtl="0" eaLnBrk="1" latinLnBrk="0" hangingPunct="1">
      <a:spcAft>
        <a:spcPts val="600"/>
      </a:spcAft>
      <a:buFont typeface="Arial" panose="020B0604020202020204" pitchFamily="34" charset="0"/>
      <a:buChar char="•"/>
      <a:defRPr sz="1050" kern="1200">
        <a:solidFill>
          <a:schemeClr val="tx1"/>
        </a:solidFill>
        <a:latin typeface="Segoe UI" panose="020B0502040204020203" pitchFamily="34" charset="0"/>
        <a:ea typeface="+mn-ea"/>
        <a:cs typeface="+mn-cs"/>
      </a:defRPr>
    </a:lvl4pPr>
    <a:lvl5pPr marL="1144588" indent="-171450" algn="l" defTabSz="914400" rtl="0" eaLnBrk="1" latinLnBrk="0" hangingPunct="1">
      <a:spcAft>
        <a:spcPts val="600"/>
      </a:spcAft>
      <a:buFont typeface="Courier New" panose="02070309020205020404" pitchFamily="49" charset="0"/>
      <a:buChar char="o"/>
      <a:defRPr sz="105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lumMod val="95000"/>
                <a:lumOff val="5000"/>
              </a:schemeClr>
            </a:solidFill>
          </a:ln>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6987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573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 most cases, web Single Sign-On (SSO) is when an organization has multiple claims-aware applications that users should be able to access without multiple username and password prompts. In this case, the Active Directory Federation Services (AD FS) service is the Identity Provider (IdP), while each application is a Service Provider (SP).</a:t>
            </a:r>
          </a:p>
          <a:p>
            <a:pPr lvl="0"/>
            <a:r>
              <a:rPr lang="en-US" dirty="0" smtClean="0"/>
              <a:t>In the case of web SSO, the only IdP (claim provider) is Active Directory Domain Services.</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0823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Federated SSO is when an organization has one or more partner organizations that host claims-aware applications for their users. This configuration allows users to access each application without multiple username and password prompts.</a:t>
            </a:r>
          </a:p>
          <a:p>
            <a:pPr marL="0" indent="0">
              <a:buNone/>
            </a:pPr>
            <a:r>
              <a:rPr lang="en-US" dirty="0" smtClean="0"/>
              <a:t>In this case, the AD FS service at the identity provider is the identity provider.</a:t>
            </a:r>
            <a:r>
              <a:rPr lang="en-US" baseline="0" dirty="0" smtClean="0"/>
              <a:t> E</a:t>
            </a:r>
            <a:r>
              <a:rPr lang="en-US" dirty="0" smtClean="0"/>
              <a:t>ach application at each service provider is a service provider and each AD FS service at the service provider is both an identity provider and a service provider. This is because, it is the service provider to AD FS at the identity provider and is the identity provider to each application at its respective service provider.</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5602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AD FS supports multiple industry standards. Concerning Active Directory Federation Services 2.0 and the newer versions, the primary supported standards are WS-Federation, WS-Trust, and Secure Application Markup Language (SAML). It is important to realize that even when authenticating a client using one of the WS-* protocols, a SAML token is still used. If the authentication request is SAML, then an SAML 2.0 token is issued. If the authentication request is WS-Federation or WS-Trust, than a SAML 1.1 token is issued.</a:t>
            </a:r>
          </a:p>
          <a:p>
            <a:pPr marL="0" indent="0">
              <a:buNone/>
            </a:pPr>
            <a:r>
              <a:rPr lang="en-US" dirty="0" smtClean="0"/>
              <a:t>Starting with AD FS in Windows Server 2012 R2, AD FS also supports the OAuth Authorization Code Flow profile in</a:t>
            </a:r>
            <a:r>
              <a:rPr lang="en-US" baseline="0" dirty="0" smtClean="0"/>
              <a:t> addition to</a:t>
            </a:r>
            <a:r>
              <a:rPr lang="en-US" dirty="0" smtClean="0"/>
              <a:t> JavaScript Object Notation (JSON) web tokens.</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8613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 using the federation server configuration utility, a deployment type must be selected. In AD FS 2.0 and Windows Server 2012, Standalone federation server is an option. There are virtually no reasons to use this deployment option. Even for a test environment, the differences between it and a farm are too significant to mimic a production deployment in any capacity.</a:t>
            </a:r>
          </a:p>
          <a:p>
            <a:pPr marL="0" indent="0">
              <a:buNone/>
            </a:pPr>
            <a:r>
              <a:rPr lang="en-US" dirty="0" smtClean="0"/>
              <a:t>Because of these shortcomings, this option was removed in Windows Server 2012 R2.</a:t>
            </a:r>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8533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9C0936-D4FA-4DD0-9243-1757BE607635}" type="slidenum">
              <a:rPr lang="fr-FR" smtClean="0"/>
              <a:t>15</a:t>
            </a:fld>
            <a:endParaRPr lang="fr-FR" dirty="0"/>
          </a:p>
        </p:txBody>
      </p:sp>
    </p:spTree>
    <p:extLst>
      <p:ext uri="{BB962C8B-B14F-4D97-AF65-F5344CB8AC3E}">
        <p14:creationId xmlns:p14="http://schemas.microsoft.com/office/powerpoint/2010/main" val="15498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deploying AD FS, it is important to consider Domain Name System (DNS). Typically AD FS is deployed in both the intranet and Demilitarized Zone (DMZ). To allow users to access AD FS externally, DNS is configured in a split-brain manner. This allows external clients to be directed to the Virtual IP (VIP) for the proxy servers while internal clients are directed to the VIP of the internal AD FS servers.</a:t>
            </a:r>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0611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AD FS service communication certificate is the Secure Sockets Layer (SSL) certificate. AD FS is ultimately a web service, and to secure communications with clients, this certificate is used.</a:t>
            </a:r>
          </a:p>
          <a:p>
            <a:pPr marL="0" indent="0">
              <a:buNone/>
            </a:pPr>
            <a:r>
              <a:rPr lang="en-US" dirty="0" smtClean="0"/>
              <a:t>Other than the name, this certificate is no different than any other SSL certificate obtained for a website. In almost all circumstances, it should come from a third-party Certification Authority (CA).</a:t>
            </a:r>
          </a:p>
          <a:p>
            <a:pPr marL="0" indent="0">
              <a:buNone/>
            </a:pPr>
            <a:r>
              <a:rPr lang="en-US" dirty="0" smtClean="0"/>
              <a:t>The subject name should match the AD FS service name, not any individual server. Wildcard certificates are supported, as are certificates that use subject alternative names.</a:t>
            </a:r>
          </a:p>
          <a:p>
            <a:pPr marL="0" indent="0">
              <a:buNone/>
            </a:pPr>
            <a:r>
              <a:rPr lang="en-US" dirty="0" smtClean="0"/>
              <a:t>Typically, the same SSL certificate is used on the AD FS servers and the AD FS proxy (or Wireless Application Protocol (WAP)) servers.</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2932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AD FS Token-Signing certificate is used to sign the SAML tokens that authenticate clients. By default, AD FS will create a self-signed certificate and store it in Active Directory. This can be replaced with a certificate obtained from an internal or a third-party CA if desired.</a:t>
            </a:r>
          </a:p>
          <a:p>
            <a:pPr marL="0" indent="0">
              <a:buNone/>
            </a:pPr>
            <a:r>
              <a:rPr lang="en-US" dirty="0" smtClean="0"/>
              <a:t>No EKU or subject name requirements exist.</a:t>
            </a:r>
          </a:p>
          <a:p>
            <a:pPr marL="0" indent="0">
              <a:buNone/>
            </a:pPr>
            <a:r>
              <a:rPr lang="en-US" dirty="0" smtClean="0"/>
              <a:t>Each relying party (service provider) partner must trust this certificate. When this certificate needs to be changed, the replying parties need to be updated. Failure to do this will result in the failure of authentication to relying parties.</a:t>
            </a:r>
          </a:p>
          <a:p>
            <a:pPr marL="0" indent="0">
              <a:buNone/>
            </a:pPr>
            <a:endParaRPr lang="en-US" dirty="0" smtClean="0"/>
          </a:p>
          <a:p>
            <a:pPr marL="0" indent="0">
              <a:buNone/>
            </a:pPr>
            <a:r>
              <a:rPr lang="en-US" dirty="0" smtClean="0"/>
              <a:t>The AD FS Token Encrypting</a:t>
            </a:r>
            <a:r>
              <a:rPr lang="en-US" baseline="0" dirty="0" smtClean="0"/>
              <a:t> or </a:t>
            </a:r>
            <a:r>
              <a:rPr lang="en-US" dirty="0" smtClean="0"/>
              <a:t>Decrypting certificate is used to encrypt the SAML tokens used for authentication. This is </a:t>
            </a:r>
            <a:r>
              <a:rPr lang="en-US" i="1" dirty="0" smtClean="0"/>
              <a:t>optional</a:t>
            </a:r>
            <a:r>
              <a:rPr lang="en-US" dirty="0" smtClean="0"/>
              <a:t> and encryption is not done by default.</a:t>
            </a:r>
          </a:p>
          <a:p>
            <a:pPr marL="0" indent="0">
              <a:buNone/>
            </a:pPr>
            <a:r>
              <a:rPr lang="en-US" dirty="0" smtClean="0"/>
              <a:t>This certificate is only used if AD FS is a claims provider (service provider) to a partner. In this case, the certificate’s public key is stored by the partner and is used to encrypt tokens sent to AD FS.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7246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1123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400790" y="3783032"/>
            <a:ext cx="6080760" cy="4897829"/>
          </a:xfrm>
        </p:spPr>
        <p:txBody>
          <a:bodyPr/>
          <a:lstStyle/>
          <a:p>
            <a:endParaRPr lang="en-US" dirty="0"/>
          </a:p>
        </p:txBody>
      </p:sp>
    </p:spTree>
    <p:extLst>
      <p:ext uri="{BB962C8B-B14F-4D97-AF65-F5344CB8AC3E}">
        <p14:creationId xmlns:p14="http://schemas.microsoft.com/office/powerpoint/2010/main" val="297460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71475"/>
            <a:ext cx="6083300" cy="34210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9C0936-D4FA-4DD0-9243-1757BE607635}" type="slidenum">
              <a:rPr lang="fr-FR" smtClean="0"/>
              <a:t>20</a:t>
            </a:fld>
            <a:endParaRPr lang="fr-FR" dirty="0"/>
          </a:p>
        </p:txBody>
      </p:sp>
    </p:spTree>
    <p:extLst>
      <p:ext uri="{BB962C8B-B14F-4D97-AF65-F5344CB8AC3E}">
        <p14:creationId xmlns:p14="http://schemas.microsoft.com/office/powerpoint/2010/main" val="94660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71475"/>
            <a:ext cx="6083300" cy="3421063"/>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23564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1701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2781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9C0936-D4FA-4DD0-9243-1757BE607635}" type="slidenum">
              <a:rPr lang="fr-FR" smtClean="0"/>
              <a:t>24</a:t>
            </a:fld>
            <a:endParaRPr lang="fr-FR" dirty="0"/>
          </a:p>
        </p:txBody>
      </p:sp>
    </p:spTree>
    <p:extLst>
      <p:ext uri="{BB962C8B-B14F-4D97-AF65-F5344CB8AC3E}">
        <p14:creationId xmlns:p14="http://schemas.microsoft.com/office/powerpoint/2010/main" val="3547476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4718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4509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9C0936-D4FA-4DD0-9243-1757BE607635}" type="slidenum">
              <a:rPr lang="fr-FR" smtClean="0"/>
              <a:t>27</a:t>
            </a:fld>
            <a:endParaRPr lang="fr-FR" dirty="0"/>
          </a:p>
        </p:txBody>
      </p:sp>
    </p:spTree>
    <p:extLst>
      <p:ext uri="{BB962C8B-B14F-4D97-AF65-F5344CB8AC3E}">
        <p14:creationId xmlns:p14="http://schemas.microsoft.com/office/powerpoint/2010/main" val="1524217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It is important to point out that you still have to make the 443 </a:t>
            </a:r>
            <a:r>
              <a:rPr lang="en-US" dirty="0"/>
              <a:t>endpoint available </a:t>
            </a:r>
            <a:r>
              <a:rPr lang="en-US" baseline="0" dirty="0" smtClean="0"/>
              <a:t>on the AD FS server, but you configure it on </a:t>
            </a:r>
            <a:r>
              <a:rPr lang="en-IN" b="0" i="0" kern="1200" dirty="0" smtClean="0">
                <a:solidFill>
                  <a:schemeClr val="tx1"/>
                </a:solidFill>
                <a:effectLst/>
              </a:rPr>
              <a:t>access control list (</a:t>
            </a:r>
            <a:r>
              <a:rPr lang="en-US" baseline="0" dirty="0" smtClean="0"/>
              <a:t>ACL), so that only WAP servers can access it.</a:t>
            </a:r>
          </a:p>
          <a:p>
            <a:pPr marL="0" indent="0">
              <a:buNone/>
            </a:pPr>
            <a:r>
              <a:rPr lang="en-US" baseline="0" dirty="0" smtClean="0"/>
              <a:t>Notice that the internal client will use the internal Domain Name System (DNS) servers to resolve directly to the AD FS server. This conversation will happen over the VPN or Microsoft EXPRESSROUTE. </a:t>
            </a:r>
          </a:p>
          <a:p>
            <a:pPr marL="0" indent="0">
              <a:buNone/>
            </a:pPr>
            <a:r>
              <a:rPr lang="en-US" baseline="0" dirty="0" smtClean="0"/>
              <a:t>However, the client is now on the internet. It is important to point out that you still have to expose the 443 endpoint on the AD FS server, but you ACL it so that only WAP servers can access it. </a:t>
            </a:r>
          </a:p>
          <a:p>
            <a:pPr marL="0" indent="0">
              <a:buNone/>
            </a:pPr>
            <a:r>
              <a:rPr lang="en-US" baseline="0" dirty="0" smtClean="0"/>
              <a:t>Notice that the external client will use the internal DNS servers to resolve directly to the AD FS server. This conversation will happen over the VPN/EXPRESSROUTE. </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9753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scenario,</a:t>
            </a:r>
            <a:r>
              <a:rPr lang="en-US" baseline="0" dirty="0" smtClean="0"/>
              <a:t> on-premises clients do not need a connection to Azure because the AD FS server is located at the customer data center.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is important to highlight that this scenario requires that VPN or EXPRESSROUTE be working for authentication to work. There is more risk in this scenario than with the </a:t>
            </a:r>
            <a:r>
              <a:rPr lang="en-US" b="1" baseline="0" dirty="0" smtClean="0"/>
              <a:t>All in Azure</a:t>
            </a:r>
            <a:r>
              <a:rPr lang="en-US" baseline="0" dirty="0" smtClean="0"/>
              <a:t> approach.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1286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0972995"/>
              </p:ext>
            </p:extLst>
          </p:nvPr>
        </p:nvGraphicFramePr>
        <p:xfrm>
          <a:off x="685800" y="4740184"/>
          <a:ext cx="5366658" cy="2523744"/>
        </p:xfrm>
        <a:graphic>
          <a:graphicData uri="http://schemas.openxmlformats.org/drawingml/2006/table">
            <a:tbl>
              <a:tblPr firstRow="1" firstCol="1" bandRow="1">
                <a:tableStyleId>{5C22544A-7EE6-4342-B048-85BDC9FD1C3A}</a:tableStyleId>
              </a:tblPr>
              <a:tblGrid>
                <a:gridCol w="2683329">
                  <a:extLst>
                    <a:ext uri="{9D8B030D-6E8A-4147-A177-3AD203B41FA5}">
                      <a16:colId xmlns:a16="http://schemas.microsoft.com/office/drawing/2014/main" xmlns="" val="20000"/>
                    </a:ext>
                  </a:extLst>
                </a:gridCol>
                <a:gridCol w="2683329">
                  <a:extLst>
                    <a:ext uri="{9D8B030D-6E8A-4147-A177-3AD203B41FA5}">
                      <a16:colId xmlns:a16="http://schemas.microsoft.com/office/drawing/2014/main" xmlns="" val="20001"/>
                    </a:ext>
                  </a:extLst>
                </a:gridCol>
              </a:tblGrid>
              <a:tr h="0">
                <a:tc>
                  <a:txBody>
                    <a:bodyPr/>
                    <a:lstStyle/>
                    <a:p>
                      <a:pPr marL="457200">
                        <a:lnSpc>
                          <a:spcPct val="115000"/>
                        </a:lnSpc>
                        <a:spcAft>
                          <a:spcPts val="0"/>
                        </a:spcAft>
                      </a:pPr>
                      <a:r>
                        <a:rPr lang="en-US" sz="1100" dirty="0">
                          <a:effectLst/>
                        </a:rPr>
                        <a:t>Terminology List</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1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marL="457200">
                        <a:lnSpc>
                          <a:spcPct val="115000"/>
                        </a:lnSpc>
                        <a:spcAft>
                          <a:spcPts val="0"/>
                        </a:spcAft>
                      </a:pPr>
                      <a:r>
                        <a:rPr lang="en-US" sz="1100" b="1" dirty="0">
                          <a:effectLst/>
                        </a:rPr>
                        <a:t>Abbreviations/Acronyms</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100" b="1" dirty="0">
                          <a:effectLst/>
                        </a:rPr>
                        <a:t>Expansion</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marL="457200">
                        <a:lnSpc>
                          <a:spcPct val="115000"/>
                        </a:lnSpc>
                        <a:spcAft>
                          <a:spcPts val="0"/>
                        </a:spcAft>
                      </a:pPr>
                      <a:r>
                        <a:rPr lang="en-US" sz="1400" b="1" kern="1200" dirty="0" smtClean="0">
                          <a:solidFill>
                            <a:schemeClr val="lt1"/>
                          </a:solidFill>
                          <a:latin typeface="+mn-lt"/>
                          <a:ea typeface="+mn-ea"/>
                          <a:cs typeface="+mn-cs"/>
                        </a:rPr>
                        <a:t>IdP</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Identity Provider</a:t>
                      </a:r>
                      <a:endParaRPr lang="en-IN" sz="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457200">
                        <a:lnSpc>
                          <a:spcPct val="115000"/>
                        </a:lnSpc>
                        <a:spcAft>
                          <a:spcPts val="0"/>
                        </a:spcAft>
                      </a:pPr>
                      <a:r>
                        <a:rPr lang="en-US" sz="1100" dirty="0">
                          <a:effectLst/>
                        </a:rPr>
                        <a:t> </a:t>
                      </a:r>
                      <a:r>
                        <a:rPr lang="en-US" sz="1100" dirty="0" smtClean="0">
                          <a:effectLst/>
                        </a:rPr>
                        <a:t>WIA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100" dirty="0" smtClean="0">
                          <a:effectLst/>
                        </a:rPr>
                        <a:t>Windows Integrated Authentication</a:t>
                      </a:r>
                      <a:r>
                        <a:rPr lang="en-US" sz="11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457200">
                        <a:lnSpc>
                          <a:spcPct val="115000"/>
                        </a:lnSpc>
                        <a:spcAft>
                          <a:spcPts val="0"/>
                        </a:spcAft>
                      </a:pPr>
                      <a:r>
                        <a:rPr lang="en-US" sz="1100" dirty="0">
                          <a:effectLst/>
                        </a:rPr>
                        <a:t> </a:t>
                      </a:r>
                      <a:r>
                        <a:rPr lang="en-US" sz="1100" dirty="0" smtClean="0">
                          <a:effectLst/>
                        </a:rPr>
                        <a:t>WID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100" dirty="0">
                          <a:effectLst/>
                        </a:rPr>
                        <a:t> </a:t>
                      </a:r>
                      <a:r>
                        <a:rPr lang="en-US" sz="1100" dirty="0" smtClean="0">
                          <a:effectLst/>
                        </a:rPr>
                        <a:t>Windows Internal Database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SAML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Security Assertion Markup Language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WAP</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Web Application Proxy</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DMZ</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Demilitarized Zone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VIP</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200" kern="1200" dirty="0" smtClean="0">
                          <a:solidFill>
                            <a:schemeClr val="dk1"/>
                          </a:solidFill>
                          <a:latin typeface="+mn-lt"/>
                          <a:ea typeface="+mn-ea"/>
                          <a:cs typeface="+mn-cs"/>
                        </a:rPr>
                        <a:t>Virtual IP</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SSL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Secure Sockets Layer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LOB</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line of business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0">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AD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100" dirty="0" smtClean="0">
                          <a:effectLst/>
                          <a:latin typeface="Calibri" panose="020F0502020204030204" pitchFamily="34" charset="0"/>
                          <a:ea typeface="Calibri" panose="020F0502020204030204" pitchFamily="34" charset="0"/>
                          <a:cs typeface="Times New Roman" panose="02020603050405020304" pitchFamily="18" charset="0"/>
                        </a:rPr>
                        <a:t>Active Directory Domain Services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bl>
          </a:graphicData>
        </a:graphic>
      </p:graphicFrame>
      <p:sp>
        <p:nvSpPr>
          <p:cNvPr id="7" name="Slide Image Placeholder 6"/>
          <p:cNvSpPr>
            <a:spLocks noGrp="1" noRot="1" noChangeAspect="1"/>
          </p:cNvSpPr>
          <p:nvPr>
            <p:ph type="sldImg"/>
          </p:nvPr>
        </p:nvSpPr>
        <p:spPr>
          <a:xfrm>
            <a:off x="400050" y="371475"/>
            <a:ext cx="6083300" cy="3421063"/>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202929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DNS must</a:t>
            </a:r>
            <a:r>
              <a:rPr lang="en-US" baseline="0" dirty="0" smtClean="0"/>
              <a:t> be changed manually to failover. This may take time depending on how quickly you can change the Internet DNS hosts, and </a:t>
            </a:r>
            <a:r>
              <a:rPr lang="en-IN" sz="1200" b="0" i="0" kern="1200" dirty="0" smtClean="0">
                <a:solidFill>
                  <a:schemeClr val="tx1"/>
                </a:solidFill>
                <a:effectLst/>
                <a:latin typeface="Segoe UI" panose="020B0502040204020203" pitchFamily="34" charset="0"/>
                <a:ea typeface="+mn-ea"/>
                <a:cs typeface="+mn-cs"/>
              </a:rPr>
              <a:t>time to live (TTL) </a:t>
            </a:r>
            <a:r>
              <a:rPr lang="en-US" baseline="0" dirty="0" smtClean="0"/>
              <a:t>should be set very low on those records.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DNS must</a:t>
            </a:r>
            <a:r>
              <a:rPr lang="en-US" baseline="0" dirty="0" smtClean="0"/>
              <a:t> be changed manually to failover. This may take time depending on how quickly you can change the Internet DNS hosts, and TTL should be set very low on those records.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5413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animated slide will walk you through using Azure and on-premises traffic flow.</a:t>
            </a:r>
          </a:p>
          <a:p>
            <a:endParaRPr lang="en-US" dirty="0" smtClean="0"/>
          </a:p>
          <a:p>
            <a:r>
              <a:rPr lang="en-US" dirty="0" smtClean="0"/>
              <a:t>This scenario</a:t>
            </a:r>
            <a:r>
              <a:rPr lang="en-US" baseline="0" dirty="0" smtClean="0"/>
              <a:t> has full AD FS configurations in both Azure and on-premises. A third-party Geo-DNS must be used because Azure traffic manager does not support load balancing (LB) between Azure and anything else. </a:t>
            </a:r>
            <a:endParaRPr lang="en-US" dirty="0" smtClean="0"/>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01743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slide shows the traffic flow</a:t>
            </a:r>
            <a:r>
              <a:rPr lang="en-US" baseline="0" dirty="0" smtClean="0"/>
              <a:t> using the Azure load balancing feature.  </a:t>
            </a:r>
          </a:p>
          <a:p>
            <a:pPr marL="0" indent="0">
              <a:buNone/>
            </a:pPr>
            <a:r>
              <a:rPr lang="en-US" baseline="0" dirty="0" smtClean="0"/>
              <a:t>Host files must be used on the WAP servers or the traffic will flow through the internal VIP. This can make troubleshooting more difficult because the traffic flow cannot be followed. </a:t>
            </a:r>
          </a:p>
          <a:p>
            <a:endParaRPr lang="en-US" dirty="0" smtClean="0"/>
          </a:p>
          <a:p>
            <a:pPr marL="0" indent="0">
              <a:buNone/>
            </a:pPr>
            <a:r>
              <a:rPr lang="en-US" b="1" dirty="0" smtClean="0"/>
              <a:t>External VIP</a:t>
            </a:r>
          </a:p>
          <a:p>
            <a:pPr marL="171450" marR="0" indent="-171450" fontAlgn="auto">
              <a:lnSpc>
                <a:spcPct val="100000"/>
              </a:lnSpc>
              <a:spcBef>
                <a:spcPts val="0"/>
              </a:spcBef>
              <a:spcAft>
                <a:spcPts val="0"/>
              </a:spcAft>
              <a:buClrTx/>
              <a:buSzTx/>
              <a:buFont typeface="Arial" panose="020B0604020202020204" pitchFamily="34" charset="0"/>
              <a:buChar char="•"/>
              <a:tabLst/>
              <a:defRPr/>
            </a:pPr>
            <a:r>
              <a:rPr lang="en-US" dirty="0"/>
              <a:t>Can be configured through Azure </a:t>
            </a:r>
            <a:r>
              <a:rPr lang="en-US" dirty="0" smtClean="0"/>
              <a:t>GUI.</a:t>
            </a:r>
            <a:endParaRPr lang="en-US" dirty="0"/>
          </a:p>
          <a:p>
            <a:endParaRPr lang="en-US" dirty="0" smtClean="0"/>
          </a:p>
          <a:p>
            <a:pPr marL="0" indent="0">
              <a:buNone/>
            </a:pPr>
            <a:r>
              <a:rPr lang="en-US" b="1" dirty="0" smtClean="0"/>
              <a:t>Internal VIP</a:t>
            </a:r>
          </a:p>
          <a:p>
            <a:pPr marL="171450" indent="-171450">
              <a:buFont typeface="Arial" panose="020B0604020202020204" pitchFamily="34" charset="0"/>
              <a:buChar char="•"/>
            </a:pPr>
            <a:r>
              <a:rPr lang="en-US" dirty="0" smtClean="0"/>
              <a:t>Internal DIP load balancing configured through Windows PowerShell.</a:t>
            </a:r>
          </a:p>
          <a:p>
            <a:pPr marL="171450" indent="-171450">
              <a:buFont typeface="Arial" panose="020B0604020202020204" pitchFamily="34" charset="0"/>
              <a:buChar char="•"/>
            </a:pPr>
            <a:r>
              <a:rPr lang="en-US" dirty="0" smtClean="0"/>
              <a:t>Site-to-site load balancing: Windows PowerShell through GUI Traffic Manager.</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44535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89DB6A-E92B-415B-AFB4-9C72D4A9006D}"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 2015 Microsoft Corporation                                 Microsoft Confidential </a:t>
            </a:r>
            <a:endParaRPr lang="en-US" dirty="0" smtClean="0"/>
          </a:p>
        </p:txBody>
      </p:sp>
      <p:sp>
        <p:nvSpPr>
          <p:cNvPr id="8" name="Slide Image Placeholder 7"/>
          <p:cNvSpPr>
            <a:spLocks noGrp="1" noRot="1" noChangeAspect="1"/>
          </p:cNvSpPr>
          <p:nvPr>
            <p:ph type="sldImg"/>
          </p:nvPr>
        </p:nvSpPr>
        <p:spPr>
          <a:xfrm>
            <a:off x="400050" y="371475"/>
            <a:ext cx="6083300" cy="3421063"/>
          </a:xfrm>
        </p:spPr>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208524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lumMod val="95000"/>
                <a:lumOff val="5000"/>
              </a:schemeClr>
            </a:solidFill>
          </a:ln>
        </p:spPr>
        <p:txBody>
          <a:bodyPr/>
          <a:lstStyle/>
          <a:p>
            <a:endParaRPr lang="en-IN" dirty="0"/>
          </a:p>
        </p:txBody>
      </p:sp>
      <p:sp>
        <p:nvSpPr>
          <p:cNvPr id="4" name="Slide Number Placeholder 3"/>
          <p:cNvSpPr>
            <a:spLocks noGrp="1"/>
          </p:cNvSpPr>
          <p:nvPr>
            <p:ph type="sldNum" sz="quarter" idx="10"/>
          </p:nvPr>
        </p:nvSpPr>
        <p:spPr/>
        <p:txBody>
          <a:bodyPr/>
          <a:lstStyle/>
          <a:p>
            <a:fld id="{279C0936-D4FA-4DD0-9243-1757BE607635}" type="slidenum">
              <a:rPr lang="fr-FR" smtClean="0"/>
              <a:t>4</a:t>
            </a:fld>
            <a:endParaRPr lang="fr-FR" dirty="0"/>
          </a:p>
        </p:txBody>
      </p:sp>
    </p:spTree>
    <p:extLst>
      <p:ext uri="{BB962C8B-B14F-4D97-AF65-F5344CB8AC3E}">
        <p14:creationId xmlns:p14="http://schemas.microsoft.com/office/powerpoint/2010/main" val="162042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lumMod val="95000"/>
                <a:lumOff val="5000"/>
              </a:schemeClr>
            </a:solidFill>
          </a:ln>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8878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lumMod val="95000"/>
                <a:lumOff val="5000"/>
              </a:schemeClr>
            </a:solidFill>
          </a:ln>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8535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2039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5526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71475"/>
            <a:ext cx="6083300" cy="3421063"/>
          </a:xfrm>
        </p:spPr>
      </p:sp>
      <p:sp>
        <p:nvSpPr>
          <p:cNvPr id="3" name="Notes Placeholder 2"/>
          <p:cNvSpPr>
            <a:spLocks noGrp="1"/>
          </p:cNvSpPr>
          <p:nvPr>
            <p:ph type="body" idx="1"/>
          </p:nvPr>
        </p:nvSpPr>
        <p:spPr/>
        <p:txBody>
          <a:bodyPr/>
          <a:lstStyle/>
          <a:p>
            <a:pPr marL="0" indent="0">
              <a:buNone/>
            </a:pPr>
            <a:r>
              <a:rPr lang="en-US" dirty="0" smtClean="0"/>
              <a:t>There are multiple versions of Active Directory Federation Services (AD FS). AD FS version 1.x should be avoided if possible. It is important to realize that AD FS version 1.x is included in operating systems up to and including Windows Server 2008 R2. If Active Directory Federation Services 2.0 is required on Windows Server 2008 R2, then it must be downloaded from the web, and not installed through Server Manager.</a:t>
            </a:r>
          </a:p>
          <a:p>
            <a:pPr marL="0" indent="0">
              <a:buNone/>
            </a:pPr>
            <a:endParaRPr lang="en-US" dirty="0" smtClean="0"/>
          </a:p>
          <a:p>
            <a:pPr marL="0" indent="0">
              <a:buNone/>
            </a:pPr>
            <a:r>
              <a:rPr lang="en-US" b="1" dirty="0" smtClean="0"/>
              <a:t>Note:</a:t>
            </a:r>
            <a:r>
              <a:rPr lang="en-US" b="0" baseline="0" dirty="0" smtClean="0"/>
              <a:t> </a:t>
            </a:r>
            <a:r>
              <a:rPr lang="en-US" dirty="0" smtClean="0"/>
              <a:t>If Active Directory Federation Services 1.1 is installed through Server Manager but Active Directory Federation Services 2.0 was required, the operating system should be reinstalled to avoid conflict. Active Directory Federation Services 1.1 cannot just be removed.</a:t>
            </a:r>
          </a:p>
          <a:p>
            <a:pPr marL="0" indent="0">
              <a:buNone/>
            </a:pPr>
            <a:endParaRPr lang="en-US" dirty="0" smtClean="0"/>
          </a:p>
          <a:p>
            <a:pPr marL="0" indent="0">
              <a:buNone/>
            </a:pPr>
            <a:r>
              <a:rPr lang="en-US" dirty="0" smtClean="0"/>
              <a:t>AD FS in Windows Server 2012 is essentially identical to Active Directory Federation Services 2.0. There are a few additional Windows PowerShell cmdlets but otherwise it is functionally the same. </a:t>
            </a:r>
          </a:p>
          <a:p>
            <a:pPr marL="0" indent="0">
              <a:buNone/>
            </a:pPr>
            <a:r>
              <a:rPr lang="en-US" dirty="0" smtClean="0"/>
              <a:t>AD FS in Windows Server 2012 R2 adds many features to the previous versions of AD FS. These will be covered in more detail in the remainder of this workshop. Two of the significant new features are:</a:t>
            </a:r>
          </a:p>
          <a:p>
            <a:pPr marL="171450" lvl="0" indent="-171450">
              <a:buFont typeface="Arial" panose="020B0604020202020204" pitchFamily="34" charset="0"/>
              <a:buChar char="•"/>
            </a:pPr>
            <a:r>
              <a:rPr lang="en-US" dirty="0" smtClean="0"/>
              <a:t>Device registration (Workplace Join)</a:t>
            </a:r>
          </a:p>
          <a:p>
            <a:pPr marL="171450" lvl="0" indent="-171450">
              <a:buFont typeface="Arial" panose="020B0604020202020204" pitchFamily="34" charset="0"/>
              <a:buChar char="•"/>
            </a:pPr>
            <a:r>
              <a:rPr lang="en-US" dirty="0" smtClean="0"/>
              <a:t>Enhanced support for Multifactor Authentication</a:t>
            </a: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939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prstGeom prst="rect">
            <a:avLst/>
          </a:prstGeom>
        </p:spPr>
        <p:txBody>
          <a:bodyPr vert="horz"/>
          <a:lstStyle>
            <a:lvl1pPr>
              <a:buFontTx/>
              <a:buNone/>
              <a:defRPr sz="1867">
                <a:solidFill>
                  <a:srgbClr val="000000"/>
                </a:solidFill>
                <a:latin typeface="+mn-lt"/>
              </a:defRPr>
            </a:lvl1pPr>
          </a:lstStyle>
          <a:p>
            <a:r>
              <a:rPr lang="en-US" dirty="0" smtClean="0"/>
              <a:t>Click icon to add picture</a:t>
            </a:r>
            <a:endParaRPr lang="en-US" dirty="0"/>
          </a:p>
        </p:txBody>
      </p:sp>
      <p:sp>
        <p:nvSpPr>
          <p:cNvPr id="17" name="Title 16"/>
          <p:cNvSpPr>
            <a:spLocks noGrp="1"/>
          </p:cNvSpPr>
          <p:nvPr>
            <p:ph type="title" hasCustomPrompt="1"/>
          </p:nvPr>
        </p:nvSpPr>
        <p:spPr>
          <a:xfrm>
            <a:off x="0" y="1219200"/>
            <a:ext cx="4876800" cy="2438400"/>
          </a:xfrm>
          <a:prstGeom prst="rect">
            <a:avLst/>
          </a:prstGeom>
          <a:solidFill>
            <a:schemeClr val="accent1">
              <a:alpha val="94000"/>
            </a:schemeClr>
          </a:solidFill>
        </p:spPr>
        <p:txBody>
          <a:bodyPr vert="horz" lIns="182880" tIns="137160">
            <a:normAutofit/>
          </a:bodyPr>
          <a:lstStyle>
            <a:lvl1pPr algn="l">
              <a:defRPr sz="4000">
                <a:solidFill>
                  <a:schemeClr val="tx1"/>
                </a:solidFill>
                <a:latin typeface="Segoe UI" panose="020B0502040204020203" pitchFamily="34" charset="0"/>
                <a:cs typeface="Segoe UI" panose="020B0502040204020203"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651805"/>
            <a:ext cx="2438400" cy="1219200"/>
          </a:xfrm>
          <a:prstGeom prst="rect">
            <a:avLst/>
          </a:prstGeom>
          <a:solidFill>
            <a:schemeClr val="bg2">
              <a:alpha val="89000"/>
            </a:schemeClr>
          </a:solidFill>
        </p:spPr>
        <p:txBody>
          <a:bodyPr vert="horz" lIns="182880" tIns="137160">
            <a:normAutofit/>
          </a:bodyPr>
          <a:lstStyle>
            <a:lvl1pPr marL="0" indent="0">
              <a:lnSpc>
                <a:spcPct val="100000"/>
              </a:lnSpc>
              <a:buFontTx/>
              <a:buNone/>
              <a:defRPr sz="1867" baseline="0">
                <a:solidFill>
                  <a:schemeClr val="tx1"/>
                </a:solidFill>
                <a:latin typeface="+mn-lt"/>
              </a:defRPr>
            </a:lvl1pPr>
            <a:lvl2pPr marL="0" indent="0">
              <a:buFontTx/>
              <a:buNone/>
              <a:defRPr sz="1867" baseline="0">
                <a:latin typeface="Segoe Pro Light"/>
              </a:defRPr>
            </a:lvl2pPr>
            <a:lvl3pPr marL="0" indent="0">
              <a:buFontTx/>
              <a:buNone/>
              <a:defRPr sz="1867" baseline="0">
                <a:latin typeface="Segoe Pro Light"/>
              </a:defRPr>
            </a:lvl3pPr>
            <a:lvl4pPr marL="0" indent="0">
              <a:buFontTx/>
              <a:buNone/>
              <a:defRPr sz="1867" baseline="0">
                <a:latin typeface="Segoe Pro Light"/>
              </a:defRPr>
            </a:lvl4pPr>
            <a:lvl5pPr marL="0" indent="0">
              <a:buFontTx/>
              <a:buNone/>
              <a:defRPr sz="1867"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101600" y="24384"/>
            <a:ext cx="1524000" cy="559816"/>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7207699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ext content, normal,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5054600"/>
          </a:xfrm>
          <a:prstGeom prst="rect">
            <a:avLst/>
          </a:prstGeom>
        </p:spPr>
        <p:txBody>
          <a:bodyPr vert="horz" lIns="182880" tIns="137160">
            <a:normAutofit/>
          </a:bodyPr>
          <a:lstStyle>
            <a:lvl1pPr marL="0" indent="0">
              <a:spcBef>
                <a:spcPts val="400"/>
              </a:spcBef>
              <a:buFontTx/>
              <a:buNone/>
              <a:defRPr sz="1867" baseline="0">
                <a:solidFill>
                  <a:srgbClr val="000000"/>
                </a:solidFill>
                <a:latin typeface="+mn-lt"/>
              </a:defRPr>
            </a:lvl1pPr>
          </a:lstStyle>
          <a:p>
            <a:pPr lvl="0"/>
            <a:r>
              <a:rPr lang="en-US" dirty="0"/>
              <a:t>Click to edit slide content</a:t>
            </a:r>
          </a:p>
        </p:txBody>
      </p:sp>
    </p:spTree>
    <p:extLst>
      <p:ext uri="{BB962C8B-B14F-4D97-AF65-F5344CB8AC3E}">
        <p14:creationId xmlns:p14="http://schemas.microsoft.com/office/powerpoint/2010/main" val="19401025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image backgroun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prstGeom prst="rect">
            <a:avLst/>
          </a:prstGeom>
        </p:spPr>
        <p:txBody>
          <a:bodyPr vert="horz"/>
          <a:lstStyle>
            <a:lvl1pPr>
              <a:buFontTx/>
              <a:buNone/>
              <a:defRPr sz="1867">
                <a:solidFill>
                  <a:srgbClr val="000000"/>
                </a:solidFill>
                <a:latin typeface="+mn-lt"/>
              </a:defRPr>
            </a:lvl1pPr>
          </a:lstStyle>
          <a:p>
            <a:r>
              <a:rPr lang="en-US" dirty="0" smtClean="0"/>
              <a:t>Click icon to add picture</a:t>
            </a:r>
            <a:endParaRPr lang="en-US" dirty="0"/>
          </a:p>
        </p:txBody>
      </p:sp>
      <p:sp>
        <p:nvSpPr>
          <p:cNvPr id="17" name="Title 16"/>
          <p:cNvSpPr>
            <a:spLocks noGrp="1"/>
          </p:cNvSpPr>
          <p:nvPr>
            <p:ph type="title" hasCustomPrompt="1"/>
          </p:nvPr>
        </p:nvSpPr>
        <p:spPr>
          <a:xfrm>
            <a:off x="0" y="1219200"/>
            <a:ext cx="4876800" cy="2438400"/>
          </a:xfrm>
          <a:prstGeom prst="rect">
            <a:avLst/>
          </a:prstGeom>
          <a:solidFill>
            <a:schemeClr val="accent1">
              <a:alpha val="94000"/>
            </a:schemeClr>
          </a:solidFill>
        </p:spPr>
        <p:txBody>
          <a:bodyPr vert="horz" lIns="182880" tIns="137160">
            <a:normAutofit/>
          </a:bodyPr>
          <a:lstStyle>
            <a:lvl1pPr algn="l">
              <a:defRPr sz="4000">
                <a:solidFill>
                  <a:srgbClr val="FFFFFF"/>
                </a:solidFill>
                <a:latin typeface="Segoe UI" panose="020B0502040204020203" pitchFamily="34" charset="0"/>
                <a:cs typeface="Segoe UI" panose="020B0502040204020203"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651805"/>
            <a:ext cx="2438400" cy="1219200"/>
          </a:xfrm>
          <a:prstGeom prst="rect">
            <a:avLst/>
          </a:prstGeom>
          <a:solidFill>
            <a:schemeClr val="accent6">
              <a:alpha val="89000"/>
            </a:schemeClr>
          </a:solidFill>
        </p:spPr>
        <p:txBody>
          <a:bodyPr vert="horz" lIns="182880" tIns="137160">
            <a:normAutofit/>
          </a:bodyPr>
          <a:lstStyle>
            <a:lvl1pPr marL="0" indent="0">
              <a:lnSpc>
                <a:spcPct val="100000"/>
              </a:lnSpc>
              <a:buFontTx/>
              <a:buNone/>
              <a:defRPr sz="1867" baseline="0">
                <a:solidFill>
                  <a:srgbClr val="000000"/>
                </a:solidFill>
                <a:latin typeface="+mn-lt"/>
              </a:defRPr>
            </a:lvl1pPr>
            <a:lvl2pPr marL="0" indent="0">
              <a:buFontTx/>
              <a:buNone/>
              <a:defRPr sz="1867" baseline="0">
                <a:latin typeface="Segoe Pro Light"/>
              </a:defRPr>
            </a:lvl2pPr>
            <a:lvl3pPr marL="0" indent="0">
              <a:buFontTx/>
              <a:buNone/>
              <a:defRPr sz="1867" baseline="0">
                <a:latin typeface="Segoe Pro Light"/>
              </a:defRPr>
            </a:lvl3pPr>
            <a:lvl4pPr marL="0" indent="0">
              <a:buFontTx/>
              <a:buNone/>
              <a:defRPr sz="1867" baseline="0">
                <a:latin typeface="Segoe Pro Light"/>
              </a:defRPr>
            </a:lvl4pPr>
            <a:lvl5pPr marL="0" indent="0">
              <a:buFontTx/>
              <a:buNone/>
              <a:defRPr sz="1867"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101600" y="24384"/>
            <a:ext cx="1524000" cy="559816"/>
          </a:xfrm>
        </p:spPr>
        <p:txBody>
          <a:body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000000"/>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30003359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olor background">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0" y="1219200"/>
            <a:ext cx="4876800" cy="2438400"/>
          </a:xfrm>
          <a:prstGeom prst="rect">
            <a:avLst/>
          </a:prstGeom>
          <a:solidFill>
            <a:srgbClr val="0072C6"/>
          </a:solidFill>
        </p:spPr>
        <p:txBody>
          <a:bodyPr vert="horz" lIns="182880" tIns="137160">
            <a:normAutofit/>
          </a:bodyPr>
          <a:lstStyle>
            <a:lvl1pPr algn="l">
              <a:defRPr sz="4000">
                <a:solidFill>
                  <a:srgbClr val="FFFFFF"/>
                </a:solidFill>
                <a:latin typeface="Segoe UI" panose="020B0502040204020203" pitchFamily="34" charset="0"/>
                <a:cs typeface="Segoe UI" panose="020B0502040204020203"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651805"/>
            <a:ext cx="2438400" cy="1219200"/>
          </a:xfrm>
          <a:prstGeom prst="rect">
            <a:avLst/>
          </a:prstGeom>
          <a:solidFill>
            <a:schemeClr val="accent6">
              <a:alpha val="89000"/>
            </a:schemeClr>
          </a:solidFill>
        </p:spPr>
        <p:txBody>
          <a:bodyPr vert="horz" lIns="182880" tIns="137160">
            <a:normAutofit/>
          </a:bodyPr>
          <a:lstStyle>
            <a:lvl1pPr marL="0" indent="0">
              <a:lnSpc>
                <a:spcPct val="100000"/>
              </a:lnSpc>
              <a:buFontTx/>
              <a:buNone/>
              <a:defRPr sz="1867" baseline="0">
                <a:solidFill>
                  <a:srgbClr val="000000"/>
                </a:solidFill>
                <a:latin typeface="+mn-lt"/>
              </a:defRPr>
            </a:lvl1pPr>
            <a:lvl2pPr marL="0" indent="0">
              <a:buFontTx/>
              <a:buNone/>
              <a:defRPr sz="1867" baseline="0">
                <a:latin typeface="Segoe Pro Light"/>
              </a:defRPr>
            </a:lvl2pPr>
            <a:lvl3pPr marL="0" indent="0">
              <a:buFontTx/>
              <a:buNone/>
              <a:defRPr sz="1867" baseline="0">
                <a:latin typeface="Segoe Pro Light"/>
              </a:defRPr>
            </a:lvl3pPr>
            <a:lvl4pPr marL="0" indent="0">
              <a:buFontTx/>
              <a:buNone/>
              <a:defRPr sz="1867" baseline="0">
                <a:latin typeface="Segoe Pro Light"/>
              </a:defRPr>
            </a:lvl4pPr>
            <a:lvl5pPr marL="0" indent="0">
              <a:buFontTx/>
              <a:buNone/>
              <a:defRPr sz="1867" baseline="0">
                <a:latin typeface="Segoe Pro Light"/>
              </a:defRPr>
            </a:lvl5pPr>
          </a:lstStyle>
          <a:p>
            <a:pPr lvl="0"/>
            <a:r>
              <a:rPr lang="en-US" dirty="0" smtClean="0"/>
              <a:t>Click to edit slide content</a:t>
            </a:r>
          </a:p>
        </p:txBody>
      </p:sp>
      <p:sp>
        <p:nvSpPr>
          <p:cNvPr id="5" name="Picture Placeholder 2"/>
          <p:cNvSpPr>
            <a:spLocks noGrp="1"/>
          </p:cNvSpPr>
          <p:nvPr>
            <p:ph type="pic" sz="quarter" idx="17"/>
          </p:nvPr>
        </p:nvSpPr>
        <p:spPr>
          <a:xfrm>
            <a:off x="101600" y="24384"/>
            <a:ext cx="1524000" cy="559816"/>
          </a:xfrm>
        </p:spPr>
        <p:txBody>
          <a:bodyPr/>
          <a:lstStyle/>
          <a:p>
            <a:r>
              <a:rPr lang="en-US" dirty="0" smtClean="0"/>
              <a:t>Click icon to add picture</a:t>
            </a:r>
            <a:endParaRPr lang="en-US" dirty="0"/>
          </a:p>
        </p:txBody>
      </p:sp>
      <p:sp>
        <p:nvSpPr>
          <p:cNvPr id="7"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FFFFFF"/>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34438595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FFFFF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lstStyle>
            <a:lvl1pPr marL="0" indent="0">
              <a:spcBef>
                <a:spcPts val="400"/>
              </a:spcBef>
              <a:buFontTx/>
              <a:buNone/>
              <a:defRPr sz="4000" baseline="0">
                <a:solidFill>
                  <a:srgbClr val="FFFFFF"/>
                </a:solidFill>
                <a:latin typeface="Segoe UI" panose="020B0502040204020203" pitchFamily="34" charset="0"/>
              </a:defRPr>
            </a:lvl1pPr>
          </a:lstStyle>
          <a:p>
            <a:pPr lvl="0"/>
            <a:r>
              <a:rPr lang="en-US" dirty="0"/>
              <a:t>Click to edit slide content</a:t>
            </a:r>
          </a:p>
        </p:txBody>
      </p:sp>
    </p:spTree>
    <p:extLst>
      <p:ext uri="{BB962C8B-B14F-4D97-AF65-F5344CB8AC3E}">
        <p14:creationId xmlns:p14="http://schemas.microsoft.com/office/powerpoint/2010/main" val="33036028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solidFill>
                <a:latin typeface="+mn-lt"/>
              </a:defRPr>
            </a:lvl1pPr>
          </a:lstStyle>
          <a:p>
            <a:fld id="{74A398B2-5A34-1A4A-811E-F4027282568C}" type="slidenum">
              <a:rPr lang="en-US" smtClean="0">
                <a:solidFill>
                  <a:srgbClr val="000000"/>
                </a:solidFill>
              </a:rPr>
              <a:pPr/>
              <a:t>‹#›</a:t>
            </a:fld>
            <a:endParaRPr lang="en-US" dirty="0">
              <a:solidFill>
                <a:srgbClr val="000000"/>
              </a:solidFill>
            </a:endParaRPr>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normAutofit/>
          </a:bodyPr>
          <a:lstStyle>
            <a:lvl1pPr marL="0" indent="0">
              <a:spcBef>
                <a:spcPts val="400"/>
              </a:spcBef>
              <a:buFontTx/>
              <a:buNone/>
              <a:defRPr sz="4000" baseline="0">
                <a:solidFill>
                  <a:schemeClr val="bg1"/>
                </a:solidFill>
                <a:latin typeface="Segoe UI" panose="020B0502040204020203" pitchFamily="34" charset="0"/>
              </a:defRPr>
            </a:lvl1pPr>
          </a:lstStyle>
          <a:p>
            <a:pPr lvl="0"/>
            <a:r>
              <a:rPr lang="en-US" dirty="0"/>
              <a:t>Click to edit slide content</a:t>
            </a:r>
          </a:p>
        </p:txBody>
      </p:sp>
      <p:sp>
        <p:nvSpPr>
          <p:cNvPr id="5"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Microsoft Confidential</a:t>
            </a:r>
            <a:endParaRPr lang="en-US" dirty="0"/>
          </a:p>
        </p:txBody>
      </p:sp>
    </p:spTree>
    <p:extLst>
      <p:ext uri="{BB962C8B-B14F-4D97-AF65-F5344CB8AC3E}">
        <p14:creationId xmlns:p14="http://schemas.microsoft.com/office/powerpoint/2010/main" val="38950249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content, normal,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41"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solidFill>
                  <a:srgbClr val="FFFFFF"/>
                </a:solidFill>
              </a:rPr>
              <a:pPr/>
              <a:t>‹#›</a:t>
            </a:fld>
            <a:endParaRPr lang="en-US" dirty="0">
              <a:solidFill>
                <a:srgbClr val="FFFFFF"/>
              </a:solidFill>
            </a:endParaRPr>
          </a:p>
        </p:txBody>
      </p:sp>
      <p:sp>
        <p:nvSpPr>
          <p:cNvPr id="14" name="Content Placeholder 13"/>
          <p:cNvSpPr>
            <a:spLocks noGrp="1"/>
          </p:cNvSpPr>
          <p:nvPr>
            <p:ph sz="quarter" idx="13" hasCustomPrompt="1"/>
          </p:nvPr>
        </p:nvSpPr>
        <p:spPr>
          <a:xfrm>
            <a:off x="3657600" y="1219200"/>
            <a:ext cx="8229600" cy="5054600"/>
          </a:xfrm>
          <a:prstGeom prst="rect">
            <a:avLst/>
          </a:prstGeom>
        </p:spPr>
        <p:txBody>
          <a:bodyPr vert="horz" lIns="182880" tIns="137160">
            <a:normAutofit/>
          </a:bodyPr>
          <a:lstStyle>
            <a:lvl1pPr marL="0" indent="0">
              <a:spcBef>
                <a:spcPts val="400"/>
              </a:spcBef>
              <a:buFontTx/>
              <a:buNone/>
              <a:defRPr sz="1867" baseline="0">
                <a:solidFill>
                  <a:schemeClr val="tx1"/>
                </a:solidFill>
                <a:latin typeface="+mn-lt"/>
              </a:defRPr>
            </a:lvl1pPr>
          </a:lstStyle>
          <a:p>
            <a:pPr lvl="0"/>
            <a:r>
              <a:rPr lang="en-US" dirty="0" smtClean="0"/>
              <a:t>Click to </a:t>
            </a:r>
            <a:r>
              <a:rPr lang="en-US" dirty="0"/>
              <a:t>edit </a:t>
            </a:r>
            <a:r>
              <a:rPr lang="en-US" dirty="0" smtClean="0"/>
              <a:t>slide </a:t>
            </a:r>
            <a:r>
              <a:rPr lang="en-US" dirty="0"/>
              <a:t>content</a:t>
            </a:r>
          </a:p>
        </p:txBody>
      </p:sp>
    </p:spTree>
    <p:extLst>
      <p:ext uri="{BB962C8B-B14F-4D97-AF65-F5344CB8AC3E}">
        <p14:creationId xmlns:p14="http://schemas.microsoft.com/office/powerpoint/2010/main" val="19349068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ULA">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04800" y="482600"/>
            <a:ext cx="11582400" cy="5791200"/>
          </a:xfrm>
          <a:prstGeom prst="rect">
            <a:avLst/>
          </a:prstGeom>
        </p:spPr>
        <p:txBody>
          <a:bodyPr vert="horz" lIns="182880" tIns="137160">
            <a:normAutofit/>
          </a:bodyPr>
          <a:lstStyle>
            <a:lvl1pPr marL="0" indent="0">
              <a:spcBef>
                <a:spcPts val="400"/>
              </a:spcBef>
              <a:buFontTx/>
              <a:buNone/>
              <a:defRPr sz="1867" baseline="0">
                <a:solidFill>
                  <a:srgbClr val="000000"/>
                </a:solidFill>
                <a:latin typeface="+mn-lt"/>
              </a:defRPr>
            </a:lvl1pPr>
          </a:lstStyle>
          <a:p>
            <a:pPr lvl="0"/>
            <a:r>
              <a:rPr lang="en-US" dirty="0"/>
              <a:t>Click to edit slide content</a:t>
            </a:r>
          </a:p>
        </p:txBody>
      </p:sp>
    </p:spTree>
    <p:extLst>
      <p:ext uri="{BB962C8B-B14F-4D97-AF65-F5344CB8AC3E}">
        <p14:creationId xmlns:p14="http://schemas.microsoft.com/office/powerpoint/2010/main" val="24767206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Graphic or Demo Layout">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04800" y="482600"/>
            <a:ext cx="11582400" cy="5791200"/>
          </a:xfrm>
          <a:prstGeom prst="rect">
            <a:avLst/>
          </a:prstGeom>
        </p:spPr>
        <p:txBody>
          <a:bodyPr vert="horz" lIns="182880" tIns="137160">
            <a:normAutofit/>
          </a:bodyPr>
          <a:lstStyle>
            <a:lvl1pPr marL="0" indent="0">
              <a:spcBef>
                <a:spcPts val="400"/>
              </a:spcBef>
              <a:buFontTx/>
              <a:buNone/>
              <a:defRPr sz="1867" baseline="0">
                <a:solidFill>
                  <a:srgbClr val="000000"/>
                </a:solidFill>
                <a:latin typeface="+mn-lt"/>
              </a:defRPr>
            </a:lvl1pPr>
          </a:lstStyle>
          <a:p>
            <a:pPr lvl="0"/>
            <a:r>
              <a:rPr lang="en-US" dirty="0"/>
              <a:t>Click to edit slide content</a:t>
            </a:r>
          </a:p>
        </p:txBody>
      </p:sp>
    </p:spTree>
    <p:extLst>
      <p:ext uri="{BB962C8B-B14F-4D97-AF65-F5344CB8AC3E}">
        <p14:creationId xmlns:p14="http://schemas.microsoft.com/office/powerpoint/2010/main" val="10703727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ext content, normal,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5054600"/>
          </a:xfrm>
          <a:prstGeom prst="rect">
            <a:avLst/>
          </a:prstGeom>
        </p:spPr>
        <p:txBody>
          <a:bodyPr vert="horz" lIns="182880" tIns="137160">
            <a:normAutofit/>
          </a:bodyPr>
          <a:lstStyle>
            <a:lvl1pPr marL="0" indent="0">
              <a:spcBef>
                <a:spcPts val="400"/>
              </a:spcBef>
              <a:buFontTx/>
              <a:buNone/>
              <a:defRPr sz="1867" baseline="0">
                <a:solidFill>
                  <a:srgbClr val="000000"/>
                </a:solidFill>
                <a:latin typeface="+mn-lt"/>
              </a:defRPr>
            </a:lvl1pPr>
          </a:lstStyle>
          <a:p>
            <a:pPr lvl="0"/>
            <a:r>
              <a:rPr lang="en-US" dirty="0"/>
              <a:t>Click to edit slide content</a:t>
            </a:r>
          </a:p>
        </p:txBody>
      </p:sp>
      <p:sp>
        <p:nvSpPr>
          <p:cNvPr id="5"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Microsoft Confidential</a:t>
            </a:r>
            <a:endParaRPr lang="en-US" dirty="0"/>
          </a:p>
        </p:txBody>
      </p:sp>
    </p:spTree>
    <p:extLst>
      <p:ext uri="{BB962C8B-B14F-4D97-AF65-F5344CB8AC3E}">
        <p14:creationId xmlns:p14="http://schemas.microsoft.com/office/powerpoint/2010/main" val="17292576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s with text and background image">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219200"/>
            <a:ext cx="2438400" cy="2438400"/>
          </a:xfrm>
          <a:solidFill>
            <a:srgbClr val="0072C6">
              <a:alpha val="92000"/>
            </a:srgbClr>
          </a:solidFill>
        </p:spPr>
        <p:txBody>
          <a:bodyPr/>
          <a:lstStyle>
            <a:lvl1pPr>
              <a:defRPr>
                <a:solidFill>
                  <a:srgbClr val="FFFFFF"/>
                </a:solidFill>
              </a:defRPr>
            </a:lvl1pPr>
          </a:lstStyle>
          <a:p>
            <a:pPr lvl="0"/>
            <a:r>
              <a:rPr lang="en-US" dirty="0" smtClean="0"/>
              <a:t>Click to edit slide content</a:t>
            </a:r>
          </a:p>
        </p:txBody>
      </p:sp>
      <p:sp>
        <p:nvSpPr>
          <p:cNvPr id="11" name="Text Placeholder 14"/>
          <p:cNvSpPr>
            <a:spLocks noGrp="1"/>
          </p:cNvSpPr>
          <p:nvPr>
            <p:ph type="body" sz="quarter" idx="12" hasCustomPrompt="1"/>
          </p:nvPr>
        </p:nvSpPr>
        <p:spPr>
          <a:xfrm>
            <a:off x="0" y="3657600"/>
            <a:ext cx="2438400" cy="2438400"/>
          </a:xfrm>
          <a:solidFill>
            <a:schemeClr val="accent4">
              <a:alpha val="92000"/>
            </a:schemeClr>
          </a:solidFill>
        </p:spPr>
        <p:txBody>
          <a:bodyPr>
            <a:normAutofit/>
          </a:bodyPr>
          <a:lstStyle>
            <a:lvl1pPr>
              <a:defRPr sz="1867">
                <a:solidFill>
                  <a:srgbClr val="000000"/>
                </a:solidFill>
                <a:latin typeface="+mn-lt"/>
              </a:defRPr>
            </a:lvl1pPr>
            <a:lvl2pPr>
              <a:defRPr sz="1867">
                <a:solidFill>
                  <a:srgbClr val="000000"/>
                </a:solidFill>
                <a:latin typeface="+mn-lt"/>
              </a:defRPr>
            </a:lvl2pPr>
            <a:lvl3pPr>
              <a:defRPr sz="1867">
                <a:solidFill>
                  <a:srgbClr val="000000"/>
                </a:solidFill>
                <a:latin typeface="+mn-lt"/>
              </a:defRPr>
            </a:lvl3pPr>
            <a:lvl4pPr>
              <a:defRPr sz="1867">
                <a:solidFill>
                  <a:srgbClr val="000000"/>
                </a:solidFill>
                <a:latin typeface="+mn-lt"/>
              </a:defRPr>
            </a:lvl4pPr>
            <a:lvl5pPr>
              <a:defRPr sz="1867">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2438400" y="3657600"/>
            <a:ext cx="2438400" cy="2438400"/>
          </a:xfrm>
          <a:solidFill>
            <a:schemeClr val="accent3">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4"/>
          <p:cNvSpPr>
            <a:spLocks noGrp="1"/>
          </p:cNvSpPr>
          <p:nvPr>
            <p:ph type="body" sz="quarter" idx="14" hasCustomPrompt="1"/>
          </p:nvPr>
        </p:nvSpPr>
        <p:spPr>
          <a:xfrm>
            <a:off x="4876800" y="3657600"/>
            <a:ext cx="2438400" cy="2438400"/>
          </a:xfrm>
          <a:solidFill>
            <a:schemeClr val="bg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6" hasCustomPrompt="1"/>
          </p:nvPr>
        </p:nvSpPr>
        <p:spPr>
          <a:xfrm>
            <a:off x="7315200" y="3657600"/>
            <a:ext cx="2438400" cy="2438400"/>
          </a:xfrm>
          <a:solidFill>
            <a:schemeClr val="accent6">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7" hasCustomPrompt="1"/>
          </p:nvPr>
        </p:nvSpPr>
        <p:spPr>
          <a:xfrm>
            <a:off x="9753600" y="3657600"/>
            <a:ext cx="2438400" cy="2438400"/>
          </a:xfrm>
          <a:solidFill>
            <a:schemeClr val="tx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000000"/>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952744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7"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3F3F3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normAutofit/>
          </a:bodyPr>
          <a:lstStyle>
            <a:lvl1pPr marL="0" indent="0">
              <a:spcBef>
                <a:spcPts val="400"/>
              </a:spcBef>
              <a:buFontTx/>
              <a:buNone/>
              <a:defRPr sz="4000" baseline="0">
                <a:solidFill>
                  <a:srgbClr val="3F3F3F"/>
                </a:solidFill>
                <a:latin typeface="Segoe UI" panose="020B0502040204020203" pitchFamily="34" charset="0"/>
              </a:defRPr>
            </a:lvl1pPr>
          </a:lstStyle>
          <a:p>
            <a:pPr lvl="0"/>
            <a:r>
              <a:rPr lang="en-US" dirty="0"/>
              <a:t>Click to edit slide content</a:t>
            </a:r>
          </a:p>
        </p:txBody>
      </p:sp>
    </p:spTree>
    <p:extLst>
      <p:ext uri="{BB962C8B-B14F-4D97-AF65-F5344CB8AC3E}">
        <p14:creationId xmlns:p14="http://schemas.microsoft.com/office/powerpoint/2010/main" val="366654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tiles text &amp; list/paragraph">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latin typeface="+mn-lt"/>
              </a:defRPr>
            </a:lvl1pPr>
          </a:lstStyle>
          <a:p>
            <a:fld id="{74A398B2-5A34-1A4A-811E-F4027282568C}" type="slidenum">
              <a:rPr lang="en-US" smtClean="0">
                <a:solidFill>
                  <a:srgbClr val="000000"/>
                </a:solidFill>
              </a:rPr>
              <a:pPr/>
              <a:t>‹#›</a:t>
            </a:fld>
            <a:endParaRPr lang="en-US" dirty="0">
              <a:solidFill>
                <a:srgbClr val="000000"/>
              </a:solidFill>
            </a:endParaRPr>
          </a:p>
        </p:txBody>
      </p:sp>
      <p:sp>
        <p:nvSpPr>
          <p:cNvPr id="10" name="Text Placeholder 6"/>
          <p:cNvSpPr>
            <a:spLocks noGrp="1"/>
          </p:cNvSpPr>
          <p:nvPr>
            <p:ph type="body" sz="quarter" idx="17" hasCustomPrompt="1"/>
          </p:nvPr>
        </p:nvSpPr>
        <p:spPr>
          <a:xfrm>
            <a:off x="3657600" y="1219200"/>
            <a:ext cx="8128000" cy="2209800"/>
          </a:xfrm>
        </p:spPr>
        <p:txBody>
          <a:bodyPr>
            <a:noAutofit/>
          </a:bodyPr>
          <a:lstStyle>
            <a:lvl1pPr>
              <a:defRPr sz="2667" baseline="0">
                <a:solidFill>
                  <a:schemeClr val="bg1"/>
                </a:solidFill>
              </a:defRPr>
            </a:lvl1pPr>
            <a:lvl2pPr>
              <a:defRPr sz="2667">
                <a:solidFill>
                  <a:schemeClr val="bg1"/>
                </a:solidFill>
              </a:defRPr>
            </a:lvl2pPr>
            <a:lvl3pPr>
              <a:defRPr sz="2667">
                <a:solidFill>
                  <a:schemeClr val="bg1"/>
                </a:solidFill>
              </a:defRPr>
            </a:lvl3pPr>
            <a:lvl4pPr>
              <a:defRPr sz="2667">
                <a:solidFill>
                  <a:schemeClr val="bg1"/>
                </a:solidFill>
              </a:defRPr>
            </a:lvl4pPr>
            <a:lvl5pPr>
              <a:defRPr sz="2667">
                <a:solidFill>
                  <a:schemeClr val="bg1">
                    <a:lumMod val="75000"/>
                    <a:lumOff val="25000"/>
                  </a:schemeClr>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hasCustomPrompt="1"/>
          </p:nvPr>
        </p:nvSpPr>
        <p:spPr>
          <a:xfrm>
            <a:off x="0" y="1219200"/>
            <a:ext cx="2438400" cy="2438400"/>
          </a:xfrm>
          <a:solidFill>
            <a:srgbClr val="0072C6">
              <a:alpha val="92000"/>
            </a:srgbClr>
          </a:solidFill>
        </p:spPr>
        <p:txBody>
          <a:bodyPr/>
          <a:lstStyle>
            <a:lvl1pPr>
              <a:defRPr>
                <a:solidFill>
                  <a:srgbClr val="FFFFFF"/>
                </a:solidFill>
              </a:defRPr>
            </a:lvl1pPr>
          </a:lstStyle>
          <a:p>
            <a:pPr lvl="0"/>
            <a:r>
              <a:rPr lang="en-US" dirty="0" smtClean="0"/>
              <a:t>Click to edit slide content</a:t>
            </a:r>
          </a:p>
        </p:txBody>
      </p:sp>
      <p:sp>
        <p:nvSpPr>
          <p:cNvPr id="12" name="Text Placeholder 14"/>
          <p:cNvSpPr>
            <a:spLocks noGrp="1"/>
          </p:cNvSpPr>
          <p:nvPr>
            <p:ph type="body" sz="quarter" idx="12" hasCustomPrompt="1"/>
          </p:nvPr>
        </p:nvSpPr>
        <p:spPr>
          <a:xfrm>
            <a:off x="0" y="3657600"/>
            <a:ext cx="2438400" cy="2438400"/>
          </a:xfrm>
          <a:solidFill>
            <a:schemeClr val="accent4">
              <a:alpha val="92000"/>
            </a:schemeClr>
          </a:solidFill>
        </p:spPr>
        <p:txBody>
          <a:bodyPr>
            <a:normAutofit/>
          </a:bodyPr>
          <a:lstStyle>
            <a:lvl1pPr>
              <a:defRPr sz="1867">
                <a:solidFill>
                  <a:srgbClr val="000000"/>
                </a:solidFill>
                <a:latin typeface="+mn-lt"/>
              </a:defRPr>
            </a:lvl1pPr>
            <a:lvl2pPr>
              <a:defRPr sz="1867">
                <a:solidFill>
                  <a:srgbClr val="000000"/>
                </a:solidFill>
                <a:latin typeface="+mn-lt"/>
              </a:defRPr>
            </a:lvl2pPr>
            <a:lvl3pPr>
              <a:defRPr sz="1867">
                <a:solidFill>
                  <a:srgbClr val="000000"/>
                </a:solidFill>
                <a:latin typeface="+mn-lt"/>
              </a:defRPr>
            </a:lvl3pPr>
            <a:lvl4pPr>
              <a:defRPr sz="1867">
                <a:solidFill>
                  <a:srgbClr val="000000"/>
                </a:solidFill>
                <a:latin typeface="+mn-lt"/>
              </a:defRPr>
            </a:lvl4pPr>
            <a:lvl5pPr>
              <a:defRPr sz="1867">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4"/>
          <p:cNvSpPr>
            <a:spLocks noGrp="1"/>
          </p:cNvSpPr>
          <p:nvPr>
            <p:ph type="body" sz="quarter" idx="13" hasCustomPrompt="1"/>
          </p:nvPr>
        </p:nvSpPr>
        <p:spPr>
          <a:xfrm>
            <a:off x="2438400" y="3657600"/>
            <a:ext cx="2438400" cy="2438400"/>
          </a:xfrm>
          <a:solidFill>
            <a:schemeClr val="accent3">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4" hasCustomPrompt="1"/>
          </p:nvPr>
        </p:nvSpPr>
        <p:spPr>
          <a:xfrm>
            <a:off x="4876800" y="3657600"/>
            <a:ext cx="2438400" cy="2438400"/>
          </a:xfrm>
          <a:solidFill>
            <a:schemeClr val="bg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6" hasCustomPrompt="1"/>
          </p:nvPr>
        </p:nvSpPr>
        <p:spPr>
          <a:xfrm>
            <a:off x="7315200" y="3657600"/>
            <a:ext cx="2438400" cy="2438400"/>
          </a:xfrm>
          <a:solidFill>
            <a:schemeClr val="accent6">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4"/>
          <p:cNvSpPr>
            <a:spLocks noGrp="1"/>
          </p:cNvSpPr>
          <p:nvPr>
            <p:ph type="body" sz="quarter" idx="18" hasCustomPrompt="1"/>
          </p:nvPr>
        </p:nvSpPr>
        <p:spPr>
          <a:xfrm>
            <a:off x="9753600" y="3657600"/>
            <a:ext cx="2438400" cy="2438400"/>
          </a:xfrm>
          <a:solidFill>
            <a:schemeClr val="tx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87168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ve-tiles text">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5" name="Title 1"/>
          <p:cNvSpPr>
            <a:spLocks noGrp="1"/>
          </p:cNvSpPr>
          <p:nvPr>
            <p:ph type="title" hasCustomPrompt="1"/>
          </p:nvPr>
        </p:nvSpPr>
        <p:spPr>
          <a:xfrm>
            <a:off x="0" y="1219200"/>
            <a:ext cx="2438400" cy="2438400"/>
          </a:xfrm>
          <a:solidFill>
            <a:srgbClr val="0072C6">
              <a:alpha val="92000"/>
            </a:srgbClr>
          </a:solidFill>
        </p:spPr>
        <p:txBody>
          <a:bodyPr/>
          <a:lstStyle>
            <a:lvl1pPr>
              <a:defRPr>
                <a:solidFill>
                  <a:srgbClr val="FFFFFF"/>
                </a:solidFill>
              </a:defRPr>
            </a:lvl1pPr>
          </a:lstStyle>
          <a:p>
            <a:pPr lvl="0"/>
            <a:r>
              <a:rPr lang="en-US" dirty="0" smtClean="0"/>
              <a:t>Click to edit slide content</a:t>
            </a:r>
          </a:p>
        </p:txBody>
      </p:sp>
      <p:sp>
        <p:nvSpPr>
          <p:cNvPr id="16" name="Text Placeholder 14"/>
          <p:cNvSpPr>
            <a:spLocks noGrp="1"/>
          </p:cNvSpPr>
          <p:nvPr>
            <p:ph type="body" sz="quarter" idx="12" hasCustomPrompt="1"/>
          </p:nvPr>
        </p:nvSpPr>
        <p:spPr>
          <a:xfrm>
            <a:off x="0" y="3657600"/>
            <a:ext cx="2438400" cy="2438400"/>
          </a:xfrm>
          <a:solidFill>
            <a:schemeClr val="accent4">
              <a:alpha val="92000"/>
            </a:schemeClr>
          </a:solidFill>
        </p:spPr>
        <p:txBody>
          <a:bodyPr>
            <a:normAutofit/>
          </a:bodyPr>
          <a:lstStyle>
            <a:lvl1pPr>
              <a:defRPr sz="1867">
                <a:solidFill>
                  <a:srgbClr val="000000"/>
                </a:solidFill>
                <a:latin typeface="+mn-lt"/>
              </a:defRPr>
            </a:lvl1pPr>
            <a:lvl2pPr>
              <a:defRPr sz="1867">
                <a:solidFill>
                  <a:srgbClr val="000000"/>
                </a:solidFill>
                <a:latin typeface="+mn-lt"/>
              </a:defRPr>
            </a:lvl2pPr>
            <a:lvl3pPr>
              <a:defRPr sz="1867">
                <a:solidFill>
                  <a:srgbClr val="000000"/>
                </a:solidFill>
                <a:latin typeface="+mn-lt"/>
              </a:defRPr>
            </a:lvl3pPr>
            <a:lvl4pPr>
              <a:defRPr sz="1867">
                <a:solidFill>
                  <a:srgbClr val="000000"/>
                </a:solidFill>
                <a:latin typeface="+mn-lt"/>
              </a:defRPr>
            </a:lvl4pPr>
            <a:lvl5pPr>
              <a:defRPr sz="1867">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4"/>
          <p:cNvSpPr>
            <a:spLocks noGrp="1"/>
          </p:cNvSpPr>
          <p:nvPr>
            <p:ph type="body" sz="quarter" idx="13" hasCustomPrompt="1"/>
          </p:nvPr>
        </p:nvSpPr>
        <p:spPr>
          <a:xfrm>
            <a:off x="2438400" y="3657600"/>
            <a:ext cx="2438400" cy="2438400"/>
          </a:xfrm>
          <a:solidFill>
            <a:schemeClr val="accent3">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4"/>
          <p:cNvSpPr>
            <a:spLocks noGrp="1"/>
          </p:cNvSpPr>
          <p:nvPr>
            <p:ph type="body" sz="quarter" idx="14" hasCustomPrompt="1"/>
          </p:nvPr>
        </p:nvSpPr>
        <p:spPr>
          <a:xfrm>
            <a:off x="4876800" y="3657600"/>
            <a:ext cx="2438400" cy="2438400"/>
          </a:xfrm>
          <a:solidFill>
            <a:schemeClr val="bg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4"/>
          <p:cNvSpPr>
            <a:spLocks noGrp="1"/>
          </p:cNvSpPr>
          <p:nvPr>
            <p:ph type="body" sz="quarter" idx="16" hasCustomPrompt="1"/>
          </p:nvPr>
        </p:nvSpPr>
        <p:spPr>
          <a:xfrm>
            <a:off x="7315200" y="3657600"/>
            <a:ext cx="2438400" cy="2438400"/>
          </a:xfrm>
          <a:solidFill>
            <a:schemeClr val="accent6">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17" hasCustomPrompt="1"/>
          </p:nvPr>
        </p:nvSpPr>
        <p:spPr>
          <a:xfrm>
            <a:off x="9753600" y="3657600"/>
            <a:ext cx="2438400" cy="2438400"/>
          </a:xfrm>
          <a:solidFill>
            <a:schemeClr val="tx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0987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tiles with text and background image">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4A398B2-5A34-1A4A-811E-F4027282568C}" type="slidenum">
              <a:rPr lang="en-US" smtClean="0"/>
              <a:pPr/>
              <a:t>‹#›</a:t>
            </a:fld>
            <a:endParaRPr lang="en-US" dirty="0"/>
          </a:p>
        </p:txBody>
      </p:sp>
      <p:sp>
        <p:nvSpPr>
          <p:cNvPr id="14" name="Title 1"/>
          <p:cNvSpPr>
            <a:spLocks noGrp="1"/>
          </p:cNvSpPr>
          <p:nvPr>
            <p:ph type="title" hasCustomPrompt="1"/>
          </p:nvPr>
        </p:nvSpPr>
        <p:spPr>
          <a:xfrm>
            <a:off x="0" y="1219200"/>
            <a:ext cx="2438400" cy="2438400"/>
          </a:xfrm>
          <a:solidFill>
            <a:srgbClr val="0072C6">
              <a:alpha val="92000"/>
            </a:srgbClr>
          </a:solidFill>
        </p:spPr>
        <p:txBody>
          <a:bodyPr/>
          <a:lstStyle>
            <a:lvl1pPr>
              <a:defRPr>
                <a:solidFill>
                  <a:srgbClr val="FFFFFF"/>
                </a:solidFill>
              </a:defRPr>
            </a:lvl1pPr>
          </a:lstStyle>
          <a:p>
            <a:pPr lvl="0"/>
            <a:r>
              <a:rPr lang="en-US" dirty="0" smtClean="0"/>
              <a:t>Click to edit slide content</a:t>
            </a:r>
          </a:p>
        </p:txBody>
      </p:sp>
      <p:sp>
        <p:nvSpPr>
          <p:cNvPr id="15" name="Text Placeholder 14"/>
          <p:cNvSpPr>
            <a:spLocks noGrp="1"/>
          </p:cNvSpPr>
          <p:nvPr>
            <p:ph type="body" sz="quarter" idx="12" hasCustomPrompt="1"/>
          </p:nvPr>
        </p:nvSpPr>
        <p:spPr>
          <a:xfrm>
            <a:off x="0" y="3657600"/>
            <a:ext cx="2438400" cy="2438400"/>
          </a:xfrm>
          <a:solidFill>
            <a:schemeClr val="accent4">
              <a:alpha val="92000"/>
            </a:schemeClr>
          </a:solidFill>
        </p:spPr>
        <p:txBody>
          <a:bodyPr>
            <a:normAutofit/>
          </a:bodyPr>
          <a:lstStyle>
            <a:lvl1pPr>
              <a:defRPr sz="1867">
                <a:solidFill>
                  <a:srgbClr val="000000"/>
                </a:solidFill>
                <a:latin typeface="+mn-lt"/>
              </a:defRPr>
            </a:lvl1pPr>
            <a:lvl2pPr>
              <a:defRPr sz="1867">
                <a:solidFill>
                  <a:srgbClr val="000000"/>
                </a:solidFill>
                <a:latin typeface="+mn-lt"/>
              </a:defRPr>
            </a:lvl2pPr>
            <a:lvl3pPr>
              <a:defRPr sz="1867">
                <a:solidFill>
                  <a:srgbClr val="000000"/>
                </a:solidFill>
                <a:latin typeface="+mn-lt"/>
              </a:defRPr>
            </a:lvl3pPr>
            <a:lvl4pPr>
              <a:defRPr sz="1867">
                <a:solidFill>
                  <a:srgbClr val="000000"/>
                </a:solidFill>
                <a:latin typeface="+mn-lt"/>
              </a:defRPr>
            </a:lvl4pPr>
            <a:lvl5pPr>
              <a:defRPr sz="1867">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4"/>
          <p:cNvSpPr>
            <a:spLocks noGrp="1"/>
          </p:cNvSpPr>
          <p:nvPr>
            <p:ph type="body" sz="quarter" idx="13" hasCustomPrompt="1"/>
          </p:nvPr>
        </p:nvSpPr>
        <p:spPr>
          <a:xfrm>
            <a:off x="2438400" y="3657600"/>
            <a:ext cx="2438400" cy="2438400"/>
          </a:xfrm>
          <a:solidFill>
            <a:schemeClr val="accent3">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4"/>
          <p:cNvSpPr>
            <a:spLocks noGrp="1"/>
          </p:cNvSpPr>
          <p:nvPr>
            <p:ph type="body" sz="quarter" idx="14" hasCustomPrompt="1"/>
          </p:nvPr>
        </p:nvSpPr>
        <p:spPr>
          <a:xfrm>
            <a:off x="4876800" y="3657600"/>
            <a:ext cx="2438400" cy="2438400"/>
          </a:xfrm>
          <a:solidFill>
            <a:schemeClr val="bg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4"/>
          <p:cNvSpPr>
            <a:spLocks noGrp="1"/>
          </p:cNvSpPr>
          <p:nvPr>
            <p:ph type="body" sz="quarter" idx="16" hasCustomPrompt="1"/>
          </p:nvPr>
        </p:nvSpPr>
        <p:spPr>
          <a:xfrm>
            <a:off x="7315200" y="3657600"/>
            <a:ext cx="2438400" cy="2438400"/>
          </a:xfrm>
          <a:solidFill>
            <a:schemeClr val="accent6">
              <a:alpha val="89000"/>
            </a:schemeClr>
          </a:solidFill>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4"/>
          <p:cNvSpPr>
            <a:spLocks noGrp="1"/>
          </p:cNvSpPr>
          <p:nvPr>
            <p:ph type="body" sz="quarter" idx="17" hasCustomPrompt="1"/>
          </p:nvPr>
        </p:nvSpPr>
        <p:spPr>
          <a:xfrm>
            <a:off x="9753600" y="3657600"/>
            <a:ext cx="2438400" cy="2438400"/>
          </a:xfrm>
          <a:solidFill>
            <a:schemeClr val="tx2">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15538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ro image with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kern="800">
                <a:solidFill>
                  <a:schemeClr val="tx1"/>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lnSpc>
                <a:spcPct val="120000"/>
              </a:lnSpc>
              <a:defRPr kern="800">
                <a:solidFill>
                  <a:srgbClr val="3F3F3F"/>
                </a:solidFill>
              </a:defRPr>
            </a:lvl1pPr>
          </a:lstStyle>
          <a:p>
            <a:fld id="{74A398B2-5A34-1A4A-811E-F4027282568C}" type="slidenum">
              <a:rPr lang="en-US" smtClean="0"/>
              <a:pPr/>
              <a:t>‹#›</a:t>
            </a:fld>
            <a:endParaRPr lang="en-US" dirty="0"/>
          </a:p>
        </p:txBody>
      </p:sp>
      <p:sp>
        <p:nvSpPr>
          <p:cNvPr id="13" name="Text Placeholder 12"/>
          <p:cNvSpPr>
            <a:spLocks noGrp="1"/>
          </p:cNvSpPr>
          <p:nvPr>
            <p:ph type="body" sz="quarter" idx="12" hasCustomPrompt="1"/>
          </p:nvPr>
        </p:nvSpPr>
        <p:spPr>
          <a:xfrm>
            <a:off x="8534400" y="1219200"/>
            <a:ext cx="3657600" cy="2438400"/>
          </a:xfrm>
          <a:solidFill>
            <a:schemeClr val="bg2"/>
          </a:solidFill>
        </p:spPr>
        <p:txBody>
          <a:bodyPr rIns="182880">
            <a:normAutofit/>
          </a:bodyPr>
          <a:lstStyle>
            <a:lvl1pPr>
              <a:lnSpc>
                <a:spcPct val="100000"/>
              </a:lnSpc>
              <a:defRPr sz="1867" kern="800">
                <a:solidFill>
                  <a:schemeClr val="tx1"/>
                </a:solidFill>
              </a:defRPr>
            </a:lvl1pPr>
            <a:lvl2pPr>
              <a:lnSpc>
                <a:spcPct val="100000"/>
              </a:lnSpc>
              <a:defRPr sz="1867" kern="800">
                <a:solidFill>
                  <a:schemeClr val="tx1"/>
                </a:solidFill>
              </a:defRPr>
            </a:lvl2pPr>
            <a:lvl3pPr>
              <a:lnSpc>
                <a:spcPct val="100000"/>
              </a:lnSpc>
              <a:defRPr sz="1867" kern="800">
                <a:solidFill>
                  <a:schemeClr val="tx1"/>
                </a:solidFill>
              </a:defRPr>
            </a:lvl3pPr>
            <a:lvl4pPr>
              <a:lnSpc>
                <a:spcPct val="100000"/>
              </a:lnSpc>
              <a:defRPr sz="1867" kern="800">
                <a:solidFill>
                  <a:schemeClr val="tx1"/>
                </a:solidFill>
              </a:defRPr>
            </a:lvl4pPr>
            <a:lvl5pPr>
              <a:lnSpc>
                <a:spcPct val="100000"/>
              </a:lnSpc>
              <a:defRPr sz="1867" kern="800">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hasCustomPrompt="1"/>
          </p:nvPr>
        </p:nvSpPr>
        <p:spPr>
          <a:xfrm>
            <a:off x="8534400" y="3657600"/>
            <a:ext cx="3657600" cy="2438400"/>
          </a:xfrm>
          <a:solidFill>
            <a:schemeClr val="accent6"/>
          </a:solidFill>
        </p:spPr>
        <p:txBody>
          <a:bodyPr rIns="182880">
            <a:normAutofit/>
          </a:bodyPr>
          <a:lstStyle>
            <a:lvl1pPr>
              <a:lnSpc>
                <a:spcPct val="100000"/>
              </a:lnSpc>
              <a:defRPr sz="1867" kern="800">
                <a:solidFill>
                  <a:schemeClr val="bg1"/>
                </a:solidFill>
              </a:defRPr>
            </a:lvl1pPr>
            <a:lvl2pPr>
              <a:lnSpc>
                <a:spcPct val="100000"/>
              </a:lnSpc>
              <a:defRPr sz="1867" kern="800">
                <a:solidFill>
                  <a:schemeClr val="bg1"/>
                </a:solidFill>
              </a:defRPr>
            </a:lvl2pPr>
            <a:lvl3pPr>
              <a:lnSpc>
                <a:spcPct val="100000"/>
              </a:lnSpc>
              <a:defRPr sz="1867" kern="800">
                <a:solidFill>
                  <a:schemeClr val="bg1"/>
                </a:solidFill>
              </a:defRPr>
            </a:lvl3pPr>
            <a:lvl4pPr>
              <a:lnSpc>
                <a:spcPct val="100000"/>
              </a:lnSpc>
              <a:defRPr sz="1867" kern="800">
                <a:solidFill>
                  <a:schemeClr val="bg1"/>
                </a:solidFill>
              </a:defRPr>
            </a:lvl4pPr>
            <a:lvl5pPr>
              <a:lnSpc>
                <a:spcPct val="100000"/>
              </a:lnSpc>
              <a:defRPr sz="1867" kern="800">
                <a:solidFill>
                  <a:schemeClr val="bg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8"/>
          <p:cNvSpPr>
            <a:spLocks noGrp="1"/>
          </p:cNvSpPr>
          <p:nvPr>
            <p:ph sz="quarter" idx="15" hasCustomPrompt="1"/>
          </p:nvPr>
        </p:nvSpPr>
        <p:spPr>
          <a:xfrm>
            <a:off x="2438400" y="1219200"/>
            <a:ext cx="6096000" cy="4876800"/>
          </a:xfrm>
        </p:spPr>
        <p:txBody>
          <a:bodyPr/>
          <a:lstStyle>
            <a:lvl1pPr>
              <a:lnSpc>
                <a:spcPct val="120000"/>
              </a:lnSpc>
              <a:defRPr kern="800">
                <a:solidFill>
                  <a:srgbClr val="3F3F3F"/>
                </a:solidFill>
              </a:defRPr>
            </a:lvl1pPr>
            <a:lvl2pPr>
              <a:lnSpc>
                <a:spcPct val="120000"/>
              </a:lnSpc>
              <a:defRPr kern="800">
                <a:solidFill>
                  <a:srgbClr val="3F3F3F"/>
                </a:solidFill>
              </a:defRPr>
            </a:lvl2pPr>
            <a:lvl3pPr>
              <a:lnSpc>
                <a:spcPct val="120000"/>
              </a:lnSpc>
              <a:defRPr kern="800">
                <a:solidFill>
                  <a:srgbClr val="3F3F3F"/>
                </a:solidFill>
              </a:defRPr>
            </a:lvl3pPr>
            <a:lvl4pPr>
              <a:lnSpc>
                <a:spcPct val="120000"/>
              </a:lnSpc>
              <a:defRPr kern="800">
                <a:solidFill>
                  <a:srgbClr val="3F3F3F"/>
                </a:solidFill>
              </a:defRPr>
            </a:lvl4pPr>
            <a:lvl5pPr>
              <a:lnSpc>
                <a:spcPct val="120000"/>
              </a:lnSpc>
              <a:defRPr kern="800">
                <a:solidFill>
                  <a:srgbClr val="3F3F3F"/>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43048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lumMod val="75000"/>
                    <a:lumOff val="25000"/>
                  </a:schemeClr>
                </a:solidFill>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5" name="Title 1"/>
          <p:cNvSpPr>
            <a:spLocks noGrp="1"/>
          </p:cNvSpPr>
          <p:nvPr>
            <p:ph type="title" hasCustomPrompt="1"/>
          </p:nvPr>
        </p:nvSpPr>
        <p:spPr>
          <a:xfrm>
            <a:off x="0" y="1219200"/>
            <a:ext cx="2438400" cy="2438400"/>
          </a:xfrm>
          <a:solidFill>
            <a:schemeClr val="accent1"/>
          </a:solidFill>
        </p:spPr>
        <p:txBody>
          <a:bodyPr>
            <a:normAutofit/>
          </a:bodyPr>
          <a:lstStyle>
            <a:lvl1pPr>
              <a:defRPr sz="2667">
                <a:solidFill>
                  <a:srgbClr val="FFFFFF"/>
                </a:solidFill>
              </a:defRPr>
            </a:lvl1pPr>
          </a:lstStyle>
          <a:p>
            <a:r>
              <a:rPr lang="en-US" dirty="0" smtClean="0"/>
              <a:t>Click to edit slide content</a:t>
            </a:r>
            <a:endParaRPr lang="en-US" dirty="0"/>
          </a:p>
        </p:txBody>
      </p:sp>
      <p:sp>
        <p:nvSpPr>
          <p:cNvPr id="6" name="Text Placeholder 16"/>
          <p:cNvSpPr>
            <a:spLocks noGrp="1"/>
          </p:cNvSpPr>
          <p:nvPr>
            <p:ph type="body" sz="quarter" idx="12" hasCustomPrompt="1"/>
          </p:nvPr>
        </p:nvSpPr>
        <p:spPr>
          <a:xfrm>
            <a:off x="4876800" y="1219200"/>
            <a:ext cx="2438400" cy="2438400"/>
          </a:xfrm>
          <a:solidFill>
            <a:schemeClr val="accent3"/>
          </a:solidFill>
        </p:spPr>
        <p:txBody>
          <a:bodyPr>
            <a:normAutofit/>
          </a:bodyPr>
          <a:lstStyle>
            <a:lvl1pPr>
              <a:defRPr sz="1867">
                <a:solidFill>
                  <a:srgbClr val="000000"/>
                </a:solidFill>
              </a:defRPr>
            </a:lvl1pPr>
            <a:lvl2pPr>
              <a:defRPr sz="1867">
                <a:solidFill>
                  <a:srgbClr val="000000"/>
                </a:solidFill>
              </a:defRPr>
            </a:lvl2pPr>
            <a:lvl3pPr>
              <a:defRPr sz="1867">
                <a:solidFill>
                  <a:srgbClr val="000000"/>
                </a:solidFill>
              </a:defRPr>
            </a:lvl3pPr>
            <a:lvl4pPr>
              <a:defRPr sz="1867">
                <a:solidFill>
                  <a:srgbClr val="000000"/>
                </a:solidFill>
              </a:defRPr>
            </a:lvl4pPr>
            <a:lvl5pPr>
              <a:defRPr sz="1867">
                <a:solidFill>
                  <a:srgbClr val="000000"/>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8"/>
          <p:cNvSpPr>
            <a:spLocks noGrp="1"/>
          </p:cNvSpPr>
          <p:nvPr>
            <p:ph type="body" sz="quarter" idx="13" hasCustomPrompt="1"/>
          </p:nvPr>
        </p:nvSpPr>
        <p:spPr>
          <a:xfrm>
            <a:off x="7315200" y="3657600"/>
            <a:ext cx="2438400" cy="2438400"/>
          </a:xfrm>
          <a:solidFill>
            <a:schemeClr val="bg2">
              <a:alpha val="92000"/>
            </a:schemeClr>
          </a:solidFill>
        </p:spPr>
        <p:txBody>
          <a:bodyPr>
            <a:norm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0"/>
          <p:cNvSpPr>
            <a:spLocks noGrp="1"/>
          </p:cNvSpPr>
          <p:nvPr>
            <p:ph type="body" sz="quarter" idx="14" hasCustomPrompt="1"/>
          </p:nvPr>
        </p:nvSpPr>
        <p:spPr>
          <a:xfrm>
            <a:off x="2438400" y="3657600"/>
            <a:ext cx="2438400" cy="2438400"/>
          </a:xfrm>
          <a:solidFill>
            <a:schemeClr val="accent6"/>
          </a:solidFill>
        </p:spPr>
        <p:txBody>
          <a:bodyPr>
            <a:normAutofit/>
          </a:bodyPr>
          <a:lstStyle>
            <a:lvl1pPr>
              <a:defRPr sz="1867">
                <a:solidFill>
                  <a:srgbClr val="000000"/>
                </a:solidFill>
              </a:defRPr>
            </a:lvl1pPr>
            <a:lvl2pPr>
              <a:defRPr sz="1867">
                <a:solidFill>
                  <a:srgbClr val="000000"/>
                </a:solidFill>
              </a:defRPr>
            </a:lvl2pPr>
            <a:lvl3pPr>
              <a:defRPr sz="1867">
                <a:solidFill>
                  <a:srgbClr val="000000"/>
                </a:solidFill>
              </a:defRPr>
            </a:lvl3pPr>
            <a:lvl4pPr>
              <a:defRPr sz="1867">
                <a:solidFill>
                  <a:srgbClr val="000000"/>
                </a:solidFill>
              </a:defRPr>
            </a:lvl4pPr>
            <a:lvl5pPr>
              <a:defRPr sz="1867">
                <a:solidFill>
                  <a:srgbClr val="000000"/>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22"/>
          <p:cNvSpPr>
            <a:spLocks noGrp="1"/>
          </p:cNvSpPr>
          <p:nvPr>
            <p:ph type="pic" sz="quarter" idx="15"/>
          </p:nvPr>
        </p:nvSpPr>
        <p:spPr>
          <a:xfrm>
            <a:off x="2438400" y="1219200"/>
            <a:ext cx="2438400" cy="2438400"/>
          </a:xfrm>
        </p:spPr>
        <p:txBody>
          <a:bodyPr/>
          <a:lstStyle/>
          <a:p>
            <a:r>
              <a:rPr lang="en-US" dirty="0" smtClean="0"/>
              <a:t>Click icon to add picture</a:t>
            </a:r>
            <a:endParaRPr lang="en-US" dirty="0"/>
          </a:p>
        </p:txBody>
      </p:sp>
      <p:sp>
        <p:nvSpPr>
          <p:cNvPr id="10" name="Picture Placeholder 22"/>
          <p:cNvSpPr>
            <a:spLocks noGrp="1"/>
          </p:cNvSpPr>
          <p:nvPr>
            <p:ph type="pic" sz="quarter" idx="16"/>
          </p:nvPr>
        </p:nvSpPr>
        <p:spPr>
          <a:xfrm>
            <a:off x="7315200" y="1219200"/>
            <a:ext cx="2438400" cy="2438400"/>
          </a:xfrm>
        </p:spPr>
        <p:txBody>
          <a:bodyPr/>
          <a:lstStyle/>
          <a:p>
            <a:r>
              <a:rPr lang="en-US" dirty="0" smtClean="0"/>
              <a:t>Click icon to add picture</a:t>
            </a:r>
            <a:endParaRPr lang="en-US" dirty="0"/>
          </a:p>
        </p:txBody>
      </p:sp>
      <p:sp>
        <p:nvSpPr>
          <p:cNvPr id="11" name="Picture Placeholder 22"/>
          <p:cNvSpPr>
            <a:spLocks noGrp="1"/>
          </p:cNvSpPr>
          <p:nvPr>
            <p:ph type="pic" sz="quarter" idx="17"/>
          </p:nvPr>
        </p:nvSpPr>
        <p:spPr>
          <a:xfrm>
            <a:off x="4876800" y="3657600"/>
            <a:ext cx="2438400" cy="2438400"/>
          </a:xfrm>
        </p:spPr>
        <p:txBody>
          <a:bodyPr/>
          <a:lstStyle/>
          <a:p>
            <a:r>
              <a:rPr lang="en-US" dirty="0" smtClean="0"/>
              <a:t>Click icon to add picture</a:t>
            </a:r>
            <a:endParaRPr lang="en-US" dirty="0"/>
          </a:p>
        </p:txBody>
      </p:sp>
      <p:sp>
        <p:nvSpPr>
          <p:cNvPr id="12" name="Text Placeholder 16"/>
          <p:cNvSpPr>
            <a:spLocks noGrp="1"/>
          </p:cNvSpPr>
          <p:nvPr>
            <p:ph type="body" sz="quarter" idx="18" hasCustomPrompt="1"/>
          </p:nvPr>
        </p:nvSpPr>
        <p:spPr>
          <a:xfrm>
            <a:off x="9753600" y="1219200"/>
            <a:ext cx="2438400" cy="2438400"/>
          </a:xfrm>
          <a:solidFill>
            <a:schemeClr val="accent4"/>
          </a:solidFill>
        </p:spPr>
        <p:txBody>
          <a:bodyPr>
            <a:normAutofit/>
          </a:bodyPr>
          <a:lstStyle>
            <a:lvl1pPr>
              <a:defRPr sz="1867">
                <a:solidFill>
                  <a:srgbClr val="000000"/>
                </a:solidFill>
              </a:defRPr>
            </a:lvl1pPr>
            <a:lvl2pPr>
              <a:defRPr sz="1867">
                <a:solidFill>
                  <a:srgbClr val="000000"/>
                </a:solidFill>
              </a:defRPr>
            </a:lvl2pPr>
            <a:lvl3pPr>
              <a:defRPr sz="1867">
                <a:solidFill>
                  <a:srgbClr val="000000"/>
                </a:solidFill>
              </a:defRPr>
            </a:lvl3pPr>
            <a:lvl4pPr>
              <a:defRPr sz="1867">
                <a:solidFill>
                  <a:srgbClr val="000000"/>
                </a:solidFill>
              </a:defRPr>
            </a:lvl4pPr>
            <a:lvl5pPr>
              <a:defRPr sz="1867">
                <a:solidFill>
                  <a:srgbClr val="000000"/>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2"/>
          <p:cNvSpPr>
            <a:spLocks noGrp="1"/>
          </p:cNvSpPr>
          <p:nvPr>
            <p:ph type="pic" sz="quarter" idx="19"/>
          </p:nvPr>
        </p:nvSpPr>
        <p:spPr>
          <a:xfrm>
            <a:off x="9753600" y="3657600"/>
            <a:ext cx="2438400" cy="2438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69046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tile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a:solidFill>
                  <a:srgbClr val="FFFFFF"/>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lnSpc>
                <a:spcPct val="120000"/>
              </a:lnSpc>
              <a:defRPr>
                <a:solidFill>
                  <a:srgbClr val="3F3F3F"/>
                </a:solidFill>
              </a:defRPr>
            </a:lvl1pPr>
          </a:lstStyle>
          <a:p>
            <a:fld id="{74A398B2-5A34-1A4A-811E-F4027282568C}" type="slidenum">
              <a:rPr lang="en-US" smtClean="0"/>
              <a:pPr/>
              <a:t>‹#›</a:t>
            </a:fld>
            <a:endParaRPr lang="en-US" dirty="0"/>
          </a:p>
        </p:txBody>
      </p:sp>
      <p:sp>
        <p:nvSpPr>
          <p:cNvPr id="12" name="Text Placeholder 11"/>
          <p:cNvSpPr>
            <a:spLocks noGrp="1"/>
          </p:cNvSpPr>
          <p:nvPr>
            <p:ph type="body" sz="quarter" idx="12" hasCustomPrompt="1"/>
          </p:nvPr>
        </p:nvSpPr>
        <p:spPr>
          <a:xfrm>
            <a:off x="2438400" y="1219200"/>
            <a:ext cx="4876800" cy="4875781"/>
          </a:xfrm>
          <a:solidFill>
            <a:schemeClr val="bg2"/>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4" hasCustomPrompt="1"/>
          </p:nvPr>
        </p:nvSpPr>
        <p:spPr>
          <a:xfrm>
            <a:off x="7315200" y="1219200"/>
            <a:ext cx="4876800" cy="4875781"/>
          </a:xfrm>
          <a:solidFill>
            <a:schemeClr val="accent6"/>
          </a:solidFill>
        </p:spPr>
        <p:txBody>
          <a:bodyPr>
            <a:noAutofit/>
          </a:bodyPr>
          <a:lstStyle>
            <a:lvl1pPr>
              <a:lnSpc>
                <a:spcPct val="120000"/>
              </a:lnSpc>
              <a:defRPr sz="1867">
                <a:solidFill>
                  <a:srgbClr val="000000"/>
                </a:solidFill>
              </a:defRPr>
            </a:lvl1pPr>
            <a:lvl2pPr>
              <a:lnSpc>
                <a:spcPct val="120000"/>
              </a:lnSpc>
              <a:defRPr sz="1867">
                <a:solidFill>
                  <a:srgbClr val="000000"/>
                </a:solidFill>
              </a:defRPr>
            </a:lvl2pPr>
            <a:lvl3pPr>
              <a:lnSpc>
                <a:spcPct val="120000"/>
              </a:lnSpc>
              <a:defRPr sz="1867">
                <a:solidFill>
                  <a:srgbClr val="000000"/>
                </a:solidFill>
              </a:defRPr>
            </a:lvl3pPr>
            <a:lvl4pPr>
              <a:lnSpc>
                <a:spcPct val="120000"/>
              </a:lnSpc>
              <a:defRPr sz="1867">
                <a:solidFill>
                  <a:srgbClr val="000000"/>
                </a:solidFill>
              </a:defRPr>
            </a:lvl4pPr>
            <a:lvl5pPr>
              <a:lnSpc>
                <a:spcPct val="120000"/>
              </a:lnSpc>
              <a:defRPr sz="1867">
                <a:solidFill>
                  <a:srgbClr val="000000"/>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Microsoft Confidential</a:t>
            </a:r>
            <a:endParaRPr lang="en-US" dirty="0"/>
          </a:p>
        </p:txBody>
      </p:sp>
    </p:spTree>
    <p:extLst>
      <p:ext uri="{BB962C8B-B14F-4D97-AF65-F5344CB8AC3E}">
        <p14:creationId xmlns:p14="http://schemas.microsoft.com/office/powerpoint/2010/main" val="35088805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tile text,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a:solidFill>
                  <a:srgbClr val="FFFFFF"/>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lnSpc>
                <a:spcPct val="120000"/>
              </a:lnSpc>
              <a:defRPr>
                <a:solidFill>
                  <a:srgbClr val="FFFFFF"/>
                </a:solidFill>
              </a:defRPr>
            </a:lvl1pPr>
          </a:lstStyle>
          <a:p>
            <a:fld id="{74A398B2-5A34-1A4A-811E-F4027282568C}" type="slidenum">
              <a:rPr lang="en-US" smtClean="0"/>
              <a:pPr/>
              <a:t>‹#›</a:t>
            </a:fld>
            <a:endParaRPr lang="en-US" dirty="0"/>
          </a:p>
        </p:txBody>
      </p:sp>
      <p:sp>
        <p:nvSpPr>
          <p:cNvPr id="12" name="Text Placeholder 11"/>
          <p:cNvSpPr>
            <a:spLocks noGrp="1"/>
          </p:cNvSpPr>
          <p:nvPr>
            <p:ph type="body" sz="quarter" idx="12" hasCustomPrompt="1"/>
          </p:nvPr>
        </p:nvSpPr>
        <p:spPr>
          <a:xfrm>
            <a:off x="2438400" y="1219200"/>
            <a:ext cx="4876800" cy="4875781"/>
          </a:xfrm>
          <a:solidFill>
            <a:schemeClr val="accent6"/>
          </a:solidFill>
        </p:spPr>
        <p:txBody>
          <a:bodyPr>
            <a:noAutofit/>
          </a:bodyPr>
          <a:lstStyle>
            <a:lvl1pPr>
              <a:lnSpc>
                <a:spcPct val="120000"/>
              </a:lnSpc>
              <a:defRPr sz="1867">
                <a:solidFill>
                  <a:schemeClr val="bg1"/>
                </a:solidFill>
              </a:defRPr>
            </a:lvl1pPr>
            <a:lvl2pPr>
              <a:lnSpc>
                <a:spcPct val="120000"/>
              </a:lnSpc>
              <a:defRPr sz="1867">
                <a:solidFill>
                  <a:schemeClr val="bg1"/>
                </a:solidFill>
              </a:defRPr>
            </a:lvl2pPr>
            <a:lvl3pPr>
              <a:lnSpc>
                <a:spcPct val="120000"/>
              </a:lnSpc>
              <a:defRPr sz="1867">
                <a:solidFill>
                  <a:schemeClr val="bg1"/>
                </a:solidFill>
              </a:defRPr>
            </a:lvl3pPr>
            <a:lvl4pPr>
              <a:lnSpc>
                <a:spcPct val="120000"/>
              </a:lnSpc>
              <a:defRPr sz="1867">
                <a:solidFill>
                  <a:schemeClr val="bg1"/>
                </a:solidFill>
              </a:defRPr>
            </a:lvl4pPr>
            <a:lvl5pPr>
              <a:lnSpc>
                <a:spcPct val="120000"/>
              </a:lnSpc>
              <a:defRPr sz="1867">
                <a:solidFill>
                  <a:schemeClr val="bg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4" hasCustomPrompt="1"/>
          </p:nvPr>
        </p:nvSpPr>
        <p:spPr>
          <a:xfrm>
            <a:off x="7315200" y="1219200"/>
            <a:ext cx="4876800" cy="4875781"/>
          </a:xfrm>
          <a:solidFill>
            <a:schemeClr val="tx1"/>
          </a:solidFill>
        </p:spPr>
        <p:txBody>
          <a:bodyPr>
            <a:noAutofit/>
          </a:bodyPr>
          <a:lstStyle>
            <a:lvl1pPr>
              <a:lnSpc>
                <a:spcPct val="120000"/>
              </a:lnSpc>
              <a:defRPr sz="1867">
                <a:solidFill>
                  <a:srgbClr val="000000"/>
                </a:solidFill>
              </a:defRPr>
            </a:lvl1pPr>
            <a:lvl2pPr>
              <a:lnSpc>
                <a:spcPct val="120000"/>
              </a:lnSpc>
              <a:defRPr sz="1867">
                <a:solidFill>
                  <a:srgbClr val="000000"/>
                </a:solidFill>
              </a:defRPr>
            </a:lvl2pPr>
            <a:lvl3pPr>
              <a:lnSpc>
                <a:spcPct val="120000"/>
              </a:lnSpc>
              <a:defRPr sz="1867">
                <a:solidFill>
                  <a:srgbClr val="000000"/>
                </a:solidFill>
              </a:defRPr>
            </a:lvl3pPr>
            <a:lvl4pPr>
              <a:lnSpc>
                <a:spcPct val="120000"/>
              </a:lnSpc>
              <a:defRPr sz="1867">
                <a:solidFill>
                  <a:srgbClr val="000000"/>
                </a:solidFill>
              </a:defRPr>
            </a:lvl4pPr>
            <a:lvl5pPr>
              <a:lnSpc>
                <a:spcPct val="120000"/>
              </a:lnSpc>
              <a:defRPr sz="1867">
                <a:solidFill>
                  <a:srgbClr val="000000"/>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09992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with photo">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219200"/>
            <a:ext cx="4876800" cy="2438400"/>
          </a:xfrm>
          <a:solidFill>
            <a:srgbClr val="0072C6">
              <a:alpha val="90000"/>
            </a:srgbClr>
          </a:solidFill>
        </p:spPr>
        <p:txBody>
          <a:bodyPr>
            <a:normAutofit/>
          </a:bodyPr>
          <a:lstStyle>
            <a:lvl1pPr>
              <a:lnSpc>
                <a:spcPct val="100000"/>
              </a:lnSpc>
              <a:defRPr sz="4000">
                <a:solidFill>
                  <a:srgbClr val="FFFFFF"/>
                </a:solidFill>
                <a:latin typeface="Segoe UI" panose="020B0502040204020203" pitchFamily="34" charset="0"/>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4477944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with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4876800" cy="2438400"/>
          </a:xfrm>
          <a:solidFill>
            <a:srgbClr val="0072C6">
              <a:alpha val="90000"/>
            </a:srgbClr>
          </a:solidFill>
        </p:spPr>
        <p:txBody>
          <a:bodyPr>
            <a:normAutofit/>
          </a:bodyPr>
          <a:lstStyle>
            <a:lvl1pPr>
              <a:lnSpc>
                <a:spcPct val="100000"/>
              </a:lnSpc>
              <a:defRPr sz="4000">
                <a:solidFill>
                  <a:srgbClr val="FFFFFF"/>
                </a:solidFill>
                <a:latin typeface="Segoe UI" panose="020B0502040204020203" pitchFamily="34" charset="0"/>
              </a:defRPr>
            </a:lvl1pPr>
          </a:lstStyle>
          <a:p>
            <a:pPr lvl="0"/>
            <a:r>
              <a:rPr lang="en-US" dirty="0" smtClean="0"/>
              <a:t>Click to edit slide content</a:t>
            </a:r>
          </a:p>
        </p:txBody>
      </p:sp>
    </p:spTree>
    <p:extLst>
      <p:ext uri="{BB962C8B-B14F-4D97-AF65-F5344CB8AC3E}">
        <p14:creationId xmlns:p14="http://schemas.microsoft.com/office/powerpoint/2010/main" val="39415408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white">
    <p:bg>
      <p:bgPr>
        <a:solidFill>
          <a:schemeClr val="tx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659408" y="1219200"/>
            <a:ext cx="7922992" cy="4876800"/>
          </a:xfrm>
          <a:prstGeom prst="rect">
            <a:avLst/>
          </a:prstGeom>
        </p:spPr>
        <p:txBody>
          <a:bodyPr vert="horz" lIns="91440" tIns="45720">
            <a:normAutofit/>
          </a:bodyPr>
          <a:lstStyle>
            <a:lvl1pPr marL="0" indent="0">
              <a:spcBef>
                <a:spcPts val="800"/>
              </a:spcBef>
              <a:buFontTx/>
              <a:buNone/>
              <a:tabLst>
                <a:tab pos="840296" algn="l"/>
              </a:tabLst>
              <a:defRPr sz="2667" baseline="0">
                <a:solidFill>
                  <a:schemeClr val="bg1"/>
                </a:solidFill>
                <a:latin typeface="+mn-lt"/>
                <a:cs typeface="Segoe UI" panose="020B0502040204020203" pitchFamily="34" charset="0"/>
              </a:defRPr>
            </a:lvl1pPr>
            <a:lvl2pPr marL="0" indent="0">
              <a:spcBef>
                <a:spcPts val="800"/>
              </a:spcBef>
              <a:buFontTx/>
              <a:buNone/>
              <a:defRPr sz="4000">
                <a:latin typeface="Segoe Pro Light"/>
                <a:cs typeface="Segoe Pro Light"/>
              </a:defRPr>
            </a:lvl2pPr>
            <a:lvl3pPr marL="0" indent="0">
              <a:spcBef>
                <a:spcPts val="800"/>
              </a:spcBef>
              <a:buFontTx/>
              <a:buNone/>
              <a:defRPr sz="4000">
                <a:latin typeface="Segoe Pro Light"/>
                <a:cs typeface="Segoe Pro Light"/>
              </a:defRPr>
            </a:lvl3pPr>
            <a:lvl4pPr marL="0" indent="0">
              <a:spcBef>
                <a:spcPts val="800"/>
              </a:spcBef>
              <a:buFontTx/>
              <a:buNone/>
              <a:defRPr sz="4000">
                <a:latin typeface="Segoe Pro Light"/>
                <a:cs typeface="Segoe Pro Light"/>
              </a:defRPr>
            </a:lvl4pPr>
            <a:lvl5pPr marL="0" indent="0">
              <a:spcBef>
                <a:spcPts val="800"/>
              </a:spcBef>
              <a:buFontTx/>
              <a:buNone/>
              <a:defRPr sz="400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5" name="Text Placeholder 12"/>
          <p:cNvSpPr>
            <a:spLocks noGrp="1"/>
          </p:cNvSpPr>
          <p:nvPr>
            <p:ph type="body" sz="quarter" idx="14" hasCustomPrompt="1"/>
          </p:nvPr>
        </p:nvSpPr>
        <p:spPr>
          <a:xfrm>
            <a:off x="0" y="1219200"/>
            <a:ext cx="2438400" cy="4851400"/>
          </a:xfrm>
          <a:prstGeom prst="rect">
            <a:avLst/>
          </a:prstGeom>
          <a:noFill/>
        </p:spPr>
        <p:txBody>
          <a:bodyPr vert="horz"/>
          <a:lstStyle>
            <a:lvl1pPr marL="0" indent="0">
              <a:spcBef>
                <a:spcPts val="800"/>
              </a:spcBef>
              <a:buFontTx/>
              <a:buNone/>
              <a:defRPr sz="1867" baseline="0">
                <a:solidFill>
                  <a:schemeClr val="bg1"/>
                </a:solidFill>
                <a:latin typeface="+mn-lt"/>
                <a:cs typeface="Segoe UI Semibold"/>
              </a:defRPr>
            </a:lvl1pPr>
          </a:lstStyle>
          <a:p>
            <a:pPr lvl="0"/>
            <a:r>
              <a:rPr lang="en-US" dirty="0"/>
              <a:t>Enter header here.</a:t>
            </a:r>
          </a:p>
        </p:txBody>
      </p:sp>
      <p:sp>
        <p:nvSpPr>
          <p:cNvPr id="7"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chemeClr val="bg1"/>
                </a:solidFill>
                <a:latin typeface="+mn-lt"/>
                <a:cs typeface="Segoe UI" panose="020B0502040204020203" pitchFamily="34" charset="0"/>
              </a:defRPr>
            </a:lvl1pPr>
          </a:lstStyle>
          <a:p>
            <a:fld id="{74A398B2-5A34-1A4A-811E-F4027282568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2755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content, normal,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7"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latin typeface="+mn-lt"/>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14" name="Content Placeholder 13"/>
          <p:cNvSpPr>
            <a:spLocks noGrp="1"/>
          </p:cNvSpPr>
          <p:nvPr>
            <p:ph sz="quarter" idx="13" hasCustomPrompt="1"/>
          </p:nvPr>
        </p:nvSpPr>
        <p:spPr>
          <a:xfrm>
            <a:off x="3657600" y="1219200"/>
            <a:ext cx="8229600" cy="5054600"/>
          </a:xfrm>
          <a:prstGeom prst="rect">
            <a:avLst/>
          </a:prstGeom>
        </p:spPr>
        <p:txBody>
          <a:bodyPr vert="horz" lIns="182880" tIns="137160">
            <a:normAutofit/>
          </a:bodyPr>
          <a:lstStyle>
            <a:lvl1pPr marL="0" indent="0">
              <a:spcBef>
                <a:spcPts val="400"/>
              </a:spcBef>
              <a:buFontTx/>
              <a:buNone/>
              <a:defRPr sz="1867" baseline="0">
                <a:solidFill>
                  <a:schemeClr val="bg1">
                    <a:lumMod val="75000"/>
                    <a:lumOff val="25000"/>
                  </a:schemeClr>
                </a:solidFill>
                <a:latin typeface="+mn-lt"/>
              </a:defRPr>
            </a:lvl1pPr>
          </a:lstStyle>
          <a:p>
            <a:pPr lvl="0"/>
            <a:r>
              <a:rPr lang="en-US" dirty="0"/>
              <a:t>Click to edit slide content</a:t>
            </a:r>
          </a:p>
        </p:txBody>
      </p:sp>
    </p:spTree>
    <p:extLst>
      <p:ext uri="{BB962C8B-B14F-4D97-AF65-F5344CB8AC3E}">
        <p14:creationId xmlns:p14="http://schemas.microsoft.com/office/powerpoint/2010/main" val="36849232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color">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659408" y="1219200"/>
            <a:ext cx="7922992" cy="4876800"/>
          </a:xfrm>
          <a:prstGeom prst="rect">
            <a:avLst/>
          </a:prstGeom>
        </p:spPr>
        <p:txBody>
          <a:bodyPr vert="horz" lIns="91440" tIns="45720">
            <a:normAutofit/>
          </a:bodyPr>
          <a:lstStyle>
            <a:lvl1pPr marL="0" indent="0">
              <a:spcBef>
                <a:spcPts val="800"/>
              </a:spcBef>
              <a:buFontTx/>
              <a:buNone/>
              <a:tabLst>
                <a:tab pos="840296" algn="l"/>
              </a:tabLst>
              <a:defRPr sz="2667" baseline="0">
                <a:solidFill>
                  <a:schemeClr val="tx1"/>
                </a:solidFill>
                <a:latin typeface="+mn-lt"/>
                <a:cs typeface="Segoe UI" panose="020B0502040204020203" pitchFamily="34" charset="0"/>
              </a:defRPr>
            </a:lvl1pPr>
            <a:lvl2pPr marL="0" indent="0">
              <a:spcBef>
                <a:spcPts val="800"/>
              </a:spcBef>
              <a:buFontTx/>
              <a:buNone/>
              <a:defRPr sz="4000">
                <a:latin typeface="Segoe Pro Light"/>
                <a:cs typeface="Segoe Pro Light"/>
              </a:defRPr>
            </a:lvl2pPr>
            <a:lvl3pPr marL="0" indent="0">
              <a:spcBef>
                <a:spcPts val="800"/>
              </a:spcBef>
              <a:buFontTx/>
              <a:buNone/>
              <a:defRPr sz="4000">
                <a:latin typeface="Segoe Pro Light"/>
                <a:cs typeface="Segoe Pro Light"/>
              </a:defRPr>
            </a:lvl3pPr>
            <a:lvl4pPr marL="0" indent="0">
              <a:spcBef>
                <a:spcPts val="800"/>
              </a:spcBef>
              <a:buFontTx/>
              <a:buNone/>
              <a:defRPr sz="4000">
                <a:latin typeface="Segoe Pro Light"/>
                <a:cs typeface="Segoe Pro Light"/>
              </a:defRPr>
            </a:lvl4pPr>
            <a:lvl5pPr marL="0" indent="0">
              <a:spcBef>
                <a:spcPts val="800"/>
              </a:spcBef>
              <a:buFontTx/>
              <a:buNone/>
              <a:defRPr sz="400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7" name="Text Placeholder 12"/>
          <p:cNvSpPr>
            <a:spLocks noGrp="1"/>
          </p:cNvSpPr>
          <p:nvPr>
            <p:ph type="body" sz="quarter" idx="14" hasCustomPrompt="1"/>
          </p:nvPr>
        </p:nvSpPr>
        <p:spPr>
          <a:xfrm>
            <a:off x="0" y="1219200"/>
            <a:ext cx="2438400" cy="4851400"/>
          </a:xfrm>
          <a:prstGeom prst="rect">
            <a:avLst/>
          </a:prstGeom>
          <a:noFill/>
        </p:spPr>
        <p:txBody>
          <a:bodyPr vert="horz"/>
          <a:lstStyle>
            <a:lvl1pPr marL="0" indent="0">
              <a:spcBef>
                <a:spcPts val="800"/>
              </a:spcBef>
              <a:buFontTx/>
              <a:buNone/>
              <a:defRPr sz="1867" baseline="0">
                <a:solidFill>
                  <a:schemeClr val="tx1"/>
                </a:solidFill>
                <a:latin typeface="+mn-lt"/>
                <a:cs typeface="Segoe UI Semibold"/>
              </a:defRPr>
            </a:lvl1pPr>
          </a:lstStyle>
          <a:p>
            <a:pPr lvl="0"/>
            <a:r>
              <a:rPr lang="en-US" dirty="0"/>
              <a:t>Enter header here.</a:t>
            </a:r>
          </a:p>
        </p:txBody>
      </p:sp>
      <p:sp>
        <p:nvSpPr>
          <p:cNvPr id="5"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chemeClr val="tx1"/>
                </a:solidFill>
                <a:latin typeface="+mn-lt"/>
                <a:cs typeface="Segoe UI" panose="020B0502040204020203" pitchFamily="34" charset="0"/>
              </a:defRPr>
            </a:lvl1pPr>
          </a:lstStyle>
          <a:p>
            <a:fld id="{74A398B2-5A34-1A4A-811E-F4027282568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005033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0" y="1219200"/>
            <a:ext cx="4876800" cy="2438400"/>
          </a:xfrm>
          <a:solidFill>
            <a:schemeClr val="accent2"/>
          </a:solidFill>
        </p:spPr>
        <p:txBody>
          <a:bodyPr>
            <a:noAutofit/>
          </a:bodyPr>
          <a:lstStyle>
            <a:lvl1pPr>
              <a:lnSpc>
                <a:spcPct val="110000"/>
              </a:lnSpc>
              <a:defRPr sz="1867">
                <a:solidFill>
                  <a:schemeClr val="bg1"/>
                </a:solidFill>
                <a:latin typeface="+mn-lt"/>
                <a:cs typeface="Segoe UI Semibold"/>
              </a:defRPr>
            </a:lvl1pPr>
            <a:lvl2pPr>
              <a:lnSpc>
                <a:spcPct val="110000"/>
              </a:lnSpc>
              <a:defRPr sz="1867">
                <a:solidFill>
                  <a:schemeClr val="bg1"/>
                </a:solidFill>
                <a:latin typeface="+mn-lt"/>
                <a:cs typeface="Segoe UI Semibold"/>
              </a:defRPr>
            </a:lvl2pPr>
            <a:lvl3pPr>
              <a:lnSpc>
                <a:spcPct val="110000"/>
              </a:lnSpc>
              <a:defRPr sz="1867">
                <a:solidFill>
                  <a:schemeClr val="bg1"/>
                </a:solidFill>
                <a:latin typeface="+mn-lt"/>
                <a:cs typeface="Segoe UI Semibold"/>
              </a:defRPr>
            </a:lvl3pPr>
            <a:lvl4pPr>
              <a:lnSpc>
                <a:spcPct val="110000"/>
              </a:lnSpc>
              <a:defRPr sz="1867">
                <a:solidFill>
                  <a:schemeClr val="bg1"/>
                </a:solidFill>
                <a:latin typeface="+mn-lt"/>
                <a:cs typeface="Segoe UI Semibold"/>
              </a:defRPr>
            </a:lvl4pPr>
            <a:lvl5pPr>
              <a:lnSpc>
                <a:spcPct val="110000"/>
              </a:lnSpc>
              <a:defRPr sz="1867">
                <a:solidFill>
                  <a:schemeClr val="bg1"/>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8"/>
          </p:nvPr>
        </p:nvSpPr>
        <p:spPr>
          <a:xfrm>
            <a:off x="101600" y="24384"/>
            <a:ext cx="1524000" cy="559816"/>
          </a:xfrm>
        </p:spPr>
        <p:txBody>
          <a:bodyPr/>
          <a:lstStyle>
            <a:lvl1pPr>
              <a:defRPr>
                <a:solidFill>
                  <a:srgbClr val="FFFFFF"/>
                </a:solidFill>
              </a:defRPr>
            </a:lvl1pPr>
          </a:lstStyle>
          <a:p>
            <a:r>
              <a:rPr lang="en-US" dirty="0" smtClean="0"/>
              <a:t>Click icon to add picture</a:t>
            </a:r>
            <a:endParaRPr lang="en-US" dirty="0"/>
          </a:p>
        </p:txBody>
      </p:sp>
      <p:sp>
        <p:nvSpPr>
          <p:cNvPr id="5" name="TextBox 4"/>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624791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lstStyle>
            <a:lvl1pPr algn="r">
              <a:defRPr>
                <a:solidFill>
                  <a:srgbClr val="000000"/>
                </a:solidFill>
              </a:defRPr>
            </a:lvl1pPr>
          </a:lstStyle>
          <a:p>
            <a:r>
              <a:rPr lang="en-US" dirty="0" smtClean="0"/>
              <a:t>Click icon to add picture</a:t>
            </a:r>
            <a:endParaRPr lang="en-US" dirty="0"/>
          </a:p>
        </p:txBody>
      </p:sp>
      <p:sp>
        <p:nvSpPr>
          <p:cNvPr id="6" name="TextBox 5"/>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000000"/>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 name="Text Placeholder 9"/>
          <p:cNvSpPr>
            <a:spLocks noGrp="1"/>
          </p:cNvSpPr>
          <p:nvPr>
            <p:ph type="body" sz="quarter" idx="12" hasCustomPrompt="1"/>
          </p:nvPr>
        </p:nvSpPr>
        <p:spPr>
          <a:xfrm>
            <a:off x="0" y="1219200"/>
            <a:ext cx="4876800" cy="2438400"/>
          </a:xfrm>
          <a:solidFill>
            <a:srgbClr val="0072C6">
              <a:alpha val="90000"/>
            </a:srgbClr>
          </a:solidFill>
        </p:spPr>
        <p:txBody>
          <a:bodyPr>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9"/>
          </p:nvPr>
        </p:nvSpPr>
        <p:spPr>
          <a:xfrm>
            <a:off x="101600" y="24384"/>
            <a:ext cx="1524000" cy="559816"/>
          </a:xfrm>
        </p:spPr>
        <p:txBody>
          <a:bodyPr/>
          <a:lstStyle>
            <a:lvl1pPr>
              <a:defRPr>
                <a:solidFill>
                  <a:srgbClr val="000000"/>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167050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act Page">
    <p:spTree>
      <p:nvGrpSpPr>
        <p:cNvPr id="1" name=""/>
        <p:cNvGrpSpPr/>
        <p:nvPr/>
      </p:nvGrpSpPr>
      <p:grpSpPr>
        <a:xfrm>
          <a:off x="0" y="0"/>
          <a:ext cx="0" cy="0"/>
          <a:chOff x="0" y="0"/>
          <a:chExt cx="0" cy="0"/>
        </a:xfrm>
      </p:grpSpPr>
      <p:sp>
        <p:nvSpPr>
          <p:cNvPr id="7" name="Picture Placeholder 2"/>
          <p:cNvSpPr>
            <a:spLocks noGrp="1"/>
          </p:cNvSpPr>
          <p:nvPr>
            <p:ph type="pic" sz="quarter" idx="18"/>
          </p:nvPr>
        </p:nvSpPr>
        <p:spPr>
          <a:xfrm>
            <a:off x="10668000" y="3307"/>
            <a:ext cx="1524000" cy="559816"/>
          </a:xfrm>
        </p:spPr>
        <p:txBody>
          <a:bodyPr/>
          <a:lstStyle>
            <a:lvl1pPr>
              <a:defRPr>
                <a:solidFill>
                  <a:srgbClr val="FFFFFF"/>
                </a:solidFill>
              </a:defRPr>
            </a:lvl1pPr>
          </a:lstStyle>
          <a:p>
            <a:r>
              <a:rPr lang="en-US" dirty="0" smtClean="0"/>
              <a:t>Click icon to add picture</a:t>
            </a:r>
            <a:endParaRPr lang="en-US" dirty="0"/>
          </a:p>
        </p:txBody>
      </p:sp>
      <p:sp>
        <p:nvSpPr>
          <p:cNvPr id="9" name="Text Placeholder 9"/>
          <p:cNvSpPr>
            <a:spLocks noGrp="1"/>
          </p:cNvSpPr>
          <p:nvPr>
            <p:ph type="body" sz="quarter" idx="12" hasCustomPrompt="1"/>
          </p:nvPr>
        </p:nvSpPr>
        <p:spPr>
          <a:xfrm>
            <a:off x="7315200" y="1219200"/>
            <a:ext cx="4876800" cy="2438400"/>
          </a:xfrm>
          <a:solidFill>
            <a:srgbClr val="0072C6"/>
          </a:solidFill>
        </p:spPr>
        <p:txBody>
          <a:bodyPr>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178070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lstStyle>
            <a:lvl1pPr>
              <a:defRPr>
                <a:solidFill>
                  <a:srgbClr val="000000"/>
                </a:solidFill>
              </a:defRPr>
            </a:lvl1pPr>
          </a:lstStyle>
          <a:p>
            <a:r>
              <a:rPr lang="en-US" dirty="0" smtClean="0"/>
              <a:t>Click icon to add picture</a:t>
            </a:r>
            <a:endParaRPr lang="en-US" dirty="0"/>
          </a:p>
        </p:txBody>
      </p:sp>
      <p:sp>
        <p:nvSpPr>
          <p:cNvPr id="6" name="TextBox 5"/>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000000"/>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 name="Picture Placeholder 2"/>
          <p:cNvSpPr>
            <a:spLocks noGrp="1"/>
          </p:cNvSpPr>
          <p:nvPr>
            <p:ph type="pic" sz="quarter" idx="19"/>
          </p:nvPr>
        </p:nvSpPr>
        <p:spPr>
          <a:xfrm>
            <a:off x="10668000" y="3307"/>
            <a:ext cx="1524000" cy="559816"/>
          </a:xfrm>
        </p:spPr>
        <p:txBody>
          <a:bodyPr/>
          <a:lstStyle>
            <a:lvl1pPr>
              <a:defRPr>
                <a:solidFill>
                  <a:srgbClr val="000000"/>
                </a:solidFill>
              </a:defRPr>
            </a:lvl1pPr>
          </a:lstStyle>
          <a:p>
            <a:r>
              <a:rPr lang="en-US" dirty="0" smtClean="0"/>
              <a:t>Click icon to add picture</a:t>
            </a:r>
            <a:endParaRPr lang="en-US" dirty="0"/>
          </a:p>
        </p:txBody>
      </p:sp>
      <p:sp>
        <p:nvSpPr>
          <p:cNvPr id="9" name="Text Placeholder 9"/>
          <p:cNvSpPr>
            <a:spLocks noGrp="1"/>
          </p:cNvSpPr>
          <p:nvPr>
            <p:ph type="body" sz="quarter" idx="12" hasCustomPrompt="1"/>
          </p:nvPr>
        </p:nvSpPr>
        <p:spPr>
          <a:xfrm>
            <a:off x="7315200" y="1219200"/>
            <a:ext cx="4876800" cy="2438400"/>
          </a:xfrm>
          <a:solidFill>
            <a:srgbClr val="0072C6">
              <a:alpha val="90000"/>
            </a:srgbClr>
          </a:solidFill>
        </p:spPr>
        <p:txBody>
          <a:bodyPr>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70780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ntact Page">
    <p:spTree>
      <p:nvGrpSpPr>
        <p:cNvPr id="1" name=""/>
        <p:cNvGrpSpPr/>
        <p:nvPr/>
      </p:nvGrpSpPr>
      <p:grpSpPr>
        <a:xfrm>
          <a:off x="0" y="0"/>
          <a:ext cx="0" cy="0"/>
          <a:chOff x="0" y="0"/>
          <a:chExt cx="0" cy="0"/>
        </a:xfrm>
      </p:grpSpPr>
      <p:sp>
        <p:nvSpPr>
          <p:cNvPr id="8" name="Picture Placeholder 2"/>
          <p:cNvSpPr>
            <a:spLocks noGrp="1"/>
          </p:cNvSpPr>
          <p:nvPr>
            <p:ph type="pic" sz="quarter" idx="18"/>
          </p:nvPr>
        </p:nvSpPr>
        <p:spPr>
          <a:xfrm>
            <a:off x="708" y="0"/>
            <a:ext cx="1219200" cy="1219200"/>
          </a:xfrm>
        </p:spPr>
        <p:txBody>
          <a:bodyPr/>
          <a:lstStyle>
            <a:lvl1pPr>
              <a:defRPr>
                <a:solidFill>
                  <a:srgbClr val="FFFFFF"/>
                </a:solidFill>
              </a:defRPr>
            </a:lvl1pPr>
          </a:lstStyle>
          <a:p>
            <a:r>
              <a:rPr lang="en-US" dirty="0" smtClean="0"/>
              <a:t>Click icon to add picture</a:t>
            </a:r>
            <a:endParaRPr lang="en-US" dirty="0"/>
          </a:p>
        </p:txBody>
      </p:sp>
      <p:sp>
        <p:nvSpPr>
          <p:cNvPr id="6" name="Picture Placeholder 2"/>
          <p:cNvSpPr>
            <a:spLocks noGrp="1"/>
          </p:cNvSpPr>
          <p:nvPr>
            <p:ph type="pic" sz="quarter" idx="19"/>
          </p:nvPr>
        </p:nvSpPr>
        <p:spPr>
          <a:xfrm>
            <a:off x="10668000" y="3307"/>
            <a:ext cx="1524000" cy="559816"/>
          </a:xfrm>
        </p:spPr>
        <p:txBody>
          <a:bodyPr/>
          <a:lstStyle>
            <a:lvl1pPr>
              <a:defRPr>
                <a:solidFill>
                  <a:srgbClr val="FFFFFF"/>
                </a:solidFill>
              </a:defRPr>
            </a:lvl1pPr>
          </a:lstStyle>
          <a:p>
            <a:r>
              <a:rPr lang="en-US" dirty="0" smtClean="0"/>
              <a:t>Click icon to add picture</a:t>
            </a:r>
            <a:endParaRPr lang="en-US" dirty="0"/>
          </a:p>
        </p:txBody>
      </p:sp>
      <p:sp>
        <p:nvSpPr>
          <p:cNvPr id="7" name="Text Placeholder 9"/>
          <p:cNvSpPr>
            <a:spLocks noGrp="1"/>
          </p:cNvSpPr>
          <p:nvPr>
            <p:ph type="body" sz="quarter" idx="12" hasCustomPrompt="1"/>
          </p:nvPr>
        </p:nvSpPr>
        <p:spPr>
          <a:xfrm>
            <a:off x="0" y="1219200"/>
            <a:ext cx="4876800" cy="2438400"/>
          </a:xfrm>
          <a:solidFill>
            <a:srgbClr val="0072C6"/>
          </a:solidFill>
        </p:spPr>
        <p:txBody>
          <a:bodyPr lIns="91440" tIns="91440">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909848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nchor="ctr"/>
          <a:lstStyle>
            <a:lvl1pPr algn="r">
              <a:defRPr>
                <a:solidFill>
                  <a:srgbClr val="000000"/>
                </a:solidFill>
              </a:defRPr>
            </a:lvl1pPr>
          </a:lstStyle>
          <a:p>
            <a:r>
              <a:rPr lang="en-US" dirty="0" smtClean="0"/>
              <a:t>Click icon to add picture</a:t>
            </a:r>
            <a:endParaRPr lang="en-US" dirty="0"/>
          </a:p>
        </p:txBody>
      </p:sp>
      <p:sp>
        <p:nvSpPr>
          <p:cNvPr id="10" name="TextBox 9"/>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000000"/>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 name="Picture Placeholder 2"/>
          <p:cNvSpPr>
            <a:spLocks noGrp="1"/>
          </p:cNvSpPr>
          <p:nvPr>
            <p:ph type="pic" sz="quarter" idx="19"/>
          </p:nvPr>
        </p:nvSpPr>
        <p:spPr>
          <a:xfrm>
            <a:off x="0" y="0"/>
            <a:ext cx="1219200" cy="1219200"/>
          </a:xfrm>
        </p:spPr>
        <p:txBody>
          <a:bodyPr/>
          <a:lstStyle>
            <a:lvl1pPr>
              <a:defRPr>
                <a:solidFill>
                  <a:srgbClr val="000000"/>
                </a:solidFill>
              </a:defRPr>
            </a:lvl1pPr>
          </a:lstStyle>
          <a:p>
            <a:r>
              <a:rPr lang="en-US" dirty="0" smtClean="0"/>
              <a:t>Click icon to add picture</a:t>
            </a:r>
            <a:endParaRPr lang="en-US" dirty="0"/>
          </a:p>
        </p:txBody>
      </p:sp>
      <p:sp>
        <p:nvSpPr>
          <p:cNvPr id="7" name="Picture Placeholder 2"/>
          <p:cNvSpPr>
            <a:spLocks noGrp="1"/>
          </p:cNvSpPr>
          <p:nvPr>
            <p:ph type="pic" sz="quarter" idx="20"/>
          </p:nvPr>
        </p:nvSpPr>
        <p:spPr>
          <a:xfrm>
            <a:off x="10668000" y="3307"/>
            <a:ext cx="1524000" cy="559816"/>
          </a:xfrm>
        </p:spPr>
        <p:txBody>
          <a:bodyPr/>
          <a:lstStyle>
            <a:lvl1pPr>
              <a:defRPr>
                <a:solidFill>
                  <a:srgbClr val="000000"/>
                </a:solidFill>
              </a:defRPr>
            </a:lvl1pPr>
          </a:lstStyle>
          <a:p>
            <a:r>
              <a:rPr lang="en-US" dirty="0" smtClean="0"/>
              <a:t>Click icon to add picture</a:t>
            </a:r>
            <a:endParaRPr lang="en-US" dirty="0"/>
          </a:p>
        </p:txBody>
      </p:sp>
      <p:sp>
        <p:nvSpPr>
          <p:cNvPr id="9" name="Text Placeholder 9"/>
          <p:cNvSpPr>
            <a:spLocks noGrp="1"/>
          </p:cNvSpPr>
          <p:nvPr>
            <p:ph type="body" sz="quarter" idx="12" hasCustomPrompt="1"/>
          </p:nvPr>
        </p:nvSpPr>
        <p:spPr>
          <a:xfrm>
            <a:off x="0" y="1219200"/>
            <a:ext cx="4876800" cy="2438400"/>
          </a:xfrm>
          <a:solidFill>
            <a:srgbClr val="0072C6">
              <a:alpha val="90000"/>
            </a:srgbClr>
          </a:solidFill>
        </p:spPr>
        <p:txBody>
          <a:bodyPr lIns="91440" tIns="91440">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17643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act Page">
    <p:spTree>
      <p:nvGrpSpPr>
        <p:cNvPr id="1" name=""/>
        <p:cNvGrpSpPr/>
        <p:nvPr/>
      </p:nvGrpSpPr>
      <p:grpSpPr>
        <a:xfrm>
          <a:off x="0" y="0"/>
          <a:ext cx="0" cy="0"/>
          <a:chOff x="0" y="0"/>
          <a:chExt cx="0" cy="0"/>
        </a:xfrm>
      </p:grpSpPr>
      <p:sp>
        <p:nvSpPr>
          <p:cNvPr id="7" name="Picture Placeholder 2"/>
          <p:cNvSpPr>
            <a:spLocks noGrp="1"/>
          </p:cNvSpPr>
          <p:nvPr>
            <p:ph type="pic" sz="quarter" idx="18"/>
          </p:nvPr>
        </p:nvSpPr>
        <p:spPr>
          <a:xfrm>
            <a:off x="10972800" y="0"/>
            <a:ext cx="1219200" cy="1219200"/>
          </a:xfrm>
        </p:spPr>
        <p:txBody>
          <a:bodyPr/>
          <a:lstStyle>
            <a:lvl1pPr>
              <a:defRPr>
                <a:solidFill>
                  <a:srgbClr val="FFFFFF"/>
                </a:solidFill>
              </a:defRPr>
            </a:lvl1pPr>
          </a:lstStyle>
          <a:p>
            <a:r>
              <a:rPr lang="en-US" dirty="0" smtClean="0"/>
              <a:t>Click icon to add picture</a:t>
            </a:r>
            <a:endParaRPr lang="en-US" dirty="0"/>
          </a:p>
        </p:txBody>
      </p:sp>
      <p:sp>
        <p:nvSpPr>
          <p:cNvPr id="6" name="Picture Placeholder 2"/>
          <p:cNvSpPr>
            <a:spLocks noGrp="1"/>
          </p:cNvSpPr>
          <p:nvPr>
            <p:ph type="pic" sz="quarter" idx="19"/>
          </p:nvPr>
        </p:nvSpPr>
        <p:spPr>
          <a:xfrm>
            <a:off x="101600" y="24384"/>
            <a:ext cx="1524000" cy="559816"/>
          </a:xfrm>
        </p:spPr>
        <p:txBody>
          <a:bodyPr/>
          <a:lstStyle>
            <a:lvl1pPr>
              <a:defRPr>
                <a:solidFill>
                  <a:srgbClr val="FFFFFF"/>
                </a:solidFill>
              </a:defRPr>
            </a:lvl1pPr>
          </a:lstStyle>
          <a:p>
            <a:r>
              <a:rPr lang="en-US" dirty="0" smtClean="0"/>
              <a:t>Click icon to add picture</a:t>
            </a:r>
            <a:endParaRPr lang="en-US" dirty="0"/>
          </a:p>
        </p:txBody>
      </p:sp>
      <p:sp>
        <p:nvSpPr>
          <p:cNvPr id="8" name="Text Placeholder 9"/>
          <p:cNvSpPr>
            <a:spLocks noGrp="1"/>
          </p:cNvSpPr>
          <p:nvPr>
            <p:ph type="body" sz="quarter" idx="12" hasCustomPrompt="1"/>
          </p:nvPr>
        </p:nvSpPr>
        <p:spPr>
          <a:xfrm>
            <a:off x="7315200" y="1219200"/>
            <a:ext cx="4876800" cy="2438400"/>
          </a:xfrm>
          <a:solidFill>
            <a:srgbClr val="0072C6"/>
          </a:solidFill>
        </p:spPr>
        <p:txBody>
          <a:bodyPr>
            <a:noAutofit/>
          </a:bodyPr>
          <a:lstStyle>
            <a:lvl1pPr>
              <a:lnSpc>
                <a:spcPct val="110000"/>
              </a:lnSpc>
              <a:defRPr sz="1867">
                <a:solidFill>
                  <a:srgbClr val="FFFFFF"/>
                </a:solidFill>
                <a:latin typeface="+mn-lt"/>
                <a:cs typeface="Segoe UI Semibold"/>
              </a:defRPr>
            </a:lvl1pPr>
            <a:lvl2pPr>
              <a:lnSpc>
                <a:spcPct val="110000"/>
              </a:lnSpc>
              <a:defRPr sz="1867">
                <a:solidFill>
                  <a:srgbClr val="FFFFFF"/>
                </a:solidFill>
                <a:latin typeface="+mn-lt"/>
                <a:cs typeface="Segoe UI Semibold"/>
              </a:defRPr>
            </a:lvl2pPr>
            <a:lvl3pPr>
              <a:lnSpc>
                <a:spcPct val="110000"/>
              </a:lnSpc>
              <a:defRPr sz="1867">
                <a:solidFill>
                  <a:srgbClr val="FFFFFF"/>
                </a:solidFill>
                <a:latin typeface="+mn-lt"/>
                <a:cs typeface="Segoe UI Semibold"/>
              </a:defRPr>
            </a:lvl3pPr>
            <a:lvl4pPr>
              <a:lnSpc>
                <a:spcPct val="110000"/>
              </a:lnSpc>
              <a:defRPr sz="1867">
                <a:solidFill>
                  <a:srgbClr val="FFFFFF"/>
                </a:solidFill>
                <a:latin typeface="+mn-lt"/>
                <a:cs typeface="Segoe UI Semibold"/>
              </a:defRPr>
            </a:lvl4pPr>
            <a:lvl5pPr>
              <a:lnSpc>
                <a:spcPct val="110000"/>
              </a:lnSpc>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014818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nchor="ctr"/>
          <a:lstStyle>
            <a:lvl1pPr>
              <a:defRPr>
                <a:solidFill>
                  <a:schemeClr val="bg1"/>
                </a:solidFill>
              </a:defRPr>
            </a:lvl1pPr>
          </a:lstStyle>
          <a:p>
            <a:r>
              <a:rPr lang="en-US" dirty="0" smtClean="0"/>
              <a:t>Click icon to add picture</a:t>
            </a:r>
            <a:endParaRPr lang="en-US" dirty="0"/>
          </a:p>
        </p:txBody>
      </p:sp>
      <p:sp>
        <p:nvSpPr>
          <p:cNvPr id="10" name="TextBox 9"/>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 name="Picture Placeholder 2"/>
          <p:cNvSpPr>
            <a:spLocks noGrp="1"/>
          </p:cNvSpPr>
          <p:nvPr>
            <p:ph type="pic" sz="quarter" idx="19"/>
          </p:nvPr>
        </p:nvSpPr>
        <p:spPr>
          <a:xfrm>
            <a:off x="10972800" y="0"/>
            <a:ext cx="1219200" cy="1219200"/>
          </a:xfrm>
        </p:spPr>
        <p:txBody>
          <a:bodyPr/>
          <a:lstStyle>
            <a:lvl1pPr>
              <a:defRPr>
                <a:solidFill>
                  <a:srgbClr val="000000"/>
                </a:solidFill>
              </a:defRPr>
            </a:lvl1pPr>
          </a:lstStyle>
          <a:p>
            <a:r>
              <a:rPr lang="en-US" dirty="0" smtClean="0"/>
              <a:t>Click icon to add picture</a:t>
            </a:r>
            <a:endParaRPr lang="en-US" dirty="0"/>
          </a:p>
        </p:txBody>
      </p:sp>
      <p:sp>
        <p:nvSpPr>
          <p:cNvPr id="7" name="Picture Placeholder 2"/>
          <p:cNvSpPr>
            <a:spLocks noGrp="1"/>
          </p:cNvSpPr>
          <p:nvPr>
            <p:ph type="pic" sz="quarter" idx="20"/>
          </p:nvPr>
        </p:nvSpPr>
        <p:spPr>
          <a:xfrm>
            <a:off x="101600" y="24384"/>
            <a:ext cx="1524000" cy="559816"/>
          </a:xfrm>
        </p:spPr>
        <p:txBody>
          <a:bodyPr/>
          <a:lstStyle>
            <a:lvl1pPr>
              <a:defRPr>
                <a:solidFill>
                  <a:srgbClr val="000000"/>
                </a:solidFill>
              </a:defRPr>
            </a:lvl1pPr>
          </a:lstStyle>
          <a:p>
            <a:r>
              <a:rPr lang="en-US" dirty="0" smtClean="0"/>
              <a:t>Click icon to add picture</a:t>
            </a:r>
            <a:endParaRPr lang="en-US" dirty="0"/>
          </a:p>
        </p:txBody>
      </p:sp>
      <p:sp>
        <p:nvSpPr>
          <p:cNvPr id="9" name="Text Placeholder 9"/>
          <p:cNvSpPr>
            <a:spLocks noGrp="1"/>
          </p:cNvSpPr>
          <p:nvPr>
            <p:ph type="body" sz="quarter" idx="12" hasCustomPrompt="1"/>
          </p:nvPr>
        </p:nvSpPr>
        <p:spPr>
          <a:xfrm>
            <a:off x="7323177" y="1219200"/>
            <a:ext cx="4876800" cy="2438400"/>
          </a:xfrm>
          <a:solidFill>
            <a:srgbClr val="0072C6">
              <a:alpha val="90000"/>
            </a:srgbClr>
          </a:solidFill>
        </p:spPr>
        <p:txBody>
          <a:bodyPr>
            <a:noAutofit/>
          </a:bodyPr>
          <a:lstStyle>
            <a:lvl1pPr>
              <a:defRPr sz="1867">
                <a:solidFill>
                  <a:srgbClr val="FFFFFF"/>
                </a:solidFill>
                <a:latin typeface="+mn-lt"/>
                <a:cs typeface="Segoe UI Semibold"/>
              </a:defRPr>
            </a:lvl1pPr>
            <a:lvl2pPr>
              <a:defRPr sz="1867">
                <a:solidFill>
                  <a:srgbClr val="FFFFFF"/>
                </a:solidFill>
                <a:latin typeface="+mn-lt"/>
                <a:cs typeface="Segoe UI Semibold"/>
              </a:defRPr>
            </a:lvl2pPr>
            <a:lvl3pPr>
              <a:defRPr sz="1867">
                <a:solidFill>
                  <a:srgbClr val="FFFFFF"/>
                </a:solidFill>
                <a:latin typeface="+mn-lt"/>
                <a:cs typeface="Segoe UI Semibold"/>
              </a:defRPr>
            </a:lvl3pPr>
            <a:lvl4pPr>
              <a:defRPr sz="1867">
                <a:solidFill>
                  <a:srgbClr val="FFFFFF"/>
                </a:solidFill>
                <a:latin typeface="+mn-lt"/>
                <a:cs typeface="Segoe UI Semibold"/>
              </a:defRPr>
            </a:lvl4pPr>
            <a:lvl5pPr>
              <a:defRPr sz="1867">
                <a:solidFill>
                  <a:srgbClr val="FFFFFF"/>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4943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ppendix: Sectio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solidFill>
                  <a:srgbClr val="FFFFFF"/>
                </a:solidFill>
              </a:rPr>
              <a:pPr/>
              <a:t>‹#›</a:t>
            </a:fld>
            <a:endParaRPr lang="en-US" dirty="0">
              <a:solidFill>
                <a:srgbClr val="FFFFFF"/>
              </a:solidFill>
            </a:endParaRPr>
          </a:p>
        </p:txBody>
      </p:sp>
      <p:sp>
        <p:nvSpPr>
          <p:cNvPr id="10" name="Text Placeholder 9"/>
          <p:cNvSpPr>
            <a:spLocks noGrp="1"/>
          </p:cNvSpPr>
          <p:nvPr>
            <p:ph type="body" sz="quarter" idx="13" hasCustomPrompt="1"/>
          </p:nvPr>
        </p:nvSpPr>
        <p:spPr>
          <a:xfrm>
            <a:off x="0" y="1219200"/>
            <a:ext cx="2438400" cy="3530600"/>
          </a:xfrm>
        </p:spPr>
        <p:txBody>
          <a:bodyPr>
            <a:noAutofit/>
          </a:bodyPr>
          <a:lstStyle>
            <a:lvl1pPr>
              <a:defRPr sz="2667" baseline="0">
                <a:solidFill>
                  <a:schemeClr val="tx1"/>
                </a:solidFill>
                <a:latin typeface="+mn-lt"/>
              </a:defRPr>
            </a:lvl1pPr>
            <a:lvl2pPr>
              <a:defRPr sz="2667">
                <a:solidFill>
                  <a:schemeClr val="tx1"/>
                </a:solidFill>
                <a:latin typeface="+mn-lt"/>
              </a:defRPr>
            </a:lvl2pPr>
            <a:lvl3pPr>
              <a:defRPr sz="2667">
                <a:solidFill>
                  <a:schemeClr val="tx1"/>
                </a:solidFill>
                <a:latin typeface="+mn-lt"/>
              </a:defRPr>
            </a:lvl3pPr>
            <a:lvl4pPr>
              <a:defRPr sz="2667">
                <a:solidFill>
                  <a:schemeClr val="tx1"/>
                </a:solidFill>
                <a:latin typeface="+mn-lt"/>
              </a:defRPr>
            </a:lvl4pPr>
            <a:lvl5pPr>
              <a:defRPr sz="2667">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5" hasCustomPrompt="1"/>
          </p:nvPr>
        </p:nvSpPr>
        <p:spPr>
          <a:xfrm>
            <a:off x="3657600" y="1219200"/>
            <a:ext cx="8128000" cy="4876800"/>
          </a:xfrm>
        </p:spPr>
        <p:txBody>
          <a:bodyPr>
            <a:normAutofit/>
          </a:bodyPr>
          <a:lstStyle>
            <a:lvl1pPr>
              <a:lnSpc>
                <a:spcPct val="100000"/>
              </a:lnSpc>
              <a:defRPr sz="4000" baseline="0">
                <a:solidFill>
                  <a:schemeClr val="tx1"/>
                </a:solidFill>
                <a:latin typeface="Segoe UI" panose="020B0502040204020203" pitchFamily="34" charset="0"/>
              </a:defRPr>
            </a:lvl1pPr>
            <a:lvl2pPr>
              <a:lnSpc>
                <a:spcPct val="100000"/>
              </a:lnSpc>
              <a:defRPr sz="4000">
                <a:solidFill>
                  <a:schemeClr val="tx1"/>
                </a:solidFill>
                <a:latin typeface="Segoe UI" panose="020B0502040204020203" pitchFamily="34" charset="0"/>
              </a:defRPr>
            </a:lvl2pPr>
            <a:lvl3pPr>
              <a:lnSpc>
                <a:spcPct val="100000"/>
              </a:lnSpc>
              <a:defRPr sz="4000">
                <a:solidFill>
                  <a:schemeClr val="tx1"/>
                </a:solidFill>
                <a:latin typeface="Segoe UI" panose="020B0502040204020203" pitchFamily="34" charset="0"/>
              </a:defRPr>
            </a:lvl3pPr>
            <a:lvl4pPr>
              <a:lnSpc>
                <a:spcPct val="100000"/>
              </a:lnSpc>
              <a:defRPr sz="4000">
                <a:solidFill>
                  <a:schemeClr val="tx1"/>
                </a:solidFill>
                <a:latin typeface="Segoe UI" panose="020B0502040204020203" pitchFamily="34" charset="0"/>
              </a:defRPr>
            </a:lvl4pPr>
            <a:lvl5pPr>
              <a:lnSpc>
                <a:spcPct val="100000"/>
              </a:lnSpc>
              <a:defRPr sz="4000">
                <a:solidFill>
                  <a:schemeClr val="tx1"/>
                </a:solidFill>
                <a:latin typeface="Segoe UI" panose="020B0502040204020203" pitchFamily="34" charset="0"/>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5842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tiles with text and background image">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219200"/>
            <a:ext cx="2438400" cy="2438400"/>
          </a:xfrm>
          <a:solidFill>
            <a:schemeClr val="accent1">
              <a:alpha val="92000"/>
            </a:schemeClr>
          </a:solidFill>
        </p:spPr>
        <p:txBody>
          <a:bodyPr/>
          <a:lstStyle>
            <a:lvl1pPr>
              <a:defRPr>
                <a:solidFill>
                  <a:schemeClr val="tx1"/>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11" name="Text Placeholder 14"/>
          <p:cNvSpPr>
            <a:spLocks noGrp="1"/>
          </p:cNvSpPr>
          <p:nvPr>
            <p:ph type="body" sz="quarter" idx="12" hasCustomPrompt="1"/>
          </p:nvPr>
        </p:nvSpPr>
        <p:spPr>
          <a:xfrm>
            <a:off x="0" y="3657600"/>
            <a:ext cx="2438400" cy="2438400"/>
          </a:xfrm>
          <a:solidFill>
            <a:schemeClr val="bg2">
              <a:alpha val="92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2438400" y="3657600"/>
            <a:ext cx="2438400" cy="2438400"/>
          </a:xfrm>
          <a:solidFill>
            <a:schemeClr val="accent2">
              <a:alpha val="89000"/>
            </a:schemeClr>
          </a:solidFill>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4"/>
          <p:cNvSpPr>
            <a:spLocks noGrp="1"/>
          </p:cNvSpPr>
          <p:nvPr>
            <p:ph type="body" sz="quarter" idx="14" hasCustomPrompt="1"/>
          </p:nvPr>
        </p:nvSpPr>
        <p:spPr>
          <a:xfrm>
            <a:off x="4876800" y="3657600"/>
            <a:ext cx="2438400" cy="2438400"/>
          </a:xfrm>
          <a:solidFill>
            <a:schemeClr val="accent3">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29593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able of Contents photo">
    <p:bg>
      <p:bgPr>
        <a:solidFill>
          <a:schemeClr val="tx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000000"/>
                </a:solidFill>
                <a:latin typeface="+mn-lt"/>
                <a:cs typeface="Segoe UI" panose="020B0502040204020203" pitchFamily="34" charset="0"/>
              </a:defRPr>
            </a:lvl1pPr>
          </a:lstStyle>
          <a:p>
            <a:fld id="{74A398B2-5A34-1A4A-811E-F4027282568C}" type="slidenum">
              <a:rPr lang="en-US" smtClean="0"/>
              <a:pPr/>
              <a:t>‹#›</a:t>
            </a:fld>
            <a:endParaRPr lang="en-US" dirty="0"/>
          </a:p>
        </p:txBody>
      </p:sp>
      <p:sp>
        <p:nvSpPr>
          <p:cNvPr id="4"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Microsoft Confidential</a:t>
            </a:r>
            <a:endParaRPr lang="en-US" dirty="0"/>
          </a:p>
        </p:txBody>
      </p:sp>
    </p:spTree>
    <p:extLst>
      <p:ext uri="{BB962C8B-B14F-4D97-AF65-F5344CB8AC3E}">
        <p14:creationId xmlns:p14="http://schemas.microsoft.com/office/powerpoint/2010/main" val="34286039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244629" y="6566925"/>
            <a:ext cx="3702744"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3168396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4" indent="0">
              <a:buNone/>
              <a:defRPr sz="1961"/>
            </a:lvl2pPr>
            <a:lvl3pPr marL="219445" indent="0">
              <a:buNone/>
              <a:defRPr sz="1961"/>
            </a:lvl3pPr>
            <a:lvl4pPr marL="466904" indent="0">
              <a:buNone/>
              <a:defRPr sz="1765"/>
            </a:lvl4pPr>
            <a:lvl5pPr marL="725258"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776691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4" indent="0">
              <a:buNone/>
              <a:defRPr sz="1961"/>
            </a:lvl2pPr>
            <a:lvl3pPr marL="219445" indent="0">
              <a:buNone/>
              <a:defRPr sz="1961"/>
            </a:lvl3pPr>
            <a:lvl4pPr marL="466904" indent="0">
              <a:buNone/>
              <a:defRPr sz="1765"/>
            </a:lvl4pPr>
            <a:lvl5pPr marL="725258" indent="0">
              <a:buNone/>
              <a:defRPr sz="176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7"/>
          <p:cNvSpPr txBox="1"/>
          <p:nvPr userDrawn="1"/>
        </p:nvSpPr>
        <p:spPr bwMode="white">
          <a:xfrm>
            <a:off x="4244629" y="6566925"/>
            <a:ext cx="3702744"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1516719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963547"/>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26" indent="0">
              <a:buNone/>
              <a:tabLst/>
              <a:defRPr sz="1961"/>
            </a:lvl3pPr>
            <a:lvl4pPr marL="451341" indent="0">
              <a:buNone/>
              <a:defRPr/>
            </a:lvl4pPr>
            <a:lvl5pPr marL="672342"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5" y="1189176"/>
            <a:ext cx="5378548" cy="2963547"/>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26" indent="0">
              <a:buNone/>
              <a:tabLst/>
              <a:defRPr sz="1961"/>
            </a:lvl3pPr>
            <a:lvl4pPr marL="451341" indent="0">
              <a:buNone/>
              <a:defRPr/>
            </a:lvl4pPr>
            <a:lvl5pPr marL="672342"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7"/>
          <p:cNvSpPr txBox="1"/>
          <p:nvPr userDrawn="1"/>
        </p:nvSpPr>
        <p:spPr bwMode="white">
          <a:xfrm>
            <a:off x="4244629" y="6566925"/>
            <a:ext cx="3702744"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2132569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972366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7" y="291104"/>
            <a:ext cx="11653835" cy="896517"/>
          </a:xfrm>
        </p:spPr>
        <p:txBody>
          <a:bodyPr/>
          <a:lstStyle>
            <a:lvl1pPr>
              <a:defRPr sz="5687">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41" y="1663939"/>
            <a:ext cx="10757097" cy="4902995"/>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80290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358418" y="2895601"/>
            <a:ext cx="3566382" cy="842963"/>
          </a:xfrm>
          <a:prstGeom prst="rect">
            <a:avLst/>
          </a:prstGeom>
        </p:spPr>
      </p:pic>
    </p:spTree>
    <p:extLst>
      <p:ext uri="{BB962C8B-B14F-4D97-AF65-F5344CB8AC3E}">
        <p14:creationId xmlns:p14="http://schemas.microsoft.com/office/powerpoint/2010/main" val="4124869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image background">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prstGeom prst="rect">
            <a:avLst/>
          </a:prstGeom>
        </p:spPr>
        <p:txBody>
          <a:bodyPr vert="horz"/>
          <a:lstStyle>
            <a:lvl1pPr>
              <a:buFontTx/>
              <a:buNone/>
              <a:defRPr sz="1867">
                <a:solidFill>
                  <a:srgbClr val="000000"/>
                </a:solidFill>
                <a:latin typeface="+mn-lt"/>
              </a:defRPr>
            </a:lvl1pPr>
          </a:lstStyle>
          <a:p>
            <a:r>
              <a:rPr lang="en-US" dirty="0" smtClean="0"/>
              <a:t>Click icon to add picture</a:t>
            </a:r>
            <a:endParaRPr lang="en-US" dirty="0"/>
          </a:p>
        </p:txBody>
      </p:sp>
      <p:sp>
        <p:nvSpPr>
          <p:cNvPr id="17" name="Title 16"/>
          <p:cNvSpPr>
            <a:spLocks noGrp="1"/>
          </p:cNvSpPr>
          <p:nvPr>
            <p:ph type="title" hasCustomPrompt="1"/>
          </p:nvPr>
        </p:nvSpPr>
        <p:spPr>
          <a:xfrm>
            <a:off x="0" y="1219200"/>
            <a:ext cx="4876800" cy="2438400"/>
          </a:xfrm>
          <a:prstGeom prst="rect">
            <a:avLst/>
          </a:prstGeom>
          <a:solidFill>
            <a:schemeClr val="accent1">
              <a:alpha val="94000"/>
            </a:schemeClr>
          </a:solidFill>
        </p:spPr>
        <p:txBody>
          <a:bodyPr vert="horz" lIns="182880" tIns="137160">
            <a:normAutofit/>
          </a:bodyPr>
          <a:lstStyle>
            <a:lvl1pPr algn="l">
              <a:defRPr sz="4000">
                <a:solidFill>
                  <a:schemeClr val="tx1"/>
                </a:solidFill>
                <a:latin typeface="Segoe UI" panose="020B0502040204020203" pitchFamily="34" charset="0"/>
                <a:cs typeface="Segoe UI" panose="020B0502040204020203"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651805"/>
            <a:ext cx="2438400" cy="1219200"/>
          </a:xfrm>
          <a:prstGeom prst="rect">
            <a:avLst/>
          </a:prstGeom>
          <a:solidFill>
            <a:schemeClr val="bg2">
              <a:alpha val="89000"/>
            </a:schemeClr>
          </a:solidFill>
        </p:spPr>
        <p:txBody>
          <a:bodyPr vert="horz" lIns="182880" tIns="137160">
            <a:normAutofit/>
          </a:bodyPr>
          <a:lstStyle>
            <a:lvl1pPr marL="0" indent="0">
              <a:lnSpc>
                <a:spcPct val="100000"/>
              </a:lnSpc>
              <a:buFontTx/>
              <a:buNone/>
              <a:defRPr sz="1867" baseline="0">
                <a:solidFill>
                  <a:schemeClr val="tx1"/>
                </a:solidFill>
                <a:latin typeface="+mn-lt"/>
              </a:defRPr>
            </a:lvl1pPr>
            <a:lvl2pPr marL="0" indent="0">
              <a:buFontTx/>
              <a:buNone/>
              <a:defRPr sz="1867" baseline="0">
                <a:latin typeface="Segoe Pro Light"/>
              </a:defRPr>
            </a:lvl2pPr>
            <a:lvl3pPr marL="0" indent="0">
              <a:buFontTx/>
              <a:buNone/>
              <a:defRPr sz="1867" baseline="0">
                <a:latin typeface="Segoe Pro Light"/>
              </a:defRPr>
            </a:lvl3pPr>
            <a:lvl4pPr marL="0" indent="0">
              <a:buFontTx/>
              <a:buNone/>
              <a:defRPr sz="1867" baseline="0">
                <a:latin typeface="Segoe Pro Light"/>
              </a:defRPr>
            </a:lvl4pPr>
            <a:lvl5pPr marL="0" indent="0">
              <a:buFontTx/>
              <a:buNone/>
              <a:defRPr sz="1867"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101600" y="24384"/>
            <a:ext cx="1524000" cy="559816"/>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32532402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7"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3F3F3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normAutofit/>
          </a:bodyPr>
          <a:lstStyle>
            <a:lvl1pPr marL="0" indent="0">
              <a:spcBef>
                <a:spcPts val="400"/>
              </a:spcBef>
              <a:buFontTx/>
              <a:buNone/>
              <a:defRPr sz="4000" baseline="0">
                <a:solidFill>
                  <a:srgbClr val="3F3F3F"/>
                </a:solidFill>
                <a:latin typeface="Segoe UI" panose="020B0502040204020203" pitchFamily="34" charset="0"/>
              </a:defRPr>
            </a:lvl1pPr>
          </a:lstStyle>
          <a:p>
            <a:pPr lvl="0"/>
            <a:r>
              <a:rPr lang="en-US" dirty="0"/>
              <a:t>Click to edit slide content</a:t>
            </a:r>
          </a:p>
        </p:txBody>
      </p:sp>
    </p:spTree>
    <p:extLst>
      <p:ext uri="{BB962C8B-B14F-4D97-AF65-F5344CB8AC3E}">
        <p14:creationId xmlns:p14="http://schemas.microsoft.com/office/powerpoint/2010/main" val="4049023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tile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a:solidFill>
                  <a:schemeClr val="tx1"/>
                </a:solidFill>
              </a:defRPr>
            </a:lvl1pPr>
          </a:lstStyle>
          <a:p>
            <a:pPr lvl="0"/>
            <a:r>
              <a:rPr lang="en-US" dirty="0" smtClean="0"/>
              <a:t>Click to edit slide content</a:t>
            </a:r>
          </a:p>
        </p:txBody>
      </p:sp>
      <p:sp>
        <p:nvSpPr>
          <p:cNvPr id="12" name="Text Placeholder 11"/>
          <p:cNvSpPr>
            <a:spLocks noGrp="1"/>
          </p:cNvSpPr>
          <p:nvPr>
            <p:ph type="body" sz="quarter" idx="12" hasCustomPrompt="1"/>
          </p:nvPr>
        </p:nvSpPr>
        <p:spPr>
          <a:xfrm>
            <a:off x="2438400" y="1219200"/>
            <a:ext cx="4876800" cy="4875781"/>
          </a:xfrm>
          <a:solidFill>
            <a:schemeClr val="bg2"/>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4" hasCustomPrompt="1"/>
          </p:nvPr>
        </p:nvSpPr>
        <p:spPr>
          <a:xfrm>
            <a:off x="7315200" y="1219200"/>
            <a:ext cx="4876800" cy="4875781"/>
          </a:xfrm>
          <a:solidFill>
            <a:schemeClr val="accent1"/>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9042400" y="6356352"/>
            <a:ext cx="2844800" cy="365125"/>
          </a:xfrm>
          <a:prstGeom prst="rect">
            <a:avLst/>
          </a:prstGeom>
        </p:spPr>
        <p:txBody>
          <a:bodyPr vert="horz" lIns="91440" tIns="45720" rIns="91440" bIns="45720" rtlCol="0" anchor="b"/>
          <a:lstStyle>
            <a:lvl1pPr algn="r">
              <a:defRPr sz="1067" kern="800">
                <a:solidFill>
                  <a:srgbClr val="3F3F3F"/>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25928674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content, normal,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7"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latin typeface="+mn-lt"/>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14" name="Content Placeholder 13"/>
          <p:cNvSpPr>
            <a:spLocks noGrp="1"/>
          </p:cNvSpPr>
          <p:nvPr>
            <p:ph sz="quarter" idx="13" hasCustomPrompt="1"/>
          </p:nvPr>
        </p:nvSpPr>
        <p:spPr>
          <a:xfrm>
            <a:off x="3657600" y="1219200"/>
            <a:ext cx="8229600" cy="5054600"/>
          </a:xfrm>
          <a:prstGeom prst="rect">
            <a:avLst/>
          </a:prstGeom>
        </p:spPr>
        <p:txBody>
          <a:bodyPr vert="horz" lIns="182880" tIns="137160">
            <a:normAutofit/>
          </a:bodyPr>
          <a:lstStyle>
            <a:lvl1pPr marL="0" indent="0">
              <a:spcBef>
                <a:spcPts val="400"/>
              </a:spcBef>
              <a:buFontTx/>
              <a:buNone/>
              <a:defRPr sz="1867" baseline="0">
                <a:solidFill>
                  <a:schemeClr val="bg1">
                    <a:lumMod val="75000"/>
                    <a:lumOff val="25000"/>
                  </a:schemeClr>
                </a:solidFill>
                <a:latin typeface="+mn-lt"/>
              </a:defRPr>
            </a:lvl1pPr>
          </a:lstStyle>
          <a:p>
            <a:pPr lvl="0"/>
            <a:r>
              <a:rPr lang="en-US" dirty="0"/>
              <a:t>Click to edit slide content</a:t>
            </a:r>
          </a:p>
        </p:txBody>
      </p:sp>
      <p:sp>
        <p:nvSpPr>
          <p:cNvPr id="5"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Microsoft Confidential</a:t>
            </a:r>
            <a:endParaRPr lang="en-US" dirty="0"/>
          </a:p>
        </p:txBody>
      </p:sp>
    </p:spTree>
    <p:extLst>
      <p:ext uri="{BB962C8B-B14F-4D97-AF65-F5344CB8AC3E}">
        <p14:creationId xmlns:p14="http://schemas.microsoft.com/office/powerpoint/2010/main" val="9354395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tiles with text and background image">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219200"/>
            <a:ext cx="2438400" cy="2438400"/>
          </a:xfrm>
          <a:solidFill>
            <a:schemeClr val="accent1">
              <a:alpha val="92000"/>
            </a:schemeClr>
          </a:solidFill>
        </p:spPr>
        <p:txBody>
          <a:bodyPr/>
          <a:lstStyle>
            <a:lvl1pPr>
              <a:defRPr>
                <a:solidFill>
                  <a:schemeClr val="tx1"/>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defRPr>
            </a:lvl1pPr>
          </a:lstStyle>
          <a:p>
            <a:fld id="{74A398B2-5A34-1A4A-811E-F4027282568C}"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11" name="Text Placeholder 14"/>
          <p:cNvSpPr>
            <a:spLocks noGrp="1"/>
          </p:cNvSpPr>
          <p:nvPr>
            <p:ph type="body" sz="quarter" idx="12" hasCustomPrompt="1"/>
          </p:nvPr>
        </p:nvSpPr>
        <p:spPr>
          <a:xfrm>
            <a:off x="0" y="3657600"/>
            <a:ext cx="2438400" cy="2438400"/>
          </a:xfrm>
          <a:solidFill>
            <a:schemeClr val="bg2">
              <a:alpha val="92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2438400" y="3657600"/>
            <a:ext cx="2438400" cy="2438400"/>
          </a:xfrm>
          <a:solidFill>
            <a:schemeClr val="accent2">
              <a:alpha val="89000"/>
            </a:schemeClr>
          </a:solidFill>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4"/>
          <p:cNvSpPr>
            <a:spLocks noGrp="1"/>
          </p:cNvSpPr>
          <p:nvPr>
            <p:ph type="body" sz="quarter" idx="14" hasCustomPrompt="1"/>
          </p:nvPr>
        </p:nvSpPr>
        <p:spPr>
          <a:xfrm>
            <a:off x="4876800" y="3657600"/>
            <a:ext cx="2438400" cy="2438400"/>
          </a:xfrm>
          <a:solidFill>
            <a:schemeClr val="accent3">
              <a:alpha val="89000"/>
            </a:schemeClr>
          </a:solidFill>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5533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tile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a:solidFill>
                  <a:schemeClr val="tx1"/>
                </a:solidFill>
              </a:defRPr>
            </a:lvl1pPr>
          </a:lstStyle>
          <a:p>
            <a:pPr lvl="0"/>
            <a:r>
              <a:rPr lang="en-US" dirty="0" smtClean="0"/>
              <a:t>Click to edit slide content</a:t>
            </a:r>
          </a:p>
        </p:txBody>
      </p:sp>
      <p:sp>
        <p:nvSpPr>
          <p:cNvPr id="12" name="Text Placeholder 11"/>
          <p:cNvSpPr>
            <a:spLocks noGrp="1"/>
          </p:cNvSpPr>
          <p:nvPr>
            <p:ph type="body" sz="quarter" idx="12" hasCustomPrompt="1"/>
          </p:nvPr>
        </p:nvSpPr>
        <p:spPr>
          <a:xfrm>
            <a:off x="2438400" y="1219200"/>
            <a:ext cx="4876800" cy="4875781"/>
          </a:xfrm>
          <a:solidFill>
            <a:schemeClr val="bg2"/>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4" hasCustomPrompt="1"/>
          </p:nvPr>
        </p:nvSpPr>
        <p:spPr>
          <a:xfrm>
            <a:off x="7315200" y="1219200"/>
            <a:ext cx="4876800" cy="4875781"/>
          </a:xfrm>
          <a:solidFill>
            <a:schemeClr val="accent1"/>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3F3F3F"/>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197901112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of Contents white">
    <p:bg>
      <p:bgPr>
        <a:solidFill>
          <a:schemeClr val="tx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659408" y="1219200"/>
            <a:ext cx="7922992" cy="4876800"/>
          </a:xfrm>
          <a:prstGeom prst="rect">
            <a:avLst/>
          </a:prstGeom>
        </p:spPr>
        <p:txBody>
          <a:bodyPr vert="horz" lIns="91440" tIns="45720">
            <a:normAutofit/>
          </a:bodyPr>
          <a:lstStyle>
            <a:lvl1pPr marL="0" indent="0">
              <a:spcBef>
                <a:spcPts val="800"/>
              </a:spcBef>
              <a:buFontTx/>
              <a:buNone/>
              <a:tabLst>
                <a:tab pos="840296" algn="l"/>
              </a:tabLst>
              <a:defRPr sz="2667" baseline="0">
                <a:solidFill>
                  <a:schemeClr val="bg1">
                    <a:lumMod val="75000"/>
                    <a:lumOff val="25000"/>
                  </a:schemeClr>
                </a:solidFill>
                <a:latin typeface="+mn-lt"/>
                <a:cs typeface="Segoe UI" panose="020B0502040204020203" pitchFamily="34" charset="0"/>
              </a:defRPr>
            </a:lvl1pPr>
            <a:lvl2pPr marL="0" indent="0">
              <a:spcBef>
                <a:spcPts val="800"/>
              </a:spcBef>
              <a:buFontTx/>
              <a:buNone/>
              <a:defRPr sz="4000">
                <a:latin typeface="Segoe Pro Light"/>
                <a:cs typeface="Segoe Pro Light"/>
              </a:defRPr>
            </a:lvl2pPr>
            <a:lvl3pPr marL="0" indent="0">
              <a:spcBef>
                <a:spcPts val="800"/>
              </a:spcBef>
              <a:buFontTx/>
              <a:buNone/>
              <a:defRPr sz="4000">
                <a:latin typeface="Segoe Pro Light"/>
                <a:cs typeface="Segoe Pro Light"/>
              </a:defRPr>
            </a:lvl3pPr>
            <a:lvl4pPr marL="0" indent="0">
              <a:spcBef>
                <a:spcPts val="800"/>
              </a:spcBef>
              <a:buFontTx/>
              <a:buNone/>
              <a:defRPr sz="4000">
                <a:latin typeface="Segoe Pro Light"/>
                <a:cs typeface="Segoe Pro Light"/>
              </a:defRPr>
            </a:lvl4pPr>
            <a:lvl5pPr marL="0" indent="0">
              <a:spcBef>
                <a:spcPts val="800"/>
              </a:spcBef>
              <a:buFontTx/>
              <a:buNone/>
              <a:defRPr sz="400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5" name="Text Placeholder 12"/>
          <p:cNvSpPr>
            <a:spLocks noGrp="1"/>
          </p:cNvSpPr>
          <p:nvPr>
            <p:ph type="body" sz="quarter" idx="14" hasCustomPrompt="1"/>
          </p:nvPr>
        </p:nvSpPr>
        <p:spPr>
          <a:xfrm>
            <a:off x="0" y="1219200"/>
            <a:ext cx="2438400" cy="4851400"/>
          </a:xfrm>
          <a:prstGeom prst="rect">
            <a:avLst/>
          </a:prstGeom>
          <a:noFill/>
        </p:spPr>
        <p:txBody>
          <a:bodyPr vert="horz"/>
          <a:lstStyle>
            <a:lvl1pPr marL="0" indent="0">
              <a:spcBef>
                <a:spcPts val="800"/>
              </a:spcBef>
              <a:buFontTx/>
              <a:buNone/>
              <a:defRPr sz="1867" baseline="0">
                <a:solidFill>
                  <a:schemeClr val="bg1"/>
                </a:solidFill>
                <a:latin typeface="+mn-lt"/>
                <a:cs typeface="Segoe UI Semibold"/>
              </a:defRPr>
            </a:lvl1pPr>
          </a:lstStyle>
          <a:p>
            <a:pPr lvl="0"/>
            <a:r>
              <a:rPr lang="en-US" dirty="0"/>
              <a:t>Enter header here.</a:t>
            </a:r>
          </a:p>
        </p:txBody>
      </p:sp>
      <p:sp>
        <p:nvSpPr>
          <p:cNvPr id="7"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rgbClr val="3F3F3F"/>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24848772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lstStyle>
            <a:lvl1pPr algn="r">
              <a:defRPr>
                <a:solidFill>
                  <a:schemeClr val="bg1"/>
                </a:solidFill>
              </a:defRPr>
            </a:lvl1pPr>
          </a:lstStyle>
          <a:p>
            <a:r>
              <a:rPr lang="en-US" dirty="0" smtClean="0"/>
              <a:t>Click icon to add picture</a:t>
            </a:r>
            <a:endParaRPr lang="en-US" dirty="0"/>
          </a:p>
        </p:txBody>
      </p:sp>
      <p:sp>
        <p:nvSpPr>
          <p:cNvPr id="10" name="Text Placeholder 9"/>
          <p:cNvSpPr>
            <a:spLocks noGrp="1"/>
          </p:cNvSpPr>
          <p:nvPr>
            <p:ph type="body" sz="quarter" idx="12" hasCustomPrompt="1"/>
          </p:nvPr>
        </p:nvSpPr>
        <p:spPr>
          <a:xfrm>
            <a:off x="0" y="1219200"/>
            <a:ext cx="4876800" cy="2438400"/>
          </a:xfrm>
          <a:solidFill>
            <a:schemeClr val="accent1">
              <a:alpha val="90000"/>
            </a:schemeClr>
          </a:solidFill>
        </p:spPr>
        <p:txBody>
          <a:bodyPr>
            <a:noAutofit/>
          </a:bodyPr>
          <a:lstStyle>
            <a:lvl1pPr>
              <a:lnSpc>
                <a:spcPct val="110000"/>
              </a:lnSpc>
              <a:defRPr sz="1867">
                <a:solidFill>
                  <a:schemeClr val="tx1"/>
                </a:solidFill>
                <a:latin typeface="+mn-lt"/>
                <a:cs typeface="Segoe UI Semibold"/>
              </a:defRPr>
            </a:lvl1pPr>
            <a:lvl2pPr>
              <a:lnSpc>
                <a:spcPct val="110000"/>
              </a:lnSpc>
              <a:defRPr sz="1867">
                <a:solidFill>
                  <a:schemeClr val="tx1"/>
                </a:solidFill>
                <a:latin typeface="+mn-lt"/>
                <a:cs typeface="Segoe UI Semibold"/>
              </a:defRPr>
            </a:lvl2pPr>
            <a:lvl3pPr>
              <a:lnSpc>
                <a:spcPct val="110000"/>
              </a:lnSpc>
              <a:defRPr sz="1867">
                <a:solidFill>
                  <a:schemeClr val="tx1"/>
                </a:solidFill>
                <a:latin typeface="+mn-lt"/>
                <a:cs typeface="Segoe UI Semibold"/>
              </a:defRPr>
            </a:lvl3pPr>
            <a:lvl4pPr>
              <a:lnSpc>
                <a:spcPct val="110000"/>
              </a:lnSpc>
              <a:defRPr sz="1867">
                <a:solidFill>
                  <a:schemeClr val="tx1"/>
                </a:solidFill>
                <a:latin typeface="+mn-lt"/>
                <a:cs typeface="Segoe UI Semibold"/>
              </a:defRPr>
            </a:lvl4pPr>
            <a:lvl5pPr>
              <a:lnSpc>
                <a:spcPct val="110000"/>
              </a:lnSpc>
              <a:defRPr sz="1867">
                <a:solidFill>
                  <a:schemeClr val="tx1"/>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9"/>
          </p:nvPr>
        </p:nvSpPr>
        <p:spPr>
          <a:xfrm>
            <a:off x="101600" y="24384"/>
            <a:ext cx="1524000" cy="559816"/>
          </a:xfrm>
        </p:spPr>
        <p:txBody>
          <a:bodyPr/>
          <a:lstStyle>
            <a:lvl1pPr>
              <a:defRPr>
                <a:solidFill>
                  <a:srgbClr val="000000"/>
                </a:solidFill>
              </a:defRPr>
            </a:lvl1pPr>
          </a:lstStyle>
          <a:p>
            <a:r>
              <a:rPr lang="en-US" dirty="0" smtClean="0"/>
              <a:t>Click icon to add picture</a:t>
            </a:r>
            <a:endParaRPr lang="en-US" dirty="0"/>
          </a:p>
        </p:txBody>
      </p:sp>
      <p:sp>
        <p:nvSpPr>
          <p:cNvPr id="6" name="TextBox 5"/>
          <p:cNvSpPr txBox="1"/>
          <p:nvPr userDrawn="1"/>
        </p:nvSpPr>
        <p:spPr>
          <a:xfrm>
            <a:off x="132544" y="5874210"/>
            <a:ext cx="11754657" cy="810478"/>
          </a:xfrm>
          <a:prstGeom prst="rect">
            <a:avLst/>
          </a:prstGeom>
          <a:noFill/>
        </p:spPr>
        <p:txBody>
          <a:bodyPr wrap="square" rtlCol="0">
            <a:spAutoFit/>
          </a:bodyPr>
          <a:lstStyle/>
          <a:p>
            <a:pPr defTabSz="609585">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204512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white">
    <p:bg>
      <p:bgPr>
        <a:solidFill>
          <a:schemeClr val="tx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659408" y="1219200"/>
            <a:ext cx="7922992" cy="4876800"/>
          </a:xfrm>
          <a:prstGeom prst="rect">
            <a:avLst/>
          </a:prstGeom>
        </p:spPr>
        <p:txBody>
          <a:bodyPr vert="horz" lIns="91440" tIns="45720">
            <a:normAutofit/>
          </a:bodyPr>
          <a:lstStyle>
            <a:lvl1pPr marL="0" indent="0">
              <a:spcBef>
                <a:spcPts val="800"/>
              </a:spcBef>
              <a:buFontTx/>
              <a:buNone/>
              <a:tabLst>
                <a:tab pos="840275" algn="l"/>
              </a:tabLst>
              <a:defRPr sz="2667" baseline="0">
                <a:solidFill>
                  <a:schemeClr val="bg1">
                    <a:lumMod val="75000"/>
                    <a:lumOff val="25000"/>
                  </a:schemeClr>
                </a:solidFill>
                <a:latin typeface="+mn-lt"/>
                <a:cs typeface="Segoe UI" panose="020B0502040204020203" pitchFamily="34" charset="0"/>
              </a:defRPr>
            </a:lvl1pPr>
            <a:lvl2pPr marL="0" indent="0">
              <a:spcBef>
                <a:spcPts val="800"/>
              </a:spcBef>
              <a:buFontTx/>
              <a:buNone/>
              <a:defRPr sz="4000">
                <a:latin typeface="Segoe Pro Light"/>
                <a:cs typeface="Segoe Pro Light"/>
              </a:defRPr>
            </a:lvl2pPr>
            <a:lvl3pPr marL="0" indent="0">
              <a:spcBef>
                <a:spcPts val="800"/>
              </a:spcBef>
              <a:buFontTx/>
              <a:buNone/>
              <a:defRPr sz="4000">
                <a:latin typeface="Segoe Pro Light"/>
                <a:cs typeface="Segoe Pro Light"/>
              </a:defRPr>
            </a:lvl3pPr>
            <a:lvl4pPr marL="0" indent="0">
              <a:spcBef>
                <a:spcPts val="800"/>
              </a:spcBef>
              <a:buFontTx/>
              <a:buNone/>
              <a:defRPr sz="4000">
                <a:latin typeface="Segoe Pro Light"/>
                <a:cs typeface="Segoe Pro Light"/>
              </a:defRPr>
            </a:lvl4pPr>
            <a:lvl5pPr marL="0" indent="0">
              <a:spcBef>
                <a:spcPts val="800"/>
              </a:spcBef>
              <a:buFontTx/>
              <a:buNone/>
              <a:defRPr sz="400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5" name="Text Placeholder 12"/>
          <p:cNvSpPr>
            <a:spLocks noGrp="1"/>
          </p:cNvSpPr>
          <p:nvPr>
            <p:ph type="body" sz="quarter" idx="14" hasCustomPrompt="1"/>
          </p:nvPr>
        </p:nvSpPr>
        <p:spPr>
          <a:xfrm>
            <a:off x="0" y="1219200"/>
            <a:ext cx="2438400" cy="4851400"/>
          </a:xfrm>
          <a:prstGeom prst="rect">
            <a:avLst/>
          </a:prstGeom>
          <a:noFill/>
        </p:spPr>
        <p:txBody>
          <a:bodyPr vert="horz"/>
          <a:lstStyle>
            <a:lvl1pPr marL="0" indent="0">
              <a:spcBef>
                <a:spcPts val="800"/>
              </a:spcBef>
              <a:buFontTx/>
              <a:buNone/>
              <a:defRPr sz="1867" baseline="0">
                <a:solidFill>
                  <a:schemeClr val="bg1"/>
                </a:solidFill>
                <a:latin typeface="+mn-lt"/>
                <a:cs typeface="Segoe UI Semibold"/>
              </a:defRPr>
            </a:lvl1pPr>
          </a:lstStyle>
          <a:p>
            <a:pPr lvl="0"/>
            <a:r>
              <a:rPr lang="en-US" dirty="0"/>
              <a:t>Enter header here.</a:t>
            </a:r>
          </a:p>
        </p:txBody>
      </p:sp>
      <p:sp>
        <p:nvSpPr>
          <p:cNvPr id="7" name="Slide Number Placeholder 5"/>
          <p:cNvSpPr>
            <a:spLocks noGrp="1"/>
          </p:cNvSpPr>
          <p:nvPr>
            <p:ph type="sldNum" sz="quarter" idx="4"/>
          </p:nvPr>
        </p:nvSpPr>
        <p:spPr>
          <a:xfrm>
            <a:off x="9042400" y="6356352"/>
            <a:ext cx="2844800" cy="365125"/>
          </a:xfrm>
          <a:prstGeom prst="rect">
            <a:avLst/>
          </a:prstGeom>
        </p:spPr>
        <p:txBody>
          <a:bodyPr vert="horz" lIns="91440" tIns="45720" rIns="91440" bIns="45720" rtlCol="0" anchor="b"/>
          <a:lstStyle>
            <a:lvl1pPr algn="r">
              <a:defRPr sz="1067" kern="800">
                <a:solidFill>
                  <a:srgbClr val="3F3F3F"/>
                </a:solidFill>
                <a:latin typeface="+mn-lt"/>
                <a:cs typeface="Segoe UI" panose="020B0502040204020203" pitchFamily="34" charset="0"/>
              </a:defRPr>
            </a:lvl1pPr>
          </a:lstStyle>
          <a:p>
            <a:fld id="{74A398B2-5A34-1A4A-811E-F4027282568C}" type="slidenum">
              <a:rPr lang="en-US" smtClean="0"/>
              <a:pPr/>
              <a:t>‹#›</a:t>
            </a:fld>
            <a:endParaRPr lang="en-US" dirty="0"/>
          </a:p>
        </p:txBody>
      </p:sp>
    </p:spTree>
    <p:extLst>
      <p:ext uri="{BB962C8B-B14F-4D97-AF65-F5344CB8AC3E}">
        <p14:creationId xmlns:p14="http://schemas.microsoft.com/office/powerpoint/2010/main" val="1147840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act P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192000" cy="6858000"/>
          </a:xfrm>
        </p:spPr>
        <p:txBody>
          <a:bodyPr/>
          <a:lstStyle>
            <a:lvl1pPr algn="r">
              <a:defRPr>
                <a:solidFill>
                  <a:schemeClr val="bg1"/>
                </a:solidFill>
              </a:defRPr>
            </a:lvl1pPr>
          </a:lstStyle>
          <a:p>
            <a:r>
              <a:rPr lang="en-US" dirty="0" smtClean="0"/>
              <a:t>Click icon to add picture</a:t>
            </a:r>
            <a:endParaRPr lang="en-US" dirty="0"/>
          </a:p>
        </p:txBody>
      </p:sp>
      <p:sp>
        <p:nvSpPr>
          <p:cNvPr id="10" name="Text Placeholder 9"/>
          <p:cNvSpPr>
            <a:spLocks noGrp="1"/>
          </p:cNvSpPr>
          <p:nvPr>
            <p:ph type="body" sz="quarter" idx="12" hasCustomPrompt="1"/>
          </p:nvPr>
        </p:nvSpPr>
        <p:spPr>
          <a:xfrm>
            <a:off x="0" y="1219200"/>
            <a:ext cx="4876800" cy="2438400"/>
          </a:xfrm>
          <a:solidFill>
            <a:schemeClr val="accent1">
              <a:alpha val="90000"/>
            </a:schemeClr>
          </a:solidFill>
        </p:spPr>
        <p:txBody>
          <a:bodyPr>
            <a:noAutofit/>
          </a:bodyPr>
          <a:lstStyle>
            <a:lvl1pPr>
              <a:lnSpc>
                <a:spcPct val="110000"/>
              </a:lnSpc>
              <a:defRPr sz="1867">
                <a:solidFill>
                  <a:schemeClr val="tx1"/>
                </a:solidFill>
                <a:latin typeface="+mn-lt"/>
                <a:cs typeface="Segoe UI Semibold"/>
              </a:defRPr>
            </a:lvl1pPr>
            <a:lvl2pPr>
              <a:lnSpc>
                <a:spcPct val="110000"/>
              </a:lnSpc>
              <a:defRPr sz="1867">
                <a:solidFill>
                  <a:schemeClr val="tx1"/>
                </a:solidFill>
                <a:latin typeface="+mn-lt"/>
                <a:cs typeface="Segoe UI Semibold"/>
              </a:defRPr>
            </a:lvl2pPr>
            <a:lvl3pPr>
              <a:lnSpc>
                <a:spcPct val="110000"/>
              </a:lnSpc>
              <a:defRPr sz="1867">
                <a:solidFill>
                  <a:schemeClr val="tx1"/>
                </a:solidFill>
                <a:latin typeface="+mn-lt"/>
                <a:cs typeface="Segoe UI Semibold"/>
              </a:defRPr>
            </a:lvl3pPr>
            <a:lvl4pPr>
              <a:lnSpc>
                <a:spcPct val="110000"/>
              </a:lnSpc>
              <a:defRPr sz="1867">
                <a:solidFill>
                  <a:schemeClr val="tx1"/>
                </a:solidFill>
                <a:latin typeface="+mn-lt"/>
                <a:cs typeface="Segoe UI Semibold"/>
              </a:defRPr>
            </a:lvl4pPr>
            <a:lvl5pPr>
              <a:lnSpc>
                <a:spcPct val="110000"/>
              </a:lnSpc>
              <a:defRPr sz="1867">
                <a:solidFill>
                  <a:schemeClr val="tx1"/>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9"/>
          </p:nvPr>
        </p:nvSpPr>
        <p:spPr>
          <a:xfrm>
            <a:off x="101600" y="24384"/>
            <a:ext cx="1524000" cy="559816"/>
          </a:xfrm>
        </p:spPr>
        <p:txBody>
          <a:bodyPr/>
          <a:lstStyle>
            <a:lvl1pPr>
              <a:defRPr>
                <a:solidFill>
                  <a:srgbClr val="000000"/>
                </a:solidFill>
              </a:defRPr>
            </a:lvl1pPr>
          </a:lstStyle>
          <a:p>
            <a:r>
              <a:rPr lang="en-US" dirty="0" smtClean="0"/>
              <a:t>Click icon to add picture</a:t>
            </a:r>
            <a:endParaRPr lang="en-US" dirty="0"/>
          </a:p>
        </p:txBody>
      </p:sp>
      <p:sp>
        <p:nvSpPr>
          <p:cNvPr id="6" name="TextBox 5"/>
          <p:cNvSpPr txBox="1"/>
          <p:nvPr userDrawn="1"/>
        </p:nvSpPr>
        <p:spPr>
          <a:xfrm>
            <a:off x="132545" y="5874210"/>
            <a:ext cx="11754657" cy="810478"/>
          </a:xfrm>
          <a:prstGeom prst="rect">
            <a:avLst/>
          </a:prstGeom>
          <a:noFill/>
        </p:spPr>
        <p:txBody>
          <a:bodyPr wrap="square" rtlCol="0">
            <a:spAutoFit/>
          </a:bodyPr>
          <a:lstStyle/>
          <a:p>
            <a:pPr defTabSz="609570">
              <a:lnSpc>
                <a:spcPts val="1413"/>
              </a:lnSpc>
            </a:pPr>
            <a:r>
              <a:rPr lang="en-US" sz="1067" dirty="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13934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ULA">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04800" y="482600"/>
            <a:ext cx="11582400" cy="5791200"/>
          </a:xfrm>
          <a:prstGeom prst="rect">
            <a:avLst/>
          </a:prstGeom>
        </p:spPr>
        <p:txBody>
          <a:bodyPr vert="horz" lIns="182880" tIns="137160">
            <a:normAutofit/>
          </a:bodyPr>
          <a:lstStyle>
            <a:lvl1pPr marL="0" indent="0">
              <a:spcBef>
                <a:spcPts val="400"/>
              </a:spcBef>
              <a:buFontTx/>
              <a:buNone/>
              <a:defRPr sz="1867" baseline="0">
                <a:solidFill>
                  <a:srgbClr val="000000"/>
                </a:solidFill>
                <a:latin typeface="+mn-lt"/>
              </a:defRPr>
            </a:lvl1pPr>
          </a:lstStyle>
          <a:p>
            <a:pPr lvl="0"/>
            <a:r>
              <a:rPr lang="en-US" dirty="0"/>
              <a:t>Click to edit slide content</a:t>
            </a:r>
          </a:p>
        </p:txBody>
      </p:sp>
    </p:spTree>
    <p:extLst>
      <p:ext uri="{BB962C8B-B14F-4D97-AF65-F5344CB8AC3E}">
        <p14:creationId xmlns:p14="http://schemas.microsoft.com/office/powerpoint/2010/main" val="212704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rgbClr val="0072C6"/>
          </a:solidFill>
        </p:spPr>
        <p:txBody>
          <a:bodyPr rIns="91440">
            <a:normAutofit/>
          </a:bodyPr>
          <a:lstStyle>
            <a:lvl1pPr>
              <a:defRPr sz="2667"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rgbClr val="FFFFF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7600" y="1219200"/>
            <a:ext cx="8229600" cy="4876800"/>
          </a:xfrm>
          <a:prstGeom prst="rect">
            <a:avLst/>
          </a:prstGeom>
        </p:spPr>
        <p:txBody>
          <a:bodyPr vert="horz" lIns="182880" tIns="137160"/>
          <a:lstStyle>
            <a:lvl1pPr marL="0" indent="0">
              <a:spcBef>
                <a:spcPts val="400"/>
              </a:spcBef>
              <a:buFontTx/>
              <a:buNone/>
              <a:defRPr sz="4000" baseline="0">
                <a:solidFill>
                  <a:srgbClr val="FFFFFF"/>
                </a:solidFill>
                <a:latin typeface="Segoe UI" panose="020B0502040204020203" pitchFamily="34" charset="0"/>
              </a:defRPr>
            </a:lvl1pPr>
          </a:lstStyle>
          <a:p>
            <a:pPr lvl="0"/>
            <a:r>
              <a:rPr lang="en-US" dirty="0"/>
              <a:t>Click to edit slide content</a:t>
            </a:r>
          </a:p>
        </p:txBody>
      </p:sp>
    </p:spTree>
    <p:extLst>
      <p:ext uri="{BB962C8B-B14F-4D97-AF65-F5344CB8AC3E}">
        <p14:creationId xmlns:p14="http://schemas.microsoft.com/office/powerpoint/2010/main" val="39760919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82880" tIns="13716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182880" tIns="13716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42400" y="6356352"/>
            <a:ext cx="2844800" cy="365125"/>
          </a:xfrm>
          <a:prstGeom prst="rect">
            <a:avLst/>
          </a:prstGeom>
        </p:spPr>
        <p:txBody>
          <a:bodyPr vert="horz" lIns="91440" tIns="45720" rIns="91440" bIns="45720" rtlCol="0" anchor="b"/>
          <a:lstStyle>
            <a:lvl1pPr algn="r">
              <a:defRPr sz="1067" kern="800">
                <a:solidFill>
                  <a:schemeClr val="bg1">
                    <a:lumMod val="75000"/>
                    <a:lumOff val="25000"/>
                  </a:schemeClr>
                </a:solidFill>
                <a:latin typeface="+mn-lt"/>
                <a:cs typeface="Segoe UI" panose="020B0502040204020203" pitchFamily="34" charset="0"/>
              </a:defRPr>
            </a:lvl1pPr>
          </a:lstStyle>
          <a:p>
            <a:pPr defTabSz="609570"/>
            <a:fld id="{74A398B2-5A34-1A4A-811E-F4027282568C}" type="slidenum">
              <a:rPr lang="en-US" smtClean="0">
                <a:solidFill>
                  <a:srgbClr val="000000">
                    <a:lumMod val="75000"/>
                    <a:lumOff val="25000"/>
                  </a:srgbClr>
                </a:solidFill>
              </a:rPr>
              <a:pPr defTabSz="609570"/>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6463387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p:txStyles>
    <p:titleStyle>
      <a:lvl1pPr eaLnBrk="1" hangingPunct="1">
        <a:defRPr sz="2667" kern="800">
          <a:solidFill>
            <a:schemeClr val="bg1">
              <a:lumMod val="75000"/>
              <a:lumOff val="25000"/>
            </a:schemeClr>
          </a:solidFill>
          <a:latin typeface="+mn-lt"/>
          <a:cs typeface="Segoe UI" panose="020B0502040204020203" pitchFamily="34" charset="0"/>
        </a:defRPr>
      </a:lvl1pPr>
    </p:titleStyle>
    <p:bodyStyle>
      <a:lvl1pPr eaLnBrk="1" hangingPunct="1">
        <a:lnSpc>
          <a:spcPct val="120000"/>
        </a:lnSpc>
        <a:defRPr sz="1867" kern="800">
          <a:solidFill>
            <a:schemeClr val="bg1">
              <a:lumMod val="75000"/>
              <a:lumOff val="25000"/>
            </a:schemeClr>
          </a:solidFill>
          <a:latin typeface="+mn-lt"/>
          <a:cs typeface="Segoe UI" panose="020B0502040204020203" pitchFamily="34" charset="0"/>
        </a:defRPr>
      </a:lvl1pPr>
      <a:lvl2pPr eaLnBrk="1" hangingPunct="1">
        <a:lnSpc>
          <a:spcPct val="120000"/>
        </a:lnSpc>
        <a:defRPr sz="1867" kern="800">
          <a:solidFill>
            <a:schemeClr val="bg1">
              <a:lumMod val="75000"/>
              <a:lumOff val="25000"/>
            </a:schemeClr>
          </a:solidFill>
          <a:latin typeface="+mn-lt"/>
          <a:cs typeface="Segoe UI" panose="020B0502040204020203" pitchFamily="34" charset="0"/>
        </a:defRPr>
      </a:lvl2pPr>
      <a:lvl3pPr eaLnBrk="1" hangingPunct="1">
        <a:lnSpc>
          <a:spcPct val="120000"/>
        </a:lnSpc>
        <a:defRPr sz="1867" kern="800">
          <a:solidFill>
            <a:schemeClr val="bg1">
              <a:lumMod val="75000"/>
              <a:lumOff val="25000"/>
            </a:schemeClr>
          </a:solidFill>
          <a:latin typeface="+mn-lt"/>
          <a:cs typeface="Segoe UI" panose="020B0502040204020203" pitchFamily="34" charset="0"/>
        </a:defRPr>
      </a:lvl3pPr>
      <a:lvl4pPr eaLnBrk="1" hangingPunct="1">
        <a:lnSpc>
          <a:spcPct val="120000"/>
        </a:lnSpc>
        <a:defRPr sz="1867" kern="800">
          <a:solidFill>
            <a:schemeClr val="bg1">
              <a:lumMod val="75000"/>
              <a:lumOff val="25000"/>
            </a:schemeClr>
          </a:solidFill>
          <a:latin typeface="+mn-lt"/>
          <a:cs typeface="Segoe UI" panose="020B0502040204020203" pitchFamily="34" charset="0"/>
        </a:defRPr>
      </a:lvl4pPr>
      <a:lvl5pPr eaLnBrk="1" hangingPunct="1">
        <a:lnSpc>
          <a:spcPct val="120000"/>
        </a:lnSpc>
        <a:defRPr sz="1867" kern="800">
          <a:solidFill>
            <a:schemeClr val="bg1">
              <a:lumMod val="75000"/>
              <a:lumOff val="25000"/>
            </a:schemeClr>
          </a:solidFill>
          <a:latin typeface="+mn-lt"/>
          <a:cs typeface="Segoe UI" panose="020B0502040204020203" pitchFamily="34" charset="0"/>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82880" tIns="13716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182880" tIns="13716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chemeClr val="tx1"/>
                </a:solidFill>
                <a:latin typeface="+mn-lt"/>
                <a:cs typeface="Segoe UI" panose="020B0502040204020203" pitchFamily="34" charset="0"/>
              </a:defRPr>
            </a:lvl1pPr>
          </a:lstStyle>
          <a:p>
            <a:pPr defTabSz="609585"/>
            <a:fld id="{74A398B2-5A34-1A4A-811E-F4027282568C}" type="slidenum">
              <a:rPr lang="en-US" smtClean="0">
                <a:solidFill>
                  <a:srgbClr val="FFFFFF"/>
                </a:solidFill>
              </a:rPr>
              <a:pPr defTabSz="609585"/>
              <a:t>‹#›</a:t>
            </a:fld>
            <a:endParaRPr lang="en-US" dirty="0">
              <a:solidFill>
                <a:srgbClr val="FFFFFF"/>
              </a:solidFill>
            </a:endParaRPr>
          </a:p>
        </p:txBody>
      </p:sp>
    </p:spTree>
    <p:extLst>
      <p:ext uri="{BB962C8B-B14F-4D97-AF65-F5344CB8AC3E}">
        <p14:creationId xmlns:p14="http://schemas.microsoft.com/office/powerpoint/2010/main" val="389399625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16" r:id="rId37"/>
  </p:sldLayoutIdLst>
  <p:timing>
    <p:tnLst>
      <p:par>
        <p:cTn id="1" dur="indefinite" restart="never" nodeType="tmRoot"/>
      </p:par>
    </p:tnLst>
  </p:timing>
  <p:hf hdr="0" ftr="0"/>
  <p:txStyles>
    <p:titleStyle>
      <a:lvl1pPr eaLnBrk="1" hangingPunct="1">
        <a:defRPr sz="2667" kern="800">
          <a:solidFill>
            <a:schemeClr val="tx1"/>
          </a:solidFill>
          <a:latin typeface="+mn-lt"/>
          <a:cs typeface="Segoe UI" panose="020B0502040204020203" pitchFamily="34" charset="0"/>
        </a:defRPr>
      </a:lvl1pPr>
    </p:titleStyle>
    <p:bodyStyle>
      <a:lvl1pPr eaLnBrk="1" hangingPunct="1">
        <a:lnSpc>
          <a:spcPct val="120000"/>
        </a:lnSpc>
        <a:defRPr sz="1867" kern="800">
          <a:solidFill>
            <a:schemeClr val="tx1"/>
          </a:solidFill>
          <a:latin typeface="+mn-lt"/>
          <a:cs typeface="Segoe UI" panose="020B0502040204020203" pitchFamily="34" charset="0"/>
        </a:defRPr>
      </a:lvl1pPr>
      <a:lvl2pPr eaLnBrk="1" hangingPunct="1">
        <a:lnSpc>
          <a:spcPct val="120000"/>
        </a:lnSpc>
        <a:defRPr sz="1867" kern="800">
          <a:solidFill>
            <a:schemeClr val="tx1"/>
          </a:solidFill>
          <a:latin typeface="+mn-lt"/>
          <a:cs typeface="Segoe UI" panose="020B0502040204020203" pitchFamily="34" charset="0"/>
        </a:defRPr>
      </a:lvl2pPr>
      <a:lvl3pPr eaLnBrk="1" hangingPunct="1">
        <a:lnSpc>
          <a:spcPct val="120000"/>
        </a:lnSpc>
        <a:defRPr sz="1867" kern="800">
          <a:solidFill>
            <a:schemeClr val="tx1"/>
          </a:solidFill>
          <a:latin typeface="+mn-lt"/>
          <a:cs typeface="Segoe UI" panose="020B0502040204020203" pitchFamily="34" charset="0"/>
        </a:defRPr>
      </a:lvl3pPr>
      <a:lvl4pPr eaLnBrk="1" hangingPunct="1">
        <a:lnSpc>
          <a:spcPct val="120000"/>
        </a:lnSpc>
        <a:defRPr sz="1867" kern="800">
          <a:solidFill>
            <a:schemeClr val="tx1"/>
          </a:solidFill>
          <a:latin typeface="+mn-lt"/>
          <a:cs typeface="Segoe UI" panose="020B0502040204020203" pitchFamily="34" charset="0"/>
        </a:defRPr>
      </a:lvl4pPr>
      <a:lvl5pPr eaLnBrk="1" hangingPunct="1">
        <a:lnSpc>
          <a:spcPct val="120000"/>
        </a:lnSpc>
        <a:defRPr sz="1867" kern="800">
          <a:solidFill>
            <a:schemeClr val="tx1"/>
          </a:solidFill>
          <a:latin typeface="+mn-lt"/>
          <a:cs typeface="Segoe UI" panose="020B0502040204020203" pitchFamily="34" charset="0"/>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82880" tIns="13716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182880" tIns="13716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b"/>
          <a:lstStyle>
            <a:lvl1pPr algn="r">
              <a:defRPr sz="1067" kern="800">
                <a:solidFill>
                  <a:schemeClr val="bg1">
                    <a:lumMod val="75000"/>
                    <a:lumOff val="25000"/>
                  </a:schemeClr>
                </a:solidFill>
                <a:latin typeface="+mn-lt"/>
                <a:cs typeface="Segoe UI" panose="020B0502040204020203" pitchFamily="34" charset="0"/>
              </a:defRPr>
            </a:lvl1pPr>
          </a:lstStyle>
          <a:p>
            <a:pPr defTabSz="609585"/>
            <a:fld id="{74A398B2-5A34-1A4A-811E-F4027282568C}" type="slidenum">
              <a:rPr lang="en-US" smtClean="0">
                <a:solidFill>
                  <a:srgbClr val="000000">
                    <a:lumMod val="75000"/>
                    <a:lumOff val="25000"/>
                  </a:srgbClr>
                </a:solidFill>
              </a:rPr>
              <a:pPr defTabSz="609585"/>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065177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hdr="0" ftr="0"/>
  <p:txStyles>
    <p:titleStyle>
      <a:lvl1pPr eaLnBrk="1" hangingPunct="1">
        <a:defRPr sz="2667" kern="800">
          <a:solidFill>
            <a:schemeClr val="bg1">
              <a:lumMod val="75000"/>
              <a:lumOff val="25000"/>
            </a:schemeClr>
          </a:solidFill>
          <a:latin typeface="+mn-lt"/>
          <a:cs typeface="Segoe UI" panose="020B0502040204020203" pitchFamily="34" charset="0"/>
        </a:defRPr>
      </a:lvl1pPr>
    </p:titleStyle>
    <p:bodyStyle>
      <a:lvl1pPr eaLnBrk="1" hangingPunct="1">
        <a:lnSpc>
          <a:spcPct val="120000"/>
        </a:lnSpc>
        <a:defRPr sz="1867" kern="800">
          <a:solidFill>
            <a:schemeClr val="bg1">
              <a:lumMod val="75000"/>
              <a:lumOff val="25000"/>
            </a:schemeClr>
          </a:solidFill>
          <a:latin typeface="+mn-lt"/>
          <a:cs typeface="Segoe UI" panose="020B0502040204020203" pitchFamily="34" charset="0"/>
        </a:defRPr>
      </a:lvl1pPr>
      <a:lvl2pPr eaLnBrk="1" hangingPunct="1">
        <a:lnSpc>
          <a:spcPct val="120000"/>
        </a:lnSpc>
        <a:defRPr sz="1867" kern="800">
          <a:solidFill>
            <a:schemeClr val="bg1">
              <a:lumMod val="75000"/>
              <a:lumOff val="25000"/>
            </a:schemeClr>
          </a:solidFill>
          <a:latin typeface="+mn-lt"/>
          <a:cs typeface="Segoe UI" panose="020B0502040204020203" pitchFamily="34" charset="0"/>
        </a:defRPr>
      </a:lvl2pPr>
      <a:lvl3pPr eaLnBrk="1" hangingPunct="1">
        <a:lnSpc>
          <a:spcPct val="120000"/>
        </a:lnSpc>
        <a:defRPr sz="1867" kern="800">
          <a:solidFill>
            <a:schemeClr val="bg1">
              <a:lumMod val="75000"/>
              <a:lumOff val="25000"/>
            </a:schemeClr>
          </a:solidFill>
          <a:latin typeface="+mn-lt"/>
          <a:cs typeface="Segoe UI" panose="020B0502040204020203" pitchFamily="34" charset="0"/>
        </a:defRPr>
      </a:lvl3pPr>
      <a:lvl4pPr eaLnBrk="1" hangingPunct="1">
        <a:lnSpc>
          <a:spcPct val="120000"/>
        </a:lnSpc>
        <a:defRPr sz="1867" kern="800">
          <a:solidFill>
            <a:schemeClr val="bg1">
              <a:lumMod val="75000"/>
              <a:lumOff val="25000"/>
            </a:schemeClr>
          </a:solidFill>
          <a:latin typeface="+mn-lt"/>
          <a:cs typeface="Segoe UI" panose="020B0502040204020203" pitchFamily="34" charset="0"/>
        </a:defRPr>
      </a:lvl4pPr>
      <a:lvl5pPr eaLnBrk="1" hangingPunct="1">
        <a:lnSpc>
          <a:spcPct val="120000"/>
        </a:lnSpc>
        <a:defRPr sz="1867" kern="800">
          <a:solidFill>
            <a:schemeClr val="bg1">
              <a:lumMod val="75000"/>
              <a:lumOff val="25000"/>
            </a:schemeClr>
          </a:solidFill>
          <a:latin typeface="+mn-lt"/>
          <a:cs typeface="Segoe UI" panose="020B0502040204020203" pitchFamily="34"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en-us/legal/intellectualproperty/Permissions/default.aspx"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s://appserver.contoso.com/claimapp/" TargetMode="External"/><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https://appserver.contoso.com/nonclaimapp/" TargetMode="External"/><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adfts.contoso.com/"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WIN11_Bruon_01.tif.tif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5"/>
          <p:cNvSpPr/>
          <p:nvPr/>
        </p:nvSpPr>
        <p:spPr>
          <a:xfrm>
            <a:off x="0" y="0"/>
            <a:ext cx="12090400" cy="6858000"/>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srgbClr val="FFFFFF"/>
              </a:solidFill>
            </a:endParaRPr>
          </a:p>
        </p:txBody>
      </p:sp>
      <p:sp>
        <p:nvSpPr>
          <p:cNvPr id="17" name="Title 16"/>
          <p:cNvSpPr>
            <a:spLocks noGrp="1"/>
          </p:cNvSpPr>
          <p:nvPr>
            <p:ph type="title"/>
          </p:nvPr>
        </p:nvSpPr>
        <p:spPr>
          <a:xfrm>
            <a:off x="0" y="1219200"/>
            <a:ext cx="7518400" cy="2438400"/>
          </a:xfrm>
        </p:spPr>
        <p:txBody>
          <a:bodyPr vert="horz" lIns="182880" tIns="121920" rIns="91440" bIns="45720" rtlCol="0" anchor="t" anchorCtr="0">
            <a:normAutofit/>
          </a:bodyPr>
          <a:lstStyle/>
          <a:p>
            <a:r>
              <a:rPr lang="en-US" dirty="0" smtClean="0"/>
              <a:t>Azure Identity </a:t>
            </a:r>
            <a:br>
              <a:rPr lang="en-US" dirty="0" smtClean="0"/>
            </a:br>
            <a:r>
              <a:rPr lang="en-US" dirty="0" smtClean="0"/>
              <a:t>Premier Fast Start</a:t>
            </a:r>
            <a:endParaRPr lang="en-US" dirty="0"/>
          </a:p>
        </p:txBody>
      </p:sp>
      <p:sp>
        <p:nvSpPr>
          <p:cNvPr id="13" name="Text Placeholder 12"/>
          <p:cNvSpPr>
            <a:spLocks noGrp="1"/>
          </p:cNvSpPr>
          <p:nvPr>
            <p:ph type="body" sz="quarter" idx="16"/>
          </p:nvPr>
        </p:nvSpPr>
        <p:spPr>
          <a:xfrm>
            <a:off x="0" y="3651805"/>
            <a:ext cx="3860800" cy="1504395"/>
          </a:xfrm>
          <a:solidFill>
            <a:schemeClr val="accent2">
              <a:alpha val="89000"/>
            </a:schemeClr>
          </a:solidFill>
        </p:spPr>
        <p:txBody>
          <a:bodyPr/>
          <a:lstStyle/>
          <a:p>
            <a:r>
              <a:rPr lang="en-US" dirty="0" smtClean="0">
                <a:solidFill>
                  <a:srgbClr val="002050"/>
                </a:solidFill>
              </a:rPr>
              <a:t>Optional Module</a:t>
            </a:r>
            <a:endParaRPr lang="en-US" dirty="0"/>
          </a:p>
        </p:txBody>
      </p:sp>
      <p:pic>
        <p:nvPicPr>
          <p:cNvPr id="3" name="Picture Placeholder 2" descr="MSFT_logo_rgb_C-Gray.png"/>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60" b="160"/>
          <a:stretch>
            <a:fillRect/>
          </a:stretch>
        </p:blipFill>
        <p:spPr>
          <a:xfrm>
            <a:off x="101600" y="24384"/>
            <a:ext cx="1865608" cy="685300"/>
          </a:xfrm>
        </p:spPr>
      </p:pic>
    </p:spTree>
    <p:extLst>
      <p:ext uri="{BB962C8B-B14F-4D97-AF65-F5344CB8AC3E}">
        <p14:creationId xmlns:p14="http://schemas.microsoft.com/office/powerpoint/2010/main" val="205637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 y="431800"/>
            <a:ext cx="5085805" cy="787400"/>
          </a:xfrm>
        </p:spPr>
        <p:txBody>
          <a:bodyPr/>
          <a:lstStyle/>
          <a:p>
            <a:r>
              <a:rPr lang="en-US" dirty="0" smtClean="0"/>
              <a:t>AD FS Design Patterns</a:t>
            </a:r>
            <a:endParaRPr lang="en-US" dirty="0"/>
          </a:p>
        </p:txBody>
      </p:sp>
      <p:sp>
        <p:nvSpPr>
          <p:cNvPr id="3" name="Slide Number Placeholder 2"/>
          <p:cNvSpPr>
            <a:spLocks noGrp="1"/>
          </p:cNvSpPr>
          <p:nvPr>
            <p:ph type="sldNum" sz="quarter" idx="11"/>
          </p:nvPr>
        </p:nvSpPr>
        <p:spPr>
          <a:xfrm>
            <a:off x="9754585" y="6334455"/>
            <a:ext cx="2168478" cy="365125"/>
          </a:xfrm>
        </p:spPr>
        <p:txBody>
          <a:bodyPr/>
          <a:lstStyle/>
          <a:p>
            <a:fld id="{74A398B2-5A34-1A4A-811E-F4027282568C}" type="slidenum">
              <a:rPr lang="en-US" smtClean="0">
                <a:solidFill>
                  <a:srgbClr val="000000"/>
                </a:solidFill>
              </a:rPr>
              <a:pPr/>
              <a:t>10</a:t>
            </a:fld>
            <a:endParaRPr lang="en-US" dirty="0">
              <a:solidFill>
                <a:srgbClr val="000000"/>
              </a:solidFill>
            </a:endParaRPr>
          </a:p>
        </p:txBody>
      </p:sp>
      <p:grpSp>
        <p:nvGrpSpPr>
          <p:cNvPr id="41" name="Group 40"/>
          <p:cNvGrpSpPr/>
          <p:nvPr/>
        </p:nvGrpSpPr>
        <p:grpSpPr>
          <a:xfrm>
            <a:off x="1149715" y="1368443"/>
            <a:ext cx="4438285" cy="5006956"/>
            <a:chOff x="-196806" y="1018778"/>
            <a:chExt cx="3283207" cy="5207376"/>
          </a:xfrm>
        </p:grpSpPr>
        <p:sp>
          <p:nvSpPr>
            <p:cNvPr id="42" name="Rectangle 12"/>
            <p:cNvSpPr/>
            <p:nvPr/>
          </p:nvSpPr>
          <p:spPr bwMode="auto">
            <a:xfrm>
              <a:off x="251761" y="3406681"/>
              <a:ext cx="2834640" cy="2819473"/>
            </a:xfrm>
            <a:custGeom>
              <a:avLst/>
              <a:gdLst>
                <a:gd name="connsiteX0" fmla="*/ 0 w 2827509"/>
                <a:gd name="connsiteY0" fmla="*/ 0 h 5181957"/>
                <a:gd name="connsiteX1" fmla="*/ 2827509 w 2827509"/>
                <a:gd name="connsiteY1" fmla="*/ 0 h 5181957"/>
                <a:gd name="connsiteX2" fmla="*/ 2827509 w 2827509"/>
                <a:gd name="connsiteY2" fmla="*/ 5181957 h 5181957"/>
                <a:gd name="connsiteX3" fmla="*/ 0 w 2827509"/>
                <a:gd name="connsiteY3" fmla="*/ 5181957 h 5181957"/>
                <a:gd name="connsiteX4" fmla="*/ 0 w 2827509"/>
                <a:gd name="connsiteY4" fmla="*/ 0 h 518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509" h="5181957">
                  <a:moveTo>
                    <a:pt x="0" y="0"/>
                  </a:moveTo>
                  <a:lnTo>
                    <a:pt x="2827509" y="0"/>
                  </a:lnTo>
                  <a:lnTo>
                    <a:pt x="2827509" y="5181957"/>
                  </a:lnTo>
                  <a:lnTo>
                    <a:pt x="0" y="5181957"/>
                  </a:lnTo>
                  <a:lnTo>
                    <a:pt x="0" y="0"/>
                  </a:lnTo>
                  <a:close/>
                </a:path>
              </a:pathLst>
            </a:custGeom>
            <a:solidFill>
              <a:srgbClr val="FFFFFF">
                <a:lumMod val="95000"/>
              </a:srgbClr>
            </a:solidFill>
            <a:ln w="12700" cap="flat" cmpd="sng" algn="ctr">
              <a:noFill/>
              <a:prstDash val="solid"/>
              <a:headEnd type="none" w="med" len="med"/>
              <a:tailEnd type="none" w="med" len="med"/>
            </a:ln>
            <a:effectLst/>
          </p:spPr>
          <p:txBody>
            <a:bodyPr vert="horz" wrap="square" lIns="76175" tIns="3656576" rIns="76175" bIns="76179" numCol="1" rtlCol="0" anchor="t" anchorCtr="0" compatLnSpc="1">
              <a:prstTxWarp prst="textNoShape">
                <a:avLst/>
              </a:prstTxWarp>
            </a:bodyPr>
            <a:lstStyle/>
            <a:p>
              <a:pPr algn="ctr" defTabSz="761517">
                <a:spcAft>
                  <a:spcPts val="251"/>
                </a:spcAft>
                <a:defRPr/>
              </a:pPr>
              <a:endParaRPr lang="en-US" sz="1400" kern="0" spc="-40" dirty="0">
                <a:solidFill>
                  <a:srgbClr val="000000"/>
                </a:solidFill>
              </a:endParaRPr>
            </a:p>
            <a:p>
              <a:pPr algn="ctr" defTabSz="761517">
                <a:spcAft>
                  <a:spcPts val="251"/>
                </a:spcAft>
                <a:defRPr/>
              </a:pPr>
              <a:endParaRPr lang="en-US" sz="1400" kern="0" spc="-40" dirty="0">
                <a:solidFill>
                  <a:srgbClr val="000000"/>
                </a:solidFill>
              </a:endParaRPr>
            </a:p>
            <a:p>
              <a:pPr algn="ctr" defTabSz="761517">
                <a:spcAft>
                  <a:spcPts val="251"/>
                </a:spcAft>
                <a:defRPr/>
              </a:pPr>
              <a:endParaRPr lang="en-US" sz="1400" kern="0" spc="-40" dirty="0">
                <a:solidFill>
                  <a:srgbClr val="000000"/>
                </a:solidFill>
              </a:endParaRPr>
            </a:p>
          </p:txBody>
        </p:sp>
        <p:sp>
          <p:nvSpPr>
            <p:cNvPr id="43" name="Rectangle 42"/>
            <p:cNvSpPr/>
            <p:nvPr/>
          </p:nvSpPr>
          <p:spPr bwMode="auto">
            <a:xfrm>
              <a:off x="251761" y="1018778"/>
              <a:ext cx="2834640" cy="953486"/>
            </a:xfrm>
            <a:prstGeom prst="rect">
              <a:avLst/>
            </a:prstGeom>
            <a:solidFill>
              <a:schemeClr val="tx1">
                <a:lumMod val="65000"/>
              </a:schemeClr>
            </a:solidFill>
            <a:ln w="12700" cap="flat" cmpd="sng" algn="ctr">
              <a:noFill/>
              <a:prstDash val="solid"/>
              <a:headEnd type="none" w="med" len="med"/>
              <a:tailEnd type="none" w="med" len="med"/>
            </a:ln>
            <a:effectLst/>
          </p:spPr>
          <p:txBody>
            <a:bodyPr vert="horz" wrap="square" lIns="76175" tIns="38088" rIns="76175" bIns="38088" numCol="1" rtlCol="0" anchor="ctr" anchorCtr="0" compatLnSpc="1">
              <a:prstTxWarp prst="textNoShape">
                <a:avLst/>
              </a:prstTxWarp>
            </a:bodyPr>
            <a:lstStyle/>
            <a:p>
              <a:pPr algn="ctr" defTabSz="761517">
                <a:defRPr/>
              </a:pPr>
              <a:r>
                <a:rPr lang="en-US" sz="2400" kern="0" spc="-40" dirty="0">
                  <a:solidFill>
                    <a:srgbClr val="FFFFFF"/>
                  </a:solidFill>
                </a:rPr>
                <a:t>Web Single </a:t>
              </a:r>
              <a:r>
                <a:rPr lang="en-US" sz="2400" kern="0" spc="-40" dirty="0" smtClean="0">
                  <a:solidFill>
                    <a:srgbClr val="FFFFFF"/>
                  </a:solidFill>
                </a:rPr>
                <a:t>Sign-On</a:t>
              </a:r>
              <a:endParaRPr lang="en-US" sz="2400" kern="0" spc="-40" dirty="0">
                <a:solidFill>
                  <a:srgbClr val="FFFFFF"/>
                </a:solidFill>
              </a:endParaRPr>
            </a:p>
          </p:txBody>
        </p:sp>
        <p:sp>
          <p:nvSpPr>
            <p:cNvPr id="44" name="TextBox 43"/>
            <p:cNvSpPr txBox="1"/>
            <p:nvPr/>
          </p:nvSpPr>
          <p:spPr>
            <a:xfrm>
              <a:off x="-196806" y="3721011"/>
              <a:ext cx="3152165" cy="1792540"/>
            </a:xfrm>
            <a:prstGeom prst="rect">
              <a:avLst/>
            </a:prstGeom>
            <a:noFill/>
          </p:spPr>
          <p:txBody>
            <a:bodyPr wrap="square" lIns="0" tIns="0" rIns="0" bIns="0" rtlCol="0">
              <a:spAutoFit/>
            </a:bodyPr>
            <a:lstStyle/>
            <a:p>
              <a:pPr marL="1128162" lvl="1" indent="-285750" defTabSz="609585">
                <a:buFont typeface="Arial" panose="020B0604020202020204" pitchFamily="34" charset="0"/>
                <a:buChar char="•"/>
              </a:pPr>
              <a:r>
                <a:rPr lang="en-US" sz="1600" dirty="0">
                  <a:solidFill>
                    <a:srgbClr val="000000"/>
                  </a:solidFill>
                </a:rPr>
                <a:t>Users authenticates only once to access multiple on-premises or off-premises claims-aware applications over the </a:t>
              </a:r>
              <a:r>
                <a:rPr lang="en-US" sz="1600" dirty="0" smtClean="0">
                  <a:solidFill>
                    <a:srgbClr val="000000"/>
                  </a:solidFill>
                </a:rPr>
                <a:t>internet</a:t>
              </a:r>
              <a:endParaRPr lang="en-US" sz="1600" dirty="0">
                <a:solidFill>
                  <a:srgbClr val="000000"/>
                </a:solidFill>
              </a:endParaRPr>
            </a:p>
            <a:p>
              <a:pPr marL="742950" lvl="1" indent="-285750" defTabSz="609585">
                <a:buFont typeface="Arial" panose="020B0604020202020204" pitchFamily="34" charset="0"/>
                <a:buChar char="•"/>
              </a:pPr>
              <a:endParaRPr lang="en-US" sz="1600" dirty="0">
                <a:solidFill>
                  <a:srgbClr val="000000"/>
                </a:solidFill>
              </a:endParaRPr>
            </a:p>
            <a:p>
              <a:pPr marL="1128162" lvl="1" indent="-285750" defTabSz="609585">
                <a:buFont typeface="Arial" panose="020B0604020202020204" pitchFamily="34" charset="0"/>
                <a:buChar char="•"/>
              </a:pPr>
              <a:r>
                <a:rPr lang="en-US" sz="1600" dirty="0">
                  <a:solidFill>
                    <a:srgbClr val="000000"/>
                  </a:solidFill>
                </a:rPr>
                <a:t>Users will have Active Directory-enabled SSO for those applications</a:t>
              </a:r>
            </a:p>
          </p:txBody>
        </p:sp>
        <p:sp>
          <p:nvSpPr>
            <p:cNvPr id="47" name="Rectangle 75"/>
            <p:cNvSpPr/>
            <p:nvPr/>
          </p:nvSpPr>
          <p:spPr bwMode="auto">
            <a:xfrm>
              <a:off x="251761" y="1912696"/>
              <a:ext cx="2834640" cy="1187155"/>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tx1">
                <a:lumMod val="65000"/>
              </a:schemeClr>
            </a:solidFill>
            <a:ln w="12700" cap="flat" cmpd="sng" algn="ctr">
              <a:noFill/>
              <a:prstDash val="solid"/>
              <a:headEnd type="none" w="med" len="med"/>
              <a:tailEnd type="none" w="med" len="med"/>
            </a:ln>
            <a:effectLst/>
          </p:spPr>
          <p:txBody>
            <a:bodyPr vert="horz" wrap="square" lIns="76175" tIns="38088" rIns="76175" bIns="38088" numCol="1" rtlCol="0" anchor="ctr" anchorCtr="0" compatLnSpc="1">
              <a:prstTxWarp prst="textNoShape">
                <a:avLst/>
              </a:prstTxWarp>
            </a:bodyPr>
            <a:lstStyle/>
            <a:p>
              <a:pPr marL="144155" indent="-144155" algn="ctr" defTabSz="761517">
                <a:buFont typeface="Arial" pitchFamily="34" charset="0"/>
                <a:buChar char="•"/>
                <a:defRPr/>
              </a:pPr>
              <a:endParaRPr lang="en-US" kern="0" spc="-40" dirty="0">
                <a:solidFill>
                  <a:srgbClr val="000000"/>
                </a:solidFill>
              </a:endParaRPr>
            </a:p>
          </p:txBody>
        </p:sp>
        <p:sp>
          <p:nvSpPr>
            <p:cNvPr id="46" name="Rectangle 60"/>
            <p:cNvSpPr/>
            <p:nvPr/>
          </p:nvSpPr>
          <p:spPr bwMode="auto">
            <a:xfrm>
              <a:off x="251761" y="3099851"/>
              <a:ext cx="2834640" cy="484632"/>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chemeClr val="bg1">
                <a:lumMod val="75000"/>
                <a:lumOff val="25000"/>
              </a:schemeClr>
            </a:solidFill>
            <a:ln w="25400" cap="flat" cmpd="sng" algn="ctr">
              <a:noFill/>
              <a:prstDash val="solid"/>
            </a:ln>
            <a:effectLst/>
          </p:spPr>
          <p:txBody>
            <a:bodyPr lIns="76175" tIns="38088" rIns="76175" bIns="38088" rtlCol="0" anchor="ctr"/>
            <a:lstStyle/>
            <a:p>
              <a:pPr algn="ctr" defTabSz="761729">
                <a:defRPr/>
              </a:pPr>
              <a:endParaRPr lang="en-US" sz="1500" kern="0" spc="-40" dirty="0">
                <a:ln>
                  <a:solidFill>
                    <a:srgbClr val="FFFFFF">
                      <a:alpha val="0"/>
                    </a:srgbClr>
                  </a:solidFill>
                </a:ln>
                <a:solidFill>
                  <a:srgbClr val="FFFFFF"/>
                </a:solidFill>
              </a:endParaRPr>
            </a:p>
          </p:txBody>
        </p:sp>
      </p:grpSp>
      <p:grpSp>
        <p:nvGrpSpPr>
          <p:cNvPr id="49" name="Group 48"/>
          <p:cNvGrpSpPr/>
          <p:nvPr/>
        </p:nvGrpSpPr>
        <p:grpSpPr>
          <a:xfrm>
            <a:off x="5892802" y="1368443"/>
            <a:ext cx="4267199" cy="5006956"/>
            <a:chOff x="5955511" y="1018778"/>
            <a:chExt cx="3074631" cy="5207376"/>
          </a:xfrm>
        </p:grpSpPr>
        <p:sp>
          <p:nvSpPr>
            <p:cNvPr id="50" name="Rectangle 49"/>
            <p:cNvSpPr/>
            <p:nvPr/>
          </p:nvSpPr>
          <p:spPr bwMode="auto">
            <a:xfrm>
              <a:off x="6195502" y="1018779"/>
              <a:ext cx="2834640" cy="5207375"/>
            </a:xfrm>
            <a:prstGeom prst="rect">
              <a:avLst/>
            </a:prstGeom>
            <a:solidFill>
              <a:srgbClr val="FFFFFF">
                <a:lumMod val="95000"/>
              </a:srgbClr>
            </a:solidFill>
            <a:ln w="12700" cap="flat" cmpd="sng" algn="ctr">
              <a:noFill/>
              <a:prstDash val="solid"/>
              <a:headEnd type="none" w="med" len="med"/>
              <a:tailEnd type="none" w="med" len="med"/>
            </a:ln>
            <a:effectLst/>
          </p:spPr>
          <p:txBody>
            <a:bodyPr vert="horz" wrap="square" lIns="76175" tIns="3656576" rIns="76175" bIns="76179" numCol="1" rtlCol="0" anchor="t" anchorCtr="0" compatLnSpc="1">
              <a:prstTxWarp prst="textNoShape">
                <a:avLst/>
              </a:prstTxWarp>
            </a:bodyPr>
            <a:lstStyle/>
            <a:p>
              <a:pPr algn="ctr" defTabSz="761517">
                <a:spcAft>
                  <a:spcPts val="251"/>
                </a:spcAft>
                <a:defRPr/>
              </a:pPr>
              <a:endParaRPr lang="en-US" sz="1400" kern="0" spc="-40" dirty="0">
                <a:solidFill>
                  <a:srgbClr val="000000"/>
                </a:solidFill>
              </a:endParaRPr>
            </a:p>
            <a:p>
              <a:pPr algn="ctr" defTabSz="761517">
                <a:spcAft>
                  <a:spcPts val="251"/>
                </a:spcAft>
                <a:defRPr/>
              </a:pPr>
              <a:endParaRPr lang="en-US" sz="1400" kern="0" spc="-40" dirty="0">
                <a:solidFill>
                  <a:srgbClr val="000000"/>
                </a:solidFill>
              </a:endParaRPr>
            </a:p>
            <a:p>
              <a:pPr algn="ctr" defTabSz="761517">
                <a:spcAft>
                  <a:spcPts val="251"/>
                </a:spcAft>
                <a:defRPr/>
              </a:pPr>
              <a:endParaRPr lang="en-US" sz="1400" kern="0" spc="-40" dirty="0">
                <a:solidFill>
                  <a:srgbClr val="000000"/>
                </a:solidFill>
              </a:endParaRPr>
            </a:p>
          </p:txBody>
        </p:sp>
        <p:sp>
          <p:nvSpPr>
            <p:cNvPr id="55" name="Rectangle 54"/>
            <p:cNvSpPr/>
            <p:nvPr/>
          </p:nvSpPr>
          <p:spPr bwMode="auto">
            <a:xfrm>
              <a:off x="6195502" y="1018778"/>
              <a:ext cx="2834640" cy="953489"/>
            </a:xfrm>
            <a:prstGeom prst="rect">
              <a:avLst/>
            </a:prstGeom>
            <a:solidFill>
              <a:schemeClr val="tx1">
                <a:lumMod val="65000"/>
              </a:schemeClr>
            </a:solidFill>
            <a:ln w="12700" cap="flat" cmpd="sng" algn="ctr">
              <a:noFill/>
              <a:prstDash val="solid"/>
              <a:headEnd type="none" w="med" len="med"/>
              <a:tailEnd type="none" w="med" len="med"/>
            </a:ln>
            <a:effectLst/>
          </p:spPr>
          <p:txBody>
            <a:bodyPr vert="horz" wrap="square" lIns="76175" tIns="38088" rIns="76175" bIns="38088" numCol="1" rtlCol="0" anchor="ctr" anchorCtr="0" compatLnSpc="1">
              <a:prstTxWarp prst="textNoShape">
                <a:avLst/>
              </a:prstTxWarp>
            </a:bodyPr>
            <a:lstStyle/>
            <a:p>
              <a:pPr algn="ctr" defTabSz="761517">
                <a:lnSpc>
                  <a:spcPct val="90000"/>
                </a:lnSpc>
                <a:defRPr/>
              </a:pPr>
              <a:r>
                <a:rPr lang="en-US" sz="2100" kern="0" spc="-40" dirty="0">
                  <a:solidFill>
                    <a:srgbClr val="FFFFFF"/>
                  </a:solidFill>
                </a:rPr>
                <a:t>Federated SSO </a:t>
              </a:r>
            </a:p>
          </p:txBody>
        </p:sp>
        <p:sp>
          <p:nvSpPr>
            <p:cNvPr id="56" name="TextBox 55"/>
            <p:cNvSpPr txBox="1"/>
            <p:nvPr/>
          </p:nvSpPr>
          <p:spPr>
            <a:xfrm>
              <a:off x="5955511" y="3699669"/>
              <a:ext cx="2875558" cy="2048617"/>
            </a:xfrm>
            <a:prstGeom prst="rect">
              <a:avLst/>
            </a:prstGeom>
            <a:noFill/>
          </p:spPr>
          <p:txBody>
            <a:bodyPr wrap="square" lIns="0" tIns="0" rIns="0" bIns="0" rtlCol="0">
              <a:spAutoFit/>
            </a:bodyPr>
            <a:lstStyle/>
            <a:p>
              <a:pPr marL="742950" lvl="1" indent="-285750" defTabSz="609585">
                <a:buFont typeface="Arial" panose="020B0604020202020204" pitchFamily="34" charset="0"/>
                <a:buChar char="•"/>
              </a:pPr>
              <a:r>
                <a:rPr lang="en-US" sz="1600" dirty="0">
                  <a:solidFill>
                    <a:srgbClr val="000000"/>
                  </a:solidFill>
                </a:rPr>
                <a:t>Company wants to federate two organizations </a:t>
              </a:r>
              <a:r>
                <a:rPr lang="en-US" sz="1600" dirty="0" smtClean="0">
                  <a:solidFill>
                    <a:srgbClr val="000000"/>
                  </a:solidFill>
                </a:rPr>
                <a:t>together</a:t>
              </a:r>
              <a:endParaRPr lang="en-US" sz="1600" dirty="0">
                <a:solidFill>
                  <a:srgbClr val="000000"/>
                </a:solidFill>
              </a:endParaRPr>
            </a:p>
            <a:p>
              <a:pPr marL="742950" lvl="1" indent="-285750" defTabSz="609585">
                <a:buFont typeface="Arial" panose="020B0604020202020204" pitchFamily="34" charset="0"/>
                <a:buChar char="•"/>
              </a:pPr>
              <a:endParaRPr lang="en-US" sz="1600" dirty="0">
                <a:solidFill>
                  <a:srgbClr val="000000"/>
                </a:solidFill>
              </a:endParaRPr>
            </a:p>
            <a:p>
              <a:pPr marL="742950" lvl="1" indent="-285750" defTabSz="609585">
                <a:buFont typeface="Arial" panose="020B0604020202020204" pitchFamily="34" charset="0"/>
                <a:buChar char="•"/>
              </a:pPr>
              <a:r>
                <a:rPr lang="en-US" sz="1600" dirty="0" smtClean="0">
                  <a:solidFill>
                    <a:srgbClr val="000000"/>
                  </a:solidFill>
                </a:rPr>
                <a:t>AD FS </a:t>
              </a:r>
              <a:r>
                <a:rPr lang="en-US" sz="1600" dirty="0">
                  <a:solidFill>
                    <a:srgbClr val="000000"/>
                  </a:solidFill>
                </a:rPr>
                <a:t>or equivalent on both </a:t>
              </a:r>
              <a:r>
                <a:rPr lang="en-US" sz="1600" dirty="0" smtClean="0">
                  <a:solidFill>
                    <a:srgbClr val="000000"/>
                  </a:solidFill>
                </a:rPr>
                <a:t>ends </a:t>
              </a:r>
              <a:endParaRPr lang="en-US" sz="1600" dirty="0">
                <a:solidFill>
                  <a:srgbClr val="000000"/>
                </a:solidFill>
              </a:endParaRPr>
            </a:p>
            <a:p>
              <a:pPr marL="742950" lvl="1" indent="-285750" defTabSz="609585">
                <a:buFont typeface="Arial" panose="020B0604020202020204" pitchFamily="34" charset="0"/>
                <a:buChar char="•"/>
              </a:pPr>
              <a:endParaRPr lang="en-US" sz="1600" dirty="0">
                <a:solidFill>
                  <a:srgbClr val="000000"/>
                </a:solidFill>
              </a:endParaRPr>
            </a:p>
            <a:p>
              <a:pPr marL="742950" lvl="1" indent="-285750" defTabSz="609585">
                <a:buFont typeface="Arial" panose="020B0604020202020204" pitchFamily="34" charset="0"/>
                <a:buChar char="•"/>
              </a:pPr>
              <a:r>
                <a:rPr lang="en-US" sz="1600" dirty="0">
                  <a:solidFill>
                    <a:srgbClr val="000000"/>
                  </a:solidFill>
                </a:rPr>
                <a:t>This may be between a company and its partners or within the company</a:t>
              </a:r>
            </a:p>
          </p:txBody>
        </p:sp>
        <p:sp>
          <p:nvSpPr>
            <p:cNvPr id="59" name="Rectangle 75"/>
            <p:cNvSpPr/>
            <p:nvPr/>
          </p:nvSpPr>
          <p:spPr bwMode="auto">
            <a:xfrm>
              <a:off x="6195502" y="1912696"/>
              <a:ext cx="2834640" cy="1184581"/>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tx1">
                <a:lumMod val="65000"/>
              </a:schemeClr>
            </a:solidFill>
            <a:ln w="12700" cap="flat" cmpd="sng" algn="ctr">
              <a:noFill/>
              <a:prstDash val="solid"/>
              <a:headEnd type="none" w="med" len="med"/>
              <a:tailEnd type="none" w="med" len="med"/>
            </a:ln>
            <a:effectLst/>
          </p:spPr>
          <p:txBody>
            <a:bodyPr vert="horz" wrap="square" lIns="76175" tIns="38088" rIns="76175" bIns="38088" numCol="1" rtlCol="0" anchor="ctr" anchorCtr="0" compatLnSpc="1">
              <a:prstTxWarp prst="textNoShape">
                <a:avLst/>
              </a:prstTxWarp>
            </a:bodyPr>
            <a:lstStyle/>
            <a:p>
              <a:pPr marL="144155" indent="-144155" algn="ctr" defTabSz="761517">
                <a:buFont typeface="Arial" pitchFamily="34" charset="0"/>
                <a:buChar char="•"/>
                <a:defRPr/>
              </a:pPr>
              <a:endParaRPr lang="en-US" kern="0" spc="-40" dirty="0">
                <a:solidFill>
                  <a:srgbClr val="000000"/>
                </a:solidFill>
              </a:endParaRPr>
            </a:p>
          </p:txBody>
        </p:sp>
        <p:sp>
          <p:nvSpPr>
            <p:cNvPr id="58" name="Rectangle 57"/>
            <p:cNvSpPr/>
            <p:nvPr/>
          </p:nvSpPr>
          <p:spPr bwMode="auto">
            <a:xfrm>
              <a:off x="6195502" y="3100324"/>
              <a:ext cx="2834640" cy="484160"/>
            </a:xfrm>
            <a:prstGeom prst="rect">
              <a:avLst/>
            </a:prstGeom>
            <a:solidFill>
              <a:schemeClr val="bg1">
                <a:lumMod val="75000"/>
                <a:lumOff val="25000"/>
              </a:schemeClr>
            </a:solidFill>
            <a:ln w="25400" cap="flat" cmpd="sng" algn="ctr">
              <a:noFill/>
              <a:prstDash val="solid"/>
            </a:ln>
            <a:effectLst/>
          </p:spPr>
          <p:txBody>
            <a:bodyPr lIns="76175" tIns="38088" rIns="76175" bIns="38088" rtlCol="0" anchor="ctr"/>
            <a:lstStyle/>
            <a:p>
              <a:pPr algn="ctr" defTabSz="761729">
                <a:defRPr/>
              </a:pPr>
              <a:endParaRPr lang="en-US" sz="1500" kern="0" spc="-40" dirty="0">
                <a:ln>
                  <a:solidFill>
                    <a:srgbClr val="FFFFFF">
                      <a:alpha val="0"/>
                    </a:srgbClr>
                  </a:solidFill>
                </a:ln>
                <a:solidFill>
                  <a:srgbClr val="FFFFFF"/>
                </a:solidFill>
              </a:endParaRPr>
            </a:p>
          </p:txBody>
        </p:sp>
      </p:grpSp>
      <p:sp>
        <p:nvSpPr>
          <p:cNvPr id="40" name="Freeform 82"/>
          <p:cNvSpPr>
            <a:spLocks noEditPoints="1"/>
          </p:cNvSpPr>
          <p:nvPr/>
        </p:nvSpPr>
        <p:spPr bwMode="black">
          <a:xfrm>
            <a:off x="2889347" y="2123045"/>
            <a:ext cx="1528096" cy="1044255"/>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nvGrpSpPr>
          <p:cNvPr id="77" name="Group 76"/>
          <p:cNvGrpSpPr/>
          <p:nvPr/>
        </p:nvGrpSpPr>
        <p:grpSpPr bwMode="black">
          <a:xfrm>
            <a:off x="7408139" y="2086064"/>
            <a:ext cx="1581763" cy="1173059"/>
            <a:chOff x="2462213" y="1598613"/>
            <a:chExt cx="4222750" cy="3667125"/>
          </a:xfrm>
        </p:grpSpPr>
        <p:sp>
          <p:nvSpPr>
            <p:cNvPr id="78"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9"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0"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1"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2"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3"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4"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5"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6"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7"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8"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9"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0"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1"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2"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3"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4"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5"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6"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7"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8"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9"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0"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1"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2"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3"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spTree>
    <p:extLst>
      <p:ext uri="{BB962C8B-B14F-4D97-AF65-F5344CB8AC3E}">
        <p14:creationId xmlns:p14="http://schemas.microsoft.com/office/powerpoint/2010/main" val="192502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SSO </a:t>
            </a:r>
            <a:endParaRPr lang="en-US" dirty="0"/>
          </a:p>
        </p:txBody>
      </p:sp>
      <p:sp>
        <p:nvSpPr>
          <p:cNvPr id="3" name="Slide Number Placeholder 2"/>
          <p:cNvSpPr>
            <a:spLocks noGrp="1"/>
          </p:cNvSpPr>
          <p:nvPr>
            <p:ph type="sldNum" sz="quarter" idx="11"/>
          </p:nvPr>
        </p:nvSpPr>
        <p:spPr>
          <a:xfrm>
            <a:off x="9069696" y="6329055"/>
            <a:ext cx="2844800" cy="365125"/>
          </a:xfrm>
        </p:spPr>
        <p:txBody>
          <a:bodyPr/>
          <a:lstStyle/>
          <a:p>
            <a:fld id="{74A398B2-5A34-1A4A-811E-F4027282568C}" type="slidenum">
              <a:rPr lang="en-US" smtClean="0">
                <a:solidFill>
                  <a:srgbClr val="000000"/>
                </a:solidFill>
              </a:rPr>
              <a:pPr/>
              <a:t>11</a:t>
            </a:fld>
            <a:endParaRPr lang="en-US" dirty="0">
              <a:solidFill>
                <a:srgbClr val="00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41600" y="1193800"/>
            <a:ext cx="5949531" cy="4876800"/>
          </a:xfrm>
          <a:prstGeom prst="rect">
            <a:avLst/>
          </a:prstGeom>
        </p:spPr>
      </p:pic>
      <p:grpSp>
        <p:nvGrpSpPr>
          <p:cNvPr id="6" name="Group 5"/>
          <p:cNvGrpSpPr/>
          <p:nvPr/>
        </p:nvGrpSpPr>
        <p:grpSpPr>
          <a:xfrm>
            <a:off x="8794331" y="1219699"/>
            <a:ext cx="3092869" cy="1294901"/>
            <a:chOff x="5283308" y="1201214"/>
            <a:chExt cx="1714500" cy="1546352"/>
          </a:xfrm>
          <a:solidFill>
            <a:schemeClr val="bg2">
              <a:lumMod val="90000"/>
              <a:lumOff val="10000"/>
            </a:schemeClr>
          </a:solidFill>
        </p:grpSpPr>
        <p:sp>
          <p:nvSpPr>
            <p:cNvPr id="7" name="Rectangle 6"/>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One to many applications</a:t>
              </a:r>
            </a:p>
          </p:txBody>
        </p:sp>
        <p:grpSp>
          <p:nvGrpSpPr>
            <p:cNvPr id="8" name="Group 7"/>
            <p:cNvGrpSpPr/>
            <p:nvPr/>
          </p:nvGrpSpPr>
          <p:grpSpPr bwMode="black">
            <a:xfrm>
              <a:off x="6223293" y="1296684"/>
              <a:ext cx="663113" cy="511890"/>
              <a:chOff x="7010400" y="2133600"/>
              <a:chExt cx="1379538" cy="1065213"/>
            </a:xfrm>
            <a:grpFill/>
          </p:grpSpPr>
          <p:sp>
            <p:nvSpPr>
              <p:cNvPr id="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grpSp>
        <p:nvGrpSpPr>
          <p:cNvPr id="55" name="Group 54"/>
          <p:cNvGrpSpPr/>
          <p:nvPr/>
        </p:nvGrpSpPr>
        <p:grpSpPr>
          <a:xfrm>
            <a:off x="8796567" y="2656420"/>
            <a:ext cx="3092869" cy="1294901"/>
            <a:chOff x="5283308" y="1201214"/>
            <a:chExt cx="1714500" cy="1546352"/>
          </a:xfrm>
          <a:solidFill>
            <a:schemeClr val="bg2">
              <a:lumMod val="90000"/>
              <a:lumOff val="10000"/>
            </a:schemeClr>
          </a:solidFill>
        </p:grpSpPr>
        <p:sp>
          <p:nvSpPr>
            <p:cNvPr id="56" name="Rectangle 55"/>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smtClean="0">
                  <a:solidFill>
                    <a:srgbClr val="EFEFEF"/>
                  </a:solidFill>
                </a:rPr>
                <a:t>Typically, </a:t>
              </a:r>
              <a:r>
                <a:rPr lang="en-US" sz="2000" dirty="0">
                  <a:solidFill>
                    <a:srgbClr val="EFEFEF"/>
                  </a:solidFill>
                </a:rPr>
                <a:t>within one organization</a:t>
              </a:r>
            </a:p>
          </p:txBody>
        </p:sp>
        <p:grpSp>
          <p:nvGrpSpPr>
            <p:cNvPr id="57" name="Group 56"/>
            <p:cNvGrpSpPr/>
            <p:nvPr/>
          </p:nvGrpSpPr>
          <p:grpSpPr bwMode="black">
            <a:xfrm>
              <a:off x="6223293" y="1296684"/>
              <a:ext cx="663113" cy="511890"/>
              <a:chOff x="7010400" y="2133600"/>
              <a:chExt cx="1379538" cy="1065213"/>
            </a:xfrm>
            <a:grpFill/>
          </p:grpSpPr>
          <p:sp>
            <p:nvSpPr>
              <p:cNvPr id="5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sp>
        <p:nvSpPr>
          <p:cNvPr id="104" name="Rectangle 103"/>
          <p:cNvSpPr/>
          <p:nvPr/>
        </p:nvSpPr>
        <p:spPr bwMode="auto">
          <a:xfrm>
            <a:off x="8802590" y="4078558"/>
            <a:ext cx="3092869" cy="129490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Allows SSO between multiple apps</a:t>
            </a:r>
          </a:p>
        </p:txBody>
      </p:sp>
    </p:spTree>
    <p:extLst>
      <p:ext uri="{BB962C8B-B14F-4D97-AF65-F5344CB8AC3E}">
        <p14:creationId xmlns:p14="http://schemas.microsoft.com/office/powerpoint/2010/main" val="196142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SSO</a:t>
            </a:r>
            <a:endParaRPr lang="en-US" dirty="0"/>
          </a:p>
        </p:txBody>
      </p:sp>
      <p:sp>
        <p:nvSpPr>
          <p:cNvPr id="3" name="Slide Number Placeholder 2"/>
          <p:cNvSpPr>
            <a:spLocks noGrp="1"/>
          </p:cNvSpPr>
          <p:nvPr>
            <p:ph type="sldNum" sz="quarter" idx="11"/>
          </p:nvPr>
        </p:nvSpPr>
        <p:spPr>
          <a:xfrm>
            <a:off x="9069696" y="6329055"/>
            <a:ext cx="2844800" cy="365125"/>
          </a:xfrm>
        </p:spPr>
        <p:txBody>
          <a:bodyPr/>
          <a:lstStyle/>
          <a:p>
            <a:fld id="{74A398B2-5A34-1A4A-811E-F4027282568C}" type="slidenum">
              <a:rPr lang="en-US" smtClean="0">
                <a:solidFill>
                  <a:srgbClr val="000000"/>
                </a:solidFill>
              </a:rPr>
              <a:pPr/>
              <a:t>12</a:t>
            </a:fld>
            <a:endParaRPr lang="en-US" dirty="0">
              <a:solidFill>
                <a:srgbClr val="000000"/>
              </a:solidFill>
            </a:endParaRPr>
          </a:p>
        </p:txBody>
      </p:sp>
      <p:sp>
        <p:nvSpPr>
          <p:cNvPr id="7" name="Rectangle 6"/>
          <p:cNvSpPr/>
          <p:nvPr/>
        </p:nvSpPr>
        <p:spPr bwMode="auto">
          <a:xfrm>
            <a:off x="8794331" y="1186000"/>
            <a:ext cx="3092869" cy="1294902"/>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Federation </a:t>
            </a:r>
            <a:r>
              <a:rPr lang="en-US" sz="2000" dirty="0" smtClean="0">
                <a:solidFill>
                  <a:srgbClr val="EFEFEF"/>
                </a:solidFill>
              </a:rPr>
              <a:t>between </a:t>
            </a:r>
            <a:r>
              <a:rPr lang="en-US" sz="2000" dirty="0">
                <a:solidFill>
                  <a:srgbClr val="EFEFEF"/>
                </a:solidFill>
              </a:rPr>
              <a:t>one or more federation servers</a:t>
            </a:r>
          </a:p>
        </p:txBody>
      </p:sp>
      <p:grpSp>
        <p:nvGrpSpPr>
          <p:cNvPr id="55" name="Group 54"/>
          <p:cNvGrpSpPr/>
          <p:nvPr/>
        </p:nvGrpSpPr>
        <p:grpSpPr>
          <a:xfrm>
            <a:off x="8796567" y="2656420"/>
            <a:ext cx="3092869" cy="1294901"/>
            <a:chOff x="5283308" y="1201214"/>
            <a:chExt cx="1714500" cy="1546352"/>
          </a:xfrm>
          <a:solidFill>
            <a:schemeClr val="bg2">
              <a:lumMod val="90000"/>
              <a:lumOff val="10000"/>
            </a:schemeClr>
          </a:solidFill>
        </p:grpSpPr>
        <p:sp>
          <p:nvSpPr>
            <p:cNvPr id="56" name="Rectangle 55"/>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smtClean="0">
                  <a:solidFill>
                    <a:srgbClr val="EFEFEF"/>
                  </a:solidFill>
                </a:rPr>
                <a:t>Typically, </a:t>
              </a:r>
              <a:r>
                <a:rPr lang="en-US" sz="2000" dirty="0">
                  <a:solidFill>
                    <a:srgbClr val="EFEFEF"/>
                  </a:solidFill>
                </a:rPr>
                <a:t>across organizations</a:t>
              </a:r>
            </a:p>
          </p:txBody>
        </p:sp>
        <p:grpSp>
          <p:nvGrpSpPr>
            <p:cNvPr id="57" name="Group 56"/>
            <p:cNvGrpSpPr/>
            <p:nvPr/>
          </p:nvGrpSpPr>
          <p:grpSpPr bwMode="black">
            <a:xfrm>
              <a:off x="6223293" y="1296684"/>
              <a:ext cx="663113" cy="511890"/>
              <a:chOff x="7010400" y="2133600"/>
              <a:chExt cx="1379538" cy="1065213"/>
            </a:xfrm>
            <a:grpFill/>
          </p:grpSpPr>
          <p:sp>
            <p:nvSpPr>
              <p:cNvPr id="5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sp>
        <p:nvSpPr>
          <p:cNvPr id="104" name="Rectangle 103"/>
          <p:cNvSpPr/>
          <p:nvPr/>
        </p:nvSpPr>
        <p:spPr bwMode="auto">
          <a:xfrm>
            <a:off x="8802590" y="4078558"/>
            <a:ext cx="3092869" cy="129490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Allows SSO between multiple apps and orgs</a:t>
            </a:r>
          </a:p>
        </p:txBody>
      </p:sp>
      <p:pic>
        <p:nvPicPr>
          <p:cNvPr id="106" name="Content Placeholder 10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72201" y="1219200"/>
            <a:ext cx="5025448" cy="4876800"/>
          </a:xfrm>
          <a:prstGeom prst="rect">
            <a:avLst/>
          </a:prstGeom>
        </p:spPr>
      </p:pic>
    </p:spTree>
    <p:extLst>
      <p:ext uri="{BB962C8B-B14F-4D97-AF65-F5344CB8AC3E}">
        <p14:creationId xmlns:p14="http://schemas.microsoft.com/office/powerpoint/2010/main" val="54580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Standards</a:t>
            </a:r>
            <a:endParaRPr lang="en-US" dirty="0"/>
          </a:p>
        </p:txBody>
      </p:sp>
      <p:sp>
        <p:nvSpPr>
          <p:cNvPr id="3" name="Slide Number Placeholder 2"/>
          <p:cNvSpPr>
            <a:spLocks noGrp="1"/>
          </p:cNvSpPr>
          <p:nvPr>
            <p:ph type="sldNum" sz="quarter" idx="11"/>
          </p:nvPr>
        </p:nvSpPr>
        <p:spPr>
          <a:xfrm>
            <a:off x="9347200" y="6416676"/>
            <a:ext cx="2844800" cy="365125"/>
          </a:xfrm>
        </p:spPr>
        <p:txBody>
          <a:bodyPr/>
          <a:lstStyle/>
          <a:p>
            <a:fld id="{74A398B2-5A34-1A4A-811E-F4027282568C}" type="slidenum">
              <a:rPr lang="en-US" smtClean="0">
                <a:solidFill>
                  <a:srgbClr val="000000"/>
                </a:solidFill>
              </a:rPr>
              <a:pPr/>
              <a:t>13</a:t>
            </a:fld>
            <a:endParaRPr lang="en-US" dirty="0">
              <a:solidFill>
                <a:srgbClr val="000000"/>
              </a:solidFill>
            </a:endParaRPr>
          </a:p>
        </p:txBody>
      </p:sp>
      <p:sp>
        <p:nvSpPr>
          <p:cNvPr id="7" name="Rectangle 6"/>
          <p:cNvSpPr/>
          <p:nvPr/>
        </p:nvSpPr>
        <p:spPr>
          <a:xfrm>
            <a:off x="2540000" y="1219201"/>
            <a:ext cx="9245600" cy="148133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 name="Rectangle 6"/>
          <p:cNvSpPr>
            <a:spLocks noChangeArrowheads="1"/>
          </p:cNvSpPr>
          <p:nvPr/>
        </p:nvSpPr>
        <p:spPr bwMode="auto">
          <a:xfrm>
            <a:off x="4715175" y="1484509"/>
            <a:ext cx="6956493" cy="1023056"/>
          </a:xfrm>
          <a:prstGeom prst="rect">
            <a:avLst/>
          </a:prstGeom>
          <a:solidFill>
            <a:schemeClr val="bg1">
              <a:lumMod val="85000"/>
              <a:lumOff val="15000"/>
            </a:schemeClr>
          </a:solidFill>
          <a:ln w="9525" algn="ctr">
            <a:noFill/>
            <a:miter lim="800000"/>
            <a:headEnd/>
            <a:tailEnd/>
          </a:ln>
        </p:spPr>
        <p:txBody>
          <a:bodyPr lIns="274320" tIns="0" rIns="274320" bIns="0" anchor="ctr"/>
          <a:lstStyle/>
          <a:p>
            <a:pPr marL="380990" indent="-380990" defTabSz="609585">
              <a:buFont typeface="Arial" panose="020B0604020202020204" pitchFamily="34" charset="0"/>
              <a:buChar char="•"/>
            </a:pPr>
            <a:r>
              <a:rPr lang="en-US" sz="2133" dirty="0">
                <a:solidFill>
                  <a:srgbClr val="FFFFFF"/>
                </a:solidFill>
              </a:rPr>
              <a:t>WS-Federation Passive Requestor Profile (browser)</a:t>
            </a:r>
          </a:p>
          <a:p>
            <a:pPr marL="380990" indent="-380990" defTabSz="609585">
              <a:buFont typeface="Arial" panose="020B0604020202020204" pitchFamily="34" charset="0"/>
              <a:buChar char="•"/>
            </a:pPr>
            <a:r>
              <a:rPr lang="en-US" sz="2133" dirty="0">
                <a:solidFill>
                  <a:srgbClr val="FFFFFF"/>
                </a:solidFill>
              </a:rPr>
              <a:t>SAML 1.0 TOKENS</a:t>
            </a:r>
          </a:p>
          <a:p>
            <a:pPr marL="142831" lvl="1" indent="-142831" defTabSz="592487">
              <a:lnSpc>
                <a:spcPct val="90000"/>
              </a:lnSpc>
              <a:spcAft>
                <a:spcPts val="300"/>
              </a:spcAft>
              <a:buFontTx/>
              <a:buChar char="••"/>
            </a:pPr>
            <a:endParaRPr lang="en-US" sz="2000" dirty="0">
              <a:solidFill>
                <a:srgbClr val="FFFFFF">
                  <a:lumMod val="50000"/>
                </a:srgbClr>
              </a:solidFill>
            </a:endParaRPr>
          </a:p>
        </p:txBody>
      </p:sp>
      <p:sp>
        <p:nvSpPr>
          <p:cNvPr id="9" name="TextBox 8"/>
          <p:cNvSpPr txBox="1"/>
          <p:nvPr/>
        </p:nvSpPr>
        <p:spPr>
          <a:xfrm>
            <a:off x="2641602" y="1613624"/>
            <a:ext cx="2073573" cy="461665"/>
          </a:xfrm>
          <a:prstGeom prst="rect">
            <a:avLst/>
          </a:prstGeom>
          <a:noFill/>
        </p:spPr>
        <p:txBody>
          <a:bodyPr wrap="square" rtlCol="0">
            <a:spAutoFit/>
          </a:bodyPr>
          <a:lstStyle/>
          <a:p>
            <a:pPr defTabSz="609585"/>
            <a:r>
              <a:rPr lang="en-US" sz="2400" dirty="0" smtClean="0">
                <a:solidFill>
                  <a:srgbClr val="FFFFFF"/>
                </a:solidFill>
              </a:rPr>
              <a:t>AD FS </a:t>
            </a:r>
            <a:r>
              <a:rPr lang="en-US" sz="2400" dirty="0">
                <a:solidFill>
                  <a:srgbClr val="FFFFFF"/>
                </a:solidFill>
              </a:rPr>
              <a:t>1.x</a:t>
            </a:r>
          </a:p>
        </p:txBody>
      </p:sp>
      <p:sp>
        <p:nvSpPr>
          <p:cNvPr id="10" name="Rectangle 9"/>
          <p:cNvSpPr/>
          <p:nvPr/>
        </p:nvSpPr>
        <p:spPr>
          <a:xfrm>
            <a:off x="2540000" y="2828608"/>
            <a:ext cx="9245600" cy="2191069"/>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1" name="Rectangle 6"/>
          <p:cNvSpPr>
            <a:spLocks noChangeArrowheads="1"/>
          </p:cNvSpPr>
          <p:nvPr/>
        </p:nvSpPr>
        <p:spPr bwMode="auto">
          <a:xfrm>
            <a:off x="4715174" y="2963388"/>
            <a:ext cx="6956493" cy="1907787"/>
          </a:xfrm>
          <a:prstGeom prst="rect">
            <a:avLst/>
          </a:prstGeom>
          <a:solidFill>
            <a:schemeClr val="bg1">
              <a:lumMod val="85000"/>
              <a:lumOff val="15000"/>
            </a:schemeClr>
          </a:solidFill>
          <a:ln w="9525" algn="ctr">
            <a:noFill/>
            <a:miter lim="800000"/>
            <a:headEnd/>
            <a:tailEnd/>
          </a:ln>
        </p:spPr>
        <p:txBody>
          <a:bodyPr lIns="274320" tIns="0" rIns="274320" bIns="0" anchor="ctr"/>
          <a:lstStyle/>
          <a:p>
            <a:pPr marL="380990" indent="-380990" defTabSz="609585">
              <a:buFont typeface="Arial" panose="020B0604020202020204" pitchFamily="34" charset="0"/>
              <a:buChar char="•"/>
            </a:pPr>
            <a:r>
              <a:rPr lang="en-US" sz="2133" dirty="0">
                <a:solidFill>
                  <a:srgbClr val="FFFFFF"/>
                </a:solidFill>
              </a:rPr>
              <a:t>WS-Federation PRP</a:t>
            </a:r>
          </a:p>
          <a:p>
            <a:pPr marL="380990" indent="-380990" defTabSz="609585">
              <a:buFont typeface="Arial" panose="020B0604020202020204" pitchFamily="34" charset="0"/>
              <a:buChar char="•"/>
            </a:pPr>
            <a:r>
              <a:rPr lang="en-US" sz="2133" dirty="0">
                <a:solidFill>
                  <a:srgbClr val="FFFFFF"/>
                </a:solidFill>
              </a:rPr>
              <a:t>WS-Federation Active Requestor Profile</a:t>
            </a:r>
          </a:p>
          <a:p>
            <a:pPr marL="380990" indent="-380990" defTabSz="609585">
              <a:buFont typeface="Arial" panose="020B0604020202020204" pitchFamily="34" charset="0"/>
              <a:buChar char="•"/>
            </a:pPr>
            <a:r>
              <a:rPr lang="en-US" sz="2133" dirty="0">
                <a:solidFill>
                  <a:srgbClr val="FFFFFF"/>
                </a:solidFill>
              </a:rPr>
              <a:t>SAML 1.1/2.0 TOKENS</a:t>
            </a:r>
          </a:p>
          <a:p>
            <a:pPr marL="380990" indent="-380990" defTabSz="609585">
              <a:buFont typeface="Arial" panose="020B0604020202020204" pitchFamily="34" charset="0"/>
              <a:buChar char="•"/>
            </a:pPr>
            <a:r>
              <a:rPr lang="en-US" sz="2133" dirty="0">
                <a:solidFill>
                  <a:srgbClr val="FFFFFF"/>
                </a:solidFill>
              </a:rPr>
              <a:t>SAML 2.0 Operational Modes</a:t>
            </a:r>
          </a:p>
          <a:p>
            <a:pPr marL="756000" lvl="1" indent="-380990" defTabSz="609585">
              <a:buFont typeface="Courier New" panose="02070309020205020404" pitchFamily="49" charset="0"/>
              <a:buChar char="o"/>
            </a:pPr>
            <a:r>
              <a:rPr lang="en-US" sz="2000" dirty="0">
                <a:solidFill>
                  <a:srgbClr val="FFFFFF"/>
                </a:solidFill>
              </a:rPr>
              <a:t>IdP Lite/SP Lite/eGov 1.5</a:t>
            </a:r>
          </a:p>
          <a:p>
            <a:pPr marL="142831" lvl="1" indent="-142831" defTabSz="592487">
              <a:lnSpc>
                <a:spcPct val="90000"/>
              </a:lnSpc>
              <a:spcAft>
                <a:spcPts val="300"/>
              </a:spcAft>
              <a:buFontTx/>
              <a:buChar char="••"/>
            </a:pPr>
            <a:endParaRPr lang="en-US" sz="1600" dirty="0">
              <a:solidFill>
                <a:srgbClr val="FFFFFF">
                  <a:lumMod val="50000"/>
                </a:srgbClr>
              </a:solidFill>
            </a:endParaRPr>
          </a:p>
        </p:txBody>
      </p:sp>
      <p:sp>
        <p:nvSpPr>
          <p:cNvPr id="12" name="TextBox 11"/>
          <p:cNvSpPr txBox="1"/>
          <p:nvPr/>
        </p:nvSpPr>
        <p:spPr>
          <a:xfrm>
            <a:off x="2641600" y="3656190"/>
            <a:ext cx="2073573" cy="461665"/>
          </a:xfrm>
          <a:prstGeom prst="rect">
            <a:avLst/>
          </a:prstGeom>
          <a:noFill/>
        </p:spPr>
        <p:txBody>
          <a:bodyPr wrap="square" rtlCol="0">
            <a:spAutoFit/>
          </a:bodyPr>
          <a:lstStyle/>
          <a:p>
            <a:pPr defTabSz="609585"/>
            <a:r>
              <a:rPr lang="en-US" sz="2400" dirty="0" smtClean="0">
                <a:solidFill>
                  <a:srgbClr val="FFFFFF"/>
                </a:solidFill>
              </a:rPr>
              <a:t>AD FS </a:t>
            </a:r>
            <a:r>
              <a:rPr lang="en-US" sz="2400" dirty="0">
                <a:solidFill>
                  <a:srgbClr val="FFFFFF"/>
                </a:solidFill>
              </a:rPr>
              <a:t>2.x</a:t>
            </a:r>
          </a:p>
        </p:txBody>
      </p:sp>
      <p:sp>
        <p:nvSpPr>
          <p:cNvPr id="13" name="Rectangle 12"/>
          <p:cNvSpPr/>
          <p:nvPr/>
        </p:nvSpPr>
        <p:spPr>
          <a:xfrm>
            <a:off x="2540000" y="5080001"/>
            <a:ext cx="9245600" cy="164147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4" name="Rectangle 6"/>
          <p:cNvSpPr>
            <a:spLocks noChangeArrowheads="1"/>
          </p:cNvSpPr>
          <p:nvPr/>
        </p:nvSpPr>
        <p:spPr bwMode="auto">
          <a:xfrm>
            <a:off x="4715174" y="5251313"/>
            <a:ext cx="6956493" cy="1233292"/>
          </a:xfrm>
          <a:prstGeom prst="rect">
            <a:avLst/>
          </a:prstGeom>
          <a:solidFill>
            <a:schemeClr val="bg1">
              <a:lumMod val="85000"/>
              <a:lumOff val="15000"/>
            </a:schemeClr>
          </a:solidFill>
          <a:ln w="9525" algn="ctr">
            <a:noFill/>
            <a:miter lim="800000"/>
            <a:headEnd/>
            <a:tailEnd/>
          </a:ln>
        </p:spPr>
        <p:txBody>
          <a:bodyPr lIns="274320" tIns="0" rIns="274320" bIns="0" anchor="ctr"/>
          <a:lstStyle/>
          <a:p>
            <a:pPr marL="380990" indent="-380990" defTabSz="609585">
              <a:buFont typeface="Arial" panose="020B0604020202020204" pitchFamily="34" charset="0"/>
              <a:buChar char="•"/>
            </a:pPr>
            <a:r>
              <a:rPr lang="en-US" sz="2133" dirty="0">
                <a:solidFill>
                  <a:srgbClr val="FFFFFF"/>
                </a:solidFill>
              </a:rPr>
              <a:t>Same as </a:t>
            </a:r>
            <a:r>
              <a:rPr lang="en-US" sz="2133" dirty="0" smtClean="0">
                <a:solidFill>
                  <a:srgbClr val="FFFFFF"/>
                </a:solidFill>
              </a:rPr>
              <a:t>AD FS </a:t>
            </a:r>
            <a:r>
              <a:rPr lang="en-US" sz="2133" dirty="0">
                <a:solidFill>
                  <a:srgbClr val="FFFFFF"/>
                </a:solidFill>
              </a:rPr>
              <a:t>2x and:</a:t>
            </a:r>
          </a:p>
          <a:p>
            <a:pPr marL="756000" lvl="1" indent="-380990" defTabSz="609585">
              <a:buFont typeface="Courier New" panose="02070309020205020404" pitchFamily="49" charset="0"/>
              <a:buChar char="o"/>
            </a:pPr>
            <a:r>
              <a:rPr lang="en-US" sz="2000" dirty="0">
                <a:solidFill>
                  <a:srgbClr val="FFFFFF"/>
                </a:solidFill>
              </a:rPr>
              <a:t>Oauth</a:t>
            </a:r>
          </a:p>
          <a:p>
            <a:pPr marL="756000" lvl="1" indent="-380990" defTabSz="609585">
              <a:buFont typeface="Courier New" panose="02070309020205020404" pitchFamily="49" charset="0"/>
              <a:buChar char="o"/>
            </a:pPr>
            <a:r>
              <a:rPr lang="en-US" sz="2000" dirty="0">
                <a:solidFill>
                  <a:srgbClr val="FFFFFF"/>
                </a:solidFill>
              </a:rPr>
              <a:t>JSON Web Tokens (JWT)</a:t>
            </a:r>
          </a:p>
        </p:txBody>
      </p:sp>
      <p:sp>
        <p:nvSpPr>
          <p:cNvPr id="15" name="TextBox 14"/>
          <p:cNvSpPr txBox="1"/>
          <p:nvPr/>
        </p:nvSpPr>
        <p:spPr>
          <a:xfrm>
            <a:off x="2641600" y="5770758"/>
            <a:ext cx="2073573" cy="461665"/>
          </a:xfrm>
          <a:prstGeom prst="rect">
            <a:avLst/>
          </a:prstGeom>
          <a:noFill/>
        </p:spPr>
        <p:txBody>
          <a:bodyPr wrap="square" rtlCol="0">
            <a:spAutoFit/>
          </a:bodyPr>
          <a:lstStyle/>
          <a:p>
            <a:pPr defTabSz="609585"/>
            <a:r>
              <a:rPr lang="en-US" sz="2400" dirty="0" smtClean="0">
                <a:solidFill>
                  <a:srgbClr val="FFFFFF"/>
                </a:solidFill>
              </a:rPr>
              <a:t>AD FS </a:t>
            </a:r>
            <a:r>
              <a:rPr lang="en-US" sz="2400" dirty="0">
                <a:solidFill>
                  <a:srgbClr val="FFFFFF"/>
                </a:solidFill>
              </a:rPr>
              <a:t>3.x</a:t>
            </a:r>
          </a:p>
        </p:txBody>
      </p:sp>
    </p:spTree>
    <p:extLst>
      <p:ext uri="{BB962C8B-B14F-4D97-AF65-F5344CB8AC3E}">
        <p14:creationId xmlns:p14="http://schemas.microsoft.com/office/powerpoint/2010/main" val="235336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Options: Standalone WID</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14</a:t>
            </a:fld>
            <a:endParaRPr lang="en-US" dirty="0">
              <a:solidFill>
                <a:srgbClr val="000000"/>
              </a:solidFill>
            </a:endParaRPr>
          </a:p>
        </p:txBody>
      </p:sp>
      <p:sp>
        <p:nvSpPr>
          <p:cNvPr id="5" name="Rectangle 6"/>
          <p:cNvSpPr>
            <a:spLocks noChangeArrowheads="1"/>
          </p:cNvSpPr>
          <p:nvPr/>
        </p:nvSpPr>
        <p:spPr bwMode="auto">
          <a:xfrm>
            <a:off x="7112001" y="1219201"/>
            <a:ext cx="4396044" cy="4876799"/>
          </a:xfrm>
          <a:prstGeom prst="rect">
            <a:avLst/>
          </a:prstGeom>
          <a:solidFill>
            <a:schemeClr val="tx1">
              <a:lumMod val="50000"/>
            </a:schemeClr>
          </a:solidFill>
          <a:ln w="9525">
            <a:noFill/>
            <a:miter lim="800000"/>
            <a:headEnd/>
            <a:tailEnd/>
          </a:ln>
        </p:spPr>
        <p:txBody>
          <a:bodyPr lIns="274320" tIns="265176" rIns="274320" bIns="37744" anchor="t"/>
          <a:lstStyle/>
          <a:p>
            <a:pPr defTabSz="609585"/>
            <a:r>
              <a:rPr lang="en-US" sz="2133" dirty="0">
                <a:solidFill>
                  <a:srgbClr val="FFFFFF"/>
                </a:solidFill>
              </a:rPr>
              <a:t>A</a:t>
            </a:r>
            <a:r>
              <a:rPr lang="en-US" sz="2133" dirty="0" smtClean="0">
                <a:solidFill>
                  <a:srgbClr val="FFFFFF"/>
                </a:solidFill>
              </a:rPr>
              <a:t>vailable only in </a:t>
            </a:r>
            <a:r>
              <a:rPr lang="en-US" sz="2133" dirty="0">
                <a:solidFill>
                  <a:srgbClr val="FFFFFF"/>
                </a:solidFill>
              </a:rPr>
              <a:t>Active Directory Federation Services 2.0 or Active Directory Federation Services 2012</a:t>
            </a:r>
          </a:p>
          <a:p>
            <a:pPr defTabSz="609585"/>
            <a:endParaRPr lang="en-US" sz="2133" dirty="0">
              <a:solidFill>
                <a:srgbClr val="FFFFFF"/>
              </a:solidFill>
            </a:endParaRPr>
          </a:p>
          <a:p>
            <a:pPr marL="342900" indent="-342900" defTabSz="609585">
              <a:buFont typeface="Arial" panose="020B0604020202020204" pitchFamily="34" charset="0"/>
              <a:buChar char="•"/>
            </a:pPr>
            <a:r>
              <a:rPr lang="en-US" sz="2133" dirty="0">
                <a:solidFill>
                  <a:srgbClr val="FFFFFF"/>
                </a:solidFill>
              </a:rPr>
              <a:t>Pros:</a:t>
            </a:r>
          </a:p>
          <a:p>
            <a:pPr marL="684000" lvl="1" indent="-342900" defTabSz="609585">
              <a:buFont typeface="Courier New" panose="02070309020205020404" pitchFamily="49" charset="0"/>
              <a:buChar char="o"/>
            </a:pPr>
            <a:r>
              <a:rPr lang="en-US" dirty="0">
                <a:solidFill>
                  <a:srgbClr val="FFFFFF"/>
                </a:solidFill>
              </a:rPr>
              <a:t>Very easy to </a:t>
            </a:r>
            <a:r>
              <a:rPr lang="en-US" dirty="0" smtClean="0">
                <a:solidFill>
                  <a:srgbClr val="FFFFFF"/>
                </a:solidFill>
              </a:rPr>
              <a:t>implement</a:t>
            </a:r>
          </a:p>
          <a:p>
            <a:pPr marL="341100" lvl="1" defTabSz="609585"/>
            <a:endParaRPr lang="en-US" dirty="0">
              <a:solidFill>
                <a:srgbClr val="FFFFFF"/>
              </a:solidFill>
            </a:endParaRPr>
          </a:p>
          <a:p>
            <a:pPr marL="342900" indent="-342900" defTabSz="609585">
              <a:buFont typeface="Arial" panose="020B0604020202020204" pitchFamily="34" charset="0"/>
              <a:buChar char="•"/>
            </a:pPr>
            <a:r>
              <a:rPr lang="en-US" sz="2133" dirty="0">
                <a:solidFill>
                  <a:srgbClr val="FFFFFF"/>
                </a:solidFill>
              </a:rPr>
              <a:t>Cons:</a:t>
            </a:r>
          </a:p>
          <a:p>
            <a:pPr marL="684000" lvl="1" indent="-342900" defTabSz="609585">
              <a:buFont typeface="Courier New" panose="02070309020205020404" pitchFamily="49" charset="0"/>
              <a:buChar char="o"/>
            </a:pPr>
            <a:r>
              <a:rPr lang="en-US" dirty="0">
                <a:solidFill>
                  <a:srgbClr val="FFFFFF"/>
                </a:solidFill>
              </a:rPr>
              <a:t>Does not scale</a:t>
            </a:r>
          </a:p>
          <a:p>
            <a:pPr marL="684000" lvl="1" indent="-342900" defTabSz="609585">
              <a:buFont typeface="Courier New" panose="02070309020205020404" pitchFamily="49" charset="0"/>
              <a:buChar char="o"/>
            </a:pPr>
            <a:r>
              <a:rPr lang="en-US" dirty="0">
                <a:solidFill>
                  <a:srgbClr val="FFFFFF"/>
                </a:solidFill>
              </a:rPr>
              <a:t>No redundancy</a:t>
            </a:r>
          </a:p>
          <a:p>
            <a:pPr marL="684000" lvl="1" indent="-342900" defTabSz="609585">
              <a:buFont typeface="Courier New" panose="02070309020205020404" pitchFamily="49" charset="0"/>
              <a:buChar char="o"/>
            </a:pPr>
            <a:r>
              <a:rPr lang="en-US" dirty="0">
                <a:solidFill>
                  <a:srgbClr val="FFFFFF"/>
                </a:solidFill>
              </a:rPr>
              <a:t>Cannot convert to a farm</a:t>
            </a:r>
          </a:p>
          <a:p>
            <a:pPr marL="684000" lvl="1" indent="-342900" defTabSz="609585">
              <a:buFont typeface="Courier New" panose="02070309020205020404" pitchFamily="49" charset="0"/>
              <a:buChar char="o"/>
            </a:pPr>
            <a:r>
              <a:rPr lang="en-US" dirty="0">
                <a:solidFill>
                  <a:srgbClr val="FFFFFF"/>
                </a:solidFill>
              </a:rPr>
              <a:t>Should not be used in production environments</a:t>
            </a:r>
          </a:p>
        </p:txBody>
      </p:sp>
      <p:grpSp>
        <p:nvGrpSpPr>
          <p:cNvPr id="7" name="Group 6"/>
          <p:cNvGrpSpPr/>
          <p:nvPr/>
        </p:nvGrpSpPr>
        <p:grpSpPr>
          <a:xfrm>
            <a:off x="3000597" y="1571872"/>
            <a:ext cx="3542592" cy="4056856"/>
            <a:chOff x="382773" y="1562987"/>
            <a:chExt cx="3955312" cy="4529489"/>
          </a:xfrm>
        </p:grpSpPr>
        <p:grpSp>
          <p:nvGrpSpPr>
            <p:cNvPr id="8" name="Group 7"/>
            <p:cNvGrpSpPr/>
            <p:nvPr/>
          </p:nvGrpSpPr>
          <p:grpSpPr>
            <a:xfrm>
              <a:off x="591318" y="1865904"/>
              <a:ext cx="3536543" cy="3465951"/>
              <a:chOff x="897789" y="1992744"/>
              <a:chExt cx="3536543" cy="3465948"/>
            </a:xfrm>
          </p:grpSpPr>
          <p:sp>
            <p:nvSpPr>
              <p:cNvPr id="34" name="Rectangle 33"/>
              <p:cNvSpPr/>
              <p:nvPr/>
            </p:nvSpPr>
            <p:spPr bwMode="auto">
              <a:xfrm>
                <a:off x="897789" y="1992744"/>
                <a:ext cx="3465948" cy="3465948"/>
              </a:xfrm>
              <a:prstGeom prst="rect">
                <a:avLst/>
              </a:prstGeom>
              <a:solidFill>
                <a:schemeClr val="bg2">
                  <a:lumMod val="50000"/>
                  <a:lumOff val="50000"/>
                </a:schemeClr>
              </a:solidFill>
              <a:ln w="9525" cap="flat" cmpd="sng" algn="ctr">
                <a:noFill/>
                <a:prstDash val="solid"/>
                <a:headEnd type="none" w="med" len="med"/>
                <a:tailEnd type="none" w="med" len="med"/>
              </a:ln>
              <a:effectLst/>
            </p:spPr>
            <p:txBody>
              <a:bodyPr vert="horz" wrap="square" lIns="91423" tIns="45712" rIns="91423" bIns="45712" numCol="1" rtlCol="0" anchor="t" anchorCtr="0" compatLnSpc="1">
                <a:prstTxWarp prst="textNoShape">
                  <a:avLst/>
                </a:prstTxWarp>
              </a:bodyPr>
              <a:lstStyle/>
              <a:p>
                <a:pPr algn="ctr" defTabSz="913424" fontAlgn="base">
                  <a:lnSpc>
                    <a:spcPct val="90000"/>
                  </a:lnSpc>
                  <a:spcBef>
                    <a:spcPct val="0"/>
                  </a:spcBef>
                  <a:spcAft>
                    <a:spcPct val="0"/>
                  </a:spcAft>
                  <a:defRPr/>
                </a:pPr>
                <a:r>
                  <a:rPr lang="en-US" sz="2000" kern="0" dirty="0">
                    <a:gradFill>
                      <a:gsLst>
                        <a:gs pos="0">
                          <a:srgbClr val="FFFFFF"/>
                        </a:gs>
                        <a:gs pos="100000">
                          <a:srgbClr val="FFFFFF"/>
                        </a:gs>
                      </a:gsLst>
                      <a:lin ang="5400000" scaled="0"/>
                    </a:gradFill>
                  </a:rPr>
                  <a:t>Internal Corp Network</a:t>
                </a:r>
              </a:p>
            </p:txBody>
          </p:sp>
          <p:pic>
            <p:nvPicPr>
              <p:cNvPr id="35" name="Picture 2"/>
              <p:cNvPicPr>
                <a:picLocks noChangeAspect="1" noChangeArrowheads="1"/>
              </p:cNvPicPr>
              <p:nvPr/>
            </p:nvPicPr>
            <p:blipFill>
              <a:blip r:embed="rId3" cstate="print">
                <a:lum bright="100000" contrast="100000"/>
              </a:blip>
              <a:srcRect/>
              <a:stretch>
                <a:fillRect/>
              </a:stretch>
            </p:blipFill>
            <p:spPr bwMode="auto">
              <a:xfrm>
                <a:off x="3228896" y="4512557"/>
                <a:ext cx="965111" cy="884297"/>
              </a:xfrm>
              <a:prstGeom prst="rect">
                <a:avLst/>
              </a:prstGeom>
              <a:noFill/>
              <a:ln w="9525">
                <a:noFill/>
                <a:miter lim="800000"/>
                <a:headEnd/>
                <a:tailEnd/>
              </a:ln>
              <a:effectLst/>
            </p:spPr>
          </p:pic>
          <p:grpSp>
            <p:nvGrpSpPr>
              <p:cNvPr id="38" name="Group 37"/>
              <p:cNvGrpSpPr/>
              <p:nvPr/>
            </p:nvGrpSpPr>
            <p:grpSpPr>
              <a:xfrm>
                <a:off x="2147350" y="3451570"/>
                <a:ext cx="966827" cy="946900"/>
                <a:chOff x="1667115" y="3451570"/>
                <a:chExt cx="966827" cy="946900"/>
              </a:xfrm>
            </p:grpSpPr>
            <p:grpSp>
              <p:nvGrpSpPr>
                <p:cNvPr id="50" name="Group 49"/>
                <p:cNvGrpSpPr/>
                <p:nvPr/>
              </p:nvGrpSpPr>
              <p:grpSpPr>
                <a:xfrm>
                  <a:off x="1972774" y="3451570"/>
                  <a:ext cx="479392" cy="712232"/>
                  <a:chOff x="1972774" y="3451570"/>
                  <a:chExt cx="479392" cy="712232"/>
                </a:xfrm>
              </p:grpSpPr>
              <p:pic>
                <p:nvPicPr>
                  <p:cNvPr id="52"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1972774" y="3451570"/>
                    <a:ext cx="355510" cy="712232"/>
                  </a:xfrm>
                  <a:prstGeom prst="rect">
                    <a:avLst/>
                  </a:prstGeom>
                  <a:noFill/>
                </p:spPr>
              </p:pic>
              <p:grpSp>
                <p:nvGrpSpPr>
                  <p:cNvPr id="53" name="Group 52"/>
                  <p:cNvGrpSpPr/>
                  <p:nvPr/>
                </p:nvGrpSpPr>
                <p:grpSpPr>
                  <a:xfrm>
                    <a:off x="2245986" y="3924261"/>
                    <a:ext cx="206180" cy="206424"/>
                    <a:chOff x="2245986" y="3924261"/>
                    <a:chExt cx="206180" cy="206424"/>
                  </a:xfrm>
                </p:grpSpPr>
                <p:grpSp>
                  <p:nvGrpSpPr>
                    <p:cNvPr id="54" name="Group 53"/>
                    <p:cNvGrpSpPr/>
                    <p:nvPr/>
                  </p:nvGrpSpPr>
                  <p:grpSpPr>
                    <a:xfrm>
                      <a:off x="2245986" y="3924261"/>
                      <a:ext cx="206180" cy="206424"/>
                      <a:chOff x="1779323" y="4627897"/>
                      <a:chExt cx="472764" cy="473323"/>
                    </a:xfrm>
                  </p:grpSpPr>
                  <p:sp>
                    <p:nvSpPr>
                      <p:cNvPr id="56" name="Isosceles Triangle 55"/>
                      <p:cNvSpPr/>
                      <p:nvPr/>
                    </p:nvSpPr>
                    <p:spPr bwMode="auto">
                      <a:xfrm>
                        <a:off x="1779323" y="4627897"/>
                        <a:ext cx="472764" cy="407555"/>
                      </a:xfrm>
                      <a:prstGeom prst="triangle">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57" name="Rectangle 56"/>
                      <p:cNvSpPr/>
                      <p:nvPr/>
                    </p:nvSpPr>
                    <p:spPr bwMode="auto">
                      <a:xfrm>
                        <a:off x="1779323" y="4824517"/>
                        <a:ext cx="472764" cy="60401"/>
                      </a:xfrm>
                      <a:prstGeom prst="rect">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58" name="Rectangle 57"/>
                      <p:cNvSpPr/>
                      <p:nvPr/>
                    </p:nvSpPr>
                    <p:spPr bwMode="auto">
                      <a:xfrm rot="16200000">
                        <a:off x="1881399" y="4936712"/>
                        <a:ext cx="268612" cy="60403"/>
                      </a:xfrm>
                      <a:prstGeom prst="rect">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grpSp>
                <p:sp>
                  <p:nvSpPr>
                    <p:cNvPr id="55" name="Isosceles Triangle 54"/>
                    <p:cNvSpPr/>
                    <p:nvPr/>
                  </p:nvSpPr>
                  <p:spPr bwMode="auto">
                    <a:xfrm>
                      <a:off x="2304709" y="3989226"/>
                      <a:ext cx="88734" cy="76495"/>
                    </a:xfrm>
                    <a:prstGeom prst="triangle">
                      <a:avLst/>
                    </a:prstGeom>
                    <a:solidFill>
                      <a:srgbClr val="009E49"/>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grpSp>
            </p:grpSp>
            <p:sp>
              <p:nvSpPr>
                <p:cNvPr id="51" name="Rectangle 50"/>
                <p:cNvSpPr/>
                <p:nvPr/>
              </p:nvSpPr>
              <p:spPr>
                <a:xfrm>
                  <a:off x="1667115" y="4125282"/>
                  <a:ext cx="966827" cy="273188"/>
                </a:xfrm>
                <a:prstGeom prst="rect">
                  <a:avLst/>
                </a:prstGeom>
              </p:spPr>
              <p:txBody>
                <a:bodyPr wrap="none">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AD </a:t>
                  </a:r>
                  <a:r>
                    <a:rPr lang="en-US" sz="1100" kern="0" dirty="0" smtClean="0">
                      <a:gradFill>
                        <a:gsLst>
                          <a:gs pos="0">
                            <a:srgbClr val="FFFFFF"/>
                          </a:gs>
                          <a:gs pos="100000">
                            <a:srgbClr val="FFFFFF"/>
                          </a:gs>
                        </a:gsLst>
                        <a:lin ang="5400000" scaled="0"/>
                      </a:gradFill>
                    </a:rPr>
                    <a:t>or </a:t>
                  </a:r>
                  <a:r>
                    <a:rPr lang="en-US" sz="1100" kern="0" dirty="0">
                      <a:gradFill>
                        <a:gsLst>
                          <a:gs pos="0">
                            <a:srgbClr val="FFFFFF"/>
                          </a:gs>
                          <a:gs pos="100000">
                            <a:srgbClr val="FFFFFF"/>
                          </a:gs>
                        </a:gsLst>
                        <a:lin ang="5400000" scaled="0"/>
                      </a:gradFill>
                    </a:rPr>
                    <a:t>DNS</a:t>
                  </a:r>
                </a:p>
              </p:txBody>
            </p:sp>
          </p:grpSp>
          <p:sp>
            <p:nvSpPr>
              <p:cNvPr id="40" name="Rectangle 39"/>
              <p:cNvSpPr/>
              <p:nvPr/>
            </p:nvSpPr>
            <p:spPr>
              <a:xfrm>
                <a:off x="2966373" y="4183238"/>
                <a:ext cx="1467959" cy="273188"/>
              </a:xfrm>
              <a:prstGeom prst="rect">
                <a:avLst/>
              </a:prstGeom>
            </p:spPr>
            <p:txBody>
              <a:bodyPr wrap="none">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Standalone Server</a:t>
                </a:r>
              </a:p>
            </p:txBody>
          </p:sp>
          <p:sp>
            <p:nvSpPr>
              <p:cNvPr id="43" name="Freeform 27"/>
              <p:cNvSpPr>
                <a:spLocks noChangeAspect="1" noEditPoints="1"/>
              </p:cNvSpPr>
              <p:nvPr/>
            </p:nvSpPr>
            <p:spPr bwMode="black">
              <a:xfrm>
                <a:off x="1187931" y="3478935"/>
                <a:ext cx="510347" cy="3287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3688">
                  <a:defRPr/>
                </a:pPr>
                <a:endParaRPr lang="en-US" sz="1600" kern="0" dirty="0">
                  <a:solidFill>
                    <a:srgbClr val="292929"/>
                  </a:solidFill>
                </a:endParaRPr>
              </a:p>
            </p:txBody>
          </p:sp>
          <p:sp>
            <p:nvSpPr>
              <p:cNvPr id="44" name="Freeform 27"/>
              <p:cNvSpPr>
                <a:spLocks noChangeAspect="1" noEditPoints="1"/>
              </p:cNvSpPr>
              <p:nvPr/>
            </p:nvSpPr>
            <p:spPr bwMode="black">
              <a:xfrm>
                <a:off x="1187931" y="3955892"/>
                <a:ext cx="510347" cy="3287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3688">
                  <a:defRPr/>
                </a:pPr>
                <a:endParaRPr lang="en-US" sz="1600" kern="0" dirty="0">
                  <a:solidFill>
                    <a:srgbClr val="292929"/>
                  </a:solidFill>
                </a:endParaRPr>
              </a:p>
            </p:txBody>
          </p:sp>
          <p:sp>
            <p:nvSpPr>
              <p:cNvPr id="45" name="Freeform 27"/>
              <p:cNvSpPr>
                <a:spLocks noChangeAspect="1" noEditPoints="1"/>
              </p:cNvSpPr>
              <p:nvPr/>
            </p:nvSpPr>
            <p:spPr bwMode="black">
              <a:xfrm>
                <a:off x="1187931" y="4432849"/>
                <a:ext cx="510347" cy="3287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3688">
                  <a:defRPr/>
                </a:pPr>
                <a:endParaRPr lang="en-US" sz="1600" kern="0" dirty="0">
                  <a:solidFill>
                    <a:srgbClr val="292929"/>
                  </a:solidFill>
                </a:endParaRPr>
              </a:p>
            </p:txBody>
          </p:sp>
          <p:sp>
            <p:nvSpPr>
              <p:cNvPr id="46" name="Freeform 27"/>
              <p:cNvSpPr>
                <a:spLocks noChangeAspect="1" noEditPoints="1"/>
              </p:cNvSpPr>
              <p:nvPr/>
            </p:nvSpPr>
            <p:spPr bwMode="black">
              <a:xfrm>
                <a:off x="1187931" y="4909805"/>
                <a:ext cx="510347" cy="3287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13688">
                  <a:defRPr/>
                </a:pPr>
                <a:endParaRPr lang="en-US" sz="1600" kern="0" dirty="0">
                  <a:solidFill>
                    <a:srgbClr val="292929"/>
                  </a:solidFill>
                </a:endParaRPr>
              </a:p>
            </p:txBody>
          </p:sp>
        </p:grpSp>
        <p:sp>
          <p:nvSpPr>
            <p:cNvPr id="24" name="Freeform 6"/>
            <p:cNvSpPr>
              <a:spLocks noChangeAspect="1" noEditPoints="1"/>
            </p:cNvSpPr>
            <p:nvPr/>
          </p:nvSpPr>
          <p:spPr bwMode="black">
            <a:xfrm>
              <a:off x="3415991" y="3234327"/>
              <a:ext cx="328546" cy="332666"/>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13688">
                <a:defRPr/>
              </a:pPr>
              <a:endParaRPr lang="en-US" sz="1600" kern="0" dirty="0">
                <a:solidFill>
                  <a:srgbClr val="292929"/>
                </a:solidFill>
              </a:endParaRPr>
            </a:p>
          </p:txBody>
        </p:sp>
        <p:pic>
          <p:nvPicPr>
            <p:cNvPr id="22" name="Picture 2"/>
            <p:cNvPicPr>
              <a:picLocks noChangeAspect="1" noChangeArrowheads="1"/>
            </p:cNvPicPr>
            <p:nvPr/>
          </p:nvPicPr>
          <p:blipFill>
            <a:blip r:embed="rId5"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392024" y="3636475"/>
              <a:ext cx="333337" cy="3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424682" y="3799957"/>
              <a:ext cx="206180" cy="206423"/>
              <a:chOff x="4883537" y="7331188"/>
              <a:chExt cx="206180" cy="206423"/>
            </a:xfrm>
          </p:grpSpPr>
          <p:sp>
            <p:nvSpPr>
              <p:cNvPr id="18" name="Isosceles Triangle 17"/>
              <p:cNvSpPr/>
              <p:nvPr/>
            </p:nvSpPr>
            <p:spPr bwMode="auto">
              <a:xfrm>
                <a:off x="4883538" y="7331188"/>
                <a:ext cx="206179" cy="177741"/>
              </a:xfrm>
              <a:prstGeom prst="triangle">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9" name="Rectangle 18"/>
              <p:cNvSpPr/>
              <p:nvPr/>
            </p:nvSpPr>
            <p:spPr bwMode="auto">
              <a:xfrm>
                <a:off x="4883537" y="7416936"/>
                <a:ext cx="206180" cy="26342"/>
              </a:xfrm>
              <a:prstGeom prst="rect">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20" name="Rectangle 19"/>
              <p:cNvSpPr/>
              <p:nvPr/>
            </p:nvSpPr>
            <p:spPr bwMode="auto">
              <a:xfrm rot="16200000">
                <a:off x="4928054" y="7465866"/>
                <a:ext cx="117146" cy="26343"/>
              </a:xfrm>
              <a:prstGeom prst="rect">
                <a:avLst/>
              </a:prstGeom>
              <a:solidFill>
                <a:srgbClr val="FFFFFF"/>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21" name="Isosceles Triangle 20"/>
              <p:cNvSpPr/>
              <p:nvPr/>
            </p:nvSpPr>
            <p:spPr bwMode="auto">
              <a:xfrm>
                <a:off x="4942260" y="7396152"/>
                <a:ext cx="88734" cy="76495"/>
              </a:xfrm>
              <a:prstGeom prst="triangle">
                <a:avLst/>
              </a:prstGeom>
              <a:solidFill>
                <a:srgbClr val="009E49"/>
              </a:solidFill>
              <a:ln w="9525" cap="flat" cmpd="sng" algn="ctr">
                <a:noFill/>
                <a:prstDash val="soli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grpSp>
        <p:sp>
          <p:nvSpPr>
            <p:cNvPr id="15" name="Rectangle 14"/>
            <p:cNvSpPr/>
            <p:nvPr/>
          </p:nvSpPr>
          <p:spPr bwMode="auto">
            <a:xfrm>
              <a:off x="382773" y="1563005"/>
              <a:ext cx="3955312" cy="4529471"/>
            </a:xfrm>
            <a:prstGeom prst="rect">
              <a:avLst/>
            </a:prstGeom>
            <a:noFill/>
            <a:ln w="15875" cap="flat" cmpd="sng" algn="ctr">
              <a:solidFill>
                <a:schemeClr val="bg2">
                  <a:lumMod val="50000"/>
                  <a:lumOff val="50000"/>
                </a:schemeClr>
              </a:solidFill>
              <a:prstDash val="sysDash"/>
              <a:headEnd type="none" w="med" len="med"/>
              <a:tailEnd type="none" w="med" len="med"/>
            </a:ln>
            <a:effectLst/>
          </p:spPr>
          <p:txBody>
            <a:bodyPr vert="horz" wrap="square" lIns="91363" tIns="45683" rIns="91363" bIns="45683" numCol="1" rtlCol="0" anchor="ctr" anchorCtr="0" compatLnSpc="1">
              <a:prstTxWarp prst="textNoShape">
                <a:avLst/>
              </a:prstTxWarp>
            </a:bodyPr>
            <a:lstStyle/>
            <a:p>
              <a:pPr algn="ctr" defTabSz="913424"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6" name="Rectangle 15"/>
            <p:cNvSpPr/>
            <p:nvPr/>
          </p:nvSpPr>
          <p:spPr>
            <a:xfrm>
              <a:off x="1107789" y="1562987"/>
              <a:ext cx="2364462" cy="273110"/>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b="1" kern="0" dirty="0" smtClean="0">
                  <a:solidFill>
                    <a:srgbClr val="000000">
                      <a:lumMod val="85000"/>
                      <a:lumOff val="15000"/>
                    </a:srgbClr>
                  </a:solidFill>
                </a:rPr>
                <a:t>On-premises </a:t>
              </a:r>
              <a:r>
                <a:rPr lang="en-US" sz="1100" b="1" kern="0" dirty="0">
                  <a:solidFill>
                    <a:srgbClr val="000000">
                      <a:lumMod val="85000"/>
                      <a:lumOff val="15000"/>
                    </a:srgbClr>
                  </a:solidFill>
                </a:rPr>
                <a:t>Active Directory</a:t>
              </a:r>
            </a:p>
          </p:txBody>
        </p:sp>
      </p:grpSp>
      <p:pic>
        <p:nvPicPr>
          <p:cNvPr id="61"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5428048" y="3124201"/>
            <a:ext cx="318413" cy="637913"/>
          </a:xfrm>
          <a:prstGeom prst="rect">
            <a:avLst/>
          </a:prstGeom>
          <a:noFill/>
        </p:spPr>
      </p:pic>
    </p:spTree>
    <p:extLst>
      <p:ext uri="{BB962C8B-B14F-4D97-AF65-F5344CB8AC3E}">
        <p14:creationId xmlns:p14="http://schemas.microsoft.com/office/powerpoint/2010/main" val="260892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1"/>
            <a:ext cx="7269036" cy="577849"/>
          </a:xfrm>
        </p:spPr>
        <p:txBody>
          <a:bodyPr>
            <a:noAutofit/>
          </a:bodyPr>
          <a:lstStyle/>
          <a:p>
            <a:r>
              <a:rPr lang="en-US" sz="2670" dirty="0" smtClean="0"/>
              <a:t>Deployment Options: Farm WID vs. SQL Server</a:t>
            </a:r>
            <a:endParaRPr lang="en-US" sz="2670"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15</a:t>
            </a:fld>
            <a:endParaRPr lang="en-US" dirty="0">
              <a:solidFill>
                <a:srgbClr val="000000"/>
              </a:solidFill>
            </a:endParaRPr>
          </a:p>
        </p:txBody>
      </p:sp>
      <p:sp>
        <p:nvSpPr>
          <p:cNvPr id="5" name="Rectangle 4"/>
          <p:cNvSpPr/>
          <p:nvPr/>
        </p:nvSpPr>
        <p:spPr bwMode="auto">
          <a:xfrm>
            <a:off x="1" y="1259458"/>
            <a:ext cx="2424308" cy="2521001"/>
          </a:xfrm>
          <a:prstGeom prst="rect">
            <a:avLst/>
          </a:prstGeom>
          <a:solidFill>
            <a:schemeClr val="bg2">
              <a:lumMod val="90000"/>
              <a:lumOff val="10000"/>
            </a:schemeClr>
          </a:solidFill>
          <a:ln w="9525" cap="flat" cmpd="sng" algn="ctr">
            <a:noFill/>
            <a:prstDash val="solid"/>
            <a:headEnd type="none" w="med" len="med"/>
            <a:tailEnd type="none" w="med" len="med"/>
          </a:ln>
          <a:effectLst/>
        </p:spPr>
        <p:txBody>
          <a:bodyPr vert="horz" wrap="square" lIns="91423" tIns="45712" rIns="91423" bIns="45712" numCol="1" rtlCol="0" anchor="t" anchorCtr="0" compatLnSpc="1">
            <a:prstTxWarp prst="textNoShape">
              <a:avLst/>
            </a:prstTxWarp>
          </a:bodyPr>
          <a:lstStyle/>
          <a:p>
            <a:pPr algn="ctr" defTabSz="913424" fontAlgn="base">
              <a:lnSpc>
                <a:spcPct val="90000"/>
              </a:lnSpc>
              <a:spcBef>
                <a:spcPct val="0"/>
              </a:spcBef>
              <a:spcAft>
                <a:spcPct val="0"/>
              </a:spcAft>
              <a:defRPr/>
            </a:pPr>
            <a:r>
              <a:rPr lang="en-US" sz="1600" kern="0" dirty="0">
                <a:gradFill>
                  <a:gsLst>
                    <a:gs pos="0">
                      <a:srgbClr val="FFFFFF"/>
                    </a:gs>
                    <a:gs pos="100000">
                      <a:srgbClr val="FFFFFF"/>
                    </a:gs>
                  </a:gsLst>
                  <a:lin ang="5400000" scaled="0"/>
                </a:gradFill>
              </a:rPr>
              <a:t>Farm Using WID</a:t>
            </a:r>
          </a:p>
        </p:txBody>
      </p:sp>
      <p:grpSp>
        <p:nvGrpSpPr>
          <p:cNvPr id="15" name="Group 14"/>
          <p:cNvGrpSpPr/>
          <p:nvPr/>
        </p:nvGrpSpPr>
        <p:grpSpPr>
          <a:xfrm>
            <a:off x="1589595" y="2745412"/>
            <a:ext cx="541231" cy="637913"/>
            <a:chOff x="4647795" y="6723311"/>
            <a:chExt cx="604285" cy="712232"/>
          </a:xfrm>
        </p:grpSpPr>
        <p:pic>
          <p:nvPicPr>
            <p:cNvPr id="16" name="Picture 2"/>
            <p:cNvPicPr>
              <a:picLocks noChangeAspect="1" noChangeArrowheads="1"/>
            </p:cNvPicPr>
            <p:nvPr/>
          </p:nvPicPr>
          <p:blipFill>
            <a:blip r:embed="rId3"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918743" y="7037593"/>
              <a:ext cx="333337" cy="3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4647795" y="6723311"/>
              <a:ext cx="355510" cy="712232"/>
            </a:xfrm>
            <a:prstGeom prst="rect">
              <a:avLst/>
            </a:prstGeom>
            <a:noFill/>
          </p:spPr>
        </p:pic>
      </p:grpSp>
      <p:sp>
        <p:nvSpPr>
          <p:cNvPr id="19" name="Rectangle 18"/>
          <p:cNvSpPr/>
          <p:nvPr/>
        </p:nvSpPr>
        <p:spPr>
          <a:xfrm>
            <a:off x="1184814" y="3335704"/>
            <a:ext cx="1139908" cy="396961"/>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Secondary Fed </a:t>
            </a:r>
          </a:p>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Server</a:t>
            </a:r>
          </a:p>
        </p:txBody>
      </p:sp>
      <p:grpSp>
        <p:nvGrpSpPr>
          <p:cNvPr id="21" name="Group 20"/>
          <p:cNvGrpSpPr/>
          <p:nvPr/>
        </p:nvGrpSpPr>
        <p:grpSpPr>
          <a:xfrm>
            <a:off x="982942" y="1701800"/>
            <a:ext cx="1199954" cy="712131"/>
            <a:chOff x="23216834" y="3004376"/>
            <a:chExt cx="1200124" cy="712232"/>
          </a:xfrm>
        </p:grpSpPr>
        <p:grpSp>
          <p:nvGrpSpPr>
            <p:cNvPr id="22" name="Group 21"/>
            <p:cNvGrpSpPr/>
            <p:nvPr/>
          </p:nvGrpSpPr>
          <p:grpSpPr>
            <a:xfrm>
              <a:off x="23216834" y="3004376"/>
              <a:ext cx="479392" cy="712232"/>
              <a:chOff x="4610325" y="6858496"/>
              <a:chExt cx="479392" cy="712232"/>
            </a:xfrm>
          </p:grpSpPr>
          <p:pic>
            <p:nvPicPr>
              <p:cNvPr id="28"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4610325" y="6858496"/>
                <a:ext cx="355510" cy="712232"/>
              </a:xfrm>
              <a:prstGeom prst="rect">
                <a:avLst/>
              </a:prstGeom>
              <a:noFill/>
              <a:ln>
                <a:noFill/>
                <a:headEnd type="triangle" w="med" len="med"/>
                <a:tailEnd type="triangle" w="med" len="med"/>
              </a:ln>
            </p:spPr>
          </p:pic>
          <p:sp>
            <p:nvSpPr>
              <p:cNvPr id="29" name="Isosceles Triangle 28"/>
              <p:cNvSpPr/>
              <p:nvPr/>
            </p:nvSpPr>
            <p:spPr bwMode="auto">
              <a:xfrm>
                <a:off x="4883537" y="7331187"/>
                <a:ext cx="206180" cy="177741"/>
              </a:xfrm>
              <a:prstGeom prst="triangle">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30" name="Rectangle 29"/>
              <p:cNvSpPr/>
              <p:nvPr/>
            </p:nvSpPr>
            <p:spPr bwMode="auto">
              <a:xfrm>
                <a:off x="4883537" y="7416936"/>
                <a:ext cx="206180" cy="26342"/>
              </a:xfrm>
              <a:prstGeom prst="rect">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31" name="Rectangle 30"/>
              <p:cNvSpPr/>
              <p:nvPr/>
            </p:nvSpPr>
            <p:spPr bwMode="auto">
              <a:xfrm rot="16200000">
                <a:off x="4928054" y="7465866"/>
                <a:ext cx="117146" cy="26343"/>
              </a:xfrm>
              <a:prstGeom prst="rect">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32" name="Isosceles Triangle 31"/>
              <p:cNvSpPr/>
              <p:nvPr/>
            </p:nvSpPr>
            <p:spPr bwMode="auto">
              <a:xfrm>
                <a:off x="4942260" y="7396152"/>
                <a:ext cx="88734" cy="76495"/>
              </a:xfrm>
              <a:prstGeom prst="triangle">
                <a:avLst/>
              </a:prstGeom>
              <a:solidFill>
                <a:srgbClr val="009E49"/>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grpSp>
        <p:sp>
          <p:nvSpPr>
            <p:cNvPr id="23" name="Rectangle 22"/>
            <p:cNvSpPr/>
            <p:nvPr/>
          </p:nvSpPr>
          <p:spPr>
            <a:xfrm>
              <a:off x="23494928" y="3328474"/>
              <a:ext cx="922030" cy="258499"/>
            </a:xfrm>
            <a:prstGeom prst="rect">
              <a:avLst/>
            </a:prstGeom>
            <a:ln>
              <a:noFill/>
              <a:headEnd type="triangle" w="med" len="med"/>
              <a:tailEnd type="triangle" w="med" len="med"/>
            </a:ln>
          </p:spPr>
          <p:txBody>
            <a:bodyPr wrap="none" lIns="91367" tIns="45685" rIns="91367" bIns="45685">
              <a:spAutoFit/>
            </a:bodyPr>
            <a:lstStyle/>
            <a:p>
              <a:pPr algn="ctr" defTabSz="91342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rPr>
                <a:t>AD </a:t>
              </a:r>
              <a:r>
                <a:rPr lang="en-US" sz="1200" kern="0" dirty="0" smtClean="0">
                  <a:gradFill>
                    <a:gsLst>
                      <a:gs pos="0">
                        <a:srgbClr val="FFFFFF"/>
                      </a:gs>
                      <a:gs pos="100000">
                        <a:srgbClr val="FFFFFF"/>
                      </a:gs>
                    </a:gsLst>
                    <a:lin ang="5400000" scaled="0"/>
                  </a:gradFill>
                </a:rPr>
                <a:t>or </a:t>
              </a:r>
              <a:r>
                <a:rPr lang="en-US" sz="1200" kern="0" dirty="0">
                  <a:gradFill>
                    <a:gsLst>
                      <a:gs pos="0">
                        <a:srgbClr val="FFFFFF"/>
                      </a:gs>
                      <a:gs pos="100000">
                        <a:srgbClr val="FFFFFF"/>
                      </a:gs>
                    </a:gsLst>
                    <a:lin ang="5400000" scaled="0"/>
                  </a:gradFill>
                </a:rPr>
                <a:t>DNS</a:t>
              </a:r>
            </a:p>
          </p:txBody>
        </p:sp>
      </p:grpSp>
      <p:grpSp>
        <p:nvGrpSpPr>
          <p:cNvPr id="34" name="Group 33"/>
          <p:cNvGrpSpPr/>
          <p:nvPr/>
        </p:nvGrpSpPr>
        <p:grpSpPr>
          <a:xfrm>
            <a:off x="316086" y="2717801"/>
            <a:ext cx="541231" cy="637913"/>
            <a:chOff x="4647795" y="6723311"/>
            <a:chExt cx="604285" cy="712232"/>
          </a:xfrm>
        </p:grpSpPr>
        <p:pic>
          <p:nvPicPr>
            <p:cNvPr id="35" name="Picture 2"/>
            <p:cNvPicPr>
              <a:picLocks noChangeAspect="1" noChangeArrowheads="1"/>
            </p:cNvPicPr>
            <p:nvPr/>
          </p:nvPicPr>
          <p:blipFill>
            <a:blip r:embed="rId3"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918743" y="7037593"/>
              <a:ext cx="333337" cy="3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4647795" y="6723311"/>
              <a:ext cx="355510" cy="712232"/>
            </a:xfrm>
            <a:prstGeom prst="rect">
              <a:avLst/>
            </a:prstGeom>
            <a:noFill/>
          </p:spPr>
        </p:pic>
      </p:grpSp>
      <p:sp>
        <p:nvSpPr>
          <p:cNvPr id="37" name="Rectangle 36"/>
          <p:cNvSpPr/>
          <p:nvPr/>
        </p:nvSpPr>
        <p:spPr>
          <a:xfrm>
            <a:off x="268" y="3308093"/>
            <a:ext cx="961975" cy="396961"/>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Primary Fed </a:t>
            </a:r>
          </a:p>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Server</a:t>
            </a:r>
          </a:p>
        </p:txBody>
      </p:sp>
      <p:cxnSp>
        <p:nvCxnSpPr>
          <p:cNvPr id="41" name="Straight Connector 40"/>
          <p:cNvCxnSpPr/>
          <p:nvPr/>
        </p:nvCxnSpPr>
        <p:spPr>
          <a:xfrm>
            <a:off x="911766" y="2921000"/>
            <a:ext cx="6198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654737" y="2556411"/>
            <a:ext cx="1141511" cy="244612"/>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Pull Replication</a:t>
            </a:r>
          </a:p>
        </p:txBody>
      </p:sp>
      <p:sp>
        <p:nvSpPr>
          <p:cNvPr id="43" name="Rectangle 42"/>
          <p:cNvSpPr/>
          <p:nvPr/>
        </p:nvSpPr>
        <p:spPr>
          <a:xfrm>
            <a:off x="2448862" y="1250852"/>
            <a:ext cx="3483057" cy="5147833"/>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609585">
              <a:buFont typeface="Arial" panose="020B0604020202020204" pitchFamily="34" charset="0"/>
              <a:buChar char="•"/>
            </a:pPr>
            <a:r>
              <a:rPr lang="en-US" dirty="0">
                <a:solidFill>
                  <a:srgbClr val="FFFFFF"/>
                </a:solidFill>
              </a:rPr>
              <a:t>Pros:</a:t>
            </a:r>
          </a:p>
          <a:p>
            <a:pPr marL="576000" indent="-285750" defTabSz="609585">
              <a:buFont typeface="Courier New" panose="02070309020205020404" pitchFamily="49" charset="0"/>
              <a:buChar char="o"/>
            </a:pPr>
            <a:r>
              <a:rPr lang="en-US" sz="1600" dirty="0">
                <a:solidFill>
                  <a:srgbClr val="FFFFFF"/>
                </a:solidFill>
              </a:rPr>
              <a:t>Very easy to implement</a:t>
            </a:r>
          </a:p>
          <a:p>
            <a:pPr marL="576000" indent="-285750" defTabSz="609585">
              <a:buFont typeface="Courier New" panose="02070309020205020404" pitchFamily="49" charset="0"/>
              <a:buChar char="o"/>
            </a:pPr>
            <a:r>
              <a:rPr lang="en-US" sz="1600" dirty="0">
                <a:solidFill>
                  <a:srgbClr val="FFFFFF"/>
                </a:solidFill>
              </a:rPr>
              <a:t>Supports multiple AD FS servers</a:t>
            </a:r>
          </a:p>
          <a:p>
            <a:pPr marL="576000" indent="-285750" defTabSz="609585">
              <a:buFont typeface="Courier New" panose="02070309020205020404" pitchFamily="49" charset="0"/>
              <a:buChar char="o"/>
            </a:pPr>
            <a:r>
              <a:rPr lang="en-US" sz="1600" dirty="0">
                <a:solidFill>
                  <a:srgbClr val="FFFFFF"/>
                </a:solidFill>
              </a:rPr>
              <a:t>Load balancing and </a:t>
            </a:r>
            <a:r>
              <a:rPr lang="en-US" sz="1600" dirty="0" smtClean="0">
                <a:solidFill>
                  <a:srgbClr val="FFFFFF"/>
                </a:solidFill>
              </a:rPr>
              <a:t>fault tolerance </a:t>
            </a:r>
            <a:r>
              <a:rPr lang="en-US" sz="1600" dirty="0">
                <a:solidFill>
                  <a:srgbClr val="FFFFFF"/>
                </a:solidFill>
              </a:rPr>
              <a:t>possible</a:t>
            </a:r>
          </a:p>
          <a:p>
            <a:pPr marL="576000" indent="-285750" defTabSz="609585">
              <a:buFont typeface="Courier New" panose="02070309020205020404" pitchFamily="49" charset="0"/>
              <a:buChar char="o"/>
            </a:pPr>
            <a:r>
              <a:rPr lang="en-US" sz="1600" dirty="0">
                <a:solidFill>
                  <a:srgbClr val="FFFFFF"/>
                </a:solidFill>
              </a:rPr>
              <a:t>Easily </a:t>
            </a:r>
            <a:r>
              <a:rPr lang="en-US" sz="1600" dirty="0" smtClean="0">
                <a:solidFill>
                  <a:srgbClr val="FFFFFF"/>
                </a:solidFill>
              </a:rPr>
              <a:t>scalable</a:t>
            </a:r>
          </a:p>
          <a:p>
            <a:pPr marL="576000" indent="-285750" defTabSz="609585">
              <a:buFont typeface="Courier New" panose="02070309020205020404" pitchFamily="49" charset="0"/>
              <a:buChar char="o"/>
            </a:pPr>
            <a:endParaRPr lang="en-US" sz="1600" dirty="0">
              <a:solidFill>
                <a:srgbClr val="FFFFFF"/>
              </a:solidFill>
            </a:endParaRPr>
          </a:p>
          <a:p>
            <a:pPr marL="285750" indent="-285750" defTabSz="609585">
              <a:buFont typeface="Arial" panose="020B0604020202020204" pitchFamily="34" charset="0"/>
              <a:buChar char="•"/>
            </a:pPr>
            <a:r>
              <a:rPr lang="en-US" sz="1600" dirty="0">
                <a:solidFill>
                  <a:srgbClr val="FFFFFF"/>
                </a:solidFill>
              </a:rPr>
              <a:t>Cons:</a:t>
            </a:r>
          </a:p>
          <a:p>
            <a:pPr marL="576000" indent="-285750" defTabSz="609585">
              <a:buFont typeface="Courier New" panose="02070309020205020404" pitchFamily="49" charset="0"/>
              <a:buChar char="o"/>
            </a:pPr>
            <a:r>
              <a:rPr lang="en-US" sz="1600" dirty="0" smtClean="0">
                <a:solidFill>
                  <a:srgbClr val="FFFFFF"/>
                </a:solidFill>
              </a:rPr>
              <a:t>Supports only five </a:t>
            </a:r>
            <a:r>
              <a:rPr lang="en-US" sz="1600" dirty="0">
                <a:solidFill>
                  <a:srgbClr val="FFFFFF"/>
                </a:solidFill>
              </a:rPr>
              <a:t>AD FS servers</a:t>
            </a:r>
          </a:p>
          <a:p>
            <a:pPr marL="576000" indent="-285750" defTabSz="609585">
              <a:buFont typeface="Courier New" panose="02070309020205020404" pitchFamily="49" charset="0"/>
              <a:buChar char="o"/>
            </a:pPr>
            <a:r>
              <a:rPr lang="en-US" sz="1600" dirty="0">
                <a:solidFill>
                  <a:srgbClr val="FFFFFF"/>
                </a:solidFill>
              </a:rPr>
              <a:t>Support limit of 100 trust entries</a:t>
            </a:r>
          </a:p>
          <a:p>
            <a:pPr marL="576000" indent="-285750" defTabSz="609585">
              <a:buFont typeface="Courier New" panose="02070309020205020404" pitchFamily="49" charset="0"/>
              <a:buChar char="o"/>
            </a:pPr>
            <a:r>
              <a:rPr lang="en-US" sz="1600" dirty="0">
                <a:solidFill>
                  <a:srgbClr val="FFFFFF"/>
                </a:solidFill>
              </a:rPr>
              <a:t>No support for SAML artifact resolution</a:t>
            </a:r>
          </a:p>
          <a:p>
            <a:pPr marL="576000" indent="-285750" defTabSz="609585">
              <a:buFont typeface="Courier New" panose="02070309020205020404" pitchFamily="49" charset="0"/>
              <a:buChar char="o"/>
            </a:pPr>
            <a:r>
              <a:rPr lang="en-US" sz="1600" dirty="0">
                <a:solidFill>
                  <a:srgbClr val="FFFFFF"/>
                </a:solidFill>
              </a:rPr>
              <a:t>No support for token replay detection</a:t>
            </a:r>
          </a:p>
          <a:p>
            <a:pPr marL="576000" indent="-285750" defTabSz="609585">
              <a:buFont typeface="Courier New" panose="02070309020205020404" pitchFamily="49" charset="0"/>
              <a:buChar char="o"/>
            </a:pPr>
            <a:r>
              <a:rPr lang="en-US" sz="1600" dirty="0">
                <a:solidFill>
                  <a:srgbClr val="FFFFFF"/>
                </a:solidFill>
              </a:rPr>
              <a:t>Changes can </a:t>
            </a:r>
            <a:r>
              <a:rPr lang="en-US" sz="1600" dirty="0" smtClean="0">
                <a:solidFill>
                  <a:srgbClr val="FFFFFF"/>
                </a:solidFill>
              </a:rPr>
              <a:t>be </a:t>
            </a:r>
            <a:r>
              <a:rPr lang="en-US" sz="1600" dirty="0">
                <a:solidFill>
                  <a:srgbClr val="FFFFFF"/>
                </a:solidFill>
              </a:rPr>
              <a:t>made </a:t>
            </a:r>
            <a:r>
              <a:rPr lang="en-US" sz="1600" dirty="0" smtClean="0">
                <a:solidFill>
                  <a:srgbClr val="FFFFFF"/>
                </a:solidFill>
              </a:rPr>
              <a:t>only on </a:t>
            </a:r>
            <a:r>
              <a:rPr lang="en-US" sz="1600" dirty="0">
                <a:solidFill>
                  <a:srgbClr val="FFFFFF"/>
                </a:solidFill>
              </a:rPr>
              <a:t>primary federation server</a:t>
            </a:r>
          </a:p>
        </p:txBody>
      </p:sp>
      <p:sp>
        <p:nvSpPr>
          <p:cNvPr id="64" name="Rectangle 63"/>
          <p:cNvSpPr/>
          <p:nvPr/>
        </p:nvSpPr>
        <p:spPr bwMode="auto">
          <a:xfrm>
            <a:off x="6056882" y="1236174"/>
            <a:ext cx="2424308" cy="2521001"/>
          </a:xfrm>
          <a:prstGeom prst="rect">
            <a:avLst/>
          </a:prstGeom>
          <a:solidFill>
            <a:schemeClr val="bg2">
              <a:lumMod val="90000"/>
              <a:lumOff val="10000"/>
            </a:schemeClr>
          </a:solidFill>
          <a:ln w="9525" cap="flat" cmpd="sng" algn="ctr">
            <a:noFill/>
            <a:prstDash val="solid"/>
            <a:headEnd type="none" w="med" len="med"/>
            <a:tailEnd type="none" w="med" len="med"/>
          </a:ln>
          <a:effectLst/>
        </p:spPr>
        <p:txBody>
          <a:bodyPr vert="horz" wrap="square" lIns="91423" tIns="45712" rIns="91423" bIns="45712" numCol="1" rtlCol="0" anchor="t" anchorCtr="0" compatLnSpc="1">
            <a:prstTxWarp prst="textNoShape">
              <a:avLst/>
            </a:prstTxWarp>
          </a:bodyPr>
          <a:lstStyle/>
          <a:p>
            <a:pPr algn="ctr" defTabSz="913424" fontAlgn="base">
              <a:lnSpc>
                <a:spcPct val="90000"/>
              </a:lnSpc>
              <a:spcBef>
                <a:spcPct val="0"/>
              </a:spcBef>
              <a:spcAft>
                <a:spcPct val="0"/>
              </a:spcAft>
              <a:defRPr/>
            </a:pPr>
            <a:r>
              <a:rPr lang="en-US" sz="1600" kern="0" dirty="0">
                <a:gradFill>
                  <a:gsLst>
                    <a:gs pos="0">
                      <a:srgbClr val="FFFFFF"/>
                    </a:gs>
                    <a:gs pos="100000">
                      <a:srgbClr val="FFFFFF"/>
                    </a:gs>
                  </a:gsLst>
                  <a:lin ang="5400000" scaled="0"/>
                </a:gradFill>
              </a:rPr>
              <a:t>Farm Using </a:t>
            </a:r>
            <a:r>
              <a:rPr lang="en-US" sz="1600" kern="0" dirty="0" smtClean="0">
                <a:gradFill>
                  <a:gsLst>
                    <a:gs pos="0">
                      <a:srgbClr val="FFFFFF"/>
                    </a:gs>
                    <a:gs pos="100000">
                      <a:srgbClr val="FFFFFF"/>
                    </a:gs>
                  </a:gsLst>
                  <a:lin ang="5400000" scaled="0"/>
                </a:gradFill>
              </a:rPr>
              <a:t>SQL Server</a:t>
            </a:r>
            <a:endParaRPr lang="en-US" sz="1600" kern="0" dirty="0">
              <a:gradFill>
                <a:gsLst>
                  <a:gs pos="0">
                    <a:srgbClr val="FFFFFF"/>
                  </a:gs>
                  <a:gs pos="100000">
                    <a:srgbClr val="FFFFFF"/>
                  </a:gs>
                </a:gsLst>
                <a:lin ang="5400000" scaled="0"/>
              </a:gradFill>
            </a:endParaRPr>
          </a:p>
        </p:txBody>
      </p:sp>
      <p:pic>
        <p:nvPicPr>
          <p:cNvPr id="67"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7646483" y="2722128"/>
            <a:ext cx="318415" cy="637913"/>
          </a:xfrm>
          <a:prstGeom prst="rect">
            <a:avLst/>
          </a:prstGeom>
          <a:noFill/>
        </p:spPr>
      </p:pic>
      <p:sp>
        <p:nvSpPr>
          <p:cNvPr id="68" name="Rectangle 67"/>
          <p:cNvSpPr/>
          <p:nvPr/>
        </p:nvSpPr>
        <p:spPr>
          <a:xfrm>
            <a:off x="7385969" y="3312420"/>
            <a:ext cx="851368" cy="396961"/>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Federation</a:t>
            </a:r>
          </a:p>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Server</a:t>
            </a:r>
          </a:p>
        </p:txBody>
      </p:sp>
      <p:grpSp>
        <p:nvGrpSpPr>
          <p:cNvPr id="69" name="Group 68"/>
          <p:cNvGrpSpPr/>
          <p:nvPr/>
        </p:nvGrpSpPr>
        <p:grpSpPr>
          <a:xfrm>
            <a:off x="6158570" y="1374308"/>
            <a:ext cx="1199954" cy="712131"/>
            <a:chOff x="23216834" y="3004376"/>
            <a:chExt cx="1200124" cy="712232"/>
          </a:xfrm>
        </p:grpSpPr>
        <p:grpSp>
          <p:nvGrpSpPr>
            <p:cNvPr id="70" name="Group 69"/>
            <p:cNvGrpSpPr/>
            <p:nvPr/>
          </p:nvGrpSpPr>
          <p:grpSpPr>
            <a:xfrm>
              <a:off x="23216834" y="3004376"/>
              <a:ext cx="479392" cy="712232"/>
              <a:chOff x="4610325" y="6858496"/>
              <a:chExt cx="479392" cy="712232"/>
            </a:xfrm>
          </p:grpSpPr>
          <p:pic>
            <p:nvPicPr>
              <p:cNvPr id="72"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4610325" y="6858496"/>
                <a:ext cx="355510" cy="712232"/>
              </a:xfrm>
              <a:prstGeom prst="rect">
                <a:avLst/>
              </a:prstGeom>
              <a:noFill/>
              <a:ln>
                <a:noFill/>
                <a:headEnd type="triangle" w="med" len="med"/>
                <a:tailEnd type="triangle" w="med" len="med"/>
              </a:ln>
            </p:spPr>
          </p:pic>
          <p:sp>
            <p:nvSpPr>
              <p:cNvPr id="73" name="Isosceles Triangle 72"/>
              <p:cNvSpPr/>
              <p:nvPr/>
            </p:nvSpPr>
            <p:spPr bwMode="auto">
              <a:xfrm>
                <a:off x="4883537" y="7331187"/>
                <a:ext cx="206180" cy="177741"/>
              </a:xfrm>
              <a:prstGeom prst="triangle">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74" name="Rectangle 73"/>
              <p:cNvSpPr/>
              <p:nvPr/>
            </p:nvSpPr>
            <p:spPr bwMode="auto">
              <a:xfrm>
                <a:off x="4883537" y="7416936"/>
                <a:ext cx="206180" cy="26342"/>
              </a:xfrm>
              <a:prstGeom prst="rect">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75" name="Rectangle 74"/>
              <p:cNvSpPr/>
              <p:nvPr/>
            </p:nvSpPr>
            <p:spPr bwMode="auto">
              <a:xfrm rot="16200000">
                <a:off x="4928054" y="7465866"/>
                <a:ext cx="117146" cy="26343"/>
              </a:xfrm>
              <a:prstGeom prst="rect">
                <a:avLst/>
              </a:prstGeom>
              <a:solidFill>
                <a:srgbClr val="FFFFFF"/>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76" name="Isosceles Triangle 75"/>
              <p:cNvSpPr/>
              <p:nvPr/>
            </p:nvSpPr>
            <p:spPr bwMode="auto">
              <a:xfrm>
                <a:off x="4942260" y="7396152"/>
                <a:ext cx="88734" cy="76495"/>
              </a:xfrm>
              <a:prstGeom prst="triangle">
                <a:avLst/>
              </a:prstGeom>
              <a:solidFill>
                <a:srgbClr val="009E49"/>
              </a:solidFill>
              <a:ln w="9525" cap="flat" cmpd="sng" algn="ctr">
                <a:solidFill>
                  <a:srgbClr val="505050"/>
                </a:solidFill>
                <a:prstDash val="solid"/>
                <a:headEnd type="triangle" w="med" len="med"/>
                <a:tailEnd type="triangle" w="med" len="med"/>
              </a:ln>
              <a:effectLst/>
            </p:spPr>
            <p:txBody>
              <a:bodyPr vert="horz" wrap="square" lIns="91423" tIns="45712" rIns="91423" bIns="45712" numCol="1" rtlCol="0" anchor="ctr" anchorCtr="0" compatLnSpc="1">
                <a:prstTxWarp prst="textNoShape">
                  <a:avLst/>
                </a:prstTxWarp>
              </a:bodyPr>
              <a:lstStyle/>
              <a:p>
                <a:pPr algn="ctr" defTabSz="913424"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grpSp>
        <p:sp>
          <p:nvSpPr>
            <p:cNvPr id="71" name="Rectangle 70"/>
            <p:cNvSpPr/>
            <p:nvPr/>
          </p:nvSpPr>
          <p:spPr>
            <a:xfrm>
              <a:off x="23494928" y="3328474"/>
              <a:ext cx="922030" cy="258499"/>
            </a:xfrm>
            <a:prstGeom prst="rect">
              <a:avLst/>
            </a:prstGeom>
            <a:ln>
              <a:noFill/>
              <a:headEnd type="triangle" w="med" len="med"/>
              <a:tailEnd type="triangle" w="med" len="med"/>
            </a:ln>
          </p:spPr>
          <p:txBody>
            <a:bodyPr wrap="none" lIns="91367" tIns="45685" rIns="91367" bIns="45685">
              <a:spAutoFit/>
            </a:bodyPr>
            <a:lstStyle/>
            <a:p>
              <a:pPr algn="ctr" defTabSz="913424" fontAlgn="base">
                <a:lnSpc>
                  <a:spcPct val="90000"/>
                </a:lnSpc>
                <a:spcBef>
                  <a:spcPct val="0"/>
                </a:spcBef>
                <a:spcAft>
                  <a:spcPct val="0"/>
                </a:spcAft>
                <a:defRPr/>
              </a:pPr>
              <a:r>
                <a:rPr lang="en-US" sz="1200" kern="0" dirty="0">
                  <a:gradFill>
                    <a:gsLst>
                      <a:gs pos="0">
                        <a:srgbClr val="FFFFFF"/>
                      </a:gs>
                      <a:gs pos="100000">
                        <a:srgbClr val="FFFFFF"/>
                      </a:gs>
                    </a:gsLst>
                    <a:lin ang="5400000" scaled="0"/>
                  </a:gradFill>
                </a:rPr>
                <a:t>AD </a:t>
              </a:r>
              <a:r>
                <a:rPr lang="en-US" sz="1200" kern="0" dirty="0" smtClean="0">
                  <a:gradFill>
                    <a:gsLst>
                      <a:gs pos="0">
                        <a:srgbClr val="FFFFFF"/>
                      </a:gs>
                      <a:gs pos="100000">
                        <a:srgbClr val="FFFFFF"/>
                      </a:gs>
                    </a:gsLst>
                    <a:lin ang="5400000" scaled="0"/>
                  </a:gradFill>
                </a:rPr>
                <a:t>or </a:t>
              </a:r>
              <a:r>
                <a:rPr lang="en-US" sz="1200" kern="0" dirty="0">
                  <a:gradFill>
                    <a:gsLst>
                      <a:gs pos="0">
                        <a:srgbClr val="FFFFFF"/>
                      </a:gs>
                      <a:gs pos="100000">
                        <a:srgbClr val="FFFFFF"/>
                      </a:gs>
                    </a:gsLst>
                    <a:lin ang="5400000" scaled="0"/>
                  </a:gradFill>
                </a:rPr>
                <a:t>DNS</a:t>
              </a:r>
            </a:p>
          </p:txBody>
        </p:sp>
      </p:grpSp>
      <p:pic>
        <p:nvPicPr>
          <p:cNvPr id="79"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6521151" y="2694517"/>
            <a:ext cx="318415" cy="637913"/>
          </a:xfrm>
          <a:prstGeom prst="rect">
            <a:avLst/>
          </a:prstGeom>
          <a:noFill/>
        </p:spPr>
      </p:pic>
      <p:sp>
        <p:nvSpPr>
          <p:cNvPr id="80" name="Rectangle 79"/>
          <p:cNvSpPr/>
          <p:nvPr/>
        </p:nvSpPr>
        <p:spPr>
          <a:xfrm>
            <a:off x="6260632" y="3284809"/>
            <a:ext cx="851368" cy="396961"/>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Federation</a:t>
            </a:r>
          </a:p>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Server</a:t>
            </a:r>
          </a:p>
        </p:txBody>
      </p:sp>
      <p:sp>
        <p:nvSpPr>
          <p:cNvPr id="83" name="Rectangle 82"/>
          <p:cNvSpPr/>
          <p:nvPr/>
        </p:nvSpPr>
        <p:spPr>
          <a:xfrm>
            <a:off x="8505744" y="1227568"/>
            <a:ext cx="3483057" cy="5147833"/>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609585">
              <a:buFont typeface="Arial" panose="020B0604020202020204" pitchFamily="34" charset="0"/>
              <a:buChar char="•"/>
            </a:pPr>
            <a:r>
              <a:rPr lang="en-US" sz="1600" dirty="0">
                <a:solidFill>
                  <a:srgbClr val="FFFFFF"/>
                </a:solidFill>
              </a:rPr>
              <a:t>Pros:</a:t>
            </a:r>
          </a:p>
          <a:p>
            <a:pPr marL="576000" indent="-285750" defTabSz="609585">
              <a:buFont typeface="Courier New" panose="02070309020205020404" pitchFamily="49" charset="0"/>
              <a:buChar char="o"/>
            </a:pPr>
            <a:r>
              <a:rPr lang="en-US" sz="1400" dirty="0">
                <a:solidFill>
                  <a:srgbClr val="FFFFFF"/>
                </a:solidFill>
              </a:rPr>
              <a:t>Supports multiple AD FS servers</a:t>
            </a:r>
          </a:p>
          <a:p>
            <a:pPr marL="576000" indent="-285750" defTabSz="609585">
              <a:buFont typeface="Courier New" panose="02070309020205020404" pitchFamily="49" charset="0"/>
              <a:buChar char="o"/>
            </a:pPr>
            <a:r>
              <a:rPr lang="en-US" sz="1400" dirty="0">
                <a:solidFill>
                  <a:srgbClr val="FFFFFF"/>
                </a:solidFill>
              </a:rPr>
              <a:t>Load balancing and </a:t>
            </a:r>
            <a:r>
              <a:rPr lang="en-US" sz="1400" dirty="0" smtClean="0">
                <a:solidFill>
                  <a:srgbClr val="FFFFFF"/>
                </a:solidFill>
              </a:rPr>
              <a:t>fault tolerance </a:t>
            </a:r>
            <a:r>
              <a:rPr lang="en-US" sz="1400" dirty="0">
                <a:solidFill>
                  <a:srgbClr val="FFFFFF"/>
                </a:solidFill>
              </a:rPr>
              <a:t>possible</a:t>
            </a:r>
          </a:p>
          <a:p>
            <a:pPr marL="576000" indent="-285750" defTabSz="609585">
              <a:buFont typeface="Courier New" panose="02070309020205020404" pitchFamily="49" charset="0"/>
              <a:buChar char="o"/>
            </a:pPr>
            <a:r>
              <a:rPr lang="en-US" sz="1400" dirty="0">
                <a:solidFill>
                  <a:srgbClr val="FFFFFF"/>
                </a:solidFill>
              </a:rPr>
              <a:t>Easily scalable</a:t>
            </a:r>
          </a:p>
          <a:p>
            <a:pPr marL="576000" indent="-285750" defTabSz="609585">
              <a:buFont typeface="Courier New" panose="02070309020205020404" pitchFamily="49" charset="0"/>
              <a:buChar char="o"/>
            </a:pPr>
            <a:r>
              <a:rPr lang="en-US" sz="1400" dirty="0">
                <a:solidFill>
                  <a:srgbClr val="FFFFFF"/>
                </a:solidFill>
              </a:rPr>
              <a:t>Supports SAML artifact resolution</a:t>
            </a:r>
          </a:p>
          <a:p>
            <a:pPr marL="576000" indent="-285750" defTabSz="609585">
              <a:buFont typeface="Courier New" panose="02070309020205020404" pitchFamily="49" charset="0"/>
              <a:buChar char="o"/>
            </a:pPr>
            <a:r>
              <a:rPr lang="en-US" sz="1400" dirty="0">
                <a:solidFill>
                  <a:srgbClr val="FFFFFF"/>
                </a:solidFill>
              </a:rPr>
              <a:t>Supports token replay detection</a:t>
            </a:r>
          </a:p>
          <a:p>
            <a:pPr marL="576000" indent="-285750" defTabSz="609585">
              <a:buFont typeface="Courier New" panose="02070309020205020404" pitchFamily="49" charset="0"/>
              <a:buChar char="o"/>
            </a:pPr>
            <a:r>
              <a:rPr lang="en-US" sz="1400" dirty="0">
                <a:solidFill>
                  <a:srgbClr val="FFFFFF"/>
                </a:solidFill>
              </a:rPr>
              <a:t>Changes can be made on any AD FS </a:t>
            </a:r>
            <a:r>
              <a:rPr lang="en-US" sz="1400" dirty="0" smtClean="0">
                <a:solidFill>
                  <a:srgbClr val="FFFFFF"/>
                </a:solidFill>
              </a:rPr>
              <a:t>server</a:t>
            </a:r>
          </a:p>
          <a:p>
            <a:pPr marL="576000" indent="-285750" defTabSz="609585">
              <a:buFont typeface="Courier New" panose="02070309020205020404" pitchFamily="49" charset="0"/>
              <a:buChar char="o"/>
            </a:pPr>
            <a:endParaRPr lang="en-US" sz="1400" dirty="0">
              <a:solidFill>
                <a:srgbClr val="FFFFFF"/>
              </a:solidFill>
            </a:endParaRPr>
          </a:p>
          <a:p>
            <a:pPr marL="285750" indent="-285750" defTabSz="609585">
              <a:buFont typeface="Arial" panose="020B0604020202020204" pitchFamily="34" charset="0"/>
              <a:buChar char="•"/>
            </a:pPr>
            <a:r>
              <a:rPr lang="en-US" sz="1600" dirty="0">
                <a:solidFill>
                  <a:srgbClr val="FFFFFF"/>
                </a:solidFill>
              </a:rPr>
              <a:t>Cons:</a:t>
            </a:r>
          </a:p>
          <a:p>
            <a:pPr marL="576000" indent="-285750" defTabSz="609585">
              <a:buFont typeface="Courier New" panose="02070309020205020404" pitchFamily="49" charset="0"/>
              <a:buChar char="o"/>
            </a:pPr>
            <a:r>
              <a:rPr lang="en-US" sz="1400" dirty="0">
                <a:solidFill>
                  <a:srgbClr val="FFFFFF"/>
                </a:solidFill>
              </a:rPr>
              <a:t>More complex setup (Active Directory Federation Services 2.x must be </a:t>
            </a:r>
            <a:br>
              <a:rPr lang="en-US" sz="1400" dirty="0">
                <a:solidFill>
                  <a:srgbClr val="FFFFFF"/>
                </a:solidFill>
              </a:rPr>
            </a:br>
            <a:r>
              <a:rPr lang="en-US" sz="1400" dirty="0">
                <a:solidFill>
                  <a:srgbClr val="FFFFFF"/>
                </a:solidFill>
              </a:rPr>
              <a:t>installed from CMD line)</a:t>
            </a:r>
          </a:p>
          <a:p>
            <a:pPr marL="576000" indent="-285750" defTabSz="609585">
              <a:buFont typeface="Courier New" panose="02070309020205020404" pitchFamily="49" charset="0"/>
              <a:buChar char="o"/>
            </a:pPr>
            <a:r>
              <a:rPr lang="en-US" sz="1400" dirty="0">
                <a:solidFill>
                  <a:srgbClr val="FFFFFF"/>
                </a:solidFill>
              </a:rPr>
              <a:t>Dependent on </a:t>
            </a:r>
            <a:r>
              <a:rPr lang="en-US" sz="1400" dirty="0" smtClean="0">
                <a:solidFill>
                  <a:srgbClr val="FFFFFF"/>
                </a:solidFill>
              </a:rPr>
              <a:t>Microsoft SQL </a:t>
            </a:r>
            <a:r>
              <a:rPr lang="en-US" sz="1400" dirty="0">
                <a:solidFill>
                  <a:srgbClr val="FFFFFF"/>
                </a:solidFill>
              </a:rPr>
              <a:t>Server</a:t>
            </a:r>
          </a:p>
          <a:p>
            <a:pPr marL="576000" indent="-285750" defTabSz="609585">
              <a:buFont typeface="Courier New" panose="02070309020205020404" pitchFamily="49" charset="0"/>
              <a:buChar char="o"/>
            </a:pPr>
            <a:r>
              <a:rPr lang="en-US" sz="1400" dirty="0">
                <a:solidFill>
                  <a:srgbClr val="FFFFFF"/>
                </a:solidFill>
              </a:rPr>
              <a:t>If SQL </a:t>
            </a:r>
            <a:r>
              <a:rPr lang="en-US" sz="1400" dirty="0" smtClean="0">
                <a:solidFill>
                  <a:srgbClr val="FFFFFF"/>
                </a:solidFill>
              </a:rPr>
              <a:t>Server </a:t>
            </a:r>
            <a:r>
              <a:rPr lang="en-US" sz="1400" dirty="0">
                <a:solidFill>
                  <a:srgbClr val="FFFFFF"/>
                </a:solidFill>
              </a:rPr>
              <a:t>is unavailable, AD FS authentication fails</a:t>
            </a:r>
          </a:p>
          <a:p>
            <a:pPr marL="576000" indent="-285750" defTabSz="609585">
              <a:buFont typeface="Courier New" panose="02070309020205020404" pitchFamily="49" charset="0"/>
              <a:buChar char="o"/>
            </a:pPr>
            <a:r>
              <a:rPr lang="en-US" sz="1400" dirty="0">
                <a:solidFill>
                  <a:srgbClr val="FFFFFF"/>
                </a:solidFill>
              </a:rPr>
              <a:t>Makes high availability (HA) more difficult</a:t>
            </a:r>
          </a:p>
        </p:txBody>
      </p:sp>
      <p:pic>
        <p:nvPicPr>
          <p:cNvPr id="84" name="Picture 2"/>
          <p:cNvPicPr>
            <a:picLocks noChangeAspect="1" noChangeArrowheads="1"/>
          </p:cNvPicPr>
          <p:nvPr/>
        </p:nvPicPr>
        <p:blipFill>
          <a:blip r:embed="rId3"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7423045" y="2311401"/>
            <a:ext cx="298555" cy="27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6" descr="\\magnum\Projects\Microsoft\Cloud Power FY12\Design\Icons\PNGs\Server_2.png"/>
          <p:cNvPicPr>
            <a:picLocks noChangeAspect="1" noChangeArrowheads="1"/>
          </p:cNvPicPr>
          <p:nvPr/>
        </p:nvPicPr>
        <p:blipFill rotWithShape="1">
          <a:blip r:embed="rId4" cstate="print">
            <a:lum bright="100000"/>
          </a:blip>
          <a:srcRect l="24157" r="25929"/>
          <a:stretch/>
        </p:blipFill>
        <p:spPr bwMode="auto">
          <a:xfrm>
            <a:off x="7067555" y="2015718"/>
            <a:ext cx="318415" cy="637913"/>
          </a:xfrm>
          <a:prstGeom prst="rect">
            <a:avLst/>
          </a:prstGeom>
          <a:noFill/>
        </p:spPr>
      </p:pic>
      <p:sp>
        <p:nvSpPr>
          <p:cNvPr id="86" name="Rectangle 85"/>
          <p:cNvSpPr/>
          <p:nvPr/>
        </p:nvSpPr>
        <p:spPr>
          <a:xfrm>
            <a:off x="7611140" y="1974257"/>
            <a:ext cx="574049" cy="396961"/>
          </a:xfrm>
          <a:prstGeom prst="rect">
            <a:avLst/>
          </a:prstGeom>
        </p:spPr>
        <p:txBody>
          <a:bodyPr wrap="none" lIns="91367" tIns="45685" rIns="91367" bIns="45685">
            <a:spAutoFit/>
          </a:bodyPr>
          <a:lstStyle/>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SQL </a:t>
            </a:r>
          </a:p>
          <a:p>
            <a:pPr algn="ctr" defTabSz="913424" fontAlgn="base">
              <a:lnSpc>
                <a:spcPct val="90000"/>
              </a:lnSpc>
              <a:spcBef>
                <a:spcPct val="0"/>
              </a:spcBef>
              <a:spcAft>
                <a:spcPct val="0"/>
              </a:spcAft>
              <a:defRPr/>
            </a:pPr>
            <a:r>
              <a:rPr lang="en-US" sz="1100" kern="0" dirty="0">
                <a:gradFill>
                  <a:gsLst>
                    <a:gs pos="0">
                      <a:srgbClr val="FFFFFF"/>
                    </a:gs>
                    <a:gs pos="100000">
                      <a:srgbClr val="FFFFFF"/>
                    </a:gs>
                  </a:gsLst>
                  <a:lin ang="5400000" scaled="0"/>
                </a:gradFill>
              </a:rPr>
              <a:t>Server</a:t>
            </a:r>
          </a:p>
        </p:txBody>
      </p:sp>
      <p:cxnSp>
        <p:nvCxnSpPr>
          <p:cNvPr id="88" name="Straight Connector 87"/>
          <p:cNvCxnSpPr/>
          <p:nvPr/>
        </p:nvCxnSpPr>
        <p:spPr>
          <a:xfrm>
            <a:off x="6897591" y="2921000"/>
            <a:ext cx="67473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226761" y="2653632"/>
            <a:ext cx="0" cy="2673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05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6" descr="\\MAGNUM\Projects\Microsoft\Cloud Power FY12\Design\ICONS_PNG\Cloud.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8376920" y="90799"/>
            <a:ext cx="1924048" cy="1924048"/>
          </a:xfrm>
          <a:prstGeom prst="rect">
            <a:avLst/>
          </a:prstGeom>
          <a:noFill/>
        </p:spPr>
      </p:pic>
      <p:sp>
        <p:nvSpPr>
          <p:cNvPr id="2" name="Title 1"/>
          <p:cNvSpPr>
            <a:spLocks noGrp="1"/>
          </p:cNvSpPr>
          <p:nvPr>
            <p:ph type="title"/>
          </p:nvPr>
        </p:nvSpPr>
        <p:spPr/>
        <p:txBody>
          <a:bodyPr>
            <a:normAutofit/>
          </a:bodyPr>
          <a:lstStyle/>
          <a:p>
            <a:r>
              <a:rPr lang="en-US" sz="2670" dirty="0"/>
              <a:t>Deployment </a:t>
            </a:r>
            <a:r>
              <a:rPr lang="en-US" sz="2670" dirty="0" smtClean="0"/>
              <a:t>Consideration: DNS </a:t>
            </a:r>
            <a:r>
              <a:rPr lang="en-US" sz="2670" dirty="0"/>
              <a:t>Configuration</a:t>
            </a:r>
          </a:p>
        </p:txBody>
      </p:sp>
      <p:sp>
        <p:nvSpPr>
          <p:cNvPr id="3" name="Slide Number Placeholder 2"/>
          <p:cNvSpPr>
            <a:spLocks noGrp="1"/>
          </p:cNvSpPr>
          <p:nvPr>
            <p:ph type="sldNum" sz="quarter" idx="11"/>
          </p:nvPr>
        </p:nvSpPr>
        <p:spPr>
          <a:xfrm>
            <a:off x="9072399" y="6327071"/>
            <a:ext cx="2844800" cy="365125"/>
          </a:xfrm>
        </p:spPr>
        <p:txBody>
          <a:bodyPr/>
          <a:lstStyle/>
          <a:p>
            <a:fld id="{74A398B2-5A34-1A4A-811E-F4027282568C}" type="slidenum">
              <a:rPr lang="en-US" smtClean="0">
                <a:solidFill>
                  <a:srgbClr val="000000"/>
                </a:solidFill>
              </a:rPr>
              <a:pPr/>
              <a:t>16</a:t>
            </a:fld>
            <a:endParaRPr lang="en-US" dirty="0">
              <a:solidFill>
                <a:srgbClr val="000000"/>
              </a:solidFill>
            </a:endParaRPr>
          </a:p>
        </p:txBody>
      </p:sp>
      <p:sp>
        <p:nvSpPr>
          <p:cNvPr id="5" name="Rectangle 4"/>
          <p:cNvSpPr/>
          <p:nvPr/>
        </p:nvSpPr>
        <p:spPr>
          <a:xfrm>
            <a:off x="2641600" y="1219200"/>
            <a:ext cx="2540000" cy="45466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 name="Rectangle 5"/>
          <p:cNvSpPr/>
          <p:nvPr/>
        </p:nvSpPr>
        <p:spPr>
          <a:xfrm>
            <a:off x="5384801" y="1219200"/>
            <a:ext cx="2151367" cy="4546600"/>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 name="Rectangle 7"/>
          <p:cNvSpPr/>
          <p:nvPr/>
        </p:nvSpPr>
        <p:spPr bwMode="auto">
          <a:xfrm>
            <a:off x="8178042" y="2076873"/>
            <a:ext cx="3092870" cy="129490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If using </a:t>
            </a:r>
            <a:r>
              <a:rPr lang="en-US" sz="2000" dirty="0" smtClean="0">
                <a:solidFill>
                  <a:srgbClr val="EFEFEF"/>
                </a:solidFill>
              </a:rPr>
              <a:t>AD FS </a:t>
            </a:r>
            <a:r>
              <a:rPr lang="en-US" sz="2000" dirty="0">
                <a:solidFill>
                  <a:srgbClr val="EFEFEF"/>
                </a:solidFill>
              </a:rPr>
              <a:t>Proxy or </a:t>
            </a:r>
            <a:r>
              <a:rPr lang="en-US" sz="2000" dirty="0" smtClean="0">
                <a:solidFill>
                  <a:srgbClr val="EFEFEF"/>
                </a:solidFill>
              </a:rPr>
              <a:t>WAP, </a:t>
            </a:r>
            <a:r>
              <a:rPr lang="en-US" sz="2000" dirty="0">
                <a:solidFill>
                  <a:srgbClr val="EFEFEF"/>
                </a:solidFill>
              </a:rPr>
              <a:t>use a split-brain configuration</a:t>
            </a:r>
          </a:p>
        </p:txBody>
      </p:sp>
      <p:grpSp>
        <p:nvGrpSpPr>
          <p:cNvPr id="56" name="Group 55"/>
          <p:cNvGrpSpPr/>
          <p:nvPr/>
        </p:nvGrpSpPr>
        <p:grpSpPr>
          <a:xfrm>
            <a:off x="8178043" y="3500848"/>
            <a:ext cx="3092869" cy="1294901"/>
            <a:chOff x="5283308" y="1201214"/>
            <a:chExt cx="1714500" cy="1546352"/>
          </a:xfrm>
          <a:solidFill>
            <a:schemeClr val="bg2">
              <a:lumMod val="90000"/>
              <a:lumOff val="10000"/>
            </a:schemeClr>
          </a:solidFill>
        </p:grpSpPr>
        <p:sp>
          <p:nvSpPr>
            <p:cNvPr id="57" name="Rectangle 56"/>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Internal users resolve internal VIP for </a:t>
              </a:r>
              <a:r>
                <a:rPr lang="en-US" sz="2000" dirty="0" smtClean="0">
                  <a:solidFill>
                    <a:srgbClr val="EFEFEF"/>
                  </a:solidFill>
                </a:rPr>
                <a:t>AD FS</a:t>
              </a:r>
              <a:endParaRPr lang="en-US" sz="2000" dirty="0">
                <a:solidFill>
                  <a:srgbClr val="EFEFEF"/>
                </a:solidFill>
              </a:endParaRPr>
            </a:p>
          </p:txBody>
        </p:sp>
        <p:grpSp>
          <p:nvGrpSpPr>
            <p:cNvPr id="58" name="Group 57"/>
            <p:cNvGrpSpPr/>
            <p:nvPr/>
          </p:nvGrpSpPr>
          <p:grpSpPr bwMode="black">
            <a:xfrm>
              <a:off x="6223293" y="1296684"/>
              <a:ext cx="663113" cy="511890"/>
              <a:chOff x="7010400" y="2133600"/>
              <a:chExt cx="1379538" cy="1065213"/>
            </a:xfrm>
            <a:grpFill/>
          </p:grpSpPr>
          <p:sp>
            <p:nvSpPr>
              <p:cNvPr id="5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6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7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sp>
        <p:nvSpPr>
          <p:cNvPr id="105" name="Rectangle 104"/>
          <p:cNvSpPr/>
          <p:nvPr/>
        </p:nvSpPr>
        <p:spPr bwMode="auto">
          <a:xfrm>
            <a:off x="8184066" y="4922986"/>
            <a:ext cx="3092869" cy="129490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marL="342900" indent="-342900" defTabSz="912888">
              <a:buFont typeface="Arial" panose="020B0604020202020204" pitchFamily="34" charset="0"/>
              <a:buChar char="•"/>
            </a:pPr>
            <a:r>
              <a:rPr lang="en-US" sz="2000" dirty="0">
                <a:solidFill>
                  <a:srgbClr val="EFEFEF"/>
                </a:solidFill>
              </a:rPr>
              <a:t>External users resolve external VIP for proxy server</a:t>
            </a:r>
          </a:p>
        </p:txBody>
      </p:sp>
      <p:pic>
        <p:nvPicPr>
          <p:cNvPr id="106"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3351705" y="1931629"/>
            <a:ext cx="1355953" cy="1355953"/>
          </a:xfrm>
          <a:prstGeom prst="rect">
            <a:avLst/>
          </a:prstGeom>
          <a:noFill/>
        </p:spPr>
      </p:pic>
      <p:pic>
        <p:nvPicPr>
          <p:cNvPr id="107"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3352801" y="3949209"/>
            <a:ext cx="1355953" cy="1355953"/>
          </a:xfrm>
          <a:prstGeom prst="rect">
            <a:avLst/>
          </a:prstGeom>
          <a:noFill/>
        </p:spPr>
      </p:pic>
      <p:pic>
        <p:nvPicPr>
          <p:cNvPr id="108"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5556684" y="1931629"/>
            <a:ext cx="1355953" cy="1355953"/>
          </a:xfrm>
          <a:prstGeom prst="rect">
            <a:avLst/>
          </a:prstGeom>
          <a:noFill/>
        </p:spPr>
      </p:pic>
      <p:pic>
        <p:nvPicPr>
          <p:cNvPr id="109"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5556117" y="4000010"/>
            <a:ext cx="1355953" cy="1355953"/>
          </a:xfrm>
          <a:prstGeom prst="rect">
            <a:avLst/>
          </a:prstGeom>
          <a:noFill/>
        </p:spPr>
      </p:pic>
      <p:pic>
        <p:nvPicPr>
          <p:cNvPr id="110"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6544583" y="3380765"/>
            <a:ext cx="682416" cy="682416"/>
          </a:xfrm>
          <a:prstGeom prst="rect">
            <a:avLst/>
          </a:prstGeom>
          <a:noFill/>
        </p:spPr>
      </p:pic>
      <p:pic>
        <p:nvPicPr>
          <p:cNvPr id="111"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2795741" y="3327401"/>
            <a:ext cx="783809" cy="783809"/>
          </a:xfrm>
          <a:prstGeom prst="rect">
            <a:avLst/>
          </a:prstGeom>
          <a:noFill/>
        </p:spPr>
      </p:pic>
      <p:pic>
        <p:nvPicPr>
          <p:cNvPr id="112" name="Picture 3" descr="\\MAGNUM\Projects\Microsoft\Cloud Power FY12\Design\ICONS_PNG\User.png"/>
          <p:cNvPicPr>
            <a:picLocks noChangeAspect="1" noChangeArrowheads="1"/>
          </p:cNvPicPr>
          <p:nvPr/>
        </p:nvPicPr>
        <p:blipFill>
          <a:blip r:embed="rId6" cstate="print">
            <a:lum bright="100000"/>
          </a:blip>
          <a:srcRect/>
          <a:stretch>
            <a:fillRect/>
          </a:stretch>
        </p:blipFill>
        <p:spPr bwMode="auto">
          <a:xfrm>
            <a:off x="2725505" y="1516525"/>
            <a:ext cx="667424" cy="667424"/>
          </a:xfrm>
          <a:prstGeom prst="rect">
            <a:avLst/>
          </a:prstGeom>
          <a:noFill/>
        </p:spPr>
      </p:pic>
      <p:pic>
        <p:nvPicPr>
          <p:cNvPr id="113" name="Picture 3" descr="\\MAGNUM\Projects\Microsoft\Cloud Power FY12\Design\ICONS_PNG\User.pn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9005232" y="739517"/>
            <a:ext cx="667424" cy="667424"/>
          </a:xfrm>
          <a:prstGeom prst="rect">
            <a:avLst/>
          </a:prstGeom>
          <a:noFill/>
        </p:spPr>
      </p:pic>
      <p:cxnSp>
        <p:nvCxnSpPr>
          <p:cNvPr id="116" name="Straight Arrow Connector 115"/>
          <p:cNvCxnSpPr/>
          <p:nvPr/>
        </p:nvCxnSpPr>
        <p:spPr>
          <a:xfrm flipH="1">
            <a:off x="7028571" y="1406942"/>
            <a:ext cx="1756836" cy="2001367"/>
          </a:xfrm>
          <a:prstGeom prst="straightConnector1">
            <a:avLst/>
          </a:prstGeom>
          <a:ln>
            <a:solidFill>
              <a:schemeClr val="tx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flipH="1" flipV="1">
            <a:off x="6554628" y="3184654"/>
            <a:ext cx="254117" cy="17437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2"/>
          </p:cNvCxnSpPr>
          <p:nvPr/>
        </p:nvCxnSpPr>
        <p:spPr>
          <a:xfrm flipH="1">
            <a:off x="6588534" y="4063182"/>
            <a:ext cx="297257" cy="14181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a:off x="4029680" y="2572725"/>
            <a:ext cx="1761520" cy="9281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flipV="1">
            <a:off x="4133344" y="3692589"/>
            <a:ext cx="1593024" cy="11031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3295045" y="3036785"/>
            <a:ext cx="362555" cy="32224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111" idx="2"/>
          </p:cNvCxnSpPr>
          <p:nvPr/>
        </p:nvCxnSpPr>
        <p:spPr>
          <a:xfrm>
            <a:off x="3187645" y="4111210"/>
            <a:ext cx="469955" cy="26173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059217" y="2271837"/>
            <a:ext cx="0" cy="9128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5829219" y="1221481"/>
            <a:ext cx="1102907" cy="461665"/>
          </a:xfrm>
          <a:prstGeom prst="rect">
            <a:avLst/>
          </a:prstGeom>
          <a:noFill/>
        </p:spPr>
        <p:txBody>
          <a:bodyPr wrap="square" rtlCol="0">
            <a:spAutoFit/>
          </a:bodyPr>
          <a:lstStyle/>
          <a:p>
            <a:pPr algn="ctr" defTabSz="609585"/>
            <a:r>
              <a:rPr lang="en-US" sz="2400" dirty="0">
                <a:solidFill>
                  <a:srgbClr val="FFFFFF"/>
                </a:solidFill>
              </a:rPr>
              <a:t>DMZ</a:t>
            </a:r>
          </a:p>
        </p:txBody>
      </p:sp>
      <p:sp>
        <p:nvSpPr>
          <p:cNvPr id="139" name="TextBox 138"/>
          <p:cNvSpPr txBox="1"/>
          <p:nvPr/>
        </p:nvSpPr>
        <p:spPr>
          <a:xfrm>
            <a:off x="3345949" y="1204607"/>
            <a:ext cx="1102907" cy="379656"/>
          </a:xfrm>
          <a:prstGeom prst="rect">
            <a:avLst/>
          </a:prstGeom>
          <a:noFill/>
        </p:spPr>
        <p:txBody>
          <a:bodyPr wrap="square" rtlCol="0">
            <a:spAutoFit/>
          </a:bodyPr>
          <a:lstStyle/>
          <a:p>
            <a:pPr algn="ctr" defTabSz="609585"/>
            <a:r>
              <a:rPr lang="en-US" sz="1867" dirty="0">
                <a:solidFill>
                  <a:srgbClr val="FFFFFF"/>
                </a:solidFill>
              </a:rPr>
              <a:t>Intranet</a:t>
            </a:r>
          </a:p>
        </p:txBody>
      </p:sp>
      <p:sp>
        <p:nvSpPr>
          <p:cNvPr id="141" name="TextBox 140"/>
          <p:cNvSpPr txBox="1"/>
          <p:nvPr/>
        </p:nvSpPr>
        <p:spPr>
          <a:xfrm>
            <a:off x="3540586" y="1713923"/>
            <a:ext cx="1050057" cy="297454"/>
          </a:xfrm>
          <a:prstGeom prst="rect">
            <a:avLst/>
          </a:prstGeom>
          <a:noFill/>
        </p:spPr>
        <p:txBody>
          <a:bodyPr wrap="square" rtlCol="0">
            <a:spAutoFit/>
          </a:bodyPr>
          <a:lstStyle/>
          <a:p>
            <a:pPr algn="ctr" defTabSz="609585"/>
            <a:r>
              <a:rPr lang="en-US" sz="1333" dirty="0" smtClean="0">
                <a:solidFill>
                  <a:srgbClr val="FFFFFF"/>
                </a:solidFill>
              </a:rPr>
              <a:t>AD FS1</a:t>
            </a:r>
            <a:endParaRPr lang="en-US" sz="1333" dirty="0">
              <a:solidFill>
                <a:srgbClr val="FFFFFF"/>
              </a:solidFill>
            </a:endParaRPr>
          </a:p>
        </p:txBody>
      </p:sp>
      <p:sp>
        <p:nvSpPr>
          <p:cNvPr id="142" name="TextBox 141"/>
          <p:cNvSpPr txBox="1"/>
          <p:nvPr/>
        </p:nvSpPr>
        <p:spPr>
          <a:xfrm>
            <a:off x="3504652" y="5207186"/>
            <a:ext cx="1050057" cy="297454"/>
          </a:xfrm>
          <a:prstGeom prst="rect">
            <a:avLst/>
          </a:prstGeom>
          <a:noFill/>
        </p:spPr>
        <p:txBody>
          <a:bodyPr wrap="square" rtlCol="0">
            <a:spAutoFit/>
          </a:bodyPr>
          <a:lstStyle/>
          <a:p>
            <a:pPr algn="ctr" defTabSz="609585"/>
            <a:r>
              <a:rPr lang="en-US" sz="1333" dirty="0" smtClean="0">
                <a:solidFill>
                  <a:srgbClr val="FFFFFF"/>
                </a:solidFill>
              </a:rPr>
              <a:t>AD FS2</a:t>
            </a:r>
            <a:endParaRPr lang="en-US" sz="1333" dirty="0">
              <a:solidFill>
                <a:srgbClr val="FFFFFF"/>
              </a:solidFill>
            </a:endParaRPr>
          </a:p>
        </p:txBody>
      </p:sp>
      <p:sp>
        <p:nvSpPr>
          <p:cNvPr id="143" name="TextBox 142"/>
          <p:cNvSpPr txBox="1"/>
          <p:nvPr/>
        </p:nvSpPr>
        <p:spPr>
          <a:xfrm>
            <a:off x="2762028" y="3897220"/>
            <a:ext cx="1050057" cy="276999"/>
          </a:xfrm>
          <a:prstGeom prst="rect">
            <a:avLst/>
          </a:prstGeom>
          <a:noFill/>
        </p:spPr>
        <p:txBody>
          <a:bodyPr wrap="square" rtlCol="0">
            <a:spAutoFit/>
          </a:bodyPr>
          <a:lstStyle/>
          <a:p>
            <a:pPr algn="ctr" defTabSz="609585"/>
            <a:r>
              <a:rPr lang="en-US" sz="1200" dirty="0">
                <a:solidFill>
                  <a:srgbClr val="FFFFFF"/>
                </a:solidFill>
              </a:rPr>
              <a:t>Internal VIP</a:t>
            </a:r>
          </a:p>
        </p:txBody>
      </p:sp>
      <p:sp>
        <p:nvSpPr>
          <p:cNvPr id="144" name="TextBox 143"/>
          <p:cNvSpPr txBox="1"/>
          <p:nvPr/>
        </p:nvSpPr>
        <p:spPr>
          <a:xfrm>
            <a:off x="5538477" y="3558468"/>
            <a:ext cx="1050057" cy="276999"/>
          </a:xfrm>
          <a:prstGeom prst="rect">
            <a:avLst/>
          </a:prstGeom>
          <a:noFill/>
        </p:spPr>
        <p:txBody>
          <a:bodyPr wrap="square" rtlCol="0">
            <a:spAutoFit/>
          </a:bodyPr>
          <a:lstStyle/>
          <a:p>
            <a:pPr algn="ctr" defTabSz="609585"/>
            <a:r>
              <a:rPr lang="en-US" sz="1200" dirty="0">
                <a:solidFill>
                  <a:srgbClr val="FFFFFF"/>
                </a:solidFill>
              </a:rPr>
              <a:t>External VIP</a:t>
            </a:r>
          </a:p>
        </p:txBody>
      </p:sp>
      <p:sp>
        <p:nvSpPr>
          <p:cNvPr id="145" name="TextBox 144"/>
          <p:cNvSpPr txBox="1"/>
          <p:nvPr/>
        </p:nvSpPr>
        <p:spPr>
          <a:xfrm>
            <a:off x="5758689" y="1713923"/>
            <a:ext cx="1050057" cy="297454"/>
          </a:xfrm>
          <a:prstGeom prst="rect">
            <a:avLst/>
          </a:prstGeom>
          <a:noFill/>
        </p:spPr>
        <p:txBody>
          <a:bodyPr wrap="square" rtlCol="0">
            <a:spAutoFit/>
          </a:bodyPr>
          <a:lstStyle/>
          <a:p>
            <a:pPr algn="ctr" defTabSz="609585"/>
            <a:r>
              <a:rPr lang="en-US" sz="1333" dirty="0">
                <a:solidFill>
                  <a:srgbClr val="FFFFFF"/>
                </a:solidFill>
              </a:rPr>
              <a:t>Proxy1</a:t>
            </a:r>
          </a:p>
        </p:txBody>
      </p:sp>
      <p:sp>
        <p:nvSpPr>
          <p:cNvPr id="146" name="TextBox 145"/>
          <p:cNvSpPr txBox="1"/>
          <p:nvPr/>
        </p:nvSpPr>
        <p:spPr>
          <a:xfrm>
            <a:off x="5684033" y="5185579"/>
            <a:ext cx="1050057" cy="297454"/>
          </a:xfrm>
          <a:prstGeom prst="rect">
            <a:avLst/>
          </a:prstGeom>
          <a:noFill/>
        </p:spPr>
        <p:txBody>
          <a:bodyPr wrap="square" rtlCol="0">
            <a:spAutoFit/>
          </a:bodyPr>
          <a:lstStyle/>
          <a:p>
            <a:pPr algn="ctr" defTabSz="609585"/>
            <a:r>
              <a:rPr lang="en-US" sz="1333" dirty="0">
                <a:solidFill>
                  <a:srgbClr val="FFFFFF"/>
                </a:solidFill>
              </a:rPr>
              <a:t>Proxy2</a:t>
            </a:r>
          </a:p>
        </p:txBody>
      </p:sp>
    </p:spTree>
    <p:extLst>
      <p:ext uri="{BB962C8B-B14F-4D97-AF65-F5344CB8AC3E}">
        <p14:creationId xmlns:p14="http://schemas.microsoft.com/office/powerpoint/2010/main" val="175485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FS Certificate Requirements</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17</a:t>
            </a:fld>
            <a:endParaRPr lang="en-US" dirty="0">
              <a:solidFill>
                <a:srgbClr val="000000"/>
              </a:solidFill>
            </a:endParaRPr>
          </a:p>
        </p:txBody>
      </p:sp>
      <p:sp>
        <p:nvSpPr>
          <p:cNvPr id="5" name="Content Placeholder 2"/>
          <p:cNvSpPr>
            <a:spLocks noGrp="1"/>
          </p:cNvSpPr>
          <p:nvPr>
            <p:ph sz="quarter" idx="13"/>
          </p:nvPr>
        </p:nvSpPr>
        <p:spPr>
          <a:xfrm>
            <a:off x="3048000" y="1169063"/>
            <a:ext cx="8534400" cy="5308600"/>
          </a:xfrm>
        </p:spPr>
        <p:txBody>
          <a:bodyPr>
            <a:normAutofit fontScale="62500" lnSpcReduction="20000"/>
          </a:bodyPr>
          <a:lstStyle/>
          <a:p>
            <a:pPr marL="457200" indent="-457200">
              <a:buFont typeface="Arial" panose="020B0604020202020204" pitchFamily="34" charset="0"/>
              <a:buChar char="•"/>
            </a:pPr>
            <a:r>
              <a:rPr lang="en-CA" sz="3467" dirty="0">
                <a:solidFill>
                  <a:schemeClr val="bg1">
                    <a:lumMod val="75000"/>
                    <a:lumOff val="25000"/>
                  </a:schemeClr>
                </a:solidFill>
              </a:rPr>
              <a:t>AD FS 2.0 federation servers use </a:t>
            </a:r>
            <a:r>
              <a:rPr lang="en-CA" sz="3467" dirty="0" smtClean="0">
                <a:solidFill>
                  <a:schemeClr val="bg1">
                    <a:lumMod val="75000"/>
                    <a:lumOff val="25000"/>
                  </a:schemeClr>
                </a:solidFill>
              </a:rPr>
              <a:t>certificates </a:t>
            </a:r>
            <a:r>
              <a:rPr lang="en-CA" sz="3467" dirty="0">
                <a:solidFill>
                  <a:schemeClr val="bg1">
                    <a:lumMod val="75000"/>
                    <a:lumOff val="25000"/>
                  </a:schemeClr>
                </a:solidFill>
              </a:rPr>
              <a:t>for:</a:t>
            </a:r>
          </a:p>
          <a:p>
            <a:pPr marL="936000" indent="-457200">
              <a:buFont typeface="Courier New" panose="02070309020205020404" pitchFamily="49" charset="0"/>
              <a:buChar char="o"/>
            </a:pPr>
            <a:r>
              <a:rPr lang="en-CA" sz="2900" dirty="0">
                <a:solidFill>
                  <a:schemeClr val="bg1">
                    <a:lumMod val="75000"/>
                    <a:lumOff val="25000"/>
                  </a:schemeClr>
                </a:solidFill>
              </a:rPr>
              <a:t>Service Communications</a:t>
            </a:r>
          </a:p>
          <a:p>
            <a:pPr marL="1332000" lvl="1" indent="-380990">
              <a:buFont typeface="Arial" panose="020B0604020202020204" pitchFamily="34" charset="0"/>
              <a:buChar char="•"/>
            </a:pPr>
            <a:r>
              <a:rPr lang="en-CA" sz="2600" dirty="0">
                <a:solidFill>
                  <a:schemeClr val="bg1">
                    <a:lumMod val="75000"/>
                    <a:lumOff val="25000"/>
                  </a:schemeClr>
                </a:solidFill>
              </a:rPr>
              <a:t>Establishing the SSL connection between users and the federation server</a:t>
            </a:r>
          </a:p>
          <a:p>
            <a:pPr marL="1332000" lvl="1" indent="-380990">
              <a:buFont typeface="Arial" panose="020B0604020202020204" pitchFamily="34" charset="0"/>
              <a:buChar char="•"/>
            </a:pPr>
            <a:r>
              <a:rPr lang="en-CA" sz="2600" dirty="0">
                <a:solidFill>
                  <a:schemeClr val="bg1">
                    <a:lumMod val="75000"/>
                    <a:lumOff val="25000"/>
                  </a:schemeClr>
                </a:solidFill>
              </a:rPr>
              <a:t>Establishing the SSL connection between users and the Proxy federation server</a:t>
            </a:r>
          </a:p>
          <a:p>
            <a:pPr lvl="1"/>
            <a:endParaRPr lang="en-CA" sz="2400" dirty="0">
              <a:solidFill>
                <a:schemeClr val="bg1">
                  <a:lumMod val="75000"/>
                  <a:lumOff val="25000"/>
                </a:schemeClr>
              </a:solidFill>
            </a:endParaRPr>
          </a:p>
          <a:p>
            <a:pPr marL="457200" indent="-457200">
              <a:buFont typeface="Arial" panose="020B0604020202020204" pitchFamily="34" charset="0"/>
              <a:buChar char="•"/>
            </a:pPr>
            <a:r>
              <a:rPr lang="en-CA" sz="3400" dirty="0">
                <a:solidFill>
                  <a:schemeClr val="bg1">
                    <a:lumMod val="75000"/>
                    <a:lumOff val="25000"/>
                  </a:schemeClr>
                </a:solidFill>
              </a:rPr>
              <a:t>Token Decryption</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Used when AD FS is not the Identity Provider</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IdP encrypts the token with the </a:t>
            </a:r>
            <a:r>
              <a:rPr lang="en-CA" sz="2900" dirty="0" smtClean="0">
                <a:solidFill>
                  <a:schemeClr val="bg1">
                    <a:lumMod val="75000"/>
                    <a:lumOff val="25000"/>
                  </a:schemeClr>
                </a:solidFill>
                <a:latin typeface="Segoe UI" panose="020B0502040204020203" pitchFamily="34" charset="0"/>
              </a:rPr>
              <a:t>relying </a:t>
            </a:r>
            <a:r>
              <a:rPr lang="en-CA" sz="2900" dirty="0">
                <a:solidFill>
                  <a:schemeClr val="bg1">
                    <a:lumMod val="75000"/>
                    <a:lumOff val="25000"/>
                  </a:schemeClr>
                </a:solidFill>
                <a:latin typeface="Segoe UI" panose="020B0502040204020203" pitchFamily="34" charset="0"/>
              </a:rPr>
              <a:t>party’s AD FS server’s public key</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Relying Party AD FS uses the private key to decrypt the token</a:t>
            </a:r>
          </a:p>
          <a:p>
            <a:pPr lvl="1"/>
            <a:endParaRPr lang="en-CA" sz="2400" dirty="0">
              <a:solidFill>
                <a:schemeClr val="bg1">
                  <a:lumMod val="75000"/>
                  <a:lumOff val="25000"/>
                </a:schemeClr>
              </a:solidFill>
            </a:endParaRPr>
          </a:p>
          <a:p>
            <a:pPr marL="457200" indent="-457200">
              <a:buFont typeface="Arial" panose="020B0604020202020204" pitchFamily="34" charset="0"/>
              <a:buChar char="•"/>
            </a:pPr>
            <a:r>
              <a:rPr lang="en-CA" sz="3500" dirty="0">
                <a:solidFill>
                  <a:schemeClr val="bg1">
                    <a:lumMod val="75000"/>
                    <a:lumOff val="25000"/>
                  </a:schemeClr>
                </a:solidFill>
              </a:rPr>
              <a:t>Token Signing</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Tokens are signed with the private key in the token signing certificate</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Applications verify the signature using the federation server’s public key</a:t>
            </a:r>
          </a:p>
          <a:p>
            <a:pPr marL="936000" lvl="1" indent="-457200">
              <a:spcBef>
                <a:spcPts val="400"/>
              </a:spcBef>
              <a:buFont typeface="Courier New" panose="02070309020205020404" pitchFamily="49" charset="0"/>
              <a:buChar char="o"/>
            </a:pPr>
            <a:r>
              <a:rPr lang="en-CA" sz="2900" dirty="0">
                <a:solidFill>
                  <a:schemeClr val="bg1">
                    <a:lumMod val="75000"/>
                    <a:lumOff val="25000"/>
                  </a:schemeClr>
                </a:solidFill>
                <a:latin typeface="Segoe UI" panose="020B0502040204020203" pitchFamily="34" charset="0"/>
              </a:rPr>
              <a:t>Every AD FS server in a farm must use the same token signing certificate with the same </a:t>
            </a:r>
            <a:r>
              <a:rPr lang="en-CA" sz="2900" dirty="0" smtClean="0">
                <a:solidFill>
                  <a:schemeClr val="bg1">
                    <a:lumMod val="75000"/>
                    <a:lumOff val="25000"/>
                  </a:schemeClr>
                </a:solidFill>
                <a:latin typeface="Segoe UI" panose="020B0502040204020203" pitchFamily="34" charset="0"/>
              </a:rPr>
              <a:t>public or private </a:t>
            </a:r>
            <a:r>
              <a:rPr lang="en-CA" sz="2900" dirty="0">
                <a:solidFill>
                  <a:schemeClr val="bg1">
                    <a:lumMod val="75000"/>
                    <a:lumOff val="25000"/>
                  </a:schemeClr>
                </a:solidFill>
                <a:latin typeface="Segoe UI" panose="020B0502040204020203" pitchFamily="34" charset="0"/>
              </a:rPr>
              <a:t>key pair</a:t>
            </a:r>
          </a:p>
        </p:txBody>
      </p:sp>
    </p:spTree>
    <p:extLst>
      <p:ext uri="{BB962C8B-B14F-4D97-AF65-F5344CB8AC3E}">
        <p14:creationId xmlns:p14="http://schemas.microsoft.com/office/powerpoint/2010/main" val="330827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400"/>
            <a:ext cx="6807200" cy="812800"/>
          </a:xfrm>
        </p:spPr>
        <p:txBody>
          <a:bodyPr>
            <a:normAutofit/>
          </a:bodyPr>
          <a:lstStyle/>
          <a:p>
            <a:r>
              <a:rPr lang="en-US" dirty="0" smtClean="0"/>
              <a:t>AD FS Certificate Requirements (Continued)</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18</a:t>
            </a:fld>
            <a:endParaRPr lang="en-US" dirty="0">
              <a:solidFill>
                <a:srgbClr val="000000"/>
              </a:solidFill>
            </a:endParaRPr>
          </a:p>
        </p:txBody>
      </p:sp>
      <p:sp>
        <p:nvSpPr>
          <p:cNvPr id="5" name="Content Placeholder 2"/>
          <p:cNvSpPr>
            <a:spLocks noGrp="1"/>
          </p:cNvSpPr>
          <p:nvPr>
            <p:ph sz="quarter" idx="13"/>
          </p:nvPr>
        </p:nvSpPr>
        <p:spPr>
          <a:xfrm>
            <a:off x="203200" y="1679475"/>
            <a:ext cx="4978400" cy="4775200"/>
          </a:xfrm>
        </p:spPr>
        <p:txBody>
          <a:bodyPr>
            <a:normAutofit fontScale="92500" lnSpcReduction="10000"/>
          </a:bodyPr>
          <a:lstStyle/>
          <a:p>
            <a:pPr marL="457200" indent="-457200">
              <a:buFont typeface="Arial" panose="020B0604020202020204" pitchFamily="34" charset="0"/>
              <a:buChar char="•"/>
            </a:pPr>
            <a:r>
              <a:rPr lang="en-CA" sz="2600" dirty="0"/>
              <a:t>Some certificates must be </a:t>
            </a:r>
            <a:r>
              <a:rPr lang="en-CA" sz="2600" dirty="0" smtClean="0"/>
              <a:t>trusted </a:t>
            </a:r>
            <a:r>
              <a:rPr lang="en-CA" sz="2600" dirty="0"/>
              <a:t>by </a:t>
            </a:r>
            <a:r>
              <a:rPr lang="en-CA" sz="2600" dirty="0" smtClean="0"/>
              <a:t>clients</a:t>
            </a:r>
            <a:endParaRPr lang="en-CA" sz="2600" dirty="0"/>
          </a:p>
          <a:p>
            <a:pPr marL="900000" lvl="3" indent="-457200">
              <a:buFont typeface="Courier New" panose="02070309020205020404" pitchFamily="49" charset="0"/>
              <a:buChar char="o"/>
            </a:pPr>
            <a:r>
              <a:rPr lang="en-CA" sz="2200" dirty="0">
                <a:solidFill>
                  <a:srgbClr val="3F3F3F"/>
                </a:solidFill>
                <a:latin typeface="Segoe UI" panose="020B0502040204020203" pitchFamily="34" charset="0"/>
              </a:rPr>
              <a:t>Issued by a third-party Certification Authority (CA), such as Entrust or VeriSign</a:t>
            </a:r>
          </a:p>
          <a:p>
            <a:pPr marL="900000" lvl="3" indent="-457200">
              <a:buFont typeface="Courier New" panose="02070309020205020404" pitchFamily="49" charset="0"/>
              <a:buChar char="o"/>
            </a:pPr>
            <a:r>
              <a:rPr lang="en-CA" sz="2200" dirty="0">
                <a:solidFill>
                  <a:srgbClr val="3F3F3F"/>
                </a:solidFill>
                <a:latin typeface="Segoe UI" panose="020B0502040204020203" pitchFamily="34" charset="0"/>
              </a:rPr>
              <a:t>Issued by a trusted corporate CA</a:t>
            </a:r>
          </a:p>
          <a:p>
            <a:pPr marL="380990" lvl="3"/>
            <a:endParaRPr lang="en-CA" sz="2800" dirty="0">
              <a:solidFill>
                <a:srgbClr val="3F3F3F"/>
              </a:solidFill>
              <a:latin typeface="Segoe UI" panose="020B0502040204020203" pitchFamily="34" charset="0"/>
            </a:endParaRPr>
          </a:p>
          <a:p>
            <a:r>
              <a:rPr lang="en-CA" sz="2600" dirty="0"/>
              <a:t>Certificates that are not required to be trusted by clients can be self signed </a:t>
            </a:r>
            <a:r>
              <a:rPr lang="en-CA" sz="2600" dirty="0" smtClean="0"/>
              <a:t>because </a:t>
            </a:r>
            <a:r>
              <a:rPr lang="en-CA" sz="2600" dirty="0"/>
              <a:t>the number of trusted entities are limited</a:t>
            </a:r>
          </a:p>
        </p:txBody>
      </p:sp>
      <p:sp>
        <p:nvSpPr>
          <p:cNvPr id="106" name="Rectangle 105"/>
          <p:cNvSpPr/>
          <p:nvPr/>
        </p:nvSpPr>
        <p:spPr>
          <a:xfrm>
            <a:off x="5159590" y="1866469"/>
            <a:ext cx="2287703" cy="4104412"/>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07" name="Rectangle 106"/>
          <p:cNvSpPr/>
          <p:nvPr/>
        </p:nvSpPr>
        <p:spPr>
          <a:xfrm flipH="1">
            <a:off x="5306666" y="2780869"/>
            <a:ext cx="1937425" cy="105641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11" name="TextBox 110"/>
          <p:cNvSpPr txBox="1"/>
          <p:nvPr/>
        </p:nvSpPr>
        <p:spPr>
          <a:xfrm>
            <a:off x="5377754" y="2155561"/>
            <a:ext cx="1774613" cy="420564"/>
          </a:xfrm>
          <a:prstGeom prst="rect">
            <a:avLst/>
          </a:prstGeom>
          <a:noFill/>
        </p:spPr>
        <p:txBody>
          <a:bodyPr wrap="square" rtlCol="0">
            <a:spAutoFit/>
          </a:bodyPr>
          <a:lstStyle/>
          <a:p>
            <a:pPr algn="ctr" defTabSz="609585"/>
            <a:r>
              <a:rPr lang="en-US" sz="2133" dirty="0">
                <a:solidFill>
                  <a:srgbClr val="FFFFFF"/>
                </a:solidFill>
              </a:rPr>
              <a:t>Certificate</a:t>
            </a:r>
          </a:p>
        </p:txBody>
      </p:sp>
      <p:sp>
        <p:nvSpPr>
          <p:cNvPr id="112" name="TextBox 111"/>
          <p:cNvSpPr txBox="1"/>
          <p:nvPr/>
        </p:nvSpPr>
        <p:spPr>
          <a:xfrm>
            <a:off x="5499223" y="2910943"/>
            <a:ext cx="1751894" cy="769634"/>
          </a:xfrm>
          <a:prstGeom prst="rect">
            <a:avLst/>
          </a:prstGeom>
          <a:noFill/>
        </p:spPr>
        <p:txBody>
          <a:bodyPr wrap="square" rtlCol="0">
            <a:spAutoFit/>
          </a:bodyPr>
          <a:lstStyle/>
          <a:p>
            <a:pPr defTabSz="609585"/>
            <a:r>
              <a:rPr lang="en-US" sz="1467" dirty="0">
                <a:solidFill>
                  <a:srgbClr val="FFFFFF"/>
                </a:solidFill>
              </a:rPr>
              <a:t>Service Communications Certificate</a:t>
            </a:r>
          </a:p>
        </p:txBody>
      </p:sp>
      <p:sp>
        <p:nvSpPr>
          <p:cNvPr id="116" name="Rectangle 115"/>
          <p:cNvSpPr/>
          <p:nvPr/>
        </p:nvSpPr>
        <p:spPr>
          <a:xfrm flipH="1">
            <a:off x="5313692" y="4040483"/>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17" name="TextBox 116"/>
          <p:cNvSpPr txBox="1"/>
          <p:nvPr/>
        </p:nvSpPr>
        <p:spPr>
          <a:xfrm>
            <a:off x="5506250" y="4170557"/>
            <a:ext cx="1646117" cy="318100"/>
          </a:xfrm>
          <a:prstGeom prst="rect">
            <a:avLst/>
          </a:prstGeom>
          <a:noFill/>
        </p:spPr>
        <p:txBody>
          <a:bodyPr wrap="square" rtlCol="0">
            <a:spAutoFit/>
          </a:bodyPr>
          <a:lstStyle/>
          <a:p>
            <a:pPr defTabSz="609585"/>
            <a:r>
              <a:rPr lang="en-US" sz="1467" dirty="0">
                <a:solidFill>
                  <a:srgbClr val="FFFFFF"/>
                </a:solidFill>
              </a:rPr>
              <a:t>Token Decryption</a:t>
            </a:r>
          </a:p>
        </p:txBody>
      </p:sp>
      <p:sp>
        <p:nvSpPr>
          <p:cNvPr id="118" name="Rectangle 117"/>
          <p:cNvSpPr/>
          <p:nvPr/>
        </p:nvSpPr>
        <p:spPr>
          <a:xfrm flipH="1">
            <a:off x="5334728" y="4995223"/>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19" name="TextBox 118"/>
          <p:cNvSpPr txBox="1"/>
          <p:nvPr/>
        </p:nvSpPr>
        <p:spPr>
          <a:xfrm>
            <a:off x="5516892" y="5091566"/>
            <a:ext cx="1646117" cy="543867"/>
          </a:xfrm>
          <a:prstGeom prst="rect">
            <a:avLst/>
          </a:prstGeom>
          <a:noFill/>
        </p:spPr>
        <p:txBody>
          <a:bodyPr wrap="square" rtlCol="0">
            <a:spAutoFit/>
          </a:bodyPr>
          <a:lstStyle/>
          <a:p>
            <a:pPr defTabSz="609585"/>
            <a:r>
              <a:rPr lang="en-US" sz="1467" dirty="0">
                <a:solidFill>
                  <a:srgbClr val="FFFFFF"/>
                </a:solidFill>
              </a:rPr>
              <a:t>Token </a:t>
            </a:r>
          </a:p>
          <a:p>
            <a:pPr defTabSz="609585"/>
            <a:r>
              <a:rPr lang="en-US" sz="1467" dirty="0">
                <a:solidFill>
                  <a:srgbClr val="FFFFFF"/>
                </a:solidFill>
              </a:rPr>
              <a:t>Signing</a:t>
            </a:r>
          </a:p>
        </p:txBody>
      </p:sp>
      <p:sp>
        <p:nvSpPr>
          <p:cNvPr id="120" name="Rectangle 119"/>
          <p:cNvSpPr/>
          <p:nvPr/>
        </p:nvSpPr>
        <p:spPr>
          <a:xfrm>
            <a:off x="7480134" y="1878175"/>
            <a:ext cx="2287703" cy="4104412"/>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1" name="Rectangle 120"/>
          <p:cNvSpPr/>
          <p:nvPr/>
        </p:nvSpPr>
        <p:spPr>
          <a:xfrm flipH="1">
            <a:off x="7627210" y="2792575"/>
            <a:ext cx="1937425" cy="105641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2" name="TextBox 121"/>
          <p:cNvSpPr txBox="1"/>
          <p:nvPr/>
        </p:nvSpPr>
        <p:spPr>
          <a:xfrm>
            <a:off x="7698298" y="2167268"/>
            <a:ext cx="1774613" cy="420564"/>
          </a:xfrm>
          <a:prstGeom prst="rect">
            <a:avLst/>
          </a:prstGeom>
          <a:noFill/>
        </p:spPr>
        <p:txBody>
          <a:bodyPr wrap="square" rtlCol="0">
            <a:spAutoFit/>
          </a:bodyPr>
          <a:lstStyle/>
          <a:p>
            <a:pPr algn="ctr" defTabSz="609585"/>
            <a:r>
              <a:rPr lang="en-US" sz="2133" dirty="0">
                <a:solidFill>
                  <a:srgbClr val="FFFFFF"/>
                </a:solidFill>
              </a:rPr>
              <a:t>Trusted Ent</a:t>
            </a:r>
          </a:p>
        </p:txBody>
      </p:sp>
      <p:sp>
        <p:nvSpPr>
          <p:cNvPr id="123" name="TextBox 122"/>
          <p:cNvSpPr txBox="1"/>
          <p:nvPr/>
        </p:nvSpPr>
        <p:spPr>
          <a:xfrm>
            <a:off x="7819767" y="2922650"/>
            <a:ext cx="1653144" cy="769634"/>
          </a:xfrm>
          <a:prstGeom prst="rect">
            <a:avLst/>
          </a:prstGeom>
          <a:noFill/>
        </p:spPr>
        <p:txBody>
          <a:bodyPr wrap="square" rtlCol="0">
            <a:spAutoFit/>
          </a:bodyPr>
          <a:lstStyle/>
          <a:p>
            <a:pPr defTabSz="609585"/>
            <a:r>
              <a:rPr lang="en-US" sz="1467" dirty="0">
                <a:solidFill>
                  <a:srgbClr val="FFFFFF"/>
                </a:solidFill>
              </a:rPr>
              <a:t>Client communicating with </a:t>
            </a:r>
            <a:r>
              <a:rPr lang="en-US" sz="1467" dirty="0" smtClean="0">
                <a:solidFill>
                  <a:srgbClr val="FFFFFF"/>
                </a:solidFill>
              </a:rPr>
              <a:t>AD FS</a:t>
            </a:r>
            <a:endParaRPr lang="en-US" sz="1467" dirty="0">
              <a:solidFill>
                <a:srgbClr val="FFFFFF"/>
              </a:solidFill>
            </a:endParaRPr>
          </a:p>
        </p:txBody>
      </p:sp>
      <p:sp>
        <p:nvSpPr>
          <p:cNvPr id="124" name="Rectangle 123"/>
          <p:cNvSpPr/>
          <p:nvPr/>
        </p:nvSpPr>
        <p:spPr>
          <a:xfrm flipH="1">
            <a:off x="7634236" y="4052189"/>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5" name="TextBox 124"/>
          <p:cNvSpPr txBox="1"/>
          <p:nvPr/>
        </p:nvSpPr>
        <p:spPr>
          <a:xfrm>
            <a:off x="7826794" y="4040482"/>
            <a:ext cx="1646117" cy="543867"/>
          </a:xfrm>
          <a:prstGeom prst="rect">
            <a:avLst/>
          </a:prstGeom>
          <a:noFill/>
        </p:spPr>
        <p:txBody>
          <a:bodyPr wrap="square" rtlCol="0">
            <a:spAutoFit/>
          </a:bodyPr>
          <a:lstStyle/>
          <a:p>
            <a:pPr defTabSz="609585"/>
            <a:r>
              <a:rPr lang="en-US" sz="1467" dirty="0">
                <a:solidFill>
                  <a:srgbClr val="FFFFFF"/>
                </a:solidFill>
              </a:rPr>
              <a:t>Identity Providers and STS trust</a:t>
            </a:r>
          </a:p>
        </p:txBody>
      </p:sp>
      <p:sp>
        <p:nvSpPr>
          <p:cNvPr id="126" name="Rectangle 125"/>
          <p:cNvSpPr/>
          <p:nvPr/>
        </p:nvSpPr>
        <p:spPr>
          <a:xfrm flipH="1">
            <a:off x="7655272" y="5006929"/>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7" name="TextBox 126"/>
          <p:cNvSpPr txBox="1"/>
          <p:nvPr/>
        </p:nvSpPr>
        <p:spPr>
          <a:xfrm>
            <a:off x="7837436" y="5056481"/>
            <a:ext cx="1646117" cy="769634"/>
          </a:xfrm>
          <a:prstGeom prst="rect">
            <a:avLst/>
          </a:prstGeom>
          <a:noFill/>
        </p:spPr>
        <p:txBody>
          <a:bodyPr wrap="square" rtlCol="0">
            <a:spAutoFit/>
          </a:bodyPr>
          <a:lstStyle/>
          <a:p>
            <a:pPr defTabSz="609585"/>
            <a:r>
              <a:rPr lang="en-US" sz="1467" dirty="0">
                <a:solidFill>
                  <a:srgbClr val="FFFFFF"/>
                </a:solidFill>
              </a:rPr>
              <a:t>Application Server and other STS</a:t>
            </a:r>
          </a:p>
        </p:txBody>
      </p:sp>
      <p:sp>
        <p:nvSpPr>
          <p:cNvPr id="128" name="Rectangle 127"/>
          <p:cNvSpPr/>
          <p:nvPr/>
        </p:nvSpPr>
        <p:spPr>
          <a:xfrm>
            <a:off x="9802698" y="1878175"/>
            <a:ext cx="2287703" cy="4104412"/>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9" name="Rectangle 128"/>
          <p:cNvSpPr/>
          <p:nvPr/>
        </p:nvSpPr>
        <p:spPr>
          <a:xfrm flipH="1">
            <a:off x="9949774" y="2792575"/>
            <a:ext cx="1937425" cy="105641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30" name="TextBox 129"/>
          <p:cNvSpPr txBox="1"/>
          <p:nvPr/>
        </p:nvSpPr>
        <p:spPr>
          <a:xfrm>
            <a:off x="10020862" y="2006601"/>
            <a:ext cx="1774613" cy="748795"/>
          </a:xfrm>
          <a:prstGeom prst="rect">
            <a:avLst/>
          </a:prstGeom>
          <a:noFill/>
        </p:spPr>
        <p:txBody>
          <a:bodyPr wrap="square" rtlCol="0">
            <a:spAutoFit/>
          </a:bodyPr>
          <a:lstStyle/>
          <a:p>
            <a:pPr algn="ctr" defTabSz="609585"/>
            <a:r>
              <a:rPr lang="en-US" sz="2133" dirty="0">
                <a:solidFill>
                  <a:srgbClr val="FFFFFF"/>
                </a:solidFill>
              </a:rPr>
              <a:t>Recomm</a:t>
            </a:r>
          </a:p>
          <a:p>
            <a:pPr algn="ctr" defTabSz="609585"/>
            <a:r>
              <a:rPr lang="en-US" sz="2133" dirty="0">
                <a:solidFill>
                  <a:srgbClr val="FFFFFF"/>
                </a:solidFill>
              </a:rPr>
              <a:t>Issuer</a:t>
            </a:r>
          </a:p>
        </p:txBody>
      </p:sp>
      <p:sp>
        <p:nvSpPr>
          <p:cNvPr id="131" name="TextBox 130"/>
          <p:cNvSpPr txBox="1"/>
          <p:nvPr/>
        </p:nvSpPr>
        <p:spPr>
          <a:xfrm>
            <a:off x="10142331" y="2922649"/>
            <a:ext cx="1653144" cy="543867"/>
          </a:xfrm>
          <a:prstGeom prst="rect">
            <a:avLst/>
          </a:prstGeom>
          <a:noFill/>
        </p:spPr>
        <p:txBody>
          <a:bodyPr wrap="square" rtlCol="0">
            <a:spAutoFit/>
          </a:bodyPr>
          <a:lstStyle/>
          <a:p>
            <a:pPr defTabSz="609585"/>
            <a:r>
              <a:rPr lang="en-US" sz="1467" dirty="0">
                <a:solidFill>
                  <a:srgbClr val="FFFFFF"/>
                </a:solidFill>
              </a:rPr>
              <a:t>Third party and trusted public CA </a:t>
            </a:r>
          </a:p>
        </p:txBody>
      </p:sp>
      <p:sp>
        <p:nvSpPr>
          <p:cNvPr id="132" name="Rectangle 131"/>
          <p:cNvSpPr/>
          <p:nvPr/>
        </p:nvSpPr>
        <p:spPr>
          <a:xfrm flipH="1">
            <a:off x="9956800" y="4052189"/>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34" name="Rectangle 133"/>
          <p:cNvSpPr/>
          <p:nvPr/>
        </p:nvSpPr>
        <p:spPr>
          <a:xfrm flipH="1">
            <a:off x="9977836" y="5006929"/>
            <a:ext cx="1937425" cy="8412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35" name="TextBox 134"/>
          <p:cNvSpPr txBox="1"/>
          <p:nvPr/>
        </p:nvSpPr>
        <p:spPr>
          <a:xfrm>
            <a:off x="10160000" y="5230888"/>
            <a:ext cx="1646117" cy="318100"/>
          </a:xfrm>
          <a:prstGeom prst="rect">
            <a:avLst/>
          </a:prstGeom>
          <a:noFill/>
        </p:spPr>
        <p:txBody>
          <a:bodyPr wrap="square" rtlCol="0">
            <a:spAutoFit/>
          </a:bodyPr>
          <a:lstStyle/>
          <a:p>
            <a:pPr defTabSz="609585"/>
            <a:r>
              <a:rPr lang="en-US" sz="1467" dirty="0">
                <a:solidFill>
                  <a:srgbClr val="FFFFFF"/>
                </a:solidFill>
              </a:rPr>
              <a:t>Self Signed</a:t>
            </a:r>
          </a:p>
        </p:txBody>
      </p:sp>
      <p:sp>
        <p:nvSpPr>
          <p:cNvPr id="136" name="TextBox 135"/>
          <p:cNvSpPr txBox="1"/>
          <p:nvPr/>
        </p:nvSpPr>
        <p:spPr>
          <a:xfrm>
            <a:off x="10132456" y="4152781"/>
            <a:ext cx="1653144" cy="543867"/>
          </a:xfrm>
          <a:prstGeom prst="rect">
            <a:avLst/>
          </a:prstGeom>
          <a:noFill/>
        </p:spPr>
        <p:txBody>
          <a:bodyPr wrap="square" rtlCol="0">
            <a:spAutoFit/>
          </a:bodyPr>
          <a:lstStyle/>
          <a:p>
            <a:pPr defTabSz="609585"/>
            <a:r>
              <a:rPr lang="en-US" sz="1467" dirty="0">
                <a:solidFill>
                  <a:srgbClr val="FFFFFF"/>
                </a:solidFill>
              </a:rPr>
              <a:t>Third party and trusted public CA </a:t>
            </a:r>
          </a:p>
        </p:txBody>
      </p:sp>
    </p:spTree>
    <p:extLst>
      <p:ext uri="{BB962C8B-B14F-4D97-AF65-F5344CB8AC3E}">
        <p14:creationId xmlns:p14="http://schemas.microsoft.com/office/powerpoint/2010/main" val="396327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66"/>
            <a:ext cx="5994400" cy="809812"/>
          </a:xfrm>
        </p:spPr>
        <p:txBody>
          <a:bodyPr/>
          <a:lstStyle/>
          <a:p>
            <a:r>
              <a:rPr lang="en-US" dirty="0" smtClean="0"/>
              <a:t>Why to Install AD FS 3.0?</a:t>
            </a:r>
            <a:endParaRPr lang="en-US" dirty="0"/>
          </a:p>
        </p:txBody>
      </p:sp>
      <p:sp>
        <p:nvSpPr>
          <p:cNvPr id="5" name="Slide Number Placeholder 4"/>
          <p:cNvSpPr>
            <a:spLocks noGrp="1"/>
          </p:cNvSpPr>
          <p:nvPr>
            <p:ph type="sldNum" sz="quarter" idx="4294967295"/>
          </p:nvPr>
        </p:nvSpPr>
        <p:spPr>
          <a:xfrm>
            <a:off x="9000690" y="6356351"/>
            <a:ext cx="2932094" cy="365125"/>
          </a:xfrm>
          <a:prstGeom prst="rect">
            <a:avLst/>
          </a:prstGeom>
        </p:spPr>
        <p:txBody>
          <a:bodyPr/>
          <a:lstStyle/>
          <a:p>
            <a:fld id="{74A398B2-5A34-1A4A-811E-F4027282568C}" type="slidenum">
              <a:rPr lang="en-US" smtClean="0">
                <a:solidFill>
                  <a:schemeClr val="bg1"/>
                </a:solidFill>
              </a:rPr>
              <a:pPr/>
              <a:t>19</a:t>
            </a:fld>
            <a:endParaRPr lang="en-US" dirty="0">
              <a:solidFill>
                <a:schemeClr val="bg1"/>
              </a:solidFill>
            </a:endParaRPr>
          </a:p>
        </p:txBody>
      </p:sp>
      <p:grpSp>
        <p:nvGrpSpPr>
          <p:cNvPr id="6" name="Group 5"/>
          <p:cNvGrpSpPr/>
          <p:nvPr/>
        </p:nvGrpSpPr>
        <p:grpSpPr>
          <a:xfrm>
            <a:off x="228481" y="1507095"/>
            <a:ext cx="2286000" cy="2061803"/>
            <a:chOff x="5283308" y="1201214"/>
            <a:chExt cx="1714500" cy="1546352"/>
          </a:xfrm>
          <a:solidFill>
            <a:schemeClr val="bg2">
              <a:lumMod val="90000"/>
              <a:lumOff val="10000"/>
            </a:schemeClr>
          </a:solidFill>
        </p:grpSpPr>
        <p:sp>
          <p:nvSpPr>
            <p:cNvPr id="7" name="Rectangle 6"/>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000" dirty="0">
                  <a:solidFill>
                    <a:srgbClr val="EFEFEF"/>
                  </a:solidFill>
                </a:rPr>
                <a:t>Device Registration Service</a:t>
              </a:r>
            </a:p>
          </p:txBody>
        </p:sp>
        <p:grpSp>
          <p:nvGrpSpPr>
            <p:cNvPr id="8" name="Group 7"/>
            <p:cNvGrpSpPr/>
            <p:nvPr/>
          </p:nvGrpSpPr>
          <p:grpSpPr bwMode="black">
            <a:xfrm>
              <a:off x="6223293" y="1296684"/>
              <a:ext cx="663113" cy="511890"/>
              <a:chOff x="7010400" y="2133600"/>
              <a:chExt cx="1379538" cy="1065213"/>
            </a:xfrm>
            <a:grpFill/>
          </p:grpSpPr>
          <p:sp>
            <p:nvSpPr>
              <p:cNvPr id="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sp>
        <p:nvSpPr>
          <p:cNvPr id="56" name="Rectangle 55"/>
          <p:cNvSpPr/>
          <p:nvPr/>
        </p:nvSpPr>
        <p:spPr bwMode="auto">
          <a:xfrm>
            <a:off x="4937181" y="1507095"/>
            <a:ext cx="2286000" cy="2066543"/>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000" dirty="0">
                <a:solidFill>
                  <a:srgbClr val="EFEFEF"/>
                </a:solidFill>
              </a:rPr>
              <a:t>Extranet Password Change</a:t>
            </a:r>
          </a:p>
        </p:txBody>
      </p:sp>
      <p:sp>
        <p:nvSpPr>
          <p:cNvPr id="58" name="Rectangle 57"/>
          <p:cNvSpPr/>
          <p:nvPr/>
        </p:nvSpPr>
        <p:spPr bwMode="auto">
          <a:xfrm>
            <a:off x="223572" y="3646613"/>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Flexible Authentication </a:t>
            </a:r>
            <a:r>
              <a:rPr lang="en-US" sz="2133" dirty="0" smtClean="0">
                <a:solidFill>
                  <a:srgbClr val="EFEFEF"/>
                </a:solidFill>
              </a:rPr>
              <a:t>and </a:t>
            </a:r>
            <a:r>
              <a:rPr lang="en-US" sz="2133" dirty="0">
                <a:solidFill>
                  <a:srgbClr val="EFEFEF"/>
                </a:solidFill>
              </a:rPr>
              <a:t>Conditional Access</a:t>
            </a:r>
          </a:p>
        </p:txBody>
      </p:sp>
      <p:grpSp>
        <p:nvGrpSpPr>
          <p:cNvPr id="59" name="Group 58"/>
          <p:cNvGrpSpPr/>
          <p:nvPr/>
        </p:nvGrpSpPr>
        <p:grpSpPr>
          <a:xfrm>
            <a:off x="2588695" y="1498601"/>
            <a:ext cx="2286000" cy="2058479"/>
            <a:chOff x="7043653" y="1203706"/>
            <a:chExt cx="1714500" cy="1543859"/>
          </a:xfrm>
          <a:solidFill>
            <a:schemeClr val="bg2">
              <a:lumMod val="90000"/>
              <a:lumOff val="10000"/>
            </a:schemeClr>
          </a:solidFill>
        </p:grpSpPr>
        <p:sp>
          <p:nvSpPr>
            <p:cNvPr id="60" name="Rectangle 59"/>
            <p:cNvSpPr/>
            <p:nvPr/>
          </p:nvSpPr>
          <p:spPr bwMode="auto">
            <a:xfrm>
              <a:off x="7043653" y="1203706"/>
              <a:ext cx="1714500" cy="154385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821" tIns="0" rIns="152357" bIns="182880" numCol="1" spcCol="0" rtlCol="0" fromWordArt="0" anchor="b" anchorCtr="0" forceAA="0" compatLnSpc="1">
              <a:prstTxWarp prst="textNoShape">
                <a:avLst/>
              </a:prstTxWarp>
              <a:noAutofit/>
            </a:bodyPr>
            <a:lstStyle/>
            <a:p>
              <a:pPr defTabSz="914340"/>
              <a:r>
                <a:rPr lang="en-US" sz="2133" dirty="0">
                  <a:solidFill>
                    <a:srgbClr val="EFEFEF"/>
                  </a:solidFill>
                </a:rPr>
                <a:t>Work Folders</a:t>
              </a:r>
            </a:p>
          </p:txBody>
        </p:sp>
        <p:sp>
          <p:nvSpPr>
            <p:cNvPr id="61" name="Freeform 17"/>
            <p:cNvSpPr>
              <a:spLocks noEditPoints="1"/>
            </p:cNvSpPr>
            <p:nvPr/>
          </p:nvSpPr>
          <p:spPr bwMode="black">
            <a:xfrm>
              <a:off x="8137330" y="1259023"/>
              <a:ext cx="508050" cy="508635"/>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grp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grpSp>
      <p:sp>
        <p:nvSpPr>
          <p:cNvPr id="62" name="Rectangle 61"/>
          <p:cNvSpPr/>
          <p:nvPr/>
        </p:nvSpPr>
        <p:spPr bwMode="auto">
          <a:xfrm>
            <a:off x="2575608" y="3648260"/>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Simplified Deployment Experiences</a:t>
            </a:r>
          </a:p>
        </p:txBody>
      </p:sp>
      <p:sp>
        <p:nvSpPr>
          <p:cNvPr id="63" name="Freeform 80"/>
          <p:cNvSpPr>
            <a:spLocks noEditPoints="1"/>
          </p:cNvSpPr>
          <p:nvPr/>
        </p:nvSpPr>
        <p:spPr bwMode="black">
          <a:xfrm>
            <a:off x="6338835" y="1657274"/>
            <a:ext cx="616744" cy="65180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pic>
        <p:nvPicPr>
          <p:cNvPr id="92" name="Picture 3" descr="\\MAGNUM\Projects\Microsoft\Cloud Power FY12\Design\ICONS_PNG\Confidentiality.png"/>
          <p:cNvPicPr>
            <a:picLocks noChangeAspect="1" noChangeArrowheads="1"/>
          </p:cNvPicPr>
          <p:nvPr/>
        </p:nvPicPr>
        <p:blipFill>
          <a:blip r:embed="rId3" cstate="print">
            <a:lum bright="100000"/>
          </a:blip>
          <a:srcRect/>
          <a:stretch>
            <a:fillRect/>
          </a:stretch>
        </p:blipFill>
        <p:spPr bwMode="auto">
          <a:xfrm>
            <a:off x="1663323" y="3760282"/>
            <a:ext cx="761615" cy="761615"/>
          </a:xfrm>
          <a:prstGeom prst="rect">
            <a:avLst/>
          </a:prstGeom>
          <a:noFill/>
        </p:spPr>
      </p:pic>
      <p:sp>
        <p:nvSpPr>
          <p:cNvPr id="93" name="Rectangle 92"/>
          <p:cNvSpPr/>
          <p:nvPr/>
        </p:nvSpPr>
        <p:spPr bwMode="auto">
          <a:xfrm>
            <a:off x="4920863" y="3648260"/>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Soft Account Lockout</a:t>
            </a:r>
          </a:p>
        </p:txBody>
      </p:sp>
      <p:grpSp>
        <p:nvGrpSpPr>
          <p:cNvPr id="95" name="Group 94"/>
          <p:cNvGrpSpPr/>
          <p:nvPr/>
        </p:nvGrpSpPr>
        <p:grpSpPr>
          <a:xfrm>
            <a:off x="7329116" y="1517427"/>
            <a:ext cx="2286000" cy="2058479"/>
            <a:chOff x="7043653" y="1203706"/>
            <a:chExt cx="1714500" cy="1543859"/>
          </a:xfrm>
          <a:solidFill>
            <a:schemeClr val="bg2">
              <a:lumMod val="90000"/>
              <a:lumOff val="10000"/>
            </a:schemeClr>
          </a:solidFill>
        </p:grpSpPr>
        <p:sp>
          <p:nvSpPr>
            <p:cNvPr id="96" name="Rectangle 95"/>
            <p:cNvSpPr/>
            <p:nvPr/>
          </p:nvSpPr>
          <p:spPr bwMode="auto">
            <a:xfrm>
              <a:off x="7043653" y="1203706"/>
              <a:ext cx="1714500" cy="154385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821" tIns="0" rIns="152357" bIns="182880" numCol="1" spcCol="0" rtlCol="0" fromWordArt="0" anchor="b" anchorCtr="0" forceAA="0" compatLnSpc="1">
              <a:prstTxWarp prst="textNoShape">
                <a:avLst/>
              </a:prstTxWarp>
              <a:noAutofit/>
            </a:bodyPr>
            <a:lstStyle/>
            <a:p>
              <a:pPr defTabSz="914340"/>
              <a:r>
                <a:rPr lang="en-US" sz="2133" dirty="0">
                  <a:solidFill>
                    <a:srgbClr val="EFEFEF"/>
                  </a:solidFill>
                </a:rPr>
                <a:t>Improved Sign-in pages</a:t>
              </a:r>
            </a:p>
          </p:txBody>
        </p:sp>
        <p:sp>
          <p:nvSpPr>
            <p:cNvPr id="97" name="Freeform 17"/>
            <p:cNvSpPr>
              <a:spLocks noEditPoints="1"/>
            </p:cNvSpPr>
            <p:nvPr/>
          </p:nvSpPr>
          <p:spPr bwMode="black">
            <a:xfrm>
              <a:off x="8137330" y="1259023"/>
              <a:ext cx="508050" cy="508635"/>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grp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grpSp>
      <p:sp>
        <p:nvSpPr>
          <p:cNvPr id="98" name="Rectangle 97"/>
          <p:cNvSpPr/>
          <p:nvPr/>
        </p:nvSpPr>
        <p:spPr bwMode="auto">
          <a:xfrm>
            <a:off x="7316029" y="3667087"/>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Customizations Options</a:t>
            </a:r>
          </a:p>
        </p:txBody>
      </p:sp>
      <p:sp>
        <p:nvSpPr>
          <p:cNvPr id="128" name="Rectangle 127"/>
          <p:cNvSpPr/>
          <p:nvPr/>
        </p:nvSpPr>
        <p:spPr bwMode="auto">
          <a:xfrm>
            <a:off x="9661284" y="3667087"/>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HRD Discovery Optimization</a:t>
            </a:r>
          </a:p>
        </p:txBody>
      </p:sp>
      <p:sp>
        <p:nvSpPr>
          <p:cNvPr id="130" name="Rectangle 129"/>
          <p:cNvSpPr/>
          <p:nvPr/>
        </p:nvSpPr>
        <p:spPr bwMode="auto">
          <a:xfrm>
            <a:off x="9689329" y="1517426"/>
            <a:ext cx="2257955" cy="2039652"/>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Support for Robust SQL </a:t>
            </a:r>
            <a:r>
              <a:rPr lang="en-US" sz="2133" dirty="0" smtClean="0">
                <a:solidFill>
                  <a:srgbClr val="EFEFEF"/>
                </a:solidFill>
              </a:rPr>
              <a:t>Server HA</a:t>
            </a:r>
            <a:endParaRPr lang="en-US" sz="2133" dirty="0">
              <a:solidFill>
                <a:srgbClr val="EFEFEF"/>
              </a:solidFill>
            </a:endParaRPr>
          </a:p>
        </p:txBody>
      </p:sp>
      <p:pic>
        <p:nvPicPr>
          <p:cNvPr id="131" name="Picture 5" descr="C:\Users\mitchellg\Desktop\Folder.png"/>
          <p:cNvPicPr>
            <a:picLocks noChangeAspect="1" noChangeArrowheads="1"/>
          </p:cNvPicPr>
          <p:nvPr/>
        </p:nvPicPr>
        <p:blipFill>
          <a:blip r:embed="rId4" cstate="print">
            <a:lum bright="100000"/>
          </a:blip>
          <a:srcRect/>
          <a:stretch>
            <a:fillRect/>
          </a:stretch>
        </p:blipFill>
        <p:spPr bwMode="auto">
          <a:xfrm>
            <a:off x="3810396" y="1453999"/>
            <a:ext cx="882243" cy="882243"/>
          </a:xfrm>
          <a:prstGeom prst="rect">
            <a:avLst/>
          </a:prstGeom>
          <a:noFill/>
        </p:spPr>
      </p:pic>
      <p:pic>
        <p:nvPicPr>
          <p:cNvPr id="132" name="Picture 2" descr="\\MAGNUM\Projects\Microsoft\Cloud Power FY12\Design\ICONS_PNG\Devices.png"/>
          <p:cNvPicPr>
            <a:picLocks noChangeAspect="1" noChangeArrowheads="1"/>
          </p:cNvPicPr>
          <p:nvPr/>
        </p:nvPicPr>
        <p:blipFill>
          <a:blip r:embed="rId5" cstate="print">
            <a:lum bright="100000"/>
          </a:blip>
          <a:srcRect/>
          <a:stretch>
            <a:fillRect/>
          </a:stretch>
        </p:blipFill>
        <p:spPr bwMode="auto">
          <a:xfrm>
            <a:off x="1675453" y="1587399"/>
            <a:ext cx="728484" cy="728484"/>
          </a:xfrm>
          <a:prstGeom prst="rect">
            <a:avLst/>
          </a:prstGeom>
          <a:noFill/>
        </p:spPr>
      </p:pic>
      <p:pic>
        <p:nvPicPr>
          <p:cNvPr id="133" name="Picture 7" descr="\\MAGNUM\Projects\Microsoft\Cloud Power FY12\Design\Icons\PNGs\Pooled.png"/>
          <p:cNvPicPr>
            <a:picLocks noChangeAspect="1" noChangeArrowheads="1"/>
          </p:cNvPicPr>
          <p:nvPr/>
        </p:nvPicPr>
        <p:blipFill>
          <a:blip r:embed="rId6" cstate="print">
            <a:lum bright="100000"/>
          </a:blip>
          <a:stretch>
            <a:fillRect/>
          </a:stretch>
        </p:blipFill>
        <p:spPr bwMode="auto">
          <a:xfrm>
            <a:off x="3879786" y="3616355"/>
            <a:ext cx="902493" cy="902493"/>
          </a:xfrm>
          <a:prstGeom prst="rect">
            <a:avLst/>
          </a:prstGeom>
          <a:noFill/>
        </p:spPr>
      </p:pic>
      <p:pic>
        <p:nvPicPr>
          <p:cNvPr id="134" name="Picture 5" descr="\\MAGNUM\Projects\Microsoft\Cloud Power FY12\Design\Icons\PNGs\Stop_watch.png"/>
          <p:cNvPicPr>
            <a:picLocks noChangeAspect="1" noChangeArrowheads="1"/>
          </p:cNvPicPr>
          <p:nvPr/>
        </p:nvPicPr>
        <p:blipFill>
          <a:blip r:embed="rId7" cstate="print">
            <a:lum bright="100000"/>
          </a:blip>
          <a:srcRect/>
          <a:stretch>
            <a:fillRect/>
          </a:stretch>
        </p:blipFill>
        <p:spPr bwMode="auto">
          <a:xfrm>
            <a:off x="6405056" y="3719270"/>
            <a:ext cx="768113" cy="768113"/>
          </a:xfrm>
          <a:prstGeom prst="rect">
            <a:avLst/>
          </a:prstGeom>
          <a:noFill/>
        </p:spPr>
      </p:pic>
      <p:pic>
        <p:nvPicPr>
          <p:cNvPr id="135" name="Picture 5" descr="C:\Users\v-junyo\Dropbox\ZumTeam\Team_Resources\Design inspirations\Metro_Style_Icons\app_64.png"/>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flipH="1">
            <a:off x="8756089" y="1626461"/>
            <a:ext cx="720552" cy="72074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MAGNUM\Projects\Microsoft\Cloud Power FY12\Design\Icons\PNGs\Pooled.png"/>
          <p:cNvPicPr>
            <a:picLocks noChangeAspect="1" noChangeArrowheads="1"/>
          </p:cNvPicPr>
          <p:nvPr/>
        </p:nvPicPr>
        <p:blipFill>
          <a:blip r:embed="rId9" cstate="print">
            <a:lum bright="100000"/>
          </a:blip>
          <a:srcRect/>
          <a:stretch>
            <a:fillRect/>
          </a:stretch>
        </p:blipFill>
        <p:spPr bwMode="auto">
          <a:xfrm>
            <a:off x="10759784" y="1353625"/>
            <a:ext cx="1159352" cy="1159352"/>
          </a:xfrm>
          <a:prstGeom prst="rect">
            <a:avLst/>
          </a:prstGeom>
          <a:noFill/>
        </p:spPr>
      </p:pic>
      <p:pic>
        <p:nvPicPr>
          <p:cNvPr id="138" name="Picture 36" descr="flexibility.png"/>
          <p:cNvPicPr>
            <a:picLocks noChangeAspect="1"/>
          </p:cNvPicPr>
          <p:nvPr/>
        </p:nvPicPr>
        <p:blipFill>
          <a:blip r:embed="rId10" cstate="print"/>
          <a:srcRect l="8323" t="7976" r="6375" b="6839"/>
          <a:stretch>
            <a:fillRect/>
          </a:stretch>
        </p:blipFill>
        <p:spPr bwMode="auto">
          <a:xfrm>
            <a:off x="8787352" y="3791563"/>
            <a:ext cx="741392" cy="758567"/>
          </a:xfrm>
          <a:prstGeom prst="rect">
            <a:avLst/>
          </a:prstGeom>
          <a:noFill/>
          <a:ln w="9525">
            <a:noFill/>
            <a:miter lim="800000"/>
            <a:headEnd/>
            <a:tailEnd/>
          </a:ln>
        </p:spPr>
      </p:pic>
      <p:grpSp>
        <p:nvGrpSpPr>
          <p:cNvPr id="141" name="Group 140"/>
          <p:cNvGrpSpPr/>
          <p:nvPr/>
        </p:nvGrpSpPr>
        <p:grpSpPr>
          <a:xfrm>
            <a:off x="10925625" y="3858635"/>
            <a:ext cx="821527" cy="766605"/>
            <a:chOff x="8194218" y="2893976"/>
            <a:chExt cx="616145" cy="574954"/>
          </a:xfrm>
        </p:grpSpPr>
        <p:sp>
          <p:nvSpPr>
            <p:cNvPr id="139" name="Freeform 125"/>
            <p:cNvSpPr>
              <a:spLocks noEditPoints="1"/>
            </p:cNvSpPr>
            <p:nvPr/>
          </p:nvSpPr>
          <p:spPr bwMode="black">
            <a:xfrm>
              <a:off x="8564557" y="2893976"/>
              <a:ext cx="245806" cy="144427"/>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121920" tIns="60960" rIns="121920" bIns="60960" numCol="1" anchor="t" anchorCtr="0" compatLnSpc="1">
              <a:prstTxWarp prst="textNoShape">
                <a:avLst/>
              </a:prstTxWarp>
            </a:bodyPr>
            <a:lstStyle/>
            <a:p>
              <a:pPr defTabSz="609585"/>
              <a:endParaRPr lang="en-US" sz="2400" dirty="0">
                <a:solidFill>
                  <a:srgbClr val="FFFFFF"/>
                </a:solidFill>
              </a:endParaRPr>
            </a:p>
          </p:txBody>
        </p:sp>
        <p:pic>
          <p:nvPicPr>
            <p:cNvPr id="140" name="Picture 3" descr="\\MAGNUM\Projects\Microsoft\Cloud Power FY12\Design\ICONS_PNG\User.png"/>
            <p:cNvPicPr>
              <a:picLocks noChangeAspect="1" noChangeArrowheads="1"/>
            </p:cNvPicPr>
            <p:nvPr/>
          </p:nvPicPr>
          <p:blipFill>
            <a:blip r:embed="rId11" cstate="print">
              <a:lum bright="100000"/>
            </a:blip>
            <a:srcRect/>
            <a:stretch>
              <a:fillRect/>
            </a:stretch>
          </p:blipFill>
          <p:spPr bwMode="auto">
            <a:xfrm>
              <a:off x="8194218" y="2927063"/>
              <a:ext cx="541867" cy="541867"/>
            </a:xfrm>
            <a:prstGeom prst="rect">
              <a:avLst/>
            </a:prstGeom>
            <a:noFill/>
          </p:spPr>
        </p:pic>
      </p:grpSp>
    </p:spTree>
    <p:extLst>
      <p:ext uri="{BB962C8B-B14F-4D97-AF65-F5344CB8AC3E}">
        <p14:creationId xmlns:p14="http://schemas.microsoft.com/office/powerpoint/2010/main" val="332703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09639"/>
            <a:ext cx="11582400" cy="6450467"/>
          </a:xfrm>
        </p:spPr>
        <p:txBody>
          <a:bodyPr>
            <a:noAutofit/>
          </a:bodyPr>
          <a:lstStyle/>
          <a:p>
            <a:r>
              <a:rPr lang="en-US" sz="1600" b="1" dirty="0"/>
              <a:t>Conditions and Terms of Use</a:t>
            </a:r>
          </a:p>
          <a:p>
            <a:r>
              <a:rPr lang="en-US" sz="1000" dirty="0">
                <a:solidFill>
                  <a:srgbClr val="277EB5"/>
                </a:solidFill>
              </a:rPr>
              <a:t>Microsoft Confidential</a:t>
            </a:r>
          </a:p>
          <a:p>
            <a:r>
              <a:rPr lang="en-US" sz="1200" dirty="0"/>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r>
              <a:rPr lang="en-US" sz="1200" dirty="0"/>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pPr>
              <a:spcAft>
                <a:spcPts val="1200"/>
              </a:spcAft>
            </a:pPr>
            <a:r>
              <a:rPr lang="en-US" sz="1200" dirty="0"/>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 </a:t>
            </a:r>
          </a:p>
          <a:p>
            <a:r>
              <a:rPr lang="en-US" sz="1600" b="1" dirty="0"/>
              <a:t>Copyright and Trademarks </a:t>
            </a:r>
          </a:p>
          <a:p>
            <a:r>
              <a:rPr lang="en-US" sz="1000" dirty="0">
                <a:solidFill>
                  <a:srgbClr val="277EB5"/>
                </a:solidFill>
              </a:rPr>
              <a:t>© </a:t>
            </a:r>
            <a:r>
              <a:rPr lang="en-US" sz="1000" dirty="0" smtClean="0">
                <a:solidFill>
                  <a:srgbClr val="277EB5"/>
                </a:solidFill>
              </a:rPr>
              <a:t>2015 </a:t>
            </a:r>
            <a:r>
              <a:rPr lang="en-US" sz="1000" dirty="0">
                <a:solidFill>
                  <a:srgbClr val="277EB5"/>
                </a:solidFill>
              </a:rPr>
              <a:t>Microsoft Corporation. All rights reserved.</a:t>
            </a:r>
          </a:p>
          <a:p>
            <a:pPr lvl="0"/>
            <a:r>
              <a:rPr lang="en-US" sz="1200" dirty="0"/>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lvl="0"/>
            <a:r>
              <a:rPr lang="en-US" sz="1200" dirty="0"/>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algn="ctr"/>
            <a:r>
              <a:rPr lang="en-US" sz="1200" dirty="0"/>
              <a:t>For more information, see </a:t>
            </a:r>
            <a:r>
              <a:rPr lang="en-US" sz="1200" b="1" dirty="0"/>
              <a:t>Use of Microsoft Copyrighted Content </a:t>
            </a:r>
            <a:r>
              <a:rPr lang="en-US" sz="1200" dirty="0"/>
              <a:t>at</a:t>
            </a:r>
            <a:br>
              <a:rPr lang="en-US" sz="1200" dirty="0"/>
            </a:br>
            <a:r>
              <a:rPr lang="en-US" sz="1200" dirty="0">
                <a:hlinkClick r:id="rId3"/>
              </a:rPr>
              <a:t>http://</a:t>
            </a:r>
            <a:r>
              <a:rPr lang="en-US" sz="1200" dirty="0" smtClean="0">
                <a:hlinkClick r:id="rId3"/>
              </a:rPr>
              <a:t>www.microsoft.com/en-us/legal/intellectualproperty/Permissions/default.aspx</a:t>
            </a:r>
            <a:endParaRPr lang="en-US" sz="1200" dirty="0" smtClean="0"/>
          </a:p>
          <a:p>
            <a:pPr lvl="0"/>
            <a:r>
              <a:rPr lang="en-US" sz="1200" dirty="0" smtClean="0"/>
              <a:t>Azure, Active Directory, Microsoft, Microsoft Corporate Logo, SQL Server</a:t>
            </a:r>
            <a:r>
              <a:rPr lang="en-US" sz="1200" dirty="0"/>
              <a:t>, Windows Logo </a:t>
            </a:r>
            <a:r>
              <a:rPr lang="en-US" sz="1200" dirty="0" smtClean="0"/>
              <a:t>2012, Windows PowerShell, Windows Server, </a:t>
            </a:r>
            <a:r>
              <a:rPr lang="en-US" sz="1200" dirty="0"/>
              <a:t>and </a:t>
            </a:r>
            <a:r>
              <a:rPr lang="en-US" sz="1200" dirty="0" smtClean="0"/>
              <a:t>Windows </a:t>
            </a:r>
            <a:r>
              <a:rPr lang="en-US" sz="1200" dirty="0"/>
              <a:t>are either registered trademarks or trademarks of Microsoft Corporation in the United States and/or other countries. Other Microsoft products mentioned herein may be either registered trademarks or trademarks of Microsoft Corporation in the United States and/or other countries. All other trademarks are property of their respective owners.</a:t>
            </a:r>
          </a:p>
        </p:txBody>
      </p:sp>
    </p:spTree>
    <p:extLst>
      <p:ext uri="{BB962C8B-B14F-4D97-AF65-F5344CB8AC3E}">
        <p14:creationId xmlns:p14="http://schemas.microsoft.com/office/powerpoint/2010/main" val="121641707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300"/>
            <a:ext cx="7112000" cy="787400"/>
          </a:xfrm>
        </p:spPr>
        <p:txBody>
          <a:bodyPr/>
          <a:lstStyle/>
          <a:p>
            <a:r>
              <a:rPr lang="en-US" dirty="0" smtClean="0"/>
              <a:t>What Is Web Application Proxy?</a:t>
            </a:r>
            <a:endParaRPr lang="en-US" dirty="0"/>
          </a:p>
        </p:txBody>
      </p:sp>
      <p:sp>
        <p:nvSpPr>
          <p:cNvPr id="6" name="TextBox 5"/>
          <p:cNvSpPr txBox="1"/>
          <p:nvPr/>
        </p:nvSpPr>
        <p:spPr>
          <a:xfrm>
            <a:off x="269241" y="1600201"/>
            <a:ext cx="5752057" cy="2727248"/>
          </a:xfrm>
          <a:prstGeom prst="rect">
            <a:avLst/>
          </a:prstGeom>
          <a:noFill/>
        </p:spPr>
        <p:txBody>
          <a:bodyPr wrap="square" lIns="179285" tIns="143428" rIns="179285" bIns="143428" rtlCol="0">
            <a:spAutoFit/>
          </a:bodyPr>
          <a:lstStyle/>
          <a:p>
            <a:pPr defTabSz="609585">
              <a:lnSpc>
                <a:spcPct val="90000"/>
              </a:lnSpc>
              <a:spcAft>
                <a:spcPts val="588"/>
              </a:spcAft>
            </a:pPr>
            <a:r>
              <a:rPr lang="en-US" sz="2200" dirty="0">
                <a:solidFill>
                  <a:srgbClr val="000000"/>
                </a:solidFill>
                <a:latin typeface="Segoe UI" panose="020B0502040204020203" pitchFamily="34" charset="0"/>
                <a:cs typeface="Segoe UI" panose="020B0502040204020203" pitchFamily="34" charset="0"/>
              </a:rPr>
              <a:t>Web Application Proxy is a new Remote Access role service in Windows Server 2012 R2. Web Application Proxy provides reverse proxy functionality for </a:t>
            </a:r>
            <a:r>
              <a:rPr lang="en-US" sz="2200" dirty="0" smtClean="0">
                <a:solidFill>
                  <a:srgbClr val="000000"/>
                </a:solidFill>
                <a:latin typeface="Segoe UI" panose="020B0502040204020203" pitchFamily="34" charset="0"/>
                <a:cs typeface="Segoe UI" panose="020B0502040204020203" pitchFamily="34" charset="0"/>
              </a:rPr>
              <a:t>Web Applications inside </a:t>
            </a:r>
            <a:r>
              <a:rPr lang="en-US" sz="2200" dirty="0">
                <a:solidFill>
                  <a:srgbClr val="000000"/>
                </a:solidFill>
                <a:latin typeface="Segoe UI" panose="020B0502040204020203" pitchFamily="34" charset="0"/>
                <a:cs typeface="Segoe UI" panose="020B0502040204020203" pitchFamily="34" charset="0"/>
              </a:rPr>
              <a:t>your corporate network to allow users on </a:t>
            </a:r>
            <a:r>
              <a:rPr lang="en-US" sz="2200" dirty="0" smtClean="0">
                <a:solidFill>
                  <a:srgbClr val="000000"/>
                </a:solidFill>
                <a:latin typeface="Segoe UI" panose="020B0502040204020203" pitchFamily="34" charset="0"/>
                <a:cs typeface="Segoe UI" panose="020B0502040204020203" pitchFamily="34" charset="0"/>
              </a:rPr>
              <a:t>virtually any </a:t>
            </a:r>
            <a:r>
              <a:rPr lang="en-US" sz="2200" dirty="0">
                <a:solidFill>
                  <a:srgbClr val="000000"/>
                </a:solidFill>
                <a:latin typeface="Segoe UI" panose="020B0502040204020203" pitchFamily="34" charset="0"/>
                <a:cs typeface="Segoe UI" panose="020B0502040204020203" pitchFamily="34" charset="0"/>
              </a:rPr>
              <a:t>device to access them from outside the corporate network and functions as an AD FS </a:t>
            </a:r>
            <a:r>
              <a:rPr lang="en-US" sz="2200" dirty="0" smtClean="0">
                <a:solidFill>
                  <a:srgbClr val="000000"/>
                </a:solidFill>
                <a:latin typeface="Segoe UI" panose="020B0502040204020203" pitchFamily="34" charset="0"/>
                <a:cs typeface="Segoe UI" panose="020B0502040204020203" pitchFamily="34" charset="0"/>
              </a:rPr>
              <a:t>proxy</a:t>
            </a:r>
            <a:endParaRPr lang="en-US" sz="2200" dirty="0">
              <a:solidFill>
                <a:srgbClr val="000000"/>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1600200"/>
            <a:ext cx="5283200" cy="4165600"/>
          </a:xfrm>
          <a:prstGeom prst="rect">
            <a:avLst/>
          </a:prstGeom>
        </p:spPr>
      </p:pic>
      <p:sp>
        <p:nvSpPr>
          <p:cNvPr id="7" name="Slide Number Placeholder 3"/>
          <p:cNvSpPr>
            <a:spLocks noGrp="1"/>
          </p:cNvSpPr>
          <p:nvPr>
            <p:ph type="sldNum" sz="quarter" idx="11"/>
          </p:nvPr>
        </p:nvSpPr>
        <p:spPr>
          <a:xfrm>
            <a:off x="9042400" y="6356351"/>
            <a:ext cx="2844800" cy="365125"/>
          </a:xfrm>
        </p:spPr>
        <p:txBody>
          <a:bodyPr/>
          <a:lstStyle>
            <a:lvl1pPr>
              <a:defRPr>
                <a:solidFill>
                  <a:schemeClr val="bg1"/>
                </a:solidFill>
                <a:latin typeface="+mn-lt"/>
              </a:defRPr>
            </a:lvl1pPr>
          </a:lstStyle>
          <a:p>
            <a:fld id="{74A398B2-5A34-1A4A-811E-F4027282568C}"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53953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idx="4294967295"/>
          </p:nvPr>
        </p:nvSpPr>
        <p:spPr>
          <a:xfrm>
            <a:off x="0" y="177800"/>
            <a:ext cx="10972800" cy="1143000"/>
          </a:xfrm>
        </p:spPr>
        <p:txBody>
          <a:bodyPr>
            <a:normAutofit/>
          </a:bodyPr>
          <a:lstStyle/>
          <a:p>
            <a:r>
              <a:rPr lang="en-US" sz="3200" dirty="0">
                <a:gradFill>
                  <a:gsLst>
                    <a:gs pos="1250">
                      <a:srgbClr val="505050"/>
                    </a:gs>
                    <a:gs pos="100000">
                      <a:srgbClr val="505050"/>
                    </a:gs>
                  </a:gsLst>
                  <a:lin ang="5400000" scaled="0"/>
                </a:gradFill>
              </a:rPr>
              <a:t>What </a:t>
            </a:r>
            <a:r>
              <a:rPr lang="en-US" sz="3200" dirty="0" smtClean="0">
                <a:gradFill>
                  <a:gsLst>
                    <a:gs pos="1250">
                      <a:srgbClr val="505050"/>
                    </a:gs>
                    <a:gs pos="100000">
                      <a:srgbClr val="505050"/>
                    </a:gs>
                  </a:gsLst>
                  <a:lin ang="5400000" scaled="0"/>
                </a:gradFill>
              </a:rPr>
              <a:t>Functionality </a:t>
            </a:r>
            <a:r>
              <a:rPr lang="en-US" sz="3200" dirty="0">
                <a:gradFill>
                  <a:gsLst>
                    <a:gs pos="1250">
                      <a:srgbClr val="505050"/>
                    </a:gs>
                    <a:gs pos="100000">
                      <a:srgbClr val="505050"/>
                    </a:gs>
                  </a:gsLst>
                  <a:lin ang="5400000" scaled="0"/>
                </a:gradFill>
              </a:rPr>
              <a:t>does Web Application Proxy Provide?</a:t>
            </a:r>
            <a:endParaRPr lang="en-US" sz="2133" dirty="0"/>
          </a:p>
        </p:txBody>
      </p:sp>
      <p:sp>
        <p:nvSpPr>
          <p:cNvPr id="26" name="Rectangle 25"/>
          <p:cNvSpPr/>
          <p:nvPr/>
        </p:nvSpPr>
        <p:spPr bwMode="auto">
          <a:xfrm>
            <a:off x="826017" y="889002"/>
            <a:ext cx="2689275" cy="57442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73" fontAlgn="base">
              <a:spcBef>
                <a:spcPct val="0"/>
              </a:spcBef>
              <a:spcAft>
                <a:spcPct val="0"/>
              </a:spcAft>
            </a:pPr>
            <a:r>
              <a:rPr lang="en-US" sz="1765" b="1" u="sng" dirty="0">
                <a:gradFill>
                  <a:gsLst>
                    <a:gs pos="0">
                      <a:srgbClr val="FFFFFF"/>
                    </a:gs>
                    <a:gs pos="100000">
                      <a:srgbClr val="FFFFFF"/>
                    </a:gs>
                  </a:gsLst>
                  <a:lin ang="5400000" scaled="0"/>
                </a:gradFill>
                <a:ea typeface="Segoe UI" pitchFamily="34" charset="0"/>
                <a:cs typeface="Segoe UI" pitchFamily="34" charset="0"/>
              </a:rPr>
              <a:t>Provide Access to Applications</a:t>
            </a:r>
          </a:p>
          <a:p>
            <a:pPr defTabSz="914173" fontAlgn="base">
              <a:spcBef>
                <a:spcPct val="0"/>
              </a:spcBef>
              <a:spcAft>
                <a:spcPct val="0"/>
              </a:spcAft>
            </a:pPr>
            <a:endParaRPr lang="en-US" sz="1568" i="1"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lnSpc>
                <a:spcPct val="90000"/>
              </a:lnSpc>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Selective access to internal LOB applications from users outside the network</a:t>
            </a:r>
          </a:p>
          <a:p>
            <a:pPr defTabSz="914173"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lnSpc>
                <a:spcPct val="90000"/>
              </a:lnSpc>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Process to make the application available externally is called publishing</a:t>
            </a:r>
          </a:p>
          <a:p>
            <a:pPr defTabSz="914173"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lnSpc>
                <a:spcPct val="90000"/>
              </a:lnSpc>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Unlike traditional remote access solutions </a:t>
            </a:r>
            <a:r>
              <a:rPr lang="en-US" sz="1568" dirty="0" smtClean="0">
                <a:gradFill>
                  <a:gsLst>
                    <a:gs pos="0">
                      <a:srgbClr val="FFFFFF"/>
                    </a:gs>
                    <a:gs pos="100000">
                      <a:srgbClr val="FFFFFF"/>
                    </a:gs>
                  </a:gsLst>
                  <a:lin ang="5400000" scaled="0"/>
                </a:gradFill>
                <a:ea typeface="Segoe UI" pitchFamily="34" charset="0"/>
                <a:cs typeface="Segoe UI" pitchFamily="34" charset="0"/>
              </a:rPr>
              <a:t>users </a:t>
            </a:r>
            <a:r>
              <a:rPr lang="en-US" sz="1568" dirty="0">
                <a:gradFill>
                  <a:gsLst>
                    <a:gs pos="0">
                      <a:srgbClr val="FFFFFF"/>
                    </a:gs>
                    <a:gs pos="100000">
                      <a:srgbClr val="FFFFFF"/>
                    </a:gs>
                  </a:gsLst>
                  <a:lin ang="5400000" scaled="0"/>
                </a:gradFill>
                <a:ea typeface="Segoe UI" pitchFamily="34" charset="0"/>
                <a:cs typeface="Segoe UI" pitchFamily="34" charset="0"/>
              </a:rPr>
              <a:t>only gain access to applications that are published</a:t>
            </a:r>
          </a:p>
        </p:txBody>
      </p:sp>
      <p:sp>
        <p:nvSpPr>
          <p:cNvPr id="27" name="Rectangle 26"/>
          <p:cNvSpPr/>
          <p:nvPr/>
        </p:nvSpPr>
        <p:spPr bwMode="auto">
          <a:xfrm>
            <a:off x="3515053" y="889001"/>
            <a:ext cx="2689275" cy="57442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73" fontAlgn="base">
              <a:spcBef>
                <a:spcPct val="0"/>
              </a:spcBef>
              <a:spcAft>
                <a:spcPct val="0"/>
              </a:spcAft>
            </a:pPr>
            <a:r>
              <a:rPr lang="en-US" sz="1765" b="1" u="sng" dirty="0">
                <a:gradFill>
                  <a:gsLst>
                    <a:gs pos="0">
                      <a:srgbClr val="FFFFFF"/>
                    </a:gs>
                    <a:gs pos="100000">
                      <a:srgbClr val="FFFFFF"/>
                    </a:gs>
                  </a:gsLst>
                  <a:lin ang="5400000" scaled="0"/>
                </a:gradFill>
                <a:ea typeface="Segoe UI" pitchFamily="34" charset="0"/>
                <a:cs typeface="Segoe UI" pitchFamily="34" charset="0"/>
              </a:rPr>
              <a:t>Publish Applications</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Enable </a:t>
            </a:r>
            <a:r>
              <a:rPr lang="en-US" sz="1568" dirty="0" smtClean="0">
                <a:gradFill>
                  <a:gsLst>
                    <a:gs pos="0">
                      <a:srgbClr val="FFFFFF"/>
                    </a:gs>
                    <a:gs pos="100000">
                      <a:srgbClr val="FFFFFF"/>
                    </a:gs>
                  </a:gsLst>
                  <a:lin ang="5400000" scaled="0"/>
                </a:gradFill>
                <a:ea typeface="Segoe UI" pitchFamily="34" charset="0"/>
                <a:cs typeface="Segoe UI" pitchFamily="34" charset="0"/>
              </a:rPr>
              <a:t>users </a:t>
            </a:r>
            <a:r>
              <a:rPr lang="en-US" sz="1568" dirty="0">
                <a:gradFill>
                  <a:gsLst>
                    <a:gs pos="0">
                      <a:srgbClr val="FFFFFF"/>
                    </a:gs>
                    <a:gs pos="100000">
                      <a:srgbClr val="FFFFFF"/>
                    </a:gs>
                  </a:gsLst>
                  <a:lin ang="5400000" scaled="0"/>
                </a:gradFill>
                <a:ea typeface="Segoe UI" pitchFamily="34" charset="0"/>
                <a:cs typeface="Segoe UI" pitchFamily="34" charset="0"/>
              </a:rPr>
              <a:t>to access applications from their own devices</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No additional software required</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Serves as a reverse </a:t>
            </a:r>
            <a:r>
              <a:rPr lang="en-US" sz="1568" dirty="0" smtClean="0">
                <a:gradFill>
                  <a:gsLst>
                    <a:gs pos="0">
                      <a:srgbClr val="FFFFFF"/>
                    </a:gs>
                    <a:gs pos="100000">
                      <a:srgbClr val="FFFFFF"/>
                    </a:gs>
                  </a:gsLst>
                  <a:lin ang="5400000" scaled="0"/>
                </a:gradFill>
                <a:ea typeface="Segoe UI" pitchFamily="34" charset="0"/>
                <a:cs typeface="Segoe UI" pitchFamily="34" charset="0"/>
              </a:rPr>
              <a:t>proxy, </a:t>
            </a:r>
            <a:r>
              <a:rPr lang="en-US" sz="1568" dirty="0">
                <a:gradFill>
                  <a:gsLst>
                    <a:gs pos="0">
                      <a:srgbClr val="FFFFFF"/>
                    </a:gs>
                    <a:gs pos="100000">
                      <a:srgbClr val="FFFFFF"/>
                    </a:gs>
                  </a:gsLst>
                  <a:lin ang="5400000" scaled="0"/>
                </a:gradFill>
                <a:ea typeface="Segoe UI" pitchFamily="34" charset="0"/>
                <a:cs typeface="Segoe UI" pitchFamily="34" charset="0"/>
              </a:rPr>
              <a:t>so </a:t>
            </a:r>
            <a:r>
              <a:rPr lang="en-US" sz="1568" dirty="0" smtClean="0">
                <a:gradFill>
                  <a:gsLst>
                    <a:gs pos="0">
                      <a:srgbClr val="FFFFFF"/>
                    </a:gs>
                    <a:gs pos="100000">
                      <a:srgbClr val="FFFFFF"/>
                    </a:gs>
                  </a:gsLst>
                  <a:lin ang="5400000" scaled="0"/>
                </a:gradFill>
                <a:ea typeface="Segoe UI" pitchFamily="34" charset="0"/>
                <a:cs typeface="Segoe UI" pitchFamily="34" charset="0"/>
              </a:rPr>
              <a:t>user </a:t>
            </a:r>
            <a:r>
              <a:rPr lang="en-US" sz="1568" dirty="0">
                <a:gradFill>
                  <a:gsLst>
                    <a:gs pos="0">
                      <a:srgbClr val="FFFFFF"/>
                    </a:gs>
                    <a:gs pos="100000">
                      <a:srgbClr val="FFFFFF"/>
                    </a:gs>
                  </a:gsLst>
                  <a:lin ang="5400000" scaled="0"/>
                </a:gradFill>
                <a:ea typeface="Segoe UI" pitchFamily="34" charset="0"/>
                <a:cs typeface="Segoe UI" pitchFamily="34" charset="0"/>
              </a:rPr>
              <a:t>experience is the same as </a:t>
            </a:r>
            <a:r>
              <a:rPr lang="en-US" sz="1568" dirty="0" smtClean="0">
                <a:gradFill>
                  <a:gsLst>
                    <a:gs pos="0">
                      <a:srgbClr val="FFFFFF"/>
                    </a:gs>
                    <a:gs pos="100000">
                      <a:srgbClr val="FFFFFF"/>
                    </a:gs>
                  </a:gsLst>
                  <a:lin ang="5400000" scaled="0"/>
                </a:gradFill>
                <a:ea typeface="Segoe UI" pitchFamily="34" charset="0"/>
                <a:cs typeface="Segoe UI" pitchFamily="34" charset="0"/>
              </a:rPr>
              <a:t>on-premises</a:t>
            </a: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Clients include standard browser, Office client, or rich client using OAUTH</a:t>
            </a:r>
          </a:p>
          <a:p>
            <a:pPr defTabSz="914173"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8893125" y="889001"/>
            <a:ext cx="2689275" cy="574427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73" fontAlgn="base">
              <a:spcBef>
                <a:spcPct val="0"/>
              </a:spcBef>
              <a:spcAft>
                <a:spcPct val="0"/>
              </a:spcAft>
            </a:pPr>
            <a:r>
              <a:rPr lang="en-US" sz="1765" b="1" u="sng" dirty="0">
                <a:gradFill>
                  <a:gsLst>
                    <a:gs pos="0">
                      <a:srgbClr val="FFFFFF"/>
                    </a:gs>
                    <a:gs pos="100000">
                      <a:srgbClr val="FFFFFF"/>
                    </a:gs>
                  </a:gsLst>
                  <a:lin ang="5400000" scaled="0"/>
                </a:gradFill>
                <a:ea typeface="Segoe UI" pitchFamily="34" charset="0"/>
                <a:cs typeface="Segoe UI" pitchFamily="34" charset="0"/>
              </a:rPr>
              <a:t>Protect Applications from External Threats</a:t>
            </a:r>
          </a:p>
          <a:p>
            <a:pPr defTabSz="914173" fontAlgn="base">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Serves as a barrier between the internet and internal LOB applications</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Terminates traffic intended for internal LOB applications and initiates new requests to the intended application (session-level buffer)</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Any other traffic is dropped</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Trusted Device checking through the Workplace Join Certificate</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204089" y="889001"/>
            <a:ext cx="2689275" cy="574427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73" fontAlgn="base">
              <a:spcBef>
                <a:spcPct val="0"/>
              </a:spcBef>
              <a:spcAft>
                <a:spcPct val="0"/>
              </a:spcAft>
            </a:pPr>
            <a:r>
              <a:rPr lang="en-US" sz="1765" b="1" u="sng" dirty="0">
                <a:gradFill>
                  <a:gsLst>
                    <a:gs pos="0">
                      <a:srgbClr val="FFFFFF"/>
                    </a:gs>
                    <a:gs pos="100000">
                      <a:srgbClr val="FFFFFF"/>
                    </a:gs>
                  </a:gsLst>
                  <a:lin ang="5400000" scaled="0"/>
                </a:gradFill>
                <a:ea typeface="Segoe UI" pitchFamily="34" charset="0"/>
                <a:cs typeface="Segoe UI" pitchFamily="34" charset="0"/>
              </a:rPr>
              <a:t>Accessing Applications</a:t>
            </a:r>
          </a:p>
          <a:p>
            <a:pPr defTabSz="914173" fontAlgn="base">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Deployed with </a:t>
            </a:r>
            <a:r>
              <a:rPr lang="en-US" sz="1568" dirty="0" smtClean="0">
                <a:gradFill>
                  <a:gsLst>
                    <a:gs pos="0">
                      <a:srgbClr val="FFFFFF"/>
                    </a:gs>
                    <a:gs pos="100000">
                      <a:srgbClr val="FFFFFF"/>
                    </a:gs>
                  </a:gsLst>
                  <a:lin ang="5400000" scaled="0"/>
                </a:gradFill>
                <a:ea typeface="Segoe UI" pitchFamily="34" charset="0"/>
                <a:cs typeface="Segoe UI" pitchFamily="34" charset="0"/>
              </a:rPr>
              <a:t>AD FS </a:t>
            </a:r>
            <a:r>
              <a:rPr lang="en-US" sz="1568" dirty="0">
                <a:gradFill>
                  <a:gsLst>
                    <a:gs pos="0">
                      <a:srgbClr val="FFFFFF"/>
                    </a:gs>
                    <a:gs pos="100000">
                      <a:srgbClr val="FFFFFF"/>
                    </a:gs>
                  </a:gsLst>
                  <a:lin ang="5400000" scaled="0"/>
                </a:gradFill>
                <a:ea typeface="Segoe UI" pitchFamily="34" charset="0"/>
                <a:cs typeface="Segoe UI" pitchFamily="34" charset="0"/>
              </a:rPr>
              <a:t>(replaces the </a:t>
            </a:r>
            <a:r>
              <a:rPr lang="en-US" sz="1568" dirty="0" smtClean="0">
                <a:gradFill>
                  <a:gsLst>
                    <a:gs pos="0">
                      <a:srgbClr val="FFFFFF"/>
                    </a:gs>
                    <a:gs pos="100000">
                      <a:srgbClr val="FFFFFF"/>
                    </a:gs>
                  </a:gsLst>
                  <a:lin ang="5400000" scaled="0"/>
                </a:gradFill>
                <a:ea typeface="Segoe UI" pitchFamily="34" charset="0"/>
                <a:cs typeface="Segoe UI" pitchFamily="34" charset="0"/>
              </a:rPr>
              <a:t>AD FS </a:t>
            </a:r>
            <a:r>
              <a:rPr lang="en-US" sz="1568" dirty="0">
                <a:gradFill>
                  <a:gsLst>
                    <a:gs pos="0">
                      <a:srgbClr val="FFFFFF"/>
                    </a:gs>
                    <a:gs pos="100000">
                      <a:srgbClr val="FFFFFF"/>
                    </a:gs>
                  </a:gsLst>
                  <a:lin ang="5400000" scaled="0"/>
                </a:gradFill>
                <a:ea typeface="Segoe UI" pitchFamily="34" charset="0"/>
                <a:cs typeface="Segoe UI" pitchFamily="34" charset="0"/>
              </a:rPr>
              <a:t>Proxy role)</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Supports applications using claims-based authentication and Integrated Windows authentication using Kerberos Constrained Delegation</a:t>
            </a:r>
          </a:p>
          <a:p>
            <a:pPr marL="280142" indent="-280142" defTabSz="914173" fontAlgn="base">
              <a:spcBef>
                <a:spcPct val="0"/>
              </a:spcBef>
              <a:spcAft>
                <a:spcPct val="0"/>
              </a:spcAft>
              <a:buFont typeface="Arial" panose="020B0604020202020204" pitchFamily="34" charset="0"/>
              <a:buChar char="•"/>
            </a:pPr>
            <a:endParaRPr lang="en-US" sz="1568" dirty="0">
              <a:gradFill>
                <a:gsLst>
                  <a:gs pos="0">
                    <a:srgbClr val="FFFFFF"/>
                  </a:gs>
                  <a:gs pos="100000">
                    <a:srgbClr val="FFFFFF"/>
                  </a:gs>
                </a:gsLst>
                <a:lin ang="5400000" scaled="0"/>
              </a:gradFill>
              <a:ea typeface="Segoe UI" pitchFamily="34" charset="0"/>
              <a:cs typeface="Segoe UI" pitchFamily="34" charset="0"/>
            </a:endParaRPr>
          </a:p>
          <a:p>
            <a:pPr marL="280142" indent="-280142" defTabSz="914173" fontAlgn="base">
              <a:spcBef>
                <a:spcPct val="0"/>
              </a:spcBef>
              <a:spcAft>
                <a:spcPct val="0"/>
              </a:spcAft>
              <a:buFont typeface="Arial" panose="020B0604020202020204" pitchFamily="34" charset="0"/>
              <a:buChar char="•"/>
            </a:pPr>
            <a:r>
              <a:rPr lang="en-US" sz="1568" dirty="0">
                <a:gradFill>
                  <a:gsLst>
                    <a:gs pos="0">
                      <a:srgbClr val="FFFFFF"/>
                    </a:gs>
                    <a:gs pos="100000">
                      <a:srgbClr val="FFFFFF"/>
                    </a:gs>
                  </a:gsLst>
                  <a:lin ang="5400000" scaled="0"/>
                </a:gradFill>
                <a:ea typeface="Segoe UI" pitchFamily="34" charset="0"/>
                <a:cs typeface="Segoe UI" pitchFamily="34" charset="0"/>
              </a:rPr>
              <a:t>Integrated Windows authentication-based applications can be defined as relying party trusts</a:t>
            </a:r>
          </a:p>
        </p:txBody>
      </p:sp>
      <p:sp>
        <p:nvSpPr>
          <p:cNvPr id="8" name="Slide Number Placeholder 3"/>
          <p:cNvSpPr>
            <a:spLocks noGrp="1"/>
          </p:cNvSpPr>
          <p:nvPr>
            <p:ph type="sldNum" sz="quarter" idx="4294967295"/>
          </p:nvPr>
        </p:nvSpPr>
        <p:spPr>
          <a:xfrm>
            <a:off x="9042400" y="6438239"/>
            <a:ext cx="2844800" cy="365125"/>
          </a:xfrm>
          <a:prstGeom prst="rect">
            <a:avLst/>
          </a:prstGeom>
        </p:spPr>
        <p:txBody>
          <a:bodyPr/>
          <a:lstStyle>
            <a:lvl1pPr>
              <a:defRPr>
                <a:solidFill>
                  <a:schemeClr val="bg1"/>
                </a:solidFill>
                <a:latin typeface="+mn-lt"/>
              </a:defRPr>
            </a:lvl1pPr>
          </a:lstStyle>
          <a:p>
            <a:pPr algn="r"/>
            <a:fld id="{74A398B2-5A34-1A4A-811E-F4027282568C}" type="slidenum">
              <a:rPr lang="en-US" sz="1070" smtClean="0">
                <a:solidFill>
                  <a:srgbClr val="000000"/>
                </a:solidFill>
              </a:rPr>
              <a:pPr algn="r"/>
              <a:t>21</a:t>
            </a:fld>
            <a:endParaRPr lang="en-US" sz="1070" dirty="0">
              <a:solidFill>
                <a:srgbClr val="000000"/>
              </a:solidFill>
            </a:endParaRPr>
          </a:p>
        </p:txBody>
      </p:sp>
    </p:spTree>
    <p:extLst>
      <p:ext uri="{BB962C8B-B14F-4D97-AF65-F5344CB8AC3E}">
        <p14:creationId xmlns:p14="http://schemas.microsoft.com/office/powerpoint/2010/main" val="38131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400"/>
            <a:ext cx="6299200" cy="690189"/>
          </a:xfrm>
        </p:spPr>
        <p:txBody>
          <a:bodyPr>
            <a:normAutofit/>
          </a:bodyPr>
          <a:lstStyle/>
          <a:p>
            <a:r>
              <a:rPr lang="en-US" sz="2670" dirty="0"/>
              <a:t>Pre-Authentication</a:t>
            </a:r>
          </a:p>
        </p:txBody>
      </p:sp>
      <p:sp>
        <p:nvSpPr>
          <p:cNvPr id="5" name="Rectangle 4"/>
          <p:cNvSpPr/>
          <p:nvPr/>
        </p:nvSpPr>
        <p:spPr bwMode="auto">
          <a:xfrm>
            <a:off x="406400" y="1905000"/>
            <a:ext cx="5689600" cy="4061128"/>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t" anchorCtr="0" forceAA="0" compatLnSpc="1">
            <a:prstTxWarp prst="textNoShape">
              <a:avLst/>
            </a:prstTxWarp>
            <a:noAutofit/>
          </a:bodyPr>
          <a:lstStyle/>
          <a:p>
            <a:pPr marL="342900" indent="-342900" defTabSz="609585">
              <a:buFont typeface="Arial" panose="020B0604020202020204" pitchFamily="34" charset="0"/>
              <a:buChar char="•"/>
            </a:pPr>
            <a:endParaRPr lang="en-US" sz="2133" dirty="0" smtClean="0">
              <a:solidFill>
                <a:srgbClr val="FFFFFF"/>
              </a:solidFill>
            </a:endParaRPr>
          </a:p>
          <a:p>
            <a:pPr marL="342900" indent="-342900" defTabSz="609585">
              <a:buFont typeface="Arial" panose="020B0604020202020204" pitchFamily="34" charset="0"/>
              <a:buChar char="•"/>
            </a:pPr>
            <a:r>
              <a:rPr lang="en-US" sz="2133" dirty="0" smtClean="0">
                <a:solidFill>
                  <a:srgbClr val="FFFFFF"/>
                </a:solidFill>
              </a:rPr>
              <a:t>Ensures </a:t>
            </a:r>
            <a:r>
              <a:rPr lang="en-US" sz="2133" dirty="0">
                <a:solidFill>
                  <a:srgbClr val="FFFFFF"/>
                </a:solidFill>
              </a:rPr>
              <a:t>all traffic to published web applications is authenticated</a:t>
            </a:r>
          </a:p>
          <a:p>
            <a:pPr marL="342900" indent="-342900" defTabSz="609585">
              <a:buFont typeface="Arial" panose="020B0604020202020204" pitchFamily="34" charset="0"/>
              <a:buChar char="•"/>
            </a:pPr>
            <a:endParaRPr lang="en-US" sz="2133" dirty="0">
              <a:solidFill>
                <a:srgbClr val="FFFFFF"/>
              </a:solidFill>
            </a:endParaRPr>
          </a:p>
          <a:p>
            <a:pPr marL="342900" indent="-342900" defTabSz="609585">
              <a:buFont typeface="Arial" panose="020B0604020202020204" pitchFamily="34" charset="0"/>
              <a:buChar char="•"/>
            </a:pPr>
            <a:r>
              <a:rPr lang="en-US" sz="2133" dirty="0">
                <a:solidFill>
                  <a:srgbClr val="FFFFFF"/>
                </a:solidFill>
              </a:rPr>
              <a:t>Supported Clients</a:t>
            </a:r>
            <a:r>
              <a:rPr lang="en-US" sz="2133" dirty="0" smtClean="0">
                <a:solidFill>
                  <a:srgbClr val="FFFFFF"/>
                </a:solidFill>
              </a:rPr>
              <a:t>:</a:t>
            </a:r>
            <a:endParaRPr lang="en-US" sz="2133" dirty="0">
              <a:solidFill>
                <a:srgbClr val="FFFFFF"/>
              </a:solidFill>
            </a:endParaRPr>
          </a:p>
          <a:p>
            <a:pPr marL="720000" indent="-380990" defTabSz="1243625">
              <a:buFont typeface="Courier New" panose="02070309020205020404" pitchFamily="49" charset="0"/>
              <a:buChar char="o"/>
              <a:defRPr/>
            </a:pPr>
            <a:r>
              <a:rPr lang="en-US" dirty="0">
                <a:solidFill>
                  <a:srgbClr val="FFFFFF"/>
                </a:solidFill>
              </a:rPr>
              <a:t>Any browser that supports </a:t>
            </a:r>
            <a:r>
              <a:rPr lang="en-US" dirty="0" smtClean="0">
                <a:solidFill>
                  <a:srgbClr val="FFFFFF"/>
                </a:solidFill>
              </a:rPr>
              <a:t>HTTP </a:t>
            </a:r>
            <a:r>
              <a:rPr lang="en-US" dirty="0">
                <a:solidFill>
                  <a:srgbClr val="FFFFFF"/>
                </a:solidFill>
              </a:rPr>
              <a:t>redirects</a:t>
            </a:r>
          </a:p>
          <a:p>
            <a:pPr marL="720000" indent="-380990" defTabSz="1243625">
              <a:buFont typeface="Courier New" panose="02070309020205020404" pitchFamily="49" charset="0"/>
              <a:buChar char="o"/>
              <a:defRPr/>
            </a:pPr>
            <a:r>
              <a:rPr lang="en-US" dirty="0">
                <a:solidFill>
                  <a:srgbClr val="FFFFFF"/>
                </a:solidFill>
              </a:rPr>
              <a:t>Microsoft Office </a:t>
            </a:r>
            <a:r>
              <a:rPr lang="en-US" dirty="0" smtClean="0">
                <a:solidFill>
                  <a:srgbClr val="FFFFFF"/>
                </a:solidFill>
              </a:rPr>
              <a:t>Forms Based </a:t>
            </a:r>
            <a:r>
              <a:rPr lang="en-US" dirty="0">
                <a:solidFill>
                  <a:srgbClr val="FFFFFF"/>
                </a:solidFill>
              </a:rPr>
              <a:t>Authentication (MSOFBA)</a:t>
            </a:r>
          </a:p>
          <a:p>
            <a:pPr marL="720000" indent="-380990" defTabSz="1243625">
              <a:buFont typeface="Courier New" panose="02070309020205020404" pitchFamily="49" charset="0"/>
              <a:buChar char="o"/>
              <a:defRPr/>
            </a:pPr>
            <a:r>
              <a:rPr lang="en-US" dirty="0">
                <a:solidFill>
                  <a:srgbClr val="FFFFFF"/>
                </a:solidFill>
              </a:rPr>
              <a:t>Windows Store </a:t>
            </a:r>
            <a:r>
              <a:rPr lang="en-US" dirty="0" smtClean="0">
                <a:solidFill>
                  <a:srgbClr val="FFFFFF"/>
                </a:solidFill>
              </a:rPr>
              <a:t>Apps </a:t>
            </a:r>
            <a:r>
              <a:rPr lang="en-US" dirty="0">
                <a:solidFill>
                  <a:srgbClr val="FFFFFF"/>
                </a:solidFill>
              </a:rPr>
              <a:t>and RESTful applications with clients that use the Web Authentication Broker for authentication</a:t>
            </a:r>
          </a:p>
        </p:txBody>
      </p:sp>
      <p:sp>
        <p:nvSpPr>
          <p:cNvPr id="54" name="Rectangle 53"/>
          <p:cNvSpPr/>
          <p:nvPr/>
        </p:nvSpPr>
        <p:spPr bwMode="auto">
          <a:xfrm>
            <a:off x="6245309" y="1905000"/>
            <a:ext cx="5641892" cy="4061128"/>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t" anchorCtr="0" forceAA="0" compatLnSpc="1">
            <a:prstTxWarp prst="textNoShape">
              <a:avLst/>
            </a:prstTxWarp>
            <a:noAutofit/>
          </a:bodyPr>
          <a:lstStyle/>
          <a:p>
            <a:pPr defTabSz="1243625">
              <a:defRPr/>
            </a:pPr>
            <a:endParaRPr lang="en-US" sz="2133" dirty="0">
              <a:solidFill>
                <a:srgbClr val="FFFFFF"/>
              </a:solidFill>
            </a:endParaRPr>
          </a:p>
          <a:p>
            <a:pPr defTabSz="1243625">
              <a:defRPr/>
            </a:pPr>
            <a:r>
              <a:rPr lang="en-US" sz="2133" dirty="0">
                <a:solidFill>
                  <a:srgbClr val="FFFFFF"/>
                </a:solidFill>
              </a:rPr>
              <a:t>Pass-through pre-authentication does not require users to enter credentials before connecting to published applications but the application may require authentication to view content</a:t>
            </a:r>
            <a:endParaRPr lang="en-US" sz="2133" b="1" i="1" dirty="0">
              <a:solidFill>
                <a:srgbClr val="FFFFFF"/>
              </a:solidFill>
            </a:endParaRPr>
          </a:p>
        </p:txBody>
      </p:sp>
      <p:sp>
        <p:nvSpPr>
          <p:cNvPr id="55" name="Rectangle 60"/>
          <p:cNvSpPr/>
          <p:nvPr/>
        </p:nvSpPr>
        <p:spPr bwMode="auto">
          <a:xfrm>
            <a:off x="406400" y="1439021"/>
            <a:ext cx="5689600" cy="465980"/>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chemeClr val="bg1">
              <a:lumMod val="75000"/>
              <a:lumOff val="25000"/>
            </a:schemeClr>
          </a:solidFill>
          <a:ln w="25400" cap="flat" cmpd="sng" algn="ctr">
            <a:noFill/>
            <a:prstDash val="solid"/>
          </a:ln>
          <a:effectLst/>
        </p:spPr>
        <p:txBody>
          <a:bodyPr lIns="76175" tIns="38088" rIns="76175" bIns="38088" rtlCol="0" anchor="ctr"/>
          <a:lstStyle/>
          <a:p>
            <a:pPr algn="ctr" defTabSz="761729">
              <a:defRPr/>
            </a:pPr>
            <a:r>
              <a:rPr lang="en-US" sz="1867" b="1" dirty="0" smtClean="0">
                <a:gradFill>
                  <a:gsLst>
                    <a:gs pos="0">
                      <a:srgbClr val="FFFFFF"/>
                    </a:gs>
                    <a:gs pos="100000">
                      <a:srgbClr val="FFFFFF"/>
                    </a:gs>
                  </a:gsLst>
                  <a:lin ang="5400000" scaled="0"/>
                </a:gradFill>
                <a:ea typeface="Segoe UI" pitchFamily="34" charset="0"/>
                <a:cs typeface="Segoe UI" pitchFamily="34" charset="0"/>
              </a:rPr>
              <a:t>AD FS </a:t>
            </a:r>
            <a:r>
              <a:rPr lang="en-US" sz="1867" b="1" dirty="0">
                <a:gradFill>
                  <a:gsLst>
                    <a:gs pos="0">
                      <a:srgbClr val="FFFFFF"/>
                    </a:gs>
                    <a:gs pos="100000">
                      <a:srgbClr val="FFFFFF"/>
                    </a:gs>
                  </a:gsLst>
                  <a:lin ang="5400000" scaled="0"/>
                </a:gradFill>
                <a:ea typeface="Segoe UI" pitchFamily="34" charset="0"/>
                <a:cs typeface="Segoe UI" pitchFamily="34" charset="0"/>
              </a:rPr>
              <a:t>Pre-authentication</a:t>
            </a:r>
          </a:p>
        </p:txBody>
      </p:sp>
      <p:sp>
        <p:nvSpPr>
          <p:cNvPr id="56" name="Rectangle 60"/>
          <p:cNvSpPr/>
          <p:nvPr/>
        </p:nvSpPr>
        <p:spPr bwMode="auto">
          <a:xfrm>
            <a:off x="6245309" y="1440125"/>
            <a:ext cx="5641892" cy="465980"/>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chemeClr val="bg1">
              <a:lumMod val="75000"/>
              <a:lumOff val="25000"/>
            </a:schemeClr>
          </a:solidFill>
          <a:ln w="25400" cap="flat" cmpd="sng" algn="ctr">
            <a:noFill/>
            <a:prstDash val="solid"/>
          </a:ln>
          <a:effectLst/>
        </p:spPr>
        <p:txBody>
          <a:bodyPr lIns="76175" tIns="38088" rIns="76175" bIns="38088" rtlCol="0" anchor="ctr"/>
          <a:lstStyle/>
          <a:p>
            <a:pPr algn="ctr" defTabSz="1243625">
              <a:defRPr/>
            </a:pPr>
            <a:r>
              <a:rPr lang="en-US" sz="1867" b="1" dirty="0">
                <a:gradFill>
                  <a:gsLst>
                    <a:gs pos="0">
                      <a:srgbClr val="FFFFFF"/>
                    </a:gs>
                    <a:gs pos="100000">
                      <a:srgbClr val="FFFFFF"/>
                    </a:gs>
                  </a:gsLst>
                  <a:lin ang="5400000" scaled="0"/>
                </a:gradFill>
                <a:ea typeface="Segoe UI" pitchFamily="34" charset="0"/>
                <a:cs typeface="Segoe UI" pitchFamily="34" charset="0"/>
              </a:rPr>
              <a:t>Pass-through Pre-authentication</a:t>
            </a:r>
          </a:p>
        </p:txBody>
      </p:sp>
      <p:sp>
        <p:nvSpPr>
          <p:cNvPr id="7" name="Slide Number Placeholder 3"/>
          <p:cNvSpPr>
            <a:spLocks noGrp="1"/>
          </p:cNvSpPr>
          <p:nvPr>
            <p:ph type="sldNum" sz="quarter" idx="11"/>
          </p:nvPr>
        </p:nvSpPr>
        <p:spPr>
          <a:xfrm>
            <a:off x="9042400" y="6356351"/>
            <a:ext cx="2844800" cy="365125"/>
          </a:xfrm>
        </p:spPr>
        <p:txBody>
          <a:bodyPr/>
          <a:lstStyle>
            <a:lvl1pPr>
              <a:defRPr>
                <a:solidFill>
                  <a:schemeClr val="bg1"/>
                </a:solidFill>
                <a:latin typeface="+mn-lt"/>
              </a:defRPr>
            </a:lvl1pPr>
          </a:lstStyle>
          <a:p>
            <a:fld id="{74A398B2-5A34-1A4A-811E-F4027282568C}"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96637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7800"/>
            <a:ext cx="6807200" cy="812800"/>
          </a:xfrm>
        </p:spPr>
        <p:txBody>
          <a:bodyPr>
            <a:noAutofit/>
          </a:bodyPr>
          <a:lstStyle/>
          <a:p>
            <a:r>
              <a:rPr lang="en-US" sz="2670" dirty="0"/>
              <a:t>Authentication Capabilities</a:t>
            </a:r>
          </a:p>
        </p:txBody>
      </p:sp>
      <p:sp>
        <p:nvSpPr>
          <p:cNvPr id="5" name="Rectangle 6"/>
          <p:cNvSpPr>
            <a:spLocks noChangeArrowheads="1"/>
          </p:cNvSpPr>
          <p:nvPr/>
        </p:nvSpPr>
        <p:spPr bwMode="auto">
          <a:xfrm>
            <a:off x="711201" y="1193800"/>
            <a:ext cx="2193628" cy="1320800"/>
          </a:xfrm>
          <a:prstGeom prst="rect">
            <a:avLst/>
          </a:prstGeom>
          <a:solidFill>
            <a:schemeClr val="accent1"/>
          </a:solidFill>
          <a:ln w="9525" algn="ctr">
            <a:noFill/>
            <a:miter lim="800000"/>
            <a:headEnd/>
            <a:tailEnd/>
          </a:ln>
        </p:spPr>
        <p:txBody>
          <a:bodyPr lIns="182880" tIns="37744" rIns="91440" bIns="173736" anchor="b"/>
          <a:lstStyle/>
          <a:p>
            <a:pPr defTabSz="1036850">
              <a:lnSpc>
                <a:spcPct val="80000"/>
              </a:lnSpc>
              <a:spcAft>
                <a:spcPct val="35000"/>
              </a:spcAft>
            </a:pPr>
            <a:r>
              <a:rPr lang="en-US" sz="1867" dirty="0">
                <a:solidFill>
                  <a:srgbClr val="FFFFFE"/>
                </a:solidFill>
                <a:latin typeface="Segoe UI" panose="020B0502040204020203" pitchFamily="34" charset="0"/>
              </a:rPr>
              <a:t>Workplace Join</a:t>
            </a:r>
          </a:p>
        </p:txBody>
      </p:sp>
      <p:sp>
        <p:nvSpPr>
          <p:cNvPr id="6" name="Rectangle 6"/>
          <p:cNvSpPr>
            <a:spLocks noChangeArrowheads="1"/>
          </p:cNvSpPr>
          <p:nvPr/>
        </p:nvSpPr>
        <p:spPr bwMode="auto">
          <a:xfrm>
            <a:off x="3025597" y="1193800"/>
            <a:ext cx="8861603" cy="1320800"/>
          </a:xfrm>
          <a:prstGeom prst="rect">
            <a:avLst/>
          </a:prstGeom>
          <a:solidFill>
            <a:schemeClr val="bg1">
              <a:lumMod val="50000"/>
              <a:lumOff val="50000"/>
            </a:schemeClr>
          </a:solidFill>
          <a:ln w="9525" algn="ctr">
            <a:noFill/>
            <a:miter lim="800000"/>
            <a:headEnd/>
            <a:tailEnd/>
          </a:ln>
        </p:spPr>
        <p:txBody>
          <a:bodyPr lIns="274320" tIns="0" rIns="274320" bIns="0" anchor="ctr"/>
          <a:lstStyle/>
          <a:p>
            <a:pPr defTabSz="609585"/>
            <a:r>
              <a:rPr lang="en-US" sz="1867" dirty="0">
                <a:solidFill>
                  <a:srgbClr val="FFFFFF">
                    <a:lumMod val="95000"/>
                  </a:srgbClr>
                </a:solidFill>
              </a:rPr>
              <a:t>New feature of </a:t>
            </a:r>
            <a:r>
              <a:rPr lang="en-US" sz="1867" dirty="0" smtClean="0">
                <a:solidFill>
                  <a:srgbClr val="FFFFFF">
                    <a:lumMod val="95000"/>
                  </a:srgbClr>
                </a:solidFill>
              </a:rPr>
              <a:t>AD FS </a:t>
            </a:r>
            <a:r>
              <a:rPr lang="en-US" sz="1867" dirty="0">
                <a:solidFill>
                  <a:srgbClr val="FFFFFF">
                    <a:lumMod val="95000"/>
                  </a:srgbClr>
                </a:solidFill>
              </a:rPr>
              <a:t>in Windows Server 2012 R2. When this feature is enabled, the AD FS administrator can configure all applications, or individual applications, to require devices to be registered before they can gain access to published applications</a:t>
            </a:r>
          </a:p>
        </p:txBody>
      </p:sp>
      <p:sp>
        <p:nvSpPr>
          <p:cNvPr id="13" name="Rectangle 6"/>
          <p:cNvSpPr>
            <a:spLocks noChangeArrowheads="1"/>
          </p:cNvSpPr>
          <p:nvPr/>
        </p:nvSpPr>
        <p:spPr bwMode="auto">
          <a:xfrm>
            <a:off x="711199" y="2593181"/>
            <a:ext cx="2193628" cy="937420"/>
          </a:xfrm>
          <a:prstGeom prst="rect">
            <a:avLst/>
          </a:prstGeom>
          <a:solidFill>
            <a:schemeClr val="accent1"/>
          </a:solidFill>
          <a:ln w="9525" algn="ctr">
            <a:noFill/>
            <a:miter lim="800000"/>
            <a:headEnd/>
            <a:tailEnd/>
          </a:ln>
        </p:spPr>
        <p:txBody>
          <a:bodyPr lIns="182880" tIns="37744" rIns="91440" bIns="173736" anchor="b"/>
          <a:lstStyle/>
          <a:p>
            <a:pPr defTabSz="1036850">
              <a:lnSpc>
                <a:spcPct val="80000"/>
              </a:lnSpc>
              <a:spcAft>
                <a:spcPct val="35000"/>
              </a:spcAft>
            </a:pPr>
            <a:r>
              <a:rPr lang="en-US" sz="1867" dirty="0">
                <a:solidFill>
                  <a:srgbClr val="FFFFFE"/>
                </a:solidFill>
                <a:latin typeface="Segoe UI" panose="020B0502040204020203" pitchFamily="34" charset="0"/>
              </a:rPr>
              <a:t>SSO</a:t>
            </a:r>
          </a:p>
        </p:txBody>
      </p:sp>
      <p:sp>
        <p:nvSpPr>
          <p:cNvPr id="14" name="Rectangle 6"/>
          <p:cNvSpPr>
            <a:spLocks noChangeArrowheads="1"/>
          </p:cNvSpPr>
          <p:nvPr/>
        </p:nvSpPr>
        <p:spPr bwMode="auto">
          <a:xfrm>
            <a:off x="3025597" y="2599365"/>
            <a:ext cx="8861603" cy="931236"/>
          </a:xfrm>
          <a:prstGeom prst="rect">
            <a:avLst/>
          </a:prstGeom>
          <a:solidFill>
            <a:schemeClr val="bg1">
              <a:lumMod val="50000"/>
              <a:lumOff val="50000"/>
            </a:schemeClr>
          </a:solidFill>
          <a:ln w="9525" algn="ctr">
            <a:noFill/>
            <a:miter lim="800000"/>
            <a:headEnd/>
            <a:tailEnd/>
          </a:ln>
        </p:spPr>
        <p:txBody>
          <a:bodyPr lIns="274320" tIns="0" rIns="274320" bIns="0" anchor="ctr"/>
          <a:lstStyle/>
          <a:p>
            <a:pPr defTabSz="609585"/>
            <a:r>
              <a:rPr lang="en-US" sz="1867" dirty="0">
                <a:solidFill>
                  <a:srgbClr val="FFFFFF">
                    <a:lumMod val="95000"/>
                  </a:srgbClr>
                </a:solidFill>
              </a:rPr>
              <a:t>Allows users to enter credentials once and be authenticated to all supported published applications using claims or Kerberos Constrained Delegation</a:t>
            </a:r>
          </a:p>
        </p:txBody>
      </p:sp>
      <p:sp>
        <p:nvSpPr>
          <p:cNvPr id="15" name="Rectangle 6"/>
          <p:cNvSpPr>
            <a:spLocks noChangeArrowheads="1"/>
          </p:cNvSpPr>
          <p:nvPr/>
        </p:nvSpPr>
        <p:spPr bwMode="auto">
          <a:xfrm>
            <a:off x="711201" y="3646970"/>
            <a:ext cx="2193628" cy="899631"/>
          </a:xfrm>
          <a:prstGeom prst="rect">
            <a:avLst/>
          </a:prstGeom>
          <a:solidFill>
            <a:schemeClr val="accent1"/>
          </a:solidFill>
          <a:ln w="9525" algn="ctr">
            <a:noFill/>
            <a:miter lim="800000"/>
            <a:headEnd/>
            <a:tailEnd/>
          </a:ln>
        </p:spPr>
        <p:txBody>
          <a:bodyPr lIns="182880" tIns="37744" rIns="91440" bIns="173736" anchor="b"/>
          <a:lstStyle/>
          <a:p>
            <a:pPr defTabSz="1036850">
              <a:lnSpc>
                <a:spcPct val="80000"/>
              </a:lnSpc>
              <a:spcAft>
                <a:spcPct val="35000"/>
              </a:spcAft>
            </a:pPr>
            <a:r>
              <a:rPr lang="en-US" sz="1867" dirty="0" smtClean="0">
                <a:solidFill>
                  <a:srgbClr val="FFFFFE"/>
                </a:solidFill>
                <a:latin typeface="Segoe UI" panose="020B0502040204020203" pitchFamily="34" charset="0"/>
              </a:rPr>
              <a:t>Multi-factor </a:t>
            </a:r>
            <a:r>
              <a:rPr lang="en-US" sz="1867" dirty="0">
                <a:solidFill>
                  <a:srgbClr val="FFFFFE"/>
                </a:solidFill>
                <a:latin typeface="Segoe UI" panose="020B0502040204020203" pitchFamily="34" charset="0"/>
              </a:rPr>
              <a:t>Authentication</a:t>
            </a:r>
          </a:p>
        </p:txBody>
      </p:sp>
      <p:sp>
        <p:nvSpPr>
          <p:cNvPr id="16" name="Rectangle 6"/>
          <p:cNvSpPr>
            <a:spLocks noChangeArrowheads="1"/>
          </p:cNvSpPr>
          <p:nvPr/>
        </p:nvSpPr>
        <p:spPr bwMode="auto">
          <a:xfrm>
            <a:off x="3018529" y="3646970"/>
            <a:ext cx="8861603" cy="899631"/>
          </a:xfrm>
          <a:prstGeom prst="rect">
            <a:avLst/>
          </a:prstGeom>
          <a:solidFill>
            <a:schemeClr val="bg1">
              <a:lumMod val="50000"/>
              <a:lumOff val="50000"/>
            </a:schemeClr>
          </a:solidFill>
          <a:ln w="9525" algn="ctr">
            <a:noFill/>
            <a:miter lim="800000"/>
            <a:headEnd/>
            <a:tailEnd/>
          </a:ln>
        </p:spPr>
        <p:txBody>
          <a:bodyPr lIns="274320" tIns="0" rIns="274320" bIns="0" anchor="ctr"/>
          <a:lstStyle/>
          <a:p>
            <a:pPr defTabSz="609585" fontAlgn="t"/>
            <a:r>
              <a:rPr lang="en-US" sz="1867" dirty="0">
                <a:solidFill>
                  <a:srgbClr val="FFFFFF">
                    <a:lumMod val="95000"/>
                  </a:srgbClr>
                </a:solidFill>
              </a:rPr>
              <a:t>AD FS can be configured to require users to authenticate with more than one authentication scheme; for example, a one-time password or a smart card</a:t>
            </a:r>
          </a:p>
        </p:txBody>
      </p:sp>
      <p:sp>
        <p:nvSpPr>
          <p:cNvPr id="17" name="Rectangle 6"/>
          <p:cNvSpPr>
            <a:spLocks noChangeArrowheads="1"/>
          </p:cNvSpPr>
          <p:nvPr/>
        </p:nvSpPr>
        <p:spPr bwMode="auto">
          <a:xfrm>
            <a:off x="711198" y="4662969"/>
            <a:ext cx="2193628" cy="1306031"/>
          </a:xfrm>
          <a:prstGeom prst="rect">
            <a:avLst/>
          </a:prstGeom>
          <a:solidFill>
            <a:schemeClr val="accent1"/>
          </a:solidFill>
          <a:ln w="9525" algn="ctr">
            <a:noFill/>
            <a:miter lim="800000"/>
            <a:headEnd/>
            <a:tailEnd/>
          </a:ln>
        </p:spPr>
        <p:txBody>
          <a:bodyPr lIns="182880" tIns="37744" rIns="91440" bIns="173736" anchor="b"/>
          <a:lstStyle/>
          <a:p>
            <a:pPr defTabSz="1036850">
              <a:lnSpc>
                <a:spcPct val="80000"/>
              </a:lnSpc>
              <a:spcAft>
                <a:spcPct val="35000"/>
              </a:spcAft>
            </a:pPr>
            <a:r>
              <a:rPr lang="en-US" sz="1867" dirty="0" smtClean="0">
                <a:solidFill>
                  <a:srgbClr val="FFFFFE"/>
                </a:solidFill>
                <a:latin typeface="Segoe UI" panose="020B0502040204020203" pitchFamily="34" charset="0"/>
              </a:rPr>
              <a:t>Multi-factor </a:t>
            </a:r>
            <a:r>
              <a:rPr lang="en-US" sz="1867" dirty="0">
                <a:solidFill>
                  <a:srgbClr val="FFFFFE"/>
                </a:solidFill>
                <a:latin typeface="Segoe UI" panose="020B0502040204020203" pitchFamily="34" charset="0"/>
              </a:rPr>
              <a:t>Authentication Access Control</a:t>
            </a:r>
          </a:p>
        </p:txBody>
      </p:sp>
      <p:sp>
        <p:nvSpPr>
          <p:cNvPr id="18" name="Rectangle 6"/>
          <p:cNvSpPr>
            <a:spLocks noChangeArrowheads="1"/>
          </p:cNvSpPr>
          <p:nvPr/>
        </p:nvSpPr>
        <p:spPr bwMode="auto">
          <a:xfrm>
            <a:off x="3018529" y="4662970"/>
            <a:ext cx="8861603" cy="1306031"/>
          </a:xfrm>
          <a:prstGeom prst="rect">
            <a:avLst/>
          </a:prstGeom>
          <a:solidFill>
            <a:schemeClr val="bg1">
              <a:lumMod val="50000"/>
              <a:lumOff val="50000"/>
            </a:schemeClr>
          </a:solidFill>
          <a:ln w="9525" algn="ctr">
            <a:noFill/>
            <a:miter lim="800000"/>
            <a:headEnd/>
            <a:tailEnd/>
          </a:ln>
        </p:spPr>
        <p:txBody>
          <a:bodyPr lIns="274320" tIns="0" rIns="274320" bIns="0" anchor="ctr"/>
          <a:lstStyle/>
          <a:p>
            <a:pPr defTabSz="609585"/>
            <a:r>
              <a:rPr lang="en-US" sz="1867" dirty="0">
                <a:solidFill>
                  <a:srgbClr val="FFFFFF">
                    <a:lumMod val="95000"/>
                  </a:srgbClr>
                </a:solidFill>
              </a:rPr>
              <a:t>Access control in AD FS is implemented with authorization claim rules that are used to issue a permit or deny claims that will determine whether a user or a group of users will be allowed to access AD FS-secured resources or not. Authorization rules can only be set on relying party trusts</a:t>
            </a:r>
          </a:p>
        </p:txBody>
      </p:sp>
      <p:sp>
        <p:nvSpPr>
          <p:cNvPr id="11" name="Slide Number Placeholder 3"/>
          <p:cNvSpPr>
            <a:spLocks noGrp="1"/>
          </p:cNvSpPr>
          <p:nvPr>
            <p:ph type="sldNum" sz="quarter" idx="11"/>
          </p:nvPr>
        </p:nvSpPr>
        <p:spPr>
          <a:xfrm>
            <a:off x="9042400" y="6356351"/>
            <a:ext cx="2844800" cy="365125"/>
          </a:xfrm>
        </p:spPr>
        <p:txBody>
          <a:bodyPr/>
          <a:lstStyle>
            <a:lvl1pPr>
              <a:defRPr>
                <a:solidFill>
                  <a:schemeClr val="bg1"/>
                </a:solidFill>
                <a:latin typeface="+mn-lt"/>
              </a:defRPr>
            </a:lvl1pPr>
          </a:lstStyle>
          <a:p>
            <a:fld id="{74A398B2-5A34-1A4A-811E-F4027282568C}"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01324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AD FS Proxy?</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24</a:t>
            </a:fld>
            <a:endParaRPr lang="en-US" dirty="0">
              <a:solidFill>
                <a:srgbClr val="000000"/>
              </a:solidFill>
            </a:endParaRPr>
          </a:p>
        </p:txBody>
      </p:sp>
      <p:sp>
        <p:nvSpPr>
          <p:cNvPr id="15" name="Freeform 128"/>
          <p:cNvSpPr>
            <a:spLocks noChangeAspect="1"/>
          </p:cNvSpPr>
          <p:nvPr/>
        </p:nvSpPr>
        <p:spPr bwMode="black">
          <a:xfrm>
            <a:off x="2618705" y="1530903"/>
            <a:ext cx="3615217" cy="19970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2">
              <a:lumMod val="25000"/>
              <a:lumOff val="75000"/>
            </a:schemeClr>
          </a:solidFill>
          <a:ln w="38100">
            <a:solidFill>
              <a:schemeClr val="tx1"/>
            </a:solidFill>
          </a:ln>
          <a:extLst/>
        </p:spPr>
        <p:txBody>
          <a:bodyPr vert="horz" wrap="square" lIns="121920" tIns="60960" rIns="121920" bIns="60960" numCol="1" anchor="t" anchorCtr="0" compatLnSpc="1">
            <a:prstTxWarp prst="textNoShape">
              <a:avLst/>
            </a:prstTxWarp>
          </a:bodyPr>
          <a:lstStyle/>
          <a:p>
            <a:pPr defTabSz="1243306"/>
            <a:endParaRPr lang="en-US" sz="2400" dirty="0">
              <a:solidFill>
                <a:srgbClr val="505050"/>
              </a:solidFill>
            </a:endParaRPr>
          </a:p>
        </p:txBody>
      </p:sp>
      <p:sp>
        <p:nvSpPr>
          <p:cNvPr id="23" name="Rectangle 22"/>
          <p:cNvSpPr/>
          <p:nvPr/>
        </p:nvSpPr>
        <p:spPr bwMode="auto">
          <a:xfrm>
            <a:off x="7721601" y="2108496"/>
            <a:ext cx="4348279" cy="1084853"/>
          </a:xfrm>
          <a:prstGeom prst="rect">
            <a:avLst/>
          </a:prstGeom>
          <a:solidFill>
            <a:srgbClr val="505050"/>
          </a:solidFill>
          <a:ln w="10795" cap="flat" cmpd="sng" algn="ctr">
            <a:noFill/>
            <a:prstDash val="solid"/>
            <a:headEnd type="none" w="med" len="med"/>
            <a:tailEnd type="none" w="med" len="med"/>
          </a:ln>
          <a:effectLst/>
        </p:spPr>
        <p:txBody>
          <a:bodyPr vert="horz" wrap="square" lIns="121915" tIns="60957" rIns="121915" bIns="60957" numCol="1" rtlCol="0" anchor="ctr" anchorCtr="0" compatLnSpc="1">
            <a:prstTxWarp prst="textNoShape">
              <a:avLst/>
            </a:prstTxWarp>
          </a:bodyPr>
          <a:lstStyle/>
          <a:p>
            <a:pPr defTabSz="1217183">
              <a:lnSpc>
                <a:spcPct val="90000"/>
              </a:lnSpc>
              <a:defRPr/>
            </a:pPr>
            <a:r>
              <a:rPr lang="en-US" sz="2800" kern="0" dirty="0">
                <a:solidFill>
                  <a:srgbClr val="FFFFFF"/>
                </a:solidFill>
                <a:latin typeface="Segoe UI" panose="020B0502040204020203" pitchFamily="34" charset="0"/>
              </a:rPr>
              <a:t>Web Application </a:t>
            </a:r>
          </a:p>
          <a:p>
            <a:pPr defTabSz="1217183">
              <a:lnSpc>
                <a:spcPct val="90000"/>
              </a:lnSpc>
              <a:defRPr/>
            </a:pPr>
            <a:r>
              <a:rPr lang="en-US" sz="2800" kern="0" dirty="0">
                <a:solidFill>
                  <a:srgbClr val="FFFFFF"/>
                </a:solidFill>
                <a:latin typeface="Segoe UI" panose="020B0502040204020203" pitchFamily="34" charset="0"/>
              </a:rPr>
              <a:t>Proxy</a:t>
            </a:r>
          </a:p>
        </p:txBody>
      </p:sp>
      <p:sp>
        <p:nvSpPr>
          <p:cNvPr id="25" name="Right Arrow 24"/>
          <p:cNvSpPr/>
          <p:nvPr/>
        </p:nvSpPr>
        <p:spPr>
          <a:xfrm>
            <a:off x="6534133" y="2347370"/>
            <a:ext cx="984268" cy="678749"/>
          </a:xfrm>
          <a:prstGeom prst="right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pic>
        <p:nvPicPr>
          <p:cNvPr id="26"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3657600" y="1533867"/>
            <a:ext cx="1285533" cy="1285533"/>
          </a:xfrm>
          <a:prstGeom prst="rect">
            <a:avLst/>
          </a:prstGeom>
          <a:noFill/>
        </p:spPr>
      </p:pic>
      <p:sp>
        <p:nvSpPr>
          <p:cNvPr id="27" name="TextBox 26"/>
          <p:cNvSpPr txBox="1"/>
          <p:nvPr/>
        </p:nvSpPr>
        <p:spPr>
          <a:xfrm>
            <a:off x="2766443" y="2676357"/>
            <a:ext cx="2892613" cy="420564"/>
          </a:xfrm>
          <a:prstGeom prst="rect">
            <a:avLst/>
          </a:prstGeom>
          <a:noFill/>
        </p:spPr>
        <p:txBody>
          <a:bodyPr wrap="square" rtlCol="0">
            <a:spAutoFit/>
          </a:bodyPr>
          <a:lstStyle/>
          <a:p>
            <a:pPr algn="ctr" defTabSz="609585"/>
            <a:r>
              <a:rPr lang="en-US" sz="2133" dirty="0">
                <a:solidFill>
                  <a:srgbClr val="FFFFFF"/>
                </a:solidFill>
              </a:rPr>
              <a:t> </a:t>
            </a:r>
            <a:r>
              <a:rPr lang="en-US" sz="2133" dirty="0" smtClean="0">
                <a:solidFill>
                  <a:srgbClr val="FFFFFF"/>
                </a:solidFill>
              </a:rPr>
              <a:t>AD FS </a:t>
            </a:r>
            <a:r>
              <a:rPr lang="en-US" sz="2133" dirty="0">
                <a:solidFill>
                  <a:srgbClr val="FFFFFF"/>
                </a:solidFill>
              </a:rPr>
              <a:t>Proxy</a:t>
            </a:r>
          </a:p>
        </p:txBody>
      </p:sp>
      <p:sp>
        <p:nvSpPr>
          <p:cNvPr id="28" name="Content Placeholder 3"/>
          <p:cNvSpPr>
            <a:spLocks noGrp="1"/>
          </p:cNvSpPr>
          <p:nvPr>
            <p:ph sz="quarter" idx="13"/>
          </p:nvPr>
        </p:nvSpPr>
        <p:spPr>
          <a:xfrm>
            <a:off x="2946400" y="3961891"/>
            <a:ext cx="8229600" cy="2187743"/>
          </a:xfrm>
        </p:spPr>
        <p:txBody>
          <a:bodyPr>
            <a:normAutofit/>
          </a:bodyPr>
          <a:lstStyle/>
          <a:p>
            <a:pPr marL="609585" indent="-609585">
              <a:buFont typeface="Arial" panose="020B0604020202020204" pitchFamily="34" charset="0"/>
              <a:buChar char="•"/>
            </a:pPr>
            <a:r>
              <a:rPr lang="en-US" sz="2400" dirty="0" smtClean="0"/>
              <a:t>WAP is the evolution of AD FS Proxy</a:t>
            </a:r>
            <a:endParaRPr lang="en-US" sz="2400" dirty="0"/>
          </a:p>
          <a:p>
            <a:pPr marL="609585" indent="-609585">
              <a:buFont typeface="Arial" panose="020B0604020202020204" pitchFamily="34" charset="0"/>
              <a:buChar char="•"/>
            </a:pPr>
            <a:r>
              <a:rPr lang="en-US" sz="2400" dirty="0" smtClean="0"/>
              <a:t>Allows new scenarios</a:t>
            </a:r>
          </a:p>
          <a:p>
            <a:pPr marL="609585" indent="-609585">
              <a:buFont typeface="Arial" panose="020B0604020202020204" pitchFamily="34" charset="0"/>
              <a:buChar char="•"/>
            </a:pPr>
            <a:r>
              <a:rPr lang="en-US" sz="2400" dirty="0"/>
              <a:t>A</a:t>
            </a:r>
            <a:r>
              <a:rPr lang="en-US" sz="2400" dirty="0" smtClean="0"/>
              <a:t>llows to individually chose RP to publish</a:t>
            </a:r>
          </a:p>
          <a:p>
            <a:pPr marL="609585" indent="-609585">
              <a:buFont typeface="Arial" panose="020B0604020202020204" pitchFamily="34" charset="0"/>
              <a:buChar char="•"/>
            </a:pPr>
            <a:r>
              <a:rPr lang="en-US" sz="2400" dirty="0" smtClean="0"/>
              <a:t>Each WAP server can publish different apps</a:t>
            </a:r>
          </a:p>
        </p:txBody>
      </p:sp>
      <p:pic>
        <p:nvPicPr>
          <p:cNvPr id="4" name="Picture 3"/>
          <p:cNvPicPr>
            <a:picLocks noChangeAspect="1"/>
          </p:cNvPicPr>
          <p:nvPr/>
        </p:nvPicPr>
        <p:blipFill>
          <a:blip r:embed="rId4"/>
          <a:stretch>
            <a:fillRect/>
          </a:stretch>
        </p:blipFill>
        <p:spPr>
          <a:xfrm>
            <a:off x="10467833" y="2108496"/>
            <a:ext cx="1602047" cy="1084853"/>
          </a:xfrm>
          <a:prstGeom prst="rect">
            <a:avLst/>
          </a:prstGeom>
        </p:spPr>
      </p:pic>
    </p:spTree>
    <p:extLst>
      <p:ext uri="{BB962C8B-B14F-4D97-AF65-F5344CB8AC3E}">
        <p14:creationId xmlns:p14="http://schemas.microsoft.com/office/powerpoint/2010/main" val="51747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2179"/>
            <a:ext cx="8534400" cy="756821"/>
          </a:xfrm>
        </p:spPr>
        <p:txBody>
          <a:bodyPr>
            <a:noAutofit/>
          </a:bodyPr>
          <a:lstStyle/>
          <a:p>
            <a:r>
              <a:rPr lang="en-US" sz="2670" dirty="0"/>
              <a:t>Claims-Based Applications</a:t>
            </a:r>
          </a:p>
        </p:txBody>
      </p:sp>
      <p:sp>
        <p:nvSpPr>
          <p:cNvPr id="2" name="TextBox 1"/>
          <p:cNvSpPr txBox="1"/>
          <p:nvPr/>
        </p:nvSpPr>
        <p:spPr>
          <a:xfrm>
            <a:off x="304801" y="1193801"/>
            <a:ext cx="11431751" cy="1428431"/>
          </a:xfrm>
          <a:prstGeom prst="rect">
            <a:avLst/>
          </a:prstGeom>
          <a:noFill/>
        </p:spPr>
        <p:txBody>
          <a:bodyPr wrap="square" lIns="179285" tIns="143428" rIns="179285" bIns="143428" rtlCol="0">
            <a:spAutoFit/>
          </a:bodyPr>
          <a:lstStyle/>
          <a:p>
            <a:pPr marL="285750" indent="-285750" defTabSz="609585">
              <a:spcAft>
                <a:spcPts val="1200"/>
              </a:spcAft>
              <a:buFont typeface="Arial" panose="020B0604020202020204" pitchFamily="34" charset="0"/>
              <a:buChar char="•"/>
            </a:pPr>
            <a:r>
              <a:rPr lang="en-US" sz="1600" dirty="0">
                <a:solidFill>
                  <a:srgbClr val="000000"/>
                </a:solidFill>
              </a:rPr>
              <a:t>To publish an application that uses claims for authentication, you must add a relying party trust for the application to the Federation </a:t>
            </a:r>
            <a:r>
              <a:rPr lang="en-US" sz="1600" dirty="0" smtClean="0">
                <a:solidFill>
                  <a:srgbClr val="000000"/>
                </a:solidFill>
              </a:rPr>
              <a:t>Service </a:t>
            </a:r>
            <a:endParaRPr lang="en-US" sz="1600" dirty="0">
              <a:solidFill>
                <a:srgbClr val="000000"/>
              </a:solidFill>
            </a:endParaRPr>
          </a:p>
          <a:p>
            <a:pPr marL="285750" indent="-285750" defTabSz="609585">
              <a:spcAft>
                <a:spcPts val="1200"/>
              </a:spcAft>
              <a:buFont typeface="Arial" panose="020B0604020202020204" pitchFamily="34" charset="0"/>
              <a:buChar char="•"/>
            </a:pPr>
            <a:r>
              <a:rPr lang="en-US" sz="1600" dirty="0" smtClean="0">
                <a:solidFill>
                  <a:srgbClr val="000000"/>
                </a:solidFill>
              </a:rPr>
              <a:t>When </a:t>
            </a:r>
            <a:r>
              <a:rPr lang="en-US" sz="1600" dirty="0">
                <a:solidFill>
                  <a:srgbClr val="000000"/>
                </a:solidFill>
              </a:rPr>
              <a:t>publishing claims-based applications and accessing the application from a browser, the general authentication flow is as follows</a:t>
            </a:r>
            <a:r>
              <a:rPr lang="en-US" sz="1600" dirty="0" smtClean="0">
                <a:solidFill>
                  <a:srgbClr val="000000"/>
                </a:solidFill>
              </a:rPr>
              <a:t>:</a:t>
            </a:r>
            <a:endParaRPr lang="en-US" sz="1600" dirty="0">
              <a:solidFill>
                <a:srgbClr val="000000"/>
              </a:solidFill>
            </a:endParaRPr>
          </a:p>
        </p:txBody>
      </p:sp>
      <p:sp>
        <p:nvSpPr>
          <p:cNvPr id="5" name="Rectangle 4"/>
          <p:cNvSpPr/>
          <p:nvPr/>
        </p:nvSpPr>
        <p:spPr bwMode="auto">
          <a:xfrm>
            <a:off x="478221" y="2819400"/>
            <a:ext cx="11258331" cy="3657600"/>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t" anchorCtr="0" forceAA="0" compatLnSpc="1">
            <a:prstTxWarp prst="textNoShape">
              <a:avLst/>
            </a:prstTxWarp>
            <a:noAutofit/>
          </a:bodyPr>
          <a:lstStyle/>
          <a:p>
            <a:pPr marL="336170" indent="-336170" defTabSz="609585">
              <a:buFont typeface="+mj-lt"/>
              <a:buAutoNum type="arabicPeriod"/>
            </a:pPr>
            <a:endParaRPr lang="en-US" sz="1400" dirty="0">
              <a:solidFill>
                <a:srgbClr val="FFFFFF"/>
              </a:solidFill>
            </a:endParaRPr>
          </a:p>
          <a:p>
            <a:pPr marL="336170" indent="-336170" defTabSz="609585">
              <a:spcAft>
                <a:spcPts val="1200"/>
              </a:spcAft>
              <a:buFont typeface="+mj-lt"/>
              <a:buAutoNum type="arabicPeriod"/>
            </a:pPr>
            <a:r>
              <a:rPr lang="en-US" sz="1500" dirty="0">
                <a:solidFill>
                  <a:srgbClr val="FFFFFF"/>
                </a:solidFill>
              </a:rPr>
              <a:t>The client attempts to access a claims-based application using a web browser; for example, </a:t>
            </a:r>
            <a:r>
              <a:rPr lang="en-US" sz="1500" dirty="0">
                <a:solidFill>
                  <a:schemeClr val="tx1"/>
                </a:solidFill>
                <a:hlinkClick r:id="rId3"/>
              </a:rPr>
              <a:t>https://appserver.contoso.com/claimapp</a:t>
            </a:r>
            <a:r>
              <a:rPr lang="en-US" sz="1500" dirty="0" smtClean="0">
                <a:solidFill>
                  <a:schemeClr val="tx1"/>
                </a:solidFill>
                <a:hlinkClick r:id="rId3"/>
              </a:rPr>
              <a:t>/</a:t>
            </a:r>
            <a:endParaRPr lang="en-US" sz="1500" dirty="0" smtClean="0">
              <a:solidFill>
                <a:schemeClr val="tx1"/>
              </a:solidFill>
            </a:endParaRPr>
          </a:p>
          <a:p>
            <a:pPr marL="336170" indent="-336170" defTabSz="609585">
              <a:spcAft>
                <a:spcPts val="1200"/>
              </a:spcAft>
              <a:buFont typeface="+mj-lt"/>
              <a:buAutoNum type="arabicPeriod"/>
            </a:pPr>
            <a:r>
              <a:rPr lang="en-US" sz="1500" dirty="0" smtClean="0">
                <a:solidFill>
                  <a:srgbClr val="FFFFFF"/>
                </a:solidFill>
              </a:rPr>
              <a:t>The </a:t>
            </a:r>
            <a:r>
              <a:rPr lang="en-US" sz="1500" dirty="0">
                <a:solidFill>
                  <a:srgbClr val="FFFFFF"/>
                </a:solidFill>
              </a:rPr>
              <a:t>web browser sends an HTTPS request to the Web Application Proxy server which redirects the request to the AD FS </a:t>
            </a:r>
            <a:r>
              <a:rPr lang="en-US" sz="1500" dirty="0" smtClean="0">
                <a:solidFill>
                  <a:srgbClr val="FFFFFF"/>
                </a:solidFill>
              </a:rPr>
              <a:t>server</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The AD FS server authenticates the user and the device and redirects the request back to Web Application Proxy. The request now contains the edge token. The AD FS server adds a single sign-on (SSO) cookie to the request because the user has already performed authentication against the AD FS </a:t>
            </a:r>
            <a:r>
              <a:rPr lang="en-US" sz="1500" dirty="0" smtClean="0">
                <a:solidFill>
                  <a:srgbClr val="FFFFFF"/>
                </a:solidFill>
              </a:rPr>
              <a:t>server</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Web Application Proxy validates the token, adds its own cookie, and forwards the request to the backend </a:t>
            </a:r>
            <a:r>
              <a:rPr lang="en-US" sz="1500" dirty="0" smtClean="0">
                <a:solidFill>
                  <a:srgbClr val="FFFFFF"/>
                </a:solidFill>
              </a:rPr>
              <a:t>server</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The backend server redirects the request to the AD FS server to get the application security </a:t>
            </a:r>
            <a:r>
              <a:rPr lang="en-US" sz="1500" dirty="0" smtClean="0">
                <a:solidFill>
                  <a:srgbClr val="FFFFFF"/>
                </a:solidFill>
              </a:rPr>
              <a:t>token</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The request is redirected to the backend server by the </a:t>
            </a:r>
            <a:r>
              <a:rPr lang="en-US" sz="1500" dirty="0" smtClean="0">
                <a:solidFill>
                  <a:srgbClr val="FFFFFF"/>
                </a:solidFill>
              </a:rPr>
              <a:t>AD FS </a:t>
            </a:r>
            <a:r>
              <a:rPr lang="en-US" sz="1500" dirty="0">
                <a:solidFill>
                  <a:srgbClr val="FFFFFF"/>
                </a:solidFill>
              </a:rPr>
              <a:t>server. The request now contains the application token and the SSO cookie. The user is granted access to the application and is not required to enter a user name or </a:t>
            </a:r>
            <a:r>
              <a:rPr lang="en-US" sz="1500" dirty="0" smtClean="0">
                <a:solidFill>
                  <a:srgbClr val="FFFFFF"/>
                </a:solidFill>
              </a:rPr>
              <a:t>password</a:t>
            </a:r>
            <a:endParaRPr lang="en-US" sz="1500" dirty="0">
              <a:solidFill>
                <a:srgbClr val="FFFFFF"/>
              </a:solidFill>
            </a:endParaRPr>
          </a:p>
        </p:txBody>
      </p:sp>
      <p:sp>
        <p:nvSpPr>
          <p:cNvPr id="6" name="Slide Number Placeholder 3"/>
          <p:cNvSpPr>
            <a:spLocks noGrp="1"/>
          </p:cNvSpPr>
          <p:nvPr>
            <p:ph type="sldNum" sz="quarter" idx="11"/>
          </p:nvPr>
        </p:nvSpPr>
        <p:spPr>
          <a:xfrm>
            <a:off x="9042400" y="6356351"/>
            <a:ext cx="2844800" cy="365125"/>
          </a:xfrm>
        </p:spPr>
        <p:txBody>
          <a:bodyPr/>
          <a:lstStyle>
            <a:lvl1pPr>
              <a:defRPr>
                <a:solidFill>
                  <a:schemeClr val="bg1"/>
                </a:solidFill>
                <a:latin typeface="+mn-lt"/>
              </a:defRPr>
            </a:lvl1pPr>
          </a:lstStyle>
          <a:p>
            <a:fld id="{74A398B2-5A34-1A4A-811E-F4027282568C}"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2283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2179"/>
            <a:ext cx="9956800" cy="756821"/>
          </a:xfrm>
        </p:spPr>
        <p:txBody>
          <a:bodyPr>
            <a:noAutofit/>
          </a:bodyPr>
          <a:lstStyle/>
          <a:p>
            <a:r>
              <a:rPr lang="en-US" sz="2670" dirty="0"/>
              <a:t>Integrated Windows Authentication Applications</a:t>
            </a:r>
          </a:p>
        </p:txBody>
      </p:sp>
      <p:sp>
        <p:nvSpPr>
          <p:cNvPr id="2" name="TextBox 1"/>
          <p:cNvSpPr txBox="1"/>
          <p:nvPr/>
        </p:nvSpPr>
        <p:spPr>
          <a:xfrm>
            <a:off x="304800" y="889000"/>
            <a:ext cx="11277600" cy="2608305"/>
          </a:xfrm>
          <a:prstGeom prst="rect">
            <a:avLst/>
          </a:prstGeom>
          <a:noFill/>
        </p:spPr>
        <p:txBody>
          <a:bodyPr wrap="square" lIns="179285" tIns="143428" rIns="179285" bIns="143428" rtlCol="0">
            <a:spAutoFit/>
          </a:bodyPr>
          <a:lstStyle/>
          <a:p>
            <a:pPr defTabSz="609585">
              <a:spcAft>
                <a:spcPts val="1200"/>
              </a:spcAft>
            </a:pPr>
            <a:r>
              <a:rPr lang="en-US" sz="1600" dirty="0">
                <a:solidFill>
                  <a:srgbClr val="000000"/>
                </a:solidFill>
              </a:rPr>
              <a:t>You must add a non-claims-aware relying party trust for the application to the Federation </a:t>
            </a:r>
            <a:r>
              <a:rPr lang="en-US" sz="1600" dirty="0" smtClean="0">
                <a:solidFill>
                  <a:srgbClr val="000000"/>
                </a:solidFill>
              </a:rPr>
              <a:t>Service </a:t>
            </a:r>
            <a:endParaRPr lang="en-US" sz="1600" dirty="0">
              <a:solidFill>
                <a:srgbClr val="000000"/>
              </a:solidFill>
            </a:endParaRPr>
          </a:p>
          <a:p>
            <a:pPr marL="228594" indent="-228594" defTabSz="609585">
              <a:spcAft>
                <a:spcPts val="1200"/>
              </a:spcAft>
              <a:buFont typeface="Arial" panose="020B0604020202020204" pitchFamily="34" charset="0"/>
              <a:buChar char="•"/>
            </a:pPr>
            <a:r>
              <a:rPr lang="en-US" sz="1600" dirty="0" smtClean="0">
                <a:solidFill>
                  <a:srgbClr val="000000"/>
                </a:solidFill>
              </a:rPr>
              <a:t>For </a:t>
            </a:r>
            <a:r>
              <a:rPr lang="en-US" sz="1600" dirty="0">
                <a:solidFill>
                  <a:srgbClr val="000000"/>
                </a:solidFill>
              </a:rPr>
              <a:t>single sign-on (SSO) and to perform credentials delegation using Kerberos constrained delegation, the Web Application Proxy server must be joined to a </a:t>
            </a:r>
            <a:r>
              <a:rPr lang="en-US" sz="1600" dirty="0" smtClean="0">
                <a:solidFill>
                  <a:srgbClr val="000000"/>
                </a:solidFill>
              </a:rPr>
              <a:t>domain </a:t>
            </a:r>
            <a:endParaRPr lang="en-US" sz="1600" dirty="0">
              <a:solidFill>
                <a:srgbClr val="000000"/>
              </a:solidFill>
            </a:endParaRPr>
          </a:p>
          <a:p>
            <a:pPr marL="228594" indent="-228594" defTabSz="609585">
              <a:spcAft>
                <a:spcPts val="1200"/>
              </a:spcAft>
              <a:buFont typeface="Arial" panose="020B0604020202020204" pitchFamily="34" charset="0"/>
              <a:buChar char="•"/>
            </a:pPr>
            <a:r>
              <a:rPr lang="en-US" sz="1600" dirty="0" smtClean="0">
                <a:solidFill>
                  <a:srgbClr val="000000"/>
                </a:solidFill>
              </a:rPr>
              <a:t>Web </a:t>
            </a:r>
            <a:r>
              <a:rPr lang="en-US" sz="1600" dirty="0">
                <a:solidFill>
                  <a:srgbClr val="000000"/>
                </a:solidFill>
              </a:rPr>
              <a:t>Application Proxy server must be able to provide delegation (S4U) for users to the published </a:t>
            </a:r>
            <a:r>
              <a:rPr lang="en-US" sz="1600" dirty="0" smtClean="0">
                <a:solidFill>
                  <a:srgbClr val="000000"/>
                </a:solidFill>
              </a:rPr>
              <a:t>application</a:t>
            </a:r>
            <a:endParaRPr lang="en-US" sz="1600" dirty="0">
              <a:solidFill>
                <a:srgbClr val="000000"/>
              </a:solidFill>
            </a:endParaRPr>
          </a:p>
          <a:p>
            <a:pPr marL="228594" indent="-228594" defTabSz="609585">
              <a:spcAft>
                <a:spcPts val="1200"/>
              </a:spcAft>
              <a:buFont typeface="Arial" panose="020B0604020202020204" pitchFamily="34" charset="0"/>
              <a:buChar char="•"/>
            </a:pPr>
            <a:r>
              <a:rPr lang="en-US" sz="1600" dirty="0" smtClean="0">
                <a:solidFill>
                  <a:srgbClr val="000000"/>
                </a:solidFill>
              </a:rPr>
              <a:t>The </a:t>
            </a:r>
            <a:r>
              <a:rPr lang="en-US" sz="1600" dirty="0">
                <a:solidFill>
                  <a:srgbClr val="000000"/>
                </a:solidFill>
              </a:rPr>
              <a:t>authentication between Web Application Proxy and the published application is not claims-based, instead it uses Kerberos constrained delegation to authenticate </a:t>
            </a:r>
            <a:r>
              <a:rPr lang="en-US" sz="1600" dirty="0" smtClean="0">
                <a:solidFill>
                  <a:srgbClr val="000000"/>
                </a:solidFill>
              </a:rPr>
              <a:t>users </a:t>
            </a:r>
            <a:r>
              <a:rPr lang="en-US" sz="1600" dirty="0">
                <a:solidFill>
                  <a:srgbClr val="000000"/>
                </a:solidFill>
              </a:rPr>
              <a:t>to the application. The general flow is described below:</a:t>
            </a:r>
          </a:p>
          <a:p>
            <a:pPr marL="228594" indent="-228594" defTabSz="609585">
              <a:buFont typeface="Arial" panose="020B0604020202020204" pitchFamily="34" charset="0"/>
              <a:buChar char="•"/>
            </a:pPr>
            <a:endParaRPr lang="en-US" sz="1467" dirty="0">
              <a:solidFill>
                <a:srgbClr val="000000"/>
              </a:solidFill>
            </a:endParaRPr>
          </a:p>
        </p:txBody>
      </p:sp>
      <p:sp>
        <p:nvSpPr>
          <p:cNvPr id="5" name="Rectangle 4"/>
          <p:cNvSpPr/>
          <p:nvPr/>
        </p:nvSpPr>
        <p:spPr bwMode="auto">
          <a:xfrm>
            <a:off x="478221" y="3130264"/>
            <a:ext cx="11258331" cy="3338773"/>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t" anchorCtr="0" forceAA="0" compatLnSpc="1">
            <a:prstTxWarp prst="textNoShape">
              <a:avLst/>
            </a:prstTxWarp>
            <a:noAutofit/>
          </a:bodyPr>
          <a:lstStyle/>
          <a:p>
            <a:pPr marL="336170" indent="-336170" defTabSz="609585">
              <a:buFont typeface="+mj-lt"/>
              <a:buAutoNum type="arabicPeriod"/>
            </a:pPr>
            <a:endParaRPr lang="en-US" sz="1400" dirty="0">
              <a:solidFill>
                <a:srgbClr val="FFFFFF"/>
              </a:solidFill>
            </a:endParaRPr>
          </a:p>
          <a:p>
            <a:pPr marL="336170" indent="-336170" defTabSz="609585">
              <a:spcAft>
                <a:spcPts val="1200"/>
              </a:spcAft>
              <a:buFont typeface="+mj-lt"/>
              <a:buAutoNum type="arabicPeriod"/>
            </a:pPr>
            <a:r>
              <a:rPr lang="en-US" sz="1500" dirty="0">
                <a:solidFill>
                  <a:srgbClr val="FFFFFF"/>
                </a:solidFill>
              </a:rPr>
              <a:t>The client attempts to access a non-claims-based application using a web browser; for example, </a:t>
            </a:r>
            <a:r>
              <a:rPr lang="en-US" sz="1500" dirty="0">
                <a:solidFill>
                  <a:srgbClr val="FFFFFF"/>
                </a:solidFill>
                <a:hlinkClick r:id="rId3"/>
              </a:rPr>
              <a:t>https://appserver.contoso.com/nonclaimapp</a:t>
            </a:r>
            <a:r>
              <a:rPr lang="en-US" sz="1500" dirty="0" smtClean="0">
                <a:solidFill>
                  <a:srgbClr val="FFFFFF"/>
                </a:solidFill>
                <a:hlinkClick r:id="rId3"/>
              </a:rPr>
              <a:t>/</a:t>
            </a:r>
            <a:endParaRPr lang="en-US" sz="1500" dirty="0" smtClean="0">
              <a:solidFill>
                <a:srgbClr val="FFFFFF"/>
              </a:solidFill>
            </a:endParaRPr>
          </a:p>
          <a:p>
            <a:pPr marL="336170" indent="-336170" defTabSz="609585">
              <a:spcAft>
                <a:spcPts val="1200"/>
              </a:spcAft>
              <a:buFont typeface="+mj-lt"/>
              <a:buAutoNum type="arabicPeriod"/>
            </a:pPr>
            <a:r>
              <a:rPr lang="en-US" sz="1500" dirty="0" smtClean="0">
                <a:solidFill>
                  <a:srgbClr val="FFFFFF"/>
                </a:solidFill>
              </a:rPr>
              <a:t>The </a:t>
            </a:r>
            <a:r>
              <a:rPr lang="en-US" sz="1500" dirty="0">
                <a:solidFill>
                  <a:srgbClr val="FFFFFF"/>
                </a:solidFill>
              </a:rPr>
              <a:t>web browser sends an HTTPS request to the Web Application Proxy </a:t>
            </a:r>
            <a:r>
              <a:rPr lang="en-US" sz="1500" dirty="0" smtClean="0">
                <a:solidFill>
                  <a:srgbClr val="FFFFFF"/>
                </a:solidFill>
              </a:rPr>
              <a:t>server, </a:t>
            </a:r>
            <a:r>
              <a:rPr lang="en-US" sz="1500" dirty="0">
                <a:solidFill>
                  <a:srgbClr val="FFFFFF"/>
                </a:solidFill>
              </a:rPr>
              <a:t>which redirects the request to the AD FS </a:t>
            </a:r>
            <a:r>
              <a:rPr lang="en-US" sz="1500" dirty="0" smtClean="0">
                <a:solidFill>
                  <a:srgbClr val="FFFFFF"/>
                </a:solidFill>
              </a:rPr>
              <a:t>server</a:t>
            </a:r>
          </a:p>
          <a:p>
            <a:pPr marL="336170" indent="-336170" defTabSz="609585">
              <a:spcAft>
                <a:spcPts val="1200"/>
              </a:spcAft>
              <a:buFont typeface="+mj-lt"/>
              <a:buAutoNum type="arabicPeriod"/>
            </a:pPr>
            <a:r>
              <a:rPr lang="en-US" sz="1500" dirty="0" smtClean="0">
                <a:solidFill>
                  <a:srgbClr val="FFFFFF"/>
                </a:solidFill>
              </a:rPr>
              <a:t>The AD FS server authenticates the user and redirects the request back to Web Application Proxy. The request now contains the edge token</a:t>
            </a:r>
          </a:p>
          <a:p>
            <a:pPr marL="336170" indent="-336170" defTabSz="609585">
              <a:spcAft>
                <a:spcPts val="1200"/>
              </a:spcAft>
              <a:buFont typeface="+mj-lt"/>
              <a:buAutoNum type="arabicPeriod"/>
            </a:pPr>
            <a:r>
              <a:rPr lang="en-US" sz="1500" dirty="0" smtClean="0">
                <a:solidFill>
                  <a:srgbClr val="FFFFFF"/>
                </a:solidFill>
              </a:rPr>
              <a:t>Web </a:t>
            </a:r>
            <a:r>
              <a:rPr lang="en-US" sz="1500" dirty="0">
                <a:solidFill>
                  <a:srgbClr val="FFFFFF"/>
                </a:solidFill>
              </a:rPr>
              <a:t>Application Proxy validates the </a:t>
            </a:r>
            <a:r>
              <a:rPr lang="en-US" sz="1500" dirty="0" smtClean="0">
                <a:solidFill>
                  <a:srgbClr val="FFFFFF"/>
                </a:solidFill>
              </a:rPr>
              <a:t>token</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If the token is valid, Web Application Proxy obtains a Kerberos ticket from the domain controller on behalf of the </a:t>
            </a:r>
            <a:r>
              <a:rPr lang="en-US" sz="1500" dirty="0" smtClean="0">
                <a:solidFill>
                  <a:srgbClr val="FFFFFF"/>
                </a:solidFill>
              </a:rPr>
              <a:t>user</a:t>
            </a:r>
            <a:endParaRPr lang="en-US" sz="1500" dirty="0">
              <a:solidFill>
                <a:srgbClr val="FFFFFF"/>
              </a:solidFill>
            </a:endParaRPr>
          </a:p>
          <a:p>
            <a:pPr marL="336170" indent="-336170" defTabSz="609585">
              <a:spcAft>
                <a:spcPts val="1200"/>
              </a:spcAft>
              <a:buFont typeface="+mj-lt"/>
              <a:buAutoNum type="arabicPeriod"/>
            </a:pPr>
            <a:r>
              <a:rPr lang="en-US" sz="1500" dirty="0">
                <a:solidFill>
                  <a:srgbClr val="FFFFFF"/>
                </a:solidFill>
              </a:rPr>
              <a:t>Web Application Proxy adds the Kerberos ticket to the request and forwards the request to the backend server. The request contains the Kerberos ticket; therefore, the user is granted access to the application without the need for further </a:t>
            </a:r>
            <a:r>
              <a:rPr lang="en-US" sz="1500" dirty="0" smtClean="0">
                <a:solidFill>
                  <a:srgbClr val="FFFFFF"/>
                </a:solidFill>
              </a:rPr>
              <a:t>authentication</a:t>
            </a:r>
            <a:endParaRPr lang="en-US" sz="1500" dirty="0">
              <a:solidFill>
                <a:srgbClr val="FFFFFF"/>
              </a:solidFill>
            </a:endParaRPr>
          </a:p>
        </p:txBody>
      </p:sp>
      <p:sp>
        <p:nvSpPr>
          <p:cNvPr id="6" name="Slide Number Placeholder 3"/>
          <p:cNvSpPr>
            <a:spLocks noGrp="1"/>
          </p:cNvSpPr>
          <p:nvPr>
            <p:ph type="sldNum" sz="quarter" idx="11"/>
          </p:nvPr>
        </p:nvSpPr>
        <p:spPr>
          <a:xfrm>
            <a:off x="9042400" y="6356351"/>
            <a:ext cx="2844800" cy="365125"/>
          </a:xfrm>
        </p:spPr>
        <p:txBody>
          <a:bodyPr/>
          <a:lstStyle>
            <a:lvl1pPr>
              <a:defRPr>
                <a:solidFill>
                  <a:schemeClr val="bg1"/>
                </a:solidFill>
                <a:latin typeface="+mn-lt"/>
              </a:defRPr>
            </a:lvl1pPr>
          </a:lstStyle>
          <a:p>
            <a:fld id="{74A398B2-5A34-1A4A-811E-F4027282568C}"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2624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2641600" cy="2438400"/>
          </a:xfrm>
        </p:spPr>
        <p:txBody>
          <a:bodyPr/>
          <a:lstStyle/>
          <a:p>
            <a:r>
              <a:rPr lang="en-US" dirty="0" smtClean="0"/>
              <a:t>AD FS in Azure</a:t>
            </a:r>
            <a:br>
              <a:rPr lang="en-US" dirty="0" smtClean="0"/>
            </a:br>
            <a:r>
              <a:rPr lang="en-US" dirty="0" smtClean="0"/>
              <a:t>(Requirements)</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27</a:t>
            </a:fld>
            <a:endParaRPr lang="en-US" dirty="0">
              <a:solidFill>
                <a:srgbClr val="000000"/>
              </a:solidFill>
            </a:endParaRPr>
          </a:p>
        </p:txBody>
      </p:sp>
      <p:sp>
        <p:nvSpPr>
          <p:cNvPr id="4" name="Content Placeholder 3"/>
          <p:cNvSpPr>
            <a:spLocks noGrp="1"/>
          </p:cNvSpPr>
          <p:nvPr>
            <p:ph sz="quarter" idx="13"/>
          </p:nvPr>
        </p:nvSpPr>
        <p:spPr>
          <a:xfrm>
            <a:off x="2946400" y="990600"/>
            <a:ext cx="8229600" cy="5105400"/>
          </a:xfrm>
        </p:spPr>
        <p:txBody>
          <a:bodyPr>
            <a:noAutofit/>
          </a:bodyPr>
          <a:lstStyle/>
          <a:p>
            <a:pPr marL="609585" indent="-609585">
              <a:buFont typeface="Arial" panose="020B0604020202020204" pitchFamily="34" charset="0"/>
              <a:buChar char="•"/>
            </a:pPr>
            <a:r>
              <a:rPr lang="en-US" sz="2400" dirty="0">
                <a:solidFill>
                  <a:schemeClr val="bg1">
                    <a:lumMod val="75000"/>
                    <a:lumOff val="25000"/>
                  </a:schemeClr>
                </a:solidFill>
              </a:rPr>
              <a:t>Active Microsoft Azure account in good standing</a:t>
            </a:r>
          </a:p>
          <a:p>
            <a:pPr marL="609585" indent="-609585">
              <a:buFont typeface="Arial" panose="020B0604020202020204" pitchFamily="34" charset="0"/>
              <a:buChar char="•"/>
            </a:pPr>
            <a:r>
              <a:rPr lang="en-US" sz="2400" dirty="0">
                <a:solidFill>
                  <a:schemeClr val="bg1">
                    <a:lumMod val="75000"/>
                    <a:lumOff val="25000"/>
                  </a:schemeClr>
                </a:solidFill>
              </a:rPr>
              <a:t>Virtual Private Network (VPN) </a:t>
            </a:r>
            <a:r>
              <a:rPr lang="en-US" sz="2400" dirty="0" smtClean="0">
                <a:solidFill>
                  <a:schemeClr val="bg1">
                    <a:lumMod val="75000"/>
                    <a:lumOff val="25000"/>
                  </a:schemeClr>
                </a:solidFill>
              </a:rPr>
              <a:t>or Microsoft EXPRESSROUTE </a:t>
            </a:r>
            <a:r>
              <a:rPr lang="en-US" sz="2400" dirty="0">
                <a:solidFill>
                  <a:schemeClr val="bg1">
                    <a:lumMod val="75000"/>
                    <a:lumOff val="25000"/>
                  </a:schemeClr>
                </a:solidFill>
              </a:rPr>
              <a:t>networking to Azure</a:t>
            </a:r>
          </a:p>
          <a:p>
            <a:pPr marL="609585" indent="-609585">
              <a:buFont typeface="Arial" panose="020B0604020202020204" pitchFamily="34" charset="0"/>
              <a:buChar char="•"/>
            </a:pPr>
            <a:r>
              <a:rPr lang="en-US" sz="2400" dirty="0">
                <a:solidFill>
                  <a:schemeClr val="bg1">
                    <a:lumMod val="75000"/>
                    <a:lumOff val="25000"/>
                  </a:schemeClr>
                </a:solidFill>
              </a:rPr>
              <a:t>Domain controller deployed in Azure (Infrastructure as a </a:t>
            </a:r>
            <a:r>
              <a:rPr lang="en-US" sz="2400" dirty="0" smtClean="0">
                <a:solidFill>
                  <a:schemeClr val="bg1">
                    <a:lumMod val="75000"/>
                    <a:lumOff val="25000"/>
                  </a:schemeClr>
                </a:solidFill>
              </a:rPr>
              <a:t>service </a:t>
            </a:r>
            <a:r>
              <a:rPr lang="en-US" sz="2400" dirty="0">
                <a:solidFill>
                  <a:schemeClr val="bg1">
                    <a:lumMod val="75000"/>
                    <a:lumOff val="25000"/>
                  </a:schemeClr>
                </a:solidFill>
              </a:rPr>
              <a:t>(IaaS))</a:t>
            </a:r>
          </a:p>
          <a:p>
            <a:pPr marL="609585" lvl="1" indent="-609585">
              <a:spcBef>
                <a:spcPts val="400"/>
              </a:spcBef>
              <a:buFont typeface="Arial" panose="020B0604020202020204" pitchFamily="34" charset="0"/>
              <a:buChar char="•"/>
            </a:pPr>
            <a:r>
              <a:rPr lang="en-US" sz="2400" dirty="0">
                <a:solidFill>
                  <a:schemeClr val="bg1">
                    <a:lumMod val="75000"/>
                    <a:lumOff val="25000"/>
                  </a:schemeClr>
                </a:solidFill>
                <a:latin typeface="Segoe UI" panose="020B0502040204020203" pitchFamily="34" charset="0"/>
              </a:rPr>
              <a:t>Not required for all scenarios but </a:t>
            </a:r>
            <a:r>
              <a:rPr lang="en-US" sz="2400" b="1" dirty="0" smtClean="0">
                <a:solidFill>
                  <a:schemeClr val="bg1">
                    <a:lumMod val="75000"/>
                    <a:lumOff val="25000"/>
                  </a:schemeClr>
                </a:solidFill>
                <a:latin typeface="Segoe UI" panose="020B0502040204020203" pitchFamily="34" charset="0"/>
              </a:rPr>
              <a:t>strongly </a:t>
            </a:r>
            <a:r>
              <a:rPr lang="en-US" sz="2400" dirty="0">
                <a:solidFill>
                  <a:schemeClr val="bg1">
                    <a:lumMod val="75000"/>
                    <a:lumOff val="25000"/>
                  </a:schemeClr>
                </a:solidFill>
                <a:latin typeface="Segoe UI" panose="020B0502040204020203" pitchFamily="34" charset="0"/>
              </a:rPr>
              <a:t>recommended</a:t>
            </a:r>
          </a:p>
          <a:p>
            <a:pPr marL="609585" lvl="1" indent="-609585">
              <a:spcBef>
                <a:spcPts val="400"/>
              </a:spcBef>
              <a:buFont typeface="Arial" panose="020B0604020202020204" pitchFamily="34" charset="0"/>
              <a:buChar char="•"/>
            </a:pPr>
            <a:r>
              <a:rPr lang="en-US" sz="2400" dirty="0">
                <a:solidFill>
                  <a:schemeClr val="bg1">
                    <a:lumMod val="75000"/>
                    <a:lumOff val="25000"/>
                  </a:schemeClr>
                </a:solidFill>
                <a:latin typeface="Segoe UI" panose="020B0502040204020203" pitchFamily="34" charset="0"/>
              </a:rPr>
              <a:t>The latest version of Azure PowerShell</a:t>
            </a:r>
          </a:p>
        </p:txBody>
      </p:sp>
    </p:spTree>
    <p:extLst>
      <p:ext uri="{BB962C8B-B14F-4D97-AF65-F5344CB8AC3E}">
        <p14:creationId xmlns:p14="http://schemas.microsoft.com/office/powerpoint/2010/main" val="188156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FS and Proxy in Azure</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28</a:t>
            </a:fld>
            <a:endParaRPr lang="en-US" dirty="0">
              <a:solidFill>
                <a:srgbClr val="000000"/>
              </a:solidFill>
            </a:endParaRPr>
          </a:p>
        </p:txBody>
      </p:sp>
      <p:pic>
        <p:nvPicPr>
          <p:cNvPr id="5"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262660" y="-831936"/>
            <a:ext cx="5181600" cy="5181600"/>
          </a:xfrm>
          <a:prstGeom prst="rect">
            <a:avLst/>
          </a:prstGeom>
          <a:noFill/>
        </p:spPr>
      </p:pic>
      <p:pic>
        <p:nvPicPr>
          <p:cNvPr id="6"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61294" y="-127001"/>
            <a:ext cx="4178473" cy="4178473"/>
          </a:xfrm>
          <a:prstGeom prst="rect">
            <a:avLst/>
          </a:prstGeom>
          <a:noFill/>
        </p:spPr>
      </p:pic>
      <p:sp>
        <p:nvSpPr>
          <p:cNvPr id="8" name="Rectangle 7"/>
          <p:cNvSpPr/>
          <p:nvPr/>
        </p:nvSpPr>
        <p:spPr>
          <a:xfrm>
            <a:off x="4165601" y="4024681"/>
            <a:ext cx="6528671"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9" name="TextBox 8"/>
          <p:cNvSpPr txBox="1"/>
          <p:nvPr/>
        </p:nvSpPr>
        <p:spPr>
          <a:xfrm>
            <a:off x="8628816" y="4123963"/>
            <a:ext cx="1774613" cy="420564"/>
          </a:xfrm>
          <a:prstGeom prst="rect">
            <a:avLst/>
          </a:prstGeom>
          <a:noFill/>
        </p:spPr>
        <p:txBody>
          <a:bodyPr wrap="square" rtlCol="0">
            <a:spAutoFit/>
          </a:bodyPr>
          <a:lstStyle/>
          <a:p>
            <a:pPr algn="ctr" defTabSz="609585"/>
            <a:r>
              <a:rPr lang="en-US" sz="2133" b="1" dirty="0">
                <a:solidFill>
                  <a:srgbClr val="FFFFFF"/>
                </a:solidFill>
              </a:rPr>
              <a:t>CORP</a:t>
            </a:r>
          </a:p>
        </p:txBody>
      </p:sp>
      <p:pic>
        <p:nvPicPr>
          <p:cNvPr id="11" name="Picture 2" descr="\\MAGNUM\Projects\Microsoft\Cloud Power FY12\Design\ICONS_PNG\Devices.png"/>
          <p:cNvPicPr>
            <a:picLocks noChangeAspect="1" noChangeArrowheads="1"/>
          </p:cNvPicPr>
          <p:nvPr/>
        </p:nvPicPr>
        <p:blipFill>
          <a:blip r:embed="rId4" cstate="print">
            <a:lum bright="100000"/>
          </a:blip>
          <a:srcRect r="54000" b="50000"/>
          <a:stretch>
            <a:fillRect/>
          </a:stretch>
        </p:blipFill>
        <p:spPr bwMode="auto">
          <a:xfrm>
            <a:off x="5167771" y="4688449"/>
            <a:ext cx="1091760" cy="1186697"/>
          </a:xfrm>
          <a:prstGeom prst="rect">
            <a:avLst/>
          </a:prstGeom>
          <a:noFill/>
          <a:ln>
            <a:noFill/>
          </a:ln>
        </p:spPr>
      </p:pic>
      <p:sp>
        <p:nvSpPr>
          <p:cNvPr id="13" name="TextBox 12"/>
          <p:cNvSpPr txBox="1"/>
          <p:nvPr/>
        </p:nvSpPr>
        <p:spPr>
          <a:xfrm>
            <a:off x="4540546" y="5882444"/>
            <a:ext cx="2469855" cy="420564"/>
          </a:xfrm>
          <a:prstGeom prst="rect">
            <a:avLst/>
          </a:prstGeom>
          <a:noFill/>
        </p:spPr>
        <p:txBody>
          <a:bodyPr wrap="square" rtlCol="0">
            <a:spAutoFit/>
          </a:bodyPr>
          <a:lstStyle/>
          <a:p>
            <a:pPr algn="ctr" defTabSz="609585"/>
            <a:r>
              <a:rPr lang="en-US" sz="2133" dirty="0">
                <a:solidFill>
                  <a:srgbClr val="FFFFFF"/>
                </a:solidFill>
              </a:rPr>
              <a:t>Client</a:t>
            </a:r>
          </a:p>
        </p:txBody>
      </p:sp>
      <p:sp>
        <p:nvSpPr>
          <p:cNvPr id="14" name="TextBox 13"/>
          <p:cNvSpPr txBox="1"/>
          <p:nvPr/>
        </p:nvSpPr>
        <p:spPr>
          <a:xfrm>
            <a:off x="9365472" y="584201"/>
            <a:ext cx="1774613" cy="420564"/>
          </a:xfrm>
          <a:prstGeom prst="rect">
            <a:avLst/>
          </a:prstGeom>
          <a:noFill/>
        </p:spPr>
        <p:txBody>
          <a:bodyPr wrap="square" rtlCol="0">
            <a:spAutoFit/>
          </a:bodyPr>
          <a:lstStyle/>
          <a:p>
            <a:pPr algn="ctr" defTabSz="609585"/>
            <a:r>
              <a:rPr lang="en-US" sz="2133" b="1" dirty="0">
                <a:solidFill>
                  <a:srgbClr val="FFFFFF"/>
                </a:solidFill>
              </a:rPr>
              <a:t>Azure Net 1</a:t>
            </a:r>
          </a:p>
        </p:txBody>
      </p:sp>
      <p:sp>
        <p:nvSpPr>
          <p:cNvPr id="15" name="TextBox 14"/>
          <p:cNvSpPr txBox="1"/>
          <p:nvPr/>
        </p:nvSpPr>
        <p:spPr>
          <a:xfrm>
            <a:off x="3393158" y="2221437"/>
            <a:ext cx="1774613" cy="748795"/>
          </a:xfrm>
          <a:prstGeom prst="rect">
            <a:avLst/>
          </a:prstGeom>
          <a:noFill/>
        </p:spPr>
        <p:txBody>
          <a:bodyPr wrap="square" rtlCol="0">
            <a:spAutoFit/>
          </a:bodyPr>
          <a:lstStyle/>
          <a:p>
            <a:pPr algn="ctr" defTabSz="609585"/>
            <a:r>
              <a:rPr lang="en-US" sz="2133" b="1" dirty="0" smtClean="0">
                <a:solidFill>
                  <a:srgbClr val="FFFFFF"/>
                </a:solidFill>
              </a:rPr>
              <a:t>Azure?</a:t>
            </a:r>
          </a:p>
          <a:p>
            <a:pPr algn="ctr" defTabSz="609585"/>
            <a:r>
              <a:rPr lang="en-US" sz="2133" b="1" dirty="0" smtClean="0">
                <a:solidFill>
                  <a:srgbClr val="FFFFFF"/>
                </a:solidFill>
              </a:rPr>
              <a:t> </a:t>
            </a:r>
            <a:r>
              <a:rPr lang="en-US" sz="2133" b="1" dirty="0">
                <a:solidFill>
                  <a:srgbClr val="FFFFFF"/>
                </a:solidFill>
              </a:rPr>
              <a:t>DMZ</a:t>
            </a:r>
          </a:p>
        </p:txBody>
      </p:sp>
      <p:pic>
        <p:nvPicPr>
          <p:cNvPr id="16"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4540546" y="941694"/>
            <a:ext cx="1285533" cy="1285533"/>
          </a:xfrm>
          <a:prstGeom prst="rect">
            <a:avLst/>
          </a:prstGeom>
          <a:noFill/>
        </p:spPr>
      </p:pic>
      <p:sp>
        <p:nvSpPr>
          <p:cNvPr id="17" name="TextBox 16"/>
          <p:cNvSpPr txBox="1"/>
          <p:nvPr/>
        </p:nvSpPr>
        <p:spPr>
          <a:xfrm>
            <a:off x="3948385" y="2096488"/>
            <a:ext cx="2469855" cy="420564"/>
          </a:xfrm>
          <a:prstGeom prst="rect">
            <a:avLst/>
          </a:prstGeom>
          <a:noFill/>
        </p:spPr>
        <p:txBody>
          <a:bodyPr wrap="square" rtlCol="0">
            <a:spAutoFit/>
          </a:bodyPr>
          <a:lstStyle/>
          <a:p>
            <a:pPr algn="ctr" defTabSz="609585"/>
            <a:r>
              <a:rPr lang="en-US" sz="2133" dirty="0">
                <a:solidFill>
                  <a:srgbClr val="FFFFFF"/>
                </a:solidFill>
              </a:rPr>
              <a:t>WAP</a:t>
            </a:r>
          </a:p>
        </p:txBody>
      </p:sp>
      <p:grpSp>
        <p:nvGrpSpPr>
          <p:cNvPr id="53" name="Group 52"/>
          <p:cNvGrpSpPr/>
          <p:nvPr/>
        </p:nvGrpSpPr>
        <p:grpSpPr>
          <a:xfrm>
            <a:off x="7823201" y="889000"/>
            <a:ext cx="2469855" cy="1639764"/>
            <a:chOff x="5867400" y="666750"/>
            <a:chExt cx="1852391" cy="1229823"/>
          </a:xfrm>
        </p:grpSpPr>
        <p:pic>
          <p:nvPicPr>
            <p:cNvPr id="1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19" name="TextBox 18"/>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4" name="Group 3"/>
          <p:cNvGrpSpPr/>
          <p:nvPr/>
        </p:nvGrpSpPr>
        <p:grpSpPr>
          <a:xfrm>
            <a:off x="9769511" y="977643"/>
            <a:ext cx="1482852" cy="1285533"/>
            <a:chOff x="7327133" y="733232"/>
            <a:chExt cx="1112139" cy="964150"/>
          </a:xfrm>
        </p:grpSpPr>
        <p:pic>
          <p:nvPicPr>
            <p:cNvPr id="2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7327133" y="733232"/>
              <a:ext cx="964150" cy="964150"/>
            </a:xfrm>
            <a:prstGeom prst="rect">
              <a:avLst/>
            </a:prstGeom>
            <a:noFill/>
          </p:spPr>
        </p:pic>
        <p:pic>
          <p:nvPicPr>
            <p:cNvPr id="22"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7864959" y="1117857"/>
              <a:ext cx="574313" cy="574311"/>
            </a:xfrm>
            <a:prstGeom prst="rect">
              <a:avLst/>
            </a:prstGeom>
            <a:noFill/>
          </p:spPr>
        </p:pic>
      </p:grpSp>
      <p:sp>
        <p:nvSpPr>
          <p:cNvPr id="21" name="TextBox 20"/>
          <p:cNvSpPr txBox="1"/>
          <p:nvPr/>
        </p:nvSpPr>
        <p:spPr>
          <a:xfrm>
            <a:off x="9184309" y="2129804"/>
            <a:ext cx="2469855" cy="420564"/>
          </a:xfrm>
          <a:prstGeom prst="rect">
            <a:avLst/>
          </a:prstGeom>
          <a:noFill/>
        </p:spPr>
        <p:txBody>
          <a:bodyPr wrap="square" rtlCol="0">
            <a:spAutoFit/>
          </a:bodyPr>
          <a:lstStyle/>
          <a:p>
            <a:pPr algn="ctr" defTabSz="609585"/>
            <a:r>
              <a:rPr lang="en-US" sz="2133" dirty="0">
                <a:solidFill>
                  <a:srgbClr val="FFFFFF"/>
                </a:solidFill>
              </a:rPr>
              <a:t>DC</a:t>
            </a:r>
          </a:p>
        </p:txBody>
      </p:sp>
      <p:grpSp>
        <p:nvGrpSpPr>
          <p:cNvPr id="27" name="Group 26"/>
          <p:cNvGrpSpPr/>
          <p:nvPr/>
        </p:nvGrpSpPr>
        <p:grpSpPr>
          <a:xfrm>
            <a:off x="413490" y="3781235"/>
            <a:ext cx="1771791" cy="1263020"/>
            <a:chOff x="1167199" y="3121744"/>
            <a:chExt cx="1328843" cy="947265"/>
          </a:xfrm>
        </p:grpSpPr>
        <p:pic>
          <p:nvPicPr>
            <p:cNvPr id="25" name="Picture 4" descr="\\MAGNUM\Projects\Microsoft\Cloud Power FY12\Design\ICONS_PNG\Open_Web_Platform.png"/>
            <p:cNvPicPr>
              <a:picLocks noChangeAspect="1" noChangeArrowheads="1"/>
            </p:cNvPicPr>
            <p:nvPr/>
          </p:nvPicPr>
          <p:blipFill>
            <a:blip r:embed="rId7" cstate="print">
              <a:grayscl/>
            </a:blip>
            <a:srcRect/>
            <a:stretch>
              <a:fillRect/>
            </a:stretch>
          </p:blipFill>
          <p:spPr bwMode="auto">
            <a:xfrm>
              <a:off x="1587572" y="3121744"/>
              <a:ext cx="908470" cy="908470"/>
            </a:xfrm>
            <a:prstGeom prst="rect">
              <a:avLst/>
            </a:prstGeom>
            <a:noFill/>
          </p:spPr>
        </p:pic>
        <p:pic>
          <p:nvPicPr>
            <p:cNvPr id="26" name="Picture 5" descr="C:\Users\v-junyo\Dropbox\ZumTeam\Team_Resources\Design inspirations\Metro_Style_Icons\app_64.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167199" y="3575979"/>
              <a:ext cx="492901" cy="49303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94887" y="4943048"/>
            <a:ext cx="2469855" cy="420564"/>
          </a:xfrm>
          <a:prstGeom prst="rect">
            <a:avLst/>
          </a:prstGeom>
          <a:noFill/>
        </p:spPr>
        <p:txBody>
          <a:bodyPr wrap="square" rtlCol="0">
            <a:spAutoFit/>
          </a:bodyPr>
          <a:lstStyle/>
          <a:p>
            <a:pPr algn="ctr" defTabSz="609585"/>
            <a:r>
              <a:rPr lang="en-US" sz="2133" dirty="0">
                <a:solidFill>
                  <a:srgbClr val="000000"/>
                </a:solidFill>
              </a:rPr>
              <a:t>Web App</a:t>
            </a:r>
          </a:p>
        </p:txBody>
      </p:sp>
      <p:sp>
        <p:nvSpPr>
          <p:cNvPr id="29" name="Up Arrow 28"/>
          <p:cNvSpPr/>
          <p:nvPr/>
        </p:nvSpPr>
        <p:spPr>
          <a:xfrm rot="3400827">
            <a:off x="8286823" y="3021146"/>
            <a:ext cx="438367" cy="1089925"/>
          </a:xfrm>
          <a:prstGeom prst="up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30" name="TextBox 29"/>
          <p:cNvSpPr txBox="1"/>
          <p:nvPr/>
        </p:nvSpPr>
        <p:spPr>
          <a:xfrm>
            <a:off x="8797860" y="3359251"/>
            <a:ext cx="1774613" cy="420564"/>
          </a:xfrm>
          <a:prstGeom prst="rect">
            <a:avLst/>
          </a:prstGeom>
          <a:noFill/>
        </p:spPr>
        <p:txBody>
          <a:bodyPr wrap="square" rtlCol="0">
            <a:spAutoFit/>
          </a:bodyPr>
          <a:lstStyle/>
          <a:p>
            <a:pPr algn="ctr" defTabSz="609585"/>
            <a:r>
              <a:rPr lang="en-US" sz="2133" b="1" dirty="0">
                <a:solidFill>
                  <a:srgbClr val="000000"/>
                </a:solidFill>
              </a:rPr>
              <a:t>VPN</a:t>
            </a:r>
            <a:endParaRPr lang="en-US" sz="2133" b="1" dirty="0">
              <a:solidFill>
                <a:srgbClr val="FFFFFF"/>
              </a:solidFill>
            </a:endParaRPr>
          </a:p>
        </p:txBody>
      </p:sp>
      <p:grpSp>
        <p:nvGrpSpPr>
          <p:cNvPr id="36" name="Group 35"/>
          <p:cNvGrpSpPr/>
          <p:nvPr/>
        </p:nvGrpSpPr>
        <p:grpSpPr>
          <a:xfrm>
            <a:off x="2068564" y="4873683"/>
            <a:ext cx="2248089" cy="438744"/>
            <a:chOff x="1551422" y="3655262"/>
            <a:chExt cx="1686067" cy="329058"/>
          </a:xfrm>
        </p:grpSpPr>
        <p:sp>
          <p:nvSpPr>
            <p:cNvPr id="31" name="Up Arrow 30"/>
            <p:cNvSpPr/>
            <p:nvPr/>
          </p:nvSpPr>
          <p:spPr>
            <a:xfrm rot="17960826">
              <a:off x="2279991" y="3283474"/>
              <a:ext cx="281799" cy="1119893"/>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32" name="TextBox 31"/>
            <p:cNvSpPr txBox="1"/>
            <p:nvPr/>
          </p:nvSpPr>
          <p:spPr>
            <a:xfrm rot="1905085">
              <a:off x="1551422" y="3655262"/>
              <a:ext cx="1686067" cy="315423"/>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37" name="Group 36"/>
          <p:cNvGrpSpPr/>
          <p:nvPr/>
        </p:nvGrpSpPr>
        <p:grpSpPr>
          <a:xfrm>
            <a:off x="7047550" y="3057707"/>
            <a:ext cx="2248089" cy="455520"/>
            <a:chOff x="5285662" y="2293280"/>
            <a:chExt cx="1686067" cy="341640"/>
          </a:xfrm>
        </p:grpSpPr>
        <p:sp>
          <p:nvSpPr>
            <p:cNvPr id="34" name="Up Arrow 33"/>
            <p:cNvSpPr/>
            <p:nvPr/>
          </p:nvSpPr>
          <p:spPr>
            <a:xfrm rot="3400827">
              <a:off x="6002172" y="2048946"/>
              <a:ext cx="328775" cy="81744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35" name="TextBox 34"/>
            <p:cNvSpPr txBox="1"/>
            <p:nvPr/>
          </p:nvSpPr>
          <p:spPr>
            <a:xfrm rot="19761910">
              <a:off x="5285662" y="2319497"/>
              <a:ext cx="1686067" cy="315423"/>
            </a:xfrm>
            <a:prstGeom prst="rect">
              <a:avLst/>
            </a:prstGeom>
            <a:noFill/>
          </p:spPr>
          <p:txBody>
            <a:bodyPr wrap="square" rtlCol="0">
              <a:spAutoFit/>
            </a:bodyPr>
            <a:lstStyle/>
            <a:p>
              <a:pPr algn="ctr" defTabSz="609585"/>
              <a:r>
                <a:rPr lang="en-US" sz="2133" dirty="0">
                  <a:solidFill>
                    <a:srgbClr val="FFFFFF"/>
                  </a:solidFill>
                </a:rPr>
                <a:t>443</a:t>
              </a:r>
            </a:p>
          </p:txBody>
        </p:sp>
      </p:grpSp>
      <p:pic>
        <p:nvPicPr>
          <p:cNvPr id="39" name="Picture 2" descr="\\MAGNUM\Projects\Microsoft\Cloud Power FY12\Design\ICONS_PNG\Devices.png"/>
          <p:cNvPicPr>
            <a:picLocks noChangeAspect="1" noChangeArrowheads="1"/>
          </p:cNvPicPr>
          <p:nvPr/>
        </p:nvPicPr>
        <p:blipFill>
          <a:blip r:embed="rId4" cstate="print">
            <a:grayscl/>
          </a:blip>
          <a:srcRect l="2000" t="50000" r="46000" b="4000"/>
          <a:stretch>
            <a:fillRect/>
          </a:stretch>
        </p:blipFill>
        <p:spPr bwMode="auto">
          <a:xfrm>
            <a:off x="2688295" y="5797947"/>
            <a:ext cx="1152884" cy="1019859"/>
          </a:xfrm>
          <a:prstGeom prst="rect">
            <a:avLst/>
          </a:prstGeom>
          <a:noFill/>
          <a:ln>
            <a:noFill/>
          </a:ln>
        </p:spPr>
      </p:pic>
      <p:grpSp>
        <p:nvGrpSpPr>
          <p:cNvPr id="40" name="Group 39"/>
          <p:cNvGrpSpPr/>
          <p:nvPr/>
        </p:nvGrpSpPr>
        <p:grpSpPr>
          <a:xfrm>
            <a:off x="1734130" y="5144087"/>
            <a:ext cx="1610719" cy="435915"/>
            <a:chOff x="1551422" y="3653285"/>
            <a:chExt cx="1686067" cy="331035"/>
          </a:xfrm>
        </p:grpSpPr>
        <p:sp>
          <p:nvSpPr>
            <p:cNvPr id="41" name="Up Arrow 40"/>
            <p:cNvSpPr/>
            <p:nvPr/>
          </p:nvSpPr>
          <p:spPr>
            <a:xfrm rot="17960826">
              <a:off x="2279991" y="3283474"/>
              <a:ext cx="281799" cy="1119893"/>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42" name="TextBox 41"/>
            <p:cNvSpPr txBox="1"/>
            <p:nvPr/>
          </p:nvSpPr>
          <p:spPr>
            <a:xfrm rot="1905085">
              <a:off x="1551422" y="3653285"/>
              <a:ext cx="1686067" cy="319378"/>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44" name="Group 43"/>
          <p:cNvGrpSpPr/>
          <p:nvPr/>
        </p:nvGrpSpPr>
        <p:grpSpPr>
          <a:xfrm>
            <a:off x="1256053" y="3305320"/>
            <a:ext cx="3790051" cy="525021"/>
            <a:chOff x="5078102" y="2120510"/>
            <a:chExt cx="1686067" cy="340852"/>
          </a:xfrm>
        </p:grpSpPr>
        <p:sp>
          <p:nvSpPr>
            <p:cNvPr id="45" name="Up Arrow 44"/>
            <p:cNvSpPr/>
            <p:nvPr/>
          </p:nvSpPr>
          <p:spPr>
            <a:xfrm rot="3400827">
              <a:off x="5771374" y="1876176"/>
              <a:ext cx="328775" cy="81744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46" name="TextBox 45"/>
            <p:cNvSpPr txBox="1"/>
            <p:nvPr/>
          </p:nvSpPr>
          <p:spPr>
            <a:xfrm rot="19761910">
              <a:off x="5078102" y="2188325"/>
              <a:ext cx="1686067" cy="273037"/>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52" name="Group 51"/>
          <p:cNvGrpSpPr/>
          <p:nvPr/>
        </p:nvGrpSpPr>
        <p:grpSpPr>
          <a:xfrm>
            <a:off x="6173466" y="1890686"/>
            <a:ext cx="1962548" cy="473009"/>
            <a:chOff x="4630099" y="1418014"/>
            <a:chExt cx="1471911" cy="354757"/>
          </a:xfrm>
        </p:grpSpPr>
        <p:sp>
          <p:nvSpPr>
            <p:cNvPr id="50" name="Right Arrow 49"/>
            <p:cNvSpPr/>
            <p:nvPr/>
          </p:nvSpPr>
          <p:spPr>
            <a:xfrm>
              <a:off x="4630099" y="1418014"/>
              <a:ext cx="1471911" cy="354757"/>
            </a:xfrm>
            <a:prstGeom prst="rightArrow">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1" name="TextBox 50"/>
            <p:cNvSpPr txBox="1"/>
            <p:nvPr/>
          </p:nvSpPr>
          <p:spPr>
            <a:xfrm>
              <a:off x="4647856" y="1429961"/>
              <a:ext cx="1330960" cy="253916"/>
            </a:xfrm>
            <a:prstGeom prst="rect">
              <a:avLst/>
            </a:prstGeom>
            <a:noFill/>
          </p:spPr>
          <p:txBody>
            <a:bodyPr wrap="square" rtlCol="0">
              <a:spAutoFit/>
            </a:bodyPr>
            <a:lstStyle/>
            <a:p>
              <a:pPr algn="ctr" defTabSz="609585"/>
              <a:r>
                <a:rPr lang="en-US" sz="1600" b="1" dirty="0">
                  <a:solidFill>
                    <a:srgbClr val="FFFFFF"/>
                  </a:solidFill>
                </a:rPr>
                <a:t>Filtered</a:t>
              </a:r>
            </a:p>
          </p:txBody>
        </p:sp>
      </p:grpSp>
      <p:grpSp>
        <p:nvGrpSpPr>
          <p:cNvPr id="55" name="Group 54"/>
          <p:cNvGrpSpPr/>
          <p:nvPr/>
        </p:nvGrpSpPr>
        <p:grpSpPr>
          <a:xfrm>
            <a:off x="7545725" y="4623741"/>
            <a:ext cx="2469855" cy="1701771"/>
            <a:chOff x="5659293" y="3467805"/>
            <a:chExt cx="1852391" cy="1276328"/>
          </a:xfrm>
        </p:grpSpPr>
        <p:pic>
          <p:nvPicPr>
            <p:cNvPr id="1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007139" y="3467805"/>
              <a:ext cx="1016965" cy="1016965"/>
            </a:xfrm>
            <a:prstGeom prst="rect">
              <a:avLst/>
            </a:prstGeom>
            <a:noFill/>
          </p:spPr>
        </p:pic>
        <p:sp>
          <p:nvSpPr>
            <p:cNvPr id="12" name="TextBox 11"/>
            <p:cNvSpPr txBox="1"/>
            <p:nvPr/>
          </p:nvSpPr>
          <p:spPr>
            <a:xfrm>
              <a:off x="5659293" y="4428710"/>
              <a:ext cx="1852391" cy="315423"/>
            </a:xfrm>
            <a:prstGeom prst="rect">
              <a:avLst/>
            </a:prstGeom>
            <a:noFill/>
          </p:spPr>
          <p:txBody>
            <a:bodyPr wrap="square" rtlCol="0">
              <a:spAutoFit/>
            </a:bodyPr>
            <a:lstStyle/>
            <a:p>
              <a:pPr algn="ctr" defTabSz="609585"/>
              <a:r>
                <a:rPr lang="en-US" sz="2133" dirty="0">
                  <a:solidFill>
                    <a:srgbClr val="FFFFFF"/>
                  </a:solidFill>
                </a:rPr>
                <a:t>DC</a:t>
              </a:r>
            </a:p>
          </p:txBody>
        </p:sp>
        <p:pic>
          <p:nvPicPr>
            <p:cNvPr id="54"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6653170" y="3938806"/>
              <a:ext cx="574313" cy="574311"/>
            </a:xfrm>
            <a:prstGeom prst="rect">
              <a:avLst/>
            </a:prstGeom>
            <a:noFill/>
          </p:spPr>
        </p:pic>
      </p:grpSp>
    </p:spTree>
    <p:extLst>
      <p:ext uri="{BB962C8B-B14F-4D97-AF65-F5344CB8AC3E}">
        <p14:creationId xmlns:p14="http://schemas.microsoft.com/office/powerpoint/2010/main" val="19644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7"/>
                                        </p:tgtEl>
                                      </p:cBhvr>
                                    </p:animEffect>
                                    <p:set>
                                      <p:cBhvr>
                                        <p:cTn id="18" dur="1" fill="hold">
                                          <p:stCondLst>
                                            <p:cond delay="499"/>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in Azure</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29</a:t>
            </a:fld>
            <a:endParaRPr lang="en-US" dirty="0">
              <a:solidFill>
                <a:srgbClr val="000000"/>
              </a:solidFill>
            </a:endParaRPr>
          </a:p>
        </p:txBody>
      </p:sp>
      <p:pic>
        <p:nvPicPr>
          <p:cNvPr id="5"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784698" y="-1004924"/>
            <a:ext cx="4968903" cy="4968903"/>
          </a:xfrm>
          <a:prstGeom prst="rect">
            <a:avLst/>
          </a:prstGeom>
          <a:noFill/>
        </p:spPr>
      </p:pic>
      <p:sp>
        <p:nvSpPr>
          <p:cNvPr id="8" name="Rectangle 7"/>
          <p:cNvSpPr/>
          <p:nvPr/>
        </p:nvSpPr>
        <p:spPr>
          <a:xfrm>
            <a:off x="4165601" y="4024681"/>
            <a:ext cx="6528671"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9" name="TextBox 8"/>
          <p:cNvSpPr txBox="1"/>
          <p:nvPr/>
        </p:nvSpPr>
        <p:spPr>
          <a:xfrm>
            <a:off x="8628816" y="4123963"/>
            <a:ext cx="1774613" cy="420564"/>
          </a:xfrm>
          <a:prstGeom prst="rect">
            <a:avLst/>
          </a:prstGeom>
          <a:noFill/>
        </p:spPr>
        <p:txBody>
          <a:bodyPr wrap="square" rtlCol="0">
            <a:spAutoFit/>
          </a:bodyPr>
          <a:lstStyle/>
          <a:p>
            <a:pPr algn="ctr" defTabSz="609585"/>
            <a:r>
              <a:rPr lang="en-US" sz="2133" b="1" dirty="0">
                <a:solidFill>
                  <a:srgbClr val="FFFFFF"/>
                </a:solidFill>
              </a:rPr>
              <a:t>CORP</a:t>
            </a:r>
          </a:p>
        </p:txBody>
      </p:sp>
      <p:grpSp>
        <p:nvGrpSpPr>
          <p:cNvPr id="24" name="Group 23"/>
          <p:cNvGrpSpPr/>
          <p:nvPr/>
        </p:nvGrpSpPr>
        <p:grpSpPr>
          <a:xfrm>
            <a:off x="3962401" y="4546601"/>
            <a:ext cx="2469855" cy="1614560"/>
            <a:chOff x="3405409" y="3516336"/>
            <a:chExt cx="1852391" cy="1210920"/>
          </a:xfrm>
        </p:grpSpPr>
        <p:pic>
          <p:nvPicPr>
            <p:cNvPr id="11" name="Picture 2" descr="\\MAGNUM\Projects\Microsoft\Cloud Power FY12\Design\ICONS_PNG\Devices.png"/>
            <p:cNvPicPr>
              <a:picLocks noChangeAspect="1" noChangeArrowheads="1"/>
            </p:cNvPicPr>
            <p:nvPr/>
          </p:nvPicPr>
          <p:blipFill>
            <a:blip r:embed="rId4" cstate="print">
              <a:lum bright="100000"/>
            </a:blip>
            <a:srcRect r="54000" b="50000"/>
            <a:stretch>
              <a:fillRect/>
            </a:stretch>
          </p:blipFill>
          <p:spPr bwMode="auto">
            <a:xfrm>
              <a:off x="3875828" y="3516336"/>
              <a:ext cx="818820" cy="890023"/>
            </a:xfrm>
            <a:prstGeom prst="rect">
              <a:avLst/>
            </a:prstGeom>
            <a:noFill/>
            <a:ln>
              <a:noFill/>
            </a:ln>
          </p:spPr>
        </p:pic>
        <p:sp>
          <p:nvSpPr>
            <p:cNvPr id="13" name="TextBox 12"/>
            <p:cNvSpPr txBox="1"/>
            <p:nvPr/>
          </p:nvSpPr>
          <p:spPr>
            <a:xfrm>
              <a:off x="3405409" y="4411833"/>
              <a:ext cx="1852391" cy="315423"/>
            </a:xfrm>
            <a:prstGeom prst="rect">
              <a:avLst/>
            </a:prstGeom>
            <a:noFill/>
          </p:spPr>
          <p:txBody>
            <a:bodyPr wrap="square" rtlCol="0">
              <a:spAutoFit/>
            </a:bodyPr>
            <a:lstStyle/>
            <a:p>
              <a:pPr algn="ctr" defTabSz="609585"/>
              <a:r>
                <a:rPr lang="en-US" sz="2133" dirty="0">
                  <a:solidFill>
                    <a:srgbClr val="FFFFFF"/>
                  </a:solidFill>
                </a:rPr>
                <a:t>Client</a:t>
              </a:r>
            </a:p>
          </p:txBody>
        </p:sp>
      </p:grpSp>
      <p:sp>
        <p:nvSpPr>
          <p:cNvPr id="14" name="TextBox 13"/>
          <p:cNvSpPr txBox="1"/>
          <p:nvPr/>
        </p:nvSpPr>
        <p:spPr>
          <a:xfrm>
            <a:off x="6715851" y="525523"/>
            <a:ext cx="1701768" cy="420564"/>
          </a:xfrm>
          <a:prstGeom prst="rect">
            <a:avLst/>
          </a:prstGeom>
          <a:noFill/>
        </p:spPr>
        <p:txBody>
          <a:bodyPr wrap="square" rtlCol="0">
            <a:spAutoFit/>
          </a:bodyPr>
          <a:lstStyle/>
          <a:p>
            <a:pPr algn="ctr" defTabSz="609585"/>
            <a:r>
              <a:rPr lang="en-US" sz="2133" b="1" dirty="0" smtClean="0">
                <a:solidFill>
                  <a:srgbClr val="FFFFFF"/>
                </a:solidFill>
              </a:rPr>
              <a:t>Azure</a:t>
            </a:r>
            <a:endParaRPr lang="en-US" sz="2133" b="1" dirty="0">
              <a:solidFill>
                <a:srgbClr val="FFFFFF"/>
              </a:solidFill>
            </a:endParaRPr>
          </a:p>
        </p:txBody>
      </p:sp>
      <p:sp>
        <p:nvSpPr>
          <p:cNvPr id="15" name="TextBox 14"/>
          <p:cNvSpPr txBox="1"/>
          <p:nvPr/>
        </p:nvSpPr>
        <p:spPr>
          <a:xfrm>
            <a:off x="3393158" y="2221437"/>
            <a:ext cx="1774613" cy="748795"/>
          </a:xfrm>
          <a:prstGeom prst="rect">
            <a:avLst/>
          </a:prstGeom>
          <a:noFill/>
        </p:spPr>
        <p:txBody>
          <a:bodyPr wrap="square" rtlCol="0">
            <a:spAutoFit/>
          </a:bodyPr>
          <a:lstStyle/>
          <a:p>
            <a:pPr algn="ctr" defTabSz="609585"/>
            <a:r>
              <a:rPr lang="en-US" sz="2133" b="1" dirty="0">
                <a:solidFill>
                  <a:srgbClr val="FFFFFF"/>
                </a:solidFill>
              </a:rPr>
              <a:t>Azure ? DMZ</a:t>
            </a:r>
          </a:p>
        </p:txBody>
      </p:sp>
      <p:grpSp>
        <p:nvGrpSpPr>
          <p:cNvPr id="7" name="Group 6"/>
          <p:cNvGrpSpPr/>
          <p:nvPr/>
        </p:nvGrpSpPr>
        <p:grpSpPr>
          <a:xfrm>
            <a:off x="5631574" y="976928"/>
            <a:ext cx="2368471" cy="1492628"/>
            <a:chOff x="5867400" y="666750"/>
            <a:chExt cx="1852391" cy="1273114"/>
          </a:xfrm>
        </p:grpSpPr>
        <p:pic>
          <p:nvPicPr>
            <p:cNvPr id="1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19" name="TextBox 18"/>
            <p:cNvSpPr txBox="1"/>
            <p:nvPr/>
          </p:nvSpPr>
          <p:spPr>
            <a:xfrm>
              <a:off x="5867400" y="1581150"/>
              <a:ext cx="1852391" cy="358714"/>
            </a:xfrm>
            <a:prstGeom prst="rect">
              <a:avLst/>
            </a:prstGeom>
            <a:noFill/>
          </p:spPr>
          <p:txBody>
            <a:bodyPr wrap="square" rtlCol="0">
              <a:spAutoFit/>
            </a:bodyPr>
            <a:lstStyle/>
            <a:p>
              <a:pPr algn="ctr" defTabSz="609585"/>
              <a:r>
                <a:rPr lang="en-US" sz="2133" dirty="0">
                  <a:solidFill>
                    <a:srgbClr val="FFFFFF"/>
                  </a:solidFill>
                </a:rPr>
                <a:t>WAP</a:t>
              </a:r>
            </a:p>
          </p:txBody>
        </p:sp>
      </p:grpSp>
      <p:grpSp>
        <p:nvGrpSpPr>
          <p:cNvPr id="38" name="Group 37"/>
          <p:cNvGrpSpPr/>
          <p:nvPr/>
        </p:nvGrpSpPr>
        <p:grpSpPr>
          <a:xfrm>
            <a:off x="2443515" y="1704211"/>
            <a:ext cx="2469855" cy="1582377"/>
            <a:chOff x="71165" y="2835926"/>
            <a:chExt cx="1852391" cy="1186783"/>
          </a:xfrm>
        </p:grpSpPr>
        <p:grpSp>
          <p:nvGrpSpPr>
            <p:cNvPr id="27" name="Group 26"/>
            <p:cNvGrpSpPr/>
            <p:nvPr/>
          </p:nvGrpSpPr>
          <p:grpSpPr>
            <a:xfrm>
              <a:off x="310117" y="2835926"/>
              <a:ext cx="1328843" cy="947265"/>
              <a:chOff x="1167199" y="3121744"/>
              <a:chExt cx="1328843" cy="947265"/>
            </a:xfrm>
          </p:grpSpPr>
          <p:pic>
            <p:nvPicPr>
              <p:cNvPr id="25" name="Picture 4" descr="\\MAGNUM\Projects\Microsoft\Cloud Power FY12\Design\ICONS_PNG\Open_Web_Platform.png"/>
              <p:cNvPicPr>
                <a:picLocks noChangeAspect="1" noChangeArrowheads="1"/>
              </p:cNvPicPr>
              <p:nvPr/>
            </p:nvPicPr>
            <p:blipFill>
              <a:blip r:embed="rId6" cstate="print">
                <a:grayscl/>
              </a:blip>
              <a:srcRect/>
              <a:stretch>
                <a:fillRect/>
              </a:stretch>
            </p:blipFill>
            <p:spPr bwMode="auto">
              <a:xfrm>
                <a:off x="1587572" y="3121744"/>
                <a:ext cx="908470" cy="908470"/>
              </a:xfrm>
              <a:prstGeom prst="rect">
                <a:avLst/>
              </a:prstGeom>
              <a:noFill/>
            </p:spPr>
          </p:pic>
          <p:pic>
            <p:nvPicPr>
              <p:cNvPr id="26" name="Picture 5" descr="C:\Users\v-junyo\Dropbox\ZumTeam\Team_Resources\Design inspirations\Metro_Style_Icons\app_64.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167199" y="3575979"/>
                <a:ext cx="492901" cy="49303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1165" y="3707286"/>
              <a:ext cx="1852391" cy="315423"/>
            </a:xfrm>
            <a:prstGeom prst="rect">
              <a:avLst/>
            </a:prstGeom>
            <a:noFill/>
          </p:spPr>
          <p:txBody>
            <a:bodyPr wrap="square" rtlCol="0">
              <a:spAutoFit/>
            </a:bodyPr>
            <a:lstStyle/>
            <a:p>
              <a:pPr algn="ctr" defTabSz="609585"/>
              <a:r>
                <a:rPr lang="en-US" sz="2133" dirty="0">
                  <a:solidFill>
                    <a:srgbClr val="000000"/>
                  </a:solidFill>
                </a:rPr>
                <a:t>Web App</a:t>
              </a:r>
            </a:p>
          </p:txBody>
        </p:sp>
      </p:grpSp>
      <p:sp>
        <p:nvSpPr>
          <p:cNvPr id="30" name="TextBox 29"/>
          <p:cNvSpPr txBox="1"/>
          <p:nvPr/>
        </p:nvSpPr>
        <p:spPr>
          <a:xfrm>
            <a:off x="7260783" y="3145324"/>
            <a:ext cx="1774613" cy="420564"/>
          </a:xfrm>
          <a:prstGeom prst="rect">
            <a:avLst/>
          </a:prstGeom>
          <a:noFill/>
        </p:spPr>
        <p:txBody>
          <a:bodyPr wrap="square" rtlCol="0">
            <a:spAutoFit/>
          </a:bodyPr>
          <a:lstStyle/>
          <a:p>
            <a:pPr algn="ctr" defTabSz="609585"/>
            <a:r>
              <a:rPr lang="en-US" sz="2133" b="1" dirty="0">
                <a:solidFill>
                  <a:srgbClr val="000000"/>
                </a:solidFill>
              </a:rPr>
              <a:t>VPN</a:t>
            </a:r>
            <a:endParaRPr lang="en-US" sz="2133" b="1" dirty="0">
              <a:solidFill>
                <a:srgbClr val="FFFFFF"/>
              </a:solidFill>
            </a:endParaRPr>
          </a:p>
        </p:txBody>
      </p:sp>
      <p:sp>
        <p:nvSpPr>
          <p:cNvPr id="33" name="Up Arrow 32"/>
          <p:cNvSpPr/>
          <p:nvPr/>
        </p:nvSpPr>
        <p:spPr>
          <a:xfrm>
            <a:off x="7154391" y="2851333"/>
            <a:ext cx="396149" cy="962843"/>
          </a:xfrm>
          <a:prstGeom prst="upArrow">
            <a:avLst/>
          </a:prstGeom>
          <a:solidFill>
            <a:srgbClr val="773B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49" name="Group 48"/>
          <p:cNvGrpSpPr/>
          <p:nvPr/>
        </p:nvGrpSpPr>
        <p:grpSpPr>
          <a:xfrm rot="1471571">
            <a:off x="2887752" y="3581039"/>
            <a:ext cx="2248089" cy="438745"/>
            <a:chOff x="1551422" y="3655261"/>
            <a:chExt cx="1686067" cy="329059"/>
          </a:xfrm>
        </p:grpSpPr>
        <p:sp>
          <p:nvSpPr>
            <p:cNvPr id="53" name="Up Arrow 52"/>
            <p:cNvSpPr/>
            <p:nvPr/>
          </p:nvSpPr>
          <p:spPr>
            <a:xfrm rot="17960826">
              <a:off x="2279991" y="3283474"/>
              <a:ext cx="281799" cy="1119893"/>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4" name="TextBox 53"/>
            <p:cNvSpPr txBox="1"/>
            <p:nvPr/>
          </p:nvSpPr>
          <p:spPr>
            <a:xfrm rot="1905085">
              <a:off x="1551422" y="3655261"/>
              <a:ext cx="1686067" cy="315423"/>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55" name="Group 54"/>
          <p:cNvGrpSpPr/>
          <p:nvPr/>
        </p:nvGrpSpPr>
        <p:grpSpPr>
          <a:xfrm>
            <a:off x="6239561" y="4521600"/>
            <a:ext cx="2469855" cy="1639764"/>
            <a:chOff x="5867400" y="666750"/>
            <a:chExt cx="1852391" cy="1229823"/>
          </a:xfrm>
        </p:grpSpPr>
        <p:pic>
          <p:nvPicPr>
            <p:cNvPr id="56"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57" name="TextBox 56"/>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61" name="Group 60"/>
          <p:cNvGrpSpPr/>
          <p:nvPr/>
        </p:nvGrpSpPr>
        <p:grpSpPr>
          <a:xfrm>
            <a:off x="5689600" y="4851404"/>
            <a:ext cx="1619048" cy="678735"/>
            <a:chOff x="766914" y="3854162"/>
            <a:chExt cx="1214286" cy="509051"/>
          </a:xfrm>
        </p:grpSpPr>
        <p:sp>
          <p:nvSpPr>
            <p:cNvPr id="43" name="Right Arrow 42"/>
            <p:cNvSpPr/>
            <p:nvPr/>
          </p:nvSpPr>
          <p:spPr>
            <a:xfrm>
              <a:off x="766914" y="3854162"/>
              <a:ext cx="1072087" cy="509051"/>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47" name="TextBox 46"/>
            <p:cNvSpPr txBox="1"/>
            <p:nvPr/>
          </p:nvSpPr>
          <p:spPr>
            <a:xfrm>
              <a:off x="909113" y="3955018"/>
              <a:ext cx="1072087" cy="346249"/>
            </a:xfrm>
            <a:prstGeom prst="rect">
              <a:avLst/>
            </a:prstGeom>
            <a:noFill/>
          </p:spPr>
          <p:txBody>
            <a:bodyPr wrap="square" rtlCol="0">
              <a:spAutoFit/>
            </a:bodyPr>
            <a:lstStyle/>
            <a:p>
              <a:pPr defTabSz="609585"/>
              <a:r>
                <a:rPr lang="en-US" sz="2400" dirty="0">
                  <a:solidFill>
                    <a:srgbClr val="FFFFFF"/>
                  </a:solidFill>
                </a:rPr>
                <a:t>443</a:t>
              </a:r>
            </a:p>
          </p:txBody>
        </p:sp>
      </p:grpSp>
      <p:grpSp>
        <p:nvGrpSpPr>
          <p:cNvPr id="68" name="Group 67"/>
          <p:cNvGrpSpPr/>
          <p:nvPr/>
        </p:nvGrpSpPr>
        <p:grpSpPr>
          <a:xfrm>
            <a:off x="8035384" y="4897054"/>
            <a:ext cx="1540761" cy="670091"/>
            <a:chOff x="916017" y="3803032"/>
            <a:chExt cx="1155571" cy="502568"/>
          </a:xfrm>
        </p:grpSpPr>
        <p:sp>
          <p:nvSpPr>
            <p:cNvPr id="66" name="Right Arrow 65"/>
            <p:cNvSpPr/>
            <p:nvPr/>
          </p:nvSpPr>
          <p:spPr>
            <a:xfrm>
              <a:off x="916017" y="3803032"/>
              <a:ext cx="719541" cy="502568"/>
            </a:xfrm>
            <a:prstGeom prst="rightArrow">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7" name="TextBox 66"/>
            <p:cNvSpPr txBox="1"/>
            <p:nvPr/>
          </p:nvSpPr>
          <p:spPr>
            <a:xfrm>
              <a:off x="972000" y="3875454"/>
              <a:ext cx="1099588" cy="346249"/>
            </a:xfrm>
            <a:prstGeom prst="rect">
              <a:avLst/>
            </a:prstGeom>
            <a:noFill/>
          </p:spPr>
          <p:txBody>
            <a:bodyPr wrap="square" rtlCol="0">
              <a:spAutoFit/>
            </a:bodyPr>
            <a:lstStyle/>
            <a:p>
              <a:pPr defTabSz="609585"/>
              <a:r>
                <a:rPr lang="en-US" sz="2400" dirty="0">
                  <a:solidFill>
                    <a:sysClr val="windowText" lastClr="000000"/>
                  </a:solidFill>
                </a:rPr>
                <a:t>DC</a:t>
              </a:r>
            </a:p>
          </p:txBody>
        </p:sp>
      </p:grpSp>
      <p:grpSp>
        <p:nvGrpSpPr>
          <p:cNvPr id="69" name="Group 68"/>
          <p:cNvGrpSpPr/>
          <p:nvPr/>
        </p:nvGrpSpPr>
        <p:grpSpPr>
          <a:xfrm>
            <a:off x="1756403" y="4585825"/>
            <a:ext cx="2469855" cy="1614560"/>
            <a:chOff x="3405409" y="3516336"/>
            <a:chExt cx="1852391" cy="1210920"/>
          </a:xfrm>
        </p:grpSpPr>
        <p:pic>
          <p:nvPicPr>
            <p:cNvPr id="70" name="Picture 2" descr="\\MAGNUM\Projects\Microsoft\Cloud Power FY12\Design\ICONS_PNG\Devices.png"/>
            <p:cNvPicPr>
              <a:picLocks noChangeAspect="1" noChangeArrowheads="1"/>
            </p:cNvPicPr>
            <p:nvPr/>
          </p:nvPicPr>
          <p:blipFill>
            <a:blip r:embed="rId4" cstate="print">
              <a:grayscl/>
            </a:blip>
            <a:srcRect r="54000" b="50000"/>
            <a:stretch>
              <a:fillRect/>
            </a:stretch>
          </p:blipFill>
          <p:spPr bwMode="auto">
            <a:xfrm>
              <a:off x="3875828" y="3516336"/>
              <a:ext cx="818820" cy="890023"/>
            </a:xfrm>
            <a:prstGeom prst="rect">
              <a:avLst/>
            </a:prstGeom>
            <a:noFill/>
            <a:ln>
              <a:noFill/>
            </a:ln>
          </p:spPr>
        </p:pic>
        <p:sp>
          <p:nvSpPr>
            <p:cNvPr id="71" name="TextBox 70"/>
            <p:cNvSpPr txBox="1"/>
            <p:nvPr/>
          </p:nvSpPr>
          <p:spPr>
            <a:xfrm>
              <a:off x="3405409" y="4411833"/>
              <a:ext cx="1852391" cy="315423"/>
            </a:xfrm>
            <a:prstGeom prst="rect">
              <a:avLst/>
            </a:prstGeom>
            <a:noFill/>
          </p:spPr>
          <p:txBody>
            <a:bodyPr wrap="square" rtlCol="0">
              <a:spAutoFit/>
            </a:bodyPr>
            <a:lstStyle/>
            <a:p>
              <a:pPr algn="ctr" defTabSz="609585"/>
              <a:r>
                <a:rPr lang="en-US" sz="2133" dirty="0">
                  <a:solidFill>
                    <a:srgbClr val="FFFFFF"/>
                  </a:solidFill>
                </a:rPr>
                <a:t>Client</a:t>
              </a:r>
            </a:p>
          </p:txBody>
        </p:sp>
      </p:grpSp>
      <p:grpSp>
        <p:nvGrpSpPr>
          <p:cNvPr id="75" name="Group 74"/>
          <p:cNvGrpSpPr/>
          <p:nvPr/>
        </p:nvGrpSpPr>
        <p:grpSpPr>
          <a:xfrm>
            <a:off x="2762120" y="3317429"/>
            <a:ext cx="387483" cy="1152699"/>
            <a:chOff x="2071588" y="2488072"/>
            <a:chExt cx="290612" cy="864524"/>
          </a:xfrm>
        </p:grpSpPr>
        <p:sp>
          <p:nvSpPr>
            <p:cNvPr id="73" name="Up Arrow 72"/>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74" name="TextBox 73"/>
            <p:cNvSpPr txBox="1"/>
            <p:nvPr/>
          </p:nvSpPr>
          <p:spPr>
            <a:xfrm rot="16200000">
              <a:off x="1895705" y="2762826"/>
              <a:ext cx="637296" cy="284742"/>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6" name="Group 75"/>
          <p:cNvGrpSpPr/>
          <p:nvPr/>
        </p:nvGrpSpPr>
        <p:grpSpPr>
          <a:xfrm rot="5400000">
            <a:off x="5182617" y="1577727"/>
            <a:ext cx="551121" cy="1848531"/>
            <a:chOff x="2071588" y="2488072"/>
            <a:chExt cx="290612" cy="864524"/>
          </a:xfrm>
        </p:grpSpPr>
        <p:sp>
          <p:nvSpPr>
            <p:cNvPr id="77" name="Up Arrow 76"/>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78" name="TextBox 77"/>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cxnSp>
        <p:nvCxnSpPr>
          <p:cNvPr id="82" name="Straight Connector 81"/>
          <p:cNvCxnSpPr/>
          <p:nvPr/>
        </p:nvCxnSpPr>
        <p:spPr>
          <a:xfrm>
            <a:off x="7352465" y="2603235"/>
            <a:ext cx="0" cy="1746431"/>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8026401" y="4892513"/>
            <a:ext cx="1540761" cy="670091"/>
            <a:chOff x="916017" y="3803032"/>
            <a:chExt cx="1155571" cy="502568"/>
          </a:xfrm>
        </p:grpSpPr>
        <p:sp>
          <p:nvSpPr>
            <p:cNvPr id="84" name="Right Arrow 83"/>
            <p:cNvSpPr/>
            <p:nvPr/>
          </p:nvSpPr>
          <p:spPr>
            <a:xfrm>
              <a:off x="916017" y="3803032"/>
              <a:ext cx="719541" cy="502568"/>
            </a:xfrm>
            <a:prstGeom prst="rightArrow">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5" name="TextBox 84"/>
            <p:cNvSpPr txBox="1"/>
            <p:nvPr/>
          </p:nvSpPr>
          <p:spPr>
            <a:xfrm>
              <a:off x="972000" y="3875454"/>
              <a:ext cx="1099588" cy="346249"/>
            </a:xfrm>
            <a:prstGeom prst="rect">
              <a:avLst/>
            </a:prstGeom>
            <a:noFill/>
          </p:spPr>
          <p:txBody>
            <a:bodyPr wrap="square" rtlCol="0">
              <a:spAutoFit/>
            </a:bodyPr>
            <a:lstStyle/>
            <a:p>
              <a:pPr defTabSz="609585"/>
              <a:r>
                <a:rPr lang="en-US" sz="2400" dirty="0">
                  <a:solidFill>
                    <a:sysClr val="windowText" lastClr="000000"/>
                  </a:solidFill>
                </a:rPr>
                <a:t>DC</a:t>
              </a:r>
            </a:p>
          </p:txBody>
        </p:sp>
      </p:grpSp>
      <p:grpSp>
        <p:nvGrpSpPr>
          <p:cNvPr id="87" name="Group 86"/>
          <p:cNvGrpSpPr/>
          <p:nvPr/>
        </p:nvGrpSpPr>
        <p:grpSpPr>
          <a:xfrm>
            <a:off x="8401346" y="4623741"/>
            <a:ext cx="2469855" cy="1701771"/>
            <a:chOff x="6301009" y="3467805"/>
            <a:chExt cx="1852391" cy="1276328"/>
          </a:xfrm>
        </p:grpSpPr>
        <p:grpSp>
          <p:nvGrpSpPr>
            <p:cNvPr id="23" name="Group 22"/>
            <p:cNvGrpSpPr/>
            <p:nvPr/>
          </p:nvGrpSpPr>
          <p:grpSpPr>
            <a:xfrm>
              <a:off x="6301009" y="3467805"/>
              <a:ext cx="1852391" cy="1276328"/>
              <a:chOff x="5659293" y="3467805"/>
              <a:chExt cx="1852391" cy="1276328"/>
            </a:xfrm>
          </p:grpSpPr>
          <p:pic>
            <p:nvPicPr>
              <p:cNvPr id="1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007139" y="3467805"/>
                <a:ext cx="1016965" cy="1016965"/>
              </a:xfrm>
              <a:prstGeom prst="rect">
                <a:avLst/>
              </a:prstGeom>
              <a:noFill/>
            </p:spPr>
          </p:pic>
          <p:sp>
            <p:nvSpPr>
              <p:cNvPr id="12" name="TextBox 11"/>
              <p:cNvSpPr txBox="1"/>
              <p:nvPr/>
            </p:nvSpPr>
            <p:spPr>
              <a:xfrm>
                <a:off x="5659293" y="4428710"/>
                <a:ext cx="1852391" cy="315423"/>
              </a:xfrm>
              <a:prstGeom prst="rect">
                <a:avLst/>
              </a:prstGeom>
              <a:noFill/>
            </p:spPr>
            <p:txBody>
              <a:bodyPr wrap="square" rtlCol="0">
                <a:spAutoFit/>
              </a:bodyPr>
              <a:lstStyle/>
              <a:p>
                <a:pPr algn="ctr" defTabSz="609585"/>
                <a:r>
                  <a:rPr lang="en-US" sz="2133" dirty="0">
                    <a:solidFill>
                      <a:srgbClr val="FFFFFF"/>
                    </a:solidFill>
                  </a:rPr>
                  <a:t>DC</a:t>
                </a:r>
              </a:p>
            </p:txBody>
          </p:sp>
        </p:grpSp>
        <p:pic>
          <p:nvPicPr>
            <p:cNvPr id="86" name="Picture 6" descr="\\MAGNUM\Projects\Microsoft\Cloud Power FY12\Design\Icons\PNGs\Web Service.png"/>
            <p:cNvPicPr>
              <a:picLocks noChangeAspect="1" noChangeArrowheads="1"/>
            </p:cNvPicPr>
            <p:nvPr/>
          </p:nvPicPr>
          <p:blipFill>
            <a:blip r:embed="rId8" cstate="print">
              <a:biLevel thresh="25000"/>
            </a:blip>
            <a:srcRect/>
            <a:stretch>
              <a:fillRect/>
            </a:stretch>
          </p:blipFill>
          <p:spPr bwMode="auto">
            <a:xfrm>
              <a:off x="7315200" y="4076125"/>
              <a:ext cx="574313" cy="574311"/>
            </a:xfrm>
            <a:prstGeom prst="rect">
              <a:avLst/>
            </a:prstGeom>
            <a:noFill/>
          </p:spPr>
        </p:pic>
      </p:grpSp>
    </p:spTree>
    <p:extLst>
      <p:ext uri="{BB962C8B-B14F-4D97-AF65-F5344CB8AC3E}">
        <p14:creationId xmlns:p14="http://schemas.microsoft.com/office/powerpoint/2010/main" val="370276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1"/>
                                        </p:tgtEl>
                                      </p:cBhvr>
                                    </p:animEffect>
                                    <p:set>
                                      <p:cBhvr>
                                        <p:cTn id="10" dur="1" fill="hold">
                                          <p:stCondLst>
                                            <p:cond delay="499"/>
                                          </p:stCondLst>
                                        </p:cTn>
                                        <p:tgtEl>
                                          <p:spTgt spid="6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8"/>
                                        </p:tgtEl>
                                      </p:cBhvr>
                                    </p:animEffect>
                                    <p:set>
                                      <p:cBhvr>
                                        <p:cTn id="13" dur="1" fill="hold">
                                          <p:stCondLst>
                                            <p:cond delay="499"/>
                                          </p:stCondLst>
                                        </p:cTn>
                                        <p:tgtEl>
                                          <p:spTgt spid="6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Active Directory Federation Services</a:t>
            </a:r>
            <a:endParaRPr lang="en-US" dirty="0"/>
          </a:p>
        </p:txBody>
      </p:sp>
    </p:spTree>
    <p:extLst>
      <p:ext uri="{BB962C8B-B14F-4D97-AF65-F5344CB8AC3E}">
        <p14:creationId xmlns:p14="http://schemas.microsoft.com/office/powerpoint/2010/main" val="416478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4" y="183117"/>
            <a:ext cx="5200231" cy="691723"/>
          </a:xfrm>
        </p:spPr>
        <p:txBody>
          <a:bodyPr/>
          <a:lstStyle/>
          <a:p>
            <a:r>
              <a:rPr lang="en-US" dirty="0" smtClean="0"/>
              <a:t>Split DR Deployment</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30</a:t>
            </a:fld>
            <a:endParaRPr lang="en-US" dirty="0">
              <a:solidFill>
                <a:srgbClr val="000000"/>
              </a:solidFill>
            </a:endParaRPr>
          </a:p>
        </p:txBody>
      </p:sp>
      <p:pic>
        <p:nvPicPr>
          <p:cNvPr id="5"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262660" y="-831936"/>
            <a:ext cx="5181600" cy="5181600"/>
          </a:xfrm>
          <a:prstGeom prst="rect">
            <a:avLst/>
          </a:prstGeom>
          <a:noFill/>
        </p:spPr>
      </p:pic>
      <p:pic>
        <p:nvPicPr>
          <p:cNvPr id="6"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845960" y="183117"/>
            <a:ext cx="3868355" cy="3868355"/>
          </a:xfrm>
          <a:prstGeom prst="rect">
            <a:avLst/>
          </a:prstGeom>
          <a:noFill/>
        </p:spPr>
      </p:pic>
      <p:sp>
        <p:nvSpPr>
          <p:cNvPr id="8" name="Rectangle 7"/>
          <p:cNvSpPr/>
          <p:nvPr/>
        </p:nvSpPr>
        <p:spPr>
          <a:xfrm>
            <a:off x="7518401" y="4024681"/>
            <a:ext cx="3175871"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9" name="TextBox 8"/>
          <p:cNvSpPr txBox="1"/>
          <p:nvPr/>
        </p:nvSpPr>
        <p:spPr>
          <a:xfrm>
            <a:off x="8628816" y="4123963"/>
            <a:ext cx="1774613" cy="420564"/>
          </a:xfrm>
          <a:prstGeom prst="rect">
            <a:avLst/>
          </a:prstGeom>
          <a:noFill/>
        </p:spPr>
        <p:txBody>
          <a:bodyPr wrap="square" rtlCol="0">
            <a:spAutoFit/>
          </a:bodyPr>
          <a:lstStyle/>
          <a:p>
            <a:pPr algn="ctr" defTabSz="609585"/>
            <a:r>
              <a:rPr lang="en-US" sz="2133" b="1" dirty="0">
                <a:solidFill>
                  <a:srgbClr val="FFFFFF"/>
                </a:solidFill>
              </a:rPr>
              <a:t>CORP</a:t>
            </a:r>
          </a:p>
        </p:txBody>
      </p:sp>
      <p:grpSp>
        <p:nvGrpSpPr>
          <p:cNvPr id="7" name="Group 6"/>
          <p:cNvGrpSpPr/>
          <p:nvPr/>
        </p:nvGrpSpPr>
        <p:grpSpPr>
          <a:xfrm>
            <a:off x="1672330" y="4729999"/>
            <a:ext cx="2469855" cy="1614560"/>
            <a:chOff x="3405409" y="3516336"/>
            <a:chExt cx="1852391" cy="1210920"/>
          </a:xfrm>
        </p:grpSpPr>
        <p:pic>
          <p:nvPicPr>
            <p:cNvPr id="11" name="Picture 2" descr="\\MAGNUM\Projects\Microsoft\Cloud Power FY12\Design\ICONS_PNG\Devices.png"/>
            <p:cNvPicPr>
              <a:picLocks noChangeAspect="1" noChangeArrowheads="1"/>
            </p:cNvPicPr>
            <p:nvPr/>
          </p:nvPicPr>
          <p:blipFill>
            <a:blip r:embed="rId4" cstate="print">
              <a:grayscl/>
            </a:blip>
            <a:srcRect r="54000" b="50000"/>
            <a:stretch>
              <a:fillRect/>
            </a:stretch>
          </p:blipFill>
          <p:spPr bwMode="auto">
            <a:xfrm>
              <a:off x="3875828" y="3516336"/>
              <a:ext cx="818820" cy="890023"/>
            </a:xfrm>
            <a:prstGeom prst="rect">
              <a:avLst/>
            </a:prstGeom>
            <a:noFill/>
            <a:ln>
              <a:noFill/>
            </a:ln>
          </p:spPr>
        </p:pic>
        <p:sp>
          <p:nvSpPr>
            <p:cNvPr id="13" name="TextBox 12"/>
            <p:cNvSpPr txBox="1"/>
            <p:nvPr/>
          </p:nvSpPr>
          <p:spPr>
            <a:xfrm>
              <a:off x="3405409" y="4411833"/>
              <a:ext cx="1852391" cy="315423"/>
            </a:xfrm>
            <a:prstGeom prst="rect">
              <a:avLst/>
            </a:prstGeom>
            <a:noFill/>
          </p:spPr>
          <p:txBody>
            <a:bodyPr wrap="square" rtlCol="0">
              <a:spAutoFit/>
            </a:bodyPr>
            <a:lstStyle/>
            <a:p>
              <a:pPr algn="ctr" defTabSz="609585"/>
              <a:r>
                <a:rPr lang="en-US" sz="2133" dirty="0">
                  <a:solidFill>
                    <a:srgbClr val="000000"/>
                  </a:solidFill>
                </a:rPr>
                <a:t>Client</a:t>
              </a:r>
            </a:p>
          </p:txBody>
        </p:sp>
      </p:grpSp>
      <p:sp>
        <p:nvSpPr>
          <p:cNvPr id="14" name="TextBox 13"/>
          <p:cNvSpPr txBox="1"/>
          <p:nvPr/>
        </p:nvSpPr>
        <p:spPr>
          <a:xfrm>
            <a:off x="9365472" y="584201"/>
            <a:ext cx="1774613" cy="420564"/>
          </a:xfrm>
          <a:prstGeom prst="rect">
            <a:avLst/>
          </a:prstGeom>
          <a:noFill/>
        </p:spPr>
        <p:txBody>
          <a:bodyPr wrap="square" rtlCol="0">
            <a:spAutoFit/>
          </a:bodyPr>
          <a:lstStyle/>
          <a:p>
            <a:pPr algn="ctr" defTabSz="609585"/>
            <a:r>
              <a:rPr lang="en-US" sz="2133" b="1" dirty="0">
                <a:solidFill>
                  <a:srgbClr val="FFFFFF"/>
                </a:solidFill>
              </a:rPr>
              <a:t>Azure Net 1</a:t>
            </a:r>
          </a:p>
        </p:txBody>
      </p:sp>
      <p:sp>
        <p:nvSpPr>
          <p:cNvPr id="15" name="TextBox 14"/>
          <p:cNvSpPr txBox="1"/>
          <p:nvPr/>
        </p:nvSpPr>
        <p:spPr>
          <a:xfrm>
            <a:off x="3393158" y="2221437"/>
            <a:ext cx="1774613" cy="748795"/>
          </a:xfrm>
          <a:prstGeom prst="rect">
            <a:avLst/>
          </a:prstGeom>
          <a:noFill/>
        </p:spPr>
        <p:txBody>
          <a:bodyPr wrap="square" rtlCol="0">
            <a:spAutoFit/>
          </a:bodyPr>
          <a:lstStyle/>
          <a:p>
            <a:pPr algn="ctr" defTabSz="609585"/>
            <a:r>
              <a:rPr lang="en-US" sz="2133" b="1" dirty="0">
                <a:solidFill>
                  <a:srgbClr val="FFFFFF"/>
                </a:solidFill>
              </a:rPr>
              <a:t>Azure </a:t>
            </a:r>
          </a:p>
          <a:p>
            <a:pPr algn="ctr" defTabSz="609585"/>
            <a:r>
              <a:rPr lang="en-US" sz="2133" b="1" dirty="0">
                <a:solidFill>
                  <a:srgbClr val="FFFFFF"/>
                </a:solidFill>
              </a:rPr>
              <a:t> DMZ</a:t>
            </a:r>
          </a:p>
        </p:txBody>
      </p:sp>
      <p:grpSp>
        <p:nvGrpSpPr>
          <p:cNvPr id="33" name="Group 32"/>
          <p:cNvGrpSpPr/>
          <p:nvPr/>
        </p:nvGrpSpPr>
        <p:grpSpPr>
          <a:xfrm>
            <a:off x="4032546" y="1160507"/>
            <a:ext cx="2469855" cy="1526452"/>
            <a:chOff x="2961288" y="742950"/>
            <a:chExt cx="1852391" cy="1144839"/>
          </a:xfrm>
        </p:grpSpPr>
        <p:pic>
          <p:nvPicPr>
            <p:cNvPr id="16"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3405409" y="742950"/>
              <a:ext cx="964150" cy="964150"/>
            </a:xfrm>
            <a:prstGeom prst="rect">
              <a:avLst/>
            </a:prstGeom>
            <a:noFill/>
          </p:spPr>
        </p:pic>
        <p:sp>
          <p:nvSpPr>
            <p:cNvPr id="17" name="TextBox 16"/>
            <p:cNvSpPr txBox="1"/>
            <p:nvPr/>
          </p:nvSpPr>
          <p:spPr>
            <a:xfrm>
              <a:off x="2961288" y="1572366"/>
              <a:ext cx="1852391" cy="315423"/>
            </a:xfrm>
            <a:prstGeom prst="rect">
              <a:avLst/>
            </a:prstGeom>
            <a:noFill/>
          </p:spPr>
          <p:txBody>
            <a:bodyPr wrap="square" rtlCol="0">
              <a:spAutoFit/>
            </a:bodyPr>
            <a:lstStyle/>
            <a:p>
              <a:pPr algn="ctr" defTabSz="609585"/>
              <a:r>
                <a:rPr lang="en-US" sz="2133" dirty="0">
                  <a:solidFill>
                    <a:srgbClr val="FFFFFF"/>
                  </a:solidFill>
                </a:rPr>
                <a:t>WAP</a:t>
              </a:r>
            </a:p>
          </p:txBody>
        </p:sp>
      </p:grpSp>
      <p:grpSp>
        <p:nvGrpSpPr>
          <p:cNvPr id="53" name="Group 52"/>
          <p:cNvGrpSpPr/>
          <p:nvPr/>
        </p:nvGrpSpPr>
        <p:grpSpPr>
          <a:xfrm>
            <a:off x="7823201" y="889000"/>
            <a:ext cx="2469855" cy="1639764"/>
            <a:chOff x="5867400" y="666750"/>
            <a:chExt cx="1852391" cy="1229823"/>
          </a:xfrm>
        </p:grpSpPr>
        <p:pic>
          <p:nvPicPr>
            <p:cNvPr id="1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19" name="TextBox 18"/>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4" name="Group 3"/>
          <p:cNvGrpSpPr/>
          <p:nvPr/>
        </p:nvGrpSpPr>
        <p:grpSpPr>
          <a:xfrm>
            <a:off x="9769511" y="977643"/>
            <a:ext cx="1482852" cy="1285533"/>
            <a:chOff x="7327133" y="733232"/>
            <a:chExt cx="1112139" cy="964150"/>
          </a:xfrm>
        </p:grpSpPr>
        <p:pic>
          <p:nvPicPr>
            <p:cNvPr id="2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7327133" y="733232"/>
              <a:ext cx="964150" cy="964150"/>
            </a:xfrm>
            <a:prstGeom prst="rect">
              <a:avLst/>
            </a:prstGeom>
            <a:noFill/>
          </p:spPr>
        </p:pic>
        <p:pic>
          <p:nvPicPr>
            <p:cNvPr id="22"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7864959" y="1117857"/>
              <a:ext cx="574313" cy="574311"/>
            </a:xfrm>
            <a:prstGeom prst="rect">
              <a:avLst/>
            </a:prstGeom>
            <a:noFill/>
          </p:spPr>
        </p:pic>
      </p:grpSp>
      <p:sp>
        <p:nvSpPr>
          <p:cNvPr id="21" name="TextBox 20"/>
          <p:cNvSpPr txBox="1"/>
          <p:nvPr/>
        </p:nvSpPr>
        <p:spPr>
          <a:xfrm>
            <a:off x="9184309" y="2129804"/>
            <a:ext cx="2469855" cy="420564"/>
          </a:xfrm>
          <a:prstGeom prst="rect">
            <a:avLst/>
          </a:prstGeom>
          <a:noFill/>
        </p:spPr>
        <p:txBody>
          <a:bodyPr wrap="square" rtlCol="0">
            <a:spAutoFit/>
          </a:bodyPr>
          <a:lstStyle/>
          <a:p>
            <a:pPr algn="ctr" defTabSz="609585"/>
            <a:r>
              <a:rPr lang="en-US" sz="2133" dirty="0">
                <a:solidFill>
                  <a:srgbClr val="FFFFFF"/>
                </a:solidFill>
              </a:rPr>
              <a:t>DC</a:t>
            </a:r>
          </a:p>
        </p:txBody>
      </p:sp>
      <p:grpSp>
        <p:nvGrpSpPr>
          <p:cNvPr id="43" name="Group 42"/>
          <p:cNvGrpSpPr/>
          <p:nvPr/>
        </p:nvGrpSpPr>
        <p:grpSpPr>
          <a:xfrm>
            <a:off x="161314" y="2510744"/>
            <a:ext cx="2469855" cy="1582377"/>
            <a:chOff x="71165" y="2835926"/>
            <a:chExt cx="1852391" cy="1186783"/>
          </a:xfrm>
        </p:grpSpPr>
        <p:grpSp>
          <p:nvGrpSpPr>
            <p:cNvPr id="27" name="Group 26"/>
            <p:cNvGrpSpPr/>
            <p:nvPr/>
          </p:nvGrpSpPr>
          <p:grpSpPr>
            <a:xfrm>
              <a:off x="310117" y="2835926"/>
              <a:ext cx="1328843" cy="947265"/>
              <a:chOff x="1167199" y="3121744"/>
              <a:chExt cx="1328843" cy="947265"/>
            </a:xfrm>
          </p:grpSpPr>
          <p:pic>
            <p:nvPicPr>
              <p:cNvPr id="25" name="Picture 4" descr="\\MAGNUM\Projects\Microsoft\Cloud Power FY12\Design\ICONS_PNG\Open_Web_Platform.png"/>
              <p:cNvPicPr>
                <a:picLocks noChangeAspect="1" noChangeArrowheads="1"/>
              </p:cNvPicPr>
              <p:nvPr/>
            </p:nvPicPr>
            <p:blipFill>
              <a:blip r:embed="rId7" cstate="print">
                <a:grayscl/>
              </a:blip>
              <a:srcRect/>
              <a:stretch>
                <a:fillRect/>
              </a:stretch>
            </p:blipFill>
            <p:spPr bwMode="auto">
              <a:xfrm>
                <a:off x="1587572" y="3121744"/>
                <a:ext cx="908470" cy="908470"/>
              </a:xfrm>
              <a:prstGeom prst="rect">
                <a:avLst/>
              </a:prstGeom>
              <a:noFill/>
            </p:spPr>
          </p:pic>
          <p:pic>
            <p:nvPicPr>
              <p:cNvPr id="26" name="Picture 5" descr="C:\Users\v-junyo\Dropbox\ZumTeam\Team_Resources\Design inspirations\Metro_Style_Icons\app_64.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167199" y="3575979"/>
                <a:ext cx="492901" cy="49303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1165" y="3707286"/>
              <a:ext cx="1852391" cy="315423"/>
            </a:xfrm>
            <a:prstGeom prst="rect">
              <a:avLst/>
            </a:prstGeom>
            <a:noFill/>
          </p:spPr>
          <p:txBody>
            <a:bodyPr wrap="square" rtlCol="0">
              <a:spAutoFit/>
            </a:bodyPr>
            <a:lstStyle/>
            <a:p>
              <a:pPr algn="ctr" defTabSz="609585"/>
              <a:r>
                <a:rPr lang="en-US" sz="2133" dirty="0">
                  <a:solidFill>
                    <a:srgbClr val="000000"/>
                  </a:solidFill>
                </a:rPr>
                <a:t>Web App</a:t>
              </a:r>
            </a:p>
          </p:txBody>
        </p:sp>
      </p:grpSp>
      <p:sp>
        <p:nvSpPr>
          <p:cNvPr id="30" name="TextBox 29"/>
          <p:cNvSpPr txBox="1"/>
          <p:nvPr/>
        </p:nvSpPr>
        <p:spPr>
          <a:xfrm>
            <a:off x="8797860" y="3359251"/>
            <a:ext cx="1774613" cy="420564"/>
          </a:xfrm>
          <a:prstGeom prst="rect">
            <a:avLst/>
          </a:prstGeom>
          <a:noFill/>
        </p:spPr>
        <p:txBody>
          <a:bodyPr wrap="square" rtlCol="0">
            <a:spAutoFit/>
          </a:bodyPr>
          <a:lstStyle/>
          <a:p>
            <a:pPr algn="ctr" defTabSz="609585"/>
            <a:r>
              <a:rPr lang="en-US" sz="2133" b="1" dirty="0">
                <a:solidFill>
                  <a:srgbClr val="000000"/>
                </a:solidFill>
              </a:rPr>
              <a:t>VPN</a:t>
            </a:r>
            <a:endParaRPr lang="en-US" sz="2133" b="1" dirty="0">
              <a:solidFill>
                <a:srgbClr val="FFFFFF"/>
              </a:solidFill>
            </a:endParaRPr>
          </a:p>
        </p:txBody>
      </p:sp>
      <p:grpSp>
        <p:nvGrpSpPr>
          <p:cNvPr id="52" name="Group 51"/>
          <p:cNvGrpSpPr/>
          <p:nvPr/>
        </p:nvGrpSpPr>
        <p:grpSpPr>
          <a:xfrm>
            <a:off x="6173466" y="1890686"/>
            <a:ext cx="1962548" cy="473009"/>
            <a:chOff x="4630099" y="1418014"/>
            <a:chExt cx="1471911" cy="354757"/>
          </a:xfrm>
        </p:grpSpPr>
        <p:sp>
          <p:nvSpPr>
            <p:cNvPr id="50" name="Right Arrow 49"/>
            <p:cNvSpPr/>
            <p:nvPr/>
          </p:nvSpPr>
          <p:spPr>
            <a:xfrm>
              <a:off x="4630099" y="1418014"/>
              <a:ext cx="1471911" cy="354757"/>
            </a:xfrm>
            <a:prstGeom prst="rightArrow">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1" name="TextBox 50"/>
            <p:cNvSpPr txBox="1"/>
            <p:nvPr/>
          </p:nvSpPr>
          <p:spPr>
            <a:xfrm>
              <a:off x="4647856" y="1429961"/>
              <a:ext cx="1330960" cy="253916"/>
            </a:xfrm>
            <a:prstGeom prst="rect">
              <a:avLst/>
            </a:prstGeom>
            <a:noFill/>
          </p:spPr>
          <p:txBody>
            <a:bodyPr wrap="square" rtlCol="0">
              <a:spAutoFit/>
            </a:bodyPr>
            <a:lstStyle/>
            <a:p>
              <a:pPr algn="ctr" defTabSz="609585"/>
              <a:r>
                <a:rPr lang="en-US" sz="1600" b="1" dirty="0">
                  <a:solidFill>
                    <a:srgbClr val="FFFFFF"/>
                  </a:solidFill>
                </a:rPr>
                <a:t>Filtered</a:t>
              </a:r>
            </a:p>
          </p:txBody>
        </p:sp>
      </p:grpSp>
      <p:grpSp>
        <p:nvGrpSpPr>
          <p:cNvPr id="47" name="Group 46"/>
          <p:cNvGrpSpPr/>
          <p:nvPr/>
        </p:nvGrpSpPr>
        <p:grpSpPr>
          <a:xfrm>
            <a:off x="7518401" y="4704795"/>
            <a:ext cx="2469855" cy="1639764"/>
            <a:chOff x="5867400" y="666750"/>
            <a:chExt cx="1852391" cy="1229823"/>
          </a:xfrm>
        </p:grpSpPr>
        <p:pic>
          <p:nvPicPr>
            <p:cNvPr id="4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49" name="TextBox 48"/>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24" name="Group 23"/>
          <p:cNvGrpSpPr/>
          <p:nvPr/>
        </p:nvGrpSpPr>
        <p:grpSpPr>
          <a:xfrm>
            <a:off x="8737601" y="4623741"/>
            <a:ext cx="2469855" cy="1701771"/>
            <a:chOff x="6553200" y="3467805"/>
            <a:chExt cx="1852391" cy="1276328"/>
          </a:xfrm>
        </p:grpSpPr>
        <p:grpSp>
          <p:nvGrpSpPr>
            <p:cNvPr id="23" name="Group 22"/>
            <p:cNvGrpSpPr/>
            <p:nvPr/>
          </p:nvGrpSpPr>
          <p:grpSpPr>
            <a:xfrm>
              <a:off x="6553200" y="3467805"/>
              <a:ext cx="1852391" cy="1276328"/>
              <a:chOff x="5659293" y="3467805"/>
              <a:chExt cx="1852391" cy="1276328"/>
            </a:xfrm>
          </p:grpSpPr>
          <p:pic>
            <p:nvPicPr>
              <p:cNvPr id="1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007139" y="3467805"/>
                <a:ext cx="1016965" cy="1016965"/>
              </a:xfrm>
              <a:prstGeom prst="rect">
                <a:avLst/>
              </a:prstGeom>
              <a:noFill/>
            </p:spPr>
          </p:pic>
          <p:sp>
            <p:nvSpPr>
              <p:cNvPr id="12" name="TextBox 11"/>
              <p:cNvSpPr txBox="1"/>
              <p:nvPr/>
            </p:nvSpPr>
            <p:spPr>
              <a:xfrm>
                <a:off x="5659293" y="4428710"/>
                <a:ext cx="1852391" cy="315423"/>
              </a:xfrm>
              <a:prstGeom prst="rect">
                <a:avLst/>
              </a:prstGeom>
              <a:noFill/>
            </p:spPr>
            <p:txBody>
              <a:bodyPr wrap="square" rtlCol="0">
                <a:spAutoFit/>
              </a:bodyPr>
              <a:lstStyle/>
              <a:p>
                <a:pPr algn="ctr" defTabSz="609585"/>
                <a:r>
                  <a:rPr lang="en-US" sz="2133" dirty="0">
                    <a:solidFill>
                      <a:srgbClr val="FFFFFF"/>
                    </a:solidFill>
                  </a:rPr>
                  <a:t>DC</a:t>
                </a:r>
              </a:p>
            </p:txBody>
          </p:sp>
        </p:grpSp>
        <p:pic>
          <p:nvPicPr>
            <p:cNvPr id="54"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7525274" y="4024727"/>
              <a:ext cx="574313" cy="574311"/>
            </a:xfrm>
            <a:prstGeom prst="rect">
              <a:avLst/>
            </a:prstGeom>
            <a:noFill/>
          </p:spPr>
        </p:pic>
      </p:grpSp>
      <p:sp>
        <p:nvSpPr>
          <p:cNvPr id="38" name="Up-Down Arrow 37"/>
          <p:cNvSpPr/>
          <p:nvPr/>
        </p:nvSpPr>
        <p:spPr>
          <a:xfrm>
            <a:off x="8715107" y="3188361"/>
            <a:ext cx="398227" cy="798880"/>
          </a:xfrm>
          <a:prstGeom prst="upDown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5" name="Rectangle 54"/>
          <p:cNvSpPr/>
          <p:nvPr/>
        </p:nvSpPr>
        <p:spPr>
          <a:xfrm>
            <a:off x="5066615" y="4038601"/>
            <a:ext cx="1970056"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6" name="TextBox 55"/>
          <p:cNvSpPr txBox="1"/>
          <p:nvPr/>
        </p:nvSpPr>
        <p:spPr>
          <a:xfrm>
            <a:off x="5181600" y="4123963"/>
            <a:ext cx="1774613" cy="420564"/>
          </a:xfrm>
          <a:prstGeom prst="rect">
            <a:avLst/>
          </a:prstGeom>
          <a:noFill/>
        </p:spPr>
        <p:txBody>
          <a:bodyPr wrap="square" rtlCol="0">
            <a:spAutoFit/>
          </a:bodyPr>
          <a:lstStyle/>
          <a:p>
            <a:pPr algn="ctr" defTabSz="609585"/>
            <a:r>
              <a:rPr lang="en-US" sz="2133" b="1" dirty="0">
                <a:solidFill>
                  <a:srgbClr val="FFFFFF"/>
                </a:solidFill>
              </a:rPr>
              <a:t>DMZ</a:t>
            </a:r>
          </a:p>
        </p:txBody>
      </p:sp>
      <p:grpSp>
        <p:nvGrpSpPr>
          <p:cNvPr id="57" name="Group 56"/>
          <p:cNvGrpSpPr/>
          <p:nvPr/>
        </p:nvGrpSpPr>
        <p:grpSpPr>
          <a:xfrm>
            <a:off x="4876801" y="4614907"/>
            <a:ext cx="2469855" cy="1526452"/>
            <a:chOff x="2961288" y="742950"/>
            <a:chExt cx="1852391" cy="1144839"/>
          </a:xfrm>
        </p:grpSpPr>
        <p:pic>
          <p:nvPicPr>
            <p:cNvPr id="5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3405409" y="742950"/>
              <a:ext cx="964150" cy="964150"/>
            </a:xfrm>
            <a:prstGeom prst="rect">
              <a:avLst/>
            </a:prstGeom>
            <a:noFill/>
          </p:spPr>
        </p:pic>
        <p:sp>
          <p:nvSpPr>
            <p:cNvPr id="59" name="TextBox 58"/>
            <p:cNvSpPr txBox="1"/>
            <p:nvPr/>
          </p:nvSpPr>
          <p:spPr>
            <a:xfrm>
              <a:off x="2961288" y="1572366"/>
              <a:ext cx="1852391" cy="315423"/>
            </a:xfrm>
            <a:prstGeom prst="rect">
              <a:avLst/>
            </a:prstGeom>
            <a:noFill/>
          </p:spPr>
          <p:txBody>
            <a:bodyPr wrap="square" rtlCol="0">
              <a:spAutoFit/>
            </a:bodyPr>
            <a:lstStyle/>
            <a:p>
              <a:pPr algn="ctr" defTabSz="609585"/>
              <a:r>
                <a:rPr lang="en-US" sz="2133" dirty="0">
                  <a:solidFill>
                    <a:srgbClr val="FFFFFF"/>
                  </a:solidFill>
                </a:rPr>
                <a:t>WAP</a:t>
              </a:r>
            </a:p>
          </p:txBody>
        </p:sp>
      </p:grpSp>
      <p:grpSp>
        <p:nvGrpSpPr>
          <p:cNvPr id="61" name="Group 60"/>
          <p:cNvGrpSpPr/>
          <p:nvPr/>
        </p:nvGrpSpPr>
        <p:grpSpPr>
          <a:xfrm rot="1471571">
            <a:off x="1473700" y="3750738"/>
            <a:ext cx="2248089" cy="438745"/>
            <a:chOff x="1551422" y="3655261"/>
            <a:chExt cx="1686067" cy="329059"/>
          </a:xfrm>
        </p:grpSpPr>
        <p:sp>
          <p:nvSpPr>
            <p:cNvPr id="62" name="Up Arrow 61"/>
            <p:cNvSpPr/>
            <p:nvPr/>
          </p:nvSpPr>
          <p:spPr>
            <a:xfrm rot="17960826">
              <a:off x="2279991" y="3283474"/>
              <a:ext cx="281799" cy="1119893"/>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3" name="TextBox 62"/>
            <p:cNvSpPr txBox="1"/>
            <p:nvPr/>
          </p:nvSpPr>
          <p:spPr>
            <a:xfrm rot="1905085">
              <a:off x="1551422" y="3655261"/>
              <a:ext cx="1686067" cy="315423"/>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64" name="Group 63"/>
          <p:cNvGrpSpPr/>
          <p:nvPr/>
        </p:nvGrpSpPr>
        <p:grpSpPr>
          <a:xfrm rot="5400000">
            <a:off x="4183166" y="4416323"/>
            <a:ext cx="551121" cy="1848531"/>
            <a:chOff x="2071588" y="2488072"/>
            <a:chExt cx="290612" cy="864524"/>
          </a:xfrm>
        </p:grpSpPr>
        <p:sp>
          <p:nvSpPr>
            <p:cNvPr id="65" name="Up Arrow 64"/>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6" name="TextBox 65"/>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0" name="Group 69"/>
          <p:cNvGrpSpPr/>
          <p:nvPr/>
        </p:nvGrpSpPr>
        <p:grpSpPr>
          <a:xfrm>
            <a:off x="6983612" y="5156285"/>
            <a:ext cx="1309917" cy="418641"/>
            <a:chOff x="5237709" y="3867217"/>
            <a:chExt cx="982438" cy="313981"/>
          </a:xfrm>
        </p:grpSpPr>
        <p:sp>
          <p:nvSpPr>
            <p:cNvPr id="68" name="Up Arrow 67"/>
            <p:cNvSpPr/>
            <p:nvPr/>
          </p:nvSpPr>
          <p:spPr>
            <a:xfrm rot="5400000">
              <a:off x="5571937" y="3532989"/>
              <a:ext cx="313981" cy="982438"/>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9" name="TextBox 68"/>
            <p:cNvSpPr txBox="1"/>
            <p:nvPr/>
          </p:nvSpPr>
          <p:spPr>
            <a:xfrm>
              <a:off x="5384020" y="3894951"/>
              <a:ext cx="724218" cy="253916"/>
            </a:xfrm>
            <a:prstGeom prst="rect">
              <a:avLst/>
            </a:prstGeom>
            <a:noFill/>
          </p:spPr>
          <p:txBody>
            <a:bodyPr wrap="square" rtlCol="0">
              <a:spAutoFit/>
            </a:bodyPr>
            <a:lstStyle/>
            <a:p>
              <a:pPr defTabSz="609585"/>
              <a:r>
                <a:rPr lang="en-US" sz="1600" dirty="0">
                  <a:solidFill>
                    <a:srgbClr val="FFFFFF"/>
                  </a:solidFill>
                </a:rPr>
                <a:t>443</a:t>
              </a:r>
            </a:p>
          </p:txBody>
        </p:sp>
      </p:grpSp>
      <p:sp>
        <p:nvSpPr>
          <p:cNvPr id="72" name="Right Arrow 71"/>
          <p:cNvSpPr/>
          <p:nvPr/>
        </p:nvSpPr>
        <p:spPr>
          <a:xfrm>
            <a:off x="9071968" y="5247487"/>
            <a:ext cx="480144" cy="286268"/>
          </a:xfrm>
          <a:prstGeom prst="rightArrow">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75" name="Multiply 74"/>
          <p:cNvSpPr/>
          <p:nvPr/>
        </p:nvSpPr>
        <p:spPr>
          <a:xfrm>
            <a:off x="5088577" y="4266071"/>
            <a:ext cx="5365283" cy="2114551"/>
          </a:xfrm>
          <a:prstGeom prst="mathMultiply">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76" name="Group 75"/>
          <p:cNvGrpSpPr/>
          <p:nvPr/>
        </p:nvGrpSpPr>
        <p:grpSpPr>
          <a:xfrm rot="2418965">
            <a:off x="3591101" y="3120991"/>
            <a:ext cx="566631" cy="1848531"/>
            <a:chOff x="2071588" y="2488072"/>
            <a:chExt cx="298790" cy="864524"/>
          </a:xfrm>
        </p:grpSpPr>
        <p:sp>
          <p:nvSpPr>
            <p:cNvPr id="77" name="Up Arrow 76"/>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78" name="TextBox 77"/>
            <p:cNvSpPr txBox="1"/>
            <p:nvPr/>
          </p:nvSpPr>
          <p:spPr>
            <a:xfrm rot="16200000">
              <a:off x="1951632" y="2805098"/>
              <a:ext cx="637296" cy="200196"/>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9" name="Group 78"/>
          <p:cNvGrpSpPr/>
          <p:nvPr/>
        </p:nvGrpSpPr>
        <p:grpSpPr>
          <a:xfrm rot="5400000">
            <a:off x="6891342" y="1598184"/>
            <a:ext cx="551121" cy="1848531"/>
            <a:chOff x="2071588" y="2488072"/>
            <a:chExt cx="290612" cy="864524"/>
          </a:xfrm>
        </p:grpSpPr>
        <p:sp>
          <p:nvSpPr>
            <p:cNvPr id="80" name="Up Arrow 79"/>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1" name="TextBox 80"/>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spTree>
    <p:extLst>
      <p:ext uri="{BB962C8B-B14F-4D97-AF65-F5344CB8AC3E}">
        <p14:creationId xmlns:p14="http://schemas.microsoft.com/office/powerpoint/2010/main" val="289919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6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4" y="183117"/>
            <a:ext cx="5200231" cy="691723"/>
          </a:xfrm>
        </p:spPr>
        <p:txBody>
          <a:bodyPr/>
          <a:lstStyle/>
          <a:p>
            <a:r>
              <a:rPr lang="en-US" dirty="0" smtClean="0"/>
              <a:t>Load Balanced Hybrid</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31</a:t>
            </a:fld>
            <a:endParaRPr lang="en-US" dirty="0">
              <a:solidFill>
                <a:srgbClr val="000000"/>
              </a:solidFill>
            </a:endParaRPr>
          </a:p>
        </p:txBody>
      </p:sp>
      <p:pic>
        <p:nvPicPr>
          <p:cNvPr id="5"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262660" y="-831936"/>
            <a:ext cx="5181600" cy="5181600"/>
          </a:xfrm>
          <a:prstGeom prst="rect">
            <a:avLst/>
          </a:prstGeom>
          <a:noFill/>
          <a:ln>
            <a:noFill/>
          </a:ln>
          <a:effectLst/>
          <a:scene3d>
            <a:camera prst="orthographicFront">
              <a:rot lat="0" lon="0" rev="0"/>
            </a:camera>
            <a:lightRig rig="contrasting" dir="t">
              <a:rot lat="0" lon="0" rev="7800000"/>
            </a:lightRig>
          </a:scene3d>
          <a:sp3d>
            <a:bevelT w="139700" h="139700"/>
          </a:sp3d>
        </p:spPr>
      </p:pic>
      <p:pic>
        <p:nvPicPr>
          <p:cNvPr id="6"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845960" y="183117"/>
            <a:ext cx="3868355" cy="3868355"/>
          </a:xfrm>
          <a:prstGeom prst="rect">
            <a:avLst/>
          </a:prstGeom>
          <a:noFill/>
        </p:spPr>
      </p:pic>
      <p:sp>
        <p:nvSpPr>
          <p:cNvPr id="8" name="Rectangle 7"/>
          <p:cNvSpPr/>
          <p:nvPr/>
        </p:nvSpPr>
        <p:spPr>
          <a:xfrm>
            <a:off x="7518401" y="4024681"/>
            <a:ext cx="3175871"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9" name="TextBox 8"/>
          <p:cNvSpPr txBox="1"/>
          <p:nvPr/>
        </p:nvSpPr>
        <p:spPr>
          <a:xfrm>
            <a:off x="8628816" y="4123963"/>
            <a:ext cx="1774613" cy="420564"/>
          </a:xfrm>
          <a:prstGeom prst="rect">
            <a:avLst/>
          </a:prstGeom>
          <a:noFill/>
        </p:spPr>
        <p:txBody>
          <a:bodyPr wrap="square" rtlCol="0">
            <a:spAutoFit/>
          </a:bodyPr>
          <a:lstStyle/>
          <a:p>
            <a:pPr algn="ctr" defTabSz="609585"/>
            <a:r>
              <a:rPr lang="en-US" sz="2133" b="1" dirty="0">
                <a:solidFill>
                  <a:srgbClr val="FFFFFF"/>
                </a:solidFill>
              </a:rPr>
              <a:t>CORP</a:t>
            </a:r>
          </a:p>
        </p:txBody>
      </p:sp>
      <p:grpSp>
        <p:nvGrpSpPr>
          <p:cNvPr id="7" name="Group 6"/>
          <p:cNvGrpSpPr/>
          <p:nvPr/>
        </p:nvGrpSpPr>
        <p:grpSpPr>
          <a:xfrm>
            <a:off x="1054939" y="5212599"/>
            <a:ext cx="2469855" cy="1614560"/>
            <a:chOff x="3405409" y="3516336"/>
            <a:chExt cx="1852391" cy="1210920"/>
          </a:xfrm>
        </p:grpSpPr>
        <p:pic>
          <p:nvPicPr>
            <p:cNvPr id="11" name="Picture 2" descr="\\MAGNUM\Projects\Microsoft\Cloud Power FY12\Design\ICONS_PNG\Devices.png"/>
            <p:cNvPicPr>
              <a:picLocks noChangeAspect="1" noChangeArrowheads="1"/>
            </p:cNvPicPr>
            <p:nvPr/>
          </p:nvPicPr>
          <p:blipFill>
            <a:blip r:embed="rId4" cstate="print">
              <a:grayscl/>
            </a:blip>
            <a:srcRect r="54000" b="50000"/>
            <a:stretch>
              <a:fillRect/>
            </a:stretch>
          </p:blipFill>
          <p:spPr bwMode="auto">
            <a:xfrm>
              <a:off x="3875828" y="3516336"/>
              <a:ext cx="818820" cy="890023"/>
            </a:xfrm>
            <a:prstGeom prst="rect">
              <a:avLst/>
            </a:prstGeom>
            <a:noFill/>
            <a:ln>
              <a:noFill/>
            </a:ln>
          </p:spPr>
        </p:pic>
        <p:sp>
          <p:nvSpPr>
            <p:cNvPr id="13" name="TextBox 12"/>
            <p:cNvSpPr txBox="1"/>
            <p:nvPr/>
          </p:nvSpPr>
          <p:spPr>
            <a:xfrm>
              <a:off x="3405409" y="4411833"/>
              <a:ext cx="1852391" cy="315423"/>
            </a:xfrm>
            <a:prstGeom prst="rect">
              <a:avLst/>
            </a:prstGeom>
            <a:noFill/>
          </p:spPr>
          <p:txBody>
            <a:bodyPr wrap="square" rtlCol="0">
              <a:spAutoFit/>
            </a:bodyPr>
            <a:lstStyle/>
            <a:p>
              <a:pPr algn="ctr" defTabSz="609585"/>
              <a:r>
                <a:rPr lang="en-US" sz="2133" dirty="0">
                  <a:solidFill>
                    <a:srgbClr val="000000"/>
                  </a:solidFill>
                </a:rPr>
                <a:t>Client</a:t>
              </a:r>
            </a:p>
          </p:txBody>
        </p:sp>
      </p:grpSp>
      <p:sp>
        <p:nvSpPr>
          <p:cNvPr id="14" name="TextBox 13"/>
          <p:cNvSpPr txBox="1"/>
          <p:nvPr/>
        </p:nvSpPr>
        <p:spPr>
          <a:xfrm>
            <a:off x="9365472" y="584201"/>
            <a:ext cx="1774613" cy="420564"/>
          </a:xfrm>
          <a:prstGeom prst="rect">
            <a:avLst/>
          </a:prstGeom>
          <a:noFill/>
        </p:spPr>
        <p:txBody>
          <a:bodyPr wrap="square" rtlCol="0">
            <a:spAutoFit/>
          </a:bodyPr>
          <a:lstStyle/>
          <a:p>
            <a:pPr algn="ctr" defTabSz="609585"/>
            <a:r>
              <a:rPr lang="en-US" sz="2133" b="1" dirty="0">
                <a:solidFill>
                  <a:srgbClr val="FFFFFF"/>
                </a:solidFill>
              </a:rPr>
              <a:t>Azure Net 1</a:t>
            </a:r>
          </a:p>
        </p:txBody>
      </p:sp>
      <p:sp>
        <p:nvSpPr>
          <p:cNvPr id="15" name="TextBox 14"/>
          <p:cNvSpPr txBox="1"/>
          <p:nvPr/>
        </p:nvSpPr>
        <p:spPr>
          <a:xfrm>
            <a:off x="3393158" y="2221437"/>
            <a:ext cx="1774613" cy="748795"/>
          </a:xfrm>
          <a:prstGeom prst="rect">
            <a:avLst/>
          </a:prstGeom>
          <a:noFill/>
        </p:spPr>
        <p:txBody>
          <a:bodyPr wrap="square" rtlCol="0">
            <a:spAutoFit/>
          </a:bodyPr>
          <a:lstStyle/>
          <a:p>
            <a:pPr algn="ctr" defTabSz="609585"/>
            <a:r>
              <a:rPr lang="en-US" sz="2133" b="1" dirty="0">
                <a:solidFill>
                  <a:srgbClr val="FFFFFF"/>
                </a:solidFill>
              </a:rPr>
              <a:t>Azure </a:t>
            </a:r>
          </a:p>
          <a:p>
            <a:pPr algn="ctr" defTabSz="609585"/>
            <a:r>
              <a:rPr lang="en-US" sz="2133" b="1" dirty="0">
                <a:solidFill>
                  <a:srgbClr val="FFFFFF"/>
                </a:solidFill>
              </a:rPr>
              <a:t> DMZ</a:t>
            </a:r>
          </a:p>
        </p:txBody>
      </p:sp>
      <p:grpSp>
        <p:nvGrpSpPr>
          <p:cNvPr id="33" name="Group 32"/>
          <p:cNvGrpSpPr/>
          <p:nvPr/>
        </p:nvGrpSpPr>
        <p:grpSpPr>
          <a:xfrm>
            <a:off x="4032546" y="1160507"/>
            <a:ext cx="2469855" cy="1526452"/>
            <a:chOff x="2961288" y="742950"/>
            <a:chExt cx="1852391" cy="1144839"/>
          </a:xfrm>
        </p:grpSpPr>
        <p:pic>
          <p:nvPicPr>
            <p:cNvPr id="16"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3405409" y="742950"/>
              <a:ext cx="964150" cy="964150"/>
            </a:xfrm>
            <a:prstGeom prst="rect">
              <a:avLst/>
            </a:prstGeom>
            <a:noFill/>
          </p:spPr>
        </p:pic>
        <p:sp>
          <p:nvSpPr>
            <p:cNvPr id="17" name="TextBox 16"/>
            <p:cNvSpPr txBox="1"/>
            <p:nvPr/>
          </p:nvSpPr>
          <p:spPr>
            <a:xfrm>
              <a:off x="2961288" y="1572366"/>
              <a:ext cx="1852391" cy="315423"/>
            </a:xfrm>
            <a:prstGeom prst="rect">
              <a:avLst/>
            </a:prstGeom>
            <a:noFill/>
          </p:spPr>
          <p:txBody>
            <a:bodyPr wrap="square" rtlCol="0">
              <a:spAutoFit/>
            </a:bodyPr>
            <a:lstStyle/>
            <a:p>
              <a:pPr algn="ctr" defTabSz="609585"/>
              <a:r>
                <a:rPr lang="en-US" sz="2133" dirty="0">
                  <a:solidFill>
                    <a:srgbClr val="FFFFFF"/>
                  </a:solidFill>
                </a:rPr>
                <a:t>WAP</a:t>
              </a:r>
            </a:p>
          </p:txBody>
        </p:sp>
      </p:grpSp>
      <p:grpSp>
        <p:nvGrpSpPr>
          <p:cNvPr id="53" name="Group 52"/>
          <p:cNvGrpSpPr/>
          <p:nvPr/>
        </p:nvGrpSpPr>
        <p:grpSpPr>
          <a:xfrm>
            <a:off x="7823201" y="889000"/>
            <a:ext cx="2469855" cy="1639764"/>
            <a:chOff x="5867400" y="666750"/>
            <a:chExt cx="1852391" cy="1229823"/>
          </a:xfrm>
        </p:grpSpPr>
        <p:pic>
          <p:nvPicPr>
            <p:cNvPr id="1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19" name="TextBox 18"/>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4" name="Group 3"/>
          <p:cNvGrpSpPr/>
          <p:nvPr/>
        </p:nvGrpSpPr>
        <p:grpSpPr>
          <a:xfrm>
            <a:off x="9769511" y="977643"/>
            <a:ext cx="1482852" cy="1285533"/>
            <a:chOff x="7327133" y="733232"/>
            <a:chExt cx="1112139" cy="964150"/>
          </a:xfrm>
        </p:grpSpPr>
        <p:pic>
          <p:nvPicPr>
            <p:cNvPr id="2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7327133" y="733232"/>
              <a:ext cx="964150" cy="964150"/>
            </a:xfrm>
            <a:prstGeom prst="rect">
              <a:avLst/>
            </a:prstGeom>
            <a:noFill/>
          </p:spPr>
        </p:pic>
        <p:pic>
          <p:nvPicPr>
            <p:cNvPr id="22"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7864959" y="1117857"/>
              <a:ext cx="574313" cy="574311"/>
            </a:xfrm>
            <a:prstGeom prst="rect">
              <a:avLst/>
            </a:prstGeom>
            <a:noFill/>
          </p:spPr>
        </p:pic>
      </p:grpSp>
      <p:sp>
        <p:nvSpPr>
          <p:cNvPr id="21" name="TextBox 20"/>
          <p:cNvSpPr txBox="1"/>
          <p:nvPr/>
        </p:nvSpPr>
        <p:spPr>
          <a:xfrm>
            <a:off x="9184309" y="2129804"/>
            <a:ext cx="2469855" cy="420564"/>
          </a:xfrm>
          <a:prstGeom prst="rect">
            <a:avLst/>
          </a:prstGeom>
          <a:noFill/>
        </p:spPr>
        <p:txBody>
          <a:bodyPr wrap="square" rtlCol="0">
            <a:spAutoFit/>
          </a:bodyPr>
          <a:lstStyle/>
          <a:p>
            <a:pPr algn="ctr" defTabSz="609585"/>
            <a:r>
              <a:rPr lang="en-US" sz="2133" dirty="0">
                <a:solidFill>
                  <a:srgbClr val="FFFFFF"/>
                </a:solidFill>
              </a:rPr>
              <a:t>DC</a:t>
            </a:r>
          </a:p>
        </p:txBody>
      </p:sp>
      <p:grpSp>
        <p:nvGrpSpPr>
          <p:cNvPr id="43" name="Group 42"/>
          <p:cNvGrpSpPr/>
          <p:nvPr/>
        </p:nvGrpSpPr>
        <p:grpSpPr>
          <a:xfrm>
            <a:off x="-109178" y="1999390"/>
            <a:ext cx="2469855" cy="1582377"/>
            <a:chOff x="71165" y="2835926"/>
            <a:chExt cx="1852391" cy="1186783"/>
          </a:xfrm>
        </p:grpSpPr>
        <p:grpSp>
          <p:nvGrpSpPr>
            <p:cNvPr id="27" name="Group 26"/>
            <p:cNvGrpSpPr/>
            <p:nvPr/>
          </p:nvGrpSpPr>
          <p:grpSpPr>
            <a:xfrm>
              <a:off x="310117" y="2835926"/>
              <a:ext cx="1328843" cy="947265"/>
              <a:chOff x="1167199" y="3121744"/>
              <a:chExt cx="1328843" cy="947265"/>
            </a:xfrm>
          </p:grpSpPr>
          <p:pic>
            <p:nvPicPr>
              <p:cNvPr id="25" name="Picture 4" descr="\\MAGNUM\Projects\Microsoft\Cloud Power FY12\Design\ICONS_PNG\Open_Web_Platform.png"/>
              <p:cNvPicPr>
                <a:picLocks noChangeAspect="1" noChangeArrowheads="1"/>
              </p:cNvPicPr>
              <p:nvPr/>
            </p:nvPicPr>
            <p:blipFill>
              <a:blip r:embed="rId7" cstate="print">
                <a:grayscl/>
              </a:blip>
              <a:srcRect/>
              <a:stretch>
                <a:fillRect/>
              </a:stretch>
            </p:blipFill>
            <p:spPr bwMode="auto">
              <a:xfrm>
                <a:off x="1587572" y="3121744"/>
                <a:ext cx="908470" cy="908470"/>
              </a:xfrm>
              <a:prstGeom prst="rect">
                <a:avLst/>
              </a:prstGeom>
              <a:noFill/>
            </p:spPr>
          </p:pic>
          <p:pic>
            <p:nvPicPr>
              <p:cNvPr id="26" name="Picture 5" descr="C:\Users\v-junyo\Dropbox\ZumTeam\Team_Resources\Design inspirations\Metro_Style_Icons\app_64.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167199" y="3575979"/>
                <a:ext cx="492901" cy="49303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71165" y="3707286"/>
              <a:ext cx="1852391" cy="315423"/>
            </a:xfrm>
            <a:prstGeom prst="rect">
              <a:avLst/>
            </a:prstGeom>
            <a:noFill/>
          </p:spPr>
          <p:txBody>
            <a:bodyPr wrap="square" rtlCol="0">
              <a:spAutoFit/>
            </a:bodyPr>
            <a:lstStyle/>
            <a:p>
              <a:pPr algn="ctr" defTabSz="609585"/>
              <a:r>
                <a:rPr lang="en-US" sz="2133" dirty="0">
                  <a:solidFill>
                    <a:srgbClr val="000000"/>
                  </a:solidFill>
                </a:rPr>
                <a:t>Web App</a:t>
              </a:r>
            </a:p>
          </p:txBody>
        </p:sp>
      </p:grpSp>
      <p:sp>
        <p:nvSpPr>
          <p:cNvPr id="30" name="TextBox 29"/>
          <p:cNvSpPr txBox="1"/>
          <p:nvPr/>
        </p:nvSpPr>
        <p:spPr>
          <a:xfrm>
            <a:off x="8797860" y="3359251"/>
            <a:ext cx="1774613" cy="420564"/>
          </a:xfrm>
          <a:prstGeom prst="rect">
            <a:avLst/>
          </a:prstGeom>
          <a:noFill/>
        </p:spPr>
        <p:txBody>
          <a:bodyPr wrap="square" rtlCol="0">
            <a:spAutoFit/>
          </a:bodyPr>
          <a:lstStyle/>
          <a:p>
            <a:pPr algn="ctr" defTabSz="609585"/>
            <a:r>
              <a:rPr lang="en-US" sz="2133" b="1" dirty="0">
                <a:solidFill>
                  <a:srgbClr val="000000"/>
                </a:solidFill>
              </a:rPr>
              <a:t>VPN</a:t>
            </a:r>
            <a:endParaRPr lang="en-US" sz="2133" b="1" dirty="0">
              <a:solidFill>
                <a:srgbClr val="FFFFFF"/>
              </a:solidFill>
            </a:endParaRPr>
          </a:p>
        </p:txBody>
      </p:sp>
      <p:grpSp>
        <p:nvGrpSpPr>
          <p:cNvPr id="52" name="Group 51"/>
          <p:cNvGrpSpPr/>
          <p:nvPr/>
        </p:nvGrpSpPr>
        <p:grpSpPr>
          <a:xfrm>
            <a:off x="6173466" y="1890686"/>
            <a:ext cx="1962548" cy="473009"/>
            <a:chOff x="4630099" y="1418014"/>
            <a:chExt cx="1471911" cy="354757"/>
          </a:xfrm>
        </p:grpSpPr>
        <p:sp>
          <p:nvSpPr>
            <p:cNvPr id="50" name="Right Arrow 49"/>
            <p:cNvSpPr/>
            <p:nvPr/>
          </p:nvSpPr>
          <p:spPr>
            <a:xfrm>
              <a:off x="4630099" y="1418014"/>
              <a:ext cx="1471911" cy="354757"/>
            </a:xfrm>
            <a:prstGeom prst="rightArrow">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1" name="TextBox 50"/>
            <p:cNvSpPr txBox="1"/>
            <p:nvPr/>
          </p:nvSpPr>
          <p:spPr>
            <a:xfrm>
              <a:off x="4647856" y="1429961"/>
              <a:ext cx="1330960" cy="253916"/>
            </a:xfrm>
            <a:prstGeom prst="rect">
              <a:avLst/>
            </a:prstGeom>
            <a:noFill/>
          </p:spPr>
          <p:txBody>
            <a:bodyPr wrap="square" rtlCol="0">
              <a:spAutoFit/>
            </a:bodyPr>
            <a:lstStyle/>
            <a:p>
              <a:pPr algn="ctr" defTabSz="609585"/>
              <a:r>
                <a:rPr lang="en-US" sz="1600" b="1" dirty="0">
                  <a:solidFill>
                    <a:srgbClr val="FFFFFF"/>
                  </a:solidFill>
                </a:rPr>
                <a:t>Filtered</a:t>
              </a:r>
            </a:p>
          </p:txBody>
        </p:sp>
      </p:grpSp>
      <p:grpSp>
        <p:nvGrpSpPr>
          <p:cNvPr id="47" name="Group 46"/>
          <p:cNvGrpSpPr/>
          <p:nvPr/>
        </p:nvGrpSpPr>
        <p:grpSpPr>
          <a:xfrm>
            <a:off x="7518401" y="4704795"/>
            <a:ext cx="2469855" cy="1639764"/>
            <a:chOff x="5867400" y="666750"/>
            <a:chExt cx="1852391" cy="1229823"/>
          </a:xfrm>
        </p:grpSpPr>
        <p:pic>
          <p:nvPicPr>
            <p:cNvPr id="4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299725" y="666750"/>
              <a:ext cx="964150" cy="964150"/>
            </a:xfrm>
            <a:prstGeom prst="rect">
              <a:avLst/>
            </a:prstGeom>
            <a:noFill/>
          </p:spPr>
        </p:pic>
        <p:sp>
          <p:nvSpPr>
            <p:cNvPr id="49" name="TextBox 48"/>
            <p:cNvSpPr txBox="1"/>
            <p:nvPr/>
          </p:nvSpPr>
          <p:spPr>
            <a:xfrm>
              <a:off x="5867400" y="1581150"/>
              <a:ext cx="1852391" cy="315423"/>
            </a:xfrm>
            <a:prstGeom prst="rect">
              <a:avLst/>
            </a:prstGeom>
            <a:noFill/>
          </p:spPr>
          <p:txBody>
            <a:bodyPr wrap="square" rtlCol="0">
              <a:spAutoFit/>
            </a:bodyPr>
            <a:lstStyle/>
            <a:p>
              <a:pPr algn="ctr" defTabSz="609585"/>
              <a:r>
                <a:rPr lang="en-US" sz="2133" dirty="0" smtClean="0">
                  <a:solidFill>
                    <a:srgbClr val="FFFFFF"/>
                  </a:solidFill>
                </a:rPr>
                <a:t>AD FS</a:t>
              </a:r>
              <a:endParaRPr lang="en-US" sz="2133" dirty="0">
                <a:solidFill>
                  <a:srgbClr val="FFFFFF"/>
                </a:solidFill>
              </a:endParaRPr>
            </a:p>
          </p:txBody>
        </p:sp>
      </p:grpSp>
      <p:grpSp>
        <p:nvGrpSpPr>
          <p:cNvPr id="24" name="Group 23"/>
          <p:cNvGrpSpPr/>
          <p:nvPr/>
        </p:nvGrpSpPr>
        <p:grpSpPr>
          <a:xfrm>
            <a:off x="8737601" y="4623741"/>
            <a:ext cx="2469855" cy="1701771"/>
            <a:chOff x="6553200" y="3467805"/>
            <a:chExt cx="1852391" cy="1276328"/>
          </a:xfrm>
        </p:grpSpPr>
        <p:grpSp>
          <p:nvGrpSpPr>
            <p:cNvPr id="23" name="Group 22"/>
            <p:cNvGrpSpPr/>
            <p:nvPr/>
          </p:nvGrpSpPr>
          <p:grpSpPr>
            <a:xfrm>
              <a:off x="6553200" y="3467805"/>
              <a:ext cx="1852391" cy="1276328"/>
              <a:chOff x="5659293" y="3467805"/>
              <a:chExt cx="1852391" cy="1276328"/>
            </a:xfrm>
          </p:grpSpPr>
          <p:pic>
            <p:nvPicPr>
              <p:cNvPr id="10"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6007139" y="3467805"/>
                <a:ext cx="1016965" cy="1016965"/>
              </a:xfrm>
              <a:prstGeom prst="rect">
                <a:avLst/>
              </a:prstGeom>
              <a:noFill/>
            </p:spPr>
          </p:pic>
          <p:sp>
            <p:nvSpPr>
              <p:cNvPr id="12" name="TextBox 11"/>
              <p:cNvSpPr txBox="1"/>
              <p:nvPr/>
            </p:nvSpPr>
            <p:spPr>
              <a:xfrm>
                <a:off x="5659293" y="4428710"/>
                <a:ext cx="1852391" cy="315423"/>
              </a:xfrm>
              <a:prstGeom prst="rect">
                <a:avLst/>
              </a:prstGeom>
              <a:noFill/>
            </p:spPr>
            <p:txBody>
              <a:bodyPr wrap="square" rtlCol="0">
                <a:spAutoFit/>
              </a:bodyPr>
              <a:lstStyle/>
              <a:p>
                <a:pPr algn="ctr" defTabSz="609585"/>
                <a:r>
                  <a:rPr lang="en-US" sz="2133" dirty="0">
                    <a:solidFill>
                      <a:srgbClr val="FFFFFF"/>
                    </a:solidFill>
                  </a:rPr>
                  <a:t>DC</a:t>
                </a:r>
              </a:p>
            </p:txBody>
          </p:sp>
        </p:grpSp>
        <p:pic>
          <p:nvPicPr>
            <p:cNvPr id="54" name="Picture 6" descr="\\MAGNUM\Projects\Microsoft\Cloud Power FY12\Design\Icons\PNGs\Web Service.png"/>
            <p:cNvPicPr>
              <a:picLocks noChangeAspect="1" noChangeArrowheads="1"/>
            </p:cNvPicPr>
            <p:nvPr/>
          </p:nvPicPr>
          <p:blipFill>
            <a:blip r:embed="rId6" cstate="print">
              <a:biLevel thresh="25000"/>
            </a:blip>
            <a:srcRect/>
            <a:stretch>
              <a:fillRect/>
            </a:stretch>
          </p:blipFill>
          <p:spPr bwMode="auto">
            <a:xfrm>
              <a:off x="7525274" y="4024727"/>
              <a:ext cx="574313" cy="574311"/>
            </a:xfrm>
            <a:prstGeom prst="rect">
              <a:avLst/>
            </a:prstGeom>
            <a:noFill/>
          </p:spPr>
        </p:pic>
      </p:grpSp>
      <p:sp>
        <p:nvSpPr>
          <p:cNvPr id="38" name="Up-Down Arrow 37"/>
          <p:cNvSpPr/>
          <p:nvPr/>
        </p:nvSpPr>
        <p:spPr>
          <a:xfrm>
            <a:off x="8715107" y="3188361"/>
            <a:ext cx="398227" cy="798880"/>
          </a:xfrm>
          <a:prstGeom prst="upDown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5" name="Rectangle 54"/>
          <p:cNvSpPr/>
          <p:nvPr/>
        </p:nvSpPr>
        <p:spPr>
          <a:xfrm>
            <a:off x="5066615" y="4038601"/>
            <a:ext cx="1970056" cy="2487441"/>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6" name="TextBox 55"/>
          <p:cNvSpPr txBox="1"/>
          <p:nvPr/>
        </p:nvSpPr>
        <p:spPr>
          <a:xfrm>
            <a:off x="5181600" y="4123963"/>
            <a:ext cx="1774613" cy="420564"/>
          </a:xfrm>
          <a:prstGeom prst="rect">
            <a:avLst/>
          </a:prstGeom>
          <a:noFill/>
        </p:spPr>
        <p:txBody>
          <a:bodyPr wrap="square" rtlCol="0">
            <a:spAutoFit/>
          </a:bodyPr>
          <a:lstStyle/>
          <a:p>
            <a:pPr algn="ctr" defTabSz="609585"/>
            <a:r>
              <a:rPr lang="en-US" sz="2133" b="1" dirty="0">
                <a:solidFill>
                  <a:srgbClr val="FFFFFF"/>
                </a:solidFill>
              </a:rPr>
              <a:t>DMZ</a:t>
            </a:r>
          </a:p>
        </p:txBody>
      </p:sp>
      <p:grpSp>
        <p:nvGrpSpPr>
          <p:cNvPr id="57" name="Group 56"/>
          <p:cNvGrpSpPr/>
          <p:nvPr/>
        </p:nvGrpSpPr>
        <p:grpSpPr>
          <a:xfrm>
            <a:off x="4876801" y="4614907"/>
            <a:ext cx="2469855" cy="1526452"/>
            <a:chOff x="2961288" y="742950"/>
            <a:chExt cx="1852391" cy="1144839"/>
          </a:xfrm>
        </p:grpSpPr>
        <p:pic>
          <p:nvPicPr>
            <p:cNvPr id="58" name="Picture 2"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3405409" y="742950"/>
              <a:ext cx="964150" cy="964150"/>
            </a:xfrm>
            <a:prstGeom prst="rect">
              <a:avLst/>
            </a:prstGeom>
            <a:noFill/>
          </p:spPr>
        </p:pic>
        <p:sp>
          <p:nvSpPr>
            <p:cNvPr id="59" name="TextBox 58"/>
            <p:cNvSpPr txBox="1"/>
            <p:nvPr/>
          </p:nvSpPr>
          <p:spPr>
            <a:xfrm>
              <a:off x="2961288" y="1572366"/>
              <a:ext cx="1852391" cy="315423"/>
            </a:xfrm>
            <a:prstGeom prst="rect">
              <a:avLst/>
            </a:prstGeom>
            <a:noFill/>
          </p:spPr>
          <p:txBody>
            <a:bodyPr wrap="square" rtlCol="0">
              <a:spAutoFit/>
            </a:bodyPr>
            <a:lstStyle/>
            <a:p>
              <a:pPr algn="ctr" defTabSz="609585"/>
              <a:r>
                <a:rPr lang="en-US" sz="2133" dirty="0">
                  <a:solidFill>
                    <a:srgbClr val="FFFFFF"/>
                  </a:solidFill>
                </a:rPr>
                <a:t>WAP</a:t>
              </a:r>
            </a:p>
          </p:txBody>
        </p:sp>
      </p:grpSp>
      <p:grpSp>
        <p:nvGrpSpPr>
          <p:cNvPr id="61" name="Group 60"/>
          <p:cNvGrpSpPr/>
          <p:nvPr/>
        </p:nvGrpSpPr>
        <p:grpSpPr>
          <a:xfrm rot="1471571">
            <a:off x="383641" y="4149931"/>
            <a:ext cx="2248089" cy="438745"/>
            <a:chOff x="1551422" y="3655261"/>
            <a:chExt cx="1686067" cy="329059"/>
          </a:xfrm>
        </p:grpSpPr>
        <p:sp>
          <p:nvSpPr>
            <p:cNvPr id="62" name="Up Arrow 61"/>
            <p:cNvSpPr/>
            <p:nvPr/>
          </p:nvSpPr>
          <p:spPr>
            <a:xfrm rot="17960826">
              <a:off x="2279991" y="3283474"/>
              <a:ext cx="281799" cy="1119893"/>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3" name="TextBox 62"/>
            <p:cNvSpPr txBox="1"/>
            <p:nvPr/>
          </p:nvSpPr>
          <p:spPr>
            <a:xfrm rot="1905085">
              <a:off x="1551422" y="3655261"/>
              <a:ext cx="1686067" cy="315423"/>
            </a:xfrm>
            <a:prstGeom prst="rect">
              <a:avLst/>
            </a:prstGeom>
            <a:noFill/>
            <a:ln>
              <a:noFill/>
            </a:ln>
          </p:spPr>
          <p:txBody>
            <a:bodyPr wrap="square" rtlCol="0">
              <a:spAutoFit/>
            </a:bodyPr>
            <a:lstStyle/>
            <a:p>
              <a:pPr algn="ctr" defTabSz="609585"/>
              <a:r>
                <a:rPr lang="en-US" sz="2133" dirty="0">
                  <a:solidFill>
                    <a:srgbClr val="FFFFFF"/>
                  </a:solidFill>
                </a:rPr>
                <a:t>443</a:t>
              </a:r>
            </a:p>
          </p:txBody>
        </p:sp>
      </p:grpSp>
      <p:grpSp>
        <p:nvGrpSpPr>
          <p:cNvPr id="64" name="Group 63"/>
          <p:cNvGrpSpPr/>
          <p:nvPr/>
        </p:nvGrpSpPr>
        <p:grpSpPr>
          <a:xfrm rot="5400000">
            <a:off x="4183166" y="4416323"/>
            <a:ext cx="551121" cy="1848531"/>
            <a:chOff x="2071588" y="2488072"/>
            <a:chExt cx="290612" cy="864524"/>
          </a:xfrm>
        </p:grpSpPr>
        <p:sp>
          <p:nvSpPr>
            <p:cNvPr id="65" name="Up Arrow 64"/>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6" name="TextBox 65"/>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0" name="Group 69"/>
          <p:cNvGrpSpPr/>
          <p:nvPr/>
        </p:nvGrpSpPr>
        <p:grpSpPr>
          <a:xfrm>
            <a:off x="6983612" y="5156285"/>
            <a:ext cx="1309917" cy="418641"/>
            <a:chOff x="5237709" y="3867217"/>
            <a:chExt cx="982438" cy="313981"/>
          </a:xfrm>
        </p:grpSpPr>
        <p:sp>
          <p:nvSpPr>
            <p:cNvPr id="68" name="Up Arrow 67"/>
            <p:cNvSpPr/>
            <p:nvPr/>
          </p:nvSpPr>
          <p:spPr>
            <a:xfrm rot="5400000">
              <a:off x="5571937" y="3532989"/>
              <a:ext cx="313981" cy="982438"/>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69" name="TextBox 68"/>
            <p:cNvSpPr txBox="1"/>
            <p:nvPr/>
          </p:nvSpPr>
          <p:spPr>
            <a:xfrm>
              <a:off x="5384020" y="3894951"/>
              <a:ext cx="724218" cy="253916"/>
            </a:xfrm>
            <a:prstGeom prst="rect">
              <a:avLst/>
            </a:prstGeom>
            <a:noFill/>
          </p:spPr>
          <p:txBody>
            <a:bodyPr wrap="square" rtlCol="0">
              <a:spAutoFit/>
            </a:bodyPr>
            <a:lstStyle/>
            <a:p>
              <a:pPr defTabSz="609585"/>
              <a:r>
                <a:rPr lang="en-US" sz="1600" dirty="0">
                  <a:solidFill>
                    <a:srgbClr val="FFFFFF"/>
                  </a:solidFill>
                </a:rPr>
                <a:t>443</a:t>
              </a:r>
            </a:p>
          </p:txBody>
        </p:sp>
      </p:grpSp>
      <p:sp>
        <p:nvSpPr>
          <p:cNvPr id="72" name="Right Arrow 71"/>
          <p:cNvSpPr/>
          <p:nvPr/>
        </p:nvSpPr>
        <p:spPr>
          <a:xfrm>
            <a:off x="9071968" y="5247487"/>
            <a:ext cx="480144" cy="286268"/>
          </a:xfrm>
          <a:prstGeom prst="rightArrow">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76" name="Group 75"/>
          <p:cNvGrpSpPr/>
          <p:nvPr/>
        </p:nvGrpSpPr>
        <p:grpSpPr>
          <a:xfrm rot="2418965">
            <a:off x="3591101" y="3120991"/>
            <a:ext cx="566631" cy="1848531"/>
            <a:chOff x="2071588" y="2488072"/>
            <a:chExt cx="298790" cy="864524"/>
          </a:xfrm>
        </p:grpSpPr>
        <p:sp>
          <p:nvSpPr>
            <p:cNvPr id="77" name="Up Arrow 76"/>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78" name="TextBox 77"/>
            <p:cNvSpPr txBox="1"/>
            <p:nvPr/>
          </p:nvSpPr>
          <p:spPr>
            <a:xfrm rot="16200000">
              <a:off x="1951632" y="2805098"/>
              <a:ext cx="637296" cy="200196"/>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9" name="Group 78"/>
          <p:cNvGrpSpPr/>
          <p:nvPr/>
        </p:nvGrpSpPr>
        <p:grpSpPr>
          <a:xfrm rot="5400000">
            <a:off x="6891342" y="1598184"/>
            <a:ext cx="551121" cy="1848531"/>
            <a:chOff x="2071588" y="2488072"/>
            <a:chExt cx="290612" cy="864524"/>
          </a:xfrm>
        </p:grpSpPr>
        <p:sp>
          <p:nvSpPr>
            <p:cNvPr id="80" name="Up Arrow 79"/>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1" name="TextBox 80"/>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67" name="Group 66"/>
          <p:cNvGrpSpPr/>
          <p:nvPr/>
        </p:nvGrpSpPr>
        <p:grpSpPr>
          <a:xfrm>
            <a:off x="1546731" y="2315480"/>
            <a:ext cx="2469855" cy="1537300"/>
            <a:chOff x="5867400" y="666750"/>
            <a:chExt cx="1852391" cy="1152975"/>
          </a:xfrm>
        </p:grpSpPr>
        <p:pic>
          <p:nvPicPr>
            <p:cNvPr id="71" name="Picture 2" descr="\\MAGNUM\Projects\Microsoft\Cloud Power FY12\Design\Icons\PNGs\Server_2.png"/>
            <p:cNvPicPr>
              <a:picLocks noChangeAspect="1" noChangeArrowheads="1"/>
            </p:cNvPicPr>
            <p:nvPr/>
          </p:nvPicPr>
          <p:blipFill>
            <a:blip r:embed="rId5" cstate="print">
              <a:grayscl/>
            </a:blip>
            <a:srcRect/>
            <a:stretch>
              <a:fillRect/>
            </a:stretch>
          </p:blipFill>
          <p:spPr bwMode="auto">
            <a:xfrm>
              <a:off x="6299725" y="666750"/>
              <a:ext cx="964150" cy="964150"/>
            </a:xfrm>
            <a:prstGeom prst="rect">
              <a:avLst/>
            </a:prstGeom>
            <a:noFill/>
          </p:spPr>
        </p:pic>
        <p:sp>
          <p:nvSpPr>
            <p:cNvPr id="73" name="TextBox 72"/>
            <p:cNvSpPr txBox="1"/>
            <p:nvPr/>
          </p:nvSpPr>
          <p:spPr>
            <a:xfrm>
              <a:off x="5867400" y="1581150"/>
              <a:ext cx="1852391" cy="238575"/>
            </a:xfrm>
            <a:prstGeom prst="rect">
              <a:avLst/>
            </a:prstGeom>
            <a:noFill/>
          </p:spPr>
          <p:txBody>
            <a:bodyPr wrap="square" rtlCol="0">
              <a:spAutoFit/>
            </a:bodyPr>
            <a:lstStyle/>
            <a:p>
              <a:pPr algn="ctr" defTabSz="609585"/>
              <a:r>
                <a:rPr lang="en-US" sz="1467" dirty="0">
                  <a:solidFill>
                    <a:srgbClr val="000000"/>
                  </a:solidFill>
                </a:rPr>
                <a:t>GEO DNS</a:t>
              </a:r>
            </a:p>
          </p:txBody>
        </p:sp>
      </p:grpSp>
      <p:grpSp>
        <p:nvGrpSpPr>
          <p:cNvPr id="29" name="Group 28"/>
          <p:cNvGrpSpPr/>
          <p:nvPr/>
        </p:nvGrpSpPr>
        <p:grpSpPr>
          <a:xfrm>
            <a:off x="2414089" y="3875587"/>
            <a:ext cx="551122" cy="1331376"/>
            <a:chOff x="1810565" y="2906690"/>
            <a:chExt cx="413341" cy="998532"/>
          </a:xfrm>
        </p:grpSpPr>
        <p:sp>
          <p:nvSpPr>
            <p:cNvPr id="82" name="Up Arrow 81"/>
            <p:cNvSpPr/>
            <p:nvPr/>
          </p:nvSpPr>
          <p:spPr>
            <a:xfrm rot="1007599">
              <a:off x="1810565" y="2906690"/>
              <a:ext cx="413341" cy="998532"/>
            </a:xfrm>
            <a:prstGeom prst="upArrow">
              <a:avLst/>
            </a:prstGeom>
            <a:solidFill>
              <a:srgbClr val="0070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3" name="TextBox 82"/>
            <p:cNvSpPr txBox="1"/>
            <p:nvPr/>
          </p:nvSpPr>
          <p:spPr>
            <a:xfrm rot="17207599">
              <a:off x="1580636" y="3255494"/>
              <a:ext cx="898043" cy="284742"/>
            </a:xfrm>
            <a:prstGeom prst="rect">
              <a:avLst/>
            </a:prstGeom>
            <a:noFill/>
          </p:spPr>
          <p:txBody>
            <a:bodyPr wrap="square" rtlCol="0">
              <a:spAutoFit/>
            </a:bodyPr>
            <a:lstStyle/>
            <a:p>
              <a:pPr defTabSz="609585"/>
              <a:r>
                <a:rPr lang="en-US" sz="1867" dirty="0">
                  <a:solidFill>
                    <a:srgbClr val="FFFFFF"/>
                  </a:solidFill>
                </a:rPr>
                <a:t>DNS 53</a:t>
              </a:r>
            </a:p>
          </p:txBody>
        </p:sp>
      </p:grpSp>
    </p:spTree>
    <p:extLst>
      <p:ext uri="{BB962C8B-B14F-4D97-AF65-F5344CB8AC3E}">
        <p14:creationId xmlns:p14="http://schemas.microsoft.com/office/powerpoint/2010/main" val="34694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89829" y="183118"/>
            <a:ext cx="6562732" cy="6562732"/>
          </a:xfrm>
          <a:prstGeom prst="rect">
            <a:avLst/>
          </a:prstGeom>
          <a:noFill/>
        </p:spPr>
      </p:pic>
      <p:sp>
        <p:nvSpPr>
          <p:cNvPr id="2" name="Title 1"/>
          <p:cNvSpPr>
            <a:spLocks noGrp="1"/>
          </p:cNvSpPr>
          <p:nvPr>
            <p:ph type="title"/>
          </p:nvPr>
        </p:nvSpPr>
        <p:spPr>
          <a:xfrm>
            <a:off x="-35374" y="183117"/>
            <a:ext cx="5200231" cy="691723"/>
          </a:xfrm>
        </p:spPr>
        <p:txBody>
          <a:bodyPr/>
          <a:lstStyle/>
          <a:p>
            <a:r>
              <a:rPr lang="en-US" dirty="0" smtClean="0"/>
              <a:t>HA or LB Solution</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32</a:t>
            </a:fld>
            <a:endParaRPr lang="en-US" dirty="0">
              <a:solidFill>
                <a:srgbClr val="000000"/>
              </a:solidFill>
            </a:endParaRPr>
          </a:p>
        </p:txBody>
      </p:sp>
      <p:pic>
        <p:nvPicPr>
          <p:cNvPr id="5" name="Picture 6" descr="\\MAGNUM\Projects\Microsoft\Cloud Power FY12\Design\ICONS_PNG\Clou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70205" y="-179058"/>
            <a:ext cx="6900535" cy="6900535"/>
          </a:xfrm>
          <a:prstGeom prst="rect">
            <a:avLst/>
          </a:prstGeom>
          <a:noFill/>
        </p:spPr>
      </p:pic>
      <p:sp>
        <p:nvSpPr>
          <p:cNvPr id="14" name="TextBox 13"/>
          <p:cNvSpPr txBox="1"/>
          <p:nvPr/>
        </p:nvSpPr>
        <p:spPr>
          <a:xfrm>
            <a:off x="9365472" y="588256"/>
            <a:ext cx="1774613" cy="420564"/>
          </a:xfrm>
          <a:prstGeom prst="rect">
            <a:avLst/>
          </a:prstGeom>
          <a:noFill/>
        </p:spPr>
        <p:txBody>
          <a:bodyPr wrap="square" rtlCol="0">
            <a:spAutoFit/>
          </a:bodyPr>
          <a:lstStyle/>
          <a:p>
            <a:pPr algn="ctr" defTabSz="609585"/>
            <a:r>
              <a:rPr lang="en-US" sz="2133" b="1" dirty="0">
                <a:solidFill>
                  <a:srgbClr val="FFFFFF"/>
                </a:solidFill>
              </a:rPr>
              <a:t>Azure Net 1</a:t>
            </a:r>
          </a:p>
        </p:txBody>
      </p:sp>
      <p:sp>
        <p:nvSpPr>
          <p:cNvPr id="15" name="TextBox 14"/>
          <p:cNvSpPr txBox="1"/>
          <p:nvPr/>
        </p:nvSpPr>
        <p:spPr>
          <a:xfrm>
            <a:off x="-35375" y="3601446"/>
            <a:ext cx="1774613" cy="748795"/>
          </a:xfrm>
          <a:prstGeom prst="rect">
            <a:avLst/>
          </a:prstGeom>
          <a:noFill/>
        </p:spPr>
        <p:txBody>
          <a:bodyPr wrap="square" rtlCol="0">
            <a:spAutoFit/>
          </a:bodyPr>
          <a:lstStyle/>
          <a:p>
            <a:pPr algn="ctr" defTabSz="609585"/>
            <a:r>
              <a:rPr lang="en-US" sz="2133" b="1" dirty="0">
                <a:solidFill>
                  <a:srgbClr val="FFFFFF"/>
                </a:solidFill>
              </a:rPr>
              <a:t>Azure </a:t>
            </a:r>
          </a:p>
          <a:p>
            <a:pPr algn="ctr" defTabSz="609585"/>
            <a:r>
              <a:rPr lang="en-US" sz="2133" b="1" dirty="0">
                <a:solidFill>
                  <a:srgbClr val="FFFFFF"/>
                </a:solidFill>
              </a:rPr>
              <a:t> DMZ</a:t>
            </a:r>
          </a:p>
        </p:txBody>
      </p:sp>
      <p:grpSp>
        <p:nvGrpSpPr>
          <p:cNvPr id="33" name="Group 32"/>
          <p:cNvGrpSpPr/>
          <p:nvPr/>
        </p:nvGrpSpPr>
        <p:grpSpPr>
          <a:xfrm>
            <a:off x="2642290" y="1792723"/>
            <a:ext cx="2130868" cy="1112631"/>
            <a:chOff x="2961288" y="742950"/>
            <a:chExt cx="1852391" cy="1333446"/>
          </a:xfrm>
        </p:grpSpPr>
        <p:pic>
          <p:nvPicPr>
            <p:cNvPr id="16"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3405409" y="742950"/>
              <a:ext cx="964150" cy="964150"/>
            </a:xfrm>
            <a:prstGeom prst="rect">
              <a:avLst/>
            </a:prstGeom>
            <a:noFill/>
          </p:spPr>
        </p:pic>
        <p:sp>
          <p:nvSpPr>
            <p:cNvPr id="17" name="TextBox 16"/>
            <p:cNvSpPr txBox="1"/>
            <p:nvPr/>
          </p:nvSpPr>
          <p:spPr>
            <a:xfrm>
              <a:off x="2961288" y="1572366"/>
              <a:ext cx="1852391" cy="504030"/>
            </a:xfrm>
            <a:prstGeom prst="rect">
              <a:avLst/>
            </a:prstGeom>
            <a:noFill/>
          </p:spPr>
          <p:txBody>
            <a:bodyPr wrap="square" rtlCol="0">
              <a:spAutoFit/>
            </a:bodyPr>
            <a:lstStyle/>
            <a:p>
              <a:pPr algn="ctr" defTabSz="609585"/>
              <a:r>
                <a:rPr lang="en-US" sz="2133" dirty="0">
                  <a:solidFill>
                    <a:srgbClr val="FFFFFF"/>
                  </a:solidFill>
                </a:rPr>
                <a:t>WAP East</a:t>
              </a:r>
            </a:p>
          </p:txBody>
        </p:sp>
      </p:grpSp>
      <p:grpSp>
        <p:nvGrpSpPr>
          <p:cNvPr id="53" name="Group 52"/>
          <p:cNvGrpSpPr/>
          <p:nvPr/>
        </p:nvGrpSpPr>
        <p:grpSpPr>
          <a:xfrm>
            <a:off x="8277184" y="1896827"/>
            <a:ext cx="1748992" cy="1136663"/>
            <a:chOff x="5867400" y="666750"/>
            <a:chExt cx="1852391" cy="1372992"/>
          </a:xfrm>
        </p:grpSpPr>
        <p:pic>
          <p:nvPicPr>
            <p:cNvPr id="18"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6299725" y="666750"/>
              <a:ext cx="964150" cy="964150"/>
            </a:xfrm>
            <a:prstGeom prst="rect">
              <a:avLst/>
            </a:prstGeom>
            <a:noFill/>
          </p:spPr>
        </p:pic>
        <p:sp>
          <p:nvSpPr>
            <p:cNvPr id="19" name="TextBox 18"/>
            <p:cNvSpPr txBox="1"/>
            <p:nvPr/>
          </p:nvSpPr>
          <p:spPr>
            <a:xfrm>
              <a:off x="5867400" y="1581150"/>
              <a:ext cx="1852391" cy="458592"/>
            </a:xfrm>
            <a:prstGeom prst="rect">
              <a:avLst/>
            </a:prstGeom>
            <a:noFill/>
          </p:spPr>
          <p:txBody>
            <a:bodyPr wrap="square" rtlCol="0">
              <a:spAutoFit/>
            </a:bodyPr>
            <a:lstStyle/>
            <a:p>
              <a:pPr algn="ctr" defTabSz="609585"/>
              <a:r>
                <a:rPr lang="en-US" sz="1867" dirty="0" smtClean="0">
                  <a:solidFill>
                    <a:srgbClr val="FFFFFF"/>
                  </a:solidFill>
                </a:rPr>
                <a:t>AD FS </a:t>
              </a:r>
              <a:r>
                <a:rPr lang="en-US" sz="1867" dirty="0">
                  <a:solidFill>
                    <a:srgbClr val="FFFFFF"/>
                  </a:solidFill>
                </a:rPr>
                <a:t>East</a:t>
              </a:r>
            </a:p>
          </p:txBody>
        </p:sp>
      </p:grpSp>
      <p:pic>
        <p:nvPicPr>
          <p:cNvPr id="22" name="Picture 6" descr="\\MAGNUM\Projects\Microsoft\Cloud Power FY12\Design\Icons\PNGs\Web Service.png"/>
          <p:cNvPicPr>
            <a:picLocks noChangeAspect="1" noChangeArrowheads="1"/>
          </p:cNvPicPr>
          <p:nvPr/>
        </p:nvPicPr>
        <p:blipFill>
          <a:blip r:embed="rId5" cstate="print">
            <a:biLevel thresh="25000"/>
          </a:blip>
          <a:srcRect/>
          <a:stretch>
            <a:fillRect/>
          </a:stretch>
        </p:blipFill>
        <p:spPr bwMode="auto">
          <a:xfrm>
            <a:off x="10308615" y="2234056"/>
            <a:ext cx="616141" cy="503541"/>
          </a:xfrm>
          <a:prstGeom prst="rect">
            <a:avLst/>
          </a:prstGeom>
          <a:noFill/>
        </p:spPr>
      </p:pic>
      <p:sp>
        <p:nvSpPr>
          <p:cNvPr id="21" name="TextBox 20"/>
          <p:cNvSpPr txBox="1"/>
          <p:nvPr/>
        </p:nvSpPr>
        <p:spPr>
          <a:xfrm>
            <a:off x="9290064" y="2672795"/>
            <a:ext cx="2292336" cy="379656"/>
          </a:xfrm>
          <a:prstGeom prst="rect">
            <a:avLst/>
          </a:prstGeom>
          <a:noFill/>
        </p:spPr>
        <p:txBody>
          <a:bodyPr wrap="square" rtlCol="0">
            <a:spAutoFit/>
          </a:bodyPr>
          <a:lstStyle/>
          <a:p>
            <a:pPr algn="ctr" defTabSz="609585"/>
            <a:r>
              <a:rPr lang="en-US" sz="1867" dirty="0">
                <a:solidFill>
                  <a:srgbClr val="FFFFFF"/>
                </a:solidFill>
              </a:rPr>
              <a:t>DC East</a:t>
            </a:r>
          </a:p>
        </p:txBody>
      </p:sp>
      <p:sp>
        <p:nvSpPr>
          <p:cNvPr id="30" name="TextBox 29"/>
          <p:cNvSpPr txBox="1"/>
          <p:nvPr/>
        </p:nvSpPr>
        <p:spPr>
          <a:xfrm>
            <a:off x="8690187" y="6045707"/>
            <a:ext cx="1774613" cy="420564"/>
          </a:xfrm>
          <a:prstGeom prst="rect">
            <a:avLst/>
          </a:prstGeom>
          <a:noFill/>
        </p:spPr>
        <p:txBody>
          <a:bodyPr wrap="square" rtlCol="0">
            <a:spAutoFit/>
          </a:bodyPr>
          <a:lstStyle/>
          <a:p>
            <a:pPr algn="ctr" defTabSz="609585"/>
            <a:r>
              <a:rPr lang="en-US" sz="2133" b="1" dirty="0">
                <a:solidFill>
                  <a:srgbClr val="000000"/>
                </a:solidFill>
              </a:rPr>
              <a:t>VPN</a:t>
            </a:r>
            <a:endParaRPr lang="en-US" sz="2133" b="1" dirty="0">
              <a:solidFill>
                <a:srgbClr val="FFFFFF"/>
              </a:solidFill>
            </a:endParaRPr>
          </a:p>
        </p:txBody>
      </p:sp>
      <p:grpSp>
        <p:nvGrpSpPr>
          <p:cNvPr id="52" name="Group 51"/>
          <p:cNvGrpSpPr/>
          <p:nvPr/>
        </p:nvGrpSpPr>
        <p:grpSpPr>
          <a:xfrm>
            <a:off x="5192191" y="3126801"/>
            <a:ext cx="1962548" cy="473009"/>
            <a:chOff x="4630099" y="1418014"/>
            <a:chExt cx="1471911" cy="354757"/>
          </a:xfrm>
        </p:grpSpPr>
        <p:sp>
          <p:nvSpPr>
            <p:cNvPr id="50" name="Right Arrow 49"/>
            <p:cNvSpPr/>
            <p:nvPr/>
          </p:nvSpPr>
          <p:spPr>
            <a:xfrm>
              <a:off x="4630099" y="1418014"/>
              <a:ext cx="1471911" cy="354757"/>
            </a:xfrm>
            <a:prstGeom prst="rightArrow">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51" name="TextBox 50"/>
            <p:cNvSpPr txBox="1"/>
            <p:nvPr/>
          </p:nvSpPr>
          <p:spPr>
            <a:xfrm>
              <a:off x="4647856" y="1429961"/>
              <a:ext cx="1330960" cy="253916"/>
            </a:xfrm>
            <a:prstGeom prst="rect">
              <a:avLst/>
            </a:prstGeom>
            <a:noFill/>
          </p:spPr>
          <p:txBody>
            <a:bodyPr wrap="square" rtlCol="0">
              <a:spAutoFit/>
            </a:bodyPr>
            <a:lstStyle/>
            <a:p>
              <a:pPr algn="ctr" defTabSz="609585"/>
              <a:r>
                <a:rPr lang="en-US" sz="1600" b="1" dirty="0">
                  <a:solidFill>
                    <a:srgbClr val="FFFFFF"/>
                  </a:solidFill>
                </a:rPr>
                <a:t>Filtered</a:t>
              </a:r>
            </a:p>
          </p:txBody>
        </p:sp>
      </p:grpSp>
      <p:sp>
        <p:nvSpPr>
          <p:cNvPr id="38" name="Up-Down Arrow 37"/>
          <p:cNvSpPr/>
          <p:nvPr/>
        </p:nvSpPr>
        <p:spPr>
          <a:xfrm>
            <a:off x="9365472" y="5196027"/>
            <a:ext cx="398227" cy="798880"/>
          </a:xfrm>
          <a:prstGeom prst="upDown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79" name="Group 78"/>
          <p:cNvGrpSpPr/>
          <p:nvPr/>
        </p:nvGrpSpPr>
        <p:grpSpPr>
          <a:xfrm rot="5400000">
            <a:off x="5910068" y="2834299"/>
            <a:ext cx="551121" cy="1848531"/>
            <a:chOff x="2071588" y="2488072"/>
            <a:chExt cx="290612" cy="864524"/>
          </a:xfrm>
        </p:grpSpPr>
        <p:sp>
          <p:nvSpPr>
            <p:cNvPr id="80" name="Up Arrow 79"/>
            <p:cNvSpPr/>
            <p:nvPr/>
          </p:nvSpPr>
          <p:spPr>
            <a:xfrm>
              <a:off x="2071588" y="2488072"/>
              <a:ext cx="290612" cy="864524"/>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1" name="TextBox 80"/>
            <p:cNvSpPr txBox="1"/>
            <p:nvPr/>
          </p:nvSpPr>
          <p:spPr>
            <a:xfrm rot="16200000">
              <a:off x="1897842" y="2805098"/>
              <a:ext cx="637296" cy="200197"/>
            </a:xfrm>
            <a:prstGeom prst="rect">
              <a:avLst/>
            </a:prstGeom>
            <a:noFill/>
          </p:spPr>
          <p:txBody>
            <a:bodyPr wrap="square" rtlCol="0">
              <a:spAutoFit/>
            </a:bodyPr>
            <a:lstStyle/>
            <a:p>
              <a:pPr defTabSz="609585"/>
              <a:r>
                <a:rPr lang="en-US" sz="1867" dirty="0">
                  <a:solidFill>
                    <a:srgbClr val="FFFFFF"/>
                  </a:solidFill>
                </a:rPr>
                <a:t>443</a:t>
              </a:r>
            </a:p>
          </p:txBody>
        </p:sp>
      </p:grpSp>
      <p:grpSp>
        <p:nvGrpSpPr>
          <p:cNvPr id="74" name="Group 73"/>
          <p:cNvGrpSpPr/>
          <p:nvPr/>
        </p:nvGrpSpPr>
        <p:grpSpPr>
          <a:xfrm>
            <a:off x="2644333" y="3606328"/>
            <a:ext cx="2130868" cy="1112631"/>
            <a:chOff x="2961288" y="742950"/>
            <a:chExt cx="1852391" cy="1333446"/>
          </a:xfrm>
        </p:grpSpPr>
        <p:pic>
          <p:nvPicPr>
            <p:cNvPr id="75"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3405409" y="742950"/>
              <a:ext cx="964150" cy="964150"/>
            </a:xfrm>
            <a:prstGeom prst="rect">
              <a:avLst/>
            </a:prstGeom>
            <a:noFill/>
          </p:spPr>
        </p:pic>
        <p:sp>
          <p:nvSpPr>
            <p:cNvPr id="84" name="TextBox 83"/>
            <p:cNvSpPr txBox="1"/>
            <p:nvPr/>
          </p:nvSpPr>
          <p:spPr>
            <a:xfrm>
              <a:off x="2961288" y="1572366"/>
              <a:ext cx="1852391" cy="504030"/>
            </a:xfrm>
            <a:prstGeom prst="rect">
              <a:avLst/>
            </a:prstGeom>
            <a:noFill/>
          </p:spPr>
          <p:txBody>
            <a:bodyPr wrap="square" rtlCol="0">
              <a:spAutoFit/>
            </a:bodyPr>
            <a:lstStyle/>
            <a:p>
              <a:pPr algn="ctr" defTabSz="609585"/>
              <a:r>
                <a:rPr lang="en-US" sz="2133" dirty="0">
                  <a:solidFill>
                    <a:srgbClr val="FFFFFF"/>
                  </a:solidFill>
                </a:rPr>
                <a:t>WAP West</a:t>
              </a:r>
            </a:p>
          </p:txBody>
        </p:sp>
      </p:grpSp>
      <p:pic>
        <p:nvPicPr>
          <p:cNvPr id="85"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9721193" y="1899281"/>
            <a:ext cx="910332" cy="798193"/>
          </a:xfrm>
          <a:prstGeom prst="rect">
            <a:avLst/>
          </a:prstGeom>
          <a:noFill/>
        </p:spPr>
      </p:pic>
      <p:grpSp>
        <p:nvGrpSpPr>
          <p:cNvPr id="86" name="Group 85"/>
          <p:cNvGrpSpPr/>
          <p:nvPr/>
        </p:nvGrpSpPr>
        <p:grpSpPr>
          <a:xfrm>
            <a:off x="8229600" y="3522427"/>
            <a:ext cx="1748992" cy="1136662"/>
            <a:chOff x="5867400" y="666750"/>
            <a:chExt cx="1852391" cy="1372992"/>
          </a:xfrm>
        </p:grpSpPr>
        <p:pic>
          <p:nvPicPr>
            <p:cNvPr id="87"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6299725" y="666750"/>
              <a:ext cx="964150" cy="964150"/>
            </a:xfrm>
            <a:prstGeom prst="rect">
              <a:avLst/>
            </a:prstGeom>
            <a:noFill/>
          </p:spPr>
        </p:pic>
        <p:sp>
          <p:nvSpPr>
            <p:cNvPr id="88" name="TextBox 87"/>
            <p:cNvSpPr txBox="1"/>
            <p:nvPr/>
          </p:nvSpPr>
          <p:spPr>
            <a:xfrm>
              <a:off x="5867400" y="1581150"/>
              <a:ext cx="1852391" cy="458592"/>
            </a:xfrm>
            <a:prstGeom prst="rect">
              <a:avLst/>
            </a:prstGeom>
            <a:noFill/>
          </p:spPr>
          <p:txBody>
            <a:bodyPr wrap="square" rtlCol="0">
              <a:spAutoFit/>
            </a:bodyPr>
            <a:lstStyle/>
            <a:p>
              <a:pPr algn="ctr" defTabSz="609585"/>
              <a:r>
                <a:rPr lang="en-US" sz="1867" dirty="0" smtClean="0">
                  <a:solidFill>
                    <a:srgbClr val="FFFFFF"/>
                  </a:solidFill>
                </a:rPr>
                <a:t>AD FS </a:t>
              </a:r>
              <a:r>
                <a:rPr lang="en-US" sz="1867" dirty="0">
                  <a:solidFill>
                    <a:srgbClr val="FFFFFF"/>
                  </a:solidFill>
                </a:rPr>
                <a:t>West</a:t>
              </a:r>
            </a:p>
          </p:txBody>
        </p:sp>
      </p:grpSp>
      <p:pic>
        <p:nvPicPr>
          <p:cNvPr id="89" name="Picture 6" descr="\\MAGNUM\Projects\Microsoft\Cloud Power FY12\Design\Icons\PNGs\Web Service.png"/>
          <p:cNvPicPr>
            <a:picLocks noChangeAspect="1" noChangeArrowheads="1"/>
          </p:cNvPicPr>
          <p:nvPr/>
        </p:nvPicPr>
        <p:blipFill>
          <a:blip r:embed="rId5" cstate="print">
            <a:biLevel thresh="25000"/>
          </a:blip>
          <a:srcRect/>
          <a:stretch>
            <a:fillRect/>
          </a:stretch>
        </p:blipFill>
        <p:spPr bwMode="auto">
          <a:xfrm>
            <a:off x="10207015" y="3859656"/>
            <a:ext cx="616141" cy="503541"/>
          </a:xfrm>
          <a:prstGeom prst="rect">
            <a:avLst/>
          </a:prstGeom>
          <a:noFill/>
        </p:spPr>
      </p:pic>
      <p:sp>
        <p:nvSpPr>
          <p:cNvPr id="90" name="TextBox 89"/>
          <p:cNvSpPr txBox="1"/>
          <p:nvPr/>
        </p:nvSpPr>
        <p:spPr>
          <a:xfrm>
            <a:off x="9188464" y="4298395"/>
            <a:ext cx="2292336" cy="379656"/>
          </a:xfrm>
          <a:prstGeom prst="rect">
            <a:avLst/>
          </a:prstGeom>
          <a:noFill/>
        </p:spPr>
        <p:txBody>
          <a:bodyPr wrap="square" rtlCol="0">
            <a:spAutoFit/>
          </a:bodyPr>
          <a:lstStyle/>
          <a:p>
            <a:pPr algn="ctr" defTabSz="609585"/>
            <a:r>
              <a:rPr lang="en-US" sz="1867" dirty="0">
                <a:solidFill>
                  <a:srgbClr val="FFFFFF"/>
                </a:solidFill>
              </a:rPr>
              <a:t>DC West</a:t>
            </a:r>
          </a:p>
        </p:txBody>
      </p:sp>
      <p:pic>
        <p:nvPicPr>
          <p:cNvPr id="91"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9685841" y="3522428"/>
            <a:ext cx="910332" cy="798193"/>
          </a:xfrm>
          <a:prstGeom prst="rect">
            <a:avLst/>
          </a:prstGeom>
          <a:noFill/>
        </p:spPr>
      </p:pic>
      <p:cxnSp>
        <p:nvCxnSpPr>
          <p:cNvPr id="34" name="Straight Connector 33"/>
          <p:cNvCxnSpPr/>
          <p:nvPr/>
        </p:nvCxnSpPr>
        <p:spPr>
          <a:xfrm flipV="1">
            <a:off x="657335" y="3483005"/>
            <a:ext cx="11433908" cy="39423"/>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92" name="Picture 5" descr="\\MAGNUM\Projects\Microsoft\Cloud Power FY12\Design\Icons\PNGs\Stop_watch.png"/>
          <p:cNvPicPr>
            <a:picLocks noChangeAspect="1" noChangeArrowheads="1"/>
          </p:cNvPicPr>
          <p:nvPr/>
        </p:nvPicPr>
        <p:blipFill>
          <a:blip r:embed="rId6" cstate="print">
            <a:lum bright="100000"/>
          </a:blip>
          <a:stretch>
            <a:fillRect/>
          </a:stretch>
        </p:blipFill>
        <p:spPr bwMode="auto">
          <a:xfrm>
            <a:off x="7430037" y="3070063"/>
            <a:ext cx="851460" cy="851460"/>
          </a:xfrm>
          <a:prstGeom prst="rect">
            <a:avLst/>
          </a:prstGeom>
          <a:noFill/>
        </p:spPr>
      </p:pic>
      <p:pic>
        <p:nvPicPr>
          <p:cNvPr id="93" name="Picture 5" descr="\\MAGNUM\Projects\Microsoft\Cloud Power FY12\Design\Icons\PNGs\Stop_watch.png"/>
          <p:cNvPicPr>
            <a:picLocks noChangeAspect="1" noChangeArrowheads="1"/>
          </p:cNvPicPr>
          <p:nvPr/>
        </p:nvPicPr>
        <p:blipFill>
          <a:blip r:embed="rId6" cstate="print">
            <a:lum bright="100000"/>
          </a:blip>
          <a:stretch>
            <a:fillRect/>
          </a:stretch>
        </p:blipFill>
        <p:spPr bwMode="auto">
          <a:xfrm>
            <a:off x="1556762" y="3070821"/>
            <a:ext cx="851460" cy="851460"/>
          </a:xfrm>
          <a:prstGeom prst="rect">
            <a:avLst/>
          </a:prstGeom>
          <a:noFill/>
        </p:spPr>
      </p:pic>
      <p:sp>
        <p:nvSpPr>
          <p:cNvPr id="95" name="TextBox 94"/>
          <p:cNvSpPr txBox="1"/>
          <p:nvPr/>
        </p:nvSpPr>
        <p:spPr>
          <a:xfrm>
            <a:off x="361410" y="5500322"/>
            <a:ext cx="3346313" cy="584775"/>
          </a:xfrm>
          <a:prstGeom prst="rect">
            <a:avLst/>
          </a:prstGeom>
          <a:noFill/>
        </p:spPr>
        <p:txBody>
          <a:bodyPr wrap="square" rtlCol="0">
            <a:spAutoFit/>
          </a:bodyPr>
          <a:lstStyle/>
          <a:p>
            <a:pPr algn="ctr" defTabSz="609585"/>
            <a:r>
              <a:rPr lang="en-US" sz="1600" dirty="0">
                <a:solidFill>
                  <a:srgbClr val="000000">
                    <a:lumMod val="75000"/>
                    <a:lumOff val="25000"/>
                  </a:srgbClr>
                </a:solidFill>
              </a:rPr>
              <a:t>External VIP</a:t>
            </a:r>
          </a:p>
          <a:p>
            <a:pPr algn="ctr" defTabSz="609585"/>
            <a:r>
              <a:rPr lang="en-US" sz="1600" dirty="0">
                <a:solidFill>
                  <a:srgbClr val="000000">
                    <a:lumMod val="75000"/>
                    <a:lumOff val="25000"/>
                  </a:srgbClr>
                </a:solidFill>
                <a:hlinkClick r:id="rId7"/>
              </a:rPr>
              <a:t>http://</a:t>
            </a:r>
            <a:r>
              <a:rPr lang="en-US" sz="1600" dirty="0" smtClean="0">
                <a:solidFill>
                  <a:srgbClr val="000000">
                    <a:lumMod val="75000"/>
                    <a:lumOff val="25000"/>
                  </a:srgbClr>
                </a:solidFill>
                <a:hlinkClick r:id="rId7"/>
              </a:rPr>
              <a:t>adfts.contoso.com</a:t>
            </a:r>
            <a:endParaRPr lang="en-US" sz="1600" dirty="0" smtClean="0">
              <a:solidFill>
                <a:srgbClr val="000000">
                  <a:lumMod val="75000"/>
                  <a:lumOff val="25000"/>
                </a:srgbClr>
              </a:solidFill>
            </a:endParaRPr>
          </a:p>
        </p:txBody>
      </p:sp>
      <p:sp>
        <p:nvSpPr>
          <p:cNvPr id="96" name="TextBox 95"/>
          <p:cNvSpPr txBox="1"/>
          <p:nvPr/>
        </p:nvSpPr>
        <p:spPr>
          <a:xfrm>
            <a:off x="5357630" y="5146927"/>
            <a:ext cx="3346313" cy="584775"/>
          </a:xfrm>
          <a:prstGeom prst="rect">
            <a:avLst/>
          </a:prstGeom>
          <a:noFill/>
        </p:spPr>
        <p:txBody>
          <a:bodyPr wrap="square" rtlCol="0">
            <a:spAutoFit/>
          </a:bodyPr>
          <a:lstStyle/>
          <a:p>
            <a:pPr algn="ctr" defTabSz="609585"/>
            <a:r>
              <a:rPr lang="en-US" sz="1600" dirty="0">
                <a:solidFill>
                  <a:srgbClr val="000000">
                    <a:lumMod val="75000"/>
                    <a:lumOff val="25000"/>
                  </a:srgbClr>
                </a:solidFill>
              </a:rPr>
              <a:t>Internal VIP</a:t>
            </a:r>
          </a:p>
          <a:p>
            <a:pPr algn="ctr" defTabSz="609585"/>
            <a:r>
              <a:rPr lang="en-US" sz="1600" dirty="0">
                <a:solidFill>
                  <a:srgbClr val="000000">
                    <a:lumMod val="75000"/>
                    <a:lumOff val="25000"/>
                  </a:srgbClr>
                </a:solidFill>
                <a:hlinkClick r:id="rId7"/>
              </a:rPr>
              <a:t>http://</a:t>
            </a:r>
            <a:r>
              <a:rPr lang="en-US" sz="1600" dirty="0" smtClean="0">
                <a:solidFill>
                  <a:srgbClr val="000000">
                    <a:lumMod val="75000"/>
                    <a:lumOff val="25000"/>
                  </a:srgbClr>
                </a:solidFill>
                <a:hlinkClick r:id="rId7"/>
              </a:rPr>
              <a:t>adfts.contoso.com</a:t>
            </a:r>
            <a:endParaRPr lang="en-US" sz="1600" dirty="0" smtClean="0">
              <a:solidFill>
                <a:srgbClr val="000000">
                  <a:lumMod val="75000"/>
                  <a:lumOff val="25000"/>
                </a:srgbClr>
              </a:solidFill>
            </a:endParaRPr>
          </a:p>
        </p:txBody>
      </p:sp>
      <p:cxnSp>
        <p:nvCxnSpPr>
          <p:cNvPr id="36" name="Straight Arrow Connector 35"/>
          <p:cNvCxnSpPr>
            <a:endCxn id="93" idx="2"/>
          </p:cNvCxnSpPr>
          <p:nvPr/>
        </p:nvCxnSpPr>
        <p:spPr>
          <a:xfrm flipH="1" flipV="1">
            <a:off x="1982493" y="3922281"/>
            <a:ext cx="7823" cy="1532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7014156" y="3859657"/>
            <a:ext cx="631091" cy="1287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235200" y="2484790"/>
            <a:ext cx="856336" cy="5860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243267" y="3758566"/>
            <a:ext cx="848269" cy="393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4361740" y="2283384"/>
            <a:ext cx="4198155" cy="12539"/>
          </a:xfrm>
          <a:prstGeom prst="straightConnector1">
            <a:avLst/>
          </a:prstGeom>
          <a:ln>
            <a:solidFill>
              <a:srgbClr val="773BA5"/>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4387755" y="4235901"/>
            <a:ext cx="4128485" cy="15072"/>
          </a:xfrm>
          <a:prstGeom prst="straightConnector1">
            <a:avLst/>
          </a:prstGeom>
          <a:ln>
            <a:solidFill>
              <a:srgbClr val="773BA5"/>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18" idx="3"/>
          </p:cNvCxnSpPr>
          <p:nvPr/>
        </p:nvCxnSpPr>
        <p:spPr>
          <a:xfrm flipV="1">
            <a:off x="9595709" y="2295924"/>
            <a:ext cx="328867" cy="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flipV="1">
            <a:off x="9550400" y="3937000"/>
            <a:ext cx="328867" cy="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58418" y="2895601"/>
            <a:ext cx="3566382" cy="842963"/>
          </a:xfrm>
          <a:prstGeom prst="rect">
            <a:avLst/>
          </a:prstGeom>
        </p:spPr>
      </p:pic>
    </p:spTree>
    <p:extLst>
      <p:ext uri="{BB962C8B-B14F-4D97-AF65-F5344CB8AC3E}">
        <p14:creationId xmlns:p14="http://schemas.microsoft.com/office/powerpoint/2010/main" val="2604010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Challenge</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4</a:t>
            </a:fld>
            <a:endParaRPr lang="en-US" dirty="0">
              <a:solidFill>
                <a:srgbClr val="000000"/>
              </a:solidFill>
            </a:endParaRPr>
          </a:p>
        </p:txBody>
      </p:sp>
      <p:sp>
        <p:nvSpPr>
          <p:cNvPr id="5" name="Rectangle 4"/>
          <p:cNvSpPr/>
          <p:nvPr/>
        </p:nvSpPr>
        <p:spPr>
          <a:xfrm>
            <a:off x="3149600" y="1219200"/>
            <a:ext cx="5181600" cy="2438400"/>
          </a:xfrm>
          <a:prstGeom prst="rect">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6" name="Group 5"/>
          <p:cNvGrpSpPr/>
          <p:nvPr/>
        </p:nvGrpSpPr>
        <p:grpSpPr>
          <a:xfrm>
            <a:off x="3454401" y="1595175"/>
            <a:ext cx="2396817" cy="1686451"/>
            <a:chOff x="272314" y="1276938"/>
            <a:chExt cx="2444879" cy="1720268"/>
          </a:xfrm>
        </p:grpSpPr>
        <p:grpSp>
          <p:nvGrpSpPr>
            <p:cNvPr id="7" name="Group 6"/>
            <p:cNvGrpSpPr/>
            <p:nvPr/>
          </p:nvGrpSpPr>
          <p:grpSpPr>
            <a:xfrm>
              <a:off x="272314" y="1276938"/>
              <a:ext cx="2444879" cy="1720268"/>
              <a:chOff x="218065" y="2298702"/>
              <a:chExt cx="2444879" cy="1720268"/>
            </a:xfrm>
          </p:grpSpPr>
          <p:sp>
            <p:nvSpPr>
              <p:cNvPr id="9" name="Rectangle 8"/>
              <p:cNvSpPr/>
              <p:nvPr/>
            </p:nvSpPr>
            <p:spPr bwMode="auto">
              <a:xfrm>
                <a:off x="218065" y="2298702"/>
                <a:ext cx="2444879" cy="172026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160"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grpSp>
            <p:nvGrpSpPr>
              <p:cNvPr id="10" name="Group 9"/>
              <p:cNvGrpSpPr/>
              <p:nvPr/>
            </p:nvGrpSpPr>
            <p:grpSpPr>
              <a:xfrm>
                <a:off x="636578" y="2587730"/>
                <a:ext cx="1698924" cy="1182222"/>
                <a:chOff x="934114" y="2805236"/>
                <a:chExt cx="1698924" cy="1182222"/>
              </a:xfrm>
            </p:grpSpPr>
            <p:sp>
              <p:nvSpPr>
                <p:cNvPr id="11" name="Rectangle 10"/>
                <p:cNvSpPr/>
                <p:nvPr/>
              </p:nvSpPr>
              <p:spPr>
                <a:xfrm>
                  <a:off x="934114" y="3793595"/>
                  <a:ext cx="1698924" cy="193863"/>
                </a:xfrm>
                <a:prstGeom prst="rect">
                  <a:avLst/>
                </a:prstGeom>
                <a:ln>
                  <a:noFill/>
                </a:ln>
              </p:spPr>
              <p:txBody>
                <a:bodyPr wrap="square" lIns="0" tIns="0" rIns="0" bIns="0" anchor="ctr">
                  <a:spAutoFit/>
                </a:bodyPr>
                <a:lstStyle/>
                <a:p>
                  <a:pPr algn="ctr" defTabSz="896160" fontAlgn="base">
                    <a:lnSpc>
                      <a:spcPct val="90000"/>
                    </a:lnSpc>
                    <a:spcBef>
                      <a:spcPct val="0"/>
                    </a:spcBef>
                    <a:spcAft>
                      <a:spcPct val="0"/>
                    </a:spcAft>
                    <a:buSzPct val="80000"/>
                  </a:pPr>
                  <a:r>
                    <a:rPr lang="en-US" sz="1372" spc="-49" dirty="0">
                      <a:solidFill>
                        <a:srgbClr val="00188F"/>
                      </a:solidFill>
                    </a:rPr>
                    <a:t>Active Directory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p:spPr>
            </p:pic>
          </p:gr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1" y="2256696"/>
              <a:ext cx="1701437" cy="399929"/>
            </a:xfrm>
            <a:prstGeom prst="rect">
              <a:avLst/>
            </a:prstGeom>
          </p:spPr>
        </p:pic>
      </p:grpSp>
      <p:sp>
        <p:nvSpPr>
          <p:cNvPr id="21" name="TextBox 20"/>
          <p:cNvSpPr txBox="1"/>
          <p:nvPr/>
        </p:nvSpPr>
        <p:spPr>
          <a:xfrm>
            <a:off x="6261504" y="2568073"/>
            <a:ext cx="1460097" cy="919482"/>
          </a:xfrm>
          <a:prstGeom prst="rect">
            <a:avLst/>
          </a:prstGeom>
          <a:noFill/>
        </p:spPr>
        <p:txBody>
          <a:bodyPr wrap="square" lIns="0" tIns="0" rIns="0" bIns="0" rtlCol="0">
            <a:spAutoFit/>
          </a:bodyPr>
          <a:lstStyle/>
          <a:p>
            <a:pPr algn="ctr" defTabSz="1218644">
              <a:lnSpc>
                <a:spcPct val="80000"/>
              </a:lnSpc>
              <a:buSzPct val="80000"/>
            </a:pPr>
            <a:r>
              <a:rPr lang="en-US" sz="1867" dirty="0">
                <a:gradFill>
                  <a:gsLst>
                    <a:gs pos="11250">
                      <a:srgbClr val="EFEFEF">
                        <a:lumMod val="50000"/>
                      </a:srgbClr>
                    </a:gs>
                    <a:gs pos="34000">
                      <a:srgbClr val="EFEFEF">
                        <a:lumMod val="50000"/>
                      </a:srgbClr>
                    </a:gs>
                  </a:gsLst>
                  <a:lin ang="5400000" scaled="0"/>
                </a:gradFill>
              </a:rPr>
              <a:t>Internal Hosted Applications</a:t>
            </a:r>
            <a:br>
              <a:rPr lang="en-US" sz="1867" dirty="0">
                <a:gradFill>
                  <a:gsLst>
                    <a:gs pos="11250">
                      <a:srgbClr val="EFEFEF">
                        <a:lumMod val="50000"/>
                      </a:srgbClr>
                    </a:gs>
                    <a:gs pos="34000">
                      <a:srgbClr val="EFEFEF">
                        <a:lumMod val="50000"/>
                      </a:srgbClr>
                    </a:gs>
                  </a:gsLst>
                  <a:lin ang="5400000" scaled="0"/>
                </a:gradFill>
              </a:rPr>
            </a:br>
            <a:endParaRPr lang="en-US" sz="1867" dirty="0">
              <a:gradFill>
                <a:gsLst>
                  <a:gs pos="11250">
                    <a:srgbClr val="EFEFEF">
                      <a:lumMod val="50000"/>
                    </a:srgbClr>
                  </a:gs>
                  <a:gs pos="34000">
                    <a:srgbClr val="EFEFEF">
                      <a:lumMod val="50000"/>
                    </a:srgbClr>
                  </a:gs>
                </a:gsLst>
                <a:lin ang="5400000" scaled="0"/>
              </a:gradFill>
            </a:endParaRPr>
          </a:p>
        </p:txBody>
      </p:sp>
      <p:sp>
        <p:nvSpPr>
          <p:cNvPr id="22" name="Rectangle 21"/>
          <p:cNvSpPr/>
          <p:nvPr/>
        </p:nvSpPr>
        <p:spPr bwMode="auto">
          <a:xfrm>
            <a:off x="6124749" y="2225577"/>
            <a:ext cx="1734823" cy="1056048"/>
          </a:xfrm>
          <a:prstGeom prst="rect">
            <a:avLst/>
          </a:prstGeom>
          <a:no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160" fontAlgn="base">
              <a:lnSpc>
                <a:spcPct val="90000"/>
              </a:lnSpc>
              <a:spcBef>
                <a:spcPct val="0"/>
              </a:spcBef>
              <a:spcAft>
                <a:spcPct val="0"/>
              </a:spcAft>
            </a:pPr>
            <a:endParaRPr lang="en-US" sz="1568" spc="-49" dirty="0">
              <a:gradFill>
                <a:gsLst>
                  <a:gs pos="1250">
                    <a:srgbClr val="EFEFEF"/>
                  </a:gs>
                  <a:gs pos="10417">
                    <a:srgbClr val="EFEFEF"/>
                  </a:gs>
                </a:gsLst>
                <a:lin ang="5400000" scaled="0"/>
              </a:gradFill>
            </a:endParaRPr>
          </a:p>
        </p:txBody>
      </p:sp>
      <p:grpSp>
        <p:nvGrpSpPr>
          <p:cNvPr id="24" name="Group 23"/>
          <p:cNvGrpSpPr/>
          <p:nvPr/>
        </p:nvGrpSpPr>
        <p:grpSpPr>
          <a:xfrm>
            <a:off x="6188998" y="2265200"/>
            <a:ext cx="703405" cy="302875"/>
            <a:chOff x="3096005" y="909698"/>
            <a:chExt cx="6564589" cy="2826597"/>
          </a:xfrm>
        </p:grpSpPr>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t="1475" b="67991"/>
            <a:stretch/>
          </p:blipFill>
          <p:spPr>
            <a:xfrm>
              <a:off x="3096005" y="975535"/>
              <a:ext cx="3972212" cy="1212861"/>
            </a:xfrm>
            <a:prstGeom prst="rect">
              <a:avLst/>
            </a:prstGeom>
          </p:spPr>
        </p:pic>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t="67186" b="1715"/>
            <a:stretch/>
          </p:blipFill>
          <p:spPr>
            <a:xfrm>
              <a:off x="3096005" y="2181010"/>
              <a:ext cx="3972212" cy="1235323"/>
            </a:xfrm>
            <a:prstGeom prst="rect">
              <a:avLst/>
            </a:prstGeom>
          </p:spPr>
        </p:pic>
        <p:pic>
          <p:nvPicPr>
            <p:cNvPr id="35" name="Picture 34"/>
            <p:cNvPicPr>
              <a:picLocks noChangeAspect="1"/>
            </p:cNvPicPr>
            <p:nvPr/>
          </p:nvPicPr>
          <p:blipFill rotWithShape="1">
            <a:blip r:embed="rId7">
              <a:extLst>
                <a:ext uri="{28A0092B-C50C-407E-A947-70E740481C1C}">
                  <a14:useLocalDpi xmlns:a14="http://schemas.microsoft.com/office/drawing/2010/main" val="0"/>
                </a:ext>
              </a:extLst>
            </a:blip>
            <a:srcRect l="66903" t="32009" b="32814"/>
            <a:stretch/>
          </p:blipFill>
          <p:spPr>
            <a:xfrm>
              <a:off x="7068217" y="909698"/>
              <a:ext cx="2592377" cy="2826597"/>
            </a:xfrm>
            <a:prstGeom prst="rect">
              <a:avLst/>
            </a:prstGeom>
          </p:spPr>
        </p:pic>
        <p:sp>
          <p:nvSpPr>
            <p:cNvPr id="36" name="Rectangle 35"/>
            <p:cNvSpPr/>
            <p:nvPr/>
          </p:nvSpPr>
          <p:spPr bwMode="auto">
            <a:xfrm>
              <a:off x="7564694" y="1703145"/>
              <a:ext cx="2041371" cy="167777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160"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37" name="Freeform 5"/>
            <p:cNvSpPr>
              <a:spLocks noEditPoints="1"/>
            </p:cNvSpPr>
            <p:nvPr/>
          </p:nvSpPr>
          <p:spPr bwMode="auto">
            <a:xfrm>
              <a:off x="7710110" y="1628351"/>
              <a:ext cx="1389295" cy="1389291"/>
            </a:xfrm>
            <a:custGeom>
              <a:avLst/>
              <a:gdLst>
                <a:gd name="T0" fmla="*/ 306 w 865"/>
                <a:gd name="T1" fmla="*/ 521 h 865"/>
                <a:gd name="T2" fmla="*/ 269 w 865"/>
                <a:gd name="T3" fmla="*/ 550 h 865"/>
                <a:gd name="T4" fmla="*/ 90 w 865"/>
                <a:gd name="T5" fmla="*/ 689 h 865"/>
                <a:gd name="T6" fmla="*/ 82 w 865"/>
                <a:gd name="T7" fmla="*/ 690 h 865"/>
                <a:gd name="T8" fmla="*/ 4 w 865"/>
                <a:gd name="T9" fmla="*/ 651 h 865"/>
                <a:gd name="T10" fmla="*/ 0 w 865"/>
                <a:gd name="T11" fmla="*/ 644 h 865"/>
                <a:gd name="T12" fmla="*/ 0 w 865"/>
                <a:gd name="T13" fmla="*/ 221 h 865"/>
                <a:gd name="T14" fmla="*/ 4 w 865"/>
                <a:gd name="T15" fmla="*/ 214 h 865"/>
                <a:gd name="T16" fmla="*/ 82 w 865"/>
                <a:gd name="T17" fmla="*/ 175 h 865"/>
                <a:gd name="T18" fmla="*/ 90 w 865"/>
                <a:gd name="T19" fmla="*/ 176 h 865"/>
                <a:gd name="T20" fmla="*/ 302 w 865"/>
                <a:gd name="T21" fmla="*/ 340 h 865"/>
                <a:gd name="T22" fmla="*/ 306 w 865"/>
                <a:gd name="T23" fmla="*/ 343 h 865"/>
                <a:gd name="T24" fmla="*/ 310 w 865"/>
                <a:gd name="T25" fmla="*/ 339 h 865"/>
                <a:gd name="T26" fmla="*/ 644 w 865"/>
                <a:gd name="T27" fmla="*/ 4 h 865"/>
                <a:gd name="T28" fmla="*/ 653 w 865"/>
                <a:gd name="T29" fmla="*/ 2 h 865"/>
                <a:gd name="T30" fmla="*/ 861 w 865"/>
                <a:gd name="T31" fmla="*/ 85 h 865"/>
                <a:gd name="T32" fmla="*/ 865 w 865"/>
                <a:gd name="T33" fmla="*/ 91 h 865"/>
                <a:gd name="T34" fmla="*/ 865 w 865"/>
                <a:gd name="T35" fmla="*/ 774 h 865"/>
                <a:gd name="T36" fmla="*/ 861 w 865"/>
                <a:gd name="T37" fmla="*/ 780 h 865"/>
                <a:gd name="T38" fmla="*/ 652 w 865"/>
                <a:gd name="T39" fmla="*/ 864 h 865"/>
                <a:gd name="T40" fmla="*/ 644 w 865"/>
                <a:gd name="T41" fmla="*/ 861 h 865"/>
                <a:gd name="T42" fmla="*/ 310 w 865"/>
                <a:gd name="T43" fmla="*/ 526 h 865"/>
                <a:gd name="T44" fmla="*/ 306 w 865"/>
                <a:gd name="T45" fmla="*/ 521 h 865"/>
                <a:gd name="T46" fmla="*/ 420 w 865"/>
                <a:gd name="T47" fmla="*/ 432 h 865"/>
                <a:gd name="T48" fmla="*/ 648 w 865"/>
                <a:gd name="T49" fmla="*/ 610 h 865"/>
                <a:gd name="T50" fmla="*/ 648 w 865"/>
                <a:gd name="T51" fmla="*/ 255 h 865"/>
                <a:gd name="T52" fmla="*/ 420 w 865"/>
                <a:gd name="T53" fmla="*/ 432 h 865"/>
                <a:gd name="T54" fmla="*/ 87 w 865"/>
                <a:gd name="T55" fmla="*/ 560 h 865"/>
                <a:gd name="T56" fmla="*/ 214 w 865"/>
                <a:gd name="T57" fmla="*/ 432 h 865"/>
                <a:gd name="T58" fmla="*/ 87 w 865"/>
                <a:gd name="T59" fmla="*/ 305 h 865"/>
                <a:gd name="T60" fmla="*/ 87 w 865"/>
                <a:gd name="T61" fmla="*/ 56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5">
                  <a:moveTo>
                    <a:pt x="306" y="521"/>
                  </a:moveTo>
                  <a:cubicBezTo>
                    <a:pt x="293" y="531"/>
                    <a:pt x="281" y="540"/>
                    <a:pt x="269" y="550"/>
                  </a:cubicBezTo>
                  <a:cubicBezTo>
                    <a:pt x="210" y="596"/>
                    <a:pt x="150" y="642"/>
                    <a:pt x="90" y="689"/>
                  </a:cubicBezTo>
                  <a:cubicBezTo>
                    <a:pt x="87" y="691"/>
                    <a:pt x="85" y="692"/>
                    <a:pt x="82" y="690"/>
                  </a:cubicBezTo>
                  <a:cubicBezTo>
                    <a:pt x="56" y="677"/>
                    <a:pt x="30" y="664"/>
                    <a:pt x="4" y="651"/>
                  </a:cubicBezTo>
                  <a:cubicBezTo>
                    <a:pt x="1" y="649"/>
                    <a:pt x="0" y="647"/>
                    <a:pt x="0" y="644"/>
                  </a:cubicBezTo>
                  <a:cubicBezTo>
                    <a:pt x="0" y="503"/>
                    <a:pt x="0" y="362"/>
                    <a:pt x="0" y="221"/>
                  </a:cubicBezTo>
                  <a:cubicBezTo>
                    <a:pt x="0" y="217"/>
                    <a:pt x="1" y="216"/>
                    <a:pt x="4" y="214"/>
                  </a:cubicBezTo>
                  <a:cubicBezTo>
                    <a:pt x="30" y="201"/>
                    <a:pt x="56" y="188"/>
                    <a:pt x="82" y="175"/>
                  </a:cubicBezTo>
                  <a:cubicBezTo>
                    <a:pt x="85" y="173"/>
                    <a:pt x="88" y="174"/>
                    <a:pt x="90" y="176"/>
                  </a:cubicBezTo>
                  <a:cubicBezTo>
                    <a:pt x="161" y="231"/>
                    <a:pt x="231" y="286"/>
                    <a:pt x="302" y="340"/>
                  </a:cubicBezTo>
                  <a:cubicBezTo>
                    <a:pt x="303" y="341"/>
                    <a:pt x="304" y="342"/>
                    <a:pt x="306" y="343"/>
                  </a:cubicBezTo>
                  <a:cubicBezTo>
                    <a:pt x="307" y="342"/>
                    <a:pt x="308" y="340"/>
                    <a:pt x="310" y="339"/>
                  </a:cubicBezTo>
                  <a:cubicBezTo>
                    <a:pt x="421" y="227"/>
                    <a:pt x="533" y="115"/>
                    <a:pt x="644" y="4"/>
                  </a:cubicBezTo>
                  <a:cubicBezTo>
                    <a:pt x="647" y="1"/>
                    <a:pt x="650" y="0"/>
                    <a:pt x="653" y="2"/>
                  </a:cubicBezTo>
                  <a:cubicBezTo>
                    <a:pt x="722" y="30"/>
                    <a:pt x="792" y="57"/>
                    <a:pt x="861" y="85"/>
                  </a:cubicBezTo>
                  <a:cubicBezTo>
                    <a:pt x="864" y="86"/>
                    <a:pt x="865" y="88"/>
                    <a:pt x="865" y="91"/>
                  </a:cubicBezTo>
                  <a:cubicBezTo>
                    <a:pt x="864" y="319"/>
                    <a:pt x="864" y="546"/>
                    <a:pt x="865" y="774"/>
                  </a:cubicBezTo>
                  <a:cubicBezTo>
                    <a:pt x="865" y="778"/>
                    <a:pt x="864" y="779"/>
                    <a:pt x="861" y="780"/>
                  </a:cubicBezTo>
                  <a:cubicBezTo>
                    <a:pt x="791" y="808"/>
                    <a:pt x="721" y="836"/>
                    <a:pt x="652" y="864"/>
                  </a:cubicBezTo>
                  <a:cubicBezTo>
                    <a:pt x="648" y="865"/>
                    <a:pt x="647" y="863"/>
                    <a:pt x="644" y="861"/>
                  </a:cubicBezTo>
                  <a:cubicBezTo>
                    <a:pt x="533" y="750"/>
                    <a:pt x="421" y="638"/>
                    <a:pt x="310" y="526"/>
                  </a:cubicBezTo>
                  <a:cubicBezTo>
                    <a:pt x="308" y="525"/>
                    <a:pt x="307" y="523"/>
                    <a:pt x="306" y="521"/>
                  </a:cubicBezTo>
                  <a:close/>
                  <a:moveTo>
                    <a:pt x="420" y="432"/>
                  </a:moveTo>
                  <a:cubicBezTo>
                    <a:pt x="496" y="492"/>
                    <a:pt x="572" y="551"/>
                    <a:pt x="648" y="610"/>
                  </a:cubicBezTo>
                  <a:cubicBezTo>
                    <a:pt x="648" y="491"/>
                    <a:pt x="648" y="374"/>
                    <a:pt x="648" y="255"/>
                  </a:cubicBezTo>
                  <a:cubicBezTo>
                    <a:pt x="572" y="314"/>
                    <a:pt x="496" y="373"/>
                    <a:pt x="420" y="432"/>
                  </a:cubicBezTo>
                  <a:close/>
                  <a:moveTo>
                    <a:pt x="87" y="560"/>
                  </a:moveTo>
                  <a:cubicBezTo>
                    <a:pt x="130" y="517"/>
                    <a:pt x="172" y="474"/>
                    <a:pt x="214" y="432"/>
                  </a:cubicBezTo>
                  <a:cubicBezTo>
                    <a:pt x="172" y="390"/>
                    <a:pt x="129" y="348"/>
                    <a:pt x="87" y="305"/>
                  </a:cubicBezTo>
                  <a:cubicBezTo>
                    <a:pt x="87" y="390"/>
                    <a:pt x="87" y="475"/>
                    <a:pt x="87" y="560"/>
                  </a:cubicBezTo>
                  <a:close/>
                </a:path>
              </a:pathLst>
            </a:custGeom>
            <a:solidFill>
              <a:srgbClr val="2C9AC7"/>
            </a:solidFill>
            <a:ln>
              <a:noFill/>
            </a:ln>
          </p:spPr>
          <p:txBody>
            <a:bodyPr vert="horz" wrap="square" lIns="89643" tIns="44821" rIns="89643" bIns="44821" numCol="1" anchor="t" anchorCtr="0" compatLnSpc="1">
              <a:prstTxWarp prst="textNoShape">
                <a:avLst/>
              </a:prstTxWarp>
            </a:bodyPr>
            <a:lstStyle/>
            <a:p>
              <a:pPr defTabSz="609585"/>
              <a:endParaRPr lang="en-US" sz="1765" dirty="0">
                <a:solidFill>
                  <a:srgbClr val="505050"/>
                </a:solidFill>
              </a:endParaRPr>
            </a:p>
          </p:txBody>
        </p:sp>
      </p:grpSp>
      <p:sp>
        <p:nvSpPr>
          <p:cNvPr id="41" name="Rectangle 40"/>
          <p:cNvSpPr/>
          <p:nvPr/>
        </p:nvSpPr>
        <p:spPr>
          <a:xfrm>
            <a:off x="3149600" y="4000096"/>
            <a:ext cx="5181600" cy="2438400"/>
          </a:xfrm>
          <a:prstGeom prst="rect">
            <a:avLst/>
          </a:prstGeom>
          <a:solidFill>
            <a:schemeClr val="tx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grpSp>
        <p:nvGrpSpPr>
          <p:cNvPr id="49" name="Group 48"/>
          <p:cNvGrpSpPr/>
          <p:nvPr/>
        </p:nvGrpSpPr>
        <p:grpSpPr>
          <a:xfrm>
            <a:off x="4435454" y="4606008"/>
            <a:ext cx="2396817" cy="1686451"/>
            <a:chOff x="272314" y="1276938"/>
            <a:chExt cx="2444879" cy="1720268"/>
          </a:xfrm>
        </p:grpSpPr>
        <p:grpSp>
          <p:nvGrpSpPr>
            <p:cNvPr id="50" name="Group 49"/>
            <p:cNvGrpSpPr/>
            <p:nvPr/>
          </p:nvGrpSpPr>
          <p:grpSpPr>
            <a:xfrm>
              <a:off x="272314" y="1276938"/>
              <a:ext cx="2444879" cy="1720268"/>
              <a:chOff x="218065" y="2298702"/>
              <a:chExt cx="2444879" cy="1720268"/>
            </a:xfrm>
          </p:grpSpPr>
          <p:sp>
            <p:nvSpPr>
              <p:cNvPr id="52" name="Rectangle 51"/>
              <p:cNvSpPr/>
              <p:nvPr/>
            </p:nvSpPr>
            <p:spPr bwMode="auto">
              <a:xfrm>
                <a:off x="218065" y="2298702"/>
                <a:ext cx="2444879" cy="1720268"/>
              </a:xfrm>
              <a:prstGeom prst="rect">
                <a:avLst/>
              </a:prstGeom>
              <a:noFill/>
              <a:ln w="19050">
                <a:solidFill>
                  <a:schemeClr val="tx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160"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grpSp>
            <p:nvGrpSpPr>
              <p:cNvPr id="53" name="Group 52"/>
              <p:cNvGrpSpPr/>
              <p:nvPr/>
            </p:nvGrpSpPr>
            <p:grpSpPr>
              <a:xfrm>
                <a:off x="636578" y="2587730"/>
                <a:ext cx="1698924" cy="1182222"/>
                <a:chOff x="934114" y="2805236"/>
                <a:chExt cx="1698924" cy="1182222"/>
              </a:xfrm>
            </p:grpSpPr>
            <p:sp>
              <p:nvSpPr>
                <p:cNvPr id="54" name="Rectangle 53"/>
                <p:cNvSpPr/>
                <p:nvPr/>
              </p:nvSpPr>
              <p:spPr>
                <a:xfrm>
                  <a:off x="934114" y="3793595"/>
                  <a:ext cx="1698924" cy="193863"/>
                </a:xfrm>
                <a:prstGeom prst="rect">
                  <a:avLst/>
                </a:prstGeom>
                <a:ln>
                  <a:noFill/>
                </a:ln>
              </p:spPr>
              <p:txBody>
                <a:bodyPr wrap="square" lIns="0" tIns="0" rIns="0" bIns="0" anchor="ctr">
                  <a:spAutoFit/>
                </a:bodyPr>
                <a:lstStyle/>
                <a:p>
                  <a:pPr algn="ctr" defTabSz="896160" fontAlgn="base">
                    <a:lnSpc>
                      <a:spcPct val="90000"/>
                    </a:lnSpc>
                    <a:spcBef>
                      <a:spcPct val="0"/>
                    </a:spcBef>
                    <a:spcAft>
                      <a:spcPct val="0"/>
                    </a:spcAft>
                    <a:buSzPct val="80000"/>
                  </a:pPr>
                  <a:r>
                    <a:rPr lang="en-US" sz="1372" spc="-49" dirty="0">
                      <a:solidFill>
                        <a:srgbClr val="00188F"/>
                      </a:solidFill>
                    </a:rPr>
                    <a:t>Active Directory</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p:spPr>
            </p:pic>
          </p:grpSp>
        </p:gr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1" y="2256696"/>
              <a:ext cx="1701437" cy="399929"/>
            </a:xfrm>
            <a:prstGeom prst="rect">
              <a:avLst/>
            </a:prstGeom>
          </p:spPr>
        </p:pic>
      </p:grpSp>
      <p:cxnSp>
        <p:nvCxnSpPr>
          <p:cNvPr id="57" name="Straight Arrow Connector 56"/>
          <p:cNvCxnSpPr/>
          <p:nvPr/>
        </p:nvCxnSpPr>
        <p:spPr>
          <a:xfrm flipV="1">
            <a:off x="6119443" y="3380000"/>
            <a:ext cx="712828" cy="11539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149601" y="4038601"/>
            <a:ext cx="2701617" cy="461665"/>
          </a:xfrm>
          <a:prstGeom prst="rect">
            <a:avLst/>
          </a:prstGeom>
          <a:noFill/>
        </p:spPr>
        <p:txBody>
          <a:bodyPr wrap="square" rtlCol="0">
            <a:spAutoFit/>
          </a:bodyPr>
          <a:lstStyle/>
          <a:p>
            <a:pPr defTabSz="609585"/>
            <a:r>
              <a:rPr lang="en-US" sz="2400" dirty="0">
                <a:solidFill>
                  <a:srgbClr val="000000">
                    <a:lumMod val="85000"/>
                    <a:lumOff val="15000"/>
                  </a:srgbClr>
                </a:solidFill>
              </a:rPr>
              <a:t>External Partner</a:t>
            </a:r>
          </a:p>
        </p:txBody>
      </p:sp>
      <p:sp>
        <p:nvSpPr>
          <p:cNvPr id="59" name="TextBox 58"/>
          <p:cNvSpPr txBox="1"/>
          <p:nvPr/>
        </p:nvSpPr>
        <p:spPr>
          <a:xfrm>
            <a:off x="6076621" y="1422330"/>
            <a:ext cx="1981200" cy="461665"/>
          </a:xfrm>
          <a:prstGeom prst="rect">
            <a:avLst/>
          </a:prstGeom>
          <a:noFill/>
        </p:spPr>
        <p:txBody>
          <a:bodyPr wrap="square" rtlCol="0">
            <a:spAutoFit/>
          </a:bodyPr>
          <a:lstStyle/>
          <a:p>
            <a:pPr defTabSz="609585"/>
            <a:r>
              <a:rPr lang="en-US" sz="2400" dirty="0">
                <a:solidFill>
                  <a:srgbClr val="000000">
                    <a:lumMod val="85000"/>
                    <a:lumOff val="15000"/>
                  </a:srgbClr>
                </a:solidFill>
              </a:rPr>
              <a:t>Corp Forest</a:t>
            </a:r>
          </a:p>
        </p:txBody>
      </p:sp>
      <p:sp>
        <p:nvSpPr>
          <p:cNvPr id="60" name="Rectangle 59"/>
          <p:cNvSpPr/>
          <p:nvPr/>
        </p:nvSpPr>
        <p:spPr>
          <a:xfrm>
            <a:off x="8576496" y="1433439"/>
            <a:ext cx="3231625" cy="3416320"/>
          </a:xfrm>
          <a:prstGeom prst="rect">
            <a:avLst/>
          </a:prstGeom>
        </p:spPr>
        <p:txBody>
          <a:bodyPr wrap="square">
            <a:spAutoFit/>
          </a:bodyPr>
          <a:lstStyle/>
          <a:p>
            <a:pPr marL="342900" indent="-342900" defTabSz="609585">
              <a:buFont typeface="Arial" panose="020B0604020202020204" pitchFamily="34" charset="0"/>
              <a:buChar char="•"/>
            </a:pPr>
            <a:r>
              <a:rPr lang="en-US" sz="2400" dirty="0">
                <a:solidFill>
                  <a:srgbClr val="000000">
                    <a:lumMod val="75000"/>
                    <a:lumOff val="25000"/>
                  </a:srgbClr>
                </a:solidFill>
              </a:rPr>
              <a:t>Enterprise perimeter dissolving</a:t>
            </a:r>
          </a:p>
          <a:p>
            <a:pPr marL="342900" indent="-342900" defTabSz="609585">
              <a:buFont typeface="Arial" panose="020B0604020202020204" pitchFamily="34" charset="0"/>
              <a:buChar char="•"/>
            </a:pPr>
            <a:endParaRPr lang="en-US" sz="2400" dirty="0">
              <a:solidFill>
                <a:srgbClr val="000000">
                  <a:lumMod val="75000"/>
                  <a:lumOff val="25000"/>
                </a:srgbClr>
              </a:solidFill>
            </a:endParaRPr>
          </a:p>
          <a:p>
            <a:pPr marL="342900" indent="-342900" defTabSz="609585">
              <a:buFont typeface="Arial" panose="020B0604020202020204" pitchFamily="34" charset="0"/>
              <a:buChar char="•"/>
            </a:pPr>
            <a:r>
              <a:rPr lang="en-US" sz="2400" dirty="0">
                <a:solidFill>
                  <a:srgbClr val="000000">
                    <a:lumMod val="75000"/>
                    <a:lumOff val="25000"/>
                  </a:srgbClr>
                </a:solidFill>
              </a:rPr>
              <a:t>How to make internal hosted applications available to other organizations</a:t>
            </a:r>
          </a:p>
        </p:txBody>
      </p:sp>
    </p:spTree>
    <p:extLst>
      <p:ext uri="{BB962C8B-B14F-4D97-AF65-F5344CB8AC3E}">
        <p14:creationId xmlns:p14="http://schemas.microsoft.com/office/powerpoint/2010/main" val="148850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1"/>
            <a:ext cx="3224536" cy="2413353"/>
          </a:xfrm>
        </p:spPr>
        <p:txBody>
          <a:bodyPr>
            <a:normAutofit/>
          </a:bodyPr>
          <a:lstStyle/>
          <a:p>
            <a:r>
              <a:rPr lang="en-US" dirty="0" smtClean="0"/>
              <a:t>How AD FS Fits in</a:t>
            </a:r>
            <a:br>
              <a:rPr lang="en-US" dirty="0" smtClean="0"/>
            </a:br>
            <a:r>
              <a:rPr lang="en-US" dirty="0"/>
              <a:t/>
            </a:r>
            <a:br>
              <a:rPr lang="en-US" dirty="0"/>
            </a:br>
            <a:r>
              <a:rPr lang="en-US" dirty="0" smtClean="0"/>
              <a:t>Enables Claims Identity</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pPr/>
              <a:t>5</a:t>
            </a:fld>
            <a:endParaRPr lang="en-US" dirty="0"/>
          </a:p>
        </p:txBody>
      </p:sp>
      <p:grpSp>
        <p:nvGrpSpPr>
          <p:cNvPr id="9" name="Group 8"/>
          <p:cNvGrpSpPr/>
          <p:nvPr/>
        </p:nvGrpSpPr>
        <p:grpSpPr>
          <a:xfrm>
            <a:off x="3838691" y="1219200"/>
            <a:ext cx="2286000" cy="2061803"/>
            <a:chOff x="5283308" y="1201214"/>
            <a:chExt cx="1714500" cy="1546352"/>
          </a:xfrm>
          <a:solidFill>
            <a:schemeClr val="bg2">
              <a:lumMod val="90000"/>
              <a:lumOff val="10000"/>
            </a:schemeClr>
          </a:solidFill>
        </p:grpSpPr>
        <p:sp>
          <p:nvSpPr>
            <p:cNvPr id="10" name="Rectangle 9"/>
            <p:cNvSpPr/>
            <p:nvPr/>
          </p:nvSpPr>
          <p:spPr bwMode="auto">
            <a:xfrm>
              <a:off x="5283308" y="1201214"/>
              <a:ext cx="1714500" cy="154635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000" dirty="0">
                  <a:solidFill>
                    <a:srgbClr val="EFEFEF"/>
                  </a:solidFill>
                </a:rPr>
                <a:t>STS (Security Token Server)</a:t>
              </a:r>
            </a:p>
          </p:txBody>
        </p:sp>
        <p:grpSp>
          <p:nvGrpSpPr>
            <p:cNvPr id="11" name="Group 10"/>
            <p:cNvGrpSpPr/>
            <p:nvPr/>
          </p:nvGrpSpPr>
          <p:grpSpPr bwMode="black">
            <a:xfrm>
              <a:off x="6223293" y="1296684"/>
              <a:ext cx="663113" cy="511890"/>
              <a:chOff x="7010400" y="2133600"/>
              <a:chExt cx="1379538" cy="1065213"/>
            </a:xfrm>
            <a:grpFill/>
          </p:grpSpPr>
          <p:sp>
            <p:nvSpPr>
              <p:cNvPr id="12"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3"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4"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5"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6"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7"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8"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9"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0"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1"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2"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3"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4"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5"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6"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7"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8"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29"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0"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1"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2"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3"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4"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5"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6"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7"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8"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39"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0"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1"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2"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3"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4"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5"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6"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7"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8"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49"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0"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1"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2"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3"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4"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5"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6"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57"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grpSp>
      <p:grpSp>
        <p:nvGrpSpPr>
          <p:cNvPr id="59" name="Group 58"/>
          <p:cNvGrpSpPr/>
          <p:nvPr/>
        </p:nvGrpSpPr>
        <p:grpSpPr>
          <a:xfrm>
            <a:off x="5322963" y="1219201"/>
            <a:ext cx="5495981" cy="2066543"/>
            <a:chOff x="2875822" y="2790524"/>
            <a:chExt cx="4121986" cy="1549907"/>
          </a:xfrm>
          <a:solidFill>
            <a:schemeClr val="bg2">
              <a:lumMod val="90000"/>
              <a:lumOff val="10000"/>
            </a:schemeClr>
          </a:solidFill>
        </p:grpSpPr>
        <p:sp>
          <p:nvSpPr>
            <p:cNvPr id="60" name="Rectangle 59"/>
            <p:cNvSpPr/>
            <p:nvPr/>
          </p:nvSpPr>
          <p:spPr bwMode="auto">
            <a:xfrm>
              <a:off x="5283308" y="2790524"/>
              <a:ext cx="1714500" cy="154990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000" dirty="0">
                  <a:solidFill>
                    <a:srgbClr val="EFEFEF"/>
                  </a:solidFill>
                </a:rPr>
                <a:t>Connects to data stores to obtain identity info</a:t>
              </a:r>
            </a:p>
          </p:txBody>
        </p:sp>
        <p:sp>
          <p:nvSpPr>
            <p:cNvPr id="61" name="Freeform 73"/>
            <p:cNvSpPr>
              <a:spLocks noEditPoints="1"/>
            </p:cNvSpPr>
            <p:nvPr/>
          </p:nvSpPr>
          <p:spPr bwMode="black">
            <a:xfrm>
              <a:off x="2875822" y="2853645"/>
              <a:ext cx="541637" cy="522878"/>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grpSp>
      <p:sp>
        <p:nvSpPr>
          <p:cNvPr id="63" name="Rectangle 62"/>
          <p:cNvSpPr/>
          <p:nvPr/>
        </p:nvSpPr>
        <p:spPr bwMode="auto">
          <a:xfrm>
            <a:off x="3833781" y="3358719"/>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Creates tokens containing claims</a:t>
            </a:r>
          </a:p>
        </p:txBody>
      </p:sp>
      <p:grpSp>
        <p:nvGrpSpPr>
          <p:cNvPr id="65" name="Group 64"/>
          <p:cNvGrpSpPr/>
          <p:nvPr/>
        </p:nvGrpSpPr>
        <p:grpSpPr>
          <a:xfrm>
            <a:off x="6185817" y="1222523"/>
            <a:ext cx="2286000" cy="2058479"/>
            <a:chOff x="7043653" y="1203706"/>
            <a:chExt cx="1714500" cy="1543859"/>
          </a:xfrm>
          <a:solidFill>
            <a:schemeClr val="bg2">
              <a:lumMod val="90000"/>
              <a:lumOff val="10000"/>
            </a:schemeClr>
          </a:solidFill>
        </p:grpSpPr>
        <p:sp>
          <p:nvSpPr>
            <p:cNvPr id="66" name="Rectangle 65"/>
            <p:cNvSpPr/>
            <p:nvPr/>
          </p:nvSpPr>
          <p:spPr bwMode="auto">
            <a:xfrm>
              <a:off x="7043653" y="1203706"/>
              <a:ext cx="1714500" cy="154385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821" tIns="0" rIns="152357" bIns="182880" numCol="1" spcCol="0" rtlCol="0" fromWordArt="0" anchor="b" anchorCtr="0" forceAA="0" compatLnSpc="1">
              <a:prstTxWarp prst="textNoShape">
                <a:avLst/>
              </a:prstTxWarp>
              <a:noAutofit/>
            </a:bodyPr>
            <a:lstStyle/>
            <a:p>
              <a:pPr defTabSz="914340"/>
              <a:r>
                <a:rPr lang="en-US" sz="2133" dirty="0">
                  <a:solidFill>
                    <a:srgbClr val="EFEFEF"/>
                  </a:solidFill>
                </a:rPr>
                <a:t>Authenticates using WIA</a:t>
              </a:r>
            </a:p>
          </p:txBody>
        </p:sp>
        <p:sp>
          <p:nvSpPr>
            <p:cNvPr id="67" name="Freeform 17"/>
            <p:cNvSpPr>
              <a:spLocks noEditPoints="1"/>
            </p:cNvSpPr>
            <p:nvPr/>
          </p:nvSpPr>
          <p:spPr bwMode="black">
            <a:xfrm>
              <a:off x="8137330" y="1259023"/>
              <a:ext cx="508050" cy="508635"/>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grp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grpSp>
      <p:sp>
        <p:nvSpPr>
          <p:cNvPr id="69" name="Rectangle 68"/>
          <p:cNvSpPr/>
          <p:nvPr/>
        </p:nvSpPr>
        <p:spPr bwMode="auto">
          <a:xfrm>
            <a:off x="6185817" y="3360365"/>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000" dirty="0">
                <a:solidFill>
                  <a:srgbClr val="EFEFEF"/>
                </a:solidFill>
              </a:rPr>
              <a:t>Maintain trust relationships with relying apps</a:t>
            </a:r>
          </a:p>
        </p:txBody>
      </p:sp>
      <p:sp>
        <p:nvSpPr>
          <p:cNvPr id="71" name="Freeform 80"/>
          <p:cNvSpPr>
            <a:spLocks noEditPoints="1"/>
          </p:cNvSpPr>
          <p:nvPr/>
        </p:nvSpPr>
        <p:spPr bwMode="black">
          <a:xfrm>
            <a:off x="9949044" y="1369379"/>
            <a:ext cx="616744" cy="65180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740" tIns="54871" rIns="109740" bIns="54871" numCol="1" anchor="t" anchorCtr="0" compatLnSpc="1">
            <a:prstTxWarp prst="textNoShape">
              <a:avLst/>
            </a:prstTxWarp>
          </a:bodyPr>
          <a:lstStyle/>
          <a:p>
            <a:pPr defTabSz="609585"/>
            <a:endParaRPr lang="en-US" sz="2133" dirty="0">
              <a:solidFill>
                <a:srgbClr val="FFFFFF"/>
              </a:solidFill>
            </a:endParaRPr>
          </a:p>
        </p:txBody>
      </p:sp>
      <p:grpSp>
        <p:nvGrpSpPr>
          <p:cNvPr id="81" name="Group 80"/>
          <p:cNvGrpSpPr/>
          <p:nvPr/>
        </p:nvGrpSpPr>
        <p:grpSpPr bwMode="black">
          <a:xfrm>
            <a:off x="7533339" y="3538523"/>
            <a:ext cx="863668" cy="660211"/>
            <a:chOff x="2462213" y="1598613"/>
            <a:chExt cx="4222750" cy="3667125"/>
          </a:xfrm>
        </p:grpSpPr>
        <p:sp>
          <p:nvSpPr>
            <p:cNvPr id="82"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3"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4"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5"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6"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7"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8"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89"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0"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1"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2"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3"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4"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5"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6"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7"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8"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99"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0"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1"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2"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3"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4"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5"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6"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sp>
          <p:nvSpPr>
            <p:cNvPr id="107"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133" dirty="0">
                <a:solidFill>
                  <a:srgbClr val="FFFFFF"/>
                </a:solidFill>
              </a:endParaRPr>
            </a:p>
          </p:txBody>
        </p:sp>
      </p:grpSp>
      <p:pic>
        <p:nvPicPr>
          <p:cNvPr id="108" name="Picture 2" descr="\\MAGNUM\Projects\Microsoft\Cloud Power FY12\Design\ICONS_PNG\Secure_Elastic.png"/>
          <p:cNvPicPr>
            <a:picLocks noChangeAspect="1" noChangeArrowheads="1"/>
          </p:cNvPicPr>
          <p:nvPr/>
        </p:nvPicPr>
        <p:blipFill>
          <a:blip r:embed="rId3" cstate="print">
            <a:lum bright="100000"/>
          </a:blip>
          <a:srcRect/>
          <a:stretch>
            <a:fillRect/>
          </a:stretch>
        </p:blipFill>
        <p:spPr bwMode="auto">
          <a:xfrm>
            <a:off x="7572335" y="1261956"/>
            <a:ext cx="793616" cy="793616"/>
          </a:xfrm>
          <a:prstGeom prst="rect">
            <a:avLst/>
          </a:prstGeom>
          <a:noFill/>
        </p:spPr>
      </p:pic>
      <p:pic>
        <p:nvPicPr>
          <p:cNvPr id="109" name="Picture 3" descr="\\MAGNUM\Projects\Microsoft\Cloud Power FY12\Design\ICONS_PNG\Confidentiality.png"/>
          <p:cNvPicPr>
            <a:picLocks noChangeAspect="1" noChangeArrowheads="1"/>
          </p:cNvPicPr>
          <p:nvPr/>
        </p:nvPicPr>
        <p:blipFill>
          <a:blip r:embed="rId4" cstate="print">
            <a:lum bright="100000"/>
          </a:blip>
          <a:srcRect/>
          <a:stretch>
            <a:fillRect/>
          </a:stretch>
        </p:blipFill>
        <p:spPr bwMode="auto">
          <a:xfrm>
            <a:off x="5273533" y="3472387"/>
            <a:ext cx="761615" cy="761615"/>
          </a:xfrm>
          <a:prstGeom prst="rect">
            <a:avLst/>
          </a:prstGeom>
          <a:noFill/>
        </p:spPr>
      </p:pic>
      <p:sp>
        <p:nvSpPr>
          <p:cNvPr id="111" name="Rectangle 110"/>
          <p:cNvSpPr/>
          <p:nvPr/>
        </p:nvSpPr>
        <p:spPr bwMode="auto">
          <a:xfrm>
            <a:off x="8531072" y="3360365"/>
            <a:ext cx="2286000" cy="2072491"/>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583" tIns="0" rIns="152112" bIns="182600" numCol="1" spcCol="0" rtlCol="0" fromWordArt="0" anchor="b" anchorCtr="0" forceAA="0" compatLnSpc="1">
            <a:prstTxWarp prst="textNoShape">
              <a:avLst/>
            </a:prstTxWarp>
            <a:noAutofit/>
          </a:bodyPr>
          <a:lstStyle/>
          <a:p>
            <a:pPr defTabSz="912888"/>
            <a:r>
              <a:rPr lang="en-US" sz="2133" dirty="0">
                <a:solidFill>
                  <a:srgbClr val="EFEFEF"/>
                </a:solidFill>
              </a:rPr>
              <a:t>Supports multiple standards</a:t>
            </a:r>
          </a:p>
        </p:txBody>
      </p:sp>
      <p:pic>
        <p:nvPicPr>
          <p:cNvPr id="113" name="Picture 5" descr="\\MAGNUM\Projects\Microsoft\Cloud Power FY12\Design\ICONS_PNG\Multi_tenancy.png"/>
          <p:cNvPicPr>
            <a:picLocks noChangeAspect="1" noChangeArrowheads="1"/>
          </p:cNvPicPr>
          <p:nvPr/>
        </p:nvPicPr>
        <p:blipFill>
          <a:blip r:embed="rId5" cstate="print">
            <a:lum bright="100000"/>
          </a:blip>
          <a:srcRect/>
          <a:stretch>
            <a:fillRect/>
          </a:stretch>
        </p:blipFill>
        <p:spPr bwMode="auto">
          <a:xfrm>
            <a:off x="9838569" y="3420925"/>
            <a:ext cx="1020019" cy="1020019"/>
          </a:xfrm>
          <a:prstGeom prst="rect">
            <a:avLst/>
          </a:prstGeom>
          <a:noFill/>
        </p:spPr>
      </p:pic>
    </p:spTree>
    <p:extLst>
      <p:ext uri="{BB962C8B-B14F-4D97-AF65-F5344CB8AC3E}">
        <p14:creationId xmlns:p14="http://schemas.microsoft.com/office/powerpoint/2010/main" val="146388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 y="317444"/>
            <a:ext cx="6908800" cy="787400"/>
          </a:xfrm>
        </p:spPr>
        <p:txBody>
          <a:bodyPr/>
          <a:lstStyle/>
          <a:p>
            <a:r>
              <a:rPr lang="en-US" dirty="0" smtClean="0"/>
              <a:t>Remember Claim-Based Identities</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lumMod val="75000"/>
                    <a:lumOff val="25000"/>
                  </a:srgbClr>
                </a:solidFill>
              </a:rPr>
              <a:pPr/>
              <a:t>6</a:t>
            </a:fld>
            <a:endParaRPr lang="en-US" dirty="0">
              <a:solidFill>
                <a:srgbClr val="000000">
                  <a:lumMod val="75000"/>
                  <a:lumOff val="25000"/>
                </a:srgbClr>
              </a:solidFill>
            </a:endParaRPr>
          </a:p>
        </p:txBody>
      </p:sp>
      <p:sp>
        <p:nvSpPr>
          <p:cNvPr id="5" name="Content Placeholder 2"/>
          <p:cNvSpPr>
            <a:spLocks noGrp="1"/>
          </p:cNvSpPr>
          <p:nvPr>
            <p:ph sz="quarter" idx="13"/>
          </p:nvPr>
        </p:nvSpPr>
        <p:spPr>
          <a:xfrm>
            <a:off x="595085" y="1483768"/>
            <a:ext cx="6339115" cy="5054600"/>
          </a:xfrm>
          <a:prstGeom prst="rect">
            <a:avLst/>
          </a:prstGeom>
        </p:spPr>
        <p:txBody>
          <a:bodyPr>
            <a:normAutofit/>
          </a:bodyPr>
          <a:lstStyle/>
          <a:p>
            <a:r>
              <a:rPr lang="en-US" sz="2400" dirty="0">
                <a:solidFill>
                  <a:schemeClr val="bg1"/>
                </a:solidFill>
              </a:rPr>
              <a:t>A token is a set of bytes that expresses information about an identity</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How is identity represented?</a:t>
            </a:r>
          </a:p>
          <a:p>
            <a:pPr marL="792000" lvl="1" indent="-380990">
              <a:buFont typeface="Courier New" panose="02070309020205020404" pitchFamily="49" charset="0"/>
              <a:buChar char="o"/>
            </a:pPr>
            <a:r>
              <a:rPr lang="en-US" sz="2000" dirty="0">
                <a:solidFill>
                  <a:schemeClr val="bg1"/>
                </a:solidFill>
              </a:rPr>
              <a:t>Signed tokens containing claims</a:t>
            </a:r>
          </a:p>
          <a:p>
            <a:pPr marL="792000" lvl="1" indent="-380990">
              <a:buFont typeface="Courier New" panose="02070309020205020404" pitchFamily="49" charset="0"/>
              <a:buChar char="o"/>
            </a:pPr>
            <a:r>
              <a:rPr lang="en-US" sz="2000" dirty="0">
                <a:solidFill>
                  <a:schemeClr val="bg1"/>
                </a:solidFill>
              </a:rPr>
              <a:t>Claims contain information about the entity</a:t>
            </a:r>
          </a:p>
          <a:p>
            <a:pPr marL="792000" lvl="1" indent="-380990">
              <a:buFont typeface="Courier New" panose="02070309020205020404" pitchFamily="49" charset="0"/>
              <a:buChar char="o"/>
            </a:pPr>
            <a:r>
              <a:rPr lang="en-US" sz="2000" dirty="0">
                <a:solidFill>
                  <a:schemeClr val="bg1"/>
                </a:solidFill>
              </a:rPr>
              <a:t>Name, group, role, email, etc.</a:t>
            </a:r>
          </a:p>
          <a:p>
            <a:pPr lvl="1"/>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Signature to ensure the claims are trusted</a:t>
            </a:r>
          </a:p>
          <a:p>
            <a:pPr marL="792000" lvl="1" indent="-380990">
              <a:buFont typeface="Courier New" panose="02070309020205020404" pitchFamily="49" charset="0"/>
              <a:buChar char="o"/>
            </a:pPr>
            <a:r>
              <a:rPr lang="en-US" sz="2000" dirty="0">
                <a:solidFill>
                  <a:schemeClr val="bg1"/>
                </a:solidFill>
              </a:rPr>
              <a:t>Digital certificates</a:t>
            </a:r>
          </a:p>
          <a:p>
            <a:pPr marL="792000" lvl="1" indent="-380990">
              <a:buFont typeface="Courier New" panose="02070309020205020404" pitchFamily="49" charset="0"/>
              <a:buChar char="o"/>
            </a:pPr>
            <a:r>
              <a:rPr lang="en-US" sz="2000" dirty="0">
                <a:solidFill>
                  <a:schemeClr val="bg1"/>
                </a:solidFill>
              </a:rPr>
              <a:t>Trust relationships</a:t>
            </a:r>
          </a:p>
          <a:p>
            <a:pPr lvl="1"/>
            <a:endParaRPr lang="en-US" sz="2400" dirty="0"/>
          </a:p>
        </p:txBody>
      </p:sp>
      <p:grpSp>
        <p:nvGrpSpPr>
          <p:cNvPr id="17" name="Group 16"/>
          <p:cNvGrpSpPr/>
          <p:nvPr/>
        </p:nvGrpSpPr>
        <p:grpSpPr>
          <a:xfrm>
            <a:off x="7416800" y="2220188"/>
            <a:ext cx="3962400" cy="3759200"/>
            <a:chOff x="5791200" y="1276350"/>
            <a:chExt cx="2971800" cy="2819400"/>
          </a:xfrm>
        </p:grpSpPr>
        <p:sp>
          <p:nvSpPr>
            <p:cNvPr id="7" name="Rectangle 6"/>
            <p:cNvSpPr/>
            <p:nvPr/>
          </p:nvSpPr>
          <p:spPr>
            <a:xfrm>
              <a:off x="5791200" y="1276350"/>
              <a:ext cx="2971800" cy="2819400"/>
            </a:xfrm>
            <a:prstGeom prst="rect">
              <a:avLst/>
            </a:prstGeom>
            <a:solidFill>
              <a:schemeClr val="bg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8" name="Rectangle 7"/>
            <p:cNvSpPr/>
            <p:nvPr/>
          </p:nvSpPr>
          <p:spPr>
            <a:xfrm flipH="1">
              <a:off x="5943600" y="1962150"/>
              <a:ext cx="2667000" cy="476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9" name="Rectangle 8"/>
            <p:cNvSpPr/>
            <p:nvPr/>
          </p:nvSpPr>
          <p:spPr>
            <a:xfrm flipH="1">
              <a:off x="5943600" y="2495550"/>
              <a:ext cx="2667000" cy="476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0" name="Rectangle 9"/>
            <p:cNvSpPr/>
            <p:nvPr/>
          </p:nvSpPr>
          <p:spPr>
            <a:xfrm flipH="1">
              <a:off x="5943600" y="3028950"/>
              <a:ext cx="2667000" cy="476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1" name="Rectangle 10"/>
            <p:cNvSpPr/>
            <p:nvPr/>
          </p:nvSpPr>
          <p:spPr>
            <a:xfrm flipH="1">
              <a:off x="5943600" y="3560683"/>
              <a:ext cx="2667000" cy="47625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endParaRPr>
            </a:p>
          </p:txBody>
        </p:sp>
        <p:sp>
          <p:nvSpPr>
            <p:cNvPr id="12" name="TextBox 11"/>
            <p:cNvSpPr txBox="1"/>
            <p:nvPr/>
          </p:nvSpPr>
          <p:spPr>
            <a:xfrm>
              <a:off x="6515100" y="1476494"/>
              <a:ext cx="1524000" cy="346249"/>
            </a:xfrm>
            <a:prstGeom prst="rect">
              <a:avLst/>
            </a:prstGeom>
            <a:noFill/>
          </p:spPr>
          <p:txBody>
            <a:bodyPr wrap="square" rtlCol="0">
              <a:spAutoFit/>
            </a:bodyPr>
            <a:lstStyle/>
            <a:p>
              <a:pPr algn="ctr" defTabSz="609585"/>
              <a:r>
                <a:rPr lang="en-US" sz="2400" dirty="0">
                  <a:solidFill>
                    <a:srgbClr val="FFFFFF"/>
                  </a:solidFill>
                </a:rPr>
                <a:t>TOKEN</a:t>
              </a:r>
            </a:p>
          </p:txBody>
        </p:sp>
        <p:sp>
          <p:nvSpPr>
            <p:cNvPr id="13" name="TextBox 12"/>
            <p:cNvSpPr txBox="1"/>
            <p:nvPr/>
          </p:nvSpPr>
          <p:spPr>
            <a:xfrm>
              <a:off x="6515100" y="2059705"/>
              <a:ext cx="1524000" cy="284742"/>
            </a:xfrm>
            <a:prstGeom prst="rect">
              <a:avLst/>
            </a:prstGeom>
            <a:noFill/>
          </p:spPr>
          <p:txBody>
            <a:bodyPr wrap="square" rtlCol="0">
              <a:spAutoFit/>
            </a:bodyPr>
            <a:lstStyle/>
            <a:p>
              <a:pPr algn="ctr" defTabSz="609585"/>
              <a:r>
                <a:rPr lang="en-US" sz="1867" dirty="0">
                  <a:solidFill>
                    <a:srgbClr val="FFFFFF"/>
                  </a:solidFill>
                </a:rPr>
                <a:t>Claim 1</a:t>
              </a:r>
            </a:p>
          </p:txBody>
        </p:sp>
        <p:sp>
          <p:nvSpPr>
            <p:cNvPr id="14" name="TextBox 13"/>
            <p:cNvSpPr txBox="1"/>
            <p:nvPr/>
          </p:nvSpPr>
          <p:spPr>
            <a:xfrm>
              <a:off x="6525986" y="2571750"/>
              <a:ext cx="1524000" cy="284742"/>
            </a:xfrm>
            <a:prstGeom prst="rect">
              <a:avLst/>
            </a:prstGeom>
            <a:noFill/>
          </p:spPr>
          <p:txBody>
            <a:bodyPr wrap="square" rtlCol="0">
              <a:spAutoFit/>
            </a:bodyPr>
            <a:lstStyle/>
            <a:p>
              <a:pPr algn="ctr" defTabSz="609585"/>
              <a:r>
                <a:rPr lang="en-US" sz="1867" dirty="0">
                  <a:solidFill>
                    <a:srgbClr val="FFFFFF"/>
                  </a:solidFill>
                </a:rPr>
                <a:t>Claim 2</a:t>
              </a:r>
            </a:p>
          </p:txBody>
        </p:sp>
        <p:sp>
          <p:nvSpPr>
            <p:cNvPr id="15" name="TextBox 14"/>
            <p:cNvSpPr txBox="1"/>
            <p:nvPr/>
          </p:nvSpPr>
          <p:spPr>
            <a:xfrm>
              <a:off x="6525986" y="3124200"/>
              <a:ext cx="1524000" cy="284742"/>
            </a:xfrm>
            <a:prstGeom prst="rect">
              <a:avLst/>
            </a:prstGeom>
            <a:noFill/>
          </p:spPr>
          <p:txBody>
            <a:bodyPr wrap="square" rtlCol="0">
              <a:spAutoFit/>
            </a:bodyPr>
            <a:lstStyle/>
            <a:p>
              <a:pPr algn="ctr" defTabSz="609585"/>
              <a:r>
                <a:rPr lang="en-US" sz="1867" dirty="0">
                  <a:solidFill>
                    <a:srgbClr val="FFFFFF"/>
                  </a:solidFill>
                </a:rPr>
                <a:t>Claim 3</a:t>
              </a:r>
            </a:p>
          </p:txBody>
        </p:sp>
        <p:sp>
          <p:nvSpPr>
            <p:cNvPr id="16" name="TextBox 15"/>
            <p:cNvSpPr txBox="1"/>
            <p:nvPr/>
          </p:nvSpPr>
          <p:spPr>
            <a:xfrm>
              <a:off x="6525986" y="3668855"/>
              <a:ext cx="1524000" cy="284742"/>
            </a:xfrm>
            <a:prstGeom prst="rect">
              <a:avLst/>
            </a:prstGeom>
            <a:noFill/>
          </p:spPr>
          <p:txBody>
            <a:bodyPr wrap="square" rtlCol="0">
              <a:spAutoFit/>
            </a:bodyPr>
            <a:lstStyle/>
            <a:p>
              <a:pPr algn="ctr" defTabSz="609585"/>
              <a:r>
                <a:rPr lang="en-US" sz="1867" dirty="0">
                  <a:solidFill>
                    <a:srgbClr val="000000">
                      <a:lumMod val="75000"/>
                      <a:lumOff val="25000"/>
                    </a:srgbClr>
                  </a:solidFill>
                </a:rPr>
                <a:t>Issuer Signature</a:t>
              </a:r>
            </a:p>
          </p:txBody>
        </p:sp>
      </p:grpSp>
    </p:spTree>
    <p:extLst>
      <p:ext uri="{BB962C8B-B14F-4D97-AF65-F5344CB8AC3E}">
        <p14:creationId xmlns:p14="http://schemas.microsoft.com/office/powerpoint/2010/main" val="231109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Using AD FS</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7</a:t>
            </a:fld>
            <a:endParaRPr lang="en-US" dirty="0">
              <a:solidFill>
                <a:srgbClr val="000000"/>
              </a:solidFill>
            </a:endParaRPr>
          </a:p>
        </p:txBody>
      </p:sp>
      <p:sp>
        <p:nvSpPr>
          <p:cNvPr id="51" name="Rectangle 6"/>
          <p:cNvSpPr>
            <a:spLocks noChangeArrowheads="1"/>
          </p:cNvSpPr>
          <p:nvPr/>
        </p:nvSpPr>
        <p:spPr bwMode="auto">
          <a:xfrm>
            <a:off x="2743200" y="1219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Company that want their users to authenticate only once to </a:t>
            </a:r>
            <a:r>
              <a:rPr lang="en-US" sz="2000" dirty="0" smtClean="0">
                <a:solidFill>
                  <a:srgbClr val="FFFFFF">
                    <a:lumMod val="95000"/>
                  </a:srgbClr>
                </a:solidFill>
              </a:rPr>
              <a:t>access on-premises </a:t>
            </a:r>
            <a:r>
              <a:rPr lang="en-US" sz="2000" dirty="0">
                <a:solidFill>
                  <a:srgbClr val="FFFFFF">
                    <a:lumMod val="95000"/>
                  </a:srgbClr>
                </a:solidFill>
              </a:rPr>
              <a:t>or off-premises claims aware apps</a:t>
            </a:r>
          </a:p>
        </p:txBody>
      </p:sp>
      <p:sp>
        <p:nvSpPr>
          <p:cNvPr id="53" name="Rectangle 6"/>
          <p:cNvSpPr>
            <a:spLocks noChangeArrowheads="1"/>
          </p:cNvSpPr>
          <p:nvPr/>
        </p:nvSpPr>
        <p:spPr bwMode="auto">
          <a:xfrm>
            <a:off x="2743200" y="2262877"/>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A company has an application that they want a partner to gain access to</a:t>
            </a:r>
          </a:p>
        </p:txBody>
      </p:sp>
      <p:sp>
        <p:nvSpPr>
          <p:cNvPr id="55" name="Rectangle 6"/>
          <p:cNvSpPr>
            <a:spLocks noChangeArrowheads="1"/>
          </p:cNvSpPr>
          <p:nvPr/>
        </p:nvSpPr>
        <p:spPr bwMode="auto">
          <a:xfrm>
            <a:off x="2743200" y="3251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External partner organization has an application that a company want their users have access to </a:t>
            </a:r>
          </a:p>
        </p:txBody>
      </p:sp>
      <p:sp>
        <p:nvSpPr>
          <p:cNvPr id="57" name="Rectangle 6"/>
          <p:cNvSpPr>
            <a:spLocks noChangeArrowheads="1"/>
          </p:cNvSpPr>
          <p:nvPr/>
        </p:nvSpPr>
        <p:spPr bwMode="auto">
          <a:xfrm>
            <a:off x="2743200" y="4267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Need for internal users to gain access to an application in the perimeter network forest without doing the forest trust</a:t>
            </a:r>
          </a:p>
        </p:txBody>
      </p:sp>
    </p:spTree>
    <p:extLst>
      <p:ext uri="{BB962C8B-B14F-4D97-AF65-F5344CB8AC3E}">
        <p14:creationId xmlns:p14="http://schemas.microsoft.com/office/powerpoint/2010/main" val="127728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Using AD FS</a:t>
            </a:r>
            <a:br>
              <a:rPr lang="en-US" dirty="0" smtClean="0"/>
            </a:br>
            <a:r>
              <a:rPr lang="en-US" dirty="0" smtClean="0"/>
              <a:t>(Continued)</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8</a:t>
            </a:fld>
            <a:endParaRPr lang="en-US" dirty="0">
              <a:solidFill>
                <a:srgbClr val="000000"/>
              </a:solidFill>
            </a:endParaRPr>
          </a:p>
        </p:txBody>
      </p:sp>
      <p:sp>
        <p:nvSpPr>
          <p:cNvPr id="51" name="Rectangle 6"/>
          <p:cNvSpPr>
            <a:spLocks noChangeArrowheads="1"/>
          </p:cNvSpPr>
          <p:nvPr/>
        </p:nvSpPr>
        <p:spPr bwMode="auto">
          <a:xfrm>
            <a:off x="2743200" y="1219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Federation needs for </a:t>
            </a:r>
            <a:r>
              <a:rPr lang="en-US" sz="2000" dirty="0" smtClean="0">
                <a:solidFill>
                  <a:srgbClr val="FFFFFF">
                    <a:lumMod val="95000"/>
                  </a:srgbClr>
                </a:solidFill>
              </a:rPr>
              <a:t>Microsoft SharePoint</a:t>
            </a:r>
            <a:endParaRPr lang="en-US" sz="2000" dirty="0">
              <a:solidFill>
                <a:srgbClr val="FFFFFF">
                  <a:lumMod val="95000"/>
                </a:srgbClr>
              </a:solidFill>
            </a:endParaRPr>
          </a:p>
        </p:txBody>
      </p:sp>
      <p:sp>
        <p:nvSpPr>
          <p:cNvPr id="53" name="Rectangle 6"/>
          <p:cNvSpPr>
            <a:spLocks noChangeArrowheads="1"/>
          </p:cNvSpPr>
          <p:nvPr/>
        </p:nvSpPr>
        <p:spPr bwMode="auto">
          <a:xfrm>
            <a:off x="2743200" y="2262877"/>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Need to access web services from mobile device applications</a:t>
            </a:r>
          </a:p>
        </p:txBody>
      </p:sp>
      <p:sp>
        <p:nvSpPr>
          <p:cNvPr id="55" name="Rectangle 6"/>
          <p:cNvSpPr>
            <a:spLocks noChangeArrowheads="1"/>
          </p:cNvSpPr>
          <p:nvPr/>
        </p:nvSpPr>
        <p:spPr bwMode="auto">
          <a:xfrm>
            <a:off x="2743200" y="3251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Need to move </a:t>
            </a:r>
            <a:r>
              <a:rPr lang="en-US" sz="2000" dirty="0" smtClean="0">
                <a:solidFill>
                  <a:srgbClr val="FFFFFF">
                    <a:lumMod val="95000"/>
                  </a:srgbClr>
                </a:solidFill>
              </a:rPr>
              <a:t>on-premises </a:t>
            </a:r>
            <a:r>
              <a:rPr lang="en-US" sz="2000" dirty="0">
                <a:solidFill>
                  <a:srgbClr val="FFFFFF">
                    <a:lumMod val="95000"/>
                  </a:srgbClr>
                </a:solidFill>
              </a:rPr>
              <a:t>services to public clouds</a:t>
            </a:r>
          </a:p>
        </p:txBody>
      </p:sp>
      <p:sp>
        <p:nvSpPr>
          <p:cNvPr id="57" name="Rectangle 6"/>
          <p:cNvSpPr>
            <a:spLocks noChangeArrowheads="1"/>
          </p:cNvSpPr>
          <p:nvPr/>
        </p:nvSpPr>
        <p:spPr bwMode="auto">
          <a:xfrm>
            <a:off x="2743200" y="4267201"/>
            <a:ext cx="8658403" cy="840476"/>
          </a:xfrm>
          <a:prstGeom prst="rect">
            <a:avLst/>
          </a:prstGeom>
          <a:solidFill>
            <a:schemeClr val="bg1">
              <a:lumMod val="50000"/>
              <a:lumOff val="50000"/>
            </a:schemeClr>
          </a:solidFill>
          <a:ln w="9525" algn="ctr">
            <a:noFill/>
            <a:miter lim="800000"/>
            <a:headEnd/>
            <a:tailEnd/>
          </a:ln>
        </p:spPr>
        <p:txBody>
          <a:bodyPr lIns="274320" tIns="0" rIns="274320" bIns="0" anchor="ctr"/>
          <a:lstStyle/>
          <a:p>
            <a:pPr marL="0" lvl="1" defTabSz="592487">
              <a:lnSpc>
                <a:spcPct val="90000"/>
              </a:lnSpc>
              <a:spcAft>
                <a:spcPts val="300"/>
              </a:spcAft>
            </a:pPr>
            <a:r>
              <a:rPr lang="en-US" sz="2000" dirty="0">
                <a:solidFill>
                  <a:srgbClr val="FFFFFF">
                    <a:lumMod val="95000"/>
                  </a:srgbClr>
                </a:solidFill>
              </a:rPr>
              <a:t>Companies merging need users in both forests to access claims aware </a:t>
            </a:r>
            <a:r>
              <a:rPr lang="en-US" sz="2000" dirty="0" smtClean="0">
                <a:solidFill>
                  <a:srgbClr val="FFFFFF">
                    <a:lumMod val="95000"/>
                  </a:srgbClr>
                </a:solidFill>
              </a:rPr>
              <a:t>apps without </a:t>
            </a:r>
            <a:r>
              <a:rPr lang="en-US" sz="2000" dirty="0">
                <a:solidFill>
                  <a:srgbClr val="FFFFFF">
                    <a:lumMod val="95000"/>
                  </a:srgbClr>
                </a:solidFill>
              </a:rPr>
              <a:t>a need for a forest trust</a:t>
            </a:r>
          </a:p>
        </p:txBody>
      </p:sp>
    </p:spTree>
    <p:extLst>
      <p:ext uri="{BB962C8B-B14F-4D97-AF65-F5344CB8AC3E}">
        <p14:creationId xmlns:p14="http://schemas.microsoft.com/office/powerpoint/2010/main" val="237897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516"/>
            <a:ext cx="3860800" cy="685800"/>
          </a:xfrm>
        </p:spPr>
        <p:txBody>
          <a:bodyPr/>
          <a:lstStyle/>
          <a:p>
            <a:r>
              <a:rPr lang="en-US" dirty="0" smtClean="0"/>
              <a:t>AD FS Versions</a:t>
            </a:r>
            <a:endParaRPr lang="en-US" dirty="0"/>
          </a:p>
        </p:txBody>
      </p:sp>
      <p:sp>
        <p:nvSpPr>
          <p:cNvPr id="3" name="Slide Number Placeholder 2"/>
          <p:cNvSpPr>
            <a:spLocks noGrp="1"/>
          </p:cNvSpPr>
          <p:nvPr>
            <p:ph type="sldNum" sz="quarter" idx="11"/>
          </p:nvPr>
        </p:nvSpPr>
        <p:spPr/>
        <p:txBody>
          <a:bodyPr/>
          <a:lstStyle/>
          <a:p>
            <a:fld id="{74A398B2-5A34-1A4A-811E-F4027282568C}" type="slidenum">
              <a:rPr lang="en-US" smtClean="0">
                <a:solidFill>
                  <a:srgbClr val="000000"/>
                </a:solidFill>
              </a:rPr>
              <a:pPr/>
              <a:t>9</a:t>
            </a:fld>
            <a:endParaRPr lang="en-US" dirty="0">
              <a:solidFill>
                <a:srgbClr val="000000"/>
              </a:solidFill>
            </a:endParaRPr>
          </a:p>
        </p:txBody>
      </p:sp>
      <p:sp>
        <p:nvSpPr>
          <p:cNvPr id="4" name="Content Placeholder 3"/>
          <p:cNvSpPr>
            <a:spLocks noGrp="1"/>
          </p:cNvSpPr>
          <p:nvPr>
            <p:ph sz="quarter" idx="13"/>
          </p:nvPr>
        </p:nvSpPr>
        <p:spPr>
          <a:xfrm>
            <a:off x="304800" y="1253067"/>
            <a:ext cx="11176000" cy="4876800"/>
          </a:xfrm>
        </p:spPr>
        <p:txBody>
          <a:bodyPr>
            <a:normAutofit fontScale="92500" lnSpcReduction="20000"/>
          </a:bodyPr>
          <a:lstStyle/>
          <a:p>
            <a:pPr marL="571500" indent="-571500">
              <a:buFont typeface="Arial" panose="020B0604020202020204" pitchFamily="34" charset="0"/>
              <a:buChar char="•"/>
            </a:pPr>
            <a:r>
              <a:rPr lang="en-US" sz="2400" dirty="0" smtClean="0"/>
              <a:t>Active Directory Federation Services 2.0</a:t>
            </a:r>
          </a:p>
          <a:p>
            <a:pPr marL="900000" lvl="1" indent="-342900">
              <a:buFont typeface="Courier New" panose="02070309020205020404" pitchFamily="49" charset="0"/>
              <a:buChar char="o"/>
            </a:pPr>
            <a:r>
              <a:rPr lang="en-US" sz="1900" dirty="0" smtClean="0">
                <a:solidFill>
                  <a:schemeClr val="bg1"/>
                </a:solidFill>
              </a:rPr>
              <a:t>Released to Web</a:t>
            </a:r>
          </a:p>
          <a:p>
            <a:pPr marL="900000" lvl="1" indent="-342900">
              <a:buFont typeface="Courier New" panose="02070309020205020404" pitchFamily="49" charset="0"/>
              <a:buChar char="o"/>
            </a:pPr>
            <a:r>
              <a:rPr lang="en-US" sz="1900" dirty="0" smtClean="0">
                <a:solidFill>
                  <a:schemeClr val="bg1"/>
                </a:solidFill>
              </a:rPr>
              <a:t>Can be installed on Windows 2008 SP2 or </a:t>
            </a:r>
            <a:r>
              <a:rPr lang="en-US" sz="1900" dirty="0">
                <a:solidFill>
                  <a:schemeClr val="bg1"/>
                </a:solidFill>
              </a:rPr>
              <a:t>Windows 2008 </a:t>
            </a:r>
            <a:r>
              <a:rPr lang="en-US" sz="1900" dirty="0" smtClean="0">
                <a:solidFill>
                  <a:schemeClr val="bg1"/>
                </a:solidFill>
              </a:rPr>
              <a:t>R2</a:t>
            </a:r>
          </a:p>
          <a:p>
            <a:pPr marL="571500" indent="-571500">
              <a:buFont typeface="Arial" panose="020B0604020202020204" pitchFamily="34" charset="0"/>
              <a:buChar char="•"/>
            </a:pPr>
            <a:r>
              <a:rPr lang="en-US" sz="2400" dirty="0"/>
              <a:t>Active Directory Federation Services 1.1 (not covered in workshop)</a:t>
            </a:r>
          </a:p>
          <a:p>
            <a:pPr marL="900000" lvl="1" indent="-342900">
              <a:buFont typeface="Courier New" panose="02070309020205020404" pitchFamily="49" charset="0"/>
              <a:buChar char="o"/>
            </a:pPr>
            <a:r>
              <a:rPr lang="en-US" sz="1900" dirty="0">
                <a:solidFill>
                  <a:schemeClr val="bg1"/>
                </a:solidFill>
              </a:rPr>
              <a:t>Available in Windows 2008 </a:t>
            </a:r>
            <a:r>
              <a:rPr lang="en-US" sz="1900" dirty="0" smtClean="0">
                <a:solidFill>
                  <a:schemeClr val="bg1"/>
                </a:solidFill>
              </a:rPr>
              <a:t>R2 </a:t>
            </a:r>
            <a:r>
              <a:rPr lang="en-US" sz="1900" dirty="0">
                <a:solidFill>
                  <a:schemeClr val="bg1"/>
                </a:solidFill>
              </a:rPr>
              <a:t>and Windows </a:t>
            </a:r>
            <a:r>
              <a:rPr lang="en-US" sz="1900" dirty="0" smtClean="0">
                <a:solidFill>
                  <a:schemeClr val="bg1"/>
                </a:solidFill>
              </a:rPr>
              <a:t>2008</a:t>
            </a:r>
            <a:endParaRPr lang="en-US" sz="1900" dirty="0">
              <a:solidFill>
                <a:schemeClr val="bg1"/>
              </a:solidFill>
            </a:endParaRPr>
          </a:p>
          <a:p>
            <a:pPr marL="900000" lvl="1" indent="-342900">
              <a:buFont typeface="Courier New" panose="02070309020205020404" pitchFamily="49" charset="0"/>
              <a:buChar char="o"/>
            </a:pPr>
            <a:r>
              <a:rPr lang="en-US" sz="1900" dirty="0">
                <a:solidFill>
                  <a:schemeClr val="bg1"/>
                </a:solidFill>
              </a:rPr>
              <a:t>Installed as a role from server manager</a:t>
            </a:r>
          </a:p>
          <a:p>
            <a:pPr marL="571500" indent="-571500">
              <a:buFont typeface="Arial" panose="020B0604020202020204" pitchFamily="34" charset="0"/>
              <a:buChar char="•"/>
            </a:pPr>
            <a:r>
              <a:rPr lang="en-US" sz="2400" dirty="0"/>
              <a:t>Active Directory Federation Services 1.0 (not covered in workshop)</a:t>
            </a:r>
          </a:p>
          <a:p>
            <a:pPr marL="900000" lvl="1" indent="-342900">
              <a:buFont typeface="Courier New" panose="02070309020205020404" pitchFamily="49" charset="0"/>
              <a:buChar char="o"/>
            </a:pPr>
            <a:r>
              <a:rPr lang="en-US" sz="1900" dirty="0">
                <a:solidFill>
                  <a:schemeClr val="bg1"/>
                </a:solidFill>
              </a:rPr>
              <a:t>Only available in Windows </a:t>
            </a:r>
            <a:r>
              <a:rPr lang="en-US" sz="1900" dirty="0" smtClean="0">
                <a:solidFill>
                  <a:schemeClr val="bg1"/>
                </a:solidFill>
              </a:rPr>
              <a:t>2003 </a:t>
            </a:r>
            <a:r>
              <a:rPr lang="en-US" sz="1900" dirty="0">
                <a:solidFill>
                  <a:schemeClr val="bg1"/>
                </a:solidFill>
              </a:rPr>
              <a:t>R2 </a:t>
            </a:r>
          </a:p>
          <a:p>
            <a:pPr marL="900000" lvl="1" indent="-342900">
              <a:buFont typeface="Courier New" panose="02070309020205020404" pitchFamily="49" charset="0"/>
              <a:buChar char="o"/>
            </a:pPr>
            <a:r>
              <a:rPr lang="en-US" sz="1900" dirty="0">
                <a:solidFill>
                  <a:schemeClr val="bg1"/>
                </a:solidFill>
              </a:rPr>
              <a:t>Part of the operating system </a:t>
            </a:r>
          </a:p>
          <a:p>
            <a:pPr marL="571500" indent="-571500">
              <a:buFont typeface="Arial" panose="020B0604020202020204" pitchFamily="34" charset="0"/>
              <a:buChar char="•"/>
            </a:pPr>
            <a:r>
              <a:rPr lang="en-US" sz="2400" dirty="0"/>
              <a:t>AD FS in </a:t>
            </a:r>
            <a:r>
              <a:rPr lang="en-US" sz="2400" dirty="0" smtClean="0"/>
              <a:t>Windows </a:t>
            </a:r>
            <a:r>
              <a:rPr lang="en-US" sz="2400" dirty="0"/>
              <a:t>Server 2012 R2</a:t>
            </a:r>
          </a:p>
          <a:p>
            <a:pPr marL="900000" lvl="1" indent="-342900">
              <a:buFont typeface="Courier New" panose="02070309020205020404" pitchFamily="49" charset="0"/>
              <a:buChar char="o"/>
            </a:pPr>
            <a:r>
              <a:rPr lang="en-US" sz="1900" dirty="0">
                <a:solidFill>
                  <a:schemeClr val="bg1"/>
                </a:solidFill>
              </a:rPr>
              <a:t>Available in Windows </a:t>
            </a:r>
            <a:r>
              <a:rPr lang="en-US" sz="1900" dirty="0" smtClean="0">
                <a:solidFill>
                  <a:schemeClr val="bg1"/>
                </a:solidFill>
              </a:rPr>
              <a:t>2012 R2</a:t>
            </a:r>
            <a:endParaRPr lang="en-US" sz="1900" dirty="0">
              <a:solidFill>
                <a:schemeClr val="bg1"/>
              </a:solidFill>
            </a:endParaRPr>
          </a:p>
          <a:p>
            <a:pPr marL="900000" lvl="1" indent="-342900">
              <a:buFont typeface="Courier New" panose="02070309020205020404" pitchFamily="49" charset="0"/>
              <a:buChar char="o"/>
            </a:pPr>
            <a:r>
              <a:rPr lang="en-US" sz="1900" dirty="0">
                <a:solidFill>
                  <a:schemeClr val="bg1"/>
                </a:solidFill>
              </a:rPr>
              <a:t>Installed as a role from server manager</a:t>
            </a:r>
          </a:p>
          <a:p>
            <a:pPr marL="571500" indent="-571500">
              <a:buFont typeface="Arial" panose="020B0604020202020204" pitchFamily="34" charset="0"/>
              <a:buChar char="•"/>
            </a:pPr>
            <a:r>
              <a:rPr lang="en-US" sz="2400" dirty="0"/>
              <a:t>AD FS in </a:t>
            </a:r>
            <a:r>
              <a:rPr lang="en-US" sz="2400" dirty="0" smtClean="0"/>
              <a:t>Windows </a:t>
            </a:r>
            <a:r>
              <a:rPr lang="en-US" sz="2400" dirty="0"/>
              <a:t>Server 2012</a:t>
            </a:r>
          </a:p>
          <a:p>
            <a:pPr marL="900000" lvl="1" indent="-342900">
              <a:buFont typeface="Courier New" panose="02070309020205020404" pitchFamily="49" charset="0"/>
              <a:buChar char="o"/>
            </a:pPr>
            <a:r>
              <a:rPr lang="en-US" sz="1900" dirty="0">
                <a:solidFill>
                  <a:schemeClr val="bg1"/>
                </a:solidFill>
              </a:rPr>
              <a:t>Available in Windows </a:t>
            </a:r>
            <a:r>
              <a:rPr lang="en-US" sz="1900" dirty="0" smtClean="0">
                <a:solidFill>
                  <a:schemeClr val="bg1"/>
                </a:solidFill>
              </a:rPr>
              <a:t>2012</a:t>
            </a:r>
            <a:endParaRPr lang="en-US" sz="1900" dirty="0">
              <a:solidFill>
                <a:schemeClr val="bg1"/>
              </a:solidFill>
            </a:endParaRPr>
          </a:p>
          <a:p>
            <a:pPr marL="900000" lvl="1" indent="-342900">
              <a:buFont typeface="Courier New" panose="02070309020205020404" pitchFamily="49" charset="0"/>
              <a:buChar char="o"/>
            </a:pPr>
            <a:r>
              <a:rPr lang="en-US" sz="1900" dirty="0">
                <a:solidFill>
                  <a:schemeClr val="bg1"/>
                </a:solidFill>
              </a:rPr>
              <a:t>Installed as a role from server manager</a:t>
            </a:r>
          </a:p>
          <a:p>
            <a:endParaRPr lang="en-US" dirty="0"/>
          </a:p>
        </p:txBody>
      </p:sp>
    </p:spTree>
    <p:extLst>
      <p:ext uri="{BB962C8B-B14F-4D97-AF65-F5344CB8AC3E}">
        <p14:creationId xmlns:p14="http://schemas.microsoft.com/office/powerpoint/2010/main" val="378451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ervices_theme_16x9_073012">
  <a:themeElements>
    <a:clrScheme name="Cool-Blue">
      <a:dk1>
        <a:srgbClr val="000000"/>
      </a:dk1>
      <a:lt1>
        <a:srgbClr val="FFFFFF"/>
      </a:lt1>
      <a:dk2>
        <a:srgbClr val="002050"/>
      </a:dk2>
      <a:lt2>
        <a:srgbClr val="FFFFFF"/>
      </a:lt2>
      <a:accent1>
        <a:srgbClr val="0A5BBA"/>
      </a:accent1>
      <a:accent2>
        <a:srgbClr val="15AEEF"/>
      </a:accent2>
      <a:accent3>
        <a:srgbClr val="0E715F"/>
      </a:accent3>
      <a:accent4>
        <a:srgbClr val="129038"/>
      </a:accent4>
      <a:accent5>
        <a:srgbClr val="0C6126"/>
      </a:accent5>
      <a:accent6>
        <a:srgbClr val="6EB005"/>
      </a:accent6>
      <a:hlink>
        <a:srgbClr val="540F67"/>
      </a:hlink>
      <a:folHlink>
        <a:srgbClr val="883884"/>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ering_Technical_Presentation" id="{BF8D6696-3E1F-4809-B270-9E5A48BC8D3B}" vid="{7A3209C4-58E1-4417-A9D9-3B195064AA60}"/>
    </a:ext>
  </a:extLst>
</a:theme>
</file>

<file path=ppt/theme/theme2.xml><?xml version="1.0" encoding="utf-8"?>
<a:theme xmlns:a="http://schemas.openxmlformats.org/drawingml/2006/main" name="1_Services_theme_16x9_073012">
  <a:themeElements>
    <a:clrScheme name="Custom 67">
      <a:dk1>
        <a:srgbClr val="000000"/>
      </a:dk1>
      <a:lt1>
        <a:srgbClr val="FFFFFF"/>
      </a:lt1>
      <a:dk2>
        <a:srgbClr val="002050"/>
      </a:dk2>
      <a:lt2>
        <a:srgbClr val="00188F"/>
      </a:lt2>
      <a:accent1>
        <a:srgbClr val="0072C6"/>
      </a:accent1>
      <a:accent2>
        <a:srgbClr val="00BCF2"/>
      </a:accent2>
      <a:accent3>
        <a:srgbClr val="00BCF2"/>
      </a:accent3>
      <a:accent4>
        <a:srgbClr val="00B294"/>
      </a:accent4>
      <a:accent5>
        <a:srgbClr val="00B294"/>
      </a:accent5>
      <a:accent6>
        <a:srgbClr val="00D8CC"/>
      </a:accent6>
      <a:hlink>
        <a:srgbClr val="442359"/>
      </a:hlink>
      <a:folHlink>
        <a:srgbClr val="68217A"/>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ervices_theme_16x9_073012">
  <a:themeElements>
    <a:clrScheme name="Custom 34">
      <a:dk1>
        <a:srgbClr val="000000"/>
      </a:dk1>
      <a:lt1>
        <a:srgbClr val="FFFFFF"/>
      </a:lt1>
      <a:dk2>
        <a:srgbClr val="002050"/>
      </a:dk2>
      <a:lt2>
        <a:srgbClr val="FFFFFF"/>
      </a:lt2>
      <a:accent1>
        <a:srgbClr val="0A5BBA"/>
      </a:accent1>
      <a:accent2>
        <a:srgbClr val="15AEEF"/>
      </a:accent2>
      <a:accent3>
        <a:srgbClr val="0E715F"/>
      </a:accent3>
      <a:accent4>
        <a:srgbClr val="129038"/>
      </a:accent4>
      <a:accent5>
        <a:srgbClr val="0C6126"/>
      </a:accent5>
      <a:accent6>
        <a:srgbClr val="6EB005"/>
      </a:accent6>
      <a:hlink>
        <a:srgbClr val="72CEF5"/>
      </a:hlink>
      <a:folHlink>
        <a:srgbClr val="A1DEF8"/>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ering_Technical_Presentation" id="{BF8D6696-3E1F-4809-B270-9E5A48BC8D3B}" vid="{7A3209C4-58E1-4417-A9D9-3B195064AA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230e9df3-be65-4c73-a93b-d1236ebd677e">CPS089-635479860-20</_dlc_DocId>
    <_dlc_DocIdUrl xmlns="230e9df3-be65-4c73-a93b-d1236ebd677e">
      <Url>https://microsoft.sharepoint.com/teams/CampusProjectSites089/hahzsakosd/ipdev/_layouts/15/DocIdRedir.aspx?ID=CPS089-635479860-20</Url>
      <Description>CPS089-635479860-20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A5D80577B00446A3D481C327AA31C6" ma:contentTypeVersion="2" ma:contentTypeDescription="Create a new document." ma:contentTypeScope="" ma:versionID="b9aa828a7a25935b933ce8b143658c40">
  <xsd:schema xmlns:xsd="http://www.w3.org/2001/XMLSchema" xmlns:xs="http://www.w3.org/2001/XMLSchema" xmlns:p="http://schemas.microsoft.com/office/2006/metadata/properties" xmlns:ns2="230e9df3-be65-4c73-a93b-d1236ebd677e" xmlns:ns3="7ed30aa2-a9a3-48dd-93de-4f2bc034e61b" targetNamespace="http://schemas.microsoft.com/office/2006/metadata/properties" ma:root="true" ma:fieldsID="2642049a9d3f9ead4b662d667085ac66" ns2:_="" ns3:_="">
    <xsd:import namespace="230e9df3-be65-4c73-a93b-d1236ebd677e"/>
    <xsd:import namespace="7ed30aa2-a9a3-48dd-93de-4f2bc034e61b"/>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d30aa2-a9a3-48dd-93de-4f2bc034e61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7BDCD10-9A76-4CAA-B5AD-75159A19B4CB}"/>
</file>

<file path=customXml/itemProps2.xml><?xml version="1.0" encoding="utf-8"?>
<ds:datastoreItem xmlns:ds="http://schemas.openxmlformats.org/officeDocument/2006/customXml" ds:itemID="{A3697AA5-61F2-45A3-B287-784E5BCF249B}"/>
</file>

<file path=customXml/itemProps3.xml><?xml version="1.0" encoding="utf-8"?>
<ds:datastoreItem xmlns:ds="http://schemas.openxmlformats.org/officeDocument/2006/customXml" ds:itemID="{39EAF790-371F-4944-AD3F-0E85458E14B3}"/>
</file>

<file path=customXml/itemProps4.xml><?xml version="1.0" encoding="utf-8"?>
<ds:datastoreItem xmlns:ds="http://schemas.openxmlformats.org/officeDocument/2006/customXml" ds:itemID="{270872B1-26EF-48BB-B427-4C6A9ED64E90}"/>
</file>

<file path=docProps/app.xml><?xml version="1.0" encoding="utf-8"?>
<Properties xmlns="http://schemas.openxmlformats.org/officeDocument/2006/extended-properties" xmlns:vt="http://schemas.openxmlformats.org/officeDocument/2006/docPropsVTypes">
  <TotalTime>3362</TotalTime>
  <Words>4005</Words>
  <Application>Microsoft Office PowerPoint</Application>
  <PresentationFormat>Widescreen</PresentationFormat>
  <Paragraphs>544</Paragraphs>
  <Slides>33</Slides>
  <Notes>33</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Calibri</vt:lpstr>
      <vt:lpstr>Courier New</vt:lpstr>
      <vt:lpstr>Segoe Pro Light</vt:lpstr>
      <vt:lpstr>Segoe Semibold</vt:lpstr>
      <vt:lpstr>Segoe UI</vt:lpstr>
      <vt:lpstr>Segoe UI Semibold</vt:lpstr>
      <vt:lpstr>Times New Roman</vt:lpstr>
      <vt:lpstr>Wingdings</vt:lpstr>
      <vt:lpstr>Services_theme_16x9_073012</vt:lpstr>
      <vt:lpstr>1_Services_theme_16x9_073012</vt:lpstr>
      <vt:lpstr>3_Services_theme_16x9_073012</vt:lpstr>
      <vt:lpstr>Azure Identity  Premier Fast Start</vt:lpstr>
      <vt:lpstr>PowerPoint Presentation</vt:lpstr>
      <vt:lpstr>Active Directory Federation Services</vt:lpstr>
      <vt:lpstr>Growing Challenge</vt:lpstr>
      <vt:lpstr>How AD FS Fits in  Enables Claims Identity</vt:lpstr>
      <vt:lpstr>Remember Claim-Based Identities</vt:lpstr>
      <vt:lpstr>Scenarios for Using AD FS</vt:lpstr>
      <vt:lpstr>Scenarios for Using AD FS (Continued)</vt:lpstr>
      <vt:lpstr>AD FS Versions</vt:lpstr>
      <vt:lpstr>AD FS Design Patterns</vt:lpstr>
      <vt:lpstr>Web SSO </vt:lpstr>
      <vt:lpstr>Federated SSO</vt:lpstr>
      <vt:lpstr>Supported Standards</vt:lpstr>
      <vt:lpstr>Deployment Options: Standalone WID</vt:lpstr>
      <vt:lpstr>Deployment Options: Farm WID vs. SQL Server</vt:lpstr>
      <vt:lpstr>Deployment Consideration: DNS Configuration</vt:lpstr>
      <vt:lpstr>AD FS Certificate Requirements</vt:lpstr>
      <vt:lpstr>AD FS Certificate Requirements (Continued)</vt:lpstr>
      <vt:lpstr>Why to Install AD FS 3.0?</vt:lpstr>
      <vt:lpstr>What Is Web Application Proxy?</vt:lpstr>
      <vt:lpstr>What Functionality does Web Application Proxy Provide?</vt:lpstr>
      <vt:lpstr>Pre-Authentication</vt:lpstr>
      <vt:lpstr>Authentication Capabilities</vt:lpstr>
      <vt:lpstr>What About AD FS Proxy?</vt:lpstr>
      <vt:lpstr>Claims-Based Applications</vt:lpstr>
      <vt:lpstr>Integrated Windows Authentication Applications</vt:lpstr>
      <vt:lpstr>AD FS in Azure (Requirements)</vt:lpstr>
      <vt:lpstr>AD FS and Proxy in Azure</vt:lpstr>
      <vt:lpstr>Proxy in Azure</vt:lpstr>
      <vt:lpstr>Split DR Deployment</vt:lpstr>
      <vt:lpstr>Load Balanced Hybrid</vt:lpstr>
      <vt:lpstr>HA or LB Solution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Identity  Premier Fast Start</dc:title>
  <dc:creator>François Petit</dc:creator>
  <cp:lastModifiedBy>François Petit</cp:lastModifiedBy>
  <cp:revision>133</cp:revision>
  <dcterms:created xsi:type="dcterms:W3CDTF">2015-10-15T16:12:11Z</dcterms:created>
  <dcterms:modified xsi:type="dcterms:W3CDTF">2015-11-06T12:45:40Z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0x010100AFA5D80577B00446A3D481C327AA31C6</vt:lpwstr>
  </property>
  <property fmtid="{D5CDD505-2E9C-101B-9397-08002B2CF9AE}" pid="3" name="_dlc_DocIdItemGuid">
    <vt:lpwstr>b5576de7-ae21-4dbc-9620-f59f23e12173</vt:lpwstr>
  </property>
</Properties>
</file>