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34"/>
  </p:sldMasterIdLst>
  <p:notesMasterIdLst>
    <p:notesMasterId r:id="rId71"/>
  </p:notesMasterIdLst>
  <p:handoutMasterIdLst>
    <p:handoutMasterId r:id="rId72"/>
  </p:handoutMasterIdLst>
  <p:sldIdLst>
    <p:sldId id="492" r:id="rId35"/>
    <p:sldId id="421" r:id="rId36"/>
    <p:sldId id="422" r:id="rId37"/>
    <p:sldId id="595" r:id="rId38"/>
    <p:sldId id="423" r:id="rId39"/>
    <p:sldId id="424" r:id="rId40"/>
    <p:sldId id="425" r:id="rId41"/>
    <p:sldId id="426" r:id="rId42"/>
    <p:sldId id="427" r:id="rId43"/>
    <p:sldId id="428" r:id="rId44"/>
    <p:sldId id="461" r:id="rId45"/>
    <p:sldId id="462" r:id="rId46"/>
    <p:sldId id="473" r:id="rId47"/>
    <p:sldId id="474" r:id="rId48"/>
    <p:sldId id="475" r:id="rId49"/>
    <p:sldId id="476" r:id="rId50"/>
    <p:sldId id="477" r:id="rId51"/>
    <p:sldId id="478" r:id="rId52"/>
    <p:sldId id="596" r:id="rId53"/>
    <p:sldId id="430" r:id="rId54"/>
    <p:sldId id="431" r:id="rId55"/>
    <p:sldId id="432" r:id="rId56"/>
    <p:sldId id="433" r:id="rId57"/>
    <p:sldId id="434" r:id="rId58"/>
    <p:sldId id="435" r:id="rId59"/>
    <p:sldId id="436" r:id="rId60"/>
    <p:sldId id="437" r:id="rId61"/>
    <p:sldId id="439" r:id="rId62"/>
    <p:sldId id="440" r:id="rId63"/>
    <p:sldId id="597" r:id="rId64"/>
    <p:sldId id="441" r:id="rId65"/>
    <p:sldId id="442" r:id="rId66"/>
    <p:sldId id="598" r:id="rId67"/>
    <p:sldId id="490" r:id="rId68"/>
    <p:sldId id="491" r:id="rId69"/>
    <p:sldId id="443" r:id="rId7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5 - Application Platform" id="{E27FFBCF-9A44-4335-A6D2-F569D0EBBAF8}">
          <p14:sldIdLst>
            <p14:sldId id="492"/>
            <p14:sldId id="421"/>
            <p14:sldId id="422"/>
            <p14:sldId id="595"/>
            <p14:sldId id="423"/>
            <p14:sldId id="424"/>
            <p14:sldId id="425"/>
            <p14:sldId id="426"/>
            <p14:sldId id="427"/>
            <p14:sldId id="428"/>
            <p14:sldId id="461"/>
            <p14:sldId id="462"/>
            <p14:sldId id="473"/>
            <p14:sldId id="474"/>
            <p14:sldId id="475"/>
            <p14:sldId id="476"/>
            <p14:sldId id="477"/>
            <p14:sldId id="478"/>
            <p14:sldId id="596"/>
            <p14:sldId id="430"/>
            <p14:sldId id="431"/>
            <p14:sldId id="432"/>
            <p14:sldId id="433"/>
            <p14:sldId id="434"/>
            <p14:sldId id="435"/>
            <p14:sldId id="436"/>
            <p14:sldId id="437"/>
            <p14:sldId id="439"/>
            <p14:sldId id="440"/>
            <p14:sldId id="597"/>
            <p14:sldId id="441"/>
            <p14:sldId id="442"/>
            <p14:sldId id="598"/>
            <p14:sldId id="490"/>
            <p14:sldId id="491"/>
            <p14:sldId id="443"/>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00"/>
    <a:srgbClr val="002050"/>
    <a:srgbClr val="0072C6"/>
    <a:srgbClr val="EEEEEE"/>
    <a:srgbClr val="737373"/>
    <a:srgbClr val="333333"/>
    <a:srgbClr val="0078D7"/>
    <a:srgbClr val="3C3C3C"/>
    <a:srgbClr val="D83B01"/>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0015" autoAdjust="0"/>
  </p:normalViewPr>
  <p:slideViewPr>
    <p:cSldViewPr>
      <p:cViewPr varScale="1">
        <p:scale>
          <a:sx n="95" d="100"/>
          <a:sy n="95" d="100"/>
        </p:scale>
        <p:origin x="1080" y="6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527"/>
    </p:cViewPr>
  </p:sorterViewPr>
  <p:notesViewPr>
    <p:cSldViewPr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2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customXml" Target="../customXml/item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5.xml"/><Relationship Id="rId34" Type="http://schemas.openxmlformats.org/officeDocument/2006/relationships/slideMaster" Target="slideMasters/slideMaster1.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customXml" Target="../customXml/item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5/24/2016 4:40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5/24/2016 4:39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8554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0532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7047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0531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02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4799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D4752CF-A5C0-431E-80A7-6C0F98766049}" type="datetime1">
              <a:rPr lang="en-US" smtClean="0"/>
              <a:t>5/24/2016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59918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395B17-C76A-4FB4-8F0B-EED4ECD2BC6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2557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ED06EB-A5DC-4EE0-8DFA-B660B1EA5CD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4404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ED06EB-A5DC-4EE0-8DFA-B660B1EA5CD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4294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1BB07F-BD23-4D14-B560-270B0AFA0CD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05280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45E7141-B143-4057-BA98-873957B1035B}" type="datetime1">
              <a:rPr lang="en-US" smtClean="0"/>
              <a:t>5/24/2016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62663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0396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B2D5C75-3B67-41A9-9131-0299657ECA00}" type="datetime1">
              <a:rPr lang="en-US" smtClean="0"/>
              <a:t>5/24/2016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58149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B2D5C75-3B67-41A9-9131-0299657ECA00}" type="datetime1">
              <a:rPr lang="en-US" smtClean="0"/>
              <a:t>5/24/2016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906007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1BE6FD-4E42-4B6F-BB41-42A52EDDDB9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15915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696B868-F00A-4DC3-B3E3-87A4BF2587A5}"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7238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4:40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2248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a:t>For this</a:t>
            </a:r>
            <a:r>
              <a:rPr lang="en-US" baseline="0" dirty="0"/>
              <a:t> lab, you should be using the Modern Datacenter TP4 lab series, and specifically launching the “Windows Server 2016: Managing Nano Server” lab – it is recommended that you just perform the first 2 exercises based on available time.</a:t>
            </a:r>
            <a:endParaRPr lang="en-US" dirty="0"/>
          </a:p>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One Marketing Template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3292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3C6634-C9C0-47B2-A6B6-63891A2ED36E}"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9588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8672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gradFill>
                <a:gsLst>
                  <a:gs pos="19048">
                    <a:schemeClr val="tx1"/>
                  </a:gs>
                  <a:gs pos="65000">
                    <a:schemeClr val="tx1"/>
                  </a:gs>
                </a:gsLst>
                <a:lin ang="5400000" scaled="0"/>
              </a:gradFill>
              <a:cs typeface="Segoe UI" pitchFamily="34" charset="0"/>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220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8567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0184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Build 2015</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8806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585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5/24/2016 4:44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11751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customXml/item31.xml"/><Relationship Id="rId7" Type="http://schemas.openxmlformats.org/officeDocument/2006/relationships/image" Target="../media/image1.png"/><Relationship Id="rId2" Type="http://schemas.openxmlformats.org/officeDocument/2006/relationships/customXml" Target="../../customXml/item2.xml"/><Relationship Id="rId1" Type="http://schemas.openxmlformats.org/officeDocument/2006/relationships/customXml" Target="../../customXml/item5.xml"/><Relationship Id="rId6" Type="http://schemas.openxmlformats.org/officeDocument/2006/relationships/slideMaster" Target="../slideMasters/slideMaster1.xml"/><Relationship Id="rId5" Type="http://schemas.openxmlformats.org/officeDocument/2006/relationships/customXml" Target="../../customXml/item10.xml"/><Relationship Id="rId4" Type="http://schemas.openxmlformats.org/officeDocument/2006/relationships/customXml" Target="../../customXml/item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29.xml"/><Relationship Id="rId7" Type="http://schemas.openxmlformats.org/officeDocument/2006/relationships/image" Target="../media/image1.png"/><Relationship Id="rId2" Type="http://schemas.openxmlformats.org/officeDocument/2006/relationships/customXml" Target="../../customXml/item20.xml"/><Relationship Id="rId1" Type="http://schemas.openxmlformats.org/officeDocument/2006/relationships/customXml" Target="../../customXml/item13.xml"/><Relationship Id="rId6" Type="http://schemas.openxmlformats.org/officeDocument/2006/relationships/slideMaster" Target="../slideMasters/slideMaster1.xml"/><Relationship Id="rId5" Type="http://schemas.openxmlformats.org/officeDocument/2006/relationships/customXml" Target="../../customXml/item8.xml"/><Relationship Id="rId4" Type="http://schemas.openxmlformats.org/officeDocument/2006/relationships/customXml" Target="../../customXml/item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ustomXml" Target="../../customXml/item4.xml"/><Relationship Id="rId7" Type="http://schemas.openxmlformats.org/officeDocument/2006/relationships/image" Target="../media/image1.png"/><Relationship Id="rId2" Type="http://schemas.openxmlformats.org/officeDocument/2006/relationships/customXml" Target="../../customXml/item23.xml"/><Relationship Id="rId1" Type="http://schemas.openxmlformats.org/officeDocument/2006/relationships/customXml" Target="../../customXml/item30.xml"/><Relationship Id="rId6" Type="http://schemas.openxmlformats.org/officeDocument/2006/relationships/slideMaster" Target="../slideMasters/slideMaster1.xml"/><Relationship Id="rId5" Type="http://schemas.openxmlformats.org/officeDocument/2006/relationships/customXml" Target="../../customXml/item6.xml"/><Relationship Id="rId4" Type="http://schemas.openxmlformats.org/officeDocument/2006/relationships/customXml" Target="../../customXml/item1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customXml/item12.xml"/><Relationship Id="rId2" Type="http://schemas.openxmlformats.org/officeDocument/2006/relationships/customXml" Target="../../customXml/item1.xml"/><Relationship Id="rId1" Type="http://schemas.openxmlformats.org/officeDocument/2006/relationships/customXml" Target="../../customXml/item19.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customXml" Target="../../customXml/item17.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27.xml"/><Relationship Id="rId2" Type="http://schemas.openxmlformats.org/officeDocument/2006/relationships/customXml" Target="../../customXml/item18.xml"/><Relationship Id="rId1" Type="http://schemas.openxmlformats.org/officeDocument/2006/relationships/customXml" Target="../../customXml/item22.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customXml" Target="../../customXml/item32.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4.xml"/><Relationship Id="rId7" Type="http://schemas.openxmlformats.org/officeDocument/2006/relationships/image" Target="../media/image2.png"/><Relationship Id="rId2" Type="http://schemas.openxmlformats.org/officeDocument/2006/relationships/customXml" Target="../../customXml/item24.xml"/><Relationship Id="rId1" Type="http://schemas.openxmlformats.org/officeDocument/2006/relationships/customXml" Target="../../customXml/item3.xml"/><Relationship Id="rId6" Type="http://schemas.openxmlformats.org/officeDocument/2006/relationships/slideMaster" Target="../slideMasters/slideMaster1.xml"/><Relationship Id="rId5" Type="http://schemas.openxmlformats.org/officeDocument/2006/relationships/customXml" Target="../../customXml/item28.xml"/><Relationship Id="rId4" Type="http://schemas.openxmlformats.org/officeDocument/2006/relationships/customXml" Target="../../customXml/item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3" name="TextBox 2"/>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rgbClr val="737373"/>
                </a:solidFill>
                <a:latin typeface="+mj-lt"/>
              </a:rPr>
              <a:t>Microsoft Virtual Academy</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1280160"/>
            <a:ext cx="11704320" cy="1877437"/>
          </a:xfrm>
        </p:spPr>
        <p:txBody>
          <a:bodyPr>
            <a:spAutoFit/>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59"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rgbClr val="0072C6"/>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1"/>
              </a:buClr>
              <a:buFont typeface="Wingdings" pitchFamily="2" charset="2"/>
              <a:buNone/>
              <a:defRPr sz="2800" spc="-30" baseline="0">
                <a:solidFill>
                  <a:srgbClr val="0072C6"/>
                </a:solidFill>
                <a:latin typeface="+mj-lt"/>
              </a:defRPr>
            </a:lvl1pPr>
            <a:lvl2pPr marL="0" indent="0">
              <a:spcBef>
                <a:spcPts val="600"/>
              </a:spcBef>
              <a:buNone/>
              <a:defRPr sz="2000"/>
            </a:lvl2pPr>
            <a:lvl3pPr marL="231775" indent="0">
              <a:spcBef>
                <a:spcPts val="600"/>
              </a:spcBef>
              <a:buNone/>
              <a:tabLst/>
              <a:defRPr sz="2000"/>
            </a:lvl3pPr>
            <a:lvl4pPr marL="460375" indent="0">
              <a:spcBef>
                <a:spcPts val="600"/>
              </a:spcBef>
              <a:buNone/>
              <a:defRPr/>
            </a:lvl4pPr>
            <a:lvl5pPr marL="685800" indent="0">
              <a:spcBef>
                <a:spcPts val="600"/>
              </a:spcBef>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76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rgbClr val="0072C6"/>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00800" y="1371600"/>
            <a:ext cx="5669280" cy="2043636"/>
          </a:xfrm>
        </p:spPr>
        <p:txBody>
          <a:bodyPr wrap="square">
            <a:spAutoFit/>
          </a:bodyPr>
          <a:lstStyle>
            <a:lvl1pPr marL="0" indent="0">
              <a:spcBef>
                <a:spcPts val="600"/>
              </a:spcBef>
              <a:buClr>
                <a:schemeClr val="tx2"/>
              </a:buClr>
              <a:buFont typeface="Arial" pitchFamily="34" charset="0"/>
              <a:buNone/>
              <a:defRPr sz="2800" spc="-30" baseline="0">
                <a:solidFill>
                  <a:srgbClr val="0072C6"/>
                </a:solidFill>
                <a:latin typeface="+mj-lt"/>
              </a:defRPr>
            </a:lvl1pPr>
            <a:lvl2pPr marL="228600" indent="-228600">
              <a:spcBef>
                <a:spcPts val="600"/>
              </a:spcBef>
              <a:defRPr sz="2000"/>
            </a:lvl2pPr>
            <a:lvl3pPr marL="457200" indent="-228600">
              <a:spcBef>
                <a:spcPts val="600"/>
              </a:spcBef>
              <a:tabLst/>
              <a:defRPr sz="2000"/>
            </a:lvl3pPr>
            <a:lvl4pPr marL="685800" indent="-228600">
              <a:spcBef>
                <a:spcPts val="600"/>
              </a:spcBef>
              <a:defRPr sz="2000"/>
            </a:lvl4pPr>
            <a:lvl5pPr marL="914400" indent="-228600">
              <a:spcBef>
                <a:spcPts val="600"/>
              </a:spcBef>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Tree>
    <p:extLst>
      <p:ext uri="{BB962C8B-B14F-4D97-AF65-F5344CB8AC3E}">
        <p14:creationId xmlns:p14="http://schemas.microsoft.com/office/powerpoint/2010/main" val="9939676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663440" y="2560320"/>
            <a:ext cx="2103120" cy="210312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3" name="Text Placeholder 4"/>
          <p:cNvSpPr>
            <a:spLocks noGrp="1" noChangeAspect="1"/>
          </p:cNvSpPr>
          <p:nvPr>
            <p:ph type="body" sz="quarter" idx="18"/>
          </p:nvPr>
        </p:nvSpPr>
        <p:spPr>
          <a:xfrm>
            <a:off x="2560320" y="2560320"/>
            <a:ext cx="2103120" cy="210312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14" name="Text Placeholder 4"/>
          <p:cNvSpPr>
            <a:spLocks noGrp="1" noChangeAspect="1"/>
          </p:cNvSpPr>
          <p:nvPr>
            <p:ph type="body" sz="quarter" idx="19"/>
          </p:nvPr>
        </p:nvSpPr>
        <p:spPr>
          <a:xfrm>
            <a:off x="457200" y="2560320"/>
            <a:ext cx="2103120" cy="210312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365760" y="365760"/>
            <a:ext cx="11704320" cy="822960"/>
          </a:xfr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365760" y="1188720"/>
            <a:ext cx="11704320" cy="822960"/>
          </a:xfrm>
        </p:spPr>
        <p:txBody>
          <a:bodyPr/>
          <a:lstStyle>
            <a:lvl1pPr marL="0" indent="0">
              <a:buNone/>
              <a:defRPr sz="2800" spc="-30"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766560" y="2560320"/>
            <a:ext cx="2103120" cy="210312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dirty="0"/>
              <a:t>Click to edit Master text styles</a:t>
            </a:r>
          </a:p>
        </p:txBody>
      </p:sp>
      <p:pic>
        <p:nvPicPr>
          <p:cNvPr id="8" name="Picture 7"/>
          <p:cNvPicPr>
            <a:picLocks noChangeAspect="1"/>
          </p:cNvPicPr>
          <p:nvPr userDrawn="1"/>
        </p:nvPicPr>
        <p:blipFill>
          <a:blip r:embed="rId2"/>
          <a:stretch>
            <a:fillRect/>
          </a:stretch>
        </p:blipFill>
        <p:spPr>
          <a:xfrm>
            <a:off x="3160803" y="5051425"/>
            <a:ext cx="8928100" cy="1943100"/>
          </a:xfrm>
          <a:prstGeom prst="rect">
            <a:avLst/>
          </a:prstGeom>
        </p:spPr>
      </p:pic>
    </p:spTree>
    <p:extLst>
      <p:ext uri="{BB962C8B-B14F-4D97-AF65-F5344CB8AC3E}">
        <p14:creationId xmlns:p14="http://schemas.microsoft.com/office/powerpoint/2010/main" val="12951663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6217920" y="0"/>
            <a:ext cx="6217920" cy="6995160"/>
          </a:xfrm>
        </p:spPr>
        <p:txBody>
          <a:bodyPr/>
          <a:lstStyle/>
          <a:p>
            <a:endParaRPr lang="en-US"/>
          </a:p>
        </p:txBody>
      </p:sp>
      <p:sp>
        <p:nvSpPr>
          <p:cNvPr id="6" name="Text Placeholder 5"/>
          <p:cNvSpPr>
            <a:spLocks noGrp="1"/>
          </p:cNvSpPr>
          <p:nvPr>
            <p:ph type="body" sz="quarter" idx="11"/>
          </p:nvPr>
        </p:nvSpPr>
        <p:spPr>
          <a:xfrm>
            <a:off x="365759"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2648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583680" y="365760"/>
            <a:ext cx="5486400" cy="1554480"/>
          </a:xfrm>
        </p:spPr>
        <p:txBody>
          <a:bodyPr/>
          <a:lstStyle/>
          <a:p>
            <a:r>
              <a:rPr lang="en-US" dirty="0"/>
              <a:t>Click to edit Master title style</a:t>
            </a:r>
          </a:p>
        </p:txBody>
      </p:sp>
      <p:sp>
        <p:nvSpPr>
          <p:cNvPr id="4" name="Picture Placeholder 3"/>
          <p:cNvSpPr>
            <a:spLocks noGrp="1"/>
          </p:cNvSpPr>
          <p:nvPr>
            <p:ph type="pic" sz="quarter" idx="10"/>
          </p:nvPr>
        </p:nvSpPr>
        <p:spPr>
          <a:xfrm>
            <a:off x="0" y="0"/>
            <a:ext cx="6217920" cy="6995160"/>
          </a:xfrm>
        </p:spPr>
        <p:txBody>
          <a:bodyPr/>
          <a:lstStyle/>
          <a:p>
            <a:endParaRPr lang="en-US"/>
          </a:p>
        </p:txBody>
      </p:sp>
      <p:sp>
        <p:nvSpPr>
          <p:cNvPr id="6" name="Text Placeholder 5"/>
          <p:cNvSpPr>
            <a:spLocks noGrp="1"/>
          </p:cNvSpPr>
          <p:nvPr>
            <p:ph type="body" sz="quarter" idx="11"/>
          </p:nvPr>
        </p:nvSpPr>
        <p:spPr>
          <a:xfrm>
            <a:off x="6583680" y="2103120"/>
            <a:ext cx="5486400" cy="181588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991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llustration A">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365760" y="731520"/>
            <a:ext cx="7772400" cy="615553"/>
          </a:xfrm>
        </p:spPr>
        <p:txBody>
          <a:bodyPr>
            <a:spAutoFit/>
          </a:bodyPr>
          <a:lstStyle>
            <a:lvl1pP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3" name="Picture 2"/>
          <p:cNvPicPr>
            <a:picLocks noChangeAspect="1"/>
          </p:cNvPicPr>
          <p:nvPr userDrawn="1"/>
        </p:nvPicPr>
        <p:blipFill>
          <a:blip r:embed="rId3"/>
          <a:stretch>
            <a:fillRect/>
          </a:stretch>
        </p:blipFill>
        <p:spPr>
          <a:xfrm>
            <a:off x="4493069" y="3497580"/>
            <a:ext cx="7346006" cy="3505200"/>
          </a:xfrm>
          <a:prstGeom prst="rect">
            <a:avLst/>
          </a:prstGeom>
        </p:spPr>
      </p:pic>
    </p:spTree>
    <p:extLst>
      <p:ext uri="{BB962C8B-B14F-4D97-AF65-F5344CB8AC3E}">
        <p14:creationId xmlns:p14="http://schemas.microsoft.com/office/powerpoint/2010/main" val="10175656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B">
    <p:spTree>
      <p:nvGrpSpPr>
        <p:cNvPr id="1" name=""/>
        <p:cNvGrpSpPr/>
        <p:nvPr/>
      </p:nvGrpSpPr>
      <p:grpSpPr>
        <a:xfrm>
          <a:off x="0" y="0"/>
          <a:ext cx="0" cy="0"/>
          <a:chOff x="0" y="0"/>
          <a:chExt cx="0" cy="0"/>
        </a:xfrm>
      </p:grpSpPr>
      <p:pic>
        <p:nvPicPr>
          <p:cNvPr id="4" name="Picture 3"/>
          <p:cNvPicPr>
            <a:picLocks/>
          </p:cNvPicPr>
          <p:nvPr userDrawn="1"/>
        </p:nvPicPr>
        <p:blipFill>
          <a:blip r:embed="rId2"/>
          <a:stretch>
            <a:fillRect/>
          </a:stretch>
        </p:blipFill>
        <p:spPr>
          <a:xfrm>
            <a:off x="0" y="0"/>
            <a:ext cx="12435840" cy="6995160"/>
          </a:xfrm>
          <a:prstGeom prst="rect">
            <a:avLst/>
          </a:prstGeom>
        </p:spPr>
      </p:pic>
      <p:sp>
        <p:nvSpPr>
          <p:cNvPr id="2" name="Title 1"/>
          <p:cNvSpPr>
            <a:spLocks noGrp="1"/>
          </p:cNvSpPr>
          <p:nvPr>
            <p:ph type="title"/>
          </p:nvPr>
        </p:nvSpPr>
        <p:spPr>
          <a:xfrm>
            <a:off x="4297680" y="731520"/>
            <a:ext cx="7772400" cy="615553"/>
          </a:xfrm>
        </p:spPr>
        <p:txBody>
          <a:bodyPr>
            <a:spAutoFit/>
          </a:bodyPr>
          <a:lstStyle>
            <a:lvl1pPr algn="r">
              <a:lnSpc>
                <a:spcPct val="100000"/>
              </a:lnSpc>
              <a:defRPr sz="2800" spc="-30" baseline="0">
                <a:solidFill>
                  <a:schemeClr val="tx1">
                    <a:lumMod val="50000"/>
                  </a:schemeClr>
                </a:solidFill>
                <a:latin typeface="+mj-lt"/>
              </a:defRPr>
            </a:lvl1pPr>
          </a:lstStyle>
          <a:p>
            <a:r>
              <a:rPr lang="en-US" dirty="0"/>
              <a:t>Click to edit Master title style</a:t>
            </a:r>
          </a:p>
        </p:txBody>
      </p:sp>
      <p:pic>
        <p:nvPicPr>
          <p:cNvPr id="6" name="Picture 5"/>
          <p:cNvPicPr>
            <a:picLocks noChangeAspect="1"/>
          </p:cNvPicPr>
          <p:nvPr userDrawn="1"/>
        </p:nvPicPr>
        <p:blipFill>
          <a:blip r:embed="rId3"/>
          <a:stretch>
            <a:fillRect/>
          </a:stretch>
        </p:blipFill>
        <p:spPr>
          <a:xfrm>
            <a:off x="655637" y="3268662"/>
            <a:ext cx="7463692" cy="3048000"/>
          </a:xfrm>
          <a:prstGeom prst="rect">
            <a:avLst/>
          </a:prstGeom>
        </p:spPr>
      </p:pic>
    </p:spTree>
    <p:extLst>
      <p:ext uri="{BB962C8B-B14F-4D97-AF65-F5344CB8AC3E}">
        <p14:creationId xmlns:p14="http://schemas.microsoft.com/office/powerpoint/2010/main" val="18841676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769129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097280"/>
            <a:ext cx="7315200" cy="1181862"/>
          </a:xfrm>
          <a:noFill/>
        </p:spPr>
        <p:txBody>
          <a:bodyPr tIns="91440" bIns="91440" anchor="t" anchorCtr="0">
            <a:spAutoFit/>
          </a:bodyPr>
          <a:lstStyle>
            <a:lvl1pPr>
              <a:defRPr sz="7200" spc="-8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solidFill>
                  <a:schemeClr val="bg1"/>
                </a:soli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94064"/>
          </a:xfrm>
          <a:noFill/>
        </p:spPr>
        <p:txBody>
          <a:bodyPr lIns="182880" tIns="146304" rIns="182880" bIns="146304">
            <a:spAutoFit/>
          </a:bodyPr>
          <a:lstStyle>
            <a:lvl1pPr marL="0" indent="0">
              <a:spcBef>
                <a:spcPts val="0"/>
              </a:spcBef>
              <a:buNone/>
              <a:defRPr sz="3600" spc="0" baseline="0">
                <a:solidFill>
                  <a:schemeClr val="bg1"/>
                </a:solidFill>
                <a:latin typeface="+mj-lt"/>
              </a:defRPr>
            </a:lvl1pPr>
          </a:lstStyle>
          <a:p>
            <a:pPr lvl="0"/>
            <a:r>
              <a:rPr lang="en-US" dirty="0"/>
              <a:t>Speaker Name</a:t>
            </a:r>
          </a:p>
        </p:txBody>
      </p:sp>
    </p:spTree>
    <p:extLst>
      <p:ext uri="{BB962C8B-B14F-4D97-AF65-F5344CB8AC3E}">
        <p14:creationId xmlns:p14="http://schemas.microsoft.com/office/powerpoint/2010/main" val="2411702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solidFill>
                  <a:schemeClr val="bg1"/>
                </a:soli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642182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5" name="Text Placeholder 4"/>
          <p:cNvSpPr>
            <a:spLocks noGrp="1"/>
          </p:cNvSpPr>
          <p:nvPr>
            <p:ph type="body" sz="quarter" idx="10"/>
          </p:nvPr>
        </p:nvSpPr>
        <p:spPr>
          <a:xfrm>
            <a:off x="365760" y="1371600"/>
            <a:ext cx="11704320" cy="2043636"/>
          </a:xfrm>
        </p:spPr>
        <p:txBody>
          <a:bodyPr>
            <a:spAutoFit/>
          </a:bodyPr>
          <a:lstStyle>
            <a:lvl1pPr marL="0" indent="0">
              <a:spcBef>
                <a:spcPts val="600"/>
              </a:spcBef>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86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572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858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914400" indent="0">
              <a:spcBef>
                <a:spcPts val="600"/>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72C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50837" y="5554662"/>
            <a:ext cx="11704320" cy="954107"/>
          </a:xfrm>
          <a:prstGeom prst="rect">
            <a:avLst/>
          </a:prstGeom>
          <a:noFill/>
          <a:ln w="12700">
            <a:noFill/>
            <a:miter lim="800000"/>
            <a:headEnd type="none" w="sm" len="sm"/>
            <a:tailEnd type="none" w="sm" len="sm"/>
          </a:ln>
          <a:effectLst/>
        </p:spPr>
        <p:txBody>
          <a:bodyPr vert="horz" wrap="square" lIns="91440" tIns="91440" rIns="91440" bIns="91440" numCol="1" anchor="t" anchorCtr="0" compatLnSpc="1">
            <a:prstTxWarp prst="textNoShape">
              <a:avLst/>
            </a:prstTxWarp>
            <a:spAutoFit/>
          </a:bodyPr>
          <a:lstStyle/>
          <a:p>
            <a:pPr defTabSz="932290" eaLnBrk="0" hangingPunct="0"/>
            <a:r>
              <a:rPr lang="en-US" sz="1000" baseline="0" dirty="0">
                <a:solidFill>
                  <a:schemeClr val="bg1"/>
                </a:solidFill>
                <a:cs typeface="Segoe UI" pitchFamily="34" charset="0"/>
              </a:rPr>
              <a:t>© 2016 Microsoft Corporation. All rights reserved. The text in this document is available under the Creative Commons Attribution 3.0 License, additional terms may apply.  All other content contained in this document (including, without limitation, trademarks, logos, images, etc.) are not included within the Creative Commons license grant.  This document does not provide you with any legal rights to any intellectual property in any Microsoft product. You may copy and use this document for your internal, reference purposes.  </a:t>
            </a:r>
          </a:p>
          <a:p>
            <a:pPr defTabSz="932290" eaLnBrk="0" hangingPunct="0"/>
            <a:r>
              <a:rPr lang="en-US" sz="1000" baseline="0" dirty="0">
                <a:solidFill>
                  <a:schemeClr val="bg1"/>
                </a:solidFill>
                <a:cs typeface="Segoe UI" pitchFamily="34" charset="0"/>
              </a:rPr>
              <a:t>This document is provided "as-is." Information and views expressed in this document, including URL and other Internet Web site references, may change without notice. You bear the risk of using it. Some examples are for illustration only and are fictitious. No real association is intended or inferred. Microsoft makes no warranties, express or implied, with respect to the information provided here.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5760" y="1371600"/>
            <a:ext cx="11704320" cy="1877437"/>
          </a:xfrm>
          <a:prstGeom prst="rect">
            <a:avLst/>
          </a:prstGeom>
        </p:spPr>
        <p:txBody>
          <a:bodyPr>
            <a:spAutoFit/>
          </a:bodyPr>
          <a:lstStyle>
            <a:lvl1pPr marL="2286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572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858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9144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43000" indent="-228600">
              <a:spcBef>
                <a:spcPts val="600"/>
              </a:spcBef>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63640"/>
            <a:ext cx="12436476" cy="731520"/>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2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1882239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8876391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48" name="TextBox 47"/>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rgbClr val="737373"/>
                </a:solidFill>
                <a:latin typeface="+mj-lt"/>
              </a:rPr>
              <a:t>Microsoft Virtual Academy</a:t>
            </a:r>
          </a:p>
        </p:txBody>
      </p:sp>
    </p:spTree>
    <p:extLst>
      <p:ext uri="{BB962C8B-B14F-4D97-AF65-F5344CB8AC3E}">
        <p14:creationId xmlns:p14="http://schemas.microsoft.com/office/powerpoint/2010/main" val="2071138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81469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rgbClr val="0072C6"/>
                </a:solidFill>
              </a:defRPr>
            </a:lvl1pPr>
          </a:lstStyle>
          <a:p>
            <a:r>
              <a:rPr lang="en-US" dirty="0"/>
              <a:t>Presentation title</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invGray">
          <a:xfrm>
            <a:off x="350837" y="6164262"/>
            <a:ext cx="1645920" cy="352578"/>
          </a:xfrm>
          <a:prstGeom prst="rect">
            <a:avLst/>
          </a:prstGeom>
        </p:spPr>
      </p:pic>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2"/>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3"/>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4"/>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1981217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72C6"/>
        </a:solidFill>
        <a:effectLst/>
      </p:bgPr>
    </p:bg>
    <p:spTree>
      <p:nvGrpSpPr>
        <p:cNvPr id="1" name=""/>
        <p:cNvGrpSpPr/>
        <p:nvPr/>
      </p:nvGrpSpPr>
      <p:grpSpPr>
        <a:xfrm>
          <a:off x="0" y="0"/>
          <a:ext cx="0" cy="0"/>
          <a:chOff x="0" y="0"/>
          <a:chExt cx="0" cy="0"/>
        </a:xfrm>
      </p:grpSpPr>
      <p:pic>
        <p:nvPicPr>
          <p:cNvPr id="90" name="Picture 8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0837" y="6143778"/>
            <a:ext cx="2283588" cy="373062"/>
          </a:xfrm>
          <a:prstGeom prst="rect">
            <a:avLst/>
          </a:prstGeom>
        </p:spPr>
      </p:pic>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
        <p:nvSpPr>
          <p:cNvPr id="48" name="TextBox 47"/>
          <p:cNvSpPr txBox="1"/>
          <p:nvPr userDrawn="1"/>
        </p:nvSpPr>
        <p:spPr>
          <a:xfrm>
            <a:off x="148079" y="296862"/>
            <a:ext cx="4337341" cy="683264"/>
          </a:xfrm>
          <a:prstGeom prst="rect">
            <a:avLst/>
          </a:prstGeom>
          <a:noFill/>
        </p:spPr>
        <p:txBody>
          <a:bodyPr wrap="none" lIns="182880" tIns="146304" rIns="182880" bIns="146304" rtlCol="0">
            <a:spAutoFit/>
          </a:bodyPr>
          <a:lstStyle/>
          <a:p>
            <a:pPr>
              <a:lnSpc>
                <a:spcPct val="90000"/>
              </a:lnSpc>
              <a:spcAft>
                <a:spcPts val="600"/>
              </a:spcAft>
            </a:pPr>
            <a:r>
              <a:rPr lang="en-US" sz="2800" dirty="0">
                <a:solidFill>
                  <a:schemeClr val="bg1"/>
                </a:solidFill>
                <a:latin typeface="+mj-lt"/>
              </a:rPr>
              <a:t>Microsoft Virtual Academy</a:t>
            </a:r>
          </a:p>
        </p:txBody>
      </p:sp>
    </p:spTree>
    <p:extLst>
      <p:ext uri="{BB962C8B-B14F-4D97-AF65-F5344CB8AC3E}">
        <p14:creationId xmlns:p14="http://schemas.microsoft.com/office/powerpoint/2010/main" val="1860868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2C6"/>
        </a:solidFill>
        <a:effectLst/>
      </p:bgPr>
    </p:bg>
    <p:spTree>
      <p:nvGrpSpPr>
        <p:cNvPr id="1" name=""/>
        <p:cNvGrpSpPr/>
        <p:nvPr/>
      </p:nvGrpSpPr>
      <p:grpSpPr>
        <a:xfrm>
          <a:off x="0" y="0"/>
          <a:ext cx="0" cy="0"/>
          <a:chOff x="0" y="0"/>
          <a:chExt cx="0" cy="0"/>
        </a:xfrm>
      </p:grpSpPr>
      <p:pic>
        <p:nvPicPr>
          <p:cNvPr id="90" name="Picture 8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0837" y="6143778"/>
            <a:ext cx="2283588" cy="373062"/>
          </a:xfrm>
          <a:prstGeom prst="rect">
            <a:avLst/>
          </a:prstGeom>
        </p:spPr>
      </p:pic>
      <p:sp>
        <p:nvSpPr>
          <p:cNvPr id="2" name="Rectangle 1"/>
          <p:cNvSpPr/>
          <p:nvPr userDrawn="1"/>
        </p:nvSpPr>
        <p:spPr bwMode="auto">
          <a:xfrm>
            <a:off x="8809037" y="0"/>
            <a:ext cx="3627437" cy="699452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4638" y="2774679"/>
            <a:ext cx="8436348" cy="914400"/>
          </a:xfrm>
          <a:noFill/>
        </p:spPr>
        <p:txBody>
          <a:bodyPr lIns="91440" tIns="91440" rIns="91440" bIns="91440">
            <a:noAutofit/>
          </a:bodyPr>
          <a:lstStyle>
            <a:lvl1pPr marL="0" indent="0">
              <a:spcBef>
                <a:spcPts val="0"/>
              </a:spcBef>
              <a:buNone/>
              <a:defRPr sz="28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637" y="1677399"/>
            <a:ext cx="8436348" cy="1097280"/>
          </a:xfrm>
          <a:noFill/>
        </p:spPr>
        <p:txBody>
          <a:bodyPr lIns="91440" tIns="91440" rIns="91440" bIns="91440" anchor="t" anchorCtr="0"/>
          <a:lstStyle>
            <a:lvl1pPr>
              <a:defRPr sz="6000" spc="-80" baseline="0">
                <a:solidFill>
                  <a:schemeClr val="bg1"/>
                </a:solidFill>
              </a:defRPr>
            </a:lvl1pPr>
          </a:lstStyle>
          <a:p>
            <a:r>
              <a:rPr lang="en-US" dirty="0"/>
              <a:t>Presentation title</a:t>
            </a:r>
          </a:p>
        </p:txBody>
      </p:sp>
      <p:grpSp>
        <p:nvGrpSpPr>
          <p:cNvPr id="49" name="Group 48"/>
          <p:cNvGrpSpPr/>
          <p:nvPr userDrawn="1"/>
        </p:nvGrpSpPr>
        <p:grpSpPr>
          <a:xfrm>
            <a:off x="9258067" y="1695132"/>
            <a:ext cx="2805578" cy="3604260"/>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75665" eaLnBrk="1" fontAlgn="auto" latinLnBrk="0" hangingPunct="1">
                  <a:lnSpc>
                    <a:spcPct val="100000"/>
                  </a:lnSpc>
                  <a:spcBef>
                    <a:spcPts val="0"/>
                  </a:spcBef>
                  <a:spcAft>
                    <a:spcPts val="0"/>
                  </a:spcAft>
                  <a:buClrTx/>
                  <a:buSzTx/>
                  <a:buFontTx/>
                  <a:buNone/>
                  <a:tabLst/>
                  <a:defRPr/>
                </a:pPr>
                <a:endParaRPr kumimoji="0" lang="en-US" sz="1921"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2732433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703157" y="5897245"/>
            <a:ext cx="7197633" cy="1097280"/>
          </a:xfrm>
          <a:prstGeom prst="rect">
            <a:avLst/>
          </a:prstGeom>
        </p:spPr>
      </p:pic>
    </p:spTree>
    <p:extLst>
      <p:ext uri="{BB962C8B-B14F-4D97-AF65-F5344CB8AC3E}">
        <p14:creationId xmlns:p14="http://schemas.microsoft.com/office/powerpoint/2010/main" val="3102425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8D7"/>
                </a:solidFill>
              </a:defRPr>
            </a:lvl1pPr>
          </a:lstStyle>
          <a:p>
            <a:r>
              <a:rPr lang="en-US" dirty="0"/>
              <a:t>Click to edit Master title style</a:t>
            </a:r>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rgbClr val="0072C6"/>
                </a:solidFill>
                <a:latin typeface="+mj-lt"/>
              </a:defRPr>
            </a:lvl1pPr>
            <a:lvl2pPr marL="0" indent="0">
              <a:spcBef>
                <a:spcPts val="600"/>
              </a:spcBef>
              <a:buFontTx/>
              <a:buNone/>
              <a:defRPr sz="2000"/>
            </a:lvl2pPr>
            <a:lvl3pPr marL="228600" indent="0">
              <a:spcBef>
                <a:spcPts val="600"/>
              </a:spcBef>
              <a:buNone/>
              <a:defRPr/>
            </a:lvl3pPr>
            <a:lvl4pPr marL="457200" indent="0">
              <a:spcBef>
                <a:spcPts val="600"/>
              </a:spcBef>
              <a:buNone/>
              <a:defRPr/>
            </a:lvl4pPr>
            <a:lvl5pPr marL="685800" indent="0">
              <a:spcBef>
                <a:spcPts val="60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65760" y="1371600"/>
            <a:ext cx="11704320" cy="2043636"/>
          </a:xfrm>
        </p:spPr>
        <p:txBody>
          <a:bodyPr>
            <a:spAutoFit/>
          </a:bodyPr>
          <a:lstStyle>
            <a:lvl1pPr marL="0" indent="0">
              <a:spcBef>
                <a:spcPts val="600"/>
              </a:spcBef>
              <a:buNone/>
              <a:defRPr sz="2800" spc="-30" baseline="0">
                <a:solidFill>
                  <a:srgbClr val="0072C6"/>
                </a:solidFill>
                <a:latin typeface="+mj-lt"/>
              </a:defRPr>
            </a:lvl1pPr>
            <a:lvl2pPr marL="228600" indent="-228600">
              <a:spcBef>
                <a:spcPts val="600"/>
              </a:spcBef>
              <a:buFont typeface="Arial" charset="0"/>
              <a:buChar char="•"/>
              <a:defRPr sz="2000"/>
            </a:lvl2pPr>
            <a:lvl3pPr marL="457200" indent="-228600">
              <a:spcBef>
                <a:spcPts val="600"/>
              </a:spcBef>
              <a:buFont typeface="Arial" charset="0"/>
              <a:buChar char="•"/>
              <a:defRPr/>
            </a:lvl3pPr>
            <a:lvl4pPr marL="685800" indent="-228600">
              <a:spcBef>
                <a:spcPts val="600"/>
              </a:spcBef>
              <a:buFont typeface="Arial" charset="0"/>
              <a:buChar char="•"/>
              <a:defRPr/>
            </a:lvl4pPr>
            <a:lvl5pPr marL="914400" indent="-228600">
              <a:spcBef>
                <a:spcPts val="600"/>
              </a:spcBef>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tags" Target="../tags/tag11.xml"/><Relationship Id="rId47" Type="http://schemas.openxmlformats.org/officeDocument/2006/relationships/tags" Target="../tags/tag16.xml"/><Relationship Id="rId63" Type="http://schemas.openxmlformats.org/officeDocument/2006/relationships/tags" Target="../tags/tag32.xml"/><Relationship Id="rId68" Type="http://schemas.openxmlformats.org/officeDocument/2006/relationships/tags" Target="../tags/tag3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37" Type="http://schemas.openxmlformats.org/officeDocument/2006/relationships/tags" Target="../tags/tag6.xml"/><Relationship Id="rId40" Type="http://schemas.openxmlformats.org/officeDocument/2006/relationships/tags" Target="../tags/tag9.xml"/><Relationship Id="rId45" Type="http://schemas.openxmlformats.org/officeDocument/2006/relationships/tags" Target="../tags/tag14.xml"/><Relationship Id="rId53" Type="http://schemas.openxmlformats.org/officeDocument/2006/relationships/tags" Target="../tags/tag22.xml"/><Relationship Id="rId58" Type="http://schemas.openxmlformats.org/officeDocument/2006/relationships/tags" Target="../tags/tag27.xml"/><Relationship Id="rId66" Type="http://schemas.openxmlformats.org/officeDocument/2006/relationships/tags" Target="../tags/tag35.xml"/><Relationship Id="rId5" Type="http://schemas.openxmlformats.org/officeDocument/2006/relationships/slideLayout" Target="../slideLayouts/slideLayout5.xml"/><Relationship Id="rId61" Type="http://schemas.openxmlformats.org/officeDocument/2006/relationships/tags" Target="../tags/tag3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43" Type="http://schemas.openxmlformats.org/officeDocument/2006/relationships/tags" Target="../tags/tag12.xml"/><Relationship Id="rId48" Type="http://schemas.openxmlformats.org/officeDocument/2006/relationships/tags" Target="../tags/tag17.xml"/><Relationship Id="rId56" Type="http://schemas.openxmlformats.org/officeDocument/2006/relationships/tags" Target="../tags/tag25.xml"/><Relationship Id="rId64" Type="http://schemas.openxmlformats.org/officeDocument/2006/relationships/tags" Target="../tags/tag33.xml"/><Relationship Id="rId69" Type="http://schemas.openxmlformats.org/officeDocument/2006/relationships/tags" Target="../tags/tag38.xml"/><Relationship Id="rId8" Type="http://schemas.openxmlformats.org/officeDocument/2006/relationships/slideLayout" Target="../slideLayouts/slideLayout8.xml"/><Relationship Id="rId51" Type="http://schemas.openxmlformats.org/officeDocument/2006/relationships/tags" Target="../tags/tag2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tags" Target="../tags/tag7.xml"/><Relationship Id="rId46" Type="http://schemas.openxmlformats.org/officeDocument/2006/relationships/tags" Target="../tags/tag15.xml"/><Relationship Id="rId59" Type="http://schemas.openxmlformats.org/officeDocument/2006/relationships/tags" Target="../tags/tag28.xml"/><Relationship Id="rId67" Type="http://schemas.openxmlformats.org/officeDocument/2006/relationships/tags" Target="../tags/tag36.xml"/><Relationship Id="rId20" Type="http://schemas.openxmlformats.org/officeDocument/2006/relationships/slideLayout" Target="../slideLayouts/slideLayout20.xml"/><Relationship Id="rId41" Type="http://schemas.openxmlformats.org/officeDocument/2006/relationships/tags" Target="../tags/tag10.xml"/><Relationship Id="rId54" Type="http://schemas.openxmlformats.org/officeDocument/2006/relationships/tags" Target="../tags/tag23.xml"/><Relationship Id="rId62" Type="http://schemas.openxmlformats.org/officeDocument/2006/relationships/tags" Target="../tags/tag31.xml"/><Relationship Id="rId70" Type="http://schemas.openxmlformats.org/officeDocument/2006/relationships/tags" Target="../tags/tag39.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49" Type="http://schemas.openxmlformats.org/officeDocument/2006/relationships/tags" Target="../tags/tag18.xml"/><Relationship Id="rId57" Type="http://schemas.openxmlformats.org/officeDocument/2006/relationships/tags" Target="../tags/tag26.xml"/><Relationship Id="rId10" Type="http://schemas.openxmlformats.org/officeDocument/2006/relationships/slideLayout" Target="../slideLayouts/slideLayout10.xml"/><Relationship Id="rId31" Type="http://schemas.openxmlformats.org/officeDocument/2006/relationships/theme" Target="../theme/theme1.xml"/><Relationship Id="rId44" Type="http://schemas.openxmlformats.org/officeDocument/2006/relationships/tags" Target="../tags/tag13.xml"/><Relationship Id="rId52" Type="http://schemas.openxmlformats.org/officeDocument/2006/relationships/tags" Target="../tags/tag21.xml"/><Relationship Id="rId60" Type="http://schemas.openxmlformats.org/officeDocument/2006/relationships/tags" Target="../tags/tag29.xml"/><Relationship Id="rId65" Type="http://schemas.openxmlformats.org/officeDocument/2006/relationships/tags" Target="../tags/tag3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8.xml"/><Relationship Id="rId34" Type="http://schemas.openxmlformats.org/officeDocument/2006/relationships/tags" Target="../tags/tag3.xml"/><Relationship Id="rId50" Type="http://schemas.openxmlformats.org/officeDocument/2006/relationships/tags" Target="../tags/tag19.xml"/><Relationship Id="rId55" Type="http://schemas.openxmlformats.org/officeDocument/2006/relationships/tags" Target="../tags/tag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704320" cy="914400"/>
          </a:xfrm>
          <a:prstGeom prst="rect">
            <a:avLst/>
          </a:prstGeom>
        </p:spPr>
        <p:txBody>
          <a:bodyPr vert="horz" wrap="square" lIns="91440" tIns="91440" rIns="91440" bIns="91440" rtlCol="0" anchor="t">
            <a:noAutofit/>
          </a:bodyPr>
          <a:lstStyle/>
          <a:p>
            <a:r>
              <a:rPr lang="en-US" dirty="0"/>
              <a:t>Click to edit Master title style</a:t>
            </a:r>
          </a:p>
        </p:txBody>
      </p:sp>
      <p:sp>
        <p:nvSpPr>
          <p:cNvPr id="4" name="Text Placeholder 3"/>
          <p:cNvSpPr>
            <a:spLocks noGrp="1"/>
          </p:cNvSpPr>
          <p:nvPr>
            <p:ph type="body" idx="1"/>
          </p:nvPr>
        </p:nvSpPr>
        <p:spPr>
          <a:xfrm>
            <a:off x="365760" y="1280160"/>
            <a:ext cx="11704320" cy="1828800"/>
          </a:xfrm>
          <a:prstGeom prst="rect">
            <a:avLst/>
          </a:prstGeom>
        </p:spPr>
        <p:txBody>
          <a:bodyPr vert="horz" wrap="square" lIns="91440" tIns="91440" rIns="91440" bIns="9144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Rectangle 44"/>
          <p:cNvSpPr/>
          <p:nvPr userDrawn="1">
            <p:custDataLst>
              <p:tags r:id="rId32"/>
            </p:custDataLst>
          </p:nvPr>
        </p:nvSpPr>
        <p:spPr bwMode="auto">
          <a:xfrm>
            <a:off x="-1681401" y="743"/>
            <a:ext cx="548640" cy="548640"/>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70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104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197</a:t>
            </a:r>
          </a:p>
        </p:txBody>
      </p:sp>
      <p:sp>
        <p:nvSpPr>
          <p:cNvPr id="46" name="Rectangle 45"/>
          <p:cNvSpPr/>
          <p:nvPr userDrawn="1">
            <p:custDataLst>
              <p:tags r:id="rId33"/>
            </p:custDataLst>
          </p:nvPr>
        </p:nvSpPr>
        <p:spPr bwMode="auto">
          <a:xfrm>
            <a:off x="-1133721" y="743"/>
            <a:ext cx="548640" cy="548640"/>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24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143</a:t>
            </a:r>
          </a:p>
        </p:txBody>
      </p:sp>
      <p:sp>
        <p:nvSpPr>
          <p:cNvPr id="47" name="Rectangle 46"/>
          <p:cNvSpPr/>
          <p:nvPr userDrawn="1">
            <p:custDataLst>
              <p:tags r:id="rId34"/>
            </p:custDataLst>
          </p:nvPr>
        </p:nvSpPr>
        <p:spPr bwMode="auto">
          <a:xfrm>
            <a:off x="-576884" y="743"/>
            <a:ext cx="548640" cy="548640"/>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32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a:p>
            <a:pPr marL="0" marR="0" lvl="0" indent="0" defTabSz="698560" eaLnBrk="1" fontAlgn="base" latinLnBrk="0" hangingPunct="1">
              <a:lnSpc>
                <a:spcPct val="90000"/>
              </a:lnSpc>
              <a:spcBef>
                <a:spcPct val="0"/>
              </a:spcBef>
              <a:spcAft>
                <a:spcPct val="0"/>
              </a:spcAft>
              <a:buClrTx/>
              <a:buSzTx/>
              <a:buFontTx/>
              <a:buNone/>
              <a:tabLst/>
              <a:defRPr/>
            </a:pPr>
            <a:endPar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8" name="Rectangle 47"/>
          <p:cNvSpPr/>
          <p:nvPr userDrawn="1">
            <p:custDataLst>
              <p:tags r:id="rId35"/>
            </p:custDataLst>
          </p:nvPr>
        </p:nvSpPr>
        <p:spPr bwMode="auto">
          <a:xfrm>
            <a:off x="-1681291" y="1103972"/>
            <a:ext cx="548640" cy="548640"/>
          </a:xfrm>
          <a:prstGeom prst="rect">
            <a:avLst/>
          </a:prstGeom>
          <a:solidFill>
            <a:srgbClr val="00D8CC"/>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204</a:t>
            </a:r>
          </a:p>
        </p:txBody>
      </p:sp>
      <p:sp>
        <p:nvSpPr>
          <p:cNvPr id="49" name="Rectangle 48"/>
          <p:cNvSpPr/>
          <p:nvPr userDrawn="1">
            <p:custDataLst>
              <p:tags r:id="rId36"/>
            </p:custDataLst>
          </p:nvPr>
        </p:nvSpPr>
        <p:spPr bwMode="auto">
          <a:xfrm>
            <a:off x="-1133841" y="1103972"/>
            <a:ext cx="548640" cy="548640"/>
          </a:xfrm>
          <a:prstGeom prst="rect">
            <a:avLst/>
          </a:prstGeom>
          <a:solidFill>
            <a:srgbClr val="00B294"/>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178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148</a:t>
            </a:r>
          </a:p>
        </p:txBody>
      </p:sp>
      <p:sp>
        <p:nvSpPr>
          <p:cNvPr id="50" name="Rectangle 49"/>
          <p:cNvSpPr/>
          <p:nvPr userDrawn="1">
            <p:custDataLst>
              <p:tags r:id="rId37"/>
            </p:custDataLst>
          </p:nvPr>
        </p:nvSpPr>
        <p:spPr bwMode="auto">
          <a:xfrm>
            <a:off x="-576867" y="1103972"/>
            <a:ext cx="548640" cy="548640"/>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130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114</a:t>
            </a:r>
          </a:p>
        </p:txBody>
      </p:sp>
      <p:sp>
        <p:nvSpPr>
          <p:cNvPr id="51" name="Rectangle 50"/>
          <p:cNvSpPr/>
          <p:nvPr userDrawn="1">
            <p:custDataLst>
              <p:tags r:id="rId38"/>
            </p:custDataLst>
          </p:nvPr>
        </p:nvSpPr>
        <p:spPr bwMode="auto">
          <a:xfrm>
            <a:off x="-1671156" y="2214110"/>
            <a:ext cx="558441" cy="548640"/>
          </a:xfrm>
          <a:prstGeom prst="rect">
            <a:avLst/>
          </a:prstGeom>
          <a:solidFill>
            <a:srgbClr val="BAD80A"/>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10</a:t>
            </a:r>
          </a:p>
        </p:txBody>
      </p:sp>
      <p:sp>
        <p:nvSpPr>
          <p:cNvPr id="52" name="Rectangle 51"/>
          <p:cNvSpPr/>
          <p:nvPr userDrawn="1">
            <p:custDataLst>
              <p:tags r:id="rId39"/>
            </p:custDataLst>
          </p:nvPr>
        </p:nvSpPr>
        <p:spPr bwMode="auto">
          <a:xfrm>
            <a:off x="-1122239" y="2214110"/>
            <a:ext cx="554181" cy="54864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127</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53" name="Rectangle 52"/>
          <p:cNvSpPr/>
          <p:nvPr userDrawn="1">
            <p:custDataLst>
              <p:tags r:id="rId40"/>
            </p:custDataLst>
          </p:nvPr>
        </p:nvSpPr>
        <p:spPr bwMode="auto">
          <a:xfrm>
            <a:off x="-566730" y="2214110"/>
            <a:ext cx="548640" cy="548640"/>
          </a:xfrm>
          <a:prstGeom prst="rect">
            <a:avLst/>
          </a:prstGeom>
          <a:solidFill>
            <a:srgbClr val="008A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138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p:txBody>
      </p:sp>
      <p:sp>
        <p:nvSpPr>
          <p:cNvPr id="54" name="Rectangle 53"/>
          <p:cNvSpPr/>
          <p:nvPr userDrawn="1">
            <p:custDataLst>
              <p:tags r:id="rId41"/>
            </p:custDataLst>
          </p:nvPr>
        </p:nvSpPr>
        <p:spPr bwMode="auto">
          <a:xfrm>
            <a:off x="-1692162" y="3309985"/>
            <a:ext cx="567965" cy="548640"/>
          </a:xfrm>
          <a:prstGeom prst="rect">
            <a:avLst/>
          </a:prstGeom>
          <a:solidFill>
            <a:srgbClr val="FFB9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55" name="Rectangle 54"/>
          <p:cNvSpPr/>
          <p:nvPr userDrawn="1">
            <p:custDataLst>
              <p:tags r:id="rId42"/>
            </p:custDataLst>
          </p:nvPr>
        </p:nvSpPr>
        <p:spPr bwMode="auto">
          <a:xfrm>
            <a:off x="-1135187" y="3309985"/>
            <a:ext cx="558414" cy="548640"/>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140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0</a:t>
            </a:r>
          </a:p>
        </p:txBody>
      </p:sp>
      <p:sp>
        <p:nvSpPr>
          <p:cNvPr id="56" name="Rectangle 55"/>
          <p:cNvSpPr/>
          <p:nvPr userDrawn="1">
            <p:custDataLst>
              <p:tags r:id="rId43"/>
            </p:custDataLst>
          </p:nvPr>
        </p:nvSpPr>
        <p:spPr bwMode="auto">
          <a:xfrm>
            <a:off x="-578211" y="3309985"/>
            <a:ext cx="548640" cy="548640"/>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220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60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p:txBody>
      </p:sp>
      <p:sp>
        <p:nvSpPr>
          <p:cNvPr id="57" name="Rectangle 56"/>
          <p:cNvSpPr/>
          <p:nvPr userDrawn="1">
            <p:custDataLst>
              <p:tags r:id="rId44"/>
            </p:custDataLst>
          </p:nvPr>
        </p:nvSpPr>
        <p:spPr bwMode="auto">
          <a:xfrm>
            <a:off x="-1683905" y="4403050"/>
            <a:ext cx="561903" cy="548640"/>
          </a:xfrm>
          <a:prstGeom prst="rect">
            <a:avLst/>
          </a:prstGeom>
          <a:solidFill>
            <a:srgbClr val="F472D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244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114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208</a:t>
            </a:r>
          </a:p>
        </p:txBody>
      </p:sp>
      <p:sp>
        <p:nvSpPr>
          <p:cNvPr id="58" name="Rectangle 57"/>
          <p:cNvSpPr/>
          <p:nvPr userDrawn="1">
            <p:custDataLst>
              <p:tags r:id="rId45"/>
            </p:custDataLst>
          </p:nvPr>
        </p:nvSpPr>
        <p:spPr bwMode="auto">
          <a:xfrm>
            <a:off x="-1130214" y="4403050"/>
            <a:ext cx="548640" cy="548640"/>
          </a:xfrm>
          <a:prstGeom prst="rect">
            <a:avLst/>
          </a:prstGeom>
          <a:solidFill>
            <a:srgbClr val="EC008C"/>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140</a:t>
            </a:r>
          </a:p>
        </p:txBody>
      </p:sp>
      <p:sp>
        <p:nvSpPr>
          <p:cNvPr id="59" name="Rectangle 58"/>
          <p:cNvSpPr/>
          <p:nvPr userDrawn="1">
            <p:custDataLst>
              <p:tags r:id="rId46"/>
            </p:custDataLst>
          </p:nvPr>
        </p:nvSpPr>
        <p:spPr bwMode="auto">
          <a:xfrm>
            <a:off x="-581452" y="4403050"/>
            <a:ext cx="548640" cy="548640"/>
          </a:xfrm>
          <a:prstGeom prst="rect">
            <a:avLst/>
          </a:prstGeom>
          <a:solidFill>
            <a:srgbClr val="B4009E"/>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180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158</a:t>
            </a:r>
          </a:p>
        </p:txBody>
      </p:sp>
      <p:sp>
        <p:nvSpPr>
          <p:cNvPr id="60" name="Rectangle 59"/>
          <p:cNvSpPr/>
          <p:nvPr userDrawn="1">
            <p:custDataLst>
              <p:tags r:id="rId47"/>
            </p:custDataLst>
          </p:nvPr>
        </p:nvSpPr>
        <p:spPr bwMode="auto">
          <a:xfrm>
            <a:off x="-1681291" y="556310"/>
            <a:ext cx="548640" cy="548640"/>
          </a:xfrm>
          <a:prstGeom prst="rect">
            <a:avLst/>
          </a:prstGeom>
          <a:solidFill>
            <a:srgbClr val="6DC2E9"/>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109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194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233</a:t>
            </a:r>
          </a:p>
        </p:txBody>
      </p:sp>
      <p:sp>
        <p:nvSpPr>
          <p:cNvPr id="61" name="Rectangle 60"/>
          <p:cNvSpPr/>
          <p:nvPr userDrawn="1">
            <p:custDataLst>
              <p:tags r:id="rId48"/>
            </p:custDataLst>
          </p:nvPr>
        </p:nvSpPr>
        <p:spPr bwMode="auto">
          <a:xfrm>
            <a:off x="-1133840" y="556302"/>
            <a:ext cx="557069" cy="548640"/>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188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242</a:t>
            </a:r>
          </a:p>
        </p:txBody>
      </p:sp>
      <p:sp>
        <p:nvSpPr>
          <p:cNvPr id="62" name="Rectangle 61"/>
          <p:cNvSpPr/>
          <p:nvPr userDrawn="1">
            <p:custDataLst>
              <p:tags r:id="rId49"/>
            </p:custDataLst>
          </p:nvPr>
        </p:nvSpPr>
        <p:spPr bwMode="auto">
          <a:xfrm>
            <a:off x="-576884" y="556310"/>
            <a:ext cx="548640" cy="54864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198</a:t>
            </a:r>
          </a:p>
        </p:txBody>
      </p:sp>
      <p:sp>
        <p:nvSpPr>
          <p:cNvPr id="63" name="Rectangle 62"/>
          <p:cNvSpPr/>
          <p:nvPr userDrawn="1">
            <p:custDataLst>
              <p:tags r:id="rId50"/>
            </p:custDataLst>
          </p:nvPr>
        </p:nvSpPr>
        <p:spPr bwMode="auto">
          <a:xfrm>
            <a:off x="-1681539" y="1659530"/>
            <a:ext cx="548640" cy="548640"/>
          </a:xfrm>
          <a:prstGeom prst="rect">
            <a:avLst/>
          </a:prstGeom>
          <a:solidFill>
            <a:srgbClr val="55D455"/>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85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85</a:t>
            </a:r>
          </a:p>
        </p:txBody>
      </p:sp>
      <p:sp>
        <p:nvSpPr>
          <p:cNvPr id="64" name="Rectangle 63"/>
          <p:cNvSpPr/>
          <p:nvPr userDrawn="1">
            <p:custDataLst>
              <p:tags r:id="rId51"/>
            </p:custDataLst>
          </p:nvPr>
        </p:nvSpPr>
        <p:spPr bwMode="auto">
          <a:xfrm>
            <a:off x="-1132925" y="1659530"/>
            <a:ext cx="548640" cy="548640"/>
          </a:xfrm>
          <a:prstGeom prst="rect">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158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73</a:t>
            </a:r>
          </a:p>
        </p:txBody>
      </p:sp>
      <p:sp>
        <p:nvSpPr>
          <p:cNvPr id="65" name="Rectangle 64"/>
          <p:cNvSpPr/>
          <p:nvPr userDrawn="1">
            <p:custDataLst>
              <p:tags r:id="rId52"/>
            </p:custDataLst>
          </p:nvPr>
        </p:nvSpPr>
        <p:spPr bwMode="auto">
          <a:xfrm>
            <a:off x="-576884" y="1659530"/>
            <a:ext cx="548640" cy="548640"/>
          </a:xfrm>
          <a:prstGeom prst="rect">
            <a:avLst/>
          </a:prstGeom>
          <a:solidFill>
            <a:srgbClr val="00723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p:txBody>
      </p:sp>
      <p:sp>
        <p:nvSpPr>
          <p:cNvPr id="66" name="Rectangle 65"/>
          <p:cNvSpPr/>
          <p:nvPr userDrawn="1">
            <p:custDataLst>
              <p:tags r:id="rId53"/>
            </p:custDataLst>
          </p:nvPr>
        </p:nvSpPr>
        <p:spPr bwMode="auto">
          <a:xfrm>
            <a:off x="-1686837" y="2762750"/>
            <a:ext cx="545775" cy="548640"/>
          </a:xfrm>
          <a:prstGeom prst="rect">
            <a:avLst/>
          </a:prstGeom>
          <a:solidFill>
            <a:srgbClr val="FFFC9E"/>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158</a:t>
            </a:r>
          </a:p>
        </p:txBody>
      </p:sp>
      <p:sp>
        <p:nvSpPr>
          <p:cNvPr id="67" name="Rectangle 66"/>
          <p:cNvSpPr/>
          <p:nvPr userDrawn="1">
            <p:custDataLst>
              <p:tags r:id="rId54"/>
            </p:custDataLst>
          </p:nvPr>
        </p:nvSpPr>
        <p:spPr bwMode="auto">
          <a:xfrm>
            <a:off x="-1133483" y="2762750"/>
            <a:ext cx="549210" cy="548640"/>
          </a:xfrm>
          <a:prstGeom prst="rect">
            <a:avLst/>
          </a:prstGeom>
          <a:solidFill>
            <a:srgbClr val="FFF1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241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68" name="Rectangle 67"/>
          <p:cNvSpPr/>
          <p:nvPr userDrawn="1">
            <p:custDataLst>
              <p:tags r:id="rId55"/>
            </p:custDataLst>
          </p:nvPr>
        </p:nvSpPr>
        <p:spPr bwMode="auto">
          <a:xfrm>
            <a:off x="-585201" y="2762750"/>
            <a:ext cx="558182" cy="548640"/>
          </a:xfrm>
          <a:prstGeom prst="rect">
            <a:avLst/>
          </a:prstGeom>
          <a:solidFill>
            <a:srgbClr val="FCD11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252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209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22</a:t>
            </a:r>
          </a:p>
          <a:p>
            <a:pPr marL="0" marR="0" lvl="0" indent="0" defTabSz="698560" eaLnBrk="1" fontAlgn="base" latinLnBrk="0" hangingPunct="1">
              <a:lnSpc>
                <a:spcPct val="90000"/>
              </a:lnSpc>
              <a:spcBef>
                <a:spcPct val="0"/>
              </a:spcBef>
              <a:spcAft>
                <a:spcPct val="0"/>
              </a:spcAft>
              <a:buClrTx/>
              <a:buSzTx/>
              <a:buFontTx/>
              <a:buNone/>
              <a:tabLst/>
              <a:defRPr/>
            </a:pPr>
            <a:endPar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endParaRPr>
          </a:p>
        </p:txBody>
      </p:sp>
      <p:sp>
        <p:nvSpPr>
          <p:cNvPr id="69" name="Rectangle 68"/>
          <p:cNvSpPr/>
          <p:nvPr userDrawn="1">
            <p:custDataLst>
              <p:tags r:id="rId56"/>
            </p:custDataLst>
          </p:nvPr>
        </p:nvSpPr>
        <p:spPr bwMode="auto">
          <a:xfrm>
            <a:off x="-1692163" y="3857220"/>
            <a:ext cx="558680" cy="548640"/>
          </a:xfrm>
          <a:prstGeom prst="rect">
            <a:avLst/>
          </a:prstGeom>
          <a:solidFill>
            <a:srgbClr val="DD59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221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89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0</a:t>
            </a:r>
          </a:p>
        </p:txBody>
      </p:sp>
      <p:sp>
        <p:nvSpPr>
          <p:cNvPr id="70" name="Rectangle 69"/>
          <p:cNvSpPr/>
          <p:nvPr userDrawn="1">
            <p:custDataLst>
              <p:tags r:id="rId57"/>
            </p:custDataLst>
          </p:nvPr>
        </p:nvSpPr>
        <p:spPr bwMode="auto">
          <a:xfrm>
            <a:off x="-1136129" y="3857220"/>
            <a:ext cx="576145" cy="548640"/>
          </a:xfrm>
          <a:prstGeom prst="rect">
            <a:avLst/>
          </a:prstGeom>
          <a:solidFill>
            <a:srgbClr val="E8112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232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17</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35</a:t>
            </a:r>
          </a:p>
        </p:txBody>
      </p:sp>
      <p:sp>
        <p:nvSpPr>
          <p:cNvPr id="71" name="Rectangle 70"/>
          <p:cNvSpPr/>
          <p:nvPr userDrawn="1">
            <p:custDataLst>
              <p:tags r:id="rId58"/>
            </p:custDataLst>
          </p:nvPr>
        </p:nvSpPr>
        <p:spPr bwMode="auto">
          <a:xfrm>
            <a:off x="-579309" y="3857220"/>
            <a:ext cx="546497" cy="548640"/>
          </a:xfrm>
          <a:prstGeom prst="rect">
            <a:avLst/>
          </a:prstGeom>
          <a:solidFill>
            <a:srgbClr val="BA141A"/>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186</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26</a:t>
            </a:r>
          </a:p>
        </p:txBody>
      </p:sp>
      <p:sp>
        <p:nvSpPr>
          <p:cNvPr id="72" name="Rectangle 71"/>
          <p:cNvSpPr/>
          <p:nvPr userDrawn="1">
            <p:custDataLst>
              <p:tags r:id="rId59"/>
            </p:custDataLst>
          </p:nvPr>
        </p:nvSpPr>
        <p:spPr bwMode="auto">
          <a:xfrm>
            <a:off x="-1683907" y="4957630"/>
            <a:ext cx="561904" cy="548640"/>
          </a:xfrm>
          <a:prstGeom prst="rect">
            <a:avLst/>
          </a:prstGeom>
          <a:solidFill>
            <a:srgbClr val="9B4F9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79</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150</a:t>
            </a:r>
          </a:p>
        </p:txBody>
      </p:sp>
      <p:sp>
        <p:nvSpPr>
          <p:cNvPr id="73" name="Rectangle 72"/>
          <p:cNvSpPr/>
          <p:nvPr userDrawn="1">
            <p:custDataLst>
              <p:tags r:id="rId60"/>
            </p:custDataLst>
          </p:nvPr>
        </p:nvSpPr>
        <p:spPr bwMode="auto">
          <a:xfrm>
            <a:off x="-1129734" y="4957630"/>
            <a:ext cx="548640" cy="548640"/>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104</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33</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122</a:t>
            </a:r>
          </a:p>
        </p:txBody>
      </p:sp>
      <p:sp>
        <p:nvSpPr>
          <p:cNvPr id="74" name="Rectangle 73"/>
          <p:cNvSpPr/>
          <p:nvPr userDrawn="1">
            <p:custDataLst>
              <p:tags r:id="rId61"/>
            </p:custDataLst>
          </p:nvPr>
        </p:nvSpPr>
        <p:spPr bwMode="auto">
          <a:xfrm>
            <a:off x="-581455" y="4957630"/>
            <a:ext cx="548889" cy="548640"/>
          </a:xfrm>
          <a:prstGeom prst="rect">
            <a:avLst/>
          </a:prstGeom>
          <a:solidFill>
            <a:srgbClr val="442359"/>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68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35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white"/>
                </a:solidFill>
                <a:effectLst/>
                <a:uLnTx/>
                <a:uFillTx/>
                <a:latin typeface="Segoe UI"/>
                <a:ea typeface="Segoe UI" pitchFamily="34" charset="0"/>
                <a:cs typeface="Segoe UI" pitchFamily="34" charset="0"/>
              </a:rPr>
              <a:t>89</a:t>
            </a:r>
          </a:p>
        </p:txBody>
      </p:sp>
      <p:sp>
        <p:nvSpPr>
          <p:cNvPr id="75" name="Rectangle 74"/>
          <p:cNvSpPr/>
          <p:nvPr userDrawn="1">
            <p:custDataLst>
              <p:tags r:id="rId62"/>
            </p:custDataLst>
          </p:nvPr>
        </p:nvSpPr>
        <p:spPr bwMode="auto">
          <a:xfrm>
            <a:off x="-1129642" y="5504243"/>
            <a:ext cx="548640" cy="548640"/>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210</a:t>
            </a:r>
          </a:p>
        </p:txBody>
      </p:sp>
      <p:sp>
        <p:nvSpPr>
          <p:cNvPr id="76" name="Rectangle 75"/>
          <p:cNvSpPr/>
          <p:nvPr userDrawn="1">
            <p:custDataLst>
              <p:tags r:id="rId63"/>
            </p:custDataLst>
          </p:nvPr>
        </p:nvSpPr>
        <p:spPr bwMode="auto">
          <a:xfrm>
            <a:off x="-581361" y="5504243"/>
            <a:ext cx="548889" cy="548640"/>
          </a:xfrm>
          <a:prstGeom prst="rect">
            <a:avLst/>
          </a:prstGeom>
          <a:solidFill>
            <a:srgbClr val="96969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150</a:t>
            </a:r>
          </a:p>
        </p:txBody>
      </p:sp>
      <p:sp>
        <p:nvSpPr>
          <p:cNvPr id="77" name="Rectangle 76"/>
          <p:cNvSpPr/>
          <p:nvPr userDrawn="1">
            <p:custDataLst>
              <p:tags r:id="rId64"/>
            </p:custDataLst>
          </p:nvPr>
        </p:nvSpPr>
        <p:spPr bwMode="auto">
          <a:xfrm>
            <a:off x="-1141894" y="6052899"/>
            <a:ext cx="560892" cy="548640"/>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80</a:t>
            </a:r>
          </a:p>
        </p:txBody>
      </p:sp>
      <p:sp>
        <p:nvSpPr>
          <p:cNvPr id="78" name="Rectangle 77"/>
          <p:cNvSpPr/>
          <p:nvPr userDrawn="1">
            <p:custDataLst>
              <p:tags r:id="rId65"/>
            </p:custDataLst>
          </p:nvPr>
        </p:nvSpPr>
        <p:spPr bwMode="auto">
          <a:xfrm>
            <a:off x="-1683906" y="6051325"/>
            <a:ext cx="547972" cy="548640"/>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115</a:t>
            </a:r>
          </a:p>
        </p:txBody>
      </p:sp>
      <p:sp>
        <p:nvSpPr>
          <p:cNvPr id="79" name="Rectangle 78"/>
          <p:cNvSpPr/>
          <p:nvPr userDrawn="1">
            <p:custDataLst>
              <p:tags r:id="rId66"/>
            </p:custDataLst>
          </p:nvPr>
        </p:nvSpPr>
        <p:spPr bwMode="auto">
          <a:xfrm>
            <a:off x="-585202" y="6052885"/>
            <a:ext cx="559864" cy="548655"/>
          </a:xfrm>
          <a:prstGeom prst="rect">
            <a:avLst/>
          </a:prstGeom>
          <a:solidFill>
            <a:srgbClr val="000000"/>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0</a:t>
            </a:r>
          </a:p>
        </p:txBody>
      </p:sp>
      <p:sp>
        <p:nvSpPr>
          <p:cNvPr id="80" name="Rectangle 79"/>
          <p:cNvSpPr/>
          <p:nvPr userDrawn="1">
            <p:custDataLst>
              <p:tags r:id="rId67"/>
            </p:custDataLst>
          </p:nvPr>
        </p:nvSpPr>
        <p:spPr bwMode="auto">
          <a:xfrm>
            <a:off x="-1683906" y="5504235"/>
            <a:ext cx="548640" cy="548640"/>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000000"/>
                </a:solidFill>
                <a:effectLst/>
                <a:uLnTx/>
                <a:uFillTx/>
                <a:latin typeface="Segoe UI"/>
                <a:ea typeface="Segoe UI" pitchFamily="34" charset="0"/>
                <a:cs typeface="Segoe UI" pitchFamily="34" charset="0"/>
              </a:rPr>
              <a:t>255</a:t>
            </a:r>
          </a:p>
        </p:txBody>
      </p:sp>
      <p:sp>
        <p:nvSpPr>
          <p:cNvPr id="81" name="Rectangle 80"/>
          <p:cNvSpPr/>
          <p:nvPr userDrawn="1">
            <p:custDataLst>
              <p:tags r:id="rId68"/>
            </p:custDataLst>
          </p:nvPr>
        </p:nvSpPr>
        <p:spPr bwMode="auto">
          <a:xfrm>
            <a:off x="-1144617" y="6766560"/>
            <a:ext cx="547174" cy="548640"/>
          </a:xfrm>
          <a:prstGeom prst="rect">
            <a:avLst/>
          </a:prstGeom>
          <a:solidFill>
            <a:srgbClr val="333333"/>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51</a:t>
            </a:r>
          </a:p>
        </p:txBody>
      </p:sp>
      <p:sp>
        <p:nvSpPr>
          <p:cNvPr id="82" name="Rectangle 81"/>
          <p:cNvSpPr/>
          <p:nvPr userDrawn="1">
            <p:custDataLst>
              <p:tags r:id="rId69"/>
            </p:custDataLst>
          </p:nvPr>
        </p:nvSpPr>
        <p:spPr bwMode="auto">
          <a:xfrm>
            <a:off x="-1695387" y="6766560"/>
            <a:ext cx="540618" cy="548640"/>
          </a:xfrm>
          <a:prstGeom prst="rect">
            <a:avLst/>
          </a:prstGeom>
          <a:solidFill>
            <a:srgbClr val="EEEEEE"/>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238</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prstClr val="black"/>
                </a:solidFill>
                <a:effectLst/>
                <a:uLnTx/>
                <a:uFillTx/>
                <a:latin typeface="Segoe UI"/>
                <a:ea typeface="Segoe UI" pitchFamily="34" charset="0"/>
                <a:cs typeface="Segoe UI" pitchFamily="34" charset="0"/>
              </a:rPr>
              <a:t>238</a:t>
            </a:r>
          </a:p>
        </p:txBody>
      </p:sp>
      <p:sp>
        <p:nvSpPr>
          <p:cNvPr id="83" name="Rectangle 82"/>
          <p:cNvSpPr/>
          <p:nvPr userDrawn="1">
            <p:custDataLst>
              <p:tags r:id="rId70"/>
            </p:custDataLst>
          </p:nvPr>
        </p:nvSpPr>
        <p:spPr bwMode="auto">
          <a:xfrm>
            <a:off x="-587549" y="6766547"/>
            <a:ext cx="546250" cy="548655"/>
          </a:xfrm>
          <a:prstGeom prst="rect">
            <a:avLst/>
          </a:prstGeom>
          <a:solidFill>
            <a:srgbClr val="1570A6"/>
          </a:solidFill>
          <a:ln w="9525" cap="flat" cmpd="sng" algn="ctr">
            <a:noFill/>
            <a:prstDash val="solid"/>
            <a:headEnd type="none" w="med" len="med"/>
            <a:tailEnd type="none" w="med" len="med"/>
          </a:ln>
          <a:effectLst/>
        </p:spPr>
        <p:txBody>
          <a:bodyPr rot="0" spcFirstLastPara="0" vertOverflow="overflow" horzOverflow="overflow" vert="horz" wrap="square" lIns="137020" tIns="109616" rIns="137020" bIns="109616" numCol="1" spcCol="0" rtlCol="0" fromWordArt="0" anchor="t" anchorCtr="0" forceAA="0" compatLnSpc="1">
            <a:prstTxWarp prst="textNoShape">
              <a:avLst/>
            </a:prstTxWarp>
            <a:noAutofit/>
          </a:bodyPr>
          <a:lstStyle/>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21</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112</a:t>
            </a:r>
          </a:p>
          <a:p>
            <a:pPr marL="0" marR="0" lvl="0" indent="0" defTabSz="698560" eaLnBrk="1" fontAlgn="base" latinLnBrk="0" hangingPunct="1">
              <a:lnSpc>
                <a:spcPct val="90000"/>
              </a:lnSpc>
              <a:spcBef>
                <a:spcPct val="0"/>
              </a:spcBef>
              <a:spcAft>
                <a:spcPct val="0"/>
              </a:spcAft>
              <a:buClrTx/>
              <a:buSzTx/>
              <a:buFontTx/>
              <a:buNone/>
              <a:tabLst/>
              <a:defRPr/>
            </a:pPr>
            <a:r>
              <a:rPr kumimoji="0" lang="en-US" sz="899"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166</a:t>
            </a:r>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07" r:id="rId2"/>
    <p:sldLayoutId id="2147484203" r:id="rId3"/>
    <p:sldLayoutId id="2147484208" r:id="rId4"/>
    <p:sldLayoutId id="2147484204" r:id="rId5"/>
    <p:sldLayoutId id="2147484209" r:id="rId6"/>
    <p:sldLayoutId id="2147484197" r:id="rId7"/>
    <p:sldLayoutId id="2147484087" r:id="rId8"/>
    <p:sldLayoutId id="2147484098" r:id="rId9"/>
    <p:sldLayoutId id="2147484086" r:id="rId10"/>
    <p:sldLayoutId id="2147484099" r:id="rId11"/>
    <p:sldLayoutId id="2147484106" r:id="rId12"/>
    <p:sldLayoutId id="2147484092" r:id="rId13"/>
    <p:sldLayoutId id="2147484196" r:id="rId14"/>
    <p:sldLayoutId id="2147484201" r:id="rId15"/>
    <p:sldLayoutId id="2147484198" r:id="rId16"/>
    <p:sldLayoutId id="2147484202" r:id="rId17"/>
    <p:sldLayoutId id="2147484199" r:id="rId18"/>
    <p:sldLayoutId id="2147484200" r:id="rId19"/>
    <p:sldLayoutId id="2147484130" r:id="rId20"/>
    <p:sldLayoutId id="2147484205" r:id="rId21"/>
    <p:sldLayoutId id="2147484206" r:id="rId22"/>
    <p:sldLayoutId id="2147484093" r:id="rId23"/>
    <p:sldLayoutId id="2147484127" r:id="rId24"/>
    <p:sldLayoutId id="2147484094" r:id="rId25"/>
    <p:sldLayoutId id="2147484195" r:id="rId26"/>
    <p:sldLayoutId id="2147484096" r:id="rId27"/>
    <p:sldLayoutId id="2147484211" r:id="rId28"/>
    <p:sldLayoutId id="2147484214" r:id="rId29"/>
    <p:sldLayoutId id="2147484216" r:id="rId30"/>
  </p:sldLayoutIdLst>
  <p:transition>
    <p:fade/>
  </p:transition>
  <p:txStyles>
    <p:titleStyle>
      <a:lvl1pPr algn="l" defTabSz="932742" rtl="0" eaLnBrk="1" latinLnBrk="0" hangingPunct="1">
        <a:lnSpc>
          <a:spcPct val="90000"/>
        </a:lnSpc>
        <a:spcBef>
          <a:spcPct val="0"/>
        </a:spcBef>
        <a:buNone/>
        <a:defRPr lang="en-US" sz="4800" b="0" kern="1200" cap="none" spc="-70" baseline="0" dirty="0" smtClean="0">
          <a:ln w="3175">
            <a:noFill/>
          </a:ln>
          <a:solidFill>
            <a:srgbClr val="0072C6"/>
          </a:soli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hub.docker.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msdn.microsoft.com/en-us/library/mt126167.aspx" TargetMode="External"/><Relationship Id="rId2" Type="http://schemas.openxmlformats.org/officeDocument/2006/relationships/hyperlink" Target="mailto:nanoserver@microsoft.com" TargetMode="Externa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hyperlink" Target="http://windowsserver.uservoice.com/forums/295071-remote-management-tools" TargetMode="External"/><Relationship Id="rId4" Type="http://schemas.openxmlformats.org/officeDocument/2006/relationships/hyperlink" Target="http://windowsserver.uservoice.com/forums/295068-nano-server"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blogs.technet.com/b/nanoserver/" TargetMode="External"/><Relationship Id="rId7" Type="http://schemas.openxmlformats.org/officeDocument/2006/relationships/hyperlink" Target="https://www.microsoft.com/en-us/evalcenter/evaluate-windows-server-technical-preview"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hyperlink" Target="http://aka.ms/nanoserver" TargetMode="External"/><Relationship Id="rId5" Type="http://schemas.openxmlformats.org/officeDocument/2006/relationships/hyperlink" Target="https://www.microsoftvirtualacademy.com/en-US/training-courses/a-deep-dive-into-nano-server-13785" TargetMode="External"/><Relationship Id="rId4" Type="http://schemas.openxmlformats.org/officeDocument/2006/relationships/hyperlink" Target="http://blogs.technet.com/b/server_cor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Platform</a:t>
            </a:r>
          </a:p>
        </p:txBody>
      </p:sp>
    </p:spTree>
    <p:extLst>
      <p:ext uri="{BB962C8B-B14F-4D97-AF65-F5344CB8AC3E}">
        <p14:creationId xmlns:p14="http://schemas.microsoft.com/office/powerpoint/2010/main" val="238067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292157" y="1668463"/>
            <a:ext cx="5852160" cy="4572000"/>
            <a:chOff x="3292157" y="1668463"/>
            <a:chExt cx="5852160" cy="4572000"/>
          </a:xfrm>
        </p:grpSpPr>
        <p:sp>
          <p:nvSpPr>
            <p:cNvPr id="46" name="Rectangle 45"/>
            <p:cNvSpPr/>
            <p:nvPr/>
          </p:nvSpPr>
          <p:spPr bwMode="auto">
            <a:xfrm>
              <a:off x="3292157" y="1668463"/>
              <a:ext cx="5852160" cy="4572000"/>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304" rIns="182854"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600"/>
                </a:spcAft>
                <a:buClrTx/>
                <a:buSzTx/>
                <a:buFontTx/>
                <a:buNone/>
                <a:tabLst/>
                <a:defRPr/>
              </a:pPr>
              <a:r>
                <a:rPr kumimoji="0" lang="en-US" sz="28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Container Runtimes</a:t>
              </a:r>
            </a:p>
          </p:txBody>
        </p:sp>
        <p:sp>
          <p:nvSpPr>
            <p:cNvPr id="22" name="Rectangle 21"/>
            <p:cNvSpPr/>
            <p:nvPr/>
          </p:nvSpPr>
          <p:spPr bwMode="auto">
            <a:xfrm>
              <a:off x="3475037" y="4347210"/>
              <a:ext cx="5486400" cy="130759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base" latinLnBrk="0" hangingPunct="1">
                <a:lnSpc>
                  <a:spcPct val="90000"/>
                </a:lnSpc>
                <a:spcBef>
                  <a:spcPct val="0"/>
                </a:spcBef>
                <a:spcAft>
                  <a:spcPts val="600"/>
                </a:spcAft>
                <a:buClrTx/>
                <a:buSzTx/>
                <a:buFontTx/>
                <a:buNone/>
                <a:tabLst/>
                <a:defRPr/>
              </a:pPr>
              <a: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t>Windows </a:t>
              </a:r>
              <a:b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br>
              <a: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t>Server </a:t>
              </a:r>
              <a:b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br>
              <a: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t>container</a:t>
              </a:r>
            </a:p>
          </p:txBody>
        </p:sp>
        <p:sp>
          <p:nvSpPr>
            <p:cNvPr id="90" name="Rectangle 89"/>
            <p:cNvSpPr/>
            <p:nvPr/>
          </p:nvSpPr>
          <p:spPr bwMode="auto">
            <a:xfrm>
              <a:off x="3475037" y="2372775"/>
              <a:ext cx="5486400" cy="130759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base" latinLnBrk="0" hangingPunct="1">
                <a:lnSpc>
                  <a:spcPct val="90000"/>
                </a:lnSpc>
                <a:spcBef>
                  <a:spcPct val="0"/>
                </a:spcBef>
                <a:spcAft>
                  <a:spcPts val="600"/>
                </a:spcAft>
                <a:buClrTx/>
                <a:buSzTx/>
                <a:buFontTx/>
                <a:buNone/>
                <a:tabLst/>
                <a:defRPr/>
              </a:pPr>
              <a: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t>Hyper-V </a:t>
              </a:r>
              <a:b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br>
              <a:r>
                <a:rPr kumimoji="0" lang="en-US" sz="2000" b="1" i="0" u="none" strike="noStrike" kern="0" cap="none" spc="0" normalizeH="0" baseline="0" noProof="0" dirty="0">
                  <a:ln>
                    <a:noFill/>
                  </a:ln>
                  <a:gradFill>
                    <a:gsLst>
                      <a:gs pos="87129">
                        <a:schemeClr val="bg1"/>
                      </a:gs>
                      <a:gs pos="67327">
                        <a:schemeClr val="bg1"/>
                      </a:gs>
                    </a:gsLst>
                    <a:lin ang="5400000" scaled="1"/>
                  </a:gradFill>
                  <a:effectLst/>
                  <a:uLnTx/>
                  <a:uFillTx/>
                  <a:latin typeface="+mj-lt"/>
                </a:rPr>
                <a:t>container</a:t>
              </a:r>
            </a:p>
          </p:txBody>
        </p:sp>
        <p:sp>
          <p:nvSpPr>
            <p:cNvPr id="88" name="Freeform 22"/>
            <p:cNvSpPr>
              <a:spLocks noChangeAspect="1" noEditPoints="1"/>
            </p:cNvSpPr>
            <p:nvPr/>
          </p:nvSpPr>
          <p:spPr bwMode="auto">
            <a:xfrm>
              <a:off x="3688654" y="3862311"/>
              <a:ext cx="2114332" cy="302955"/>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Freeform 9"/>
            <p:cNvSpPr>
              <a:spLocks noChangeAspect="1" noEditPoints="1"/>
            </p:cNvSpPr>
            <p:nvPr/>
          </p:nvSpPr>
          <p:spPr bwMode="auto">
            <a:xfrm>
              <a:off x="6402109" y="2508303"/>
              <a:ext cx="2313695" cy="103653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93" name="Freeform 9"/>
            <p:cNvSpPr>
              <a:spLocks noChangeAspect="1" noEditPoints="1"/>
            </p:cNvSpPr>
            <p:nvPr/>
          </p:nvSpPr>
          <p:spPr bwMode="auto">
            <a:xfrm>
              <a:off x="6402109" y="4482738"/>
              <a:ext cx="2313695" cy="103653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grpSp>
      <p:sp>
        <p:nvSpPr>
          <p:cNvPr id="7" name="Title 6"/>
          <p:cNvSpPr>
            <a:spLocks noGrp="1"/>
          </p:cNvSpPr>
          <p:nvPr>
            <p:ph type="title"/>
          </p:nvPr>
        </p:nvSpPr>
        <p:spPr/>
        <p:txBody>
          <a:bodyPr/>
          <a:lstStyle/>
          <a:p>
            <a:r>
              <a:rPr lang="en-US" dirty="0"/>
              <a:t>Modern app dev, flexible isolation</a:t>
            </a:r>
          </a:p>
        </p:txBody>
      </p:sp>
      <p:sp>
        <p:nvSpPr>
          <p:cNvPr id="58" name="Rectangle 25"/>
          <p:cNvSpPr/>
          <p:nvPr/>
        </p:nvSpPr>
        <p:spPr>
          <a:xfrm>
            <a:off x="5773958" y="753830"/>
            <a:ext cx="1828541" cy="376684"/>
          </a:xfrm>
          <a:prstGeom prst="rect">
            <a:avLst/>
          </a:prstGeom>
        </p:spPr>
        <p:txBody>
          <a:bodyPr wrap="square">
            <a:spAutoFit/>
          </a:bodyPr>
          <a:lstStyle/>
          <a:p>
            <a:pPr marL="0" marR="0" lvl="0" indent="0" algn="ctr"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endParaRPr>
          </a:p>
        </p:txBody>
      </p:sp>
      <p:grpSp>
        <p:nvGrpSpPr>
          <p:cNvPr id="103" name="Group 102"/>
          <p:cNvGrpSpPr/>
          <p:nvPr/>
        </p:nvGrpSpPr>
        <p:grpSpPr>
          <a:xfrm>
            <a:off x="274638" y="2011363"/>
            <a:ext cx="2560320" cy="3886200"/>
            <a:chOff x="274638" y="2011363"/>
            <a:chExt cx="2560320" cy="3886200"/>
          </a:xfrm>
        </p:grpSpPr>
        <p:sp>
          <p:nvSpPr>
            <p:cNvPr id="49" name="Rectangle 48"/>
            <p:cNvSpPr/>
            <p:nvPr/>
          </p:nvSpPr>
          <p:spPr bwMode="auto">
            <a:xfrm>
              <a:off x="274638" y="2011363"/>
              <a:ext cx="2560320" cy="3886200"/>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304" rIns="182854" bIns="146304" numCol="1" spcCol="0" rtlCol="0" fromWordArt="0" anchor="b"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Windows </a:t>
              </a:r>
              <a:br>
                <a:rPr kumimoji="0" lang="en-US" sz="18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br>
              <a:r>
                <a:rPr kumimoji="0" lang="en-US" sz="18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Container Images</a:t>
              </a:r>
            </a:p>
          </p:txBody>
        </p:sp>
        <p:sp>
          <p:nvSpPr>
            <p:cNvPr id="55" name="Freeform 13"/>
            <p:cNvSpPr>
              <a:spLocks noChangeAspect="1" noEditPoints="1"/>
            </p:cNvSpPr>
            <p:nvPr/>
          </p:nvSpPr>
          <p:spPr bwMode="auto">
            <a:xfrm>
              <a:off x="548958" y="3242222"/>
              <a:ext cx="2011680" cy="899777"/>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77228">
                        <a:schemeClr val="bg1"/>
                      </a:gs>
                      <a:gs pos="67327">
                        <a:schemeClr val="bg1"/>
                      </a:gs>
                    </a:gsLst>
                    <a:lin ang="5400000" scaled="1"/>
                  </a:gradFill>
                  <a:effectLst/>
                  <a:uLnTx/>
                  <a:uFillTx/>
                  <a:latin typeface="+mj-lt"/>
                </a:rPr>
                <a:t>Application </a:t>
              </a:r>
              <a:br>
                <a:rPr kumimoji="0" lang="en-US" sz="1600" b="1" i="0" u="none" strike="noStrike" kern="0" cap="none" spc="0" normalizeH="0" baseline="0" noProof="0" dirty="0">
                  <a:ln>
                    <a:noFill/>
                  </a:ln>
                  <a:gradFill>
                    <a:gsLst>
                      <a:gs pos="77228">
                        <a:schemeClr val="bg1"/>
                      </a:gs>
                      <a:gs pos="67327">
                        <a:schemeClr val="bg1"/>
                      </a:gs>
                    </a:gsLst>
                    <a:lin ang="5400000" scaled="1"/>
                  </a:gradFill>
                  <a:effectLst/>
                  <a:uLnTx/>
                  <a:uFillTx/>
                  <a:latin typeface="+mj-lt"/>
                </a:rPr>
              </a:br>
              <a:r>
                <a:rPr kumimoji="0" lang="en-US" sz="1600" b="1" i="0" u="none" strike="noStrike" kern="0" cap="none" spc="0" normalizeH="0" baseline="0" noProof="0" dirty="0">
                  <a:ln>
                    <a:noFill/>
                  </a:ln>
                  <a:gradFill>
                    <a:gsLst>
                      <a:gs pos="77228">
                        <a:schemeClr val="bg1"/>
                      </a:gs>
                      <a:gs pos="67327">
                        <a:schemeClr val="bg1"/>
                      </a:gs>
                    </a:gsLst>
                    <a:lin ang="5400000" scaled="1"/>
                  </a:gradFill>
                  <a:effectLst/>
                  <a:uLnTx/>
                  <a:uFillTx/>
                  <a:latin typeface="+mj-lt"/>
                </a:rPr>
                <a:t>Framework</a:t>
              </a:r>
            </a:p>
          </p:txBody>
        </p:sp>
        <p:sp>
          <p:nvSpPr>
            <p:cNvPr id="57" name="Freeform 13"/>
            <p:cNvSpPr>
              <a:spLocks noChangeAspect="1" noEditPoints="1"/>
            </p:cNvSpPr>
            <p:nvPr/>
          </p:nvSpPr>
          <p:spPr bwMode="auto">
            <a:xfrm>
              <a:off x="548958" y="2283814"/>
              <a:ext cx="2011680" cy="899777"/>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9"/>
            <p:cNvSpPr>
              <a:spLocks noChangeAspect="1" noEditPoints="1"/>
            </p:cNvSpPr>
            <p:nvPr/>
          </p:nvSpPr>
          <p:spPr bwMode="auto">
            <a:xfrm>
              <a:off x="1293831" y="2457034"/>
              <a:ext cx="521935" cy="553337"/>
            </a:xfrm>
            <a:custGeom>
              <a:avLst/>
              <a:gdLst>
                <a:gd name="T0" fmla="*/ 1929 w 2022"/>
                <a:gd name="T1" fmla="*/ 516 h 2267"/>
                <a:gd name="T2" fmla="*/ 1929 w 2022"/>
                <a:gd name="T3" fmla="*/ 516 h 2267"/>
                <a:gd name="T4" fmla="*/ 1929 w 2022"/>
                <a:gd name="T5" fmla="*/ 540 h 2267"/>
                <a:gd name="T6" fmla="*/ 1007 w 2022"/>
                <a:gd name="T7" fmla="*/ 1054 h 2267"/>
                <a:gd name="T8" fmla="*/ 85 w 2022"/>
                <a:gd name="T9" fmla="*/ 540 h 2267"/>
                <a:gd name="T10" fmla="*/ 85 w 2022"/>
                <a:gd name="T11" fmla="*/ 516 h 2267"/>
                <a:gd name="T12" fmla="*/ 1007 w 2022"/>
                <a:gd name="T13" fmla="*/ 0 h 2267"/>
                <a:gd name="T14" fmla="*/ 1929 w 2022"/>
                <a:gd name="T15" fmla="*/ 516 h 2267"/>
                <a:gd name="T16" fmla="*/ 1929 w 2022"/>
                <a:gd name="T17" fmla="*/ 516 h 2267"/>
                <a:gd name="T18" fmla="*/ 1097 w 2022"/>
                <a:gd name="T19" fmla="*/ 1213 h 2267"/>
                <a:gd name="T20" fmla="*/ 1097 w 2022"/>
                <a:gd name="T21" fmla="*/ 2267 h 2267"/>
                <a:gd name="T22" fmla="*/ 2022 w 2022"/>
                <a:gd name="T23" fmla="*/ 1750 h 2267"/>
                <a:gd name="T24" fmla="*/ 2022 w 2022"/>
                <a:gd name="T25" fmla="*/ 696 h 2267"/>
                <a:gd name="T26" fmla="*/ 1097 w 2022"/>
                <a:gd name="T27" fmla="*/ 1213 h 2267"/>
                <a:gd name="T28" fmla="*/ 1097 w 2022"/>
                <a:gd name="T29" fmla="*/ 1213 h 2267"/>
                <a:gd name="T30" fmla="*/ 1097 w 2022"/>
                <a:gd name="T31" fmla="*/ 1213 h 2267"/>
                <a:gd name="T32" fmla="*/ 917 w 2022"/>
                <a:gd name="T33" fmla="*/ 1213 h 2267"/>
                <a:gd name="T34" fmla="*/ 0 w 2022"/>
                <a:gd name="T35" fmla="*/ 696 h 2267"/>
                <a:gd name="T36" fmla="*/ 0 w 2022"/>
                <a:gd name="T37" fmla="*/ 1750 h 2267"/>
                <a:gd name="T38" fmla="*/ 917 w 2022"/>
                <a:gd name="T39" fmla="*/ 2267 h 2267"/>
                <a:gd name="T40" fmla="*/ 917 w 2022"/>
                <a:gd name="T41" fmla="*/ 1213 h 2267"/>
                <a:gd name="T42" fmla="*/ 917 w 2022"/>
                <a:gd name="T43" fmla="*/ 1213 h 2267"/>
                <a:gd name="T44" fmla="*/ 917 w 2022"/>
                <a:gd name="T45" fmla="*/ 1213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2" h="2267">
                  <a:moveTo>
                    <a:pt x="1929" y="516"/>
                  </a:moveTo>
                  <a:lnTo>
                    <a:pt x="1929" y="516"/>
                  </a:lnTo>
                  <a:lnTo>
                    <a:pt x="1929" y="540"/>
                  </a:lnTo>
                  <a:lnTo>
                    <a:pt x="1007" y="1054"/>
                  </a:lnTo>
                  <a:lnTo>
                    <a:pt x="85" y="540"/>
                  </a:lnTo>
                  <a:lnTo>
                    <a:pt x="85" y="516"/>
                  </a:lnTo>
                  <a:lnTo>
                    <a:pt x="1007" y="0"/>
                  </a:lnTo>
                  <a:lnTo>
                    <a:pt x="1929" y="516"/>
                  </a:lnTo>
                  <a:lnTo>
                    <a:pt x="1929" y="516"/>
                  </a:lnTo>
                  <a:close/>
                  <a:moveTo>
                    <a:pt x="1097" y="1213"/>
                  </a:moveTo>
                  <a:lnTo>
                    <a:pt x="1097" y="2267"/>
                  </a:lnTo>
                  <a:lnTo>
                    <a:pt x="2022" y="1750"/>
                  </a:lnTo>
                  <a:lnTo>
                    <a:pt x="2022" y="696"/>
                  </a:lnTo>
                  <a:lnTo>
                    <a:pt x="1097" y="1213"/>
                  </a:lnTo>
                  <a:lnTo>
                    <a:pt x="1097" y="1213"/>
                  </a:lnTo>
                  <a:lnTo>
                    <a:pt x="1097" y="1213"/>
                  </a:lnTo>
                  <a:close/>
                  <a:moveTo>
                    <a:pt x="917" y="1213"/>
                  </a:moveTo>
                  <a:lnTo>
                    <a:pt x="0" y="696"/>
                  </a:lnTo>
                  <a:lnTo>
                    <a:pt x="0" y="1750"/>
                  </a:lnTo>
                  <a:lnTo>
                    <a:pt x="917" y="2267"/>
                  </a:lnTo>
                  <a:lnTo>
                    <a:pt x="917" y="1213"/>
                  </a:lnTo>
                  <a:lnTo>
                    <a:pt x="917" y="1213"/>
                  </a:lnTo>
                  <a:lnTo>
                    <a:pt x="917" y="1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9" name="Group 78"/>
            <p:cNvGrpSpPr/>
            <p:nvPr/>
          </p:nvGrpSpPr>
          <p:grpSpPr>
            <a:xfrm>
              <a:off x="548958" y="4200631"/>
              <a:ext cx="2011680" cy="899777"/>
              <a:chOff x="639367" y="4244161"/>
              <a:chExt cx="1607290" cy="718903"/>
            </a:xfrm>
          </p:grpSpPr>
          <p:sp>
            <p:nvSpPr>
              <p:cNvPr id="80" name="Freeform 13"/>
              <p:cNvSpPr>
                <a:spLocks noChangeAspect="1" noEditPoints="1"/>
              </p:cNvSpPr>
              <p:nvPr/>
            </p:nvSpPr>
            <p:spPr bwMode="auto">
              <a:xfrm>
                <a:off x="639367" y="4244161"/>
                <a:ext cx="1607290" cy="718903"/>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22"/>
              <p:cNvSpPr>
                <a:spLocks noChangeAspect="1" noEditPoints="1"/>
              </p:cNvSpPr>
              <p:nvPr/>
            </p:nvSpPr>
            <p:spPr bwMode="auto">
              <a:xfrm>
                <a:off x="812145" y="4513218"/>
                <a:ext cx="1261734" cy="180789"/>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91" name="Rectangle 90"/>
          <p:cNvSpPr/>
          <p:nvPr/>
        </p:nvSpPr>
        <p:spPr bwMode="auto">
          <a:xfrm>
            <a:off x="3292157" y="5695698"/>
            <a:ext cx="3447160" cy="544765"/>
          </a:xfrm>
          <a:prstGeom prst="rect">
            <a:avLst/>
          </a:prstGeom>
          <a:noFill/>
          <a:ln w="63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304" rIns="182854" bIns="146304" numCol="1" spcCol="0" rtlCol="0" fromWordArt="0" anchor="b" anchorCtr="0" forceAA="0" compatLnSpc="1">
            <a:prstTxWarp prst="textNoShape">
              <a:avLst/>
            </a:prstTxWarp>
            <a:spAutoFit/>
          </a:bodyPr>
          <a:lstStyle/>
          <a:p>
            <a:pPr marL="0" marR="0" lvl="0" indent="0" defTabSz="932563"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Write once, deploy anywhere</a:t>
            </a:r>
          </a:p>
        </p:txBody>
      </p:sp>
      <p:grpSp>
        <p:nvGrpSpPr>
          <p:cNvPr id="104" name="Group 103"/>
          <p:cNvGrpSpPr/>
          <p:nvPr/>
        </p:nvGrpSpPr>
        <p:grpSpPr>
          <a:xfrm>
            <a:off x="9603105" y="2011363"/>
            <a:ext cx="2560320" cy="3886200"/>
            <a:chOff x="9603105" y="2011363"/>
            <a:chExt cx="2560320" cy="3886200"/>
          </a:xfrm>
        </p:grpSpPr>
        <p:sp>
          <p:nvSpPr>
            <p:cNvPr id="53" name="Rectangle 52"/>
            <p:cNvSpPr/>
            <p:nvPr/>
          </p:nvSpPr>
          <p:spPr bwMode="auto">
            <a:xfrm>
              <a:off x="9603105" y="2011363"/>
              <a:ext cx="2560320" cy="3886200"/>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304" rIns="182854" bIns="146304" numCol="1" spcCol="0" rtlCol="0" fromWordArt="0" anchor="b"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Container Management</a:t>
              </a:r>
            </a:p>
          </p:txBody>
        </p:sp>
        <p:sp>
          <p:nvSpPr>
            <p:cNvPr id="95" name="Rectangle 94"/>
            <p:cNvSpPr/>
            <p:nvPr/>
          </p:nvSpPr>
          <p:spPr bwMode="auto">
            <a:xfrm>
              <a:off x="9785985" y="2237247"/>
              <a:ext cx="2194560" cy="914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base" latinLnBrk="0" hangingPunct="1">
                <a:lnSpc>
                  <a:spcPct val="90000"/>
                </a:lnSpc>
                <a:spcBef>
                  <a:spcPct val="0"/>
                </a:spcBef>
                <a:spcAft>
                  <a:spcPts val="600"/>
                </a:spcAft>
                <a:buClrTx/>
                <a:buSzTx/>
                <a:buFontTx/>
                <a:buNone/>
                <a:tabLst/>
                <a:defRPr/>
              </a:pPr>
              <a:r>
                <a:rPr kumimoji="0" lang="en-US" sz="20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Docker</a:t>
              </a:r>
            </a:p>
          </p:txBody>
        </p:sp>
        <p:sp>
          <p:nvSpPr>
            <p:cNvPr id="96" name="Rectangle 95"/>
            <p:cNvSpPr/>
            <p:nvPr/>
          </p:nvSpPr>
          <p:spPr bwMode="auto">
            <a:xfrm>
              <a:off x="9785985" y="3211628"/>
              <a:ext cx="2194560" cy="914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base" latinLnBrk="0" hangingPunct="1">
                <a:lnSpc>
                  <a:spcPct val="90000"/>
                </a:lnSpc>
                <a:spcBef>
                  <a:spcPct val="0"/>
                </a:spcBef>
                <a:spcAft>
                  <a:spcPts val="600"/>
                </a:spcAft>
                <a:buClrTx/>
                <a:buSzTx/>
                <a:buFontTx/>
                <a:buNone/>
                <a:tabLst/>
                <a:defRPr/>
              </a:pPr>
              <a:r>
                <a:rPr kumimoji="0" lang="en-US" sz="20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PowerShell</a:t>
              </a:r>
            </a:p>
          </p:txBody>
        </p:sp>
        <p:sp>
          <p:nvSpPr>
            <p:cNvPr id="97" name="Rectangle 96"/>
            <p:cNvSpPr/>
            <p:nvPr/>
          </p:nvSpPr>
          <p:spPr bwMode="auto">
            <a:xfrm>
              <a:off x="9785985" y="4186008"/>
              <a:ext cx="2194560" cy="914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base" latinLnBrk="0" hangingPunct="1">
                <a:lnSpc>
                  <a:spcPct val="90000"/>
                </a:lnSpc>
                <a:spcBef>
                  <a:spcPct val="0"/>
                </a:spcBef>
                <a:spcAft>
                  <a:spcPts val="600"/>
                </a:spcAft>
                <a:buClrTx/>
                <a:buSzTx/>
                <a:buFontTx/>
                <a:buNone/>
                <a:tabLst/>
                <a:defRPr/>
              </a:pPr>
              <a:r>
                <a:rPr kumimoji="0" lang="en-US" sz="2000" b="1" i="0" u="none" strike="noStrike" kern="0" cap="none" spc="0" normalizeH="0" baseline="0" noProof="0" dirty="0">
                  <a:ln>
                    <a:noFill/>
                  </a:ln>
                  <a:gradFill>
                    <a:gsLst>
                      <a:gs pos="67327">
                        <a:schemeClr val="tx1"/>
                      </a:gs>
                      <a:gs pos="44000">
                        <a:schemeClr val="tx1"/>
                      </a:gs>
                    </a:gsLst>
                    <a:lin ang="5400000" scaled="1"/>
                  </a:gradFill>
                  <a:effectLst/>
                  <a:uLnTx/>
                  <a:uFillTx/>
                  <a:latin typeface="+mj-lt"/>
                </a:rPr>
                <a:t>Others</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508" y="2685549"/>
              <a:ext cx="1286541" cy="307486"/>
            </a:xfrm>
            <a:prstGeom prst="rect">
              <a:avLst/>
            </a:prstGeom>
          </p:spPr>
        </p:pic>
        <p:sp>
          <p:nvSpPr>
            <p:cNvPr id="99" name="Freeform 6"/>
            <p:cNvSpPr>
              <a:spLocks noChangeAspect="1" noEditPoints="1"/>
            </p:cNvSpPr>
            <p:nvPr/>
          </p:nvSpPr>
          <p:spPr bwMode="auto">
            <a:xfrm>
              <a:off x="11374609" y="4537382"/>
              <a:ext cx="457481" cy="381417"/>
            </a:xfrm>
            <a:custGeom>
              <a:avLst/>
              <a:gdLst>
                <a:gd name="T0" fmla="*/ 173 w 349"/>
                <a:gd name="T1" fmla="*/ 256 h 291"/>
                <a:gd name="T2" fmla="*/ 160 w 349"/>
                <a:gd name="T3" fmla="*/ 255 h 291"/>
                <a:gd name="T4" fmla="*/ 149 w 349"/>
                <a:gd name="T5" fmla="*/ 253 h 291"/>
                <a:gd name="T6" fmla="*/ 139 w 349"/>
                <a:gd name="T7" fmla="*/ 250 h 291"/>
                <a:gd name="T8" fmla="*/ 130 w 349"/>
                <a:gd name="T9" fmla="*/ 247 h 291"/>
                <a:gd name="T10" fmla="*/ 121 w 349"/>
                <a:gd name="T11" fmla="*/ 243 h 291"/>
                <a:gd name="T12" fmla="*/ 96 w 349"/>
                <a:gd name="T13" fmla="*/ 223 h 291"/>
                <a:gd name="T14" fmla="*/ 88 w 349"/>
                <a:gd name="T15" fmla="*/ 214 h 291"/>
                <a:gd name="T16" fmla="*/ 93 w 349"/>
                <a:gd name="T17" fmla="*/ 146 h 291"/>
                <a:gd name="T18" fmla="*/ 0 w 349"/>
                <a:gd name="T19" fmla="*/ 146 h 291"/>
                <a:gd name="T20" fmla="*/ 54 w 349"/>
                <a:gd name="T21" fmla="*/ 228 h 291"/>
                <a:gd name="T22" fmla="*/ 60 w 349"/>
                <a:gd name="T23" fmla="*/ 236 h 291"/>
                <a:gd name="T24" fmla="*/ 71 w 349"/>
                <a:gd name="T25" fmla="*/ 248 h 291"/>
                <a:gd name="T26" fmla="*/ 104 w 349"/>
                <a:gd name="T27" fmla="*/ 273 h 291"/>
                <a:gd name="T28" fmla="*/ 116 w 349"/>
                <a:gd name="T29" fmla="*/ 279 h 291"/>
                <a:gd name="T30" fmla="*/ 128 w 349"/>
                <a:gd name="T31" fmla="*/ 283 h 291"/>
                <a:gd name="T32" fmla="*/ 141 w 349"/>
                <a:gd name="T33" fmla="*/ 287 h 291"/>
                <a:gd name="T34" fmla="*/ 149 w 349"/>
                <a:gd name="T35" fmla="*/ 289 h 291"/>
                <a:gd name="T36" fmla="*/ 160 w 349"/>
                <a:gd name="T37" fmla="*/ 290 h 291"/>
                <a:gd name="T38" fmla="*/ 258 w 349"/>
                <a:gd name="T39" fmla="*/ 265 h 291"/>
                <a:gd name="T40" fmla="*/ 237 w 349"/>
                <a:gd name="T41" fmla="*/ 236 h 291"/>
                <a:gd name="T42" fmla="*/ 294 w 349"/>
                <a:gd name="T43" fmla="*/ 63 h 291"/>
                <a:gd name="T44" fmla="*/ 287 w 349"/>
                <a:gd name="T45" fmla="*/ 54 h 291"/>
                <a:gd name="T46" fmla="*/ 232 w 349"/>
                <a:gd name="T47" fmla="*/ 12 h 291"/>
                <a:gd name="T48" fmla="*/ 220 w 349"/>
                <a:gd name="T49" fmla="*/ 8 h 291"/>
                <a:gd name="T50" fmla="*/ 207 w 349"/>
                <a:gd name="T51" fmla="*/ 4 h 291"/>
                <a:gd name="T52" fmla="*/ 199 w 349"/>
                <a:gd name="T53" fmla="*/ 2 h 291"/>
                <a:gd name="T54" fmla="*/ 188 w 349"/>
                <a:gd name="T55" fmla="*/ 1 h 291"/>
                <a:gd name="T56" fmla="*/ 174 w 349"/>
                <a:gd name="T57" fmla="*/ 0 h 291"/>
                <a:gd name="T58" fmla="*/ 91 w 349"/>
                <a:gd name="T59" fmla="*/ 27 h 291"/>
                <a:gd name="T60" fmla="*/ 111 w 349"/>
                <a:gd name="T61" fmla="*/ 55 h 291"/>
                <a:gd name="T62" fmla="*/ 185 w 349"/>
                <a:gd name="T63" fmla="*/ 36 h 291"/>
                <a:gd name="T64" fmla="*/ 195 w 349"/>
                <a:gd name="T65" fmla="*/ 37 h 291"/>
                <a:gd name="T66" fmla="*/ 206 w 349"/>
                <a:gd name="T67" fmla="*/ 40 h 291"/>
                <a:gd name="T68" fmla="*/ 217 w 349"/>
                <a:gd name="T69" fmla="*/ 44 h 291"/>
                <a:gd name="T70" fmla="*/ 259 w 349"/>
                <a:gd name="T71" fmla="*/ 75 h 291"/>
                <a:gd name="T72" fmla="*/ 285 w 349"/>
                <a:gd name="T73" fmla="*/ 146 h 291"/>
                <a:gd name="T74" fmla="*/ 302 w 349"/>
                <a:gd name="T75" fmla="*/ 215 h 291"/>
                <a:gd name="T76" fmla="*/ 320 w 349"/>
                <a:gd name="T77"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9" h="291">
                  <a:moveTo>
                    <a:pt x="237" y="236"/>
                  </a:moveTo>
                  <a:cubicBezTo>
                    <a:pt x="218" y="250"/>
                    <a:pt x="196" y="256"/>
                    <a:pt x="173" y="256"/>
                  </a:cubicBezTo>
                  <a:cubicBezTo>
                    <a:pt x="170" y="256"/>
                    <a:pt x="167" y="256"/>
                    <a:pt x="164" y="256"/>
                  </a:cubicBezTo>
                  <a:cubicBezTo>
                    <a:pt x="163" y="255"/>
                    <a:pt x="161" y="255"/>
                    <a:pt x="160" y="255"/>
                  </a:cubicBezTo>
                  <a:cubicBezTo>
                    <a:pt x="158" y="255"/>
                    <a:pt x="155" y="254"/>
                    <a:pt x="153" y="254"/>
                  </a:cubicBezTo>
                  <a:cubicBezTo>
                    <a:pt x="152" y="254"/>
                    <a:pt x="150" y="253"/>
                    <a:pt x="149" y="253"/>
                  </a:cubicBezTo>
                  <a:cubicBezTo>
                    <a:pt x="147" y="253"/>
                    <a:pt x="144" y="252"/>
                    <a:pt x="142" y="251"/>
                  </a:cubicBezTo>
                  <a:cubicBezTo>
                    <a:pt x="141" y="251"/>
                    <a:pt x="140" y="251"/>
                    <a:pt x="139" y="250"/>
                  </a:cubicBezTo>
                  <a:cubicBezTo>
                    <a:pt x="137" y="249"/>
                    <a:pt x="134" y="249"/>
                    <a:pt x="132" y="248"/>
                  </a:cubicBezTo>
                  <a:cubicBezTo>
                    <a:pt x="131" y="247"/>
                    <a:pt x="131" y="247"/>
                    <a:pt x="130" y="247"/>
                  </a:cubicBezTo>
                  <a:cubicBezTo>
                    <a:pt x="127" y="246"/>
                    <a:pt x="124" y="244"/>
                    <a:pt x="122" y="243"/>
                  </a:cubicBezTo>
                  <a:cubicBezTo>
                    <a:pt x="121" y="243"/>
                    <a:pt x="121" y="243"/>
                    <a:pt x="121" y="243"/>
                  </a:cubicBezTo>
                  <a:cubicBezTo>
                    <a:pt x="112" y="237"/>
                    <a:pt x="103" y="231"/>
                    <a:pt x="96" y="224"/>
                  </a:cubicBezTo>
                  <a:cubicBezTo>
                    <a:pt x="96" y="224"/>
                    <a:pt x="96" y="223"/>
                    <a:pt x="96" y="223"/>
                  </a:cubicBezTo>
                  <a:cubicBezTo>
                    <a:pt x="93" y="221"/>
                    <a:pt x="91" y="219"/>
                    <a:pt x="89" y="216"/>
                  </a:cubicBezTo>
                  <a:cubicBezTo>
                    <a:pt x="89" y="216"/>
                    <a:pt x="88" y="215"/>
                    <a:pt x="88" y="214"/>
                  </a:cubicBezTo>
                  <a:cubicBezTo>
                    <a:pt x="73" y="196"/>
                    <a:pt x="64" y="172"/>
                    <a:pt x="64" y="146"/>
                  </a:cubicBezTo>
                  <a:cubicBezTo>
                    <a:pt x="93" y="146"/>
                    <a:pt x="93" y="146"/>
                    <a:pt x="93" y="146"/>
                  </a:cubicBezTo>
                  <a:cubicBezTo>
                    <a:pt x="46" y="76"/>
                    <a:pt x="46" y="76"/>
                    <a:pt x="46" y="76"/>
                  </a:cubicBezTo>
                  <a:cubicBezTo>
                    <a:pt x="0" y="146"/>
                    <a:pt x="0" y="146"/>
                    <a:pt x="0" y="146"/>
                  </a:cubicBezTo>
                  <a:cubicBezTo>
                    <a:pt x="29" y="146"/>
                    <a:pt x="29" y="146"/>
                    <a:pt x="29" y="146"/>
                  </a:cubicBezTo>
                  <a:cubicBezTo>
                    <a:pt x="29" y="176"/>
                    <a:pt x="38" y="205"/>
                    <a:pt x="54" y="228"/>
                  </a:cubicBezTo>
                  <a:cubicBezTo>
                    <a:pt x="55" y="228"/>
                    <a:pt x="55" y="229"/>
                    <a:pt x="55" y="229"/>
                  </a:cubicBezTo>
                  <a:cubicBezTo>
                    <a:pt x="57" y="231"/>
                    <a:pt x="59" y="234"/>
                    <a:pt x="60" y="236"/>
                  </a:cubicBezTo>
                  <a:cubicBezTo>
                    <a:pt x="61" y="237"/>
                    <a:pt x="62" y="238"/>
                    <a:pt x="62" y="238"/>
                  </a:cubicBezTo>
                  <a:cubicBezTo>
                    <a:pt x="65" y="242"/>
                    <a:pt x="68" y="245"/>
                    <a:pt x="71" y="248"/>
                  </a:cubicBezTo>
                  <a:cubicBezTo>
                    <a:pt x="71" y="248"/>
                    <a:pt x="71" y="248"/>
                    <a:pt x="72" y="249"/>
                  </a:cubicBezTo>
                  <a:cubicBezTo>
                    <a:pt x="81" y="258"/>
                    <a:pt x="92" y="266"/>
                    <a:pt x="104" y="273"/>
                  </a:cubicBezTo>
                  <a:cubicBezTo>
                    <a:pt x="104" y="273"/>
                    <a:pt x="105" y="273"/>
                    <a:pt x="105" y="274"/>
                  </a:cubicBezTo>
                  <a:cubicBezTo>
                    <a:pt x="109" y="275"/>
                    <a:pt x="112" y="277"/>
                    <a:pt x="116" y="279"/>
                  </a:cubicBezTo>
                  <a:cubicBezTo>
                    <a:pt x="117" y="279"/>
                    <a:pt x="117" y="279"/>
                    <a:pt x="118" y="280"/>
                  </a:cubicBezTo>
                  <a:cubicBezTo>
                    <a:pt x="121" y="281"/>
                    <a:pt x="125" y="282"/>
                    <a:pt x="128" y="283"/>
                  </a:cubicBezTo>
                  <a:cubicBezTo>
                    <a:pt x="129" y="284"/>
                    <a:pt x="131" y="284"/>
                    <a:pt x="132" y="285"/>
                  </a:cubicBezTo>
                  <a:cubicBezTo>
                    <a:pt x="135" y="286"/>
                    <a:pt x="138" y="286"/>
                    <a:pt x="141" y="287"/>
                  </a:cubicBezTo>
                  <a:cubicBezTo>
                    <a:pt x="143" y="287"/>
                    <a:pt x="145" y="288"/>
                    <a:pt x="146" y="288"/>
                  </a:cubicBezTo>
                  <a:cubicBezTo>
                    <a:pt x="147" y="288"/>
                    <a:pt x="148" y="289"/>
                    <a:pt x="149" y="289"/>
                  </a:cubicBezTo>
                  <a:cubicBezTo>
                    <a:pt x="152" y="289"/>
                    <a:pt x="154" y="290"/>
                    <a:pt x="157" y="290"/>
                  </a:cubicBezTo>
                  <a:cubicBezTo>
                    <a:pt x="158" y="290"/>
                    <a:pt x="159" y="290"/>
                    <a:pt x="160" y="290"/>
                  </a:cubicBezTo>
                  <a:cubicBezTo>
                    <a:pt x="165" y="291"/>
                    <a:pt x="170" y="291"/>
                    <a:pt x="174" y="291"/>
                  </a:cubicBezTo>
                  <a:cubicBezTo>
                    <a:pt x="204" y="291"/>
                    <a:pt x="233" y="282"/>
                    <a:pt x="258" y="265"/>
                  </a:cubicBezTo>
                  <a:cubicBezTo>
                    <a:pt x="265" y="259"/>
                    <a:pt x="267" y="248"/>
                    <a:pt x="262" y="240"/>
                  </a:cubicBezTo>
                  <a:cubicBezTo>
                    <a:pt x="256" y="232"/>
                    <a:pt x="245" y="231"/>
                    <a:pt x="237" y="236"/>
                  </a:cubicBezTo>
                  <a:close/>
                  <a:moveTo>
                    <a:pt x="320" y="146"/>
                  </a:moveTo>
                  <a:cubicBezTo>
                    <a:pt x="319" y="115"/>
                    <a:pt x="310" y="87"/>
                    <a:pt x="294" y="63"/>
                  </a:cubicBezTo>
                  <a:cubicBezTo>
                    <a:pt x="294" y="63"/>
                    <a:pt x="293" y="63"/>
                    <a:pt x="293" y="62"/>
                  </a:cubicBezTo>
                  <a:cubicBezTo>
                    <a:pt x="291" y="59"/>
                    <a:pt x="289" y="57"/>
                    <a:pt x="287" y="54"/>
                  </a:cubicBezTo>
                  <a:cubicBezTo>
                    <a:pt x="287" y="54"/>
                    <a:pt x="286" y="53"/>
                    <a:pt x="286" y="53"/>
                  </a:cubicBezTo>
                  <a:cubicBezTo>
                    <a:pt x="271" y="35"/>
                    <a:pt x="253" y="21"/>
                    <a:pt x="232" y="12"/>
                  </a:cubicBezTo>
                  <a:cubicBezTo>
                    <a:pt x="231" y="12"/>
                    <a:pt x="231" y="12"/>
                    <a:pt x="230" y="11"/>
                  </a:cubicBezTo>
                  <a:cubicBezTo>
                    <a:pt x="227" y="10"/>
                    <a:pt x="223" y="9"/>
                    <a:pt x="220" y="8"/>
                  </a:cubicBezTo>
                  <a:cubicBezTo>
                    <a:pt x="219" y="7"/>
                    <a:pt x="217" y="7"/>
                    <a:pt x="216" y="6"/>
                  </a:cubicBezTo>
                  <a:cubicBezTo>
                    <a:pt x="213" y="6"/>
                    <a:pt x="210" y="5"/>
                    <a:pt x="207" y="4"/>
                  </a:cubicBezTo>
                  <a:cubicBezTo>
                    <a:pt x="205" y="4"/>
                    <a:pt x="204" y="3"/>
                    <a:pt x="202" y="3"/>
                  </a:cubicBezTo>
                  <a:cubicBezTo>
                    <a:pt x="201" y="3"/>
                    <a:pt x="200" y="3"/>
                    <a:pt x="199" y="2"/>
                  </a:cubicBezTo>
                  <a:cubicBezTo>
                    <a:pt x="197" y="2"/>
                    <a:pt x="195" y="2"/>
                    <a:pt x="192" y="2"/>
                  </a:cubicBezTo>
                  <a:cubicBezTo>
                    <a:pt x="191" y="1"/>
                    <a:pt x="189" y="1"/>
                    <a:pt x="188" y="1"/>
                  </a:cubicBezTo>
                  <a:cubicBezTo>
                    <a:pt x="184" y="1"/>
                    <a:pt x="180" y="0"/>
                    <a:pt x="176" y="0"/>
                  </a:cubicBezTo>
                  <a:cubicBezTo>
                    <a:pt x="175" y="0"/>
                    <a:pt x="175" y="0"/>
                    <a:pt x="174" y="0"/>
                  </a:cubicBezTo>
                  <a:cubicBezTo>
                    <a:pt x="174" y="0"/>
                    <a:pt x="174" y="0"/>
                    <a:pt x="174" y="0"/>
                  </a:cubicBezTo>
                  <a:cubicBezTo>
                    <a:pt x="144" y="0"/>
                    <a:pt x="115" y="9"/>
                    <a:pt x="91" y="27"/>
                  </a:cubicBezTo>
                  <a:cubicBezTo>
                    <a:pt x="83" y="32"/>
                    <a:pt x="81" y="43"/>
                    <a:pt x="86" y="51"/>
                  </a:cubicBezTo>
                  <a:cubicBezTo>
                    <a:pt x="92" y="59"/>
                    <a:pt x="103" y="61"/>
                    <a:pt x="111" y="55"/>
                  </a:cubicBezTo>
                  <a:cubicBezTo>
                    <a:pt x="130" y="42"/>
                    <a:pt x="152" y="35"/>
                    <a:pt x="175" y="35"/>
                  </a:cubicBezTo>
                  <a:cubicBezTo>
                    <a:pt x="178" y="35"/>
                    <a:pt x="181" y="35"/>
                    <a:pt x="185" y="36"/>
                  </a:cubicBezTo>
                  <a:cubicBezTo>
                    <a:pt x="186" y="36"/>
                    <a:pt x="187" y="36"/>
                    <a:pt x="188" y="36"/>
                  </a:cubicBezTo>
                  <a:cubicBezTo>
                    <a:pt x="190" y="36"/>
                    <a:pt x="193" y="37"/>
                    <a:pt x="195" y="37"/>
                  </a:cubicBezTo>
                  <a:cubicBezTo>
                    <a:pt x="196" y="37"/>
                    <a:pt x="198" y="38"/>
                    <a:pt x="199" y="38"/>
                  </a:cubicBezTo>
                  <a:cubicBezTo>
                    <a:pt x="201" y="39"/>
                    <a:pt x="204" y="39"/>
                    <a:pt x="206" y="40"/>
                  </a:cubicBezTo>
                  <a:cubicBezTo>
                    <a:pt x="207" y="40"/>
                    <a:pt x="208" y="40"/>
                    <a:pt x="209" y="41"/>
                  </a:cubicBezTo>
                  <a:cubicBezTo>
                    <a:pt x="211" y="42"/>
                    <a:pt x="214" y="43"/>
                    <a:pt x="217" y="44"/>
                  </a:cubicBezTo>
                  <a:cubicBezTo>
                    <a:pt x="217" y="44"/>
                    <a:pt x="217" y="44"/>
                    <a:pt x="218" y="44"/>
                  </a:cubicBezTo>
                  <a:cubicBezTo>
                    <a:pt x="234" y="51"/>
                    <a:pt x="248" y="62"/>
                    <a:pt x="259" y="75"/>
                  </a:cubicBezTo>
                  <a:cubicBezTo>
                    <a:pt x="259" y="75"/>
                    <a:pt x="259" y="76"/>
                    <a:pt x="259" y="76"/>
                  </a:cubicBezTo>
                  <a:cubicBezTo>
                    <a:pt x="275" y="95"/>
                    <a:pt x="285" y="119"/>
                    <a:pt x="285" y="146"/>
                  </a:cubicBezTo>
                  <a:cubicBezTo>
                    <a:pt x="255" y="146"/>
                    <a:pt x="255" y="146"/>
                    <a:pt x="255" y="146"/>
                  </a:cubicBezTo>
                  <a:cubicBezTo>
                    <a:pt x="302" y="215"/>
                    <a:pt x="302" y="215"/>
                    <a:pt x="302" y="215"/>
                  </a:cubicBezTo>
                  <a:cubicBezTo>
                    <a:pt x="349" y="146"/>
                    <a:pt x="349" y="146"/>
                    <a:pt x="349" y="146"/>
                  </a:cubicBezTo>
                  <a:lnTo>
                    <a:pt x="320" y="14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650" y="3519774"/>
              <a:ext cx="560261" cy="560261"/>
            </a:xfrm>
            <a:prstGeom prst="rect">
              <a:avLst/>
            </a:prstGeom>
          </p:spPr>
        </p:pic>
      </p:grpSp>
      <p:grpSp>
        <p:nvGrpSpPr>
          <p:cNvPr id="102" name="Group 101"/>
          <p:cNvGrpSpPr/>
          <p:nvPr/>
        </p:nvGrpSpPr>
        <p:grpSpPr>
          <a:xfrm>
            <a:off x="2834958" y="3026571"/>
            <a:ext cx="640079" cy="1974435"/>
            <a:chOff x="2834958" y="3026571"/>
            <a:chExt cx="640079" cy="1974435"/>
          </a:xfrm>
        </p:grpSpPr>
        <p:cxnSp>
          <p:nvCxnSpPr>
            <p:cNvPr id="89" name="Straight Arrow Connector 48"/>
            <p:cNvCxnSpPr>
              <a:stCxn id="90" idx="1"/>
              <a:endCxn id="49" idx="3"/>
            </p:cNvCxnSpPr>
            <p:nvPr/>
          </p:nvCxnSpPr>
          <p:spPr>
            <a:xfrm flipH="1">
              <a:off x="2834958" y="3026571"/>
              <a:ext cx="640079" cy="927892"/>
            </a:xfrm>
            <a:prstGeom prst="straightConnector1">
              <a:avLst/>
            </a:prstGeom>
            <a:noFill/>
            <a:ln w="28575" cap="flat">
              <a:solidFill>
                <a:schemeClr val="tx1"/>
              </a:solidFill>
              <a:prstDash val="solid"/>
              <a:miter lim="800000"/>
              <a:headEnd type="triangle" w="lg" len="med"/>
              <a:tailEnd type="none" w="lg" len="sm"/>
            </a:ln>
            <a:extLst>
              <a:ext uri="{909E8E84-426E-40DD-AFC4-6F175D3DCCD1}">
                <a14:hiddenFill xmlns:a14="http://schemas.microsoft.com/office/drawing/2010/main">
                  <a:solidFill>
                    <a:srgbClr val="FFFFFF"/>
                  </a:solidFill>
                </a14:hiddenFill>
              </a:ext>
            </a:extLst>
          </p:spPr>
        </p:cxnSp>
        <p:cxnSp>
          <p:nvCxnSpPr>
            <p:cNvPr id="100" name="Straight Arrow Connector 48"/>
            <p:cNvCxnSpPr>
              <a:stCxn id="22" idx="1"/>
              <a:endCxn id="49" idx="3"/>
            </p:cNvCxnSpPr>
            <p:nvPr/>
          </p:nvCxnSpPr>
          <p:spPr>
            <a:xfrm flipH="1" flipV="1">
              <a:off x="2834958" y="3954463"/>
              <a:ext cx="640079" cy="1046543"/>
            </a:xfrm>
            <a:prstGeom prst="straightConnector1">
              <a:avLst/>
            </a:prstGeom>
            <a:noFill/>
            <a:ln w="28575" cap="flat">
              <a:solidFill>
                <a:schemeClr val="tx1"/>
              </a:solidFill>
              <a:prstDash val="solid"/>
              <a:miter lim="800000"/>
              <a:headEnd type="triangle" w="lg" len="med"/>
              <a:tailEnd type="none" w="lg" len="sm"/>
            </a:ln>
            <a:extLst>
              <a:ext uri="{909E8E84-426E-40DD-AFC4-6F175D3DCCD1}">
                <a14:hiddenFill xmlns:a14="http://schemas.microsoft.com/office/drawing/2010/main">
                  <a:solidFill>
                    <a:srgbClr val="FFFFFF"/>
                  </a:solidFill>
                </a14:hiddenFill>
              </a:ext>
            </a:extLst>
          </p:spPr>
        </p:cxnSp>
      </p:grpSp>
      <p:grpSp>
        <p:nvGrpSpPr>
          <p:cNvPr id="37" name="Group 36"/>
          <p:cNvGrpSpPr/>
          <p:nvPr/>
        </p:nvGrpSpPr>
        <p:grpSpPr>
          <a:xfrm>
            <a:off x="9145566" y="3026570"/>
            <a:ext cx="457539" cy="1974435"/>
            <a:chOff x="9145566" y="3026570"/>
            <a:chExt cx="457539" cy="1974435"/>
          </a:xfrm>
        </p:grpSpPr>
        <p:sp>
          <p:nvSpPr>
            <p:cNvPr id="101" name="Freeform 5"/>
            <p:cNvSpPr>
              <a:spLocks/>
            </p:cNvSpPr>
            <p:nvPr/>
          </p:nvSpPr>
          <p:spPr bwMode="auto">
            <a:xfrm flipH="1">
              <a:off x="9145566" y="3026570"/>
              <a:ext cx="212368" cy="1974435"/>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28575" cap="flat">
              <a:solidFill>
                <a:schemeClr val="tx1"/>
              </a:solidFill>
              <a:prstDash val="solid"/>
              <a:miter lim="800000"/>
              <a:headEnd type="none" w="lg" len="med"/>
              <a:tailEnd type="none" w="lg"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6" name="Straight Connector 35"/>
            <p:cNvCxnSpPr>
              <a:stCxn id="53" idx="1"/>
            </p:cNvCxnSpPr>
            <p:nvPr/>
          </p:nvCxnSpPr>
          <p:spPr>
            <a:xfrm flipH="1">
              <a:off x="9357934" y="3954463"/>
              <a:ext cx="245171" cy="0"/>
            </a:xfrm>
            <a:prstGeom prst="line">
              <a:avLst/>
            </a:prstGeom>
            <a:noFill/>
            <a:ln w="28575" cap="flat">
              <a:solidFill>
                <a:schemeClr val="tx1"/>
              </a:solidFill>
              <a:prstDash val="solid"/>
              <a:miter lim="800000"/>
              <a:headEnd type="none" w="lg" len="med"/>
              <a:tailEnd type="none" w="lg" len="sm"/>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2895225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500" fill="hold"/>
                                        <p:tgtEl>
                                          <p:spTgt spid="103"/>
                                        </p:tgtEl>
                                        <p:attrNameLst>
                                          <p:attrName>ppt_x</p:attrName>
                                        </p:attrNameLst>
                                      </p:cBhvr>
                                      <p:tavLst>
                                        <p:tav tm="0">
                                          <p:val>
                                            <p:strVal val="0-#ppt_w/2"/>
                                          </p:val>
                                        </p:tav>
                                        <p:tav tm="100000">
                                          <p:val>
                                            <p:strVal val="#ppt_x"/>
                                          </p:val>
                                        </p:tav>
                                      </p:tavLst>
                                    </p:anim>
                                    <p:anim calcmode="lin" valueType="num">
                                      <p:cBhvr additive="base">
                                        <p:cTn id="14" dur="500" fill="hold"/>
                                        <p:tgtEl>
                                          <p:spTgt spid="103"/>
                                        </p:tgtEl>
                                        <p:attrNameLst>
                                          <p:attrName>ppt_y</p:attrName>
                                        </p:attrNameLst>
                                      </p:cBhvr>
                                      <p:tavLst>
                                        <p:tav tm="0">
                                          <p:val>
                                            <p:strVal val="#ppt_y"/>
                                          </p:val>
                                        </p:tav>
                                        <p:tav tm="100000">
                                          <p:val>
                                            <p:strVal val="#ppt_y"/>
                                          </p:val>
                                        </p:tav>
                                      </p:tavLst>
                                    </p:anim>
                                  </p:childTnLst>
                                </p:cTn>
                              </p:par>
                              <p:par>
                                <p:cTn id="15" presetID="22" presetClass="entr" presetSubtype="8" fill="hold" nodeType="withEffect">
                                  <p:stCondLst>
                                    <p:cond delay="30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3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decel="100000"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fill="hold"/>
                                        <p:tgtEl>
                                          <p:spTgt spid="104"/>
                                        </p:tgtEl>
                                        <p:attrNameLst>
                                          <p:attrName>ppt_x</p:attrName>
                                        </p:attrNameLst>
                                      </p:cBhvr>
                                      <p:tavLst>
                                        <p:tav tm="0">
                                          <p:val>
                                            <p:strVal val="1+#ppt_w/2"/>
                                          </p:val>
                                        </p:tav>
                                        <p:tav tm="100000">
                                          <p:val>
                                            <p:strVal val="#ppt_x"/>
                                          </p:val>
                                        </p:tav>
                                      </p:tavLst>
                                    </p:anim>
                                    <p:anim calcmode="lin" valueType="num">
                                      <p:cBhvr additive="base">
                                        <p:cTn id="23" dur="500" fill="hold"/>
                                        <p:tgtEl>
                                          <p:spTgt spid="104"/>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20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300"/>
                                        <p:tgtEl>
                                          <p:spTgt spid="37"/>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375280" y="3171190"/>
            <a:ext cx="660415" cy="745133"/>
            <a:chOff x="7446682" y="2851005"/>
            <a:chExt cx="660415" cy="745133"/>
          </a:xfrm>
        </p:grpSpPr>
        <p:sp>
          <p:nvSpPr>
            <p:cNvPr id="56" name="TextBox 55"/>
            <p:cNvSpPr txBox="1"/>
            <p:nvPr/>
          </p:nvSpPr>
          <p:spPr>
            <a:xfrm>
              <a:off x="7446682" y="3171663"/>
              <a:ext cx="660415" cy="424475"/>
            </a:xfrm>
            <a:prstGeom prst="rect">
              <a:avLst/>
            </a:prstGeom>
            <a:noFill/>
          </p:spPr>
          <p:txBody>
            <a:bodyPr wrap="square" lIns="0" tIns="91440" rIns="0" bIns="0" rtlCol="0">
              <a:spAutoFit/>
            </a:bodyPr>
            <a:lstStyle/>
            <a:p>
              <a:pPr defTabSz="932563">
                <a:lnSpc>
                  <a:spcPct val="90000"/>
                </a:lnSpc>
                <a:spcAft>
                  <a:spcPts val="600"/>
                </a:spcAft>
              </a:pPr>
              <a:r>
                <a:rPr lang="en-US" sz="1199" dirty="0">
                  <a:gradFill>
                    <a:gsLst>
                      <a:gs pos="62376">
                        <a:schemeClr val="tx1"/>
                      </a:gs>
                      <a:gs pos="44000">
                        <a:schemeClr val="tx1"/>
                      </a:gs>
                    </a:gsLst>
                    <a:lin ang="5400000" scaled="0"/>
                  </a:gradFill>
                  <a:latin typeface="Segoe UI"/>
                </a:rPr>
                <a:t>Run anywhere</a:t>
              </a:r>
            </a:p>
          </p:txBody>
        </p:sp>
        <p:sp>
          <p:nvSpPr>
            <p:cNvPr id="38" name="Freeform 17"/>
            <p:cNvSpPr>
              <a:spLocks noChangeAspect="1"/>
            </p:cNvSpPr>
            <p:nvPr/>
          </p:nvSpPr>
          <p:spPr bwMode="auto">
            <a:xfrm rot="5400000" flipH="1">
              <a:off x="7448291" y="2849396"/>
              <a:ext cx="325035" cy="328253"/>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274638" y="295275"/>
            <a:ext cx="11888787" cy="917575"/>
          </a:xfrm>
        </p:spPr>
        <p:txBody>
          <a:bodyPr/>
          <a:lstStyle/>
          <a:p>
            <a:r>
              <a:rPr lang="en-US" sz="4800" dirty="0"/>
              <a:t>Docker integration</a:t>
            </a:r>
            <a:br>
              <a:rPr lang="en-US" sz="4800" dirty="0"/>
            </a:br>
            <a:r>
              <a:rPr lang="en-US" sz="3600" spc="-40" dirty="0">
                <a:gradFill>
                  <a:gsLst>
                    <a:gs pos="38614">
                      <a:schemeClr val="tx1"/>
                    </a:gs>
                    <a:gs pos="85000">
                      <a:schemeClr val="tx1"/>
                    </a:gs>
                  </a:gsLst>
                  <a:lin ang="5400000" scaled="0"/>
                </a:gradFill>
              </a:rPr>
              <a:t>Joint strategic investments to drive containers forward</a:t>
            </a:r>
          </a:p>
        </p:txBody>
      </p:sp>
      <p:sp>
        <p:nvSpPr>
          <p:cNvPr id="16" name="Rectangle 16"/>
          <p:cNvSpPr/>
          <p:nvPr/>
        </p:nvSpPr>
        <p:spPr>
          <a:xfrm>
            <a:off x="274638" y="2125881"/>
            <a:ext cx="3446859" cy="2974660"/>
          </a:xfrm>
          <a:prstGeom prst="rect">
            <a:avLst/>
          </a:prstGeom>
          <a:noFill/>
          <a:ln w="12700" cap="flat" cmpd="sng" algn="ctr">
            <a:noFill/>
            <a:prstDash val="solid"/>
            <a:miter lim="800000"/>
          </a:ln>
          <a:effectLst/>
        </p:spPr>
        <p:txBody>
          <a:bodyPr wrap="square" lIns="182854" tIns="146304" rIns="182854" bIns="146304"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494">
              <a:lnSpc>
                <a:spcPct val="90000"/>
              </a:lnSpc>
              <a:spcBef>
                <a:spcPts val="1500"/>
              </a:spcBef>
              <a:buClr>
                <a:srgbClr val="EFEFEF"/>
              </a:buClr>
            </a:pPr>
            <a:r>
              <a:rPr lang="en-US" sz="2400" b="1" dirty="0">
                <a:gradFill>
                  <a:gsLst>
                    <a:gs pos="87129">
                      <a:schemeClr val="accent2"/>
                    </a:gs>
                    <a:gs pos="75248">
                      <a:schemeClr val="accent2"/>
                    </a:gs>
                  </a:gsLst>
                  <a:lin ang="5400000" scaled="0"/>
                </a:gradFill>
                <a:latin typeface="+mj-lt"/>
                <a:cs typeface="Segoe UI" pitchFamily="34" charset="0"/>
              </a:rPr>
              <a:t>Docker</a:t>
            </a:r>
          </a:p>
          <a:p>
            <a:pPr marL="0" lvl="1" defTabSz="471494">
              <a:lnSpc>
                <a:spcPct val="90000"/>
              </a:lnSpc>
              <a:spcBef>
                <a:spcPts val="3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An open source engine that automates the deployment of any application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as a portable, self-sufficient container that can run almost anywhere</a:t>
            </a:r>
          </a:p>
          <a:p>
            <a:pPr marL="0" lvl="1" defTabSz="471494">
              <a:lnSpc>
                <a:spcPct val="90000"/>
              </a:lnSpc>
              <a:spcBef>
                <a:spcPts val="1500"/>
              </a:spcBef>
              <a:buClr>
                <a:srgbClr val="EFEFEF"/>
              </a:buClr>
            </a:pPr>
            <a:r>
              <a:rPr lang="en-US" sz="2400" b="1" dirty="0">
                <a:gradFill>
                  <a:gsLst>
                    <a:gs pos="87129">
                      <a:schemeClr val="accent2"/>
                    </a:gs>
                    <a:gs pos="75248">
                      <a:schemeClr val="accent2"/>
                    </a:gs>
                  </a:gsLst>
                  <a:lin ang="5400000" scaled="0"/>
                </a:gradFill>
                <a:latin typeface="+mj-lt"/>
                <a:cs typeface="Segoe UI" pitchFamily="34" charset="0"/>
              </a:rPr>
              <a:t>Partnership</a:t>
            </a:r>
          </a:p>
          <a:p>
            <a:pPr marL="0" lvl="1" defTabSz="471494">
              <a:lnSpc>
                <a:spcPct val="90000"/>
              </a:lnSpc>
              <a:spcBef>
                <a:spcPts val="3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Enable the Docker client to manage multi-container applications using both Linux and Windows containers, regardless of the hosting environment or cloud provider</a:t>
            </a:r>
          </a:p>
        </p:txBody>
      </p:sp>
      <p:grpSp>
        <p:nvGrpSpPr>
          <p:cNvPr id="15" name="Group 14"/>
          <p:cNvGrpSpPr/>
          <p:nvPr/>
        </p:nvGrpSpPr>
        <p:grpSpPr>
          <a:xfrm>
            <a:off x="8152968" y="2123776"/>
            <a:ext cx="3273553" cy="3273552"/>
            <a:chOff x="8152968" y="2123776"/>
            <a:chExt cx="3273553" cy="3273552"/>
          </a:xfrm>
        </p:grpSpPr>
        <p:sp>
          <p:nvSpPr>
            <p:cNvPr id="29" name="Freeform 28"/>
            <p:cNvSpPr/>
            <p:nvPr/>
          </p:nvSpPr>
          <p:spPr>
            <a:xfrm rot="3600000">
              <a:off x="8152969" y="2123776"/>
              <a:ext cx="3273552" cy="3273552"/>
            </a:xfrm>
            <a:custGeom>
              <a:avLst/>
              <a:gdLst>
                <a:gd name="connsiteX0" fmla="*/ 2321475 w 4642950"/>
                <a:gd name="connsiteY0" fmla="*/ 0 h 4642950"/>
                <a:gd name="connsiteX1" fmla="*/ 4331931 w 4642950"/>
                <a:gd name="connsiteY1" fmla="*/ 1160737 h 4642950"/>
                <a:gd name="connsiteX2" fmla="*/ 4331931 w 4642950"/>
                <a:gd name="connsiteY2" fmla="*/ 3482212 h 4642950"/>
                <a:gd name="connsiteX3" fmla="*/ 2321475 w 4642950"/>
                <a:gd name="connsiteY3" fmla="*/ 2321475 h 4642950"/>
                <a:gd name="connsiteX4" fmla="*/ 2321475 w 4642950"/>
                <a:gd name="connsiteY4" fmla="*/ 0 h 46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950" h="4642950">
                  <a:moveTo>
                    <a:pt x="2321475" y="0"/>
                  </a:moveTo>
                  <a:cubicBezTo>
                    <a:pt x="3150858" y="0"/>
                    <a:pt x="3917240" y="442471"/>
                    <a:pt x="4331931" y="1160737"/>
                  </a:cubicBezTo>
                  <a:cubicBezTo>
                    <a:pt x="4746623" y="1879004"/>
                    <a:pt x="4746623" y="2763945"/>
                    <a:pt x="4331931" y="3482212"/>
                  </a:cubicBezTo>
                  <a:lnTo>
                    <a:pt x="2321475" y="2321475"/>
                  </a:lnTo>
                  <a:lnTo>
                    <a:pt x="2321475" y="0"/>
                  </a:lnTo>
                  <a:close/>
                </a:path>
              </a:pathLst>
            </a:custGeom>
            <a:solidFill>
              <a:schemeClr val="bg2"/>
            </a:solidFill>
            <a:ln w="38100" cap="sq">
              <a:solidFill>
                <a:schemeClr val="bg1"/>
              </a:solidFill>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4922" tIns="917565" rIns="604210" bIns="2299199" numCol="1" spcCol="1270" anchor="ctr" anchorCtr="0">
              <a:noAutofit/>
            </a:bodyPr>
            <a:lstStyle/>
            <a:p>
              <a:pPr algn="ctr" defTabSz="2133190">
                <a:lnSpc>
                  <a:spcPct val="90000"/>
                </a:lnSpc>
                <a:spcBef>
                  <a:spcPct val="0"/>
                </a:spcBef>
                <a:spcAft>
                  <a:spcPct val="35000"/>
                </a:spcAft>
              </a:pPr>
              <a:endParaRPr lang="en-US" sz="4799">
                <a:solidFill>
                  <a:srgbClr val="FFFFFF"/>
                </a:solidFill>
                <a:latin typeface="Segoe UI"/>
              </a:endParaRPr>
            </a:p>
          </p:txBody>
        </p:sp>
        <p:grpSp>
          <p:nvGrpSpPr>
            <p:cNvPr id="14" name="Group 13"/>
            <p:cNvGrpSpPr/>
            <p:nvPr/>
          </p:nvGrpSpPr>
          <p:grpSpPr>
            <a:xfrm>
              <a:off x="8152968" y="2123776"/>
              <a:ext cx="3273553" cy="3273552"/>
              <a:chOff x="8152968" y="2123776"/>
              <a:chExt cx="3273553" cy="3273552"/>
            </a:xfrm>
          </p:grpSpPr>
          <p:sp>
            <p:nvSpPr>
              <p:cNvPr id="31" name="Freeform 30"/>
              <p:cNvSpPr/>
              <p:nvPr/>
            </p:nvSpPr>
            <p:spPr>
              <a:xfrm rot="3600000">
                <a:off x="8152968" y="2123776"/>
                <a:ext cx="3273552" cy="3273552"/>
              </a:xfrm>
              <a:custGeom>
                <a:avLst/>
                <a:gdLst>
                  <a:gd name="connsiteX0" fmla="*/ 311019 w 4642950"/>
                  <a:gd name="connsiteY0" fmla="*/ 3482213 h 4642950"/>
                  <a:gd name="connsiteX1" fmla="*/ 311019 w 4642950"/>
                  <a:gd name="connsiteY1" fmla="*/ 1160738 h 4642950"/>
                  <a:gd name="connsiteX2" fmla="*/ 2321475 w 4642950"/>
                  <a:gd name="connsiteY2" fmla="*/ 0 h 4642950"/>
                  <a:gd name="connsiteX3" fmla="*/ 2321475 w 4642950"/>
                  <a:gd name="connsiteY3" fmla="*/ 2321475 h 4642950"/>
                  <a:gd name="connsiteX4" fmla="*/ 311019 w 4642950"/>
                  <a:gd name="connsiteY4" fmla="*/ 3482213 h 46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950" h="4642950">
                    <a:moveTo>
                      <a:pt x="311019" y="3482213"/>
                    </a:moveTo>
                    <a:cubicBezTo>
                      <a:pt x="-103673" y="2763946"/>
                      <a:pt x="-103673" y="1879005"/>
                      <a:pt x="311019" y="1160738"/>
                    </a:cubicBezTo>
                    <a:cubicBezTo>
                      <a:pt x="725711" y="442471"/>
                      <a:pt x="1492092" y="0"/>
                      <a:pt x="2321475" y="0"/>
                    </a:cubicBezTo>
                    <a:lnTo>
                      <a:pt x="2321475" y="2321475"/>
                    </a:lnTo>
                    <a:lnTo>
                      <a:pt x="311019" y="3482213"/>
                    </a:lnTo>
                    <a:close/>
                  </a:path>
                </a:pathLst>
              </a:custGeom>
              <a:solidFill>
                <a:schemeClr val="bg2"/>
              </a:solidFill>
              <a:ln w="38100" cap="sq">
                <a:solidFill>
                  <a:schemeClr val="bg1"/>
                </a:solidFill>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8340" tIns="972830" rIns="2630792" bIns="2243934" numCol="1" spcCol="1270" anchor="ctr" anchorCtr="0">
                <a:noAutofit/>
              </a:bodyPr>
              <a:lstStyle/>
              <a:p>
                <a:pPr algn="ctr" defTabSz="2133190">
                  <a:lnSpc>
                    <a:spcPct val="90000"/>
                  </a:lnSpc>
                  <a:spcBef>
                    <a:spcPct val="0"/>
                  </a:spcBef>
                  <a:spcAft>
                    <a:spcPct val="35000"/>
                  </a:spcAft>
                </a:pPr>
                <a:endParaRPr lang="en-US" sz="4799" dirty="0">
                  <a:solidFill>
                    <a:srgbClr val="FFFFFF"/>
                  </a:solidFill>
                  <a:latin typeface="Segoe UI"/>
                </a:endParaRPr>
              </a:p>
            </p:txBody>
          </p:sp>
          <p:grpSp>
            <p:nvGrpSpPr>
              <p:cNvPr id="13" name="Group 12"/>
              <p:cNvGrpSpPr/>
              <p:nvPr/>
            </p:nvGrpSpPr>
            <p:grpSpPr>
              <a:xfrm>
                <a:off x="8152969" y="2123776"/>
                <a:ext cx="3273552" cy="3273552"/>
                <a:chOff x="8152969" y="2123776"/>
                <a:chExt cx="3273552" cy="3273552"/>
              </a:xfrm>
            </p:grpSpPr>
            <p:sp>
              <p:nvSpPr>
                <p:cNvPr id="30" name="Freeform 29"/>
                <p:cNvSpPr/>
                <p:nvPr/>
              </p:nvSpPr>
              <p:spPr>
                <a:xfrm rot="3600000">
                  <a:off x="8152969" y="2123776"/>
                  <a:ext cx="3273552" cy="3273552"/>
                </a:xfrm>
                <a:custGeom>
                  <a:avLst/>
                  <a:gdLst>
                    <a:gd name="connsiteX0" fmla="*/ 4331931 w 4642950"/>
                    <a:gd name="connsiteY0" fmla="*/ 3482212 h 4642950"/>
                    <a:gd name="connsiteX1" fmla="*/ 2321475 w 4642950"/>
                    <a:gd name="connsiteY1" fmla="*/ 4642950 h 4642950"/>
                    <a:gd name="connsiteX2" fmla="*/ 311019 w 4642950"/>
                    <a:gd name="connsiteY2" fmla="*/ 3482213 h 4642950"/>
                    <a:gd name="connsiteX3" fmla="*/ 2321475 w 4642950"/>
                    <a:gd name="connsiteY3" fmla="*/ 2321475 h 4642950"/>
                    <a:gd name="connsiteX4" fmla="*/ 4331931 w 4642950"/>
                    <a:gd name="connsiteY4" fmla="*/ 3482212 h 46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950" h="4642950">
                      <a:moveTo>
                        <a:pt x="4331931" y="3482212"/>
                      </a:moveTo>
                      <a:cubicBezTo>
                        <a:pt x="3917239" y="4200479"/>
                        <a:pt x="3150858" y="4642950"/>
                        <a:pt x="2321475" y="4642950"/>
                      </a:cubicBezTo>
                      <a:cubicBezTo>
                        <a:pt x="1492092" y="4642950"/>
                        <a:pt x="725710" y="4200479"/>
                        <a:pt x="311019" y="3482213"/>
                      </a:cubicBezTo>
                      <a:lnTo>
                        <a:pt x="2321475" y="2321475"/>
                      </a:lnTo>
                      <a:lnTo>
                        <a:pt x="4331931" y="3482212"/>
                      </a:lnTo>
                      <a:close/>
                    </a:path>
                  </a:pathLst>
                </a:custGeom>
                <a:solidFill>
                  <a:schemeClr val="bg2"/>
                </a:solidFill>
                <a:ln w="38100" cap="sq">
                  <a:solidFill>
                    <a:schemeClr val="bg1"/>
                  </a:solidFill>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8340" tIns="972830" rIns="2630792" bIns="2243934" numCol="1" spcCol="1270" anchor="ctr" anchorCtr="0">
                  <a:noAutofit/>
                </a:bodyPr>
                <a:lstStyle/>
                <a:p>
                  <a:pPr algn="ctr" defTabSz="2133190">
                    <a:lnSpc>
                      <a:spcPct val="90000"/>
                    </a:lnSpc>
                    <a:spcBef>
                      <a:spcPct val="0"/>
                    </a:spcBef>
                    <a:spcAft>
                      <a:spcPct val="35000"/>
                    </a:spcAft>
                  </a:pPr>
                  <a:endParaRPr lang="en-US" sz="4799">
                    <a:solidFill>
                      <a:srgbClr val="FFFFFF"/>
                    </a:solidFill>
                    <a:latin typeface="Segoe UI"/>
                  </a:endParaRPr>
                </a:p>
              </p:txBody>
            </p:sp>
            <p:grpSp>
              <p:nvGrpSpPr>
                <p:cNvPr id="10" name="Group 9"/>
                <p:cNvGrpSpPr/>
                <p:nvPr/>
              </p:nvGrpSpPr>
              <p:grpSpPr>
                <a:xfrm>
                  <a:off x="8645806" y="2374395"/>
                  <a:ext cx="2200216" cy="2750570"/>
                  <a:chOff x="8645806" y="2374395"/>
                  <a:chExt cx="2200216" cy="2750570"/>
                </a:xfrm>
              </p:grpSpPr>
              <p:sp>
                <p:nvSpPr>
                  <p:cNvPr id="27" name="Oval 26"/>
                  <p:cNvSpPr/>
                  <p:nvPr/>
                </p:nvSpPr>
                <p:spPr bwMode="auto">
                  <a:xfrm>
                    <a:off x="9133789" y="3104596"/>
                    <a:ext cx="1311910" cy="1311910"/>
                  </a:xfrm>
                  <a:prstGeom prst="ellipse">
                    <a:avLst/>
                  </a:prstGeom>
                  <a:solidFill>
                    <a:schemeClr val="accent2"/>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4" name="Freeform 128"/>
                  <p:cNvSpPr>
                    <a:spLocks noChangeAspect="1"/>
                  </p:cNvSpPr>
                  <p:nvPr/>
                </p:nvSpPr>
                <p:spPr bwMode="black">
                  <a:xfrm>
                    <a:off x="9505566" y="3586553"/>
                    <a:ext cx="577590" cy="31906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418">
                      <a:lnSpc>
                        <a:spcPct val="90000"/>
                      </a:lnSpc>
                    </a:pPr>
                    <a:endParaRPr lang="en-US" sz="1836">
                      <a:solidFill>
                        <a:srgbClr val="505050"/>
                      </a:solidFill>
                      <a:latin typeface="Segoe UI"/>
                    </a:endParaRPr>
                  </a:p>
                </p:txBody>
              </p:sp>
              <p:sp>
                <p:nvSpPr>
                  <p:cNvPr id="47" name="Oval 46"/>
                  <p:cNvSpPr/>
                  <p:nvPr/>
                </p:nvSpPr>
                <p:spPr bwMode="auto">
                  <a:xfrm>
                    <a:off x="9286442" y="3254659"/>
                    <a:ext cx="1011784" cy="1011784"/>
                  </a:xfrm>
                  <a:prstGeom prst="ellipse">
                    <a:avLst/>
                  </a:prstGeom>
                  <a:noFill/>
                  <a:ln w="539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8" name="Rectangle 47"/>
                  <p:cNvSpPr/>
                  <p:nvPr/>
                </p:nvSpPr>
                <p:spPr bwMode="auto">
                  <a:xfrm>
                    <a:off x="10183922" y="3677276"/>
                    <a:ext cx="204240" cy="2351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9" name="Rectangle 48"/>
                  <p:cNvSpPr/>
                  <p:nvPr/>
                </p:nvSpPr>
                <p:spPr bwMode="auto">
                  <a:xfrm>
                    <a:off x="9195326" y="3677276"/>
                    <a:ext cx="204240" cy="2351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0" name="Isosceles Triangle 49"/>
                  <p:cNvSpPr/>
                  <p:nvPr/>
                </p:nvSpPr>
                <p:spPr bwMode="auto">
                  <a:xfrm rot="10800000">
                    <a:off x="10204289" y="3668668"/>
                    <a:ext cx="179612" cy="154837"/>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1" name="Isosceles Triangle 50"/>
                  <p:cNvSpPr/>
                  <p:nvPr/>
                </p:nvSpPr>
                <p:spPr bwMode="auto">
                  <a:xfrm>
                    <a:off x="9227572" y="3779285"/>
                    <a:ext cx="179612" cy="154837"/>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3" name="TextBox 52"/>
                  <p:cNvSpPr txBox="1"/>
                  <p:nvPr/>
                </p:nvSpPr>
                <p:spPr>
                  <a:xfrm>
                    <a:off x="9172999" y="2374395"/>
                    <a:ext cx="1233490" cy="682965"/>
                  </a:xfrm>
                  <a:prstGeom prst="rect">
                    <a:avLst/>
                  </a:prstGeom>
                  <a:noFill/>
                </p:spPr>
                <p:txBody>
                  <a:bodyPr wrap="none" lIns="182854" tIns="146283" rIns="182854" bIns="146283" rtlCol="0">
                    <a:spAutoFit/>
                  </a:bodyPr>
                  <a:lstStyle/>
                  <a:p>
                    <a:pPr algn="ctr" defTabSz="932563">
                      <a:lnSpc>
                        <a:spcPct val="90000"/>
                      </a:lnSpc>
                    </a:pPr>
                    <a:r>
                      <a:rPr lang="en-US" sz="1399" dirty="0">
                        <a:gradFill>
                          <a:gsLst>
                            <a:gs pos="77228">
                              <a:schemeClr val="tx1"/>
                            </a:gs>
                            <a:gs pos="37000">
                              <a:schemeClr val="tx1"/>
                            </a:gs>
                          </a:gsLst>
                          <a:lin ang="5400000" scaled="0"/>
                        </a:gradFill>
                        <a:latin typeface="Segoe UI"/>
                      </a:rPr>
                      <a:t>Customer</a:t>
                    </a:r>
                  </a:p>
                  <a:p>
                    <a:pPr algn="ctr" defTabSz="932563">
                      <a:lnSpc>
                        <a:spcPct val="90000"/>
                      </a:lnSpc>
                    </a:pPr>
                    <a:r>
                      <a:rPr lang="en-US" sz="1399" dirty="0">
                        <a:gradFill>
                          <a:gsLst>
                            <a:gs pos="77228">
                              <a:schemeClr val="tx1"/>
                            </a:gs>
                            <a:gs pos="37000">
                              <a:schemeClr val="tx1"/>
                            </a:gs>
                          </a:gsLst>
                          <a:lin ang="5400000" scaled="0"/>
                        </a:gradFill>
                        <a:latin typeface="Segoe UI"/>
                      </a:rPr>
                      <a:t>Datacenter</a:t>
                    </a:r>
                  </a:p>
                </p:txBody>
              </p:sp>
              <p:sp>
                <p:nvSpPr>
                  <p:cNvPr id="54" name="TextBox 53"/>
                  <p:cNvSpPr txBox="1"/>
                  <p:nvPr/>
                </p:nvSpPr>
                <p:spPr>
                  <a:xfrm>
                    <a:off x="9817074" y="4442000"/>
                    <a:ext cx="1028948" cy="682965"/>
                  </a:xfrm>
                  <a:prstGeom prst="rect">
                    <a:avLst/>
                  </a:prstGeom>
                  <a:noFill/>
                </p:spPr>
                <p:txBody>
                  <a:bodyPr wrap="none" lIns="182854" tIns="146283" rIns="182854" bIns="146283" rtlCol="0">
                    <a:spAutoFit/>
                  </a:bodyPr>
                  <a:lstStyle/>
                  <a:p>
                    <a:pPr defTabSz="932563">
                      <a:lnSpc>
                        <a:spcPct val="90000"/>
                      </a:lnSpc>
                    </a:pPr>
                    <a:r>
                      <a:rPr lang="en-US" sz="1399" dirty="0">
                        <a:gradFill>
                          <a:gsLst>
                            <a:gs pos="77228">
                              <a:schemeClr val="tx1"/>
                            </a:gs>
                            <a:gs pos="37000">
                              <a:schemeClr val="tx1"/>
                            </a:gs>
                          </a:gsLst>
                          <a:lin ang="5400000" scaled="0"/>
                        </a:gradFill>
                        <a:latin typeface="Segoe UI"/>
                      </a:rPr>
                      <a:t>Service</a:t>
                    </a:r>
                  </a:p>
                  <a:p>
                    <a:pPr defTabSz="932563">
                      <a:lnSpc>
                        <a:spcPct val="90000"/>
                      </a:lnSpc>
                    </a:pPr>
                    <a:r>
                      <a:rPr lang="en-US" sz="1399" dirty="0">
                        <a:gradFill>
                          <a:gsLst>
                            <a:gs pos="77228">
                              <a:schemeClr val="tx1"/>
                            </a:gs>
                            <a:gs pos="37000">
                              <a:schemeClr val="tx1"/>
                            </a:gs>
                          </a:gsLst>
                          <a:lin ang="5400000" scaled="0"/>
                        </a:gradFill>
                        <a:latin typeface="Segoe UI"/>
                      </a:rPr>
                      <a:t>Provider</a:t>
                    </a:r>
                  </a:p>
                </p:txBody>
              </p:sp>
              <p:sp>
                <p:nvSpPr>
                  <p:cNvPr id="55" name="TextBox 54"/>
                  <p:cNvSpPr txBox="1"/>
                  <p:nvPr/>
                </p:nvSpPr>
                <p:spPr>
                  <a:xfrm>
                    <a:off x="8645806" y="4442000"/>
                    <a:ext cx="1120319" cy="682965"/>
                  </a:xfrm>
                  <a:prstGeom prst="rect">
                    <a:avLst/>
                  </a:prstGeom>
                  <a:noFill/>
                </p:spPr>
                <p:txBody>
                  <a:bodyPr wrap="none" lIns="182854" tIns="146283" rIns="182854" bIns="146283" rtlCol="0">
                    <a:spAutoFit/>
                  </a:bodyPr>
                  <a:lstStyle/>
                  <a:p>
                    <a:pPr algn="r" defTabSz="932563">
                      <a:lnSpc>
                        <a:spcPct val="90000"/>
                      </a:lnSpc>
                    </a:pPr>
                    <a:r>
                      <a:rPr lang="en-US" sz="1399" dirty="0">
                        <a:gradFill>
                          <a:gsLst>
                            <a:gs pos="77228">
                              <a:schemeClr val="tx1"/>
                            </a:gs>
                            <a:gs pos="37000">
                              <a:schemeClr val="tx1"/>
                            </a:gs>
                          </a:gsLst>
                          <a:lin ang="5400000" scaled="0"/>
                        </a:gradFill>
                        <a:latin typeface="Segoe UI"/>
                      </a:rPr>
                      <a:t>Microsoft</a:t>
                    </a:r>
                  </a:p>
                  <a:p>
                    <a:pPr algn="r" defTabSz="932563">
                      <a:lnSpc>
                        <a:spcPct val="90000"/>
                      </a:lnSpc>
                    </a:pPr>
                    <a:r>
                      <a:rPr lang="en-US" sz="1399" dirty="0">
                        <a:gradFill>
                          <a:gsLst>
                            <a:gs pos="77228">
                              <a:schemeClr val="tx1"/>
                            </a:gs>
                            <a:gs pos="37000">
                              <a:schemeClr val="tx1"/>
                            </a:gs>
                          </a:gsLst>
                          <a:lin ang="5400000" scaled="0"/>
                        </a:gradFill>
                        <a:latin typeface="Segoe UI"/>
                      </a:rPr>
                      <a:t>Azure</a:t>
                    </a:r>
                  </a:p>
                </p:txBody>
              </p:sp>
            </p:grpSp>
          </p:grpSp>
        </p:grpSp>
      </p:grpSp>
      <p:grpSp>
        <p:nvGrpSpPr>
          <p:cNvPr id="8" name="Group 7"/>
          <p:cNvGrpSpPr/>
          <p:nvPr/>
        </p:nvGrpSpPr>
        <p:grpSpPr>
          <a:xfrm>
            <a:off x="3936567" y="2125664"/>
            <a:ext cx="3271664" cy="3299790"/>
            <a:chOff x="3936567" y="2125664"/>
            <a:chExt cx="3271664" cy="3299790"/>
          </a:xfrm>
        </p:grpSpPr>
        <p:sp>
          <p:nvSpPr>
            <p:cNvPr id="9" name="Oval 8"/>
            <p:cNvSpPr/>
            <p:nvPr/>
          </p:nvSpPr>
          <p:spPr bwMode="auto">
            <a:xfrm>
              <a:off x="3936567" y="2125664"/>
              <a:ext cx="3271664" cy="3271664"/>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 name="Group 2"/>
            <p:cNvGrpSpPr/>
            <p:nvPr/>
          </p:nvGrpSpPr>
          <p:grpSpPr>
            <a:xfrm>
              <a:off x="4003708" y="2877405"/>
              <a:ext cx="3137382" cy="2548049"/>
              <a:chOff x="4003708" y="2877405"/>
              <a:chExt cx="3137382" cy="2548049"/>
            </a:xfrm>
          </p:grpSpPr>
          <p:sp>
            <p:nvSpPr>
              <p:cNvPr id="12" name="Freeform 11"/>
              <p:cNvSpPr/>
              <p:nvPr/>
            </p:nvSpPr>
            <p:spPr bwMode="auto">
              <a:xfrm>
                <a:off x="4003708" y="4206280"/>
                <a:ext cx="3137382" cy="1219174"/>
              </a:xfrm>
              <a:custGeom>
                <a:avLst/>
                <a:gdLst>
                  <a:gd name="connsiteX0" fmla="*/ 0 w 3338608"/>
                  <a:gd name="connsiteY0" fmla="*/ 0 h 1297370"/>
                  <a:gd name="connsiteX1" fmla="*/ 3338608 w 3338608"/>
                  <a:gd name="connsiteY1" fmla="*/ 0 h 1297370"/>
                  <a:gd name="connsiteX2" fmla="*/ 3316647 w 3338608"/>
                  <a:gd name="connsiteY2" fmla="*/ 85409 h 1297370"/>
                  <a:gd name="connsiteX3" fmla="*/ 1669304 w 3338608"/>
                  <a:gd name="connsiteY3" fmla="*/ 1297370 h 1297370"/>
                  <a:gd name="connsiteX4" fmla="*/ 21961 w 3338608"/>
                  <a:gd name="connsiteY4" fmla="*/ 85409 h 1297370"/>
                  <a:gd name="connsiteX5" fmla="*/ 0 w 3338608"/>
                  <a:gd name="connsiteY5" fmla="*/ 0 h 12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8608" h="1297370">
                    <a:moveTo>
                      <a:pt x="0" y="0"/>
                    </a:moveTo>
                    <a:lnTo>
                      <a:pt x="3338608" y="0"/>
                    </a:lnTo>
                    <a:lnTo>
                      <a:pt x="3316647" y="85409"/>
                    </a:lnTo>
                    <a:cubicBezTo>
                      <a:pt x="3098257" y="787558"/>
                      <a:pt x="2443317" y="1297370"/>
                      <a:pt x="1669304" y="1297370"/>
                    </a:cubicBezTo>
                    <a:cubicBezTo>
                      <a:pt x="895292" y="1297370"/>
                      <a:pt x="240352" y="787558"/>
                      <a:pt x="21961" y="85409"/>
                    </a:cubicBezTo>
                    <a:lnTo>
                      <a:pt x="0" y="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365760" numCol="1" spcCol="0" rtlCol="0" fromWordArt="0" anchor="b" anchorCtr="0" forceAA="0" compatLnSpc="1">
                <a:prstTxWarp prst="textNoShape">
                  <a:avLst/>
                </a:prstTxWarp>
                <a:noAutofit/>
              </a:bodyPr>
              <a:lstStyle/>
              <a:p>
                <a:pPr algn="ctr" defTabSz="932563">
                  <a:lnSpc>
                    <a:spcPct val="90000"/>
                  </a:lnSpc>
                  <a:spcAft>
                    <a:spcPts val="600"/>
                  </a:spcAft>
                </a:pPr>
                <a:r>
                  <a:rPr lang="en-US" b="1" dirty="0">
                    <a:gradFill>
                      <a:gsLst>
                        <a:gs pos="2917">
                          <a:srgbClr val="FFFFFF"/>
                        </a:gs>
                        <a:gs pos="30000">
                          <a:srgbClr val="FFFFFF"/>
                        </a:gs>
                      </a:gsLst>
                      <a:lin ang="5400000" scaled="0"/>
                    </a:gradFill>
                    <a:latin typeface="+mj-lt"/>
                  </a:rPr>
                  <a:t>Docker</a:t>
                </a:r>
              </a:p>
            </p:txBody>
          </p:sp>
          <p:sp>
            <p:nvSpPr>
              <p:cNvPr id="24" name="Rectangle 23"/>
              <p:cNvSpPr/>
              <p:nvPr/>
            </p:nvSpPr>
            <p:spPr bwMode="auto">
              <a:xfrm>
                <a:off x="4315668" y="2877405"/>
                <a:ext cx="2553992" cy="13288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563">
                  <a:lnSpc>
                    <a:spcPct val="90000"/>
                  </a:lnSpc>
                </a:pPr>
                <a:r>
                  <a:rPr lang="en-US" b="1" dirty="0">
                    <a:gradFill>
                      <a:gsLst>
                        <a:gs pos="62376">
                          <a:schemeClr val="tx1"/>
                        </a:gs>
                        <a:gs pos="39000">
                          <a:schemeClr val="tx1"/>
                        </a:gs>
                      </a:gsLst>
                      <a:lin ang="5400000" scaled="0"/>
                    </a:gradFill>
                    <a:latin typeface="+mj-lt"/>
                  </a:rPr>
                  <a:t>Dockerized app</a:t>
                </a:r>
              </a:p>
            </p:txBody>
          </p:sp>
          <p:grpSp>
            <p:nvGrpSpPr>
              <p:cNvPr id="25" name="Group 24"/>
              <p:cNvGrpSpPr/>
              <p:nvPr/>
            </p:nvGrpSpPr>
            <p:grpSpPr>
              <a:xfrm>
                <a:off x="4416194" y="3399012"/>
                <a:ext cx="1160098" cy="1160098"/>
                <a:chOff x="4444076" y="3399012"/>
                <a:chExt cx="1160098" cy="1160098"/>
              </a:xfrm>
            </p:grpSpPr>
            <p:sp>
              <p:nvSpPr>
                <p:cNvPr id="43" name="Rectangle 42"/>
                <p:cNvSpPr/>
                <p:nvPr/>
              </p:nvSpPr>
              <p:spPr bwMode="auto">
                <a:xfrm>
                  <a:off x="4444076" y="3441879"/>
                  <a:ext cx="1117231" cy="1117231"/>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r>
                    <a:rPr lang="en-US" sz="1100" dirty="0">
                      <a:gradFill>
                        <a:gsLst>
                          <a:gs pos="2917">
                            <a:srgbClr val="FFFFFF"/>
                          </a:gs>
                          <a:gs pos="31000">
                            <a:srgbClr val="FFFFFF"/>
                          </a:gs>
                        </a:gsLst>
                        <a:lin ang="5400000" scaled="0"/>
                      </a:gradFill>
                      <a:latin typeface="Segoe UI"/>
                    </a:rPr>
                    <a:t>Container</a:t>
                  </a:r>
                </a:p>
              </p:txBody>
            </p:sp>
            <p:sp>
              <p:nvSpPr>
                <p:cNvPr id="17" name="Rectangle 16"/>
                <p:cNvSpPr/>
                <p:nvPr/>
              </p:nvSpPr>
              <p:spPr bwMode="auto">
                <a:xfrm>
                  <a:off x="4486943" y="3399012"/>
                  <a:ext cx="1117231" cy="1117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r>
                    <a:rPr lang="en-US" sz="1100" dirty="0">
                      <a:gradFill>
                        <a:gsLst>
                          <a:gs pos="2917">
                            <a:srgbClr val="FFFFFF"/>
                          </a:gs>
                          <a:gs pos="31000">
                            <a:srgbClr val="FFFFFF"/>
                          </a:gs>
                        </a:gsLst>
                        <a:lin ang="5400000" scaled="0"/>
                      </a:gradFill>
                      <a:latin typeface="Segoe UI"/>
                    </a:rPr>
                    <a:t>Windows Server</a:t>
                  </a:r>
                </a:p>
                <a:p>
                  <a:pPr defTabSz="932563">
                    <a:lnSpc>
                      <a:spcPct val="90000"/>
                    </a:lnSpc>
                  </a:pPr>
                  <a:r>
                    <a:rPr lang="en-US" sz="1100" dirty="0">
                      <a:gradFill>
                        <a:gsLst>
                          <a:gs pos="2917">
                            <a:srgbClr val="FFFFFF"/>
                          </a:gs>
                          <a:gs pos="31000">
                            <a:srgbClr val="FFFFFF"/>
                          </a:gs>
                        </a:gsLst>
                        <a:lin ang="5400000" scaled="0"/>
                      </a:gradFill>
                      <a:latin typeface="Segoe UI"/>
                    </a:rPr>
                    <a:t>Container</a:t>
                  </a:r>
                </a:p>
              </p:txBody>
            </p:sp>
            <p:sp>
              <p:nvSpPr>
                <p:cNvPr id="40" name="Freeform 39"/>
                <p:cNvSpPr>
                  <a:spLocks noChangeAspect="1" noEditPoints="1"/>
                </p:cNvSpPr>
                <p:nvPr/>
              </p:nvSpPr>
              <p:spPr bwMode="auto">
                <a:xfrm>
                  <a:off x="4676919" y="3543757"/>
                  <a:ext cx="265105" cy="269204"/>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609036" y="3399012"/>
                <a:ext cx="1160098" cy="1160098"/>
                <a:chOff x="5636918" y="3399012"/>
                <a:chExt cx="1160098" cy="1160098"/>
              </a:xfrm>
            </p:grpSpPr>
            <p:sp>
              <p:nvSpPr>
                <p:cNvPr id="44" name="Rectangle 43"/>
                <p:cNvSpPr/>
                <p:nvPr/>
              </p:nvSpPr>
              <p:spPr bwMode="auto">
                <a:xfrm>
                  <a:off x="5636918" y="3441879"/>
                  <a:ext cx="1117231" cy="1117231"/>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endParaRPr lang="en-US" sz="1100" dirty="0">
                    <a:gradFill>
                      <a:gsLst>
                        <a:gs pos="2917">
                          <a:srgbClr val="FFFFFF"/>
                        </a:gs>
                        <a:gs pos="31000">
                          <a:srgbClr val="FFFFFF"/>
                        </a:gs>
                      </a:gsLst>
                      <a:lin ang="5400000" scaled="0"/>
                    </a:gradFill>
                    <a:latin typeface="Segoe UI"/>
                  </a:endParaRPr>
                </a:p>
              </p:txBody>
            </p:sp>
            <p:sp>
              <p:nvSpPr>
                <p:cNvPr id="6" name="Rectangle 5"/>
                <p:cNvSpPr/>
                <p:nvPr/>
              </p:nvSpPr>
              <p:spPr bwMode="auto">
                <a:xfrm>
                  <a:off x="5679785" y="3399012"/>
                  <a:ext cx="1117231" cy="1117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r>
                    <a:rPr lang="en-US" sz="1100" dirty="0">
                      <a:gradFill>
                        <a:gsLst>
                          <a:gs pos="2917">
                            <a:srgbClr val="FFFFFF"/>
                          </a:gs>
                          <a:gs pos="31000">
                            <a:srgbClr val="FFFFFF"/>
                          </a:gs>
                        </a:gsLst>
                        <a:lin ang="5400000" scaled="0"/>
                      </a:gradFill>
                      <a:latin typeface="Segoe UI"/>
                    </a:rPr>
                    <a:t>Linux</a:t>
                  </a:r>
                  <a:br>
                    <a:rPr lang="en-US" sz="1100" dirty="0">
                      <a:gradFill>
                        <a:gsLst>
                          <a:gs pos="2917">
                            <a:srgbClr val="FFFFFF"/>
                          </a:gs>
                          <a:gs pos="31000">
                            <a:srgbClr val="FFFFFF"/>
                          </a:gs>
                        </a:gsLst>
                        <a:lin ang="5400000" scaled="0"/>
                      </a:gradFill>
                      <a:latin typeface="Segoe UI"/>
                    </a:rPr>
                  </a:br>
                  <a:r>
                    <a:rPr lang="en-US" sz="1100" dirty="0">
                      <a:gradFill>
                        <a:gsLst>
                          <a:gs pos="2917">
                            <a:srgbClr val="FFFFFF"/>
                          </a:gs>
                          <a:gs pos="31000">
                            <a:srgbClr val="FFFFFF"/>
                          </a:gs>
                        </a:gsLst>
                        <a:lin ang="5400000" scaled="0"/>
                      </a:gradFill>
                      <a:latin typeface="Segoe UI"/>
                    </a:rPr>
                    <a:t>Container</a:t>
                  </a:r>
                </a:p>
              </p:txBody>
            </p:sp>
            <p:sp>
              <p:nvSpPr>
                <p:cNvPr id="41" name="Freeform 5"/>
                <p:cNvSpPr>
                  <a:spLocks noChangeAspect="1" noEditPoints="1"/>
                </p:cNvSpPr>
                <p:nvPr/>
              </p:nvSpPr>
              <p:spPr bwMode="auto">
                <a:xfrm>
                  <a:off x="5869761" y="3543757"/>
                  <a:ext cx="377035" cy="443456"/>
                </a:xfrm>
                <a:custGeom>
                  <a:avLst/>
                  <a:gdLst>
                    <a:gd name="T0" fmla="*/ 1849 w 2001"/>
                    <a:gd name="T1" fmla="*/ 1837 h 2354"/>
                    <a:gd name="T2" fmla="*/ 1927 w 2001"/>
                    <a:gd name="T3" fmla="*/ 2044 h 2354"/>
                    <a:gd name="T4" fmla="*/ 1268 w 2001"/>
                    <a:gd name="T5" fmla="*/ 2229 h 2354"/>
                    <a:gd name="T6" fmla="*/ 556 w 2001"/>
                    <a:gd name="T7" fmla="*/ 2305 h 2354"/>
                    <a:gd name="T8" fmla="*/ 28 w 2001"/>
                    <a:gd name="T9" fmla="*/ 2069 h 2354"/>
                    <a:gd name="T10" fmla="*/ 149 w 2001"/>
                    <a:gd name="T11" fmla="*/ 1705 h 2354"/>
                    <a:gd name="T12" fmla="*/ 284 w 2001"/>
                    <a:gd name="T13" fmla="*/ 1607 h 2354"/>
                    <a:gd name="T14" fmla="*/ 530 w 2001"/>
                    <a:gd name="T15" fmla="*/ 989 h 2354"/>
                    <a:gd name="T16" fmla="*/ 730 w 2001"/>
                    <a:gd name="T17" fmla="*/ 110 h 2354"/>
                    <a:gd name="T18" fmla="*/ 1368 w 2001"/>
                    <a:gd name="T19" fmla="*/ 442 h 2354"/>
                    <a:gd name="T20" fmla="*/ 1771 w 2001"/>
                    <a:gd name="T21" fmla="*/ 1385 h 2354"/>
                    <a:gd name="T22" fmla="*/ 1427 w 2001"/>
                    <a:gd name="T23" fmla="*/ 1351 h 2354"/>
                    <a:gd name="T24" fmla="*/ 1189 w 2001"/>
                    <a:gd name="T25" fmla="*/ 766 h 2354"/>
                    <a:gd name="T26" fmla="*/ 804 w 2001"/>
                    <a:gd name="T27" fmla="*/ 824 h 2354"/>
                    <a:gd name="T28" fmla="*/ 588 w 2001"/>
                    <a:gd name="T29" fmla="*/ 1211 h 2354"/>
                    <a:gd name="T30" fmla="*/ 445 w 2001"/>
                    <a:gd name="T31" fmla="*/ 1486 h 2354"/>
                    <a:gd name="T32" fmla="*/ 539 w 2001"/>
                    <a:gd name="T33" fmla="*/ 1152 h 2354"/>
                    <a:gd name="T34" fmla="*/ 722 w 2001"/>
                    <a:gd name="T35" fmla="*/ 1793 h 2354"/>
                    <a:gd name="T36" fmla="*/ 820 w 2001"/>
                    <a:gd name="T37" fmla="*/ 2068 h 2354"/>
                    <a:gd name="T38" fmla="*/ 1336 w 2001"/>
                    <a:gd name="T39" fmla="*/ 1643 h 2354"/>
                    <a:gd name="T40" fmla="*/ 747 w 2001"/>
                    <a:gd name="T41" fmla="*/ 2146 h 2354"/>
                    <a:gd name="T42" fmla="*/ 347 w 2001"/>
                    <a:gd name="T43" fmla="*/ 1610 h 2354"/>
                    <a:gd name="T44" fmla="*/ 81 w 2001"/>
                    <a:gd name="T45" fmla="*/ 1796 h 2354"/>
                    <a:gd name="T46" fmla="*/ 60 w 2001"/>
                    <a:gd name="T47" fmla="*/ 2141 h 2354"/>
                    <a:gd name="T48" fmla="*/ 648 w 2001"/>
                    <a:gd name="T49" fmla="*/ 2291 h 2354"/>
                    <a:gd name="T50" fmla="*/ 1650 w 2001"/>
                    <a:gd name="T51" fmla="*/ 2194 h 2354"/>
                    <a:gd name="T52" fmla="*/ 1889 w 2001"/>
                    <a:gd name="T53" fmla="*/ 1895 h 2354"/>
                    <a:gd name="T54" fmla="*/ 1729 w 2001"/>
                    <a:gd name="T55" fmla="*/ 1693 h 2354"/>
                    <a:gd name="T56" fmla="*/ 1396 w 2001"/>
                    <a:gd name="T57" fmla="*/ 1647 h 2354"/>
                    <a:gd name="T58" fmla="*/ 1328 w 2001"/>
                    <a:gd name="T59" fmla="*/ 2039 h 2354"/>
                    <a:gd name="T60" fmla="*/ 741 w 2001"/>
                    <a:gd name="T61" fmla="*/ 715 h 2354"/>
                    <a:gd name="T62" fmla="*/ 1173 w 2001"/>
                    <a:gd name="T63" fmla="*/ 703 h 2354"/>
                    <a:gd name="T64" fmla="*/ 1027 w 2001"/>
                    <a:gd name="T65" fmla="*/ 555 h 2354"/>
                    <a:gd name="T66" fmla="*/ 737 w 2001"/>
                    <a:gd name="T67" fmla="*/ 679 h 2354"/>
                    <a:gd name="T68" fmla="*/ 1127 w 2001"/>
                    <a:gd name="T69" fmla="*/ 671 h 2354"/>
                    <a:gd name="T70" fmla="*/ 1165 w 2001"/>
                    <a:gd name="T71" fmla="*/ 594 h 2354"/>
                    <a:gd name="T72" fmla="*/ 1010 w 2001"/>
                    <a:gd name="T73" fmla="*/ 530 h 2354"/>
                    <a:gd name="T74" fmla="*/ 1129 w 2001"/>
                    <a:gd name="T75" fmla="*/ 430 h 2354"/>
                    <a:gd name="T76" fmla="*/ 1555 w 2001"/>
                    <a:gd name="T77" fmla="*/ 1540 h 2354"/>
                    <a:gd name="T78" fmla="*/ 1429 w 2001"/>
                    <a:gd name="T79" fmla="*/ 1102 h 2354"/>
                    <a:gd name="T80" fmla="*/ 1509 w 2001"/>
                    <a:gd name="T81" fmla="*/ 1551 h 2354"/>
                    <a:gd name="T82" fmla="*/ 1659 w 2001"/>
                    <a:gd name="T83" fmla="*/ 1578 h 2354"/>
                    <a:gd name="T84" fmla="*/ 1555 w 2001"/>
                    <a:gd name="T85" fmla="*/ 1540 h 2354"/>
                    <a:gd name="T86" fmla="*/ 830 w 2001"/>
                    <a:gd name="T87" fmla="*/ 381 h 2354"/>
                    <a:gd name="T88" fmla="*/ 746 w 2001"/>
                    <a:gd name="T89" fmla="*/ 465 h 2354"/>
                    <a:gd name="T90" fmla="*/ 1135 w 2001"/>
                    <a:gd name="T91" fmla="*/ 497 h 2354"/>
                    <a:gd name="T92" fmla="*/ 812 w 2001"/>
                    <a:gd name="T93" fmla="*/ 490 h 2354"/>
                    <a:gd name="T94" fmla="*/ 789 w 2001"/>
                    <a:gd name="T95" fmla="*/ 439 h 2354"/>
                    <a:gd name="T96" fmla="*/ 858 w 2001"/>
                    <a:gd name="T97" fmla="*/ 576 h 2354"/>
                    <a:gd name="T98" fmla="*/ 947 w 2001"/>
                    <a:gd name="T99" fmla="*/ 580 h 2354"/>
                    <a:gd name="T100" fmla="*/ 947 w 2001"/>
                    <a:gd name="T101" fmla="*/ 58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1" h="2354">
                      <a:moveTo>
                        <a:pt x="1757" y="1651"/>
                      </a:moveTo>
                      <a:cubicBezTo>
                        <a:pt x="1780" y="1654"/>
                        <a:pt x="1791" y="1669"/>
                        <a:pt x="1796" y="1687"/>
                      </a:cubicBezTo>
                      <a:cubicBezTo>
                        <a:pt x="1804" y="1718"/>
                        <a:pt x="1811" y="1749"/>
                        <a:pt x="1816" y="1781"/>
                      </a:cubicBezTo>
                      <a:cubicBezTo>
                        <a:pt x="1820" y="1805"/>
                        <a:pt x="1830" y="1824"/>
                        <a:pt x="1849" y="1837"/>
                      </a:cubicBezTo>
                      <a:cubicBezTo>
                        <a:pt x="1872" y="1853"/>
                        <a:pt x="1896" y="1868"/>
                        <a:pt x="1920" y="1882"/>
                      </a:cubicBezTo>
                      <a:cubicBezTo>
                        <a:pt x="1930" y="1888"/>
                        <a:pt x="1941" y="1893"/>
                        <a:pt x="1951" y="1900"/>
                      </a:cubicBezTo>
                      <a:cubicBezTo>
                        <a:pt x="1996" y="1930"/>
                        <a:pt x="2001" y="1985"/>
                        <a:pt x="1959" y="2022"/>
                      </a:cubicBezTo>
                      <a:cubicBezTo>
                        <a:pt x="1950" y="2031"/>
                        <a:pt x="1939" y="2039"/>
                        <a:pt x="1927" y="2044"/>
                      </a:cubicBezTo>
                      <a:cubicBezTo>
                        <a:pt x="1824" y="2085"/>
                        <a:pt x="1735" y="2147"/>
                        <a:pt x="1653" y="2221"/>
                      </a:cubicBezTo>
                      <a:cubicBezTo>
                        <a:pt x="1621" y="2250"/>
                        <a:pt x="1587" y="2276"/>
                        <a:pt x="1552" y="2302"/>
                      </a:cubicBezTo>
                      <a:cubicBezTo>
                        <a:pt x="1482" y="2354"/>
                        <a:pt x="1335" y="2331"/>
                        <a:pt x="1286" y="2242"/>
                      </a:cubicBezTo>
                      <a:cubicBezTo>
                        <a:pt x="1283" y="2236"/>
                        <a:pt x="1275" y="2229"/>
                        <a:pt x="1268" y="2229"/>
                      </a:cubicBezTo>
                      <a:cubicBezTo>
                        <a:pt x="1167" y="2221"/>
                        <a:pt x="1067" y="2212"/>
                        <a:pt x="966" y="2209"/>
                      </a:cubicBezTo>
                      <a:cubicBezTo>
                        <a:pt x="900" y="2207"/>
                        <a:pt x="834" y="2217"/>
                        <a:pt x="773" y="2245"/>
                      </a:cubicBezTo>
                      <a:cubicBezTo>
                        <a:pt x="767" y="2247"/>
                        <a:pt x="762" y="2250"/>
                        <a:pt x="758" y="2254"/>
                      </a:cubicBezTo>
                      <a:cubicBezTo>
                        <a:pt x="702" y="2317"/>
                        <a:pt x="632" y="2327"/>
                        <a:pt x="556" y="2305"/>
                      </a:cubicBezTo>
                      <a:cubicBezTo>
                        <a:pt x="495" y="2288"/>
                        <a:pt x="436" y="2265"/>
                        <a:pt x="375" y="2249"/>
                      </a:cubicBezTo>
                      <a:cubicBezTo>
                        <a:pt x="291" y="2226"/>
                        <a:pt x="206" y="2208"/>
                        <a:pt x="121" y="2188"/>
                      </a:cubicBezTo>
                      <a:cubicBezTo>
                        <a:pt x="100" y="2183"/>
                        <a:pt x="79" y="2176"/>
                        <a:pt x="59" y="2168"/>
                      </a:cubicBezTo>
                      <a:cubicBezTo>
                        <a:pt x="15" y="2150"/>
                        <a:pt x="0" y="2122"/>
                        <a:pt x="28" y="2069"/>
                      </a:cubicBezTo>
                      <a:cubicBezTo>
                        <a:pt x="35" y="2057"/>
                        <a:pt x="42" y="2044"/>
                        <a:pt x="50" y="2032"/>
                      </a:cubicBezTo>
                      <a:cubicBezTo>
                        <a:pt x="72" y="1997"/>
                        <a:pt x="74" y="1960"/>
                        <a:pt x="68" y="1920"/>
                      </a:cubicBezTo>
                      <a:cubicBezTo>
                        <a:pt x="61" y="1875"/>
                        <a:pt x="48" y="1831"/>
                        <a:pt x="57" y="1784"/>
                      </a:cubicBezTo>
                      <a:cubicBezTo>
                        <a:pt x="66" y="1734"/>
                        <a:pt x="99" y="1705"/>
                        <a:pt x="149" y="1705"/>
                      </a:cubicBezTo>
                      <a:cubicBezTo>
                        <a:pt x="170" y="1705"/>
                        <a:pt x="191" y="1706"/>
                        <a:pt x="213" y="1705"/>
                      </a:cubicBezTo>
                      <a:cubicBezTo>
                        <a:pt x="235" y="1705"/>
                        <a:pt x="252" y="1696"/>
                        <a:pt x="260" y="1673"/>
                      </a:cubicBezTo>
                      <a:cubicBezTo>
                        <a:pt x="266" y="1654"/>
                        <a:pt x="276" y="1635"/>
                        <a:pt x="283" y="1616"/>
                      </a:cubicBezTo>
                      <a:cubicBezTo>
                        <a:pt x="285" y="1614"/>
                        <a:pt x="285" y="1610"/>
                        <a:pt x="284" y="1607"/>
                      </a:cubicBezTo>
                      <a:cubicBezTo>
                        <a:pt x="270" y="1565"/>
                        <a:pt x="283" y="1525"/>
                        <a:pt x="299" y="1487"/>
                      </a:cubicBezTo>
                      <a:cubicBezTo>
                        <a:pt x="316" y="1450"/>
                        <a:pt x="335" y="1415"/>
                        <a:pt x="355" y="1379"/>
                      </a:cubicBezTo>
                      <a:cubicBezTo>
                        <a:pt x="393" y="1314"/>
                        <a:pt x="420" y="1244"/>
                        <a:pt x="436" y="1170"/>
                      </a:cubicBezTo>
                      <a:cubicBezTo>
                        <a:pt x="452" y="1101"/>
                        <a:pt x="485" y="1043"/>
                        <a:pt x="530" y="989"/>
                      </a:cubicBezTo>
                      <a:cubicBezTo>
                        <a:pt x="570" y="940"/>
                        <a:pt x="611" y="890"/>
                        <a:pt x="648" y="839"/>
                      </a:cubicBezTo>
                      <a:cubicBezTo>
                        <a:pt x="684" y="789"/>
                        <a:pt x="692" y="731"/>
                        <a:pt x="688" y="669"/>
                      </a:cubicBezTo>
                      <a:cubicBezTo>
                        <a:pt x="679" y="553"/>
                        <a:pt x="670" y="437"/>
                        <a:pt x="667" y="321"/>
                      </a:cubicBezTo>
                      <a:cubicBezTo>
                        <a:pt x="665" y="245"/>
                        <a:pt x="683" y="173"/>
                        <a:pt x="730" y="110"/>
                      </a:cubicBezTo>
                      <a:cubicBezTo>
                        <a:pt x="770" y="57"/>
                        <a:pt x="821" y="27"/>
                        <a:pt x="886" y="15"/>
                      </a:cubicBezTo>
                      <a:cubicBezTo>
                        <a:pt x="962" y="2"/>
                        <a:pt x="1037" y="0"/>
                        <a:pt x="1111" y="21"/>
                      </a:cubicBezTo>
                      <a:cubicBezTo>
                        <a:pt x="1234" y="56"/>
                        <a:pt x="1312" y="136"/>
                        <a:pt x="1340" y="261"/>
                      </a:cubicBezTo>
                      <a:cubicBezTo>
                        <a:pt x="1353" y="320"/>
                        <a:pt x="1360" y="381"/>
                        <a:pt x="1368" y="442"/>
                      </a:cubicBezTo>
                      <a:cubicBezTo>
                        <a:pt x="1378" y="513"/>
                        <a:pt x="1384" y="585"/>
                        <a:pt x="1394" y="656"/>
                      </a:cubicBezTo>
                      <a:cubicBezTo>
                        <a:pt x="1403" y="721"/>
                        <a:pt x="1435" y="778"/>
                        <a:pt x="1472" y="831"/>
                      </a:cubicBezTo>
                      <a:cubicBezTo>
                        <a:pt x="1521" y="902"/>
                        <a:pt x="1574" y="971"/>
                        <a:pt x="1624" y="1041"/>
                      </a:cubicBezTo>
                      <a:cubicBezTo>
                        <a:pt x="1698" y="1145"/>
                        <a:pt x="1749" y="1259"/>
                        <a:pt x="1771" y="1385"/>
                      </a:cubicBezTo>
                      <a:cubicBezTo>
                        <a:pt x="1786" y="1474"/>
                        <a:pt x="1785" y="1563"/>
                        <a:pt x="1757" y="1651"/>
                      </a:cubicBezTo>
                      <a:close/>
                      <a:moveTo>
                        <a:pt x="1426" y="1635"/>
                      </a:moveTo>
                      <a:cubicBezTo>
                        <a:pt x="1428" y="1613"/>
                        <a:pt x="1431" y="1593"/>
                        <a:pt x="1431" y="1572"/>
                      </a:cubicBezTo>
                      <a:cubicBezTo>
                        <a:pt x="1431" y="1499"/>
                        <a:pt x="1434" y="1424"/>
                        <a:pt x="1427" y="1351"/>
                      </a:cubicBezTo>
                      <a:cubicBezTo>
                        <a:pt x="1420" y="1269"/>
                        <a:pt x="1392" y="1193"/>
                        <a:pt x="1342" y="1126"/>
                      </a:cubicBezTo>
                      <a:cubicBezTo>
                        <a:pt x="1306" y="1078"/>
                        <a:pt x="1280" y="1024"/>
                        <a:pt x="1280" y="961"/>
                      </a:cubicBezTo>
                      <a:cubicBezTo>
                        <a:pt x="1280" y="955"/>
                        <a:pt x="1276" y="948"/>
                        <a:pt x="1274" y="942"/>
                      </a:cubicBezTo>
                      <a:cubicBezTo>
                        <a:pt x="1245" y="884"/>
                        <a:pt x="1217" y="825"/>
                        <a:pt x="1189" y="766"/>
                      </a:cubicBezTo>
                      <a:cubicBezTo>
                        <a:pt x="1184" y="755"/>
                        <a:pt x="1178" y="744"/>
                        <a:pt x="1173" y="731"/>
                      </a:cubicBezTo>
                      <a:cubicBezTo>
                        <a:pt x="1141" y="755"/>
                        <a:pt x="1111" y="778"/>
                        <a:pt x="1080" y="799"/>
                      </a:cubicBezTo>
                      <a:cubicBezTo>
                        <a:pt x="1022" y="837"/>
                        <a:pt x="960" y="866"/>
                        <a:pt x="887" y="860"/>
                      </a:cubicBezTo>
                      <a:cubicBezTo>
                        <a:pt x="855" y="857"/>
                        <a:pt x="827" y="849"/>
                        <a:pt x="804" y="824"/>
                      </a:cubicBezTo>
                      <a:cubicBezTo>
                        <a:pt x="791" y="810"/>
                        <a:pt x="775" y="799"/>
                        <a:pt x="764" y="790"/>
                      </a:cubicBezTo>
                      <a:cubicBezTo>
                        <a:pt x="750" y="825"/>
                        <a:pt x="736" y="860"/>
                        <a:pt x="721" y="894"/>
                      </a:cubicBezTo>
                      <a:cubicBezTo>
                        <a:pt x="700" y="942"/>
                        <a:pt x="672" y="987"/>
                        <a:pt x="660" y="1037"/>
                      </a:cubicBezTo>
                      <a:cubicBezTo>
                        <a:pt x="645" y="1099"/>
                        <a:pt x="615" y="1154"/>
                        <a:pt x="588" y="1211"/>
                      </a:cubicBezTo>
                      <a:cubicBezTo>
                        <a:pt x="582" y="1223"/>
                        <a:pt x="576" y="1234"/>
                        <a:pt x="570" y="1246"/>
                      </a:cubicBezTo>
                      <a:cubicBezTo>
                        <a:pt x="533" y="1322"/>
                        <a:pt x="503" y="1399"/>
                        <a:pt x="496" y="1483"/>
                      </a:cubicBezTo>
                      <a:cubicBezTo>
                        <a:pt x="493" y="1514"/>
                        <a:pt x="495" y="1545"/>
                        <a:pt x="495" y="1578"/>
                      </a:cubicBezTo>
                      <a:cubicBezTo>
                        <a:pt x="462" y="1555"/>
                        <a:pt x="447" y="1524"/>
                        <a:pt x="445" y="1486"/>
                      </a:cubicBezTo>
                      <a:cubicBezTo>
                        <a:pt x="444" y="1436"/>
                        <a:pt x="455" y="1388"/>
                        <a:pt x="471" y="1342"/>
                      </a:cubicBezTo>
                      <a:cubicBezTo>
                        <a:pt x="495" y="1274"/>
                        <a:pt x="524" y="1208"/>
                        <a:pt x="570" y="1151"/>
                      </a:cubicBezTo>
                      <a:cubicBezTo>
                        <a:pt x="563" y="1146"/>
                        <a:pt x="556" y="1143"/>
                        <a:pt x="550" y="1140"/>
                      </a:cubicBezTo>
                      <a:cubicBezTo>
                        <a:pt x="546" y="1144"/>
                        <a:pt x="542" y="1148"/>
                        <a:pt x="539" y="1152"/>
                      </a:cubicBezTo>
                      <a:cubicBezTo>
                        <a:pt x="489" y="1238"/>
                        <a:pt x="446" y="1326"/>
                        <a:pt x="426" y="1423"/>
                      </a:cubicBezTo>
                      <a:cubicBezTo>
                        <a:pt x="412" y="1486"/>
                        <a:pt x="419" y="1547"/>
                        <a:pt x="471" y="1592"/>
                      </a:cubicBezTo>
                      <a:cubicBezTo>
                        <a:pt x="510" y="1626"/>
                        <a:pt x="551" y="1659"/>
                        <a:pt x="594" y="1688"/>
                      </a:cubicBezTo>
                      <a:cubicBezTo>
                        <a:pt x="640" y="1719"/>
                        <a:pt x="684" y="1753"/>
                        <a:pt x="722" y="1793"/>
                      </a:cubicBezTo>
                      <a:cubicBezTo>
                        <a:pt x="739" y="1812"/>
                        <a:pt x="756" y="1832"/>
                        <a:pt x="770" y="1853"/>
                      </a:cubicBezTo>
                      <a:cubicBezTo>
                        <a:pt x="788" y="1880"/>
                        <a:pt x="785" y="1902"/>
                        <a:pt x="761" y="1923"/>
                      </a:cubicBezTo>
                      <a:cubicBezTo>
                        <a:pt x="741" y="1940"/>
                        <a:pt x="719" y="1953"/>
                        <a:pt x="697" y="1969"/>
                      </a:cubicBezTo>
                      <a:cubicBezTo>
                        <a:pt x="713" y="2027"/>
                        <a:pt x="759" y="2058"/>
                        <a:pt x="820" y="2068"/>
                      </a:cubicBezTo>
                      <a:cubicBezTo>
                        <a:pt x="1005" y="2098"/>
                        <a:pt x="1161" y="2048"/>
                        <a:pt x="1285" y="1903"/>
                      </a:cubicBezTo>
                      <a:cubicBezTo>
                        <a:pt x="1310" y="1875"/>
                        <a:pt x="1311" y="1846"/>
                        <a:pt x="1309" y="1813"/>
                      </a:cubicBezTo>
                      <a:cubicBezTo>
                        <a:pt x="1307" y="1781"/>
                        <a:pt x="1303" y="1748"/>
                        <a:pt x="1307" y="1716"/>
                      </a:cubicBezTo>
                      <a:cubicBezTo>
                        <a:pt x="1311" y="1691"/>
                        <a:pt x="1323" y="1665"/>
                        <a:pt x="1336" y="1643"/>
                      </a:cubicBezTo>
                      <a:cubicBezTo>
                        <a:pt x="1352" y="1619"/>
                        <a:pt x="1376" y="1614"/>
                        <a:pt x="1404" y="1625"/>
                      </a:cubicBezTo>
                      <a:cubicBezTo>
                        <a:pt x="1410" y="1627"/>
                        <a:pt x="1417" y="1631"/>
                        <a:pt x="1426" y="1635"/>
                      </a:cubicBezTo>
                      <a:close/>
                      <a:moveTo>
                        <a:pt x="750" y="2178"/>
                      </a:moveTo>
                      <a:cubicBezTo>
                        <a:pt x="749" y="2167"/>
                        <a:pt x="749" y="2157"/>
                        <a:pt x="747" y="2146"/>
                      </a:cubicBezTo>
                      <a:cubicBezTo>
                        <a:pt x="737" y="2084"/>
                        <a:pt x="710" y="2028"/>
                        <a:pt x="674" y="1978"/>
                      </a:cubicBezTo>
                      <a:cubicBezTo>
                        <a:pt x="605" y="1882"/>
                        <a:pt x="537" y="1786"/>
                        <a:pt x="476" y="1685"/>
                      </a:cubicBezTo>
                      <a:cubicBezTo>
                        <a:pt x="457" y="1651"/>
                        <a:pt x="427" y="1625"/>
                        <a:pt x="389" y="1612"/>
                      </a:cubicBezTo>
                      <a:cubicBezTo>
                        <a:pt x="376" y="1608"/>
                        <a:pt x="360" y="1608"/>
                        <a:pt x="347" y="1610"/>
                      </a:cubicBezTo>
                      <a:cubicBezTo>
                        <a:pt x="309" y="1619"/>
                        <a:pt x="289" y="1645"/>
                        <a:pt x="285" y="1682"/>
                      </a:cubicBezTo>
                      <a:cubicBezTo>
                        <a:pt x="282" y="1706"/>
                        <a:pt x="271" y="1722"/>
                        <a:pt x="245" y="1724"/>
                      </a:cubicBezTo>
                      <a:cubicBezTo>
                        <a:pt x="214" y="1727"/>
                        <a:pt x="183" y="1729"/>
                        <a:pt x="152" y="1731"/>
                      </a:cubicBezTo>
                      <a:cubicBezTo>
                        <a:pt x="107" y="1735"/>
                        <a:pt x="86" y="1750"/>
                        <a:pt x="81" y="1796"/>
                      </a:cubicBezTo>
                      <a:cubicBezTo>
                        <a:pt x="78" y="1823"/>
                        <a:pt x="82" y="1852"/>
                        <a:pt x="88" y="1879"/>
                      </a:cubicBezTo>
                      <a:cubicBezTo>
                        <a:pt x="102" y="1940"/>
                        <a:pt x="97" y="1997"/>
                        <a:pt x="62" y="2051"/>
                      </a:cubicBezTo>
                      <a:cubicBezTo>
                        <a:pt x="54" y="2064"/>
                        <a:pt x="48" y="2078"/>
                        <a:pt x="43" y="2093"/>
                      </a:cubicBezTo>
                      <a:cubicBezTo>
                        <a:pt x="35" y="2116"/>
                        <a:pt x="38" y="2130"/>
                        <a:pt x="60" y="2141"/>
                      </a:cubicBezTo>
                      <a:cubicBezTo>
                        <a:pt x="83" y="2153"/>
                        <a:pt x="108" y="2162"/>
                        <a:pt x="133" y="2168"/>
                      </a:cubicBezTo>
                      <a:cubicBezTo>
                        <a:pt x="204" y="2185"/>
                        <a:pt x="277" y="2197"/>
                        <a:pt x="348" y="2217"/>
                      </a:cubicBezTo>
                      <a:cubicBezTo>
                        <a:pt x="423" y="2238"/>
                        <a:pt x="495" y="2267"/>
                        <a:pt x="570" y="2289"/>
                      </a:cubicBezTo>
                      <a:cubicBezTo>
                        <a:pt x="594" y="2296"/>
                        <a:pt x="623" y="2296"/>
                        <a:pt x="648" y="2291"/>
                      </a:cubicBezTo>
                      <a:cubicBezTo>
                        <a:pt x="710" y="2278"/>
                        <a:pt x="749" y="2231"/>
                        <a:pt x="750" y="2178"/>
                      </a:cubicBezTo>
                      <a:close/>
                      <a:moveTo>
                        <a:pt x="1452" y="2307"/>
                      </a:moveTo>
                      <a:cubicBezTo>
                        <a:pt x="1483" y="2304"/>
                        <a:pt x="1518" y="2299"/>
                        <a:pt x="1548" y="2276"/>
                      </a:cubicBezTo>
                      <a:cubicBezTo>
                        <a:pt x="1582" y="2248"/>
                        <a:pt x="1618" y="2222"/>
                        <a:pt x="1650" y="2194"/>
                      </a:cubicBezTo>
                      <a:cubicBezTo>
                        <a:pt x="1706" y="2145"/>
                        <a:pt x="1762" y="2099"/>
                        <a:pt x="1829" y="2067"/>
                      </a:cubicBezTo>
                      <a:cubicBezTo>
                        <a:pt x="1861" y="2052"/>
                        <a:pt x="1894" y="2040"/>
                        <a:pt x="1925" y="2023"/>
                      </a:cubicBezTo>
                      <a:cubicBezTo>
                        <a:pt x="1963" y="2002"/>
                        <a:pt x="1968" y="1957"/>
                        <a:pt x="1937" y="1927"/>
                      </a:cubicBezTo>
                      <a:cubicBezTo>
                        <a:pt x="1923" y="1914"/>
                        <a:pt x="1907" y="1902"/>
                        <a:pt x="1889" y="1895"/>
                      </a:cubicBezTo>
                      <a:cubicBezTo>
                        <a:pt x="1834" y="1871"/>
                        <a:pt x="1802" y="1830"/>
                        <a:pt x="1789" y="1772"/>
                      </a:cubicBezTo>
                      <a:cubicBezTo>
                        <a:pt x="1783" y="1745"/>
                        <a:pt x="1776" y="1718"/>
                        <a:pt x="1770" y="1691"/>
                      </a:cubicBezTo>
                      <a:cubicBezTo>
                        <a:pt x="1766" y="1674"/>
                        <a:pt x="1756" y="1673"/>
                        <a:pt x="1744" y="1680"/>
                      </a:cubicBezTo>
                      <a:cubicBezTo>
                        <a:pt x="1738" y="1684"/>
                        <a:pt x="1733" y="1689"/>
                        <a:pt x="1729" y="1693"/>
                      </a:cubicBezTo>
                      <a:cubicBezTo>
                        <a:pt x="1700" y="1720"/>
                        <a:pt x="1673" y="1748"/>
                        <a:pt x="1643" y="1774"/>
                      </a:cubicBezTo>
                      <a:cubicBezTo>
                        <a:pt x="1591" y="1819"/>
                        <a:pt x="1470" y="1814"/>
                        <a:pt x="1441" y="1717"/>
                      </a:cubicBezTo>
                      <a:cubicBezTo>
                        <a:pt x="1437" y="1704"/>
                        <a:pt x="1433" y="1691"/>
                        <a:pt x="1429" y="1677"/>
                      </a:cubicBezTo>
                      <a:cubicBezTo>
                        <a:pt x="1425" y="1659"/>
                        <a:pt x="1412" y="1651"/>
                        <a:pt x="1396" y="1647"/>
                      </a:cubicBezTo>
                      <a:cubicBezTo>
                        <a:pt x="1379" y="1643"/>
                        <a:pt x="1364" y="1648"/>
                        <a:pt x="1354" y="1664"/>
                      </a:cubicBezTo>
                      <a:cubicBezTo>
                        <a:pt x="1348" y="1674"/>
                        <a:pt x="1343" y="1685"/>
                        <a:pt x="1341" y="1697"/>
                      </a:cubicBezTo>
                      <a:cubicBezTo>
                        <a:pt x="1338" y="1723"/>
                        <a:pt x="1336" y="1748"/>
                        <a:pt x="1336" y="1774"/>
                      </a:cubicBezTo>
                      <a:cubicBezTo>
                        <a:pt x="1333" y="1863"/>
                        <a:pt x="1333" y="1951"/>
                        <a:pt x="1328" y="2039"/>
                      </a:cubicBezTo>
                      <a:cubicBezTo>
                        <a:pt x="1324" y="2096"/>
                        <a:pt x="1313" y="2151"/>
                        <a:pt x="1306" y="2207"/>
                      </a:cubicBezTo>
                      <a:cubicBezTo>
                        <a:pt x="1305" y="2216"/>
                        <a:pt x="1308" y="2226"/>
                        <a:pt x="1312" y="2233"/>
                      </a:cubicBezTo>
                      <a:cubicBezTo>
                        <a:pt x="1344" y="2282"/>
                        <a:pt x="1389" y="2305"/>
                        <a:pt x="1452" y="2307"/>
                      </a:cubicBezTo>
                      <a:close/>
                      <a:moveTo>
                        <a:pt x="741" y="715"/>
                      </a:moveTo>
                      <a:cubicBezTo>
                        <a:pt x="744" y="721"/>
                        <a:pt x="747" y="728"/>
                        <a:pt x="752" y="733"/>
                      </a:cubicBezTo>
                      <a:cubicBezTo>
                        <a:pt x="766" y="749"/>
                        <a:pt x="780" y="765"/>
                        <a:pt x="796" y="780"/>
                      </a:cubicBezTo>
                      <a:cubicBezTo>
                        <a:pt x="853" y="838"/>
                        <a:pt x="913" y="853"/>
                        <a:pt x="986" y="817"/>
                      </a:cubicBezTo>
                      <a:cubicBezTo>
                        <a:pt x="1051" y="784"/>
                        <a:pt x="1111" y="742"/>
                        <a:pt x="1173" y="703"/>
                      </a:cubicBezTo>
                      <a:cubicBezTo>
                        <a:pt x="1184" y="696"/>
                        <a:pt x="1192" y="684"/>
                        <a:pt x="1198" y="672"/>
                      </a:cubicBezTo>
                      <a:cubicBezTo>
                        <a:pt x="1206" y="657"/>
                        <a:pt x="1208" y="640"/>
                        <a:pt x="1190" y="628"/>
                      </a:cubicBezTo>
                      <a:cubicBezTo>
                        <a:pt x="1175" y="618"/>
                        <a:pt x="1159" y="607"/>
                        <a:pt x="1143" y="600"/>
                      </a:cubicBezTo>
                      <a:cubicBezTo>
                        <a:pt x="1105" y="584"/>
                        <a:pt x="1065" y="572"/>
                        <a:pt x="1027" y="555"/>
                      </a:cubicBezTo>
                      <a:cubicBezTo>
                        <a:pt x="952" y="520"/>
                        <a:pt x="880" y="521"/>
                        <a:pt x="811" y="571"/>
                      </a:cubicBezTo>
                      <a:cubicBezTo>
                        <a:pt x="810" y="571"/>
                        <a:pt x="810" y="571"/>
                        <a:pt x="809" y="572"/>
                      </a:cubicBezTo>
                      <a:cubicBezTo>
                        <a:pt x="785" y="594"/>
                        <a:pt x="759" y="615"/>
                        <a:pt x="737" y="639"/>
                      </a:cubicBezTo>
                      <a:cubicBezTo>
                        <a:pt x="726" y="650"/>
                        <a:pt x="725" y="665"/>
                        <a:pt x="737" y="679"/>
                      </a:cubicBezTo>
                      <a:cubicBezTo>
                        <a:pt x="770" y="717"/>
                        <a:pt x="812" y="741"/>
                        <a:pt x="861" y="748"/>
                      </a:cubicBezTo>
                      <a:cubicBezTo>
                        <a:pt x="919" y="757"/>
                        <a:pt x="971" y="736"/>
                        <a:pt x="1021" y="708"/>
                      </a:cubicBezTo>
                      <a:cubicBezTo>
                        <a:pt x="1054" y="689"/>
                        <a:pt x="1086" y="667"/>
                        <a:pt x="1118" y="646"/>
                      </a:cubicBezTo>
                      <a:cubicBezTo>
                        <a:pt x="1121" y="653"/>
                        <a:pt x="1123" y="659"/>
                        <a:pt x="1127" y="671"/>
                      </a:cubicBezTo>
                      <a:cubicBezTo>
                        <a:pt x="1082" y="695"/>
                        <a:pt x="1036" y="721"/>
                        <a:pt x="989" y="743"/>
                      </a:cubicBezTo>
                      <a:cubicBezTo>
                        <a:pt x="948" y="763"/>
                        <a:pt x="903" y="772"/>
                        <a:pt x="857" y="764"/>
                      </a:cubicBezTo>
                      <a:cubicBezTo>
                        <a:pt x="815" y="756"/>
                        <a:pt x="778" y="737"/>
                        <a:pt x="741" y="715"/>
                      </a:cubicBezTo>
                      <a:close/>
                      <a:moveTo>
                        <a:pt x="1165" y="594"/>
                      </a:moveTo>
                      <a:cubicBezTo>
                        <a:pt x="1176" y="540"/>
                        <a:pt x="1187" y="487"/>
                        <a:pt x="1177" y="432"/>
                      </a:cubicBezTo>
                      <a:cubicBezTo>
                        <a:pt x="1169" y="387"/>
                        <a:pt x="1147" y="362"/>
                        <a:pt x="1106" y="353"/>
                      </a:cubicBezTo>
                      <a:cubicBezTo>
                        <a:pt x="1070" y="346"/>
                        <a:pt x="1014" y="359"/>
                        <a:pt x="999" y="395"/>
                      </a:cubicBezTo>
                      <a:cubicBezTo>
                        <a:pt x="979" y="443"/>
                        <a:pt x="992" y="486"/>
                        <a:pt x="1010" y="530"/>
                      </a:cubicBezTo>
                      <a:cubicBezTo>
                        <a:pt x="1012" y="535"/>
                        <a:pt x="1021" y="537"/>
                        <a:pt x="1029" y="542"/>
                      </a:cubicBezTo>
                      <a:cubicBezTo>
                        <a:pt x="1029" y="514"/>
                        <a:pt x="1027" y="490"/>
                        <a:pt x="1030" y="466"/>
                      </a:cubicBezTo>
                      <a:cubicBezTo>
                        <a:pt x="1032" y="440"/>
                        <a:pt x="1049" y="424"/>
                        <a:pt x="1072" y="415"/>
                      </a:cubicBezTo>
                      <a:cubicBezTo>
                        <a:pt x="1095" y="407"/>
                        <a:pt x="1113" y="415"/>
                        <a:pt x="1129" y="430"/>
                      </a:cubicBezTo>
                      <a:cubicBezTo>
                        <a:pt x="1153" y="452"/>
                        <a:pt x="1157" y="481"/>
                        <a:pt x="1157" y="512"/>
                      </a:cubicBezTo>
                      <a:cubicBezTo>
                        <a:pt x="1157" y="542"/>
                        <a:pt x="1143" y="563"/>
                        <a:pt x="1113" y="575"/>
                      </a:cubicBezTo>
                      <a:cubicBezTo>
                        <a:pt x="1132" y="582"/>
                        <a:pt x="1147" y="587"/>
                        <a:pt x="1165" y="594"/>
                      </a:cubicBezTo>
                      <a:close/>
                      <a:moveTo>
                        <a:pt x="1555" y="1540"/>
                      </a:moveTo>
                      <a:cubicBezTo>
                        <a:pt x="1563" y="1484"/>
                        <a:pt x="1574" y="1430"/>
                        <a:pt x="1579" y="1376"/>
                      </a:cubicBezTo>
                      <a:cubicBezTo>
                        <a:pt x="1585" y="1299"/>
                        <a:pt x="1573" y="1224"/>
                        <a:pt x="1524" y="1159"/>
                      </a:cubicBezTo>
                      <a:cubicBezTo>
                        <a:pt x="1504" y="1132"/>
                        <a:pt x="1481" y="1110"/>
                        <a:pt x="1448" y="1100"/>
                      </a:cubicBezTo>
                      <a:cubicBezTo>
                        <a:pt x="1443" y="1098"/>
                        <a:pt x="1436" y="1101"/>
                        <a:pt x="1429" y="1102"/>
                      </a:cubicBezTo>
                      <a:cubicBezTo>
                        <a:pt x="1433" y="1107"/>
                        <a:pt x="1436" y="1114"/>
                        <a:pt x="1441" y="1116"/>
                      </a:cubicBezTo>
                      <a:cubicBezTo>
                        <a:pt x="1486" y="1141"/>
                        <a:pt x="1518" y="1175"/>
                        <a:pt x="1535" y="1223"/>
                      </a:cubicBezTo>
                      <a:cubicBezTo>
                        <a:pt x="1573" y="1330"/>
                        <a:pt x="1559" y="1435"/>
                        <a:pt x="1521" y="1539"/>
                      </a:cubicBezTo>
                      <a:cubicBezTo>
                        <a:pt x="1519" y="1544"/>
                        <a:pt x="1513" y="1548"/>
                        <a:pt x="1509" y="1551"/>
                      </a:cubicBezTo>
                      <a:cubicBezTo>
                        <a:pt x="1478" y="1567"/>
                        <a:pt x="1457" y="1592"/>
                        <a:pt x="1440" y="1622"/>
                      </a:cubicBezTo>
                      <a:cubicBezTo>
                        <a:pt x="1438" y="1627"/>
                        <a:pt x="1438" y="1633"/>
                        <a:pt x="1436" y="1639"/>
                      </a:cubicBezTo>
                      <a:cubicBezTo>
                        <a:pt x="1469" y="1611"/>
                        <a:pt x="1491" y="1573"/>
                        <a:pt x="1535" y="1565"/>
                      </a:cubicBezTo>
                      <a:cubicBezTo>
                        <a:pt x="1577" y="1558"/>
                        <a:pt x="1618" y="1566"/>
                        <a:pt x="1659" y="1578"/>
                      </a:cubicBezTo>
                      <a:cubicBezTo>
                        <a:pt x="1702" y="1590"/>
                        <a:pt x="1721" y="1626"/>
                        <a:pt x="1747" y="1662"/>
                      </a:cubicBezTo>
                      <a:cubicBezTo>
                        <a:pt x="1752" y="1635"/>
                        <a:pt x="1743" y="1619"/>
                        <a:pt x="1732" y="1604"/>
                      </a:cubicBezTo>
                      <a:cubicBezTo>
                        <a:pt x="1709" y="1575"/>
                        <a:pt x="1678" y="1559"/>
                        <a:pt x="1642" y="1552"/>
                      </a:cubicBezTo>
                      <a:cubicBezTo>
                        <a:pt x="1612" y="1546"/>
                        <a:pt x="1582" y="1543"/>
                        <a:pt x="1555" y="1540"/>
                      </a:cubicBezTo>
                      <a:close/>
                      <a:moveTo>
                        <a:pt x="854" y="529"/>
                      </a:moveTo>
                      <a:cubicBezTo>
                        <a:pt x="859" y="521"/>
                        <a:pt x="864" y="515"/>
                        <a:pt x="864" y="508"/>
                      </a:cubicBezTo>
                      <a:cubicBezTo>
                        <a:pt x="864" y="481"/>
                        <a:pt x="865" y="452"/>
                        <a:pt x="859" y="425"/>
                      </a:cubicBezTo>
                      <a:cubicBezTo>
                        <a:pt x="855" y="409"/>
                        <a:pt x="842" y="393"/>
                        <a:pt x="830" y="381"/>
                      </a:cubicBezTo>
                      <a:cubicBezTo>
                        <a:pt x="806" y="359"/>
                        <a:pt x="765" y="362"/>
                        <a:pt x="746" y="387"/>
                      </a:cubicBezTo>
                      <a:cubicBezTo>
                        <a:pt x="714" y="431"/>
                        <a:pt x="695" y="535"/>
                        <a:pt x="759" y="587"/>
                      </a:cubicBezTo>
                      <a:cubicBezTo>
                        <a:pt x="765" y="584"/>
                        <a:pt x="772" y="579"/>
                        <a:pt x="780" y="575"/>
                      </a:cubicBezTo>
                      <a:cubicBezTo>
                        <a:pt x="737" y="547"/>
                        <a:pt x="738" y="506"/>
                        <a:pt x="746" y="465"/>
                      </a:cubicBezTo>
                      <a:cubicBezTo>
                        <a:pt x="750" y="440"/>
                        <a:pt x="774" y="420"/>
                        <a:pt x="795" y="420"/>
                      </a:cubicBezTo>
                      <a:cubicBezTo>
                        <a:pt x="816" y="420"/>
                        <a:pt x="834" y="435"/>
                        <a:pt x="841" y="462"/>
                      </a:cubicBezTo>
                      <a:cubicBezTo>
                        <a:pt x="846" y="483"/>
                        <a:pt x="850" y="505"/>
                        <a:pt x="854" y="529"/>
                      </a:cubicBezTo>
                      <a:close/>
                      <a:moveTo>
                        <a:pt x="1135" y="497"/>
                      </a:moveTo>
                      <a:cubicBezTo>
                        <a:pt x="1125" y="437"/>
                        <a:pt x="1116" y="428"/>
                        <a:pt x="1091" y="446"/>
                      </a:cubicBezTo>
                      <a:cubicBezTo>
                        <a:pt x="1106" y="463"/>
                        <a:pt x="1120" y="480"/>
                        <a:pt x="1135" y="497"/>
                      </a:cubicBezTo>
                      <a:close/>
                      <a:moveTo>
                        <a:pt x="803" y="459"/>
                      </a:moveTo>
                      <a:cubicBezTo>
                        <a:pt x="806" y="470"/>
                        <a:pt x="809" y="480"/>
                        <a:pt x="812" y="490"/>
                      </a:cubicBezTo>
                      <a:cubicBezTo>
                        <a:pt x="813" y="492"/>
                        <a:pt x="817" y="495"/>
                        <a:pt x="820" y="496"/>
                      </a:cubicBezTo>
                      <a:cubicBezTo>
                        <a:pt x="821" y="496"/>
                        <a:pt x="825" y="492"/>
                        <a:pt x="826" y="490"/>
                      </a:cubicBezTo>
                      <a:cubicBezTo>
                        <a:pt x="829" y="476"/>
                        <a:pt x="818" y="448"/>
                        <a:pt x="805" y="441"/>
                      </a:cubicBezTo>
                      <a:cubicBezTo>
                        <a:pt x="800" y="439"/>
                        <a:pt x="793" y="436"/>
                        <a:pt x="789" y="439"/>
                      </a:cubicBezTo>
                      <a:cubicBezTo>
                        <a:pt x="785" y="442"/>
                        <a:pt x="783" y="449"/>
                        <a:pt x="779" y="456"/>
                      </a:cubicBezTo>
                      <a:cubicBezTo>
                        <a:pt x="789" y="457"/>
                        <a:pt x="795" y="458"/>
                        <a:pt x="803" y="459"/>
                      </a:cubicBezTo>
                      <a:close/>
                      <a:moveTo>
                        <a:pt x="869" y="551"/>
                      </a:moveTo>
                      <a:cubicBezTo>
                        <a:pt x="863" y="557"/>
                        <a:pt x="861" y="568"/>
                        <a:pt x="858" y="576"/>
                      </a:cubicBezTo>
                      <a:cubicBezTo>
                        <a:pt x="862" y="578"/>
                        <a:pt x="869" y="582"/>
                        <a:pt x="871" y="581"/>
                      </a:cubicBezTo>
                      <a:cubicBezTo>
                        <a:pt x="884" y="573"/>
                        <a:pt x="896" y="564"/>
                        <a:pt x="897" y="543"/>
                      </a:cubicBezTo>
                      <a:cubicBezTo>
                        <a:pt x="885" y="546"/>
                        <a:pt x="874" y="546"/>
                        <a:pt x="869" y="551"/>
                      </a:cubicBezTo>
                      <a:close/>
                      <a:moveTo>
                        <a:pt x="947" y="580"/>
                      </a:moveTo>
                      <a:cubicBezTo>
                        <a:pt x="949" y="582"/>
                        <a:pt x="957" y="581"/>
                        <a:pt x="961" y="579"/>
                      </a:cubicBezTo>
                      <a:cubicBezTo>
                        <a:pt x="964" y="578"/>
                        <a:pt x="965" y="571"/>
                        <a:pt x="964" y="568"/>
                      </a:cubicBezTo>
                      <a:cubicBezTo>
                        <a:pt x="956" y="555"/>
                        <a:pt x="947" y="543"/>
                        <a:pt x="922" y="545"/>
                      </a:cubicBezTo>
                      <a:cubicBezTo>
                        <a:pt x="932" y="559"/>
                        <a:pt x="939" y="570"/>
                        <a:pt x="947" y="58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18" name="Group 17"/>
          <p:cNvGrpSpPr/>
          <p:nvPr/>
        </p:nvGrpSpPr>
        <p:grpSpPr>
          <a:xfrm>
            <a:off x="1876074" y="5511184"/>
            <a:ext cx="9801043" cy="1186479"/>
            <a:chOff x="1876074" y="5511184"/>
            <a:chExt cx="9801043" cy="1186479"/>
          </a:xfrm>
        </p:grpSpPr>
        <p:sp>
          <p:nvSpPr>
            <p:cNvPr id="4" name="TextBox 7"/>
            <p:cNvSpPr txBox="1"/>
            <p:nvPr/>
          </p:nvSpPr>
          <p:spPr>
            <a:xfrm>
              <a:off x="3936567" y="5511184"/>
              <a:ext cx="3502458" cy="954107"/>
            </a:xfrm>
            <a:prstGeom prst="rect">
              <a:avLst/>
            </a:prstGeom>
            <a:noFill/>
          </p:spPr>
          <p:txBody>
            <a:bodyPr wrap="square" lIns="182880" tIns="146304" rIns="182880" bIns="146304" rtlCol="0">
              <a:spAutoFit/>
            </a:bodyPr>
            <a:lstStyle/>
            <a:p>
              <a:pPr marL="0" lvl="1" defTabSz="471494">
                <a:lnSpc>
                  <a:spcPct val="90000"/>
                </a:lnSpc>
                <a:spcBef>
                  <a:spcPts val="6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Investments in Windows Server 2016</a:t>
              </a:r>
            </a:p>
            <a:p>
              <a:pPr marL="0" lvl="1" defTabSz="471494">
                <a:lnSpc>
                  <a:spcPct val="90000"/>
                </a:lnSpc>
                <a:spcBef>
                  <a:spcPts val="6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Open source development of the</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Docker Engine for Windows Server</a:t>
              </a:r>
            </a:p>
          </p:txBody>
        </p:sp>
        <p:sp>
          <p:nvSpPr>
            <p:cNvPr id="5" name="Rectangle 8"/>
            <p:cNvSpPr/>
            <p:nvPr/>
          </p:nvSpPr>
          <p:spPr>
            <a:xfrm>
              <a:off x="8152968" y="5511184"/>
              <a:ext cx="3524149" cy="1186479"/>
            </a:xfrm>
            <a:prstGeom prst="rect">
              <a:avLst/>
            </a:prstGeom>
          </p:spPr>
          <p:txBody>
            <a:bodyPr wrap="square" lIns="182880" tIns="146304" rIns="182880" bIns="146304">
              <a:spAutoFit/>
            </a:bodyPr>
            <a:lstStyle/>
            <a:p>
              <a:pPr marL="0" lvl="1" defTabSz="471494">
                <a:lnSpc>
                  <a:spcPct val="90000"/>
                </a:lnSpc>
                <a:spcBef>
                  <a:spcPts val="6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Azure support for the Docker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open orchestration APIs</a:t>
              </a:r>
            </a:p>
            <a:p>
              <a:pPr marL="0" lvl="1" defTabSz="471494">
                <a:lnSpc>
                  <a:spcPct val="90000"/>
                </a:lnSpc>
                <a:spcBef>
                  <a:spcPts val="6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Federation of Docker Hub images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into the Azure Gallery and Portal</a:t>
              </a:r>
            </a:p>
          </p:txBody>
        </p:sp>
        <p:sp>
          <p:nvSpPr>
            <p:cNvPr id="11" name="TextBox 12"/>
            <p:cNvSpPr txBox="1"/>
            <p:nvPr/>
          </p:nvSpPr>
          <p:spPr>
            <a:xfrm>
              <a:off x="1876074" y="5511184"/>
              <a:ext cx="1881419" cy="960220"/>
            </a:xfrm>
            <a:prstGeom prst="rect">
              <a:avLst/>
            </a:prstGeom>
            <a:noFill/>
          </p:spPr>
          <p:txBody>
            <a:bodyPr wrap="square" lIns="182854" tIns="146283" rIns="182854" bIns="146283" rtlCol="0">
              <a:spAutoFit/>
            </a:bodyPr>
            <a:lstStyle/>
            <a:p>
              <a:pPr marL="0" lvl="1" defTabSz="471494">
                <a:lnSpc>
                  <a:spcPct val="90000"/>
                </a:lnSpc>
                <a:spcBef>
                  <a:spcPts val="1500"/>
                </a:spcBef>
                <a:spcAft>
                  <a:spcPts val="600"/>
                </a:spcAft>
                <a:buClr>
                  <a:srgbClr val="EFEFEF"/>
                </a:buClr>
              </a:pPr>
              <a:r>
                <a:rPr lang="en-US" sz="2400" b="1" dirty="0">
                  <a:gradFill>
                    <a:gsLst>
                      <a:gs pos="87129">
                        <a:schemeClr val="accent2"/>
                      </a:gs>
                      <a:gs pos="75248">
                        <a:schemeClr val="accent2"/>
                      </a:gs>
                    </a:gsLst>
                    <a:lin ang="5400000" scaled="0"/>
                  </a:gradFill>
                  <a:latin typeface="+mj-lt"/>
                  <a:cs typeface="Segoe UI" pitchFamily="34" charset="0"/>
                </a:rPr>
                <a:t>Strategic</a:t>
              </a:r>
              <a:br>
                <a:rPr lang="en-US" sz="2400" b="1" dirty="0">
                  <a:gradFill>
                    <a:gsLst>
                      <a:gs pos="87129">
                        <a:schemeClr val="accent2"/>
                      </a:gs>
                      <a:gs pos="75248">
                        <a:schemeClr val="accent2"/>
                      </a:gs>
                    </a:gsLst>
                    <a:lin ang="5400000" scaled="0"/>
                  </a:gradFill>
                  <a:latin typeface="+mj-lt"/>
                  <a:cs typeface="Segoe UI" pitchFamily="34" charset="0"/>
                </a:rPr>
              </a:br>
              <a:r>
                <a:rPr lang="en-US" sz="2400" b="1" dirty="0">
                  <a:gradFill>
                    <a:gsLst>
                      <a:gs pos="87129">
                        <a:schemeClr val="accent2"/>
                      </a:gs>
                      <a:gs pos="75248">
                        <a:schemeClr val="accent2"/>
                      </a:gs>
                    </a:gsLst>
                    <a:lin ang="5400000" scaled="0"/>
                  </a:gradFill>
                  <a:latin typeface="+mj-lt"/>
                  <a:cs typeface="Segoe UI" pitchFamily="34" charset="0"/>
                </a:rPr>
                <a:t>investments</a:t>
              </a:r>
            </a:p>
          </p:txBody>
        </p:sp>
        <p:sp>
          <p:nvSpPr>
            <p:cNvPr id="52" name="Freeform 5"/>
            <p:cNvSpPr>
              <a:spLocks/>
            </p:cNvSpPr>
            <p:nvPr/>
          </p:nvSpPr>
          <p:spPr bwMode="auto">
            <a:xfrm>
              <a:off x="3776506" y="5511184"/>
              <a:ext cx="158750" cy="1186479"/>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34055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 presetClass="entr" presetSubtype="4" decel="100000" fill="hold" nodeType="withEffect">
                                  <p:stCondLst>
                                    <p:cond delay="6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5"/>
            <a:ext cx="11888787" cy="917575"/>
          </a:xfrm>
        </p:spPr>
        <p:txBody>
          <a:bodyPr/>
          <a:lstStyle/>
          <a:p>
            <a:r>
              <a:rPr lang="en-US" sz="4800" dirty="0"/>
              <a:t>Docker integration</a:t>
            </a:r>
            <a:br>
              <a:rPr lang="en-US" sz="4800" dirty="0"/>
            </a:br>
            <a:r>
              <a:rPr lang="en-US" sz="3600" spc="-40" dirty="0">
                <a:gradFill>
                  <a:gsLst>
                    <a:gs pos="38614">
                      <a:schemeClr val="tx1"/>
                    </a:gs>
                    <a:gs pos="85000">
                      <a:schemeClr val="tx1"/>
                    </a:gs>
                  </a:gsLst>
                  <a:lin ang="5400000" scaled="0"/>
                </a:gradFill>
              </a:rPr>
              <a:t>Joint strategic investments to drive containers forward</a:t>
            </a:r>
          </a:p>
        </p:txBody>
      </p:sp>
      <p:sp>
        <p:nvSpPr>
          <p:cNvPr id="645" name="Rectangle 644"/>
          <p:cNvSpPr/>
          <p:nvPr/>
        </p:nvSpPr>
        <p:spPr>
          <a:xfrm>
            <a:off x="274637" y="2125663"/>
            <a:ext cx="4335863" cy="4488921"/>
          </a:xfrm>
          <a:prstGeom prst="rect">
            <a:avLst/>
          </a:prstGeom>
          <a:noFill/>
          <a:ln w="12700" cap="flat" cmpd="sng" algn="ctr">
            <a:noFill/>
            <a:prstDash val="solid"/>
            <a:miter lim="800000"/>
          </a:ln>
          <a:effectLst/>
        </p:spPr>
        <p:txBody>
          <a:bodyPr wrap="square" lIns="182854" tIns="146304" rIns="182854" bIns="146304"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494">
              <a:lnSpc>
                <a:spcPct val="90000"/>
              </a:lnSpc>
              <a:spcBef>
                <a:spcPts val="1500"/>
              </a:spcBef>
              <a:buClr>
                <a:srgbClr val="EFEFEF"/>
              </a:buClr>
            </a:pPr>
            <a:r>
              <a:rPr lang="en-US" sz="2400" b="1" dirty="0">
                <a:gradFill>
                  <a:gsLst>
                    <a:gs pos="87129">
                      <a:schemeClr val="accent2"/>
                    </a:gs>
                    <a:gs pos="75248">
                      <a:schemeClr val="accent2"/>
                    </a:gs>
                  </a:gsLst>
                  <a:lin ang="5400000" scaled="0"/>
                </a:gradFill>
                <a:latin typeface="+mj-lt"/>
                <a:cs typeface="Segoe UI" pitchFamily="34" charset="0"/>
              </a:rPr>
              <a:t>Docker Hub</a:t>
            </a:r>
          </a:p>
          <a:p>
            <a:pPr marL="0" lvl="1" defTabSz="471494">
              <a:lnSpc>
                <a:spcPct val="90000"/>
              </a:lnSpc>
              <a:spcBef>
                <a:spcPts val="3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Huge collection of open and curated applications available for download. </a:t>
            </a:r>
            <a:r>
              <a:rPr lang="en-US" sz="1400" dirty="0">
                <a:gradFill>
                  <a:gsLst>
                    <a:gs pos="7921">
                      <a:schemeClr val="tx1"/>
                    </a:gs>
                    <a:gs pos="16814">
                      <a:schemeClr val="tx1"/>
                    </a:gs>
                  </a:gsLst>
                  <a:lin ang="5400000" scaled="0"/>
                </a:gradFill>
                <a:latin typeface="Segoe UI"/>
                <a:cs typeface="Segoe UI" pitchFamily="34" charset="0"/>
                <a:hlinkClick r:id="rId3"/>
              </a:rPr>
              <a:t>https://hub.docker.com</a:t>
            </a:r>
            <a:r>
              <a:rPr lang="en-US" sz="1400" dirty="0">
                <a:gradFill>
                  <a:gsLst>
                    <a:gs pos="7921">
                      <a:schemeClr val="tx1"/>
                    </a:gs>
                    <a:gs pos="16814">
                      <a:schemeClr val="tx1"/>
                    </a:gs>
                  </a:gsLst>
                  <a:lin ang="5400000" scaled="0"/>
                </a:gradFill>
                <a:latin typeface="Segoe UI"/>
                <a:cs typeface="Segoe UI" pitchFamily="34" charset="0"/>
              </a:rPr>
              <a:t> </a:t>
            </a:r>
          </a:p>
          <a:p>
            <a:pPr marL="0" lvl="1" defTabSz="471494">
              <a:lnSpc>
                <a:spcPct val="90000"/>
              </a:lnSpc>
              <a:spcBef>
                <a:spcPts val="1500"/>
              </a:spcBef>
              <a:buClr>
                <a:srgbClr val="EFEFEF"/>
              </a:buClr>
            </a:pPr>
            <a:r>
              <a:rPr lang="en-US" sz="2400" b="1" dirty="0">
                <a:gradFill>
                  <a:gsLst>
                    <a:gs pos="87129">
                      <a:schemeClr val="accent2"/>
                    </a:gs>
                    <a:gs pos="75248">
                      <a:schemeClr val="accent2"/>
                    </a:gs>
                  </a:gsLst>
                  <a:lin ang="5400000" scaled="0"/>
                </a:gradFill>
                <a:latin typeface="+mj-lt"/>
                <a:cs typeface="Segoe UI" pitchFamily="34" charset="0"/>
              </a:rPr>
              <a:t>Collaboration</a:t>
            </a:r>
          </a:p>
          <a:p>
            <a:pPr marL="0" lvl="1" defTabSz="471494">
              <a:lnSpc>
                <a:spcPct val="90000"/>
              </a:lnSpc>
              <a:spcBef>
                <a:spcPts val="3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Bring Windows Server containers to the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Docker ecosystem to expand the reach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of both developer communities</a:t>
            </a:r>
          </a:p>
          <a:p>
            <a:pPr marL="0" lvl="1" defTabSz="471494">
              <a:lnSpc>
                <a:spcPct val="90000"/>
              </a:lnSpc>
              <a:spcBef>
                <a:spcPts val="1500"/>
              </a:spcBef>
              <a:buClr>
                <a:srgbClr val="EFEFEF"/>
              </a:buClr>
            </a:pPr>
            <a:r>
              <a:rPr lang="en-US" sz="2400" b="1" dirty="0">
                <a:gradFill>
                  <a:gsLst>
                    <a:gs pos="87129">
                      <a:schemeClr val="accent2"/>
                    </a:gs>
                    <a:gs pos="75248">
                      <a:schemeClr val="accent2"/>
                    </a:gs>
                  </a:gsLst>
                  <a:lin ang="5400000" scaled="0"/>
                </a:gradFill>
                <a:latin typeface="+mj-lt"/>
                <a:cs typeface="Segoe UI" pitchFamily="34" charset="0"/>
              </a:rPr>
              <a:t>Docker Engine</a:t>
            </a:r>
          </a:p>
          <a:p>
            <a:pPr marL="0" lvl="1" defTabSz="471494">
              <a:lnSpc>
                <a:spcPct val="90000"/>
              </a:lnSpc>
              <a:spcBef>
                <a:spcPts val="3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Docker Engine for Windows Server containers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will be developed under the Docker open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source project</a:t>
            </a:r>
          </a:p>
          <a:p>
            <a:pPr marL="0" lvl="1" defTabSz="471494">
              <a:lnSpc>
                <a:spcPct val="90000"/>
              </a:lnSpc>
              <a:spcBef>
                <a:spcPts val="1500"/>
              </a:spcBef>
              <a:buClr>
                <a:srgbClr val="EFEFEF"/>
              </a:buClr>
            </a:pPr>
            <a:r>
              <a:rPr lang="en-US" sz="2400" b="1" dirty="0">
                <a:gradFill>
                  <a:gsLst>
                    <a:gs pos="87129">
                      <a:schemeClr val="accent2"/>
                    </a:gs>
                    <a:gs pos="75248">
                      <a:schemeClr val="accent2"/>
                    </a:gs>
                  </a:gsLst>
                  <a:lin ang="5400000" scaled="0"/>
                </a:gradFill>
                <a:latin typeface="+mj-lt"/>
                <a:cs typeface="Segoe UI" pitchFamily="34" charset="0"/>
              </a:rPr>
              <a:t>Docker client</a:t>
            </a:r>
          </a:p>
          <a:p>
            <a:pPr marL="0" lvl="1" defTabSz="471494">
              <a:lnSpc>
                <a:spcPct val="90000"/>
              </a:lnSpc>
              <a:spcBef>
                <a:spcPts val="300"/>
              </a:spcBef>
              <a:buClr>
                <a:srgbClr val="EFEFEF"/>
              </a:buClr>
            </a:pPr>
            <a:r>
              <a:rPr lang="en-US" sz="1400" dirty="0">
                <a:gradFill>
                  <a:gsLst>
                    <a:gs pos="7921">
                      <a:schemeClr val="tx1"/>
                    </a:gs>
                    <a:gs pos="16814">
                      <a:schemeClr val="tx1"/>
                    </a:gs>
                  </a:gsLst>
                  <a:lin ang="5400000" scaled="0"/>
                </a:gradFill>
                <a:latin typeface="Segoe UI"/>
                <a:cs typeface="Segoe UI" pitchFamily="34" charset="0"/>
              </a:rPr>
              <a:t>Windows customers will be able to use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the same standard Docker client and interface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on multiple development environments</a:t>
            </a:r>
          </a:p>
        </p:txBody>
      </p:sp>
      <p:grpSp>
        <p:nvGrpSpPr>
          <p:cNvPr id="3" name="Group 2"/>
          <p:cNvGrpSpPr/>
          <p:nvPr/>
        </p:nvGrpSpPr>
        <p:grpSpPr>
          <a:xfrm>
            <a:off x="5128669" y="2315763"/>
            <a:ext cx="6877074" cy="3636104"/>
            <a:chOff x="5128669" y="2315763"/>
            <a:chExt cx="6877074" cy="3636104"/>
          </a:xfrm>
        </p:grpSpPr>
        <p:sp>
          <p:nvSpPr>
            <p:cNvPr id="8" name="Rectangle 7"/>
            <p:cNvSpPr/>
            <p:nvPr/>
          </p:nvSpPr>
          <p:spPr bwMode="auto">
            <a:xfrm>
              <a:off x="5761038" y="2315763"/>
              <a:ext cx="4114800" cy="685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563" fontAlgn="base">
                <a:lnSpc>
                  <a:spcPct val="90000"/>
                </a:lnSpc>
                <a:spcBef>
                  <a:spcPct val="0"/>
                </a:spcBef>
                <a:spcAft>
                  <a:spcPts val="600"/>
                </a:spcAft>
              </a:pPr>
              <a:r>
                <a:rPr lang="en-US" b="1" dirty="0" err="1">
                  <a:gradFill>
                    <a:gsLst>
                      <a:gs pos="2917">
                        <a:srgbClr val="FFFFFF"/>
                      </a:gs>
                      <a:gs pos="30000">
                        <a:srgbClr val="FFFFFF"/>
                      </a:gs>
                    </a:gsLst>
                    <a:lin ang="5400000" scaled="0"/>
                  </a:gradFill>
                  <a:latin typeface="+mj-lt"/>
                </a:rPr>
                <a:t>Docker</a:t>
              </a:r>
              <a:r>
                <a:rPr lang="en-US" b="1" dirty="0">
                  <a:gradFill>
                    <a:gsLst>
                      <a:gs pos="2917">
                        <a:srgbClr val="FFFFFF"/>
                      </a:gs>
                      <a:gs pos="30000">
                        <a:srgbClr val="FFFFFF"/>
                      </a:gs>
                    </a:gsLst>
                    <a:lin ang="5400000" scaled="0"/>
                  </a:gradFill>
                  <a:latin typeface="+mj-lt"/>
                </a:rPr>
                <a:t> Client</a:t>
              </a:r>
            </a:p>
          </p:txBody>
        </p:sp>
        <p:sp>
          <p:nvSpPr>
            <p:cNvPr id="9" name="Rectangle 8"/>
            <p:cNvSpPr/>
            <p:nvPr/>
          </p:nvSpPr>
          <p:spPr bwMode="auto">
            <a:xfrm>
              <a:off x="5761038" y="3092250"/>
              <a:ext cx="201168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marL="742807" defTabSz="932293" fontAlgn="base">
                <a:lnSpc>
                  <a:spcPct val="90000"/>
                </a:lnSpc>
                <a:spcBef>
                  <a:spcPct val="0"/>
                </a:spcBef>
                <a:spcAft>
                  <a:spcPct val="0"/>
                </a:spcAft>
              </a:pPr>
              <a:endParaRPr lang="en-US" sz="139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7861284" y="3092250"/>
              <a:ext cx="201168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94360" tIns="146283" rIns="182854" bIns="146283"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1400" b="1" dirty="0">
                  <a:gradFill>
                    <a:gsLst>
                      <a:gs pos="0">
                        <a:srgbClr val="FFFFFF"/>
                      </a:gs>
                      <a:gs pos="100000">
                        <a:srgbClr val="FFFFFF"/>
                      </a:gs>
                    </a:gsLst>
                    <a:lin ang="5400000" scaled="0"/>
                  </a:gradFill>
                  <a:latin typeface="+mj-lt"/>
                  <a:ea typeface="Segoe UI" pitchFamily="34" charset="0"/>
                  <a:cs typeface="Segoe UI" pitchFamily="34" charset="0"/>
                </a:rPr>
                <a:t>Linux</a:t>
              </a:r>
            </a:p>
          </p:txBody>
        </p:sp>
        <p:sp>
          <p:nvSpPr>
            <p:cNvPr id="11" name="Rectangle 10"/>
            <p:cNvSpPr/>
            <p:nvPr/>
          </p:nvSpPr>
          <p:spPr bwMode="auto">
            <a:xfrm>
              <a:off x="5761038" y="3868737"/>
              <a:ext cx="2011680" cy="68580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3" fontAlgn="base">
                <a:lnSpc>
                  <a:spcPct val="90000"/>
                </a:lnSpc>
                <a:spcBef>
                  <a:spcPct val="0"/>
                </a:spcBef>
                <a:spcAft>
                  <a:spcPct val="0"/>
                </a:spcAft>
              </a:pPr>
              <a:r>
                <a:rPr lang="en-US" sz="1400" b="1" dirty="0">
                  <a:gradFill>
                    <a:gsLst>
                      <a:gs pos="0">
                        <a:srgbClr val="FFFFFF"/>
                      </a:gs>
                      <a:gs pos="100000">
                        <a:srgbClr val="FFFFFF"/>
                      </a:gs>
                    </a:gsLst>
                    <a:lin ang="5400000" scaled="0"/>
                  </a:gradFill>
                  <a:latin typeface="+mj-lt"/>
                  <a:ea typeface="Segoe UI" pitchFamily="34" charset="0"/>
                  <a:cs typeface="Segoe UI" pitchFamily="34" charset="0"/>
                </a:rPr>
                <a:t>Docker Engine</a:t>
              </a:r>
            </a:p>
            <a:p>
              <a:pPr defTabSz="932293" fontAlgn="base">
                <a:lnSpc>
                  <a:spcPct val="90000"/>
                </a:lnSpc>
                <a:spcBef>
                  <a:spcPct val="0"/>
                </a:spcBef>
                <a:spcAft>
                  <a:spcPct val="0"/>
                </a:spcAft>
              </a:pPr>
              <a:r>
                <a:rPr lang="en-US" sz="1400" b="1" dirty="0">
                  <a:gradFill>
                    <a:gsLst>
                      <a:gs pos="0">
                        <a:srgbClr val="FFFFFF"/>
                      </a:gs>
                      <a:gs pos="100000">
                        <a:srgbClr val="FFFFFF"/>
                      </a:gs>
                    </a:gsLst>
                    <a:lin ang="5400000" scaled="0"/>
                  </a:gradFill>
                  <a:latin typeface="+mj-lt"/>
                  <a:ea typeface="Segoe UI" pitchFamily="34" charset="0"/>
                  <a:cs typeface="Segoe UI" pitchFamily="34" charset="0"/>
                </a:rPr>
                <a:t>(Daemon)</a:t>
              </a:r>
            </a:p>
          </p:txBody>
        </p:sp>
        <p:sp>
          <p:nvSpPr>
            <p:cNvPr id="13" name="Rectangle 12"/>
            <p:cNvSpPr/>
            <p:nvPr/>
          </p:nvSpPr>
          <p:spPr bwMode="auto">
            <a:xfrm>
              <a:off x="5761038" y="4645225"/>
              <a:ext cx="2011680" cy="6858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3" fontAlgn="base">
                <a:lnSpc>
                  <a:spcPct val="90000"/>
                </a:lnSpc>
                <a:spcBef>
                  <a:spcPct val="0"/>
                </a:spcBef>
                <a:spcAft>
                  <a:spcPct val="0"/>
                </a:spcAft>
              </a:pPr>
              <a:r>
                <a:rPr lang="en-US" sz="1400" b="1" dirty="0">
                  <a:gradFill>
                    <a:gsLst>
                      <a:gs pos="25743">
                        <a:schemeClr val="tx1"/>
                      </a:gs>
                      <a:gs pos="56000">
                        <a:schemeClr val="tx1"/>
                      </a:gs>
                    </a:gsLst>
                    <a:lin ang="5400000" scaled="0"/>
                  </a:gradFill>
                  <a:latin typeface="+mj-lt"/>
                  <a:ea typeface="Segoe UI" pitchFamily="34" charset="0"/>
                  <a:cs typeface="Segoe UI" pitchFamily="34" charset="0"/>
                </a:rPr>
                <a:t>Windows Server</a:t>
              </a:r>
            </a:p>
            <a:p>
              <a:pPr defTabSz="932293" fontAlgn="base">
                <a:lnSpc>
                  <a:spcPct val="90000"/>
                </a:lnSpc>
                <a:spcBef>
                  <a:spcPct val="0"/>
                </a:spcBef>
                <a:spcAft>
                  <a:spcPct val="0"/>
                </a:spcAft>
              </a:pPr>
              <a:r>
                <a:rPr lang="en-US" sz="1400" b="1" dirty="0">
                  <a:gradFill>
                    <a:gsLst>
                      <a:gs pos="25743">
                        <a:schemeClr val="tx1"/>
                      </a:gs>
                      <a:gs pos="56000">
                        <a:schemeClr val="tx1"/>
                      </a:gs>
                    </a:gsLst>
                    <a:lin ang="5400000" scaled="0"/>
                  </a:gradFill>
                  <a:latin typeface="+mj-lt"/>
                  <a:ea typeface="Segoe UI" pitchFamily="34" charset="0"/>
                  <a:cs typeface="Segoe UI" pitchFamily="34" charset="0"/>
                </a:rPr>
                <a:t>Container Support</a:t>
              </a:r>
            </a:p>
          </p:txBody>
        </p:sp>
        <p:sp>
          <p:nvSpPr>
            <p:cNvPr id="16" name="Rectangle 15"/>
            <p:cNvSpPr/>
            <p:nvPr/>
          </p:nvSpPr>
          <p:spPr bwMode="auto">
            <a:xfrm>
              <a:off x="7861284" y="4645225"/>
              <a:ext cx="2011680" cy="6858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3" fontAlgn="base">
                <a:lnSpc>
                  <a:spcPct val="90000"/>
                </a:lnSpc>
                <a:spcBef>
                  <a:spcPct val="0"/>
                </a:spcBef>
                <a:spcAft>
                  <a:spcPct val="0"/>
                </a:spcAft>
              </a:pPr>
              <a:r>
                <a:rPr lang="en-US" sz="1400" b="1" dirty="0">
                  <a:gradFill>
                    <a:gsLst>
                      <a:gs pos="25743">
                        <a:schemeClr val="tx1"/>
                      </a:gs>
                      <a:gs pos="56000">
                        <a:schemeClr val="tx1"/>
                      </a:gs>
                    </a:gsLst>
                    <a:lin ang="5400000" scaled="0"/>
                  </a:gradFill>
                  <a:latin typeface="+mj-lt"/>
                  <a:ea typeface="Segoe UI" pitchFamily="34" charset="0"/>
                  <a:cs typeface="Segoe UI" pitchFamily="34" charset="0"/>
                </a:rPr>
                <a:t>Linux Container</a:t>
              </a:r>
            </a:p>
            <a:p>
              <a:pPr defTabSz="932293" fontAlgn="base">
                <a:lnSpc>
                  <a:spcPct val="90000"/>
                </a:lnSpc>
                <a:spcBef>
                  <a:spcPct val="0"/>
                </a:spcBef>
                <a:spcAft>
                  <a:spcPct val="0"/>
                </a:spcAft>
              </a:pPr>
              <a:r>
                <a:rPr lang="en-US" sz="1400" b="1" dirty="0">
                  <a:gradFill>
                    <a:gsLst>
                      <a:gs pos="25743">
                        <a:schemeClr val="tx1"/>
                      </a:gs>
                      <a:gs pos="56000">
                        <a:schemeClr val="tx1"/>
                      </a:gs>
                    </a:gsLst>
                    <a:lin ang="5400000" scaled="0"/>
                  </a:gradFill>
                  <a:latin typeface="+mj-lt"/>
                  <a:ea typeface="Segoe UI" pitchFamily="34" charset="0"/>
                  <a:cs typeface="Segoe UI" pitchFamily="34" charset="0"/>
                </a:rPr>
                <a:t>Support (LXC)</a:t>
              </a:r>
            </a:p>
          </p:txBody>
        </p:sp>
        <p:sp>
          <p:nvSpPr>
            <p:cNvPr id="20" name="Rectangle 19"/>
            <p:cNvSpPr/>
            <p:nvPr/>
          </p:nvSpPr>
          <p:spPr bwMode="auto">
            <a:xfrm>
              <a:off x="7861284" y="3868737"/>
              <a:ext cx="2011680" cy="68580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3" fontAlgn="base">
                <a:lnSpc>
                  <a:spcPct val="90000"/>
                </a:lnSpc>
                <a:spcBef>
                  <a:spcPct val="0"/>
                </a:spcBef>
                <a:spcAft>
                  <a:spcPct val="0"/>
                </a:spcAft>
              </a:pPr>
              <a:r>
                <a:rPr lang="en-US" sz="1400" b="1" dirty="0">
                  <a:gradFill>
                    <a:gsLst>
                      <a:gs pos="0">
                        <a:srgbClr val="FFFFFF"/>
                      </a:gs>
                      <a:gs pos="100000">
                        <a:srgbClr val="FFFFFF"/>
                      </a:gs>
                    </a:gsLst>
                    <a:lin ang="5400000" scaled="0"/>
                  </a:gradFill>
                  <a:latin typeface="+mj-lt"/>
                  <a:ea typeface="Segoe UI" pitchFamily="34" charset="0"/>
                  <a:cs typeface="Segoe UI" pitchFamily="34" charset="0"/>
                </a:rPr>
                <a:t>Docker Engine</a:t>
              </a:r>
            </a:p>
            <a:p>
              <a:pPr defTabSz="932293" fontAlgn="base">
                <a:lnSpc>
                  <a:spcPct val="90000"/>
                </a:lnSpc>
                <a:spcBef>
                  <a:spcPct val="0"/>
                </a:spcBef>
                <a:spcAft>
                  <a:spcPct val="0"/>
                </a:spcAft>
              </a:pPr>
              <a:r>
                <a:rPr lang="en-US" sz="1400" b="1" dirty="0">
                  <a:gradFill>
                    <a:gsLst>
                      <a:gs pos="0">
                        <a:srgbClr val="FFFFFF"/>
                      </a:gs>
                      <a:gs pos="100000">
                        <a:srgbClr val="FFFFFF"/>
                      </a:gs>
                    </a:gsLst>
                    <a:lin ang="5400000" scaled="0"/>
                  </a:gradFill>
                  <a:latin typeface="+mj-lt"/>
                  <a:ea typeface="Segoe UI" pitchFamily="34" charset="0"/>
                  <a:cs typeface="Segoe UI" pitchFamily="34" charset="0"/>
                </a:rPr>
                <a:t>(Daemon)</a:t>
              </a:r>
            </a:p>
          </p:txBody>
        </p:sp>
        <p:sp>
          <p:nvSpPr>
            <p:cNvPr id="30" name="TextBox 29"/>
            <p:cNvSpPr txBox="1"/>
            <p:nvPr/>
          </p:nvSpPr>
          <p:spPr>
            <a:xfrm>
              <a:off x="10200625" y="2315763"/>
              <a:ext cx="1477025" cy="699679"/>
            </a:xfrm>
            <a:prstGeom prst="rect">
              <a:avLst/>
            </a:prstGeom>
            <a:noFill/>
          </p:spPr>
          <p:txBody>
            <a:bodyPr wrap="square" lIns="91440" tIns="0" rIns="182854" bIns="0" rtlCol="0">
              <a:spAutoFit/>
            </a:bodyPr>
            <a:lstStyle/>
            <a:p>
              <a:pPr defTabSz="932563">
                <a:lnSpc>
                  <a:spcPct val="90000"/>
                </a:lnSpc>
                <a:spcBef>
                  <a:spcPts val="200"/>
                </a:spcBef>
              </a:pPr>
              <a:r>
                <a:rPr lang="en-US" sz="1199" b="1" dirty="0">
                  <a:gradFill>
                    <a:gsLst>
                      <a:gs pos="70297">
                        <a:schemeClr val="tx1"/>
                      </a:gs>
                      <a:gs pos="57000">
                        <a:schemeClr val="tx1"/>
                      </a:gs>
                    </a:gsLst>
                    <a:lin ang="5400000" scaled="0"/>
                  </a:gradFill>
                  <a:latin typeface="Segoe UI"/>
                </a:rPr>
                <a:t>Docker.exe</a:t>
              </a:r>
            </a:p>
            <a:p>
              <a:pPr defTabSz="932563">
                <a:lnSpc>
                  <a:spcPct val="90000"/>
                </a:lnSpc>
                <a:spcBef>
                  <a:spcPts val="200"/>
                </a:spcBef>
              </a:pPr>
              <a:r>
                <a:rPr lang="en-US" sz="1099" dirty="0">
                  <a:gradFill>
                    <a:gsLst>
                      <a:gs pos="70297">
                        <a:schemeClr val="tx1"/>
                      </a:gs>
                      <a:gs pos="57000">
                        <a:schemeClr val="tx1"/>
                      </a:gs>
                    </a:gsLst>
                    <a:lin ang="5400000" scaled="0"/>
                  </a:gradFill>
                  <a:latin typeface="Segoe UI"/>
                </a:rPr>
                <a:t>Examples:</a:t>
              </a:r>
            </a:p>
            <a:p>
              <a:pPr defTabSz="932563">
                <a:lnSpc>
                  <a:spcPct val="90000"/>
                </a:lnSpc>
                <a:spcBef>
                  <a:spcPts val="200"/>
                </a:spcBef>
              </a:pPr>
              <a:r>
                <a:rPr lang="en-US" sz="1099" dirty="0" err="1">
                  <a:gradFill>
                    <a:gsLst>
                      <a:gs pos="70297">
                        <a:schemeClr val="tx1"/>
                      </a:gs>
                      <a:gs pos="57000">
                        <a:schemeClr val="tx1"/>
                      </a:gs>
                    </a:gsLst>
                    <a:lin ang="5400000" scaled="0"/>
                  </a:gradFill>
                  <a:latin typeface="Segoe UI"/>
                </a:rPr>
                <a:t>docker</a:t>
              </a:r>
              <a:r>
                <a:rPr lang="en-US" sz="1099" dirty="0">
                  <a:gradFill>
                    <a:gsLst>
                      <a:gs pos="70297">
                        <a:schemeClr val="tx1"/>
                      </a:gs>
                      <a:gs pos="57000">
                        <a:schemeClr val="tx1"/>
                      </a:gs>
                    </a:gsLst>
                    <a:lin ang="5400000" scaled="0"/>
                  </a:gradFill>
                  <a:latin typeface="Segoe UI"/>
                </a:rPr>
                <a:t> run</a:t>
              </a:r>
            </a:p>
            <a:p>
              <a:pPr defTabSz="932563">
                <a:lnSpc>
                  <a:spcPct val="90000"/>
                </a:lnSpc>
                <a:spcBef>
                  <a:spcPts val="200"/>
                </a:spcBef>
              </a:pPr>
              <a:r>
                <a:rPr lang="en-US" sz="1099" dirty="0" err="1">
                  <a:gradFill>
                    <a:gsLst>
                      <a:gs pos="70297">
                        <a:schemeClr val="tx1"/>
                      </a:gs>
                      <a:gs pos="57000">
                        <a:schemeClr val="tx1"/>
                      </a:gs>
                    </a:gsLst>
                    <a:lin ang="5400000" scaled="0"/>
                  </a:gradFill>
                  <a:latin typeface="Segoe UI"/>
                </a:rPr>
                <a:t>docker</a:t>
              </a:r>
              <a:r>
                <a:rPr lang="en-US" sz="1099" dirty="0">
                  <a:gradFill>
                    <a:gsLst>
                      <a:gs pos="70297">
                        <a:schemeClr val="tx1"/>
                      </a:gs>
                      <a:gs pos="57000">
                        <a:schemeClr val="tx1"/>
                      </a:gs>
                    </a:gsLst>
                    <a:lin ang="5400000" scaled="0"/>
                  </a:gradFill>
                  <a:latin typeface="Segoe UI"/>
                </a:rPr>
                <a:t> images</a:t>
              </a:r>
            </a:p>
          </p:txBody>
        </p:sp>
        <p:sp>
          <p:nvSpPr>
            <p:cNvPr id="31" name="TextBox 30"/>
            <p:cNvSpPr txBox="1"/>
            <p:nvPr/>
          </p:nvSpPr>
          <p:spPr>
            <a:xfrm>
              <a:off x="10200625" y="3714086"/>
              <a:ext cx="1805118" cy="995102"/>
            </a:xfrm>
            <a:prstGeom prst="rect">
              <a:avLst/>
            </a:prstGeom>
            <a:noFill/>
          </p:spPr>
          <p:txBody>
            <a:bodyPr wrap="square" lIns="91440" tIns="146283" rIns="0" bIns="146283" rtlCol="0">
              <a:spAutoFit/>
            </a:bodyPr>
            <a:lstStyle/>
            <a:p>
              <a:pPr defTabSz="932563">
                <a:lnSpc>
                  <a:spcPct val="90000"/>
                </a:lnSpc>
                <a:spcBef>
                  <a:spcPts val="200"/>
                </a:spcBef>
              </a:pPr>
              <a:r>
                <a:rPr lang="en-US" sz="1199" b="1" dirty="0">
                  <a:gradFill>
                    <a:gsLst>
                      <a:gs pos="70297">
                        <a:schemeClr val="tx1"/>
                      </a:gs>
                      <a:gs pos="57000">
                        <a:schemeClr val="tx1"/>
                      </a:gs>
                    </a:gsLst>
                    <a:lin ang="5400000" scaled="0"/>
                  </a:gradFill>
                  <a:latin typeface="Segoe UI"/>
                </a:rPr>
                <a:t>Docker Remote API</a:t>
              </a:r>
            </a:p>
            <a:p>
              <a:pPr defTabSz="932563">
                <a:lnSpc>
                  <a:spcPct val="90000"/>
                </a:lnSpc>
                <a:spcBef>
                  <a:spcPts val="200"/>
                </a:spcBef>
              </a:pPr>
              <a:r>
                <a:rPr lang="en-US" sz="1099" dirty="0">
                  <a:gradFill>
                    <a:gsLst>
                      <a:gs pos="70297">
                        <a:schemeClr val="tx1"/>
                      </a:gs>
                      <a:gs pos="57000">
                        <a:schemeClr val="tx1"/>
                      </a:gs>
                    </a:gsLst>
                    <a:lin ang="5400000" scaled="0"/>
                  </a:gradFill>
                  <a:latin typeface="Segoe UI"/>
                </a:rPr>
                <a:t>Examples:</a:t>
              </a:r>
            </a:p>
            <a:p>
              <a:pPr defTabSz="932563">
                <a:lnSpc>
                  <a:spcPct val="90000"/>
                </a:lnSpc>
                <a:spcBef>
                  <a:spcPts val="200"/>
                </a:spcBef>
              </a:pPr>
              <a:r>
                <a:rPr lang="en-US" sz="1099" dirty="0">
                  <a:gradFill>
                    <a:gsLst>
                      <a:gs pos="70297">
                        <a:schemeClr val="tx1"/>
                      </a:gs>
                      <a:gs pos="57000">
                        <a:schemeClr val="tx1"/>
                      </a:gs>
                    </a:gsLst>
                    <a:lin ang="5400000" scaled="0"/>
                  </a:gradFill>
                  <a:latin typeface="Segoe UI"/>
                </a:rPr>
                <a:t>GET      images/</a:t>
              </a:r>
              <a:r>
                <a:rPr lang="en-US" sz="1099" dirty="0" err="1">
                  <a:gradFill>
                    <a:gsLst>
                      <a:gs pos="70297">
                        <a:schemeClr val="tx1"/>
                      </a:gs>
                      <a:gs pos="57000">
                        <a:schemeClr val="tx1"/>
                      </a:gs>
                    </a:gsLst>
                    <a:lin ang="5400000" scaled="0"/>
                  </a:gradFill>
                  <a:latin typeface="Segoe UI"/>
                </a:rPr>
                <a:t>json</a:t>
              </a:r>
              <a:endParaRPr lang="en-US" sz="1099" dirty="0">
                <a:gradFill>
                  <a:gsLst>
                    <a:gs pos="70297">
                      <a:schemeClr val="tx1"/>
                    </a:gs>
                    <a:gs pos="57000">
                      <a:schemeClr val="tx1"/>
                    </a:gs>
                  </a:gsLst>
                  <a:lin ang="5400000" scaled="0"/>
                </a:gradFill>
                <a:latin typeface="Segoe UI"/>
              </a:endParaRPr>
            </a:p>
            <a:p>
              <a:pPr defTabSz="932563">
                <a:lnSpc>
                  <a:spcPct val="90000"/>
                </a:lnSpc>
                <a:spcBef>
                  <a:spcPts val="200"/>
                </a:spcBef>
              </a:pPr>
              <a:r>
                <a:rPr lang="en-US" sz="1099" dirty="0">
                  <a:gradFill>
                    <a:gsLst>
                      <a:gs pos="70297">
                        <a:schemeClr val="tx1"/>
                      </a:gs>
                      <a:gs pos="57000">
                        <a:schemeClr val="tx1"/>
                      </a:gs>
                    </a:gsLst>
                    <a:lin ang="5400000" scaled="0"/>
                  </a:gradFill>
                  <a:latin typeface="Segoe UI"/>
                </a:rPr>
                <a:t>POST   containers/create</a:t>
              </a:r>
            </a:p>
          </p:txBody>
        </p:sp>
        <p:grpSp>
          <p:nvGrpSpPr>
            <p:cNvPr id="14" name="Group 13"/>
            <p:cNvGrpSpPr/>
            <p:nvPr/>
          </p:nvGrpSpPr>
          <p:grpSpPr>
            <a:xfrm>
              <a:off x="5128669" y="5144329"/>
              <a:ext cx="807538" cy="807538"/>
              <a:chOff x="5267322" y="5629267"/>
              <a:chExt cx="807538" cy="807538"/>
            </a:xfrm>
          </p:grpSpPr>
          <p:sp>
            <p:nvSpPr>
              <p:cNvPr id="55" name="Rectangle 54"/>
              <p:cNvSpPr/>
              <p:nvPr/>
            </p:nvSpPr>
            <p:spPr bwMode="auto">
              <a:xfrm>
                <a:off x="5267322" y="5673721"/>
                <a:ext cx="763084" cy="76308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endParaRPr lang="en-US" sz="1100" dirty="0">
                  <a:gradFill>
                    <a:gsLst>
                      <a:gs pos="2917">
                        <a:srgbClr val="FFFFFF"/>
                      </a:gs>
                      <a:gs pos="31000">
                        <a:srgbClr val="FFFFFF"/>
                      </a:gs>
                    </a:gsLst>
                    <a:lin ang="5400000" scaled="0"/>
                  </a:gradFill>
                  <a:latin typeface="Segoe UI"/>
                </a:endParaRPr>
              </a:p>
            </p:txBody>
          </p:sp>
          <p:sp>
            <p:nvSpPr>
              <p:cNvPr id="39" name="Rectangle 38"/>
              <p:cNvSpPr/>
              <p:nvPr/>
            </p:nvSpPr>
            <p:spPr bwMode="auto">
              <a:xfrm>
                <a:off x="5311776" y="5629267"/>
                <a:ext cx="763084" cy="7630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endParaRPr lang="en-US" sz="1100" dirty="0">
                  <a:gradFill>
                    <a:gsLst>
                      <a:gs pos="2917">
                        <a:srgbClr val="FFFFFF"/>
                      </a:gs>
                      <a:gs pos="31000">
                        <a:srgbClr val="FFFFFF"/>
                      </a:gs>
                    </a:gsLst>
                    <a:lin ang="5400000" scaled="0"/>
                  </a:gradFill>
                  <a:latin typeface="Segoe UI"/>
                </a:endParaRPr>
              </a:p>
            </p:txBody>
          </p:sp>
          <p:sp>
            <p:nvSpPr>
              <p:cNvPr id="40" name="Freeform 39"/>
              <p:cNvSpPr>
                <a:spLocks noChangeAspect="1" noEditPoints="1"/>
              </p:cNvSpPr>
              <p:nvPr/>
            </p:nvSpPr>
            <p:spPr bwMode="auto">
              <a:xfrm>
                <a:off x="5547509" y="5862747"/>
                <a:ext cx="291617" cy="296124"/>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9697795" y="5144329"/>
              <a:ext cx="807538" cy="807538"/>
              <a:chOff x="6651118" y="5527691"/>
              <a:chExt cx="807538" cy="807538"/>
            </a:xfrm>
          </p:grpSpPr>
          <p:sp>
            <p:nvSpPr>
              <p:cNvPr id="56" name="Rectangle 55"/>
              <p:cNvSpPr/>
              <p:nvPr/>
            </p:nvSpPr>
            <p:spPr bwMode="auto">
              <a:xfrm>
                <a:off x="6651118" y="5572145"/>
                <a:ext cx="763084" cy="76308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endParaRPr lang="en-US" sz="1100" dirty="0">
                  <a:gradFill>
                    <a:gsLst>
                      <a:gs pos="2917">
                        <a:srgbClr val="FFFFFF"/>
                      </a:gs>
                      <a:gs pos="31000">
                        <a:srgbClr val="FFFFFF"/>
                      </a:gs>
                    </a:gsLst>
                    <a:lin ang="5400000" scaled="0"/>
                  </a:gradFill>
                  <a:latin typeface="Segoe UI"/>
                </a:endParaRPr>
              </a:p>
            </p:txBody>
          </p:sp>
          <p:sp>
            <p:nvSpPr>
              <p:cNvPr id="51" name="Rectangle 50"/>
              <p:cNvSpPr/>
              <p:nvPr/>
            </p:nvSpPr>
            <p:spPr bwMode="auto">
              <a:xfrm>
                <a:off x="6695572" y="5527691"/>
                <a:ext cx="763084" cy="7630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563">
                  <a:lnSpc>
                    <a:spcPct val="90000"/>
                  </a:lnSpc>
                </a:pPr>
                <a:endParaRPr lang="en-US" sz="1100" dirty="0">
                  <a:gradFill>
                    <a:gsLst>
                      <a:gs pos="2917">
                        <a:srgbClr val="FFFFFF"/>
                      </a:gs>
                      <a:gs pos="31000">
                        <a:srgbClr val="FFFFFF"/>
                      </a:gs>
                    </a:gsLst>
                    <a:lin ang="5400000" scaled="0"/>
                  </a:gradFill>
                  <a:latin typeface="Segoe UI"/>
                </a:endParaRPr>
              </a:p>
            </p:txBody>
          </p:sp>
          <p:sp>
            <p:nvSpPr>
              <p:cNvPr id="52" name="Freeform 5"/>
              <p:cNvSpPr>
                <a:spLocks noChangeAspect="1" noEditPoints="1"/>
              </p:cNvSpPr>
              <p:nvPr/>
            </p:nvSpPr>
            <p:spPr bwMode="auto">
              <a:xfrm>
                <a:off x="6921314" y="5725986"/>
                <a:ext cx="311600" cy="366493"/>
              </a:xfrm>
              <a:custGeom>
                <a:avLst/>
                <a:gdLst>
                  <a:gd name="T0" fmla="*/ 1849 w 2001"/>
                  <a:gd name="T1" fmla="*/ 1837 h 2354"/>
                  <a:gd name="T2" fmla="*/ 1927 w 2001"/>
                  <a:gd name="T3" fmla="*/ 2044 h 2354"/>
                  <a:gd name="T4" fmla="*/ 1268 w 2001"/>
                  <a:gd name="T5" fmla="*/ 2229 h 2354"/>
                  <a:gd name="T6" fmla="*/ 556 w 2001"/>
                  <a:gd name="T7" fmla="*/ 2305 h 2354"/>
                  <a:gd name="T8" fmla="*/ 28 w 2001"/>
                  <a:gd name="T9" fmla="*/ 2069 h 2354"/>
                  <a:gd name="T10" fmla="*/ 149 w 2001"/>
                  <a:gd name="T11" fmla="*/ 1705 h 2354"/>
                  <a:gd name="T12" fmla="*/ 284 w 2001"/>
                  <a:gd name="T13" fmla="*/ 1607 h 2354"/>
                  <a:gd name="T14" fmla="*/ 530 w 2001"/>
                  <a:gd name="T15" fmla="*/ 989 h 2354"/>
                  <a:gd name="T16" fmla="*/ 730 w 2001"/>
                  <a:gd name="T17" fmla="*/ 110 h 2354"/>
                  <a:gd name="T18" fmla="*/ 1368 w 2001"/>
                  <a:gd name="T19" fmla="*/ 442 h 2354"/>
                  <a:gd name="T20" fmla="*/ 1771 w 2001"/>
                  <a:gd name="T21" fmla="*/ 1385 h 2354"/>
                  <a:gd name="T22" fmla="*/ 1427 w 2001"/>
                  <a:gd name="T23" fmla="*/ 1351 h 2354"/>
                  <a:gd name="T24" fmla="*/ 1189 w 2001"/>
                  <a:gd name="T25" fmla="*/ 766 h 2354"/>
                  <a:gd name="T26" fmla="*/ 804 w 2001"/>
                  <a:gd name="T27" fmla="*/ 824 h 2354"/>
                  <a:gd name="T28" fmla="*/ 588 w 2001"/>
                  <a:gd name="T29" fmla="*/ 1211 h 2354"/>
                  <a:gd name="T30" fmla="*/ 445 w 2001"/>
                  <a:gd name="T31" fmla="*/ 1486 h 2354"/>
                  <a:gd name="T32" fmla="*/ 539 w 2001"/>
                  <a:gd name="T33" fmla="*/ 1152 h 2354"/>
                  <a:gd name="T34" fmla="*/ 722 w 2001"/>
                  <a:gd name="T35" fmla="*/ 1793 h 2354"/>
                  <a:gd name="T36" fmla="*/ 820 w 2001"/>
                  <a:gd name="T37" fmla="*/ 2068 h 2354"/>
                  <a:gd name="T38" fmla="*/ 1336 w 2001"/>
                  <a:gd name="T39" fmla="*/ 1643 h 2354"/>
                  <a:gd name="T40" fmla="*/ 747 w 2001"/>
                  <a:gd name="T41" fmla="*/ 2146 h 2354"/>
                  <a:gd name="T42" fmla="*/ 347 w 2001"/>
                  <a:gd name="T43" fmla="*/ 1610 h 2354"/>
                  <a:gd name="T44" fmla="*/ 81 w 2001"/>
                  <a:gd name="T45" fmla="*/ 1796 h 2354"/>
                  <a:gd name="T46" fmla="*/ 60 w 2001"/>
                  <a:gd name="T47" fmla="*/ 2141 h 2354"/>
                  <a:gd name="T48" fmla="*/ 648 w 2001"/>
                  <a:gd name="T49" fmla="*/ 2291 h 2354"/>
                  <a:gd name="T50" fmla="*/ 1650 w 2001"/>
                  <a:gd name="T51" fmla="*/ 2194 h 2354"/>
                  <a:gd name="T52" fmla="*/ 1889 w 2001"/>
                  <a:gd name="T53" fmla="*/ 1895 h 2354"/>
                  <a:gd name="T54" fmla="*/ 1729 w 2001"/>
                  <a:gd name="T55" fmla="*/ 1693 h 2354"/>
                  <a:gd name="T56" fmla="*/ 1396 w 2001"/>
                  <a:gd name="T57" fmla="*/ 1647 h 2354"/>
                  <a:gd name="T58" fmla="*/ 1328 w 2001"/>
                  <a:gd name="T59" fmla="*/ 2039 h 2354"/>
                  <a:gd name="T60" fmla="*/ 741 w 2001"/>
                  <a:gd name="T61" fmla="*/ 715 h 2354"/>
                  <a:gd name="T62" fmla="*/ 1173 w 2001"/>
                  <a:gd name="T63" fmla="*/ 703 h 2354"/>
                  <a:gd name="T64" fmla="*/ 1027 w 2001"/>
                  <a:gd name="T65" fmla="*/ 555 h 2354"/>
                  <a:gd name="T66" fmla="*/ 737 w 2001"/>
                  <a:gd name="T67" fmla="*/ 679 h 2354"/>
                  <a:gd name="T68" fmla="*/ 1127 w 2001"/>
                  <a:gd name="T69" fmla="*/ 671 h 2354"/>
                  <a:gd name="T70" fmla="*/ 1165 w 2001"/>
                  <a:gd name="T71" fmla="*/ 594 h 2354"/>
                  <a:gd name="T72" fmla="*/ 1010 w 2001"/>
                  <a:gd name="T73" fmla="*/ 530 h 2354"/>
                  <a:gd name="T74" fmla="*/ 1129 w 2001"/>
                  <a:gd name="T75" fmla="*/ 430 h 2354"/>
                  <a:gd name="T76" fmla="*/ 1555 w 2001"/>
                  <a:gd name="T77" fmla="*/ 1540 h 2354"/>
                  <a:gd name="T78" fmla="*/ 1429 w 2001"/>
                  <a:gd name="T79" fmla="*/ 1102 h 2354"/>
                  <a:gd name="T80" fmla="*/ 1509 w 2001"/>
                  <a:gd name="T81" fmla="*/ 1551 h 2354"/>
                  <a:gd name="T82" fmla="*/ 1659 w 2001"/>
                  <a:gd name="T83" fmla="*/ 1578 h 2354"/>
                  <a:gd name="T84" fmla="*/ 1555 w 2001"/>
                  <a:gd name="T85" fmla="*/ 1540 h 2354"/>
                  <a:gd name="T86" fmla="*/ 830 w 2001"/>
                  <a:gd name="T87" fmla="*/ 381 h 2354"/>
                  <a:gd name="T88" fmla="*/ 746 w 2001"/>
                  <a:gd name="T89" fmla="*/ 465 h 2354"/>
                  <a:gd name="T90" fmla="*/ 1135 w 2001"/>
                  <a:gd name="T91" fmla="*/ 497 h 2354"/>
                  <a:gd name="T92" fmla="*/ 812 w 2001"/>
                  <a:gd name="T93" fmla="*/ 490 h 2354"/>
                  <a:gd name="T94" fmla="*/ 789 w 2001"/>
                  <a:gd name="T95" fmla="*/ 439 h 2354"/>
                  <a:gd name="T96" fmla="*/ 858 w 2001"/>
                  <a:gd name="T97" fmla="*/ 576 h 2354"/>
                  <a:gd name="T98" fmla="*/ 947 w 2001"/>
                  <a:gd name="T99" fmla="*/ 580 h 2354"/>
                  <a:gd name="T100" fmla="*/ 947 w 2001"/>
                  <a:gd name="T101" fmla="*/ 58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1" h="2354">
                    <a:moveTo>
                      <a:pt x="1757" y="1651"/>
                    </a:moveTo>
                    <a:cubicBezTo>
                      <a:pt x="1780" y="1654"/>
                      <a:pt x="1791" y="1669"/>
                      <a:pt x="1796" y="1687"/>
                    </a:cubicBezTo>
                    <a:cubicBezTo>
                      <a:pt x="1804" y="1718"/>
                      <a:pt x="1811" y="1749"/>
                      <a:pt x="1816" y="1781"/>
                    </a:cubicBezTo>
                    <a:cubicBezTo>
                      <a:pt x="1820" y="1805"/>
                      <a:pt x="1830" y="1824"/>
                      <a:pt x="1849" y="1837"/>
                    </a:cubicBezTo>
                    <a:cubicBezTo>
                      <a:pt x="1872" y="1853"/>
                      <a:pt x="1896" y="1868"/>
                      <a:pt x="1920" y="1882"/>
                    </a:cubicBezTo>
                    <a:cubicBezTo>
                      <a:pt x="1930" y="1888"/>
                      <a:pt x="1941" y="1893"/>
                      <a:pt x="1951" y="1900"/>
                    </a:cubicBezTo>
                    <a:cubicBezTo>
                      <a:pt x="1996" y="1930"/>
                      <a:pt x="2001" y="1985"/>
                      <a:pt x="1959" y="2022"/>
                    </a:cubicBezTo>
                    <a:cubicBezTo>
                      <a:pt x="1950" y="2031"/>
                      <a:pt x="1939" y="2039"/>
                      <a:pt x="1927" y="2044"/>
                    </a:cubicBezTo>
                    <a:cubicBezTo>
                      <a:pt x="1824" y="2085"/>
                      <a:pt x="1735" y="2147"/>
                      <a:pt x="1653" y="2221"/>
                    </a:cubicBezTo>
                    <a:cubicBezTo>
                      <a:pt x="1621" y="2250"/>
                      <a:pt x="1587" y="2276"/>
                      <a:pt x="1552" y="2302"/>
                    </a:cubicBezTo>
                    <a:cubicBezTo>
                      <a:pt x="1482" y="2354"/>
                      <a:pt x="1335" y="2331"/>
                      <a:pt x="1286" y="2242"/>
                    </a:cubicBezTo>
                    <a:cubicBezTo>
                      <a:pt x="1283" y="2236"/>
                      <a:pt x="1275" y="2229"/>
                      <a:pt x="1268" y="2229"/>
                    </a:cubicBezTo>
                    <a:cubicBezTo>
                      <a:pt x="1167" y="2221"/>
                      <a:pt x="1067" y="2212"/>
                      <a:pt x="966" y="2209"/>
                    </a:cubicBezTo>
                    <a:cubicBezTo>
                      <a:pt x="900" y="2207"/>
                      <a:pt x="834" y="2217"/>
                      <a:pt x="773" y="2245"/>
                    </a:cubicBezTo>
                    <a:cubicBezTo>
                      <a:pt x="767" y="2247"/>
                      <a:pt x="762" y="2250"/>
                      <a:pt x="758" y="2254"/>
                    </a:cubicBezTo>
                    <a:cubicBezTo>
                      <a:pt x="702" y="2317"/>
                      <a:pt x="632" y="2327"/>
                      <a:pt x="556" y="2305"/>
                    </a:cubicBezTo>
                    <a:cubicBezTo>
                      <a:pt x="495" y="2288"/>
                      <a:pt x="436" y="2265"/>
                      <a:pt x="375" y="2249"/>
                    </a:cubicBezTo>
                    <a:cubicBezTo>
                      <a:pt x="291" y="2226"/>
                      <a:pt x="206" y="2208"/>
                      <a:pt x="121" y="2188"/>
                    </a:cubicBezTo>
                    <a:cubicBezTo>
                      <a:pt x="100" y="2183"/>
                      <a:pt x="79" y="2176"/>
                      <a:pt x="59" y="2168"/>
                    </a:cubicBezTo>
                    <a:cubicBezTo>
                      <a:pt x="15" y="2150"/>
                      <a:pt x="0" y="2122"/>
                      <a:pt x="28" y="2069"/>
                    </a:cubicBezTo>
                    <a:cubicBezTo>
                      <a:pt x="35" y="2057"/>
                      <a:pt x="42" y="2044"/>
                      <a:pt x="50" y="2032"/>
                    </a:cubicBezTo>
                    <a:cubicBezTo>
                      <a:pt x="72" y="1997"/>
                      <a:pt x="74" y="1960"/>
                      <a:pt x="68" y="1920"/>
                    </a:cubicBezTo>
                    <a:cubicBezTo>
                      <a:pt x="61" y="1875"/>
                      <a:pt x="48" y="1831"/>
                      <a:pt x="57" y="1784"/>
                    </a:cubicBezTo>
                    <a:cubicBezTo>
                      <a:pt x="66" y="1734"/>
                      <a:pt x="99" y="1705"/>
                      <a:pt x="149" y="1705"/>
                    </a:cubicBezTo>
                    <a:cubicBezTo>
                      <a:pt x="170" y="1705"/>
                      <a:pt x="191" y="1706"/>
                      <a:pt x="213" y="1705"/>
                    </a:cubicBezTo>
                    <a:cubicBezTo>
                      <a:pt x="235" y="1705"/>
                      <a:pt x="252" y="1696"/>
                      <a:pt x="260" y="1673"/>
                    </a:cubicBezTo>
                    <a:cubicBezTo>
                      <a:pt x="266" y="1654"/>
                      <a:pt x="276" y="1635"/>
                      <a:pt x="283" y="1616"/>
                    </a:cubicBezTo>
                    <a:cubicBezTo>
                      <a:pt x="285" y="1614"/>
                      <a:pt x="285" y="1610"/>
                      <a:pt x="284" y="1607"/>
                    </a:cubicBezTo>
                    <a:cubicBezTo>
                      <a:pt x="270" y="1565"/>
                      <a:pt x="283" y="1525"/>
                      <a:pt x="299" y="1487"/>
                    </a:cubicBezTo>
                    <a:cubicBezTo>
                      <a:pt x="316" y="1450"/>
                      <a:pt x="335" y="1415"/>
                      <a:pt x="355" y="1379"/>
                    </a:cubicBezTo>
                    <a:cubicBezTo>
                      <a:pt x="393" y="1314"/>
                      <a:pt x="420" y="1244"/>
                      <a:pt x="436" y="1170"/>
                    </a:cubicBezTo>
                    <a:cubicBezTo>
                      <a:pt x="452" y="1101"/>
                      <a:pt x="485" y="1043"/>
                      <a:pt x="530" y="989"/>
                    </a:cubicBezTo>
                    <a:cubicBezTo>
                      <a:pt x="570" y="940"/>
                      <a:pt x="611" y="890"/>
                      <a:pt x="648" y="839"/>
                    </a:cubicBezTo>
                    <a:cubicBezTo>
                      <a:pt x="684" y="789"/>
                      <a:pt x="692" y="731"/>
                      <a:pt x="688" y="669"/>
                    </a:cubicBezTo>
                    <a:cubicBezTo>
                      <a:pt x="679" y="553"/>
                      <a:pt x="670" y="437"/>
                      <a:pt x="667" y="321"/>
                    </a:cubicBezTo>
                    <a:cubicBezTo>
                      <a:pt x="665" y="245"/>
                      <a:pt x="683" y="173"/>
                      <a:pt x="730" y="110"/>
                    </a:cubicBezTo>
                    <a:cubicBezTo>
                      <a:pt x="770" y="57"/>
                      <a:pt x="821" y="27"/>
                      <a:pt x="886" y="15"/>
                    </a:cubicBezTo>
                    <a:cubicBezTo>
                      <a:pt x="962" y="2"/>
                      <a:pt x="1037" y="0"/>
                      <a:pt x="1111" y="21"/>
                    </a:cubicBezTo>
                    <a:cubicBezTo>
                      <a:pt x="1234" y="56"/>
                      <a:pt x="1312" y="136"/>
                      <a:pt x="1340" y="261"/>
                    </a:cubicBezTo>
                    <a:cubicBezTo>
                      <a:pt x="1353" y="320"/>
                      <a:pt x="1360" y="381"/>
                      <a:pt x="1368" y="442"/>
                    </a:cubicBezTo>
                    <a:cubicBezTo>
                      <a:pt x="1378" y="513"/>
                      <a:pt x="1384" y="585"/>
                      <a:pt x="1394" y="656"/>
                    </a:cubicBezTo>
                    <a:cubicBezTo>
                      <a:pt x="1403" y="721"/>
                      <a:pt x="1435" y="778"/>
                      <a:pt x="1472" y="831"/>
                    </a:cubicBezTo>
                    <a:cubicBezTo>
                      <a:pt x="1521" y="902"/>
                      <a:pt x="1574" y="971"/>
                      <a:pt x="1624" y="1041"/>
                    </a:cubicBezTo>
                    <a:cubicBezTo>
                      <a:pt x="1698" y="1145"/>
                      <a:pt x="1749" y="1259"/>
                      <a:pt x="1771" y="1385"/>
                    </a:cubicBezTo>
                    <a:cubicBezTo>
                      <a:pt x="1786" y="1474"/>
                      <a:pt x="1785" y="1563"/>
                      <a:pt x="1757" y="1651"/>
                    </a:cubicBezTo>
                    <a:close/>
                    <a:moveTo>
                      <a:pt x="1426" y="1635"/>
                    </a:moveTo>
                    <a:cubicBezTo>
                      <a:pt x="1428" y="1613"/>
                      <a:pt x="1431" y="1593"/>
                      <a:pt x="1431" y="1572"/>
                    </a:cubicBezTo>
                    <a:cubicBezTo>
                      <a:pt x="1431" y="1499"/>
                      <a:pt x="1434" y="1424"/>
                      <a:pt x="1427" y="1351"/>
                    </a:cubicBezTo>
                    <a:cubicBezTo>
                      <a:pt x="1420" y="1269"/>
                      <a:pt x="1392" y="1193"/>
                      <a:pt x="1342" y="1126"/>
                    </a:cubicBezTo>
                    <a:cubicBezTo>
                      <a:pt x="1306" y="1078"/>
                      <a:pt x="1280" y="1024"/>
                      <a:pt x="1280" y="961"/>
                    </a:cubicBezTo>
                    <a:cubicBezTo>
                      <a:pt x="1280" y="955"/>
                      <a:pt x="1276" y="948"/>
                      <a:pt x="1274" y="942"/>
                    </a:cubicBezTo>
                    <a:cubicBezTo>
                      <a:pt x="1245" y="884"/>
                      <a:pt x="1217" y="825"/>
                      <a:pt x="1189" y="766"/>
                    </a:cubicBezTo>
                    <a:cubicBezTo>
                      <a:pt x="1184" y="755"/>
                      <a:pt x="1178" y="744"/>
                      <a:pt x="1173" y="731"/>
                    </a:cubicBezTo>
                    <a:cubicBezTo>
                      <a:pt x="1141" y="755"/>
                      <a:pt x="1111" y="778"/>
                      <a:pt x="1080" y="799"/>
                    </a:cubicBezTo>
                    <a:cubicBezTo>
                      <a:pt x="1022" y="837"/>
                      <a:pt x="960" y="866"/>
                      <a:pt x="887" y="860"/>
                    </a:cubicBezTo>
                    <a:cubicBezTo>
                      <a:pt x="855" y="857"/>
                      <a:pt x="827" y="849"/>
                      <a:pt x="804" y="824"/>
                    </a:cubicBezTo>
                    <a:cubicBezTo>
                      <a:pt x="791" y="810"/>
                      <a:pt x="775" y="799"/>
                      <a:pt x="764" y="790"/>
                    </a:cubicBezTo>
                    <a:cubicBezTo>
                      <a:pt x="750" y="825"/>
                      <a:pt x="736" y="860"/>
                      <a:pt x="721" y="894"/>
                    </a:cubicBezTo>
                    <a:cubicBezTo>
                      <a:pt x="700" y="942"/>
                      <a:pt x="672" y="987"/>
                      <a:pt x="660" y="1037"/>
                    </a:cubicBezTo>
                    <a:cubicBezTo>
                      <a:pt x="645" y="1099"/>
                      <a:pt x="615" y="1154"/>
                      <a:pt x="588" y="1211"/>
                    </a:cubicBezTo>
                    <a:cubicBezTo>
                      <a:pt x="582" y="1223"/>
                      <a:pt x="576" y="1234"/>
                      <a:pt x="570" y="1246"/>
                    </a:cubicBezTo>
                    <a:cubicBezTo>
                      <a:pt x="533" y="1322"/>
                      <a:pt x="503" y="1399"/>
                      <a:pt x="496" y="1483"/>
                    </a:cubicBezTo>
                    <a:cubicBezTo>
                      <a:pt x="493" y="1514"/>
                      <a:pt x="495" y="1545"/>
                      <a:pt x="495" y="1578"/>
                    </a:cubicBezTo>
                    <a:cubicBezTo>
                      <a:pt x="462" y="1555"/>
                      <a:pt x="447" y="1524"/>
                      <a:pt x="445" y="1486"/>
                    </a:cubicBezTo>
                    <a:cubicBezTo>
                      <a:pt x="444" y="1436"/>
                      <a:pt x="455" y="1388"/>
                      <a:pt x="471" y="1342"/>
                    </a:cubicBezTo>
                    <a:cubicBezTo>
                      <a:pt x="495" y="1274"/>
                      <a:pt x="524" y="1208"/>
                      <a:pt x="570" y="1151"/>
                    </a:cubicBezTo>
                    <a:cubicBezTo>
                      <a:pt x="563" y="1146"/>
                      <a:pt x="556" y="1143"/>
                      <a:pt x="550" y="1140"/>
                    </a:cubicBezTo>
                    <a:cubicBezTo>
                      <a:pt x="546" y="1144"/>
                      <a:pt x="542" y="1148"/>
                      <a:pt x="539" y="1152"/>
                    </a:cubicBezTo>
                    <a:cubicBezTo>
                      <a:pt x="489" y="1238"/>
                      <a:pt x="446" y="1326"/>
                      <a:pt x="426" y="1423"/>
                    </a:cubicBezTo>
                    <a:cubicBezTo>
                      <a:pt x="412" y="1486"/>
                      <a:pt x="419" y="1547"/>
                      <a:pt x="471" y="1592"/>
                    </a:cubicBezTo>
                    <a:cubicBezTo>
                      <a:pt x="510" y="1626"/>
                      <a:pt x="551" y="1659"/>
                      <a:pt x="594" y="1688"/>
                    </a:cubicBezTo>
                    <a:cubicBezTo>
                      <a:pt x="640" y="1719"/>
                      <a:pt x="684" y="1753"/>
                      <a:pt x="722" y="1793"/>
                    </a:cubicBezTo>
                    <a:cubicBezTo>
                      <a:pt x="739" y="1812"/>
                      <a:pt x="756" y="1832"/>
                      <a:pt x="770" y="1853"/>
                    </a:cubicBezTo>
                    <a:cubicBezTo>
                      <a:pt x="788" y="1880"/>
                      <a:pt x="785" y="1902"/>
                      <a:pt x="761" y="1923"/>
                    </a:cubicBezTo>
                    <a:cubicBezTo>
                      <a:pt x="741" y="1940"/>
                      <a:pt x="719" y="1953"/>
                      <a:pt x="697" y="1969"/>
                    </a:cubicBezTo>
                    <a:cubicBezTo>
                      <a:pt x="713" y="2027"/>
                      <a:pt x="759" y="2058"/>
                      <a:pt x="820" y="2068"/>
                    </a:cubicBezTo>
                    <a:cubicBezTo>
                      <a:pt x="1005" y="2098"/>
                      <a:pt x="1161" y="2048"/>
                      <a:pt x="1285" y="1903"/>
                    </a:cubicBezTo>
                    <a:cubicBezTo>
                      <a:pt x="1310" y="1875"/>
                      <a:pt x="1311" y="1846"/>
                      <a:pt x="1309" y="1813"/>
                    </a:cubicBezTo>
                    <a:cubicBezTo>
                      <a:pt x="1307" y="1781"/>
                      <a:pt x="1303" y="1748"/>
                      <a:pt x="1307" y="1716"/>
                    </a:cubicBezTo>
                    <a:cubicBezTo>
                      <a:pt x="1311" y="1691"/>
                      <a:pt x="1323" y="1665"/>
                      <a:pt x="1336" y="1643"/>
                    </a:cubicBezTo>
                    <a:cubicBezTo>
                      <a:pt x="1352" y="1619"/>
                      <a:pt x="1376" y="1614"/>
                      <a:pt x="1404" y="1625"/>
                    </a:cubicBezTo>
                    <a:cubicBezTo>
                      <a:pt x="1410" y="1627"/>
                      <a:pt x="1417" y="1631"/>
                      <a:pt x="1426" y="1635"/>
                    </a:cubicBezTo>
                    <a:close/>
                    <a:moveTo>
                      <a:pt x="750" y="2178"/>
                    </a:moveTo>
                    <a:cubicBezTo>
                      <a:pt x="749" y="2167"/>
                      <a:pt x="749" y="2157"/>
                      <a:pt x="747" y="2146"/>
                    </a:cubicBezTo>
                    <a:cubicBezTo>
                      <a:pt x="737" y="2084"/>
                      <a:pt x="710" y="2028"/>
                      <a:pt x="674" y="1978"/>
                    </a:cubicBezTo>
                    <a:cubicBezTo>
                      <a:pt x="605" y="1882"/>
                      <a:pt x="537" y="1786"/>
                      <a:pt x="476" y="1685"/>
                    </a:cubicBezTo>
                    <a:cubicBezTo>
                      <a:pt x="457" y="1651"/>
                      <a:pt x="427" y="1625"/>
                      <a:pt x="389" y="1612"/>
                    </a:cubicBezTo>
                    <a:cubicBezTo>
                      <a:pt x="376" y="1608"/>
                      <a:pt x="360" y="1608"/>
                      <a:pt x="347" y="1610"/>
                    </a:cubicBezTo>
                    <a:cubicBezTo>
                      <a:pt x="309" y="1619"/>
                      <a:pt x="289" y="1645"/>
                      <a:pt x="285" y="1682"/>
                    </a:cubicBezTo>
                    <a:cubicBezTo>
                      <a:pt x="282" y="1706"/>
                      <a:pt x="271" y="1722"/>
                      <a:pt x="245" y="1724"/>
                    </a:cubicBezTo>
                    <a:cubicBezTo>
                      <a:pt x="214" y="1727"/>
                      <a:pt x="183" y="1729"/>
                      <a:pt x="152" y="1731"/>
                    </a:cubicBezTo>
                    <a:cubicBezTo>
                      <a:pt x="107" y="1735"/>
                      <a:pt x="86" y="1750"/>
                      <a:pt x="81" y="1796"/>
                    </a:cubicBezTo>
                    <a:cubicBezTo>
                      <a:pt x="78" y="1823"/>
                      <a:pt x="82" y="1852"/>
                      <a:pt x="88" y="1879"/>
                    </a:cubicBezTo>
                    <a:cubicBezTo>
                      <a:pt x="102" y="1940"/>
                      <a:pt x="97" y="1997"/>
                      <a:pt x="62" y="2051"/>
                    </a:cubicBezTo>
                    <a:cubicBezTo>
                      <a:pt x="54" y="2064"/>
                      <a:pt x="48" y="2078"/>
                      <a:pt x="43" y="2093"/>
                    </a:cubicBezTo>
                    <a:cubicBezTo>
                      <a:pt x="35" y="2116"/>
                      <a:pt x="38" y="2130"/>
                      <a:pt x="60" y="2141"/>
                    </a:cubicBezTo>
                    <a:cubicBezTo>
                      <a:pt x="83" y="2153"/>
                      <a:pt x="108" y="2162"/>
                      <a:pt x="133" y="2168"/>
                    </a:cubicBezTo>
                    <a:cubicBezTo>
                      <a:pt x="204" y="2185"/>
                      <a:pt x="277" y="2197"/>
                      <a:pt x="348" y="2217"/>
                    </a:cubicBezTo>
                    <a:cubicBezTo>
                      <a:pt x="423" y="2238"/>
                      <a:pt x="495" y="2267"/>
                      <a:pt x="570" y="2289"/>
                    </a:cubicBezTo>
                    <a:cubicBezTo>
                      <a:pt x="594" y="2296"/>
                      <a:pt x="623" y="2296"/>
                      <a:pt x="648" y="2291"/>
                    </a:cubicBezTo>
                    <a:cubicBezTo>
                      <a:pt x="710" y="2278"/>
                      <a:pt x="749" y="2231"/>
                      <a:pt x="750" y="2178"/>
                    </a:cubicBezTo>
                    <a:close/>
                    <a:moveTo>
                      <a:pt x="1452" y="2307"/>
                    </a:moveTo>
                    <a:cubicBezTo>
                      <a:pt x="1483" y="2304"/>
                      <a:pt x="1518" y="2299"/>
                      <a:pt x="1548" y="2276"/>
                    </a:cubicBezTo>
                    <a:cubicBezTo>
                      <a:pt x="1582" y="2248"/>
                      <a:pt x="1618" y="2222"/>
                      <a:pt x="1650" y="2194"/>
                    </a:cubicBezTo>
                    <a:cubicBezTo>
                      <a:pt x="1706" y="2145"/>
                      <a:pt x="1762" y="2099"/>
                      <a:pt x="1829" y="2067"/>
                    </a:cubicBezTo>
                    <a:cubicBezTo>
                      <a:pt x="1861" y="2052"/>
                      <a:pt x="1894" y="2040"/>
                      <a:pt x="1925" y="2023"/>
                    </a:cubicBezTo>
                    <a:cubicBezTo>
                      <a:pt x="1963" y="2002"/>
                      <a:pt x="1968" y="1957"/>
                      <a:pt x="1937" y="1927"/>
                    </a:cubicBezTo>
                    <a:cubicBezTo>
                      <a:pt x="1923" y="1914"/>
                      <a:pt x="1907" y="1902"/>
                      <a:pt x="1889" y="1895"/>
                    </a:cubicBezTo>
                    <a:cubicBezTo>
                      <a:pt x="1834" y="1871"/>
                      <a:pt x="1802" y="1830"/>
                      <a:pt x="1789" y="1772"/>
                    </a:cubicBezTo>
                    <a:cubicBezTo>
                      <a:pt x="1783" y="1745"/>
                      <a:pt x="1776" y="1718"/>
                      <a:pt x="1770" y="1691"/>
                    </a:cubicBezTo>
                    <a:cubicBezTo>
                      <a:pt x="1766" y="1674"/>
                      <a:pt x="1756" y="1673"/>
                      <a:pt x="1744" y="1680"/>
                    </a:cubicBezTo>
                    <a:cubicBezTo>
                      <a:pt x="1738" y="1684"/>
                      <a:pt x="1733" y="1689"/>
                      <a:pt x="1729" y="1693"/>
                    </a:cubicBezTo>
                    <a:cubicBezTo>
                      <a:pt x="1700" y="1720"/>
                      <a:pt x="1673" y="1748"/>
                      <a:pt x="1643" y="1774"/>
                    </a:cubicBezTo>
                    <a:cubicBezTo>
                      <a:pt x="1591" y="1819"/>
                      <a:pt x="1470" y="1814"/>
                      <a:pt x="1441" y="1717"/>
                    </a:cubicBezTo>
                    <a:cubicBezTo>
                      <a:pt x="1437" y="1704"/>
                      <a:pt x="1433" y="1691"/>
                      <a:pt x="1429" y="1677"/>
                    </a:cubicBezTo>
                    <a:cubicBezTo>
                      <a:pt x="1425" y="1659"/>
                      <a:pt x="1412" y="1651"/>
                      <a:pt x="1396" y="1647"/>
                    </a:cubicBezTo>
                    <a:cubicBezTo>
                      <a:pt x="1379" y="1643"/>
                      <a:pt x="1364" y="1648"/>
                      <a:pt x="1354" y="1664"/>
                    </a:cubicBezTo>
                    <a:cubicBezTo>
                      <a:pt x="1348" y="1674"/>
                      <a:pt x="1343" y="1685"/>
                      <a:pt x="1341" y="1697"/>
                    </a:cubicBezTo>
                    <a:cubicBezTo>
                      <a:pt x="1338" y="1723"/>
                      <a:pt x="1336" y="1748"/>
                      <a:pt x="1336" y="1774"/>
                    </a:cubicBezTo>
                    <a:cubicBezTo>
                      <a:pt x="1333" y="1863"/>
                      <a:pt x="1333" y="1951"/>
                      <a:pt x="1328" y="2039"/>
                    </a:cubicBezTo>
                    <a:cubicBezTo>
                      <a:pt x="1324" y="2096"/>
                      <a:pt x="1313" y="2151"/>
                      <a:pt x="1306" y="2207"/>
                    </a:cubicBezTo>
                    <a:cubicBezTo>
                      <a:pt x="1305" y="2216"/>
                      <a:pt x="1308" y="2226"/>
                      <a:pt x="1312" y="2233"/>
                    </a:cubicBezTo>
                    <a:cubicBezTo>
                      <a:pt x="1344" y="2282"/>
                      <a:pt x="1389" y="2305"/>
                      <a:pt x="1452" y="2307"/>
                    </a:cubicBezTo>
                    <a:close/>
                    <a:moveTo>
                      <a:pt x="741" y="715"/>
                    </a:moveTo>
                    <a:cubicBezTo>
                      <a:pt x="744" y="721"/>
                      <a:pt x="747" y="728"/>
                      <a:pt x="752" y="733"/>
                    </a:cubicBezTo>
                    <a:cubicBezTo>
                      <a:pt x="766" y="749"/>
                      <a:pt x="780" y="765"/>
                      <a:pt x="796" y="780"/>
                    </a:cubicBezTo>
                    <a:cubicBezTo>
                      <a:pt x="853" y="838"/>
                      <a:pt x="913" y="853"/>
                      <a:pt x="986" y="817"/>
                    </a:cubicBezTo>
                    <a:cubicBezTo>
                      <a:pt x="1051" y="784"/>
                      <a:pt x="1111" y="742"/>
                      <a:pt x="1173" y="703"/>
                    </a:cubicBezTo>
                    <a:cubicBezTo>
                      <a:pt x="1184" y="696"/>
                      <a:pt x="1192" y="684"/>
                      <a:pt x="1198" y="672"/>
                    </a:cubicBezTo>
                    <a:cubicBezTo>
                      <a:pt x="1206" y="657"/>
                      <a:pt x="1208" y="640"/>
                      <a:pt x="1190" y="628"/>
                    </a:cubicBezTo>
                    <a:cubicBezTo>
                      <a:pt x="1175" y="618"/>
                      <a:pt x="1159" y="607"/>
                      <a:pt x="1143" y="600"/>
                    </a:cubicBezTo>
                    <a:cubicBezTo>
                      <a:pt x="1105" y="584"/>
                      <a:pt x="1065" y="572"/>
                      <a:pt x="1027" y="555"/>
                    </a:cubicBezTo>
                    <a:cubicBezTo>
                      <a:pt x="952" y="520"/>
                      <a:pt x="880" y="521"/>
                      <a:pt x="811" y="571"/>
                    </a:cubicBezTo>
                    <a:cubicBezTo>
                      <a:pt x="810" y="571"/>
                      <a:pt x="810" y="571"/>
                      <a:pt x="809" y="572"/>
                    </a:cubicBezTo>
                    <a:cubicBezTo>
                      <a:pt x="785" y="594"/>
                      <a:pt x="759" y="615"/>
                      <a:pt x="737" y="639"/>
                    </a:cubicBezTo>
                    <a:cubicBezTo>
                      <a:pt x="726" y="650"/>
                      <a:pt x="725" y="665"/>
                      <a:pt x="737" y="679"/>
                    </a:cubicBezTo>
                    <a:cubicBezTo>
                      <a:pt x="770" y="717"/>
                      <a:pt x="812" y="741"/>
                      <a:pt x="861" y="748"/>
                    </a:cubicBezTo>
                    <a:cubicBezTo>
                      <a:pt x="919" y="757"/>
                      <a:pt x="971" y="736"/>
                      <a:pt x="1021" y="708"/>
                    </a:cubicBezTo>
                    <a:cubicBezTo>
                      <a:pt x="1054" y="689"/>
                      <a:pt x="1086" y="667"/>
                      <a:pt x="1118" y="646"/>
                    </a:cubicBezTo>
                    <a:cubicBezTo>
                      <a:pt x="1121" y="653"/>
                      <a:pt x="1123" y="659"/>
                      <a:pt x="1127" y="671"/>
                    </a:cubicBezTo>
                    <a:cubicBezTo>
                      <a:pt x="1082" y="695"/>
                      <a:pt x="1036" y="721"/>
                      <a:pt x="989" y="743"/>
                    </a:cubicBezTo>
                    <a:cubicBezTo>
                      <a:pt x="948" y="763"/>
                      <a:pt x="903" y="772"/>
                      <a:pt x="857" y="764"/>
                    </a:cubicBezTo>
                    <a:cubicBezTo>
                      <a:pt x="815" y="756"/>
                      <a:pt x="778" y="737"/>
                      <a:pt x="741" y="715"/>
                    </a:cubicBezTo>
                    <a:close/>
                    <a:moveTo>
                      <a:pt x="1165" y="594"/>
                    </a:moveTo>
                    <a:cubicBezTo>
                      <a:pt x="1176" y="540"/>
                      <a:pt x="1187" y="487"/>
                      <a:pt x="1177" y="432"/>
                    </a:cubicBezTo>
                    <a:cubicBezTo>
                      <a:pt x="1169" y="387"/>
                      <a:pt x="1147" y="362"/>
                      <a:pt x="1106" y="353"/>
                    </a:cubicBezTo>
                    <a:cubicBezTo>
                      <a:pt x="1070" y="346"/>
                      <a:pt x="1014" y="359"/>
                      <a:pt x="999" y="395"/>
                    </a:cubicBezTo>
                    <a:cubicBezTo>
                      <a:pt x="979" y="443"/>
                      <a:pt x="992" y="486"/>
                      <a:pt x="1010" y="530"/>
                    </a:cubicBezTo>
                    <a:cubicBezTo>
                      <a:pt x="1012" y="535"/>
                      <a:pt x="1021" y="537"/>
                      <a:pt x="1029" y="542"/>
                    </a:cubicBezTo>
                    <a:cubicBezTo>
                      <a:pt x="1029" y="514"/>
                      <a:pt x="1027" y="490"/>
                      <a:pt x="1030" y="466"/>
                    </a:cubicBezTo>
                    <a:cubicBezTo>
                      <a:pt x="1032" y="440"/>
                      <a:pt x="1049" y="424"/>
                      <a:pt x="1072" y="415"/>
                    </a:cubicBezTo>
                    <a:cubicBezTo>
                      <a:pt x="1095" y="407"/>
                      <a:pt x="1113" y="415"/>
                      <a:pt x="1129" y="430"/>
                    </a:cubicBezTo>
                    <a:cubicBezTo>
                      <a:pt x="1153" y="452"/>
                      <a:pt x="1157" y="481"/>
                      <a:pt x="1157" y="512"/>
                    </a:cubicBezTo>
                    <a:cubicBezTo>
                      <a:pt x="1157" y="542"/>
                      <a:pt x="1143" y="563"/>
                      <a:pt x="1113" y="575"/>
                    </a:cubicBezTo>
                    <a:cubicBezTo>
                      <a:pt x="1132" y="582"/>
                      <a:pt x="1147" y="587"/>
                      <a:pt x="1165" y="594"/>
                    </a:cubicBezTo>
                    <a:close/>
                    <a:moveTo>
                      <a:pt x="1555" y="1540"/>
                    </a:moveTo>
                    <a:cubicBezTo>
                      <a:pt x="1563" y="1484"/>
                      <a:pt x="1574" y="1430"/>
                      <a:pt x="1579" y="1376"/>
                    </a:cubicBezTo>
                    <a:cubicBezTo>
                      <a:pt x="1585" y="1299"/>
                      <a:pt x="1573" y="1224"/>
                      <a:pt x="1524" y="1159"/>
                    </a:cubicBezTo>
                    <a:cubicBezTo>
                      <a:pt x="1504" y="1132"/>
                      <a:pt x="1481" y="1110"/>
                      <a:pt x="1448" y="1100"/>
                    </a:cubicBezTo>
                    <a:cubicBezTo>
                      <a:pt x="1443" y="1098"/>
                      <a:pt x="1436" y="1101"/>
                      <a:pt x="1429" y="1102"/>
                    </a:cubicBezTo>
                    <a:cubicBezTo>
                      <a:pt x="1433" y="1107"/>
                      <a:pt x="1436" y="1114"/>
                      <a:pt x="1441" y="1116"/>
                    </a:cubicBezTo>
                    <a:cubicBezTo>
                      <a:pt x="1486" y="1141"/>
                      <a:pt x="1518" y="1175"/>
                      <a:pt x="1535" y="1223"/>
                    </a:cubicBezTo>
                    <a:cubicBezTo>
                      <a:pt x="1573" y="1330"/>
                      <a:pt x="1559" y="1435"/>
                      <a:pt x="1521" y="1539"/>
                    </a:cubicBezTo>
                    <a:cubicBezTo>
                      <a:pt x="1519" y="1544"/>
                      <a:pt x="1513" y="1548"/>
                      <a:pt x="1509" y="1551"/>
                    </a:cubicBezTo>
                    <a:cubicBezTo>
                      <a:pt x="1478" y="1567"/>
                      <a:pt x="1457" y="1592"/>
                      <a:pt x="1440" y="1622"/>
                    </a:cubicBezTo>
                    <a:cubicBezTo>
                      <a:pt x="1438" y="1627"/>
                      <a:pt x="1438" y="1633"/>
                      <a:pt x="1436" y="1639"/>
                    </a:cubicBezTo>
                    <a:cubicBezTo>
                      <a:pt x="1469" y="1611"/>
                      <a:pt x="1491" y="1573"/>
                      <a:pt x="1535" y="1565"/>
                    </a:cubicBezTo>
                    <a:cubicBezTo>
                      <a:pt x="1577" y="1558"/>
                      <a:pt x="1618" y="1566"/>
                      <a:pt x="1659" y="1578"/>
                    </a:cubicBezTo>
                    <a:cubicBezTo>
                      <a:pt x="1702" y="1590"/>
                      <a:pt x="1721" y="1626"/>
                      <a:pt x="1747" y="1662"/>
                    </a:cubicBezTo>
                    <a:cubicBezTo>
                      <a:pt x="1752" y="1635"/>
                      <a:pt x="1743" y="1619"/>
                      <a:pt x="1732" y="1604"/>
                    </a:cubicBezTo>
                    <a:cubicBezTo>
                      <a:pt x="1709" y="1575"/>
                      <a:pt x="1678" y="1559"/>
                      <a:pt x="1642" y="1552"/>
                    </a:cubicBezTo>
                    <a:cubicBezTo>
                      <a:pt x="1612" y="1546"/>
                      <a:pt x="1582" y="1543"/>
                      <a:pt x="1555" y="1540"/>
                    </a:cubicBezTo>
                    <a:close/>
                    <a:moveTo>
                      <a:pt x="854" y="529"/>
                    </a:moveTo>
                    <a:cubicBezTo>
                      <a:pt x="859" y="521"/>
                      <a:pt x="864" y="515"/>
                      <a:pt x="864" y="508"/>
                    </a:cubicBezTo>
                    <a:cubicBezTo>
                      <a:pt x="864" y="481"/>
                      <a:pt x="865" y="452"/>
                      <a:pt x="859" y="425"/>
                    </a:cubicBezTo>
                    <a:cubicBezTo>
                      <a:pt x="855" y="409"/>
                      <a:pt x="842" y="393"/>
                      <a:pt x="830" y="381"/>
                    </a:cubicBezTo>
                    <a:cubicBezTo>
                      <a:pt x="806" y="359"/>
                      <a:pt x="765" y="362"/>
                      <a:pt x="746" y="387"/>
                    </a:cubicBezTo>
                    <a:cubicBezTo>
                      <a:pt x="714" y="431"/>
                      <a:pt x="695" y="535"/>
                      <a:pt x="759" y="587"/>
                    </a:cubicBezTo>
                    <a:cubicBezTo>
                      <a:pt x="765" y="584"/>
                      <a:pt x="772" y="579"/>
                      <a:pt x="780" y="575"/>
                    </a:cubicBezTo>
                    <a:cubicBezTo>
                      <a:pt x="737" y="547"/>
                      <a:pt x="738" y="506"/>
                      <a:pt x="746" y="465"/>
                    </a:cubicBezTo>
                    <a:cubicBezTo>
                      <a:pt x="750" y="440"/>
                      <a:pt x="774" y="420"/>
                      <a:pt x="795" y="420"/>
                    </a:cubicBezTo>
                    <a:cubicBezTo>
                      <a:pt x="816" y="420"/>
                      <a:pt x="834" y="435"/>
                      <a:pt x="841" y="462"/>
                    </a:cubicBezTo>
                    <a:cubicBezTo>
                      <a:pt x="846" y="483"/>
                      <a:pt x="850" y="505"/>
                      <a:pt x="854" y="529"/>
                    </a:cubicBezTo>
                    <a:close/>
                    <a:moveTo>
                      <a:pt x="1135" y="497"/>
                    </a:moveTo>
                    <a:cubicBezTo>
                      <a:pt x="1125" y="437"/>
                      <a:pt x="1116" y="428"/>
                      <a:pt x="1091" y="446"/>
                    </a:cubicBezTo>
                    <a:cubicBezTo>
                      <a:pt x="1106" y="463"/>
                      <a:pt x="1120" y="480"/>
                      <a:pt x="1135" y="497"/>
                    </a:cubicBezTo>
                    <a:close/>
                    <a:moveTo>
                      <a:pt x="803" y="459"/>
                    </a:moveTo>
                    <a:cubicBezTo>
                      <a:pt x="806" y="470"/>
                      <a:pt x="809" y="480"/>
                      <a:pt x="812" y="490"/>
                    </a:cubicBezTo>
                    <a:cubicBezTo>
                      <a:pt x="813" y="492"/>
                      <a:pt x="817" y="495"/>
                      <a:pt x="820" y="496"/>
                    </a:cubicBezTo>
                    <a:cubicBezTo>
                      <a:pt x="821" y="496"/>
                      <a:pt x="825" y="492"/>
                      <a:pt x="826" y="490"/>
                    </a:cubicBezTo>
                    <a:cubicBezTo>
                      <a:pt x="829" y="476"/>
                      <a:pt x="818" y="448"/>
                      <a:pt x="805" y="441"/>
                    </a:cubicBezTo>
                    <a:cubicBezTo>
                      <a:pt x="800" y="439"/>
                      <a:pt x="793" y="436"/>
                      <a:pt x="789" y="439"/>
                    </a:cubicBezTo>
                    <a:cubicBezTo>
                      <a:pt x="785" y="442"/>
                      <a:pt x="783" y="449"/>
                      <a:pt x="779" y="456"/>
                    </a:cubicBezTo>
                    <a:cubicBezTo>
                      <a:pt x="789" y="457"/>
                      <a:pt x="795" y="458"/>
                      <a:pt x="803" y="459"/>
                    </a:cubicBezTo>
                    <a:close/>
                    <a:moveTo>
                      <a:pt x="869" y="551"/>
                    </a:moveTo>
                    <a:cubicBezTo>
                      <a:pt x="863" y="557"/>
                      <a:pt x="861" y="568"/>
                      <a:pt x="858" y="576"/>
                    </a:cubicBezTo>
                    <a:cubicBezTo>
                      <a:pt x="862" y="578"/>
                      <a:pt x="869" y="582"/>
                      <a:pt x="871" y="581"/>
                    </a:cubicBezTo>
                    <a:cubicBezTo>
                      <a:pt x="884" y="573"/>
                      <a:pt x="896" y="564"/>
                      <a:pt x="897" y="543"/>
                    </a:cubicBezTo>
                    <a:cubicBezTo>
                      <a:pt x="885" y="546"/>
                      <a:pt x="874" y="546"/>
                      <a:pt x="869" y="551"/>
                    </a:cubicBezTo>
                    <a:close/>
                    <a:moveTo>
                      <a:pt x="947" y="580"/>
                    </a:moveTo>
                    <a:cubicBezTo>
                      <a:pt x="949" y="582"/>
                      <a:pt x="957" y="581"/>
                      <a:pt x="961" y="579"/>
                    </a:cubicBezTo>
                    <a:cubicBezTo>
                      <a:pt x="964" y="578"/>
                      <a:pt x="965" y="571"/>
                      <a:pt x="964" y="568"/>
                    </a:cubicBezTo>
                    <a:cubicBezTo>
                      <a:pt x="956" y="555"/>
                      <a:pt x="947" y="543"/>
                      <a:pt x="922" y="545"/>
                    </a:cubicBezTo>
                    <a:cubicBezTo>
                      <a:pt x="932" y="559"/>
                      <a:pt x="939" y="570"/>
                      <a:pt x="947" y="58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9" name="Freeform 22"/>
            <p:cNvSpPr>
              <a:spLocks noChangeAspect="1" noEditPoints="1"/>
            </p:cNvSpPr>
            <p:nvPr/>
          </p:nvSpPr>
          <p:spPr bwMode="auto">
            <a:xfrm>
              <a:off x="5959000" y="3319392"/>
              <a:ext cx="1615756" cy="231516"/>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noChangeAspect="1" noEditPoints="1"/>
            </p:cNvSpPr>
            <p:nvPr/>
          </p:nvSpPr>
          <p:spPr bwMode="auto">
            <a:xfrm>
              <a:off x="8041624" y="3246184"/>
              <a:ext cx="321326" cy="377932"/>
            </a:xfrm>
            <a:custGeom>
              <a:avLst/>
              <a:gdLst>
                <a:gd name="T0" fmla="*/ 1849 w 2001"/>
                <a:gd name="T1" fmla="*/ 1837 h 2354"/>
                <a:gd name="T2" fmla="*/ 1927 w 2001"/>
                <a:gd name="T3" fmla="*/ 2044 h 2354"/>
                <a:gd name="T4" fmla="*/ 1268 w 2001"/>
                <a:gd name="T5" fmla="*/ 2229 h 2354"/>
                <a:gd name="T6" fmla="*/ 556 w 2001"/>
                <a:gd name="T7" fmla="*/ 2305 h 2354"/>
                <a:gd name="T8" fmla="*/ 28 w 2001"/>
                <a:gd name="T9" fmla="*/ 2069 h 2354"/>
                <a:gd name="T10" fmla="*/ 149 w 2001"/>
                <a:gd name="T11" fmla="*/ 1705 h 2354"/>
                <a:gd name="T12" fmla="*/ 284 w 2001"/>
                <a:gd name="T13" fmla="*/ 1607 h 2354"/>
                <a:gd name="T14" fmla="*/ 530 w 2001"/>
                <a:gd name="T15" fmla="*/ 989 h 2354"/>
                <a:gd name="T16" fmla="*/ 730 w 2001"/>
                <a:gd name="T17" fmla="*/ 110 h 2354"/>
                <a:gd name="T18" fmla="*/ 1368 w 2001"/>
                <a:gd name="T19" fmla="*/ 442 h 2354"/>
                <a:gd name="T20" fmla="*/ 1771 w 2001"/>
                <a:gd name="T21" fmla="*/ 1385 h 2354"/>
                <a:gd name="T22" fmla="*/ 1427 w 2001"/>
                <a:gd name="T23" fmla="*/ 1351 h 2354"/>
                <a:gd name="T24" fmla="*/ 1189 w 2001"/>
                <a:gd name="T25" fmla="*/ 766 h 2354"/>
                <a:gd name="T26" fmla="*/ 804 w 2001"/>
                <a:gd name="T27" fmla="*/ 824 h 2354"/>
                <a:gd name="T28" fmla="*/ 588 w 2001"/>
                <a:gd name="T29" fmla="*/ 1211 h 2354"/>
                <a:gd name="T30" fmla="*/ 445 w 2001"/>
                <a:gd name="T31" fmla="*/ 1486 h 2354"/>
                <a:gd name="T32" fmla="*/ 539 w 2001"/>
                <a:gd name="T33" fmla="*/ 1152 h 2354"/>
                <a:gd name="T34" fmla="*/ 722 w 2001"/>
                <a:gd name="T35" fmla="*/ 1793 h 2354"/>
                <a:gd name="T36" fmla="*/ 820 w 2001"/>
                <a:gd name="T37" fmla="*/ 2068 h 2354"/>
                <a:gd name="T38" fmla="*/ 1336 w 2001"/>
                <a:gd name="T39" fmla="*/ 1643 h 2354"/>
                <a:gd name="T40" fmla="*/ 747 w 2001"/>
                <a:gd name="T41" fmla="*/ 2146 h 2354"/>
                <a:gd name="T42" fmla="*/ 347 w 2001"/>
                <a:gd name="T43" fmla="*/ 1610 h 2354"/>
                <a:gd name="T44" fmla="*/ 81 w 2001"/>
                <a:gd name="T45" fmla="*/ 1796 h 2354"/>
                <a:gd name="T46" fmla="*/ 60 w 2001"/>
                <a:gd name="T47" fmla="*/ 2141 h 2354"/>
                <a:gd name="T48" fmla="*/ 648 w 2001"/>
                <a:gd name="T49" fmla="*/ 2291 h 2354"/>
                <a:gd name="T50" fmla="*/ 1650 w 2001"/>
                <a:gd name="T51" fmla="*/ 2194 h 2354"/>
                <a:gd name="T52" fmla="*/ 1889 w 2001"/>
                <a:gd name="T53" fmla="*/ 1895 h 2354"/>
                <a:gd name="T54" fmla="*/ 1729 w 2001"/>
                <a:gd name="T55" fmla="*/ 1693 h 2354"/>
                <a:gd name="T56" fmla="*/ 1396 w 2001"/>
                <a:gd name="T57" fmla="*/ 1647 h 2354"/>
                <a:gd name="T58" fmla="*/ 1328 w 2001"/>
                <a:gd name="T59" fmla="*/ 2039 h 2354"/>
                <a:gd name="T60" fmla="*/ 741 w 2001"/>
                <a:gd name="T61" fmla="*/ 715 h 2354"/>
                <a:gd name="T62" fmla="*/ 1173 w 2001"/>
                <a:gd name="T63" fmla="*/ 703 h 2354"/>
                <a:gd name="T64" fmla="*/ 1027 w 2001"/>
                <a:gd name="T65" fmla="*/ 555 h 2354"/>
                <a:gd name="T66" fmla="*/ 737 w 2001"/>
                <a:gd name="T67" fmla="*/ 679 h 2354"/>
                <a:gd name="T68" fmla="*/ 1127 w 2001"/>
                <a:gd name="T69" fmla="*/ 671 h 2354"/>
                <a:gd name="T70" fmla="*/ 1165 w 2001"/>
                <a:gd name="T71" fmla="*/ 594 h 2354"/>
                <a:gd name="T72" fmla="*/ 1010 w 2001"/>
                <a:gd name="T73" fmla="*/ 530 h 2354"/>
                <a:gd name="T74" fmla="*/ 1129 w 2001"/>
                <a:gd name="T75" fmla="*/ 430 h 2354"/>
                <a:gd name="T76" fmla="*/ 1555 w 2001"/>
                <a:gd name="T77" fmla="*/ 1540 h 2354"/>
                <a:gd name="T78" fmla="*/ 1429 w 2001"/>
                <a:gd name="T79" fmla="*/ 1102 h 2354"/>
                <a:gd name="T80" fmla="*/ 1509 w 2001"/>
                <a:gd name="T81" fmla="*/ 1551 h 2354"/>
                <a:gd name="T82" fmla="*/ 1659 w 2001"/>
                <a:gd name="T83" fmla="*/ 1578 h 2354"/>
                <a:gd name="T84" fmla="*/ 1555 w 2001"/>
                <a:gd name="T85" fmla="*/ 1540 h 2354"/>
                <a:gd name="T86" fmla="*/ 830 w 2001"/>
                <a:gd name="T87" fmla="*/ 381 h 2354"/>
                <a:gd name="T88" fmla="*/ 746 w 2001"/>
                <a:gd name="T89" fmla="*/ 465 h 2354"/>
                <a:gd name="T90" fmla="*/ 1135 w 2001"/>
                <a:gd name="T91" fmla="*/ 497 h 2354"/>
                <a:gd name="T92" fmla="*/ 812 w 2001"/>
                <a:gd name="T93" fmla="*/ 490 h 2354"/>
                <a:gd name="T94" fmla="*/ 789 w 2001"/>
                <a:gd name="T95" fmla="*/ 439 h 2354"/>
                <a:gd name="T96" fmla="*/ 858 w 2001"/>
                <a:gd name="T97" fmla="*/ 576 h 2354"/>
                <a:gd name="T98" fmla="*/ 947 w 2001"/>
                <a:gd name="T99" fmla="*/ 580 h 2354"/>
                <a:gd name="T100" fmla="*/ 947 w 2001"/>
                <a:gd name="T101" fmla="*/ 58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1" h="2354">
                  <a:moveTo>
                    <a:pt x="1757" y="1651"/>
                  </a:moveTo>
                  <a:cubicBezTo>
                    <a:pt x="1780" y="1654"/>
                    <a:pt x="1791" y="1669"/>
                    <a:pt x="1796" y="1687"/>
                  </a:cubicBezTo>
                  <a:cubicBezTo>
                    <a:pt x="1804" y="1718"/>
                    <a:pt x="1811" y="1749"/>
                    <a:pt x="1816" y="1781"/>
                  </a:cubicBezTo>
                  <a:cubicBezTo>
                    <a:pt x="1820" y="1805"/>
                    <a:pt x="1830" y="1824"/>
                    <a:pt x="1849" y="1837"/>
                  </a:cubicBezTo>
                  <a:cubicBezTo>
                    <a:pt x="1872" y="1853"/>
                    <a:pt x="1896" y="1868"/>
                    <a:pt x="1920" y="1882"/>
                  </a:cubicBezTo>
                  <a:cubicBezTo>
                    <a:pt x="1930" y="1888"/>
                    <a:pt x="1941" y="1893"/>
                    <a:pt x="1951" y="1900"/>
                  </a:cubicBezTo>
                  <a:cubicBezTo>
                    <a:pt x="1996" y="1930"/>
                    <a:pt x="2001" y="1985"/>
                    <a:pt x="1959" y="2022"/>
                  </a:cubicBezTo>
                  <a:cubicBezTo>
                    <a:pt x="1950" y="2031"/>
                    <a:pt x="1939" y="2039"/>
                    <a:pt x="1927" y="2044"/>
                  </a:cubicBezTo>
                  <a:cubicBezTo>
                    <a:pt x="1824" y="2085"/>
                    <a:pt x="1735" y="2147"/>
                    <a:pt x="1653" y="2221"/>
                  </a:cubicBezTo>
                  <a:cubicBezTo>
                    <a:pt x="1621" y="2250"/>
                    <a:pt x="1587" y="2276"/>
                    <a:pt x="1552" y="2302"/>
                  </a:cubicBezTo>
                  <a:cubicBezTo>
                    <a:pt x="1482" y="2354"/>
                    <a:pt x="1335" y="2331"/>
                    <a:pt x="1286" y="2242"/>
                  </a:cubicBezTo>
                  <a:cubicBezTo>
                    <a:pt x="1283" y="2236"/>
                    <a:pt x="1275" y="2229"/>
                    <a:pt x="1268" y="2229"/>
                  </a:cubicBezTo>
                  <a:cubicBezTo>
                    <a:pt x="1167" y="2221"/>
                    <a:pt x="1067" y="2212"/>
                    <a:pt x="966" y="2209"/>
                  </a:cubicBezTo>
                  <a:cubicBezTo>
                    <a:pt x="900" y="2207"/>
                    <a:pt x="834" y="2217"/>
                    <a:pt x="773" y="2245"/>
                  </a:cubicBezTo>
                  <a:cubicBezTo>
                    <a:pt x="767" y="2247"/>
                    <a:pt x="762" y="2250"/>
                    <a:pt x="758" y="2254"/>
                  </a:cubicBezTo>
                  <a:cubicBezTo>
                    <a:pt x="702" y="2317"/>
                    <a:pt x="632" y="2327"/>
                    <a:pt x="556" y="2305"/>
                  </a:cubicBezTo>
                  <a:cubicBezTo>
                    <a:pt x="495" y="2288"/>
                    <a:pt x="436" y="2265"/>
                    <a:pt x="375" y="2249"/>
                  </a:cubicBezTo>
                  <a:cubicBezTo>
                    <a:pt x="291" y="2226"/>
                    <a:pt x="206" y="2208"/>
                    <a:pt x="121" y="2188"/>
                  </a:cubicBezTo>
                  <a:cubicBezTo>
                    <a:pt x="100" y="2183"/>
                    <a:pt x="79" y="2176"/>
                    <a:pt x="59" y="2168"/>
                  </a:cubicBezTo>
                  <a:cubicBezTo>
                    <a:pt x="15" y="2150"/>
                    <a:pt x="0" y="2122"/>
                    <a:pt x="28" y="2069"/>
                  </a:cubicBezTo>
                  <a:cubicBezTo>
                    <a:pt x="35" y="2057"/>
                    <a:pt x="42" y="2044"/>
                    <a:pt x="50" y="2032"/>
                  </a:cubicBezTo>
                  <a:cubicBezTo>
                    <a:pt x="72" y="1997"/>
                    <a:pt x="74" y="1960"/>
                    <a:pt x="68" y="1920"/>
                  </a:cubicBezTo>
                  <a:cubicBezTo>
                    <a:pt x="61" y="1875"/>
                    <a:pt x="48" y="1831"/>
                    <a:pt x="57" y="1784"/>
                  </a:cubicBezTo>
                  <a:cubicBezTo>
                    <a:pt x="66" y="1734"/>
                    <a:pt x="99" y="1705"/>
                    <a:pt x="149" y="1705"/>
                  </a:cubicBezTo>
                  <a:cubicBezTo>
                    <a:pt x="170" y="1705"/>
                    <a:pt x="191" y="1706"/>
                    <a:pt x="213" y="1705"/>
                  </a:cubicBezTo>
                  <a:cubicBezTo>
                    <a:pt x="235" y="1705"/>
                    <a:pt x="252" y="1696"/>
                    <a:pt x="260" y="1673"/>
                  </a:cubicBezTo>
                  <a:cubicBezTo>
                    <a:pt x="266" y="1654"/>
                    <a:pt x="276" y="1635"/>
                    <a:pt x="283" y="1616"/>
                  </a:cubicBezTo>
                  <a:cubicBezTo>
                    <a:pt x="285" y="1614"/>
                    <a:pt x="285" y="1610"/>
                    <a:pt x="284" y="1607"/>
                  </a:cubicBezTo>
                  <a:cubicBezTo>
                    <a:pt x="270" y="1565"/>
                    <a:pt x="283" y="1525"/>
                    <a:pt x="299" y="1487"/>
                  </a:cubicBezTo>
                  <a:cubicBezTo>
                    <a:pt x="316" y="1450"/>
                    <a:pt x="335" y="1415"/>
                    <a:pt x="355" y="1379"/>
                  </a:cubicBezTo>
                  <a:cubicBezTo>
                    <a:pt x="393" y="1314"/>
                    <a:pt x="420" y="1244"/>
                    <a:pt x="436" y="1170"/>
                  </a:cubicBezTo>
                  <a:cubicBezTo>
                    <a:pt x="452" y="1101"/>
                    <a:pt x="485" y="1043"/>
                    <a:pt x="530" y="989"/>
                  </a:cubicBezTo>
                  <a:cubicBezTo>
                    <a:pt x="570" y="940"/>
                    <a:pt x="611" y="890"/>
                    <a:pt x="648" y="839"/>
                  </a:cubicBezTo>
                  <a:cubicBezTo>
                    <a:pt x="684" y="789"/>
                    <a:pt x="692" y="731"/>
                    <a:pt x="688" y="669"/>
                  </a:cubicBezTo>
                  <a:cubicBezTo>
                    <a:pt x="679" y="553"/>
                    <a:pt x="670" y="437"/>
                    <a:pt x="667" y="321"/>
                  </a:cubicBezTo>
                  <a:cubicBezTo>
                    <a:pt x="665" y="245"/>
                    <a:pt x="683" y="173"/>
                    <a:pt x="730" y="110"/>
                  </a:cubicBezTo>
                  <a:cubicBezTo>
                    <a:pt x="770" y="57"/>
                    <a:pt x="821" y="27"/>
                    <a:pt x="886" y="15"/>
                  </a:cubicBezTo>
                  <a:cubicBezTo>
                    <a:pt x="962" y="2"/>
                    <a:pt x="1037" y="0"/>
                    <a:pt x="1111" y="21"/>
                  </a:cubicBezTo>
                  <a:cubicBezTo>
                    <a:pt x="1234" y="56"/>
                    <a:pt x="1312" y="136"/>
                    <a:pt x="1340" y="261"/>
                  </a:cubicBezTo>
                  <a:cubicBezTo>
                    <a:pt x="1353" y="320"/>
                    <a:pt x="1360" y="381"/>
                    <a:pt x="1368" y="442"/>
                  </a:cubicBezTo>
                  <a:cubicBezTo>
                    <a:pt x="1378" y="513"/>
                    <a:pt x="1384" y="585"/>
                    <a:pt x="1394" y="656"/>
                  </a:cubicBezTo>
                  <a:cubicBezTo>
                    <a:pt x="1403" y="721"/>
                    <a:pt x="1435" y="778"/>
                    <a:pt x="1472" y="831"/>
                  </a:cubicBezTo>
                  <a:cubicBezTo>
                    <a:pt x="1521" y="902"/>
                    <a:pt x="1574" y="971"/>
                    <a:pt x="1624" y="1041"/>
                  </a:cubicBezTo>
                  <a:cubicBezTo>
                    <a:pt x="1698" y="1145"/>
                    <a:pt x="1749" y="1259"/>
                    <a:pt x="1771" y="1385"/>
                  </a:cubicBezTo>
                  <a:cubicBezTo>
                    <a:pt x="1786" y="1474"/>
                    <a:pt x="1785" y="1563"/>
                    <a:pt x="1757" y="1651"/>
                  </a:cubicBezTo>
                  <a:close/>
                  <a:moveTo>
                    <a:pt x="1426" y="1635"/>
                  </a:moveTo>
                  <a:cubicBezTo>
                    <a:pt x="1428" y="1613"/>
                    <a:pt x="1431" y="1593"/>
                    <a:pt x="1431" y="1572"/>
                  </a:cubicBezTo>
                  <a:cubicBezTo>
                    <a:pt x="1431" y="1499"/>
                    <a:pt x="1434" y="1424"/>
                    <a:pt x="1427" y="1351"/>
                  </a:cubicBezTo>
                  <a:cubicBezTo>
                    <a:pt x="1420" y="1269"/>
                    <a:pt x="1392" y="1193"/>
                    <a:pt x="1342" y="1126"/>
                  </a:cubicBezTo>
                  <a:cubicBezTo>
                    <a:pt x="1306" y="1078"/>
                    <a:pt x="1280" y="1024"/>
                    <a:pt x="1280" y="961"/>
                  </a:cubicBezTo>
                  <a:cubicBezTo>
                    <a:pt x="1280" y="955"/>
                    <a:pt x="1276" y="948"/>
                    <a:pt x="1274" y="942"/>
                  </a:cubicBezTo>
                  <a:cubicBezTo>
                    <a:pt x="1245" y="884"/>
                    <a:pt x="1217" y="825"/>
                    <a:pt x="1189" y="766"/>
                  </a:cubicBezTo>
                  <a:cubicBezTo>
                    <a:pt x="1184" y="755"/>
                    <a:pt x="1178" y="744"/>
                    <a:pt x="1173" y="731"/>
                  </a:cubicBezTo>
                  <a:cubicBezTo>
                    <a:pt x="1141" y="755"/>
                    <a:pt x="1111" y="778"/>
                    <a:pt x="1080" y="799"/>
                  </a:cubicBezTo>
                  <a:cubicBezTo>
                    <a:pt x="1022" y="837"/>
                    <a:pt x="960" y="866"/>
                    <a:pt x="887" y="860"/>
                  </a:cubicBezTo>
                  <a:cubicBezTo>
                    <a:pt x="855" y="857"/>
                    <a:pt x="827" y="849"/>
                    <a:pt x="804" y="824"/>
                  </a:cubicBezTo>
                  <a:cubicBezTo>
                    <a:pt x="791" y="810"/>
                    <a:pt x="775" y="799"/>
                    <a:pt x="764" y="790"/>
                  </a:cubicBezTo>
                  <a:cubicBezTo>
                    <a:pt x="750" y="825"/>
                    <a:pt x="736" y="860"/>
                    <a:pt x="721" y="894"/>
                  </a:cubicBezTo>
                  <a:cubicBezTo>
                    <a:pt x="700" y="942"/>
                    <a:pt x="672" y="987"/>
                    <a:pt x="660" y="1037"/>
                  </a:cubicBezTo>
                  <a:cubicBezTo>
                    <a:pt x="645" y="1099"/>
                    <a:pt x="615" y="1154"/>
                    <a:pt x="588" y="1211"/>
                  </a:cubicBezTo>
                  <a:cubicBezTo>
                    <a:pt x="582" y="1223"/>
                    <a:pt x="576" y="1234"/>
                    <a:pt x="570" y="1246"/>
                  </a:cubicBezTo>
                  <a:cubicBezTo>
                    <a:pt x="533" y="1322"/>
                    <a:pt x="503" y="1399"/>
                    <a:pt x="496" y="1483"/>
                  </a:cubicBezTo>
                  <a:cubicBezTo>
                    <a:pt x="493" y="1514"/>
                    <a:pt x="495" y="1545"/>
                    <a:pt x="495" y="1578"/>
                  </a:cubicBezTo>
                  <a:cubicBezTo>
                    <a:pt x="462" y="1555"/>
                    <a:pt x="447" y="1524"/>
                    <a:pt x="445" y="1486"/>
                  </a:cubicBezTo>
                  <a:cubicBezTo>
                    <a:pt x="444" y="1436"/>
                    <a:pt x="455" y="1388"/>
                    <a:pt x="471" y="1342"/>
                  </a:cubicBezTo>
                  <a:cubicBezTo>
                    <a:pt x="495" y="1274"/>
                    <a:pt x="524" y="1208"/>
                    <a:pt x="570" y="1151"/>
                  </a:cubicBezTo>
                  <a:cubicBezTo>
                    <a:pt x="563" y="1146"/>
                    <a:pt x="556" y="1143"/>
                    <a:pt x="550" y="1140"/>
                  </a:cubicBezTo>
                  <a:cubicBezTo>
                    <a:pt x="546" y="1144"/>
                    <a:pt x="542" y="1148"/>
                    <a:pt x="539" y="1152"/>
                  </a:cubicBezTo>
                  <a:cubicBezTo>
                    <a:pt x="489" y="1238"/>
                    <a:pt x="446" y="1326"/>
                    <a:pt x="426" y="1423"/>
                  </a:cubicBezTo>
                  <a:cubicBezTo>
                    <a:pt x="412" y="1486"/>
                    <a:pt x="419" y="1547"/>
                    <a:pt x="471" y="1592"/>
                  </a:cubicBezTo>
                  <a:cubicBezTo>
                    <a:pt x="510" y="1626"/>
                    <a:pt x="551" y="1659"/>
                    <a:pt x="594" y="1688"/>
                  </a:cubicBezTo>
                  <a:cubicBezTo>
                    <a:pt x="640" y="1719"/>
                    <a:pt x="684" y="1753"/>
                    <a:pt x="722" y="1793"/>
                  </a:cubicBezTo>
                  <a:cubicBezTo>
                    <a:pt x="739" y="1812"/>
                    <a:pt x="756" y="1832"/>
                    <a:pt x="770" y="1853"/>
                  </a:cubicBezTo>
                  <a:cubicBezTo>
                    <a:pt x="788" y="1880"/>
                    <a:pt x="785" y="1902"/>
                    <a:pt x="761" y="1923"/>
                  </a:cubicBezTo>
                  <a:cubicBezTo>
                    <a:pt x="741" y="1940"/>
                    <a:pt x="719" y="1953"/>
                    <a:pt x="697" y="1969"/>
                  </a:cubicBezTo>
                  <a:cubicBezTo>
                    <a:pt x="713" y="2027"/>
                    <a:pt x="759" y="2058"/>
                    <a:pt x="820" y="2068"/>
                  </a:cubicBezTo>
                  <a:cubicBezTo>
                    <a:pt x="1005" y="2098"/>
                    <a:pt x="1161" y="2048"/>
                    <a:pt x="1285" y="1903"/>
                  </a:cubicBezTo>
                  <a:cubicBezTo>
                    <a:pt x="1310" y="1875"/>
                    <a:pt x="1311" y="1846"/>
                    <a:pt x="1309" y="1813"/>
                  </a:cubicBezTo>
                  <a:cubicBezTo>
                    <a:pt x="1307" y="1781"/>
                    <a:pt x="1303" y="1748"/>
                    <a:pt x="1307" y="1716"/>
                  </a:cubicBezTo>
                  <a:cubicBezTo>
                    <a:pt x="1311" y="1691"/>
                    <a:pt x="1323" y="1665"/>
                    <a:pt x="1336" y="1643"/>
                  </a:cubicBezTo>
                  <a:cubicBezTo>
                    <a:pt x="1352" y="1619"/>
                    <a:pt x="1376" y="1614"/>
                    <a:pt x="1404" y="1625"/>
                  </a:cubicBezTo>
                  <a:cubicBezTo>
                    <a:pt x="1410" y="1627"/>
                    <a:pt x="1417" y="1631"/>
                    <a:pt x="1426" y="1635"/>
                  </a:cubicBezTo>
                  <a:close/>
                  <a:moveTo>
                    <a:pt x="750" y="2178"/>
                  </a:moveTo>
                  <a:cubicBezTo>
                    <a:pt x="749" y="2167"/>
                    <a:pt x="749" y="2157"/>
                    <a:pt x="747" y="2146"/>
                  </a:cubicBezTo>
                  <a:cubicBezTo>
                    <a:pt x="737" y="2084"/>
                    <a:pt x="710" y="2028"/>
                    <a:pt x="674" y="1978"/>
                  </a:cubicBezTo>
                  <a:cubicBezTo>
                    <a:pt x="605" y="1882"/>
                    <a:pt x="537" y="1786"/>
                    <a:pt x="476" y="1685"/>
                  </a:cubicBezTo>
                  <a:cubicBezTo>
                    <a:pt x="457" y="1651"/>
                    <a:pt x="427" y="1625"/>
                    <a:pt x="389" y="1612"/>
                  </a:cubicBezTo>
                  <a:cubicBezTo>
                    <a:pt x="376" y="1608"/>
                    <a:pt x="360" y="1608"/>
                    <a:pt x="347" y="1610"/>
                  </a:cubicBezTo>
                  <a:cubicBezTo>
                    <a:pt x="309" y="1619"/>
                    <a:pt x="289" y="1645"/>
                    <a:pt x="285" y="1682"/>
                  </a:cubicBezTo>
                  <a:cubicBezTo>
                    <a:pt x="282" y="1706"/>
                    <a:pt x="271" y="1722"/>
                    <a:pt x="245" y="1724"/>
                  </a:cubicBezTo>
                  <a:cubicBezTo>
                    <a:pt x="214" y="1727"/>
                    <a:pt x="183" y="1729"/>
                    <a:pt x="152" y="1731"/>
                  </a:cubicBezTo>
                  <a:cubicBezTo>
                    <a:pt x="107" y="1735"/>
                    <a:pt x="86" y="1750"/>
                    <a:pt x="81" y="1796"/>
                  </a:cubicBezTo>
                  <a:cubicBezTo>
                    <a:pt x="78" y="1823"/>
                    <a:pt x="82" y="1852"/>
                    <a:pt x="88" y="1879"/>
                  </a:cubicBezTo>
                  <a:cubicBezTo>
                    <a:pt x="102" y="1940"/>
                    <a:pt x="97" y="1997"/>
                    <a:pt x="62" y="2051"/>
                  </a:cubicBezTo>
                  <a:cubicBezTo>
                    <a:pt x="54" y="2064"/>
                    <a:pt x="48" y="2078"/>
                    <a:pt x="43" y="2093"/>
                  </a:cubicBezTo>
                  <a:cubicBezTo>
                    <a:pt x="35" y="2116"/>
                    <a:pt x="38" y="2130"/>
                    <a:pt x="60" y="2141"/>
                  </a:cubicBezTo>
                  <a:cubicBezTo>
                    <a:pt x="83" y="2153"/>
                    <a:pt x="108" y="2162"/>
                    <a:pt x="133" y="2168"/>
                  </a:cubicBezTo>
                  <a:cubicBezTo>
                    <a:pt x="204" y="2185"/>
                    <a:pt x="277" y="2197"/>
                    <a:pt x="348" y="2217"/>
                  </a:cubicBezTo>
                  <a:cubicBezTo>
                    <a:pt x="423" y="2238"/>
                    <a:pt x="495" y="2267"/>
                    <a:pt x="570" y="2289"/>
                  </a:cubicBezTo>
                  <a:cubicBezTo>
                    <a:pt x="594" y="2296"/>
                    <a:pt x="623" y="2296"/>
                    <a:pt x="648" y="2291"/>
                  </a:cubicBezTo>
                  <a:cubicBezTo>
                    <a:pt x="710" y="2278"/>
                    <a:pt x="749" y="2231"/>
                    <a:pt x="750" y="2178"/>
                  </a:cubicBezTo>
                  <a:close/>
                  <a:moveTo>
                    <a:pt x="1452" y="2307"/>
                  </a:moveTo>
                  <a:cubicBezTo>
                    <a:pt x="1483" y="2304"/>
                    <a:pt x="1518" y="2299"/>
                    <a:pt x="1548" y="2276"/>
                  </a:cubicBezTo>
                  <a:cubicBezTo>
                    <a:pt x="1582" y="2248"/>
                    <a:pt x="1618" y="2222"/>
                    <a:pt x="1650" y="2194"/>
                  </a:cubicBezTo>
                  <a:cubicBezTo>
                    <a:pt x="1706" y="2145"/>
                    <a:pt x="1762" y="2099"/>
                    <a:pt x="1829" y="2067"/>
                  </a:cubicBezTo>
                  <a:cubicBezTo>
                    <a:pt x="1861" y="2052"/>
                    <a:pt x="1894" y="2040"/>
                    <a:pt x="1925" y="2023"/>
                  </a:cubicBezTo>
                  <a:cubicBezTo>
                    <a:pt x="1963" y="2002"/>
                    <a:pt x="1968" y="1957"/>
                    <a:pt x="1937" y="1927"/>
                  </a:cubicBezTo>
                  <a:cubicBezTo>
                    <a:pt x="1923" y="1914"/>
                    <a:pt x="1907" y="1902"/>
                    <a:pt x="1889" y="1895"/>
                  </a:cubicBezTo>
                  <a:cubicBezTo>
                    <a:pt x="1834" y="1871"/>
                    <a:pt x="1802" y="1830"/>
                    <a:pt x="1789" y="1772"/>
                  </a:cubicBezTo>
                  <a:cubicBezTo>
                    <a:pt x="1783" y="1745"/>
                    <a:pt x="1776" y="1718"/>
                    <a:pt x="1770" y="1691"/>
                  </a:cubicBezTo>
                  <a:cubicBezTo>
                    <a:pt x="1766" y="1674"/>
                    <a:pt x="1756" y="1673"/>
                    <a:pt x="1744" y="1680"/>
                  </a:cubicBezTo>
                  <a:cubicBezTo>
                    <a:pt x="1738" y="1684"/>
                    <a:pt x="1733" y="1689"/>
                    <a:pt x="1729" y="1693"/>
                  </a:cubicBezTo>
                  <a:cubicBezTo>
                    <a:pt x="1700" y="1720"/>
                    <a:pt x="1673" y="1748"/>
                    <a:pt x="1643" y="1774"/>
                  </a:cubicBezTo>
                  <a:cubicBezTo>
                    <a:pt x="1591" y="1819"/>
                    <a:pt x="1470" y="1814"/>
                    <a:pt x="1441" y="1717"/>
                  </a:cubicBezTo>
                  <a:cubicBezTo>
                    <a:pt x="1437" y="1704"/>
                    <a:pt x="1433" y="1691"/>
                    <a:pt x="1429" y="1677"/>
                  </a:cubicBezTo>
                  <a:cubicBezTo>
                    <a:pt x="1425" y="1659"/>
                    <a:pt x="1412" y="1651"/>
                    <a:pt x="1396" y="1647"/>
                  </a:cubicBezTo>
                  <a:cubicBezTo>
                    <a:pt x="1379" y="1643"/>
                    <a:pt x="1364" y="1648"/>
                    <a:pt x="1354" y="1664"/>
                  </a:cubicBezTo>
                  <a:cubicBezTo>
                    <a:pt x="1348" y="1674"/>
                    <a:pt x="1343" y="1685"/>
                    <a:pt x="1341" y="1697"/>
                  </a:cubicBezTo>
                  <a:cubicBezTo>
                    <a:pt x="1338" y="1723"/>
                    <a:pt x="1336" y="1748"/>
                    <a:pt x="1336" y="1774"/>
                  </a:cubicBezTo>
                  <a:cubicBezTo>
                    <a:pt x="1333" y="1863"/>
                    <a:pt x="1333" y="1951"/>
                    <a:pt x="1328" y="2039"/>
                  </a:cubicBezTo>
                  <a:cubicBezTo>
                    <a:pt x="1324" y="2096"/>
                    <a:pt x="1313" y="2151"/>
                    <a:pt x="1306" y="2207"/>
                  </a:cubicBezTo>
                  <a:cubicBezTo>
                    <a:pt x="1305" y="2216"/>
                    <a:pt x="1308" y="2226"/>
                    <a:pt x="1312" y="2233"/>
                  </a:cubicBezTo>
                  <a:cubicBezTo>
                    <a:pt x="1344" y="2282"/>
                    <a:pt x="1389" y="2305"/>
                    <a:pt x="1452" y="2307"/>
                  </a:cubicBezTo>
                  <a:close/>
                  <a:moveTo>
                    <a:pt x="741" y="715"/>
                  </a:moveTo>
                  <a:cubicBezTo>
                    <a:pt x="744" y="721"/>
                    <a:pt x="747" y="728"/>
                    <a:pt x="752" y="733"/>
                  </a:cubicBezTo>
                  <a:cubicBezTo>
                    <a:pt x="766" y="749"/>
                    <a:pt x="780" y="765"/>
                    <a:pt x="796" y="780"/>
                  </a:cubicBezTo>
                  <a:cubicBezTo>
                    <a:pt x="853" y="838"/>
                    <a:pt x="913" y="853"/>
                    <a:pt x="986" y="817"/>
                  </a:cubicBezTo>
                  <a:cubicBezTo>
                    <a:pt x="1051" y="784"/>
                    <a:pt x="1111" y="742"/>
                    <a:pt x="1173" y="703"/>
                  </a:cubicBezTo>
                  <a:cubicBezTo>
                    <a:pt x="1184" y="696"/>
                    <a:pt x="1192" y="684"/>
                    <a:pt x="1198" y="672"/>
                  </a:cubicBezTo>
                  <a:cubicBezTo>
                    <a:pt x="1206" y="657"/>
                    <a:pt x="1208" y="640"/>
                    <a:pt x="1190" y="628"/>
                  </a:cubicBezTo>
                  <a:cubicBezTo>
                    <a:pt x="1175" y="618"/>
                    <a:pt x="1159" y="607"/>
                    <a:pt x="1143" y="600"/>
                  </a:cubicBezTo>
                  <a:cubicBezTo>
                    <a:pt x="1105" y="584"/>
                    <a:pt x="1065" y="572"/>
                    <a:pt x="1027" y="555"/>
                  </a:cubicBezTo>
                  <a:cubicBezTo>
                    <a:pt x="952" y="520"/>
                    <a:pt x="880" y="521"/>
                    <a:pt x="811" y="571"/>
                  </a:cubicBezTo>
                  <a:cubicBezTo>
                    <a:pt x="810" y="571"/>
                    <a:pt x="810" y="571"/>
                    <a:pt x="809" y="572"/>
                  </a:cubicBezTo>
                  <a:cubicBezTo>
                    <a:pt x="785" y="594"/>
                    <a:pt x="759" y="615"/>
                    <a:pt x="737" y="639"/>
                  </a:cubicBezTo>
                  <a:cubicBezTo>
                    <a:pt x="726" y="650"/>
                    <a:pt x="725" y="665"/>
                    <a:pt x="737" y="679"/>
                  </a:cubicBezTo>
                  <a:cubicBezTo>
                    <a:pt x="770" y="717"/>
                    <a:pt x="812" y="741"/>
                    <a:pt x="861" y="748"/>
                  </a:cubicBezTo>
                  <a:cubicBezTo>
                    <a:pt x="919" y="757"/>
                    <a:pt x="971" y="736"/>
                    <a:pt x="1021" y="708"/>
                  </a:cubicBezTo>
                  <a:cubicBezTo>
                    <a:pt x="1054" y="689"/>
                    <a:pt x="1086" y="667"/>
                    <a:pt x="1118" y="646"/>
                  </a:cubicBezTo>
                  <a:cubicBezTo>
                    <a:pt x="1121" y="653"/>
                    <a:pt x="1123" y="659"/>
                    <a:pt x="1127" y="671"/>
                  </a:cubicBezTo>
                  <a:cubicBezTo>
                    <a:pt x="1082" y="695"/>
                    <a:pt x="1036" y="721"/>
                    <a:pt x="989" y="743"/>
                  </a:cubicBezTo>
                  <a:cubicBezTo>
                    <a:pt x="948" y="763"/>
                    <a:pt x="903" y="772"/>
                    <a:pt x="857" y="764"/>
                  </a:cubicBezTo>
                  <a:cubicBezTo>
                    <a:pt x="815" y="756"/>
                    <a:pt x="778" y="737"/>
                    <a:pt x="741" y="715"/>
                  </a:cubicBezTo>
                  <a:close/>
                  <a:moveTo>
                    <a:pt x="1165" y="594"/>
                  </a:moveTo>
                  <a:cubicBezTo>
                    <a:pt x="1176" y="540"/>
                    <a:pt x="1187" y="487"/>
                    <a:pt x="1177" y="432"/>
                  </a:cubicBezTo>
                  <a:cubicBezTo>
                    <a:pt x="1169" y="387"/>
                    <a:pt x="1147" y="362"/>
                    <a:pt x="1106" y="353"/>
                  </a:cubicBezTo>
                  <a:cubicBezTo>
                    <a:pt x="1070" y="346"/>
                    <a:pt x="1014" y="359"/>
                    <a:pt x="999" y="395"/>
                  </a:cubicBezTo>
                  <a:cubicBezTo>
                    <a:pt x="979" y="443"/>
                    <a:pt x="992" y="486"/>
                    <a:pt x="1010" y="530"/>
                  </a:cubicBezTo>
                  <a:cubicBezTo>
                    <a:pt x="1012" y="535"/>
                    <a:pt x="1021" y="537"/>
                    <a:pt x="1029" y="542"/>
                  </a:cubicBezTo>
                  <a:cubicBezTo>
                    <a:pt x="1029" y="514"/>
                    <a:pt x="1027" y="490"/>
                    <a:pt x="1030" y="466"/>
                  </a:cubicBezTo>
                  <a:cubicBezTo>
                    <a:pt x="1032" y="440"/>
                    <a:pt x="1049" y="424"/>
                    <a:pt x="1072" y="415"/>
                  </a:cubicBezTo>
                  <a:cubicBezTo>
                    <a:pt x="1095" y="407"/>
                    <a:pt x="1113" y="415"/>
                    <a:pt x="1129" y="430"/>
                  </a:cubicBezTo>
                  <a:cubicBezTo>
                    <a:pt x="1153" y="452"/>
                    <a:pt x="1157" y="481"/>
                    <a:pt x="1157" y="512"/>
                  </a:cubicBezTo>
                  <a:cubicBezTo>
                    <a:pt x="1157" y="542"/>
                    <a:pt x="1143" y="563"/>
                    <a:pt x="1113" y="575"/>
                  </a:cubicBezTo>
                  <a:cubicBezTo>
                    <a:pt x="1132" y="582"/>
                    <a:pt x="1147" y="587"/>
                    <a:pt x="1165" y="594"/>
                  </a:cubicBezTo>
                  <a:close/>
                  <a:moveTo>
                    <a:pt x="1555" y="1540"/>
                  </a:moveTo>
                  <a:cubicBezTo>
                    <a:pt x="1563" y="1484"/>
                    <a:pt x="1574" y="1430"/>
                    <a:pt x="1579" y="1376"/>
                  </a:cubicBezTo>
                  <a:cubicBezTo>
                    <a:pt x="1585" y="1299"/>
                    <a:pt x="1573" y="1224"/>
                    <a:pt x="1524" y="1159"/>
                  </a:cubicBezTo>
                  <a:cubicBezTo>
                    <a:pt x="1504" y="1132"/>
                    <a:pt x="1481" y="1110"/>
                    <a:pt x="1448" y="1100"/>
                  </a:cubicBezTo>
                  <a:cubicBezTo>
                    <a:pt x="1443" y="1098"/>
                    <a:pt x="1436" y="1101"/>
                    <a:pt x="1429" y="1102"/>
                  </a:cubicBezTo>
                  <a:cubicBezTo>
                    <a:pt x="1433" y="1107"/>
                    <a:pt x="1436" y="1114"/>
                    <a:pt x="1441" y="1116"/>
                  </a:cubicBezTo>
                  <a:cubicBezTo>
                    <a:pt x="1486" y="1141"/>
                    <a:pt x="1518" y="1175"/>
                    <a:pt x="1535" y="1223"/>
                  </a:cubicBezTo>
                  <a:cubicBezTo>
                    <a:pt x="1573" y="1330"/>
                    <a:pt x="1559" y="1435"/>
                    <a:pt x="1521" y="1539"/>
                  </a:cubicBezTo>
                  <a:cubicBezTo>
                    <a:pt x="1519" y="1544"/>
                    <a:pt x="1513" y="1548"/>
                    <a:pt x="1509" y="1551"/>
                  </a:cubicBezTo>
                  <a:cubicBezTo>
                    <a:pt x="1478" y="1567"/>
                    <a:pt x="1457" y="1592"/>
                    <a:pt x="1440" y="1622"/>
                  </a:cubicBezTo>
                  <a:cubicBezTo>
                    <a:pt x="1438" y="1627"/>
                    <a:pt x="1438" y="1633"/>
                    <a:pt x="1436" y="1639"/>
                  </a:cubicBezTo>
                  <a:cubicBezTo>
                    <a:pt x="1469" y="1611"/>
                    <a:pt x="1491" y="1573"/>
                    <a:pt x="1535" y="1565"/>
                  </a:cubicBezTo>
                  <a:cubicBezTo>
                    <a:pt x="1577" y="1558"/>
                    <a:pt x="1618" y="1566"/>
                    <a:pt x="1659" y="1578"/>
                  </a:cubicBezTo>
                  <a:cubicBezTo>
                    <a:pt x="1702" y="1590"/>
                    <a:pt x="1721" y="1626"/>
                    <a:pt x="1747" y="1662"/>
                  </a:cubicBezTo>
                  <a:cubicBezTo>
                    <a:pt x="1752" y="1635"/>
                    <a:pt x="1743" y="1619"/>
                    <a:pt x="1732" y="1604"/>
                  </a:cubicBezTo>
                  <a:cubicBezTo>
                    <a:pt x="1709" y="1575"/>
                    <a:pt x="1678" y="1559"/>
                    <a:pt x="1642" y="1552"/>
                  </a:cubicBezTo>
                  <a:cubicBezTo>
                    <a:pt x="1612" y="1546"/>
                    <a:pt x="1582" y="1543"/>
                    <a:pt x="1555" y="1540"/>
                  </a:cubicBezTo>
                  <a:close/>
                  <a:moveTo>
                    <a:pt x="854" y="529"/>
                  </a:moveTo>
                  <a:cubicBezTo>
                    <a:pt x="859" y="521"/>
                    <a:pt x="864" y="515"/>
                    <a:pt x="864" y="508"/>
                  </a:cubicBezTo>
                  <a:cubicBezTo>
                    <a:pt x="864" y="481"/>
                    <a:pt x="865" y="452"/>
                    <a:pt x="859" y="425"/>
                  </a:cubicBezTo>
                  <a:cubicBezTo>
                    <a:pt x="855" y="409"/>
                    <a:pt x="842" y="393"/>
                    <a:pt x="830" y="381"/>
                  </a:cubicBezTo>
                  <a:cubicBezTo>
                    <a:pt x="806" y="359"/>
                    <a:pt x="765" y="362"/>
                    <a:pt x="746" y="387"/>
                  </a:cubicBezTo>
                  <a:cubicBezTo>
                    <a:pt x="714" y="431"/>
                    <a:pt x="695" y="535"/>
                    <a:pt x="759" y="587"/>
                  </a:cubicBezTo>
                  <a:cubicBezTo>
                    <a:pt x="765" y="584"/>
                    <a:pt x="772" y="579"/>
                    <a:pt x="780" y="575"/>
                  </a:cubicBezTo>
                  <a:cubicBezTo>
                    <a:pt x="737" y="547"/>
                    <a:pt x="738" y="506"/>
                    <a:pt x="746" y="465"/>
                  </a:cubicBezTo>
                  <a:cubicBezTo>
                    <a:pt x="750" y="440"/>
                    <a:pt x="774" y="420"/>
                    <a:pt x="795" y="420"/>
                  </a:cubicBezTo>
                  <a:cubicBezTo>
                    <a:pt x="816" y="420"/>
                    <a:pt x="834" y="435"/>
                    <a:pt x="841" y="462"/>
                  </a:cubicBezTo>
                  <a:cubicBezTo>
                    <a:pt x="846" y="483"/>
                    <a:pt x="850" y="505"/>
                    <a:pt x="854" y="529"/>
                  </a:cubicBezTo>
                  <a:close/>
                  <a:moveTo>
                    <a:pt x="1135" y="497"/>
                  </a:moveTo>
                  <a:cubicBezTo>
                    <a:pt x="1125" y="437"/>
                    <a:pt x="1116" y="428"/>
                    <a:pt x="1091" y="446"/>
                  </a:cubicBezTo>
                  <a:cubicBezTo>
                    <a:pt x="1106" y="463"/>
                    <a:pt x="1120" y="480"/>
                    <a:pt x="1135" y="497"/>
                  </a:cubicBezTo>
                  <a:close/>
                  <a:moveTo>
                    <a:pt x="803" y="459"/>
                  </a:moveTo>
                  <a:cubicBezTo>
                    <a:pt x="806" y="470"/>
                    <a:pt x="809" y="480"/>
                    <a:pt x="812" y="490"/>
                  </a:cubicBezTo>
                  <a:cubicBezTo>
                    <a:pt x="813" y="492"/>
                    <a:pt x="817" y="495"/>
                    <a:pt x="820" y="496"/>
                  </a:cubicBezTo>
                  <a:cubicBezTo>
                    <a:pt x="821" y="496"/>
                    <a:pt x="825" y="492"/>
                    <a:pt x="826" y="490"/>
                  </a:cubicBezTo>
                  <a:cubicBezTo>
                    <a:pt x="829" y="476"/>
                    <a:pt x="818" y="448"/>
                    <a:pt x="805" y="441"/>
                  </a:cubicBezTo>
                  <a:cubicBezTo>
                    <a:pt x="800" y="439"/>
                    <a:pt x="793" y="436"/>
                    <a:pt x="789" y="439"/>
                  </a:cubicBezTo>
                  <a:cubicBezTo>
                    <a:pt x="785" y="442"/>
                    <a:pt x="783" y="449"/>
                    <a:pt x="779" y="456"/>
                  </a:cubicBezTo>
                  <a:cubicBezTo>
                    <a:pt x="789" y="457"/>
                    <a:pt x="795" y="458"/>
                    <a:pt x="803" y="459"/>
                  </a:cubicBezTo>
                  <a:close/>
                  <a:moveTo>
                    <a:pt x="869" y="551"/>
                  </a:moveTo>
                  <a:cubicBezTo>
                    <a:pt x="863" y="557"/>
                    <a:pt x="861" y="568"/>
                    <a:pt x="858" y="576"/>
                  </a:cubicBezTo>
                  <a:cubicBezTo>
                    <a:pt x="862" y="578"/>
                    <a:pt x="869" y="582"/>
                    <a:pt x="871" y="581"/>
                  </a:cubicBezTo>
                  <a:cubicBezTo>
                    <a:pt x="884" y="573"/>
                    <a:pt x="896" y="564"/>
                    <a:pt x="897" y="543"/>
                  </a:cubicBezTo>
                  <a:cubicBezTo>
                    <a:pt x="885" y="546"/>
                    <a:pt x="874" y="546"/>
                    <a:pt x="869" y="551"/>
                  </a:cubicBezTo>
                  <a:close/>
                  <a:moveTo>
                    <a:pt x="947" y="580"/>
                  </a:moveTo>
                  <a:cubicBezTo>
                    <a:pt x="949" y="582"/>
                    <a:pt x="957" y="581"/>
                    <a:pt x="961" y="579"/>
                  </a:cubicBezTo>
                  <a:cubicBezTo>
                    <a:pt x="964" y="578"/>
                    <a:pt x="965" y="571"/>
                    <a:pt x="964" y="568"/>
                  </a:cubicBezTo>
                  <a:cubicBezTo>
                    <a:pt x="956" y="555"/>
                    <a:pt x="947" y="543"/>
                    <a:pt x="922" y="545"/>
                  </a:cubicBezTo>
                  <a:cubicBezTo>
                    <a:pt x="932" y="559"/>
                    <a:pt x="939" y="570"/>
                    <a:pt x="947" y="58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
            <p:cNvSpPr>
              <a:spLocks/>
            </p:cNvSpPr>
            <p:nvPr/>
          </p:nvSpPr>
          <p:spPr bwMode="auto">
            <a:xfrm>
              <a:off x="5591493" y="3422035"/>
              <a:ext cx="158750" cy="1579204"/>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flipH="1">
              <a:off x="9875838" y="3422035"/>
              <a:ext cx="158750" cy="1579204"/>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9" name="Straight Connector 28"/>
            <p:cNvCxnSpPr/>
            <p:nvPr/>
          </p:nvCxnSpPr>
          <p:spPr>
            <a:xfrm>
              <a:off x="10034588" y="4211637"/>
              <a:ext cx="15544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63" name="Straight Connector 62"/>
            <p:cNvCxnSpPr>
              <a:stCxn id="8" idx="3"/>
            </p:cNvCxnSpPr>
            <p:nvPr/>
          </p:nvCxnSpPr>
          <p:spPr>
            <a:xfrm>
              <a:off x="9875838" y="2658663"/>
              <a:ext cx="314198" cy="0"/>
            </a:xfrm>
            <a:prstGeom prst="line">
              <a:avLst/>
            </a:prstGeom>
            <a:noFill/>
            <a:ln w="28575" cap="flat">
              <a:solidFill>
                <a:schemeClr val="accent2"/>
              </a:solidFill>
              <a:prstDash val="solid"/>
              <a:miter lim="800000"/>
              <a:headEnd/>
              <a:tailEnd type="triangle" w="lg" len="me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2745133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45"/>
                                        </p:tgtEl>
                                        <p:attrNameLst>
                                          <p:attrName>style.visibility</p:attrName>
                                        </p:attrNameLst>
                                      </p:cBhvr>
                                      <p:to>
                                        <p:strVal val="visible"/>
                                      </p:to>
                                    </p:set>
                                    <p:anim calcmode="lin" valueType="num">
                                      <p:cBhvr additive="base">
                                        <p:cTn id="7" dur="500" fill="hold"/>
                                        <p:tgtEl>
                                          <p:spTgt spid="645"/>
                                        </p:tgtEl>
                                        <p:attrNameLst>
                                          <p:attrName>ppt_x</p:attrName>
                                        </p:attrNameLst>
                                      </p:cBhvr>
                                      <p:tavLst>
                                        <p:tav tm="0">
                                          <p:val>
                                            <p:strVal val="#ppt_x"/>
                                          </p:val>
                                        </p:tav>
                                        <p:tav tm="100000">
                                          <p:val>
                                            <p:strVal val="#ppt_x"/>
                                          </p:val>
                                        </p:tav>
                                      </p:tavLst>
                                    </p:anim>
                                    <p:anim calcmode="lin" valueType="num">
                                      <p:cBhvr additive="base">
                                        <p:cTn id="8" dur="500" fill="hold"/>
                                        <p:tgtEl>
                                          <p:spTgt spid="64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p:cNvPicPr>
            <a:picLocks noChangeAspect="1"/>
          </p:cNvPicPr>
          <p:nvPr/>
        </p:nvPicPr>
        <p:blipFill>
          <a:blip r:embed="rId3">
            <a:alphaModFix amt="25000"/>
            <a:duotone>
              <a:prstClr val="black"/>
              <a:srgbClr val="D9C3A5">
                <a:tint val="50000"/>
                <a:satMod val="180000"/>
              </a:srgbClr>
            </a:duotone>
          </a:blip>
          <a:stretch>
            <a:fillRect/>
          </a:stretch>
        </p:blipFill>
        <p:spPr>
          <a:xfrm>
            <a:off x="5668899" y="4302388"/>
            <a:ext cx="1811253" cy="2387835"/>
          </a:xfrm>
          <a:prstGeom prst="rect">
            <a:avLst/>
          </a:prstGeom>
          <a:blipFill dpi="0" rotWithShape="1">
            <a:blip r:embed="rId4">
              <a:alphaModFix amt="25000"/>
              <a:duotone>
                <a:prstClr val="black"/>
                <a:srgbClr val="D9C3A5">
                  <a:tint val="50000"/>
                  <a:satMod val="180000"/>
                </a:srgbClr>
              </a:duotone>
            </a:blip>
            <a:srcRect/>
            <a:stretch>
              <a:fillRect/>
            </a:stretch>
          </a:blipFill>
          <a:ln w="55000" cap="flat" cmpd="thickThin" algn="ctr">
            <a:noFill/>
            <a:prstDash val="solid"/>
            <a:headEnd type="none" w="med" len="med"/>
            <a:tailEnd type="none" w="med" len="med"/>
          </a:ln>
          <a:effectLst/>
        </p:spPr>
      </p:pic>
      <p:sp>
        <p:nvSpPr>
          <p:cNvPr id="160" name="Freeform 10"/>
          <p:cNvSpPr>
            <a:spLocks noChangeAspect="1"/>
          </p:cNvSpPr>
          <p:nvPr/>
        </p:nvSpPr>
        <p:spPr bwMode="auto">
          <a:xfrm>
            <a:off x="4490595" y="1348639"/>
            <a:ext cx="3395334" cy="1872477"/>
          </a:xfrm>
          <a:custGeom>
            <a:avLst/>
            <a:gdLst>
              <a:gd name="T0" fmla="*/ 290 w 341"/>
              <a:gd name="T1" fmla="*/ 208 h 210"/>
              <a:gd name="T2" fmla="*/ 341 w 341"/>
              <a:gd name="T3" fmla="*/ 139 h 210"/>
              <a:gd name="T4" fmla="*/ 275 w 341"/>
              <a:gd name="T5" fmla="*/ 75 h 210"/>
              <a:gd name="T6" fmla="*/ 205 w 341"/>
              <a:gd name="T7" fmla="*/ 0 h 210"/>
              <a:gd name="T8" fmla="*/ 142 w 341"/>
              <a:gd name="T9" fmla="*/ 37 h 210"/>
              <a:gd name="T10" fmla="*/ 75 w 341"/>
              <a:gd name="T11" fmla="*/ 37 h 210"/>
              <a:gd name="T12" fmla="*/ 39 w 341"/>
              <a:gd name="T13" fmla="*/ 103 h 210"/>
              <a:gd name="T14" fmla="*/ 0 w 341"/>
              <a:gd name="T15" fmla="*/ 157 h 210"/>
              <a:gd name="T16" fmla="*/ 34 w 341"/>
              <a:gd name="T17" fmla="*/ 208 h 210"/>
              <a:gd name="T18" fmla="*/ 290 w 341"/>
              <a:gd name="T1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10">
                <a:moveTo>
                  <a:pt x="290" y="208"/>
                </a:moveTo>
                <a:cubicBezTo>
                  <a:pt x="290" y="208"/>
                  <a:pt x="341" y="210"/>
                  <a:pt x="341" y="139"/>
                </a:cubicBezTo>
                <a:cubicBezTo>
                  <a:pt x="341" y="70"/>
                  <a:pt x="275" y="75"/>
                  <a:pt x="275" y="75"/>
                </a:cubicBezTo>
                <a:cubicBezTo>
                  <a:pt x="285" y="43"/>
                  <a:pt x="247" y="0"/>
                  <a:pt x="205" y="0"/>
                </a:cubicBezTo>
                <a:cubicBezTo>
                  <a:pt x="155" y="0"/>
                  <a:pt x="142" y="37"/>
                  <a:pt x="142" y="37"/>
                </a:cubicBezTo>
                <a:cubicBezTo>
                  <a:pt x="142" y="37"/>
                  <a:pt x="113" y="20"/>
                  <a:pt x="75" y="37"/>
                </a:cubicBezTo>
                <a:cubicBezTo>
                  <a:pt x="36" y="53"/>
                  <a:pt x="39" y="103"/>
                  <a:pt x="39" y="103"/>
                </a:cubicBezTo>
                <a:cubicBezTo>
                  <a:pt x="39" y="103"/>
                  <a:pt x="0" y="113"/>
                  <a:pt x="0" y="157"/>
                </a:cubicBezTo>
                <a:cubicBezTo>
                  <a:pt x="1" y="202"/>
                  <a:pt x="34" y="208"/>
                  <a:pt x="34" y="208"/>
                </a:cubicBezTo>
                <a:cubicBezTo>
                  <a:pt x="34" y="208"/>
                  <a:pt x="34" y="208"/>
                  <a:pt x="290" y="208"/>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noChangeAspect="1" noEditPoints="1"/>
          </p:cNvSpPr>
          <p:nvPr/>
        </p:nvSpPr>
        <p:spPr bwMode="auto">
          <a:xfrm>
            <a:off x="990189" y="3348481"/>
            <a:ext cx="745531" cy="333997"/>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74638" y="295275"/>
            <a:ext cx="11888787" cy="917575"/>
          </a:xfrm>
        </p:spPr>
        <p:txBody>
          <a:bodyPr/>
          <a:lstStyle/>
          <a:p>
            <a:r>
              <a:rPr lang="en-US" dirty="0"/>
              <a:t>DevOps process with containers</a:t>
            </a:r>
          </a:p>
        </p:txBody>
      </p:sp>
      <p:sp>
        <p:nvSpPr>
          <p:cNvPr id="826" name="TextBox 825"/>
          <p:cNvSpPr txBox="1"/>
          <p:nvPr/>
        </p:nvSpPr>
        <p:spPr>
          <a:xfrm>
            <a:off x="274638" y="4531474"/>
            <a:ext cx="3391809" cy="877163"/>
          </a:xfrm>
          <a:prstGeom prst="rect">
            <a:avLst/>
          </a:prstGeom>
          <a:noFill/>
        </p:spPr>
        <p:txBody>
          <a:bodyPr wrap="square" lIns="182880" tIns="146304" rIns="182880" bIns="146304" rtlCol="0">
            <a:spAutoFit/>
          </a:bodyPr>
          <a:lstStyle/>
          <a:p>
            <a:pPr marL="0" lvl="1" defTabSz="471494">
              <a:lnSpc>
                <a:spcPct val="90000"/>
              </a:lnSpc>
              <a:spcBef>
                <a:spcPts val="300"/>
              </a:spcBef>
              <a:spcAft>
                <a:spcPts val="600"/>
              </a:spcAft>
              <a:buClr>
                <a:srgbClr val="EFEFEF"/>
              </a:buClr>
            </a:pPr>
            <a:r>
              <a:rPr lang="en-US" sz="1400" dirty="0">
                <a:gradFill>
                  <a:gsLst>
                    <a:gs pos="49505">
                      <a:schemeClr val="accent2"/>
                    </a:gs>
                    <a:gs pos="32000">
                      <a:schemeClr val="accent2"/>
                    </a:gs>
                  </a:gsLst>
                  <a:lin ang="5400000" scaled="0"/>
                </a:gradFill>
                <a:latin typeface="Segoe UI Semibold" panose="020B0702040204020203" pitchFamily="34" charset="0"/>
                <a:cs typeface="Segoe UI Semibold" panose="020B0702040204020203" pitchFamily="34" charset="0"/>
              </a:rPr>
              <a:t>Developers</a:t>
            </a:r>
            <a:r>
              <a:rPr lang="en-US" sz="1400" dirty="0">
                <a:gradFill>
                  <a:gsLst>
                    <a:gs pos="49505">
                      <a:schemeClr val="accent2"/>
                    </a:gs>
                    <a:gs pos="32000">
                      <a:schemeClr val="accent2"/>
                    </a:gs>
                  </a:gsLst>
                  <a:lin ang="5400000" scaled="0"/>
                </a:gradFill>
                <a:latin typeface="Segoe UI"/>
                <a:cs typeface="Segoe UI" pitchFamily="34" charset="0"/>
              </a:rPr>
              <a:t> </a:t>
            </a:r>
            <a:r>
              <a:rPr lang="en-US" sz="1400" dirty="0">
                <a:gradFill>
                  <a:gsLst>
                    <a:gs pos="7921">
                      <a:schemeClr val="tx1"/>
                    </a:gs>
                    <a:gs pos="16814">
                      <a:schemeClr val="tx1"/>
                    </a:gs>
                  </a:gsLst>
                  <a:lin ang="5400000" scaled="0"/>
                </a:gradFill>
                <a:latin typeface="Segoe UI"/>
                <a:cs typeface="Segoe UI" pitchFamily="34" charset="0"/>
              </a:rPr>
              <a:t>build and test apps </a:t>
            </a:r>
            <a:br>
              <a:rPr lang="en-US" sz="1400" dirty="0">
                <a:gradFill>
                  <a:gsLst>
                    <a:gs pos="7921">
                      <a:schemeClr val="tx1"/>
                    </a:gs>
                    <a:gs pos="16814">
                      <a:schemeClr val="tx1"/>
                    </a:gs>
                  </a:gsLst>
                  <a:lin ang="5400000" scaled="0"/>
                </a:gradFill>
                <a:latin typeface="Segoe UI"/>
                <a:cs typeface="Segoe UI" pitchFamily="34" charset="0"/>
              </a:rPr>
            </a:br>
            <a:r>
              <a:rPr lang="en-US" sz="1400" dirty="0">
                <a:gradFill>
                  <a:gsLst>
                    <a:gs pos="7921">
                      <a:schemeClr val="tx1"/>
                    </a:gs>
                    <a:gs pos="16814">
                      <a:schemeClr val="tx1"/>
                    </a:gs>
                  </a:gsLst>
                  <a:lin ang="5400000" scaled="0"/>
                </a:gradFill>
                <a:latin typeface="Segoe UI"/>
                <a:cs typeface="Segoe UI" pitchFamily="34" charset="0"/>
              </a:rPr>
              <a:t>in containers, using development environment; i.e., Visual Studio</a:t>
            </a:r>
          </a:p>
        </p:txBody>
      </p:sp>
      <p:sp>
        <p:nvSpPr>
          <p:cNvPr id="565" name="Rectangle 564"/>
          <p:cNvSpPr/>
          <p:nvPr/>
        </p:nvSpPr>
        <p:spPr>
          <a:xfrm>
            <a:off x="9421389" y="4531474"/>
            <a:ext cx="2468023" cy="1071062"/>
          </a:xfrm>
          <a:prstGeom prst="rect">
            <a:avLst/>
          </a:prstGeom>
        </p:spPr>
        <p:txBody>
          <a:bodyPr wrap="square" lIns="182880" tIns="146304" rIns="182880" bIns="146304">
            <a:spAutoFit/>
          </a:bodyPr>
          <a:lstStyle/>
          <a:p>
            <a:pPr defTabSz="932563">
              <a:lnSpc>
                <a:spcPct val="90000"/>
              </a:lnSpc>
              <a:spcAft>
                <a:spcPts val="600"/>
              </a:spcAft>
            </a:pPr>
            <a:r>
              <a:rPr lang="en-US" sz="1400" dirty="0">
                <a:gradFill>
                  <a:gsLst>
                    <a:gs pos="49505">
                      <a:schemeClr val="accent2"/>
                    </a:gs>
                    <a:gs pos="32000">
                      <a:schemeClr val="accent2"/>
                    </a:gs>
                  </a:gsLst>
                  <a:lin ang="5400000" scaled="0"/>
                </a:gradFill>
                <a:latin typeface="Segoe UI Semibold" panose="020B0702040204020203" pitchFamily="34" charset="0"/>
                <a:cs typeface="Segoe UI Semibold" panose="020B0702040204020203" pitchFamily="34" charset="0"/>
              </a:rPr>
              <a:t>Operations </a:t>
            </a:r>
            <a:r>
              <a:rPr lang="en-US" sz="1400" dirty="0">
                <a:gradFill>
                  <a:gsLst>
                    <a:gs pos="7921">
                      <a:schemeClr val="tx1"/>
                    </a:gs>
                    <a:gs pos="16814">
                      <a:schemeClr val="tx1"/>
                    </a:gs>
                  </a:gsLst>
                  <a:lin ang="5400000" scaled="0"/>
                </a:gradFill>
                <a:latin typeface="Segoe UI"/>
                <a:cs typeface="Segoe UI" pitchFamily="34" charset="0"/>
              </a:rPr>
              <a:t>automates deployment and monitors deployed apps from central repository</a:t>
            </a:r>
          </a:p>
        </p:txBody>
      </p:sp>
      <p:grpSp>
        <p:nvGrpSpPr>
          <p:cNvPr id="27" name="Group 26"/>
          <p:cNvGrpSpPr/>
          <p:nvPr/>
        </p:nvGrpSpPr>
        <p:grpSpPr>
          <a:xfrm>
            <a:off x="3240036" y="4520036"/>
            <a:ext cx="1554480" cy="438912"/>
            <a:chOff x="3613583" y="4961406"/>
            <a:chExt cx="2186919" cy="438974"/>
          </a:xfrm>
          <a:solidFill>
            <a:schemeClr val="tx1"/>
          </a:solidFill>
        </p:grpSpPr>
        <p:cxnSp>
          <p:nvCxnSpPr>
            <p:cNvPr id="415" name="Straight Arrow Connector 414"/>
            <p:cNvCxnSpPr/>
            <p:nvPr/>
          </p:nvCxnSpPr>
          <p:spPr>
            <a:xfrm flipH="1" flipV="1">
              <a:off x="3613583" y="4997988"/>
              <a:ext cx="2186919" cy="365811"/>
            </a:xfrm>
            <a:prstGeom prst="straightConnector1">
              <a:avLst/>
            </a:prstGeom>
            <a:noFill/>
            <a:ln w="28575" cap="flat">
              <a:solidFill>
                <a:schemeClr val="tx1"/>
              </a:solidFill>
              <a:prstDash val="solid"/>
              <a:miter lim="800000"/>
              <a:headEnd type="triangle" w="lg" len="med"/>
              <a:tailEnd type="none" w="lg" len="sm"/>
            </a:ln>
            <a:extLst>
              <a:ext uri="{909E8E84-426E-40DD-AFC4-6F175D3DCCD1}">
                <a14:hiddenFill xmlns:a14="http://schemas.microsoft.com/office/drawing/2010/main">
                  <a:solidFill>
                    <a:srgbClr val="FFFFFF"/>
                  </a:solidFill>
                </a14:hiddenFill>
              </a:ext>
            </a:extLst>
          </p:spPr>
        </p:cxnSp>
        <p:sp>
          <p:nvSpPr>
            <p:cNvPr id="416" name="Oval 68"/>
            <p:cNvSpPr>
              <a:spLocks noChangeArrowheads="1"/>
            </p:cNvSpPr>
            <p:nvPr/>
          </p:nvSpPr>
          <p:spPr bwMode="auto">
            <a:xfrm>
              <a:off x="4398301" y="4961406"/>
              <a:ext cx="617483" cy="438974"/>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gradFill>
                    <a:gsLst>
                      <a:gs pos="0">
                        <a:srgbClr val="FFFFFF"/>
                      </a:gs>
                      <a:gs pos="100000">
                        <a:srgbClr val="FFFFFF"/>
                      </a:gs>
                    </a:gsLst>
                    <a:lin ang="5400000" scaled="0"/>
                  </a:gradFill>
                  <a:latin typeface="+mj-lt"/>
                  <a:ea typeface="Segoe UI" pitchFamily="34" charset="0"/>
                  <a:cs typeface="Segoe UI" pitchFamily="34" charset="0"/>
                </a:rPr>
                <a:t>1</a:t>
              </a:r>
            </a:p>
          </p:txBody>
        </p:sp>
      </p:grpSp>
      <p:grpSp>
        <p:nvGrpSpPr>
          <p:cNvPr id="29" name="Group 28"/>
          <p:cNvGrpSpPr/>
          <p:nvPr/>
        </p:nvGrpSpPr>
        <p:grpSpPr>
          <a:xfrm>
            <a:off x="7673530" y="4520036"/>
            <a:ext cx="1554480" cy="438912"/>
            <a:chOff x="6945549" y="4944383"/>
            <a:chExt cx="1891633" cy="438974"/>
          </a:xfrm>
          <a:solidFill>
            <a:schemeClr val="tx1"/>
          </a:solidFill>
        </p:grpSpPr>
        <p:cxnSp>
          <p:nvCxnSpPr>
            <p:cNvPr id="417" name="Straight Arrow Connector 416"/>
            <p:cNvCxnSpPr/>
            <p:nvPr/>
          </p:nvCxnSpPr>
          <p:spPr>
            <a:xfrm flipV="1">
              <a:off x="6945549" y="4980970"/>
              <a:ext cx="1891633" cy="365812"/>
            </a:xfrm>
            <a:prstGeom prst="straightConnector1">
              <a:avLst/>
            </a:prstGeom>
            <a:noFill/>
            <a:ln w="28575" cap="flat">
              <a:solidFill>
                <a:schemeClr val="tx1"/>
              </a:solidFill>
              <a:prstDash val="solid"/>
              <a:miter lim="800000"/>
              <a:headEnd type="triangle" w="lg" len="med"/>
              <a:tailEnd type="none" w="lg" len="sm"/>
            </a:ln>
            <a:extLst>
              <a:ext uri="{909E8E84-426E-40DD-AFC4-6F175D3DCCD1}">
                <a14:hiddenFill xmlns:a14="http://schemas.microsoft.com/office/drawing/2010/main">
                  <a:solidFill>
                    <a:srgbClr val="FFFFFF"/>
                  </a:solidFill>
                </a14:hiddenFill>
              </a:ext>
            </a:extLst>
          </p:spPr>
        </p:cxnSp>
        <p:sp>
          <p:nvSpPr>
            <p:cNvPr id="418" name="Oval 68"/>
            <p:cNvSpPr>
              <a:spLocks noChangeArrowheads="1"/>
            </p:cNvSpPr>
            <p:nvPr/>
          </p:nvSpPr>
          <p:spPr bwMode="auto">
            <a:xfrm>
              <a:off x="7624311" y="4944383"/>
              <a:ext cx="534108" cy="438974"/>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gradFill>
                    <a:gsLst>
                      <a:gs pos="0">
                        <a:srgbClr val="FFFFFF"/>
                      </a:gs>
                      <a:gs pos="100000">
                        <a:srgbClr val="FFFFFF"/>
                      </a:gs>
                    </a:gsLst>
                    <a:lin ang="5400000" scaled="0"/>
                  </a:gradFill>
                  <a:latin typeface="+mj-lt"/>
                  <a:ea typeface="Segoe UI" pitchFamily="34" charset="0"/>
                  <a:cs typeface="Segoe UI" pitchFamily="34" charset="0"/>
                </a:rPr>
                <a:t>2</a:t>
              </a:r>
            </a:p>
          </p:txBody>
        </p:sp>
      </p:grpSp>
      <p:grpSp>
        <p:nvGrpSpPr>
          <p:cNvPr id="31" name="Group 30"/>
          <p:cNvGrpSpPr/>
          <p:nvPr/>
        </p:nvGrpSpPr>
        <p:grpSpPr>
          <a:xfrm>
            <a:off x="7641652" y="2368999"/>
            <a:ext cx="1554480" cy="438912"/>
            <a:chOff x="7516038" y="2674753"/>
            <a:chExt cx="1554701" cy="438973"/>
          </a:xfrm>
          <a:solidFill>
            <a:schemeClr val="tx1"/>
          </a:solidFill>
        </p:grpSpPr>
        <p:cxnSp>
          <p:nvCxnSpPr>
            <p:cNvPr id="422" name="Straight Arrow Connector 421"/>
            <p:cNvCxnSpPr/>
            <p:nvPr/>
          </p:nvCxnSpPr>
          <p:spPr>
            <a:xfrm>
              <a:off x="7516038" y="2711332"/>
              <a:ext cx="1554701" cy="365811"/>
            </a:xfrm>
            <a:prstGeom prst="straightConnector1">
              <a:avLst/>
            </a:prstGeom>
            <a:noFill/>
            <a:ln w="28575" cap="flat">
              <a:solidFill>
                <a:schemeClr val="tx1"/>
              </a:solidFill>
              <a:prstDash val="solid"/>
              <a:miter lim="800000"/>
              <a:headEnd type="triangle" w="lg" len="med"/>
              <a:tailEnd type="none" w="lg" len="sm"/>
            </a:ln>
            <a:extLst>
              <a:ext uri="{909E8E84-426E-40DD-AFC4-6F175D3DCCD1}">
                <a14:hiddenFill xmlns:a14="http://schemas.microsoft.com/office/drawing/2010/main">
                  <a:solidFill>
                    <a:srgbClr val="FFFFFF"/>
                  </a:solidFill>
                </a14:hiddenFill>
              </a:ext>
            </a:extLst>
          </p:spPr>
        </p:cxnSp>
        <p:sp>
          <p:nvSpPr>
            <p:cNvPr id="421" name="Oval 68"/>
            <p:cNvSpPr>
              <a:spLocks noChangeArrowheads="1"/>
            </p:cNvSpPr>
            <p:nvPr/>
          </p:nvSpPr>
          <p:spPr bwMode="auto">
            <a:xfrm>
              <a:off x="8073901" y="2674753"/>
              <a:ext cx="438974" cy="438973"/>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gradFill>
                    <a:gsLst>
                      <a:gs pos="0">
                        <a:srgbClr val="FFFFFF"/>
                      </a:gs>
                      <a:gs pos="100000">
                        <a:srgbClr val="FFFFFF"/>
                      </a:gs>
                    </a:gsLst>
                    <a:lin ang="5400000" scaled="0"/>
                  </a:gradFill>
                  <a:latin typeface="+mj-lt"/>
                  <a:ea typeface="Segoe UI" pitchFamily="34" charset="0"/>
                  <a:cs typeface="Segoe UI" pitchFamily="34" charset="0"/>
                </a:rPr>
                <a:t>2</a:t>
              </a:r>
            </a:p>
          </p:txBody>
        </p:sp>
      </p:grpSp>
      <p:grpSp>
        <p:nvGrpSpPr>
          <p:cNvPr id="492" name="Group 491"/>
          <p:cNvGrpSpPr/>
          <p:nvPr/>
        </p:nvGrpSpPr>
        <p:grpSpPr>
          <a:xfrm>
            <a:off x="3908681" y="3322831"/>
            <a:ext cx="4942154" cy="438912"/>
            <a:chOff x="6969700" y="4934991"/>
            <a:chExt cx="4942855" cy="438974"/>
          </a:xfrm>
          <a:solidFill>
            <a:schemeClr val="tx1"/>
          </a:solidFill>
        </p:grpSpPr>
        <p:cxnSp>
          <p:nvCxnSpPr>
            <p:cNvPr id="493" name="Straight Arrow Connector 492"/>
            <p:cNvCxnSpPr/>
            <p:nvPr/>
          </p:nvCxnSpPr>
          <p:spPr>
            <a:xfrm flipH="1">
              <a:off x="6969700" y="5152512"/>
              <a:ext cx="4942855" cy="3933"/>
            </a:xfrm>
            <a:prstGeom prst="straightConnector1">
              <a:avLst/>
            </a:prstGeom>
            <a:noFill/>
            <a:ln w="28575" cap="flat">
              <a:solidFill>
                <a:schemeClr val="tx1"/>
              </a:solidFill>
              <a:prstDash val="solid"/>
              <a:miter lim="800000"/>
              <a:headEnd type="triangle" w="lg" len="med"/>
              <a:tailEnd type="triangle" w="lg" len="med"/>
            </a:ln>
            <a:extLst>
              <a:ext uri="{909E8E84-426E-40DD-AFC4-6F175D3DCCD1}">
                <a14:hiddenFill xmlns:a14="http://schemas.microsoft.com/office/drawing/2010/main">
                  <a:solidFill>
                    <a:srgbClr val="FFFFFF"/>
                  </a:solidFill>
                </a14:hiddenFill>
              </a:ext>
            </a:extLst>
          </p:spPr>
        </p:cxnSp>
        <p:sp>
          <p:nvSpPr>
            <p:cNvPr id="494" name="Oval 68"/>
            <p:cNvSpPr>
              <a:spLocks noChangeArrowheads="1"/>
            </p:cNvSpPr>
            <p:nvPr/>
          </p:nvSpPr>
          <p:spPr bwMode="auto">
            <a:xfrm>
              <a:off x="9221640" y="4934991"/>
              <a:ext cx="438974" cy="438974"/>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a:gradFill>
                    <a:gsLst>
                      <a:gs pos="0">
                        <a:srgbClr val="FFFFFF"/>
                      </a:gs>
                      <a:gs pos="100000">
                        <a:srgbClr val="FFFFFF"/>
                      </a:gs>
                    </a:gsLst>
                    <a:lin ang="5400000" scaled="0"/>
                  </a:gradFill>
                  <a:latin typeface="+mj-lt"/>
                  <a:ea typeface="Segoe UI" pitchFamily="34" charset="0"/>
                  <a:cs typeface="Segoe UI" pitchFamily="34" charset="0"/>
                </a:rPr>
                <a:t>3</a:t>
              </a:r>
            </a:p>
          </p:txBody>
        </p:sp>
      </p:grpSp>
      <p:sp>
        <p:nvSpPr>
          <p:cNvPr id="496" name="Rectangle 495"/>
          <p:cNvSpPr/>
          <p:nvPr/>
        </p:nvSpPr>
        <p:spPr>
          <a:xfrm>
            <a:off x="4575930" y="3655388"/>
            <a:ext cx="3607657" cy="683264"/>
          </a:xfrm>
          <a:prstGeom prst="rect">
            <a:avLst/>
          </a:prstGeom>
        </p:spPr>
        <p:txBody>
          <a:bodyPr wrap="square" lIns="182880" tIns="146304" rIns="182880" bIns="146304">
            <a:spAutoFit/>
          </a:bodyPr>
          <a:lstStyle/>
          <a:p>
            <a:pPr defTabSz="932563">
              <a:lnSpc>
                <a:spcPct val="90000"/>
              </a:lnSpc>
              <a:spcAft>
                <a:spcPts val="600"/>
              </a:spcAft>
            </a:pPr>
            <a:r>
              <a:rPr lang="en-US" sz="1400" dirty="0">
                <a:gradFill>
                  <a:gsLst>
                    <a:gs pos="49505">
                      <a:schemeClr val="accent2"/>
                    </a:gs>
                    <a:gs pos="32000">
                      <a:schemeClr val="accent2"/>
                    </a:gs>
                  </a:gsLst>
                  <a:lin ang="5400000" scaled="0"/>
                </a:gradFill>
                <a:latin typeface="Segoe UI Semibold" panose="020B0702040204020203" pitchFamily="34" charset="0"/>
                <a:cs typeface="Segoe UI Semibold" panose="020B0702040204020203" pitchFamily="34" charset="0"/>
              </a:rPr>
              <a:t>Operations</a:t>
            </a:r>
            <a:r>
              <a:rPr lang="en-US" sz="1400" dirty="0">
                <a:gradFill>
                  <a:gsLst>
                    <a:gs pos="7921">
                      <a:schemeClr val="tx1"/>
                    </a:gs>
                    <a:gs pos="16814">
                      <a:schemeClr val="tx1"/>
                    </a:gs>
                  </a:gsLst>
                  <a:lin ang="5400000" scaled="0"/>
                </a:gradFill>
                <a:latin typeface="Segoe UI"/>
                <a:cs typeface="Segoe UI" pitchFamily="34" charset="0"/>
              </a:rPr>
              <a:t> collaborates with </a:t>
            </a:r>
            <a:r>
              <a:rPr lang="en-US" sz="1400" dirty="0">
                <a:gradFill>
                  <a:gsLst>
                    <a:gs pos="49505">
                      <a:schemeClr val="accent2"/>
                    </a:gs>
                    <a:gs pos="32000">
                      <a:schemeClr val="accent2"/>
                    </a:gs>
                  </a:gsLst>
                  <a:lin ang="5400000" scaled="0"/>
                </a:gradFill>
                <a:latin typeface="Segoe UI Semibold" panose="020B0702040204020203" pitchFamily="34" charset="0"/>
                <a:cs typeface="Segoe UI Semibold" panose="020B0702040204020203" pitchFamily="34" charset="0"/>
              </a:rPr>
              <a:t>developers</a:t>
            </a:r>
            <a:r>
              <a:rPr lang="en-US" sz="1400" dirty="0">
                <a:gradFill>
                  <a:gsLst>
                    <a:gs pos="7921">
                      <a:schemeClr val="tx1"/>
                    </a:gs>
                    <a:gs pos="16814">
                      <a:schemeClr val="tx1"/>
                    </a:gs>
                  </a:gsLst>
                  <a:lin ang="5400000" scaled="0"/>
                </a:gradFill>
                <a:latin typeface="Segoe UI"/>
                <a:cs typeface="Segoe UI" pitchFamily="34" charset="0"/>
              </a:rPr>
              <a:t> to provide app metrics and insights</a:t>
            </a:r>
          </a:p>
        </p:txBody>
      </p:sp>
      <p:grpSp>
        <p:nvGrpSpPr>
          <p:cNvPr id="497" name="Group 496"/>
          <p:cNvGrpSpPr/>
          <p:nvPr/>
        </p:nvGrpSpPr>
        <p:grpSpPr>
          <a:xfrm rot="19326657">
            <a:off x="1266286" y="2731907"/>
            <a:ext cx="906942" cy="854110"/>
            <a:chOff x="5727701" y="2906359"/>
            <a:chExt cx="715608" cy="822724"/>
          </a:xfrm>
          <a:solidFill>
            <a:schemeClr val="tx1"/>
          </a:solidFill>
        </p:grpSpPr>
        <p:sp>
          <p:nvSpPr>
            <p:cNvPr id="498" name="Block Arc 497"/>
            <p:cNvSpPr/>
            <p:nvPr/>
          </p:nvSpPr>
          <p:spPr bwMode="auto">
            <a:xfrm rot="7725774">
              <a:off x="5694986" y="2980760"/>
              <a:ext cx="822724" cy="673922"/>
            </a:xfrm>
            <a:prstGeom prst="blockArc">
              <a:avLst>
                <a:gd name="adj1" fmla="val 4105831"/>
                <a:gd name="adj2" fmla="val 14232707"/>
                <a:gd name="adj3" fmla="val 3062"/>
              </a:avLst>
            </a:prstGeom>
            <a:grp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13561" fontAlgn="base">
                <a:lnSpc>
                  <a:spcPct val="90000"/>
                </a:lnSpc>
                <a:spcBef>
                  <a:spcPct val="0"/>
                </a:spcBef>
                <a:spcAft>
                  <a:spcPct val="0"/>
                </a:spcAft>
              </a:pPr>
              <a:endParaRPr lang="en-US" sz="1999" spc="-50" dirty="0">
                <a:gradFill>
                  <a:gsLst>
                    <a:gs pos="1250">
                      <a:srgbClr val="000000"/>
                    </a:gs>
                    <a:gs pos="10417">
                      <a:srgbClr val="000000"/>
                    </a:gs>
                  </a:gsLst>
                  <a:lin ang="5400000" scaled="0"/>
                </a:gradFill>
                <a:latin typeface="Segoe UI"/>
              </a:endParaRPr>
            </a:p>
          </p:txBody>
        </p:sp>
        <p:sp>
          <p:nvSpPr>
            <p:cNvPr id="499" name="Isosceles Triangle 498"/>
            <p:cNvSpPr/>
            <p:nvPr/>
          </p:nvSpPr>
          <p:spPr bwMode="auto">
            <a:xfrm rot="1417435" flipV="1">
              <a:off x="5727701" y="3117394"/>
              <a:ext cx="135541" cy="124002"/>
            </a:xfrm>
            <a:prstGeom prst="triangle">
              <a:avLst/>
            </a:prstGeom>
            <a:grp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13561" fontAlgn="base">
                <a:lnSpc>
                  <a:spcPct val="90000"/>
                </a:lnSpc>
                <a:spcBef>
                  <a:spcPct val="0"/>
                </a:spcBef>
                <a:spcAft>
                  <a:spcPct val="0"/>
                </a:spcAft>
              </a:pPr>
              <a:endParaRPr lang="en-US" sz="1999" spc="-50" dirty="0">
                <a:gradFill>
                  <a:gsLst>
                    <a:gs pos="1250">
                      <a:srgbClr val="000000"/>
                    </a:gs>
                    <a:gs pos="10417">
                      <a:srgbClr val="000000"/>
                    </a:gs>
                  </a:gsLst>
                  <a:lin ang="5400000" scaled="0"/>
                </a:gradFill>
                <a:latin typeface="Segoe UI"/>
              </a:endParaRPr>
            </a:p>
          </p:txBody>
        </p:sp>
      </p:grpSp>
      <p:sp>
        <p:nvSpPr>
          <p:cNvPr id="500" name="Rectangle 499"/>
          <p:cNvSpPr/>
          <p:nvPr/>
        </p:nvSpPr>
        <p:spPr>
          <a:xfrm>
            <a:off x="1852660" y="1809943"/>
            <a:ext cx="2159359" cy="877163"/>
          </a:xfrm>
          <a:prstGeom prst="rect">
            <a:avLst/>
          </a:prstGeom>
        </p:spPr>
        <p:txBody>
          <a:bodyPr wrap="square" lIns="182880" tIns="146304" rIns="182880" bIns="146304">
            <a:spAutoFit/>
          </a:bodyPr>
          <a:lstStyle/>
          <a:p>
            <a:pPr defTabSz="932563">
              <a:lnSpc>
                <a:spcPct val="90000"/>
              </a:lnSpc>
              <a:spcAft>
                <a:spcPts val="600"/>
              </a:spcAft>
            </a:pPr>
            <a:r>
              <a:rPr lang="en-US" sz="1400" dirty="0">
                <a:gradFill>
                  <a:gsLst>
                    <a:gs pos="49505">
                      <a:schemeClr val="accent2"/>
                    </a:gs>
                    <a:gs pos="32000">
                      <a:schemeClr val="accent2"/>
                    </a:gs>
                  </a:gsLst>
                  <a:lin ang="5400000" scaled="0"/>
                </a:gradFill>
                <a:latin typeface="Segoe UI Semibold" panose="020B0702040204020203" pitchFamily="34" charset="0"/>
                <a:cs typeface="Segoe UI Semibold" panose="020B0702040204020203" pitchFamily="34" charset="0"/>
              </a:rPr>
              <a:t>Developers</a:t>
            </a:r>
            <a:r>
              <a:rPr lang="en-US" sz="1400" dirty="0">
                <a:gradFill>
                  <a:gsLst>
                    <a:gs pos="7921">
                      <a:schemeClr val="tx1"/>
                    </a:gs>
                    <a:gs pos="16814">
                      <a:schemeClr val="tx1"/>
                    </a:gs>
                  </a:gsLst>
                  <a:lin ang="5400000" scaled="0"/>
                </a:gradFill>
                <a:latin typeface="Segoe UI"/>
                <a:cs typeface="Segoe UI" pitchFamily="34" charset="0"/>
              </a:rPr>
              <a:t> update, iterate, and deploy updated containers</a:t>
            </a:r>
          </a:p>
        </p:txBody>
      </p:sp>
      <p:sp>
        <p:nvSpPr>
          <p:cNvPr id="831" name="Rectangle 830"/>
          <p:cNvSpPr/>
          <p:nvPr/>
        </p:nvSpPr>
        <p:spPr>
          <a:xfrm>
            <a:off x="6579757" y="5905598"/>
            <a:ext cx="2075551" cy="683222"/>
          </a:xfrm>
          <a:prstGeom prst="rect">
            <a:avLst/>
          </a:prstGeom>
          <a:solidFill>
            <a:schemeClr val="bg1">
              <a:lumMod val="95000"/>
            </a:schemeClr>
          </a:solidFill>
          <a:ln w="0">
            <a:solidFill>
              <a:schemeClr val="bg1">
                <a:lumMod val="85000"/>
              </a:schemeClr>
            </a:solidFill>
          </a:ln>
        </p:spPr>
        <p:txBody>
          <a:bodyPr wrap="square" lIns="182854" tIns="146283" rIns="182854" bIns="146283" rtlCol="0">
            <a:spAutoFit/>
          </a:bodyPr>
          <a:lstStyle/>
          <a:p>
            <a:pPr defTabSz="932563">
              <a:lnSpc>
                <a:spcPct val="90000"/>
              </a:lnSpc>
              <a:spcAft>
                <a:spcPts val="600"/>
              </a:spcAft>
            </a:pPr>
            <a:r>
              <a:rPr lang="en-US" sz="1400" dirty="0">
                <a:gradFill>
                  <a:gsLst>
                    <a:gs pos="74257">
                      <a:schemeClr val="tx1"/>
                    </a:gs>
                    <a:gs pos="62000">
                      <a:schemeClr val="tx1"/>
                    </a:gs>
                  </a:gsLst>
                  <a:lin ang="5400000" scaled="0"/>
                </a:gradFill>
                <a:latin typeface="Segoe UI"/>
              </a:rPr>
              <a:t>Containers pushed </a:t>
            </a:r>
            <a:br>
              <a:rPr lang="en-US" sz="1400" dirty="0">
                <a:gradFill>
                  <a:gsLst>
                    <a:gs pos="74257">
                      <a:schemeClr val="tx1"/>
                    </a:gs>
                    <a:gs pos="62000">
                      <a:schemeClr val="tx1"/>
                    </a:gs>
                  </a:gsLst>
                  <a:lin ang="5400000" scaled="0"/>
                </a:gradFill>
                <a:latin typeface="Segoe UI"/>
              </a:rPr>
            </a:br>
            <a:r>
              <a:rPr lang="en-US" sz="1400" dirty="0">
                <a:gradFill>
                  <a:gsLst>
                    <a:gs pos="74257">
                      <a:schemeClr val="tx1"/>
                    </a:gs>
                    <a:gs pos="62000">
                      <a:schemeClr val="tx1"/>
                    </a:gs>
                  </a:gsLst>
                  <a:lin ang="5400000" scaled="0"/>
                </a:gradFill>
                <a:latin typeface="Segoe UI"/>
              </a:rPr>
              <a:t>to central repository</a:t>
            </a:r>
          </a:p>
        </p:txBody>
      </p:sp>
      <p:sp>
        <p:nvSpPr>
          <p:cNvPr id="140" name="Freeform 139"/>
          <p:cNvSpPr>
            <a:spLocks noChangeAspect="1" noEditPoints="1"/>
          </p:cNvSpPr>
          <p:nvPr/>
        </p:nvSpPr>
        <p:spPr bwMode="auto">
          <a:xfrm>
            <a:off x="348381" y="3046818"/>
            <a:ext cx="2597678" cy="1485741"/>
          </a:xfrm>
          <a:custGeom>
            <a:avLst/>
            <a:gdLst>
              <a:gd name="T0" fmla="*/ 30 w 231"/>
              <a:gd name="T1" fmla="*/ 0 h 130"/>
              <a:gd name="T2" fmla="*/ 30 w 231"/>
              <a:gd name="T3" fmla="*/ 115 h 130"/>
              <a:gd name="T4" fmla="*/ 205 w 231"/>
              <a:gd name="T5" fmla="*/ 115 h 130"/>
              <a:gd name="T6" fmla="*/ 205 w 231"/>
              <a:gd name="T7" fmla="*/ 0 h 130"/>
              <a:gd name="T8" fmla="*/ 30 w 231"/>
              <a:gd name="T9" fmla="*/ 0 h 130"/>
              <a:gd name="T10" fmla="*/ 30 w 231"/>
              <a:gd name="T11" fmla="*/ 0 h 130"/>
              <a:gd name="T12" fmla="*/ 197 w 231"/>
              <a:gd name="T13" fmla="*/ 108 h 130"/>
              <a:gd name="T14" fmla="*/ 37 w 231"/>
              <a:gd name="T15" fmla="*/ 108 h 130"/>
              <a:gd name="T16" fmla="*/ 37 w 231"/>
              <a:gd name="T17" fmla="*/ 7 h 130"/>
              <a:gd name="T18" fmla="*/ 197 w 231"/>
              <a:gd name="T19" fmla="*/ 7 h 130"/>
              <a:gd name="T20" fmla="*/ 197 w 231"/>
              <a:gd name="T21" fmla="*/ 108 h 130"/>
              <a:gd name="T22" fmla="*/ 134 w 231"/>
              <a:gd name="T23" fmla="*/ 120 h 130"/>
              <a:gd name="T24" fmla="*/ 134 w 231"/>
              <a:gd name="T25" fmla="*/ 123 h 130"/>
              <a:gd name="T26" fmla="*/ 102 w 231"/>
              <a:gd name="T27" fmla="*/ 123 h 130"/>
              <a:gd name="T28" fmla="*/ 102 w 231"/>
              <a:gd name="T29" fmla="*/ 120 h 130"/>
              <a:gd name="T30" fmla="*/ 3 w 231"/>
              <a:gd name="T31" fmla="*/ 120 h 130"/>
              <a:gd name="T32" fmla="*/ 11 w 231"/>
              <a:gd name="T33" fmla="*/ 130 h 130"/>
              <a:gd name="T34" fmla="*/ 224 w 231"/>
              <a:gd name="T35" fmla="*/ 130 h 130"/>
              <a:gd name="T36" fmla="*/ 231 w 231"/>
              <a:gd name="T37" fmla="*/ 120 h 130"/>
              <a:gd name="T38" fmla="*/ 134 w 231"/>
              <a:gd name="T39" fmla="*/ 120 h 130"/>
              <a:gd name="T40" fmla="*/ 134 w 231"/>
              <a:gd name="T41"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130">
                <a:moveTo>
                  <a:pt x="30" y="0"/>
                </a:moveTo>
                <a:cubicBezTo>
                  <a:pt x="30" y="115"/>
                  <a:pt x="30" y="115"/>
                  <a:pt x="30" y="115"/>
                </a:cubicBezTo>
                <a:cubicBezTo>
                  <a:pt x="205" y="115"/>
                  <a:pt x="205" y="115"/>
                  <a:pt x="205" y="115"/>
                </a:cubicBezTo>
                <a:cubicBezTo>
                  <a:pt x="205" y="0"/>
                  <a:pt x="205" y="0"/>
                  <a:pt x="205" y="0"/>
                </a:cubicBezTo>
                <a:cubicBezTo>
                  <a:pt x="30" y="0"/>
                  <a:pt x="30" y="0"/>
                  <a:pt x="30" y="0"/>
                </a:cubicBezTo>
                <a:cubicBezTo>
                  <a:pt x="30" y="0"/>
                  <a:pt x="30" y="0"/>
                  <a:pt x="30" y="0"/>
                </a:cubicBezTo>
                <a:close/>
                <a:moveTo>
                  <a:pt x="197" y="108"/>
                </a:moveTo>
                <a:cubicBezTo>
                  <a:pt x="37" y="108"/>
                  <a:pt x="37" y="108"/>
                  <a:pt x="37" y="108"/>
                </a:cubicBezTo>
                <a:cubicBezTo>
                  <a:pt x="37" y="7"/>
                  <a:pt x="37" y="7"/>
                  <a:pt x="37" y="7"/>
                </a:cubicBezTo>
                <a:cubicBezTo>
                  <a:pt x="197" y="7"/>
                  <a:pt x="197" y="7"/>
                  <a:pt x="197" y="7"/>
                </a:cubicBezTo>
                <a:cubicBezTo>
                  <a:pt x="197" y="108"/>
                  <a:pt x="197" y="108"/>
                  <a:pt x="197" y="108"/>
                </a:cubicBezTo>
                <a:close/>
                <a:moveTo>
                  <a:pt x="134" y="120"/>
                </a:moveTo>
                <a:cubicBezTo>
                  <a:pt x="134" y="121"/>
                  <a:pt x="134" y="123"/>
                  <a:pt x="134" y="123"/>
                </a:cubicBezTo>
                <a:cubicBezTo>
                  <a:pt x="102" y="123"/>
                  <a:pt x="102" y="123"/>
                  <a:pt x="102" y="123"/>
                </a:cubicBezTo>
                <a:cubicBezTo>
                  <a:pt x="102" y="120"/>
                  <a:pt x="102" y="120"/>
                  <a:pt x="102" y="120"/>
                </a:cubicBezTo>
                <a:cubicBezTo>
                  <a:pt x="0" y="120"/>
                  <a:pt x="3" y="120"/>
                  <a:pt x="3" y="120"/>
                </a:cubicBezTo>
                <a:cubicBezTo>
                  <a:pt x="11" y="130"/>
                  <a:pt x="11" y="130"/>
                  <a:pt x="11" y="130"/>
                </a:cubicBezTo>
                <a:cubicBezTo>
                  <a:pt x="224" y="130"/>
                  <a:pt x="224" y="130"/>
                  <a:pt x="224" y="130"/>
                </a:cubicBezTo>
                <a:cubicBezTo>
                  <a:pt x="231" y="120"/>
                  <a:pt x="231" y="120"/>
                  <a:pt x="231" y="120"/>
                </a:cubicBezTo>
                <a:cubicBezTo>
                  <a:pt x="134" y="120"/>
                  <a:pt x="134" y="120"/>
                  <a:pt x="134" y="120"/>
                </a:cubicBezTo>
                <a:cubicBezTo>
                  <a:pt x="134" y="120"/>
                  <a:pt x="134" y="120"/>
                  <a:pt x="134" y="120"/>
                </a:cubicBez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6" name="Group 145"/>
          <p:cNvGrpSpPr/>
          <p:nvPr/>
        </p:nvGrpSpPr>
        <p:grpSpPr>
          <a:xfrm>
            <a:off x="2095352" y="2666120"/>
            <a:ext cx="1242774" cy="1242775"/>
            <a:chOff x="-764843" y="1492286"/>
            <a:chExt cx="1078350" cy="1078350"/>
          </a:xfrm>
        </p:grpSpPr>
        <p:sp>
          <p:nvSpPr>
            <p:cNvPr id="147" name="Oval 146"/>
            <p:cNvSpPr/>
            <p:nvPr/>
          </p:nvSpPr>
          <p:spPr bwMode="auto">
            <a:xfrm>
              <a:off x="-764843" y="1492286"/>
              <a:ext cx="1078350" cy="1078350"/>
            </a:xfrm>
            <a:prstGeom prst="ellipse">
              <a:avLst/>
            </a:prstGeom>
            <a:solidFill>
              <a:schemeClr val="tx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8" name="Freeform 147"/>
            <p:cNvSpPr>
              <a:spLocks noChangeAspect="1" noEditPoints="1"/>
            </p:cNvSpPr>
            <p:nvPr/>
          </p:nvSpPr>
          <p:spPr bwMode="auto">
            <a:xfrm>
              <a:off x="-511488" y="1788348"/>
              <a:ext cx="571641" cy="486227"/>
            </a:xfrm>
            <a:custGeom>
              <a:avLst/>
              <a:gdLst>
                <a:gd name="T0" fmla="*/ 363 w 400"/>
                <a:gd name="T1" fmla="*/ 109 h 330"/>
                <a:gd name="T2" fmla="*/ 340 w 400"/>
                <a:gd name="T3" fmla="*/ 131 h 330"/>
                <a:gd name="T4" fmla="*/ 363 w 400"/>
                <a:gd name="T5" fmla="*/ 154 h 330"/>
                <a:gd name="T6" fmla="*/ 385 w 400"/>
                <a:gd name="T7" fmla="*/ 131 h 330"/>
                <a:gd name="T8" fmla="*/ 363 w 400"/>
                <a:gd name="T9" fmla="*/ 109 h 330"/>
                <a:gd name="T10" fmla="*/ 37 w 400"/>
                <a:gd name="T11" fmla="*/ 109 h 330"/>
                <a:gd name="T12" fmla="*/ 15 w 400"/>
                <a:gd name="T13" fmla="*/ 131 h 330"/>
                <a:gd name="T14" fmla="*/ 37 w 400"/>
                <a:gd name="T15" fmla="*/ 154 h 330"/>
                <a:gd name="T16" fmla="*/ 60 w 400"/>
                <a:gd name="T17" fmla="*/ 131 h 330"/>
                <a:gd name="T18" fmla="*/ 37 w 400"/>
                <a:gd name="T19" fmla="*/ 109 h 330"/>
                <a:gd name="T20" fmla="*/ 295 w 400"/>
                <a:gd name="T21" fmla="*/ 67 h 330"/>
                <a:gd name="T22" fmla="*/ 262 w 400"/>
                <a:gd name="T23" fmla="*/ 101 h 330"/>
                <a:gd name="T24" fmla="*/ 295 w 400"/>
                <a:gd name="T25" fmla="*/ 135 h 330"/>
                <a:gd name="T26" fmla="*/ 329 w 400"/>
                <a:gd name="T27" fmla="*/ 101 h 330"/>
                <a:gd name="T28" fmla="*/ 295 w 400"/>
                <a:gd name="T29" fmla="*/ 67 h 330"/>
                <a:gd name="T30" fmla="*/ 400 w 400"/>
                <a:gd name="T31" fmla="*/ 272 h 330"/>
                <a:gd name="T32" fmla="*/ 362 w 400"/>
                <a:gd name="T33" fmla="*/ 272 h 330"/>
                <a:gd name="T34" fmla="*/ 362 w 400"/>
                <a:gd name="T35" fmla="*/ 202 h 330"/>
                <a:gd name="T36" fmla="*/ 352 w 400"/>
                <a:gd name="T37" fmla="*/ 169 h 330"/>
                <a:gd name="T38" fmla="*/ 363 w 400"/>
                <a:gd name="T39" fmla="*/ 167 h 330"/>
                <a:gd name="T40" fmla="*/ 400 w 400"/>
                <a:gd name="T41" fmla="*/ 204 h 330"/>
                <a:gd name="T42" fmla="*/ 400 w 400"/>
                <a:gd name="T43" fmla="*/ 272 h 330"/>
                <a:gd name="T44" fmla="*/ 105 w 400"/>
                <a:gd name="T45" fmla="*/ 67 h 330"/>
                <a:gd name="T46" fmla="*/ 71 w 400"/>
                <a:gd name="T47" fmla="*/ 101 h 330"/>
                <a:gd name="T48" fmla="*/ 105 w 400"/>
                <a:gd name="T49" fmla="*/ 135 h 330"/>
                <a:gd name="T50" fmla="*/ 138 w 400"/>
                <a:gd name="T51" fmla="*/ 101 h 330"/>
                <a:gd name="T52" fmla="*/ 105 w 400"/>
                <a:gd name="T53" fmla="*/ 67 h 330"/>
                <a:gd name="T54" fmla="*/ 37 w 400"/>
                <a:gd name="T55" fmla="*/ 167 h 330"/>
                <a:gd name="T56" fmla="*/ 48 w 400"/>
                <a:gd name="T57" fmla="*/ 169 h 330"/>
                <a:gd name="T58" fmla="*/ 38 w 400"/>
                <a:gd name="T59" fmla="*/ 202 h 330"/>
                <a:gd name="T60" fmla="*/ 38 w 400"/>
                <a:gd name="T61" fmla="*/ 272 h 330"/>
                <a:gd name="T62" fmla="*/ 0 w 400"/>
                <a:gd name="T63" fmla="*/ 272 h 330"/>
                <a:gd name="T64" fmla="*/ 0 w 400"/>
                <a:gd name="T65" fmla="*/ 204 h 330"/>
                <a:gd name="T66" fmla="*/ 37 w 400"/>
                <a:gd name="T67" fmla="*/ 167 h 330"/>
                <a:gd name="T68" fmla="*/ 200 w 400"/>
                <a:gd name="T69" fmla="*/ 0 h 330"/>
                <a:gd name="T70" fmla="*/ 150 w 400"/>
                <a:gd name="T71" fmla="*/ 50 h 330"/>
                <a:gd name="T72" fmla="*/ 200 w 400"/>
                <a:gd name="T73" fmla="*/ 100 h 330"/>
                <a:gd name="T74" fmla="*/ 250 w 400"/>
                <a:gd name="T75" fmla="*/ 50 h 330"/>
                <a:gd name="T76" fmla="*/ 200 w 400"/>
                <a:gd name="T77" fmla="*/ 0 h 330"/>
                <a:gd name="T78" fmla="*/ 349 w 400"/>
                <a:gd name="T79" fmla="*/ 299 h 330"/>
                <a:gd name="T80" fmla="*/ 290 w 400"/>
                <a:gd name="T81" fmla="*/ 299 h 330"/>
                <a:gd name="T82" fmla="*/ 290 w 400"/>
                <a:gd name="T83" fmla="*/ 191 h 330"/>
                <a:gd name="T84" fmla="*/ 280 w 400"/>
                <a:gd name="T85" fmla="*/ 150 h 330"/>
                <a:gd name="T86" fmla="*/ 295 w 400"/>
                <a:gd name="T87" fmla="*/ 148 h 330"/>
                <a:gd name="T88" fmla="*/ 349 w 400"/>
                <a:gd name="T89" fmla="*/ 202 h 330"/>
                <a:gd name="T90" fmla="*/ 349 w 400"/>
                <a:gd name="T91" fmla="*/ 299 h 330"/>
                <a:gd name="T92" fmla="*/ 110 w 400"/>
                <a:gd name="T93" fmla="*/ 191 h 330"/>
                <a:gd name="T94" fmla="*/ 110 w 400"/>
                <a:gd name="T95" fmla="*/ 299 h 330"/>
                <a:gd name="T96" fmla="*/ 51 w 400"/>
                <a:gd name="T97" fmla="*/ 299 h 330"/>
                <a:gd name="T98" fmla="*/ 51 w 400"/>
                <a:gd name="T99" fmla="*/ 202 h 330"/>
                <a:gd name="T100" fmla="*/ 105 w 400"/>
                <a:gd name="T101" fmla="*/ 148 h 330"/>
                <a:gd name="T102" fmla="*/ 120 w 400"/>
                <a:gd name="T103" fmla="*/ 150 h 330"/>
                <a:gd name="T104" fmla="*/ 110 w 400"/>
                <a:gd name="T105" fmla="*/ 191 h 330"/>
                <a:gd name="T106" fmla="*/ 122 w 400"/>
                <a:gd name="T107" fmla="*/ 330 h 330"/>
                <a:gd name="T108" fmla="*/ 278 w 400"/>
                <a:gd name="T109" fmla="*/ 330 h 330"/>
                <a:gd name="T110" fmla="*/ 278 w 400"/>
                <a:gd name="T111" fmla="*/ 191 h 330"/>
                <a:gd name="T112" fmla="*/ 200 w 400"/>
                <a:gd name="T113" fmla="*/ 113 h 330"/>
                <a:gd name="T114" fmla="*/ 122 w 400"/>
                <a:gd name="T115" fmla="*/ 191 h 330"/>
                <a:gd name="T116" fmla="*/ 122 w 400"/>
                <a:gd name="T1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30">
                  <a:moveTo>
                    <a:pt x="363" y="109"/>
                  </a:moveTo>
                  <a:cubicBezTo>
                    <a:pt x="350" y="109"/>
                    <a:pt x="340" y="119"/>
                    <a:pt x="340" y="131"/>
                  </a:cubicBezTo>
                  <a:cubicBezTo>
                    <a:pt x="340" y="144"/>
                    <a:pt x="350" y="154"/>
                    <a:pt x="363" y="154"/>
                  </a:cubicBezTo>
                  <a:cubicBezTo>
                    <a:pt x="375" y="154"/>
                    <a:pt x="385" y="144"/>
                    <a:pt x="385" y="131"/>
                  </a:cubicBezTo>
                  <a:cubicBezTo>
                    <a:pt x="385" y="119"/>
                    <a:pt x="375" y="109"/>
                    <a:pt x="363" y="109"/>
                  </a:cubicBezTo>
                  <a:close/>
                  <a:moveTo>
                    <a:pt x="37" y="109"/>
                  </a:moveTo>
                  <a:cubicBezTo>
                    <a:pt x="25" y="109"/>
                    <a:pt x="15" y="119"/>
                    <a:pt x="15" y="131"/>
                  </a:cubicBezTo>
                  <a:cubicBezTo>
                    <a:pt x="15" y="144"/>
                    <a:pt x="25" y="154"/>
                    <a:pt x="37" y="154"/>
                  </a:cubicBezTo>
                  <a:cubicBezTo>
                    <a:pt x="50" y="154"/>
                    <a:pt x="60" y="144"/>
                    <a:pt x="60" y="131"/>
                  </a:cubicBezTo>
                  <a:cubicBezTo>
                    <a:pt x="60" y="119"/>
                    <a:pt x="50" y="109"/>
                    <a:pt x="37" y="109"/>
                  </a:cubicBezTo>
                  <a:close/>
                  <a:moveTo>
                    <a:pt x="295" y="67"/>
                  </a:moveTo>
                  <a:cubicBezTo>
                    <a:pt x="277" y="67"/>
                    <a:pt x="262" y="83"/>
                    <a:pt x="262" y="101"/>
                  </a:cubicBezTo>
                  <a:cubicBezTo>
                    <a:pt x="262" y="120"/>
                    <a:pt x="277" y="135"/>
                    <a:pt x="295" y="135"/>
                  </a:cubicBezTo>
                  <a:cubicBezTo>
                    <a:pt x="314" y="135"/>
                    <a:pt x="329" y="120"/>
                    <a:pt x="329" y="101"/>
                  </a:cubicBezTo>
                  <a:cubicBezTo>
                    <a:pt x="329" y="83"/>
                    <a:pt x="314" y="67"/>
                    <a:pt x="295" y="67"/>
                  </a:cubicBezTo>
                  <a:close/>
                  <a:moveTo>
                    <a:pt x="400" y="272"/>
                  </a:moveTo>
                  <a:cubicBezTo>
                    <a:pt x="362" y="272"/>
                    <a:pt x="362" y="272"/>
                    <a:pt x="362" y="272"/>
                  </a:cubicBezTo>
                  <a:cubicBezTo>
                    <a:pt x="362" y="202"/>
                    <a:pt x="362" y="202"/>
                    <a:pt x="362" y="202"/>
                  </a:cubicBezTo>
                  <a:cubicBezTo>
                    <a:pt x="362" y="190"/>
                    <a:pt x="358" y="178"/>
                    <a:pt x="352" y="169"/>
                  </a:cubicBezTo>
                  <a:cubicBezTo>
                    <a:pt x="356" y="168"/>
                    <a:pt x="359" y="167"/>
                    <a:pt x="363" y="167"/>
                  </a:cubicBezTo>
                  <a:cubicBezTo>
                    <a:pt x="383" y="167"/>
                    <a:pt x="400" y="184"/>
                    <a:pt x="400" y="204"/>
                  </a:cubicBezTo>
                  <a:lnTo>
                    <a:pt x="400" y="272"/>
                  </a:lnTo>
                  <a:close/>
                  <a:moveTo>
                    <a:pt x="105" y="67"/>
                  </a:moveTo>
                  <a:cubicBezTo>
                    <a:pt x="86" y="67"/>
                    <a:pt x="71" y="83"/>
                    <a:pt x="71" y="101"/>
                  </a:cubicBezTo>
                  <a:cubicBezTo>
                    <a:pt x="71" y="120"/>
                    <a:pt x="86" y="135"/>
                    <a:pt x="105" y="135"/>
                  </a:cubicBezTo>
                  <a:cubicBezTo>
                    <a:pt x="123" y="135"/>
                    <a:pt x="138" y="120"/>
                    <a:pt x="138" y="101"/>
                  </a:cubicBezTo>
                  <a:cubicBezTo>
                    <a:pt x="138" y="83"/>
                    <a:pt x="123" y="67"/>
                    <a:pt x="105" y="67"/>
                  </a:cubicBezTo>
                  <a:close/>
                  <a:moveTo>
                    <a:pt x="37" y="167"/>
                  </a:moveTo>
                  <a:cubicBezTo>
                    <a:pt x="41" y="167"/>
                    <a:pt x="44" y="168"/>
                    <a:pt x="48" y="169"/>
                  </a:cubicBezTo>
                  <a:cubicBezTo>
                    <a:pt x="42" y="178"/>
                    <a:pt x="38" y="190"/>
                    <a:pt x="38" y="202"/>
                  </a:cubicBezTo>
                  <a:cubicBezTo>
                    <a:pt x="38" y="272"/>
                    <a:pt x="38" y="272"/>
                    <a:pt x="38" y="272"/>
                  </a:cubicBezTo>
                  <a:cubicBezTo>
                    <a:pt x="0" y="272"/>
                    <a:pt x="0" y="272"/>
                    <a:pt x="0" y="272"/>
                  </a:cubicBezTo>
                  <a:cubicBezTo>
                    <a:pt x="0" y="204"/>
                    <a:pt x="0" y="204"/>
                    <a:pt x="0" y="204"/>
                  </a:cubicBezTo>
                  <a:cubicBezTo>
                    <a:pt x="0" y="184"/>
                    <a:pt x="17" y="167"/>
                    <a:pt x="37" y="167"/>
                  </a:cubicBezTo>
                  <a:close/>
                  <a:moveTo>
                    <a:pt x="200" y="0"/>
                  </a:moveTo>
                  <a:cubicBezTo>
                    <a:pt x="173" y="0"/>
                    <a:pt x="150" y="22"/>
                    <a:pt x="150" y="50"/>
                  </a:cubicBezTo>
                  <a:cubicBezTo>
                    <a:pt x="150" y="77"/>
                    <a:pt x="173" y="100"/>
                    <a:pt x="200" y="100"/>
                  </a:cubicBezTo>
                  <a:cubicBezTo>
                    <a:pt x="227" y="100"/>
                    <a:pt x="250" y="77"/>
                    <a:pt x="250" y="50"/>
                  </a:cubicBezTo>
                  <a:cubicBezTo>
                    <a:pt x="250" y="22"/>
                    <a:pt x="227" y="0"/>
                    <a:pt x="200" y="0"/>
                  </a:cubicBezTo>
                  <a:close/>
                  <a:moveTo>
                    <a:pt x="349" y="299"/>
                  </a:moveTo>
                  <a:cubicBezTo>
                    <a:pt x="290" y="299"/>
                    <a:pt x="290" y="299"/>
                    <a:pt x="290" y="299"/>
                  </a:cubicBezTo>
                  <a:cubicBezTo>
                    <a:pt x="290" y="191"/>
                    <a:pt x="290" y="191"/>
                    <a:pt x="290" y="191"/>
                  </a:cubicBezTo>
                  <a:cubicBezTo>
                    <a:pt x="290" y="176"/>
                    <a:pt x="287" y="163"/>
                    <a:pt x="280" y="150"/>
                  </a:cubicBezTo>
                  <a:cubicBezTo>
                    <a:pt x="285" y="149"/>
                    <a:pt x="290" y="148"/>
                    <a:pt x="295" y="148"/>
                  </a:cubicBezTo>
                  <a:cubicBezTo>
                    <a:pt x="325" y="148"/>
                    <a:pt x="349" y="172"/>
                    <a:pt x="349" y="202"/>
                  </a:cubicBezTo>
                  <a:lnTo>
                    <a:pt x="349" y="299"/>
                  </a:lnTo>
                  <a:close/>
                  <a:moveTo>
                    <a:pt x="110" y="191"/>
                  </a:moveTo>
                  <a:cubicBezTo>
                    <a:pt x="110" y="299"/>
                    <a:pt x="110" y="299"/>
                    <a:pt x="110" y="299"/>
                  </a:cubicBezTo>
                  <a:cubicBezTo>
                    <a:pt x="51" y="299"/>
                    <a:pt x="51" y="299"/>
                    <a:pt x="51" y="299"/>
                  </a:cubicBezTo>
                  <a:cubicBezTo>
                    <a:pt x="51" y="202"/>
                    <a:pt x="51" y="202"/>
                    <a:pt x="51" y="202"/>
                  </a:cubicBezTo>
                  <a:cubicBezTo>
                    <a:pt x="51" y="172"/>
                    <a:pt x="75" y="148"/>
                    <a:pt x="105" y="148"/>
                  </a:cubicBezTo>
                  <a:cubicBezTo>
                    <a:pt x="110" y="148"/>
                    <a:pt x="115" y="149"/>
                    <a:pt x="120" y="150"/>
                  </a:cubicBezTo>
                  <a:cubicBezTo>
                    <a:pt x="113" y="163"/>
                    <a:pt x="110" y="176"/>
                    <a:pt x="110" y="191"/>
                  </a:cubicBezTo>
                  <a:close/>
                  <a:moveTo>
                    <a:pt x="122" y="330"/>
                  </a:moveTo>
                  <a:cubicBezTo>
                    <a:pt x="278" y="330"/>
                    <a:pt x="278" y="330"/>
                    <a:pt x="278" y="330"/>
                  </a:cubicBezTo>
                  <a:cubicBezTo>
                    <a:pt x="278" y="191"/>
                    <a:pt x="278" y="191"/>
                    <a:pt x="278" y="191"/>
                  </a:cubicBezTo>
                  <a:cubicBezTo>
                    <a:pt x="278" y="148"/>
                    <a:pt x="243" y="113"/>
                    <a:pt x="200" y="113"/>
                  </a:cubicBezTo>
                  <a:cubicBezTo>
                    <a:pt x="157" y="113"/>
                    <a:pt x="122" y="148"/>
                    <a:pt x="122" y="191"/>
                  </a:cubicBezTo>
                  <a:lnTo>
                    <a:pt x="122" y="330"/>
                  </a:lnTo>
                  <a:close/>
                </a:path>
              </a:pathLst>
            </a:custGeom>
            <a:solidFill>
              <a:schemeClr val="bg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grpSp>
      <p:sp>
        <p:nvSpPr>
          <p:cNvPr id="142" name="Freeform 9"/>
          <p:cNvSpPr>
            <a:spLocks noChangeAspect="1" noEditPoints="1"/>
          </p:cNvSpPr>
          <p:nvPr/>
        </p:nvSpPr>
        <p:spPr bwMode="auto">
          <a:xfrm>
            <a:off x="990189" y="3348481"/>
            <a:ext cx="745531" cy="333997"/>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9"/>
          <p:cNvSpPr>
            <a:spLocks noChangeAspect="1" noEditPoints="1"/>
          </p:cNvSpPr>
          <p:nvPr/>
        </p:nvSpPr>
        <p:spPr bwMode="auto">
          <a:xfrm>
            <a:off x="1366683" y="3774610"/>
            <a:ext cx="745531" cy="333997"/>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bwMode="auto">
          <a:xfrm>
            <a:off x="9421389" y="3045421"/>
            <a:ext cx="2377440" cy="148713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9605148" y="3520441"/>
            <a:ext cx="2011680" cy="8325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5" name="Freeform 9"/>
          <p:cNvSpPr>
            <a:spLocks noChangeAspect="1" noEditPoints="1"/>
          </p:cNvSpPr>
          <p:nvPr/>
        </p:nvSpPr>
        <p:spPr bwMode="auto">
          <a:xfrm>
            <a:off x="10065223" y="3692224"/>
            <a:ext cx="1091531" cy="48900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1102762" y="3242372"/>
            <a:ext cx="514066" cy="137160"/>
            <a:chOff x="10546080" y="1066800"/>
            <a:chExt cx="514066" cy="137160"/>
          </a:xfrm>
          <a:solidFill>
            <a:schemeClr val="bg1"/>
          </a:solidFill>
        </p:grpSpPr>
        <p:sp>
          <p:nvSpPr>
            <p:cNvPr id="19" name="Rectangle 18"/>
            <p:cNvSpPr/>
            <p:nvPr/>
          </p:nvSpPr>
          <p:spPr bwMode="auto">
            <a:xfrm>
              <a:off x="10546080" y="1066800"/>
              <a:ext cx="137160" cy="13716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10734533" y="1066800"/>
              <a:ext cx="137160" cy="13716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10922986" y="1066800"/>
              <a:ext cx="137160" cy="13716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61" name="Rectangle 160"/>
          <p:cNvSpPr/>
          <p:nvPr/>
        </p:nvSpPr>
        <p:spPr bwMode="auto">
          <a:xfrm>
            <a:off x="5088494" y="4761496"/>
            <a:ext cx="1417320" cy="1827324"/>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304" rIns="91440" bIns="146304" numCol="1" spcCol="0" rtlCol="0" fromWordArt="0" anchor="b" anchorCtr="0" forceAA="0" compatLnSpc="1">
            <a:prstTxWarp prst="textNoShape">
              <a:avLst/>
            </a:prstTxWarp>
            <a:noAutofit/>
          </a:bodyPr>
          <a:lstStyle/>
          <a:p>
            <a:pPr defTabSz="932563">
              <a:lnSpc>
                <a:spcPct val="90000"/>
              </a:lnSpc>
              <a:spcAft>
                <a:spcPts val="600"/>
              </a:spcAft>
            </a:pPr>
            <a:r>
              <a:rPr lang="en-US" sz="1000" dirty="0">
                <a:gradFill>
                  <a:gsLst>
                    <a:gs pos="67327">
                      <a:schemeClr val="tx1"/>
                    </a:gs>
                    <a:gs pos="44000">
                      <a:schemeClr val="tx1"/>
                    </a:gs>
                  </a:gsLst>
                  <a:lin ang="5400000" scaled="1"/>
                </a:gradFill>
              </a:rPr>
              <a:t>Central Repository</a:t>
            </a:r>
          </a:p>
        </p:txBody>
      </p:sp>
      <p:sp>
        <p:nvSpPr>
          <p:cNvPr id="162" name="Freeform 13"/>
          <p:cNvSpPr>
            <a:spLocks noChangeAspect="1" noEditPoints="1"/>
          </p:cNvSpPr>
          <p:nvPr/>
        </p:nvSpPr>
        <p:spPr bwMode="auto">
          <a:xfrm>
            <a:off x="5374819" y="5384975"/>
            <a:ext cx="844671" cy="377801"/>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pPr algn="ctr">
              <a:lnSpc>
                <a:spcPct val="90000"/>
              </a:lnSpc>
            </a:pPr>
            <a:endParaRPr lang="en-US" sz="1600" b="1" dirty="0">
              <a:gradFill>
                <a:gsLst>
                  <a:gs pos="77228">
                    <a:schemeClr val="bg1"/>
                  </a:gs>
                  <a:gs pos="67327">
                    <a:schemeClr val="bg1"/>
                  </a:gs>
                </a:gsLst>
                <a:lin ang="5400000" scaled="1"/>
              </a:gradFill>
              <a:latin typeface="+mj-lt"/>
            </a:endParaRPr>
          </a:p>
        </p:txBody>
      </p:sp>
      <p:sp>
        <p:nvSpPr>
          <p:cNvPr id="164" name="Freeform 13"/>
          <p:cNvSpPr>
            <a:spLocks noChangeAspect="1" noEditPoints="1"/>
          </p:cNvSpPr>
          <p:nvPr/>
        </p:nvSpPr>
        <p:spPr bwMode="auto">
          <a:xfrm>
            <a:off x="5374819" y="4967122"/>
            <a:ext cx="844671" cy="377801"/>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sp>
        <p:nvSpPr>
          <p:cNvPr id="177" name="Freeform 13"/>
          <p:cNvSpPr>
            <a:spLocks noChangeAspect="1" noEditPoints="1"/>
          </p:cNvSpPr>
          <p:nvPr/>
        </p:nvSpPr>
        <p:spPr bwMode="auto">
          <a:xfrm>
            <a:off x="5374819" y="5802827"/>
            <a:ext cx="844671" cy="377801"/>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80" name="Freeform 13"/>
          <p:cNvSpPr>
            <a:spLocks noChangeAspect="1" noEditPoints="1"/>
          </p:cNvSpPr>
          <p:nvPr/>
        </p:nvSpPr>
        <p:spPr bwMode="auto">
          <a:xfrm>
            <a:off x="4969633"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81" name="Freeform 13"/>
          <p:cNvSpPr>
            <a:spLocks noChangeAspect="1" noEditPoints="1"/>
          </p:cNvSpPr>
          <p:nvPr/>
        </p:nvSpPr>
        <p:spPr bwMode="auto">
          <a:xfrm>
            <a:off x="5834296"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82" name="Freeform 13"/>
          <p:cNvSpPr>
            <a:spLocks noChangeAspect="1" noEditPoints="1"/>
          </p:cNvSpPr>
          <p:nvPr/>
        </p:nvSpPr>
        <p:spPr bwMode="auto">
          <a:xfrm>
            <a:off x="6698959"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84" name="Freeform 13"/>
          <p:cNvSpPr>
            <a:spLocks noChangeAspect="1" noEditPoints="1"/>
          </p:cNvSpPr>
          <p:nvPr/>
        </p:nvSpPr>
        <p:spPr bwMode="auto">
          <a:xfrm>
            <a:off x="4969633" y="269812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85" name="Freeform 13"/>
          <p:cNvSpPr>
            <a:spLocks noChangeAspect="1" noEditPoints="1"/>
          </p:cNvSpPr>
          <p:nvPr/>
        </p:nvSpPr>
        <p:spPr bwMode="auto">
          <a:xfrm>
            <a:off x="5834296" y="269812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86" name="Freeform 13"/>
          <p:cNvSpPr>
            <a:spLocks noChangeAspect="1" noEditPoints="1"/>
          </p:cNvSpPr>
          <p:nvPr/>
        </p:nvSpPr>
        <p:spPr bwMode="auto">
          <a:xfrm>
            <a:off x="6698959" y="269812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95" name="Freeform 13"/>
          <p:cNvSpPr>
            <a:spLocks noChangeAspect="1" noEditPoints="1"/>
          </p:cNvSpPr>
          <p:nvPr/>
        </p:nvSpPr>
        <p:spPr bwMode="auto">
          <a:xfrm>
            <a:off x="4969633"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96" name="Freeform 13"/>
          <p:cNvSpPr>
            <a:spLocks noChangeAspect="1" noEditPoints="1"/>
          </p:cNvSpPr>
          <p:nvPr/>
        </p:nvSpPr>
        <p:spPr bwMode="auto">
          <a:xfrm>
            <a:off x="5834296"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97" name="Freeform 13"/>
          <p:cNvSpPr>
            <a:spLocks noChangeAspect="1" noEditPoints="1"/>
          </p:cNvSpPr>
          <p:nvPr/>
        </p:nvSpPr>
        <p:spPr bwMode="auto">
          <a:xfrm>
            <a:off x="6698959"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grpSp>
        <p:nvGrpSpPr>
          <p:cNvPr id="121" name="Group 120"/>
          <p:cNvGrpSpPr/>
          <p:nvPr/>
        </p:nvGrpSpPr>
        <p:grpSpPr bwMode="black">
          <a:xfrm>
            <a:off x="5256955" y="2375105"/>
            <a:ext cx="193239" cy="197641"/>
            <a:chOff x="307975" y="1987550"/>
            <a:chExt cx="1377950" cy="1409701"/>
          </a:xfrm>
          <a:solidFill>
            <a:srgbClr val="FFFFFF"/>
          </a:solidFill>
        </p:grpSpPr>
        <p:sp>
          <p:nvSpPr>
            <p:cNvPr id="122" name="Freeform 118"/>
            <p:cNvSpPr>
              <a:spLocks/>
            </p:cNvSpPr>
            <p:nvPr/>
          </p:nvSpPr>
          <p:spPr bwMode="black">
            <a:xfrm>
              <a:off x="538163" y="2516188"/>
              <a:ext cx="917575" cy="881063"/>
            </a:xfrm>
            <a:custGeom>
              <a:avLst/>
              <a:gdLst>
                <a:gd name="T0" fmla="*/ 237 w 245"/>
                <a:gd name="T1" fmla="*/ 0 h 235"/>
                <a:gd name="T2" fmla="*/ 218 w 245"/>
                <a:gd name="T3" fmla="*/ 10 h 235"/>
                <a:gd name="T4" fmla="*/ 131 w 245"/>
                <a:gd name="T5" fmla="*/ 30 h 235"/>
                <a:gd name="T6" fmla="*/ 131 w 245"/>
                <a:gd name="T7" fmla="*/ 201 h 235"/>
                <a:gd name="T8" fmla="*/ 115 w 245"/>
                <a:gd name="T9" fmla="*/ 201 h 235"/>
                <a:gd name="T10" fmla="*/ 115 w 245"/>
                <a:gd name="T11" fmla="*/ 30 h 235"/>
                <a:gd name="T12" fmla="*/ 27 w 245"/>
                <a:gd name="T13" fmla="*/ 10 h 235"/>
                <a:gd name="T14" fmla="*/ 9 w 245"/>
                <a:gd name="T15" fmla="*/ 0 h 235"/>
                <a:gd name="T16" fmla="*/ 0 w 245"/>
                <a:gd name="T17" fmla="*/ 67 h 235"/>
                <a:gd name="T18" fmla="*/ 123 w 245"/>
                <a:gd name="T19" fmla="*/ 235 h 235"/>
                <a:gd name="T20" fmla="*/ 245 w 245"/>
                <a:gd name="T21" fmla="*/ 67 h 235"/>
                <a:gd name="T22" fmla="*/ 237 w 245"/>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35">
                  <a:moveTo>
                    <a:pt x="237" y="0"/>
                  </a:moveTo>
                  <a:cubicBezTo>
                    <a:pt x="232" y="3"/>
                    <a:pt x="226" y="7"/>
                    <a:pt x="218" y="10"/>
                  </a:cubicBezTo>
                  <a:cubicBezTo>
                    <a:pt x="198" y="20"/>
                    <a:pt x="169" y="29"/>
                    <a:pt x="131" y="30"/>
                  </a:cubicBezTo>
                  <a:cubicBezTo>
                    <a:pt x="131" y="201"/>
                    <a:pt x="131" y="201"/>
                    <a:pt x="131" y="201"/>
                  </a:cubicBezTo>
                  <a:cubicBezTo>
                    <a:pt x="115" y="201"/>
                    <a:pt x="115" y="201"/>
                    <a:pt x="115" y="201"/>
                  </a:cubicBezTo>
                  <a:cubicBezTo>
                    <a:pt x="115" y="30"/>
                    <a:pt x="115" y="30"/>
                    <a:pt x="115" y="30"/>
                  </a:cubicBezTo>
                  <a:cubicBezTo>
                    <a:pt x="76" y="29"/>
                    <a:pt x="47" y="20"/>
                    <a:pt x="27" y="10"/>
                  </a:cubicBezTo>
                  <a:cubicBezTo>
                    <a:pt x="19" y="7"/>
                    <a:pt x="13" y="3"/>
                    <a:pt x="9" y="0"/>
                  </a:cubicBezTo>
                  <a:cubicBezTo>
                    <a:pt x="3" y="20"/>
                    <a:pt x="0" y="43"/>
                    <a:pt x="0" y="67"/>
                  </a:cubicBezTo>
                  <a:cubicBezTo>
                    <a:pt x="0" y="149"/>
                    <a:pt x="61" y="235"/>
                    <a:pt x="123" y="235"/>
                  </a:cubicBezTo>
                  <a:cubicBezTo>
                    <a:pt x="184" y="235"/>
                    <a:pt x="245" y="149"/>
                    <a:pt x="245" y="67"/>
                  </a:cubicBezTo>
                  <a:cubicBezTo>
                    <a:pt x="245" y="43"/>
                    <a:pt x="242" y="20"/>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3" name="Freeform 119"/>
            <p:cNvSpPr>
              <a:spLocks/>
            </p:cNvSpPr>
            <p:nvPr/>
          </p:nvSpPr>
          <p:spPr bwMode="black">
            <a:xfrm>
              <a:off x="579438" y="2478088"/>
              <a:ext cx="3175"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4" name="Freeform 120"/>
            <p:cNvSpPr>
              <a:spLocks/>
            </p:cNvSpPr>
            <p:nvPr/>
          </p:nvSpPr>
          <p:spPr bwMode="black">
            <a:xfrm>
              <a:off x="571500" y="2486025"/>
              <a:ext cx="7938" cy="30163"/>
            </a:xfrm>
            <a:custGeom>
              <a:avLst/>
              <a:gdLst>
                <a:gd name="T0" fmla="*/ 2 w 2"/>
                <a:gd name="T1" fmla="*/ 0 h 8"/>
                <a:gd name="T2" fmla="*/ 0 w 2"/>
                <a:gd name="T3" fmla="*/ 8 h 8"/>
                <a:gd name="T4" fmla="*/ 2 w 2"/>
                <a:gd name="T5" fmla="*/ 0 h 8"/>
              </a:gdLst>
              <a:ahLst/>
              <a:cxnLst>
                <a:cxn ang="0">
                  <a:pos x="T0" y="T1"/>
                </a:cxn>
                <a:cxn ang="0">
                  <a:pos x="T2" y="T3"/>
                </a:cxn>
                <a:cxn ang="0">
                  <a:pos x="T4" y="T5"/>
                </a:cxn>
              </a:cxnLst>
              <a:rect l="0" t="0" r="r" b="b"/>
              <a:pathLst>
                <a:path w="2" h="8">
                  <a:moveTo>
                    <a:pt x="2" y="0"/>
                  </a:moveTo>
                  <a:cubicBezTo>
                    <a:pt x="1" y="3"/>
                    <a:pt x="0" y="5"/>
                    <a:pt x="0" y="8"/>
                  </a:cubicBezTo>
                  <a:cubicBezTo>
                    <a:pt x="0" y="5"/>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5" name="Freeform 121"/>
            <p:cNvSpPr>
              <a:spLocks/>
            </p:cNvSpPr>
            <p:nvPr/>
          </p:nvSpPr>
          <p:spPr bwMode="black">
            <a:xfrm>
              <a:off x="1414463" y="2486025"/>
              <a:ext cx="12700" cy="30163"/>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2" y="5"/>
                    <a:pt x="1"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6" name="Freeform 122"/>
            <p:cNvSpPr>
              <a:spLocks/>
            </p:cNvSpPr>
            <p:nvPr/>
          </p:nvSpPr>
          <p:spPr bwMode="black">
            <a:xfrm>
              <a:off x="582613" y="2459038"/>
              <a:ext cx="7938" cy="19050"/>
            </a:xfrm>
            <a:custGeom>
              <a:avLst/>
              <a:gdLst>
                <a:gd name="T0" fmla="*/ 0 w 2"/>
                <a:gd name="T1" fmla="*/ 5 h 5"/>
                <a:gd name="T2" fmla="*/ 2 w 2"/>
                <a:gd name="T3" fmla="*/ 0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cubicBezTo>
                    <a:pt x="1" y="4"/>
                    <a:pt x="1" y="2"/>
                    <a:pt x="2" y="0"/>
                  </a:cubicBezTo>
                  <a:cubicBezTo>
                    <a:pt x="2" y="0"/>
                    <a:pt x="2" y="0"/>
                    <a:pt x="2" y="0"/>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7" name="Freeform 123"/>
            <p:cNvSpPr>
              <a:spLocks/>
            </p:cNvSpPr>
            <p:nvPr/>
          </p:nvSpPr>
          <p:spPr bwMode="black">
            <a:xfrm>
              <a:off x="1411288" y="2478088"/>
              <a:ext cx="3175"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8" name="Freeform 124"/>
            <p:cNvSpPr>
              <a:spLocks noEditPoints="1"/>
            </p:cNvSpPr>
            <p:nvPr/>
          </p:nvSpPr>
          <p:spPr bwMode="black">
            <a:xfrm>
              <a:off x="590550" y="2224088"/>
              <a:ext cx="812800" cy="344488"/>
            </a:xfrm>
            <a:custGeom>
              <a:avLst/>
              <a:gdLst>
                <a:gd name="T0" fmla="*/ 109 w 217"/>
                <a:gd name="T1" fmla="*/ 0 h 92"/>
                <a:gd name="T2" fmla="*/ 0 w 217"/>
                <a:gd name="T3" fmla="*/ 63 h 92"/>
                <a:gd name="T4" fmla="*/ 19 w 217"/>
                <a:gd name="T5" fmla="*/ 74 h 92"/>
                <a:gd name="T6" fmla="*/ 109 w 217"/>
                <a:gd name="T7" fmla="*/ 92 h 92"/>
                <a:gd name="T8" fmla="*/ 196 w 217"/>
                <a:gd name="T9" fmla="*/ 74 h 92"/>
                <a:gd name="T10" fmla="*/ 217 w 217"/>
                <a:gd name="T11" fmla="*/ 63 h 92"/>
                <a:gd name="T12" fmla="*/ 109 w 217"/>
                <a:gd name="T13" fmla="*/ 0 h 92"/>
                <a:gd name="T14" fmla="*/ 45 w 217"/>
                <a:gd name="T15" fmla="*/ 47 h 92"/>
                <a:gd name="T16" fmla="*/ 31 w 217"/>
                <a:gd name="T17" fmla="*/ 33 h 92"/>
                <a:gd name="T18" fmla="*/ 45 w 217"/>
                <a:gd name="T19" fmla="*/ 20 h 92"/>
                <a:gd name="T20" fmla="*/ 59 w 217"/>
                <a:gd name="T21" fmla="*/ 33 h 92"/>
                <a:gd name="T22" fmla="*/ 45 w 217"/>
                <a:gd name="T23" fmla="*/ 47 h 92"/>
                <a:gd name="T24" fmla="*/ 172 w 217"/>
                <a:gd name="T25" fmla="*/ 47 h 92"/>
                <a:gd name="T26" fmla="*/ 158 w 217"/>
                <a:gd name="T27" fmla="*/ 33 h 92"/>
                <a:gd name="T28" fmla="*/ 172 w 217"/>
                <a:gd name="T29" fmla="*/ 20 h 92"/>
                <a:gd name="T30" fmla="*/ 186 w 217"/>
                <a:gd name="T31" fmla="*/ 33 h 92"/>
                <a:gd name="T32" fmla="*/ 172 w 217"/>
                <a:gd name="T3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92">
                  <a:moveTo>
                    <a:pt x="109" y="0"/>
                  </a:moveTo>
                  <a:cubicBezTo>
                    <a:pt x="49" y="0"/>
                    <a:pt x="16" y="25"/>
                    <a:pt x="0" y="63"/>
                  </a:cubicBezTo>
                  <a:cubicBezTo>
                    <a:pt x="5" y="66"/>
                    <a:pt x="11" y="70"/>
                    <a:pt x="19" y="74"/>
                  </a:cubicBezTo>
                  <a:cubicBezTo>
                    <a:pt x="39" y="83"/>
                    <a:pt x="68" y="92"/>
                    <a:pt x="109" y="92"/>
                  </a:cubicBezTo>
                  <a:cubicBezTo>
                    <a:pt x="148" y="92"/>
                    <a:pt x="177" y="83"/>
                    <a:pt x="196" y="74"/>
                  </a:cubicBezTo>
                  <a:cubicBezTo>
                    <a:pt x="205" y="70"/>
                    <a:pt x="212" y="66"/>
                    <a:pt x="217" y="63"/>
                  </a:cubicBezTo>
                  <a:cubicBezTo>
                    <a:pt x="201" y="25"/>
                    <a:pt x="168" y="0"/>
                    <a:pt x="109" y="0"/>
                  </a:cubicBezTo>
                  <a:close/>
                  <a:moveTo>
                    <a:pt x="45" y="47"/>
                  </a:moveTo>
                  <a:cubicBezTo>
                    <a:pt x="37" y="47"/>
                    <a:pt x="31" y="41"/>
                    <a:pt x="31" y="33"/>
                  </a:cubicBezTo>
                  <a:cubicBezTo>
                    <a:pt x="31" y="26"/>
                    <a:pt x="37" y="20"/>
                    <a:pt x="45" y="20"/>
                  </a:cubicBezTo>
                  <a:cubicBezTo>
                    <a:pt x="53" y="20"/>
                    <a:pt x="59" y="26"/>
                    <a:pt x="59" y="33"/>
                  </a:cubicBezTo>
                  <a:cubicBezTo>
                    <a:pt x="59" y="41"/>
                    <a:pt x="53" y="47"/>
                    <a:pt x="45" y="47"/>
                  </a:cubicBezTo>
                  <a:close/>
                  <a:moveTo>
                    <a:pt x="172" y="47"/>
                  </a:moveTo>
                  <a:cubicBezTo>
                    <a:pt x="164" y="47"/>
                    <a:pt x="158" y="41"/>
                    <a:pt x="158" y="33"/>
                  </a:cubicBezTo>
                  <a:cubicBezTo>
                    <a:pt x="158" y="26"/>
                    <a:pt x="164" y="20"/>
                    <a:pt x="172" y="20"/>
                  </a:cubicBezTo>
                  <a:cubicBezTo>
                    <a:pt x="180" y="20"/>
                    <a:pt x="186" y="26"/>
                    <a:pt x="186" y="33"/>
                  </a:cubicBezTo>
                  <a:cubicBezTo>
                    <a:pt x="186" y="41"/>
                    <a:pt x="180" y="47"/>
                    <a:pt x="17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9" name="Freeform 125"/>
            <p:cNvSpPr>
              <a:spLocks/>
            </p:cNvSpPr>
            <p:nvPr/>
          </p:nvSpPr>
          <p:spPr bwMode="black">
            <a:xfrm>
              <a:off x="1403350" y="2459038"/>
              <a:ext cx="7938" cy="19050"/>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0"/>
                    <a:pt x="0" y="0"/>
                    <a:pt x="0" y="0"/>
                  </a:cubicBezTo>
                  <a:cubicBezTo>
                    <a:pt x="1" y="2"/>
                    <a:pt x="1" y="3"/>
                    <a:pt x="2" y="5"/>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0" name="Freeform 126"/>
            <p:cNvSpPr>
              <a:spLocks/>
            </p:cNvSpPr>
            <p:nvPr/>
          </p:nvSpPr>
          <p:spPr bwMode="black">
            <a:xfrm>
              <a:off x="750888" y="2006600"/>
              <a:ext cx="492125" cy="269875"/>
            </a:xfrm>
            <a:custGeom>
              <a:avLst/>
              <a:gdLst>
                <a:gd name="T0" fmla="*/ 2 w 131"/>
                <a:gd name="T1" fmla="*/ 11 h 72"/>
                <a:gd name="T2" fmla="*/ 61 w 131"/>
                <a:gd name="T3" fmla="*/ 70 h 72"/>
                <a:gd name="T4" fmla="*/ 66 w 131"/>
                <a:gd name="T5" fmla="*/ 72 h 72"/>
                <a:gd name="T6" fmla="*/ 70 w 131"/>
                <a:gd name="T7" fmla="*/ 70 h 72"/>
                <a:gd name="T8" fmla="*/ 129 w 131"/>
                <a:gd name="T9" fmla="*/ 11 h 72"/>
                <a:gd name="T10" fmla="*/ 129 w 131"/>
                <a:gd name="T11" fmla="*/ 2 h 72"/>
                <a:gd name="T12" fmla="*/ 121 w 131"/>
                <a:gd name="T13" fmla="*/ 2 h 72"/>
                <a:gd name="T14" fmla="*/ 66 w 131"/>
                <a:gd name="T15" fmla="*/ 57 h 72"/>
                <a:gd name="T16" fmla="*/ 10 w 131"/>
                <a:gd name="T17" fmla="*/ 2 h 72"/>
                <a:gd name="T18" fmla="*/ 2 w 131"/>
                <a:gd name="T19" fmla="*/ 2 h 72"/>
                <a:gd name="T20" fmla="*/ 2 w 131"/>
                <a:gd name="T2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2">
                  <a:moveTo>
                    <a:pt x="2" y="11"/>
                  </a:moveTo>
                  <a:cubicBezTo>
                    <a:pt x="61" y="70"/>
                    <a:pt x="61" y="70"/>
                    <a:pt x="61" y="70"/>
                  </a:cubicBezTo>
                  <a:cubicBezTo>
                    <a:pt x="62" y="71"/>
                    <a:pt x="64" y="72"/>
                    <a:pt x="66" y="72"/>
                  </a:cubicBezTo>
                  <a:cubicBezTo>
                    <a:pt x="67" y="72"/>
                    <a:pt x="69" y="71"/>
                    <a:pt x="70" y="70"/>
                  </a:cubicBezTo>
                  <a:cubicBezTo>
                    <a:pt x="129" y="11"/>
                    <a:pt x="129" y="11"/>
                    <a:pt x="129" y="11"/>
                  </a:cubicBezTo>
                  <a:cubicBezTo>
                    <a:pt x="131" y="8"/>
                    <a:pt x="131" y="5"/>
                    <a:pt x="129" y="2"/>
                  </a:cubicBezTo>
                  <a:cubicBezTo>
                    <a:pt x="127" y="0"/>
                    <a:pt x="123" y="0"/>
                    <a:pt x="121" y="2"/>
                  </a:cubicBezTo>
                  <a:cubicBezTo>
                    <a:pt x="66" y="57"/>
                    <a:pt x="66" y="57"/>
                    <a:pt x="66" y="57"/>
                  </a:cubicBezTo>
                  <a:cubicBezTo>
                    <a:pt x="10" y="2"/>
                    <a:pt x="10" y="2"/>
                    <a:pt x="10" y="2"/>
                  </a:cubicBezTo>
                  <a:cubicBezTo>
                    <a:pt x="8" y="0"/>
                    <a:pt x="4" y="0"/>
                    <a:pt x="2" y="2"/>
                  </a:cubicBezTo>
                  <a:cubicBezTo>
                    <a:pt x="0" y="5"/>
                    <a:pt x="0" y="8"/>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1" name="Oval 127"/>
            <p:cNvSpPr>
              <a:spLocks noChangeArrowheads="1"/>
            </p:cNvSpPr>
            <p:nvPr/>
          </p:nvSpPr>
          <p:spPr bwMode="black">
            <a:xfrm>
              <a:off x="731838"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2" name="Oval 128"/>
            <p:cNvSpPr>
              <a:spLocks noChangeArrowheads="1"/>
            </p:cNvSpPr>
            <p:nvPr/>
          </p:nvSpPr>
          <p:spPr bwMode="black">
            <a:xfrm>
              <a:off x="1174750"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3" name="Freeform 129"/>
            <p:cNvSpPr>
              <a:spLocks/>
            </p:cNvSpPr>
            <p:nvPr/>
          </p:nvSpPr>
          <p:spPr bwMode="black">
            <a:xfrm>
              <a:off x="342900" y="2549525"/>
              <a:ext cx="404813" cy="206375"/>
            </a:xfrm>
            <a:custGeom>
              <a:avLst/>
              <a:gdLst>
                <a:gd name="T0" fmla="*/ 101 w 108"/>
                <a:gd name="T1" fmla="*/ 34 h 55"/>
                <a:gd name="T2" fmla="*/ 14 w 108"/>
                <a:gd name="T3" fmla="*/ 2 h 55"/>
                <a:gd name="T4" fmla="*/ 1 w 108"/>
                <a:gd name="T5" fmla="*/ 8 h 55"/>
                <a:gd name="T6" fmla="*/ 7 w 108"/>
                <a:gd name="T7" fmla="*/ 21 h 55"/>
                <a:gd name="T8" fmla="*/ 94 w 108"/>
                <a:gd name="T9" fmla="*/ 53 h 55"/>
                <a:gd name="T10" fmla="*/ 107 w 108"/>
                <a:gd name="T11" fmla="*/ 47 h 55"/>
                <a:gd name="T12" fmla="*/ 101 w 108"/>
                <a:gd name="T13" fmla="*/ 34 h 55"/>
              </a:gdLst>
              <a:ahLst/>
              <a:cxnLst>
                <a:cxn ang="0">
                  <a:pos x="T0" y="T1"/>
                </a:cxn>
                <a:cxn ang="0">
                  <a:pos x="T2" y="T3"/>
                </a:cxn>
                <a:cxn ang="0">
                  <a:pos x="T4" y="T5"/>
                </a:cxn>
                <a:cxn ang="0">
                  <a:pos x="T6" y="T7"/>
                </a:cxn>
                <a:cxn ang="0">
                  <a:pos x="T8" y="T9"/>
                </a:cxn>
                <a:cxn ang="0">
                  <a:pos x="T10" y="T11"/>
                </a:cxn>
                <a:cxn ang="0">
                  <a:pos x="T12" y="T13"/>
                </a:cxn>
              </a:cxnLst>
              <a:rect l="0" t="0" r="r" b="b"/>
              <a:pathLst>
                <a:path w="108" h="55">
                  <a:moveTo>
                    <a:pt x="101" y="34"/>
                  </a:moveTo>
                  <a:cubicBezTo>
                    <a:pt x="14" y="2"/>
                    <a:pt x="14" y="2"/>
                    <a:pt x="14" y="2"/>
                  </a:cubicBezTo>
                  <a:cubicBezTo>
                    <a:pt x="9" y="0"/>
                    <a:pt x="3" y="3"/>
                    <a:pt x="1" y="8"/>
                  </a:cubicBezTo>
                  <a:cubicBezTo>
                    <a:pt x="0" y="13"/>
                    <a:pt x="2" y="19"/>
                    <a:pt x="7" y="21"/>
                  </a:cubicBezTo>
                  <a:cubicBezTo>
                    <a:pt x="94" y="53"/>
                    <a:pt x="94" y="53"/>
                    <a:pt x="94" y="53"/>
                  </a:cubicBezTo>
                  <a:cubicBezTo>
                    <a:pt x="99" y="55"/>
                    <a:pt x="105" y="52"/>
                    <a:pt x="107" y="47"/>
                  </a:cubicBezTo>
                  <a:cubicBezTo>
                    <a:pt x="108" y="42"/>
                    <a:pt x="106" y="36"/>
                    <a:pt x="10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4" name="Freeform 130"/>
            <p:cNvSpPr>
              <a:spLocks/>
            </p:cNvSpPr>
            <p:nvPr/>
          </p:nvSpPr>
          <p:spPr bwMode="black">
            <a:xfrm>
              <a:off x="390525" y="3063875"/>
              <a:ext cx="409575" cy="201613"/>
            </a:xfrm>
            <a:custGeom>
              <a:avLst/>
              <a:gdLst>
                <a:gd name="T0" fmla="*/ 95 w 109"/>
                <a:gd name="T1" fmla="*/ 2 h 54"/>
                <a:gd name="T2" fmla="*/ 8 w 109"/>
                <a:gd name="T3" fmla="*/ 34 h 54"/>
                <a:gd name="T4" fmla="*/ 2 w 109"/>
                <a:gd name="T5" fmla="*/ 47 h 54"/>
                <a:gd name="T6" fmla="*/ 15 w 109"/>
                <a:gd name="T7" fmla="*/ 53 h 54"/>
                <a:gd name="T8" fmla="*/ 102 w 109"/>
                <a:gd name="T9" fmla="*/ 20 h 54"/>
                <a:gd name="T10" fmla="*/ 107 w 109"/>
                <a:gd name="T11" fmla="*/ 8 h 54"/>
                <a:gd name="T12" fmla="*/ 95 w 10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95" y="2"/>
                  </a:moveTo>
                  <a:cubicBezTo>
                    <a:pt x="8" y="34"/>
                    <a:pt x="8" y="34"/>
                    <a:pt x="8" y="34"/>
                  </a:cubicBezTo>
                  <a:cubicBezTo>
                    <a:pt x="3" y="36"/>
                    <a:pt x="0" y="41"/>
                    <a:pt x="2" y="47"/>
                  </a:cubicBezTo>
                  <a:cubicBezTo>
                    <a:pt x="4" y="52"/>
                    <a:pt x="10" y="54"/>
                    <a:pt x="15" y="53"/>
                  </a:cubicBezTo>
                  <a:cubicBezTo>
                    <a:pt x="102" y="20"/>
                    <a:pt x="102" y="20"/>
                    <a:pt x="102" y="20"/>
                  </a:cubicBezTo>
                  <a:cubicBezTo>
                    <a:pt x="107" y="19"/>
                    <a:pt x="109" y="13"/>
                    <a:pt x="107" y="8"/>
                  </a:cubicBezTo>
                  <a:cubicBezTo>
                    <a:pt x="106" y="2"/>
                    <a:pt x="100" y="0"/>
                    <a:pt x="9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5" name="Freeform 131"/>
            <p:cNvSpPr>
              <a:spLocks/>
            </p:cNvSpPr>
            <p:nvPr/>
          </p:nvSpPr>
          <p:spPr bwMode="black">
            <a:xfrm>
              <a:off x="307975" y="2882900"/>
              <a:ext cx="428625" cy="76200"/>
            </a:xfrm>
            <a:custGeom>
              <a:avLst/>
              <a:gdLst>
                <a:gd name="T0" fmla="*/ 104 w 114"/>
                <a:gd name="T1" fmla="*/ 0 h 20"/>
                <a:gd name="T2" fmla="*/ 10 w 114"/>
                <a:gd name="T3" fmla="*/ 0 h 20"/>
                <a:gd name="T4" fmla="*/ 0 w 114"/>
                <a:gd name="T5" fmla="*/ 10 h 20"/>
                <a:gd name="T6" fmla="*/ 10 w 114"/>
                <a:gd name="T7" fmla="*/ 20 h 20"/>
                <a:gd name="T8" fmla="*/ 104 w 114"/>
                <a:gd name="T9" fmla="*/ 20 h 20"/>
                <a:gd name="T10" fmla="*/ 114 w 114"/>
                <a:gd name="T11" fmla="*/ 10 h 20"/>
                <a:gd name="T12" fmla="*/ 104 w 1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0"/>
                  </a:moveTo>
                  <a:cubicBezTo>
                    <a:pt x="10" y="0"/>
                    <a:pt x="10" y="0"/>
                    <a:pt x="10" y="0"/>
                  </a:cubicBezTo>
                  <a:cubicBezTo>
                    <a:pt x="5" y="0"/>
                    <a:pt x="0" y="4"/>
                    <a:pt x="0" y="10"/>
                  </a:cubicBezTo>
                  <a:cubicBezTo>
                    <a:pt x="0" y="15"/>
                    <a:pt x="5" y="20"/>
                    <a:pt x="10" y="20"/>
                  </a:cubicBezTo>
                  <a:cubicBezTo>
                    <a:pt x="104" y="20"/>
                    <a:pt x="104" y="20"/>
                    <a:pt x="104" y="20"/>
                  </a:cubicBezTo>
                  <a:cubicBezTo>
                    <a:pt x="110" y="20"/>
                    <a:pt x="114" y="15"/>
                    <a:pt x="114" y="10"/>
                  </a:cubicBezTo>
                  <a:cubicBezTo>
                    <a:pt x="114" y="4"/>
                    <a:pt x="110"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6" name="Freeform 132"/>
            <p:cNvSpPr>
              <a:spLocks/>
            </p:cNvSpPr>
            <p:nvPr/>
          </p:nvSpPr>
          <p:spPr bwMode="black">
            <a:xfrm>
              <a:off x="1246188" y="2549525"/>
              <a:ext cx="409575" cy="206375"/>
            </a:xfrm>
            <a:custGeom>
              <a:avLst/>
              <a:gdLst>
                <a:gd name="T0" fmla="*/ 14 w 109"/>
                <a:gd name="T1" fmla="*/ 53 h 55"/>
                <a:gd name="T2" fmla="*/ 101 w 109"/>
                <a:gd name="T3" fmla="*/ 21 h 55"/>
                <a:gd name="T4" fmla="*/ 107 w 109"/>
                <a:gd name="T5" fmla="*/ 8 h 55"/>
                <a:gd name="T6" fmla="*/ 94 w 109"/>
                <a:gd name="T7" fmla="*/ 2 h 55"/>
                <a:gd name="T8" fmla="*/ 7 w 109"/>
                <a:gd name="T9" fmla="*/ 34 h 55"/>
                <a:gd name="T10" fmla="*/ 2 w 109"/>
                <a:gd name="T11" fmla="*/ 47 h 55"/>
                <a:gd name="T12" fmla="*/ 14 w 10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109" h="55">
                  <a:moveTo>
                    <a:pt x="14" y="53"/>
                  </a:moveTo>
                  <a:cubicBezTo>
                    <a:pt x="101" y="21"/>
                    <a:pt x="101" y="21"/>
                    <a:pt x="101" y="21"/>
                  </a:cubicBezTo>
                  <a:cubicBezTo>
                    <a:pt x="106" y="19"/>
                    <a:pt x="109" y="13"/>
                    <a:pt x="107" y="8"/>
                  </a:cubicBezTo>
                  <a:cubicBezTo>
                    <a:pt x="105" y="3"/>
                    <a:pt x="99" y="0"/>
                    <a:pt x="94" y="2"/>
                  </a:cubicBezTo>
                  <a:cubicBezTo>
                    <a:pt x="7" y="34"/>
                    <a:pt x="7" y="34"/>
                    <a:pt x="7" y="34"/>
                  </a:cubicBezTo>
                  <a:cubicBezTo>
                    <a:pt x="2" y="36"/>
                    <a:pt x="0" y="42"/>
                    <a:pt x="2" y="47"/>
                  </a:cubicBezTo>
                  <a:cubicBezTo>
                    <a:pt x="3" y="52"/>
                    <a:pt x="9" y="55"/>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7" name="Freeform 133"/>
            <p:cNvSpPr>
              <a:spLocks/>
            </p:cNvSpPr>
            <p:nvPr/>
          </p:nvSpPr>
          <p:spPr bwMode="black">
            <a:xfrm>
              <a:off x="1193800" y="3063875"/>
              <a:ext cx="409575" cy="201613"/>
            </a:xfrm>
            <a:custGeom>
              <a:avLst/>
              <a:gdLst>
                <a:gd name="T0" fmla="*/ 8 w 109"/>
                <a:gd name="T1" fmla="*/ 20 h 54"/>
                <a:gd name="T2" fmla="*/ 94 w 109"/>
                <a:gd name="T3" fmla="*/ 53 h 54"/>
                <a:gd name="T4" fmla="*/ 107 w 109"/>
                <a:gd name="T5" fmla="*/ 47 h 54"/>
                <a:gd name="T6" fmla="*/ 101 w 109"/>
                <a:gd name="T7" fmla="*/ 34 h 54"/>
                <a:gd name="T8" fmla="*/ 14 w 109"/>
                <a:gd name="T9" fmla="*/ 2 h 54"/>
                <a:gd name="T10" fmla="*/ 2 w 109"/>
                <a:gd name="T11" fmla="*/ 8 h 54"/>
                <a:gd name="T12" fmla="*/ 8 w 109"/>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8" y="20"/>
                  </a:moveTo>
                  <a:cubicBezTo>
                    <a:pt x="94" y="53"/>
                    <a:pt x="94" y="53"/>
                    <a:pt x="94" y="53"/>
                  </a:cubicBezTo>
                  <a:cubicBezTo>
                    <a:pt x="99" y="54"/>
                    <a:pt x="105" y="52"/>
                    <a:pt x="107" y="47"/>
                  </a:cubicBezTo>
                  <a:cubicBezTo>
                    <a:pt x="109" y="41"/>
                    <a:pt x="106" y="36"/>
                    <a:pt x="101" y="34"/>
                  </a:cubicBezTo>
                  <a:cubicBezTo>
                    <a:pt x="14" y="2"/>
                    <a:pt x="14" y="2"/>
                    <a:pt x="14" y="2"/>
                  </a:cubicBezTo>
                  <a:cubicBezTo>
                    <a:pt x="9" y="0"/>
                    <a:pt x="4" y="2"/>
                    <a:pt x="2" y="8"/>
                  </a:cubicBezTo>
                  <a:cubicBezTo>
                    <a:pt x="0" y="13"/>
                    <a:pt x="2" y="19"/>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38" name="Freeform 134"/>
            <p:cNvSpPr>
              <a:spLocks/>
            </p:cNvSpPr>
            <p:nvPr/>
          </p:nvSpPr>
          <p:spPr bwMode="black">
            <a:xfrm>
              <a:off x="1257300" y="2882900"/>
              <a:ext cx="428625" cy="76200"/>
            </a:xfrm>
            <a:custGeom>
              <a:avLst/>
              <a:gdLst>
                <a:gd name="T0" fmla="*/ 10 w 114"/>
                <a:gd name="T1" fmla="*/ 20 h 20"/>
                <a:gd name="T2" fmla="*/ 104 w 114"/>
                <a:gd name="T3" fmla="*/ 20 h 20"/>
                <a:gd name="T4" fmla="*/ 114 w 114"/>
                <a:gd name="T5" fmla="*/ 10 h 20"/>
                <a:gd name="T6" fmla="*/ 104 w 114"/>
                <a:gd name="T7" fmla="*/ 0 h 20"/>
                <a:gd name="T8" fmla="*/ 10 w 114"/>
                <a:gd name="T9" fmla="*/ 0 h 20"/>
                <a:gd name="T10" fmla="*/ 0 w 114"/>
                <a:gd name="T11" fmla="*/ 10 h 20"/>
                <a:gd name="T12" fmla="*/ 10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 y="20"/>
                  </a:moveTo>
                  <a:cubicBezTo>
                    <a:pt x="104" y="20"/>
                    <a:pt x="104" y="20"/>
                    <a:pt x="104" y="20"/>
                  </a:cubicBezTo>
                  <a:cubicBezTo>
                    <a:pt x="109" y="20"/>
                    <a:pt x="114" y="15"/>
                    <a:pt x="114" y="10"/>
                  </a:cubicBezTo>
                  <a:cubicBezTo>
                    <a:pt x="114" y="4"/>
                    <a:pt x="109" y="0"/>
                    <a:pt x="104" y="0"/>
                  </a:cubicBezTo>
                  <a:cubicBezTo>
                    <a:pt x="10" y="0"/>
                    <a:pt x="10" y="0"/>
                    <a:pt x="10" y="0"/>
                  </a:cubicBezTo>
                  <a:cubicBezTo>
                    <a:pt x="4" y="0"/>
                    <a:pt x="0" y="4"/>
                    <a:pt x="0" y="10"/>
                  </a:cubicBezTo>
                  <a:cubicBezTo>
                    <a:pt x="0" y="15"/>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grpSp>
      <p:grpSp>
        <p:nvGrpSpPr>
          <p:cNvPr id="103" name="Group 102"/>
          <p:cNvGrpSpPr/>
          <p:nvPr/>
        </p:nvGrpSpPr>
        <p:grpSpPr bwMode="black">
          <a:xfrm>
            <a:off x="6121618" y="2375105"/>
            <a:ext cx="193239" cy="197641"/>
            <a:chOff x="307975" y="1987550"/>
            <a:chExt cx="1377950" cy="1409701"/>
          </a:xfrm>
          <a:solidFill>
            <a:srgbClr val="FFFFFF"/>
          </a:solidFill>
        </p:grpSpPr>
        <p:sp>
          <p:nvSpPr>
            <p:cNvPr id="104" name="Freeform 118"/>
            <p:cNvSpPr>
              <a:spLocks/>
            </p:cNvSpPr>
            <p:nvPr/>
          </p:nvSpPr>
          <p:spPr bwMode="black">
            <a:xfrm>
              <a:off x="538163" y="2516188"/>
              <a:ext cx="917575" cy="881063"/>
            </a:xfrm>
            <a:custGeom>
              <a:avLst/>
              <a:gdLst>
                <a:gd name="T0" fmla="*/ 237 w 245"/>
                <a:gd name="T1" fmla="*/ 0 h 235"/>
                <a:gd name="T2" fmla="*/ 218 w 245"/>
                <a:gd name="T3" fmla="*/ 10 h 235"/>
                <a:gd name="T4" fmla="*/ 131 w 245"/>
                <a:gd name="T5" fmla="*/ 30 h 235"/>
                <a:gd name="T6" fmla="*/ 131 w 245"/>
                <a:gd name="T7" fmla="*/ 201 h 235"/>
                <a:gd name="T8" fmla="*/ 115 w 245"/>
                <a:gd name="T9" fmla="*/ 201 h 235"/>
                <a:gd name="T10" fmla="*/ 115 w 245"/>
                <a:gd name="T11" fmla="*/ 30 h 235"/>
                <a:gd name="T12" fmla="*/ 27 w 245"/>
                <a:gd name="T13" fmla="*/ 10 h 235"/>
                <a:gd name="T14" fmla="*/ 9 w 245"/>
                <a:gd name="T15" fmla="*/ 0 h 235"/>
                <a:gd name="T16" fmla="*/ 0 w 245"/>
                <a:gd name="T17" fmla="*/ 67 h 235"/>
                <a:gd name="T18" fmla="*/ 123 w 245"/>
                <a:gd name="T19" fmla="*/ 235 h 235"/>
                <a:gd name="T20" fmla="*/ 245 w 245"/>
                <a:gd name="T21" fmla="*/ 67 h 235"/>
                <a:gd name="T22" fmla="*/ 237 w 245"/>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35">
                  <a:moveTo>
                    <a:pt x="237" y="0"/>
                  </a:moveTo>
                  <a:cubicBezTo>
                    <a:pt x="232" y="3"/>
                    <a:pt x="226" y="7"/>
                    <a:pt x="218" y="10"/>
                  </a:cubicBezTo>
                  <a:cubicBezTo>
                    <a:pt x="198" y="20"/>
                    <a:pt x="169" y="29"/>
                    <a:pt x="131" y="30"/>
                  </a:cubicBezTo>
                  <a:cubicBezTo>
                    <a:pt x="131" y="201"/>
                    <a:pt x="131" y="201"/>
                    <a:pt x="131" y="201"/>
                  </a:cubicBezTo>
                  <a:cubicBezTo>
                    <a:pt x="115" y="201"/>
                    <a:pt x="115" y="201"/>
                    <a:pt x="115" y="201"/>
                  </a:cubicBezTo>
                  <a:cubicBezTo>
                    <a:pt x="115" y="30"/>
                    <a:pt x="115" y="30"/>
                    <a:pt x="115" y="30"/>
                  </a:cubicBezTo>
                  <a:cubicBezTo>
                    <a:pt x="76" y="29"/>
                    <a:pt x="47" y="20"/>
                    <a:pt x="27" y="10"/>
                  </a:cubicBezTo>
                  <a:cubicBezTo>
                    <a:pt x="19" y="7"/>
                    <a:pt x="13" y="3"/>
                    <a:pt x="9" y="0"/>
                  </a:cubicBezTo>
                  <a:cubicBezTo>
                    <a:pt x="3" y="20"/>
                    <a:pt x="0" y="43"/>
                    <a:pt x="0" y="67"/>
                  </a:cubicBezTo>
                  <a:cubicBezTo>
                    <a:pt x="0" y="149"/>
                    <a:pt x="61" y="235"/>
                    <a:pt x="123" y="235"/>
                  </a:cubicBezTo>
                  <a:cubicBezTo>
                    <a:pt x="184" y="235"/>
                    <a:pt x="245" y="149"/>
                    <a:pt x="245" y="67"/>
                  </a:cubicBezTo>
                  <a:cubicBezTo>
                    <a:pt x="245" y="43"/>
                    <a:pt x="242" y="20"/>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5" name="Freeform 119"/>
            <p:cNvSpPr>
              <a:spLocks/>
            </p:cNvSpPr>
            <p:nvPr/>
          </p:nvSpPr>
          <p:spPr bwMode="black">
            <a:xfrm>
              <a:off x="579438" y="2478088"/>
              <a:ext cx="3175"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6" name="Freeform 120"/>
            <p:cNvSpPr>
              <a:spLocks/>
            </p:cNvSpPr>
            <p:nvPr/>
          </p:nvSpPr>
          <p:spPr bwMode="black">
            <a:xfrm>
              <a:off x="571500" y="2486025"/>
              <a:ext cx="7938" cy="30163"/>
            </a:xfrm>
            <a:custGeom>
              <a:avLst/>
              <a:gdLst>
                <a:gd name="T0" fmla="*/ 2 w 2"/>
                <a:gd name="T1" fmla="*/ 0 h 8"/>
                <a:gd name="T2" fmla="*/ 0 w 2"/>
                <a:gd name="T3" fmla="*/ 8 h 8"/>
                <a:gd name="T4" fmla="*/ 2 w 2"/>
                <a:gd name="T5" fmla="*/ 0 h 8"/>
              </a:gdLst>
              <a:ahLst/>
              <a:cxnLst>
                <a:cxn ang="0">
                  <a:pos x="T0" y="T1"/>
                </a:cxn>
                <a:cxn ang="0">
                  <a:pos x="T2" y="T3"/>
                </a:cxn>
                <a:cxn ang="0">
                  <a:pos x="T4" y="T5"/>
                </a:cxn>
              </a:cxnLst>
              <a:rect l="0" t="0" r="r" b="b"/>
              <a:pathLst>
                <a:path w="2" h="8">
                  <a:moveTo>
                    <a:pt x="2" y="0"/>
                  </a:moveTo>
                  <a:cubicBezTo>
                    <a:pt x="1" y="3"/>
                    <a:pt x="0" y="5"/>
                    <a:pt x="0" y="8"/>
                  </a:cubicBezTo>
                  <a:cubicBezTo>
                    <a:pt x="0" y="5"/>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7" name="Freeform 121"/>
            <p:cNvSpPr>
              <a:spLocks/>
            </p:cNvSpPr>
            <p:nvPr/>
          </p:nvSpPr>
          <p:spPr bwMode="black">
            <a:xfrm>
              <a:off x="1414463" y="2486025"/>
              <a:ext cx="12700" cy="30163"/>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2" y="5"/>
                    <a:pt x="1"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8" name="Freeform 122"/>
            <p:cNvSpPr>
              <a:spLocks/>
            </p:cNvSpPr>
            <p:nvPr/>
          </p:nvSpPr>
          <p:spPr bwMode="black">
            <a:xfrm>
              <a:off x="582613" y="2459038"/>
              <a:ext cx="7938" cy="19050"/>
            </a:xfrm>
            <a:custGeom>
              <a:avLst/>
              <a:gdLst>
                <a:gd name="T0" fmla="*/ 0 w 2"/>
                <a:gd name="T1" fmla="*/ 5 h 5"/>
                <a:gd name="T2" fmla="*/ 2 w 2"/>
                <a:gd name="T3" fmla="*/ 0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cubicBezTo>
                    <a:pt x="1" y="4"/>
                    <a:pt x="1" y="2"/>
                    <a:pt x="2" y="0"/>
                  </a:cubicBezTo>
                  <a:cubicBezTo>
                    <a:pt x="2" y="0"/>
                    <a:pt x="2" y="0"/>
                    <a:pt x="2" y="0"/>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9" name="Freeform 123"/>
            <p:cNvSpPr>
              <a:spLocks/>
            </p:cNvSpPr>
            <p:nvPr/>
          </p:nvSpPr>
          <p:spPr bwMode="black">
            <a:xfrm>
              <a:off x="1411288" y="2478088"/>
              <a:ext cx="3175"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0" name="Freeform 124"/>
            <p:cNvSpPr>
              <a:spLocks noEditPoints="1"/>
            </p:cNvSpPr>
            <p:nvPr/>
          </p:nvSpPr>
          <p:spPr bwMode="black">
            <a:xfrm>
              <a:off x="590550" y="2224088"/>
              <a:ext cx="812800" cy="344488"/>
            </a:xfrm>
            <a:custGeom>
              <a:avLst/>
              <a:gdLst>
                <a:gd name="T0" fmla="*/ 109 w 217"/>
                <a:gd name="T1" fmla="*/ 0 h 92"/>
                <a:gd name="T2" fmla="*/ 0 w 217"/>
                <a:gd name="T3" fmla="*/ 63 h 92"/>
                <a:gd name="T4" fmla="*/ 19 w 217"/>
                <a:gd name="T5" fmla="*/ 74 h 92"/>
                <a:gd name="T6" fmla="*/ 109 w 217"/>
                <a:gd name="T7" fmla="*/ 92 h 92"/>
                <a:gd name="T8" fmla="*/ 196 w 217"/>
                <a:gd name="T9" fmla="*/ 74 h 92"/>
                <a:gd name="T10" fmla="*/ 217 w 217"/>
                <a:gd name="T11" fmla="*/ 63 h 92"/>
                <a:gd name="T12" fmla="*/ 109 w 217"/>
                <a:gd name="T13" fmla="*/ 0 h 92"/>
                <a:gd name="T14" fmla="*/ 45 w 217"/>
                <a:gd name="T15" fmla="*/ 47 h 92"/>
                <a:gd name="T16" fmla="*/ 31 w 217"/>
                <a:gd name="T17" fmla="*/ 33 h 92"/>
                <a:gd name="T18" fmla="*/ 45 w 217"/>
                <a:gd name="T19" fmla="*/ 20 h 92"/>
                <a:gd name="T20" fmla="*/ 59 w 217"/>
                <a:gd name="T21" fmla="*/ 33 h 92"/>
                <a:gd name="T22" fmla="*/ 45 w 217"/>
                <a:gd name="T23" fmla="*/ 47 h 92"/>
                <a:gd name="T24" fmla="*/ 172 w 217"/>
                <a:gd name="T25" fmla="*/ 47 h 92"/>
                <a:gd name="T26" fmla="*/ 158 w 217"/>
                <a:gd name="T27" fmla="*/ 33 h 92"/>
                <a:gd name="T28" fmla="*/ 172 w 217"/>
                <a:gd name="T29" fmla="*/ 20 h 92"/>
                <a:gd name="T30" fmla="*/ 186 w 217"/>
                <a:gd name="T31" fmla="*/ 33 h 92"/>
                <a:gd name="T32" fmla="*/ 172 w 217"/>
                <a:gd name="T3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92">
                  <a:moveTo>
                    <a:pt x="109" y="0"/>
                  </a:moveTo>
                  <a:cubicBezTo>
                    <a:pt x="49" y="0"/>
                    <a:pt x="16" y="25"/>
                    <a:pt x="0" y="63"/>
                  </a:cubicBezTo>
                  <a:cubicBezTo>
                    <a:pt x="5" y="66"/>
                    <a:pt x="11" y="70"/>
                    <a:pt x="19" y="74"/>
                  </a:cubicBezTo>
                  <a:cubicBezTo>
                    <a:pt x="39" y="83"/>
                    <a:pt x="68" y="92"/>
                    <a:pt x="109" y="92"/>
                  </a:cubicBezTo>
                  <a:cubicBezTo>
                    <a:pt x="148" y="92"/>
                    <a:pt x="177" y="83"/>
                    <a:pt x="196" y="74"/>
                  </a:cubicBezTo>
                  <a:cubicBezTo>
                    <a:pt x="205" y="70"/>
                    <a:pt x="212" y="66"/>
                    <a:pt x="217" y="63"/>
                  </a:cubicBezTo>
                  <a:cubicBezTo>
                    <a:pt x="201" y="25"/>
                    <a:pt x="168" y="0"/>
                    <a:pt x="109" y="0"/>
                  </a:cubicBezTo>
                  <a:close/>
                  <a:moveTo>
                    <a:pt x="45" y="47"/>
                  </a:moveTo>
                  <a:cubicBezTo>
                    <a:pt x="37" y="47"/>
                    <a:pt x="31" y="41"/>
                    <a:pt x="31" y="33"/>
                  </a:cubicBezTo>
                  <a:cubicBezTo>
                    <a:pt x="31" y="26"/>
                    <a:pt x="37" y="20"/>
                    <a:pt x="45" y="20"/>
                  </a:cubicBezTo>
                  <a:cubicBezTo>
                    <a:pt x="53" y="20"/>
                    <a:pt x="59" y="26"/>
                    <a:pt x="59" y="33"/>
                  </a:cubicBezTo>
                  <a:cubicBezTo>
                    <a:pt x="59" y="41"/>
                    <a:pt x="53" y="47"/>
                    <a:pt x="45" y="47"/>
                  </a:cubicBezTo>
                  <a:close/>
                  <a:moveTo>
                    <a:pt x="172" y="47"/>
                  </a:moveTo>
                  <a:cubicBezTo>
                    <a:pt x="164" y="47"/>
                    <a:pt x="158" y="41"/>
                    <a:pt x="158" y="33"/>
                  </a:cubicBezTo>
                  <a:cubicBezTo>
                    <a:pt x="158" y="26"/>
                    <a:pt x="164" y="20"/>
                    <a:pt x="172" y="20"/>
                  </a:cubicBezTo>
                  <a:cubicBezTo>
                    <a:pt x="180" y="20"/>
                    <a:pt x="186" y="26"/>
                    <a:pt x="186" y="33"/>
                  </a:cubicBezTo>
                  <a:cubicBezTo>
                    <a:pt x="186" y="41"/>
                    <a:pt x="180" y="47"/>
                    <a:pt x="17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1" name="Freeform 125"/>
            <p:cNvSpPr>
              <a:spLocks/>
            </p:cNvSpPr>
            <p:nvPr/>
          </p:nvSpPr>
          <p:spPr bwMode="black">
            <a:xfrm>
              <a:off x="1403350" y="2459038"/>
              <a:ext cx="7938" cy="19050"/>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0"/>
                    <a:pt x="0" y="0"/>
                    <a:pt x="0" y="0"/>
                  </a:cubicBezTo>
                  <a:cubicBezTo>
                    <a:pt x="1" y="2"/>
                    <a:pt x="1" y="3"/>
                    <a:pt x="2" y="5"/>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2" name="Freeform 126"/>
            <p:cNvSpPr>
              <a:spLocks/>
            </p:cNvSpPr>
            <p:nvPr/>
          </p:nvSpPr>
          <p:spPr bwMode="black">
            <a:xfrm>
              <a:off x="750888" y="2006600"/>
              <a:ext cx="492125" cy="269875"/>
            </a:xfrm>
            <a:custGeom>
              <a:avLst/>
              <a:gdLst>
                <a:gd name="T0" fmla="*/ 2 w 131"/>
                <a:gd name="T1" fmla="*/ 11 h 72"/>
                <a:gd name="T2" fmla="*/ 61 w 131"/>
                <a:gd name="T3" fmla="*/ 70 h 72"/>
                <a:gd name="T4" fmla="*/ 66 w 131"/>
                <a:gd name="T5" fmla="*/ 72 h 72"/>
                <a:gd name="T6" fmla="*/ 70 w 131"/>
                <a:gd name="T7" fmla="*/ 70 h 72"/>
                <a:gd name="T8" fmla="*/ 129 w 131"/>
                <a:gd name="T9" fmla="*/ 11 h 72"/>
                <a:gd name="T10" fmla="*/ 129 w 131"/>
                <a:gd name="T11" fmla="*/ 2 h 72"/>
                <a:gd name="T12" fmla="*/ 121 w 131"/>
                <a:gd name="T13" fmla="*/ 2 h 72"/>
                <a:gd name="T14" fmla="*/ 66 w 131"/>
                <a:gd name="T15" fmla="*/ 57 h 72"/>
                <a:gd name="T16" fmla="*/ 10 w 131"/>
                <a:gd name="T17" fmla="*/ 2 h 72"/>
                <a:gd name="T18" fmla="*/ 2 w 131"/>
                <a:gd name="T19" fmla="*/ 2 h 72"/>
                <a:gd name="T20" fmla="*/ 2 w 131"/>
                <a:gd name="T2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2">
                  <a:moveTo>
                    <a:pt x="2" y="11"/>
                  </a:moveTo>
                  <a:cubicBezTo>
                    <a:pt x="61" y="70"/>
                    <a:pt x="61" y="70"/>
                    <a:pt x="61" y="70"/>
                  </a:cubicBezTo>
                  <a:cubicBezTo>
                    <a:pt x="62" y="71"/>
                    <a:pt x="64" y="72"/>
                    <a:pt x="66" y="72"/>
                  </a:cubicBezTo>
                  <a:cubicBezTo>
                    <a:pt x="67" y="72"/>
                    <a:pt x="69" y="71"/>
                    <a:pt x="70" y="70"/>
                  </a:cubicBezTo>
                  <a:cubicBezTo>
                    <a:pt x="129" y="11"/>
                    <a:pt x="129" y="11"/>
                    <a:pt x="129" y="11"/>
                  </a:cubicBezTo>
                  <a:cubicBezTo>
                    <a:pt x="131" y="8"/>
                    <a:pt x="131" y="5"/>
                    <a:pt x="129" y="2"/>
                  </a:cubicBezTo>
                  <a:cubicBezTo>
                    <a:pt x="127" y="0"/>
                    <a:pt x="123" y="0"/>
                    <a:pt x="121" y="2"/>
                  </a:cubicBezTo>
                  <a:cubicBezTo>
                    <a:pt x="66" y="57"/>
                    <a:pt x="66" y="57"/>
                    <a:pt x="66" y="57"/>
                  </a:cubicBezTo>
                  <a:cubicBezTo>
                    <a:pt x="10" y="2"/>
                    <a:pt x="10" y="2"/>
                    <a:pt x="10" y="2"/>
                  </a:cubicBezTo>
                  <a:cubicBezTo>
                    <a:pt x="8" y="0"/>
                    <a:pt x="4" y="0"/>
                    <a:pt x="2" y="2"/>
                  </a:cubicBezTo>
                  <a:cubicBezTo>
                    <a:pt x="0" y="5"/>
                    <a:pt x="0" y="8"/>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3" name="Oval 127"/>
            <p:cNvSpPr>
              <a:spLocks noChangeArrowheads="1"/>
            </p:cNvSpPr>
            <p:nvPr/>
          </p:nvSpPr>
          <p:spPr bwMode="black">
            <a:xfrm>
              <a:off x="731838"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4" name="Oval 128"/>
            <p:cNvSpPr>
              <a:spLocks noChangeArrowheads="1"/>
            </p:cNvSpPr>
            <p:nvPr/>
          </p:nvSpPr>
          <p:spPr bwMode="black">
            <a:xfrm>
              <a:off x="1174750"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5" name="Freeform 129"/>
            <p:cNvSpPr>
              <a:spLocks/>
            </p:cNvSpPr>
            <p:nvPr/>
          </p:nvSpPr>
          <p:spPr bwMode="black">
            <a:xfrm>
              <a:off x="342900" y="2549525"/>
              <a:ext cx="404813" cy="206375"/>
            </a:xfrm>
            <a:custGeom>
              <a:avLst/>
              <a:gdLst>
                <a:gd name="T0" fmla="*/ 101 w 108"/>
                <a:gd name="T1" fmla="*/ 34 h 55"/>
                <a:gd name="T2" fmla="*/ 14 w 108"/>
                <a:gd name="T3" fmla="*/ 2 h 55"/>
                <a:gd name="T4" fmla="*/ 1 w 108"/>
                <a:gd name="T5" fmla="*/ 8 h 55"/>
                <a:gd name="T6" fmla="*/ 7 w 108"/>
                <a:gd name="T7" fmla="*/ 21 h 55"/>
                <a:gd name="T8" fmla="*/ 94 w 108"/>
                <a:gd name="T9" fmla="*/ 53 h 55"/>
                <a:gd name="T10" fmla="*/ 107 w 108"/>
                <a:gd name="T11" fmla="*/ 47 h 55"/>
                <a:gd name="T12" fmla="*/ 101 w 108"/>
                <a:gd name="T13" fmla="*/ 34 h 55"/>
              </a:gdLst>
              <a:ahLst/>
              <a:cxnLst>
                <a:cxn ang="0">
                  <a:pos x="T0" y="T1"/>
                </a:cxn>
                <a:cxn ang="0">
                  <a:pos x="T2" y="T3"/>
                </a:cxn>
                <a:cxn ang="0">
                  <a:pos x="T4" y="T5"/>
                </a:cxn>
                <a:cxn ang="0">
                  <a:pos x="T6" y="T7"/>
                </a:cxn>
                <a:cxn ang="0">
                  <a:pos x="T8" y="T9"/>
                </a:cxn>
                <a:cxn ang="0">
                  <a:pos x="T10" y="T11"/>
                </a:cxn>
                <a:cxn ang="0">
                  <a:pos x="T12" y="T13"/>
                </a:cxn>
              </a:cxnLst>
              <a:rect l="0" t="0" r="r" b="b"/>
              <a:pathLst>
                <a:path w="108" h="55">
                  <a:moveTo>
                    <a:pt x="101" y="34"/>
                  </a:moveTo>
                  <a:cubicBezTo>
                    <a:pt x="14" y="2"/>
                    <a:pt x="14" y="2"/>
                    <a:pt x="14" y="2"/>
                  </a:cubicBezTo>
                  <a:cubicBezTo>
                    <a:pt x="9" y="0"/>
                    <a:pt x="3" y="3"/>
                    <a:pt x="1" y="8"/>
                  </a:cubicBezTo>
                  <a:cubicBezTo>
                    <a:pt x="0" y="13"/>
                    <a:pt x="2" y="19"/>
                    <a:pt x="7" y="21"/>
                  </a:cubicBezTo>
                  <a:cubicBezTo>
                    <a:pt x="94" y="53"/>
                    <a:pt x="94" y="53"/>
                    <a:pt x="94" y="53"/>
                  </a:cubicBezTo>
                  <a:cubicBezTo>
                    <a:pt x="99" y="55"/>
                    <a:pt x="105" y="52"/>
                    <a:pt x="107" y="47"/>
                  </a:cubicBezTo>
                  <a:cubicBezTo>
                    <a:pt x="108" y="42"/>
                    <a:pt x="106" y="36"/>
                    <a:pt x="10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6" name="Freeform 130"/>
            <p:cNvSpPr>
              <a:spLocks/>
            </p:cNvSpPr>
            <p:nvPr/>
          </p:nvSpPr>
          <p:spPr bwMode="black">
            <a:xfrm>
              <a:off x="390525" y="3063875"/>
              <a:ext cx="409575" cy="201613"/>
            </a:xfrm>
            <a:custGeom>
              <a:avLst/>
              <a:gdLst>
                <a:gd name="T0" fmla="*/ 95 w 109"/>
                <a:gd name="T1" fmla="*/ 2 h 54"/>
                <a:gd name="T2" fmla="*/ 8 w 109"/>
                <a:gd name="T3" fmla="*/ 34 h 54"/>
                <a:gd name="T4" fmla="*/ 2 w 109"/>
                <a:gd name="T5" fmla="*/ 47 h 54"/>
                <a:gd name="T6" fmla="*/ 15 w 109"/>
                <a:gd name="T7" fmla="*/ 53 h 54"/>
                <a:gd name="T8" fmla="*/ 102 w 109"/>
                <a:gd name="T9" fmla="*/ 20 h 54"/>
                <a:gd name="T10" fmla="*/ 107 w 109"/>
                <a:gd name="T11" fmla="*/ 8 h 54"/>
                <a:gd name="T12" fmla="*/ 95 w 10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95" y="2"/>
                  </a:moveTo>
                  <a:cubicBezTo>
                    <a:pt x="8" y="34"/>
                    <a:pt x="8" y="34"/>
                    <a:pt x="8" y="34"/>
                  </a:cubicBezTo>
                  <a:cubicBezTo>
                    <a:pt x="3" y="36"/>
                    <a:pt x="0" y="41"/>
                    <a:pt x="2" y="47"/>
                  </a:cubicBezTo>
                  <a:cubicBezTo>
                    <a:pt x="4" y="52"/>
                    <a:pt x="10" y="54"/>
                    <a:pt x="15" y="53"/>
                  </a:cubicBezTo>
                  <a:cubicBezTo>
                    <a:pt x="102" y="20"/>
                    <a:pt x="102" y="20"/>
                    <a:pt x="102" y="20"/>
                  </a:cubicBezTo>
                  <a:cubicBezTo>
                    <a:pt x="107" y="19"/>
                    <a:pt x="109" y="13"/>
                    <a:pt x="107" y="8"/>
                  </a:cubicBezTo>
                  <a:cubicBezTo>
                    <a:pt x="106" y="2"/>
                    <a:pt x="100" y="0"/>
                    <a:pt x="9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7" name="Freeform 131"/>
            <p:cNvSpPr>
              <a:spLocks/>
            </p:cNvSpPr>
            <p:nvPr/>
          </p:nvSpPr>
          <p:spPr bwMode="black">
            <a:xfrm>
              <a:off x="307975" y="2882900"/>
              <a:ext cx="428625" cy="76200"/>
            </a:xfrm>
            <a:custGeom>
              <a:avLst/>
              <a:gdLst>
                <a:gd name="T0" fmla="*/ 104 w 114"/>
                <a:gd name="T1" fmla="*/ 0 h 20"/>
                <a:gd name="T2" fmla="*/ 10 w 114"/>
                <a:gd name="T3" fmla="*/ 0 h 20"/>
                <a:gd name="T4" fmla="*/ 0 w 114"/>
                <a:gd name="T5" fmla="*/ 10 h 20"/>
                <a:gd name="T6" fmla="*/ 10 w 114"/>
                <a:gd name="T7" fmla="*/ 20 h 20"/>
                <a:gd name="T8" fmla="*/ 104 w 114"/>
                <a:gd name="T9" fmla="*/ 20 h 20"/>
                <a:gd name="T10" fmla="*/ 114 w 114"/>
                <a:gd name="T11" fmla="*/ 10 h 20"/>
                <a:gd name="T12" fmla="*/ 104 w 1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0"/>
                  </a:moveTo>
                  <a:cubicBezTo>
                    <a:pt x="10" y="0"/>
                    <a:pt x="10" y="0"/>
                    <a:pt x="10" y="0"/>
                  </a:cubicBezTo>
                  <a:cubicBezTo>
                    <a:pt x="5" y="0"/>
                    <a:pt x="0" y="4"/>
                    <a:pt x="0" y="10"/>
                  </a:cubicBezTo>
                  <a:cubicBezTo>
                    <a:pt x="0" y="15"/>
                    <a:pt x="5" y="20"/>
                    <a:pt x="10" y="20"/>
                  </a:cubicBezTo>
                  <a:cubicBezTo>
                    <a:pt x="104" y="20"/>
                    <a:pt x="104" y="20"/>
                    <a:pt x="104" y="20"/>
                  </a:cubicBezTo>
                  <a:cubicBezTo>
                    <a:pt x="110" y="20"/>
                    <a:pt x="114" y="15"/>
                    <a:pt x="114" y="10"/>
                  </a:cubicBezTo>
                  <a:cubicBezTo>
                    <a:pt x="114" y="4"/>
                    <a:pt x="110"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8" name="Freeform 132"/>
            <p:cNvSpPr>
              <a:spLocks/>
            </p:cNvSpPr>
            <p:nvPr/>
          </p:nvSpPr>
          <p:spPr bwMode="black">
            <a:xfrm>
              <a:off x="1246188" y="2549525"/>
              <a:ext cx="409575" cy="206375"/>
            </a:xfrm>
            <a:custGeom>
              <a:avLst/>
              <a:gdLst>
                <a:gd name="T0" fmla="*/ 14 w 109"/>
                <a:gd name="T1" fmla="*/ 53 h 55"/>
                <a:gd name="T2" fmla="*/ 101 w 109"/>
                <a:gd name="T3" fmla="*/ 21 h 55"/>
                <a:gd name="T4" fmla="*/ 107 w 109"/>
                <a:gd name="T5" fmla="*/ 8 h 55"/>
                <a:gd name="T6" fmla="*/ 94 w 109"/>
                <a:gd name="T7" fmla="*/ 2 h 55"/>
                <a:gd name="T8" fmla="*/ 7 w 109"/>
                <a:gd name="T9" fmla="*/ 34 h 55"/>
                <a:gd name="T10" fmla="*/ 2 w 109"/>
                <a:gd name="T11" fmla="*/ 47 h 55"/>
                <a:gd name="T12" fmla="*/ 14 w 10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109" h="55">
                  <a:moveTo>
                    <a:pt x="14" y="53"/>
                  </a:moveTo>
                  <a:cubicBezTo>
                    <a:pt x="101" y="21"/>
                    <a:pt x="101" y="21"/>
                    <a:pt x="101" y="21"/>
                  </a:cubicBezTo>
                  <a:cubicBezTo>
                    <a:pt x="106" y="19"/>
                    <a:pt x="109" y="13"/>
                    <a:pt x="107" y="8"/>
                  </a:cubicBezTo>
                  <a:cubicBezTo>
                    <a:pt x="105" y="3"/>
                    <a:pt x="99" y="0"/>
                    <a:pt x="94" y="2"/>
                  </a:cubicBezTo>
                  <a:cubicBezTo>
                    <a:pt x="7" y="34"/>
                    <a:pt x="7" y="34"/>
                    <a:pt x="7" y="34"/>
                  </a:cubicBezTo>
                  <a:cubicBezTo>
                    <a:pt x="2" y="36"/>
                    <a:pt x="0" y="42"/>
                    <a:pt x="2" y="47"/>
                  </a:cubicBezTo>
                  <a:cubicBezTo>
                    <a:pt x="3" y="52"/>
                    <a:pt x="9" y="55"/>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19" name="Freeform 133"/>
            <p:cNvSpPr>
              <a:spLocks/>
            </p:cNvSpPr>
            <p:nvPr/>
          </p:nvSpPr>
          <p:spPr bwMode="black">
            <a:xfrm>
              <a:off x="1193800" y="3063875"/>
              <a:ext cx="409575" cy="201613"/>
            </a:xfrm>
            <a:custGeom>
              <a:avLst/>
              <a:gdLst>
                <a:gd name="T0" fmla="*/ 8 w 109"/>
                <a:gd name="T1" fmla="*/ 20 h 54"/>
                <a:gd name="T2" fmla="*/ 94 w 109"/>
                <a:gd name="T3" fmla="*/ 53 h 54"/>
                <a:gd name="T4" fmla="*/ 107 w 109"/>
                <a:gd name="T5" fmla="*/ 47 h 54"/>
                <a:gd name="T6" fmla="*/ 101 w 109"/>
                <a:gd name="T7" fmla="*/ 34 h 54"/>
                <a:gd name="T8" fmla="*/ 14 w 109"/>
                <a:gd name="T9" fmla="*/ 2 h 54"/>
                <a:gd name="T10" fmla="*/ 2 w 109"/>
                <a:gd name="T11" fmla="*/ 8 h 54"/>
                <a:gd name="T12" fmla="*/ 8 w 109"/>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8" y="20"/>
                  </a:moveTo>
                  <a:cubicBezTo>
                    <a:pt x="94" y="53"/>
                    <a:pt x="94" y="53"/>
                    <a:pt x="94" y="53"/>
                  </a:cubicBezTo>
                  <a:cubicBezTo>
                    <a:pt x="99" y="54"/>
                    <a:pt x="105" y="52"/>
                    <a:pt x="107" y="47"/>
                  </a:cubicBezTo>
                  <a:cubicBezTo>
                    <a:pt x="109" y="41"/>
                    <a:pt x="106" y="36"/>
                    <a:pt x="101" y="34"/>
                  </a:cubicBezTo>
                  <a:cubicBezTo>
                    <a:pt x="14" y="2"/>
                    <a:pt x="14" y="2"/>
                    <a:pt x="14" y="2"/>
                  </a:cubicBezTo>
                  <a:cubicBezTo>
                    <a:pt x="9" y="0"/>
                    <a:pt x="4" y="2"/>
                    <a:pt x="2" y="8"/>
                  </a:cubicBezTo>
                  <a:cubicBezTo>
                    <a:pt x="0" y="13"/>
                    <a:pt x="2" y="19"/>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20" name="Freeform 134"/>
            <p:cNvSpPr>
              <a:spLocks/>
            </p:cNvSpPr>
            <p:nvPr/>
          </p:nvSpPr>
          <p:spPr bwMode="black">
            <a:xfrm>
              <a:off x="1257300" y="2882900"/>
              <a:ext cx="428625" cy="76200"/>
            </a:xfrm>
            <a:custGeom>
              <a:avLst/>
              <a:gdLst>
                <a:gd name="T0" fmla="*/ 10 w 114"/>
                <a:gd name="T1" fmla="*/ 20 h 20"/>
                <a:gd name="T2" fmla="*/ 104 w 114"/>
                <a:gd name="T3" fmla="*/ 20 h 20"/>
                <a:gd name="T4" fmla="*/ 114 w 114"/>
                <a:gd name="T5" fmla="*/ 10 h 20"/>
                <a:gd name="T6" fmla="*/ 104 w 114"/>
                <a:gd name="T7" fmla="*/ 0 h 20"/>
                <a:gd name="T8" fmla="*/ 10 w 114"/>
                <a:gd name="T9" fmla="*/ 0 h 20"/>
                <a:gd name="T10" fmla="*/ 0 w 114"/>
                <a:gd name="T11" fmla="*/ 10 h 20"/>
                <a:gd name="T12" fmla="*/ 10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 y="20"/>
                  </a:moveTo>
                  <a:cubicBezTo>
                    <a:pt x="104" y="20"/>
                    <a:pt x="104" y="20"/>
                    <a:pt x="104" y="20"/>
                  </a:cubicBezTo>
                  <a:cubicBezTo>
                    <a:pt x="109" y="20"/>
                    <a:pt x="114" y="15"/>
                    <a:pt x="114" y="10"/>
                  </a:cubicBezTo>
                  <a:cubicBezTo>
                    <a:pt x="114" y="4"/>
                    <a:pt x="109" y="0"/>
                    <a:pt x="104" y="0"/>
                  </a:cubicBezTo>
                  <a:cubicBezTo>
                    <a:pt x="10" y="0"/>
                    <a:pt x="10" y="0"/>
                    <a:pt x="10" y="0"/>
                  </a:cubicBezTo>
                  <a:cubicBezTo>
                    <a:pt x="4" y="0"/>
                    <a:pt x="0" y="4"/>
                    <a:pt x="0" y="10"/>
                  </a:cubicBezTo>
                  <a:cubicBezTo>
                    <a:pt x="0" y="15"/>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grpSp>
      <p:grpSp>
        <p:nvGrpSpPr>
          <p:cNvPr id="85" name="Group 84"/>
          <p:cNvGrpSpPr/>
          <p:nvPr/>
        </p:nvGrpSpPr>
        <p:grpSpPr bwMode="black">
          <a:xfrm>
            <a:off x="6986281" y="2375105"/>
            <a:ext cx="193239" cy="197641"/>
            <a:chOff x="307975" y="1987550"/>
            <a:chExt cx="1377950" cy="1409701"/>
          </a:xfrm>
          <a:solidFill>
            <a:srgbClr val="FFFFFF"/>
          </a:solidFill>
        </p:grpSpPr>
        <p:sp>
          <p:nvSpPr>
            <p:cNvPr id="86" name="Freeform 118"/>
            <p:cNvSpPr>
              <a:spLocks/>
            </p:cNvSpPr>
            <p:nvPr/>
          </p:nvSpPr>
          <p:spPr bwMode="black">
            <a:xfrm>
              <a:off x="538163" y="2516188"/>
              <a:ext cx="917575" cy="881063"/>
            </a:xfrm>
            <a:custGeom>
              <a:avLst/>
              <a:gdLst>
                <a:gd name="T0" fmla="*/ 237 w 245"/>
                <a:gd name="T1" fmla="*/ 0 h 235"/>
                <a:gd name="T2" fmla="*/ 218 w 245"/>
                <a:gd name="T3" fmla="*/ 10 h 235"/>
                <a:gd name="T4" fmla="*/ 131 w 245"/>
                <a:gd name="T5" fmla="*/ 30 h 235"/>
                <a:gd name="T6" fmla="*/ 131 w 245"/>
                <a:gd name="T7" fmla="*/ 201 h 235"/>
                <a:gd name="T8" fmla="*/ 115 w 245"/>
                <a:gd name="T9" fmla="*/ 201 h 235"/>
                <a:gd name="T10" fmla="*/ 115 w 245"/>
                <a:gd name="T11" fmla="*/ 30 h 235"/>
                <a:gd name="T12" fmla="*/ 27 w 245"/>
                <a:gd name="T13" fmla="*/ 10 h 235"/>
                <a:gd name="T14" fmla="*/ 9 w 245"/>
                <a:gd name="T15" fmla="*/ 0 h 235"/>
                <a:gd name="T16" fmla="*/ 0 w 245"/>
                <a:gd name="T17" fmla="*/ 67 h 235"/>
                <a:gd name="T18" fmla="*/ 123 w 245"/>
                <a:gd name="T19" fmla="*/ 235 h 235"/>
                <a:gd name="T20" fmla="*/ 245 w 245"/>
                <a:gd name="T21" fmla="*/ 67 h 235"/>
                <a:gd name="T22" fmla="*/ 237 w 245"/>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35">
                  <a:moveTo>
                    <a:pt x="237" y="0"/>
                  </a:moveTo>
                  <a:cubicBezTo>
                    <a:pt x="232" y="3"/>
                    <a:pt x="226" y="7"/>
                    <a:pt x="218" y="10"/>
                  </a:cubicBezTo>
                  <a:cubicBezTo>
                    <a:pt x="198" y="20"/>
                    <a:pt x="169" y="29"/>
                    <a:pt x="131" y="30"/>
                  </a:cubicBezTo>
                  <a:cubicBezTo>
                    <a:pt x="131" y="201"/>
                    <a:pt x="131" y="201"/>
                    <a:pt x="131" y="201"/>
                  </a:cubicBezTo>
                  <a:cubicBezTo>
                    <a:pt x="115" y="201"/>
                    <a:pt x="115" y="201"/>
                    <a:pt x="115" y="201"/>
                  </a:cubicBezTo>
                  <a:cubicBezTo>
                    <a:pt x="115" y="30"/>
                    <a:pt x="115" y="30"/>
                    <a:pt x="115" y="30"/>
                  </a:cubicBezTo>
                  <a:cubicBezTo>
                    <a:pt x="76" y="29"/>
                    <a:pt x="47" y="20"/>
                    <a:pt x="27" y="10"/>
                  </a:cubicBezTo>
                  <a:cubicBezTo>
                    <a:pt x="19" y="7"/>
                    <a:pt x="13" y="3"/>
                    <a:pt x="9" y="0"/>
                  </a:cubicBezTo>
                  <a:cubicBezTo>
                    <a:pt x="3" y="20"/>
                    <a:pt x="0" y="43"/>
                    <a:pt x="0" y="67"/>
                  </a:cubicBezTo>
                  <a:cubicBezTo>
                    <a:pt x="0" y="149"/>
                    <a:pt x="61" y="235"/>
                    <a:pt x="123" y="235"/>
                  </a:cubicBezTo>
                  <a:cubicBezTo>
                    <a:pt x="184" y="235"/>
                    <a:pt x="245" y="149"/>
                    <a:pt x="245" y="67"/>
                  </a:cubicBezTo>
                  <a:cubicBezTo>
                    <a:pt x="245" y="43"/>
                    <a:pt x="242" y="20"/>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87" name="Freeform 119"/>
            <p:cNvSpPr>
              <a:spLocks/>
            </p:cNvSpPr>
            <p:nvPr/>
          </p:nvSpPr>
          <p:spPr bwMode="black">
            <a:xfrm>
              <a:off x="579438" y="2478088"/>
              <a:ext cx="3175"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88" name="Freeform 120"/>
            <p:cNvSpPr>
              <a:spLocks/>
            </p:cNvSpPr>
            <p:nvPr/>
          </p:nvSpPr>
          <p:spPr bwMode="black">
            <a:xfrm>
              <a:off x="571500" y="2486025"/>
              <a:ext cx="7938" cy="30163"/>
            </a:xfrm>
            <a:custGeom>
              <a:avLst/>
              <a:gdLst>
                <a:gd name="T0" fmla="*/ 2 w 2"/>
                <a:gd name="T1" fmla="*/ 0 h 8"/>
                <a:gd name="T2" fmla="*/ 0 w 2"/>
                <a:gd name="T3" fmla="*/ 8 h 8"/>
                <a:gd name="T4" fmla="*/ 2 w 2"/>
                <a:gd name="T5" fmla="*/ 0 h 8"/>
              </a:gdLst>
              <a:ahLst/>
              <a:cxnLst>
                <a:cxn ang="0">
                  <a:pos x="T0" y="T1"/>
                </a:cxn>
                <a:cxn ang="0">
                  <a:pos x="T2" y="T3"/>
                </a:cxn>
                <a:cxn ang="0">
                  <a:pos x="T4" y="T5"/>
                </a:cxn>
              </a:cxnLst>
              <a:rect l="0" t="0" r="r" b="b"/>
              <a:pathLst>
                <a:path w="2" h="8">
                  <a:moveTo>
                    <a:pt x="2" y="0"/>
                  </a:moveTo>
                  <a:cubicBezTo>
                    <a:pt x="1" y="3"/>
                    <a:pt x="0" y="5"/>
                    <a:pt x="0" y="8"/>
                  </a:cubicBezTo>
                  <a:cubicBezTo>
                    <a:pt x="0" y="5"/>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89" name="Freeform 121"/>
            <p:cNvSpPr>
              <a:spLocks/>
            </p:cNvSpPr>
            <p:nvPr/>
          </p:nvSpPr>
          <p:spPr bwMode="black">
            <a:xfrm>
              <a:off x="1414463" y="2486025"/>
              <a:ext cx="12700" cy="30163"/>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2" y="5"/>
                    <a:pt x="1"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0" name="Freeform 122"/>
            <p:cNvSpPr>
              <a:spLocks/>
            </p:cNvSpPr>
            <p:nvPr/>
          </p:nvSpPr>
          <p:spPr bwMode="black">
            <a:xfrm>
              <a:off x="582613" y="2459038"/>
              <a:ext cx="7938" cy="19050"/>
            </a:xfrm>
            <a:custGeom>
              <a:avLst/>
              <a:gdLst>
                <a:gd name="T0" fmla="*/ 0 w 2"/>
                <a:gd name="T1" fmla="*/ 5 h 5"/>
                <a:gd name="T2" fmla="*/ 2 w 2"/>
                <a:gd name="T3" fmla="*/ 0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cubicBezTo>
                    <a:pt x="1" y="4"/>
                    <a:pt x="1" y="2"/>
                    <a:pt x="2" y="0"/>
                  </a:cubicBezTo>
                  <a:cubicBezTo>
                    <a:pt x="2" y="0"/>
                    <a:pt x="2" y="0"/>
                    <a:pt x="2" y="0"/>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1" name="Freeform 123"/>
            <p:cNvSpPr>
              <a:spLocks/>
            </p:cNvSpPr>
            <p:nvPr/>
          </p:nvSpPr>
          <p:spPr bwMode="black">
            <a:xfrm>
              <a:off x="1411288" y="2478088"/>
              <a:ext cx="3175"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2" name="Freeform 124"/>
            <p:cNvSpPr>
              <a:spLocks noEditPoints="1"/>
            </p:cNvSpPr>
            <p:nvPr/>
          </p:nvSpPr>
          <p:spPr bwMode="black">
            <a:xfrm>
              <a:off x="590550" y="2224088"/>
              <a:ext cx="812800" cy="344488"/>
            </a:xfrm>
            <a:custGeom>
              <a:avLst/>
              <a:gdLst>
                <a:gd name="T0" fmla="*/ 109 w 217"/>
                <a:gd name="T1" fmla="*/ 0 h 92"/>
                <a:gd name="T2" fmla="*/ 0 w 217"/>
                <a:gd name="T3" fmla="*/ 63 h 92"/>
                <a:gd name="T4" fmla="*/ 19 w 217"/>
                <a:gd name="T5" fmla="*/ 74 h 92"/>
                <a:gd name="T6" fmla="*/ 109 w 217"/>
                <a:gd name="T7" fmla="*/ 92 h 92"/>
                <a:gd name="T8" fmla="*/ 196 w 217"/>
                <a:gd name="T9" fmla="*/ 74 h 92"/>
                <a:gd name="T10" fmla="*/ 217 w 217"/>
                <a:gd name="T11" fmla="*/ 63 h 92"/>
                <a:gd name="T12" fmla="*/ 109 w 217"/>
                <a:gd name="T13" fmla="*/ 0 h 92"/>
                <a:gd name="T14" fmla="*/ 45 w 217"/>
                <a:gd name="T15" fmla="*/ 47 h 92"/>
                <a:gd name="T16" fmla="*/ 31 w 217"/>
                <a:gd name="T17" fmla="*/ 33 h 92"/>
                <a:gd name="T18" fmla="*/ 45 w 217"/>
                <a:gd name="T19" fmla="*/ 20 h 92"/>
                <a:gd name="T20" fmla="*/ 59 w 217"/>
                <a:gd name="T21" fmla="*/ 33 h 92"/>
                <a:gd name="T22" fmla="*/ 45 w 217"/>
                <a:gd name="T23" fmla="*/ 47 h 92"/>
                <a:gd name="T24" fmla="*/ 172 w 217"/>
                <a:gd name="T25" fmla="*/ 47 h 92"/>
                <a:gd name="T26" fmla="*/ 158 w 217"/>
                <a:gd name="T27" fmla="*/ 33 h 92"/>
                <a:gd name="T28" fmla="*/ 172 w 217"/>
                <a:gd name="T29" fmla="*/ 20 h 92"/>
                <a:gd name="T30" fmla="*/ 186 w 217"/>
                <a:gd name="T31" fmla="*/ 33 h 92"/>
                <a:gd name="T32" fmla="*/ 172 w 217"/>
                <a:gd name="T3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92">
                  <a:moveTo>
                    <a:pt x="109" y="0"/>
                  </a:moveTo>
                  <a:cubicBezTo>
                    <a:pt x="49" y="0"/>
                    <a:pt x="16" y="25"/>
                    <a:pt x="0" y="63"/>
                  </a:cubicBezTo>
                  <a:cubicBezTo>
                    <a:pt x="5" y="66"/>
                    <a:pt x="11" y="70"/>
                    <a:pt x="19" y="74"/>
                  </a:cubicBezTo>
                  <a:cubicBezTo>
                    <a:pt x="39" y="83"/>
                    <a:pt x="68" y="92"/>
                    <a:pt x="109" y="92"/>
                  </a:cubicBezTo>
                  <a:cubicBezTo>
                    <a:pt x="148" y="92"/>
                    <a:pt x="177" y="83"/>
                    <a:pt x="196" y="74"/>
                  </a:cubicBezTo>
                  <a:cubicBezTo>
                    <a:pt x="205" y="70"/>
                    <a:pt x="212" y="66"/>
                    <a:pt x="217" y="63"/>
                  </a:cubicBezTo>
                  <a:cubicBezTo>
                    <a:pt x="201" y="25"/>
                    <a:pt x="168" y="0"/>
                    <a:pt x="109" y="0"/>
                  </a:cubicBezTo>
                  <a:close/>
                  <a:moveTo>
                    <a:pt x="45" y="47"/>
                  </a:moveTo>
                  <a:cubicBezTo>
                    <a:pt x="37" y="47"/>
                    <a:pt x="31" y="41"/>
                    <a:pt x="31" y="33"/>
                  </a:cubicBezTo>
                  <a:cubicBezTo>
                    <a:pt x="31" y="26"/>
                    <a:pt x="37" y="20"/>
                    <a:pt x="45" y="20"/>
                  </a:cubicBezTo>
                  <a:cubicBezTo>
                    <a:pt x="53" y="20"/>
                    <a:pt x="59" y="26"/>
                    <a:pt x="59" y="33"/>
                  </a:cubicBezTo>
                  <a:cubicBezTo>
                    <a:pt x="59" y="41"/>
                    <a:pt x="53" y="47"/>
                    <a:pt x="45" y="47"/>
                  </a:cubicBezTo>
                  <a:close/>
                  <a:moveTo>
                    <a:pt x="172" y="47"/>
                  </a:moveTo>
                  <a:cubicBezTo>
                    <a:pt x="164" y="47"/>
                    <a:pt x="158" y="41"/>
                    <a:pt x="158" y="33"/>
                  </a:cubicBezTo>
                  <a:cubicBezTo>
                    <a:pt x="158" y="26"/>
                    <a:pt x="164" y="20"/>
                    <a:pt x="172" y="20"/>
                  </a:cubicBezTo>
                  <a:cubicBezTo>
                    <a:pt x="180" y="20"/>
                    <a:pt x="186" y="26"/>
                    <a:pt x="186" y="33"/>
                  </a:cubicBezTo>
                  <a:cubicBezTo>
                    <a:pt x="186" y="41"/>
                    <a:pt x="180" y="47"/>
                    <a:pt x="17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3" name="Freeform 125"/>
            <p:cNvSpPr>
              <a:spLocks/>
            </p:cNvSpPr>
            <p:nvPr/>
          </p:nvSpPr>
          <p:spPr bwMode="black">
            <a:xfrm>
              <a:off x="1403350" y="2459038"/>
              <a:ext cx="7938" cy="19050"/>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0"/>
                    <a:pt x="0" y="0"/>
                    <a:pt x="0" y="0"/>
                  </a:cubicBezTo>
                  <a:cubicBezTo>
                    <a:pt x="1" y="2"/>
                    <a:pt x="1" y="3"/>
                    <a:pt x="2" y="5"/>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4" name="Freeform 126"/>
            <p:cNvSpPr>
              <a:spLocks/>
            </p:cNvSpPr>
            <p:nvPr/>
          </p:nvSpPr>
          <p:spPr bwMode="black">
            <a:xfrm>
              <a:off x="750888" y="2006600"/>
              <a:ext cx="492125" cy="269875"/>
            </a:xfrm>
            <a:custGeom>
              <a:avLst/>
              <a:gdLst>
                <a:gd name="T0" fmla="*/ 2 w 131"/>
                <a:gd name="T1" fmla="*/ 11 h 72"/>
                <a:gd name="T2" fmla="*/ 61 w 131"/>
                <a:gd name="T3" fmla="*/ 70 h 72"/>
                <a:gd name="T4" fmla="*/ 66 w 131"/>
                <a:gd name="T5" fmla="*/ 72 h 72"/>
                <a:gd name="T6" fmla="*/ 70 w 131"/>
                <a:gd name="T7" fmla="*/ 70 h 72"/>
                <a:gd name="T8" fmla="*/ 129 w 131"/>
                <a:gd name="T9" fmla="*/ 11 h 72"/>
                <a:gd name="T10" fmla="*/ 129 w 131"/>
                <a:gd name="T11" fmla="*/ 2 h 72"/>
                <a:gd name="T12" fmla="*/ 121 w 131"/>
                <a:gd name="T13" fmla="*/ 2 h 72"/>
                <a:gd name="T14" fmla="*/ 66 w 131"/>
                <a:gd name="T15" fmla="*/ 57 h 72"/>
                <a:gd name="T16" fmla="*/ 10 w 131"/>
                <a:gd name="T17" fmla="*/ 2 h 72"/>
                <a:gd name="T18" fmla="*/ 2 w 131"/>
                <a:gd name="T19" fmla="*/ 2 h 72"/>
                <a:gd name="T20" fmla="*/ 2 w 131"/>
                <a:gd name="T2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2">
                  <a:moveTo>
                    <a:pt x="2" y="11"/>
                  </a:moveTo>
                  <a:cubicBezTo>
                    <a:pt x="61" y="70"/>
                    <a:pt x="61" y="70"/>
                    <a:pt x="61" y="70"/>
                  </a:cubicBezTo>
                  <a:cubicBezTo>
                    <a:pt x="62" y="71"/>
                    <a:pt x="64" y="72"/>
                    <a:pt x="66" y="72"/>
                  </a:cubicBezTo>
                  <a:cubicBezTo>
                    <a:pt x="67" y="72"/>
                    <a:pt x="69" y="71"/>
                    <a:pt x="70" y="70"/>
                  </a:cubicBezTo>
                  <a:cubicBezTo>
                    <a:pt x="129" y="11"/>
                    <a:pt x="129" y="11"/>
                    <a:pt x="129" y="11"/>
                  </a:cubicBezTo>
                  <a:cubicBezTo>
                    <a:pt x="131" y="8"/>
                    <a:pt x="131" y="5"/>
                    <a:pt x="129" y="2"/>
                  </a:cubicBezTo>
                  <a:cubicBezTo>
                    <a:pt x="127" y="0"/>
                    <a:pt x="123" y="0"/>
                    <a:pt x="121" y="2"/>
                  </a:cubicBezTo>
                  <a:cubicBezTo>
                    <a:pt x="66" y="57"/>
                    <a:pt x="66" y="57"/>
                    <a:pt x="66" y="57"/>
                  </a:cubicBezTo>
                  <a:cubicBezTo>
                    <a:pt x="10" y="2"/>
                    <a:pt x="10" y="2"/>
                    <a:pt x="10" y="2"/>
                  </a:cubicBezTo>
                  <a:cubicBezTo>
                    <a:pt x="8" y="0"/>
                    <a:pt x="4" y="0"/>
                    <a:pt x="2" y="2"/>
                  </a:cubicBezTo>
                  <a:cubicBezTo>
                    <a:pt x="0" y="5"/>
                    <a:pt x="0" y="8"/>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5" name="Oval 127"/>
            <p:cNvSpPr>
              <a:spLocks noChangeArrowheads="1"/>
            </p:cNvSpPr>
            <p:nvPr/>
          </p:nvSpPr>
          <p:spPr bwMode="black">
            <a:xfrm>
              <a:off x="731838"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6" name="Oval 128"/>
            <p:cNvSpPr>
              <a:spLocks noChangeArrowheads="1"/>
            </p:cNvSpPr>
            <p:nvPr/>
          </p:nvSpPr>
          <p:spPr bwMode="black">
            <a:xfrm>
              <a:off x="1174750"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7" name="Freeform 129"/>
            <p:cNvSpPr>
              <a:spLocks/>
            </p:cNvSpPr>
            <p:nvPr/>
          </p:nvSpPr>
          <p:spPr bwMode="black">
            <a:xfrm>
              <a:off x="342900" y="2549525"/>
              <a:ext cx="404813" cy="206375"/>
            </a:xfrm>
            <a:custGeom>
              <a:avLst/>
              <a:gdLst>
                <a:gd name="T0" fmla="*/ 101 w 108"/>
                <a:gd name="T1" fmla="*/ 34 h 55"/>
                <a:gd name="T2" fmla="*/ 14 w 108"/>
                <a:gd name="T3" fmla="*/ 2 h 55"/>
                <a:gd name="T4" fmla="*/ 1 w 108"/>
                <a:gd name="T5" fmla="*/ 8 h 55"/>
                <a:gd name="T6" fmla="*/ 7 w 108"/>
                <a:gd name="T7" fmla="*/ 21 h 55"/>
                <a:gd name="T8" fmla="*/ 94 w 108"/>
                <a:gd name="T9" fmla="*/ 53 h 55"/>
                <a:gd name="T10" fmla="*/ 107 w 108"/>
                <a:gd name="T11" fmla="*/ 47 h 55"/>
                <a:gd name="T12" fmla="*/ 101 w 108"/>
                <a:gd name="T13" fmla="*/ 34 h 55"/>
              </a:gdLst>
              <a:ahLst/>
              <a:cxnLst>
                <a:cxn ang="0">
                  <a:pos x="T0" y="T1"/>
                </a:cxn>
                <a:cxn ang="0">
                  <a:pos x="T2" y="T3"/>
                </a:cxn>
                <a:cxn ang="0">
                  <a:pos x="T4" y="T5"/>
                </a:cxn>
                <a:cxn ang="0">
                  <a:pos x="T6" y="T7"/>
                </a:cxn>
                <a:cxn ang="0">
                  <a:pos x="T8" y="T9"/>
                </a:cxn>
                <a:cxn ang="0">
                  <a:pos x="T10" y="T11"/>
                </a:cxn>
                <a:cxn ang="0">
                  <a:pos x="T12" y="T13"/>
                </a:cxn>
              </a:cxnLst>
              <a:rect l="0" t="0" r="r" b="b"/>
              <a:pathLst>
                <a:path w="108" h="55">
                  <a:moveTo>
                    <a:pt x="101" y="34"/>
                  </a:moveTo>
                  <a:cubicBezTo>
                    <a:pt x="14" y="2"/>
                    <a:pt x="14" y="2"/>
                    <a:pt x="14" y="2"/>
                  </a:cubicBezTo>
                  <a:cubicBezTo>
                    <a:pt x="9" y="0"/>
                    <a:pt x="3" y="3"/>
                    <a:pt x="1" y="8"/>
                  </a:cubicBezTo>
                  <a:cubicBezTo>
                    <a:pt x="0" y="13"/>
                    <a:pt x="2" y="19"/>
                    <a:pt x="7" y="21"/>
                  </a:cubicBezTo>
                  <a:cubicBezTo>
                    <a:pt x="94" y="53"/>
                    <a:pt x="94" y="53"/>
                    <a:pt x="94" y="53"/>
                  </a:cubicBezTo>
                  <a:cubicBezTo>
                    <a:pt x="99" y="55"/>
                    <a:pt x="105" y="52"/>
                    <a:pt x="107" y="47"/>
                  </a:cubicBezTo>
                  <a:cubicBezTo>
                    <a:pt x="108" y="42"/>
                    <a:pt x="106" y="36"/>
                    <a:pt x="10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8" name="Freeform 130"/>
            <p:cNvSpPr>
              <a:spLocks/>
            </p:cNvSpPr>
            <p:nvPr/>
          </p:nvSpPr>
          <p:spPr bwMode="black">
            <a:xfrm>
              <a:off x="390525" y="3063875"/>
              <a:ext cx="409575" cy="201613"/>
            </a:xfrm>
            <a:custGeom>
              <a:avLst/>
              <a:gdLst>
                <a:gd name="T0" fmla="*/ 95 w 109"/>
                <a:gd name="T1" fmla="*/ 2 h 54"/>
                <a:gd name="T2" fmla="*/ 8 w 109"/>
                <a:gd name="T3" fmla="*/ 34 h 54"/>
                <a:gd name="T4" fmla="*/ 2 w 109"/>
                <a:gd name="T5" fmla="*/ 47 h 54"/>
                <a:gd name="T6" fmla="*/ 15 w 109"/>
                <a:gd name="T7" fmla="*/ 53 h 54"/>
                <a:gd name="T8" fmla="*/ 102 w 109"/>
                <a:gd name="T9" fmla="*/ 20 h 54"/>
                <a:gd name="T10" fmla="*/ 107 w 109"/>
                <a:gd name="T11" fmla="*/ 8 h 54"/>
                <a:gd name="T12" fmla="*/ 95 w 10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95" y="2"/>
                  </a:moveTo>
                  <a:cubicBezTo>
                    <a:pt x="8" y="34"/>
                    <a:pt x="8" y="34"/>
                    <a:pt x="8" y="34"/>
                  </a:cubicBezTo>
                  <a:cubicBezTo>
                    <a:pt x="3" y="36"/>
                    <a:pt x="0" y="41"/>
                    <a:pt x="2" y="47"/>
                  </a:cubicBezTo>
                  <a:cubicBezTo>
                    <a:pt x="4" y="52"/>
                    <a:pt x="10" y="54"/>
                    <a:pt x="15" y="53"/>
                  </a:cubicBezTo>
                  <a:cubicBezTo>
                    <a:pt x="102" y="20"/>
                    <a:pt x="102" y="20"/>
                    <a:pt x="102" y="20"/>
                  </a:cubicBezTo>
                  <a:cubicBezTo>
                    <a:pt x="107" y="19"/>
                    <a:pt x="109" y="13"/>
                    <a:pt x="107" y="8"/>
                  </a:cubicBezTo>
                  <a:cubicBezTo>
                    <a:pt x="106" y="2"/>
                    <a:pt x="100" y="0"/>
                    <a:pt x="9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99" name="Freeform 131"/>
            <p:cNvSpPr>
              <a:spLocks/>
            </p:cNvSpPr>
            <p:nvPr/>
          </p:nvSpPr>
          <p:spPr bwMode="black">
            <a:xfrm>
              <a:off x="307975" y="2882900"/>
              <a:ext cx="428625" cy="76200"/>
            </a:xfrm>
            <a:custGeom>
              <a:avLst/>
              <a:gdLst>
                <a:gd name="T0" fmla="*/ 104 w 114"/>
                <a:gd name="T1" fmla="*/ 0 h 20"/>
                <a:gd name="T2" fmla="*/ 10 w 114"/>
                <a:gd name="T3" fmla="*/ 0 h 20"/>
                <a:gd name="T4" fmla="*/ 0 w 114"/>
                <a:gd name="T5" fmla="*/ 10 h 20"/>
                <a:gd name="T6" fmla="*/ 10 w 114"/>
                <a:gd name="T7" fmla="*/ 20 h 20"/>
                <a:gd name="T8" fmla="*/ 104 w 114"/>
                <a:gd name="T9" fmla="*/ 20 h 20"/>
                <a:gd name="T10" fmla="*/ 114 w 114"/>
                <a:gd name="T11" fmla="*/ 10 h 20"/>
                <a:gd name="T12" fmla="*/ 104 w 1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0"/>
                  </a:moveTo>
                  <a:cubicBezTo>
                    <a:pt x="10" y="0"/>
                    <a:pt x="10" y="0"/>
                    <a:pt x="10" y="0"/>
                  </a:cubicBezTo>
                  <a:cubicBezTo>
                    <a:pt x="5" y="0"/>
                    <a:pt x="0" y="4"/>
                    <a:pt x="0" y="10"/>
                  </a:cubicBezTo>
                  <a:cubicBezTo>
                    <a:pt x="0" y="15"/>
                    <a:pt x="5" y="20"/>
                    <a:pt x="10" y="20"/>
                  </a:cubicBezTo>
                  <a:cubicBezTo>
                    <a:pt x="104" y="20"/>
                    <a:pt x="104" y="20"/>
                    <a:pt x="104" y="20"/>
                  </a:cubicBezTo>
                  <a:cubicBezTo>
                    <a:pt x="110" y="20"/>
                    <a:pt x="114" y="15"/>
                    <a:pt x="114" y="10"/>
                  </a:cubicBezTo>
                  <a:cubicBezTo>
                    <a:pt x="114" y="4"/>
                    <a:pt x="110"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0" name="Freeform 132"/>
            <p:cNvSpPr>
              <a:spLocks/>
            </p:cNvSpPr>
            <p:nvPr/>
          </p:nvSpPr>
          <p:spPr bwMode="black">
            <a:xfrm>
              <a:off x="1246188" y="2549525"/>
              <a:ext cx="409575" cy="206375"/>
            </a:xfrm>
            <a:custGeom>
              <a:avLst/>
              <a:gdLst>
                <a:gd name="T0" fmla="*/ 14 w 109"/>
                <a:gd name="T1" fmla="*/ 53 h 55"/>
                <a:gd name="T2" fmla="*/ 101 w 109"/>
                <a:gd name="T3" fmla="*/ 21 h 55"/>
                <a:gd name="T4" fmla="*/ 107 w 109"/>
                <a:gd name="T5" fmla="*/ 8 h 55"/>
                <a:gd name="T6" fmla="*/ 94 w 109"/>
                <a:gd name="T7" fmla="*/ 2 h 55"/>
                <a:gd name="T8" fmla="*/ 7 w 109"/>
                <a:gd name="T9" fmla="*/ 34 h 55"/>
                <a:gd name="T10" fmla="*/ 2 w 109"/>
                <a:gd name="T11" fmla="*/ 47 h 55"/>
                <a:gd name="T12" fmla="*/ 14 w 10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109" h="55">
                  <a:moveTo>
                    <a:pt x="14" y="53"/>
                  </a:moveTo>
                  <a:cubicBezTo>
                    <a:pt x="101" y="21"/>
                    <a:pt x="101" y="21"/>
                    <a:pt x="101" y="21"/>
                  </a:cubicBezTo>
                  <a:cubicBezTo>
                    <a:pt x="106" y="19"/>
                    <a:pt x="109" y="13"/>
                    <a:pt x="107" y="8"/>
                  </a:cubicBezTo>
                  <a:cubicBezTo>
                    <a:pt x="105" y="3"/>
                    <a:pt x="99" y="0"/>
                    <a:pt x="94" y="2"/>
                  </a:cubicBezTo>
                  <a:cubicBezTo>
                    <a:pt x="7" y="34"/>
                    <a:pt x="7" y="34"/>
                    <a:pt x="7" y="34"/>
                  </a:cubicBezTo>
                  <a:cubicBezTo>
                    <a:pt x="2" y="36"/>
                    <a:pt x="0" y="42"/>
                    <a:pt x="2" y="47"/>
                  </a:cubicBezTo>
                  <a:cubicBezTo>
                    <a:pt x="3" y="52"/>
                    <a:pt x="9" y="55"/>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1" name="Freeform 133"/>
            <p:cNvSpPr>
              <a:spLocks/>
            </p:cNvSpPr>
            <p:nvPr/>
          </p:nvSpPr>
          <p:spPr bwMode="black">
            <a:xfrm>
              <a:off x="1193800" y="3063875"/>
              <a:ext cx="409575" cy="201613"/>
            </a:xfrm>
            <a:custGeom>
              <a:avLst/>
              <a:gdLst>
                <a:gd name="T0" fmla="*/ 8 w 109"/>
                <a:gd name="T1" fmla="*/ 20 h 54"/>
                <a:gd name="T2" fmla="*/ 94 w 109"/>
                <a:gd name="T3" fmla="*/ 53 h 54"/>
                <a:gd name="T4" fmla="*/ 107 w 109"/>
                <a:gd name="T5" fmla="*/ 47 h 54"/>
                <a:gd name="T6" fmla="*/ 101 w 109"/>
                <a:gd name="T7" fmla="*/ 34 h 54"/>
                <a:gd name="T8" fmla="*/ 14 w 109"/>
                <a:gd name="T9" fmla="*/ 2 h 54"/>
                <a:gd name="T10" fmla="*/ 2 w 109"/>
                <a:gd name="T11" fmla="*/ 8 h 54"/>
                <a:gd name="T12" fmla="*/ 8 w 109"/>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8" y="20"/>
                  </a:moveTo>
                  <a:cubicBezTo>
                    <a:pt x="94" y="53"/>
                    <a:pt x="94" y="53"/>
                    <a:pt x="94" y="53"/>
                  </a:cubicBezTo>
                  <a:cubicBezTo>
                    <a:pt x="99" y="54"/>
                    <a:pt x="105" y="52"/>
                    <a:pt x="107" y="47"/>
                  </a:cubicBezTo>
                  <a:cubicBezTo>
                    <a:pt x="109" y="41"/>
                    <a:pt x="106" y="36"/>
                    <a:pt x="101" y="34"/>
                  </a:cubicBezTo>
                  <a:cubicBezTo>
                    <a:pt x="14" y="2"/>
                    <a:pt x="14" y="2"/>
                    <a:pt x="14" y="2"/>
                  </a:cubicBezTo>
                  <a:cubicBezTo>
                    <a:pt x="9" y="0"/>
                    <a:pt x="4" y="2"/>
                    <a:pt x="2" y="8"/>
                  </a:cubicBezTo>
                  <a:cubicBezTo>
                    <a:pt x="0" y="13"/>
                    <a:pt x="2" y="19"/>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sp>
          <p:nvSpPr>
            <p:cNvPr id="102" name="Freeform 134"/>
            <p:cNvSpPr>
              <a:spLocks/>
            </p:cNvSpPr>
            <p:nvPr/>
          </p:nvSpPr>
          <p:spPr bwMode="black">
            <a:xfrm>
              <a:off x="1257300" y="2882900"/>
              <a:ext cx="428625" cy="76200"/>
            </a:xfrm>
            <a:custGeom>
              <a:avLst/>
              <a:gdLst>
                <a:gd name="T0" fmla="*/ 10 w 114"/>
                <a:gd name="T1" fmla="*/ 20 h 20"/>
                <a:gd name="T2" fmla="*/ 104 w 114"/>
                <a:gd name="T3" fmla="*/ 20 h 20"/>
                <a:gd name="T4" fmla="*/ 114 w 114"/>
                <a:gd name="T5" fmla="*/ 10 h 20"/>
                <a:gd name="T6" fmla="*/ 104 w 114"/>
                <a:gd name="T7" fmla="*/ 0 h 20"/>
                <a:gd name="T8" fmla="*/ 10 w 114"/>
                <a:gd name="T9" fmla="*/ 0 h 20"/>
                <a:gd name="T10" fmla="*/ 0 w 114"/>
                <a:gd name="T11" fmla="*/ 10 h 20"/>
                <a:gd name="T12" fmla="*/ 10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 y="20"/>
                  </a:moveTo>
                  <a:cubicBezTo>
                    <a:pt x="104" y="20"/>
                    <a:pt x="104" y="20"/>
                    <a:pt x="104" y="20"/>
                  </a:cubicBezTo>
                  <a:cubicBezTo>
                    <a:pt x="109" y="20"/>
                    <a:pt x="114" y="15"/>
                    <a:pt x="114" y="10"/>
                  </a:cubicBezTo>
                  <a:cubicBezTo>
                    <a:pt x="114" y="4"/>
                    <a:pt x="109" y="0"/>
                    <a:pt x="104" y="0"/>
                  </a:cubicBezTo>
                  <a:cubicBezTo>
                    <a:pt x="10" y="0"/>
                    <a:pt x="10" y="0"/>
                    <a:pt x="10" y="0"/>
                  </a:cubicBezTo>
                  <a:cubicBezTo>
                    <a:pt x="4" y="0"/>
                    <a:pt x="0" y="4"/>
                    <a:pt x="0" y="10"/>
                  </a:cubicBezTo>
                  <a:cubicBezTo>
                    <a:pt x="0" y="15"/>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lnSpc>
                  <a:spcPct val="90000"/>
                </a:lnSpc>
              </a:pPr>
              <a:endParaRPr lang="en-US" sz="1599">
                <a:solidFill>
                  <a:srgbClr val="FFFFFF"/>
                </a:solidFill>
                <a:latin typeface="Segoe UI"/>
              </a:endParaRPr>
            </a:p>
          </p:txBody>
        </p:sp>
      </p:grpSp>
      <p:sp>
        <p:nvSpPr>
          <p:cNvPr id="198" name="Freeform 13"/>
          <p:cNvSpPr>
            <a:spLocks noChangeAspect="1" noEditPoints="1"/>
          </p:cNvSpPr>
          <p:nvPr/>
        </p:nvSpPr>
        <p:spPr bwMode="auto">
          <a:xfrm>
            <a:off x="4969633"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199" name="Freeform 13"/>
          <p:cNvSpPr>
            <a:spLocks noChangeAspect="1" noEditPoints="1"/>
          </p:cNvSpPr>
          <p:nvPr/>
        </p:nvSpPr>
        <p:spPr bwMode="auto">
          <a:xfrm>
            <a:off x="5834296"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200" name="Freeform 13"/>
          <p:cNvSpPr>
            <a:spLocks noChangeAspect="1" noEditPoints="1"/>
          </p:cNvSpPr>
          <p:nvPr/>
        </p:nvSpPr>
        <p:spPr bwMode="auto">
          <a:xfrm>
            <a:off x="6698959" y="2302198"/>
            <a:ext cx="767883" cy="343455"/>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a:p>
        </p:txBody>
      </p:sp>
    </p:spTree>
    <p:extLst>
      <p:ext uri="{BB962C8B-B14F-4D97-AF65-F5344CB8AC3E}">
        <p14:creationId xmlns:p14="http://schemas.microsoft.com/office/powerpoint/2010/main" val="2403028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1"/>
                                        </p:tgtEl>
                                        <p:attrNameLst>
                                          <p:attrName>style.visibility</p:attrName>
                                        </p:attrNameLst>
                                      </p:cBhvr>
                                      <p:to>
                                        <p:strVal val="visible"/>
                                      </p:to>
                                    </p:set>
                                    <p:animEffect transition="in" filter="fade">
                                      <p:cBhvr>
                                        <p:cTn id="10" dur="500"/>
                                        <p:tgtEl>
                                          <p:spTgt spid="83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700"/>
                                        <p:tgtEl>
                                          <p:spTgt spid="17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700"/>
                                        <p:tgtEl>
                                          <p:spTgt spid="162"/>
                                        </p:tgtEl>
                                      </p:cBhvr>
                                    </p:animEffect>
                                  </p:childTnLst>
                                </p:cTn>
                              </p:par>
                            </p:childTnLst>
                          </p:cTn>
                        </p:par>
                        <p:par>
                          <p:cTn id="17" fill="hold">
                            <p:stCondLst>
                              <p:cond delay="1200"/>
                            </p:stCondLst>
                            <p:childTnLst>
                              <p:par>
                                <p:cTn id="18" presetID="22" presetClass="entr" presetSubtype="2"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par>
                                <p:cTn id="21" presetID="22" presetClass="entr" presetSubtype="2"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childTnLst>
                          </p:cTn>
                        </p:par>
                        <p:par>
                          <p:cTn id="24" fill="hold">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fade">
                                      <p:cBhvr>
                                        <p:cTn id="27" dur="750"/>
                                        <p:tgtEl>
                                          <p:spTgt spid="18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750"/>
                                        <p:tgtEl>
                                          <p:spTgt spid="18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80"/>
                                        </p:tgtEl>
                                        <p:attrNameLst>
                                          <p:attrName>style.visibility</p:attrName>
                                        </p:attrNameLst>
                                      </p:cBhvr>
                                      <p:to>
                                        <p:strVal val="visible"/>
                                      </p:to>
                                    </p:set>
                                    <p:animEffect transition="in" filter="fade">
                                      <p:cBhvr>
                                        <p:cTn id="33" dur="750"/>
                                        <p:tgtEl>
                                          <p:spTgt spid="18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6"/>
                                        </p:tgtEl>
                                        <p:attrNameLst>
                                          <p:attrName>style.visibility</p:attrName>
                                        </p:attrNameLst>
                                      </p:cBhvr>
                                      <p:to>
                                        <p:strVal val="visible"/>
                                      </p:to>
                                    </p:set>
                                    <p:animEffect transition="in" filter="fade">
                                      <p:cBhvr>
                                        <p:cTn id="36" dur="750"/>
                                        <p:tgtEl>
                                          <p:spTgt spid="18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85"/>
                                        </p:tgtEl>
                                        <p:attrNameLst>
                                          <p:attrName>style.visibility</p:attrName>
                                        </p:attrNameLst>
                                      </p:cBhvr>
                                      <p:to>
                                        <p:strVal val="visible"/>
                                      </p:to>
                                    </p:set>
                                    <p:animEffect transition="in" filter="fade">
                                      <p:cBhvr>
                                        <p:cTn id="39" dur="750"/>
                                        <p:tgtEl>
                                          <p:spTgt spid="18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84"/>
                                        </p:tgtEl>
                                        <p:attrNameLst>
                                          <p:attrName>style.visibility</p:attrName>
                                        </p:attrNameLst>
                                      </p:cBhvr>
                                      <p:to>
                                        <p:strVal val="visible"/>
                                      </p:to>
                                    </p:set>
                                    <p:animEffect transition="in" filter="fade">
                                      <p:cBhvr>
                                        <p:cTn id="42" dur="750"/>
                                        <p:tgtEl>
                                          <p:spTgt spid="1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92"/>
                                        </p:tgtEl>
                                        <p:attrNameLst>
                                          <p:attrName>style.visibility</p:attrName>
                                        </p:attrNameLst>
                                      </p:cBhvr>
                                      <p:to>
                                        <p:strVal val="visible"/>
                                      </p:to>
                                    </p:set>
                                    <p:animEffect transition="in" filter="wipe(right)">
                                      <p:cBhvr>
                                        <p:cTn id="47" dur="500"/>
                                        <p:tgtEl>
                                          <p:spTgt spid="49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96"/>
                                        </p:tgtEl>
                                        <p:attrNameLst>
                                          <p:attrName>style.visibility</p:attrName>
                                        </p:attrNameLst>
                                      </p:cBhvr>
                                      <p:to>
                                        <p:strVal val="visible"/>
                                      </p:to>
                                    </p:set>
                                    <p:animEffect transition="in" filter="fade">
                                      <p:cBhvr>
                                        <p:cTn id="51" dur="500"/>
                                        <p:tgtEl>
                                          <p:spTgt spid="4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497"/>
                                        </p:tgtEl>
                                        <p:attrNameLst>
                                          <p:attrName>style.visibility</p:attrName>
                                        </p:attrNameLst>
                                      </p:cBhvr>
                                      <p:to>
                                        <p:strVal val="visible"/>
                                      </p:to>
                                    </p:set>
                                    <p:animEffect transition="in" filter="wipe(right)">
                                      <p:cBhvr>
                                        <p:cTn id="56" dur="500"/>
                                        <p:tgtEl>
                                          <p:spTgt spid="49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00"/>
                                        </p:tgtEl>
                                        <p:attrNameLst>
                                          <p:attrName>style.visibility</p:attrName>
                                        </p:attrNameLst>
                                      </p:cBhvr>
                                      <p:to>
                                        <p:strVal val="visible"/>
                                      </p:to>
                                    </p:set>
                                    <p:animEffect transition="in" filter="fade">
                                      <p:cBhvr>
                                        <p:cTn id="60" dur="500"/>
                                        <p:tgtEl>
                                          <p:spTgt spid="50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2"/>
                                        </p:tgtEl>
                                        <p:attrNameLst>
                                          <p:attrName>style.visibility</p:attrName>
                                        </p:attrNameLst>
                                      </p:cBhvr>
                                      <p:to>
                                        <p:strVal val="visible"/>
                                      </p:to>
                                    </p:set>
                                    <p:animEffect transition="in" filter="fade">
                                      <p:cBhvr>
                                        <p:cTn id="63" dur="750"/>
                                        <p:tgtEl>
                                          <p:spTgt spid="142"/>
                                        </p:tgtEl>
                                      </p:cBhvr>
                                    </p:animEffect>
                                  </p:childTnLst>
                                </p:cTn>
                              </p:par>
                              <p:par>
                                <p:cTn id="64" presetID="10" presetClass="exit" presetSubtype="0" fill="hold" grpId="0" nodeType="withEffect">
                                  <p:stCondLst>
                                    <p:cond delay="0"/>
                                  </p:stCondLst>
                                  <p:childTnLst>
                                    <p:animEffect transition="out" filter="fade">
                                      <p:cBhvr>
                                        <p:cTn id="65" dur="750"/>
                                        <p:tgtEl>
                                          <p:spTgt spid="154"/>
                                        </p:tgtEl>
                                      </p:cBhvr>
                                    </p:animEffect>
                                    <p:set>
                                      <p:cBhvr>
                                        <p:cTn id="66" dur="1" fill="hold">
                                          <p:stCondLst>
                                            <p:cond delay="749"/>
                                          </p:stCondLst>
                                        </p:cTn>
                                        <p:tgtEl>
                                          <p:spTgt spid="154"/>
                                        </p:tgtEl>
                                        <p:attrNameLst>
                                          <p:attrName>style.visibility</p:attrName>
                                        </p:attrNameLst>
                                      </p:cBhvr>
                                      <p:to>
                                        <p:strVal val="hidden"/>
                                      </p:to>
                                    </p:se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164"/>
                                        </p:tgtEl>
                                        <p:attrNameLst>
                                          <p:attrName>style.visibility</p:attrName>
                                        </p:attrNameLst>
                                      </p:cBhvr>
                                      <p:to>
                                        <p:strVal val="visible"/>
                                      </p:to>
                                    </p:set>
                                    <p:animEffect transition="in" filter="fade">
                                      <p:cBhvr>
                                        <p:cTn id="70" dur="500"/>
                                        <p:tgtEl>
                                          <p:spTgt spid="164"/>
                                        </p:tgtEl>
                                      </p:cBhvr>
                                    </p:animEffect>
                                  </p:childTnLst>
                                </p:cTn>
                              </p:par>
                            </p:childTnLst>
                          </p:cTn>
                        </p:par>
                        <p:par>
                          <p:cTn id="71" fill="hold">
                            <p:stCondLst>
                              <p:cond delay="1750"/>
                            </p:stCondLst>
                            <p:childTnLst>
                              <p:par>
                                <p:cTn id="72" presetID="10" presetClass="entr" presetSubtype="0" fill="hold" grpId="0" nodeType="afterEffect">
                                  <p:stCondLst>
                                    <p:cond delay="0"/>
                                  </p:stCondLst>
                                  <p:childTnLst>
                                    <p:set>
                                      <p:cBhvr>
                                        <p:cTn id="73" dur="1" fill="hold">
                                          <p:stCondLst>
                                            <p:cond delay="0"/>
                                          </p:stCondLst>
                                        </p:cTn>
                                        <p:tgtEl>
                                          <p:spTgt spid="197"/>
                                        </p:tgtEl>
                                        <p:attrNameLst>
                                          <p:attrName>style.visibility</p:attrName>
                                        </p:attrNameLst>
                                      </p:cBhvr>
                                      <p:to>
                                        <p:strVal val="visible"/>
                                      </p:to>
                                    </p:set>
                                    <p:animEffect transition="in" filter="fade">
                                      <p:cBhvr>
                                        <p:cTn id="74" dur="750"/>
                                        <p:tgtEl>
                                          <p:spTgt spid="197"/>
                                        </p:tgtEl>
                                      </p:cBhvr>
                                    </p:animEffect>
                                  </p:childTnLst>
                                </p:cTn>
                              </p:par>
                              <p:par>
                                <p:cTn id="75" presetID="10" presetClass="exit" presetSubtype="0" fill="hold" grpId="1" nodeType="withEffect">
                                  <p:stCondLst>
                                    <p:cond delay="250"/>
                                  </p:stCondLst>
                                  <p:childTnLst>
                                    <p:animEffect transition="out" filter="fade">
                                      <p:cBhvr>
                                        <p:cTn id="76" dur="500"/>
                                        <p:tgtEl>
                                          <p:spTgt spid="182"/>
                                        </p:tgtEl>
                                      </p:cBhvr>
                                    </p:animEffect>
                                    <p:set>
                                      <p:cBhvr>
                                        <p:cTn id="77" dur="1" fill="hold">
                                          <p:stCondLst>
                                            <p:cond delay="499"/>
                                          </p:stCondLst>
                                        </p:cTn>
                                        <p:tgtEl>
                                          <p:spTgt spid="182"/>
                                        </p:tgtEl>
                                        <p:attrNameLst>
                                          <p:attrName>style.visibility</p:attrName>
                                        </p:attrNameLst>
                                      </p:cBhvr>
                                      <p:to>
                                        <p:strVal val="hidden"/>
                                      </p:to>
                                    </p:set>
                                  </p:childTnLst>
                                </p:cTn>
                              </p:par>
                            </p:childTnLst>
                          </p:cTn>
                        </p:par>
                        <p:par>
                          <p:cTn id="78" fill="hold">
                            <p:stCondLst>
                              <p:cond delay="2500"/>
                            </p:stCondLst>
                            <p:childTnLst>
                              <p:par>
                                <p:cTn id="79" presetID="10" presetClass="entr" presetSubtype="0" fill="hold" grpId="0" nodeType="afterEffect">
                                  <p:stCondLst>
                                    <p:cond delay="0"/>
                                  </p:stCondLst>
                                  <p:childTnLst>
                                    <p:set>
                                      <p:cBhvr>
                                        <p:cTn id="80" dur="1" fill="hold">
                                          <p:stCondLst>
                                            <p:cond delay="0"/>
                                          </p:stCondLst>
                                        </p:cTn>
                                        <p:tgtEl>
                                          <p:spTgt spid="196"/>
                                        </p:tgtEl>
                                        <p:attrNameLst>
                                          <p:attrName>style.visibility</p:attrName>
                                        </p:attrNameLst>
                                      </p:cBhvr>
                                      <p:to>
                                        <p:strVal val="visible"/>
                                      </p:to>
                                    </p:set>
                                    <p:animEffect transition="in" filter="fade">
                                      <p:cBhvr>
                                        <p:cTn id="81" dur="750"/>
                                        <p:tgtEl>
                                          <p:spTgt spid="196"/>
                                        </p:tgtEl>
                                      </p:cBhvr>
                                    </p:animEffect>
                                  </p:childTnLst>
                                </p:cTn>
                              </p:par>
                              <p:par>
                                <p:cTn id="82" presetID="10" presetClass="exit" presetSubtype="0" fill="hold" grpId="1" nodeType="withEffect">
                                  <p:stCondLst>
                                    <p:cond delay="250"/>
                                  </p:stCondLst>
                                  <p:childTnLst>
                                    <p:animEffect transition="out" filter="fade">
                                      <p:cBhvr>
                                        <p:cTn id="83" dur="500"/>
                                        <p:tgtEl>
                                          <p:spTgt spid="181"/>
                                        </p:tgtEl>
                                      </p:cBhvr>
                                    </p:animEffect>
                                    <p:set>
                                      <p:cBhvr>
                                        <p:cTn id="84" dur="1" fill="hold">
                                          <p:stCondLst>
                                            <p:cond delay="499"/>
                                          </p:stCondLst>
                                        </p:cTn>
                                        <p:tgtEl>
                                          <p:spTgt spid="181"/>
                                        </p:tgtEl>
                                        <p:attrNameLst>
                                          <p:attrName>style.visibility</p:attrName>
                                        </p:attrNameLst>
                                      </p:cBhvr>
                                      <p:to>
                                        <p:strVal val="hidden"/>
                                      </p:to>
                                    </p:set>
                                  </p:childTnLst>
                                </p:cTn>
                              </p:par>
                            </p:childTnLst>
                          </p:cTn>
                        </p:par>
                        <p:par>
                          <p:cTn id="85" fill="hold">
                            <p:stCondLst>
                              <p:cond delay="3250"/>
                            </p:stCondLst>
                            <p:childTnLst>
                              <p:par>
                                <p:cTn id="86" presetID="10" presetClass="entr" presetSubtype="0" fill="hold" grpId="0" nodeType="afterEffect">
                                  <p:stCondLst>
                                    <p:cond delay="0"/>
                                  </p:stCondLst>
                                  <p:childTnLst>
                                    <p:set>
                                      <p:cBhvr>
                                        <p:cTn id="87" dur="1" fill="hold">
                                          <p:stCondLst>
                                            <p:cond delay="0"/>
                                          </p:stCondLst>
                                        </p:cTn>
                                        <p:tgtEl>
                                          <p:spTgt spid="195"/>
                                        </p:tgtEl>
                                        <p:attrNameLst>
                                          <p:attrName>style.visibility</p:attrName>
                                        </p:attrNameLst>
                                      </p:cBhvr>
                                      <p:to>
                                        <p:strVal val="visible"/>
                                      </p:to>
                                    </p:set>
                                    <p:animEffect transition="in" filter="fade">
                                      <p:cBhvr>
                                        <p:cTn id="88" dur="750"/>
                                        <p:tgtEl>
                                          <p:spTgt spid="195"/>
                                        </p:tgtEl>
                                      </p:cBhvr>
                                    </p:animEffect>
                                  </p:childTnLst>
                                </p:cTn>
                              </p:par>
                              <p:par>
                                <p:cTn id="89" presetID="10" presetClass="exit" presetSubtype="0" fill="hold" grpId="1" nodeType="withEffect">
                                  <p:stCondLst>
                                    <p:cond delay="250"/>
                                  </p:stCondLst>
                                  <p:childTnLst>
                                    <p:animEffect transition="out" filter="fade">
                                      <p:cBhvr>
                                        <p:cTn id="90" dur="500"/>
                                        <p:tgtEl>
                                          <p:spTgt spid="180"/>
                                        </p:tgtEl>
                                      </p:cBhvr>
                                    </p:animEffect>
                                    <p:set>
                                      <p:cBhvr>
                                        <p:cTn id="91" dur="1" fill="hold">
                                          <p:stCondLst>
                                            <p:cond delay="499"/>
                                          </p:stCondLst>
                                        </p:cTn>
                                        <p:tgtEl>
                                          <p:spTgt spid="18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fade">
                                      <p:cBhvr>
                                        <p:cTn id="96" dur="750"/>
                                        <p:tgtEl>
                                          <p:spTgt spid="85"/>
                                        </p:tgtEl>
                                      </p:cBhvr>
                                    </p:animEffect>
                                  </p:childTnLst>
                                </p:cTn>
                              </p:par>
                              <p:par>
                                <p:cTn id="97" presetID="10" presetClass="entr" presetSubtype="0" fill="hold" nodeType="withEffect">
                                  <p:stCondLst>
                                    <p:cond delay="25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750"/>
                                        <p:tgtEl>
                                          <p:spTgt spid="103"/>
                                        </p:tgtEl>
                                      </p:cBhvr>
                                    </p:animEffect>
                                  </p:childTnLst>
                                </p:cTn>
                              </p:par>
                              <p:par>
                                <p:cTn id="100" presetID="10" presetClass="entr" presetSubtype="0" fill="hold" nodeType="withEffect">
                                  <p:stCondLst>
                                    <p:cond delay="500"/>
                                  </p:stCondLst>
                                  <p:childTnLst>
                                    <p:set>
                                      <p:cBhvr>
                                        <p:cTn id="101" dur="1" fill="hold">
                                          <p:stCondLst>
                                            <p:cond delay="0"/>
                                          </p:stCondLst>
                                        </p:cTn>
                                        <p:tgtEl>
                                          <p:spTgt spid="121"/>
                                        </p:tgtEl>
                                        <p:attrNameLst>
                                          <p:attrName>style.visibility</p:attrName>
                                        </p:attrNameLst>
                                      </p:cBhvr>
                                      <p:to>
                                        <p:strVal val="visible"/>
                                      </p:to>
                                    </p:set>
                                    <p:animEffect transition="in" filter="fade">
                                      <p:cBhvr>
                                        <p:cTn id="102" dur="750"/>
                                        <p:tgtEl>
                                          <p:spTgt spid="1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00"/>
                                        </p:tgtEl>
                                        <p:attrNameLst>
                                          <p:attrName>style.visibility</p:attrName>
                                        </p:attrNameLst>
                                      </p:cBhvr>
                                      <p:to>
                                        <p:strVal val="visible"/>
                                      </p:to>
                                    </p:set>
                                    <p:animEffect transition="in" filter="fade">
                                      <p:cBhvr>
                                        <p:cTn id="107" dur="500"/>
                                        <p:tgtEl>
                                          <p:spTgt spid="200"/>
                                        </p:tgtEl>
                                      </p:cBhvr>
                                    </p:animEffect>
                                  </p:childTnLst>
                                </p:cTn>
                              </p:par>
                              <p:par>
                                <p:cTn id="108" presetID="10" presetClass="exit" presetSubtype="0" fill="hold" nodeType="withEffect">
                                  <p:stCondLst>
                                    <p:cond delay="250"/>
                                  </p:stCondLst>
                                  <p:childTnLst>
                                    <p:animEffect transition="out" filter="fade">
                                      <p:cBhvr>
                                        <p:cTn id="109" dur="500"/>
                                        <p:tgtEl>
                                          <p:spTgt spid="85"/>
                                        </p:tgtEl>
                                      </p:cBhvr>
                                    </p:animEffect>
                                    <p:set>
                                      <p:cBhvr>
                                        <p:cTn id="110" dur="1" fill="hold">
                                          <p:stCondLst>
                                            <p:cond delay="499"/>
                                          </p:stCondLst>
                                        </p:cTn>
                                        <p:tgtEl>
                                          <p:spTgt spid="85"/>
                                        </p:tgtEl>
                                        <p:attrNameLst>
                                          <p:attrName>style.visibility</p:attrName>
                                        </p:attrNameLst>
                                      </p:cBhvr>
                                      <p:to>
                                        <p:strVal val="hidden"/>
                                      </p:to>
                                    </p:set>
                                  </p:childTnLst>
                                </p:cTn>
                              </p:par>
                              <p:par>
                                <p:cTn id="111" presetID="10" presetClass="exit" presetSubtype="0" fill="hold" grpId="1" nodeType="withEffect">
                                  <p:stCondLst>
                                    <p:cond delay="250"/>
                                  </p:stCondLst>
                                  <p:childTnLst>
                                    <p:animEffect transition="out" filter="fade">
                                      <p:cBhvr>
                                        <p:cTn id="112" dur="500"/>
                                        <p:tgtEl>
                                          <p:spTgt spid="197"/>
                                        </p:tgtEl>
                                      </p:cBhvr>
                                    </p:animEffect>
                                    <p:set>
                                      <p:cBhvr>
                                        <p:cTn id="113" dur="1" fill="hold">
                                          <p:stCondLst>
                                            <p:cond delay="499"/>
                                          </p:stCondLst>
                                        </p:cTn>
                                        <p:tgtEl>
                                          <p:spTgt spid="197"/>
                                        </p:tgtEl>
                                        <p:attrNameLst>
                                          <p:attrName>style.visibility</p:attrName>
                                        </p:attrNameLst>
                                      </p:cBhvr>
                                      <p:to>
                                        <p:strVal val="hidden"/>
                                      </p:to>
                                    </p:set>
                                  </p:childTnLst>
                                </p:cTn>
                              </p:par>
                            </p:childTnLst>
                          </p:cTn>
                        </p:par>
                        <p:par>
                          <p:cTn id="114" fill="hold">
                            <p:stCondLst>
                              <p:cond delay="750"/>
                            </p:stCondLst>
                            <p:childTnLst>
                              <p:par>
                                <p:cTn id="115" presetID="10" presetClass="entr" presetSubtype="0" fill="hold" grpId="0" nodeType="afterEffect">
                                  <p:stCondLst>
                                    <p:cond delay="0"/>
                                  </p:stCondLst>
                                  <p:childTnLst>
                                    <p:set>
                                      <p:cBhvr>
                                        <p:cTn id="116" dur="1" fill="hold">
                                          <p:stCondLst>
                                            <p:cond delay="0"/>
                                          </p:stCondLst>
                                        </p:cTn>
                                        <p:tgtEl>
                                          <p:spTgt spid="199"/>
                                        </p:tgtEl>
                                        <p:attrNameLst>
                                          <p:attrName>style.visibility</p:attrName>
                                        </p:attrNameLst>
                                      </p:cBhvr>
                                      <p:to>
                                        <p:strVal val="visible"/>
                                      </p:to>
                                    </p:set>
                                    <p:animEffect transition="in" filter="fade">
                                      <p:cBhvr>
                                        <p:cTn id="117" dur="500"/>
                                        <p:tgtEl>
                                          <p:spTgt spid="199"/>
                                        </p:tgtEl>
                                      </p:cBhvr>
                                    </p:animEffect>
                                  </p:childTnLst>
                                </p:cTn>
                              </p:par>
                              <p:par>
                                <p:cTn id="118" presetID="10" presetClass="exit" presetSubtype="0" fill="hold" grpId="1" nodeType="withEffect">
                                  <p:stCondLst>
                                    <p:cond delay="250"/>
                                  </p:stCondLst>
                                  <p:childTnLst>
                                    <p:animEffect transition="out" filter="fade">
                                      <p:cBhvr>
                                        <p:cTn id="119" dur="500"/>
                                        <p:tgtEl>
                                          <p:spTgt spid="196"/>
                                        </p:tgtEl>
                                      </p:cBhvr>
                                    </p:animEffect>
                                    <p:set>
                                      <p:cBhvr>
                                        <p:cTn id="120" dur="1" fill="hold">
                                          <p:stCondLst>
                                            <p:cond delay="499"/>
                                          </p:stCondLst>
                                        </p:cTn>
                                        <p:tgtEl>
                                          <p:spTgt spid="196"/>
                                        </p:tgtEl>
                                        <p:attrNameLst>
                                          <p:attrName>style.visibility</p:attrName>
                                        </p:attrNameLst>
                                      </p:cBhvr>
                                      <p:to>
                                        <p:strVal val="hidden"/>
                                      </p:to>
                                    </p:set>
                                  </p:childTnLst>
                                </p:cTn>
                              </p:par>
                              <p:par>
                                <p:cTn id="121" presetID="10" presetClass="exit" presetSubtype="0" fill="hold" nodeType="withEffect">
                                  <p:stCondLst>
                                    <p:cond delay="250"/>
                                  </p:stCondLst>
                                  <p:childTnLst>
                                    <p:animEffect transition="out" filter="fade">
                                      <p:cBhvr>
                                        <p:cTn id="122" dur="500"/>
                                        <p:tgtEl>
                                          <p:spTgt spid="103"/>
                                        </p:tgtEl>
                                      </p:cBhvr>
                                    </p:animEffect>
                                    <p:set>
                                      <p:cBhvr>
                                        <p:cTn id="123" dur="1" fill="hold">
                                          <p:stCondLst>
                                            <p:cond delay="499"/>
                                          </p:stCondLst>
                                        </p:cTn>
                                        <p:tgtEl>
                                          <p:spTgt spid="103"/>
                                        </p:tgtEl>
                                        <p:attrNameLst>
                                          <p:attrName>style.visibility</p:attrName>
                                        </p:attrNameLst>
                                      </p:cBhvr>
                                      <p:to>
                                        <p:strVal val="hidden"/>
                                      </p:to>
                                    </p:set>
                                  </p:childTnLst>
                                </p:cTn>
                              </p:par>
                            </p:childTnLst>
                          </p:cTn>
                        </p:par>
                        <p:par>
                          <p:cTn id="124" fill="hold">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198"/>
                                        </p:tgtEl>
                                        <p:attrNameLst>
                                          <p:attrName>style.visibility</p:attrName>
                                        </p:attrNameLst>
                                      </p:cBhvr>
                                      <p:to>
                                        <p:strVal val="visible"/>
                                      </p:to>
                                    </p:set>
                                    <p:animEffect transition="in" filter="fade">
                                      <p:cBhvr>
                                        <p:cTn id="127" dur="500"/>
                                        <p:tgtEl>
                                          <p:spTgt spid="198"/>
                                        </p:tgtEl>
                                      </p:cBhvr>
                                    </p:animEffect>
                                  </p:childTnLst>
                                </p:cTn>
                              </p:par>
                              <p:par>
                                <p:cTn id="128" presetID="10" presetClass="exit" presetSubtype="0" fill="hold" grpId="1" nodeType="withEffect">
                                  <p:stCondLst>
                                    <p:cond delay="250"/>
                                  </p:stCondLst>
                                  <p:childTnLst>
                                    <p:animEffect transition="out" filter="fade">
                                      <p:cBhvr>
                                        <p:cTn id="129" dur="500"/>
                                        <p:tgtEl>
                                          <p:spTgt spid="195"/>
                                        </p:tgtEl>
                                      </p:cBhvr>
                                    </p:animEffect>
                                    <p:set>
                                      <p:cBhvr>
                                        <p:cTn id="130" dur="1" fill="hold">
                                          <p:stCondLst>
                                            <p:cond delay="499"/>
                                          </p:stCondLst>
                                        </p:cTn>
                                        <p:tgtEl>
                                          <p:spTgt spid="195"/>
                                        </p:tgtEl>
                                        <p:attrNameLst>
                                          <p:attrName>style.visibility</p:attrName>
                                        </p:attrNameLst>
                                      </p:cBhvr>
                                      <p:to>
                                        <p:strVal val="hidden"/>
                                      </p:to>
                                    </p:set>
                                  </p:childTnLst>
                                </p:cTn>
                              </p:par>
                              <p:par>
                                <p:cTn id="131" presetID="10" presetClass="exit" presetSubtype="0" fill="hold" nodeType="withEffect">
                                  <p:stCondLst>
                                    <p:cond delay="250"/>
                                  </p:stCondLst>
                                  <p:childTnLst>
                                    <p:animEffect transition="out" filter="fade">
                                      <p:cBhvr>
                                        <p:cTn id="132" dur="500"/>
                                        <p:tgtEl>
                                          <p:spTgt spid="121"/>
                                        </p:tgtEl>
                                      </p:cBhvr>
                                    </p:animEffect>
                                    <p:set>
                                      <p:cBhvr>
                                        <p:cTn id="133" dur="1" fill="hold">
                                          <p:stCondLst>
                                            <p:cond delay="499"/>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496" grpId="0"/>
      <p:bldP spid="500" grpId="0"/>
      <p:bldP spid="831" grpId="0" animBg="1"/>
      <p:bldP spid="142" grpId="0" animBg="1"/>
      <p:bldP spid="162" grpId="0" animBg="1"/>
      <p:bldP spid="164" grpId="0" animBg="1"/>
      <p:bldP spid="177" grpId="0" animBg="1"/>
      <p:bldP spid="180" grpId="0" animBg="1"/>
      <p:bldP spid="180" grpId="1" animBg="1"/>
      <p:bldP spid="181" grpId="0" animBg="1"/>
      <p:bldP spid="181" grpId="1" animBg="1"/>
      <p:bldP spid="182" grpId="0" animBg="1"/>
      <p:bldP spid="182" grpId="1" animBg="1"/>
      <p:bldP spid="184" grpId="0" animBg="1"/>
      <p:bldP spid="185" grpId="0" animBg="1"/>
      <p:bldP spid="186" grpId="0" animBg="1"/>
      <p:bldP spid="195" grpId="0" animBg="1"/>
      <p:bldP spid="195" grpId="1" animBg="1"/>
      <p:bldP spid="196" grpId="0" animBg="1"/>
      <p:bldP spid="196" grpId="1" animBg="1"/>
      <p:bldP spid="197" grpId="0" animBg="1"/>
      <p:bldP spid="197" grpId="1" animBg="1"/>
      <p:bldP spid="198" grpId="0" animBg="1"/>
      <p:bldP spid="199" grpId="0" animBg="1"/>
      <p:bldP spid="2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8787" cy="917575"/>
          </a:xfrm>
        </p:spPr>
        <p:txBody>
          <a:bodyPr/>
          <a:lstStyle/>
          <a:p>
            <a:r>
              <a:rPr lang="en-US" dirty="0"/>
              <a:t>Container OS environments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grpSp>
        <p:nvGrpSpPr>
          <p:cNvPr id="26" name="Group 25"/>
          <p:cNvGrpSpPr/>
          <p:nvPr/>
        </p:nvGrpSpPr>
        <p:grpSpPr>
          <a:xfrm>
            <a:off x="274637" y="2125663"/>
            <a:ext cx="4023361" cy="3657600"/>
            <a:chOff x="274637" y="2125663"/>
            <a:chExt cx="4023361" cy="3657600"/>
          </a:xfrm>
        </p:grpSpPr>
        <p:sp>
          <p:nvSpPr>
            <p:cNvPr id="5" name="Rectangle 4"/>
            <p:cNvSpPr/>
            <p:nvPr/>
          </p:nvSpPr>
          <p:spPr bwMode="auto">
            <a:xfrm>
              <a:off x="274638" y="2125663"/>
              <a:ext cx="4023360" cy="3657600"/>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3200" spc="-70" dirty="0">
                  <a:gradFill>
                    <a:gsLst>
                      <a:gs pos="40594">
                        <a:schemeClr val="accent2"/>
                      </a:gs>
                      <a:gs pos="55000">
                        <a:schemeClr val="accent2"/>
                      </a:gs>
                    </a:gsLst>
                    <a:lin ang="5400000" scaled="0"/>
                  </a:gradFill>
                  <a:latin typeface="+mj-lt"/>
                </a:rPr>
                <a:t>Nano Server</a:t>
              </a:r>
              <a:endParaRPr lang="en-US" sz="2800" spc="-70" dirty="0">
                <a:gradFill>
                  <a:gsLst>
                    <a:gs pos="40594">
                      <a:schemeClr val="accent2"/>
                    </a:gs>
                    <a:gs pos="55000">
                      <a:schemeClr val="accent2"/>
                    </a:gs>
                  </a:gsLst>
                  <a:lin ang="5400000" scaled="0"/>
                </a:gradFill>
                <a:latin typeface="+mj-lt"/>
              </a:endParaRPr>
            </a:p>
          </p:txBody>
        </p:sp>
        <p:sp>
          <p:nvSpPr>
            <p:cNvPr id="6" name="TextBox 5"/>
            <p:cNvSpPr txBox="1"/>
            <p:nvPr/>
          </p:nvSpPr>
          <p:spPr>
            <a:xfrm>
              <a:off x="1463358" y="4514799"/>
              <a:ext cx="2834640" cy="960220"/>
            </a:xfrm>
            <a:prstGeom prst="rect">
              <a:avLst/>
            </a:prstGeom>
            <a:noFill/>
          </p:spPr>
          <p:txBody>
            <a:bodyPr wrap="square" lIns="182854" tIns="146283" rIns="182854" bIns="146283" rtlCol="0">
              <a:spAutoFit/>
            </a:bodyPr>
            <a:lstStyle/>
            <a:p>
              <a:pPr defTabSz="932563">
                <a:lnSpc>
                  <a:spcPct val="90000"/>
                </a:lnSpc>
                <a:spcAft>
                  <a:spcPts val="600"/>
                </a:spcAft>
              </a:pPr>
              <a:r>
                <a:rPr lang="en-US" sz="2400" dirty="0">
                  <a:gradFill>
                    <a:gsLst>
                      <a:gs pos="3960">
                        <a:schemeClr val="tx1"/>
                      </a:gs>
                      <a:gs pos="40594">
                        <a:schemeClr val="tx1"/>
                      </a:gs>
                    </a:gsLst>
                    <a:lin ang="5400000" scaled="0"/>
                  </a:gradFill>
                  <a:latin typeface="+mj-lt"/>
                </a:rPr>
                <a:t>“Born in the cloud” applications</a:t>
              </a:r>
            </a:p>
          </p:txBody>
        </p:sp>
        <p:sp>
          <p:nvSpPr>
            <p:cNvPr id="7" name="TextBox 1"/>
            <p:cNvSpPr txBox="1"/>
            <p:nvPr/>
          </p:nvSpPr>
          <p:spPr>
            <a:xfrm>
              <a:off x="1463358" y="2957141"/>
              <a:ext cx="2834640" cy="960220"/>
            </a:xfrm>
            <a:prstGeom prst="rect">
              <a:avLst/>
            </a:prstGeom>
            <a:noFill/>
          </p:spPr>
          <p:txBody>
            <a:bodyPr wrap="square" lIns="182854" tIns="146283" rIns="182854" bIns="146283" rtlCol="0">
              <a:spAutoFit/>
            </a:bodyPr>
            <a:lstStyle>
              <a:defPPr>
                <a:defRPr lang="en-US"/>
              </a:defPPr>
              <a:lvl1pPr algn="ctr">
                <a:lnSpc>
                  <a:spcPct val="90000"/>
                </a:lnSpc>
                <a:spcAft>
                  <a:spcPts val="600"/>
                </a:spcAft>
                <a:defRPr sz="2000">
                  <a:gradFill>
                    <a:gsLst>
                      <a:gs pos="2917">
                        <a:schemeClr val="tx1"/>
                      </a:gs>
                      <a:gs pos="30000">
                        <a:schemeClr val="tx1"/>
                      </a:gs>
                    </a:gsLst>
                    <a:lin ang="5400000" scaled="0"/>
                  </a:gradFill>
                </a:defRPr>
              </a:lvl1pPr>
            </a:lstStyle>
            <a:p>
              <a:pPr algn="l" defTabSz="932563"/>
              <a:r>
                <a:rPr lang="en-US" sz="2400" dirty="0">
                  <a:gradFill>
                    <a:gsLst>
                      <a:gs pos="3960">
                        <a:schemeClr val="tx1"/>
                      </a:gs>
                      <a:gs pos="40594">
                        <a:schemeClr val="tx1"/>
                      </a:gs>
                    </a:gsLst>
                    <a:lin ang="5400000" scaled="0"/>
                  </a:gradFill>
                  <a:latin typeface="+mj-lt"/>
                </a:rPr>
                <a:t>Highly </a:t>
              </a:r>
              <a:br>
                <a:rPr lang="en-US" sz="2400" dirty="0">
                  <a:gradFill>
                    <a:gsLst>
                      <a:gs pos="3960">
                        <a:schemeClr val="tx1"/>
                      </a:gs>
                      <a:gs pos="40594">
                        <a:schemeClr val="tx1"/>
                      </a:gs>
                    </a:gsLst>
                    <a:lin ang="5400000" scaled="0"/>
                  </a:gradFill>
                  <a:latin typeface="+mj-lt"/>
                </a:rPr>
              </a:br>
              <a:r>
                <a:rPr lang="en-US" sz="2400" dirty="0">
                  <a:gradFill>
                    <a:gsLst>
                      <a:gs pos="3960">
                        <a:schemeClr val="tx1"/>
                      </a:gs>
                      <a:gs pos="40594">
                        <a:schemeClr val="tx1"/>
                      </a:gs>
                    </a:gsLst>
                    <a:lin ang="5400000" scaled="0"/>
                  </a:gradFill>
                  <a:latin typeface="+mj-lt"/>
                </a:rPr>
                <a:t>optimized</a:t>
              </a:r>
            </a:p>
          </p:txBody>
        </p:sp>
        <p:sp>
          <p:nvSpPr>
            <p:cNvPr id="9" name="Freeform 8"/>
            <p:cNvSpPr>
              <a:spLocks noChangeAspect="1" noEditPoints="1"/>
            </p:cNvSpPr>
            <p:nvPr/>
          </p:nvSpPr>
          <p:spPr bwMode="black">
            <a:xfrm>
              <a:off x="589429" y="3089295"/>
              <a:ext cx="695912" cy="695913"/>
            </a:xfrm>
            <a:custGeom>
              <a:avLst/>
              <a:gdLst>
                <a:gd name="T0" fmla="*/ 995 w 1047"/>
                <a:gd name="T1" fmla="*/ 0 h 1047"/>
                <a:gd name="T2" fmla="*/ 519 w 1047"/>
                <a:gd name="T3" fmla="*/ 104 h 1047"/>
                <a:gd name="T4" fmla="*/ 437 w 1047"/>
                <a:gd name="T5" fmla="*/ 283 h 1047"/>
                <a:gd name="T6" fmla="*/ 133 w 1047"/>
                <a:gd name="T7" fmla="*/ 283 h 1047"/>
                <a:gd name="T8" fmla="*/ 351 w 1047"/>
                <a:gd name="T9" fmla="*/ 146 h 1047"/>
                <a:gd name="T10" fmla="*/ 497 w 1047"/>
                <a:gd name="T11" fmla="*/ 0 h 1047"/>
                <a:gd name="T12" fmla="*/ 15 w 1047"/>
                <a:gd name="T13" fmla="*/ 15 h 1047"/>
                <a:gd name="T14" fmla="*/ 0 w 1047"/>
                <a:gd name="T15" fmla="*/ 995 h 1047"/>
                <a:gd name="T16" fmla="*/ 52 w 1047"/>
                <a:gd name="T17" fmla="*/ 1047 h 1047"/>
                <a:gd name="T18" fmla="*/ 879 w 1047"/>
                <a:gd name="T19" fmla="*/ 943 h 1047"/>
                <a:gd name="T20" fmla="*/ 762 w 1047"/>
                <a:gd name="T21" fmla="*/ 916 h 1047"/>
                <a:gd name="T22" fmla="*/ 762 w 1047"/>
                <a:gd name="T23" fmla="*/ 611 h 1047"/>
                <a:gd name="T24" fmla="*/ 896 w 1047"/>
                <a:gd name="T25" fmla="*/ 834 h 1047"/>
                <a:gd name="T26" fmla="*/ 995 w 1047"/>
                <a:gd name="T27" fmla="*/ 932 h 1047"/>
                <a:gd name="T28" fmla="*/ 1047 w 1047"/>
                <a:gd name="T29" fmla="*/ 52 h 1047"/>
                <a:gd name="T30" fmla="*/ 762 w 1047"/>
                <a:gd name="T31" fmla="*/ 436 h 1047"/>
                <a:gd name="T32" fmla="*/ 416 w 1047"/>
                <a:gd name="T33" fmla="*/ 687 h 1047"/>
                <a:gd name="T34" fmla="*/ 285 w 1047"/>
                <a:gd name="T35" fmla="*/ 916 h 1047"/>
                <a:gd name="T36" fmla="*/ 285 w 1047"/>
                <a:gd name="T37" fmla="*/ 611 h 1047"/>
                <a:gd name="T38" fmla="*/ 625 w 1047"/>
                <a:gd name="T39" fmla="*/ 351 h 1047"/>
                <a:gd name="T40" fmla="*/ 762 w 1047"/>
                <a:gd name="T41" fmla="*/ 131 h 1047"/>
                <a:gd name="T42" fmla="*/ 762 w 1047"/>
                <a:gd name="T43" fmla="*/ 436 h 1047"/>
                <a:gd name="T44" fmla="*/ 709 w 1047"/>
                <a:gd name="T45" fmla="*/ 764 h 1047"/>
                <a:gd name="T46" fmla="*/ 762 w 1047"/>
                <a:gd name="T47" fmla="*/ 817 h 1047"/>
                <a:gd name="T48" fmla="*/ 813 w 1047"/>
                <a:gd name="T49" fmla="*/ 750 h 1047"/>
                <a:gd name="T50" fmla="*/ 285 w 1047"/>
                <a:gd name="T51" fmla="*/ 710 h 1047"/>
                <a:gd name="T52" fmla="*/ 232 w 1047"/>
                <a:gd name="T53" fmla="*/ 764 h 1047"/>
                <a:gd name="T54" fmla="*/ 338 w 1047"/>
                <a:gd name="T55" fmla="*/ 765 h 1047"/>
                <a:gd name="T56" fmla="*/ 285 w 1047"/>
                <a:gd name="T57" fmla="*/ 710 h 1047"/>
                <a:gd name="T58" fmla="*/ 742 w 1047"/>
                <a:gd name="T59" fmla="*/ 234 h 1047"/>
                <a:gd name="T60" fmla="*/ 709 w 1047"/>
                <a:gd name="T61" fmla="*/ 283 h 1047"/>
                <a:gd name="T62" fmla="*/ 767 w 1047"/>
                <a:gd name="T63" fmla="*/ 336 h 1047"/>
                <a:gd name="T64" fmla="*/ 815 w 1047"/>
                <a:gd name="T65" fmla="*/ 283 h 1047"/>
                <a:gd name="T66" fmla="*/ 261 w 1047"/>
                <a:gd name="T67" fmla="*/ 236 h 1047"/>
                <a:gd name="T68" fmla="*/ 285 w 1047"/>
                <a:gd name="T69" fmla="*/ 337 h 1047"/>
                <a:gd name="T70" fmla="*/ 338 w 1047"/>
                <a:gd name="T71" fmla="*/ 283 h 1047"/>
                <a:gd name="T72" fmla="*/ 261 w 1047"/>
                <a:gd name="T73" fmla="*/ 23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047">
                  <a:moveTo>
                    <a:pt x="1031" y="15"/>
                  </a:moveTo>
                  <a:cubicBezTo>
                    <a:pt x="1022" y="6"/>
                    <a:pt x="1008" y="0"/>
                    <a:pt x="995" y="0"/>
                  </a:cubicBezTo>
                  <a:cubicBezTo>
                    <a:pt x="623" y="0"/>
                    <a:pt x="623" y="0"/>
                    <a:pt x="623" y="0"/>
                  </a:cubicBezTo>
                  <a:cubicBezTo>
                    <a:pt x="519" y="104"/>
                    <a:pt x="519" y="104"/>
                    <a:pt x="519" y="104"/>
                  </a:cubicBezTo>
                  <a:cubicBezTo>
                    <a:pt x="416" y="207"/>
                    <a:pt x="416" y="207"/>
                    <a:pt x="416" y="207"/>
                  </a:cubicBezTo>
                  <a:cubicBezTo>
                    <a:pt x="429" y="230"/>
                    <a:pt x="437" y="256"/>
                    <a:pt x="437" y="283"/>
                  </a:cubicBezTo>
                  <a:cubicBezTo>
                    <a:pt x="437" y="368"/>
                    <a:pt x="369" y="436"/>
                    <a:pt x="285" y="436"/>
                  </a:cubicBezTo>
                  <a:cubicBezTo>
                    <a:pt x="201" y="436"/>
                    <a:pt x="133" y="368"/>
                    <a:pt x="133" y="283"/>
                  </a:cubicBezTo>
                  <a:cubicBezTo>
                    <a:pt x="133" y="199"/>
                    <a:pt x="201" y="131"/>
                    <a:pt x="285" y="131"/>
                  </a:cubicBezTo>
                  <a:cubicBezTo>
                    <a:pt x="308" y="131"/>
                    <a:pt x="331" y="137"/>
                    <a:pt x="351" y="146"/>
                  </a:cubicBezTo>
                  <a:cubicBezTo>
                    <a:pt x="393" y="104"/>
                    <a:pt x="393" y="104"/>
                    <a:pt x="393" y="104"/>
                  </a:cubicBezTo>
                  <a:cubicBezTo>
                    <a:pt x="497" y="0"/>
                    <a:pt x="497" y="0"/>
                    <a:pt x="497" y="0"/>
                  </a:cubicBezTo>
                  <a:cubicBezTo>
                    <a:pt x="52" y="0"/>
                    <a:pt x="52" y="0"/>
                    <a:pt x="52" y="0"/>
                  </a:cubicBezTo>
                  <a:cubicBezTo>
                    <a:pt x="38" y="0"/>
                    <a:pt x="25" y="6"/>
                    <a:pt x="15" y="15"/>
                  </a:cubicBezTo>
                  <a:cubicBezTo>
                    <a:pt x="5" y="25"/>
                    <a:pt x="0" y="39"/>
                    <a:pt x="0" y="52"/>
                  </a:cubicBezTo>
                  <a:cubicBezTo>
                    <a:pt x="0" y="995"/>
                    <a:pt x="0" y="995"/>
                    <a:pt x="0" y="995"/>
                  </a:cubicBezTo>
                  <a:cubicBezTo>
                    <a:pt x="0" y="1008"/>
                    <a:pt x="5" y="1022"/>
                    <a:pt x="15" y="1032"/>
                  </a:cubicBezTo>
                  <a:cubicBezTo>
                    <a:pt x="25" y="1041"/>
                    <a:pt x="38" y="1047"/>
                    <a:pt x="52" y="1047"/>
                  </a:cubicBezTo>
                  <a:cubicBezTo>
                    <a:pt x="983" y="1047"/>
                    <a:pt x="983" y="1047"/>
                    <a:pt x="983" y="1047"/>
                  </a:cubicBezTo>
                  <a:cubicBezTo>
                    <a:pt x="879" y="943"/>
                    <a:pt x="879" y="943"/>
                    <a:pt x="879" y="943"/>
                  </a:cubicBezTo>
                  <a:cubicBezTo>
                    <a:pt x="833" y="898"/>
                    <a:pt x="833" y="898"/>
                    <a:pt x="833" y="898"/>
                  </a:cubicBezTo>
                  <a:cubicBezTo>
                    <a:pt x="812" y="909"/>
                    <a:pt x="788" y="916"/>
                    <a:pt x="762" y="916"/>
                  </a:cubicBezTo>
                  <a:cubicBezTo>
                    <a:pt x="678" y="916"/>
                    <a:pt x="610" y="848"/>
                    <a:pt x="610" y="764"/>
                  </a:cubicBezTo>
                  <a:cubicBezTo>
                    <a:pt x="610" y="680"/>
                    <a:pt x="678" y="611"/>
                    <a:pt x="762" y="611"/>
                  </a:cubicBezTo>
                  <a:cubicBezTo>
                    <a:pt x="846" y="611"/>
                    <a:pt x="914" y="680"/>
                    <a:pt x="914" y="764"/>
                  </a:cubicBezTo>
                  <a:cubicBezTo>
                    <a:pt x="914" y="789"/>
                    <a:pt x="907" y="813"/>
                    <a:pt x="896" y="834"/>
                  </a:cubicBezTo>
                  <a:cubicBezTo>
                    <a:pt x="943" y="880"/>
                    <a:pt x="943" y="880"/>
                    <a:pt x="943" y="880"/>
                  </a:cubicBezTo>
                  <a:cubicBezTo>
                    <a:pt x="995" y="932"/>
                    <a:pt x="995" y="932"/>
                    <a:pt x="995" y="932"/>
                  </a:cubicBezTo>
                  <a:cubicBezTo>
                    <a:pt x="1047" y="984"/>
                    <a:pt x="1047" y="984"/>
                    <a:pt x="1047" y="984"/>
                  </a:cubicBezTo>
                  <a:cubicBezTo>
                    <a:pt x="1047" y="52"/>
                    <a:pt x="1047" y="52"/>
                    <a:pt x="1047" y="52"/>
                  </a:cubicBezTo>
                  <a:cubicBezTo>
                    <a:pt x="1047" y="39"/>
                    <a:pt x="1041" y="25"/>
                    <a:pt x="1031" y="15"/>
                  </a:cubicBezTo>
                  <a:close/>
                  <a:moveTo>
                    <a:pt x="762" y="436"/>
                  </a:moveTo>
                  <a:cubicBezTo>
                    <a:pt x="735" y="436"/>
                    <a:pt x="709" y="428"/>
                    <a:pt x="687" y="416"/>
                  </a:cubicBezTo>
                  <a:cubicBezTo>
                    <a:pt x="416" y="687"/>
                    <a:pt x="416" y="687"/>
                    <a:pt x="416" y="687"/>
                  </a:cubicBezTo>
                  <a:cubicBezTo>
                    <a:pt x="429" y="709"/>
                    <a:pt x="437" y="736"/>
                    <a:pt x="437" y="764"/>
                  </a:cubicBezTo>
                  <a:cubicBezTo>
                    <a:pt x="437" y="848"/>
                    <a:pt x="369" y="916"/>
                    <a:pt x="285" y="916"/>
                  </a:cubicBezTo>
                  <a:cubicBezTo>
                    <a:pt x="201" y="916"/>
                    <a:pt x="133" y="848"/>
                    <a:pt x="133" y="764"/>
                  </a:cubicBezTo>
                  <a:cubicBezTo>
                    <a:pt x="133" y="680"/>
                    <a:pt x="201" y="611"/>
                    <a:pt x="285" y="611"/>
                  </a:cubicBezTo>
                  <a:cubicBezTo>
                    <a:pt x="308" y="611"/>
                    <a:pt x="330" y="617"/>
                    <a:pt x="350" y="626"/>
                  </a:cubicBezTo>
                  <a:cubicBezTo>
                    <a:pt x="625" y="351"/>
                    <a:pt x="625" y="351"/>
                    <a:pt x="625" y="351"/>
                  </a:cubicBezTo>
                  <a:cubicBezTo>
                    <a:pt x="615" y="331"/>
                    <a:pt x="610" y="308"/>
                    <a:pt x="610" y="283"/>
                  </a:cubicBezTo>
                  <a:cubicBezTo>
                    <a:pt x="610" y="199"/>
                    <a:pt x="678" y="131"/>
                    <a:pt x="762" y="131"/>
                  </a:cubicBezTo>
                  <a:cubicBezTo>
                    <a:pt x="846" y="131"/>
                    <a:pt x="914" y="199"/>
                    <a:pt x="914" y="283"/>
                  </a:cubicBezTo>
                  <a:cubicBezTo>
                    <a:pt x="914" y="368"/>
                    <a:pt x="846" y="436"/>
                    <a:pt x="762" y="436"/>
                  </a:cubicBezTo>
                  <a:close/>
                  <a:moveTo>
                    <a:pt x="762" y="710"/>
                  </a:moveTo>
                  <a:cubicBezTo>
                    <a:pt x="732" y="711"/>
                    <a:pt x="709" y="734"/>
                    <a:pt x="709" y="764"/>
                  </a:cubicBezTo>
                  <a:cubicBezTo>
                    <a:pt x="709" y="789"/>
                    <a:pt x="727" y="811"/>
                    <a:pt x="751" y="816"/>
                  </a:cubicBezTo>
                  <a:cubicBezTo>
                    <a:pt x="755" y="816"/>
                    <a:pt x="758" y="817"/>
                    <a:pt x="762" y="817"/>
                  </a:cubicBezTo>
                  <a:cubicBezTo>
                    <a:pt x="791" y="817"/>
                    <a:pt x="815" y="793"/>
                    <a:pt x="815" y="764"/>
                  </a:cubicBezTo>
                  <a:cubicBezTo>
                    <a:pt x="815" y="759"/>
                    <a:pt x="814" y="755"/>
                    <a:pt x="813" y="750"/>
                  </a:cubicBezTo>
                  <a:cubicBezTo>
                    <a:pt x="807" y="727"/>
                    <a:pt x="786" y="711"/>
                    <a:pt x="762" y="710"/>
                  </a:cubicBezTo>
                  <a:close/>
                  <a:moveTo>
                    <a:pt x="285" y="710"/>
                  </a:moveTo>
                  <a:cubicBezTo>
                    <a:pt x="276" y="710"/>
                    <a:pt x="267" y="713"/>
                    <a:pt x="260" y="717"/>
                  </a:cubicBezTo>
                  <a:cubicBezTo>
                    <a:pt x="243" y="726"/>
                    <a:pt x="232" y="743"/>
                    <a:pt x="232" y="764"/>
                  </a:cubicBezTo>
                  <a:cubicBezTo>
                    <a:pt x="232" y="793"/>
                    <a:pt x="256" y="817"/>
                    <a:pt x="285" y="817"/>
                  </a:cubicBezTo>
                  <a:cubicBezTo>
                    <a:pt x="313" y="817"/>
                    <a:pt x="337" y="794"/>
                    <a:pt x="338" y="765"/>
                  </a:cubicBezTo>
                  <a:cubicBezTo>
                    <a:pt x="338" y="765"/>
                    <a:pt x="338" y="764"/>
                    <a:pt x="338" y="764"/>
                  </a:cubicBezTo>
                  <a:cubicBezTo>
                    <a:pt x="338" y="734"/>
                    <a:pt x="314" y="711"/>
                    <a:pt x="285" y="710"/>
                  </a:cubicBezTo>
                  <a:close/>
                  <a:moveTo>
                    <a:pt x="762" y="230"/>
                  </a:moveTo>
                  <a:cubicBezTo>
                    <a:pt x="755" y="230"/>
                    <a:pt x="748" y="232"/>
                    <a:pt x="742" y="234"/>
                  </a:cubicBezTo>
                  <a:cubicBezTo>
                    <a:pt x="729" y="240"/>
                    <a:pt x="718" y="250"/>
                    <a:pt x="712" y="264"/>
                  </a:cubicBezTo>
                  <a:cubicBezTo>
                    <a:pt x="710" y="270"/>
                    <a:pt x="709" y="277"/>
                    <a:pt x="709" y="283"/>
                  </a:cubicBezTo>
                  <a:cubicBezTo>
                    <a:pt x="709" y="313"/>
                    <a:pt x="732" y="336"/>
                    <a:pt x="762" y="337"/>
                  </a:cubicBezTo>
                  <a:cubicBezTo>
                    <a:pt x="763" y="337"/>
                    <a:pt x="765" y="336"/>
                    <a:pt x="767" y="336"/>
                  </a:cubicBezTo>
                  <a:cubicBezTo>
                    <a:pt x="792" y="334"/>
                    <a:pt x="812" y="314"/>
                    <a:pt x="814" y="289"/>
                  </a:cubicBezTo>
                  <a:cubicBezTo>
                    <a:pt x="815" y="287"/>
                    <a:pt x="815" y="285"/>
                    <a:pt x="815" y="283"/>
                  </a:cubicBezTo>
                  <a:cubicBezTo>
                    <a:pt x="815" y="254"/>
                    <a:pt x="791" y="230"/>
                    <a:pt x="762" y="230"/>
                  </a:cubicBezTo>
                  <a:close/>
                  <a:moveTo>
                    <a:pt x="261" y="236"/>
                  </a:moveTo>
                  <a:cubicBezTo>
                    <a:pt x="243" y="245"/>
                    <a:pt x="232" y="263"/>
                    <a:pt x="232" y="283"/>
                  </a:cubicBezTo>
                  <a:cubicBezTo>
                    <a:pt x="232" y="313"/>
                    <a:pt x="256" y="336"/>
                    <a:pt x="285" y="337"/>
                  </a:cubicBezTo>
                  <a:cubicBezTo>
                    <a:pt x="313" y="336"/>
                    <a:pt x="336" y="314"/>
                    <a:pt x="338" y="286"/>
                  </a:cubicBezTo>
                  <a:cubicBezTo>
                    <a:pt x="338" y="285"/>
                    <a:pt x="338" y="284"/>
                    <a:pt x="338" y="283"/>
                  </a:cubicBezTo>
                  <a:cubicBezTo>
                    <a:pt x="338" y="254"/>
                    <a:pt x="314" y="230"/>
                    <a:pt x="285" y="230"/>
                  </a:cubicBezTo>
                  <a:cubicBezTo>
                    <a:pt x="276" y="230"/>
                    <a:pt x="268" y="233"/>
                    <a:pt x="261" y="236"/>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 name="Freeform 5"/>
            <p:cNvSpPr>
              <a:spLocks noChangeAspect="1" noEditPoints="1"/>
            </p:cNvSpPr>
            <p:nvPr/>
          </p:nvSpPr>
          <p:spPr bwMode="auto">
            <a:xfrm>
              <a:off x="520830" y="4728577"/>
              <a:ext cx="833110" cy="532665"/>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9" name="Straight Connector 18"/>
            <p:cNvCxnSpPr/>
            <p:nvPr/>
          </p:nvCxnSpPr>
          <p:spPr>
            <a:xfrm>
              <a:off x="274637" y="4216080"/>
              <a:ext cx="4023360" cy="0"/>
            </a:xfrm>
            <a:prstGeom prst="line">
              <a:avLst/>
            </a:prstGeom>
            <a:ln w="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389438" y="2125663"/>
            <a:ext cx="4023360" cy="3657600"/>
            <a:chOff x="4389438" y="2125663"/>
            <a:chExt cx="4023360" cy="3657600"/>
          </a:xfrm>
        </p:grpSpPr>
        <p:sp>
          <p:nvSpPr>
            <p:cNvPr id="11" name="Rectangle 10"/>
            <p:cNvSpPr/>
            <p:nvPr/>
          </p:nvSpPr>
          <p:spPr bwMode="auto">
            <a:xfrm>
              <a:off x="4389438" y="2125663"/>
              <a:ext cx="4023360" cy="3657600"/>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3200" spc="-70" dirty="0">
                  <a:gradFill>
                    <a:gsLst>
                      <a:gs pos="40594">
                        <a:schemeClr val="accent2"/>
                      </a:gs>
                      <a:gs pos="55000">
                        <a:schemeClr val="accent2"/>
                      </a:gs>
                    </a:gsLst>
                    <a:lin ang="5400000" scaled="0"/>
                  </a:gradFill>
                  <a:latin typeface="+mj-lt"/>
                </a:rPr>
                <a:t>Server Core</a:t>
              </a:r>
              <a:endParaRPr lang="en-US" sz="2800" spc="-70" dirty="0">
                <a:gradFill>
                  <a:gsLst>
                    <a:gs pos="40594">
                      <a:schemeClr val="accent2"/>
                    </a:gs>
                    <a:gs pos="55000">
                      <a:schemeClr val="accent2"/>
                    </a:gs>
                  </a:gsLst>
                  <a:lin ang="5400000" scaled="0"/>
                </a:gradFill>
                <a:latin typeface="+mj-lt"/>
              </a:endParaRPr>
            </a:p>
          </p:txBody>
        </p:sp>
        <p:sp>
          <p:nvSpPr>
            <p:cNvPr id="12" name="TextBox 11"/>
            <p:cNvSpPr txBox="1"/>
            <p:nvPr/>
          </p:nvSpPr>
          <p:spPr>
            <a:xfrm>
              <a:off x="5578158" y="4514799"/>
              <a:ext cx="2834640" cy="960220"/>
            </a:xfrm>
            <a:prstGeom prst="rect">
              <a:avLst/>
            </a:prstGeom>
            <a:noFill/>
          </p:spPr>
          <p:txBody>
            <a:bodyPr wrap="square" lIns="182854" tIns="146283" rIns="182854" bIns="146283" rtlCol="0">
              <a:spAutoFit/>
            </a:bodyPr>
            <a:lstStyle/>
            <a:p>
              <a:pPr defTabSz="932563">
                <a:lnSpc>
                  <a:spcPct val="90000"/>
                </a:lnSpc>
                <a:spcAft>
                  <a:spcPts val="600"/>
                </a:spcAft>
              </a:pPr>
              <a:r>
                <a:rPr lang="en-US" sz="2400" dirty="0">
                  <a:gradFill>
                    <a:gsLst>
                      <a:gs pos="3960">
                        <a:schemeClr val="tx1"/>
                      </a:gs>
                      <a:gs pos="40594">
                        <a:schemeClr val="tx1"/>
                      </a:gs>
                    </a:gsLst>
                    <a:lin ang="5400000" scaled="0"/>
                  </a:gradFill>
                  <a:latin typeface="+mj-lt"/>
                </a:rPr>
                <a:t>Traditional applications</a:t>
              </a:r>
              <a:endParaRPr lang="en-US" sz="2000" dirty="0">
                <a:gradFill>
                  <a:gsLst>
                    <a:gs pos="3960">
                      <a:schemeClr val="tx1"/>
                    </a:gs>
                    <a:gs pos="40594">
                      <a:schemeClr val="tx1"/>
                    </a:gs>
                  </a:gsLst>
                  <a:lin ang="5400000" scaled="0"/>
                </a:gradFill>
                <a:latin typeface="+mj-lt"/>
              </a:endParaRPr>
            </a:p>
          </p:txBody>
        </p:sp>
        <p:sp>
          <p:nvSpPr>
            <p:cNvPr id="13" name="TextBox 12"/>
            <p:cNvSpPr txBox="1"/>
            <p:nvPr/>
          </p:nvSpPr>
          <p:spPr>
            <a:xfrm>
              <a:off x="5578158" y="2957141"/>
              <a:ext cx="2834640" cy="960220"/>
            </a:xfrm>
            <a:prstGeom prst="rect">
              <a:avLst/>
            </a:prstGeom>
            <a:noFill/>
          </p:spPr>
          <p:txBody>
            <a:bodyPr wrap="square" lIns="182854" tIns="146283" rIns="182854" bIns="146283" rtlCol="0">
              <a:spAutoFit/>
            </a:bodyPr>
            <a:lstStyle/>
            <a:p>
              <a:pPr defTabSz="932563">
                <a:lnSpc>
                  <a:spcPct val="90000"/>
                </a:lnSpc>
                <a:spcAft>
                  <a:spcPts val="600"/>
                </a:spcAft>
              </a:pPr>
              <a:r>
                <a:rPr lang="en-US" sz="2400" dirty="0">
                  <a:gradFill>
                    <a:gsLst>
                      <a:gs pos="3960">
                        <a:schemeClr val="tx1"/>
                      </a:gs>
                      <a:gs pos="40594">
                        <a:schemeClr val="tx1"/>
                      </a:gs>
                    </a:gsLst>
                    <a:lin ang="5400000" scaled="0"/>
                  </a:gradFill>
                  <a:latin typeface="+mj-lt"/>
                </a:rPr>
                <a:t>Highly </a:t>
              </a:r>
              <a:br>
                <a:rPr lang="en-US" sz="2400" dirty="0">
                  <a:gradFill>
                    <a:gsLst>
                      <a:gs pos="3960">
                        <a:schemeClr val="tx1"/>
                      </a:gs>
                      <a:gs pos="40594">
                        <a:schemeClr val="tx1"/>
                      </a:gs>
                    </a:gsLst>
                    <a:lin ang="5400000" scaled="0"/>
                  </a:gradFill>
                  <a:latin typeface="+mj-lt"/>
                </a:rPr>
              </a:br>
              <a:r>
                <a:rPr lang="en-US" sz="2400" dirty="0">
                  <a:gradFill>
                    <a:gsLst>
                      <a:gs pos="3960">
                        <a:schemeClr val="tx1"/>
                      </a:gs>
                      <a:gs pos="40594">
                        <a:schemeClr val="tx1"/>
                      </a:gs>
                    </a:gsLst>
                    <a:lin ang="5400000" scaled="0"/>
                  </a:gradFill>
                  <a:latin typeface="+mj-lt"/>
                </a:rPr>
                <a:t>compatible</a:t>
              </a:r>
              <a:endParaRPr lang="en-US" sz="2000" dirty="0">
                <a:gradFill>
                  <a:gsLst>
                    <a:gs pos="3960">
                      <a:schemeClr val="tx1"/>
                    </a:gs>
                    <a:gs pos="40594">
                      <a:schemeClr val="tx1"/>
                    </a:gs>
                  </a:gsLst>
                  <a:lin ang="5400000" scaled="0"/>
                </a:gradFill>
                <a:latin typeface="+mj-lt"/>
              </a:endParaRPr>
            </a:p>
          </p:txBody>
        </p:sp>
        <p:sp>
          <p:nvSpPr>
            <p:cNvPr id="14" name="Freeform 13"/>
            <p:cNvSpPr>
              <a:spLocks noChangeAspect="1" noEditPoints="1"/>
            </p:cNvSpPr>
            <p:nvPr/>
          </p:nvSpPr>
          <p:spPr bwMode="black">
            <a:xfrm>
              <a:off x="4675521" y="3127936"/>
              <a:ext cx="762956" cy="618630"/>
            </a:xfrm>
            <a:custGeom>
              <a:avLst/>
              <a:gdLst>
                <a:gd name="T0" fmla="*/ 600 w 1107"/>
                <a:gd name="T1" fmla="*/ 625 h 897"/>
                <a:gd name="T2" fmla="*/ 649 w 1107"/>
                <a:gd name="T3" fmla="*/ 567 h 897"/>
                <a:gd name="T4" fmla="*/ 727 w 1107"/>
                <a:gd name="T5" fmla="*/ 482 h 897"/>
                <a:gd name="T6" fmla="*/ 601 w 1107"/>
                <a:gd name="T7" fmla="*/ 434 h 897"/>
                <a:gd name="T8" fmla="*/ 628 w 1107"/>
                <a:gd name="T9" fmla="*/ 305 h 897"/>
                <a:gd name="T10" fmla="*/ 547 w 1107"/>
                <a:gd name="T11" fmla="*/ 240 h 897"/>
                <a:gd name="T12" fmla="*/ 427 w 1107"/>
                <a:gd name="T13" fmla="*/ 287 h 897"/>
                <a:gd name="T14" fmla="*/ 368 w 1107"/>
                <a:gd name="T15" fmla="*/ 170 h 897"/>
                <a:gd name="T16" fmla="*/ 285 w 1107"/>
                <a:gd name="T17" fmla="*/ 263 h 897"/>
                <a:gd name="T18" fmla="*/ 241 w 1107"/>
                <a:gd name="T19" fmla="*/ 313 h 897"/>
                <a:gd name="T20" fmla="*/ 139 w 1107"/>
                <a:gd name="T21" fmla="*/ 281 h 897"/>
                <a:gd name="T22" fmla="*/ 79 w 1107"/>
                <a:gd name="T23" fmla="*/ 355 h 897"/>
                <a:gd name="T24" fmla="*/ 132 w 1107"/>
                <a:gd name="T25" fmla="*/ 446 h 897"/>
                <a:gd name="T26" fmla="*/ 83 w 1107"/>
                <a:gd name="T27" fmla="*/ 505 h 897"/>
                <a:gd name="T28" fmla="*/ 5 w 1107"/>
                <a:gd name="T29" fmla="*/ 590 h 897"/>
                <a:gd name="T30" fmla="*/ 132 w 1107"/>
                <a:gd name="T31" fmla="*/ 638 h 897"/>
                <a:gd name="T32" fmla="*/ 145 w 1107"/>
                <a:gd name="T33" fmla="*/ 669 h 897"/>
                <a:gd name="T34" fmla="*/ 110 w 1107"/>
                <a:gd name="T35" fmla="*/ 793 h 897"/>
                <a:gd name="T36" fmla="*/ 230 w 1107"/>
                <a:gd name="T37" fmla="*/ 781 h 897"/>
                <a:gd name="T38" fmla="*/ 306 w 1107"/>
                <a:gd name="T39" fmla="*/ 785 h 897"/>
                <a:gd name="T40" fmla="*/ 346 w 1107"/>
                <a:gd name="T41" fmla="*/ 878 h 897"/>
                <a:gd name="T42" fmla="*/ 440 w 1107"/>
                <a:gd name="T43" fmla="*/ 872 h 897"/>
                <a:gd name="T44" fmla="*/ 466 w 1107"/>
                <a:gd name="T45" fmla="*/ 764 h 897"/>
                <a:gd name="T46" fmla="*/ 539 w 1107"/>
                <a:gd name="T47" fmla="*/ 755 h 897"/>
                <a:gd name="T48" fmla="*/ 659 w 1107"/>
                <a:gd name="T49" fmla="*/ 743 h 897"/>
                <a:gd name="T50" fmla="*/ 263 w 1107"/>
                <a:gd name="T51" fmla="*/ 452 h 897"/>
                <a:gd name="T52" fmla="*/ 281 w 1107"/>
                <a:gd name="T53" fmla="*/ 633 h 897"/>
                <a:gd name="T54" fmla="*/ 1002 w 1107"/>
                <a:gd name="T55" fmla="*/ 332 h 897"/>
                <a:gd name="T56" fmla="*/ 1043 w 1107"/>
                <a:gd name="T57" fmla="*/ 304 h 897"/>
                <a:gd name="T58" fmla="*/ 1107 w 1107"/>
                <a:gd name="T59" fmla="*/ 266 h 897"/>
                <a:gd name="T60" fmla="*/ 1037 w 1107"/>
                <a:gd name="T61" fmla="*/ 213 h 897"/>
                <a:gd name="T62" fmla="*/ 1077 w 1107"/>
                <a:gd name="T63" fmla="*/ 138 h 897"/>
                <a:gd name="T64" fmla="*/ 1038 w 1107"/>
                <a:gd name="T65" fmla="*/ 83 h 897"/>
                <a:gd name="T66" fmla="*/ 956 w 1107"/>
                <a:gd name="T67" fmla="*/ 91 h 897"/>
                <a:gd name="T68" fmla="*/ 940 w 1107"/>
                <a:gd name="T69" fmla="*/ 7 h 897"/>
                <a:gd name="T70" fmla="*/ 872 w 1107"/>
                <a:gd name="T71" fmla="*/ 50 h 897"/>
                <a:gd name="T72" fmla="*/ 836 w 1107"/>
                <a:gd name="T73" fmla="*/ 74 h 897"/>
                <a:gd name="T74" fmla="*/ 778 w 1107"/>
                <a:gd name="T75" fmla="*/ 35 h 897"/>
                <a:gd name="T76" fmla="*/ 728 w 1107"/>
                <a:gd name="T77" fmla="*/ 70 h 897"/>
                <a:gd name="T78" fmla="*/ 744 w 1107"/>
                <a:gd name="T79" fmla="*/ 136 h 897"/>
                <a:gd name="T80" fmla="*/ 703 w 1107"/>
                <a:gd name="T81" fmla="*/ 164 h 897"/>
                <a:gd name="T82" fmla="*/ 640 w 1107"/>
                <a:gd name="T83" fmla="*/ 203 h 897"/>
                <a:gd name="T84" fmla="*/ 710 w 1107"/>
                <a:gd name="T85" fmla="*/ 255 h 897"/>
                <a:gd name="T86" fmla="*/ 712 w 1107"/>
                <a:gd name="T87" fmla="*/ 277 h 897"/>
                <a:gd name="T88" fmla="*/ 668 w 1107"/>
                <a:gd name="T89" fmla="*/ 347 h 897"/>
                <a:gd name="T90" fmla="*/ 745 w 1107"/>
                <a:gd name="T91" fmla="*/ 361 h 897"/>
                <a:gd name="T92" fmla="*/ 791 w 1107"/>
                <a:gd name="T93" fmla="*/ 377 h 897"/>
                <a:gd name="T94" fmla="*/ 799 w 1107"/>
                <a:gd name="T95" fmla="*/ 443 h 897"/>
                <a:gd name="T96" fmla="*/ 859 w 1107"/>
                <a:gd name="T97" fmla="*/ 456 h 897"/>
                <a:gd name="T98" fmla="*/ 894 w 1107"/>
                <a:gd name="T99" fmla="*/ 393 h 897"/>
                <a:gd name="T100" fmla="*/ 941 w 1107"/>
                <a:gd name="T101" fmla="*/ 401 h 897"/>
                <a:gd name="T102" fmla="*/ 1018 w 1107"/>
                <a:gd name="T103" fmla="*/ 415 h 897"/>
                <a:gd name="T104" fmla="*/ 825 w 1107"/>
                <a:gd name="T105" fmla="*/ 164 h 897"/>
                <a:gd name="T106" fmla="*/ 803 w 1107"/>
                <a:gd name="T107" fmla="*/ 27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7" h="897">
                  <a:moveTo>
                    <a:pt x="654" y="716"/>
                  </a:moveTo>
                  <a:cubicBezTo>
                    <a:pt x="616" y="670"/>
                    <a:pt x="616" y="670"/>
                    <a:pt x="616" y="670"/>
                  </a:cubicBezTo>
                  <a:cubicBezTo>
                    <a:pt x="593" y="654"/>
                    <a:pt x="603" y="638"/>
                    <a:pt x="600" y="625"/>
                  </a:cubicBezTo>
                  <a:cubicBezTo>
                    <a:pt x="600" y="625"/>
                    <a:pt x="600" y="625"/>
                    <a:pt x="600" y="625"/>
                  </a:cubicBezTo>
                  <a:cubicBezTo>
                    <a:pt x="605" y="617"/>
                    <a:pt x="611" y="609"/>
                    <a:pt x="608" y="596"/>
                  </a:cubicBezTo>
                  <a:cubicBezTo>
                    <a:pt x="618" y="580"/>
                    <a:pt x="623" y="572"/>
                    <a:pt x="649" y="567"/>
                  </a:cubicBezTo>
                  <a:cubicBezTo>
                    <a:pt x="715" y="553"/>
                    <a:pt x="715" y="553"/>
                    <a:pt x="715" y="553"/>
                  </a:cubicBezTo>
                  <a:cubicBezTo>
                    <a:pt x="728" y="550"/>
                    <a:pt x="733" y="542"/>
                    <a:pt x="730" y="529"/>
                  </a:cubicBezTo>
                  <a:cubicBezTo>
                    <a:pt x="727" y="482"/>
                    <a:pt x="727" y="482"/>
                    <a:pt x="727" y="482"/>
                  </a:cubicBezTo>
                  <a:cubicBezTo>
                    <a:pt x="724" y="469"/>
                    <a:pt x="717" y="463"/>
                    <a:pt x="701" y="453"/>
                  </a:cubicBezTo>
                  <a:cubicBezTo>
                    <a:pt x="641" y="459"/>
                    <a:pt x="641" y="459"/>
                    <a:pt x="641" y="459"/>
                  </a:cubicBezTo>
                  <a:cubicBezTo>
                    <a:pt x="620" y="457"/>
                    <a:pt x="604" y="447"/>
                    <a:pt x="601" y="434"/>
                  </a:cubicBezTo>
                  <a:cubicBezTo>
                    <a:pt x="598" y="421"/>
                    <a:pt x="590" y="416"/>
                    <a:pt x="580" y="397"/>
                  </a:cubicBezTo>
                  <a:cubicBezTo>
                    <a:pt x="577" y="384"/>
                    <a:pt x="574" y="371"/>
                    <a:pt x="584" y="355"/>
                  </a:cubicBezTo>
                  <a:cubicBezTo>
                    <a:pt x="628" y="305"/>
                    <a:pt x="628" y="305"/>
                    <a:pt x="628" y="305"/>
                  </a:cubicBezTo>
                  <a:cubicBezTo>
                    <a:pt x="634" y="297"/>
                    <a:pt x="631" y="284"/>
                    <a:pt x="623" y="279"/>
                  </a:cubicBezTo>
                  <a:cubicBezTo>
                    <a:pt x="581" y="240"/>
                    <a:pt x="581" y="240"/>
                    <a:pt x="581" y="240"/>
                  </a:cubicBezTo>
                  <a:cubicBezTo>
                    <a:pt x="573" y="235"/>
                    <a:pt x="560" y="238"/>
                    <a:pt x="547" y="240"/>
                  </a:cubicBezTo>
                  <a:cubicBezTo>
                    <a:pt x="503" y="291"/>
                    <a:pt x="503" y="291"/>
                    <a:pt x="503" y="291"/>
                  </a:cubicBezTo>
                  <a:cubicBezTo>
                    <a:pt x="484" y="302"/>
                    <a:pt x="471" y="304"/>
                    <a:pt x="463" y="299"/>
                  </a:cubicBezTo>
                  <a:cubicBezTo>
                    <a:pt x="456" y="294"/>
                    <a:pt x="435" y="292"/>
                    <a:pt x="427" y="287"/>
                  </a:cubicBezTo>
                  <a:cubicBezTo>
                    <a:pt x="419" y="282"/>
                    <a:pt x="403" y="271"/>
                    <a:pt x="400" y="258"/>
                  </a:cubicBezTo>
                  <a:cubicBezTo>
                    <a:pt x="386" y="193"/>
                    <a:pt x="386" y="193"/>
                    <a:pt x="386" y="193"/>
                  </a:cubicBezTo>
                  <a:cubicBezTo>
                    <a:pt x="384" y="180"/>
                    <a:pt x="368" y="170"/>
                    <a:pt x="368" y="170"/>
                  </a:cubicBezTo>
                  <a:cubicBezTo>
                    <a:pt x="308" y="176"/>
                    <a:pt x="308" y="176"/>
                    <a:pt x="308" y="176"/>
                  </a:cubicBezTo>
                  <a:cubicBezTo>
                    <a:pt x="308" y="176"/>
                    <a:pt x="289" y="187"/>
                    <a:pt x="292" y="200"/>
                  </a:cubicBezTo>
                  <a:cubicBezTo>
                    <a:pt x="285" y="263"/>
                    <a:pt x="285" y="263"/>
                    <a:pt x="285" y="263"/>
                  </a:cubicBezTo>
                  <a:cubicBezTo>
                    <a:pt x="291" y="289"/>
                    <a:pt x="277" y="292"/>
                    <a:pt x="272" y="300"/>
                  </a:cubicBezTo>
                  <a:cubicBezTo>
                    <a:pt x="272" y="300"/>
                    <a:pt x="272" y="300"/>
                    <a:pt x="267" y="308"/>
                  </a:cubicBezTo>
                  <a:cubicBezTo>
                    <a:pt x="259" y="302"/>
                    <a:pt x="246" y="305"/>
                    <a:pt x="241" y="313"/>
                  </a:cubicBezTo>
                  <a:cubicBezTo>
                    <a:pt x="236" y="321"/>
                    <a:pt x="236" y="321"/>
                    <a:pt x="236" y="321"/>
                  </a:cubicBezTo>
                  <a:cubicBezTo>
                    <a:pt x="223" y="324"/>
                    <a:pt x="210" y="327"/>
                    <a:pt x="194" y="317"/>
                  </a:cubicBezTo>
                  <a:cubicBezTo>
                    <a:pt x="139" y="281"/>
                    <a:pt x="139" y="281"/>
                    <a:pt x="139" y="281"/>
                  </a:cubicBezTo>
                  <a:cubicBezTo>
                    <a:pt x="131" y="276"/>
                    <a:pt x="110" y="273"/>
                    <a:pt x="104" y="281"/>
                  </a:cubicBezTo>
                  <a:cubicBezTo>
                    <a:pt x="79" y="321"/>
                    <a:pt x="79" y="321"/>
                    <a:pt x="79" y="321"/>
                  </a:cubicBezTo>
                  <a:cubicBezTo>
                    <a:pt x="66" y="324"/>
                    <a:pt x="68" y="337"/>
                    <a:pt x="79" y="355"/>
                  </a:cubicBezTo>
                  <a:cubicBezTo>
                    <a:pt x="121" y="394"/>
                    <a:pt x="121" y="394"/>
                    <a:pt x="121" y="394"/>
                  </a:cubicBezTo>
                  <a:cubicBezTo>
                    <a:pt x="140" y="417"/>
                    <a:pt x="135" y="425"/>
                    <a:pt x="132" y="446"/>
                  </a:cubicBezTo>
                  <a:cubicBezTo>
                    <a:pt x="132" y="446"/>
                    <a:pt x="132" y="446"/>
                    <a:pt x="132" y="446"/>
                  </a:cubicBezTo>
                  <a:cubicBezTo>
                    <a:pt x="127" y="454"/>
                    <a:pt x="122" y="462"/>
                    <a:pt x="117" y="470"/>
                  </a:cubicBezTo>
                  <a:cubicBezTo>
                    <a:pt x="117" y="470"/>
                    <a:pt x="117" y="470"/>
                    <a:pt x="117" y="470"/>
                  </a:cubicBezTo>
                  <a:cubicBezTo>
                    <a:pt x="120" y="483"/>
                    <a:pt x="109" y="499"/>
                    <a:pt x="83" y="505"/>
                  </a:cubicBezTo>
                  <a:cubicBezTo>
                    <a:pt x="23" y="511"/>
                    <a:pt x="23" y="511"/>
                    <a:pt x="23" y="511"/>
                  </a:cubicBezTo>
                  <a:cubicBezTo>
                    <a:pt x="10" y="514"/>
                    <a:pt x="0" y="529"/>
                    <a:pt x="2" y="543"/>
                  </a:cubicBezTo>
                  <a:cubicBezTo>
                    <a:pt x="5" y="590"/>
                    <a:pt x="5" y="590"/>
                    <a:pt x="5" y="590"/>
                  </a:cubicBezTo>
                  <a:cubicBezTo>
                    <a:pt x="8" y="603"/>
                    <a:pt x="16" y="608"/>
                    <a:pt x="37" y="610"/>
                  </a:cubicBezTo>
                  <a:cubicBezTo>
                    <a:pt x="92" y="612"/>
                    <a:pt x="92" y="612"/>
                    <a:pt x="92" y="612"/>
                  </a:cubicBezTo>
                  <a:cubicBezTo>
                    <a:pt x="113" y="614"/>
                    <a:pt x="129" y="625"/>
                    <a:pt x="132" y="638"/>
                  </a:cubicBezTo>
                  <a:cubicBezTo>
                    <a:pt x="132" y="638"/>
                    <a:pt x="132" y="638"/>
                    <a:pt x="132" y="638"/>
                  </a:cubicBezTo>
                  <a:cubicBezTo>
                    <a:pt x="140" y="643"/>
                    <a:pt x="142" y="656"/>
                    <a:pt x="150" y="661"/>
                  </a:cubicBezTo>
                  <a:cubicBezTo>
                    <a:pt x="145" y="669"/>
                    <a:pt x="145" y="669"/>
                    <a:pt x="145" y="669"/>
                  </a:cubicBezTo>
                  <a:cubicBezTo>
                    <a:pt x="153" y="674"/>
                    <a:pt x="156" y="687"/>
                    <a:pt x="140" y="711"/>
                  </a:cubicBezTo>
                  <a:cubicBezTo>
                    <a:pt x="109" y="759"/>
                    <a:pt x="109" y="759"/>
                    <a:pt x="109" y="759"/>
                  </a:cubicBezTo>
                  <a:cubicBezTo>
                    <a:pt x="99" y="775"/>
                    <a:pt x="102" y="788"/>
                    <a:pt x="110" y="793"/>
                  </a:cubicBezTo>
                  <a:cubicBezTo>
                    <a:pt x="152" y="832"/>
                    <a:pt x="152" y="832"/>
                    <a:pt x="152" y="832"/>
                  </a:cubicBezTo>
                  <a:cubicBezTo>
                    <a:pt x="160" y="837"/>
                    <a:pt x="173" y="834"/>
                    <a:pt x="178" y="826"/>
                  </a:cubicBezTo>
                  <a:cubicBezTo>
                    <a:pt x="230" y="781"/>
                    <a:pt x="230" y="781"/>
                    <a:pt x="230" y="781"/>
                  </a:cubicBezTo>
                  <a:cubicBezTo>
                    <a:pt x="248" y="770"/>
                    <a:pt x="261" y="767"/>
                    <a:pt x="269" y="772"/>
                  </a:cubicBezTo>
                  <a:cubicBezTo>
                    <a:pt x="269" y="772"/>
                    <a:pt x="269" y="772"/>
                    <a:pt x="269" y="772"/>
                  </a:cubicBezTo>
                  <a:cubicBezTo>
                    <a:pt x="282" y="769"/>
                    <a:pt x="298" y="779"/>
                    <a:pt x="306" y="785"/>
                  </a:cubicBezTo>
                  <a:cubicBezTo>
                    <a:pt x="306" y="785"/>
                    <a:pt x="306" y="785"/>
                    <a:pt x="306" y="785"/>
                  </a:cubicBezTo>
                  <a:cubicBezTo>
                    <a:pt x="319" y="782"/>
                    <a:pt x="327" y="787"/>
                    <a:pt x="332" y="813"/>
                  </a:cubicBezTo>
                  <a:cubicBezTo>
                    <a:pt x="346" y="878"/>
                    <a:pt x="346" y="878"/>
                    <a:pt x="346" y="878"/>
                  </a:cubicBezTo>
                  <a:cubicBezTo>
                    <a:pt x="349" y="892"/>
                    <a:pt x="357" y="897"/>
                    <a:pt x="370" y="894"/>
                  </a:cubicBezTo>
                  <a:cubicBezTo>
                    <a:pt x="425" y="896"/>
                    <a:pt x="425" y="896"/>
                    <a:pt x="425" y="896"/>
                  </a:cubicBezTo>
                  <a:cubicBezTo>
                    <a:pt x="430" y="888"/>
                    <a:pt x="443" y="885"/>
                    <a:pt x="440" y="872"/>
                  </a:cubicBezTo>
                  <a:cubicBezTo>
                    <a:pt x="440" y="804"/>
                    <a:pt x="440" y="804"/>
                    <a:pt x="440" y="804"/>
                  </a:cubicBezTo>
                  <a:cubicBezTo>
                    <a:pt x="442" y="783"/>
                    <a:pt x="460" y="772"/>
                    <a:pt x="466" y="764"/>
                  </a:cubicBezTo>
                  <a:cubicBezTo>
                    <a:pt x="466" y="764"/>
                    <a:pt x="466" y="764"/>
                    <a:pt x="466" y="764"/>
                  </a:cubicBezTo>
                  <a:cubicBezTo>
                    <a:pt x="479" y="761"/>
                    <a:pt x="492" y="758"/>
                    <a:pt x="497" y="750"/>
                  </a:cubicBezTo>
                  <a:cubicBezTo>
                    <a:pt x="497" y="750"/>
                    <a:pt x="497" y="750"/>
                    <a:pt x="497" y="750"/>
                  </a:cubicBezTo>
                  <a:cubicBezTo>
                    <a:pt x="510" y="747"/>
                    <a:pt x="523" y="745"/>
                    <a:pt x="539" y="755"/>
                  </a:cubicBezTo>
                  <a:cubicBezTo>
                    <a:pt x="594" y="791"/>
                    <a:pt x="594" y="791"/>
                    <a:pt x="594" y="791"/>
                  </a:cubicBezTo>
                  <a:cubicBezTo>
                    <a:pt x="602" y="796"/>
                    <a:pt x="623" y="798"/>
                    <a:pt x="628" y="790"/>
                  </a:cubicBezTo>
                  <a:cubicBezTo>
                    <a:pt x="659" y="743"/>
                    <a:pt x="659" y="743"/>
                    <a:pt x="659" y="743"/>
                  </a:cubicBezTo>
                  <a:cubicBezTo>
                    <a:pt x="659" y="743"/>
                    <a:pt x="669" y="727"/>
                    <a:pt x="654" y="716"/>
                  </a:cubicBezTo>
                  <a:close/>
                  <a:moveTo>
                    <a:pt x="281" y="633"/>
                  </a:moveTo>
                  <a:cubicBezTo>
                    <a:pt x="223" y="584"/>
                    <a:pt x="219" y="502"/>
                    <a:pt x="263" y="452"/>
                  </a:cubicBezTo>
                  <a:cubicBezTo>
                    <a:pt x="313" y="393"/>
                    <a:pt x="399" y="382"/>
                    <a:pt x="457" y="431"/>
                  </a:cubicBezTo>
                  <a:cubicBezTo>
                    <a:pt x="507" y="475"/>
                    <a:pt x="518" y="561"/>
                    <a:pt x="469" y="619"/>
                  </a:cubicBezTo>
                  <a:cubicBezTo>
                    <a:pt x="420" y="678"/>
                    <a:pt x="339" y="682"/>
                    <a:pt x="281" y="633"/>
                  </a:cubicBezTo>
                  <a:close/>
                  <a:moveTo>
                    <a:pt x="1019" y="398"/>
                  </a:moveTo>
                  <a:cubicBezTo>
                    <a:pt x="1004" y="362"/>
                    <a:pt x="1004" y="362"/>
                    <a:pt x="1004" y="362"/>
                  </a:cubicBezTo>
                  <a:cubicBezTo>
                    <a:pt x="992" y="348"/>
                    <a:pt x="1002" y="340"/>
                    <a:pt x="1002" y="332"/>
                  </a:cubicBezTo>
                  <a:cubicBezTo>
                    <a:pt x="1002" y="332"/>
                    <a:pt x="1002" y="332"/>
                    <a:pt x="1002" y="332"/>
                  </a:cubicBezTo>
                  <a:cubicBezTo>
                    <a:pt x="1007" y="328"/>
                    <a:pt x="1011" y="324"/>
                    <a:pt x="1012" y="315"/>
                  </a:cubicBezTo>
                  <a:cubicBezTo>
                    <a:pt x="1021" y="307"/>
                    <a:pt x="1026" y="303"/>
                    <a:pt x="1043" y="304"/>
                  </a:cubicBezTo>
                  <a:cubicBezTo>
                    <a:pt x="1086" y="307"/>
                    <a:pt x="1086" y="307"/>
                    <a:pt x="1086" y="307"/>
                  </a:cubicBezTo>
                  <a:cubicBezTo>
                    <a:pt x="1095" y="308"/>
                    <a:pt x="1099" y="304"/>
                    <a:pt x="1100" y="295"/>
                  </a:cubicBezTo>
                  <a:cubicBezTo>
                    <a:pt x="1107" y="266"/>
                    <a:pt x="1107" y="266"/>
                    <a:pt x="1107" y="266"/>
                  </a:cubicBezTo>
                  <a:cubicBezTo>
                    <a:pt x="1107" y="257"/>
                    <a:pt x="1103" y="252"/>
                    <a:pt x="1095" y="243"/>
                  </a:cubicBezTo>
                  <a:cubicBezTo>
                    <a:pt x="1057" y="236"/>
                    <a:pt x="1057" y="236"/>
                    <a:pt x="1057" y="236"/>
                  </a:cubicBezTo>
                  <a:cubicBezTo>
                    <a:pt x="1044" y="231"/>
                    <a:pt x="1036" y="222"/>
                    <a:pt x="1037" y="213"/>
                  </a:cubicBezTo>
                  <a:cubicBezTo>
                    <a:pt x="1038" y="205"/>
                    <a:pt x="1034" y="200"/>
                    <a:pt x="1030" y="187"/>
                  </a:cubicBezTo>
                  <a:cubicBezTo>
                    <a:pt x="1031" y="178"/>
                    <a:pt x="1032" y="170"/>
                    <a:pt x="1041" y="162"/>
                  </a:cubicBezTo>
                  <a:cubicBezTo>
                    <a:pt x="1077" y="138"/>
                    <a:pt x="1077" y="138"/>
                    <a:pt x="1077" y="138"/>
                  </a:cubicBezTo>
                  <a:cubicBezTo>
                    <a:pt x="1082" y="134"/>
                    <a:pt x="1083" y="126"/>
                    <a:pt x="1079" y="121"/>
                  </a:cubicBezTo>
                  <a:cubicBezTo>
                    <a:pt x="1059" y="89"/>
                    <a:pt x="1059" y="89"/>
                    <a:pt x="1059" y="89"/>
                  </a:cubicBezTo>
                  <a:cubicBezTo>
                    <a:pt x="1055" y="85"/>
                    <a:pt x="1047" y="84"/>
                    <a:pt x="1038" y="83"/>
                  </a:cubicBezTo>
                  <a:cubicBezTo>
                    <a:pt x="1002" y="107"/>
                    <a:pt x="1002" y="107"/>
                    <a:pt x="1002" y="107"/>
                  </a:cubicBezTo>
                  <a:cubicBezTo>
                    <a:pt x="989" y="110"/>
                    <a:pt x="980" y="110"/>
                    <a:pt x="976" y="105"/>
                  </a:cubicBezTo>
                  <a:cubicBezTo>
                    <a:pt x="972" y="100"/>
                    <a:pt x="960" y="95"/>
                    <a:pt x="956" y="91"/>
                  </a:cubicBezTo>
                  <a:cubicBezTo>
                    <a:pt x="952" y="86"/>
                    <a:pt x="944" y="77"/>
                    <a:pt x="944" y="68"/>
                  </a:cubicBezTo>
                  <a:cubicBezTo>
                    <a:pt x="948" y="25"/>
                    <a:pt x="948" y="25"/>
                    <a:pt x="948" y="25"/>
                  </a:cubicBezTo>
                  <a:cubicBezTo>
                    <a:pt x="948" y="17"/>
                    <a:pt x="940" y="7"/>
                    <a:pt x="940" y="7"/>
                  </a:cubicBezTo>
                  <a:cubicBezTo>
                    <a:pt x="902" y="0"/>
                    <a:pt x="902" y="0"/>
                    <a:pt x="902" y="0"/>
                  </a:cubicBezTo>
                  <a:cubicBezTo>
                    <a:pt x="902" y="0"/>
                    <a:pt x="889" y="4"/>
                    <a:pt x="888" y="12"/>
                  </a:cubicBezTo>
                  <a:cubicBezTo>
                    <a:pt x="872" y="50"/>
                    <a:pt x="872" y="50"/>
                    <a:pt x="872" y="50"/>
                  </a:cubicBezTo>
                  <a:cubicBezTo>
                    <a:pt x="871" y="67"/>
                    <a:pt x="862" y="67"/>
                    <a:pt x="858" y="71"/>
                  </a:cubicBezTo>
                  <a:cubicBezTo>
                    <a:pt x="858" y="71"/>
                    <a:pt x="858" y="71"/>
                    <a:pt x="853" y="75"/>
                  </a:cubicBezTo>
                  <a:cubicBezTo>
                    <a:pt x="849" y="70"/>
                    <a:pt x="840" y="70"/>
                    <a:pt x="836" y="74"/>
                  </a:cubicBezTo>
                  <a:cubicBezTo>
                    <a:pt x="831" y="78"/>
                    <a:pt x="831" y="78"/>
                    <a:pt x="831" y="78"/>
                  </a:cubicBezTo>
                  <a:cubicBezTo>
                    <a:pt x="822" y="77"/>
                    <a:pt x="814" y="76"/>
                    <a:pt x="806" y="67"/>
                  </a:cubicBezTo>
                  <a:cubicBezTo>
                    <a:pt x="778" y="35"/>
                    <a:pt x="778" y="35"/>
                    <a:pt x="778" y="35"/>
                  </a:cubicBezTo>
                  <a:cubicBezTo>
                    <a:pt x="774" y="30"/>
                    <a:pt x="762" y="25"/>
                    <a:pt x="757" y="29"/>
                  </a:cubicBezTo>
                  <a:cubicBezTo>
                    <a:pt x="734" y="49"/>
                    <a:pt x="734" y="49"/>
                    <a:pt x="734" y="49"/>
                  </a:cubicBezTo>
                  <a:cubicBezTo>
                    <a:pt x="725" y="49"/>
                    <a:pt x="725" y="57"/>
                    <a:pt x="728" y="70"/>
                  </a:cubicBezTo>
                  <a:cubicBezTo>
                    <a:pt x="747" y="102"/>
                    <a:pt x="747" y="102"/>
                    <a:pt x="747" y="102"/>
                  </a:cubicBezTo>
                  <a:cubicBezTo>
                    <a:pt x="754" y="120"/>
                    <a:pt x="750" y="124"/>
                    <a:pt x="744" y="136"/>
                  </a:cubicBezTo>
                  <a:cubicBezTo>
                    <a:pt x="744" y="136"/>
                    <a:pt x="744" y="136"/>
                    <a:pt x="744" y="136"/>
                  </a:cubicBezTo>
                  <a:cubicBezTo>
                    <a:pt x="740" y="140"/>
                    <a:pt x="735" y="144"/>
                    <a:pt x="731" y="148"/>
                  </a:cubicBezTo>
                  <a:cubicBezTo>
                    <a:pt x="731" y="148"/>
                    <a:pt x="731" y="148"/>
                    <a:pt x="731" y="148"/>
                  </a:cubicBezTo>
                  <a:cubicBezTo>
                    <a:pt x="730" y="157"/>
                    <a:pt x="721" y="165"/>
                    <a:pt x="703" y="164"/>
                  </a:cubicBezTo>
                  <a:cubicBezTo>
                    <a:pt x="665" y="157"/>
                    <a:pt x="665" y="157"/>
                    <a:pt x="665" y="157"/>
                  </a:cubicBezTo>
                  <a:cubicBezTo>
                    <a:pt x="656" y="156"/>
                    <a:pt x="647" y="164"/>
                    <a:pt x="647" y="173"/>
                  </a:cubicBezTo>
                  <a:cubicBezTo>
                    <a:pt x="640" y="203"/>
                    <a:pt x="640" y="203"/>
                    <a:pt x="640" y="203"/>
                  </a:cubicBezTo>
                  <a:cubicBezTo>
                    <a:pt x="639" y="211"/>
                    <a:pt x="643" y="216"/>
                    <a:pt x="656" y="221"/>
                  </a:cubicBezTo>
                  <a:cubicBezTo>
                    <a:pt x="690" y="232"/>
                    <a:pt x="690" y="232"/>
                    <a:pt x="690" y="232"/>
                  </a:cubicBezTo>
                  <a:cubicBezTo>
                    <a:pt x="702" y="237"/>
                    <a:pt x="710" y="246"/>
                    <a:pt x="710" y="255"/>
                  </a:cubicBezTo>
                  <a:cubicBezTo>
                    <a:pt x="710" y="255"/>
                    <a:pt x="710" y="255"/>
                    <a:pt x="710" y="255"/>
                  </a:cubicBezTo>
                  <a:cubicBezTo>
                    <a:pt x="714" y="260"/>
                    <a:pt x="713" y="268"/>
                    <a:pt x="717" y="273"/>
                  </a:cubicBezTo>
                  <a:cubicBezTo>
                    <a:pt x="712" y="277"/>
                    <a:pt x="712" y="277"/>
                    <a:pt x="712" y="277"/>
                  </a:cubicBezTo>
                  <a:cubicBezTo>
                    <a:pt x="716" y="281"/>
                    <a:pt x="716" y="290"/>
                    <a:pt x="702" y="302"/>
                  </a:cubicBezTo>
                  <a:cubicBezTo>
                    <a:pt x="674" y="326"/>
                    <a:pt x="674" y="326"/>
                    <a:pt x="674" y="326"/>
                  </a:cubicBezTo>
                  <a:cubicBezTo>
                    <a:pt x="665" y="334"/>
                    <a:pt x="664" y="343"/>
                    <a:pt x="668" y="347"/>
                  </a:cubicBezTo>
                  <a:cubicBezTo>
                    <a:pt x="687" y="379"/>
                    <a:pt x="687" y="379"/>
                    <a:pt x="687" y="379"/>
                  </a:cubicBezTo>
                  <a:cubicBezTo>
                    <a:pt x="691" y="383"/>
                    <a:pt x="700" y="384"/>
                    <a:pt x="704" y="380"/>
                  </a:cubicBezTo>
                  <a:cubicBezTo>
                    <a:pt x="745" y="361"/>
                    <a:pt x="745" y="361"/>
                    <a:pt x="745" y="361"/>
                  </a:cubicBezTo>
                  <a:cubicBezTo>
                    <a:pt x="758" y="358"/>
                    <a:pt x="767" y="358"/>
                    <a:pt x="771" y="363"/>
                  </a:cubicBezTo>
                  <a:cubicBezTo>
                    <a:pt x="771" y="363"/>
                    <a:pt x="771" y="363"/>
                    <a:pt x="771" y="363"/>
                  </a:cubicBezTo>
                  <a:cubicBezTo>
                    <a:pt x="779" y="364"/>
                    <a:pt x="787" y="373"/>
                    <a:pt x="791" y="377"/>
                  </a:cubicBezTo>
                  <a:cubicBezTo>
                    <a:pt x="791" y="377"/>
                    <a:pt x="791" y="377"/>
                    <a:pt x="791" y="377"/>
                  </a:cubicBezTo>
                  <a:cubicBezTo>
                    <a:pt x="800" y="378"/>
                    <a:pt x="804" y="383"/>
                    <a:pt x="802" y="400"/>
                  </a:cubicBezTo>
                  <a:cubicBezTo>
                    <a:pt x="799" y="443"/>
                    <a:pt x="799" y="443"/>
                    <a:pt x="799" y="443"/>
                  </a:cubicBezTo>
                  <a:cubicBezTo>
                    <a:pt x="798" y="451"/>
                    <a:pt x="802" y="456"/>
                    <a:pt x="811" y="457"/>
                  </a:cubicBezTo>
                  <a:cubicBezTo>
                    <a:pt x="845" y="468"/>
                    <a:pt x="845" y="468"/>
                    <a:pt x="845" y="468"/>
                  </a:cubicBezTo>
                  <a:cubicBezTo>
                    <a:pt x="849" y="464"/>
                    <a:pt x="858" y="464"/>
                    <a:pt x="859" y="456"/>
                  </a:cubicBezTo>
                  <a:cubicBezTo>
                    <a:pt x="871" y="413"/>
                    <a:pt x="871" y="413"/>
                    <a:pt x="871" y="413"/>
                  </a:cubicBezTo>
                  <a:cubicBezTo>
                    <a:pt x="876" y="401"/>
                    <a:pt x="889" y="397"/>
                    <a:pt x="894" y="393"/>
                  </a:cubicBezTo>
                  <a:cubicBezTo>
                    <a:pt x="894" y="393"/>
                    <a:pt x="894" y="393"/>
                    <a:pt x="894" y="393"/>
                  </a:cubicBezTo>
                  <a:cubicBezTo>
                    <a:pt x="902" y="394"/>
                    <a:pt x="911" y="395"/>
                    <a:pt x="916" y="391"/>
                  </a:cubicBezTo>
                  <a:cubicBezTo>
                    <a:pt x="916" y="391"/>
                    <a:pt x="916" y="391"/>
                    <a:pt x="916" y="391"/>
                  </a:cubicBezTo>
                  <a:cubicBezTo>
                    <a:pt x="924" y="391"/>
                    <a:pt x="933" y="392"/>
                    <a:pt x="941" y="401"/>
                  </a:cubicBezTo>
                  <a:cubicBezTo>
                    <a:pt x="969" y="433"/>
                    <a:pt x="969" y="433"/>
                    <a:pt x="969" y="433"/>
                  </a:cubicBezTo>
                  <a:cubicBezTo>
                    <a:pt x="973" y="438"/>
                    <a:pt x="985" y="443"/>
                    <a:pt x="990" y="439"/>
                  </a:cubicBezTo>
                  <a:cubicBezTo>
                    <a:pt x="1018" y="415"/>
                    <a:pt x="1018" y="415"/>
                    <a:pt x="1018" y="415"/>
                  </a:cubicBezTo>
                  <a:cubicBezTo>
                    <a:pt x="1018" y="415"/>
                    <a:pt x="1027" y="407"/>
                    <a:pt x="1019" y="398"/>
                  </a:cubicBezTo>
                  <a:close/>
                  <a:moveTo>
                    <a:pt x="803" y="279"/>
                  </a:moveTo>
                  <a:cubicBezTo>
                    <a:pt x="776" y="238"/>
                    <a:pt x="788" y="187"/>
                    <a:pt x="825" y="164"/>
                  </a:cubicBezTo>
                  <a:cubicBezTo>
                    <a:pt x="866" y="136"/>
                    <a:pt x="921" y="144"/>
                    <a:pt x="948" y="185"/>
                  </a:cubicBezTo>
                  <a:cubicBezTo>
                    <a:pt x="972" y="221"/>
                    <a:pt x="963" y="277"/>
                    <a:pt x="922" y="304"/>
                  </a:cubicBezTo>
                  <a:cubicBezTo>
                    <a:pt x="881" y="332"/>
                    <a:pt x="830" y="320"/>
                    <a:pt x="803" y="279"/>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Freeform 14"/>
            <p:cNvSpPr>
              <a:spLocks noChangeAspect="1" noEditPoints="1"/>
            </p:cNvSpPr>
            <p:nvPr/>
          </p:nvSpPr>
          <p:spPr bwMode="black">
            <a:xfrm>
              <a:off x="4729032" y="4663526"/>
              <a:ext cx="655934" cy="662766"/>
            </a:xfrm>
            <a:custGeom>
              <a:avLst/>
              <a:gdLst>
                <a:gd name="T0" fmla="*/ 0 w 96"/>
                <a:gd name="T1" fmla="*/ 0 h 97"/>
                <a:gd name="T2" fmla="*/ 0 w 96"/>
                <a:gd name="T3" fmla="*/ 97 h 97"/>
                <a:gd name="T4" fmla="*/ 24 w 96"/>
                <a:gd name="T5" fmla="*/ 97 h 97"/>
                <a:gd name="T6" fmla="*/ 24 w 96"/>
                <a:gd name="T7" fmla="*/ 69 h 97"/>
                <a:gd name="T8" fmla="*/ 73 w 96"/>
                <a:gd name="T9" fmla="*/ 69 h 97"/>
                <a:gd name="T10" fmla="*/ 73 w 96"/>
                <a:gd name="T11" fmla="*/ 97 h 97"/>
                <a:gd name="T12" fmla="*/ 96 w 96"/>
                <a:gd name="T13" fmla="*/ 97 h 97"/>
                <a:gd name="T14" fmla="*/ 96 w 96"/>
                <a:gd name="T15" fmla="*/ 0 h 97"/>
                <a:gd name="T16" fmla="*/ 0 w 96"/>
                <a:gd name="T17" fmla="*/ 0 h 97"/>
                <a:gd name="T18" fmla="*/ 80 w 96"/>
                <a:gd name="T19" fmla="*/ 41 h 97"/>
                <a:gd name="T20" fmla="*/ 14 w 96"/>
                <a:gd name="T21" fmla="*/ 41 h 97"/>
                <a:gd name="T22" fmla="*/ 14 w 96"/>
                <a:gd name="T23" fmla="*/ 5 h 97"/>
                <a:gd name="T24" fmla="*/ 80 w 96"/>
                <a:gd name="T25" fmla="*/ 5 h 97"/>
                <a:gd name="T26" fmla="*/ 80 w 96"/>
                <a:gd name="T27" fmla="*/ 41 h 97"/>
                <a:gd name="T28" fmla="*/ 34 w 96"/>
                <a:gd name="T29" fmla="*/ 76 h 97"/>
                <a:gd name="T30" fmla="*/ 50 w 96"/>
                <a:gd name="T31" fmla="*/ 76 h 97"/>
                <a:gd name="T32" fmla="*/ 50 w 96"/>
                <a:gd name="T33" fmla="*/ 97 h 97"/>
                <a:gd name="T34" fmla="*/ 34 w 96"/>
                <a:gd name="T35" fmla="*/ 97 h 97"/>
                <a:gd name="T36" fmla="*/ 34 w 96"/>
                <a:gd name="T37" fmla="*/ 7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7">
                  <a:moveTo>
                    <a:pt x="0" y="0"/>
                  </a:moveTo>
                  <a:lnTo>
                    <a:pt x="0" y="97"/>
                  </a:lnTo>
                  <a:lnTo>
                    <a:pt x="24" y="97"/>
                  </a:lnTo>
                  <a:lnTo>
                    <a:pt x="24" y="69"/>
                  </a:lnTo>
                  <a:lnTo>
                    <a:pt x="73" y="69"/>
                  </a:lnTo>
                  <a:lnTo>
                    <a:pt x="73" y="97"/>
                  </a:lnTo>
                  <a:lnTo>
                    <a:pt x="96" y="97"/>
                  </a:lnTo>
                  <a:lnTo>
                    <a:pt x="96" y="0"/>
                  </a:lnTo>
                  <a:lnTo>
                    <a:pt x="0" y="0"/>
                  </a:lnTo>
                  <a:close/>
                  <a:moveTo>
                    <a:pt x="80" y="41"/>
                  </a:moveTo>
                  <a:lnTo>
                    <a:pt x="14" y="41"/>
                  </a:lnTo>
                  <a:lnTo>
                    <a:pt x="14" y="5"/>
                  </a:lnTo>
                  <a:lnTo>
                    <a:pt x="80" y="5"/>
                  </a:lnTo>
                  <a:lnTo>
                    <a:pt x="80" y="41"/>
                  </a:lnTo>
                  <a:close/>
                  <a:moveTo>
                    <a:pt x="34" y="76"/>
                  </a:moveTo>
                  <a:lnTo>
                    <a:pt x="50" y="76"/>
                  </a:lnTo>
                  <a:lnTo>
                    <a:pt x="50" y="97"/>
                  </a:lnTo>
                  <a:lnTo>
                    <a:pt x="34" y="97"/>
                  </a:lnTo>
                  <a:lnTo>
                    <a:pt x="34" y="76"/>
                  </a:ln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23" name="Straight Connector 22"/>
            <p:cNvCxnSpPr/>
            <p:nvPr/>
          </p:nvCxnSpPr>
          <p:spPr>
            <a:xfrm>
              <a:off x="4389438" y="4216080"/>
              <a:ext cx="4023360" cy="0"/>
            </a:xfrm>
            <a:prstGeom prst="line">
              <a:avLst/>
            </a:prstGeom>
            <a:ln w="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0706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1411" y="3064246"/>
            <a:ext cx="8046720" cy="3633417"/>
            <a:chOff x="461411" y="3064246"/>
            <a:chExt cx="8046720" cy="3633417"/>
          </a:xfrm>
        </p:grpSpPr>
        <p:sp>
          <p:nvSpPr>
            <p:cNvPr id="8" name="Freeform 5"/>
            <p:cNvSpPr>
              <a:spLocks noChangeAspect="1" noEditPoints="1"/>
            </p:cNvSpPr>
            <p:nvPr/>
          </p:nvSpPr>
          <p:spPr bwMode="auto">
            <a:xfrm>
              <a:off x="461413" y="4553593"/>
              <a:ext cx="8042275" cy="2144070"/>
            </a:xfrm>
            <a:custGeom>
              <a:avLst/>
              <a:gdLst>
                <a:gd name="T0" fmla="*/ 404 w 2535"/>
                <a:gd name="T1" fmla="*/ 673 h 673"/>
                <a:gd name="T2" fmla="*/ 73 w 2535"/>
                <a:gd name="T3" fmla="*/ 673 h 673"/>
                <a:gd name="T4" fmla="*/ 73 w 2535"/>
                <a:gd name="T5" fmla="*/ 585 h 673"/>
                <a:gd name="T6" fmla="*/ 404 w 2535"/>
                <a:gd name="T7" fmla="*/ 585 h 673"/>
                <a:gd name="T8" fmla="*/ 404 w 2535"/>
                <a:gd name="T9" fmla="*/ 673 h 673"/>
                <a:gd name="T10" fmla="*/ 2463 w 2535"/>
                <a:gd name="T11" fmla="*/ 585 h 673"/>
                <a:gd name="T12" fmla="*/ 2132 w 2535"/>
                <a:gd name="T13" fmla="*/ 585 h 673"/>
                <a:gd name="T14" fmla="*/ 2132 w 2535"/>
                <a:gd name="T15" fmla="*/ 673 h 673"/>
                <a:gd name="T16" fmla="*/ 2463 w 2535"/>
                <a:gd name="T17" fmla="*/ 673 h 673"/>
                <a:gd name="T18" fmla="*/ 2463 w 2535"/>
                <a:gd name="T19" fmla="*/ 585 h 673"/>
                <a:gd name="T20" fmla="*/ 1204 w 2535"/>
                <a:gd name="T21" fmla="*/ 81 h 673"/>
                <a:gd name="T22" fmla="*/ 233 w 2535"/>
                <a:gd name="T23" fmla="*/ 81 h 673"/>
                <a:gd name="T24" fmla="*/ 233 w 2535"/>
                <a:gd name="T25" fmla="*/ 475 h 673"/>
                <a:gd name="T26" fmla="*/ 1204 w 2535"/>
                <a:gd name="T27" fmla="*/ 475 h 673"/>
                <a:gd name="T28" fmla="*/ 1204 w 2535"/>
                <a:gd name="T29" fmla="*/ 81 h 673"/>
                <a:gd name="T30" fmla="*/ 2535 w 2535"/>
                <a:gd name="T31" fmla="*/ 0 h 673"/>
                <a:gd name="T32" fmla="*/ 2535 w 2535"/>
                <a:gd name="T33" fmla="*/ 556 h 673"/>
                <a:gd name="T34" fmla="*/ 0 w 2535"/>
                <a:gd name="T35" fmla="*/ 556 h 673"/>
                <a:gd name="T36" fmla="*/ 0 w 2535"/>
                <a:gd name="T37" fmla="*/ 0 h 673"/>
                <a:gd name="T38" fmla="*/ 2535 w 2535"/>
                <a:gd name="T39" fmla="*/ 0 h 673"/>
                <a:gd name="T40" fmla="*/ 151 w 2535"/>
                <a:gd name="T41" fmla="*/ 43 h 673"/>
                <a:gd name="T42" fmla="*/ 46 w 2535"/>
                <a:gd name="T43" fmla="*/ 43 h 673"/>
                <a:gd name="T44" fmla="*/ 46 w 2535"/>
                <a:gd name="T45" fmla="*/ 513 h 673"/>
                <a:gd name="T46" fmla="*/ 151 w 2535"/>
                <a:gd name="T47" fmla="*/ 513 h 673"/>
                <a:gd name="T48" fmla="*/ 151 w 2535"/>
                <a:gd name="T49" fmla="*/ 43 h 673"/>
                <a:gd name="T50" fmla="*/ 1228 w 2535"/>
                <a:gd name="T51" fmla="*/ 57 h 673"/>
                <a:gd name="T52" fmla="*/ 209 w 2535"/>
                <a:gd name="T53" fmla="*/ 57 h 673"/>
                <a:gd name="T54" fmla="*/ 209 w 2535"/>
                <a:gd name="T55" fmla="*/ 499 h 673"/>
                <a:gd name="T56" fmla="*/ 1228 w 2535"/>
                <a:gd name="T57" fmla="*/ 499 h 673"/>
                <a:gd name="T58" fmla="*/ 1228 w 2535"/>
                <a:gd name="T59" fmla="*/ 57 h 673"/>
                <a:gd name="T60" fmla="*/ 2037 w 2535"/>
                <a:gd name="T61" fmla="*/ 410 h 673"/>
                <a:gd name="T62" fmla="*/ 1949 w 2535"/>
                <a:gd name="T63" fmla="*/ 322 h 673"/>
                <a:gd name="T64" fmla="*/ 1860 w 2535"/>
                <a:gd name="T65" fmla="*/ 410 h 673"/>
                <a:gd name="T66" fmla="*/ 1949 w 2535"/>
                <a:gd name="T67" fmla="*/ 499 h 673"/>
                <a:gd name="T68" fmla="*/ 2037 w 2535"/>
                <a:gd name="T69" fmla="*/ 410 h 673"/>
                <a:gd name="T70" fmla="*/ 2271 w 2535"/>
                <a:gd name="T71" fmla="*/ 410 h 673"/>
                <a:gd name="T72" fmla="*/ 2183 w 2535"/>
                <a:gd name="T73" fmla="*/ 322 h 673"/>
                <a:gd name="T74" fmla="*/ 2095 w 2535"/>
                <a:gd name="T75" fmla="*/ 410 h 673"/>
                <a:gd name="T76" fmla="*/ 2183 w 2535"/>
                <a:gd name="T77" fmla="*/ 499 h 673"/>
                <a:gd name="T78" fmla="*/ 2271 w 2535"/>
                <a:gd name="T79" fmla="*/ 410 h 673"/>
                <a:gd name="T80" fmla="*/ 2271 w 2535"/>
                <a:gd name="T81" fmla="*/ 201 h 673"/>
                <a:gd name="T82" fmla="*/ 1422 w 2535"/>
                <a:gd name="T83" fmla="*/ 201 h 673"/>
                <a:gd name="T84" fmla="*/ 1422 w 2535"/>
                <a:gd name="T85" fmla="*/ 273 h 673"/>
                <a:gd name="T86" fmla="*/ 2271 w 2535"/>
                <a:gd name="T87" fmla="*/ 273 h 673"/>
                <a:gd name="T88" fmla="*/ 2271 w 2535"/>
                <a:gd name="T89" fmla="*/ 201 h 673"/>
                <a:gd name="T90" fmla="*/ 2271 w 2535"/>
                <a:gd name="T91" fmla="*/ 86 h 673"/>
                <a:gd name="T92" fmla="*/ 1422 w 2535"/>
                <a:gd name="T93" fmla="*/ 86 h 673"/>
                <a:gd name="T94" fmla="*/ 1422 w 2535"/>
                <a:gd name="T95" fmla="*/ 158 h 673"/>
                <a:gd name="T96" fmla="*/ 2271 w 2535"/>
                <a:gd name="T97" fmla="*/ 158 h 673"/>
                <a:gd name="T98" fmla="*/ 2271 w 2535"/>
                <a:gd name="T99" fmla="*/ 86 h 673"/>
                <a:gd name="T100" fmla="*/ 2492 w 2535"/>
                <a:gd name="T101" fmla="*/ 43 h 673"/>
                <a:gd name="T102" fmla="*/ 2386 w 2535"/>
                <a:gd name="T103" fmla="*/ 43 h 673"/>
                <a:gd name="T104" fmla="*/ 2386 w 2535"/>
                <a:gd name="T105" fmla="*/ 513 h 673"/>
                <a:gd name="T106" fmla="*/ 2492 w 2535"/>
                <a:gd name="T107" fmla="*/ 513 h 673"/>
                <a:gd name="T108" fmla="*/ 2492 w 2535"/>
                <a:gd name="T109" fmla="*/ 4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5" h="673">
                  <a:moveTo>
                    <a:pt x="404" y="673"/>
                  </a:moveTo>
                  <a:cubicBezTo>
                    <a:pt x="73" y="673"/>
                    <a:pt x="73" y="673"/>
                    <a:pt x="73" y="673"/>
                  </a:cubicBezTo>
                  <a:cubicBezTo>
                    <a:pt x="73" y="585"/>
                    <a:pt x="73" y="585"/>
                    <a:pt x="73" y="585"/>
                  </a:cubicBezTo>
                  <a:cubicBezTo>
                    <a:pt x="404" y="585"/>
                    <a:pt x="404" y="585"/>
                    <a:pt x="404" y="585"/>
                  </a:cubicBezTo>
                  <a:lnTo>
                    <a:pt x="404" y="673"/>
                  </a:lnTo>
                  <a:close/>
                  <a:moveTo>
                    <a:pt x="2463" y="585"/>
                  </a:moveTo>
                  <a:cubicBezTo>
                    <a:pt x="2132" y="585"/>
                    <a:pt x="2132" y="585"/>
                    <a:pt x="2132" y="585"/>
                  </a:cubicBezTo>
                  <a:cubicBezTo>
                    <a:pt x="2132" y="673"/>
                    <a:pt x="2132" y="673"/>
                    <a:pt x="2132" y="673"/>
                  </a:cubicBezTo>
                  <a:cubicBezTo>
                    <a:pt x="2463" y="673"/>
                    <a:pt x="2463" y="673"/>
                    <a:pt x="2463" y="673"/>
                  </a:cubicBezTo>
                  <a:lnTo>
                    <a:pt x="2463" y="585"/>
                  </a:lnTo>
                  <a:close/>
                  <a:moveTo>
                    <a:pt x="1204" y="81"/>
                  </a:moveTo>
                  <a:cubicBezTo>
                    <a:pt x="233" y="81"/>
                    <a:pt x="233" y="81"/>
                    <a:pt x="233" y="81"/>
                  </a:cubicBezTo>
                  <a:cubicBezTo>
                    <a:pt x="233" y="475"/>
                    <a:pt x="233" y="475"/>
                    <a:pt x="233" y="475"/>
                  </a:cubicBezTo>
                  <a:cubicBezTo>
                    <a:pt x="1204" y="475"/>
                    <a:pt x="1204" y="475"/>
                    <a:pt x="1204" y="475"/>
                  </a:cubicBezTo>
                  <a:lnTo>
                    <a:pt x="1204" y="81"/>
                  </a:lnTo>
                  <a:close/>
                  <a:moveTo>
                    <a:pt x="2535" y="0"/>
                  </a:moveTo>
                  <a:cubicBezTo>
                    <a:pt x="2535" y="556"/>
                    <a:pt x="2535" y="556"/>
                    <a:pt x="2535" y="556"/>
                  </a:cubicBezTo>
                  <a:cubicBezTo>
                    <a:pt x="0" y="556"/>
                    <a:pt x="0" y="556"/>
                    <a:pt x="0" y="556"/>
                  </a:cubicBezTo>
                  <a:cubicBezTo>
                    <a:pt x="0" y="0"/>
                    <a:pt x="0" y="0"/>
                    <a:pt x="0" y="0"/>
                  </a:cubicBezTo>
                  <a:lnTo>
                    <a:pt x="2535" y="0"/>
                  </a:lnTo>
                  <a:close/>
                  <a:moveTo>
                    <a:pt x="151" y="43"/>
                  </a:moveTo>
                  <a:cubicBezTo>
                    <a:pt x="46" y="43"/>
                    <a:pt x="46" y="43"/>
                    <a:pt x="46" y="43"/>
                  </a:cubicBezTo>
                  <a:cubicBezTo>
                    <a:pt x="46" y="513"/>
                    <a:pt x="46" y="513"/>
                    <a:pt x="46" y="513"/>
                  </a:cubicBezTo>
                  <a:cubicBezTo>
                    <a:pt x="151" y="513"/>
                    <a:pt x="151" y="513"/>
                    <a:pt x="151" y="513"/>
                  </a:cubicBezTo>
                  <a:lnTo>
                    <a:pt x="151" y="43"/>
                  </a:lnTo>
                  <a:close/>
                  <a:moveTo>
                    <a:pt x="1228" y="57"/>
                  </a:moveTo>
                  <a:cubicBezTo>
                    <a:pt x="209" y="57"/>
                    <a:pt x="209" y="57"/>
                    <a:pt x="209" y="57"/>
                  </a:cubicBezTo>
                  <a:cubicBezTo>
                    <a:pt x="209" y="499"/>
                    <a:pt x="209" y="499"/>
                    <a:pt x="209" y="499"/>
                  </a:cubicBezTo>
                  <a:cubicBezTo>
                    <a:pt x="1228" y="499"/>
                    <a:pt x="1228" y="499"/>
                    <a:pt x="1228" y="499"/>
                  </a:cubicBezTo>
                  <a:lnTo>
                    <a:pt x="1228" y="57"/>
                  </a:lnTo>
                  <a:close/>
                  <a:moveTo>
                    <a:pt x="2037" y="410"/>
                  </a:moveTo>
                  <a:cubicBezTo>
                    <a:pt x="2037" y="361"/>
                    <a:pt x="1998" y="322"/>
                    <a:pt x="1949" y="322"/>
                  </a:cubicBezTo>
                  <a:cubicBezTo>
                    <a:pt x="1900" y="322"/>
                    <a:pt x="1860" y="361"/>
                    <a:pt x="1860" y="410"/>
                  </a:cubicBezTo>
                  <a:cubicBezTo>
                    <a:pt x="1860" y="459"/>
                    <a:pt x="1900" y="499"/>
                    <a:pt x="1949" y="499"/>
                  </a:cubicBezTo>
                  <a:cubicBezTo>
                    <a:pt x="1998" y="499"/>
                    <a:pt x="2037" y="459"/>
                    <a:pt x="2037" y="410"/>
                  </a:cubicBezTo>
                  <a:close/>
                  <a:moveTo>
                    <a:pt x="2271" y="410"/>
                  </a:moveTo>
                  <a:cubicBezTo>
                    <a:pt x="2271" y="361"/>
                    <a:pt x="2232" y="322"/>
                    <a:pt x="2183" y="322"/>
                  </a:cubicBezTo>
                  <a:cubicBezTo>
                    <a:pt x="2134" y="322"/>
                    <a:pt x="2095" y="361"/>
                    <a:pt x="2095" y="410"/>
                  </a:cubicBezTo>
                  <a:cubicBezTo>
                    <a:pt x="2095" y="459"/>
                    <a:pt x="2134" y="499"/>
                    <a:pt x="2183" y="499"/>
                  </a:cubicBezTo>
                  <a:cubicBezTo>
                    <a:pt x="2232" y="499"/>
                    <a:pt x="2271" y="459"/>
                    <a:pt x="2271" y="410"/>
                  </a:cubicBezTo>
                  <a:close/>
                  <a:moveTo>
                    <a:pt x="2271" y="201"/>
                  </a:moveTo>
                  <a:cubicBezTo>
                    <a:pt x="1422" y="201"/>
                    <a:pt x="1422" y="201"/>
                    <a:pt x="1422" y="201"/>
                  </a:cubicBezTo>
                  <a:cubicBezTo>
                    <a:pt x="1422" y="273"/>
                    <a:pt x="1422" y="273"/>
                    <a:pt x="1422" y="273"/>
                  </a:cubicBezTo>
                  <a:cubicBezTo>
                    <a:pt x="2271" y="273"/>
                    <a:pt x="2271" y="273"/>
                    <a:pt x="2271" y="273"/>
                  </a:cubicBezTo>
                  <a:lnTo>
                    <a:pt x="2271" y="201"/>
                  </a:lnTo>
                  <a:close/>
                  <a:moveTo>
                    <a:pt x="2271" y="86"/>
                  </a:moveTo>
                  <a:cubicBezTo>
                    <a:pt x="1422" y="86"/>
                    <a:pt x="1422" y="86"/>
                    <a:pt x="1422" y="86"/>
                  </a:cubicBezTo>
                  <a:cubicBezTo>
                    <a:pt x="1422" y="158"/>
                    <a:pt x="1422" y="158"/>
                    <a:pt x="1422" y="158"/>
                  </a:cubicBezTo>
                  <a:cubicBezTo>
                    <a:pt x="2271" y="158"/>
                    <a:pt x="2271" y="158"/>
                    <a:pt x="2271" y="158"/>
                  </a:cubicBezTo>
                  <a:lnTo>
                    <a:pt x="2271" y="86"/>
                  </a:lnTo>
                  <a:close/>
                  <a:moveTo>
                    <a:pt x="2492" y="43"/>
                  </a:moveTo>
                  <a:cubicBezTo>
                    <a:pt x="2386" y="43"/>
                    <a:pt x="2386" y="43"/>
                    <a:pt x="2386" y="43"/>
                  </a:cubicBezTo>
                  <a:cubicBezTo>
                    <a:pt x="2386" y="513"/>
                    <a:pt x="2386" y="513"/>
                    <a:pt x="2386" y="513"/>
                  </a:cubicBezTo>
                  <a:cubicBezTo>
                    <a:pt x="2492" y="513"/>
                    <a:pt x="2492" y="513"/>
                    <a:pt x="2492" y="513"/>
                  </a:cubicBezTo>
                  <a:lnTo>
                    <a:pt x="2492" y="4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p:nvPr/>
          </p:nvSpPr>
          <p:spPr bwMode="auto">
            <a:xfrm>
              <a:off x="461411" y="3462497"/>
              <a:ext cx="8046720" cy="10241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293" fontAlgn="base">
                <a:lnSpc>
                  <a:spcPct val="90000"/>
                </a:lnSpc>
                <a:spcBef>
                  <a:spcPct val="0"/>
                </a:spcBef>
                <a:spcAft>
                  <a:spcPct val="0"/>
                </a:spcAft>
              </a:pPr>
              <a:r>
                <a:rPr lang="en-US" sz="2000" b="1" dirty="0">
                  <a:gradFill>
                    <a:gsLst>
                      <a:gs pos="0">
                        <a:srgbClr val="FFFFFF"/>
                      </a:gs>
                      <a:gs pos="100000">
                        <a:srgbClr val="FFFFFF"/>
                      </a:gs>
                    </a:gsLst>
                    <a:lin ang="5400000" scaled="0"/>
                  </a:gradFill>
                  <a:latin typeface="+mj-lt"/>
                  <a:ea typeface="Segoe UI" pitchFamily="34" charset="0"/>
                  <a:cs typeface="Segoe UI" pitchFamily="34" charset="0"/>
                </a:rPr>
                <a:t>Host Operating System</a:t>
              </a:r>
            </a:p>
          </p:txBody>
        </p:sp>
        <p:grpSp>
          <p:nvGrpSpPr>
            <p:cNvPr id="12" name="Group 11"/>
            <p:cNvGrpSpPr/>
            <p:nvPr/>
          </p:nvGrpSpPr>
          <p:grpSpPr>
            <a:xfrm>
              <a:off x="552852" y="3064246"/>
              <a:ext cx="7863840" cy="460056"/>
              <a:chOff x="552852" y="3064246"/>
              <a:chExt cx="7863840" cy="460056"/>
            </a:xfrm>
          </p:grpSpPr>
          <p:sp>
            <p:nvSpPr>
              <p:cNvPr id="116" name="Freeform 9"/>
              <p:cNvSpPr>
                <a:spLocks noChangeAspect="1" noEditPoints="1"/>
              </p:cNvSpPr>
              <p:nvPr/>
            </p:nvSpPr>
            <p:spPr bwMode="auto">
              <a:xfrm>
                <a:off x="552852" y="3064246"/>
                <a:ext cx="1026914" cy="46005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9"/>
              <p:cNvSpPr>
                <a:spLocks noChangeAspect="1" noEditPoints="1"/>
              </p:cNvSpPr>
              <p:nvPr/>
            </p:nvSpPr>
            <p:spPr bwMode="auto">
              <a:xfrm>
                <a:off x="1692340" y="3064246"/>
                <a:ext cx="1026914" cy="46005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
              <p:cNvSpPr>
                <a:spLocks noChangeAspect="1" noEditPoints="1"/>
              </p:cNvSpPr>
              <p:nvPr/>
            </p:nvSpPr>
            <p:spPr bwMode="auto">
              <a:xfrm>
                <a:off x="2831828" y="3064246"/>
                <a:ext cx="1026914" cy="46005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9"/>
              <p:cNvSpPr>
                <a:spLocks noChangeAspect="1" noEditPoints="1"/>
              </p:cNvSpPr>
              <p:nvPr/>
            </p:nvSpPr>
            <p:spPr bwMode="auto">
              <a:xfrm>
                <a:off x="3971316" y="3064246"/>
                <a:ext cx="1026914" cy="46005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9"/>
              <p:cNvSpPr>
                <a:spLocks noChangeAspect="1" noEditPoints="1"/>
              </p:cNvSpPr>
              <p:nvPr/>
            </p:nvSpPr>
            <p:spPr bwMode="auto">
              <a:xfrm>
                <a:off x="5110804" y="3064246"/>
                <a:ext cx="1026914" cy="46005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9"/>
              <p:cNvSpPr>
                <a:spLocks noChangeAspect="1" noEditPoints="1"/>
              </p:cNvSpPr>
              <p:nvPr/>
            </p:nvSpPr>
            <p:spPr bwMode="auto">
              <a:xfrm>
                <a:off x="6250292" y="3064246"/>
                <a:ext cx="1026914" cy="46005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9"/>
              <p:cNvSpPr>
                <a:spLocks noChangeAspect="1" noEditPoints="1"/>
              </p:cNvSpPr>
              <p:nvPr/>
            </p:nvSpPr>
            <p:spPr bwMode="auto">
              <a:xfrm>
                <a:off x="7389778" y="3064246"/>
                <a:ext cx="1026914" cy="460056"/>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title"/>
          </p:nvPr>
        </p:nvSpPr>
        <p:spPr>
          <a:xfrm>
            <a:off x="274638" y="295275"/>
            <a:ext cx="11888787" cy="917575"/>
          </a:xfrm>
        </p:spPr>
        <p:txBody>
          <a:bodyPr/>
          <a:lstStyle/>
          <a:p>
            <a:r>
              <a:rPr lang="en-US" dirty="0"/>
              <a:t>Container runtime</a:t>
            </a:r>
          </a:p>
        </p:txBody>
      </p:sp>
      <p:grpSp>
        <p:nvGrpSpPr>
          <p:cNvPr id="121" name="Group 120"/>
          <p:cNvGrpSpPr/>
          <p:nvPr/>
        </p:nvGrpSpPr>
        <p:grpSpPr>
          <a:xfrm>
            <a:off x="8704522" y="2800965"/>
            <a:ext cx="2854729" cy="1037165"/>
            <a:chOff x="8704522" y="2618402"/>
            <a:chExt cx="2854729" cy="1037165"/>
          </a:xfrm>
        </p:grpSpPr>
        <p:sp>
          <p:nvSpPr>
            <p:cNvPr id="122" name="TextBox 121"/>
            <p:cNvSpPr txBox="1"/>
            <p:nvPr/>
          </p:nvSpPr>
          <p:spPr>
            <a:xfrm>
              <a:off x="9101708" y="2618402"/>
              <a:ext cx="2457543" cy="1037165"/>
            </a:xfrm>
            <a:prstGeom prst="rect">
              <a:avLst/>
            </a:prstGeom>
            <a:noFill/>
          </p:spPr>
          <p:txBody>
            <a:bodyPr wrap="none" lIns="182854" tIns="146283" rIns="182854" bIns="146283" rtlCol="0">
              <a:spAutoFit/>
            </a:bodyPr>
            <a:lstStyle/>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Windows Server</a:t>
              </a:r>
            </a:p>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container(s)</a:t>
              </a:r>
            </a:p>
          </p:txBody>
        </p:sp>
        <p:sp>
          <p:nvSpPr>
            <p:cNvPr id="123" name="Freeform 17"/>
            <p:cNvSpPr>
              <a:spLocks noChangeAspect="1"/>
            </p:cNvSpPr>
            <p:nvPr/>
          </p:nvSpPr>
          <p:spPr bwMode="auto">
            <a:xfrm rot="16200000">
              <a:off x="8706468" y="2899919"/>
              <a:ext cx="393293" cy="397186"/>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124" name="Straight Connector 123"/>
          <p:cNvCxnSpPr/>
          <p:nvPr/>
        </p:nvCxnSpPr>
        <p:spPr>
          <a:xfrm>
            <a:off x="552852" y="3610709"/>
            <a:ext cx="7863840"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04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par>
                                <p:cTn id="14" presetID="2" presetClass="entr" presetSubtype="2" decel="10000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500" fill="hold"/>
                                        <p:tgtEl>
                                          <p:spTgt spid="121"/>
                                        </p:tgtEl>
                                        <p:attrNameLst>
                                          <p:attrName>ppt_x</p:attrName>
                                        </p:attrNameLst>
                                      </p:cBhvr>
                                      <p:tavLst>
                                        <p:tav tm="0">
                                          <p:val>
                                            <p:strVal val="1+#ppt_w/2"/>
                                          </p:val>
                                        </p:tav>
                                        <p:tav tm="100000">
                                          <p:val>
                                            <p:strVal val="#ppt_x"/>
                                          </p:val>
                                        </p:tav>
                                      </p:tavLst>
                                    </p:anim>
                                    <p:anim calcmode="lin" valueType="num">
                                      <p:cBhvr additive="base">
                                        <p:cTn id="17"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5051" y="2823814"/>
            <a:ext cx="2783082" cy="1023377"/>
          </a:xfrm>
          <a:prstGeom prst="rect">
            <a:avLst/>
          </a:prstGeom>
          <a:noFill/>
          <a:ln>
            <a:noFill/>
          </a:ln>
        </p:spPr>
      </p:pic>
      <p:sp>
        <p:nvSpPr>
          <p:cNvPr id="8" name="Freeform 5"/>
          <p:cNvSpPr>
            <a:spLocks noChangeAspect="1" noEditPoints="1"/>
          </p:cNvSpPr>
          <p:nvPr/>
        </p:nvSpPr>
        <p:spPr bwMode="auto">
          <a:xfrm>
            <a:off x="461413" y="4553593"/>
            <a:ext cx="8042275" cy="2144070"/>
          </a:xfrm>
          <a:custGeom>
            <a:avLst/>
            <a:gdLst>
              <a:gd name="T0" fmla="*/ 404 w 2535"/>
              <a:gd name="T1" fmla="*/ 673 h 673"/>
              <a:gd name="T2" fmla="*/ 73 w 2535"/>
              <a:gd name="T3" fmla="*/ 673 h 673"/>
              <a:gd name="T4" fmla="*/ 73 w 2535"/>
              <a:gd name="T5" fmla="*/ 585 h 673"/>
              <a:gd name="T6" fmla="*/ 404 w 2535"/>
              <a:gd name="T7" fmla="*/ 585 h 673"/>
              <a:gd name="T8" fmla="*/ 404 w 2535"/>
              <a:gd name="T9" fmla="*/ 673 h 673"/>
              <a:gd name="T10" fmla="*/ 2463 w 2535"/>
              <a:gd name="T11" fmla="*/ 585 h 673"/>
              <a:gd name="T12" fmla="*/ 2132 w 2535"/>
              <a:gd name="T13" fmla="*/ 585 h 673"/>
              <a:gd name="T14" fmla="*/ 2132 w 2535"/>
              <a:gd name="T15" fmla="*/ 673 h 673"/>
              <a:gd name="T16" fmla="*/ 2463 w 2535"/>
              <a:gd name="T17" fmla="*/ 673 h 673"/>
              <a:gd name="T18" fmla="*/ 2463 w 2535"/>
              <a:gd name="T19" fmla="*/ 585 h 673"/>
              <a:gd name="T20" fmla="*/ 1204 w 2535"/>
              <a:gd name="T21" fmla="*/ 81 h 673"/>
              <a:gd name="T22" fmla="*/ 233 w 2535"/>
              <a:gd name="T23" fmla="*/ 81 h 673"/>
              <a:gd name="T24" fmla="*/ 233 w 2535"/>
              <a:gd name="T25" fmla="*/ 475 h 673"/>
              <a:gd name="T26" fmla="*/ 1204 w 2535"/>
              <a:gd name="T27" fmla="*/ 475 h 673"/>
              <a:gd name="T28" fmla="*/ 1204 w 2535"/>
              <a:gd name="T29" fmla="*/ 81 h 673"/>
              <a:gd name="T30" fmla="*/ 2535 w 2535"/>
              <a:gd name="T31" fmla="*/ 0 h 673"/>
              <a:gd name="T32" fmla="*/ 2535 w 2535"/>
              <a:gd name="T33" fmla="*/ 556 h 673"/>
              <a:gd name="T34" fmla="*/ 0 w 2535"/>
              <a:gd name="T35" fmla="*/ 556 h 673"/>
              <a:gd name="T36" fmla="*/ 0 w 2535"/>
              <a:gd name="T37" fmla="*/ 0 h 673"/>
              <a:gd name="T38" fmla="*/ 2535 w 2535"/>
              <a:gd name="T39" fmla="*/ 0 h 673"/>
              <a:gd name="T40" fmla="*/ 151 w 2535"/>
              <a:gd name="T41" fmla="*/ 43 h 673"/>
              <a:gd name="T42" fmla="*/ 46 w 2535"/>
              <a:gd name="T43" fmla="*/ 43 h 673"/>
              <a:gd name="T44" fmla="*/ 46 w 2535"/>
              <a:gd name="T45" fmla="*/ 513 h 673"/>
              <a:gd name="T46" fmla="*/ 151 w 2535"/>
              <a:gd name="T47" fmla="*/ 513 h 673"/>
              <a:gd name="T48" fmla="*/ 151 w 2535"/>
              <a:gd name="T49" fmla="*/ 43 h 673"/>
              <a:gd name="T50" fmla="*/ 1228 w 2535"/>
              <a:gd name="T51" fmla="*/ 57 h 673"/>
              <a:gd name="T52" fmla="*/ 209 w 2535"/>
              <a:gd name="T53" fmla="*/ 57 h 673"/>
              <a:gd name="T54" fmla="*/ 209 w 2535"/>
              <a:gd name="T55" fmla="*/ 499 h 673"/>
              <a:gd name="T56" fmla="*/ 1228 w 2535"/>
              <a:gd name="T57" fmla="*/ 499 h 673"/>
              <a:gd name="T58" fmla="*/ 1228 w 2535"/>
              <a:gd name="T59" fmla="*/ 57 h 673"/>
              <a:gd name="T60" fmla="*/ 2037 w 2535"/>
              <a:gd name="T61" fmla="*/ 410 h 673"/>
              <a:gd name="T62" fmla="*/ 1949 w 2535"/>
              <a:gd name="T63" fmla="*/ 322 h 673"/>
              <a:gd name="T64" fmla="*/ 1860 w 2535"/>
              <a:gd name="T65" fmla="*/ 410 h 673"/>
              <a:gd name="T66" fmla="*/ 1949 w 2535"/>
              <a:gd name="T67" fmla="*/ 499 h 673"/>
              <a:gd name="T68" fmla="*/ 2037 w 2535"/>
              <a:gd name="T69" fmla="*/ 410 h 673"/>
              <a:gd name="T70" fmla="*/ 2271 w 2535"/>
              <a:gd name="T71" fmla="*/ 410 h 673"/>
              <a:gd name="T72" fmla="*/ 2183 w 2535"/>
              <a:gd name="T73" fmla="*/ 322 h 673"/>
              <a:gd name="T74" fmla="*/ 2095 w 2535"/>
              <a:gd name="T75" fmla="*/ 410 h 673"/>
              <a:gd name="T76" fmla="*/ 2183 w 2535"/>
              <a:gd name="T77" fmla="*/ 499 h 673"/>
              <a:gd name="T78" fmla="*/ 2271 w 2535"/>
              <a:gd name="T79" fmla="*/ 410 h 673"/>
              <a:gd name="T80" fmla="*/ 2271 w 2535"/>
              <a:gd name="T81" fmla="*/ 201 h 673"/>
              <a:gd name="T82" fmla="*/ 1422 w 2535"/>
              <a:gd name="T83" fmla="*/ 201 h 673"/>
              <a:gd name="T84" fmla="*/ 1422 w 2535"/>
              <a:gd name="T85" fmla="*/ 273 h 673"/>
              <a:gd name="T86" fmla="*/ 2271 w 2535"/>
              <a:gd name="T87" fmla="*/ 273 h 673"/>
              <a:gd name="T88" fmla="*/ 2271 w 2535"/>
              <a:gd name="T89" fmla="*/ 201 h 673"/>
              <a:gd name="T90" fmla="*/ 2271 w 2535"/>
              <a:gd name="T91" fmla="*/ 86 h 673"/>
              <a:gd name="T92" fmla="*/ 1422 w 2535"/>
              <a:gd name="T93" fmla="*/ 86 h 673"/>
              <a:gd name="T94" fmla="*/ 1422 w 2535"/>
              <a:gd name="T95" fmla="*/ 158 h 673"/>
              <a:gd name="T96" fmla="*/ 2271 w 2535"/>
              <a:gd name="T97" fmla="*/ 158 h 673"/>
              <a:gd name="T98" fmla="*/ 2271 w 2535"/>
              <a:gd name="T99" fmla="*/ 86 h 673"/>
              <a:gd name="T100" fmla="*/ 2492 w 2535"/>
              <a:gd name="T101" fmla="*/ 43 h 673"/>
              <a:gd name="T102" fmla="*/ 2386 w 2535"/>
              <a:gd name="T103" fmla="*/ 43 h 673"/>
              <a:gd name="T104" fmla="*/ 2386 w 2535"/>
              <a:gd name="T105" fmla="*/ 513 h 673"/>
              <a:gd name="T106" fmla="*/ 2492 w 2535"/>
              <a:gd name="T107" fmla="*/ 513 h 673"/>
              <a:gd name="T108" fmla="*/ 2492 w 2535"/>
              <a:gd name="T109" fmla="*/ 4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5" h="673">
                <a:moveTo>
                  <a:pt x="404" y="673"/>
                </a:moveTo>
                <a:cubicBezTo>
                  <a:pt x="73" y="673"/>
                  <a:pt x="73" y="673"/>
                  <a:pt x="73" y="673"/>
                </a:cubicBezTo>
                <a:cubicBezTo>
                  <a:pt x="73" y="585"/>
                  <a:pt x="73" y="585"/>
                  <a:pt x="73" y="585"/>
                </a:cubicBezTo>
                <a:cubicBezTo>
                  <a:pt x="404" y="585"/>
                  <a:pt x="404" y="585"/>
                  <a:pt x="404" y="585"/>
                </a:cubicBezTo>
                <a:lnTo>
                  <a:pt x="404" y="673"/>
                </a:lnTo>
                <a:close/>
                <a:moveTo>
                  <a:pt x="2463" y="585"/>
                </a:moveTo>
                <a:cubicBezTo>
                  <a:pt x="2132" y="585"/>
                  <a:pt x="2132" y="585"/>
                  <a:pt x="2132" y="585"/>
                </a:cubicBezTo>
                <a:cubicBezTo>
                  <a:pt x="2132" y="673"/>
                  <a:pt x="2132" y="673"/>
                  <a:pt x="2132" y="673"/>
                </a:cubicBezTo>
                <a:cubicBezTo>
                  <a:pt x="2463" y="673"/>
                  <a:pt x="2463" y="673"/>
                  <a:pt x="2463" y="673"/>
                </a:cubicBezTo>
                <a:lnTo>
                  <a:pt x="2463" y="585"/>
                </a:lnTo>
                <a:close/>
                <a:moveTo>
                  <a:pt x="1204" y="81"/>
                </a:moveTo>
                <a:cubicBezTo>
                  <a:pt x="233" y="81"/>
                  <a:pt x="233" y="81"/>
                  <a:pt x="233" y="81"/>
                </a:cubicBezTo>
                <a:cubicBezTo>
                  <a:pt x="233" y="475"/>
                  <a:pt x="233" y="475"/>
                  <a:pt x="233" y="475"/>
                </a:cubicBezTo>
                <a:cubicBezTo>
                  <a:pt x="1204" y="475"/>
                  <a:pt x="1204" y="475"/>
                  <a:pt x="1204" y="475"/>
                </a:cubicBezTo>
                <a:lnTo>
                  <a:pt x="1204" y="81"/>
                </a:lnTo>
                <a:close/>
                <a:moveTo>
                  <a:pt x="2535" y="0"/>
                </a:moveTo>
                <a:cubicBezTo>
                  <a:pt x="2535" y="556"/>
                  <a:pt x="2535" y="556"/>
                  <a:pt x="2535" y="556"/>
                </a:cubicBezTo>
                <a:cubicBezTo>
                  <a:pt x="0" y="556"/>
                  <a:pt x="0" y="556"/>
                  <a:pt x="0" y="556"/>
                </a:cubicBezTo>
                <a:cubicBezTo>
                  <a:pt x="0" y="0"/>
                  <a:pt x="0" y="0"/>
                  <a:pt x="0" y="0"/>
                </a:cubicBezTo>
                <a:lnTo>
                  <a:pt x="2535" y="0"/>
                </a:lnTo>
                <a:close/>
                <a:moveTo>
                  <a:pt x="151" y="43"/>
                </a:moveTo>
                <a:cubicBezTo>
                  <a:pt x="46" y="43"/>
                  <a:pt x="46" y="43"/>
                  <a:pt x="46" y="43"/>
                </a:cubicBezTo>
                <a:cubicBezTo>
                  <a:pt x="46" y="513"/>
                  <a:pt x="46" y="513"/>
                  <a:pt x="46" y="513"/>
                </a:cubicBezTo>
                <a:cubicBezTo>
                  <a:pt x="151" y="513"/>
                  <a:pt x="151" y="513"/>
                  <a:pt x="151" y="513"/>
                </a:cubicBezTo>
                <a:lnTo>
                  <a:pt x="151" y="43"/>
                </a:lnTo>
                <a:close/>
                <a:moveTo>
                  <a:pt x="1228" y="57"/>
                </a:moveTo>
                <a:cubicBezTo>
                  <a:pt x="209" y="57"/>
                  <a:pt x="209" y="57"/>
                  <a:pt x="209" y="57"/>
                </a:cubicBezTo>
                <a:cubicBezTo>
                  <a:pt x="209" y="499"/>
                  <a:pt x="209" y="499"/>
                  <a:pt x="209" y="499"/>
                </a:cubicBezTo>
                <a:cubicBezTo>
                  <a:pt x="1228" y="499"/>
                  <a:pt x="1228" y="499"/>
                  <a:pt x="1228" y="499"/>
                </a:cubicBezTo>
                <a:lnTo>
                  <a:pt x="1228" y="57"/>
                </a:lnTo>
                <a:close/>
                <a:moveTo>
                  <a:pt x="2037" y="410"/>
                </a:moveTo>
                <a:cubicBezTo>
                  <a:pt x="2037" y="361"/>
                  <a:pt x="1998" y="322"/>
                  <a:pt x="1949" y="322"/>
                </a:cubicBezTo>
                <a:cubicBezTo>
                  <a:pt x="1900" y="322"/>
                  <a:pt x="1860" y="361"/>
                  <a:pt x="1860" y="410"/>
                </a:cubicBezTo>
                <a:cubicBezTo>
                  <a:pt x="1860" y="459"/>
                  <a:pt x="1900" y="499"/>
                  <a:pt x="1949" y="499"/>
                </a:cubicBezTo>
                <a:cubicBezTo>
                  <a:pt x="1998" y="499"/>
                  <a:pt x="2037" y="459"/>
                  <a:pt x="2037" y="410"/>
                </a:cubicBezTo>
                <a:close/>
                <a:moveTo>
                  <a:pt x="2271" y="410"/>
                </a:moveTo>
                <a:cubicBezTo>
                  <a:pt x="2271" y="361"/>
                  <a:pt x="2232" y="322"/>
                  <a:pt x="2183" y="322"/>
                </a:cubicBezTo>
                <a:cubicBezTo>
                  <a:pt x="2134" y="322"/>
                  <a:pt x="2095" y="361"/>
                  <a:pt x="2095" y="410"/>
                </a:cubicBezTo>
                <a:cubicBezTo>
                  <a:pt x="2095" y="459"/>
                  <a:pt x="2134" y="499"/>
                  <a:pt x="2183" y="499"/>
                </a:cubicBezTo>
                <a:cubicBezTo>
                  <a:pt x="2232" y="499"/>
                  <a:pt x="2271" y="459"/>
                  <a:pt x="2271" y="410"/>
                </a:cubicBezTo>
                <a:close/>
                <a:moveTo>
                  <a:pt x="2271" y="201"/>
                </a:moveTo>
                <a:cubicBezTo>
                  <a:pt x="1422" y="201"/>
                  <a:pt x="1422" y="201"/>
                  <a:pt x="1422" y="201"/>
                </a:cubicBezTo>
                <a:cubicBezTo>
                  <a:pt x="1422" y="273"/>
                  <a:pt x="1422" y="273"/>
                  <a:pt x="1422" y="273"/>
                </a:cubicBezTo>
                <a:cubicBezTo>
                  <a:pt x="2271" y="273"/>
                  <a:pt x="2271" y="273"/>
                  <a:pt x="2271" y="273"/>
                </a:cubicBezTo>
                <a:lnTo>
                  <a:pt x="2271" y="201"/>
                </a:lnTo>
                <a:close/>
                <a:moveTo>
                  <a:pt x="2271" y="86"/>
                </a:moveTo>
                <a:cubicBezTo>
                  <a:pt x="1422" y="86"/>
                  <a:pt x="1422" y="86"/>
                  <a:pt x="1422" y="86"/>
                </a:cubicBezTo>
                <a:cubicBezTo>
                  <a:pt x="1422" y="158"/>
                  <a:pt x="1422" y="158"/>
                  <a:pt x="1422" y="158"/>
                </a:cubicBezTo>
                <a:cubicBezTo>
                  <a:pt x="2271" y="158"/>
                  <a:pt x="2271" y="158"/>
                  <a:pt x="2271" y="158"/>
                </a:cubicBezTo>
                <a:lnTo>
                  <a:pt x="2271" y="86"/>
                </a:lnTo>
                <a:close/>
                <a:moveTo>
                  <a:pt x="2492" y="43"/>
                </a:moveTo>
                <a:cubicBezTo>
                  <a:pt x="2386" y="43"/>
                  <a:pt x="2386" y="43"/>
                  <a:pt x="2386" y="43"/>
                </a:cubicBezTo>
                <a:cubicBezTo>
                  <a:pt x="2386" y="513"/>
                  <a:pt x="2386" y="513"/>
                  <a:pt x="2386" y="513"/>
                </a:cubicBezTo>
                <a:cubicBezTo>
                  <a:pt x="2492" y="513"/>
                  <a:pt x="2492" y="513"/>
                  <a:pt x="2492" y="513"/>
                </a:cubicBezTo>
                <a:lnTo>
                  <a:pt x="2492" y="4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74638" y="295275"/>
            <a:ext cx="11888787" cy="917575"/>
          </a:xfrm>
        </p:spPr>
        <p:txBody>
          <a:bodyPr/>
          <a:lstStyle/>
          <a:p>
            <a:r>
              <a:rPr lang="en-US" dirty="0"/>
              <a:t>Container runtime</a:t>
            </a:r>
          </a:p>
        </p:txBody>
      </p:sp>
      <p:sp>
        <p:nvSpPr>
          <p:cNvPr id="31" name="Rectangle 30"/>
          <p:cNvSpPr/>
          <p:nvPr/>
        </p:nvSpPr>
        <p:spPr bwMode="auto">
          <a:xfrm>
            <a:off x="461411" y="2823814"/>
            <a:ext cx="2304288" cy="10241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293" fontAlgn="base">
              <a:lnSpc>
                <a:spcPct val="90000"/>
              </a:lnSpc>
              <a:spcBef>
                <a:spcPct val="0"/>
              </a:spcBef>
              <a:spcAft>
                <a:spcPct val="0"/>
              </a:spcAft>
            </a:pPr>
            <a:r>
              <a:rPr lang="en-US" sz="2000" b="1" dirty="0">
                <a:gradFill>
                  <a:gsLst>
                    <a:gs pos="0">
                      <a:srgbClr val="FFFFFF"/>
                    </a:gs>
                    <a:gs pos="100000">
                      <a:srgbClr val="FFFFFF"/>
                    </a:gs>
                  </a:gsLst>
                  <a:lin ang="5400000" scaled="0"/>
                </a:gradFill>
                <a:latin typeface="+mj-lt"/>
                <a:ea typeface="Segoe UI" pitchFamily="34" charset="0"/>
                <a:cs typeface="Segoe UI" pitchFamily="34" charset="0"/>
              </a:rPr>
              <a:t>Host </a:t>
            </a:r>
            <a:br>
              <a:rPr lang="en-US" sz="2000" b="1" dirty="0">
                <a:gradFill>
                  <a:gsLst>
                    <a:gs pos="0">
                      <a:srgbClr val="FFFFFF"/>
                    </a:gs>
                    <a:gs pos="100000">
                      <a:srgbClr val="FFFFFF"/>
                    </a:gs>
                  </a:gsLst>
                  <a:lin ang="5400000" scaled="0"/>
                </a:gradFill>
                <a:latin typeface="+mj-lt"/>
                <a:ea typeface="Segoe UI" pitchFamily="34" charset="0"/>
                <a:cs typeface="Segoe UI" pitchFamily="34" charset="0"/>
              </a:rPr>
            </a:br>
            <a:r>
              <a:rPr lang="en-US" sz="2000" b="1" dirty="0">
                <a:gradFill>
                  <a:gsLst>
                    <a:gs pos="0">
                      <a:srgbClr val="FFFFFF"/>
                    </a:gs>
                    <a:gs pos="100000">
                      <a:srgbClr val="FFFFFF"/>
                    </a:gs>
                  </a:gsLst>
                  <a:lin ang="5400000" scaled="0"/>
                </a:gradFill>
                <a:latin typeface="+mj-lt"/>
                <a:ea typeface="Segoe UI" pitchFamily="34" charset="0"/>
                <a:cs typeface="Segoe UI" pitchFamily="34" charset="0"/>
              </a:rPr>
              <a:t>Operating System</a:t>
            </a:r>
          </a:p>
        </p:txBody>
      </p:sp>
      <p:sp>
        <p:nvSpPr>
          <p:cNvPr id="51" name="Rectangle 50"/>
          <p:cNvSpPr/>
          <p:nvPr/>
        </p:nvSpPr>
        <p:spPr bwMode="auto">
          <a:xfrm>
            <a:off x="461413" y="3914161"/>
            <a:ext cx="8046720" cy="5724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defTabSz="932293" fontAlgn="base">
              <a:lnSpc>
                <a:spcPct val="90000"/>
              </a:lnSpc>
              <a:spcBef>
                <a:spcPct val="0"/>
              </a:spcBef>
              <a:spcAft>
                <a:spcPct val="0"/>
              </a:spcAft>
            </a:pPr>
            <a:r>
              <a:rPr lang="en-US" sz="2000" b="1" dirty="0">
                <a:gradFill>
                  <a:gsLst>
                    <a:gs pos="0">
                      <a:srgbClr val="FFFFFF"/>
                    </a:gs>
                    <a:gs pos="100000">
                      <a:srgbClr val="FFFFFF"/>
                    </a:gs>
                  </a:gsLst>
                  <a:lin ang="5400000" scaled="0"/>
                </a:gradFill>
                <a:latin typeface="+mj-lt"/>
                <a:ea typeface="Segoe UI" pitchFamily="34" charset="0"/>
                <a:cs typeface="Segoe UI" pitchFamily="34" charset="0"/>
              </a:rPr>
              <a:t>Hyper-V Hypervisor</a:t>
            </a:r>
          </a:p>
        </p:txBody>
      </p:sp>
      <p:grpSp>
        <p:nvGrpSpPr>
          <p:cNvPr id="121" name="Group 120"/>
          <p:cNvGrpSpPr/>
          <p:nvPr/>
        </p:nvGrpSpPr>
        <p:grpSpPr>
          <a:xfrm>
            <a:off x="8704522" y="2800965"/>
            <a:ext cx="2149857" cy="960220"/>
            <a:chOff x="8704522" y="2618402"/>
            <a:chExt cx="2149857" cy="960220"/>
          </a:xfrm>
        </p:grpSpPr>
        <p:sp>
          <p:nvSpPr>
            <p:cNvPr id="122" name="TextBox 121"/>
            <p:cNvSpPr txBox="1"/>
            <p:nvPr/>
          </p:nvSpPr>
          <p:spPr>
            <a:xfrm>
              <a:off x="9101708" y="2618402"/>
              <a:ext cx="1752671" cy="960220"/>
            </a:xfrm>
            <a:prstGeom prst="rect">
              <a:avLst/>
            </a:prstGeom>
            <a:noFill/>
          </p:spPr>
          <p:txBody>
            <a:bodyPr wrap="none" lIns="182854" tIns="146283" rIns="182854" bIns="146283" rtlCol="0">
              <a:spAutoFit/>
            </a:bodyPr>
            <a:lstStyle/>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Virtual </a:t>
              </a:r>
              <a:br>
                <a:rPr lang="en-US" sz="2400" b="1" dirty="0">
                  <a:gradFill>
                    <a:gsLst>
                      <a:gs pos="72277">
                        <a:schemeClr val="tx1"/>
                      </a:gs>
                      <a:gs pos="51000">
                        <a:schemeClr val="tx1"/>
                      </a:gs>
                    </a:gsLst>
                    <a:lin ang="5400000" scaled="0"/>
                  </a:gradFill>
                  <a:latin typeface="+mj-lt"/>
                </a:rPr>
              </a:br>
              <a:r>
                <a:rPr lang="en-US" sz="2400" b="1" dirty="0">
                  <a:gradFill>
                    <a:gsLst>
                      <a:gs pos="72277">
                        <a:schemeClr val="tx1"/>
                      </a:gs>
                      <a:gs pos="51000">
                        <a:schemeClr val="tx1"/>
                      </a:gs>
                    </a:gsLst>
                    <a:lin ang="5400000" scaled="0"/>
                  </a:gradFill>
                  <a:latin typeface="+mj-lt"/>
                </a:rPr>
                <a:t>machine(s)</a:t>
              </a:r>
            </a:p>
          </p:txBody>
        </p:sp>
        <p:sp>
          <p:nvSpPr>
            <p:cNvPr id="123" name="Freeform 17"/>
            <p:cNvSpPr>
              <a:spLocks noChangeAspect="1"/>
            </p:cNvSpPr>
            <p:nvPr/>
          </p:nvSpPr>
          <p:spPr bwMode="auto">
            <a:xfrm rot="16200000">
              <a:off x="8706468" y="2899919"/>
              <a:ext cx="393293" cy="397186"/>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p:cNvGrpSpPr/>
          <p:nvPr/>
        </p:nvGrpSpPr>
        <p:grpSpPr>
          <a:xfrm>
            <a:off x="3331063" y="1779231"/>
            <a:ext cx="1864882" cy="1241168"/>
            <a:chOff x="6212938" y="884801"/>
            <a:chExt cx="1864882" cy="1241168"/>
          </a:xfrm>
        </p:grpSpPr>
        <p:sp>
          <p:nvSpPr>
            <p:cNvPr id="187" name="Freeform 17"/>
            <p:cNvSpPr>
              <a:spLocks noChangeAspect="1"/>
            </p:cNvSpPr>
            <p:nvPr/>
          </p:nvSpPr>
          <p:spPr bwMode="auto">
            <a:xfrm rot="10800000" flipH="1">
              <a:off x="6919946" y="1728783"/>
              <a:ext cx="393293" cy="397186"/>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TextBox 185"/>
            <p:cNvSpPr txBox="1"/>
            <p:nvPr/>
          </p:nvSpPr>
          <p:spPr>
            <a:xfrm>
              <a:off x="6212938" y="884801"/>
              <a:ext cx="1864882" cy="960220"/>
            </a:xfrm>
            <a:prstGeom prst="rect">
              <a:avLst/>
            </a:prstGeom>
            <a:noFill/>
          </p:spPr>
          <p:txBody>
            <a:bodyPr wrap="none" lIns="182854" tIns="146283" rIns="182854" bIns="146283" rtlCol="0">
              <a:spAutoFit/>
            </a:bodyPr>
            <a:lstStyle/>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Hyper-V</a:t>
              </a:r>
              <a:br>
                <a:rPr lang="en-US" sz="2400" b="1" dirty="0">
                  <a:gradFill>
                    <a:gsLst>
                      <a:gs pos="72277">
                        <a:schemeClr val="tx1"/>
                      </a:gs>
                      <a:gs pos="51000">
                        <a:schemeClr val="tx1"/>
                      </a:gs>
                    </a:gsLst>
                    <a:lin ang="5400000" scaled="0"/>
                  </a:gradFill>
                  <a:latin typeface="+mj-lt"/>
                </a:rPr>
              </a:br>
              <a:r>
                <a:rPr lang="en-US" sz="2400" b="1" dirty="0">
                  <a:gradFill>
                    <a:gsLst>
                      <a:gs pos="72277">
                        <a:schemeClr val="tx1"/>
                      </a:gs>
                      <a:gs pos="51000">
                        <a:schemeClr val="tx1"/>
                      </a:gs>
                    </a:gsLst>
                    <a:lin ang="5400000" scaled="0"/>
                  </a:gradFill>
                  <a:latin typeface="+mj-lt"/>
                </a:rPr>
                <a:t>container(s)</a:t>
              </a:r>
            </a:p>
          </p:txBody>
        </p:sp>
      </p:grpSp>
      <p:grpSp>
        <p:nvGrpSpPr>
          <p:cNvPr id="5" name="Group 4"/>
          <p:cNvGrpSpPr/>
          <p:nvPr/>
        </p:nvGrpSpPr>
        <p:grpSpPr>
          <a:xfrm>
            <a:off x="2853834" y="3148362"/>
            <a:ext cx="2783082" cy="699580"/>
            <a:chOff x="2853834" y="3148362"/>
            <a:chExt cx="2783082" cy="699580"/>
          </a:xfrm>
        </p:grpSpPr>
        <p:grpSp>
          <p:nvGrpSpPr>
            <p:cNvPr id="4" name="Group 3"/>
            <p:cNvGrpSpPr/>
            <p:nvPr/>
          </p:nvGrpSpPr>
          <p:grpSpPr>
            <a:xfrm>
              <a:off x="2853834" y="3148362"/>
              <a:ext cx="1346027" cy="699580"/>
              <a:chOff x="3641119" y="1483199"/>
              <a:chExt cx="1389888" cy="722376"/>
            </a:xfrm>
          </p:grpSpPr>
          <p:sp>
            <p:nvSpPr>
              <p:cNvPr id="3" name="Rectangle 2"/>
              <p:cNvSpPr/>
              <p:nvPr/>
            </p:nvSpPr>
            <p:spPr bwMode="auto">
              <a:xfrm>
                <a:off x="3641119" y="1483199"/>
                <a:ext cx="1389888" cy="722376"/>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9"/>
              <p:cNvSpPr>
                <a:spLocks noChangeAspect="1" noEditPoints="1"/>
              </p:cNvSpPr>
              <p:nvPr/>
            </p:nvSpPr>
            <p:spPr bwMode="auto">
              <a:xfrm>
                <a:off x="3731808" y="1573682"/>
                <a:ext cx="1208510" cy="541411"/>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4290889" y="3148362"/>
              <a:ext cx="1346027" cy="699580"/>
              <a:chOff x="3641119" y="1483199"/>
              <a:chExt cx="1389888" cy="722376"/>
            </a:xfrm>
          </p:grpSpPr>
          <p:sp>
            <p:nvSpPr>
              <p:cNvPr id="73" name="Rectangle 72"/>
              <p:cNvSpPr/>
              <p:nvPr/>
            </p:nvSpPr>
            <p:spPr bwMode="auto">
              <a:xfrm>
                <a:off x="3641119" y="1483199"/>
                <a:ext cx="1389888" cy="722376"/>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Freeform 9"/>
              <p:cNvSpPr>
                <a:spLocks noChangeAspect="1" noEditPoints="1"/>
              </p:cNvSpPr>
              <p:nvPr/>
            </p:nvSpPr>
            <p:spPr bwMode="auto">
              <a:xfrm>
                <a:off x="3731808" y="1573682"/>
                <a:ext cx="1208510" cy="541411"/>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552852" y="2425563"/>
            <a:ext cx="2121408" cy="460056"/>
            <a:chOff x="552852" y="2469221"/>
            <a:chExt cx="1920086" cy="416397"/>
          </a:xfrm>
        </p:grpSpPr>
        <p:sp>
          <p:nvSpPr>
            <p:cNvPr id="116" name="Freeform 9"/>
            <p:cNvSpPr>
              <a:spLocks noChangeAspect="1" noEditPoints="1"/>
            </p:cNvSpPr>
            <p:nvPr/>
          </p:nvSpPr>
          <p:spPr bwMode="auto">
            <a:xfrm>
              <a:off x="552852" y="2469221"/>
              <a:ext cx="929460" cy="416397"/>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9"/>
            <p:cNvSpPr>
              <a:spLocks noChangeAspect="1" noEditPoints="1"/>
            </p:cNvSpPr>
            <p:nvPr/>
          </p:nvSpPr>
          <p:spPr bwMode="auto">
            <a:xfrm>
              <a:off x="1543478" y="2469221"/>
              <a:ext cx="929460" cy="416397"/>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24" name="Straight Connector 123"/>
          <p:cNvCxnSpPr/>
          <p:nvPr/>
        </p:nvCxnSpPr>
        <p:spPr>
          <a:xfrm>
            <a:off x="552852" y="2972026"/>
            <a:ext cx="2121408"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569030" y="1077102"/>
            <a:ext cx="2458016" cy="1241168"/>
            <a:chOff x="6064981" y="884801"/>
            <a:chExt cx="2458016" cy="1241168"/>
          </a:xfrm>
        </p:grpSpPr>
        <p:sp>
          <p:nvSpPr>
            <p:cNvPr id="131" name="Freeform 17"/>
            <p:cNvSpPr>
              <a:spLocks noChangeAspect="1"/>
            </p:cNvSpPr>
            <p:nvPr/>
          </p:nvSpPr>
          <p:spPr bwMode="auto">
            <a:xfrm rot="10800000" flipH="1">
              <a:off x="6919946" y="1728783"/>
              <a:ext cx="393293" cy="397186"/>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TextBox 131"/>
            <p:cNvSpPr txBox="1"/>
            <p:nvPr/>
          </p:nvSpPr>
          <p:spPr>
            <a:xfrm>
              <a:off x="6064981" y="884801"/>
              <a:ext cx="2458016" cy="960220"/>
            </a:xfrm>
            <a:prstGeom prst="rect">
              <a:avLst/>
            </a:prstGeom>
            <a:noFill/>
          </p:spPr>
          <p:txBody>
            <a:bodyPr wrap="square" lIns="182854" tIns="146283" rIns="182854" bIns="146283" rtlCol="0">
              <a:spAutoFit/>
            </a:bodyPr>
            <a:lstStyle/>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Windows Server</a:t>
              </a:r>
              <a:br>
                <a:rPr lang="en-US" sz="2400" b="1" dirty="0">
                  <a:gradFill>
                    <a:gsLst>
                      <a:gs pos="72277">
                        <a:schemeClr val="tx1"/>
                      </a:gs>
                      <a:gs pos="51000">
                        <a:schemeClr val="tx1"/>
                      </a:gs>
                    </a:gsLst>
                    <a:lin ang="5400000" scaled="0"/>
                  </a:gradFill>
                  <a:latin typeface="+mj-lt"/>
                </a:rPr>
              </a:br>
              <a:r>
                <a:rPr lang="en-US" sz="2400" b="1" dirty="0">
                  <a:gradFill>
                    <a:gsLst>
                      <a:gs pos="72277">
                        <a:schemeClr val="tx1"/>
                      </a:gs>
                      <a:gs pos="51000">
                        <a:schemeClr val="tx1"/>
                      </a:gs>
                    </a:gsLst>
                    <a:lin ang="5400000" scaled="0"/>
                  </a:gradFill>
                  <a:latin typeface="+mj-lt"/>
                </a:rPr>
                <a:t>container(s)</a:t>
              </a:r>
            </a:p>
          </p:txBody>
        </p:sp>
      </p:grpSp>
    </p:spTree>
    <p:extLst>
      <p:ext uri="{BB962C8B-B14F-4D97-AF65-F5344CB8AC3E}">
        <p14:creationId xmlns:p14="http://schemas.microsoft.com/office/powerpoint/2010/main" val="553314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50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par>
                                <p:cTn id="14" presetID="10" presetClass="entr" presetSubtype="0" fill="hold"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100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500"/>
                                        <p:tgtEl>
                                          <p:spTgt spid="1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fade">
                                      <p:cBhvr>
                                        <p:cTn id="24" dur="500"/>
                                        <p:tgtEl>
                                          <p:spTgt spid="120"/>
                                        </p:tgtEl>
                                      </p:cBhvr>
                                    </p:animEffect>
                                  </p:childTnLst>
                                </p:cTn>
                              </p:par>
                              <p:par>
                                <p:cTn id="25" presetID="2" presetClass="entr" presetSubtype="2" decel="10000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500" fill="hold"/>
                                        <p:tgtEl>
                                          <p:spTgt spid="121"/>
                                        </p:tgtEl>
                                        <p:attrNameLst>
                                          <p:attrName>ppt_x</p:attrName>
                                        </p:attrNameLst>
                                      </p:cBhvr>
                                      <p:tavLst>
                                        <p:tav tm="0">
                                          <p:val>
                                            <p:strVal val="1+#ppt_w/2"/>
                                          </p:val>
                                        </p:tav>
                                        <p:tav tm="100000">
                                          <p:val>
                                            <p:strVal val="#ppt_x"/>
                                          </p:val>
                                        </p:tav>
                                      </p:tavLst>
                                    </p:anim>
                                    <p:anim calcmode="lin" valueType="num">
                                      <p:cBhvr additive="base">
                                        <p:cTn id="28"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25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5051" y="2823814"/>
            <a:ext cx="2783082" cy="1023377"/>
          </a:xfrm>
          <a:prstGeom prst="rect">
            <a:avLst/>
          </a:prstGeom>
          <a:noFill/>
          <a:ln>
            <a:noFill/>
          </a:ln>
        </p:spPr>
      </p:pic>
      <p:sp>
        <p:nvSpPr>
          <p:cNvPr id="8" name="Freeform 5"/>
          <p:cNvSpPr>
            <a:spLocks noChangeAspect="1" noEditPoints="1"/>
          </p:cNvSpPr>
          <p:nvPr/>
        </p:nvSpPr>
        <p:spPr bwMode="auto">
          <a:xfrm>
            <a:off x="461413" y="4553593"/>
            <a:ext cx="8042275" cy="2144070"/>
          </a:xfrm>
          <a:custGeom>
            <a:avLst/>
            <a:gdLst>
              <a:gd name="T0" fmla="*/ 404 w 2535"/>
              <a:gd name="T1" fmla="*/ 673 h 673"/>
              <a:gd name="T2" fmla="*/ 73 w 2535"/>
              <a:gd name="T3" fmla="*/ 673 h 673"/>
              <a:gd name="T4" fmla="*/ 73 w 2535"/>
              <a:gd name="T5" fmla="*/ 585 h 673"/>
              <a:gd name="T6" fmla="*/ 404 w 2535"/>
              <a:gd name="T7" fmla="*/ 585 h 673"/>
              <a:gd name="T8" fmla="*/ 404 w 2535"/>
              <a:gd name="T9" fmla="*/ 673 h 673"/>
              <a:gd name="T10" fmla="*/ 2463 w 2535"/>
              <a:gd name="T11" fmla="*/ 585 h 673"/>
              <a:gd name="T12" fmla="*/ 2132 w 2535"/>
              <a:gd name="T13" fmla="*/ 585 h 673"/>
              <a:gd name="T14" fmla="*/ 2132 w 2535"/>
              <a:gd name="T15" fmla="*/ 673 h 673"/>
              <a:gd name="T16" fmla="*/ 2463 w 2535"/>
              <a:gd name="T17" fmla="*/ 673 h 673"/>
              <a:gd name="T18" fmla="*/ 2463 w 2535"/>
              <a:gd name="T19" fmla="*/ 585 h 673"/>
              <a:gd name="T20" fmla="*/ 1204 w 2535"/>
              <a:gd name="T21" fmla="*/ 81 h 673"/>
              <a:gd name="T22" fmla="*/ 233 w 2535"/>
              <a:gd name="T23" fmla="*/ 81 h 673"/>
              <a:gd name="T24" fmla="*/ 233 w 2535"/>
              <a:gd name="T25" fmla="*/ 475 h 673"/>
              <a:gd name="T26" fmla="*/ 1204 w 2535"/>
              <a:gd name="T27" fmla="*/ 475 h 673"/>
              <a:gd name="T28" fmla="*/ 1204 w 2535"/>
              <a:gd name="T29" fmla="*/ 81 h 673"/>
              <a:gd name="T30" fmla="*/ 2535 w 2535"/>
              <a:gd name="T31" fmla="*/ 0 h 673"/>
              <a:gd name="T32" fmla="*/ 2535 w 2535"/>
              <a:gd name="T33" fmla="*/ 556 h 673"/>
              <a:gd name="T34" fmla="*/ 0 w 2535"/>
              <a:gd name="T35" fmla="*/ 556 h 673"/>
              <a:gd name="T36" fmla="*/ 0 w 2535"/>
              <a:gd name="T37" fmla="*/ 0 h 673"/>
              <a:gd name="T38" fmla="*/ 2535 w 2535"/>
              <a:gd name="T39" fmla="*/ 0 h 673"/>
              <a:gd name="T40" fmla="*/ 151 w 2535"/>
              <a:gd name="T41" fmla="*/ 43 h 673"/>
              <a:gd name="T42" fmla="*/ 46 w 2535"/>
              <a:gd name="T43" fmla="*/ 43 h 673"/>
              <a:gd name="T44" fmla="*/ 46 w 2535"/>
              <a:gd name="T45" fmla="*/ 513 h 673"/>
              <a:gd name="T46" fmla="*/ 151 w 2535"/>
              <a:gd name="T47" fmla="*/ 513 h 673"/>
              <a:gd name="T48" fmla="*/ 151 w 2535"/>
              <a:gd name="T49" fmla="*/ 43 h 673"/>
              <a:gd name="T50" fmla="*/ 1228 w 2535"/>
              <a:gd name="T51" fmla="*/ 57 h 673"/>
              <a:gd name="T52" fmla="*/ 209 w 2535"/>
              <a:gd name="T53" fmla="*/ 57 h 673"/>
              <a:gd name="T54" fmla="*/ 209 w 2535"/>
              <a:gd name="T55" fmla="*/ 499 h 673"/>
              <a:gd name="T56" fmla="*/ 1228 w 2535"/>
              <a:gd name="T57" fmla="*/ 499 h 673"/>
              <a:gd name="T58" fmla="*/ 1228 w 2535"/>
              <a:gd name="T59" fmla="*/ 57 h 673"/>
              <a:gd name="T60" fmla="*/ 2037 w 2535"/>
              <a:gd name="T61" fmla="*/ 410 h 673"/>
              <a:gd name="T62" fmla="*/ 1949 w 2535"/>
              <a:gd name="T63" fmla="*/ 322 h 673"/>
              <a:gd name="T64" fmla="*/ 1860 w 2535"/>
              <a:gd name="T65" fmla="*/ 410 h 673"/>
              <a:gd name="T66" fmla="*/ 1949 w 2535"/>
              <a:gd name="T67" fmla="*/ 499 h 673"/>
              <a:gd name="T68" fmla="*/ 2037 w 2535"/>
              <a:gd name="T69" fmla="*/ 410 h 673"/>
              <a:gd name="T70" fmla="*/ 2271 w 2535"/>
              <a:gd name="T71" fmla="*/ 410 h 673"/>
              <a:gd name="T72" fmla="*/ 2183 w 2535"/>
              <a:gd name="T73" fmla="*/ 322 h 673"/>
              <a:gd name="T74" fmla="*/ 2095 w 2535"/>
              <a:gd name="T75" fmla="*/ 410 h 673"/>
              <a:gd name="T76" fmla="*/ 2183 w 2535"/>
              <a:gd name="T77" fmla="*/ 499 h 673"/>
              <a:gd name="T78" fmla="*/ 2271 w 2535"/>
              <a:gd name="T79" fmla="*/ 410 h 673"/>
              <a:gd name="T80" fmla="*/ 2271 w 2535"/>
              <a:gd name="T81" fmla="*/ 201 h 673"/>
              <a:gd name="T82" fmla="*/ 1422 w 2535"/>
              <a:gd name="T83" fmla="*/ 201 h 673"/>
              <a:gd name="T84" fmla="*/ 1422 w 2535"/>
              <a:gd name="T85" fmla="*/ 273 h 673"/>
              <a:gd name="T86" fmla="*/ 2271 w 2535"/>
              <a:gd name="T87" fmla="*/ 273 h 673"/>
              <a:gd name="T88" fmla="*/ 2271 w 2535"/>
              <a:gd name="T89" fmla="*/ 201 h 673"/>
              <a:gd name="T90" fmla="*/ 2271 w 2535"/>
              <a:gd name="T91" fmla="*/ 86 h 673"/>
              <a:gd name="T92" fmla="*/ 1422 w 2535"/>
              <a:gd name="T93" fmla="*/ 86 h 673"/>
              <a:gd name="T94" fmla="*/ 1422 w 2535"/>
              <a:gd name="T95" fmla="*/ 158 h 673"/>
              <a:gd name="T96" fmla="*/ 2271 w 2535"/>
              <a:gd name="T97" fmla="*/ 158 h 673"/>
              <a:gd name="T98" fmla="*/ 2271 w 2535"/>
              <a:gd name="T99" fmla="*/ 86 h 673"/>
              <a:gd name="T100" fmla="*/ 2492 w 2535"/>
              <a:gd name="T101" fmla="*/ 43 h 673"/>
              <a:gd name="T102" fmla="*/ 2386 w 2535"/>
              <a:gd name="T103" fmla="*/ 43 h 673"/>
              <a:gd name="T104" fmla="*/ 2386 w 2535"/>
              <a:gd name="T105" fmla="*/ 513 h 673"/>
              <a:gd name="T106" fmla="*/ 2492 w 2535"/>
              <a:gd name="T107" fmla="*/ 513 h 673"/>
              <a:gd name="T108" fmla="*/ 2492 w 2535"/>
              <a:gd name="T109" fmla="*/ 4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5" h="673">
                <a:moveTo>
                  <a:pt x="404" y="673"/>
                </a:moveTo>
                <a:cubicBezTo>
                  <a:pt x="73" y="673"/>
                  <a:pt x="73" y="673"/>
                  <a:pt x="73" y="673"/>
                </a:cubicBezTo>
                <a:cubicBezTo>
                  <a:pt x="73" y="585"/>
                  <a:pt x="73" y="585"/>
                  <a:pt x="73" y="585"/>
                </a:cubicBezTo>
                <a:cubicBezTo>
                  <a:pt x="404" y="585"/>
                  <a:pt x="404" y="585"/>
                  <a:pt x="404" y="585"/>
                </a:cubicBezTo>
                <a:lnTo>
                  <a:pt x="404" y="673"/>
                </a:lnTo>
                <a:close/>
                <a:moveTo>
                  <a:pt x="2463" y="585"/>
                </a:moveTo>
                <a:cubicBezTo>
                  <a:pt x="2132" y="585"/>
                  <a:pt x="2132" y="585"/>
                  <a:pt x="2132" y="585"/>
                </a:cubicBezTo>
                <a:cubicBezTo>
                  <a:pt x="2132" y="673"/>
                  <a:pt x="2132" y="673"/>
                  <a:pt x="2132" y="673"/>
                </a:cubicBezTo>
                <a:cubicBezTo>
                  <a:pt x="2463" y="673"/>
                  <a:pt x="2463" y="673"/>
                  <a:pt x="2463" y="673"/>
                </a:cubicBezTo>
                <a:lnTo>
                  <a:pt x="2463" y="585"/>
                </a:lnTo>
                <a:close/>
                <a:moveTo>
                  <a:pt x="1204" y="81"/>
                </a:moveTo>
                <a:cubicBezTo>
                  <a:pt x="233" y="81"/>
                  <a:pt x="233" y="81"/>
                  <a:pt x="233" y="81"/>
                </a:cubicBezTo>
                <a:cubicBezTo>
                  <a:pt x="233" y="475"/>
                  <a:pt x="233" y="475"/>
                  <a:pt x="233" y="475"/>
                </a:cubicBezTo>
                <a:cubicBezTo>
                  <a:pt x="1204" y="475"/>
                  <a:pt x="1204" y="475"/>
                  <a:pt x="1204" y="475"/>
                </a:cubicBezTo>
                <a:lnTo>
                  <a:pt x="1204" y="81"/>
                </a:lnTo>
                <a:close/>
                <a:moveTo>
                  <a:pt x="2535" y="0"/>
                </a:moveTo>
                <a:cubicBezTo>
                  <a:pt x="2535" y="556"/>
                  <a:pt x="2535" y="556"/>
                  <a:pt x="2535" y="556"/>
                </a:cubicBezTo>
                <a:cubicBezTo>
                  <a:pt x="0" y="556"/>
                  <a:pt x="0" y="556"/>
                  <a:pt x="0" y="556"/>
                </a:cubicBezTo>
                <a:cubicBezTo>
                  <a:pt x="0" y="0"/>
                  <a:pt x="0" y="0"/>
                  <a:pt x="0" y="0"/>
                </a:cubicBezTo>
                <a:lnTo>
                  <a:pt x="2535" y="0"/>
                </a:lnTo>
                <a:close/>
                <a:moveTo>
                  <a:pt x="151" y="43"/>
                </a:moveTo>
                <a:cubicBezTo>
                  <a:pt x="46" y="43"/>
                  <a:pt x="46" y="43"/>
                  <a:pt x="46" y="43"/>
                </a:cubicBezTo>
                <a:cubicBezTo>
                  <a:pt x="46" y="513"/>
                  <a:pt x="46" y="513"/>
                  <a:pt x="46" y="513"/>
                </a:cubicBezTo>
                <a:cubicBezTo>
                  <a:pt x="151" y="513"/>
                  <a:pt x="151" y="513"/>
                  <a:pt x="151" y="513"/>
                </a:cubicBezTo>
                <a:lnTo>
                  <a:pt x="151" y="43"/>
                </a:lnTo>
                <a:close/>
                <a:moveTo>
                  <a:pt x="1228" y="57"/>
                </a:moveTo>
                <a:cubicBezTo>
                  <a:pt x="209" y="57"/>
                  <a:pt x="209" y="57"/>
                  <a:pt x="209" y="57"/>
                </a:cubicBezTo>
                <a:cubicBezTo>
                  <a:pt x="209" y="499"/>
                  <a:pt x="209" y="499"/>
                  <a:pt x="209" y="499"/>
                </a:cubicBezTo>
                <a:cubicBezTo>
                  <a:pt x="1228" y="499"/>
                  <a:pt x="1228" y="499"/>
                  <a:pt x="1228" y="499"/>
                </a:cubicBezTo>
                <a:lnTo>
                  <a:pt x="1228" y="57"/>
                </a:lnTo>
                <a:close/>
                <a:moveTo>
                  <a:pt x="2037" y="410"/>
                </a:moveTo>
                <a:cubicBezTo>
                  <a:pt x="2037" y="361"/>
                  <a:pt x="1998" y="322"/>
                  <a:pt x="1949" y="322"/>
                </a:cubicBezTo>
                <a:cubicBezTo>
                  <a:pt x="1900" y="322"/>
                  <a:pt x="1860" y="361"/>
                  <a:pt x="1860" y="410"/>
                </a:cubicBezTo>
                <a:cubicBezTo>
                  <a:pt x="1860" y="459"/>
                  <a:pt x="1900" y="499"/>
                  <a:pt x="1949" y="499"/>
                </a:cubicBezTo>
                <a:cubicBezTo>
                  <a:pt x="1998" y="499"/>
                  <a:pt x="2037" y="459"/>
                  <a:pt x="2037" y="410"/>
                </a:cubicBezTo>
                <a:close/>
                <a:moveTo>
                  <a:pt x="2271" y="410"/>
                </a:moveTo>
                <a:cubicBezTo>
                  <a:pt x="2271" y="361"/>
                  <a:pt x="2232" y="322"/>
                  <a:pt x="2183" y="322"/>
                </a:cubicBezTo>
                <a:cubicBezTo>
                  <a:pt x="2134" y="322"/>
                  <a:pt x="2095" y="361"/>
                  <a:pt x="2095" y="410"/>
                </a:cubicBezTo>
                <a:cubicBezTo>
                  <a:pt x="2095" y="459"/>
                  <a:pt x="2134" y="499"/>
                  <a:pt x="2183" y="499"/>
                </a:cubicBezTo>
                <a:cubicBezTo>
                  <a:pt x="2232" y="499"/>
                  <a:pt x="2271" y="459"/>
                  <a:pt x="2271" y="410"/>
                </a:cubicBezTo>
                <a:close/>
                <a:moveTo>
                  <a:pt x="2271" y="201"/>
                </a:moveTo>
                <a:cubicBezTo>
                  <a:pt x="1422" y="201"/>
                  <a:pt x="1422" y="201"/>
                  <a:pt x="1422" y="201"/>
                </a:cubicBezTo>
                <a:cubicBezTo>
                  <a:pt x="1422" y="273"/>
                  <a:pt x="1422" y="273"/>
                  <a:pt x="1422" y="273"/>
                </a:cubicBezTo>
                <a:cubicBezTo>
                  <a:pt x="2271" y="273"/>
                  <a:pt x="2271" y="273"/>
                  <a:pt x="2271" y="273"/>
                </a:cubicBezTo>
                <a:lnTo>
                  <a:pt x="2271" y="201"/>
                </a:lnTo>
                <a:close/>
                <a:moveTo>
                  <a:pt x="2271" y="86"/>
                </a:moveTo>
                <a:cubicBezTo>
                  <a:pt x="1422" y="86"/>
                  <a:pt x="1422" y="86"/>
                  <a:pt x="1422" y="86"/>
                </a:cubicBezTo>
                <a:cubicBezTo>
                  <a:pt x="1422" y="158"/>
                  <a:pt x="1422" y="158"/>
                  <a:pt x="1422" y="158"/>
                </a:cubicBezTo>
                <a:cubicBezTo>
                  <a:pt x="2271" y="158"/>
                  <a:pt x="2271" y="158"/>
                  <a:pt x="2271" y="158"/>
                </a:cubicBezTo>
                <a:lnTo>
                  <a:pt x="2271" y="86"/>
                </a:lnTo>
                <a:close/>
                <a:moveTo>
                  <a:pt x="2492" y="43"/>
                </a:moveTo>
                <a:cubicBezTo>
                  <a:pt x="2386" y="43"/>
                  <a:pt x="2386" y="43"/>
                  <a:pt x="2386" y="43"/>
                </a:cubicBezTo>
                <a:cubicBezTo>
                  <a:pt x="2386" y="513"/>
                  <a:pt x="2386" y="513"/>
                  <a:pt x="2386" y="513"/>
                </a:cubicBezTo>
                <a:cubicBezTo>
                  <a:pt x="2492" y="513"/>
                  <a:pt x="2492" y="513"/>
                  <a:pt x="2492" y="513"/>
                </a:cubicBezTo>
                <a:lnTo>
                  <a:pt x="2492" y="4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74638" y="295275"/>
            <a:ext cx="11888787" cy="917575"/>
          </a:xfrm>
        </p:spPr>
        <p:txBody>
          <a:bodyPr/>
          <a:lstStyle/>
          <a:p>
            <a:r>
              <a:rPr lang="en-US" dirty="0"/>
              <a:t>Container runtime</a:t>
            </a:r>
          </a:p>
        </p:txBody>
      </p:sp>
      <p:sp>
        <p:nvSpPr>
          <p:cNvPr id="31" name="Rectangle 30"/>
          <p:cNvSpPr/>
          <p:nvPr/>
        </p:nvSpPr>
        <p:spPr bwMode="auto">
          <a:xfrm>
            <a:off x="461411" y="2823814"/>
            <a:ext cx="2304288" cy="10241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293" fontAlgn="base">
              <a:lnSpc>
                <a:spcPct val="90000"/>
              </a:lnSpc>
              <a:spcBef>
                <a:spcPct val="0"/>
              </a:spcBef>
              <a:spcAft>
                <a:spcPct val="0"/>
              </a:spcAft>
            </a:pPr>
            <a:r>
              <a:rPr lang="en-US" sz="2000" b="1" dirty="0">
                <a:gradFill>
                  <a:gsLst>
                    <a:gs pos="0">
                      <a:srgbClr val="FFFFFF"/>
                    </a:gs>
                    <a:gs pos="100000">
                      <a:srgbClr val="FFFFFF"/>
                    </a:gs>
                  </a:gsLst>
                  <a:lin ang="5400000" scaled="0"/>
                </a:gradFill>
                <a:latin typeface="+mj-lt"/>
                <a:ea typeface="Segoe UI" pitchFamily="34" charset="0"/>
                <a:cs typeface="Segoe UI" pitchFamily="34" charset="0"/>
              </a:rPr>
              <a:t>Host </a:t>
            </a:r>
            <a:br>
              <a:rPr lang="en-US" sz="2000" b="1" dirty="0">
                <a:gradFill>
                  <a:gsLst>
                    <a:gs pos="0">
                      <a:srgbClr val="FFFFFF"/>
                    </a:gs>
                    <a:gs pos="100000">
                      <a:srgbClr val="FFFFFF"/>
                    </a:gs>
                  </a:gsLst>
                  <a:lin ang="5400000" scaled="0"/>
                </a:gradFill>
                <a:latin typeface="+mj-lt"/>
                <a:ea typeface="Segoe UI" pitchFamily="34" charset="0"/>
                <a:cs typeface="Segoe UI" pitchFamily="34" charset="0"/>
              </a:rPr>
            </a:br>
            <a:r>
              <a:rPr lang="en-US" sz="2000" b="1" dirty="0">
                <a:gradFill>
                  <a:gsLst>
                    <a:gs pos="0">
                      <a:srgbClr val="FFFFFF"/>
                    </a:gs>
                    <a:gs pos="100000">
                      <a:srgbClr val="FFFFFF"/>
                    </a:gs>
                  </a:gsLst>
                  <a:lin ang="5400000" scaled="0"/>
                </a:gradFill>
                <a:latin typeface="+mj-lt"/>
                <a:ea typeface="Segoe UI" pitchFamily="34" charset="0"/>
                <a:cs typeface="Segoe UI" pitchFamily="34" charset="0"/>
              </a:rPr>
              <a:t>Operating System</a:t>
            </a:r>
          </a:p>
        </p:txBody>
      </p:sp>
      <p:sp>
        <p:nvSpPr>
          <p:cNvPr id="51" name="Rectangle 50"/>
          <p:cNvSpPr/>
          <p:nvPr/>
        </p:nvSpPr>
        <p:spPr bwMode="auto">
          <a:xfrm>
            <a:off x="461413" y="3914161"/>
            <a:ext cx="8046720" cy="5724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defTabSz="932293" fontAlgn="base">
              <a:lnSpc>
                <a:spcPct val="90000"/>
              </a:lnSpc>
              <a:spcBef>
                <a:spcPct val="0"/>
              </a:spcBef>
              <a:spcAft>
                <a:spcPct val="0"/>
              </a:spcAft>
            </a:pPr>
            <a:r>
              <a:rPr lang="en-US" sz="2000" b="1" dirty="0">
                <a:gradFill>
                  <a:gsLst>
                    <a:gs pos="0">
                      <a:srgbClr val="FFFFFF"/>
                    </a:gs>
                    <a:gs pos="100000">
                      <a:srgbClr val="FFFFFF"/>
                    </a:gs>
                  </a:gsLst>
                  <a:lin ang="5400000" scaled="0"/>
                </a:gradFill>
                <a:latin typeface="+mj-lt"/>
                <a:ea typeface="Segoe UI" pitchFamily="34" charset="0"/>
                <a:cs typeface="Segoe UI" pitchFamily="34" charset="0"/>
              </a:rPr>
              <a:t>Hyper-V Hypervisor</a:t>
            </a:r>
          </a:p>
        </p:txBody>
      </p:sp>
      <p:grpSp>
        <p:nvGrpSpPr>
          <p:cNvPr id="121" name="Group 120"/>
          <p:cNvGrpSpPr/>
          <p:nvPr/>
        </p:nvGrpSpPr>
        <p:grpSpPr>
          <a:xfrm>
            <a:off x="8704522" y="2800965"/>
            <a:ext cx="2149857" cy="960220"/>
            <a:chOff x="8704522" y="2618402"/>
            <a:chExt cx="2149857" cy="960220"/>
          </a:xfrm>
        </p:grpSpPr>
        <p:sp>
          <p:nvSpPr>
            <p:cNvPr id="122" name="TextBox 121"/>
            <p:cNvSpPr txBox="1"/>
            <p:nvPr/>
          </p:nvSpPr>
          <p:spPr>
            <a:xfrm>
              <a:off x="9101708" y="2618402"/>
              <a:ext cx="1752671" cy="960220"/>
            </a:xfrm>
            <a:prstGeom prst="rect">
              <a:avLst/>
            </a:prstGeom>
            <a:noFill/>
          </p:spPr>
          <p:txBody>
            <a:bodyPr wrap="none" lIns="182854" tIns="146283" rIns="182854" bIns="146283" rtlCol="0">
              <a:spAutoFit/>
            </a:bodyPr>
            <a:lstStyle/>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Virtual </a:t>
              </a:r>
              <a:br>
                <a:rPr lang="en-US" sz="2400" b="1" dirty="0">
                  <a:gradFill>
                    <a:gsLst>
                      <a:gs pos="72277">
                        <a:schemeClr val="tx1"/>
                      </a:gs>
                      <a:gs pos="51000">
                        <a:schemeClr val="tx1"/>
                      </a:gs>
                    </a:gsLst>
                    <a:lin ang="5400000" scaled="0"/>
                  </a:gradFill>
                  <a:latin typeface="+mj-lt"/>
                </a:rPr>
              </a:br>
              <a:r>
                <a:rPr lang="en-US" sz="2400" b="1" dirty="0">
                  <a:gradFill>
                    <a:gsLst>
                      <a:gs pos="72277">
                        <a:schemeClr val="tx1"/>
                      </a:gs>
                      <a:gs pos="51000">
                        <a:schemeClr val="tx1"/>
                      </a:gs>
                    </a:gsLst>
                    <a:lin ang="5400000" scaled="0"/>
                  </a:gradFill>
                  <a:latin typeface="+mj-lt"/>
                </a:rPr>
                <a:t>machine(s)</a:t>
              </a:r>
            </a:p>
          </p:txBody>
        </p:sp>
        <p:sp>
          <p:nvSpPr>
            <p:cNvPr id="123" name="Freeform 17"/>
            <p:cNvSpPr>
              <a:spLocks noChangeAspect="1"/>
            </p:cNvSpPr>
            <p:nvPr/>
          </p:nvSpPr>
          <p:spPr bwMode="auto">
            <a:xfrm rot="16200000">
              <a:off x="8706468" y="2899919"/>
              <a:ext cx="393293" cy="397186"/>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3" name="Freeform 9"/>
          <p:cNvSpPr>
            <a:spLocks noChangeAspect="1" noEditPoints="1"/>
          </p:cNvSpPr>
          <p:nvPr/>
        </p:nvSpPr>
        <p:spPr bwMode="auto">
          <a:xfrm>
            <a:off x="6512337" y="2204186"/>
            <a:ext cx="1208510" cy="541411"/>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6310524" y="769301"/>
            <a:ext cx="2542503" cy="1318168"/>
            <a:chOff x="6310524" y="807801"/>
            <a:chExt cx="2542503" cy="1318168"/>
          </a:xfrm>
        </p:grpSpPr>
        <p:sp>
          <p:nvSpPr>
            <p:cNvPr id="187" name="Freeform 17"/>
            <p:cNvSpPr>
              <a:spLocks noChangeAspect="1"/>
            </p:cNvSpPr>
            <p:nvPr/>
          </p:nvSpPr>
          <p:spPr bwMode="auto">
            <a:xfrm rot="10800000" flipH="1">
              <a:off x="6919946" y="1728783"/>
              <a:ext cx="393293" cy="397186"/>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TextBox 185"/>
            <p:cNvSpPr txBox="1"/>
            <p:nvPr/>
          </p:nvSpPr>
          <p:spPr>
            <a:xfrm>
              <a:off x="6310524" y="807801"/>
              <a:ext cx="2542503" cy="960220"/>
            </a:xfrm>
            <a:prstGeom prst="rect">
              <a:avLst/>
            </a:prstGeom>
            <a:noFill/>
          </p:spPr>
          <p:txBody>
            <a:bodyPr wrap="none" lIns="182854" tIns="146283" rIns="182854" bIns="146283" rtlCol="0">
              <a:spAutoFit/>
            </a:bodyPr>
            <a:lstStyle/>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Windows Server </a:t>
              </a:r>
              <a:br>
                <a:rPr lang="en-US" sz="2400" b="1" dirty="0">
                  <a:gradFill>
                    <a:gsLst>
                      <a:gs pos="72277">
                        <a:schemeClr val="tx1"/>
                      </a:gs>
                      <a:gs pos="51000">
                        <a:schemeClr val="tx1"/>
                      </a:gs>
                    </a:gsLst>
                    <a:lin ang="5400000" scaled="0"/>
                  </a:gradFill>
                  <a:latin typeface="+mj-lt"/>
                </a:rPr>
              </a:br>
              <a:r>
                <a:rPr lang="en-US" sz="2400" b="1" dirty="0">
                  <a:gradFill>
                    <a:gsLst>
                      <a:gs pos="72277">
                        <a:schemeClr val="tx1"/>
                      </a:gs>
                      <a:gs pos="51000">
                        <a:schemeClr val="tx1"/>
                      </a:gs>
                    </a:gsLst>
                    <a:lin ang="5400000" scaled="0"/>
                  </a:gradFill>
                  <a:latin typeface="+mj-lt"/>
                </a:rPr>
                <a:t>container(s)</a:t>
              </a:r>
            </a:p>
          </p:txBody>
        </p:sp>
      </p:grpSp>
      <p:pic>
        <p:nvPicPr>
          <p:cNvPr id="60" name="Picture 59"/>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53833" y="2823814"/>
            <a:ext cx="2783082" cy="1023377"/>
          </a:xfrm>
          <a:prstGeom prst="rect">
            <a:avLst/>
          </a:prstGeom>
          <a:noFill/>
          <a:ln>
            <a:noFill/>
          </a:ln>
        </p:spPr>
      </p:pic>
      <p:sp>
        <p:nvSpPr>
          <p:cNvPr id="61" name="Rectangle 60"/>
          <p:cNvSpPr/>
          <p:nvPr/>
        </p:nvSpPr>
        <p:spPr bwMode="auto">
          <a:xfrm>
            <a:off x="2853833" y="2181185"/>
            <a:ext cx="2783082" cy="5724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spAutoFit/>
          </a:bodyPr>
          <a:lstStyle/>
          <a:p>
            <a:pPr defTabSz="932293" fontAlgn="base">
              <a:lnSpc>
                <a:spcPct val="90000"/>
              </a:lnSpc>
              <a:spcBef>
                <a:spcPct val="0"/>
              </a:spcBef>
              <a:spcAft>
                <a:spcPct val="0"/>
              </a:spcAft>
            </a:pPr>
            <a:r>
              <a:rPr lang="en-US" sz="2000" b="1" dirty="0">
                <a:gradFill>
                  <a:gsLst>
                    <a:gs pos="0">
                      <a:srgbClr val="FFFFFF"/>
                    </a:gs>
                    <a:gs pos="100000">
                      <a:srgbClr val="FFFFFF"/>
                    </a:gs>
                  </a:gsLst>
                  <a:lin ang="5400000" scaled="0"/>
                </a:gradFill>
                <a:latin typeface="+mj-lt"/>
                <a:ea typeface="Segoe UI" pitchFamily="34" charset="0"/>
                <a:cs typeface="Segoe UI" pitchFamily="34" charset="0"/>
              </a:rPr>
              <a:t>Hyper-V Hypervisor</a:t>
            </a:r>
          </a:p>
        </p:txBody>
      </p:sp>
      <p:grpSp>
        <p:nvGrpSpPr>
          <p:cNvPr id="4" name="Group 3"/>
          <p:cNvGrpSpPr/>
          <p:nvPr/>
        </p:nvGrpSpPr>
        <p:grpSpPr>
          <a:xfrm>
            <a:off x="3550430" y="1388644"/>
            <a:ext cx="1389888" cy="722376"/>
            <a:chOff x="3641119" y="1483199"/>
            <a:chExt cx="1389888" cy="722376"/>
          </a:xfrm>
        </p:grpSpPr>
        <p:sp>
          <p:nvSpPr>
            <p:cNvPr id="3" name="Rectangle 2"/>
            <p:cNvSpPr/>
            <p:nvPr/>
          </p:nvSpPr>
          <p:spPr bwMode="auto">
            <a:xfrm>
              <a:off x="3641119" y="1483199"/>
              <a:ext cx="1389888" cy="722376"/>
            </a:xfrm>
            <a:prstGeom prst="rect">
              <a:avLst/>
            </a:prstGeom>
            <a:no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9"/>
            <p:cNvSpPr>
              <a:spLocks noChangeAspect="1" noEditPoints="1"/>
            </p:cNvSpPr>
            <p:nvPr/>
          </p:nvSpPr>
          <p:spPr bwMode="auto">
            <a:xfrm>
              <a:off x="3731808" y="1573682"/>
              <a:ext cx="1208510" cy="541411"/>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462919" y="1511952"/>
            <a:ext cx="2316570" cy="960220"/>
            <a:chOff x="299323" y="1630909"/>
            <a:chExt cx="2316570" cy="960220"/>
          </a:xfrm>
        </p:grpSpPr>
        <p:sp>
          <p:nvSpPr>
            <p:cNvPr id="65" name="Freeform 17"/>
            <p:cNvSpPr>
              <a:spLocks noChangeAspect="1"/>
            </p:cNvSpPr>
            <p:nvPr/>
          </p:nvSpPr>
          <p:spPr bwMode="auto">
            <a:xfrm rot="5400000" flipH="1">
              <a:off x="2220653" y="1912426"/>
              <a:ext cx="393293" cy="397186"/>
            </a:xfrm>
            <a:custGeom>
              <a:avLst/>
              <a:gdLst>
                <a:gd name="T0" fmla="*/ 153 w 303"/>
                <a:gd name="T1" fmla="*/ 0 h 306"/>
                <a:gd name="T2" fmla="*/ 0 w 303"/>
                <a:gd name="T3" fmla="*/ 150 h 306"/>
                <a:gd name="T4" fmla="*/ 12 w 303"/>
                <a:gd name="T5" fmla="*/ 164 h 306"/>
                <a:gd name="T6" fmla="*/ 143 w 303"/>
                <a:gd name="T7" fmla="*/ 36 h 306"/>
                <a:gd name="T8" fmla="*/ 143 w 303"/>
                <a:gd name="T9" fmla="*/ 306 h 306"/>
                <a:gd name="T10" fmla="*/ 163 w 303"/>
                <a:gd name="T11" fmla="*/ 306 h 306"/>
                <a:gd name="T12" fmla="*/ 163 w 303"/>
                <a:gd name="T13" fmla="*/ 36 h 306"/>
                <a:gd name="T14" fmla="*/ 291 w 303"/>
                <a:gd name="T15" fmla="*/ 164 h 306"/>
                <a:gd name="T16" fmla="*/ 303 w 303"/>
                <a:gd name="T17" fmla="*/ 150 h 306"/>
                <a:gd name="T18" fmla="*/ 153 w 303"/>
                <a:gd name="T1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6">
                  <a:moveTo>
                    <a:pt x="153" y="0"/>
                  </a:moveTo>
                  <a:lnTo>
                    <a:pt x="0" y="150"/>
                  </a:lnTo>
                  <a:lnTo>
                    <a:pt x="12" y="164"/>
                  </a:lnTo>
                  <a:lnTo>
                    <a:pt x="143" y="36"/>
                  </a:lnTo>
                  <a:lnTo>
                    <a:pt x="143" y="306"/>
                  </a:lnTo>
                  <a:lnTo>
                    <a:pt x="163" y="306"/>
                  </a:lnTo>
                  <a:lnTo>
                    <a:pt x="163" y="36"/>
                  </a:lnTo>
                  <a:lnTo>
                    <a:pt x="291" y="164"/>
                  </a:lnTo>
                  <a:lnTo>
                    <a:pt x="303" y="150"/>
                  </a:lnTo>
                  <a:lnTo>
                    <a:pt x="1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TextBox 65"/>
            <p:cNvSpPr txBox="1"/>
            <p:nvPr/>
          </p:nvSpPr>
          <p:spPr>
            <a:xfrm>
              <a:off x="299323" y="1630909"/>
              <a:ext cx="1864882" cy="960220"/>
            </a:xfrm>
            <a:prstGeom prst="rect">
              <a:avLst/>
            </a:prstGeom>
            <a:noFill/>
          </p:spPr>
          <p:txBody>
            <a:bodyPr wrap="none" lIns="182854" tIns="146283" rIns="182854" bIns="146283" rtlCol="0">
              <a:spAutoFit/>
            </a:bodyPr>
            <a:lstStyle/>
            <a:p>
              <a:pPr defTabSz="932563">
                <a:lnSpc>
                  <a:spcPct val="90000"/>
                </a:lnSpc>
                <a:spcAft>
                  <a:spcPts val="600"/>
                </a:spcAft>
              </a:pPr>
              <a:r>
                <a:rPr lang="en-US" sz="2400" b="1" dirty="0">
                  <a:gradFill>
                    <a:gsLst>
                      <a:gs pos="72277">
                        <a:schemeClr val="tx1"/>
                      </a:gs>
                      <a:gs pos="51000">
                        <a:schemeClr val="tx1"/>
                      </a:gs>
                    </a:gsLst>
                    <a:lin ang="5400000" scaled="0"/>
                  </a:gradFill>
                  <a:latin typeface="+mj-lt"/>
                </a:rPr>
                <a:t>Hyper-V</a:t>
              </a:r>
              <a:br>
                <a:rPr lang="en-US" sz="2400" b="1" dirty="0">
                  <a:gradFill>
                    <a:gsLst>
                      <a:gs pos="72277">
                        <a:schemeClr val="tx1"/>
                      </a:gs>
                      <a:gs pos="51000">
                        <a:schemeClr val="tx1"/>
                      </a:gs>
                    </a:gsLst>
                    <a:lin ang="5400000" scaled="0"/>
                  </a:gradFill>
                  <a:latin typeface="+mj-lt"/>
                </a:rPr>
              </a:br>
              <a:r>
                <a:rPr lang="en-US" sz="2400" b="1" dirty="0">
                  <a:gradFill>
                    <a:gsLst>
                      <a:gs pos="72277">
                        <a:schemeClr val="tx1"/>
                      </a:gs>
                      <a:gs pos="51000">
                        <a:schemeClr val="tx1"/>
                      </a:gs>
                    </a:gsLst>
                    <a:lin ang="5400000" scaled="0"/>
                  </a:gradFill>
                  <a:latin typeface="+mj-lt"/>
                </a:rPr>
                <a:t>container(s)</a:t>
              </a:r>
            </a:p>
          </p:txBody>
        </p:sp>
      </p:grpSp>
    </p:spTree>
    <p:extLst>
      <p:ext uri="{BB962C8B-B14F-4D97-AF65-F5344CB8AC3E}">
        <p14:creationId xmlns:p14="http://schemas.microsoft.com/office/powerpoint/2010/main" val="19739425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8787" cy="917575"/>
          </a:xfrm>
        </p:spPr>
        <p:txBody>
          <a:bodyPr/>
          <a:lstStyle/>
          <a:p>
            <a:r>
              <a:rPr lang="en-US" dirty="0"/>
              <a:t>The right tools for you</a:t>
            </a:r>
          </a:p>
        </p:txBody>
      </p:sp>
      <p:grpSp>
        <p:nvGrpSpPr>
          <p:cNvPr id="86" name="Group 85"/>
          <p:cNvGrpSpPr/>
          <p:nvPr/>
        </p:nvGrpSpPr>
        <p:grpSpPr>
          <a:xfrm>
            <a:off x="276225" y="1569499"/>
            <a:ext cx="5852160" cy="1591056"/>
            <a:chOff x="276225" y="1569499"/>
            <a:chExt cx="5852160" cy="1591056"/>
          </a:xfrm>
        </p:grpSpPr>
        <p:sp>
          <p:nvSpPr>
            <p:cNvPr id="36" name="Rectangle 35"/>
            <p:cNvSpPr/>
            <p:nvPr/>
          </p:nvSpPr>
          <p:spPr bwMode="auto">
            <a:xfrm>
              <a:off x="276225" y="1569499"/>
              <a:ext cx="5852160" cy="1591056"/>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800" dirty="0">
                  <a:gradFill>
                    <a:gsLst>
                      <a:gs pos="40594">
                        <a:schemeClr val="accent2"/>
                      </a:gs>
                      <a:gs pos="55000">
                        <a:schemeClr val="accent2"/>
                      </a:gs>
                    </a:gsLst>
                    <a:lin ang="5400000" scaled="0"/>
                  </a:gradFill>
                  <a:latin typeface="+mj-lt"/>
                </a:rPr>
                <a:t>Container management</a:t>
              </a:r>
            </a:p>
          </p:txBody>
        </p:sp>
        <p:sp>
          <p:nvSpPr>
            <p:cNvPr id="37" name="Rectangle 36"/>
            <p:cNvSpPr/>
            <p:nvPr/>
          </p:nvSpPr>
          <p:spPr bwMode="auto">
            <a:xfrm>
              <a:off x="463677" y="2247900"/>
              <a:ext cx="1783080" cy="72927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r>
                <a:rPr lang="en-US" sz="1600" b="1" dirty="0">
                  <a:gradFill>
                    <a:gsLst>
                      <a:gs pos="3960">
                        <a:schemeClr val="tx1"/>
                      </a:gs>
                      <a:gs pos="40594">
                        <a:schemeClr val="tx1"/>
                      </a:gs>
                    </a:gsLst>
                    <a:lin ang="5400000" scaled="0"/>
                  </a:gradFill>
                  <a:latin typeface="+mj-lt"/>
                  <a:ea typeface="MS PGothic" pitchFamily="34" charset="-128"/>
                </a:rPr>
                <a:t>PowerShell</a:t>
              </a:r>
            </a:p>
          </p:txBody>
        </p:sp>
        <p:sp>
          <p:nvSpPr>
            <p:cNvPr id="38" name="Rectangle 37"/>
            <p:cNvSpPr/>
            <p:nvPr/>
          </p:nvSpPr>
          <p:spPr bwMode="auto">
            <a:xfrm>
              <a:off x="2310765" y="2247900"/>
              <a:ext cx="1783080" cy="72927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r>
                <a:rPr lang="en-US" sz="1600" b="1" dirty="0">
                  <a:gradFill>
                    <a:gsLst>
                      <a:gs pos="3960">
                        <a:schemeClr val="tx1"/>
                      </a:gs>
                      <a:gs pos="40594">
                        <a:schemeClr val="tx1"/>
                      </a:gs>
                    </a:gsLst>
                    <a:lin ang="5400000" scaled="0"/>
                  </a:gradFill>
                  <a:latin typeface="+mj-lt"/>
                  <a:ea typeface="MS PGothic" pitchFamily="34" charset="-128"/>
                </a:rPr>
                <a:t>Docker</a:t>
              </a:r>
            </a:p>
          </p:txBody>
        </p:sp>
        <p:sp>
          <p:nvSpPr>
            <p:cNvPr id="39" name="Rectangle 38"/>
            <p:cNvSpPr/>
            <p:nvPr/>
          </p:nvSpPr>
          <p:spPr bwMode="auto">
            <a:xfrm>
              <a:off x="4157853" y="2247900"/>
              <a:ext cx="1783080" cy="72927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r>
                <a:rPr lang="en-US" sz="1600" b="1" dirty="0">
                  <a:gradFill>
                    <a:gsLst>
                      <a:gs pos="3960">
                        <a:schemeClr val="tx1"/>
                      </a:gs>
                      <a:gs pos="40594">
                        <a:schemeClr val="tx1"/>
                      </a:gs>
                    </a:gsLst>
                    <a:lin ang="5400000" scaled="0"/>
                  </a:gradFill>
                  <a:latin typeface="+mj-lt"/>
                  <a:ea typeface="MS PGothic" pitchFamily="34" charset="-128"/>
                </a:rPr>
                <a:t>Others</a:t>
              </a:r>
            </a:p>
          </p:txBody>
        </p:sp>
      </p:grpSp>
      <p:grpSp>
        <p:nvGrpSpPr>
          <p:cNvPr id="87" name="Group 86"/>
          <p:cNvGrpSpPr/>
          <p:nvPr/>
        </p:nvGrpSpPr>
        <p:grpSpPr>
          <a:xfrm>
            <a:off x="276225" y="3250043"/>
            <a:ext cx="5852160" cy="1591056"/>
            <a:chOff x="276225" y="3250043"/>
            <a:chExt cx="5852160" cy="1591056"/>
          </a:xfrm>
        </p:grpSpPr>
        <p:sp>
          <p:nvSpPr>
            <p:cNvPr id="53" name="Rectangle 52"/>
            <p:cNvSpPr/>
            <p:nvPr/>
          </p:nvSpPr>
          <p:spPr bwMode="auto">
            <a:xfrm>
              <a:off x="276225" y="3250043"/>
              <a:ext cx="5852160" cy="1591056"/>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800" dirty="0">
                  <a:gradFill>
                    <a:gsLst>
                      <a:gs pos="40594">
                        <a:schemeClr val="accent2"/>
                      </a:gs>
                      <a:gs pos="55000">
                        <a:schemeClr val="accent2"/>
                      </a:gs>
                    </a:gsLst>
                    <a:lin ang="5400000" scaled="0"/>
                  </a:gradFill>
                  <a:latin typeface="+mj-lt"/>
                </a:rPr>
                <a:t>Container technologies</a:t>
              </a:r>
            </a:p>
          </p:txBody>
        </p:sp>
        <p:sp>
          <p:nvSpPr>
            <p:cNvPr id="56" name="Rectangle 55"/>
            <p:cNvSpPr/>
            <p:nvPr/>
          </p:nvSpPr>
          <p:spPr bwMode="auto">
            <a:xfrm>
              <a:off x="3234309" y="3926701"/>
              <a:ext cx="2706624" cy="7315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r>
                <a:rPr lang="en-US" sz="1600" b="1" dirty="0">
                  <a:gradFill>
                    <a:gsLst>
                      <a:gs pos="3960">
                        <a:schemeClr val="tx1"/>
                      </a:gs>
                      <a:gs pos="40594">
                        <a:schemeClr val="tx1"/>
                      </a:gs>
                    </a:gsLst>
                    <a:lin ang="5400000" scaled="0"/>
                  </a:gradFill>
                  <a:latin typeface="+mj-lt"/>
                  <a:ea typeface="MS PGothic" pitchFamily="34" charset="-128"/>
                </a:rPr>
                <a:t>Linux</a:t>
              </a:r>
            </a:p>
          </p:txBody>
        </p:sp>
        <p:sp>
          <p:nvSpPr>
            <p:cNvPr id="55" name="Rectangle 54"/>
            <p:cNvSpPr/>
            <p:nvPr/>
          </p:nvSpPr>
          <p:spPr bwMode="auto">
            <a:xfrm>
              <a:off x="463677" y="3926701"/>
              <a:ext cx="2706624" cy="7315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endParaRPr lang="en-US" sz="1600" b="1" dirty="0">
                <a:gradFill>
                  <a:gsLst>
                    <a:gs pos="3960">
                      <a:schemeClr val="tx1"/>
                    </a:gs>
                    <a:gs pos="40594">
                      <a:schemeClr val="tx1"/>
                    </a:gs>
                  </a:gsLst>
                  <a:lin ang="5400000" scaled="0"/>
                </a:gradFill>
                <a:latin typeface="+mj-lt"/>
                <a:ea typeface="MS PGothic" pitchFamily="34" charset="-128"/>
              </a:endParaRPr>
            </a:p>
          </p:txBody>
        </p:sp>
        <p:sp>
          <p:nvSpPr>
            <p:cNvPr id="63" name="Freeform 9"/>
            <p:cNvSpPr>
              <a:spLocks noChangeAspect="1" noEditPoints="1"/>
            </p:cNvSpPr>
            <p:nvPr/>
          </p:nvSpPr>
          <p:spPr bwMode="auto">
            <a:xfrm>
              <a:off x="2054556" y="4070186"/>
              <a:ext cx="992301" cy="444551"/>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
            <p:cNvSpPr>
              <a:spLocks noChangeAspect="1" noEditPoints="1"/>
            </p:cNvSpPr>
            <p:nvPr/>
          </p:nvSpPr>
          <p:spPr bwMode="auto">
            <a:xfrm>
              <a:off x="4825188" y="4070186"/>
              <a:ext cx="992301" cy="444551"/>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2"/>
            <p:cNvSpPr>
              <a:spLocks noChangeAspect="1" noEditPoints="1"/>
            </p:cNvSpPr>
            <p:nvPr/>
          </p:nvSpPr>
          <p:spPr bwMode="auto">
            <a:xfrm>
              <a:off x="667573" y="4106375"/>
              <a:ext cx="1232663" cy="176623"/>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lnSpc>
                  <a:spcPct val="90000"/>
                </a:lnSpc>
              </a:pPr>
              <a:endParaRPr lang="en-US"/>
            </a:p>
          </p:txBody>
        </p:sp>
      </p:grpSp>
      <p:grpSp>
        <p:nvGrpSpPr>
          <p:cNvPr id="88" name="Group 87"/>
          <p:cNvGrpSpPr/>
          <p:nvPr/>
        </p:nvGrpSpPr>
        <p:grpSpPr>
          <a:xfrm>
            <a:off x="276225" y="4930591"/>
            <a:ext cx="5852160" cy="1591056"/>
            <a:chOff x="276225" y="4930591"/>
            <a:chExt cx="5852160" cy="1591056"/>
          </a:xfrm>
        </p:grpSpPr>
        <p:sp>
          <p:nvSpPr>
            <p:cNvPr id="54" name="Rectangle 53"/>
            <p:cNvSpPr/>
            <p:nvPr/>
          </p:nvSpPr>
          <p:spPr bwMode="auto">
            <a:xfrm>
              <a:off x="276225" y="4930591"/>
              <a:ext cx="5852160" cy="1591056"/>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800" dirty="0">
                  <a:gradFill>
                    <a:gsLst>
                      <a:gs pos="40594">
                        <a:schemeClr val="accent2"/>
                      </a:gs>
                      <a:gs pos="55000">
                        <a:schemeClr val="accent2"/>
                      </a:gs>
                    </a:gsLst>
                    <a:lin ang="5400000" scaled="0"/>
                  </a:gradFill>
                  <a:latin typeface="+mj-lt"/>
                </a:rPr>
                <a:t>Microsoft Cloud</a:t>
              </a:r>
            </a:p>
          </p:txBody>
        </p:sp>
        <p:sp>
          <p:nvSpPr>
            <p:cNvPr id="58" name="Rectangle 57"/>
            <p:cNvSpPr/>
            <p:nvPr/>
          </p:nvSpPr>
          <p:spPr bwMode="auto">
            <a:xfrm>
              <a:off x="463677" y="5607247"/>
              <a:ext cx="1783080" cy="7315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r>
                <a:rPr lang="en-US" sz="1600" b="1" dirty="0">
                  <a:gradFill>
                    <a:gsLst>
                      <a:gs pos="3960">
                        <a:schemeClr val="tx1"/>
                      </a:gs>
                      <a:gs pos="40594">
                        <a:schemeClr val="tx1"/>
                      </a:gs>
                    </a:gsLst>
                    <a:lin ang="5400000" scaled="0"/>
                  </a:gradFill>
                  <a:latin typeface="+mj-lt"/>
                  <a:ea typeface="MS PGothic" pitchFamily="34" charset="-128"/>
                </a:rPr>
                <a:t>Azure</a:t>
              </a:r>
            </a:p>
          </p:txBody>
        </p:sp>
        <p:sp>
          <p:nvSpPr>
            <p:cNvPr id="59" name="Rectangle 58"/>
            <p:cNvSpPr/>
            <p:nvPr/>
          </p:nvSpPr>
          <p:spPr bwMode="auto">
            <a:xfrm>
              <a:off x="2310765" y="5607247"/>
              <a:ext cx="1783080" cy="7315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r>
                <a:rPr lang="en-US" sz="1600" b="1" dirty="0">
                  <a:gradFill>
                    <a:gsLst>
                      <a:gs pos="3960">
                        <a:schemeClr val="tx1"/>
                      </a:gs>
                      <a:gs pos="40594">
                        <a:schemeClr val="tx1"/>
                      </a:gs>
                    </a:gsLst>
                    <a:lin ang="5400000" scaled="0"/>
                  </a:gradFill>
                  <a:latin typeface="+mj-lt"/>
                  <a:ea typeface="MS PGothic" pitchFamily="34" charset="-128"/>
                </a:rPr>
                <a:t>On-</a:t>
              </a:r>
              <a:br>
                <a:rPr lang="en-US" sz="1600" b="1" dirty="0">
                  <a:gradFill>
                    <a:gsLst>
                      <a:gs pos="3960">
                        <a:schemeClr val="tx1"/>
                      </a:gs>
                      <a:gs pos="40594">
                        <a:schemeClr val="tx1"/>
                      </a:gs>
                    </a:gsLst>
                    <a:lin ang="5400000" scaled="0"/>
                  </a:gradFill>
                  <a:latin typeface="+mj-lt"/>
                  <a:ea typeface="MS PGothic" pitchFamily="34" charset="-128"/>
                </a:rPr>
              </a:br>
              <a:r>
                <a:rPr lang="en-US" sz="1600" b="1" dirty="0">
                  <a:gradFill>
                    <a:gsLst>
                      <a:gs pos="3960">
                        <a:schemeClr val="tx1"/>
                      </a:gs>
                      <a:gs pos="40594">
                        <a:schemeClr val="tx1"/>
                      </a:gs>
                    </a:gsLst>
                    <a:lin ang="5400000" scaled="0"/>
                  </a:gradFill>
                  <a:latin typeface="+mj-lt"/>
                  <a:ea typeface="MS PGothic" pitchFamily="34" charset="-128"/>
                </a:rPr>
                <a:t>premises</a:t>
              </a:r>
            </a:p>
          </p:txBody>
        </p:sp>
        <p:sp>
          <p:nvSpPr>
            <p:cNvPr id="60" name="Rectangle 59"/>
            <p:cNvSpPr/>
            <p:nvPr/>
          </p:nvSpPr>
          <p:spPr bwMode="auto">
            <a:xfrm>
              <a:off x="4157853" y="5607247"/>
              <a:ext cx="1783080" cy="7315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63">
                <a:lnSpc>
                  <a:spcPct val="90000"/>
                </a:lnSpc>
              </a:pPr>
              <a:r>
                <a:rPr lang="en-US" sz="1600" b="1" dirty="0">
                  <a:gradFill>
                    <a:gsLst>
                      <a:gs pos="3960">
                        <a:schemeClr val="tx1"/>
                      </a:gs>
                      <a:gs pos="40594">
                        <a:schemeClr val="tx1"/>
                      </a:gs>
                    </a:gsLst>
                    <a:lin ang="5400000" scaled="0"/>
                  </a:gradFill>
                  <a:latin typeface="+mj-lt"/>
                  <a:ea typeface="MS PGothic" pitchFamily="34" charset="-128"/>
                </a:rPr>
                <a:t>Service </a:t>
              </a:r>
              <a:br>
                <a:rPr lang="en-US" sz="1600" b="1" dirty="0">
                  <a:gradFill>
                    <a:gsLst>
                      <a:gs pos="3960">
                        <a:schemeClr val="tx1"/>
                      </a:gs>
                      <a:gs pos="40594">
                        <a:schemeClr val="tx1"/>
                      </a:gs>
                    </a:gsLst>
                    <a:lin ang="5400000" scaled="0"/>
                  </a:gradFill>
                  <a:latin typeface="+mj-lt"/>
                  <a:ea typeface="MS PGothic" pitchFamily="34" charset="-128"/>
                </a:rPr>
              </a:br>
              <a:r>
                <a:rPr lang="en-US" sz="1600" b="1" dirty="0">
                  <a:gradFill>
                    <a:gsLst>
                      <a:gs pos="3960">
                        <a:schemeClr val="tx1"/>
                      </a:gs>
                      <a:gs pos="40594">
                        <a:schemeClr val="tx1"/>
                      </a:gs>
                    </a:gsLst>
                    <a:lin ang="5400000" scaled="0"/>
                  </a:gradFill>
                  <a:latin typeface="+mj-lt"/>
                  <a:ea typeface="MS PGothic" pitchFamily="34" charset="-128"/>
                </a:rPr>
                <a:t>provider</a:t>
              </a:r>
            </a:p>
          </p:txBody>
        </p:sp>
        <p:sp>
          <p:nvSpPr>
            <p:cNvPr id="67" name="Freeform 5"/>
            <p:cNvSpPr>
              <a:spLocks noChangeAspect="1" noEditPoints="1"/>
            </p:cNvSpPr>
            <p:nvPr/>
          </p:nvSpPr>
          <p:spPr bwMode="auto">
            <a:xfrm>
              <a:off x="1692918" y="5836337"/>
              <a:ext cx="427516" cy="273341"/>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19"/>
            <p:cNvSpPr>
              <a:spLocks noChangeAspect="1" noEditPoints="1"/>
            </p:cNvSpPr>
            <p:nvPr/>
          </p:nvSpPr>
          <p:spPr bwMode="auto">
            <a:xfrm>
              <a:off x="3563560" y="5792129"/>
              <a:ext cx="403962" cy="377851"/>
            </a:xfrm>
            <a:custGeom>
              <a:avLst/>
              <a:gdLst>
                <a:gd name="T0" fmla="*/ 1438 w 2955"/>
                <a:gd name="T1" fmla="*/ 1625 h 2764"/>
                <a:gd name="T2" fmla="*/ 0 w 2955"/>
                <a:gd name="T3" fmla="*/ 1779 h 2764"/>
                <a:gd name="T4" fmla="*/ 845 w 2955"/>
                <a:gd name="T5" fmla="*/ 1531 h 2764"/>
                <a:gd name="T6" fmla="*/ 1438 w 2955"/>
                <a:gd name="T7" fmla="*/ 2764 h 2764"/>
                <a:gd name="T8" fmla="*/ 2955 w 2955"/>
                <a:gd name="T9" fmla="*/ 0 h 2764"/>
                <a:gd name="T10" fmla="*/ 1977 w 2955"/>
                <a:gd name="T11" fmla="*/ 2339 h 2764"/>
                <a:gd name="T12" fmla="*/ 1764 w 2955"/>
                <a:gd name="T13" fmla="*/ 2126 h 2764"/>
                <a:gd name="T14" fmla="*/ 1977 w 2955"/>
                <a:gd name="T15" fmla="*/ 2339 h 2764"/>
                <a:gd name="T16" fmla="*/ 1764 w 2955"/>
                <a:gd name="T17" fmla="*/ 1913 h 2764"/>
                <a:gd name="T18" fmla="*/ 1977 w 2955"/>
                <a:gd name="T19" fmla="*/ 1701 h 2764"/>
                <a:gd name="T20" fmla="*/ 1977 w 2955"/>
                <a:gd name="T21" fmla="*/ 1488 h 2764"/>
                <a:gd name="T22" fmla="*/ 1764 w 2955"/>
                <a:gd name="T23" fmla="*/ 1276 h 2764"/>
                <a:gd name="T24" fmla="*/ 1977 w 2955"/>
                <a:gd name="T25" fmla="*/ 1488 h 2764"/>
                <a:gd name="T26" fmla="*/ 1764 w 2955"/>
                <a:gd name="T27" fmla="*/ 1063 h 2764"/>
                <a:gd name="T28" fmla="*/ 1977 w 2955"/>
                <a:gd name="T29" fmla="*/ 850 h 2764"/>
                <a:gd name="T30" fmla="*/ 1977 w 2955"/>
                <a:gd name="T31" fmla="*/ 638 h 2764"/>
                <a:gd name="T32" fmla="*/ 1764 w 2955"/>
                <a:gd name="T33" fmla="*/ 425 h 2764"/>
                <a:gd name="T34" fmla="*/ 1977 w 2955"/>
                <a:gd name="T35" fmla="*/ 638 h 2764"/>
                <a:gd name="T36" fmla="*/ 2090 w 2955"/>
                <a:gd name="T37" fmla="*/ 2339 h 2764"/>
                <a:gd name="T38" fmla="*/ 2303 w 2955"/>
                <a:gd name="T39" fmla="*/ 2126 h 2764"/>
                <a:gd name="T40" fmla="*/ 2303 w 2955"/>
                <a:gd name="T41" fmla="*/ 1913 h 2764"/>
                <a:gd name="T42" fmla="*/ 2090 w 2955"/>
                <a:gd name="T43" fmla="*/ 1701 h 2764"/>
                <a:gd name="T44" fmla="*/ 2303 w 2955"/>
                <a:gd name="T45" fmla="*/ 1913 h 2764"/>
                <a:gd name="T46" fmla="*/ 2090 w 2955"/>
                <a:gd name="T47" fmla="*/ 1488 h 2764"/>
                <a:gd name="T48" fmla="*/ 2303 w 2955"/>
                <a:gd name="T49" fmla="*/ 1276 h 2764"/>
                <a:gd name="T50" fmla="*/ 2303 w 2955"/>
                <a:gd name="T51" fmla="*/ 1063 h 2764"/>
                <a:gd name="T52" fmla="*/ 2090 w 2955"/>
                <a:gd name="T53" fmla="*/ 850 h 2764"/>
                <a:gd name="T54" fmla="*/ 2303 w 2955"/>
                <a:gd name="T55" fmla="*/ 1063 h 2764"/>
                <a:gd name="T56" fmla="*/ 2090 w 2955"/>
                <a:gd name="T57" fmla="*/ 638 h 2764"/>
                <a:gd name="T58" fmla="*/ 2303 w 2955"/>
                <a:gd name="T59" fmla="*/ 425 h 2764"/>
                <a:gd name="T60" fmla="*/ 2629 w 2955"/>
                <a:gd name="T61" fmla="*/ 2339 h 2764"/>
                <a:gd name="T62" fmla="*/ 2416 w 2955"/>
                <a:gd name="T63" fmla="*/ 2126 h 2764"/>
                <a:gd name="T64" fmla="*/ 2629 w 2955"/>
                <a:gd name="T65" fmla="*/ 2339 h 2764"/>
                <a:gd name="T66" fmla="*/ 2416 w 2955"/>
                <a:gd name="T67" fmla="*/ 1913 h 2764"/>
                <a:gd name="T68" fmla="*/ 2629 w 2955"/>
                <a:gd name="T69" fmla="*/ 1701 h 2764"/>
                <a:gd name="T70" fmla="*/ 2629 w 2955"/>
                <a:gd name="T71" fmla="*/ 1488 h 2764"/>
                <a:gd name="T72" fmla="*/ 2416 w 2955"/>
                <a:gd name="T73" fmla="*/ 1276 h 2764"/>
                <a:gd name="T74" fmla="*/ 2629 w 2955"/>
                <a:gd name="T75" fmla="*/ 1488 h 2764"/>
                <a:gd name="T76" fmla="*/ 2416 w 2955"/>
                <a:gd name="T77" fmla="*/ 1063 h 2764"/>
                <a:gd name="T78" fmla="*/ 2629 w 2955"/>
                <a:gd name="T79" fmla="*/ 850 h 2764"/>
                <a:gd name="T80" fmla="*/ 2629 w 2955"/>
                <a:gd name="T81" fmla="*/ 638 h 2764"/>
                <a:gd name="T82" fmla="*/ 2416 w 2955"/>
                <a:gd name="T83" fmla="*/ 425 h 2764"/>
                <a:gd name="T84" fmla="*/ 2629 w 2955"/>
                <a:gd name="T85" fmla="*/ 638 h 2764"/>
                <a:gd name="T86" fmla="*/ 1370 w 2955"/>
                <a:gd name="T87" fmla="*/ 1921 h 2764"/>
                <a:gd name="T88" fmla="*/ 1003 w 2955"/>
                <a:gd name="T89" fmla="*/ 2764 h 2764"/>
                <a:gd name="T90" fmla="*/ 685 w 2955"/>
                <a:gd name="T91" fmla="*/ 2183 h 2764"/>
                <a:gd name="T92" fmla="*/ 318 w 2955"/>
                <a:gd name="T93" fmla="*/ 2764 h 2764"/>
                <a:gd name="T94" fmla="*/ 845 w 2955"/>
                <a:gd name="T95" fmla="*/ 1602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5" h="2764">
                  <a:moveTo>
                    <a:pt x="1438" y="0"/>
                  </a:moveTo>
                  <a:lnTo>
                    <a:pt x="1438" y="1625"/>
                  </a:lnTo>
                  <a:lnTo>
                    <a:pt x="845" y="1266"/>
                  </a:lnTo>
                  <a:lnTo>
                    <a:pt x="0" y="1779"/>
                  </a:lnTo>
                  <a:lnTo>
                    <a:pt x="134" y="1961"/>
                  </a:lnTo>
                  <a:lnTo>
                    <a:pt x="845" y="1531"/>
                  </a:lnTo>
                  <a:lnTo>
                    <a:pt x="1438" y="1890"/>
                  </a:lnTo>
                  <a:lnTo>
                    <a:pt x="1438" y="2764"/>
                  </a:lnTo>
                  <a:lnTo>
                    <a:pt x="2955" y="2764"/>
                  </a:lnTo>
                  <a:lnTo>
                    <a:pt x="2955" y="0"/>
                  </a:lnTo>
                  <a:lnTo>
                    <a:pt x="1438" y="0"/>
                  </a:lnTo>
                  <a:close/>
                  <a:moveTo>
                    <a:pt x="1977" y="2339"/>
                  </a:moveTo>
                  <a:lnTo>
                    <a:pt x="1764" y="2339"/>
                  </a:lnTo>
                  <a:lnTo>
                    <a:pt x="1764" y="2126"/>
                  </a:lnTo>
                  <a:lnTo>
                    <a:pt x="1977" y="2126"/>
                  </a:lnTo>
                  <a:lnTo>
                    <a:pt x="1977" y="2339"/>
                  </a:lnTo>
                  <a:close/>
                  <a:moveTo>
                    <a:pt x="1977" y="1913"/>
                  </a:moveTo>
                  <a:lnTo>
                    <a:pt x="1764" y="1913"/>
                  </a:lnTo>
                  <a:lnTo>
                    <a:pt x="1764" y="1701"/>
                  </a:lnTo>
                  <a:lnTo>
                    <a:pt x="1977" y="1701"/>
                  </a:lnTo>
                  <a:lnTo>
                    <a:pt x="1977" y="1913"/>
                  </a:lnTo>
                  <a:close/>
                  <a:moveTo>
                    <a:pt x="1977" y="1488"/>
                  </a:moveTo>
                  <a:lnTo>
                    <a:pt x="1764" y="1488"/>
                  </a:lnTo>
                  <a:lnTo>
                    <a:pt x="1764" y="1276"/>
                  </a:lnTo>
                  <a:lnTo>
                    <a:pt x="1977" y="1276"/>
                  </a:lnTo>
                  <a:lnTo>
                    <a:pt x="1977" y="1488"/>
                  </a:lnTo>
                  <a:close/>
                  <a:moveTo>
                    <a:pt x="1977" y="1063"/>
                  </a:moveTo>
                  <a:lnTo>
                    <a:pt x="1764" y="1063"/>
                  </a:lnTo>
                  <a:lnTo>
                    <a:pt x="1764" y="850"/>
                  </a:lnTo>
                  <a:lnTo>
                    <a:pt x="1977" y="850"/>
                  </a:lnTo>
                  <a:lnTo>
                    <a:pt x="1977" y="1063"/>
                  </a:lnTo>
                  <a:close/>
                  <a:moveTo>
                    <a:pt x="1977" y="638"/>
                  </a:moveTo>
                  <a:lnTo>
                    <a:pt x="1764" y="638"/>
                  </a:lnTo>
                  <a:lnTo>
                    <a:pt x="1764" y="425"/>
                  </a:lnTo>
                  <a:lnTo>
                    <a:pt x="1977" y="425"/>
                  </a:lnTo>
                  <a:lnTo>
                    <a:pt x="1977" y="638"/>
                  </a:lnTo>
                  <a:close/>
                  <a:moveTo>
                    <a:pt x="2303" y="2339"/>
                  </a:moveTo>
                  <a:lnTo>
                    <a:pt x="2090" y="2339"/>
                  </a:lnTo>
                  <a:lnTo>
                    <a:pt x="2090" y="2126"/>
                  </a:lnTo>
                  <a:lnTo>
                    <a:pt x="2303" y="2126"/>
                  </a:lnTo>
                  <a:lnTo>
                    <a:pt x="2303" y="2339"/>
                  </a:lnTo>
                  <a:close/>
                  <a:moveTo>
                    <a:pt x="2303" y="1913"/>
                  </a:moveTo>
                  <a:lnTo>
                    <a:pt x="2090" y="1913"/>
                  </a:lnTo>
                  <a:lnTo>
                    <a:pt x="2090" y="1701"/>
                  </a:lnTo>
                  <a:lnTo>
                    <a:pt x="2303" y="1701"/>
                  </a:lnTo>
                  <a:lnTo>
                    <a:pt x="2303" y="1913"/>
                  </a:lnTo>
                  <a:close/>
                  <a:moveTo>
                    <a:pt x="2303" y="1488"/>
                  </a:moveTo>
                  <a:lnTo>
                    <a:pt x="2090" y="1488"/>
                  </a:lnTo>
                  <a:lnTo>
                    <a:pt x="2090" y="1276"/>
                  </a:lnTo>
                  <a:lnTo>
                    <a:pt x="2303" y="1276"/>
                  </a:lnTo>
                  <a:lnTo>
                    <a:pt x="2303" y="1488"/>
                  </a:lnTo>
                  <a:close/>
                  <a:moveTo>
                    <a:pt x="2303" y="1063"/>
                  </a:moveTo>
                  <a:lnTo>
                    <a:pt x="2090" y="1063"/>
                  </a:lnTo>
                  <a:lnTo>
                    <a:pt x="2090" y="850"/>
                  </a:lnTo>
                  <a:lnTo>
                    <a:pt x="2303" y="850"/>
                  </a:lnTo>
                  <a:lnTo>
                    <a:pt x="2303" y="1063"/>
                  </a:lnTo>
                  <a:close/>
                  <a:moveTo>
                    <a:pt x="2303" y="638"/>
                  </a:moveTo>
                  <a:lnTo>
                    <a:pt x="2090" y="638"/>
                  </a:lnTo>
                  <a:lnTo>
                    <a:pt x="2090" y="425"/>
                  </a:lnTo>
                  <a:lnTo>
                    <a:pt x="2303" y="425"/>
                  </a:lnTo>
                  <a:lnTo>
                    <a:pt x="2303" y="638"/>
                  </a:lnTo>
                  <a:close/>
                  <a:moveTo>
                    <a:pt x="2629" y="2339"/>
                  </a:moveTo>
                  <a:lnTo>
                    <a:pt x="2416" y="2339"/>
                  </a:lnTo>
                  <a:lnTo>
                    <a:pt x="2416" y="2126"/>
                  </a:lnTo>
                  <a:lnTo>
                    <a:pt x="2629" y="2126"/>
                  </a:lnTo>
                  <a:lnTo>
                    <a:pt x="2629" y="2339"/>
                  </a:lnTo>
                  <a:close/>
                  <a:moveTo>
                    <a:pt x="2629" y="1913"/>
                  </a:moveTo>
                  <a:lnTo>
                    <a:pt x="2416" y="1913"/>
                  </a:lnTo>
                  <a:lnTo>
                    <a:pt x="2416" y="1701"/>
                  </a:lnTo>
                  <a:lnTo>
                    <a:pt x="2629" y="1701"/>
                  </a:lnTo>
                  <a:lnTo>
                    <a:pt x="2629" y="1913"/>
                  </a:lnTo>
                  <a:close/>
                  <a:moveTo>
                    <a:pt x="2629" y="1488"/>
                  </a:moveTo>
                  <a:lnTo>
                    <a:pt x="2416" y="1488"/>
                  </a:lnTo>
                  <a:lnTo>
                    <a:pt x="2416" y="1276"/>
                  </a:lnTo>
                  <a:lnTo>
                    <a:pt x="2629" y="1276"/>
                  </a:lnTo>
                  <a:lnTo>
                    <a:pt x="2629" y="1488"/>
                  </a:lnTo>
                  <a:close/>
                  <a:moveTo>
                    <a:pt x="2629" y="1063"/>
                  </a:moveTo>
                  <a:lnTo>
                    <a:pt x="2416" y="1063"/>
                  </a:lnTo>
                  <a:lnTo>
                    <a:pt x="2416" y="850"/>
                  </a:lnTo>
                  <a:lnTo>
                    <a:pt x="2629" y="850"/>
                  </a:lnTo>
                  <a:lnTo>
                    <a:pt x="2629" y="1063"/>
                  </a:lnTo>
                  <a:close/>
                  <a:moveTo>
                    <a:pt x="2629" y="638"/>
                  </a:moveTo>
                  <a:lnTo>
                    <a:pt x="2416" y="638"/>
                  </a:lnTo>
                  <a:lnTo>
                    <a:pt x="2416" y="425"/>
                  </a:lnTo>
                  <a:lnTo>
                    <a:pt x="2629" y="425"/>
                  </a:lnTo>
                  <a:lnTo>
                    <a:pt x="2629" y="638"/>
                  </a:lnTo>
                  <a:close/>
                  <a:moveTo>
                    <a:pt x="845" y="1602"/>
                  </a:moveTo>
                  <a:lnTo>
                    <a:pt x="1370" y="1921"/>
                  </a:lnTo>
                  <a:lnTo>
                    <a:pt x="1370" y="2764"/>
                  </a:lnTo>
                  <a:lnTo>
                    <a:pt x="1003" y="2764"/>
                  </a:lnTo>
                  <a:lnTo>
                    <a:pt x="1003" y="2183"/>
                  </a:lnTo>
                  <a:lnTo>
                    <a:pt x="685" y="2183"/>
                  </a:lnTo>
                  <a:lnTo>
                    <a:pt x="685" y="2764"/>
                  </a:lnTo>
                  <a:lnTo>
                    <a:pt x="318" y="2764"/>
                  </a:lnTo>
                  <a:lnTo>
                    <a:pt x="318" y="1921"/>
                  </a:lnTo>
                  <a:lnTo>
                    <a:pt x="845" y="160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2" name="Group 71"/>
            <p:cNvGrpSpPr/>
            <p:nvPr/>
          </p:nvGrpSpPr>
          <p:grpSpPr>
            <a:xfrm>
              <a:off x="5186031" y="5784081"/>
              <a:ext cx="627660" cy="377851"/>
              <a:chOff x="5536971" y="5784081"/>
              <a:chExt cx="627660" cy="377851"/>
            </a:xfrm>
          </p:grpSpPr>
          <p:sp>
            <p:nvSpPr>
              <p:cNvPr id="70" name="Freeform 5"/>
              <p:cNvSpPr>
                <a:spLocks noChangeAspect="1" noEditPoints="1"/>
              </p:cNvSpPr>
              <p:nvPr/>
            </p:nvSpPr>
            <p:spPr bwMode="auto">
              <a:xfrm>
                <a:off x="5824402" y="5792129"/>
                <a:ext cx="340229" cy="217532"/>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p:nvPr/>
            </p:nvSpPr>
            <p:spPr bwMode="auto">
              <a:xfrm>
                <a:off x="5738952" y="5784081"/>
                <a:ext cx="223698" cy="3778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9" name="Freeform 119"/>
              <p:cNvSpPr>
                <a:spLocks noChangeAspect="1" noEditPoints="1"/>
              </p:cNvSpPr>
              <p:nvPr/>
            </p:nvSpPr>
            <p:spPr bwMode="auto">
              <a:xfrm>
                <a:off x="5536971" y="5784081"/>
                <a:ext cx="403962" cy="377851"/>
              </a:xfrm>
              <a:custGeom>
                <a:avLst/>
                <a:gdLst>
                  <a:gd name="T0" fmla="*/ 1438 w 2955"/>
                  <a:gd name="T1" fmla="*/ 1625 h 2764"/>
                  <a:gd name="T2" fmla="*/ 0 w 2955"/>
                  <a:gd name="T3" fmla="*/ 1779 h 2764"/>
                  <a:gd name="T4" fmla="*/ 845 w 2955"/>
                  <a:gd name="T5" fmla="*/ 1531 h 2764"/>
                  <a:gd name="T6" fmla="*/ 1438 w 2955"/>
                  <a:gd name="T7" fmla="*/ 2764 h 2764"/>
                  <a:gd name="T8" fmla="*/ 2955 w 2955"/>
                  <a:gd name="T9" fmla="*/ 0 h 2764"/>
                  <a:gd name="T10" fmla="*/ 1977 w 2955"/>
                  <a:gd name="T11" fmla="*/ 2339 h 2764"/>
                  <a:gd name="T12" fmla="*/ 1764 w 2955"/>
                  <a:gd name="T13" fmla="*/ 2126 h 2764"/>
                  <a:gd name="T14" fmla="*/ 1977 w 2955"/>
                  <a:gd name="T15" fmla="*/ 2339 h 2764"/>
                  <a:gd name="T16" fmla="*/ 1764 w 2955"/>
                  <a:gd name="T17" fmla="*/ 1913 h 2764"/>
                  <a:gd name="T18" fmla="*/ 1977 w 2955"/>
                  <a:gd name="T19" fmla="*/ 1701 h 2764"/>
                  <a:gd name="T20" fmla="*/ 1977 w 2955"/>
                  <a:gd name="T21" fmla="*/ 1488 h 2764"/>
                  <a:gd name="T22" fmla="*/ 1764 w 2955"/>
                  <a:gd name="T23" fmla="*/ 1276 h 2764"/>
                  <a:gd name="T24" fmla="*/ 1977 w 2955"/>
                  <a:gd name="T25" fmla="*/ 1488 h 2764"/>
                  <a:gd name="T26" fmla="*/ 1764 w 2955"/>
                  <a:gd name="T27" fmla="*/ 1063 h 2764"/>
                  <a:gd name="T28" fmla="*/ 1977 w 2955"/>
                  <a:gd name="T29" fmla="*/ 850 h 2764"/>
                  <a:gd name="T30" fmla="*/ 1977 w 2955"/>
                  <a:gd name="T31" fmla="*/ 638 h 2764"/>
                  <a:gd name="T32" fmla="*/ 1764 w 2955"/>
                  <a:gd name="T33" fmla="*/ 425 h 2764"/>
                  <a:gd name="T34" fmla="*/ 1977 w 2955"/>
                  <a:gd name="T35" fmla="*/ 638 h 2764"/>
                  <a:gd name="T36" fmla="*/ 2090 w 2955"/>
                  <a:gd name="T37" fmla="*/ 2339 h 2764"/>
                  <a:gd name="T38" fmla="*/ 2303 w 2955"/>
                  <a:gd name="T39" fmla="*/ 2126 h 2764"/>
                  <a:gd name="T40" fmla="*/ 2303 w 2955"/>
                  <a:gd name="T41" fmla="*/ 1913 h 2764"/>
                  <a:gd name="T42" fmla="*/ 2090 w 2955"/>
                  <a:gd name="T43" fmla="*/ 1701 h 2764"/>
                  <a:gd name="T44" fmla="*/ 2303 w 2955"/>
                  <a:gd name="T45" fmla="*/ 1913 h 2764"/>
                  <a:gd name="T46" fmla="*/ 2090 w 2955"/>
                  <a:gd name="T47" fmla="*/ 1488 h 2764"/>
                  <a:gd name="T48" fmla="*/ 2303 w 2955"/>
                  <a:gd name="T49" fmla="*/ 1276 h 2764"/>
                  <a:gd name="T50" fmla="*/ 2303 w 2955"/>
                  <a:gd name="T51" fmla="*/ 1063 h 2764"/>
                  <a:gd name="T52" fmla="*/ 2090 w 2955"/>
                  <a:gd name="T53" fmla="*/ 850 h 2764"/>
                  <a:gd name="T54" fmla="*/ 2303 w 2955"/>
                  <a:gd name="T55" fmla="*/ 1063 h 2764"/>
                  <a:gd name="T56" fmla="*/ 2090 w 2955"/>
                  <a:gd name="T57" fmla="*/ 638 h 2764"/>
                  <a:gd name="T58" fmla="*/ 2303 w 2955"/>
                  <a:gd name="T59" fmla="*/ 425 h 2764"/>
                  <a:gd name="T60" fmla="*/ 2629 w 2955"/>
                  <a:gd name="T61" fmla="*/ 2339 h 2764"/>
                  <a:gd name="T62" fmla="*/ 2416 w 2955"/>
                  <a:gd name="T63" fmla="*/ 2126 h 2764"/>
                  <a:gd name="T64" fmla="*/ 2629 w 2955"/>
                  <a:gd name="T65" fmla="*/ 2339 h 2764"/>
                  <a:gd name="T66" fmla="*/ 2416 w 2955"/>
                  <a:gd name="T67" fmla="*/ 1913 h 2764"/>
                  <a:gd name="T68" fmla="*/ 2629 w 2955"/>
                  <a:gd name="T69" fmla="*/ 1701 h 2764"/>
                  <a:gd name="T70" fmla="*/ 2629 w 2955"/>
                  <a:gd name="T71" fmla="*/ 1488 h 2764"/>
                  <a:gd name="T72" fmla="*/ 2416 w 2955"/>
                  <a:gd name="T73" fmla="*/ 1276 h 2764"/>
                  <a:gd name="T74" fmla="*/ 2629 w 2955"/>
                  <a:gd name="T75" fmla="*/ 1488 h 2764"/>
                  <a:gd name="T76" fmla="*/ 2416 w 2955"/>
                  <a:gd name="T77" fmla="*/ 1063 h 2764"/>
                  <a:gd name="T78" fmla="*/ 2629 w 2955"/>
                  <a:gd name="T79" fmla="*/ 850 h 2764"/>
                  <a:gd name="T80" fmla="*/ 2629 w 2955"/>
                  <a:gd name="T81" fmla="*/ 638 h 2764"/>
                  <a:gd name="T82" fmla="*/ 2416 w 2955"/>
                  <a:gd name="T83" fmla="*/ 425 h 2764"/>
                  <a:gd name="T84" fmla="*/ 2629 w 2955"/>
                  <a:gd name="T85" fmla="*/ 638 h 2764"/>
                  <a:gd name="T86" fmla="*/ 1370 w 2955"/>
                  <a:gd name="T87" fmla="*/ 1921 h 2764"/>
                  <a:gd name="T88" fmla="*/ 1003 w 2955"/>
                  <a:gd name="T89" fmla="*/ 2764 h 2764"/>
                  <a:gd name="T90" fmla="*/ 685 w 2955"/>
                  <a:gd name="T91" fmla="*/ 2183 h 2764"/>
                  <a:gd name="T92" fmla="*/ 318 w 2955"/>
                  <a:gd name="T93" fmla="*/ 2764 h 2764"/>
                  <a:gd name="T94" fmla="*/ 845 w 2955"/>
                  <a:gd name="T95" fmla="*/ 1602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5" h="2764">
                    <a:moveTo>
                      <a:pt x="1438" y="0"/>
                    </a:moveTo>
                    <a:lnTo>
                      <a:pt x="1438" y="1625"/>
                    </a:lnTo>
                    <a:lnTo>
                      <a:pt x="845" y="1266"/>
                    </a:lnTo>
                    <a:lnTo>
                      <a:pt x="0" y="1779"/>
                    </a:lnTo>
                    <a:lnTo>
                      <a:pt x="134" y="1961"/>
                    </a:lnTo>
                    <a:lnTo>
                      <a:pt x="845" y="1531"/>
                    </a:lnTo>
                    <a:lnTo>
                      <a:pt x="1438" y="1890"/>
                    </a:lnTo>
                    <a:lnTo>
                      <a:pt x="1438" y="2764"/>
                    </a:lnTo>
                    <a:lnTo>
                      <a:pt x="2955" y="2764"/>
                    </a:lnTo>
                    <a:lnTo>
                      <a:pt x="2955" y="0"/>
                    </a:lnTo>
                    <a:lnTo>
                      <a:pt x="1438" y="0"/>
                    </a:lnTo>
                    <a:close/>
                    <a:moveTo>
                      <a:pt x="1977" y="2339"/>
                    </a:moveTo>
                    <a:lnTo>
                      <a:pt x="1764" y="2339"/>
                    </a:lnTo>
                    <a:lnTo>
                      <a:pt x="1764" y="2126"/>
                    </a:lnTo>
                    <a:lnTo>
                      <a:pt x="1977" y="2126"/>
                    </a:lnTo>
                    <a:lnTo>
                      <a:pt x="1977" y="2339"/>
                    </a:lnTo>
                    <a:close/>
                    <a:moveTo>
                      <a:pt x="1977" y="1913"/>
                    </a:moveTo>
                    <a:lnTo>
                      <a:pt x="1764" y="1913"/>
                    </a:lnTo>
                    <a:lnTo>
                      <a:pt x="1764" y="1701"/>
                    </a:lnTo>
                    <a:lnTo>
                      <a:pt x="1977" y="1701"/>
                    </a:lnTo>
                    <a:lnTo>
                      <a:pt x="1977" y="1913"/>
                    </a:lnTo>
                    <a:close/>
                    <a:moveTo>
                      <a:pt x="1977" y="1488"/>
                    </a:moveTo>
                    <a:lnTo>
                      <a:pt x="1764" y="1488"/>
                    </a:lnTo>
                    <a:lnTo>
                      <a:pt x="1764" y="1276"/>
                    </a:lnTo>
                    <a:lnTo>
                      <a:pt x="1977" y="1276"/>
                    </a:lnTo>
                    <a:lnTo>
                      <a:pt x="1977" y="1488"/>
                    </a:lnTo>
                    <a:close/>
                    <a:moveTo>
                      <a:pt x="1977" y="1063"/>
                    </a:moveTo>
                    <a:lnTo>
                      <a:pt x="1764" y="1063"/>
                    </a:lnTo>
                    <a:lnTo>
                      <a:pt x="1764" y="850"/>
                    </a:lnTo>
                    <a:lnTo>
                      <a:pt x="1977" y="850"/>
                    </a:lnTo>
                    <a:lnTo>
                      <a:pt x="1977" y="1063"/>
                    </a:lnTo>
                    <a:close/>
                    <a:moveTo>
                      <a:pt x="1977" y="638"/>
                    </a:moveTo>
                    <a:lnTo>
                      <a:pt x="1764" y="638"/>
                    </a:lnTo>
                    <a:lnTo>
                      <a:pt x="1764" y="425"/>
                    </a:lnTo>
                    <a:lnTo>
                      <a:pt x="1977" y="425"/>
                    </a:lnTo>
                    <a:lnTo>
                      <a:pt x="1977" y="638"/>
                    </a:lnTo>
                    <a:close/>
                    <a:moveTo>
                      <a:pt x="2303" y="2339"/>
                    </a:moveTo>
                    <a:lnTo>
                      <a:pt x="2090" y="2339"/>
                    </a:lnTo>
                    <a:lnTo>
                      <a:pt x="2090" y="2126"/>
                    </a:lnTo>
                    <a:lnTo>
                      <a:pt x="2303" y="2126"/>
                    </a:lnTo>
                    <a:lnTo>
                      <a:pt x="2303" y="2339"/>
                    </a:lnTo>
                    <a:close/>
                    <a:moveTo>
                      <a:pt x="2303" y="1913"/>
                    </a:moveTo>
                    <a:lnTo>
                      <a:pt x="2090" y="1913"/>
                    </a:lnTo>
                    <a:lnTo>
                      <a:pt x="2090" y="1701"/>
                    </a:lnTo>
                    <a:lnTo>
                      <a:pt x="2303" y="1701"/>
                    </a:lnTo>
                    <a:lnTo>
                      <a:pt x="2303" y="1913"/>
                    </a:lnTo>
                    <a:close/>
                    <a:moveTo>
                      <a:pt x="2303" y="1488"/>
                    </a:moveTo>
                    <a:lnTo>
                      <a:pt x="2090" y="1488"/>
                    </a:lnTo>
                    <a:lnTo>
                      <a:pt x="2090" y="1276"/>
                    </a:lnTo>
                    <a:lnTo>
                      <a:pt x="2303" y="1276"/>
                    </a:lnTo>
                    <a:lnTo>
                      <a:pt x="2303" y="1488"/>
                    </a:lnTo>
                    <a:close/>
                    <a:moveTo>
                      <a:pt x="2303" y="1063"/>
                    </a:moveTo>
                    <a:lnTo>
                      <a:pt x="2090" y="1063"/>
                    </a:lnTo>
                    <a:lnTo>
                      <a:pt x="2090" y="850"/>
                    </a:lnTo>
                    <a:lnTo>
                      <a:pt x="2303" y="850"/>
                    </a:lnTo>
                    <a:lnTo>
                      <a:pt x="2303" y="1063"/>
                    </a:lnTo>
                    <a:close/>
                    <a:moveTo>
                      <a:pt x="2303" y="638"/>
                    </a:moveTo>
                    <a:lnTo>
                      <a:pt x="2090" y="638"/>
                    </a:lnTo>
                    <a:lnTo>
                      <a:pt x="2090" y="425"/>
                    </a:lnTo>
                    <a:lnTo>
                      <a:pt x="2303" y="425"/>
                    </a:lnTo>
                    <a:lnTo>
                      <a:pt x="2303" y="638"/>
                    </a:lnTo>
                    <a:close/>
                    <a:moveTo>
                      <a:pt x="2629" y="2339"/>
                    </a:moveTo>
                    <a:lnTo>
                      <a:pt x="2416" y="2339"/>
                    </a:lnTo>
                    <a:lnTo>
                      <a:pt x="2416" y="2126"/>
                    </a:lnTo>
                    <a:lnTo>
                      <a:pt x="2629" y="2126"/>
                    </a:lnTo>
                    <a:lnTo>
                      <a:pt x="2629" y="2339"/>
                    </a:lnTo>
                    <a:close/>
                    <a:moveTo>
                      <a:pt x="2629" y="1913"/>
                    </a:moveTo>
                    <a:lnTo>
                      <a:pt x="2416" y="1913"/>
                    </a:lnTo>
                    <a:lnTo>
                      <a:pt x="2416" y="1701"/>
                    </a:lnTo>
                    <a:lnTo>
                      <a:pt x="2629" y="1701"/>
                    </a:lnTo>
                    <a:lnTo>
                      <a:pt x="2629" y="1913"/>
                    </a:lnTo>
                    <a:close/>
                    <a:moveTo>
                      <a:pt x="2629" y="1488"/>
                    </a:moveTo>
                    <a:lnTo>
                      <a:pt x="2416" y="1488"/>
                    </a:lnTo>
                    <a:lnTo>
                      <a:pt x="2416" y="1276"/>
                    </a:lnTo>
                    <a:lnTo>
                      <a:pt x="2629" y="1276"/>
                    </a:lnTo>
                    <a:lnTo>
                      <a:pt x="2629" y="1488"/>
                    </a:lnTo>
                    <a:close/>
                    <a:moveTo>
                      <a:pt x="2629" y="1063"/>
                    </a:moveTo>
                    <a:lnTo>
                      <a:pt x="2416" y="1063"/>
                    </a:lnTo>
                    <a:lnTo>
                      <a:pt x="2416" y="850"/>
                    </a:lnTo>
                    <a:lnTo>
                      <a:pt x="2629" y="850"/>
                    </a:lnTo>
                    <a:lnTo>
                      <a:pt x="2629" y="1063"/>
                    </a:lnTo>
                    <a:close/>
                    <a:moveTo>
                      <a:pt x="2629" y="638"/>
                    </a:moveTo>
                    <a:lnTo>
                      <a:pt x="2416" y="638"/>
                    </a:lnTo>
                    <a:lnTo>
                      <a:pt x="2416" y="425"/>
                    </a:lnTo>
                    <a:lnTo>
                      <a:pt x="2629" y="425"/>
                    </a:lnTo>
                    <a:lnTo>
                      <a:pt x="2629" y="638"/>
                    </a:lnTo>
                    <a:close/>
                    <a:moveTo>
                      <a:pt x="845" y="1602"/>
                    </a:moveTo>
                    <a:lnTo>
                      <a:pt x="1370" y="1921"/>
                    </a:lnTo>
                    <a:lnTo>
                      <a:pt x="1370" y="2764"/>
                    </a:lnTo>
                    <a:lnTo>
                      <a:pt x="1003" y="2764"/>
                    </a:lnTo>
                    <a:lnTo>
                      <a:pt x="1003" y="2183"/>
                    </a:lnTo>
                    <a:lnTo>
                      <a:pt x="685" y="2183"/>
                    </a:lnTo>
                    <a:lnTo>
                      <a:pt x="685" y="2764"/>
                    </a:lnTo>
                    <a:lnTo>
                      <a:pt x="318" y="2764"/>
                    </a:lnTo>
                    <a:lnTo>
                      <a:pt x="318" y="1921"/>
                    </a:lnTo>
                    <a:lnTo>
                      <a:pt x="845" y="160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89" name="Group 88"/>
          <p:cNvGrpSpPr/>
          <p:nvPr/>
        </p:nvGrpSpPr>
        <p:grpSpPr>
          <a:xfrm>
            <a:off x="6219825" y="3250043"/>
            <a:ext cx="2926080" cy="3273552"/>
            <a:chOff x="6219825" y="3250043"/>
            <a:chExt cx="2926080" cy="3273552"/>
          </a:xfrm>
        </p:grpSpPr>
        <p:sp>
          <p:nvSpPr>
            <p:cNvPr id="78" name="Rectangle 77"/>
            <p:cNvSpPr/>
            <p:nvPr/>
          </p:nvSpPr>
          <p:spPr bwMode="auto">
            <a:xfrm>
              <a:off x="6219825" y="3250043"/>
              <a:ext cx="2926080" cy="3273552"/>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800" dirty="0">
                  <a:gradFill>
                    <a:gsLst>
                      <a:gs pos="40594">
                        <a:schemeClr val="accent2"/>
                      </a:gs>
                      <a:gs pos="55000">
                        <a:schemeClr val="accent2"/>
                      </a:gs>
                    </a:gsLst>
                    <a:lin ang="5400000" scaled="0"/>
                  </a:gradFill>
                  <a:latin typeface="+mj-lt"/>
                </a:rPr>
                <a:t>Development </a:t>
              </a:r>
              <a:br>
                <a:rPr lang="en-US" sz="2800" dirty="0">
                  <a:gradFill>
                    <a:gsLst>
                      <a:gs pos="40594">
                        <a:schemeClr val="accent2"/>
                      </a:gs>
                      <a:gs pos="55000">
                        <a:schemeClr val="accent2"/>
                      </a:gs>
                    </a:gsLst>
                    <a:lin ang="5400000" scaled="0"/>
                  </a:gradFill>
                  <a:latin typeface="+mj-lt"/>
                </a:rPr>
              </a:br>
              <a:r>
                <a:rPr lang="en-US" sz="2800" dirty="0">
                  <a:gradFill>
                    <a:gsLst>
                      <a:gs pos="40594">
                        <a:schemeClr val="accent2"/>
                      </a:gs>
                      <a:gs pos="55000">
                        <a:schemeClr val="accent2"/>
                      </a:gs>
                    </a:gsLst>
                    <a:lin ang="5400000" scaled="0"/>
                  </a:gradFill>
                  <a:latin typeface="+mj-lt"/>
                </a:rPr>
                <a:t>environments</a:t>
              </a:r>
            </a:p>
          </p:txBody>
        </p:sp>
        <p:sp>
          <p:nvSpPr>
            <p:cNvPr id="80" name="TextBox 79"/>
            <p:cNvSpPr txBox="1"/>
            <p:nvPr/>
          </p:nvSpPr>
          <p:spPr>
            <a:xfrm>
              <a:off x="6226175" y="4974481"/>
              <a:ext cx="1318438" cy="1234184"/>
            </a:xfrm>
            <a:prstGeom prst="rect">
              <a:avLst/>
            </a:prstGeom>
            <a:noFill/>
          </p:spPr>
          <p:txBody>
            <a:bodyPr wrap="none" lIns="182880" tIns="146304" rIns="182880" bIns="146304" rtlCol="0">
              <a:spAutoFit/>
            </a:bodyPr>
            <a:lstStyle/>
            <a:p>
              <a:pPr>
                <a:lnSpc>
                  <a:spcPct val="90000"/>
                </a:lnSpc>
                <a:spcBef>
                  <a:spcPts val="3000"/>
                </a:spcBef>
              </a:pPr>
              <a:r>
                <a:rPr lang="en-US" sz="2000" dirty="0">
                  <a:gradFill>
                    <a:gsLst>
                      <a:gs pos="2917">
                        <a:schemeClr val="tx1"/>
                      </a:gs>
                      <a:gs pos="30000">
                        <a:schemeClr val="tx1"/>
                      </a:gs>
                    </a:gsLst>
                    <a:lin ang="5400000" scaled="0"/>
                  </a:gradFill>
                </a:rPr>
                <a:t>Eclipse</a:t>
              </a:r>
            </a:p>
            <a:p>
              <a:pPr>
                <a:lnSpc>
                  <a:spcPct val="90000"/>
                </a:lnSpc>
                <a:spcBef>
                  <a:spcPts val="3000"/>
                </a:spcBef>
              </a:pPr>
              <a:r>
                <a:rPr lang="en-US" sz="2000" dirty="0">
                  <a:gradFill>
                    <a:gsLst>
                      <a:gs pos="2917">
                        <a:schemeClr val="tx1"/>
                      </a:gs>
                      <a:gs pos="30000">
                        <a:schemeClr val="tx1"/>
                      </a:gs>
                    </a:gsLst>
                    <a:lin ang="5400000" scaled="0"/>
                  </a:gradFill>
                </a:rPr>
                <a:t>Others…</a:t>
              </a:r>
            </a:p>
          </p:txBody>
        </p:sp>
        <p:sp>
          <p:nvSpPr>
            <p:cNvPr id="81" name="Freeform 80"/>
            <p:cNvSpPr>
              <a:spLocks noChangeAspect="1" noEditPoints="1"/>
            </p:cNvSpPr>
            <p:nvPr/>
          </p:nvSpPr>
          <p:spPr bwMode="auto">
            <a:xfrm>
              <a:off x="6426910" y="4448095"/>
              <a:ext cx="1710444" cy="302499"/>
            </a:xfrm>
            <a:custGeom>
              <a:avLst/>
              <a:gdLst>
                <a:gd name="T0" fmla="*/ 1623 w 4896"/>
                <a:gd name="T1" fmla="*/ 227 h 864"/>
                <a:gd name="T2" fmla="*/ 1678 w 4896"/>
                <a:gd name="T3" fmla="*/ 172 h 864"/>
                <a:gd name="T4" fmla="*/ 4432 w 4896"/>
                <a:gd name="T5" fmla="*/ 238 h 864"/>
                <a:gd name="T6" fmla="*/ 4432 w 4896"/>
                <a:gd name="T7" fmla="*/ 161 h 864"/>
                <a:gd name="T8" fmla="*/ 1380 w 4896"/>
                <a:gd name="T9" fmla="*/ 691 h 864"/>
                <a:gd name="T10" fmla="*/ 1347 w 4896"/>
                <a:gd name="T11" fmla="*/ 615 h 864"/>
                <a:gd name="T12" fmla="*/ 1679 w 4896"/>
                <a:gd name="T13" fmla="*/ 691 h 864"/>
                <a:gd name="T14" fmla="*/ 1679 w 4896"/>
                <a:gd name="T15" fmla="*/ 691 h 864"/>
                <a:gd name="T16" fmla="*/ 1752 w 4896"/>
                <a:gd name="T17" fmla="*/ 678 h 864"/>
                <a:gd name="T18" fmla="*/ 1905 w 4896"/>
                <a:gd name="T19" fmla="*/ 564 h 864"/>
                <a:gd name="T20" fmla="*/ 1790 w 4896"/>
                <a:gd name="T21" fmla="*/ 343 h 864"/>
                <a:gd name="T22" fmla="*/ 1879 w 4896"/>
                <a:gd name="T23" fmla="*/ 363 h 864"/>
                <a:gd name="T24" fmla="*/ 1884 w 4896"/>
                <a:gd name="T25" fmla="*/ 483 h 864"/>
                <a:gd name="T26" fmla="*/ 2282 w 4896"/>
                <a:gd name="T27" fmla="*/ 691 h 864"/>
                <a:gd name="T28" fmla="*/ 2034 w 4896"/>
                <a:gd name="T29" fmla="*/ 542 h 864"/>
                <a:gd name="T30" fmla="*/ 2183 w 4896"/>
                <a:gd name="T31" fmla="*/ 650 h 864"/>
                <a:gd name="T32" fmla="*/ 2341 w 4896"/>
                <a:gd name="T33" fmla="*/ 321 h 864"/>
                <a:gd name="T34" fmla="*/ 2638 w 4896"/>
                <a:gd name="T35" fmla="*/ 633 h 864"/>
                <a:gd name="T36" fmla="*/ 2405 w 4896"/>
                <a:gd name="T37" fmla="*/ 593 h 864"/>
                <a:gd name="T38" fmla="*/ 2441 w 4896"/>
                <a:gd name="T39" fmla="*/ 408 h 864"/>
                <a:gd name="T40" fmla="*/ 2698 w 4896"/>
                <a:gd name="T41" fmla="*/ 450 h 864"/>
                <a:gd name="T42" fmla="*/ 2484 w 4896"/>
                <a:gd name="T43" fmla="*/ 539 h 864"/>
                <a:gd name="T44" fmla="*/ 2610 w 4896"/>
                <a:gd name="T45" fmla="*/ 619 h 864"/>
                <a:gd name="T46" fmla="*/ 2785 w 4896"/>
                <a:gd name="T47" fmla="*/ 691 h 864"/>
                <a:gd name="T48" fmla="*/ 3313 w 4896"/>
                <a:gd name="T49" fmla="*/ 560 h 864"/>
                <a:gd name="T50" fmla="*/ 3024 w 4896"/>
                <a:gd name="T51" fmla="*/ 671 h 864"/>
                <a:gd name="T52" fmla="*/ 3249 w 4896"/>
                <a:gd name="T53" fmla="*/ 568 h 864"/>
                <a:gd name="T54" fmla="*/ 3025 w 4896"/>
                <a:gd name="T55" fmla="*/ 303 h 864"/>
                <a:gd name="T56" fmla="*/ 3291 w 4896"/>
                <a:gd name="T57" fmla="*/ 250 h 864"/>
                <a:gd name="T58" fmla="*/ 3097 w 4896"/>
                <a:gd name="T59" fmla="*/ 338 h 864"/>
                <a:gd name="T60" fmla="*/ 3313 w 4896"/>
                <a:gd name="T61" fmla="*/ 560 h 864"/>
                <a:gd name="T62" fmla="*/ 3398 w 4896"/>
                <a:gd name="T63" fmla="*/ 371 h 864"/>
                <a:gd name="T64" fmla="*/ 3398 w 4896"/>
                <a:gd name="T65" fmla="*/ 231 h 864"/>
                <a:gd name="T66" fmla="*/ 3551 w 4896"/>
                <a:gd name="T67" fmla="*/ 371 h 864"/>
                <a:gd name="T68" fmla="*/ 3513 w 4896"/>
                <a:gd name="T69" fmla="*/ 649 h 864"/>
                <a:gd name="T70" fmla="*/ 3849 w 4896"/>
                <a:gd name="T71" fmla="*/ 691 h 864"/>
                <a:gd name="T72" fmla="*/ 3601 w 4896"/>
                <a:gd name="T73" fmla="*/ 542 h 864"/>
                <a:gd name="T74" fmla="*/ 3750 w 4896"/>
                <a:gd name="T75" fmla="*/ 650 h 864"/>
                <a:gd name="T76" fmla="*/ 3909 w 4896"/>
                <a:gd name="T77" fmla="*/ 321 h 864"/>
                <a:gd name="T78" fmla="*/ 4255 w 4896"/>
                <a:gd name="T79" fmla="*/ 628 h 864"/>
                <a:gd name="T80" fmla="*/ 3973 w 4896"/>
                <a:gd name="T81" fmla="*/ 515 h 864"/>
                <a:gd name="T82" fmla="*/ 4255 w 4896"/>
                <a:gd name="T83" fmla="*/ 372 h 864"/>
                <a:gd name="T84" fmla="*/ 4255 w 4896"/>
                <a:gd name="T85" fmla="*/ 524 h 864"/>
                <a:gd name="T86" fmla="*/ 4065 w 4896"/>
                <a:gd name="T87" fmla="*/ 402 h 864"/>
                <a:gd name="T88" fmla="*/ 4224 w 4896"/>
                <a:gd name="T89" fmla="*/ 614 h 864"/>
                <a:gd name="T90" fmla="*/ 4404 w 4896"/>
                <a:gd name="T91" fmla="*/ 321 h 864"/>
                <a:gd name="T92" fmla="*/ 4846 w 4896"/>
                <a:gd name="T93" fmla="*/ 647 h 864"/>
                <a:gd name="T94" fmla="*/ 4581 w 4896"/>
                <a:gd name="T95" fmla="*/ 365 h 864"/>
                <a:gd name="T96" fmla="*/ 4835 w 4896"/>
                <a:gd name="T97" fmla="*/ 507 h 864"/>
                <a:gd name="T98" fmla="*/ 4592 w 4896"/>
                <a:gd name="T99" fmla="*/ 508 h 864"/>
                <a:gd name="T100" fmla="*/ 4835 w 4896"/>
                <a:gd name="T101" fmla="*/ 507 h 864"/>
                <a:gd name="T102" fmla="*/ 0 w 4896"/>
                <a:gd name="T103" fmla="*/ 216 h 864"/>
                <a:gd name="T104" fmla="*/ 648 w 4896"/>
                <a:gd name="T105" fmla="*/ 864 h 864"/>
                <a:gd name="T106" fmla="*/ 86 w 4896"/>
                <a:gd name="T107" fmla="*/ 562 h 864"/>
                <a:gd name="T108" fmla="*/ 420 w 489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6" h="864">
                  <a:moveTo>
                    <a:pt x="1689" y="199"/>
                  </a:moveTo>
                  <a:cubicBezTo>
                    <a:pt x="1689" y="210"/>
                    <a:pt x="1686" y="220"/>
                    <a:pt x="1678" y="227"/>
                  </a:cubicBezTo>
                  <a:cubicBezTo>
                    <a:pt x="1670" y="234"/>
                    <a:pt x="1661" y="238"/>
                    <a:pt x="1650" y="238"/>
                  </a:cubicBezTo>
                  <a:cubicBezTo>
                    <a:pt x="1640" y="238"/>
                    <a:pt x="1630" y="235"/>
                    <a:pt x="1623" y="227"/>
                  </a:cubicBezTo>
                  <a:cubicBezTo>
                    <a:pt x="1615" y="220"/>
                    <a:pt x="1612" y="211"/>
                    <a:pt x="1612" y="199"/>
                  </a:cubicBezTo>
                  <a:cubicBezTo>
                    <a:pt x="1612" y="189"/>
                    <a:pt x="1615" y="180"/>
                    <a:pt x="1623" y="172"/>
                  </a:cubicBezTo>
                  <a:cubicBezTo>
                    <a:pt x="1630" y="165"/>
                    <a:pt x="1639" y="161"/>
                    <a:pt x="1650" y="161"/>
                  </a:cubicBezTo>
                  <a:cubicBezTo>
                    <a:pt x="1661" y="161"/>
                    <a:pt x="1671" y="165"/>
                    <a:pt x="1678" y="172"/>
                  </a:cubicBezTo>
                  <a:cubicBezTo>
                    <a:pt x="1686" y="180"/>
                    <a:pt x="1689" y="189"/>
                    <a:pt x="1689" y="199"/>
                  </a:cubicBezTo>
                  <a:close/>
                  <a:moveTo>
                    <a:pt x="4471" y="199"/>
                  </a:moveTo>
                  <a:cubicBezTo>
                    <a:pt x="4471" y="210"/>
                    <a:pt x="4467" y="220"/>
                    <a:pt x="4460" y="227"/>
                  </a:cubicBezTo>
                  <a:cubicBezTo>
                    <a:pt x="4452" y="234"/>
                    <a:pt x="4443" y="238"/>
                    <a:pt x="4432" y="238"/>
                  </a:cubicBezTo>
                  <a:cubicBezTo>
                    <a:pt x="4421" y="238"/>
                    <a:pt x="4412" y="235"/>
                    <a:pt x="4405" y="227"/>
                  </a:cubicBezTo>
                  <a:cubicBezTo>
                    <a:pt x="4397" y="220"/>
                    <a:pt x="4394" y="211"/>
                    <a:pt x="4394" y="199"/>
                  </a:cubicBezTo>
                  <a:cubicBezTo>
                    <a:pt x="4394" y="189"/>
                    <a:pt x="4397" y="180"/>
                    <a:pt x="4405" y="172"/>
                  </a:cubicBezTo>
                  <a:cubicBezTo>
                    <a:pt x="4412" y="165"/>
                    <a:pt x="4421" y="161"/>
                    <a:pt x="4432" y="161"/>
                  </a:cubicBezTo>
                  <a:cubicBezTo>
                    <a:pt x="4443" y="161"/>
                    <a:pt x="4453" y="165"/>
                    <a:pt x="4460" y="172"/>
                  </a:cubicBezTo>
                  <a:cubicBezTo>
                    <a:pt x="4468" y="180"/>
                    <a:pt x="4471" y="189"/>
                    <a:pt x="4471" y="199"/>
                  </a:cubicBezTo>
                  <a:close/>
                  <a:moveTo>
                    <a:pt x="1572" y="173"/>
                  </a:moveTo>
                  <a:cubicBezTo>
                    <a:pt x="1380" y="691"/>
                    <a:pt x="1380" y="691"/>
                    <a:pt x="1380" y="691"/>
                  </a:cubicBezTo>
                  <a:cubicBezTo>
                    <a:pt x="1314" y="691"/>
                    <a:pt x="1314" y="691"/>
                    <a:pt x="1314" y="691"/>
                  </a:cubicBezTo>
                  <a:cubicBezTo>
                    <a:pt x="1125" y="173"/>
                    <a:pt x="1125" y="173"/>
                    <a:pt x="1125" y="173"/>
                  </a:cubicBezTo>
                  <a:cubicBezTo>
                    <a:pt x="1193" y="173"/>
                    <a:pt x="1193" y="173"/>
                    <a:pt x="1193" y="173"/>
                  </a:cubicBezTo>
                  <a:cubicBezTo>
                    <a:pt x="1347" y="615"/>
                    <a:pt x="1347" y="615"/>
                    <a:pt x="1347" y="615"/>
                  </a:cubicBezTo>
                  <a:cubicBezTo>
                    <a:pt x="1349" y="615"/>
                    <a:pt x="1349" y="615"/>
                    <a:pt x="1349" y="615"/>
                  </a:cubicBezTo>
                  <a:cubicBezTo>
                    <a:pt x="1507" y="173"/>
                    <a:pt x="1507" y="173"/>
                    <a:pt x="1507" y="173"/>
                  </a:cubicBezTo>
                  <a:lnTo>
                    <a:pt x="1572" y="173"/>
                  </a:lnTo>
                  <a:close/>
                  <a:moveTo>
                    <a:pt x="1679" y="691"/>
                  </a:moveTo>
                  <a:cubicBezTo>
                    <a:pt x="1620" y="691"/>
                    <a:pt x="1620" y="691"/>
                    <a:pt x="1620" y="691"/>
                  </a:cubicBezTo>
                  <a:cubicBezTo>
                    <a:pt x="1620" y="321"/>
                    <a:pt x="1620" y="321"/>
                    <a:pt x="1620" y="321"/>
                  </a:cubicBezTo>
                  <a:cubicBezTo>
                    <a:pt x="1679" y="321"/>
                    <a:pt x="1679" y="321"/>
                    <a:pt x="1679" y="321"/>
                  </a:cubicBezTo>
                  <a:lnTo>
                    <a:pt x="1679" y="691"/>
                  </a:lnTo>
                  <a:close/>
                  <a:moveTo>
                    <a:pt x="1980" y="592"/>
                  </a:moveTo>
                  <a:cubicBezTo>
                    <a:pt x="1980" y="624"/>
                    <a:pt x="1967" y="650"/>
                    <a:pt x="1943" y="670"/>
                  </a:cubicBezTo>
                  <a:cubicBezTo>
                    <a:pt x="1918" y="690"/>
                    <a:pt x="1885" y="700"/>
                    <a:pt x="1844" y="700"/>
                  </a:cubicBezTo>
                  <a:cubicBezTo>
                    <a:pt x="1809" y="700"/>
                    <a:pt x="1778" y="693"/>
                    <a:pt x="1752" y="678"/>
                  </a:cubicBezTo>
                  <a:cubicBezTo>
                    <a:pt x="1752" y="614"/>
                    <a:pt x="1752" y="614"/>
                    <a:pt x="1752" y="614"/>
                  </a:cubicBezTo>
                  <a:cubicBezTo>
                    <a:pt x="1781" y="638"/>
                    <a:pt x="1813" y="650"/>
                    <a:pt x="1848" y="650"/>
                  </a:cubicBezTo>
                  <a:cubicBezTo>
                    <a:pt x="1895" y="650"/>
                    <a:pt x="1919" y="633"/>
                    <a:pt x="1919" y="598"/>
                  </a:cubicBezTo>
                  <a:cubicBezTo>
                    <a:pt x="1919" y="584"/>
                    <a:pt x="1914" y="573"/>
                    <a:pt x="1905" y="564"/>
                  </a:cubicBezTo>
                  <a:cubicBezTo>
                    <a:pt x="1896" y="555"/>
                    <a:pt x="1875" y="543"/>
                    <a:pt x="1843" y="528"/>
                  </a:cubicBezTo>
                  <a:cubicBezTo>
                    <a:pt x="1810" y="514"/>
                    <a:pt x="1787" y="499"/>
                    <a:pt x="1773" y="483"/>
                  </a:cubicBezTo>
                  <a:cubicBezTo>
                    <a:pt x="1760" y="467"/>
                    <a:pt x="1753" y="446"/>
                    <a:pt x="1753" y="419"/>
                  </a:cubicBezTo>
                  <a:cubicBezTo>
                    <a:pt x="1753" y="389"/>
                    <a:pt x="1765" y="363"/>
                    <a:pt x="1790" y="343"/>
                  </a:cubicBezTo>
                  <a:cubicBezTo>
                    <a:pt x="1814" y="322"/>
                    <a:pt x="1846" y="312"/>
                    <a:pt x="1883" y="312"/>
                  </a:cubicBezTo>
                  <a:cubicBezTo>
                    <a:pt x="1913" y="312"/>
                    <a:pt x="1939" y="318"/>
                    <a:pt x="1963" y="329"/>
                  </a:cubicBezTo>
                  <a:cubicBezTo>
                    <a:pt x="1963" y="389"/>
                    <a:pt x="1963" y="389"/>
                    <a:pt x="1963" y="389"/>
                  </a:cubicBezTo>
                  <a:cubicBezTo>
                    <a:pt x="1939" y="371"/>
                    <a:pt x="1911" y="363"/>
                    <a:pt x="1879" y="363"/>
                  </a:cubicBezTo>
                  <a:cubicBezTo>
                    <a:pt x="1859" y="363"/>
                    <a:pt x="1844" y="367"/>
                    <a:pt x="1832" y="377"/>
                  </a:cubicBezTo>
                  <a:cubicBezTo>
                    <a:pt x="1820" y="387"/>
                    <a:pt x="1814" y="399"/>
                    <a:pt x="1814" y="414"/>
                  </a:cubicBezTo>
                  <a:cubicBezTo>
                    <a:pt x="1814" y="431"/>
                    <a:pt x="1818" y="443"/>
                    <a:pt x="1827" y="452"/>
                  </a:cubicBezTo>
                  <a:cubicBezTo>
                    <a:pt x="1837" y="461"/>
                    <a:pt x="1856" y="471"/>
                    <a:pt x="1884" y="483"/>
                  </a:cubicBezTo>
                  <a:cubicBezTo>
                    <a:pt x="1919" y="498"/>
                    <a:pt x="1944" y="514"/>
                    <a:pt x="1958" y="530"/>
                  </a:cubicBezTo>
                  <a:cubicBezTo>
                    <a:pt x="1973" y="547"/>
                    <a:pt x="1980" y="567"/>
                    <a:pt x="1980" y="592"/>
                  </a:cubicBezTo>
                  <a:close/>
                  <a:moveTo>
                    <a:pt x="2341" y="691"/>
                  </a:moveTo>
                  <a:cubicBezTo>
                    <a:pt x="2282" y="691"/>
                    <a:pt x="2282" y="691"/>
                    <a:pt x="2282" y="691"/>
                  </a:cubicBezTo>
                  <a:cubicBezTo>
                    <a:pt x="2282" y="633"/>
                    <a:pt x="2282" y="633"/>
                    <a:pt x="2282" y="633"/>
                  </a:cubicBezTo>
                  <a:cubicBezTo>
                    <a:pt x="2280" y="633"/>
                    <a:pt x="2280" y="633"/>
                    <a:pt x="2280" y="633"/>
                  </a:cubicBezTo>
                  <a:cubicBezTo>
                    <a:pt x="2256" y="678"/>
                    <a:pt x="2218" y="700"/>
                    <a:pt x="2167" y="700"/>
                  </a:cubicBezTo>
                  <a:cubicBezTo>
                    <a:pt x="2078" y="700"/>
                    <a:pt x="2034" y="648"/>
                    <a:pt x="2034" y="542"/>
                  </a:cubicBezTo>
                  <a:cubicBezTo>
                    <a:pt x="2034" y="321"/>
                    <a:pt x="2034" y="321"/>
                    <a:pt x="2034" y="321"/>
                  </a:cubicBezTo>
                  <a:cubicBezTo>
                    <a:pt x="2093" y="321"/>
                    <a:pt x="2093" y="321"/>
                    <a:pt x="2093" y="321"/>
                  </a:cubicBezTo>
                  <a:cubicBezTo>
                    <a:pt x="2093" y="533"/>
                    <a:pt x="2093" y="533"/>
                    <a:pt x="2093" y="533"/>
                  </a:cubicBezTo>
                  <a:cubicBezTo>
                    <a:pt x="2093" y="611"/>
                    <a:pt x="2123" y="650"/>
                    <a:pt x="2183" y="650"/>
                  </a:cubicBezTo>
                  <a:cubicBezTo>
                    <a:pt x="2212" y="650"/>
                    <a:pt x="2236" y="639"/>
                    <a:pt x="2254" y="618"/>
                  </a:cubicBezTo>
                  <a:cubicBezTo>
                    <a:pt x="2273" y="596"/>
                    <a:pt x="2282" y="569"/>
                    <a:pt x="2282" y="534"/>
                  </a:cubicBezTo>
                  <a:cubicBezTo>
                    <a:pt x="2282" y="321"/>
                    <a:pt x="2282" y="321"/>
                    <a:pt x="2282" y="321"/>
                  </a:cubicBezTo>
                  <a:cubicBezTo>
                    <a:pt x="2341" y="321"/>
                    <a:pt x="2341" y="321"/>
                    <a:pt x="2341" y="321"/>
                  </a:cubicBezTo>
                  <a:lnTo>
                    <a:pt x="2341" y="691"/>
                  </a:lnTo>
                  <a:close/>
                  <a:moveTo>
                    <a:pt x="2698" y="691"/>
                  </a:moveTo>
                  <a:cubicBezTo>
                    <a:pt x="2638" y="691"/>
                    <a:pt x="2638" y="691"/>
                    <a:pt x="2638" y="691"/>
                  </a:cubicBezTo>
                  <a:cubicBezTo>
                    <a:pt x="2638" y="633"/>
                    <a:pt x="2638" y="633"/>
                    <a:pt x="2638" y="633"/>
                  </a:cubicBezTo>
                  <a:cubicBezTo>
                    <a:pt x="2637" y="633"/>
                    <a:pt x="2637" y="633"/>
                    <a:pt x="2637" y="633"/>
                  </a:cubicBezTo>
                  <a:cubicBezTo>
                    <a:pt x="2611" y="678"/>
                    <a:pt x="2573" y="700"/>
                    <a:pt x="2523" y="700"/>
                  </a:cubicBezTo>
                  <a:cubicBezTo>
                    <a:pt x="2487" y="700"/>
                    <a:pt x="2459" y="691"/>
                    <a:pt x="2437" y="671"/>
                  </a:cubicBezTo>
                  <a:cubicBezTo>
                    <a:pt x="2416" y="652"/>
                    <a:pt x="2405" y="626"/>
                    <a:pt x="2405" y="593"/>
                  </a:cubicBezTo>
                  <a:cubicBezTo>
                    <a:pt x="2405" y="524"/>
                    <a:pt x="2446" y="484"/>
                    <a:pt x="2527" y="472"/>
                  </a:cubicBezTo>
                  <a:cubicBezTo>
                    <a:pt x="2638" y="457"/>
                    <a:pt x="2638" y="457"/>
                    <a:pt x="2638" y="457"/>
                  </a:cubicBezTo>
                  <a:cubicBezTo>
                    <a:pt x="2638" y="394"/>
                    <a:pt x="2613" y="363"/>
                    <a:pt x="2562" y="363"/>
                  </a:cubicBezTo>
                  <a:cubicBezTo>
                    <a:pt x="2517" y="363"/>
                    <a:pt x="2477" y="378"/>
                    <a:pt x="2441" y="408"/>
                  </a:cubicBezTo>
                  <a:cubicBezTo>
                    <a:pt x="2441" y="347"/>
                    <a:pt x="2441" y="347"/>
                    <a:pt x="2441" y="347"/>
                  </a:cubicBezTo>
                  <a:cubicBezTo>
                    <a:pt x="2452" y="339"/>
                    <a:pt x="2471" y="331"/>
                    <a:pt x="2497" y="323"/>
                  </a:cubicBezTo>
                  <a:cubicBezTo>
                    <a:pt x="2523" y="316"/>
                    <a:pt x="2547" y="312"/>
                    <a:pt x="2567" y="312"/>
                  </a:cubicBezTo>
                  <a:cubicBezTo>
                    <a:pt x="2654" y="312"/>
                    <a:pt x="2698" y="358"/>
                    <a:pt x="2698" y="450"/>
                  </a:cubicBezTo>
                  <a:lnTo>
                    <a:pt x="2698" y="691"/>
                  </a:lnTo>
                  <a:close/>
                  <a:moveTo>
                    <a:pt x="2638" y="504"/>
                  </a:moveTo>
                  <a:cubicBezTo>
                    <a:pt x="2549" y="517"/>
                    <a:pt x="2549" y="517"/>
                    <a:pt x="2549" y="517"/>
                  </a:cubicBezTo>
                  <a:cubicBezTo>
                    <a:pt x="2518" y="521"/>
                    <a:pt x="2497" y="528"/>
                    <a:pt x="2484" y="539"/>
                  </a:cubicBezTo>
                  <a:cubicBezTo>
                    <a:pt x="2472" y="549"/>
                    <a:pt x="2466" y="565"/>
                    <a:pt x="2466" y="588"/>
                  </a:cubicBezTo>
                  <a:cubicBezTo>
                    <a:pt x="2466" y="607"/>
                    <a:pt x="2472" y="622"/>
                    <a:pt x="2486" y="633"/>
                  </a:cubicBezTo>
                  <a:cubicBezTo>
                    <a:pt x="2499" y="644"/>
                    <a:pt x="2516" y="650"/>
                    <a:pt x="2537" y="650"/>
                  </a:cubicBezTo>
                  <a:cubicBezTo>
                    <a:pt x="2566" y="650"/>
                    <a:pt x="2590" y="639"/>
                    <a:pt x="2610" y="619"/>
                  </a:cubicBezTo>
                  <a:cubicBezTo>
                    <a:pt x="2629" y="598"/>
                    <a:pt x="2638" y="572"/>
                    <a:pt x="2638" y="541"/>
                  </a:cubicBezTo>
                  <a:lnTo>
                    <a:pt x="2638" y="504"/>
                  </a:lnTo>
                  <a:close/>
                  <a:moveTo>
                    <a:pt x="2844" y="691"/>
                  </a:moveTo>
                  <a:cubicBezTo>
                    <a:pt x="2785" y="691"/>
                    <a:pt x="2785" y="691"/>
                    <a:pt x="2785" y="691"/>
                  </a:cubicBezTo>
                  <a:cubicBezTo>
                    <a:pt x="2785" y="143"/>
                    <a:pt x="2785" y="143"/>
                    <a:pt x="2785" y="143"/>
                  </a:cubicBezTo>
                  <a:cubicBezTo>
                    <a:pt x="2844" y="143"/>
                    <a:pt x="2844" y="143"/>
                    <a:pt x="2844" y="143"/>
                  </a:cubicBezTo>
                  <a:lnTo>
                    <a:pt x="2844" y="691"/>
                  </a:lnTo>
                  <a:close/>
                  <a:moveTo>
                    <a:pt x="3313" y="560"/>
                  </a:moveTo>
                  <a:cubicBezTo>
                    <a:pt x="3313" y="604"/>
                    <a:pt x="3298" y="638"/>
                    <a:pt x="3267" y="663"/>
                  </a:cubicBezTo>
                  <a:cubicBezTo>
                    <a:pt x="3236" y="688"/>
                    <a:pt x="3194" y="700"/>
                    <a:pt x="3141" y="700"/>
                  </a:cubicBezTo>
                  <a:cubicBezTo>
                    <a:pt x="3122" y="700"/>
                    <a:pt x="3100" y="697"/>
                    <a:pt x="3076" y="691"/>
                  </a:cubicBezTo>
                  <a:cubicBezTo>
                    <a:pt x="3051" y="684"/>
                    <a:pt x="3034" y="678"/>
                    <a:pt x="3024" y="671"/>
                  </a:cubicBezTo>
                  <a:cubicBezTo>
                    <a:pt x="3024" y="599"/>
                    <a:pt x="3024" y="599"/>
                    <a:pt x="3024" y="599"/>
                  </a:cubicBezTo>
                  <a:cubicBezTo>
                    <a:pt x="3039" y="612"/>
                    <a:pt x="3058" y="623"/>
                    <a:pt x="3082" y="632"/>
                  </a:cubicBezTo>
                  <a:cubicBezTo>
                    <a:pt x="3106" y="641"/>
                    <a:pt x="3129" y="645"/>
                    <a:pt x="3149" y="645"/>
                  </a:cubicBezTo>
                  <a:cubicBezTo>
                    <a:pt x="3216" y="645"/>
                    <a:pt x="3249" y="619"/>
                    <a:pt x="3249" y="568"/>
                  </a:cubicBezTo>
                  <a:cubicBezTo>
                    <a:pt x="3249" y="546"/>
                    <a:pt x="3242" y="527"/>
                    <a:pt x="3228" y="512"/>
                  </a:cubicBezTo>
                  <a:cubicBezTo>
                    <a:pt x="3214" y="496"/>
                    <a:pt x="3184" y="476"/>
                    <a:pt x="3140" y="450"/>
                  </a:cubicBezTo>
                  <a:cubicBezTo>
                    <a:pt x="3098" y="426"/>
                    <a:pt x="3068" y="403"/>
                    <a:pt x="3051" y="382"/>
                  </a:cubicBezTo>
                  <a:cubicBezTo>
                    <a:pt x="3033" y="360"/>
                    <a:pt x="3025" y="334"/>
                    <a:pt x="3025" y="303"/>
                  </a:cubicBezTo>
                  <a:cubicBezTo>
                    <a:pt x="3025" y="262"/>
                    <a:pt x="3040" y="228"/>
                    <a:pt x="3071" y="203"/>
                  </a:cubicBezTo>
                  <a:cubicBezTo>
                    <a:pt x="3101" y="177"/>
                    <a:pt x="3141" y="164"/>
                    <a:pt x="3189" y="164"/>
                  </a:cubicBezTo>
                  <a:cubicBezTo>
                    <a:pt x="3236" y="164"/>
                    <a:pt x="3270" y="170"/>
                    <a:pt x="3291" y="182"/>
                  </a:cubicBezTo>
                  <a:cubicBezTo>
                    <a:pt x="3291" y="250"/>
                    <a:pt x="3291" y="250"/>
                    <a:pt x="3291" y="250"/>
                  </a:cubicBezTo>
                  <a:cubicBezTo>
                    <a:pt x="3264" y="229"/>
                    <a:pt x="3229" y="219"/>
                    <a:pt x="3186" y="219"/>
                  </a:cubicBezTo>
                  <a:cubicBezTo>
                    <a:pt x="3157" y="219"/>
                    <a:pt x="3134" y="226"/>
                    <a:pt x="3116" y="240"/>
                  </a:cubicBezTo>
                  <a:cubicBezTo>
                    <a:pt x="3098" y="255"/>
                    <a:pt x="3089" y="273"/>
                    <a:pt x="3089" y="297"/>
                  </a:cubicBezTo>
                  <a:cubicBezTo>
                    <a:pt x="3089" y="314"/>
                    <a:pt x="3091" y="328"/>
                    <a:pt x="3097" y="338"/>
                  </a:cubicBezTo>
                  <a:cubicBezTo>
                    <a:pt x="3102" y="349"/>
                    <a:pt x="3111" y="359"/>
                    <a:pt x="3124" y="369"/>
                  </a:cubicBezTo>
                  <a:cubicBezTo>
                    <a:pt x="3137" y="379"/>
                    <a:pt x="3159" y="393"/>
                    <a:pt x="3189" y="410"/>
                  </a:cubicBezTo>
                  <a:cubicBezTo>
                    <a:pt x="3235" y="436"/>
                    <a:pt x="3267" y="460"/>
                    <a:pt x="3286" y="482"/>
                  </a:cubicBezTo>
                  <a:cubicBezTo>
                    <a:pt x="3304" y="505"/>
                    <a:pt x="3313" y="531"/>
                    <a:pt x="3313" y="560"/>
                  </a:cubicBezTo>
                  <a:close/>
                  <a:moveTo>
                    <a:pt x="3551" y="688"/>
                  </a:moveTo>
                  <a:cubicBezTo>
                    <a:pt x="3537" y="696"/>
                    <a:pt x="3518" y="700"/>
                    <a:pt x="3495" y="700"/>
                  </a:cubicBezTo>
                  <a:cubicBezTo>
                    <a:pt x="3431" y="700"/>
                    <a:pt x="3398" y="663"/>
                    <a:pt x="3398" y="590"/>
                  </a:cubicBezTo>
                  <a:cubicBezTo>
                    <a:pt x="3398" y="371"/>
                    <a:pt x="3398" y="371"/>
                    <a:pt x="3398" y="371"/>
                  </a:cubicBezTo>
                  <a:cubicBezTo>
                    <a:pt x="3335" y="371"/>
                    <a:pt x="3335" y="371"/>
                    <a:pt x="3335" y="371"/>
                  </a:cubicBezTo>
                  <a:cubicBezTo>
                    <a:pt x="3335" y="321"/>
                    <a:pt x="3335" y="321"/>
                    <a:pt x="3335" y="321"/>
                  </a:cubicBezTo>
                  <a:cubicBezTo>
                    <a:pt x="3398" y="321"/>
                    <a:pt x="3398" y="321"/>
                    <a:pt x="3398" y="321"/>
                  </a:cubicBezTo>
                  <a:cubicBezTo>
                    <a:pt x="3398" y="231"/>
                    <a:pt x="3398" y="231"/>
                    <a:pt x="3398" y="231"/>
                  </a:cubicBezTo>
                  <a:cubicBezTo>
                    <a:pt x="3458" y="211"/>
                    <a:pt x="3458" y="211"/>
                    <a:pt x="3458" y="211"/>
                  </a:cubicBezTo>
                  <a:cubicBezTo>
                    <a:pt x="3458" y="321"/>
                    <a:pt x="3458" y="321"/>
                    <a:pt x="3458" y="321"/>
                  </a:cubicBezTo>
                  <a:cubicBezTo>
                    <a:pt x="3551" y="321"/>
                    <a:pt x="3551" y="321"/>
                    <a:pt x="3551" y="321"/>
                  </a:cubicBezTo>
                  <a:cubicBezTo>
                    <a:pt x="3551" y="371"/>
                    <a:pt x="3551" y="371"/>
                    <a:pt x="3551" y="371"/>
                  </a:cubicBezTo>
                  <a:cubicBezTo>
                    <a:pt x="3458" y="371"/>
                    <a:pt x="3458" y="371"/>
                    <a:pt x="3458" y="371"/>
                  </a:cubicBezTo>
                  <a:cubicBezTo>
                    <a:pt x="3458" y="580"/>
                    <a:pt x="3458" y="580"/>
                    <a:pt x="3458" y="580"/>
                  </a:cubicBezTo>
                  <a:cubicBezTo>
                    <a:pt x="3458" y="605"/>
                    <a:pt x="3462" y="623"/>
                    <a:pt x="3470" y="633"/>
                  </a:cubicBezTo>
                  <a:cubicBezTo>
                    <a:pt x="3479" y="644"/>
                    <a:pt x="3493" y="649"/>
                    <a:pt x="3513" y="649"/>
                  </a:cubicBezTo>
                  <a:cubicBezTo>
                    <a:pt x="3527" y="649"/>
                    <a:pt x="3540" y="645"/>
                    <a:pt x="3551" y="637"/>
                  </a:cubicBezTo>
                  <a:lnTo>
                    <a:pt x="3551" y="688"/>
                  </a:lnTo>
                  <a:close/>
                  <a:moveTo>
                    <a:pt x="3909" y="691"/>
                  </a:moveTo>
                  <a:cubicBezTo>
                    <a:pt x="3849" y="691"/>
                    <a:pt x="3849" y="691"/>
                    <a:pt x="3849" y="691"/>
                  </a:cubicBezTo>
                  <a:cubicBezTo>
                    <a:pt x="3849" y="633"/>
                    <a:pt x="3849" y="633"/>
                    <a:pt x="3849" y="633"/>
                  </a:cubicBezTo>
                  <a:cubicBezTo>
                    <a:pt x="3848" y="633"/>
                    <a:pt x="3848" y="633"/>
                    <a:pt x="3848" y="633"/>
                  </a:cubicBezTo>
                  <a:cubicBezTo>
                    <a:pt x="3823" y="678"/>
                    <a:pt x="3785" y="700"/>
                    <a:pt x="3734" y="700"/>
                  </a:cubicBezTo>
                  <a:cubicBezTo>
                    <a:pt x="3645" y="700"/>
                    <a:pt x="3601" y="648"/>
                    <a:pt x="3601" y="542"/>
                  </a:cubicBezTo>
                  <a:cubicBezTo>
                    <a:pt x="3601" y="321"/>
                    <a:pt x="3601" y="321"/>
                    <a:pt x="3601" y="321"/>
                  </a:cubicBezTo>
                  <a:cubicBezTo>
                    <a:pt x="3660" y="321"/>
                    <a:pt x="3660" y="321"/>
                    <a:pt x="3660" y="321"/>
                  </a:cubicBezTo>
                  <a:cubicBezTo>
                    <a:pt x="3660" y="533"/>
                    <a:pt x="3660" y="533"/>
                    <a:pt x="3660" y="533"/>
                  </a:cubicBezTo>
                  <a:cubicBezTo>
                    <a:pt x="3660" y="611"/>
                    <a:pt x="3690" y="650"/>
                    <a:pt x="3750" y="650"/>
                  </a:cubicBezTo>
                  <a:cubicBezTo>
                    <a:pt x="3780" y="650"/>
                    <a:pt x="3803" y="639"/>
                    <a:pt x="3822" y="618"/>
                  </a:cubicBezTo>
                  <a:cubicBezTo>
                    <a:pt x="3840" y="596"/>
                    <a:pt x="3849" y="569"/>
                    <a:pt x="3849" y="534"/>
                  </a:cubicBezTo>
                  <a:cubicBezTo>
                    <a:pt x="3849" y="321"/>
                    <a:pt x="3849" y="321"/>
                    <a:pt x="3849" y="321"/>
                  </a:cubicBezTo>
                  <a:cubicBezTo>
                    <a:pt x="3909" y="321"/>
                    <a:pt x="3909" y="321"/>
                    <a:pt x="3909" y="321"/>
                  </a:cubicBezTo>
                  <a:lnTo>
                    <a:pt x="3909" y="691"/>
                  </a:lnTo>
                  <a:close/>
                  <a:moveTo>
                    <a:pt x="4314" y="691"/>
                  </a:moveTo>
                  <a:cubicBezTo>
                    <a:pt x="4255" y="691"/>
                    <a:pt x="4255" y="691"/>
                    <a:pt x="4255" y="691"/>
                  </a:cubicBezTo>
                  <a:cubicBezTo>
                    <a:pt x="4255" y="628"/>
                    <a:pt x="4255" y="628"/>
                    <a:pt x="4255" y="628"/>
                  </a:cubicBezTo>
                  <a:cubicBezTo>
                    <a:pt x="4254" y="628"/>
                    <a:pt x="4254" y="628"/>
                    <a:pt x="4254" y="628"/>
                  </a:cubicBezTo>
                  <a:cubicBezTo>
                    <a:pt x="4226" y="676"/>
                    <a:pt x="4184" y="700"/>
                    <a:pt x="4126" y="700"/>
                  </a:cubicBezTo>
                  <a:cubicBezTo>
                    <a:pt x="4080" y="700"/>
                    <a:pt x="4042" y="684"/>
                    <a:pt x="4015" y="650"/>
                  </a:cubicBezTo>
                  <a:cubicBezTo>
                    <a:pt x="3987" y="616"/>
                    <a:pt x="3973" y="571"/>
                    <a:pt x="3973" y="515"/>
                  </a:cubicBezTo>
                  <a:cubicBezTo>
                    <a:pt x="3973" y="454"/>
                    <a:pt x="3988" y="405"/>
                    <a:pt x="4019" y="368"/>
                  </a:cubicBezTo>
                  <a:cubicBezTo>
                    <a:pt x="4050" y="331"/>
                    <a:pt x="4091" y="312"/>
                    <a:pt x="4143" y="312"/>
                  </a:cubicBezTo>
                  <a:cubicBezTo>
                    <a:pt x="4193" y="312"/>
                    <a:pt x="4230" y="332"/>
                    <a:pt x="4254" y="372"/>
                  </a:cubicBezTo>
                  <a:cubicBezTo>
                    <a:pt x="4255" y="372"/>
                    <a:pt x="4255" y="372"/>
                    <a:pt x="4255" y="372"/>
                  </a:cubicBezTo>
                  <a:cubicBezTo>
                    <a:pt x="4255" y="143"/>
                    <a:pt x="4255" y="143"/>
                    <a:pt x="4255" y="143"/>
                  </a:cubicBezTo>
                  <a:cubicBezTo>
                    <a:pt x="4314" y="143"/>
                    <a:pt x="4314" y="143"/>
                    <a:pt x="4314" y="143"/>
                  </a:cubicBezTo>
                  <a:lnTo>
                    <a:pt x="4314" y="691"/>
                  </a:lnTo>
                  <a:close/>
                  <a:moveTo>
                    <a:pt x="4255" y="524"/>
                  </a:moveTo>
                  <a:cubicBezTo>
                    <a:pt x="4255" y="469"/>
                    <a:pt x="4255" y="469"/>
                    <a:pt x="4255" y="469"/>
                  </a:cubicBezTo>
                  <a:cubicBezTo>
                    <a:pt x="4255" y="439"/>
                    <a:pt x="4245" y="413"/>
                    <a:pt x="4225" y="393"/>
                  </a:cubicBezTo>
                  <a:cubicBezTo>
                    <a:pt x="4204" y="373"/>
                    <a:pt x="4179" y="363"/>
                    <a:pt x="4150" y="363"/>
                  </a:cubicBezTo>
                  <a:cubicBezTo>
                    <a:pt x="4115" y="363"/>
                    <a:pt x="4086" y="376"/>
                    <a:pt x="4065" y="402"/>
                  </a:cubicBezTo>
                  <a:cubicBezTo>
                    <a:pt x="4044" y="429"/>
                    <a:pt x="4034" y="465"/>
                    <a:pt x="4034" y="512"/>
                  </a:cubicBezTo>
                  <a:cubicBezTo>
                    <a:pt x="4034" y="554"/>
                    <a:pt x="4044" y="588"/>
                    <a:pt x="4063" y="613"/>
                  </a:cubicBezTo>
                  <a:cubicBezTo>
                    <a:pt x="4083" y="637"/>
                    <a:pt x="4110" y="650"/>
                    <a:pt x="4143" y="650"/>
                  </a:cubicBezTo>
                  <a:cubicBezTo>
                    <a:pt x="4176" y="650"/>
                    <a:pt x="4203" y="638"/>
                    <a:pt x="4224" y="614"/>
                  </a:cubicBezTo>
                  <a:cubicBezTo>
                    <a:pt x="4245" y="591"/>
                    <a:pt x="4255" y="561"/>
                    <a:pt x="4255" y="524"/>
                  </a:cubicBezTo>
                  <a:close/>
                  <a:moveTo>
                    <a:pt x="4464" y="691"/>
                  </a:moveTo>
                  <a:cubicBezTo>
                    <a:pt x="4404" y="691"/>
                    <a:pt x="4404" y="691"/>
                    <a:pt x="4404" y="691"/>
                  </a:cubicBezTo>
                  <a:cubicBezTo>
                    <a:pt x="4404" y="321"/>
                    <a:pt x="4404" y="321"/>
                    <a:pt x="4404" y="321"/>
                  </a:cubicBezTo>
                  <a:cubicBezTo>
                    <a:pt x="4464" y="321"/>
                    <a:pt x="4464" y="321"/>
                    <a:pt x="4464" y="321"/>
                  </a:cubicBezTo>
                  <a:lnTo>
                    <a:pt x="4464" y="691"/>
                  </a:lnTo>
                  <a:close/>
                  <a:moveTo>
                    <a:pt x="4896" y="505"/>
                  </a:moveTo>
                  <a:cubicBezTo>
                    <a:pt x="4896" y="564"/>
                    <a:pt x="4879" y="611"/>
                    <a:pt x="4846" y="647"/>
                  </a:cubicBezTo>
                  <a:cubicBezTo>
                    <a:pt x="4812" y="682"/>
                    <a:pt x="4767" y="700"/>
                    <a:pt x="4711" y="700"/>
                  </a:cubicBezTo>
                  <a:cubicBezTo>
                    <a:pt x="4656" y="700"/>
                    <a:pt x="4613" y="683"/>
                    <a:pt x="4580" y="648"/>
                  </a:cubicBezTo>
                  <a:cubicBezTo>
                    <a:pt x="4547" y="613"/>
                    <a:pt x="4531" y="567"/>
                    <a:pt x="4531" y="510"/>
                  </a:cubicBezTo>
                  <a:cubicBezTo>
                    <a:pt x="4531" y="449"/>
                    <a:pt x="4548" y="401"/>
                    <a:pt x="4581" y="365"/>
                  </a:cubicBezTo>
                  <a:cubicBezTo>
                    <a:pt x="4615" y="330"/>
                    <a:pt x="4661" y="312"/>
                    <a:pt x="4720" y="312"/>
                  </a:cubicBezTo>
                  <a:cubicBezTo>
                    <a:pt x="4775" y="312"/>
                    <a:pt x="4818" y="329"/>
                    <a:pt x="4849" y="363"/>
                  </a:cubicBezTo>
                  <a:cubicBezTo>
                    <a:pt x="4880" y="398"/>
                    <a:pt x="4896" y="445"/>
                    <a:pt x="4896" y="505"/>
                  </a:cubicBezTo>
                  <a:close/>
                  <a:moveTo>
                    <a:pt x="4835" y="507"/>
                  </a:moveTo>
                  <a:cubicBezTo>
                    <a:pt x="4835" y="460"/>
                    <a:pt x="4825" y="425"/>
                    <a:pt x="4804" y="400"/>
                  </a:cubicBezTo>
                  <a:cubicBezTo>
                    <a:pt x="4783" y="375"/>
                    <a:pt x="4754" y="363"/>
                    <a:pt x="4716" y="363"/>
                  </a:cubicBezTo>
                  <a:cubicBezTo>
                    <a:pt x="4677" y="363"/>
                    <a:pt x="4647" y="375"/>
                    <a:pt x="4625" y="401"/>
                  </a:cubicBezTo>
                  <a:cubicBezTo>
                    <a:pt x="4603" y="426"/>
                    <a:pt x="4592" y="462"/>
                    <a:pt x="4592" y="508"/>
                  </a:cubicBezTo>
                  <a:cubicBezTo>
                    <a:pt x="4592" y="553"/>
                    <a:pt x="4603" y="587"/>
                    <a:pt x="4625" y="612"/>
                  </a:cubicBezTo>
                  <a:cubicBezTo>
                    <a:pt x="4648" y="637"/>
                    <a:pt x="4678" y="650"/>
                    <a:pt x="4716" y="650"/>
                  </a:cubicBezTo>
                  <a:cubicBezTo>
                    <a:pt x="4754" y="650"/>
                    <a:pt x="4784" y="637"/>
                    <a:pt x="4804" y="613"/>
                  </a:cubicBezTo>
                  <a:cubicBezTo>
                    <a:pt x="4825" y="588"/>
                    <a:pt x="4835" y="553"/>
                    <a:pt x="4835" y="507"/>
                  </a:cubicBezTo>
                  <a:close/>
                  <a:moveTo>
                    <a:pt x="648" y="0"/>
                  </a:moveTo>
                  <a:cubicBezTo>
                    <a:pt x="305" y="343"/>
                    <a:pt x="305" y="343"/>
                    <a:pt x="305" y="343"/>
                  </a:cubicBezTo>
                  <a:cubicBezTo>
                    <a:pt x="86" y="173"/>
                    <a:pt x="86" y="173"/>
                    <a:pt x="86" y="173"/>
                  </a:cubicBezTo>
                  <a:cubicBezTo>
                    <a:pt x="0" y="216"/>
                    <a:pt x="0" y="216"/>
                    <a:pt x="0" y="216"/>
                  </a:cubicBezTo>
                  <a:cubicBezTo>
                    <a:pt x="0" y="648"/>
                    <a:pt x="0" y="648"/>
                    <a:pt x="0" y="648"/>
                  </a:cubicBezTo>
                  <a:cubicBezTo>
                    <a:pt x="86" y="691"/>
                    <a:pt x="86" y="691"/>
                    <a:pt x="86" y="691"/>
                  </a:cubicBezTo>
                  <a:cubicBezTo>
                    <a:pt x="305" y="521"/>
                    <a:pt x="305" y="521"/>
                    <a:pt x="305" y="521"/>
                  </a:cubicBezTo>
                  <a:cubicBezTo>
                    <a:pt x="648" y="864"/>
                    <a:pt x="648" y="864"/>
                    <a:pt x="648" y="864"/>
                  </a:cubicBezTo>
                  <a:cubicBezTo>
                    <a:pt x="865" y="778"/>
                    <a:pt x="865" y="778"/>
                    <a:pt x="865" y="778"/>
                  </a:cubicBezTo>
                  <a:cubicBezTo>
                    <a:pt x="865" y="86"/>
                    <a:pt x="865" y="86"/>
                    <a:pt x="865" y="86"/>
                  </a:cubicBezTo>
                  <a:lnTo>
                    <a:pt x="648" y="0"/>
                  </a:lnTo>
                  <a:close/>
                  <a:moveTo>
                    <a:pt x="86" y="562"/>
                  </a:moveTo>
                  <a:cubicBezTo>
                    <a:pt x="86" y="302"/>
                    <a:pt x="86" y="302"/>
                    <a:pt x="86" y="302"/>
                  </a:cubicBezTo>
                  <a:cubicBezTo>
                    <a:pt x="216" y="432"/>
                    <a:pt x="216" y="432"/>
                    <a:pt x="216" y="432"/>
                  </a:cubicBezTo>
                  <a:lnTo>
                    <a:pt x="86" y="562"/>
                  </a:lnTo>
                  <a:close/>
                  <a:moveTo>
                    <a:pt x="420" y="432"/>
                  </a:moveTo>
                  <a:cubicBezTo>
                    <a:pt x="648" y="254"/>
                    <a:pt x="648" y="254"/>
                    <a:pt x="648" y="254"/>
                  </a:cubicBezTo>
                  <a:cubicBezTo>
                    <a:pt x="648" y="610"/>
                    <a:pt x="648" y="610"/>
                    <a:pt x="648" y="610"/>
                  </a:cubicBezTo>
                  <a:lnTo>
                    <a:pt x="420" y="4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0" name="Group 89"/>
          <p:cNvGrpSpPr/>
          <p:nvPr/>
        </p:nvGrpSpPr>
        <p:grpSpPr>
          <a:xfrm>
            <a:off x="9237345" y="3250043"/>
            <a:ext cx="2926080" cy="3273552"/>
            <a:chOff x="9237345" y="3250043"/>
            <a:chExt cx="2926080" cy="3273552"/>
          </a:xfrm>
        </p:grpSpPr>
        <p:sp>
          <p:nvSpPr>
            <p:cNvPr id="79" name="Rectangle 78"/>
            <p:cNvSpPr/>
            <p:nvPr/>
          </p:nvSpPr>
          <p:spPr bwMode="auto">
            <a:xfrm>
              <a:off x="9237345" y="3250043"/>
              <a:ext cx="2926080" cy="3273552"/>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800" dirty="0">
                  <a:gradFill>
                    <a:gsLst>
                      <a:gs pos="40594">
                        <a:schemeClr val="accent2"/>
                      </a:gs>
                      <a:gs pos="55000">
                        <a:schemeClr val="accent2"/>
                      </a:gs>
                    </a:gsLst>
                    <a:lin ang="5400000" scaled="0"/>
                  </a:gradFill>
                  <a:latin typeface="+mj-lt"/>
                </a:rPr>
                <a:t>Development </a:t>
              </a:r>
              <a:br>
                <a:rPr lang="en-US" sz="2800" dirty="0">
                  <a:gradFill>
                    <a:gsLst>
                      <a:gs pos="40594">
                        <a:schemeClr val="accent2"/>
                      </a:gs>
                      <a:gs pos="55000">
                        <a:schemeClr val="accent2"/>
                      </a:gs>
                    </a:gsLst>
                    <a:lin ang="5400000" scaled="0"/>
                  </a:gradFill>
                  <a:latin typeface="+mj-lt"/>
                </a:rPr>
              </a:br>
              <a:r>
                <a:rPr lang="en-US" sz="2800" dirty="0">
                  <a:gradFill>
                    <a:gsLst>
                      <a:gs pos="40594">
                        <a:schemeClr val="accent2"/>
                      </a:gs>
                      <a:gs pos="55000">
                        <a:schemeClr val="accent2"/>
                      </a:gs>
                    </a:gsLst>
                    <a:lin ang="5400000" scaled="0"/>
                  </a:gradFill>
                  <a:latin typeface="+mj-lt"/>
                </a:rPr>
                <a:t>frameworks </a:t>
              </a:r>
              <a:br>
                <a:rPr lang="en-US" sz="2800" dirty="0">
                  <a:gradFill>
                    <a:gsLst>
                      <a:gs pos="40594">
                        <a:schemeClr val="accent2"/>
                      </a:gs>
                      <a:gs pos="55000">
                        <a:schemeClr val="accent2"/>
                      </a:gs>
                    </a:gsLst>
                    <a:lin ang="5400000" scaled="0"/>
                  </a:gradFill>
                  <a:latin typeface="+mj-lt"/>
                </a:rPr>
              </a:br>
              <a:r>
                <a:rPr lang="en-US" sz="2800" dirty="0">
                  <a:gradFill>
                    <a:gsLst>
                      <a:gs pos="40594">
                        <a:schemeClr val="accent2"/>
                      </a:gs>
                      <a:gs pos="55000">
                        <a:schemeClr val="accent2"/>
                      </a:gs>
                    </a:gsLst>
                    <a:lin ang="5400000" scaled="0"/>
                  </a:gradFill>
                  <a:latin typeface="+mj-lt"/>
                </a:rPr>
                <a:t>and languages</a:t>
              </a:r>
            </a:p>
          </p:txBody>
        </p:sp>
        <p:sp>
          <p:nvSpPr>
            <p:cNvPr id="83" name="TextBox 82"/>
            <p:cNvSpPr txBox="1"/>
            <p:nvPr/>
          </p:nvSpPr>
          <p:spPr>
            <a:xfrm>
              <a:off x="9237345" y="4614354"/>
              <a:ext cx="1098439" cy="1909241"/>
            </a:xfrm>
            <a:prstGeom prst="rect">
              <a:avLst/>
            </a:prstGeom>
            <a:noFill/>
          </p:spPr>
          <p:txBody>
            <a:bodyPr wrap="square" lIns="182880" tIns="146304" rIns="182880" bIns="146304" rtlCol="0">
              <a:spAutoFit/>
            </a:bodyPr>
            <a:lstStyle/>
            <a:p>
              <a:pPr>
                <a:lnSpc>
                  <a:spcPct val="90000"/>
                </a:lnSpc>
                <a:spcBef>
                  <a:spcPts val="400"/>
                </a:spcBef>
              </a:pPr>
              <a:r>
                <a:rPr lang="en-US" sz="1600" dirty="0">
                  <a:gradFill>
                    <a:gsLst>
                      <a:gs pos="2917">
                        <a:schemeClr val="tx1"/>
                      </a:gs>
                      <a:gs pos="30000">
                        <a:schemeClr val="tx1"/>
                      </a:gs>
                    </a:gsLst>
                    <a:lin ang="5400000" scaled="0"/>
                  </a:gradFill>
                </a:rPr>
                <a:t>PHP</a:t>
              </a:r>
            </a:p>
            <a:p>
              <a:pPr>
                <a:lnSpc>
                  <a:spcPct val="90000"/>
                </a:lnSpc>
                <a:spcBef>
                  <a:spcPts val="400"/>
                </a:spcBef>
              </a:pPr>
              <a:r>
                <a:rPr lang="en-US" sz="1600" dirty="0">
                  <a:gradFill>
                    <a:gsLst>
                      <a:gs pos="2917">
                        <a:schemeClr val="tx1"/>
                      </a:gs>
                      <a:gs pos="30000">
                        <a:schemeClr val="tx1"/>
                      </a:gs>
                    </a:gsLst>
                    <a:lin ang="5400000" scaled="0"/>
                  </a:gradFill>
                </a:rPr>
                <a:t>Python</a:t>
              </a:r>
            </a:p>
            <a:p>
              <a:pPr>
                <a:lnSpc>
                  <a:spcPct val="90000"/>
                </a:lnSpc>
                <a:spcBef>
                  <a:spcPts val="400"/>
                </a:spcBef>
              </a:pPr>
              <a:r>
                <a:rPr lang="en-US" sz="1600" dirty="0">
                  <a:gradFill>
                    <a:gsLst>
                      <a:gs pos="2917">
                        <a:schemeClr val="tx1"/>
                      </a:gs>
                      <a:gs pos="30000">
                        <a:schemeClr val="tx1"/>
                      </a:gs>
                    </a:gsLst>
                    <a:lin ang="5400000" scaled="0"/>
                  </a:gradFill>
                </a:rPr>
                <a:t>Win32</a:t>
              </a:r>
            </a:p>
            <a:p>
              <a:pPr>
                <a:lnSpc>
                  <a:spcPct val="90000"/>
                </a:lnSpc>
                <a:spcBef>
                  <a:spcPts val="400"/>
                </a:spcBef>
              </a:pPr>
              <a:r>
                <a:rPr lang="en-US" sz="1600" dirty="0">
                  <a:gradFill>
                    <a:gsLst>
                      <a:gs pos="2917">
                        <a:schemeClr val="tx1"/>
                      </a:gs>
                      <a:gs pos="30000">
                        <a:schemeClr val="tx1"/>
                      </a:gs>
                    </a:gsLst>
                    <a:lin ang="5400000" scaled="0"/>
                  </a:gradFill>
                </a:rPr>
                <a:t>Ruby</a:t>
              </a:r>
            </a:p>
            <a:p>
              <a:pPr>
                <a:lnSpc>
                  <a:spcPct val="90000"/>
                </a:lnSpc>
                <a:spcBef>
                  <a:spcPts val="400"/>
                </a:spcBef>
              </a:pPr>
              <a:r>
                <a:rPr lang="en-US" sz="1600" dirty="0">
                  <a:gradFill>
                    <a:gsLst>
                      <a:gs pos="2917">
                        <a:schemeClr val="tx1"/>
                      </a:gs>
                      <a:gs pos="30000">
                        <a:schemeClr val="tx1"/>
                      </a:gs>
                    </a:gsLst>
                    <a:lin ang="5400000" scaled="0"/>
                  </a:gradFill>
                </a:rPr>
                <a:t>Go</a:t>
              </a:r>
            </a:p>
            <a:p>
              <a:pPr>
                <a:lnSpc>
                  <a:spcPct val="90000"/>
                </a:lnSpc>
                <a:spcBef>
                  <a:spcPts val="400"/>
                </a:spcBef>
              </a:pPr>
              <a:r>
                <a:rPr lang="en-US" sz="1600" dirty="0">
                  <a:gradFill>
                    <a:gsLst>
                      <a:gs pos="2917">
                        <a:schemeClr val="tx1"/>
                      </a:gs>
                      <a:gs pos="30000">
                        <a:schemeClr val="tx1"/>
                      </a:gs>
                    </a:gsLst>
                    <a:lin ang="5400000" scaled="0"/>
                  </a:gradFill>
                </a:rPr>
                <a:t>.NET</a:t>
              </a:r>
            </a:p>
          </p:txBody>
        </p:sp>
        <p:sp>
          <p:nvSpPr>
            <p:cNvPr id="84" name="TextBox 83"/>
            <p:cNvSpPr txBox="1"/>
            <p:nvPr/>
          </p:nvSpPr>
          <p:spPr>
            <a:xfrm>
              <a:off x="10464406" y="4614354"/>
              <a:ext cx="1234953" cy="1608646"/>
            </a:xfrm>
            <a:prstGeom prst="rect">
              <a:avLst/>
            </a:prstGeom>
            <a:noFill/>
          </p:spPr>
          <p:txBody>
            <a:bodyPr wrap="none" lIns="182880" tIns="146304" rIns="182880" bIns="146304" rtlCol="0">
              <a:spAutoFit/>
            </a:bodyPr>
            <a:lstStyle/>
            <a:p>
              <a:pPr>
                <a:lnSpc>
                  <a:spcPct val="90000"/>
                </a:lnSpc>
                <a:spcBef>
                  <a:spcPts val="400"/>
                </a:spcBef>
              </a:pPr>
              <a:r>
                <a:rPr lang="en-US" sz="1600" dirty="0">
                  <a:gradFill>
                    <a:gsLst>
                      <a:gs pos="2917">
                        <a:schemeClr val="tx1"/>
                      </a:gs>
                      <a:gs pos="30000">
                        <a:schemeClr val="tx1"/>
                      </a:gs>
                    </a:gsLst>
                    <a:lin ang="5400000" scaled="0"/>
                  </a:gradFill>
                </a:rPr>
                <a:t>Node</a:t>
              </a:r>
            </a:p>
            <a:p>
              <a:pPr>
                <a:lnSpc>
                  <a:spcPct val="90000"/>
                </a:lnSpc>
                <a:spcBef>
                  <a:spcPts val="400"/>
                </a:spcBef>
              </a:pPr>
              <a:r>
                <a:rPr lang="en-US" sz="1600" dirty="0">
                  <a:gradFill>
                    <a:gsLst>
                      <a:gs pos="2917">
                        <a:schemeClr val="tx1"/>
                      </a:gs>
                      <a:gs pos="30000">
                        <a:schemeClr val="tx1"/>
                      </a:gs>
                    </a:gsLst>
                    <a:lin ang="5400000" scaled="0"/>
                  </a:gradFill>
                </a:rPr>
                <a:t>Java</a:t>
              </a:r>
            </a:p>
            <a:p>
              <a:pPr>
                <a:lnSpc>
                  <a:spcPct val="90000"/>
                </a:lnSpc>
                <a:spcBef>
                  <a:spcPts val="400"/>
                </a:spcBef>
              </a:pPr>
              <a:r>
                <a:rPr lang="en-US" sz="1600" dirty="0" err="1">
                  <a:gradFill>
                    <a:gsLst>
                      <a:gs pos="2917">
                        <a:schemeClr val="tx1"/>
                      </a:gs>
                      <a:gs pos="30000">
                        <a:schemeClr val="tx1"/>
                      </a:gs>
                    </a:gsLst>
                    <a:lin ang="5400000" scaled="0"/>
                  </a:gradFill>
                </a:rPr>
                <a:t>Javascript</a:t>
              </a:r>
              <a:endParaRPr lang="en-US" sz="1600" dirty="0">
                <a:gradFill>
                  <a:gsLst>
                    <a:gs pos="2917">
                      <a:schemeClr val="tx1"/>
                    </a:gs>
                    <a:gs pos="30000">
                      <a:schemeClr val="tx1"/>
                    </a:gs>
                  </a:gsLst>
                  <a:lin ang="5400000" scaled="0"/>
                </a:gradFill>
              </a:endParaRPr>
            </a:p>
            <a:p>
              <a:pPr>
                <a:lnSpc>
                  <a:spcPct val="90000"/>
                </a:lnSpc>
                <a:spcBef>
                  <a:spcPts val="400"/>
                </a:spcBef>
              </a:pPr>
              <a:r>
                <a:rPr lang="en-US" sz="1600" dirty="0">
                  <a:gradFill>
                    <a:gsLst>
                      <a:gs pos="2917">
                        <a:schemeClr val="tx1"/>
                      </a:gs>
                      <a:gs pos="30000">
                        <a:schemeClr val="tx1"/>
                      </a:gs>
                    </a:gsLst>
                    <a:lin ang="5400000" scaled="0"/>
                  </a:gradFill>
                </a:rPr>
                <a:t>C++</a:t>
              </a:r>
            </a:p>
            <a:p>
              <a:pPr>
                <a:lnSpc>
                  <a:spcPct val="90000"/>
                </a:lnSpc>
                <a:spcBef>
                  <a:spcPts val="400"/>
                </a:spcBef>
              </a:pPr>
              <a:r>
                <a:rPr lang="en-US" sz="1600" dirty="0">
                  <a:gradFill>
                    <a:gsLst>
                      <a:gs pos="2917">
                        <a:schemeClr val="tx1"/>
                      </a:gs>
                      <a:gs pos="30000">
                        <a:schemeClr val="tx1"/>
                      </a:gs>
                    </a:gsLst>
                    <a:lin ang="5400000" scaled="0"/>
                  </a:gradFill>
                </a:rPr>
                <a:t>Perl</a:t>
              </a:r>
            </a:p>
          </p:txBody>
        </p:sp>
      </p:grpSp>
      <p:grpSp>
        <p:nvGrpSpPr>
          <p:cNvPr id="91" name="Group 90"/>
          <p:cNvGrpSpPr/>
          <p:nvPr/>
        </p:nvGrpSpPr>
        <p:grpSpPr>
          <a:xfrm>
            <a:off x="6219825" y="1569499"/>
            <a:ext cx="5943600" cy="1591056"/>
            <a:chOff x="6219825" y="1569499"/>
            <a:chExt cx="5943600" cy="1591056"/>
          </a:xfrm>
        </p:grpSpPr>
        <p:sp>
          <p:nvSpPr>
            <p:cNvPr id="77" name="Rectangle 76"/>
            <p:cNvSpPr/>
            <p:nvPr/>
          </p:nvSpPr>
          <p:spPr bwMode="auto">
            <a:xfrm>
              <a:off x="6219825" y="1569499"/>
              <a:ext cx="5943600" cy="1591056"/>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800" dirty="0">
                  <a:gradFill>
                    <a:gsLst>
                      <a:gs pos="40594">
                        <a:schemeClr val="accent2"/>
                      </a:gs>
                      <a:gs pos="55000">
                        <a:schemeClr val="accent2"/>
                      </a:gs>
                    </a:gsLst>
                    <a:lin ang="5400000" scaled="0"/>
                  </a:gradFill>
                  <a:latin typeface="+mj-lt"/>
                </a:rPr>
                <a:t>Service </a:t>
              </a:r>
              <a:br>
                <a:rPr lang="en-US" sz="2800" dirty="0">
                  <a:gradFill>
                    <a:gsLst>
                      <a:gs pos="40594">
                        <a:schemeClr val="accent2"/>
                      </a:gs>
                      <a:gs pos="55000">
                        <a:schemeClr val="accent2"/>
                      </a:gs>
                    </a:gsLst>
                    <a:lin ang="5400000" scaled="0"/>
                  </a:gradFill>
                  <a:latin typeface="+mj-lt"/>
                </a:rPr>
              </a:br>
              <a:r>
                <a:rPr lang="en-US" sz="2800" dirty="0">
                  <a:gradFill>
                    <a:gsLst>
                      <a:gs pos="40594">
                        <a:schemeClr val="accent2"/>
                      </a:gs>
                      <a:gs pos="55000">
                        <a:schemeClr val="accent2"/>
                      </a:gs>
                    </a:gsLst>
                    <a:lin ang="5400000" scaled="0"/>
                  </a:gradFill>
                  <a:latin typeface="+mj-lt"/>
                </a:rPr>
                <a:t>Fabric</a:t>
              </a:r>
            </a:p>
          </p:txBody>
        </p:sp>
        <p:pic>
          <p:nvPicPr>
            <p:cNvPr id="85" name="Picture 84"/>
            <p:cNvPicPr>
              <a:picLocks noChangeAspect="1"/>
            </p:cNvPicPr>
            <p:nvPr/>
          </p:nvPicPr>
          <p:blipFill rotWithShape="1">
            <a:blip r:embed="rId3"/>
            <a:srcRect l="2279" t="21808" r="1610" b="5511"/>
            <a:stretch/>
          </p:blipFill>
          <p:spPr>
            <a:xfrm>
              <a:off x="7695565" y="1737415"/>
              <a:ext cx="4309764" cy="1255224"/>
            </a:xfrm>
            <a:prstGeom prst="rect">
              <a:avLst/>
            </a:prstGeom>
          </p:spPr>
        </p:pic>
      </p:grpSp>
    </p:spTree>
    <p:extLst>
      <p:ext uri="{BB962C8B-B14F-4D97-AF65-F5344CB8AC3E}">
        <p14:creationId xmlns:p14="http://schemas.microsoft.com/office/powerpoint/2010/main" val="331726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fill="hold"/>
                                        <p:tgtEl>
                                          <p:spTgt spid="88"/>
                                        </p:tgtEl>
                                        <p:attrNameLst>
                                          <p:attrName>ppt_x</p:attrName>
                                        </p:attrNameLst>
                                      </p:cBhvr>
                                      <p:tavLst>
                                        <p:tav tm="0">
                                          <p:val>
                                            <p:strVal val="#ppt_x"/>
                                          </p:val>
                                        </p:tav>
                                        <p:tav tm="100000">
                                          <p:val>
                                            <p:strVal val="#ppt_x"/>
                                          </p:val>
                                        </p:tav>
                                      </p:tavLst>
                                    </p:anim>
                                    <p:anim calcmode="lin" valueType="num">
                                      <p:cBhvr additive="base">
                                        <p:cTn id="16" dur="500" fill="hold"/>
                                        <p:tgtEl>
                                          <p:spTgt spid="88"/>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ppt_x"/>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40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500" fill="hold"/>
                                        <p:tgtEl>
                                          <p:spTgt spid="89"/>
                                        </p:tgtEl>
                                        <p:attrNameLst>
                                          <p:attrName>ppt_x</p:attrName>
                                        </p:attrNameLst>
                                      </p:cBhvr>
                                      <p:tavLst>
                                        <p:tav tm="0">
                                          <p:val>
                                            <p:strVal val="#ppt_x"/>
                                          </p:val>
                                        </p:tav>
                                        <p:tav tm="100000">
                                          <p:val>
                                            <p:strVal val="#ppt_x"/>
                                          </p:val>
                                        </p:tav>
                                      </p:tavLst>
                                    </p:anim>
                                    <p:anim calcmode="lin" valueType="num">
                                      <p:cBhvr additive="base">
                                        <p:cTn id="24" dur="500" fill="hold"/>
                                        <p:tgtEl>
                                          <p:spTgt spid="89"/>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50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ppt_x"/>
                                          </p:val>
                                        </p:tav>
                                        <p:tav tm="100000">
                                          <p:val>
                                            <p:strVal val="#ppt_x"/>
                                          </p:val>
                                        </p:tav>
                                      </p:tavLst>
                                    </p:anim>
                                    <p:anim calcmode="lin" valueType="num">
                                      <p:cBhvr additive="base">
                                        <p:cTn id="2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Work with containers in PowerShell</a:t>
            </a:r>
          </a:p>
        </p:txBody>
      </p:sp>
    </p:spTree>
    <p:extLst>
      <p:ext uri="{BB962C8B-B14F-4D97-AF65-F5344CB8AC3E}">
        <p14:creationId xmlns:p14="http://schemas.microsoft.com/office/powerpoint/2010/main" val="446730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81275"/>
            <a:ext cx="11887200" cy="1831975"/>
          </a:xfrm>
        </p:spPr>
        <p:txBody>
          <a:bodyPr anchor="ctr"/>
          <a:lstStyle/>
          <a:p>
            <a:r>
              <a:rPr lang="en-US" sz="7200" dirty="0"/>
              <a:t>Introducing Containers</a:t>
            </a:r>
          </a:p>
        </p:txBody>
      </p:sp>
    </p:spTree>
    <p:extLst>
      <p:ext uri="{BB962C8B-B14F-4D97-AF65-F5344CB8AC3E}">
        <p14:creationId xmlns:p14="http://schemas.microsoft.com/office/powerpoint/2010/main" val="69267930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81275"/>
            <a:ext cx="11887200" cy="1831975"/>
          </a:xfrm>
        </p:spPr>
        <p:txBody>
          <a:bodyPr anchor="ctr"/>
          <a:lstStyle/>
          <a:p>
            <a:r>
              <a:rPr lang="en-US" sz="7200" dirty="0"/>
              <a:t>Introducing Nano Server</a:t>
            </a:r>
          </a:p>
        </p:txBody>
      </p:sp>
    </p:spTree>
    <p:extLst>
      <p:ext uri="{BB962C8B-B14F-4D97-AF65-F5344CB8AC3E}">
        <p14:creationId xmlns:p14="http://schemas.microsoft.com/office/powerpoint/2010/main" val="73444664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voice</a:t>
            </a:r>
          </a:p>
        </p:txBody>
      </p:sp>
      <p:sp>
        <p:nvSpPr>
          <p:cNvPr id="3" name="Text Placeholder 2"/>
          <p:cNvSpPr>
            <a:spLocks noGrp="1"/>
          </p:cNvSpPr>
          <p:nvPr>
            <p:ph type="body" sz="quarter" idx="10"/>
          </p:nvPr>
        </p:nvSpPr>
        <p:spPr/>
        <p:txBody>
          <a:bodyPr/>
          <a:lstStyle/>
          <a:p>
            <a:r>
              <a:rPr lang="en-US" dirty="0">
                <a:gradFill>
                  <a:gsLst>
                    <a:gs pos="1250">
                      <a:schemeClr val="tx1"/>
                    </a:gs>
                    <a:gs pos="100000">
                      <a:schemeClr val="tx1"/>
                    </a:gs>
                  </a:gsLst>
                  <a:lin ang="5400000" scaled="0"/>
                </a:gradFill>
              </a:rPr>
              <a:t>Reboots impact my business</a:t>
            </a:r>
          </a:p>
          <a:p>
            <a:pPr lvl="1"/>
            <a:r>
              <a:rPr lang="en-US" dirty="0"/>
              <a:t>Why do I have to reboot because of a patch to a component I never use?</a:t>
            </a:r>
          </a:p>
          <a:p>
            <a:pPr lvl="1"/>
            <a:r>
              <a:rPr lang="en-US" dirty="0"/>
              <a:t>When a reboot is required, the systems need to be back in service A.S.A.P.</a:t>
            </a:r>
          </a:p>
          <a:p>
            <a:pPr lvl="1"/>
            <a:endParaRPr lang="en-US" dirty="0"/>
          </a:p>
          <a:p>
            <a:r>
              <a:rPr lang="en-US" dirty="0">
                <a:gradFill>
                  <a:gsLst>
                    <a:gs pos="1250">
                      <a:schemeClr val="tx1"/>
                    </a:gs>
                    <a:gs pos="100000">
                      <a:schemeClr val="tx1"/>
                    </a:gs>
                  </a:gsLst>
                  <a:lin ang="5400000" scaled="0"/>
                </a:gradFill>
              </a:rPr>
              <a:t>Server images are too big</a:t>
            </a:r>
          </a:p>
          <a:p>
            <a:pPr lvl="1"/>
            <a:r>
              <a:rPr lang="en-US" dirty="0"/>
              <a:t>Large images take a long time to install and configure</a:t>
            </a:r>
          </a:p>
          <a:p>
            <a:pPr lvl="1"/>
            <a:r>
              <a:rPr lang="en-US" dirty="0"/>
              <a:t>Transferring images consumes too much network bandwidth</a:t>
            </a:r>
          </a:p>
          <a:p>
            <a:pPr lvl="1"/>
            <a:r>
              <a:rPr lang="en-US" dirty="0"/>
              <a:t>Storing images requires too much disk space</a:t>
            </a:r>
          </a:p>
          <a:p>
            <a:pPr lvl="1"/>
            <a:endParaRPr lang="en-US" dirty="0"/>
          </a:p>
          <a:p>
            <a:r>
              <a:rPr lang="en-US" dirty="0">
                <a:gradFill>
                  <a:gsLst>
                    <a:gs pos="1250">
                      <a:schemeClr val="tx1"/>
                    </a:gs>
                    <a:gs pos="100000">
                      <a:schemeClr val="tx1"/>
                    </a:gs>
                  </a:gsLst>
                  <a:lin ang="5400000" scaled="0"/>
                </a:gradFill>
              </a:rPr>
              <a:t>Infrastructure requires too many resources</a:t>
            </a:r>
          </a:p>
          <a:p>
            <a:pPr lvl="1"/>
            <a:r>
              <a:rPr lang="en-US" dirty="0"/>
              <a:t>If the OS consumes fewer resources, I can increase my VM density</a:t>
            </a:r>
          </a:p>
          <a:p>
            <a:pPr lvl="1"/>
            <a:r>
              <a:rPr lang="en-US" dirty="0"/>
              <a:t>Higher VM density lowers my costs and increases my efficiency and margins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215625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decel="10000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it-IT" sz="6000" b="0" i="0" u="none" strike="noStrike" kern="1200" cap="none" spc="-100" normalizeH="0" baseline="0" noProof="0" dirty="0">
              <a:ln w="3175">
                <a:noFill/>
              </a:ln>
              <a:solidFill>
                <a:schemeClr val="bg1"/>
              </a:solidFill>
              <a:effectLst/>
              <a:uLnTx/>
              <a:uFillTx/>
              <a:latin typeface="+mj-lt"/>
              <a:ea typeface="MS PGothic" pitchFamily="34" charset="-128"/>
              <a:cs typeface="Segoe UI" pitchFamily="34" charset="0"/>
            </a:endParaRPr>
          </a:p>
        </p:txBody>
      </p:sp>
      <p:sp>
        <p:nvSpPr>
          <p:cNvPr id="3" name="Title 1"/>
          <p:cNvSpPr txBox="1">
            <a:spLocks/>
          </p:cNvSpPr>
          <p:nvPr/>
        </p:nvSpPr>
        <p:spPr>
          <a:xfrm>
            <a:off x="1189039" y="2125663"/>
            <a:ext cx="8199660" cy="1215893"/>
          </a:xfrm>
          <a:prstGeom prst="rect">
            <a:avLst/>
          </a:prstGeom>
        </p:spPr>
        <p:txBody>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r>
              <a:rPr kumimoji="0" lang="en-US" sz="8000" b="0" i="0" u="none" strike="noStrike" kern="1200" cap="none" spc="-102" normalizeH="0" baseline="0" noProof="0" dirty="0">
                <a:ln w="3175">
                  <a:noFill/>
                </a:ln>
                <a:gradFill>
                  <a:gsLst>
                    <a:gs pos="94690">
                      <a:schemeClr val="accent2"/>
                    </a:gs>
                    <a:gs pos="88000">
                      <a:schemeClr val="accent2"/>
                    </a:gs>
                  </a:gsLst>
                  <a:lin ang="5400000" scaled="0"/>
                </a:gradFill>
                <a:effectLst/>
                <a:uLnTx/>
                <a:uFillTx/>
                <a:latin typeface="Arial" panose="020B0604020202020204" pitchFamily="34" charset="0"/>
                <a:ea typeface="MS PGothic" pitchFamily="34" charset="-128"/>
                <a:cs typeface="Arial" panose="020B0604020202020204" pitchFamily="34" charset="0"/>
              </a:rPr>
              <a:t>“</a:t>
            </a:r>
            <a:r>
              <a:rPr kumimoji="0" lang="en-US" sz="1000" b="0" i="0" u="none" strike="noStrike" kern="1200" cap="none" spc="-102" normalizeH="0" baseline="0" noProof="0" dirty="0">
                <a:ln w="3175">
                  <a:noFill/>
                </a:ln>
                <a:gradFill>
                  <a:gsLst>
                    <a:gs pos="94690">
                      <a:schemeClr val="tx1"/>
                    </a:gs>
                    <a:gs pos="88000">
                      <a:schemeClr val="tx1"/>
                    </a:gs>
                  </a:gsLst>
                  <a:lin ang="5400000" scaled="0"/>
                </a:gradFill>
                <a:effectLst/>
                <a:uLnTx/>
                <a:uFillTx/>
                <a:latin typeface="Arial" panose="020B0604020202020204" pitchFamily="34" charset="0"/>
                <a:ea typeface="MS PGothic" pitchFamily="34" charset="-128"/>
                <a:cs typeface="Arial" panose="020B0604020202020204" pitchFamily="34" charset="0"/>
              </a:rPr>
              <a:t> </a:t>
            </a:r>
            <a:r>
              <a:rPr kumimoji="0" lang="en-US" sz="5400" b="0" i="0" u="none" strike="noStrike" kern="1200" cap="none" spc="-102" normalizeH="0" baseline="0" noProof="0" dirty="0">
                <a:ln w="3175">
                  <a:noFill/>
                </a:ln>
                <a:gradFill>
                  <a:gsLst>
                    <a:gs pos="94690">
                      <a:schemeClr val="tx1"/>
                    </a:gs>
                    <a:gs pos="88000">
                      <a:schemeClr val="tx1"/>
                    </a:gs>
                  </a:gsLst>
                  <a:lin ang="5400000" scaled="0"/>
                </a:gradFill>
                <a:effectLst/>
                <a:uLnTx/>
                <a:uFillTx/>
                <a:latin typeface="+mj-lt"/>
                <a:ea typeface="MS PGothic" pitchFamily="34" charset="-128"/>
                <a:cs typeface="Segoe UI" pitchFamily="34" charset="0"/>
              </a:rPr>
              <a:t>I want just the components</a:t>
            </a:r>
            <a:endParaRPr kumimoji="0" lang="en-US" sz="7200" b="0" i="0" u="none" strike="noStrike" kern="1200" cap="none" spc="-102" normalizeH="0" baseline="0" noProof="0" dirty="0">
              <a:ln w="3175">
                <a:noFill/>
              </a:ln>
              <a:gradFill>
                <a:gsLst>
                  <a:gs pos="94690">
                    <a:schemeClr val="tx1"/>
                  </a:gs>
                  <a:gs pos="88000">
                    <a:schemeClr val="tx1"/>
                  </a:gs>
                </a:gsLst>
                <a:lin ang="5400000" scaled="0"/>
              </a:gradFill>
              <a:effectLst/>
              <a:uLnTx/>
              <a:uFillTx/>
              <a:latin typeface="Arial" panose="020B0604020202020204" pitchFamily="34" charset="0"/>
              <a:ea typeface="MS PGothic" pitchFamily="34" charset="-128"/>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056" y="2517421"/>
            <a:ext cx="2058708" cy="4465814"/>
          </a:xfrm>
          <a:prstGeom prst="rect">
            <a:avLst/>
          </a:prstGeom>
        </p:spPr>
      </p:pic>
      <p:sp>
        <p:nvSpPr>
          <p:cNvPr id="6" name="Title 1"/>
          <p:cNvSpPr txBox="1">
            <a:spLocks/>
          </p:cNvSpPr>
          <p:nvPr/>
        </p:nvSpPr>
        <p:spPr>
          <a:xfrm>
            <a:off x="1498132" y="3008536"/>
            <a:ext cx="8199660" cy="1215893"/>
          </a:xfrm>
          <a:prstGeom prst="rect">
            <a:avLst/>
          </a:prstGeom>
        </p:spPr>
        <p:txBody>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r>
              <a:rPr kumimoji="0" lang="en-US" sz="5400" b="1"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S PGothic" pitchFamily="34" charset="-128"/>
                <a:cs typeface="Segoe UI" pitchFamily="34" charset="0"/>
              </a:rPr>
              <a:t>I need</a:t>
            </a:r>
            <a:r>
              <a:rPr kumimoji="0" lang="en-US" sz="54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S PGothic" pitchFamily="34" charset="-128"/>
                <a:cs typeface="Segoe UI" pitchFamily="34" charset="0"/>
              </a:rPr>
              <a:t>, and nothing more.</a:t>
            </a:r>
            <a:r>
              <a:rPr kumimoji="0" lang="en-US" sz="7200" b="0" i="0" u="none" strike="noStrike" kern="1200" cap="none" spc="-102" normalizeH="0" baseline="0" noProof="0" dirty="0">
                <a:ln w="3175">
                  <a:noFill/>
                </a:ln>
                <a:gradFill>
                  <a:gsLst>
                    <a:gs pos="1250">
                      <a:schemeClr val="accent2"/>
                    </a:gs>
                    <a:gs pos="100000">
                      <a:schemeClr val="accent2"/>
                    </a:gs>
                  </a:gsLst>
                  <a:lin ang="5400000" scaled="0"/>
                </a:gradFill>
                <a:effectLst/>
                <a:uLnTx/>
                <a:uFillTx/>
                <a:latin typeface="Arial" panose="020B0604020202020204" pitchFamily="34" charset="0"/>
                <a:ea typeface="MS PGothic" pitchFamily="34" charset="-128"/>
                <a:cs typeface="Arial" panose="020B0604020202020204" pitchFamily="34" charset="0"/>
              </a:rPr>
              <a:t>”</a:t>
            </a:r>
          </a:p>
        </p:txBody>
      </p:sp>
    </p:spTree>
    <p:extLst>
      <p:ext uri="{BB962C8B-B14F-4D97-AF65-F5344CB8AC3E}">
        <p14:creationId xmlns:p14="http://schemas.microsoft.com/office/powerpoint/2010/main" val="8208842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it-IT" sz="6000" b="0" i="0" u="none" strike="noStrike" kern="1200" cap="none" spc="-100" normalizeH="0" baseline="0" noProof="0" dirty="0">
              <a:ln w="3175">
                <a:noFill/>
              </a:ln>
              <a:solidFill>
                <a:schemeClr val="bg1"/>
              </a:solidFill>
              <a:effectLst/>
              <a:uLnTx/>
              <a:uFillTx/>
              <a:latin typeface="+mj-lt"/>
              <a:ea typeface="MS PGothic" pitchFamily="34" charset="-128"/>
              <a:cs typeface="Segoe UI" pitchFamily="34" charset="0"/>
            </a:endParaRPr>
          </a:p>
        </p:txBody>
      </p:sp>
      <p:sp>
        <p:nvSpPr>
          <p:cNvPr id="3" name="Title 1"/>
          <p:cNvSpPr txBox="1">
            <a:spLocks/>
          </p:cNvSpPr>
          <p:nvPr/>
        </p:nvSpPr>
        <p:spPr>
          <a:xfrm>
            <a:off x="1189039" y="2125663"/>
            <a:ext cx="8792088" cy="1215893"/>
          </a:xfrm>
          <a:prstGeom prst="rect">
            <a:avLst/>
          </a:prstGeom>
        </p:spPr>
        <p:txBody>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r>
              <a:rPr kumimoji="0" lang="en-US" sz="8000" b="0" i="0" u="none" strike="noStrike" kern="1200" cap="none" spc="-102" normalizeH="0" baseline="0" noProof="0" dirty="0">
                <a:ln w="3175">
                  <a:noFill/>
                </a:ln>
                <a:solidFill>
                  <a:schemeClr val="accent2"/>
                </a:solidFill>
                <a:effectLst/>
                <a:uLnTx/>
                <a:uFillTx/>
                <a:latin typeface="Arial" panose="020B0604020202020204" pitchFamily="34" charset="0"/>
                <a:ea typeface="MS PGothic" pitchFamily="34" charset="-128"/>
                <a:cs typeface="Arial" panose="020B0604020202020204" pitchFamily="34" charset="0"/>
              </a:rPr>
              <a:t>“</a:t>
            </a:r>
            <a:r>
              <a:rPr kumimoji="0" lang="en-US" sz="54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S PGothic" pitchFamily="34" charset="-128"/>
                <a:cs typeface="Segoe UI" pitchFamily="34" charset="0"/>
              </a:rPr>
              <a:t>We need server configuration</a:t>
            </a:r>
            <a:endParaRPr kumimoji="0" lang="en-US" sz="72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Arial" panose="020B0604020202020204" pitchFamily="34" charset="0"/>
              <a:ea typeface="MS PGothic" pitchFamily="34" charset="-128"/>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056" y="2517421"/>
            <a:ext cx="2058708" cy="4465814"/>
          </a:xfrm>
          <a:prstGeom prst="rect">
            <a:avLst/>
          </a:prstGeom>
        </p:spPr>
      </p:pic>
      <p:sp>
        <p:nvSpPr>
          <p:cNvPr id="6" name="Title 1"/>
          <p:cNvSpPr txBox="1">
            <a:spLocks/>
          </p:cNvSpPr>
          <p:nvPr/>
        </p:nvSpPr>
        <p:spPr>
          <a:xfrm>
            <a:off x="1498132" y="3008536"/>
            <a:ext cx="8199660" cy="1215893"/>
          </a:xfrm>
          <a:prstGeom prst="rect">
            <a:avLst/>
          </a:prstGeom>
        </p:spPr>
        <p:txBody>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r>
              <a:rPr kumimoji="0" lang="en-US" sz="5400" b="1"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S PGothic" pitchFamily="34" charset="-128"/>
                <a:cs typeface="Segoe UI" pitchFamily="34" charset="0"/>
              </a:rPr>
              <a:t>optimized for the cloud</a:t>
            </a:r>
            <a:r>
              <a:rPr kumimoji="0" lang="en-US" sz="54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S PGothic" pitchFamily="34" charset="-128"/>
                <a:cs typeface="Segoe UI" pitchFamily="34" charset="0"/>
              </a:rPr>
              <a:t>.</a:t>
            </a:r>
            <a:r>
              <a:rPr kumimoji="0" lang="en-US" sz="7200" b="0" i="0" u="none" strike="noStrike" kern="1200" cap="none" spc="-102" normalizeH="0" baseline="0" noProof="0" dirty="0">
                <a:ln w="3175">
                  <a:noFill/>
                </a:ln>
                <a:solidFill>
                  <a:schemeClr val="accent2"/>
                </a:solidFill>
                <a:effectLst/>
                <a:uLnTx/>
                <a:uFillTx/>
                <a:latin typeface="Arial" panose="020B0604020202020204" pitchFamily="34" charset="0"/>
                <a:ea typeface="MS PGothic" pitchFamily="34" charset="-128"/>
                <a:cs typeface="Arial" panose="020B0604020202020204" pitchFamily="34" charset="0"/>
              </a:rPr>
              <a:t>”</a:t>
            </a:r>
          </a:p>
        </p:txBody>
      </p:sp>
    </p:spTree>
    <p:extLst>
      <p:ext uri="{BB962C8B-B14F-4D97-AF65-F5344CB8AC3E}">
        <p14:creationId xmlns:p14="http://schemas.microsoft.com/office/powerpoint/2010/main" val="13662149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next step in the journey…</a:t>
            </a:r>
          </a:p>
        </p:txBody>
      </p:sp>
      <p:grpSp>
        <p:nvGrpSpPr>
          <p:cNvPr id="14" name="Group 13"/>
          <p:cNvGrpSpPr/>
          <p:nvPr/>
        </p:nvGrpSpPr>
        <p:grpSpPr>
          <a:xfrm>
            <a:off x="6548631" y="5508438"/>
            <a:ext cx="1826094" cy="970976"/>
            <a:chOff x="6548631" y="5508438"/>
            <a:chExt cx="1826094" cy="970976"/>
          </a:xfrm>
        </p:grpSpPr>
        <p:sp>
          <p:nvSpPr>
            <p:cNvPr id="6" name="Rectangle 5"/>
            <p:cNvSpPr/>
            <p:nvPr/>
          </p:nvSpPr>
          <p:spPr bwMode="auto">
            <a:xfrm>
              <a:off x="6548631" y="5974279"/>
              <a:ext cx="1826094" cy="50513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Nano Server</a:t>
              </a:r>
            </a:p>
          </p:txBody>
        </p:sp>
        <p:sp>
          <p:nvSpPr>
            <p:cNvPr id="7" name="Rectangle 6"/>
            <p:cNvSpPr/>
            <p:nvPr/>
          </p:nvSpPr>
          <p:spPr bwMode="auto">
            <a:xfrm>
              <a:off x="6548632" y="5508438"/>
              <a:ext cx="430682" cy="43068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p:cNvSpPr/>
            <p:nvPr/>
          </p:nvSpPr>
          <p:spPr bwMode="auto">
            <a:xfrm>
              <a:off x="7013768" y="5512658"/>
              <a:ext cx="430682" cy="43068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p:nvSpPr>
          <p:spPr bwMode="auto">
            <a:xfrm>
              <a:off x="7478906" y="5512658"/>
              <a:ext cx="430682" cy="43068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12"/>
            <p:cNvSpPr/>
            <p:nvPr/>
          </p:nvSpPr>
          <p:spPr bwMode="auto">
            <a:xfrm>
              <a:off x="7944042" y="5508438"/>
              <a:ext cx="430682" cy="43068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3" name="Group 52"/>
          <p:cNvGrpSpPr/>
          <p:nvPr/>
        </p:nvGrpSpPr>
        <p:grpSpPr>
          <a:xfrm>
            <a:off x="462019" y="1217038"/>
            <a:ext cx="8871625" cy="1181862"/>
            <a:chOff x="446779" y="1217038"/>
            <a:chExt cx="8871625" cy="1181862"/>
          </a:xfrm>
        </p:grpSpPr>
        <p:grpSp>
          <p:nvGrpSpPr>
            <p:cNvPr id="32" name="Group 31"/>
            <p:cNvGrpSpPr/>
            <p:nvPr/>
          </p:nvGrpSpPr>
          <p:grpSpPr>
            <a:xfrm>
              <a:off x="446779" y="1395206"/>
              <a:ext cx="437141" cy="434418"/>
              <a:chOff x="228600" y="1219200"/>
              <a:chExt cx="685800" cy="685800"/>
            </a:xfrm>
          </p:grpSpPr>
          <p:sp>
            <p:nvSpPr>
              <p:cNvPr id="3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4" name="Oval 3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44" name="TextBox 43"/>
            <p:cNvSpPr txBox="1"/>
            <p:nvPr/>
          </p:nvSpPr>
          <p:spPr>
            <a:xfrm>
              <a:off x="970338" y="1217038"/>
              <a:ext cx="8348066" cy="1181862"/>
            </a:xfrm>
            <a:prstGeom prst="rect">
              <a:avLst/>
            </a:prstGeom>
            <a:noFill/>
          </p:spPr>
          <p:txBody>
            <a:bodyPr wrap="square" lIns="182880" tIns="146304" rIns="182880" bIns="146304" rtlCol="0">
              <a:spAutoFit/>
            </a:bodyPr>
            <a:lstStyle/>
            <a:p>
              <a:pPr marL="0" marR="0" lvl="0" indent="0" defTabSz="931863" eaLnBrk="1" fontAlgn="base" latinLnBrk="0" hangingPunct="1">
                <a:lnSpc>
                  <a:spcPct val="90000"/>
                </a:lnSpc>
                <a:spcBef>
                  <a:spcPct val="20000"/>
                </a:spcBef>
                <a:spcAft>
                  <a:spcPct val="0"/>
                </a:spcAft>
                <a:buClrTx/>
                <a:buSzPct val="90000"/>
                <a:buFontTx/>
                <a:buNone/>
                <a:tabLst/>
                <a:defRPr/>
              </a:pPr>
              <a:r>
                <a:rPr kumimoji="0" lang="en-US" sz="3200" b="1" i="0" u="none" strike="noStrike" kern="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rPr>
                <a:t>Nano Server: </a:t>
              </a:r>
              <a:r>
                <a:rPr kumimoji="0" lang="en-US" sz="3200" b="0" i="0" u="none" strike="noStrike" kern="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rPr>
                <a:t>A new headless, 64-bit only, deployment option for Windows Server</a:t>
              </a:r>
            </a:p>
          </p:txBody>
        </p:sp>
      </p:grpSp>
      <p:grpSp>
        <p:nvGrpSpPr>
          <p:cNvPr id="15" name="Group 14"/>
          <p:cNvGrpSpPr/>
          <p:nvPr/>
        </p:nvGrpSpPr>
        <p:grpSpPr>
          <a:xfrm>
            <a:off x="8405308" y="3023033"/>
            <a:ext cx="1823273" cy="3456383"/>
            <a:chOff x="8405308" y="3023033"/>
            <a:chExt cx="1823273" cy="3456383"/>
          </a:xfrm>
        </p:grpSpPr>
        <p:sp>
          <p:nvSpPr>
            <p:cNvPr id="18" name="Rectangle 17"/>
            <p:cNvSpPr/>
            <p:nvPr/>
          </p:nvSpPr>
          <p:spPr bwMode="auto">
            <a:xfrm>
              <a:off x="8405308" y="3486867"/>
              <a:ext cx="1823273" cy="299254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Server</a:t>
              </a:r>
              <a:b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Core</a:t>
              </a:r>
            </a:p>
          </p:txBody>
        </p:sp>
        <p:sp>
          <p:nvSpPr>
            <p:cNvPr id="19" name="Rectangle 18"/>
            <p:cNvSpPr/>
            <p:nvPr/>
          </p:nvSpPr>
          <p:spPr bwMode="auto">
            <a:xfrm>
              <a:off x="8414098" y="3023034"/>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ectangle 19"/>
            <p:cNvSpPr/>
            <p:nvPr/>
          </p:nvSpPr>
          <p:spPr bwMode="auto">
            <a:xfrm>
              <a:off x="8875365" y="3023034"/>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20"/>
            <p:cNvSpPr/>
            <p:nvPr/>
          </p:nvSpPr>
          <p:spPr bwMode="auto">
            <a:xfrm>
              <a:off x="9336633" y="3023034"/>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21"/>
            <p:cNvSpPr/>
            <p:nvPr/>
          </p:nvSpPr>
          <p:spPr bwMode="auto">
            <a:xfrm>
              <a:off x="9797899" y="3023033"/>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4" name="Group 53"/>
          <p:cNvGrpSpPr/>
          <p:nvPr/>
        </p:nvGrpSpPr>
        <p:grpSpPr>
          <a:xfrm>
            <a:off x="462019" y="2247793"/>
            <a:ext cx="8721828" cy="1864998"/>
            <a:chOff x="446779" y="2247793"/>
            <a:chExt cx="8721828" cy="1864998"/>
          </a:xfrm>
        </p:grpSpPr>
        <p:grpSp>
          <p:nvGrpSpPr>
            <p:cNvPr id="35" name="Group 34"/>
            <p:cNvGrpSpPr/>
            <p:nvPr/>
          </p:nvGrpSpPr>
          <p:grpSpPr>
            <a:xfrm>
              <a:off x="446779" y="2481935"/>
              <a:ext cx="437141" cy="434418"/>
              <a:chOff x="228600" y="1219200"/>
              <a:chExt cx="685800" cy="685800"/>
            </a:xfrm>
          </p:grpSpPr>
          <p:sp>
            <p:nvSpPr>
              <p:cNvPr id="3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7" name="Oval 3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47" name="TextBox 46"/>
            <p:cNvSpPr txBox="1"/>
            <p:nvPr/>
          </p:nvSpPr>
          <p:spPr>
            <a:xfrm>
              <a:off x="970338" y="2247793"/>
              <a:ext cx="8198269" cy="1864998"/>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rPr>
                <a:t>Deep refactoring with cloud emphasis</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Cloud fabric &amp; infrastructure (clustering, storage, networking)</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Born-in-the-cloud applications (PaaS v2, ASP.NET v5)</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VMs &amp; Containers (Hyper-V &amp; Docker)</a:t>
              </a:r>
            </a:p>
          </p:txBody>
        </p:sp>
      </p:grpSp>
      <p:grpSp>
        <p:nvGrpSpPr>
          <p:cNvPr id="16" name="Group 15"/>
          <p:cNvGrpSpPr/>
          <p:nvPr/>
        </p:nvGrpSpPr>
        <p:grpSpPr>
          <a:xfrm>
            <a:off x="10259164" y="1371600"/>
            <a:ext cx="1823275" cy="5107815"/>
            <a:chOff x="10259164" y="1371600"/>
            <a:chExt cx="1823275" cy="5107815"/>
          </a:xfrm>
        </p:grpSpPr>
        <p:sp>
          <p:nvSpPr>
            <p:cNvPr id="23" name="Rectangle 22"/>
            <p:cNvSpPr/>
            <p:nvPr/>
          </p:nvSpPr>
          <p:spPr bwMode="auto">
            <a:xfrm>
              <a:off x="10259166" y="1828654"/>
              <a:ext cx="1823273" cy="465076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Server</a:t>
              </a:r>
              <a:b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with a desktop experience</a:t>
              </a:r>
            </a:p>
          </p:txBody>
        </p:sp>
        <p:sp>
          <p:nvSpPr>
            <p:cNvPr id="24" name="Rectangle 23"/>
            <p:cNvSpPr/>
            <p:nvPr/>
          </p:nvSpPr>
          <p:spPr bwMode="auto">
            <a:xfrm>
              <a:off x="10259164" y="1371601"/>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p:cNvSpPr/>
            <p:nvPr/>
          </p:nvSpPr>
          <p:spPr bwMode="auto">
            <a:xfrm>
              <a:off x="10720433" y="1371601"/>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ectangle 25"/>
            <p:cNvSpPr/>
            <p:nvPr/>
          </p:nvSpPr>
          <p:spPr bwMode="auto">
            <a:xfrm>
              <a:off x="11181700" y="1371601"/>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ectangle 26"/>
            <p:cNvSpPr/>
            <p:nvPr/>
          </p:nvSpPr>
          <p:spPr bwMode="auto">
            <a:xfrm>
              <a:off x="11642966" y="1371600"/>
              <a:ext cx="430682" cy="430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5" name="Group 54"/>
          <p:cNvGrpSpPr/>
          <p:nvPr/>
        </p:nvGrpSpPr>
        <p:grpSpPr>
          <a:xfrm>
            <a:off x="462019" y="3867930"/>
            <a:ext cx="7121797" cy="2542106"/>
            <a:chOff x="446779" y="3867930"/>
            <a:chExt cx="7121797" cy="2542106"/>
          </a:xfrm>
        </p:grpSpPr>
        <p:grpSp>
          <p:nvGrpSpPr>
            <p:cNvPr id="38" name="Group 37"/>
            <p:cNvGrpSpPr/>
            <p:nvPr/>
          </p:nvGrpSpPr>
          <p:grpSpPr>
            <a:xfrm>
              <a:off x="446779" y="4085860"/>
              <a:ext cx="437141" cy="434418"/>
              <a:chOff x="228600" y="1219200"/>
              <a:chExt cx="685800" cy="685800"/>
            </a:xfrm>
          </p:grpSpPr>
          <p:sp>
            <p:nvSpPr>
              <p:cNvPr id="39"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0" name="Oval 39"/>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48" name="TextBox 47"/>
            <p:cNvSpPr txBox="1"/>
            <p:nvPr/>
          </p:nvSpPr>
          <p:spPr>
            <a:xfrm>
              <a:off x="970338" y="3867930"/>
              <a:ext cx="6598238" cy="2542106"/>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gradFill>
                    <a:gsLst>
                      <a:gs pos="1250">
                        <a:schemeClr val="tx1"/>
                      </a:gs>
                      <a:gs pos="99000">
                        <a:schemeClr val="tx1"/>
                      </a:gs>
                    </a:gsLst>
                    <a:lin ang="5400000" scaled="0"/>
                  </a:gradFill>
                  <a:effectLst/>
                  <a:uLnTx/>
                  <a:uFillTx/>
                  <a:latin typeface="+mj-lt"/>
                  <a:ea typeface="MS PGothic" pitchFamily="34" charset="-128"/>
                </a:rPr>
                <a:t>Extend the Server Core pattern</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Roles &amp; features live outside of Nano Server</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No binaries or metadata in OS image</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Standalone packages install like apps</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Full driver support</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000" b="0" i="0" u="none" strike="noStrike" kern="0" cap="none" spc="0" normalizeH="0" baseline="0" noProof="0" dirty="0">
                  <a:ln>
                    <a:noFill/>
                  </a:ln>
                  <a:gradFill>
                    <a:gsLst>
                      <a:gs pos="1250">
                        <a:schemeClr val="tx1"/>
                      </a:gs>
                      <a:gs pos="100000">
                        <a:schemeClr val="tx1"/>
                      </a:gs>
                    </a:gsLst>
                    <a:lin ang="5400000" scaled="0"/>
                  </a:gradFill>
                  <a:effectLst/>
                  <a:uLnTx/>
                  <a:uFillTx/>
                  <a:ea typeface="MS PGothic" pitchFamily="34" charset="-128"/>
                </a:rPr>
                <a:t>Antimalware</a:t>
              </a:r>
            </a:p>
          </p:txBody>
        </p:sp>
      </p:grpSp>
    </p:spTree>
    <p:extLst>
      <p:ext uri="{BB962C8B-B14F-4D97-AF65-F5344CB8AC3E}">
        <p14:creationId xmlns:p14="http://schemas.microsoft.com/office/powerpoint/2010/main" val="3215591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Nano Server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296" y="2532661"/>
            <a:ext cx="2058708" cy="4465814"/>
          </a:xfrm>
          <a:prstGeom prst="rect">
            <a:avLst/>
          </a:prstGeom>
        </p:spPr>
      </p:pic>
      <p:grpSp>
        <p:nvGrpSpPr>
          <p:cNvPr id="9" name="Group 8"/>
          <p:cNvGrpSpPr/>
          <p:nvPr/>
        </p:nvGrpSpPr>
        <p:grpSpPr>
          <a:xfrm>
            <a:off x="441844" y="2399994"/>
            <a:ext cx="10136818" cy="1920526"/>
            <a:chOff x="441844" y="1088141"/>
            <a:chExt cx="10136818" cy="1920526"/>
          </a:xfrm>
        </p:grpSpPr>
        <p:grpSp>
          <p:nvGrpSpPr>
            <p:cNvPr id="11" name="Group 10"/>
            <p:cNvGrpSpPr/>
            <p:nvPr/>
          </p:nvGrpSpPr>
          <p:grpSpPr>
            <a:xfrm>
              <a:off x="441844" y="1334246"/>
              <a:ext cx="437141" cy="434418"/>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5" name="TextBox 4"/>
            <p:cNvSpPr txBox="1"/>
            <p:nvPr/>
          </p:nvSpPr>
          <p:spPr>
            <a:xfrm>
              <a:off x="989548" y="1088141"/>
              <a:ext cx="9589114" cy="1920526"/>
            </a:xfrm>
            <a:prstGeom prst="rect">
              <a:avLst/>
            </a:prstGeom>
            <a:noFill/>
          </p:spPr>
          <p:txBody>
            <a:bodyPr wrap="square" lIns="182880" tIns="146304" rIns="182880" bIns="146304" rtlCol="0">
              <a:spAutoFit/>
            </a:bodyPr>
            <a:lstStyle/>
            <a:p>
              <a:r>
                <a:rPr lang="en-US" sz="4000" dirty="0">
                  <a:gradFill>
                    <a:gsLst>
                      <a:gs pos="1250">
                        <a:schemeClr val="tx1"/>
                      </a:gs>
                      <a:gs pos="99000">
                        <a:schemeClr val="tx1"/>
                      </a:gs>
                    </a:gsLst>
                    <a:lin ang="5400000" scaled="0"/>
                  </a:gradFill>
                  <a:latin typeface="+mj-lt"/>
                  <a:ea typeface="MS PGothic" pitchFamily="34" charset="-128"/>
                </a:rPr>
                <a:t>Zero-footprint model </a:t>
              </a:r>
            </a:p>
            <a:p>
              <a:pPr marL="228600" lvl="1" indent="-228600" defTabSz="931863" fontAlgn="base">
                <a:lnSpc>
                  <a:spcPct val="90000"/>
                </a:lnSpc>
                <a:spcBef>
                  <a:spcPct val="20000"/>
                </a:spcBef>
                <a:spcAft>
                  <a:spcPct val="0"/>
                </a:spcAft>
                <a:buSzPct val="90000"/>
                <a:buFont typeface="Arial" panose="020B0604020202020204" pitchFamily="34" charset="0"/>
                <a:buChar char="•"/>
              </a:pPr>
              <a:r>
                <a:rPr lang="en-US" sz="2000" dirty="0">
                  <a:gradFill>
                    <a:gsLst>
                      <a:gs pos="1250">
                        <a:schemeClr val="tx1"/>
                      </a:gs>
                      <a:gs pos="100000">
                        <a:schemeClr val="tx1"/>
                      </a:gs>
                    </a:gsLst>
                    <a:lin ang="5400000" scaled="0"/>
                  </a:gradFill>
                  <a:ea typeface="MS PGothic" pitchFamily="34" charset="-128"/>
                </a:rPr>
                <a:t>Server roles and optional features live outside of Nano Server</a:t>
              </a:r>
            </a:p>
            <a:p>
              <a:pPr marL="228600" lvl="1" indent="-228600" defTabSz="931863" fontAlgn="base">
                <a:lnSpc>
                  <a:spcPct val="90000"/>
                </a:lnSpc>
                <a:spcBef>
                  <a:spcPct val="20000"/>
                </a:spcBef>
                <a:spcAft>
                  <a:spcPct val="0"/>
                </a:spcAft>
                <a:buSzPct val="90000"/>
                <a:buFont typeface="Arial" panose="020B0604020202020204" pitchFamily="34" charset="0"/>
                <a:buChar char="•"/>
              </a:pPr>
              <a:r>
                <a:rPr lang="en-US" sz="2000" dirty="0">
                  <a:gradFill>
                    <a:gsLst>
                      <a:gs pos="1250">
                        <a:schemeClr val="tx1"/>
                      </a:gs>
                      <a:gs pos="100000">
                        <a:schemeClr val="tx1"/>
                      </a:gs>
                    </a:gsLst>
                    <a:lin ang="5400000" scaled="0"/>
                  </a:gradFill>
                  <a:ea typeface="MS PGothic" pitchFamily="34" charset="-128"/>
                </a:rPr>
                <a:t>Standalone packages that install like applications, from local/cloud repositories</a:t>
              </a:r>
            </a:p>
            <a:p>
              <a:pPr>
                <a:lnSpc>
                  <a:spcPct val="90000"/>
                </a:lnSpc>
                <a:spcAft>
                  <a:spcPts val="600"/>
                </a:spcAft>
              </a:pPr>
              <a:endParaRPr lang="en-US" sz="2400" dirty="0" err="1">
                <a:gradFill>
                  <a:gsLst>
                    <a:gs pos="2917">
                      <a:schemeClr val="tx1"/>
                    </a:gs>
                    <a:gs pos="30000">
                      <a:schemeClr val="tx1"/>
                    </a:gs>
                  </a:gsLst>
                  <a:lin ang="5400000" scaled="0"/>
                </a:gradFill>
              </a:endParaRPr>
            </a:p>
          </p:txBody>
        </p:sp>
      </p:grpSp>
      <p:grpSp>
        <p:nvGrpSpPr>
          <p:cNvPr id="10" name="Group 9"/>
          <p:cNvGrpSpPr/>
          <p:nvPr/>
        </p:nvGrpSpPr>
        <p:grpSpPr>
          <a:xfrm>
            <a:off x="441844" y="3772456"/>
            <a:ext cx="8078110" cy="1588127"/>
            <a:chOff x="441844" y="2460603"/>
            <a:chExt cx="8078110" cy="1588127"/>
          </a:xfrm>
        </p:grpSpPr>
        <p:grpSp>
          <p:nvGrpSpPr>
            <p:cNvPr id="16" name="Group 15"/>
            <p:cNvGrpSpPr/>
            <p:nvPr/>
          </p:nvGrpSpPr>
          <p:grpSpPr>
            <a:xfrm>
              <a:off x="441844" y="2695295"/>
              <a:ext cx="437141" cy="434418"/>
              <a:chOff x="228600" y="1219200"/>
              <a:chExt cx="685800" cy="685800"/>
            </a:xfrm>
          </p:grpSpPr>
          <p:sp>
            <p:nvSpPr>
              <p:cNvPr id="18"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9" name="Oval 18"/>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6" name="TextBox 5"/>
            <p:cNvSpPr txBox="1"/>
            <p:nvPr/>
          </p:nvSpPr>
          <p:spPr>
            <a:xfrm>
              <a:off x="973782" y="2460603"/>
              <a:ext cx="7546172" cy="1588127"/>
            </a:xfrm>
            <a:prstGeom prst="rect">
              <a:avLst/>
            </a:prstGeom>
            <a:noFill/>
          </p:spPr>
          <p:txBody>
            <a:bodyPr wrap="square" lIns="182880" tIns="146304" rIns="182880" bIns="146304" rtlCol="0">
              <a:spAutoFit/>
            </a:bodyPr>
            <a:lstStyle/>
            <a:p>
              <a:r>
                <a:rPr lang="en-US" sz="4000" dirty="0">
                  <a:gradFill>
                    <a:gsLst>
                      <a:gs pos="1250">
                        <a:schemeClr val="tx1"/>
                      </a:gs>
                      <a:gs pos="99000">
                        <a:schemeClr val="tx1"/>
                      </a:gs>
                    </a:gsLst>
                    <a:lin ang="5400000" scaled="0"/>
                  </a:gradFill>
                  <a:latin typeface="+mj-lt"/>
                  <a:ea typeface="MS PGothic" pitchFamily="34" charset="-128"/>
                </a:rPr>
                <a:t>Key roles and features</a:t>
              </a:r>
            </a:p>
            <a:p>
              <a:pPr marL="228600" lvl="1" indent="-228600" defTabSz="931863" fontAlgn="base">
                <a:lnSpc>
                  <a:spcPct val="90000"/>
                </a:lnSpc>
                <a:spcBef>
                  <a:spcPct val="20000"/>
                </a:spcBef>
                <a:spcAft>
                  <a:spcPct val="0"/>
                </a:spcAft>
                <a:buSzPct val="90000"/>
                <a:buFont typeface="Arial" panose="020B0604020202020204" pitchFamily="34" charset="0"/>
                <a:buChar char="•"/>
              </a:pPr>
              <a:r>
                <a:rPr lang="en-US" sz="2000" dirty="0">
                  <a:gradFill>
                    <a:gsLst>
                      <a:gs pos="1250">
                        <a:schemeClr val="tx1"/>
                      </a:gs>
                      <a:gs pos="100000">
                        <a:schemeClr val="tx1"/>
                      </a:gs>
                    </a:gsLst>
                    <a:lin ang="5400000" scaled="0"/>
                  </a:gradFill>
                  <a:ea typeface="MS PGothic" pitchFamily="34" charset="-128"/>
                </a:rPr>
                <a:t>Hyper-V, Storage (</a:t>
              </a:r>
              <a:r>
                <a:rPr lang="en-US" sz="2000" dirty="0" err="1">
                  <a:gradFill>
                    <a:gsLst>
                      <a:gs pos="1250">
                        <a:schemeClr val="tx1"/>
                      </a:gs>
                      <a:gs pos="100000">
                        <a:schemeClr val="tx1"/>
                      </a:gs>
                    </a:gsLst>
                    <a:lin ang="5400000" scaled="0"/>
                  </a:gradFill>
                  <a:ea typeface="MS PGothic" pitchFamily="34" charset="-128"/>
                </a:rPr>
                <a:t>SoFS</a:t>
              </a:r>
              <a:r>
                <a:rPr lang="en-US" sz="2000" dirty="0">
                  <a:gradFill>
                    <a:gsLst>
                      <a:gs pos="1250">
                        <a:schemeClr val="tx1"/>
                      </a:gs>
                      <a:gs pos="100000">
                        <a:schemeClr val="tx1"/>
                      </a:gs>
                    </a:gsLst>
                    <a:lin ang="5400000" scaled="0"/>
                  </a:gradFill>
                  <a:ea typeface="MS PGothic" pitchFamily="34" charset="-128"/>
                </a:rPr>
                <a:t>), Networking (DNS), Clustering</a:t>
              </a:r>
            </a:p>
            <a:p>
              <a:pPr marL="228600" lvl="1" indent="-228600" defTabSz="931863" fontAlgn="base">
                <a:lnSpc>
                  <a:spcPct val="90000"/>
                </a:lnSpc>
                <a:spcBef>
                  <a:spcPct val="20000"/>
                </a:spcBef>
                <a:spcAft>
                  <a:spcPct val="0"/>
                </a:spcAft>
                <a:buSzPct val="90000"/>
                <a:buFont typeface="Arial" panose="020B0604020202020204" pitchFamily="34" charset="0"/>
                <a:buChar char="•"/>
              </a:pPr>
              <a:r>
                <a:rPr lang="en-US" sz="2000" dirty="0">
                  <a:gradFill>
                    <a:gsLst>
                      <a:gs pos="1250">
                        <a:schemeClr val="tx1"/>
                      </a:gs>
                      <a:gs pos="100000">
                        <a:schemeClr val="tx1"/>
                      </a:gs>
                    </a:gsLst>
                    <a:lin ang="5400000" scaled="0"/>
                  </a:gradFill>
                  <a:ea typeface="MS PGothic" pitchFamily="34" charset="-128"/>
                </a:rPr>
                <a:t>Core CLR, ASP.NET 5 and PaaS</a:t>
              </a:r>
            </a:p>
          </p:txBody>
        </p:sp>
      </p:grpSp>
      <p:grpSp>
        <p:nvGrpSpPr>
          <p:cNvPr id="12" name="Group 11"/>
          <p:cNvGrpSpPr/>
          <p:nvPr/>
        </p:nvGrpSpPr>
        <p:grpSpPr>
          <a:xfrm>
            <a:off x="441844" y="5143866"/>
            <a:ext cx="9581346" cy="849463"/>
            <a:chOff x="441844" y="3832013"/>
            <a:chExt cx="9581346" cy="849463"/>
          </a:xfrm>
        </p:grpSpPr>
        <p:grpSp>
          <p:nvGrpSpPr>
            <p:cNvPr id="21" name="Group 20"/>
            <p:cNvGrpSpPr/>
            <p:nvPr/>
          </p:nvGrpSpPr>
          <p:grpSpPr>
            <a:xfrm>
              <a:off x="441844" y="4009660"/>
              <a:ext cx="437141" cy="434418"/>
              <a:chOff x="228600" y="1219200"/>
              <a:chExt cx="685800" cy="685800"/>
            </a:xfrm>
          </p:grpSpPr>
          <p:sp>
            <p:nvSpPr>
              <p:cNvPr id="2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4" name="Oval 2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7" name="TextBox 6"/>
            <p:cNvSpPr txBox="1"/>
            <p:nvPr/>
          </p:nvSpPr>
          <p:spPr>
            <a:xfrm>
              <a:off x="973783" y="3832013"/>
              <a:ext cx="9049407"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a:gradFill>
                    <a:gsLst>
                      <a:gs pos="1250">
                        <a:schemeClr val="tx1"/>
                      </a:gs>
                      <a:gs pos="99000">
                        <a:schemeClr val="tx1"/>
                      </a:gs>
                    </a:gsLst>
                    <a:lin ang="5400000" scaled="0"/>
                  </a:gradFill>
                  <a:latin typeface="+mj-lt"/>
                  <a:ea typeface="MS PGothic" pitchFamily="34" charset="-128"/>
                </a:rPr>
                <a:t>Full Windows Server driver support</a:t>
              </a:r>
            </a:p>
          </p:txBody>
        </p:sp>
      </p:grpSp>
      <p:grpSp>
        <p:nvGrpSpPr>
          <p:cNvPr id="15" name="Group 14"/>
          <p:cNvGrpSpPr/>
          <p:nvPr/>
        </p:nvGrpSpPr>
        <p:grpSpPr>
          <a:xfrm>
            <a:off x="441844" y="5779664"/>
            <a:ext cx="9929239" cy="911019"/>
            <a:chOff x="441844" y="4467811"/>
            <a:chExt cx="9929239" cy="911019"/>
          </a:xfrm>
        </p:grpSpPr>
        <p:grpSp>
          <p:nvGrpSpPr>
            <p:cNvPr id="25" name="Group 24"/>
            <p:cNvGrpSpPr/>
            <p:nvPr/>
          </p:nvGrpSpPr>
          <p:grpSpPr>
            <a:xfrm>
              <a:off x="441844" y="4709502"/>
              <a:ext cx="437141" cy="434418"/>
              <a:chOff x="228600" y="1219200"/>
              <a:chExt cx="685800" cy="685800"/>
            </a:xfrm>
          </p:grpSpPr>
          <p:sp>
            <p:nvSpPr>
              <p:cNvPr id="2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7" name="Oval 2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0" name="TextBox 19"/>
            <p:cNvSpPr txBox="1"/>
            <p:nvPr/>
          </p:nvSpPr>
          <p:spPr>
            <a:xfrm>
              <a:off x="959068" y="4467811"/>
              <a:ext cx="9412015" cy="911019"/>
            </a:xfrm>
            <a:prstGeom prst="rect">
              <a:avLst/>
            </a:prstGeom>
            <a:noFill/>
          </p:spPr>
          <p:txBody>
            <a:bodyPr wrap="square" lIns="182880" tIns="146304" rIns="182880" bIns="146304" rtlCol="0">
              <a:spAutoFit/>
            </a:bodyPr>
            <a:lstStyle/>
            <a:p>
              <a:r>
                <a:rPr lang="en-US" sz="4000" dirty="0">
                  <a:gradFill>
                    <a:gsLst>
                      <a:gs pos="1250">
                        <a:schemeClr val="tx1"/>
                      </a:gs>
                      <a:gs pos="99000">
                        <a:schemeClr val="tx1"/>
                      </a:gs>
                    </a:gsLst>
                    <a:lin ang="5400000" scaled="0"/>
                  </a:gradFill>
                  <a:latin typeface="+mj-lt"/>
                  <a:ea typeface="MS PGothic" pitchFamily="34" charset="-128"/>
                </a:rPr>
                <a:t>Antimalware available as optional feature</a:t>
              </a:r>
            </a:p>
          </p:txBody>
        </p:sp>
      </p:grpSp>
      <p:grpSp>
        <p:nvGrpSpPr>
          <p:cNvPr id="30" name="Group 29"/>
          <p:cNvGrpSpPr/>
          <p:nvPr/>
        </p:nvGrpSpPr>
        <p:grpSpPr>
          <a:xfrm>
            <a:off x="441844" y="1088141"/>
            <a:ext cx="10136818" cy="1920526"/>
            <a:chOff x="441844" y="1088141"/>
            <a:chExt cx="10136818" cy="1920526"/>
          </a:xfrm>
        </p:grpSpPr>
        <p:grpSp>
          <p:nvGrpSpPr>
            <p:cNvPr id="31" name="Group 30"/>
            <p:cNvGrpSpPr/>
            <p:nvPr/>
          </p:nvGrpSpPr>
          <p:grpSpPr>
            <a:xfrm>
              <a:off x="441844" y="1334246"/>
              <a:ext cx="437141" cy="434418"/>
              <a:chOff x="228600" y="1219200"/>
              <a:chExt cx="685800" cy="685800"/>
            </a:xfrm>
          </p:grpSpPr>
          <p:sp>
            <p:nvSpPr>
              <p:cNvPr id="3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4" name="Oval 3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2" name="TextBox 31"/>
            <p:cNvSpPr txBox="1"/>
            <p:nvPr/>
          </p:nvSpPr>
          <p:spPr>
            <a:xfrm>
              <a:off x="989548" y="1088141"/>
              <a:ext cx="9589114" cy="1920526"/>
            </a:xfrm>
            <a:prstGeom prst="rect">
              <a:avLst/>
            </a:prstGeom>
            <a:noFill/>
          </p:spPr>
          <p:txBody>
            <a:bodyPr wrap="square" lIns="182880" tIns="146304" rIns="182880" bIns="146304" rtlCol="0">
              <a:spAutoFit/>
            </a:bodyPr>
            <a:lstStyle/>
            <a:p>
              <a:r>
                <a:rPr lang="en-US" sz="4000" dirty="0">
                  <a:gradFill>
                    <a:gsLst>
                      <a:gs pos="1250">
                        <a:schemeClr val="tx1"/>
                      </a:gs>
                      <a:gs pos="99000">
                        <a:schemeClr val="tx1"/>
                      </a:gs>
                    </a:gsLst>
                    <a:lin ang="5400000" scaled="0"/>
                  </a:gradFill>
                  <a:latin typeface="+mj-lt"/>
                  <a:ea typeface="MS PGothic" pitchFamily="34" charset="-128"/>
                </a:rPr>
                <a:t>Nano Server is an Installation Option</a:t>
              </a:r>
            </a:p>
            <a:p>
              <a:pPr marL="228600" lvl="1" indent="-228600" defTabSz="931863" fontAlgn="base">
                <a:lnSpc>
                  <a:spcPct val="90000"/>
                </a:lnSpc>
                <a:spcBef>
                  <a:spcPct val="20000"/>
                </a:spcBef>
                <a:spcAft>
                  <a:spcPct val="0"/>
                </a:spcAft>
                <a:buSzPct val="90000"/>
                <a:buFont typeface="Arial" panose="020B0604020202020204" pitchFamily="34" charset="0"/>
                <a:buChar char="•"/>
              </a:pPr>
              <a:r>
                <a:rPr lang="en-US" sz="2000" dirty="0">
                  <a:gradFill>
                    <a:gsLst>
                      <a:gs pos="1250">
                        <a:schemeClr val="tx1"/>
                      </a:gs>
                      <a:gs pos="100000">
                        <a:schemeClr val="tx1"/>
                      </a:gs>
                    </a:gsLst>
                    <a:lin ang="5400000" scaled="0"/>
                  </a:gradFill>
                  <a:ea typeface="MS PGothic" pitchFamily="34" charset="-128"/>
                </a:rPr>
                <a:t>Located on the Windows Server media</a:t>
              </a:r>
            </a:p>
            <a:p>
              <a:pPr marL="228600" lvl="1" indent="-228600" defTabSz="931863" fontAlgn="base">
                <a:lnSpc>
                  <a:spcPct val="90000"/>
                </a:lnSpc>
                <a:spcBef>
                  <a:spcPct val="20000"/>
                </a:spcBef>
                <a:spcAft>
                  <a:spcPct val="0"/>
                </a:spcAft>
                <a:buSzPct val="90000"/>
                <a:buFont typeface="Arial" panose="020B0604020202020204" pitchFamily="34" charset="0"/>
                <a:buChar char="•"/>
              </a:pPr>
              <a:r>
                <a:rPr lang="en-US" sz="2000" dirty="0">
                  <a:gradFill>
                    <a:gsLst>
                      <a:gs pos="1250">
                        <a:schemeClr val="tx1"/>
                      </a:gs>
                      <a:gs pos="100000">
                        <a:schemeClr val="tx1"/>
                      </a:gs>
                    </a:gsLst>
                    <a:lin ang="5400000" scaled="0"/>
                  </a:gradFill>
                  <a:ea typeface="MS PGothic" pitchFamily="34" charset="-128"/>
                </a:rPr>
                <a:t>Must be customized to determine it’s functionality</a:t>
              </a:r>
            </a:p>
            <a:p>
              <a:pPr>
                <a:lnSpc>
                  <a:spcPct val="90000"/>
                </a:lnSpc>
                <a:spcAft>
                  <a:spcPts val="600"/>
                </a:spcAft>
              </a:pPr>
              <a:endParaRPr lang="en-US" sz="2400" dirty="0" err="1">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778688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Nano Server Quick Start</a:t>
            </a:r>
          </a:p>
        </p:txBody>
      </p:sp>
      <p:sp>
        <p:nvSpPr>
          <p:cNvPr id="2" name="Text Placeholder 1"/>
          <p:cNvSpPr>
            <a:spLocks noGrp="1"/>
          </p:cNvSpPr>
          <p:nvPr>
            <p:ph type="body" sz="quarter" idx="10"/>
          </p:nvPr>
        </p:nvSpPr>
        <p:spPr>
          <a:xfrm>
            <a:off x="1021080" y="1212850"/>
            <a:ext cx="10347960" cy="2468368"/>
          </a:xfrm>
        </p:spPr>
        <p:txBody>
          <a:bodyPr/>
          <a:lstStyle/>
          <a:p>
            <a:r>
              <a:rPr lang="en-US" sz="3600" dirty="0"/>
              <a:t>Scripts included in Nano Server folder to make it easy to build a customized Nano Server image</a:t>
            </a:r>
          </a:p>
          <a:p>
            <a:pPr marL="228600" lvl="1" indent="-228600">
              <a:buFont typeface="Arial" panose="020B0604020202020204" pitchFamily="34" charset="0"/>
              <a:buChar char="•"/>
            </a:pPr>
            <a:r>
              <a:rPr lang="en-US" dirty="0"/>
              <a:t>NanoServerImageGenerator.psm1</a:t>
            </a:r>
          </a:p>
          <a:p>
            <a:pPr marL="228600" lvl="1" indent="-228600">
              <a:buFont typeface="Arial" panose="020B0604020202020204" pitchFamily="34" charset="0"/>
              <a:buChar char="•"/>
            </a:pPr>
            <a:r>
              <a:rPr lang="en-US" dirty="0"/>
              <a:t>Convert-WindowsImage.ps1</a:t>
            </a:r>
          </a:p>
          <a:p>
            <a:r>
              <a:rPr lang="en-US" sz="3600" dirty="0"/>
              <a:t>Use scripts to generate a Nano Server image for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296" y="2532661"/>
            <a:ext cx="2058708" cy="4465814"/>
          </a:xfrm>
          <a:prstGeom prst="rect">
            <a:avLst/>
          </a:prstGeom>
        </p:spPr>
      </p:pic>
      <p:grpSp>
        <p:nvGrpSpPr>
          <p:cNvPr id="6" name="Group 5"/>
          <p:cNvGrpSpPr/>
          <p:nvPr/>
        </p:nvGrpSpPr>
        <p:grpSpPr>
          <a:xfrm>
            <a:off x="441844" y="1334246"/>
            <a:ext cx="437141" cy="434418"/>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41844" y="3106775"/>
            <a:ext cx="437141" cy="434418"/>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 name="Group 18"/>
          <p:cNvGrpSpPr/>
          <p:nvPr/>
        </p:nvGrpSpPr>
        <p:grpSpPr>
          <a:xfrm>
            <a:off x="1206768" y="3680140"/>
            <a:ext cx="1902192" cy="738664"/>
            <a:chOff x="1161048" y="3863142"/>
            <a:chExt cx="1902192" cy="738664"/>
          </a:xfrm>
        </p:grpSpPr>
        <p:sp>
          <p:nvSpPr>
            <p:cNvPr id="14" name="Freeform 127"/>
            <p:cNvSpPr>
              <a:spLocks noChangeAspect="1" noEditPoints="1"/>
            </p:cNvSpPr>
            <p:nvPr/>
          </p:nvSpPr>
          <p:spPr bwMode="auto">
            <a:xfrm>
              <a:off x="1161048" y="4010038"/>
              <a:ext cx="576313" cy="444873"/>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gradFill>
                  <a:gsLst>
                    <a:gs pos="2917">
                      <a:schemeClr val="tx1"/>
                    </a:gs>
                    <a:gs pos="100000">
                      <a:schemeClr val="tx1"/>
                    </a:gs>
                  </a:gsLst>
                  <a:lin ang="5400000" scaled="0"/>
                </a:gradFill>
              </a:endParaRPr>
            </a:p>
          </p:txBody>
        </p:sp>
        <p:sp>
          <p:nvSpPr>
            <p:cNvPr id="15" name="TextBox 14"/>
            <p:cNvSpPr txBox="1"/>
            <p:nvPr/>
          </p:nvSpPr>
          <p:spPr>
            <a:xfrm>
              <a:off x="1737361" y="3863142"/>
              <a:ext cx="1325879" cy="738664"/>
            </a:xfrm>
            <a:prstGeom prst="rect">
              <a:avLst/>
            </a:prstGeom>
            <a:noFill/>
          </p:spPr>
          <p:txBody>
            <a:bodyPr wrap="square" lIns="182880" tIns="146304" rIns="182880" bIns="146304" rtlCol="0">
              <a:spAutoFit/>
            </a:bodyPr>
            <a:lstStyle/>
            <a:p>
              <a:pPr marL="0" lvl="1">
                <a:lnSpc>
                  <a:spcPct val="90000"/>
                </a:lnSpc>
                <a:spcAft>
                  <a:spcPts val="600"/>
                </a:spcAft>
              </a:pPr>
              <a:r>
                <a:rPr lang="en-US" sz="1600" b="1" dirty="0">
                  <a:gradFill>
                    <a:gsLst>
                      <a:gs pos="2917">
                        <a:schemeClr val="tx1"/>
                      </a:gs>
                      <a:gs pos="100000">
                        <a:schemeClr val="tx1"/>
                      </a:gs>
                    </a:gsLst>
                    <a:lin ang="5400000" scaled="0"/>
                  </a:gradFill>
                </a:rPr>
                <a:t>PHYSICAL MACHINE</a:t>
              </a:r>
            </a:p>
          </p:txBody>
        </p:sp>
      </p:grpSp>
      <p:grpSp>
        <p:nvGrpSpPr>
          <p:cNvPr id="18" name="Group 17"/>
          <p:cNvGrpSpPr/>
          <p:nvPr/>
        </p:nvGrpSpPr>
        <p:grpSpPr>
          <a:xfrm>
            <a:off x="3713529" y="3680140"/>
            <a:ext cx="1910031" cy="738664"/>
            <a:chOff x="4368849" y="3863142"/>
            <a:chExt cx="1910031" cy="738664"/>
          </a:xfrm>
        </p:grpSpPr>
        <p:sp>
          <p:nvSpPr>
            <p:cNvPr id="16" name="TextBox 15"/>
            <p:cNvSpPr txBox="1"/>
            <p:nvPr/>
          </p:nvSpPr>
          <p:spPr>
            <a:xfrm>
              <a:off x="4823660" y="3863142"/>
              <a:ext cx="1455220" cy="738664"/>
            </a:xfrm>
            <a:prstGeom prst="rect">
              <a:avLst/>
            </a:prstGeom>
            <a:noFill/>
          </p:spPr>
          <p:txBody>
            <a:bodyPr wrap="square" lIns="182880" tIns="146304" rIns="182880" bIns="146304" rtlCol="0">
              <a:spAutoFit/>
            </a:bodyPr>
            <a:lstStyle/>
            <a:p>
              <a:pPr marL="0" lvl="1">
                <a:lnSpc>
                  <a:spcPct val="90000"/>
                </a:lnSpc>
                <a:spcAft>
                  <a:spcPts val="600"/>
                </a:spcAft>
              </a:pPr>
              <a:r>
                <a:rPr lang="en-US" sz="1600" b="1" dirty="0">
                  <a:gradFill>
                    <a:gsLst>
                      <a:gs pos="2917">
                        <a:schemeClr val="tx1"/>
                      </a:gs>
                      <a:gs pos="100000">
                        <a:schemeClr val="tx1"/>
                      </a:gs>
                    </a:gsLst>
                    <a:lin ang="5400000" scaled="0"/>
                  </a:gradFill>
                </a:rPr>
                <a:t>VIRTUAL MACHINE</a:t>
              </a:r>
            </a:p>
          </p:txBody>
        </p:sp>
        <p:sp>
          <p:nvSpPr>
            <p:cNvPr id="17" name="Freeform 6"/>
            <p:cNvSpPr>
              <a:spLocks noChangeAspect="1"/>
            </p:cNvSpPr>
            <p:nvPr/>
          </p:nvSpPr>
          <p:spPr bwMode="auto">
            <a:xfrm>
              <a:off x="4368849" y="3974589"/>
              <a:ext cx="454811" cy="454811"/>
            </a:xfrm>
            <a:custGeom>
              <a:avLst/>
              <a:gdLst>
                <a:gd name="T0" fmla="*/ 1652 w 2261"/>
                <a:gd name="T1" fmla="*/ 822 h 2261"/>
                <a:gd name="T2" fmla="*/ 1652 w 2261"/>
                <a:gd name="T3" fmla="*/ 1075 h 2261"/>
                <a:gd name="T4" fmla="*/ 1432 w 2261"/>
                <a:gd name="T5" fmla="*/ 1075 h 2261"/>
                <a:gd name="T6" fmla="*/ 1432 w 2261"/>
                <a:gd name="T7" fmla="*/ 822 h 2261"/>
                <a:gd name="T8" fmla="*/ 1172 w 2261"/>
                <a:gd name="T9" fmla="*/ 822 h 2261"/>
                <a:gd name="T10" fmla="*/ 1172 w 2261"/>
                <a:gd name="T11" fmla="*/ 602 h 2261"/>
                <a:gd name="T12" fmla="*/ 1432 w 2261"/>
                <a:gd name="T13" fmla="*/ 602 h 2261"/>
                <a:gd name="T14" fmla="*/ 1432 w 2261"/>
                <a:gd name="T15" fmla="*/ 0 h 2261"/>
                <a:gd name="T16" fmla="*/ 830 w 2261"/>
                <a:gd name="T17" fmla="*/ 0 h 2261"/>
                <a:gd name="T18" fmla="*/ 830 w 2261"/>
                <a:gd name="T19" fmla="*/ 602 h 2261"/>
                <a:gd name="T20" fmla="*/ 1082 w 2261"/>
                <a:gd name="T21" fmla="*/ 602 h 2261"/>
                <a:gd name="T22" fmla="*/ 1082 w 2261"/>
                <a:gd name="T23" fmla="*/ 822 h 2261"/>
                <a:gd name="T24" fmla="*/ 830 w 2261"/>
                <a:gd name="T25" fmla="*/ 822 h 2261"/>
                <a:gd name="T26" fmla="*/ 830 w 2261"/>
                <a:gd name="T27" fmla="*/ 1075 h 2261"/>
                <a:gd name="T28" fmla="*/ 603 w 2261"/>
                <a:gd name="T29" fmla="*/ 1075 h 2261"/>
                <a:gd name="T30" fmla="*/ 603 w 2261"/>
                <a:gd name="T31" fmla="*/ 822 h 2261"/>
                <a:gd name="T32" fmla="*/ 0 w 2261"/>
                <a:gd name="T33" fmla="*/ 822 h 2261"/>
                <a:gd name="T34" fmla="*/ 0 w 2261"/>
                <a:gd name="T35" fmla="*/ 1424 h 2261"/>
                <a:gd name="T36" fmla="*/ 253 w 2261"/>
                <a:gd name="T37" fmla="*/ 1424 h 2261"/>
                <a:gd name="T38" fmla="*/ 253 w 2261"/>
                <a:gd name="T39" fmla="*/ 1658 h 2261"/>
                <a:gd name="T40" fmla="*/ 0 w 2261"/>
                <a:gd name="T41" fmla="*/ 1658 h 2261"/>
                <a:gd name="T42" fmla="*/ 0 w 2261"/>
                <a:gd name="T43" fmla="*/ 2261 h 2261"/>
                <a:gd name="T44" fmla="*/ 603 w 2261"/>
                <a:gd name="T45" fmla="*/ 2261 h 2261"/>
                <a:gd name="T46" fmla="*/ 603 w 2261"/>
                <a:gd name="T47" fmla="*/ 1658 h 2261"/>
                <a:gd name="T48" fmla="*/ 350 w 2261"/>
                <a:gd name="T49" fmla="*/ 1658 h 2261"/>
                <a:gd name="T50" fmla="*/ 350 w 2261"/>
                <a:gd name="T51" fmla="*/ 1424 h 2261"/>
                <a:gd name="T52" fmla="*/ 603 w 2261"/>
                <a:gd name="T53" fmla="*/ 1424 h 2261"/>
                <a:gd name="T54" fmla="*/ 603 w 2261"/>
                <a:gd name="T55" fmla="*/ 1172 h 2261"/>
                <a:gd name="T56" fmla="*/ 830 w 2261"/>
                <a:gd name="T57" fmla="*/ 1172 h 2261"/>
                <a:gd name="T58" fmla="*/ 830 w 2261"/>
                <a:gd name="T59" fmla="*/ 1424 h 2261"/>
                <a:gd name="T60" fmla="*/ 1082 w 2261"/>
                <a:gd name="T61" fmla="*/ 1424 h 2261"/>
                <a:gd name="T62" fmla="*/ 1082 w 2261"/>
                <a:gd name="T63" fmla="*/ 1658 h 2261"/>
                <a:gd name="T64" fmla="*/ 830 w 2261"/>
                <a:gd name="T65" fmla="*/ 1658 h 2261"/>
                <a:gd name="T66" fmla="*/ 830 w 2261"/>
                <a:gd name="T67" fmla="*/ 2261 h 2261"/>
                <a:gd name="T68" fmla="*/ 1432 w 2261"/>
                <a:gd name="T69" fmla="*/ 2261 h 2261"/>
                <a:gd name="T70" fmla="*/ 1432 w 2261"/>
                <a:gd name="T71" fmla="*/ 1658 h 2261"/>
                <a:gd name="T72" fmla="*/ 1172 w 2261"/>
                <a:gd name="T73" fmla="*/ 1658 h 2261"/>
                <a:gd name="T74" fmla="*/ 1172 w 2261"/>
                <a:gd name="T75" fmla="*/ 1424 h 2261"/>
                <a:gd name="T76" fmla="*/ 1432 w 2261"/>
                <a:gd name="T77" fmla="*/ 1424 h 2261"/>
                <a:gd name="T78" fmla="*/ 1432 w 2261"/>
                <a:gd name="T79" fmla="*/ 1172 h 2261"/>
                <a:gd name="T80" fmla="*/ 1652 w 2261"/>
                <a:gd name="T81" fmla="*/ 1172 h 2261"/>
                <a:gd name="T82" fmla="*/ 1652 w 2261"/>
                <a:gd name="T83" fmla="*/ 1424 h 2261"/>
                <a:gd name="T84" fmla="*/ 2261 w 2261"/>
                <a:gd name="T85" fmla="*/ 1424 h 2261"/>
                <a:gd name="T86" fmla="*/ 2261 w 2261"/>
                <a:gd name="T87" fmla="*/ 822 h 2261"/>
                <a:gd name="T88" fmla="*/ 1652 w 2261"/>
                <a:gd name="T89" fmla="*/ 822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1" h="2261">
                  <a:moveTo>
                    <a:pt x="1652" y="822"/>
                  </a:moveTo>
                  <a:lnTo>
                    <a:pt x="1652" y="1075"/>
                  </a:lnTo>
                  <a:lnTo>
                    <a:pt x="1432" y="1075"/>
                  </a:lnTo>
                  <a:lnTo>
                    <a:pt x="1432" y="822"/>
                  </a:lnTo>
                  <a:lnTo>
                    <a:pt x="1172" y="822"/>
                  </a:lnTo>
                  <a:lnTo>
                    <a:pt x="1172" y="602"/>
                  </a:lnTo>
                  <a:lnTo>
                    <a:pt x="1432" y="602"/>
                  </a:lnTo>
                  <a:lnTo>
                    <a:pt x="1432" y="0"/>
                  </a:lnTo>
                  <a:lnTo>
                    <a:pt x="830" y="0"/>
                  </a:lnTo>
                  <a:lnTo>
                    <a:pt x="830" y="602"/>
                  </a:lnTo>
                  <a:lnTo>
                    <a:pt x="1082" y="602"/>
                  </a:lnTo>
                  <a:lnTo>
                    <a:pt x="1082" y="822"/>
                  </a:lnTo>
                  <a:lnTo>
                    <a:pt x="830" y="822"/>
                  </a:lnTo>
                  <a:lnTo>
                    <a:pt x="830" y="1075"/>
                  </a:lnTo>
                  <a:lnTo>
                    <a:pt x="603" y="1075"/>
                  </a:lnTo>
                  <a:lnTo>
                    <a:pt x="603" y="822"/>
                  </a:lnTo>
                  <a:lnTo>
                    <a:pt x="0" y="822"/>
                  </a:lnTo>
                  <a:lnTo>
                    <a:pt x="0" y="1424"/>
                  </a:lnTo>
                  <a:lnTo>
                    <a:pt x="253" y="1424"/>
                  </a:lnTo>
                  <a:lnTo>
                    <a:pt x="253" y="1658"/>
                  </a:lnTo>
                  <a:lnTo>
                    <a:pt x="0" y="1658"/>
                  </a:lnTo>
                  <a:lnTo>
                    <a:pt x="0" y="2261"/>
                  </a:lnTo>
                  <a:lnTo>
                    <a:pt x="603" y="2261"/>
                  </a:lnTo>
                  <a:lnTo>
                    <a:pt x="603" y="1658"/>
                  </a:lnTo>
                  <a:lnTo>
                    <a:pt x="350" y="1658"/>
                  </a:lnTo>
                  <a:lnTo>
                    <a:pt x="350" y="1424"/>
                  </a:lnTo>
                  <a:lnTo>
                    <a:pt x="603" y="1424"/>
                  </a:lnTo>
                  <a:lnTo>
                    <a:pt x="603" y="1172"/>
                  </a:lnTo>
                  <a:lnTo>
                    <a:pt x="830" y="1172"/>
                  </a:lnTo>
                  <a:lnTo>
                    <a:pt x="830" y="1424"/>
                  </a:lnTo>
                  <a:lnTo>
                    <a:pt x="1082" y="1424"/>
                  </a:lnTo>
                  <a:lnTo>
                    <a:pt x="1082" y="1658"/>
                  </a:lnTo>
                  <a:lnTo>
                    <a:pt x="830" y="1658"/>
                  </a:lnTo>
                  <a:lnTo>
                    <a:pt x="830" y="2261"/>
                  </a:lnTo>
                  <a:lnTo>
                    <a:pt x="1432" y="2261"/>
                  </a:lnTo>
                  <a:lnTo>
                    <a:pt x="1432" y="1658"/>
                  </a:lnTo>
                  <a:lnTo>
                    <a:pt x="1172" y="1658"/>
                  </a:lnTo>
                  <a:lnTo>
                    <a:pt x="1172" y="1424"/>
                  </a:lnTo>
                  <a:lnTo>
                    <a:pt x="1432" y="1424"/>
                  </a:lnTo>
                  <a:lnTo>
                    <a:pt x="1432" y="1172"/>
                  </a:lnTo>
                  <a:lnTo>
                    <a:pt x="1652" y="1172"/>
                  </a:lnTo>
                  <a:lnTo>
                    <a:pt x="1652" y="1424"/>
                  </a:lnTo>
                  <a:lnTo>
                    <a:pt x="2261" y="1424"/>
                  </a:lnTo>
                  <a:lnTo>
                    <a:pt x="2261" y="822"/>
                  </a:lnTo>
                  <a:lnTo>
                    <a:pt x="1652" y="82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gradFill>
                  <a:gsLst>
                    <a:gs pos="2917">
                      <a:schemeClr val="tx1"/>
                    </a:gs>
                    <a:gs pos="100000">
                      <a:schemeClr val="tx1"/>
                    </a:gs>
                  </a:gsLst>
                  <a:lin ang="5400000" scaled="0"/>
                </a:gradFill>
              </a:endParaRPr>
            </a:p>
          </p:txBody>
        </p:sp>
      </p:grpSp>
      <p:sp>
        <p:nvSpPr>
          <p:cNvPr id="20" name="Text Placeholder 1"/>
          <p:cNvSpPr txBox="1">
            <a:spLocks/>
          </p:cNvSpPr>
          <p:nvPr/>
        </p:nvSpPr>
        <p:spPr>
          <a:xfrm>
            <a:off x="1021080" y="4594530"/>
            <a:ext cx="9129034" cy="1015663"/>
          </a:xfrm>
          <a:prstGeom prst="rect">
            <a:avLst/>
          </a:prstGeom>
        </p:spPr>
        <p:txBody>
          <a:bodyPr vert="horz" wrap="square" lIns="146304" tIns="91440" rIns="146304" bIns="91440" rtlCol="0">
            <a:spAutoFit/>
          </a:bodyPr>
          <a:lstStyle>
            <a:lvl1pPr marL="0" indent="0" algn="l" defTabSz="931863" rtl="0" eaLnBrk="1" fontAlgn="base" hangingPunct="1">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rgbClr val="0000FF"/>
                </a:solidFill>
                <a:latin typeface="Lucida Console" panose="020B0609040504020204" pitchFamily="49" charset="0"/>
              </a:rPr>
              <a:t>New-</a:t>
            </a:r>
            <a:r>
              <a:rPr lang="en-US" sz="2000" dirty="0" err="1">
                <a:solidFill>
                  <a:srgbClr val="0000FF"/>
                </a:solidFill>
                <a:latin typeface="Lucida Console" panose="020B0609040504020204" pitchFamily="49" charset="0"/>
              </a:rPr>
              <a:t>NanoServerImage</a:t>
            </a:r>
            <a:r>
              <a:rPr lang="en-US" sz="2000" dirty="0">
                <a:solidFill>
                  <a:prstClr val="black"/>
                </a:solidFill>
                <a:latin typeface="Lucida Console" panose="020B0609040504020204" pitchFamily="49" charset="0"/>
              </a:rPr>
              <a:t> </a:t>
            </a:r>
            <a:r>
              <a:rPr lang="en-US" sz="2000" dirty="0">
                <a:solidFill>
                  <a:srgbClr val="000080"/>
                </a:solidFill>
                <a:latin typeface="Lucida Console" panose="020B0609040504020204" pitchFamily="49" charset="0"/>
              </a:rPr>
              <a:t>-</a:t>
            </a:r>
            <a:r>
              <a:rPr lang="en-US" sz="2000" dirty="0" err="1">
                <a:solidFill>
                  <a:srgbClr val="000080"/>
                </a:solidFill>
                <a:latin typeface="Lucida Console" panose="020B0609040504020204" pitchFamily="49" charset="0"/>
              </a:rPr>
              <a:t>MediaPath</a:t>
            </a:r>
            <a:r>
              <a:rPr lang="en-US" sz="2000" dirty="0">
                <a:solidFill>
                  <a:prstClr val="black"/>
                </a:solidFill>
                <a:latin typeface="Lucida Console" panose="020B0609040504020204" pitchFamily="49" charset="0"/>
              </a:rPr>
              <a:t> </a:t>
            </a:r>
            <a:r>
              <a:rPr lang="en-US" sz="2000" dirty="0">
                <a:solidFill>
                  <a:srgbClr val="8A2BE2"/>
                </a:solidFill>
                <a:latin typeface="Lucida Console" panose="020B0609040504020204" pitchFamily="49" charset="0"/>
              </a:rPr>
              <a:t>F:\</a:t>
            </a:r>
            <a:r>
              <a:rPr lang="en-US" sz="2000" dirty="0">
                <a:solidFill>
                  <a:prstClr val="black"/>
                </a:solidFill>
                <a:latin typeface="Lucida Console" panose="020B0609040504020204" pitchFamily="49" charset="0"/>
              </a:rPr>
              <a:t> </a:t>
            </a:r>
            <a:r>
              <a:rPr lang="en-US" sz="2000" dirty="0">
                <a:solidFill>
                  <a:srgbClr val="000080"/>
                </a:solidFill>
                <a:latin typeface="Lucida Console" panose="020B0609040504020204" pitchFamily="49" charset="0"/>
              </a:rPr>
              <a:t>-</a:t>
            </a:r>
            <a:r>
              <a:rPr lang="en-US" sz="2000" dirty="0" err="1">
                <a:solidFill>
                  <a:srgbClr val="000080"/>
                </a:solidFill>
                <a:latin typeface="Lucida Console" panose="020B0609040504020204" pitchFamily="49" charset="0"/>
              </a:rPr>
              <a:t>BasePath</a:t>
            </a:r>
            <a:r>
              <a:rPr lang="en-US" sz="2000" dirty="0">
                <a:solidFill>
                  <a:prstClr val="black"/>
                </a:solidFill>
                <a:latin typeface="Lucida Console" panose="020B0609040504020204" pitchFamily="49" charset="0"/>
              </a:rPr>
              <a:t> </a:t>
            </a:r>
            <a:r>
              <a:rPr lang="en-US" sz="2000" dirty="0">
                <a:solidFill>
                  <a:srgbClr val="8A2BE2"/>
                </a:solidFill>
                <a:latin typeface="Lucida Console" panose="020B0609040504020204" pitchFamily="49" charset="0"/>
              </a:rPr>
              <a:t>.\Base</a:t>
            </a:r>
            <a:br>
              <a:rPr lang="en-US" sz="2000" dirty="0">
                <a:solidFill>
                  <a:prstClr val="black"/>
                </a:solidFill>
                <a:latin typeface="Lucida Console" panose="020B0609040504020204" pitchFamily="49" charset="0"/>
              </a:rPr>
            </a:br>
            <a:r>
              <a:rPr lang="en-US" sz="2000" dirty="0">
                <a:solidFill>
                  <a:srgbClr val="000080"/>
                </a:solidFill>
                <a:latin typeface="Lucida Console" panose="020B0609040504020204" pitchFamily="49" charset="0"/>
              </a:rPr>
              <a:t>-</a:t>
            </a:r>
            <a:r>
              <a:rPr lang="en-US" sz="2000" dirty="0" err="1">
                <a:solidFill>
                  <a:srgbClr val="000080"/>
                </a:solidFill>
                <a:latin typeface="Lucida Console" panose="020B0609040504020204" pitchFamily="49" charset="0"/>
              </a:rPr>
              <a:t>TargetPath</a:t>
            </a:r>
            <a:r>
              <a:rPr lang="en-US" sz="2000" dirty="0">
                <a:solidFill>
                  <a:prstClr val="black"/>
                </a:solidFill>
                <a:latin typeface="Lucida Console" panose="020B0609040504020204" pitchFamily="49" charset="0"/>
              </a:rPr>
              <a:t> </a:t>
            </a:r>
            <a:r>
              <a:rPr lang="en-US" sz="2000" dirty="0">
                <a:solidFill>
                  <a:srgbClr val="8A2BE2"/>
                </a:solidFill>
                <a:latin typeface="Lucida Console" panose="020B0609040504020204" pitchFamily="49" charset="0"/>
              </a:rPr>
              <a:t>.\</a:t>
            </a:r>
            <a:r>
              <a:rPr lang="en-US" sz="2000" dirty="0" err="1">
                <a:solidFill>
                  <a:srgbClr val="8A2BE2"/>
                </a:solidFill>
                <a:latin typeface="Lucida Console" panose="020B0609040504020204" pitchFamily="49" charset="0"/>
              </a:rPr>
              <a:t>NanoVM</a:t>
            </a:r>
            <a:r>
              <a:rPr lang="en-US" sz="2000" dirty="0">
                <a:solidFill>
                  <a:srgbClr val="8A2BE2"/>
                </a:solidFill>
                <a:latin typeface="Lucida Console" panose="020B0609040504020204" pitchFamily="49" charset="0"/>
              </a:rPr>
              <a:t>\SRV-</a:t>
            </a:r>
            <a:r>
              <a:rPr lang="en-US" sz="2000" dirty="0" err="1">
                <a:solidFill>
                  <a:srgbClr val="8A2BE2"/>
                </a:solidFill>
                <a:latin typeface="Lucida Console" panose="020B0609040504020204" pitchFamily="49" charset="0"/>
              </a:rPr>
              <a:t>Nano.vhd</a:t>
            </a:r>
            <a:r>
              <a:rPr lang="en-US" sz="2000" dirty="0">
                <a:solidFill>
                  <a:prstClr val="black"/>
                </a:solidFill>
                <a:latin typeface="Lucida Console" panose="020B0609040504020204" pitchFamily="49" charset="0"/>
              </a:rPr>
              <a:t> </a:t>
            </a:r>
            <a:r>
              <a:rPr lang="en-US" sz="2000" dirty="0">
                <a:solidFill>
                  <a:srgbClr val="000080"/>
                </a:solidFill>
                <a:latin typeface="Lucida Console" panose="020B0609040504020204" pitchFamily="49" charset="0"/>
              </a:rPr>
              <a:t>-</a:t>
            </a:r>
            <a:r>
              <a:rPr lang="en-US" sz="2000" dirty="0" err="1">
                <a:solidFill>
                  <a:srgbClr val="000080"/>
                </a:solidFill>
                <a:latin typeface="Lucida Console" panose="020B0609040504020204" pitchFamily="49" charset="0"/>
              </a:rPr>
              <a:t>ComputerName</a:t>
            </a:r>
            <a:r>
              <a:rPr lang="en-US" sz="2000" dirty="0">
                <a:solidFill>
                  <a:prstClr val="black"/>
                </a:solidFill>
                <a:latin typeface="Lucida Console" panose="020B0609040504020204" pitchFamily="49" charset="0"/>
              </a:rPr>
              <a:t> </a:t>
            </a:r>
            <a:r>
              <a:rPr lang="en-US" sz="2000" dirty="0">
                <a:solidFill>
                  <a:srgbClr val="8A2BE2"/>
                </a:solidFill>
                <a:latin typeface="Lucida Console" panose="020B0609040504020204" pitchFamily="49" charset="0"/>
              </a:rPr>
              <a:t>SRV-Nano</a:t>
            </a:r>
            <a:br>
              <a:rPr lang="en-US" sz="2000" dirty="0">
                <a:solidFill>
                  <a:prstClr val="black"/>
                </a:solidFill>
                <a:latin typeface="Lucida Console" panose="020B0609040504020204" pitchFamily="49" charset="0"/>
              </a:rPr>
            </a:br>
            <a:r>
              <a:rPr lang="en-US" sz="2000" dirty="0">
                <a:solidFill>
                  <a:srgbClr val="000080"/>
                </a:solidFill>
                <a:latin typeface="Lucida Console" panose="020B0609040504020204" pitchFamily="49" charset="0"/>
              </a:rPr>
              <a:t>-</a:t>
            </a:r>
            <a:r>
              <a:rPr lang="en-US" sz="2000" dirty="0" err="1">
                <a:solidFill>
                  <a:srgbClr val="000080"/>
                </a:solidFill>
                <a:latin typeface="Lucida Console" panose="020B0609040504020204" pitchFamily="49" charset="0"/>
              </a:rPr>
              <a:t>GuestDrivers</a:t>
            </a:r>
            <a:r>
              <a:rPr lang="en-US" sz="2000" dirty="0">
                <a:solidFill>
                  <a:prstClr val="black"/>
                </a:solidFill>
                <a:latin typeface="Lucida Console" panose="020B0609040504020204" pitchFamily="49" charset="0"/>
              </a:rPr>
              <a:t> </a:t>
            </a:r>
            <a:r>
              <a:rPr lang="en-US" sz="2000" dirty="0">
                <a:solidFill>
                  <a:srgbClr val="000080"/>
                </a:solidFill>
                <a:latin typeface="Lucida Console" panose="020B0609040504020204" pitchFamily="49" charset="0"/>
              </a:rPr>
              <a:t>–Storage</a:t>
            </a:r>
            <a:r>
              <a:rPr lang="en-US" sz="2000" dirty="0">
                <a:solidFill>
                  <a:prstClr val="black"/>
                </a:solidFill>
                <a:latin typeface="Lucida Console" panose="020B0609040504020204" pitchFamily="49" charset="0"/>
              </a:rPr>
              <a:t> </a:t>
            </a:r>
            <a:r>
              <a:rPr lang="en-US" sz="2000" dirty="0">
                <a:solidFill>
                  <a:srgbClr val="000080"/>
                </a:solidFill>
                <a:latin typeface="Lucida Console" panose="020B0609040504020204" pitchFamily="49" charset="0"/>
              </a:rPr>
              <a:t>-Clustering </a:t>
            </a:r>
          </a:p>
        </p:txBody>
      </p:sp>
      <p:grpSp>
        <p:nvGrpSpPr>
          <p:cNvPr id="21" name="Group 20"/>
          <p:cNvGrpSpPr/>
          <p:nvPr/>
        </p:nvGrpSpPr>
        <p:grpSpPr>
          <a:xfrm>
            <a:off x="441844" y="4689926"/>
            <a:ext cx="437141" cy="434418"/>
            <a:chOff x="228600" y="1219200"/>
            <a:chExt cx="685800" cy="685800"/>
          </a:xfrm>
        </p:grpSpPr>
        <p:sp>
          <p:nvSpPr>
            <p:cNvPr id="22"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3" name="Oval 22"/>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81592091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end result…</a:t>
            </a:r>
          </a:p>
        </p:txBody>
      </p:sp>
      <p:pic>
        <p:nvPicPr>
          <p:cNvPr id="10" name="Picture 9"/>
          <p:cNvPicPr>
            <a:picLocks noChangeAspect="1"/>
          </p:cNvPicPr>
          <p:nvPr/>
        </p:nvPicPr>
        <p:blipFill>
          <a:blip r:embed="rId2"/>
          <a:stretch>
            <a:fillRect/>
          </a:stretch>
        </p:blipFill>
        <p:spPr>
          <a:xfrm>
            <a:off x="549019" y="1241677"/>
            <a:ext cx="6400730" cy="5455950"/>
          </a:xfrm>
          <a:prstGeom prst="rect">
            <a:avLst/>
          </a:prstGeom>
          <a:ln>
            <a:solidFill>
              <a:srgbClr val="000000"/>
            </a:solidFill>
          </a:ln>
        </p:spPr>
      </p:pic>
      <p:pic>
        <p:nvPicPr>
          <p:cNvPr id="11" name="Picture 10"/>
          <p:cNvPicPr>
            <a:picLocks noChangeAspect="1"/>
          </p:cNvPicPr>
          <p:nvPr/>
        </p:nvPicPr>
        <p:blipFill rotWithShape="1">
          <a:blip r:embed="rId3"/>
          <a:srcRect b="25518"/>
          <a:stretch/>
        </p:blipFill>
        <p:spPr>
          <a:xfrm>
            <a:off x="7071483" y="1203827"/>
            <a:ext cx="4868333" cy="914390"/>
          </a:xfrm>
          <a:prstGeom prst="rect">
            <a:avLst/>
          </a:prstGeom>
        </p:spPr>
      </p:pic>
      <p:sp>
        <p:nvSpPr>
          <p:cNvPr id="12" name="Rounded Rectangle 11"/>
          <p:cNvSpPr/>
          <p:nvPr/>
        </p:nvSpPr>
        <p:spPr bwMode="auto">
          <a:xfrm>
            <a:off x="9967235" y="1637209"/>
            <a:ext cx="1920219" cy="457195"/>
          </a:xfrm>
          <a:prstGeom prst="roundRect">
            <a:avLst/>
          </a:prstGeom>
          <a:noFill/>
          <a:ln w="571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p:nvPicPr>
        <p:blipFill rotWithShape="1">
          <a:blip r:embed="rId4"/>
          <a:srcRect b="685"/>
          <a:stretch/>
        </p:blipFill>
        <p:spPr>
          <a:xfrm>
            <a:off x="7102231" y="2306867"/>
            <a:ext cx="4856635" cy="2786627"/>
          </a:xfrm>
          <a:prstGeom prst="rect">
            <a:avLst/>
          </a:prstGeom>
          <a:effectLst>
            <a:softEdge rad="12700"/>
          </a:effectLst>
        </p:spPr>
      </p:pic>
      <p:sp>
        <p:nvSpPr>
          <p:cNvPr id="18" name="Rounded Rectangle 17"/>
          <p:cNvSpPr/>
          <p:nvPr/>
        </p:nvSpPr>
        <p:spPr bwMode="auto">
          <a:xfrm>
            <a:off x="7345955" y="4130433"/>
            <a:ext cx="1478005" cy="235827"/>
          </a:xfrm>
          <a:prstGeom prst="roundRect">
            <a:avLst/>
          </a:prstGeom>
          <a:noFill/>
          <a:ln w="5715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65223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Nano Server roles and features</a:t>
            </a:r>
          </a:p>
        </p:txBody>
      </p:sp>
      <p:sp>
        <p:nvSpPr>
          <p:cNvPr id="7" name="Text Placeholder 6"/>
          <p:cNvSpPr>
            <a:spLocks noGrp="1"/>
          </p:cNvSpPr>
          <p:nvPr>
            <p:ph type="body" sz="quarter" idx="10"/>
          </p:nvPr>
        </p:nvSpPr>
        <p:spPr>
          <a:xfrm>
            <a:off x="274638" y="1119848"/>
            <a:ext cx="11887200" cy="4099584"/>
          </a:xfrm>
        </p:spPr>
        <p:txBody>
          <a:bodyPr/>
          <a:lstStyle/>
          <a:p>
            <a:r>
              <a:rPr lang="en-US" sz="2400" dirty="0"/>
              <a:t>Table shows roles and features that are available in this release of Nano Server, along with the Windows PowerShell options that will install the packages for them</a:t>
            </a:r>
          </a:p>
          <a:p>
            <a:endParaRPr lang="en-US" dirty="0"/>
          </a:p>
          <a:p>
            <a:endParaRPr lang="en-US" dirty="0"/>
          </a:p>
          <a:p>
            <a:endParaRPr lang="en-US" dirty="0"/>
          </a:p>
          <a:p>
            <a:endParaRPr lang="en-US" dirty="0"/>
          </a:p>
          <a:p>
            <a:endParaRPr lang="en-US" sz="3200" dirty="0"/>
          </a:p>
        </p:txBody>
      </p:sp>
      <p:graphicFrame>
        <p:nvGraphicFramePr>
          <p:cNvPr id="6" name="Table 5"/>
          <p:cNvGraphicFramePr>
            <a:graphicFrameLocks noGrp="1"/>
          </p:cNvGraphicFramePr>
          <p:nvPr>
            <p:extLst/>
          </p:nvPr>
        </p:nvGraphicFramePr>
        <p:xfrm>
          <a:off x="450761" y="2034238"/>
          <a:ext cx="11528133" cy="4297632"/>
        </p:xfrm>
        <a:graphic>
          <a:graphicData uri="http://schemas.openxmlformats.org/drawingml/2006/table">
            <a:tbl>
              <a:tblPr>
                <a:tableStyleId>{8EC20E35-A176-4012-BC5E-935CFFF8708E}</a:tableStyleId>
              </a:tblPr>
              <a:tblGrid>
                <a:gridCol w="6864744">
                  <a:extLst>
                    <a:ext uri="{9D8B030D-6E8A-4147-A177-3AD203B41FA5}">
                      <a16:colId xmlns:a16="http://schemas.microsoft.com/office/drawing/2014/main" val="20000"/>
                    </a:ext>
                  </a:extLst>
                </a:gridCol>
                <a:gridCol w="4663389">
                  <a:extLst>
                    <a:ext uri="{9D8B030D-6E8A-4147-A177-3AD203B41FA5}">
                      <a16:colId xmlns:a16="http://schemas.microsoft.com/office/drawing/2014/main" val="20001"/>
                    </a:ext>
                  </a:extLst>
                </a:gridCol>
              </a:tblGrid>
              <a:tr h="514759">
                <a:tc>
                  <a:txBody>
                    <a:bodyPr/>
                    <a:lstStyle/>
                    <a:p>
                      <a:r>
                        <a:rPr lang="en-US" sz="2400" b="1" dirty="0">
                          <a:gradFill>
                            <a:gsLst>
                              <a:gs pos="2917">
                                <a:schemeClr val="accent2"/>
                              </a:gs>
                              <a:gs pos="100000">
                                <a:schemeClr val="accent2"/>
                              </a:gs>
                            </a:gsLst>
                            <a:lin ang="5400000" scaled="0"/>
                          </a:gradFill>
                        </a:rPr>
                        <a:t>Role or feature</a:t>
                      </a:r>
                    </a:p>
                  </a:txBody>
                  <a:tcPr marL="39472" marR="39472" marT="19736" marB="19736" anchor="ctr"/>
                </a:tc>
                <a:tc>
                  <a:txBody>
                    <a:bodyPr/>
                    <a:lstStyle/>
                    <a:p>
                      <a:r>
                        <a:rPr lang="en-US" sz="2400" b="1" dirty="0">
                          <a:gradFill>
                            <a:gsLst>
                              <a:gs pos="2917">
                                <a:schemeClr val="accent2"/>
                              </a:gs>
                              <a:gs pos="100000">
                                <a:schemeClr val="accent2"/>
                              </a:gs>
                            </a:gsLst>
                            <a:lin ang="5400000" scaled="0"/>
                          </a:gradFill>
                        </a:rPr>
                        <a:t>Option</a:t>
                      </a:r>
                    </a:p>
                  </a:txBody>
                  <a:tcPr marL="39472" marR="39472" marT="19736" marB="19736" anchor="ctr"/>
                </a:tc>
                <a:extLst>
                  <a:ext uri="{0D108BD9-81ED-4DB2-BD59-A6C34878D82A}">
                    <a16:rowId xmlns:a16="http://schemas.microsoft.com/office/drawing/2014/main" val="10000"/>
                  </a:ext>
                </a:extLst>
              </a:tr>
              <a:tr h="417601">
                <a:tc>
                  <a:txBody>
                    <a:bodyPr/>
                    <a:lstStyle/>
                    <a:p>
                      <a:r>
                        <a:rPr lang="en-US" sz="1800" dirty="0">
                          <a:gradFill>
                            <a:gsLst>
                              <a:gs pos="2917">
                                <a:schemeClr val="tx1"/>
                              </a:gs>
                              <a:gs pos="100000">
                                <a:schemeClr val="tx1"/>
                              </a:gs>
                            </a:gsLst>
                            <a:lin ang="5400000" scaled="0"/>
                          </a:gradFill>
                        </a:rPr>
                        <a:t>Hyper-V role</a:t>
                      </a:r>
                    </a:p>
                  </a:txBody>
                  <a:tcPr marL="39472" marR="39472" marT="19736" marB="19736" anchor="ctr">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-Compute</a:t>
                      </a:r>
                    </a:p>
                  </a:txBody>
                  <a:tcPr marL="39472" marR="39472" marT="19736" marB="19736" anchor="ct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417601">
                <a:tc>
                  <a:txBody>
                    <a:bodyPr/>
                    <a:lstStyle/>
                    <a:p>
                      <a:r>
                        <a:rPr lang="en-US" sz="1800" dirty="0">
                          <a:gradFill>
                            <a:gsLst>
                              <a:gs pos="2917">
                                <a:schemeClr val="tx1"/>
                              </a:gs>
                              <a:gs pos="100000">
                                <a:schemeClr val="tx1"/>
                              </a:gs>
                            </a:gsLst>
                            <a:lin ang="5400000" scaled="0"/>
                          </a:gradFill>
                        </a:rPr>
                        <a:t>Failover clustering</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-Clustering</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417601">
                <a:tc>
                  <a:txBody>
                    <a:bodyPr/>
                    <a:lstStyle/>
                    <a:p>
                      <a:r>
                        <a:rPr lang="en-US" sz="1800" dirty="0">
                          <a:gradFill>
                            <a:gsLst>
                              <a:gs pos="2917">
                                <a:schemeClr val="tx1"/>
                              </a:gs>
                              <a:gs pos="100000">
                                <a:schemeClr val="tx1"/>
                              </a:gs>
                            </a:gsLst>
                            <a:lin ang="5400000" scaled="0"/>
                          </a:gradFill>
                        </a:rPr>
                        <a:t>File server role and other storage components</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-Storage</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17601">
                <a:tc>
                  <a:txBody>
                    <a:bodyPr/>
                    <a:lstStyle/>
                    <a:p>
                      <a:r>
                        <a:rPr lang="en-US" sz="1800" dirty="0">
                          <a:gradFill>
                            <a:gsLst>
                              <a:gs pos="2917">
                                <a:schemeClr val="tx1"/>
                              </a:gs>
                              <a:gs pos="100000">
                                <a:schemeClr val="tx1"/>
                              </a:gs>
                            </a:gsLst>
                            <a:lin ang="5400000" scaled="0"/>
                          </a:gradFill>
                        </a:rPr>
                        <a:t>Windows Defender antimalware, including a default signature file</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-Defender</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417601">
                <a:tc>
                  <a:txBody>
                    <a:bodyPr/>
                    <a:lstStyle/>
                    <a:p>
                      <a:r>
                        <a:rPr lang="en-US" sz="1800" dirty="0">
                          <a:gradFill>
                            <a:gsLst>
                              <a:gs pos="2917">
                                <a:schemeClr val="tx1"/>
                              </a:gs>
                              <a:gs pos="100000">
                                <a:schemeClr val="tx1"/>
                              </a:gs>
                            </a:gsLst>
                            <a:lin ang="5400000" scaled="0"/>
                          </a:gradFill>
                        </a:rPr>
                        <a:t>OEM drivers—select drivers that ship in-box with Server Core</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a:t>
                      </a:r>
                      <a:r>
                        <a:rPr lang="en-US" sz="1800" dirty="0" err="1">
                          <a:gradFill>
                            <a:gsLst>
                              <a:gs pos="2917">
                                <a:schemeClr val="tx1"/>
                              </a:gs>
                              <a:gs pos="100000">
                                <a:schemeClr val="tx1"/>
                              </a:gs>
                            </a:gsLst>
                            <a:lin ang="5400000" scaled="0"/>
                          </a:gradFill>
                        </a:rPr>
                        <a:t>OEMDrivers</a:t>
                      </a:r>
                      <a:endParaRPr lang="en-US" sz="1800" dirty="0">
                        <a:gradFill>
                          <a:gsLst>
                            <a:gs pos="2917">
                              <a:schemeClr val="tx1"/>
                            </a:gs>
                            <a:gs pos="100000">
                              <a:schemeClr val="tx1"/>
                            </a:gs>
                          </a:gsLst>
                          <a:lin ang="5400000" scaled="0"/>
                        </a:gradFill>
                      </a:endParaRP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06619197"/>
                  </a:ext>
                </a:extLst>
              </a:tr>
              <a:tr h="777022">
                <a:tc>
                  <a:txBody>
                    <a:bodyPr/>
                    <a:lstStyle/>
                    <a:p>
                      <a:r>
                        <a:rPr lang="en-US" sz="1800" dirty="0">
                          <a:gradFill>
                            <a:gsLst>
                              <a:gs pos="2917">
                                <a:schemeClr val="tx1"/>
                              </a:gs>
                              <a:gs pos="100000">
                                <a:schemeClr val="tx1"/>
                              </a:gs>
                            </a:gsLst>
                            <a:lin ang="5400000" scaled="0"/>
                          </a:gradFill>
                        </a:rPr>
                        <a:t>Reverse forwarders for application compatibility, for example</a:t>
                      </a:r>
                      <a:br>
                        <a:rPr lang="en-US" sz="1800" dirty="0">
                          <a:gradFill>
                            <a:gsLst>
                              <a:gs pos="2917">
                                <a:schemeClr val="tx1"/>
                              </a:gs>
                              <a:gs pos="100000">
                                <a:schemeClr val="tx1"/>
                              </a:gs>
                            </a:gsLst>
                            <a:lin ang="5400000" scaled="0"/>
                          </a:gradFill>
                        </a:rPr>
                      </a:br>
                      <a:r>
                        <a:rPr lang="en-US" sz="1800" dirty="0">
                          <a:gradFill>
                            <a:gsLst>
                              <a:gs pos="2917">
                                <a:schemeClr val="tx1"/>
                              </a:gs>
                              <a:gs pos="100000">
                                <a:schemeClr val="tx1"/>
                              </a:gs>
                            </a:gsLst>
                            <a:lin ang="5400000" scaled="0"/>
                          </a:gradFill>
                        </a:rPr>
                        <a:t>common application frameworks such as Ruby, Node.js, etc.</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a:t>
                      </a:r>
                      <a:r>
                        <a:rPr lang="en-US" sz="1800" dirty="0" err="1">
                          <a:gradFill>
                            <a:gsLst>
                              <a:gs pos="2917">
                                <a:schemeClr val="tx1"/>
                              </a:gs>
                              <a:gs pos="100000">
                                <a:schemeClr val="tx1"/>
                              </a:gs>
                            </a:gsLst>
                            <a:lin ang="5400000" scaled="0"/>
                          </a:gradFill>
                        </a:rPr>
                        <a:t>ReverseForwarders</a:t>
                      </a:r>
                      <a:endParaRPr lang="en-US" sz="1800" dirty="0">
                        <a:gradFill>
                          <a:gsLst>
                            <a:gs pos="2917">
                              <a:schemeClr val="tx1"/>
                            </a:gs>
                            <a:gs pos="100000">
                              <a:schemeClr val="tx1"/>
                            </a:gs>
                          </a:gsLst>
                          <a:lin ang="5400000" scaled="0"/>
                        </a:gradFill>
                      </a:endParaRP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458923">
                <a:tc>
                  <a:txBody>
                    <a:bodyPr/>
                    <a:lstStyle/>
                    <a:p>
                      <a:r>
                        <a:rPr lang="en-US" sz="1800" dirty="0">
                          <a:gradFill>
                            <a:gsLst>
                              <a:gs pos="2917">
                                <a:schemeClr val="tx1"/>
                              </a:gs>
                              <a:gs pos="100000">
                                <a:schemeClr val="tx1"/>
                              </a:gs>
                            </a:gsLst>
                            <a:lin ang="5400000" scaled="0"/>
                          </a:gradFill>
                        </a:rPr>
                        <a:t>Hyper-V guest drivers for hosting Nano Server as a VM</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a:t>
                      </a:r>
                      <a:r>
                        <a:rPr lang="en-US" sz="1800" dirty="0" err="1">
                          <a:gradFill>
                            <a:gsLst>
                              <a:gs pos="2917">
                                <a:schemeClr val="tx1"/>
                              </a:gs>
                              <a:gs pos="100000">
                                <a:schemeClr val="tx1"/>
                              </a:gs>
                            </a:gsLst>
                            <a:lin ang="5400000" scaled="0"/>
                          </a:gradFill>
                        </a:rPr>
                        <a:t>GuestDrivers</a:t>
                      </a:r>
                      <a:endParaRPr lang="en-US" sz="1800" dirty="0">
                        <a:gradFill>
                          <a:gsLst>
                            <a:gs pos="2917">
                              <a:schemeClr val="tx1"/>
                            </a:gs>
                            <a:gs pos="100000">
                              <a:schemeClr val="tx1"/>
                            </a:gs>
                          </a:gsLst>
                          <a:lin ang="5400000" scaled="0"/>
                        </a:gradFill>
                      </a:endParaRP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71073030"/>
                  </a:ext>
                </a:extLst>
              </a:tr>
              <a:tr h="458923">
                <a:tc>
                  <a:txBody>
                    <a:bodyPr/>
                    <a:lstStyle/>
                    <a:p>
                      <a:r>
                        <a:rPr lang="en-US" sz="1800" dirty="0">
                          <a:gradFill>
                            <a:gsLst>
                              <a:gs pos="2917">
                                <a:schemeClr val="tx1"/>
                              </a:gs>
                              <a:gs pos="100000">
                                <a:schemeClr val="tx1"/>
                              </a:gs>
                            </a:gsLst>
                            <a:lin ang="5400000" scaled="0"/>
                          </a:gradFill>
                        </a:rPr>
                        <a:t>Host Support</a:t>
                      </a:r>
                      <a:r>
                        <a:rPr lang="en-US" sz="1800" baseline="0" dirty="0">
                          <a:gradFill>
                            <a:gsLst>
                              <a:gs pos="2917">
                                <a:schemeClr val="tx1"/>
                              </a:gs>
                              <a:gs pos="100000">
                                <a:schemeClr val="tx1"/>
                              </a:gs>
                            </a:gsLst>
                            <a:lin ang="5400000" scaled="0"/>
                          </a:gradFill>
                        </a:rPr>
                        <a:t> for Windows Containers</a:t>
                      </a:r>
                      <a:endParaRPr lang="en-US" sz="1800" dirty="0">
                        <a:gradFill>
                          <a:gsLst>
                            <a:gs pos="2917">
                              <a:schemeClr val="tx1"/>
                            </a:gs>
                            <a:gs pos="100000">
                              <a:schemeClr val="tx1"/>
                            </a:gs>
                          </a:gsLst>
                          <a:lin ang="5400000" scaled="0"/>
                        </a:gradFill>
                      </a:endParaRP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-Containers</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31396474"/>
                  </a:ext>
                </a:extLst>
              </a:tr>
            </a:tbl>
          </a:graphicData>
        </a:graphic>
      </p:graphicFrame>
    </p:spTree>
    <p:extLst>
      <p:ext uri="{BB962C8B-B14F-4D97-AF65-F5344CB8AC3E}">
        <p14:creationId xmlns:p14="http://schemas.microsoft.com/office/powerpoint/2010/main" val="187497349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Nano Server roles and features</a:t>
            </a:r>
          </a:p>
        </p:txBody>
      </p:sp>
      <p:sp>
        <p:nvSpPr>
          <p:cNvPr id="7" name="Text Placeholder 6"/>
          <p:cNvSpPr>
            <a:spLocks noGrp="1"/>
          </p:cNvSpPr>
          <p:nvPr>
            <p:ph type="body" sz="quarter" idx="10"/>
          </p:nvPr>
        </p:nvSpPr>
        <p:spPr>
          <a:xfrm>
            <a:off x="274638" y="1119848"/>
            <a:ext cx="11887200" cy="4099584"/>
          </a:xfrm>
        </p:spPr>
        <p:txBody>
          <a:bodyPr/>
          <a:lstStyle/>
          <a:p>
            <a:r>
              <a:rPr lang="en-US" sz="2400" dirty="0"/>
              <a:t>Table shows roles and features that are available in this release of Nano Server, along with the Windows PowerShell options that will install the packages for them</a:t>
            </a:r>
          </a:p>
          <a:p>
            <a:endParaRPr lang="en-US" dirty="0"/>
          </a:p>
          <a:p>
            <a:endParaRPr lang="en-US" dirty="0"/>
          </a:p>
          <a:p>
            <a:endParaRPr lang="en-US" dirty="0"/>
          </a:p>
          <a:p>
            <a:endParaRPr lang="en-US" dirty="0"/>
          </a:p>
          <a:p>
            <a:endParaRPr lang="en-US" sz="3200" dirty="0"/>
          </a:p>
        </p:txBody>
      </p:sp>
      <p:graphicFrame>
        <p:nvGraphicFramePr>
          <p:cNvPr id="6" name="Table 5"/>
          <p:cNvGraphicFramePr>
            <a:graphicFrameLocks noGrp="1"/>
          </p:cNvGraphicFramePr>
          <p:nvPr>
            <p:extLst/>
          </p:nvPr>
        </p:nvGraphicFramePr>
        <p:xfrm>
          <a:off x="450761" y="2034238"/>
          <a:ext cx="11802486" cy="3749000"/>
        </p:xfrm>
        <a:graphic>
          <a:graphicData uri="http://schemas.openxmlformats.org/drawingml/2006/table">
            <a:tbl>
              <a:tblPr>
                <a:tableStyleId>{8EC20E35-A176-4012-BC5E-935CFFF8708E}</a:tableStyleId>
              </a:tblPr>
              <a:tblGrid>
                <a:gridCol w="4761647">
                  <a:extLst>
                    <a:ext uri="{9D8B030D-6E8A-4147-A177-3AD203B41FA5}">
                      <a16:colId xmlns:a16="http://schemas.microsoft.com/office/drawing/2014/main" val="20000"/>
                    </a:ext>
                  </a:extLst>
                </a:gridCol>
                <a:gridCol w="7040839">
                  <a:extLst>
                    <a:ext uri="{9D8B030D-6E8A-4147-A177-3AD203B41FA5}">
                      <a16:colId xmlns:a16="http://schemas.microsoft.com/office/drawing/2014/main" val="20001"/>
                    </a:ext>
                  </a:extLst>
                </a:gridCol>
              </a:tblGrid>
              <a:tr h="542629">
                <a:tc>
                  <a:txBody>
                    <a:bodyPr/>
                    <a:lstStyle/>
                    <a:p>
                      <a:r>
                        <a:rPr lang="en-US" sz="2400" b="1" dirty="0">
                          <a:gradFill>
                            <a:gsLst>
                              <a:gs pos="2917">
                                <a:schemeClr val="accent2"/>
                              </a:gs>
                              <a:gs pos="100000">
                                <a:schemeClr val="accent2"/>
                              </a:gs>
                            </a:gsLst>
                            <a:lin ang="5400000" scaled="0"/>
                          </a:gradFill>
                        </a:rPr>
                        <a:t>Role or feature</a:t>
                      </a:r>
                    </a:p>
                  </a:txBody>
                  <a:tcPr marL="39472" marR="39472" marT="19736" marB="19736" anchor="ctr"/>
                </a:tc>
                <a:tc>
                  <a:txBody>
                    <a:bodyPr/>
                    <a:lstStyle/>
                    <a:p>
                      <a:r>
                        <a:rPr lang="en-US" sz="2400" b="1" dirty="0">
                          <a:gradFill>
                            <a:gsLst>
                              <a:gs pos="2917">
                                <a:schemeClr val="accent2"/>
                              </a:gs>
                              <a:gs pos="100000">
                                <a:schemeClr val="accent2"/>
                              </a:gs>
                            </a:gsLst>
                            <a:lin ang="5400000" scaled="0"/>
                          </a:gradFill>
                        </a:rPr>
                        <a:t>Option</a:t>
                      </a:r>
                    </a:p>
                  </a:txBody>
                  <a:tcPr marL="39472" marR="39472" marT="19736" marB="19736" anchor="ctr"/>
                </a:tc>
                <a:extLst>
                  <a:ext uri="{0D108BD9-81ED-4DB2-BD59-A6C34878D82A}">
                    <a16:rowId xmlns:a16="http://schemas.microsoft.com/office/drawing/2014/main" val="10000"/>
                  </a:ext>
                </a:extLst>
              </a:tr>
              <a:tr h="483771">
                <a:tc>
                  <a:txBody>
                    <a:bodyPr/>
                    <a:lstStyle/>
                    <a:p>
                      <a:r>
                        <a:rPr lang="en-US" sz="1800" dirty="0">
                          <a:gradFill>
                            <a:gsLst>
                              <a:gs pos="2917">
                                <a:schemeClr val="tx1"/>
                              </a:gs>
                              <a:gs pos="100000">
                                <a:schemeClr val="tx1"/>
                              </a:gs>
                            </a:gsLst>
                            <a:lin ang="5400000" scaled="0"/>
                          </a:gradFill>
                        </a:rPr>
                        <a:t>DNS Server Role</a:t>
                      </a:r>
                    </a:p>
                  </a:txBody>
                  <a:tcPr marL="39472" marR="39472" marT="19736" marB="19736" anchor="ctr">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-Packages Microsoft-</a:t>
                      </a:r>
                      <a:r>
                        <a:rPr lang="en-US" sz="1800" dirty="0" err="1">
                          <a:gradFill>
                            <a:gsLst>
                              <a:gs pos="2917">
                                <a:schemeClr val="tx1"/>
                              </a:gs>
                              <a:gs pos="100000">
                                <a:schemeClr val="tx1"/>
                              </a:gs>
                            </a:gsLst>
                            <a:lin ang="5400000" scaled="0"/>
                          </a:gradFill>
                        </a:rPr>
                        <a:t>NanoServer</a:t>
                      </a:r>
                      <a:r>
                        <a:rPr lang="en-US" sz="1800" dirty="0">
                          <a:gradFill>
                            <a:gsLst>
                              <a:gs pos="2917">
                                <a:schemeClr val="tx1"/>
                              </a:gs>
                              <a:gs pos="100000">
                                <a:schemeClr val="tx1"/>
                              </a:gs>
                            </a:gsLst>
                            <a:lin ang="5400000" scaled="0"/>
                          </a:gradFill>
                        </a:rPr>
                        <a:t>-DNS-Package</a:t>
                      </a:r>
                    </a:p>
                  </a:txBody>
                  <a:tcPr marL="39472" marR="39472" marT="19736" marB="19736" anchor="ct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04722688"/>
                  </a:ext>
                </a:extLst>
              </a:tr>
              <a:tr h="483771">
                <a:tc>
                  <a:txBody>
                    <a:bodyPr/>
                    <a:lstStyle/>
                    <a:p>
                      <a:r>
                        <a:rPr lang="en-US" sz="1800" dirty="0">
                          <a:gradFill>
                            <a:gsLst>
                              <a:gs pos="2917">
                                <a:schemeClr val="tx1"/>
                              </a:gs>
                              <a:gs pos="100000">
                                <a:schemeClr val="tx1"/>
                              </a:gs>
                            </a:gsLst>
                            <a:lin ang="5400000" scaled="0"/>
                          </a:gradFill>
                        </a:rPr>
                        <a:t>Desired State Configuration (DSC)</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-Packages Microsoft-</a:t>
                      </a:r>
                      <a:r>
                        <a:rPr lang="en-US" sz="1800" dirty="0" err="1">
                          <a:gradFill>
                            <a:gsLst>
                              <a:gs pos="2917">
                                <a:schemeClr val="tx1"/>
                              </a:gs>
                              <a:gs pos="100000">
                                <a:schemeClr val="tx1"/>
                              </a:gs>
                            </a:gsLst>
                            <a:lin ang="5400000" scaled="0"/>
                          </a:gradFill>
                        </a:rPr>
                        <a:t>NanoServer</a:t>
                      </a:r>
                      <a:r>
                        <a:rPr lang="en-US" sz="1800" dirty="0">
                          <a:gradFill>
                            <a:gsLst>
                              <a:gs pos="2917">
                                <a:schemeClr val="tx1"/>
                              </a:gs>
                              <a:gs pos="100000">
                                <a:schemeClr val="tx1"/>
                              </a:gs>
                            </a:gsLst>
                            <a:lin ang="5400000" scaled="0"/>
                          </a:gradFill>
                        </a:rPr>
                        <a:t>-DSC-Package</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93419817"/>
                  </a:ext>
                </a:extLst>
              </a:tr>
              <a:tr h="483771">
                <a:tc>
                  <a:txBody>
                    <a:bodyPr/>
                    <a:lstStyle/>
                    <a:p>
                      <a:r>
                        <a:rPr lang="en-US" sz="1800" dirty="0">
                          <a:gradFill>
                            <a:gsLst>
                              <a:gs pos="2917">
                                <a:schemeClr val="tx1"/>
                              </a:gs>
                              <a:gs pos="100000">
                                <a:schemeClr val="tx1"/>
                              </a:gs>
                            </a:gsLst>
                            <a:lin ang="5400000" scaled="0"/>
                          </a:gradFill>
                        </a:rPr>
                        <a:t>IIS Web Server</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-Packages Microsoft-</a:t>
                      </a:r>
                      <a:r>
                        <a:rPr lang="en-US" sz="1800" dirty="0" err="1">
                          <a:gradFill>
                            <a:gsLst>
                              <a:gs pos="2917">
                                <a:schemeClr val="tx1"/>
                              </a:gs>
                              <a:gs pos="100000">
                                <a:schemeClr val="tx1"/>
                              </a:gs>
                            </a:gsLst>
                            <a:lin ang="5400000" scaled="0"/>
                          </a:gradFill>
                        </a:rPr>
                        <a:t>NanoServer</a:t>
                      </a:r>
                      <a:r>
                        <a:rPr lang="en-US" sz="1800" dirty="0">
                          <a:gradFill>
                            <a:gsLst>
                              <a:gs pos="2917">
                                <a:schemeClr val="tx1"/>
                              </a:gs>
                              <a:gs pos="100000">
                                <a:schemeClr val="tx1"/>
                              </a:gs>
                            </a:gsLst>
                            <a:lin ang="5400000" scaled="0"/>
                          </a:gradFill>
                        </a:rPr>
                        <a:t>-IIS-Package</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10916879"/>
                  </a:ext>
                </a:extLst>
              </a:tr>
              <a:tr h="787516">
                <a:tc>
                  <a:txBody>
                    <a:bodyPr/>
                    <a:lstStyle/>
                    <a:p>
                      <a:r>
                        <a:rPr lang="en-US" sz="1800" dirty="0">
                          <a:gradFill>
                            <a:gsLst>
                              <a:gs pos="2917">
                                <a:schemeClr val="tx1"/>
                              </a:gs>
                              <a:gs pos="100000">
                                <a:schemeClr val="tx1"/>
                              </a:gs>
                            </a:gsLst>
                            <a:lin ang="5400000" scaled="0"/>
                          </a:gradFill>
                        </a:rPr>
                        <a:t>System Center VMM Agent</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-Packages Microsoft-Windows-Server-SCVMM-Package</a:t>
                      </a:r>
                    </a:p>
                    <a:p>
                      <a:r>
                        <a:rPr lang="en-US" sz="1800" dirty="0">
                          <a:gradFill>
                            <a:gsLst>
                              <a:gs pos="2917">
                                <a:schemeClr val="tx1"/>
                              </a:gs>
                              <a:gs pos="100000">
                                <a:schemeClr val="tx1"/>
                              </a:gs>
                            </a:gsLst>
                            <a:lin ang="5400000" scaled="0"/>
                          </a:gradFill>
                        </a:rPr>
                        <a:t>-Packages Microsoft-Windows-Server-SCVMM-Compute-Package</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79789059"/>
                  </a:ext>
                </a:extLst>
              </a:tr>
              <a:tr h="483771">
                <a:tc>
                  <a:txBody>
                    <a:bodyPr/>
                    <a:lstStyle/>
                    <a:p>
                      <a:r>
                        <a:rPr lang="en-US" sz="1800" dirty="0">
                          <a:gradFill>
                            <a:gsLst>
                              <a:gs pos="2917">
                                <a:schemeClr val="tx1"/>
                              </a:gs>
                              <a:gs pos="100000">
                                <a:schemeClr val="tx1"/>
                              </a:gs>
                            </a:gsLst>
                            <a:lin ang="5400000" scaled="0"/>
                          </a:gradFill>
                        </a:rPr>
                        <a:t>Network Perf Diagnostics Service (NPDS)</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800" dirty="0">
                          <a:gradFill>
                            <a:gsLst>
                              <a:gs pos="2917">
                                <a:schemeClr val="tx1"/>
                              </a:gs>
                              <a:gs pos="100000">
                                <a:schemeClr val="tx1"/>
                              </a:gs>
                            </a:gsLst>
                            <a:lin ang="5400000" scaled="0"/>
                          </a:gradFill>
                        </a:rPr>
                        <a:t>-Packages Microsoft-</a:t>
                      </a:r>
                      <a:r>
                        <a:rPr lang="en-US" sz="1800" dirty="0" err="1">
                          <a:gradFill>
                            <a:gsLst>
                              <a:gs pos="2917">
                                <a:schemeClr val="tx1"/>
                              </a:gs>
                              <a:gs pos="100000">
                                <a:schemeClr val="tx1"/>
                              </a:gs>
                            </a:gsLst>
                            <a:lin ang="5400000" scaled="0"/>
                          </a:gradFill>
                        </a:rPr>
                        <a:t>NanoServer</a:t>
                      </a:r>
                      <a:r>
                        <a:rPr lang="en-US" sz="1800" dirty="0">
                          <a:gradFill>
                            <a:gsLst>
                              <a:gs pos="2917">
                                <a:schemeClr val="tx1"/>
                              </a:gs>
                              <a:gs pos="100000">
                                <a:schemeClr val="tx1"/>
                              </a:gs>
                            </a:gsLst>
                            <a:lin ang="5400000" scaled="0"/>
                          </a:gradFill>
                        </a:rPr>
                        <a:t>-NPDS-Package</a:t>
                      </a:r>
                    </a:p>
                  </a:txBody>
                  <a:tcPr marL="39472" marR="39472" marT="19736" marB="1973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20567068"/>
                  </a:ext>
                </a:extLst>
              </a:tr>
              <a:tr h="483771">
                <a:tc>
                  <a:txBody>
                    <a:bodyPr/>
                    <a:lstStyle/>
                    <a:p>
                      <a:r>
                        <a:rPr lang="en-US" sz="1800" dirty="0">
                          <a:gradFill>
                            <a:gsLst>
                              <a:gs pos="2917">
                                <a:schemeClr val="tx1"/>
                              </a:gs>
                              <a:gs pos="100000">
                                <a:schemeClr val="tx1"/>
                              </a:gs>
                            </a:gsLst>
                            <a:lin ang="5400000" scaled="0"/>
                          </a:gradFill>
                        </a:rPr>
                        <a:t>Data Center Bridging</a:t>
                      </a:r>
                    </a:p>
                  </a:txBody>
                  <a:tcPr marL="39472" marR="39472" marT="19736" marB="19736" anchor="ctr">
                    <a:lnT w="12700" cap="flat" cmpd="sng" algn="ctr">
                      <a:solidFill>
                        <a:schemeClr val="bg1">
                          <a:lumMod val="85000"/>
                        </a:schemeClr>
                      </a:solidFill>
                      <a:prstDash val="solid"/>
                      <a:round/>
                      <a:headEnd type="none" w="med" len="med"/>
                      <a:tailEnd type="none" w="med" len="med"/>
                    </a:lnT>
                  </a:tcPr>
                </a:tc>
                <a:tc>
                  <a:txBody>
                    <a:bodyPr/>
                    <a:lstStyle/>
                    <a:p>
                      <a:r>
                        <a:rPr lang="en-US" sz="1800" dirty="0">
                          <a:gradFill>
                            <a:gsLst>
                              <a:gs pos="2917">
                                <a:schemeClr val="tx1"/>
                              </a:gs>
                              <a:gs pos="100000">
                                <a:schemeClr val="tx1"/>
                              </a:gs>
                            </a:gsLst>
                            <a:lin ang="5400000" scaled="0"/>
                          </a:gradFill>
                        </a:rPr>
                        <a:t>-Packages Microsoft-</a:t>
                      </a:r>
                      <a:r>
                        <a:rPr lang="en-US" sz="1800" dirty="0" err="1">
                          <a:gradFill>
                            <a:gsLst>
                              <a:gs pos="2917">
                                <a:schemeClr val="tx1"/>
                              </a:gs>
                              <a:gs pos="100000">
                                <a:schemeClr val="tx1"/>
                              </a:gs>
                            </a:gsLst>
                            <a:lin ang="5400000" scaled="0"/>
                          </a:gradFill>
                        </a:rPr>
                        <a:t>NanoServer</a:t>
                      </a:r>
                      <a:r>
                        <a:rPr lang="en-US" sz="1800" dirty="0">
                          <a:gradFill>
                            <a:gsLst>
                              <a:gs pos="2917">
                                <a:schemeClr val="tx1"/>
                              </a:gs>
                              <a:gs pos="100000">
                                <a:schemeClr val="tx1"/>
                              </a:gs>
                            </a:gsLst>
                            <a:lin ang="5400000" scaled="0"/>
                          </a:gradFill>
                        </a:rPr>
                        <a:t>-DCB-Package</a:t>
                      </a:r>
                    </a:p>
                  </a:txBody>
                  <a:tcPr marL="39472" marR="39472" marT="19736" marB="19736" anchor="ct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3449257821"/>
                  </a:ext>
                </a:extLst>
              </a:tr>
            </a:tbl>
          </a:graphicData>
        </a:graphic>
      </p:graphicFrame>
    </p:spTree>
    <p:extLst>
      <p:ext uri="{BB962C8B-B14F-4D97-AF65-F5344CB8AC3E}">
        <p14:creationId xmlns:p14="http://schemas.microsoft.com/office/powerpoint/2010/main" val="38470186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5"/>
            <a:ext cx="11888787" cy="917575"/>
          </a:xfrm>
        </p:spPr>
        <p:txBody>
          <a:bodyPr/>
          <a:lstStyle/>
          <a:p>
            <a:r>
              <a:rPr lang="en-US" dirty="0"/>
              <a:t>Containers</a:t>
            </a:r>
            <a:br>
              <a:rPr lang="en-US" sz="4800" dirty="0"/>
            </a:br>
            <a:r>
              <a:rPr lang="en-US" sz="3200" spc="-40" dirty="0">
                <a:gradFill>
                  <a:gsLst>
                    <a:gs pos="38614">
                      <a:schemeClr val="tx1"/>
                    </a:gs>
                    <a:gs pos="85000">
                      <a:schemeClr val="tx1"/>
                    </a:gs>
                  </a:gsLst>
                  <a:lin ang="5400000" scaled="0"/>
                </a:gradFill>
              </a:rPr>
              <a:t>A new approach to build, ship, deploy, and instantiate applications</a:t>
            </a:r>
          </a:p>
        </p:txBody>
      </p:sp>
      <p:sp>
        <p:nvSpPr>
          <p:cNvPr id="24" name="Rectangle 23"/>
          <p:cNvSpPr/>
          <p:nvPr/>
        </p:nvSpPr>
        <p:spPr bwMode="auto">
          <a:xfrm>
            <a:off x="4310977" y="2338026"/>
            <a:ext cx="519853" cy="3533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2" name="Group 61"/>
          <p:cNvGrpSpPr/>
          <p:nvPr/>
        </p:nvGrpSpPr>
        <p:grpSpPr>
          <a:xfrm>
            <a:off x="458937" y="2130682"/>
            <a:ext cx="1190114" cy="1389512"/>
            <a:chOff x="458937" y="2130682"/>
            <a:chExt cx="1190114" cy="1389512"/>
          </a:xfrm>
        </p:grpSpPr>
        <p:grpSp>
          <p:nvGrpSpPr>
            <p:cNvPr id="53" name="Group 52"/>
            <p:cNvGrpSpPr/>
            <p:nvPr/>
          </p:nvGrpSpPr>
          <p:grpSpPr>
            <a:xfrm>
              <a:off x="458937" y="2130682"/>
              <a:ext cx="1190114" cy="919161"/>
              <a:chOff x="1607293" y="2529497"/>
              <a:chExt cx="1422577" cy="1098699"/>
            </a:xfrm>
          </p:grpSpPr>
          <p:sp>
            <p:nvSpPr>
              <p:cNvPr id="48" name="Freeform 5"/>
              <p:cNvSpPr>
                <a:spLocks noChangeAspect="1" noEditPoints="1"/>
              </p:cNvSpPr>
              <p:nvPr/>
            </p:nvSpPr>
            <p:spPr bwMode="auto">
              <a:xfrm>
                <a:off x="1607293" y="2529497"/>
                <a:ext cx="1422577" cy="1098699"/>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nvGrpSpPr>
              <p:cNvPr id="52" name="Group 51"/>
              <p:cNvGrpSpPr/>
              <p:nvPr/>
            </p:nvGrpSpPr>
            <p:grpSpPr>
              <a:xfrm>
                <a:off x="2061884" y="2634924"/>
                <a:ext cx="513394" cy="576136"/>
                <a:chOff x="2304394" y="2806764"/>
                <a:chExt cx="203894" cy="228812"/>
              </a:xfrm>
              <a:solidFill>
                <a:schemeClr val="bg1"/>
              </a:solidFill>
            </p:grpSpPr>
            <p:sp>
              <p:nvSpPr>
                <p:cNvPr id="49"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50"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51"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grpSp>
        <p:sp>
          <p:nvSpPr>
            <p:cNvPr id="55" name="TextBox 54"/>
            <p:cNvSpPr txBox="1"/>
            <p:nvPr/>
          </p:nvSpPr>
          <p:spPr>
            <a:xfrm>
              <a:off x="466493" y="3040063"/>
              <a:ext cx="1175001" cy="480131"/>
            </a:xfrm>
            <a:prstGeom prst="rect">
              <a:avLst/>
            </a:prstGeom>
            <a:noFill/>
          </p:spPr>
          <p:txBody>
            <a:bodyPr wrap="none" lIns="0" tIns="91440" rIns="0" bIns="0" rtlCol="0">
              <a:spAutoFit/>
            </a:body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74257">
                        <a:schemeClr val="accent4"/>
                      </a:gs>
                      <a:gs pos="40000">
                        <a:schemeClr val="accent4"/>
                      </a:gs>
                    </a:gsLst>
                    <a:lin ang="5400000" scaled="0"/>
                  </a:gradFill>
                  <a:effectLst/>
                  <a:uLnTx/>
                  <a:uFillTx/>
                  <a:latin typeface="+mj-lt"/>
                  <a:ea typeface="MS PGothic" pitchFamily="34" charset="-128"/>
                  <a:cs typeface="Segoe UI" pitchFamily="34" charset="0"/>
                </a:rPr>
                <a:t>Physical</a:t>
              </a:r>
            </a:p>
          </p:txBody>
        </p:sp>
      </p:grpSp>
      <p:sp>
        <p:nvSpPr>
          <p:cNvPr id="60" name="TextBox 59"/>
          <p:cNvSpPr txBox="1"/>
          <p:nvPr/>
        </p:nvSpPr>
        <p:spPr>
          <a:xfrm>
            <a:off x="2113218" y="2124141"/>
            <a:ext cx="3664322" cy="1380335"/>
          </a:xfrm>
          <a:prstGeom prst="rect">
            <a:avLst/>
          </a:prstGeom>
          <a:noFill/>
        </p:spPr>
        <p:txBody>
          <a:bodyPr wrap="square" lIns="182854" tIns="146283" rIns="182854" bIns="146283" rtlCol="0">
            <a:spAutoFit/>
          </a:bodyPr>
          <a:lstStyle/>
          <a:p>
            <a:pPr marL="0" marR="0" lvl="1" indent="0" defTabSz="462294" eaLnBrk="1" fontAlgn="base" latinLnBrk="0" hangingPunct="1">
              <a:lnSpc>
                <a:spcPct val="90000"/>
              </a:lnSpc>
              <a:spcBef>
                <a:spcPts val="1000"/>
              </a:spcBef>
              <a:spcAft>
                <a:spcPct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Applications traditionally built and deployed onto physical systems with </a:t>
            </a:r>
            <a:b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b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1:1 relationship</a:t>
            </a:r>
          </a:p>
          <a:p>
            <a:pPr marL="0" marR="0" lvl="1" indent="0" defTabSz="462294" eaLnBrk="1" fontAlgn="base" latinLnBrk="0" hangingPunct="1">
              <a:lnSpc>
                <a:spcPct val="90000"/>
              </a:lnSpc>
              <a:spcBef>
                <a:spcPts val="1000"/>
              </a:spcBef>
              <a:spcAft>
                <a:spcPct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New applications often required new physical systems for isolation of resources</a:t>
            </a:r>
          </a:p>
        </p:txBody>
      </p:sp>
      <p:sp>
        <p:nvSpPr>
          <p:cNvPr id="61" name="TextBox 60"/>
          <p:cNvSpPr txBox="1"/>
          <p:nvPr/>
        </p:nvSpPr>
        <p:spPr>
          <a:xfrm>
            <a:off x="2113218" y="4156585"/>
            <a:ext cx="3647820" cy="2231338"/>
          </a:xfrm>
          <a:prstGeom prst="rect">
            <a:avLst/>
          </a:prstGeom>
          <a:noFill/>
        </p:spPr>
        <p:txBody>
          <a:bodyPr wrap="square" lIns="182854" tIns="146283" rIns="182854" bIns="146283" rtlCol="0">
            <a:spAutoFit/>
          </a:bodyPr>
          <a:lstStyle>
            <a:defPPr>
              <a:defRPr lang="en-US"/>
            </a:defPPr>
            <a:lvl2pPr marL="0" lvl="1" defTabSz="462294" fontAlgn="base">
              <a:lnSpc>
                <a:spcPct val="90000"/>
              </a:lnSpc>
              <a:spcBef>
                <a:spcPts val="600"/>
              </a:spcBef>
              <a:spcAft>
                <a:spcPct val="0"/>
              </a:spcAft>
              <a:buClr>
                <a:srgbClr val="EFEFEF"/>
              </a:buClr>
              <a:buSzPct val="90000"/>
              <a:defRPr sz="1600">
                <a:gradFill>
                  <a:gsLst>
                    <a:gs pos="2917">
                      <a:srgbClr val="505050"/>
                    </a:gs>
                    <a:gs pos="100000">
                      <a:srgbClr val="505050"/>
                    </a:gs>
                  </a:gsLst>
                  <a:lin ang="5400000" scaled="0"/>
                </a:gradFill>
                <a:ea typeface="MS PGothic" pitchFamily="34" charset="-128"/>
              </a:defRPr>
            </a:lvl2pPr>
          </a:lstStyle>
          <a:p>
            <a:pPr marL="0" marR="0" lvl="1" indent="0" defTabSz="462294" eaLnBrk="1" fontAlgn="base" latinLnBrk="0" hangingPunct="1">
              <a:lnSpc>
                <a:spcPct val="90000"/>
              </a:lnSpc>
              <a:spcBef>
                <a:spcPts val="1000"/>
              </a:spcBef>
              <a:spcAft>
                <a:spcPct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Higher consolidation ratios and </a:t>
            </a:r>
            <a:b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b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better utilization</a:t>
            </a:r>
          </a:p>
          <a:p>
            <a:pPr marL="0" marR="0" lvl="1" indent="0" defTabSz="462294" eaLnBrk="1" fontAlgn="base" latinLnBrk="0" hangingPunct="1">
              <a:lnSpc>
                <a:spcPct val="90000"/>
              </a:lnSpc>
              <a:spcBef>
                <a:spcPts val="1000"/>
              </a:spcBef>
              <a:spcAft>
                <a:spcPct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Faster app deployment than in a traditional, physical environment</a:t>
            </a:r>
          </a:p>
          <a:p>
            <a:pPr marL="0" marR="0" lvl="1" indent="0" defTabSz="462294" eaLnBrk="1" fontAlgn="base" latinLnBrk="0" hangingPunct="1">
              <a:lnSpc>
                <a:spcPct val="90000"/>
              </a:lnSpc>
              <a:spcBef>
                <a:spcPts val="1000"/>
              </a:spcBef>
              <a:spcAft>
                <a:spcPct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Apps deployed into VMs with </a:t>
            </a:r>
            <a:b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b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high compatibility success</a:t>
            </a:r>
          </a:p>
          <a:p>
            <a:pPr marL="0" marR="0" lvl="1" indent="0" defTabSz="462294" eaLnBrk="1" fontAlgn="base" latinLnBrk="0" hangingPunct="1">
              <a:lnSpc>
                <a:spcPct val="90000"/>
              </a:lnSpc>
              <a:spcBef>
                <a:spcPts val="1000"/>
              </a:spcBef>
              <a:spcAft>
                <a:spcPct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Apps benefited from key VM </a:t>
            </a:r>
            <a:b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b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features i.e., live migration, HA</a:t>
            </a:r>
          </a:p>
        </p:txBody>
      </p:sp>
      <p:cxnSp>
        <p:nvCxnSpPr>
          <p:cNvPr id="63" name="Straight Connector 62"/>
          <p:cNvCxnSpPr/>
          <p:nvPr/>
        </p:nvCxnSpPr>
        <p:spPr>
          <a:xfrm>
            <a:off x="6218237" y="2124141"/>
            <a:ext cx="0" cy="4390959"/>
          </a:xfrm>
          <a:prstGeom prst="line">
            <a:avLst/>
          </a:prstGeom>
          <a:ln w="317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671853" y="2133600"/>
            <a:ext cx="2357621" cy="2290947"/>
            <a:chOff x="6671853" y="2133600"/>
            <a:chExt cx="2357621" cy="2290947"/>
          </a:xfrm>
        </p:grpSpPr>
        <p:grpSp>
          <p:nvGrpSpPr>
            <p:cNvPr id="57" name="Group 56"/>
            <p:cNvGrpSpPr/>
            <p:nvPr/>
          </p:nvGrpSpPr>
          <p:grpSpPr>
            <a:xfrm>
              <a:off x="6671853" y="2133600"/>
              <a:ext cx="2357621" cy="1820862"/>
              <a:chOff x="6671853" y="2133600"/>
              <a:chExt cx="2357621" cy="1820862"/>
            </a:xfrm>
          </p:grpSpPr>
          <p:sp>
            <p:nvSpPr>
              <p:cNvPr id="65" name="Freeform 5"/>
              <p:cNvSpPr>
                <a:spLocks noChangeAspect="1" noEditPoints="1"/>
              </p:cNvSpPr>
              <p:nvPr/>
            </p:nvSpPr>
            <p:spPr bwMode="auto">
              <a:xfrm>
                <a:off x="6671853" y="2133600"/>
                <a:ext cx="2357621" cy="1820862"/>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nvGrpSpPr>
              <p:cNvPr id="47" name="Group 46"/>
              <p:cNvGrpSpPr/>
              <p:nvPr/>
            </p:nvGrpSpPr>
            <p:grpSpPr>
              <a:xfrm>
                <a:off x="6996081" y="2417194"/>
                <a:ext cx="1750169" cy="789843"/>
                <a:chOff x="6996081" y="2479113"/>
                <a:chExt cx="1750169" cy="789843"/>
              </a:xfrm>
            </p:grpSpPr>
            <p:grpSp>
              <p:nvGrpSpPr>
                <p:cNvPr id="42" name="Group 41"/>
                <p:cNvGrpSpPr/>
                <p:nvPr/>
              </p:nvGrpSpPr>
              <p:grpSpPr>
                <a:xfrm>
                  <a:off x="6996081" y="2933100"/>
                  <a:ext cx="343661" cy="335856"/>
                  <a:chOff x="6938925" y="2999782"/>
                  <a:chExt cx="343661" cy="335856"/>
                </a:xfrm>
              </p:grpSpPr>
              <p:grpSp>
                <p:nvGrpSpPr>
                  <p:cNvPr id="85" name="Group 84"/>
                  <p:cNvGrpSpPr/>
                  <p:nvPr/>
                </p:nvGrpSpPr>
                <p:grpSpPr>
                  <a:xfrm>
                    <a:off x="7021433" y="3061724"/>
                    <a:ext cx="178644" cy="200476"/>
                    <a:chOff x="2304394" y="2806764"/>
                    <a:chExt cx="203894" cy="228812"/>
                  </a:xfrm>
                  <a:solidFill>
                    <a:schemeClr val="bg1"/>
                  </a:solidFill>
                </p:grpSpPr>
                <p:sp>
                  <p:nvSpPr>
                    <p:cNvPr id="87"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88"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89"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86" name="Rounded Rectangle 85"/>
                  <p:cNvSpPr/>
                  <p:nvPr/>
                </p:nvSpPr>
                <p:spPr bwMode="auto">
                  <a:xfrm>
                    <a:off x="6938925" y="2999782"/>
                    <a:ext cx="343661" cy="335856"/>
                  </a:xfrm>
                  <a:prstGeom prst="round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3" name="Group 42"/>
                <p:cNvGrpSpPr/>
                <p:nvPr/>
              </p:nvGrpSpPr>
              <p:grpSpPr>
                <a:xfrm>
                  <a:off x="7464917" y="2933100"/>
                  <a:ext cx="343661" cy="335856"/>
                  <a:chOff x="7454418" y="2999782"/>
                  <a:chExt cx="343661" cy="335856"/>
                </a:xfrm>
              </p:grpSpPr>
              <p:grpSp>
                <p:nvGrpSpPr>
                  <p:cNvPr id="91" name="Group 90"/>
                  <p:cNvGrpSpPr/>
                  <p:nvPr/>
                </p:nvGrpSpPr>
                <p:grpSpPr>
                  <a:xfrm>
                    <a:off x="7536926" y="3061724"/>
                    <a:ext cx="178644" cy="200476"/>
                    <a:chOff x="2304394" y="2806764"/>
                    <a:chExt cx="203894" cy="228812"/>
                  </a:xfrm>
                  <a:solidFill>
                    <a:schemeClr val="bg1"/>
                  </a:solidFill>
                </p:grpSpPr>
                <p:sp>
                  <p:nvSpPr>
                    <p:cNvPr id="93"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94"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95"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92" name="Rounded Rectangle 91"/>
                  <p:cNvSpPr/>
                  <p:nvPr/>
                </p:nvSpPr>
                <p:spPr bwMode="auto">
                  <a:xfrm>
                    <a:off x="7454418" y="2999782"/>
                    <a:ext cx="343661" cy="335856"/>
                  </a:xfrm>
                  <a:prstGeom prst="round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9" name="Group 28"/>
                <p:cNvGrpSpPr/>
                <p:nvPr/>
              </p:nvGrpSpPr>
              <p:grpSpPr>
                <a:xfrm>
                  <a:off x="7933753" y="2933100"/>
                  <a:ext cx="343661" cy="335856"/>
                  <a:chOff x="7961202" y="2999782"/>
                  <a:chExt cx="343661" cy="335856"/>
                </a:xfrm>
              </p:grpSpPr>
              <p:grpSp>
                <p:nvGrpSpPr>
                  <p:cNvPr id="97" name="Group 96"/>
                  <p:cNvGrpSpPr/>
                  <p:nvPr/>
                </p:nvGrpSpPr>
                <p:grpSpPr>
                  <a:xfrm>
                    <a:off x="8043710" y="3061724"/>
                    <a:ext cx="178644" cy="200476"/>
                    <a:chOff x="2304394" y="2806764"/>
                    <a:chExt cx="203894" cy="228812"/>
                  </a:xfrm>
                  <a:solidFill>
                    <a:schemeClr val="bg1"/>
                  </a:solidFill>
                </p:grpSpPr>
                <p:sp>
                  <p:nvSpPr>
                    <p:cNvPr id="99"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00"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01"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98" name="Rounded Rectangle 97"/>
                  <p:cNvSpPr/>
                  <p:nvPr/>
                </p:nvSpPr>
                <p:spPr bwMode="auto">
                  <a:xfrm>
                    <a:off x="7961202" y="2999782"/>
                    <a:ext cx="343661" cy="335856"/>
                  </a:xfrm>
                  <a:prstGeom prst="round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7" name="Group 26"/>
                <p:cNvGrpSpPr/>
                <p:nvPr/>
              </p:nvGrpSpPr>
              <p:grpSpPr>
                <a:xfrm>
                  <a:off x="8402589" y="2933100"/>
                  <a:ext cx="343661" cy="335856"/>
                  <a:chOff x="8464507" y="2999782"/>
                  <a:chExt cx="343661" cy="335856"/>
                </a:xfrm>
              </p:grpSpPr>
              <p:grpSp>
                <p:nvGrpSpPr>
                  <p:cNvPr id="103" name="Group 102"/>
                  <p:cNvGrpSpPr/>
                  <p:nvPr/>
                </p:nvGrpSpPr>
                <p:grpSpPr>
                  <a:xfrm>
                    <a:off x="8547015" y="3061724"/>
                    <a:ext cx="178644" cy="200476"/>
                    <a:chOff x="2304394" y="2806764"/>
                    <a:chExt cx="203894" cy="228812"/>
                  </a:xfrm>
                  <a:solidFill>
                    <a:schemeClr val="bg1"/>
                  </a:solidFill>
                </p:grpSpPr>
                <p:sp>
                  <p:nvSpPr>
                    <p:cNvPr id="10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06"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07"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04" name="Rounded Rectangle 103"/>
                  <p:cNvSpPr/>
                  <p:nvPr/>
                </p:nvSpPr>
                <p:spPr bwMode="auto">
                  <a:xfrm>
                    <a:off x="8464507" y="2999782"/>
                    <a:ext cx="343661" cy="335856"/>
                  </a:xfrm>
                  <a:prstGeom prst="round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 name="Group 43"/>
                <p:cNvGrpSpPr/>
                <p:nvPr/>
              </p:nvGrpSpPr>
              <p:grpSpPr>
                <a:xfrm>
                  <a:off x="7224580" y="2479113"/>
                  <a:ext cx="343661" cy="335856"/>
                  <a:chOff x="7186476" y="2479113"/>
                  <a:chExt cx="343661" cy="335856"/>
                </a:xfrm>
              </p:grpSpPr>
              <p:grpSp>
                <p:nvGrpSpPr>
                  <p:cNvPr id="109" name="Group 108"/>
                  <p:cNvGrpSpPr/>
                  <p:nvPr/>
                </p:nvGrpSpPr>
                <p:grpSpPr>
                  <a:xfrm>
                    <a:off x="7268984" y="2541055"/>
                    <a:ext cx="178644" cy="200476"/>
                    <a:chOff x="2304394" y="2806764"/>
                    <a:chExt cx="203894" cy="228812"/>
                  </a:xfrm>
                  <a:solidFill>
                    <a:schemeClr val="bg1"/>
                  </a:solidFill>
                </p:grpSpPr>
                <p:sp>
                  <p:nvSpPr>
                    <p:cNvPr id="111"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12"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13"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10" name="Rounded Rectangle 109"/>
                  <p:cNvSpPr/>
                  <p:nvPr/>
                </p:nvSpPr>
                <p:spPr bwMode="auto">
                  <a:xfrm>
                    <a:off x="7186476" y="2479113"/>
                    <a:ext cx="343661" cy="335856"/>
                  </a:xfrm>
                  <a:prstGeom prst="round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5" name="Group 44"/>
                <p:cNvGrpSpPr/>
                <p:nvPr/>
              </p:nvGrpSpPr>
              <p:grpSpPr>
                <a:xfrm>
                  <a:off x="7689140" y="2479113"/>
                  <a:ext cx="343661" cy="335856"/>
                  <a:chOff x="7693261" y="2479113"/>
                  <a:chExt cx="343661" cy="335856"/>
                </a:xfrm>
              </p:grpSpPr>
              <p:grpSp>
                <p:nvGrpSpPr>
                  <p:cNvPr id="115" name="Group 114"/>
                  <p:cNvGrpSpPr/>
                  <p:nvPr/>
                </p:nvGrpSpPr>
                <p:grpSpPr>
                  <a:xfrm>
                    <a:off x="7775769" y="2541055"/>
                    <a:ext cx="178644" cy="200476"/>
                    <a:chOff x="2304394" y="2806764"/>
                    <a:chExt cx="203894" cy="228812"/>
                  </a:xfrm>
                  <a:solidFill>
                    <a:schemeClr val="bg1"/>
                  </a:solidFill>
                </p:grpSpPr>
                <p:sp>
                  <p:nvSpPr>
                    <p:cNvPr id="117"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18"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19"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16" name="Rounded Rectangle 115"/>
                  <p:cNvSpPr/>
                  <p:nvPr/>
                </p:nvSpPr>
                <p:spPr bwMode="auto">
                  <a:xfrm>
                    <a:off x="7693261" y="2479113"/>
                    <a:ext cx="343661" cy="335856"/>
                  </a:xfrm>
                  <a:prstGeom prst="round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6" name="Group 45"/>
                <p:cNvGrpSpPr/>
                <p:nvPr/>
              </p:nvGrpSpPr>
              <p:grpSpPr>
                <a:xfrm>
                  <a:off x="8153700" y="2479113"/>
                  <a:ext cx="343661" cy="335856"/>
                  <a:chOff x="8196566" y="2479113"/>
                  <a:chExt cx="343661" cy="335856"/>
                </a:xfrm>
              </p:grpSpPr>
              <p:grpSp>
                <p:nvGrpSpPr>
                  <p:cNvPr id="121" name="Group 120"/>
                  <p:cNvGrpSpPr/>
                  <p:nvPr/>
                </p:nvGrpSpPr>
                <p:grpSpPr>
                  <a:xfrm>
                    <a:off x="8279074" y="2541055"/>
                    <a:ext cx="178644" cy="200476"/>
                    <a:chOff x="2304394" y="2806764"/>
                    <a:chExt cx="203894" cy="228812"/>
                  </a:xfrm>
                  <a:solidFill>
                    <a:schemeClr val="bg1"/>
                  </a:solidFill>
                </p:grpSpPr>
                <p:sp>
                  <p:nvSpPr>
                    <p:cNvPr id="123"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24"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25"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22" name="Rounded Rectangle 121"/>
                  <p:cNvSpPr/>
                  <p:nvPr/>
                </p:nvSpPr>
                <p:spPr bwMode="auto">
                  <a:xfrm>
                    <a:off x="8196566" y="2479113"/>
                    <a:ext cx="343661" cy="335856"/>
                  </a:xfrm>
                  <a:prstGeom prst="roundRect">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sp>
          <p:nvSpPr>
            <p:cNvPr id="126" name="TextBox 125"/>
            <p:cNvSpPr txBox="1"/>
            <p:nvPr/>
          </p:nvSpPr>
          <p:spPr>
            <a:xfrm>
              <a:off x="6709453" y="3944416"/>
              <a:ext cx="2282420" cy="480131"/>
            </a:xfrm>
            <a:prstGeom prst="rect">
              <a:avLst/>
            </a:prstGeom>
            <a:noFill/>
          </p:spPr>
          <p:txBody>
            <a:bodyPr wrap="none" lIns="0" tIns="91440" rIns="0" bIns="0" rtlCol="0">
              <a:spAutoFit/>
            </a:bodyPr>
            <a:lstStyle>
              <a:defPPr>
                <a:defRPr lang="en-US"/>
              </a:defPPr>
              <a:lvl1pPr algn="ctr" defTabSz="932563">
                <a:lnSpc>
                  <a:spcPct val="90000"/>
                </a:lnSpc>
                <a:spcAft>
                  <a:spcPts val="600"/>
                </a:spcAft>
                <a:defRPr sz="2800">
                  <a:gradFill>
                    <a:gsLst>
                      <a:gs pos="5941">
                        <a:schemeClr val="accent2"/>
                      </a:gs>
                      <a:gs pos="17699">
                        <a:schemeClr val="accent2"/>
                      </a:gs>
                    </a:gsLst>
                    <a:lin ang="5400000" scaled="0"/>
                  </a:gradFill>
                  <a:latin typeface="+mj-lt"/>
                  <a:ea typeface="MS PGothic" pitchFamily="34" charset="-128"/>
                  <a:cs typeface="Segoe UI" pitchFamily="34" charset="0"/>
                </a:defRPr>
              </a:lvl1p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5941">
                        <a:schemeClr val="accent2"/>
                      </a:gs>
                      <a:gs pos="17699">
                        <a:schemeClr val="accent2"/>
                      </a:gs>
                    </a:gsLst>
                    <a:lin ang="5400000" scaled="0"/>
                  </a:gradFill>
                  <a:effectLst/>
                  <a:uLnTx/>
                  <a:uFillTx/>
                  <a:latin typeface="+mj-lt"/>
                  <a:ea typeface="MS PGothic" pitchFamily="34" charset="-128"/>
                  <a:cs typeface="Segoe UI" pitchFamily="34" charset="0"/>
                </a:rPr>
                <a:t>Physical/virtual</a:t>
              </a:r>
            </a:p>
          </p:txBody>
        </p:sp>
      </p:grpSp>
      <p:sp>
        <p:nvSpPr>
          <p:cNvPr id="129" name="TextBox 128"/>
          <p:cNvSpPr txBox="1"/>
          <p:nvPr/>
        </p:nvSpPr>
        <p:spPr>
          <a:xfrm>
            <a:off x="6728703" y="4588461"/>
            <a:ext cx="4798379" cy="1926639"/>
          </a:xfrm>
          <a:prstGeom prst="rect">
            <a:avLst/>
          </a:prstGeom>
          <a:noFill/>
        </p:spPr>
        <p:txBody>
          <a:bodyPr wrap="square" lIns="0" tIns="146283" rIns="182854" bIns="146283" rtlCol="0">
            <a:spAutoFit/>
          </a:bodyPr>
          <a:lstStyle/>
          <a:p>
            <a:pPr marL="0" marR="0" lvl="0" indent="0" defTabSz="914400" eaLnBrk="1" fontAlgn="auto" latinLnBrk="0" hangingPunct="1">
              <a:lnSpc>
                <a:spcPct val="90000"/>
              </a:lnSpc>
              <a:spcBef>
                <a:spcPts val="400"/>
              </a:spcBef>
              <a:spcAft>
                <a:spcPts val="0"/>
              </a:spcAft>
              <a:buClrTx/>
              <a:buSzTx/>
              <a:buFontTx/>
              <a:buNone/>
              <a:tabLst/>
              <a:defRPr/>
            </a:pPr>
            <a:r>
              <a:rPr kumimoji="0" lang="en-US" sz="2000" b="1" i="0" u="none" strike="noStrike" kern="0" cap="none" spc="0" normalizeH="0" baseline="0" noProof="0" dirty="0">
                <a:ln>
                  <a:noFill/>
                </a:ln>
                <a:gradFill>
                  <a:gsLst>
                    <a:gs pos="85149">
                      <a:schemeClr val="accent2"/>
                    </a:gs>
                    <a:gs pos="56000">
                      <a:schemeClr val="accent2"/>
                    </a:gs>
                  </a:gsLst>
                  <a:lin ang="5400000" scaled="0"/>
                </a:gradFill>
                <a:effectLst/>
                <a:uLnTx/>
                <a:uFillTx/>
                <a:latin typeface="+mj-lt"/>
                <a:cs typeface="Segoe UI" pitchFamily="34" charset="0"/>
              </a:rPr>
              <a:t>Key benefits</a:t>
            </a:r>
          </a:p>
          <a:p>
            <a:pPr marL="0" marR="0" lvl="1" indent="0" defTabSz="462294" eaLnBrk="1" fontAlgn="base" latinLnBrk="0" hangingPunct="1">
              <a:lnSpc>
                <a:spcPct val="90000"/>
              </a:lnSpc>
              <a:spcBef>
                <a:spcPts val="600"/>
              </a:spcBef>
              <a:spcAft>
                <a:spcPts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Further accelerate of app deployment</a:t>
            </a:r>
          </a:p>
          <a:p>
            <a:pPr marL="0" marR="0" lvl="1" indent="0" defTabSz="462294" eaLnBrk="1" fontAlgn="base" latinLnBrk="0" hangingPunct="1">
              <a:lnSpc>
                <a:spcPct val="90000"/>
              </a:lnSpc>
              <a:spcBef>
                <a:spcPts val="600"/>
              </a:spcBef>
              <a:spcAft>
                <a:spcPts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Reduce effort to deploy apps</a:t>
            </a:r>
          </a:p>
          <a:p>
            <a:pPr marL="0" marR="0" lvl="1" indent="0" defTabSz="462294" eaLnBrk="1" fontAlgn="base" latinLnBrk="0" hangingPunct="1">
              <a:lnSpc>
                <a:spcPct val="90000"/>
              </a:lnSpc>
              <a:spcBef>
                <a:spcPts val="600"/>
              </a:spcBef>
              <a:spcAft>
                <a:spcPts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Streamline development and testing</a:t>
            </a:r>
          </a:p>
          <a:p>
            <a:pPr marL="0" marR="0" lvl="1" indent="0" defTabSz="462294" eaLnBrk="1" fontAlgn="base" latinLnBrk="0" hangingPunct="1">
              <a:lnSpc>
                <a:spcPct val="90000"/>
              </a:lnSpc>
              <a:spcBef>
                <a:spcPts val="600"/>
              </a:spcBef>
              <a:spcAft>
                <a:spcPts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Lower costs associated with app deployment</a:t>
            </a:r>
          </a:p>
          <a:p>
            <a:pPr marL="0" marR="0" lvl="1" indent="0" defTabSz="462294" eaLnBrk="1" fontAlgn="base" latinLnBrk="0" hangingPunct="1">
              <a:lnSpc>
                <a:spcPct val="90000"/>
              </a:lnSpc>
              <a:spcBef>
                <a:spcPts val="600"/>
              </a:spcBef>
              <a:spcAft>
                <a:spcPts val="0"/>
              </a:spcAft>
              <a:buClr>
                <a:srgbClr val="EFEFEF"/>
              </a:buClr>
              <a:buSzPct val="90000"/>
              <a:buFontTx/>
              <a:buNone/>
              <a:tabLst/>
              <a:defRPr/>
            </a:pPr>
            <a:r>
              <a:rPr kumimoji="0" lang="en-US" sz="1400" b="0" i="0" u="none" strike="noStrike" kern="0" cap="none" spc="0" normalizeH="0" baseline="0" noProof="0" dirty="0">
                <a:ln>
                  <a:noFill/>
                </a:ln>
                <a:gradFill>
                  <a:gsLst>
                    <a:gs pos="2917">
                      <a:srgbClr val="505050"/>
                    </a:gs>
                    <a:gs pos="100000">
                      <a:srgbClr val="505050"/>
                    </a:gs>
                  </a:gsLst>
                  <a:lin ang="5400000" scaled="0"/>
                </a:gradFill>
                <a:effectLst/>
                <a:uLnTx/>
                <a:uFillTx/>
                <a:ea typeface="MS PGothic" pitchFamily="34" charset="-128"/>
              </a:rPr>
              <a:t>Increase server consolidation</a:t>
            </a:r>
          </a:p>
        </p:txBody>
      </p:sp>
      <p:sp>
        <p:nvSpPr>
          <p:cNvPr id="140" name="Rectangle 139"/>
          <p:cNvSpPr/>
          <p:nvPr/>
        </p:nvSpPr>
        <p:spPr>
          <a:xfrm>
            <a:off x="9424847" y="2124140"/>
            <a:ext cx="2085487" cy="1126462"/>
          </a:xfrm>
          <a:prstGeom prst="rect">
            <a:avLst/>
          </a:prstGeom>
        </p:spPr>
        <p:txBody>
          <a:bodyPr wrap="square" lIns="182880" tIns="146304" rIns="182880" bIns="146304">
            <a:sp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gradFill>
                  <a:gsLst>
                    <a:gs pos="94059">
                      <a:schemeClr val="tx1"/>
                    </a:gs>
                    <a:gs pos="85149">
                      <a:schemeClr val="tx1"/>
                    </a:gs>
                  </a:gsLst>
                  <a:lin ang="5400000" scaled="0"/>
                </a:gradFill>
                <a:effectLst/>
                <a:uLnTx/>
                <a:uFillTx/>
                <a:latin typeface="+mj-lt"/>
                <a:cs typeface="Segoe UI" pitchFamily="34" charset="0"/>
              </a:rPr>
              <a:t>Package and run apps within</a:t>
            </a:r>
          </a:p>
          <a:p>
            <a:pPr marL="0" marR="0" lvl="0" indent="0" defTabSz="932563"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gradFill>
                  <a:gsLst>
                    <a:gs pos="85149">
                      <a:schemeClr val="accent2"/>
                    </a:gs>
                    <a:gs pos="56000">
                      <a:schemeClr val="accent2"/>
                    </a:gs>
                  </a:gsLst>
                  <a:lin ang="5400000" scaled="0"/>
                </a:gradFill>
                <a:effectLst/>
                <a:uLnTx/>
                <a:uFillTx/>
                <a:latin typeface="+mj-lt"/>
                <a:cs typeface="Segoe UI" pitchFamily="34" charset="0"/>
              </a:rPr>
              <a:t>containers</a:t>
            </a:r>
          </a:p>
        </p:txBody>
      </p:sp>
      <p:sp>
        <p:nvSpPr>
          <p:cNvPr id="130" name="Freeform 5"/>
          <p:cNvSpPr>
            <a:spLocks/>
          </p:cNvSpPr>
          <p:nvPr/>
        </p:nvSpPr>
        <p:spPr bwMode="auto">
          <a:xfrm flipH="1">
            <a:off x="1945484" y="2124141"/>
            <a:ext cx="158750" cy="1373122"/>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Freeform 5"/>
          <p:cNvSpPr>
            <a:spLocks/>
          </p:cNvSpPr>
          <p:nvPr/>
        </p:nvSpPr>
        <p:spPr bwMode="auto">
          <a:xfrm flipH="1">
            <a:off x="1945484" y="4156585"/>
            <a:ext cx="158750" cy="2230363"/>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nvGrpSpPr>
          <p:cNvPr id="64" name="Group 63"/>
          <p:cNvGrpSpPr/>
          <p:nvPr/>
        </p:nvGrpSpPr>
        <p:grpSpPr>
          <a:xfrm>
            <a:off x="451764" y="4157892"/>
            <a:ext cx="1197733" cy="2229057"/>
            <a:chOff x="451764" y="4157892"/>
            <a:chExt cx="1197733" cy="2229057"/>
          </a:xfrm>
        </p:grpSpPr>
        <p:sp>
          <p:nvSpPr>
            <p:cNvPr id="4" name="Freeform 5"/>
            <p:cNvSpPr>
              <a:spLocks noChangeAspect="1" noEditPoints="1"/>
            </p:cNvSpPr>
            <p:nvPr/>
          </p:nvSpPr>
          <p:spPr bwMode="auto">
            <a:xfrm>
              <a:off x="451764" y="5010423"/>
              <a:ext cx="1188551" cy="896395"/>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rgbClr val="505050"/>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56" name="TextBox 55"/>
            <p:cNvSpPr txBox="1"/>
            <p:nvPr/>
          </p:nvSpPr>
          <p:spPr>
            <a:xfrm>
              <a:off x="566007" y="5906818"/>
              <a:ext cx="975972" cy="480131"/>
            </a:xfrm>
            <a:prstGeom prst="rect">
              <a:avLst/>
            </a:prstGeom>
            <a:noFill/>
          </p:spPr>
          <p:txBody>
            <a:bodyPr wrap="none" lIns="0" tIns="91440" rIns="0" bIns="0" rtlCol="0">
              <a:spAutoFit/>
            </a:bodyPr>
            <a:lstStyle>
              <a:defPPr>
                <a:defRPr lang="en-US"/>
              </a:defPPr>
              <a:lvl1pPr algn="ctr" defTabSz="932563">
                <a:lnSpc>
                  <a:spcPct val="90000"/>
                </a:lnSpc>
                <a:spcAft>
                  <a:spcPts val="600"/>
                </a:spcAft>
                <a:defRPr sz="2800">
                  <a:gradFill>
                    <a:gsLst>
                      <a:gs pos="5941">
                        <a:schemeClr val="accent2"/>
                      </a:gs>
                      <a:gs pos="17699">
                        <a:schemeClr val="accent2"/>
                      </a:gs>
                    </a:gsLst>
                    <a:lin ang="5400000" scaled="0"/>
                  </a:gradFill>
                  <a:latin typeface="+mj-lt"/>
                  <a:ea typeface="MS PGothic" pitchFamily="34" charset="-128"/>
                  <a:cs typeface="Segoe UI" pitchFamily="34" charset="0"/>
                </a:defRPr>
              </a:lvl1p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47525">
                        <a:schemeClr val="accent1"/>
                      </a:gs>
                      <a:gs pos="44000">
                        <a:schemeClr val="accent1"/>
                      </a:gs>
                    </a:gsLst>
                    <a:lin ang="5400000" scaled="0"/>
                  </a:gradFill>
                  <a:effectLst/>
                  <a:uLnTx/>
                  <a:uFillTx/>
                  <a:latin typeface="+mj-lt"/>
                  <a:ea typeface="MS PGothic" pitchFamily="34" charset="-128"/>
                  <a:cs typeface="Segoe UI" pitchFamily="34" charset="0"/>
                </a:rPr>
                <a:t>Virtual</a:t>
              </a:r>
            </a:p>
          </p:txBody>
        </p:sp>
        <p:grpSp>
          <p:nvGrpSpPr>
            <p:cNvPr id="26" name="Group 25"/>
            <p:cNvGrpSpPr/>
            <p:nvPr/>
          </p:nvGrpSpPr>
          <p:grpSpPr>
            <a:xfrm>
              <a:off x="458491" y="4157892"/>
              <a:ext cx="1191006" cy="772424"/>
              <a:chOff x="473495" y="4066450"/>
              <a:chExt cx="1173200" cy="760876"/>
            </a:xfrm>
            <a:solidFill>
              <a:schemeClr val="accent1"/>
            </a:solidFill>
          </p:grpSpPr>
          <p:grpSp>
            <p:nvGrpSpPr>
              <p:cNvPr id="9" name="Group 8"/>
              <p:cNvGrpSpPr/>
              <p:nvPr/>
            </p:nvGrpSpPr>
            <p:grpSpPr>
              <a:xfrm>
                <a:off x="473495" y="4066450"/>
                <a:ext cx="572025" cy="372604"/>
                <a:chOff x="473495" y="4066450"/>
                <a:chExt cx="572025" cy="372604"/>
              </a:xfrm>
              <a:grpFill/>
            </p:grpSpPr>
            <p:grpSp>
              <p:nvGrpSpPr>
                <p:cNvPr id="6" name="Group 5"/>
                <p:cNvGrpSpPr>
                  <a:grpSpLocks noChangeAspect="1"/>
                </p:cNvGrpSpPr>
                <p:nvPr/>
              </p:nvGrpSpPr>
              <p:grpSpPr>
                <a:xfrm>
                  <a:off x="681974" y="4137853"/>
                  <a:ext cx="155066" cy="169928"/>
                  <a:chOff x="693566" y="4035895"/>
                  <a:chExt cx="170573" cy="186921"/>
                </a:xfrm>
                <a:grpFill/>
              </p:grpSpPr>
              <p:sp>
                <p:nvSpPr>
                  <p:cNvPr id="21" name="Freeform 6"/>
                  <p:cNvSpPr>
                    <a:spLocks/>
                  </p:cNvSpPr>
                  <p:nvPr/>
                </p:nvSpPr>
                <p:spPr bwMode="auto">
                  <a:xfrm>
                    <a:off x="701147" y="4035895"/>
                    <a:ext cx="155409" cy="86984"/>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2" name="Freeform 7"/>
                  <p:cNvSpPr>
                    <a:spLocks/>
                  </p:cNvSpPr>
                  <p:nvPr/>
                </p:nvSpPr>
                <p:spPr bwMode="auto">
                  <a:xfrm>
                    <a:off x="786434" y="4093266"/>
                    <a:ext cx="77705" cy="12955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3" name="Freeform 8"/>
                  <p:cNvSpPr>
                    <a:spLocks/>
                  </p:cNvSpPr>
                  <p:nvPr/>
                </p:nvSpPr>
                <p:spPr bwMode="auto">
                  <a:xfrm>
                    <a:off x="693566" y="4093266"/>
                    <a:ext cx="77705" cy="12955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33" name="Freeform 132"/>
                <p:cNvSpPr>
                  <a:spLocks noChangeAspect="1" noEditPoints="1"/>
                </p:cNvSpPr>
                <p:nvPr/>
              </p:nvSpPr>
              <p:spPr bwMode="auto">
                <a:xfrm>
                  <a:off x="473495" y="4066450"/>
                  <a:ext cx="572025" cy="372604"/>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4" name="Group 133"/>
              <p:cNvGrpSpPr/>
              <p:nvPr/>
            </p:nvGrpSpPr>
            <p:grpSpPr>
              <a:xfrm>
                <a:off x="1074670" y="4066450"/>
                <a:ext cx="572025" cy="372604"/>
                <a:chOff x="473495" y="4066450"/>
                <a:chExt cx="572025" cy="372604"/>
              </a:xfrm>
              <a:grpFill/>
            </p:grpSpPr>
            <p:grpSp>
              <p:nvGrpSpPr>
                <p:cNvPr id="135" name="Group 134"/>
                <p:cNvGrpSpPr>
                  <a:grpSpLocks noChangeAspect="1"/>
                </p:cNvGrpSpPr>
                <p:nvPr/>
              </p:nvGrpSpPr>
              <p:grpSpPr>
                <a:xfrm>
                  <a:off x="681974" y="4137853"/>
                  <a:ext cx="155066" cy="169928"/>
                  <a:chOff x="693566" y="4035895"/>
                  <a:chExt cx="170573" cy="186921"/>
                </a:xfrm>
                <a:grpFill/>
              </p:grpSpPr>
              <p:sp>
                <p:nvSpPr>
                  <p:cNvPr id="137" name="Freeform 6"/>
                  <p:cNvSpPr>
                    <a:spLocks/>
                  </p:cNvSpPr>
                  <p:nvPr/>
                </p:nvSpPr>
                <p:spPr bwMode="auto">
                  <a:xfrm>
                    <a:off x="701147" y="4035895"/>
                    <a:ext cx="155409" cy="86984"/>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38" name="Freeform 7"/>
                  <p:cNvSpPr>
                    <a:spLocks/>
                  </p:cNvSpPr>
                  <p:nvPr/>
                </p:nvSpPr>
                <p:spPr bwMode="auto">
                  <a:xfrm>
                    <a:off x="786434" y="4093266"/>
                    <a:ext cx="77705" cy="12955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39" name="Freeform 8"/>
                  <p:cNvSpPr>
                    <a:spLocks/>
                  </p:cNvSpPr>
                  <p:nvPr/>
                </p:nvSpPr>
                <p:spPr bwMode="auto">
                  <a:xfrm>
                    <a:off x="693566" y="4093266"/>
                    <a:ext cx="77705" cy="12955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36" name="Freeform 135"/>
                <p:cNvSpPr>
                  <a:spLocks noChangeAspect="1" noEditPoints="1"/>
                </p:cNvSpPr>
                <p:nvPr/>
              </p:nvSpPr>
              <p:spPr bwMode="auto">
                <a:xfrm>
                  <a:off x="473495" y="4066450"/>
                  <a:ext cx="572025" cy="372604"/>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3" name="Group 142"/>
              <p:cNvGrpSpPr/>
              <p:nvPr/>
            </p:nvGrpSpPr>
            <p:grpSpPr>
              <a:xfrm>
                <a:off x="473495" y="4454722"/>
                <a:ext cx="572025" cy="372604"/>
                <a:chOff x="473495" y="4066450"/>
                <a:chExt cx="572025" cy="372604"/>
              </a:xfrm>
              <a:grpFill/>
            </p:grpSpPr>
            <p:grpSp>
              <p:nvGrpSpPr>
                <p:cNvPr id="144" name="Group 143"/>
                <p:cNvGrpSpPr>
                  <a:grpSpLocks noChangeAspect="1"/>
                </p:cNvGrpSpPr>
                <p:nvPr/>
              </p:nvGrpSpPr>
              <p:grpSpPr>
                <a:xfrm>
                  <a:off x="681974" y="4137853"/>
                  <a:ext cx="155066" cy="169928"/>
                  <a:chOff x="693566" y="4035895"/>
                  <a:chExt cx="170573" cy="186921"/>
                </a:xfrm>
                <a:grpFill/>
              </p:grpSpPr>
              <p:sp>
                <p:nvSpPr>
                  <p:cNvPr id="146" name="Freeform 6"/>
                  <p:cNvSpPr>
                    <a:spLocks/>
                  </p:cNvSpPr>
                  <p:nvPr/>
                </p:nvSpPr>
                <p:spPr bwMode="auto">
                  <a:xfrm>
                    <a:off x="701147" y="4035895"/>
                    <a:ext cx="155409" cy="86984"/>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47" name="Freeform 7"/>
                  <p:cNvSpPr>
                    <a:spLocks/>
                  </p:cNvSpPr>
                  <p:nvPr/>
                </p:nvSpPr>
                <p:spPr bwMode="auto">
                  <a:xfrm>
                    <a:off x="786434" y="4093266"/>
                    <a:ext cx="77705" cy="12955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48" name="Freeform 8"/>
                  <p:cNvSpPr>
                    <a:spLocks/>
                  </p:cNvSpPr>
                  <p:nvPr/>
                </p:nvSpPr>
                <p:spPr bwMode="auto">
                  <a:xfrm>
                    <a:off x="693566" y="4093266"/>
                    <a:ext cx="77705" cy="12955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45" name="Freeform 144"/>
                <p:cNvSpPr>
                  <a:spLocks noChangeAspect="1" noEditPoints="1"/>
                </p:cNvSpPr>
                <p:nvPr/>
              </p:nvSpPr>
              <p:spPr bwMode="auto">
                <a:xfrm>
                  <a:off x="473495" y="4066450"/>
                  <a:ext cx="572025" cy="372604"/>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9" name="Group 148"/>
              <p:cNvGrpSpPr/>
              <p:nvPr/>
            </p:nvGrpSpPr>
            <p:grpSpPr>
              <a:xfrm>
                <a:off x="1074670" y="4454722"/>
                <a:ext cx="572025" cy="372604"/>
                <a:chOff x="473495" y="4066450"/>
                <a:chExt cx="572025" cy="372604"/>
              </a:xfrm>
              <a:grpFill/>
            </p:grpSpPr>
            <p:grpSp>
              <p:nvGrpSpPr>
                <p:cNvPr id="150" name="Group 149"/>
                <p:cNvGrpSpPr>
                  <a:grpSpLocks noChangeAspect="1"/>
                </p:cNvGrpSpPr>
                <p:nvPr/>
              </p:nvGrpSpPr>
              <p:grpSpPr>
                <a:xfrm>
                  <a:off x="681974" y="4137853"/>
                  <a:ext cx="155066" cy="169928"/>
                  <a:chOff x="693566" y="4035895"/>
                  <a:chExt cx="170573" cy="186921"/>
                </a:xfrm>
                <a:grpFill/>
              </p:grpSpPr>
              <p:sp>
                <p:nvSpPr>
                  <p:cNvPr id="152" name="Freeform 6"/>
                  <p:cNvSpPr>
                    <a:spLocks/>
                  </p:cNvSpPr>
                  <p:nvPr/>
                </p:nvSpPr>
                <p:spPr bwMode="auto">
                  <a:xfrm>
                    <a:off x="701147" y="4035895"/>
                    <a:ext cx="155409" cy="86984"/>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53" name="Freeform 7"/>
                  <p:cNvSpPr>
                    <a:spLocks/>
                  </p:cNvSpPr>
                  <p:nvPr/>
                </p:nvSpPr>
                <p:spPr bwMode="auto">
                  <a:xfrm>
                    <a:off x="786434" y="4093266"/>
                    <a:ext cx="77705" cy="12955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54" name="Freeform 8"/>
                  <p:cNvSpPr>
                    <a:spLocks/>
                  </p:cNvSpPr>
                  <p:nvPr/>
                </p:nvSpPr>
                <p:spPr bwMode="auto">
                  <a:xfrm>
                    <a:off x="693566" y="4093266"/>
                    <a:ext cx="77705" cy="12955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sp>
              <p:nvSpPr>
                <p:cNvPr id="151" name="Freeform 150"/>
                <p:cNvSpPr>
                  <a:spLocks noChangeAspect="1" noEditPoints="1"/>
                </p:cNvSpPr>
                <p:nvPr/>
              </p:nvSpPr>
              <p:spPr bwMode="auto">
                <a:xfrm>
                  <a:off x="473495" y="4066450"/>
                  <a:ext cx="572025" cy="372604"/>
                </a:xfrm>
                <a:custGeom>
                  <a:avLst/>
                  <a:gdLst>
                    <a:gd name="T0" fmla="*/ 178 w 182"/>
                    <a:gd name="T1" fmla="*/ 0 h 117"/>
                    <a:gd name="T2" fmla="*/ 5 w 182"/>
                    <a:gd name="T3" fmla="*/ 0 h 117"/>
                    <a:gd name="T4" fmla="*/ 0 w 182"/>
                    <a:gd name="T5" fmla="*/ 4 h 117"/>
                    <a:gd name="T6" fmla="*/ 0 w 182"/>
                    <a:gd name="T7" fmla="*/ 100 h 117"/>
                    <a:gd name="T8" fmla="*/ 5 w 182"/>
                    <a:gd name="T9" fmla="*/ 104 h 117"/>
                    <a:gd name="T10" fmla="*/ 178 w 182"/>
                    <a:gd name="T11" fmla="*/ 104 h 117"/>
                    <a:gd name="T12" fmla="*/ 182 w 182"/>
                    <a:gd name="T13" fmla="*/ 100 h 117"/>
                    <a:gd name="T14" fmla="*/ 182 w 182"/>
                    <a:gd name="T15" fmla="*/ 4 h 117"/>
                    <a:gd name="T16" fmla="*/ 178 w 182"/>
                    <a:gd name="T17" fmla="*/ 0 h 117"/>
                    <a:gd name="T18" fmla="*/ 174 w 182"/>
                    <a:gd name="T19" fmla="*/ 92 h 117"/>
                    <a:gd name="T20" fmla="*/ 170 w 182"/>
                    <a:gd name="T21" fmla="*/ 96 h 117"/>
                    <a:gd name="T22" fmla="*/ 13 w 182"/>
                    <a:gd name="T23" fmla="*/ 96 h 117"/>
                    <a:gd name="T24" fmla="*/ 9 w 182"/>
                    <a:gd name="T25" fmla="*/ 92 h 117"/>
                    <a:gd name="T26" fmla="*/ 9 w 182"/>
                    <a:gd name="T27" fmla="*/ 11 h 117"/>
                    <a:gd name="T28" fmla="*/ 13 w 182"/>
                    <a:gd name="T29" fmla="*/ 7 h 117"/>
                    <a:gd name="T30" fmla="*/ 170 w 182"/>
                    <a:gd name="T31" fmla="*/ 7 h 117"/>
                    <a:gd name="T32" fmla="*/ 174 w 182"/>
                    <a:gd name="T33" fmla="*/ 11 h 117"/>
                    <a:gd name="T34" fmla="*/ 174 w 182"/>
                    <a:gd name="T35" fmla="*/ 92 h 117"/>
                    <a:gd name="T36" fmla="*/ 174 w 182"/>
                    <a:gd name="T37" fmla="*/ 92 h 117"/>
                    <a:gd name="T38" fmla="*/ 127 w 182"/>
                    <a:gd name="T39" fmla="*/ 114 h 117"/>
                    <a:gd name="T40" fmla="*/ 124 w 182"/>
                    <a:gd name="T41" fmla="*/ 117 h 117"/>
                    <a:gd name="T42" fmla="*/ 58 w 182"/>
                    <a:gd name="T43" fmla="*/ 117 h 117"/>
                    <a:gd name="T44" fmla="*/ 55 w 182"/>
                    <a:gd name="T45" fmla="*/ 114 h 117"/>
                    <a:gd name="T46" fmla="*/ 58 w 182"/>
                    <a:gd name="T47" fmla="*/ 113 h 117"/>
                    <a:gd name="T48" fmla="*/ 61 w 182"/>
                    <a:gd name="T49" fmla="*/ 110 h 117"/>
                    <a:gd name="T50" fmla="*/ 121 w 182"/>
                    <a:gd name="T51" fmla="*/ 110 h 117"/>
                    <a:gd name="T52" fmla="*/ 124 w 182"/>
                    <a:gd name="T53" fmla="*/ 113 h 117"/>
                    <a:gd name="T54" fmla="*/ 127 w 182"/>
                    <a:gd name="T55" fmla="*/ 1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17">
                      <a:moveTo>
                        <a:pt x="178" y="0"/>
                      </a:moveTo>
                      <a:cubicBezTo>
                        <a:pt x="45" y="0"/>
                        <a:pt x="5" y="0"/>
                        <a:pt x="5" y="0"/>
                      </a:cubicBezTo>
                      <a:cubicBezTo>
                        <a:pt x="3" y="0"/>
                        <a:pt x="0" y="2"/>
                        <a:pt x="0" y="4"/>
                      </a:cubicBezTo>
                      <a:cubicBezTo>
                        <a:pt x="0" y="100"/>
                        <a:pt x="0" y="100"/>
                        <a:pt x="0" y="100"/>
                      </a:cubicBezTo>
                      <a:cubicBezTo>
                        <a:pt x="0" y="102"/>
                        <a:pt x="3" y="104"/>
                        <a:pt x="5" y="104"/>
                      </a:cubicBezTo>
                      <a:cubicBezTo>
                        <a:pt x="49" y="104"/>
                        <a:pt x="178" y="104"/>
                        <a:pt x="178" y="104"/>
                      </a:cubicBezTo>
                      <a:cubicBezTo>
                        <a:pt x="180" y="104"/>
                        <a:pt x="182" y="102"/>
                        <a:pt x="182" y="100"/>
                      </a:cubicBezTo>
                      <a:cubicBezTo>
                        <a:pt x="182" y="4"/>
                        <a:pt x="182" y="4"/>
                        <a:pt x="182" y="4"/>
                      </a:cubicBezTo>
                      <a:cubicBezTo>
                        <a:pt x="182" y="2"/>
                        <a:pt x="180" y="0"/>
                        <a:pt x="178" y="0"/>
                      </a:cubicBezTo>
                      <a:close/>
                      <a:moveTo>
                        <a:pt x="174" y="92"/>
                      </a:moveTo>
                      <a:cubicBezTo>
                        <a:pt x="174" y="95"/>
                        <a:pt x="172" y="96"/>
                        <a:pt x="170" y="96"/>
                      </a:cubicBezTo>
                      <a:cubicBezTo>
                        <a:pt x="53" y="96"/>
                        <a:pt x="13" y="96"/>
                        <a:pt x="13" y="96"/>
                      </a:cubicBezTo>
                      <a:cubicBezTo>
                        <a:pt x="11" y="96"/>
                        <a:pt x="9" y="95"/>
                        <a:pt x="9" y="92"/>
                      </a:cubicBezTo>
                      <a:cubicBezTo>
                        <a:pt x="9" y="11"/>
                        <a:pt x="9" y="11"/>
                        <a:pt x="9" y="11"/>
                      </a:cubicBezTo>
                      <a:cubicBezTo>
                        <a:pt x="9" y="9"/>
                        <a:pt x="11" y="7"/>
                        <a:pt x="13" y="7"/>
                      </a:cubicBezTo>
                      <a:cubicBezTo>
                        <a:pt x="130" y="7"/>
                        <a:pt x="170" y="7"/>
                        <a:pt x="170" y="7"/>
                      </a:cubicBezTo>
                      <a:cubicBezTo>
                        <a:pt x="172" y="7"/>
                        <a:pt x="174" y="9"/>
                        <a:pt x="174" y="11"/>
                      </a:cubicBezTo>
                      <a:cubicBezTo>
                        <a:pt x="174" y="92"/>
                        <a:pt x="174" y="92"/>
                        <a:pt x="174" y="92"/>
                      </a:cubicBezTo>
                      <a:cubicBezTo>
                        <a:pt x="174" y="92"/>
                        <a:pt x="174" y="92"/>
                        <a:pt x="174" y="92"/>
                      </a:cubicBezTo>
                      <a:close/>
                      <a:moveTo>
                        <a:pt x="127" y="114"/>
                      </a:moveTo>
                      <a:cubicBezTo>
                        <a:pt x="127" y="117"/>
                        <a:pt x="126" y="117"/>
                        <a:pt x="124" y="117"/>
                      </a:cubicBezTo>
                      <a:cubicBezTo>
                        <a:pt x="58" y="117"/>
                        <a:pt x="58" y="117"/>
                        <a:pt x="58" y="117"/>
                      </a:cubicBezTo>
                      <a:cubicBezTo>
                        <a:pt x="56" y="117"/>
                        <a:pt x="55" y="117"/>
                        <a:pt x="55" y="114"/>
                      </a:cubicBezTo>
                      <a:cubicBezTo>
                        <a:pt x="55" y="113"/>
                        <a:pt x="58" y="113"/>
                        <a:pt x="58" y="113"/>
                      </a:cubicBezTo>
                      <a:cubicBezTo>
                        <a:pt x="58" y="111"/>
                        <a:pt x="59" y="110"/>
                        <a:pt x="61" y="110"/>
                      </a:cubicBezTo>
                      <a:cubicBezTo>
                        <a:pt x="121" y="110"/>
                        <a:pt x="121" y="110"/>
                        <a:pt x="121" y="110"/>
                      </a:cubicBezTo>
                      <a:cubicBezTo>
                        <a:pt x="123" y="110"/>
                        <a:pt x="124" y="111"/>
                        <a:pt x="124" y="113"/>
                      </a:cubicBezTo>
                      <a:cubicBezTo>
                        <a:pt x="124" y="113"/>
                        <a:pt x="127" y="113"/>
                        <a:pt x="127" y="11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155" name="Freeform 5"/>
          <p:cNvSpPr>
            <a:spLocks/>
          </p:cNvSpPr>
          <p:nvPr/>
        </p:nvSpPr>
        <p:spPr bwMode="auto">
          <a:xfrm flipH="1">
            <a:off x="9266097" y="2124140"/>
            <a:ext cx="158750" cy="2298281"/>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94642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500"/>
                                        <p:tgtEl>
                                          <p:spTgt spid="130"/>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60">
                                            <p:txEl>
                                              <p:pRg st="0" end="0"/>
                                            </p:txEl>
                                          </p:spTgt>
                                        </p:tgtEl>
                                        <p:attrNameLst>
                                          <p:attrName>style.visibility</p:attrName>
                                        </p:attrNameLst>
                                      </p:cBhvr>
                                      <p:to>
                                        <p:strVal val="visible"/>
                                      </p:to>
                                    </p:set>
                                    <p:anim calcmode="lin" valueType="num">
                                      <p:cBhvr additive="base">
                                        <p:cTn id="14"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decel="100000" fill="hold" grpId="0" nodeType="clickEffect">
                                  <p:stCondLst>
                                    <p:cond delay="0"/>
                                  </p:stCondLst>
                                  <p:childTnLst>
                                    <p:set>
                                      <p:cBhvr>
                                        <p:cTn id="19" dur="1" fill="hold">
                                          <p:stCondLst>
                                            <p:cond delay="0"/>
                                          </p:stCondLst>
                                        </p:cTn>
                                        <p:tgtEl>
                                          <p:spTgt spid="60">
                                            <p:txEl>
                                              <p:pRg st="1" end="1"/>
                                            </p:txEl>
                                          </p:spTgt>
                                        </p:tgtEl>
                                        <p:attrNameLst>
                                          <p:attrName>style.visibility</p:attrName>
                                        </p:attrNameLst>
                                      </p:cBhvr>
                                      <p:to>
                                        <p:strVal val="visible"/>
                                      </p:to>
                                    </p:set>
                                    <p:anim calcmode="lin" valueType="num">
                                      <p:cBhvr additive="base">
                                        <p:cTn id="20"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decel="100000"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ppt_x"/>
                                          </p:val>
                                        </p:tav>
                                        <p:tav tm="100000">
                                          <p:val>
                                            <p:strVal val="#ppt_x"/>
                                          </p:val>
                                        </p:tav>
                                      </p:tavLst>
                                    </p:anim>
                                    <p:anim calcmode="lin" valueType="num">
                                      <p:cBhvr additive="base">
                                        <p:cTn id="27" dur="500" fill="hold"/>
                                        <p:tgtEl>
                                          <p:spTgt spid="64"/>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500"/>
                                  </p:stCondLst>
                                  <p:childTnLst>
                                    <p:set>
                                      <p:cBhvr>
                                        <p:cTn id="29" dur="1" fill="hold">
                                          <p:stCondLst>
                                            <p:cond delay="0"/>
                                          </p:stCondLst>
                                        </p:cTn>
                                        <p:tgtEl>
                                          <p:spTgt spid="132"/>
                                        </p:tgtEl>
                                        <p:attrNameLst>
                                          <p:attrName>style.visibility</p:attrName>
                                        </p:attrNameLst>
                                      </p:cBhvr>
                                      <p:to>
                                        <p:strVal val="visible"/>
                                      </p:to>
                                    </p:set>
                                    <p:animEffect transition="in" filter="fade">
                                      <p:cBhvr>
                                        <p:cTn id="30" dur="500"/>
                                        <p:tgtEl>
                                          <p:spTgt spid="132"/>
                                        </p:tgtEl>
                                      </p:cBhvr>
                                    </p:animEffect>
                                  </p:childTnLst>
                                </p:cTn>
                              </p:par>
                              <p:par>
                                <p:cTn id="31" presetID="2" presetClass="entr" presetSubtype="4" decel="100000" fill="hold" grpId="0" nodeType="withEffect">
                                  <p:stCondLst>
                                    <p:cond delay="500"/>
                                  </p:stCondLst>
                                  <p:childTnLst>
                                    <p:set>
                                      <p:cBhvr>
                                        <p:cTn id="32" dur="1" fill="hold">
                                          <p:stCondLst>
                                            <p:cond delay="0"/>
                                          </p:stCondLst>
                                        </p:cTn>
                                        <p:tgtEl>
                                          <p:spTgt spid="61">
                                            <p:txEl>
                                              <p:pRg st="0" end="0"/>
                                            </p:txEl>
                                          </p:spTgt>
                                        </p:tgtEl>
                                        <p:attrNameLst>
                                          <p:attrName>style.visibility</p:attrName>
                                        </p:attrNameLst>
                                      </p:cBhvr>
                                      <p:to>
                                        <p:strVal val="visible"/>
                                      </p:to>
                                    </p:set>
                                    <p:anim calcmode="lin" valueType="num">
                                      <p:cBhvr additive="base">
                                        <p:cTn id="33"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decel="100000" fill="hold" grpId="0" nodeType="clickEffect">
                                  <p:stCondLst>
                                    <p:cond delay="0"/>
                                  </p:stCondLst>
                                  <p:childTnLst>
                                    <p:set>
                                      <p:cBhvr>
                                        <p:cTn id="38" dur="1" fill="hold">
                                          <p:stCondLst>
                                            <p:cond delay="0"/>
                                          </p:stCondLst>
                                        </p:cTn>
                                        <p:tgtEl>
                                          <p:spTgt spid="61">
                                            <p:txEl>
                                              <p:pRg st="1" end="1"/>
                                            </p:txEl>
                                          </p:spTgt>
                                        </p:tgtEl>
                                        <p:attrNameLst>
                                          <p:attrName>style.visibility</p:attrName>
                                        </p:attrNameLst>
                                      </p:cBhvr>
                                      <p:to>
                                        <p:strVal val="visible"/>
                                      </p:to>
                                    </p:set>
                                    <p:anim calcmode="lin" valueType="num">
                                      <p:cBhvr additive="base">
                                        <p:cTn id="39"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decel="100000" fill="hold" grpId="0" nodeType="clickEffect">
                                  <p:stCondLst>
                                    <p:cond delay="0"/>
                                  </p:stCondLst>
                                  <p:childTnLst>
                                    <p:set>
                                      <p:cBhvr>
                                        <p:cTn id="44" dur="1" fill="hold">
                                          <p:stCondLst>
                                            <p:cond delay="0"/>
                                          </p:stCondLst>
                                        </p:cTn>
                                        <p:tgtEl>
                                          <p:spTgt spid="61">
                                            <p:txEl>
                                              <p:pRg st="2" end="2"/>
                                            </p:txEl>
                                          </p:spTgt>
                                        </p:tgtEl>
                                        <p:attrNameLst>
                                          <p:attrName>style.visibility</p:attrName>
                                        </p:attrNameLst>
                                      </p:cBhvr>
                                      <p:to>
                                        <p:strVal val="visible"/>
                                      </p:to>
                                    </p:set>
                                    <p:anim calcmode="lin" valueType="num">
                                      <p:cBhvr additive="base">
                                        <p:cTn id="45"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decel="100000" fill="hold" grpId="0" nodeType="clickEffect">
                                  <p:stCondLst>
                                    <p:cond delay="0"/>
                                  </p:stCondLst>
                                  <p:childTnLst>
                                    <p:set>
                                      <p:cBhvr>
                                        <p:cTn id="50" dur="1" fill="hold">
                                          <p:stCondLst>
                                            <p:cond delay="0"/>
                                          </p:stCondLst>
                                        </p:cTn>
                                        <p:tgtEl>
                                          <p:spTgt spid="61">
                                            <p:txEl>
                                              <p:pRg st="3" end="3"/>
                                            </p:txEl>
                                          </p:spTgt>
                                        </p:tgtEl>
                                        <p:attrNameLst>
                                          <p:attrName>style.visibility</p:attrName>
                                        </p:attrNameLst>
                                      </p:cBhvr>
                                      <p:to>
                                        <p:strVal val="visible"/>
                                      </p:to>
                                    </p:set>
                                    <p:anim calcmode="lin" valueType="num">
                                      <p:cBhvr additive="base">
                                        <p:cTn id="51" dur="500" fill="hold"/>
                                        <p:tgtEl>
                                          <p:spTgt spid="61">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2" presetClass="entr" presetSubtype="4" decel="10000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additive="base">
                                        <p:cTn id="60" dur="500" fill="hold"/>
                                        <p:tgtEl>
                                          <p:spTgt spid="66"/>
                                        </p:tgtEl>
                                        <p:attrNameLst>
                                          <p:attrName>ppt_x</p:attrName>
                                        </p:attrNameLst>
                                      </p:cBhvr>
                                      <p:tavLst>
                                        <p:tav tm="0">
                                          <p:val>
                                            <p:strVal val="#ppt_x"/>
                                          </p:val>
                                        </p:tav>
                                        <p:tav tm="100000">
                                          <p:val>
                                            <p:strVal val="#ppt_x"/>
                                          </p:val>
                                        </p:tav>
                                      </p:tavLst>
                                    </p:anim>
                                    <p:anim calcmode="lin" valueType="num">
                                      <p:cBhvr additive="base">
                                        <p:cTn id="61" dur="500" fill="hold"/>
                                        <p:tgtEl>
                                          <p:spTgt spid="66"/>
                                        </p:tgtEl>
                                        <p:attrNameLst>
                                          <p:attrName>ppt_y</p:attrName>
                                        </p:attrNameLst>
                                      </p:cBhvr>
                                      <p:tavLst>
                                        <p:tav tm="0">
                                          <p:val>
                                            <p:strVal val="1+#ppt_h/2"/>
                                          </p:val>
                                        </p:tav>
                                        <p:tav tm="100000">
                                          <p:val>
                                            <p:strVal val="#ppt_y"/>
                                          </p:val>
                                        </p:tav>
                                      </p:tavLst>
                                    </p:anim>
                                  </p:childTnLst>
                                </p:cTn>
                              </p:par>
                              <p:par>
                                <p:cTn id="62" presetID="10" presetClass="entr" presetSubtype="0" fill="hold" grpId="0" nodeType="withEffect">
                                  <p:stCondLst>
                                    <p:cond delay="500"/>
                                  </p:stCondLst>
                                  <p:childTnLst>
                                    <p:set>
                                      <p:cBhvr>
                                        <p:cTn id="63" dur="1" fill="hold">
                                          <p:stCondLst>
                                            <p:cond delay="0"/>
                                          </p:stCondLst>
                                        </p:cTn>
                                        <p:tgtEl>
                                          <p:spTgt spid="155"/>
                                        </p:tgtEl>
                                        <p:attrNameLst>
                                          <p:attrName>style.visibility</p:attrName>
                                        </p:attrNameLst>
                                      </p:cBhvr>
                                      <p:to>
                                        <p:strVal val="visible"/>
                                      </p:to>
                                    </p:set>
                                    <p:animEffect transition="in" filter="fade">
                                      <p:cBhvr>
                                        <p:cTn id="64" dur="500"/>
                                        <p:tgtEl>
                                          <p:spTgt spid="155"/>
                                        </p:tgtEl>
                                      </p:cBhvr>
                                    </p:animEffect>
                                  </p:childTnLst>
                                </p:cTn>
                              </p:par>
                              <p:par>
                                <p:cTn id="65" presetID="2" presetClass="entr" presetSubtype="4" decel="100000" fill="hold" grpId="0" nodeType="withEffect">
                                  <p:stCondLst>
                                    <p:cond delay="500"/>
                                  </p:stCondLst>
                                  <p:childTnLst>
                                    <p:set>
                                      <p:cBhvr>
                                        <p:cTn id="66" dur="1" fill="hold">
                                          <p:stCondLst>
                                            <p:cond delay="0"/>
                                          </p:stCondLst>
                                        </p:cTn>
                                        <p:tgtEl>
                                          <p:spTgt spid="140"/>
                                        </p:tgtEl>
                                        <p:attrNameLst>
                                          <p:attrName>style.visibility</p:attrName>
                                        </p:attrNameLst>
                                      </p:cBhvr>
                                      <p:to>
                                        <p:strVal val="visible"/>
                                      </p:to>
                                    </p:set>
                                    <p:anim calcmode="lin" valueType="num">
                                      <p:cBhvr additive="base">
                                        <p:cTn id="67" dur="500" fill="hold"/>
                                        <p:tgtEl>
                                          <p:spTgt spid="140"/>
                                        </p:tgtEl>
                                        <p:attrNameLst>
                                          <p:attrName>ppt_x</p:attrName>
                                        </p:attrNameLst>
                                      </p:cBhvr>
                                      <p:tavLst>
                                        <p:tav tm="0">
                                          <p:val>
                                            <p:strVal val="#ppt_x"/>
                                          </p:val>
                                        </p:tav>
                                        <p:tav tm="100000">
                                          <p:val>
                                            <p:strVal val="#ppt_x"/>
                                          </p:val>
                                        </p:tav>
                                      </p:tavLst>
                                    </p:anim>
                                    <p:anim calcmode="lin" valueType="num">
                                      <p:cBhvr additive="base">
                                        <p:cTn id="68" dur="500" fill="hold"/>
                                        <p:tgtEl>
                                          <p:spTgt spid="140"/>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800"/>
                                  </p:stCondLst>
                                  <p:childTnLst>
                                    <p:set>
                                      <p:cBhvr>
                                        <p:cTn id="70" dur="1" fill="hold">
                                          <p:stCondLst>
                                            <p:cond delay="0"/>
                                          </p:stCondLst>
                                        </p:cTn>
                                        <p:tgtEl>
                                          <p:spTgt spid="129"/>
                                        </p:tgtEl>
                                        <p:attrNameLst>
                                          <p:attrName>style.visibility</p:attrName>
                                        </p:attrNameLst>
                                      </p:cBhvr>
                                      <p:to>
                                        <p:strVal val="visible"/>
                                      </p:to>
                                    </p:set>
                                    <p:anim calcmode="lin" valueType="num">
                                      <p:cBhvr additive="base">
                                        <p:cTn id="71" dur="500" fill="hold"/>
                                        <p:tgtEl>
                                          <p:spTgt spid="129"/>
                                        </p:tgtEl>
                                        <p:attrNameLst>
                                          <p:attrName>ppt_x</p:attrName>
                                        </p:attrNameLst>
                                      </p:cBhvr>
                                      <p:tavLst>
                                        <p:tav tm="0">
                                          <p:val>
                                            <p:strVal val="#ppt_x"/>
                                          </p:val>
                                        </p:tav>
                                        <p:tav tm="100000">
                                          <p:val>
                                            <p:strVal val="#ppt_x"/>
                                          </p:val>
                                        </p:tav>
                                      </p:tavLst>
                                    </p:anim>
                                    <p:anim calcmode="lin" valueType="num">
                                      <p:cBhvr additive="base">
                                        <p:cTn id="72"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uiExpand="1" build="allAtOnce"/>
      <p:bldP spid="61" grpId="0" uiExpand="1" build="allAtOnce"/>
      <p:bldP spid="129" grpId="0"/>
      <p:bldP spid="140" grpId="0" uiExpand="1"/>
      <p:bldP spid="130" grpId="0" animBg="1"/>
      <p:bldP spid="132" grpId="0" animBg="1"/>
      <p:bldP spid="1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Build and Deploy Nano Servers</a:t>
            </a:r>
          </a:p>
        </p:txBody>
      </p:sp>
    </p:spTree>
    <p:extLst>
      <p:ext uri="{BB962C8B-B14F-4D97-AF65-F5344CB8AC3E}">
        <p14:creationId xmlns:p14="http://schemas.microsoft.com/office/powerpoint/2010/main" val="634802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Remotely managing Nano Server</a:t>
            </a:r>
          </a:p>
        </p:txBody>
      </p:sp>
      <p:grpSp>
        <p:nvGrpSpPr>
          <p:cNvPr id="16" name="Group 15"/>
          <p:cNvGrpSpPr/>
          <p:nvPr/>
        </p:nvGrpSpPr>
        <p:grpSpPr>
          <a:xfrm>
            <a:off x="477828" y="1448772"/>
            <a:ext cx="2249424" cy="4593213"/>
            <a:chOff x="281054" y="1448772"/>
            <a:chExt cx="2253802" cy="4593213"/>
          </a:xfrm>
        </p:grpSpPr>
        <p:sp>
          <p:nvSpPr>
            <p:cNvPr id="3" name="Freeform 2"/>
            <p:cNvSpPr/>
            <p:nvPr/>
          </p:nvSpPr>
          <p:spPr>
            <a:xfrm>
              <a:off x="281054" y="1448772"/>
              <a:ext cx="2253802" cy="854441"/>
            </a:xfrm>
            <a:custGeom>
              <a:avLst/>
              <a:gdLst>
                <a:gd name="connsiteX0" fmla="*/ 0 w 2136103"/>
                <a:gd name="connsiteY0" fmla="*/ 0 h 854441"/>
                <a:gd name="connsiteX1" fmla="*/ 2136103 w 2136103"/>
                <a:gd name="connsiteY1" fmla="*/ 0 h 854441"/>
                <a:gd name="connsiteX2" fmla="*/ 2136103 w 2136103"/>
                <a:gd name="connsiteY2" fmla="*/ 854441 h 854441"/>
                <a:gd name="connsiteX3" fmla="*/ 0 w 2136103"/>
                <a:gd name="connsiteY3" fmla="*/ 854441 h 854441"/>
                <a:gd name="connsiteX4" fmla="*/ 0 w 2136103"/>
                <a:gd name="connsiteY4" fmla="*/ 0 h 85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854441">
                  <a:moveTo>
                    <a:pt x="0" y="0"/>
                  </a:moveTo>
                  <a:lnTo>
                    <a:pt x="2136103" y="0"/>
                  </a:lnTo>
                  <a:lnTo>
                    <a:pt x="2136103" y="854441"/>
                  </a:lnTo>
                  <a:lnTo>
                    <a:pt x="0" y="854441"/>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82880" tIns="146304" rIns="182880" bIns="14630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gradFill>
                    <a:gsLst>
                      <a:gs pos="2917">
                        <a:schemeClr val="bg1"/>
                      </a:gs>
                      <a:gs pos="100000">
                        <a:schemeClr val="bg1"/>
                      </a:gs>
                    </a:gsLst>
                    <a:lin ang="5400000" scaled="0"/>
                  </a:gradFill>
                  <a:effectLst/>
                  <a:uLnTx/>
                  <a:uFillTx/>
                </a:rPr>
                <a:t>Remote graphical </a:t>
              </a:r>
              <a:br>
                <a:rPr kumimoji="0" lang="en-US" sz="1600" b="0" i="0" u="none" strike="noStrike" kern="1200" cap="none" spc="0" normalizeH="0" baseline="0" noProof="0" dirty="0">
                  <a:ln>
                    <a:noFill/>
                  </a:ln>
                  <a:gradFill>
                    <a:gsLst>
                      <a:gs pos="2917">
                        <a:schemeClr val="bg1"/>
                      </a:gs>
                      <a:gs pos="100000">
                        <a:schemeClr val="bg1"/>
                      </a:gs>
                    </a:gsLst>
                    <a:lin ang="5400000" scaled="0"/>
                  </a:gradFill>
                  <a:effectLst/>
                  <a:uLnTx/>
                  <a:uFillTx/>
                </a:rPr>
              </a:br>
              <a:r>
                <a:rPr kumimoji="0" lang="en-US" sz="1600" b="0" i="0" u="none" strike="noStrike" kern="1200" cap="none" spc="0" normalizeH="0" baseline="0" noProof="0" dirty="0">
                  <a:ln>
                    <a:noFill/>
                  </a:ln>
                  <a:gradFill>
                    <a:gsLst>
                      <a:gs pos="2917">
                        <a:schemeClr val="bg1"/>
                      </a:gs>
                      <a:gs pos="100000">
                        <a:schemeClr val="bg1"/>
                      </a:gs>
                    </a:gsLst>
                    <a:lin ang="5400000" scaled="0"/>
                  </a:gradFill>
                  <a:effectLst/>
                  <a:uLnTx/>
                  <a:uFillTx/>
                </a:rPr>
                <a:t>&amp; </a:t>
              </a:r>
              <a:r>
                <a:rPr kumimoji="0" lang="en-US" sz="1600" b="0" i="0" u="none" strike="noStrike" kern="0" cap="none" spc="0" normalizeH="0" baseline="0" noProof="0" dirty="0">
                  <a:ln>
                    <a:noFill/>
                  </a:ln>
                  <a:gradFill>
                    <a:gsLst>
                      <a:gs pos="2917">
                        <a:schemeClr val="bg1"/>
                      </a:gs>
                      <a:gs pos="100000">
                        <a:schemeClr val="bg1"/>
                      </a:gs>
                    </a:gsLst>
                    <a:lin ang="5400000" scaled="0"/>
                  </a:gradFill>
                  <a:effectLst/>
                  <a:uLnTx/>
                  <a:uFillTx/>
                </a:rPr>
                <a:t>W</a:t>
              </a:r>
              <a:r>
                <a:rPr kumimoji="0" lang="en-US" sz="1600" b="0" i="0" u="none" strike="noStrike" kern="1200" cap="none" spc="0" normalizeH="0" baseline="0" noProof="0" dirty="0">
                  <a:ln>
                    <a:noFill/>
                  </a:ln>
                  <a:gradFill>
                    <a:gsLst>
                      <a:gs pos="2917">
                        <a:schemeClr val="bg1"/>
                      </a:gs>
                      <a:gs pos="100000">
                        <a:schemeClr val="bg1"/>
                      </a:gs>
                    </a:gsLst>
                    <a:lin ang="5400000" scaled="0"/>
                  </a:gradFill>
                  <a:effectLst/>
                  <a:uLnTx/>
                  <a:uFillTx/>
                </a:rPr>
                <a:t>eb </a:t>
              </a:r>
              <a:r>
                <a:rPr kumimoji="0" lang="en-US" sz="1600" b="0" i="0" u="none" strike="noStrike" kern="0" cap="none" spc="0" normalizeH="0" baseline="0" noProof="0" dirty="0">
                  <a:ln>
                    <a:noFill/>
                  </a:ln>
                  <a:gradFill>
                    <a:gsLst>
                      <a:gs pos="2917">
                        <a:schemeClr val="bg1"/>
                      </a:gs>
                      <a:gs pos="100000">
                        <a:schemeClr val="bg1"/>
                      </a:gs>
                    </a:gsLst>
                    <a:lin ang="5400000" scaled="0"/>
                  </a:gradFill>
                  <a:effectLst/>
                  <a:uLnTx/>
                  <a:uFillTx/>
                </a:rPr>
                <a:t>t</a:t>
              </a:r>
              <a:r>
                <a:rPr kumimoji="0" lang="en-US" sz="1600" b="0" i="0" u="none" strike="noStrike" kern="1200" cap="none" spc="0" normalizeH="0" baseline="0" noProof="0" dirty="0">
                  <a:ln>
                    <a:noFill/>
                  </a:ln>
                  <a:gradFill>
                    <a:gsLst>
                      <a:gs pos="2917">
                        <a:schemeClr val="bg1"/>
                      </a:gs>
                      <a:gs pos="100000">
                        <a:schemeClr val="bg1"/>
                      </a:gs>
                    </a:gsLst>
                    <a:lin ang="5400000" scaled="0"/>
                  </a:gradFill>
                  <a:effectLst/>
                  <a:uLnTx/>
                  <a:uFillTx/>
                </a:rPr>
                <a:t>ools</a:t>
              </a:r>
            </a:p>
          </p:txBody>
        </p:sp>
        <p:sp>
          <p:nvSpPr>
            <p:cNvPr id="6" name="Freeform 5"/>
            <p:cNvSpPr/>
            <p:nvPr/>
          </p:nvSpPr>
          <p:spPr>
            <a:xfrm>
              <a:off x="281054" y="2303214"/>
              <a:ext cx="2253802" cy="3738771"/>
            </a:xfrm>
            <a:custGeom>
              <a:avLst/>
              <a:gdLst>
                <a:gd name="connsiteX0" fmla="*/ 0 w 2136103"/>
                <a:gd name="connsiteY0" fmla="*/ 0 h 3919774"/>
                <a:gd name="connsiteX1" fmla="*/ 2136103 w 2136103"/>
                <a:gd name="connsiteY1" fmla="*/ 0 h 3919774"/>
                <a:gd name="connsiteX2" fmla="*/ 2136103 w 2136103"/>
                <a:gd name="connsiteY2" fmla="*/ 3919774 h 3919774"/>
                <a:gd name="connsiteX3" fmla="*/ 0 w 2136103"/>
                <a:gd name="connsiteY3" fmla="*/ 3919774 h 3919774"/>
                <a:gd name="connsiteX4" fmla="*/ 0 w 2136103"/>
                <a:gd name="connsiteY4" fmla="*/ 0 h 391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3919774">
                  <a:moveTo>
                    <a:pt x="0" y="0"/>
                  </a:moveTo>
                  <a:lnTo>
                    <a:pt x="2136103" y="0"/>
                  </a:lnTo>
                  <a:lnTo>
                    <a:pt x="2136103" y="3919774"/>
                  </a:lnTo>
                  <a:lnTo>
                    <a:pt x="0" y="3919774"/>
                  </a:lnTo>
                  <a:lnTo>
                    <a:pt x="0" y="0"/>
                  </a:lnTo>
                  <a:close/>
                </a:path>
              </a:pathLst>
            </a:custGeom>
            <a:solidFill>
              <a:schemeClr val="bg1">
                <a:lumMod val="95000"/>
                <a:alpha val="90000"/>
              </a:schemeClr>
            </a:solidFill>
            <a:ln>
              <a:solidFill>
                <a:schemeClr val="bg1">
                  <a:lumMod val="95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Server manager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Azure Portal tools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Task manager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Registry editor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File explorer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Server configuration</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Event viewer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Disk manager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Device &amp; driver management</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Performance</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lin ang="0" scaled="0"/>
                  </a:gradFill>
                  <a:effectLst/>
                  <a:uLnTx/>
                  <a:uFillTx/>
                </a:rPr>
                <a:t>Users &amp; groups</a:t>
              </a:r>
            </a:p>
          </p:txBody>
        </p:sp>
      </p:grpSp>
      <p:grpSp>
        <p:nvGrpSpPr>
          <p:cNvPr id="17" name="Group 16"/>
          <p:cNvGrpSpPr/>
          <p:nvPr/>
        </p:nvGrpSpPr>
        <p:grpSpPr>
          <a:xfrm>
            <a:off x="2808811" y="1448772"/>
            <a:ext cx="2249424" cy="4593213"/>
            <a:chOff x="2716211" y="1448772"/>
            <a:chExt cx="2253802" cy="4593213"/>
          </a:xfrm>
        </p:grpSpPr>
        <p:sp>
          <p:nvSpPr>
            <p:cNvPr id="7" name="Freeform 6"/>
            <p:cNvSpPr/>
            <p:nvPr/>
          </p:nvSpPr>
          <p:spPr>
            <a:xfrm>
              <a:off x="2716211" y="1448772"/>
              <a:ext cx="2253802" cy="854441"/>
            </a:xfrm>
            <a:custGeom>
              <a:avLst/>
              <a:gdLst>
                <a:gd name="connsiteX0" fmla="*/ 0 w 2136103"/>
                <a:gd name="connsiteY0" fmla="*/ 0 h 854441"/>
                <a:gd name="connsiteX1" fmla="*/ 2136103 w 2136103"/>
                <a:gd name="connsiteY1" fmla="*/ 0 h 854441"/>
                <a:gd name="connsiteX2" fmla="*/ 2136103 w 2136103"/>
                <a:gd name="connsiteY2" fmla="*/ 854441 h 854441"/>
                <a:gd name="connsiteX3" fmla="*/ 0 w 2136103"/>
                <a:gd name="connsiteY3" fmla="*/ 854441 h 854441"/>
                <a:gd name="connsiteX4" fmla="*/ 0 w 2136103"/>
                <a:gd name="connsiteY4" fmla="*/ 0 h 85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854441">
                  <a:moveTo>
                    <a:pt x="0" y="0"/>
                  </a:moveTo>
                  <a:lnTo>
                    <a:pt x="2136103" y="0"/>
                  </a:lnTo>
                  <a:lnTo>
                    <a:pt x="2136103" y="854441"/>
                  </a:lnTo>
                  <a:lnTo>
                    <a:pt x="0" y="854441"/>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82880" tIns="146304" rIns="182880" bIns="14630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gradFill>
                    <a:gsLst>
                      <a:gs pos="2917">
                        <a:schemeClr val="bg1"/>
                      </a:gs>
                      <a:gs pos="100000">
                        <a:schemeClr val="bg1"/>
                      </a:gs>
                    </a:gsLst>
                  </a:gradFill>
                  <a:effectLst/>
                  <a:uLnTx/>
                  <a:uFillTx/>
                </a:rPr>
                <a:t>PowerShell remoting</a:t>
              </a:r>
            </a:p>
          </p:txBody>
        </p:sp>
        <p:sp>
          <p:nvSpPr>
            <p:cNvPr id="8" name="Freeform 7"/>
            <p:cNvSpPr/>
            <p:nvPr/>
          </p:nvSpPr>
          <p:spPr>
            <a:xfrm>
              <a:off x="2716211" y="2303214"/>
              <a:ext cx="2253802" cy="3738771"/>
            </a:xfrm>
            <a:custGeom>
              <a:avLst/>
              <a:gdLst>
                <a:gd name="connsiteX0" fmla="*/ 0 w 2136103"/>
                <a:gd name="connsiteY0" fmla="*/ 0 h 3919774"/>
                <a:gd name="connsiteX1" fmla="*/ 2136103 w 2136103"/>
                <a:gd name="connsiteY1" fmla="*/ 0 h 3919774"/>
                <a:gd name="connsiteX2" fmla="*/ 2136103 w 2136103"/>
                <a:gd name="connsiteY2" fmla="*/ 3919774 h 3919774"/>
                <a:gd name="connsiteX3" fmla="*/ 0 w 2136103"/>
                <a:gd name="connsiteY3" fmla="*/ 3919774 h 3919774"/>
                <a:gd name="connsiteX4" fmla="*/ 0 w 2136103"/>
                <a:gd name="connsiteY4" fmla="*/ 0 h 391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3919774">
                  <a:moveTo>
                    <a:pt x="0" y="0"/>
                  </a:moveTo>
                  <a:lnTo>
                    <a:pt x="2136103" y="0"/>
                  </a:lnTo>
                  <a:lnTo>
                    <a:pt x="2136103" y="3919774"/>
                  </a:lnTo>
                  <a:lnTo>
                    <a:pt x="0" y="3919774"/>
                  </a:lnTo>
                  <a:lnTo>
                    <a:pt x="0" y="0"/>
                  </a:lnTo>
                  <a:close/>
                </a:path>
              </a:pathLst>
            </a:custGeom>
            <a:solidFill>
              <a:schemeClr val="bg1">
                <a:lumMod val="95000"/>
                <a:alpha val="90000"/>
              </a:schemeClr>
            </a:solidFill>
            <a:ln>
              <a:solidFill>
                <a:schemeClr val="bg1">
                  <a:lumMod val="95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Core PowerShell engine, language, and cmdlets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Windows Server cmdlets (network, storage, etc.)</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PowerShell DSC</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Remote file transfer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Remote script authoring &amp; debugging</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PowerShell </a:t>
              </a:r>
              <a:br>
                <a:rPr kumimoji="0" lang="en-US" sz="1600" b="0" i="0" u="none" strike="noStrike" kern="1200" cap="none" spc="0" normalizeH="0" baseline="0" noProof="0" dirty="0">
                  <a:ln>
                    <a:noFill/>
                  </a:ln>
                  <a:gradFill>
                    <a:gsLst>
                      <a:gs pos="2917">
                        <a:schemeClr val="tx1"/>
                      </a:gs>
                      <a:gs pos="100000">
                        <a:schemeClr val="tx1"/>
                      </a:gs>
                    </a:gsLst>
                  </a:gradFill>
                  <a:effectLst/>
                  <a:uLnTx/>
                  <a:uFillTx/>
                </a:rPr>
              </a:br>
              <a:r>
                <a:rPr kumimoji="0" lang="en-US" sz="1600" b="0" i="0" u="none" strike="noStrike" kern="1200" cap="none" spc="0" normalizeH="0" baseline="0" noProof="0" dirty="0">
                  <a:ln>
                    <a:noFill/>
                  </a:ln>
                  <a:gradFill>
                    <a:gsLst>
                      <a:gs pos="2917">
                        <a:schemeClr val="tx1"/>
                      </a:gs>
                      <a:gs pos="100000">
                        <a:schemeClr val="tx1"/>
                      </a:gs>
                    </a:gsLst>
                  </a:gradFill>
                  <a:effectLst/>
                  <a:uLnTx/>
                  <a:uFillTx/>
                </a:rPr>
                <a:t>Web access</a:t>
              </a:r>
            </a:p>
          </p:txBody>
        </p:sp>
      </p:grpSp>
      <p:grpSp>
        <p:nvGrpSpPr>
          <p:cNvPr id="18" name="Group 17"/>
          <p:cNvGrpSpPr/>
          <p:nvPr/>
        </p:nvGrpSpPr>
        <p:grpSpPr>
          <a:xfrm>
            <a:off x="5139794" y="1448772"/>
            <a:ext cx="2249424" cy="4593213"/>
            <a:chOff x="5151369" y="1448772"/>
            <a:chExt cx="2253802" cy="4593213"/>
          </a:xfrm>
        </p:grpSpPr>
        <p:sp>
          <p:nvSpPr>
            <p:cNvPr id="9" name="Freeform 8"/>
            <p:cNvSpPr/>
            <p:nvPr/>
          </p:nvSpPr>
          <p:spPr>
            <a:xfrm>
              <a:off x="5151369" y="1448772"/>
              <a:ext cx="2253802" cy="854441"/>
            </a:xfrm>
            <a:custGeom>
              <a:avLst/>
              <a:gdLst>
                <a:gd name="connsiteX0" fmla="*/ 0 w 2136103"/>
                <a:gd name="connsiteY0" fmla="*/ 0 h 854441"/>
                <a:gd name="connsiteX1" fmla="*/ 2136103 w 2136103"/>
                <a:gd name="connsiteY1" fmla="*/ 0 h 854441"/>
                <a:gd name="connsiteX2" fmla="*/ 2136103 w 2136103"/>
                <a:gd name="connsiteY2" fmla="*/ 854441 h 854441"/>
                <a:gd name="connsiteX3" fmla="*/ 0 w 2136103"/>
                <a:gd name="connsiteY3" fmla="*/ 854441 h 854441"/>
                <a:gd name="connsiteX4" fmla="*/ 0 w 2136103"/>
                <a:gd name="connsiteY4" fmla="*/ 0 h 85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854441">
                  <a:moveTo>
                    <a:pt x="0" y="0"/>
                  </a:moveTo>
                  <a:lnTo>
                    <a:pt x="2136103" y="0"/>
                  </a:lnTo>
                  <a:lnTo>
                    <a:pt x="2136103" y="854441"/>
                  </a:lnTo>
                  <a:lnTo>
                    <a:pt x="0" y="854441"/>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82880" tIns="146304" rIns="182880" bIns="14630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gradFill>
                    <a:gsLst>
                      <a:gs pos="2917">
                        <a:schemeClr val="bg1"/>
                      </a:gs>
                      <a:gs pos="100000">
                        <a:schemeClr val="bg1"/>
                      </a:gs>
                    </a:gsLst>
                  </a:gradFill>
                  <a:effectLst/>
                  <a:uLnTx/>
                  <a:uFillTx/>
                </a:rPr>
                <a:t>VM </a:t>
              </a:r>
              <a:r>
                <a:rPr kumimoji="0" lang="en-US" sz="1600" b="0" i="0" u="none" strike="noStrike" kern="0" cap="none" spc="0" normalizeH="0" baseline="0" noProof="0" dirty="0">
                  <a:ln>
                    <a:noFill/>
                  </a:ln>
                  <a:gradFill>
                    <a:gsLst>
                      <a:gs pos="2917">
                        <a:schemeClr val="bg1"/>
                      </a:gs>
                      <a:gs pos="100000">
                        <a:schemeClr val="bg1"/>
                      </a:gs>
                    </a:gsLst>
                  </a:gradFill>
                  <a:effectLst/>
                  <a:uLnTx/>
                  <a:uFillTx/>
                </a:rPr>
                <a:t>&amp;</a:t>
              </a:r>
              <a:r>
                <a:rPr kumimoji="0" lang="en-US" sz="1600" b="0" i="0" u="none" strike="noStrike" kern="1200" cap="none" spc="0" normalizeH="0" baseline="0" noProof="0" dirty="0">
                  <a:ln>
                    <a:noFill/>
                  </a:ln>
                  <a:gradFill>
                    <a:gsLst>
                      <a:gs pos="2917">
                        <a:schemeClr val="bg1"/>
                      </a:gs>
                      <a:gs pos="100000">
                        <a:schemeClr val="bg1"/>
                      </a:gs>
                    </a:gsLst>
                  </a:gradFill>
                  <a:effectLst/>
                  <a:uLnTx/>
                  <a:uFillTx/>
                </a:rPr>
                <a:t> </a:t>
              </a:r>
              <a:r>
                <a:rPr kumimoji="0" lang="en-US" sz="1600" b="0" i="0" u="none" strike="noStrike" kern="0" cap="none" spc="0" normalizeH="0" baseline="0" noProof="0" dirty="0">
                  <a:ln>
                    <a:noFill/>
                  </a:ln>
                  <a:gradFill>
                    <a:gsLst>
                      <a:gs pos="2917">
                        <a:schemeClr val="bg1"/>
                      </a:gs>
                      <a:gs pos="100000">
                        <a:schemeClr val="bg1"/>
                      </a:gs>
                    </a:gsLst>
                  </a:gradFill>
                  <a:effectLst/>
                  <a:uLnTx/>
                  <a:uFillTx/>
                </a:rPr>
                <a:t>c</a:t>
              </a:r>
              <a:r>
                <a:rPr kumimoji="0" lang="en-US" sz="1600" b="0" i="0" u="none" strike="noStrike" kern="1200" cap="none" spc="0" normalizeH="0" baseline="0" noProof="0" dirty="0">
                  <a:ln>
                    <a:noFill/>
                  </a:ln>
                  <a:gradFill>
                    <a:gsLst>
                      <a:gs pos="2917">
                        <a:schemeClr val="bg1"/>
                      </a:gs>
                      <a:gs pos="100000">
                        <a:schemeClr val="bg1"/>
                      </a:gs>
                    </a:gsLst>
                  </a:gradFill>
                  <a:effectLst/>
                  <a:uLnTx/>
                  <a:uFillTx/>
                </a:rPr>
                <a:t>ontainer </a:t>
              </a:r>
              <a:r>
                <a:rPr kumimoji="0" lang="en-US" sz="1600" b="0" i="0" u="none" strike="noStrike" kern="0" cap="none" spc="0" normalizeH="0" baseline="0" noProof="0" dirty="0">
                  <a:ln>
                    <a:noFill/>
                  </a:ln>
                  <a:gradFill>
                    <a:gsLst>
                      <a:gs pos="2917">
                        <a:schemeClr val="bg1"/>
                      </a:gs>
                      <a:gs pos="100000">
                        <a:schemeClr val="bg1"/>
                      </a:gs>
                    </a:gsLst>
                  </a:gradFill>
                  <a:effectLst/>
                  <a:uLnTx/>
                  <a:uFillTx/>
                </a:rPr>
                <a:t>m</a:t>
              </a:r>
              <a:r>
                <a:rPr kumimoji="0" lang="en-US" sz="1600" b="0" i="0" u="none" strike="noStrike" kern="1200" cap="none" spc="0" normalizeH="0" baseline="0" noProof="0" dirty="0">
                  <a:ln>
                    <a:noFill/>
                  </a:ln>
                  <a:gradFill>
                    <a:gsLst>
                      <a:gs pos="2917">
                        <a:schemeClr val="bg1"/>
                      </a:gs>
                      <a:gs pos="100000">
                        <a:schemeClr val="bg1"/>
                      </a:gs>
                    </a:gsLst>
                  </a:gradFill>
                  <a:effectLst/>
                  <a:uLnTx/>
                  <a:uFillTx/>
                </a:rPr>
                <a:t>anagement</a:t>
              </a:r>
            </a:p>
          </p:txBody>
        </p:sp>
        <p:sp>
          <p:nvSpPr>
            <p:cNvPr id="10" name="Freeform 9"/>
            <p:cNvSpPr/>
            <p:nvPr/>
          </p:nvSpPr>
          <p:spPr>
            <a:xfrm>
              <a:off x="5151369" y="2303214"/>
              <a:ext cx="2253801" cy="3738771"/>
            </a:xfrm>
            <a:custGeom>
              <a:avLst/>
              <a:gdLst>
                <a:gd name="connsiteX0" fmla="*/ 0 w 2136103"/>
                <a:gd name="connsiteY0" fmla="*/ 0 h 3919774"/>
                <a:gd name="connsiteX1" fmla="*/ 2136103 w 2136103"/>
                <a:gd name="connsiteY1" fmla="*/ 0 h 3919774"/>
                <a:gd name="connsiteX2" fmla="*/ 2136103 w 2136103"/>
                <a:gd name="connsiteY2" fmla="*/ 3919774 h 3919774"/>
                <a:gd name="connsiteX3" fmla="*/ 0 w 2136103"/>
                <a:gd name="connsiteY3" fmla="*/ 3919774 h 3919774"/>
                <a:gd name="connsiteX4" fmla="*/ 0 w 2136103"/>
                <a:gd name="connsiteY4" fmla="*/ 0 h 391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3919774">
                  <a:moveTo>
                    <a:pt x="0" y="0"/>
                  </a:moveTo>
                  <a:lnTo>
                    <a:pt x="2136103" y="0"/>
                  </a:lnTo>
                  <a:lnTo>
                    <a:pt x="2136103" y="3919774"/>
                  </a:lnTo>
                  <a:lnTo>
                    <a:pt x="0" y="3919774"/>
                  </a:lnTo>
                  <a:lnTo>
                    <a:pt x="0" y="0"/>
                  </a:lnTo>
                  <a:close/>
                </a:path>
              </a:pathLst>
            </a:custGeom>
            <a:solidFill>
              <a:schemeClr val="bg1">
                <a:lumMod val="95000"/>
                <a:alpha val="90000"/>
              </a:schemeClr>
            </a:solidFill>
            <a:ln>
              <a:solidFill>
                <a:schemeClr val="bg1">
                  <a:lumMod val="95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Hyper-V manager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Hyper-V cmdlets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PowerShell Direct over PSRP</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CimSession support</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Docker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SCVMM agent </a:t>
              </a:r>
              <a:br>
                <a:rPr kumimoji="0" lang="en-US" sz="1600" b="0" i="0" u="none" strike="noStrike" kern="1200" cap="none" spc="0" normalizeH="0" baseline="0" noProof="0" dirty="0">
                  <a:ln>
                    <a:noFill/>
                  </a:ln>
                  <a:gradFill>
                    <a:gsLst>
                      <a:gs pos="2917">
                        <a:schemeClr val="tx1"/>
                      </a:gs>
                      <a:gs pos="100000">
                        <a:schemeClr val="tx1"/>
                      </a:gs>
                    </a:gsLst>
                  </a:gradFill>
                  <a:effectLst/>
                  <a:uLnTx/>
                  <a:uFillTx/>
                </a:rPr>
              </a:br>
              <a:r>
                <a:rPr kumimoji="0" lang="en-US" sz="1600" b="0" i="0" u="none" strike="noStrike" kern="1200" cap="none" spc="0" normalizeH="0" baseline="0" noProof="0" dirty="0">
                  <a:ln>
                    <a:noFill/>
                  </a:ln>
                  <a:gradFill>
                    <a:gsLst>
                      <a:gs pos="2917">
                        <a:schemeClr val="tx1"/>
                      </a:gs>
                      <a:gs pos="100000">
                        <a:schemeClr val="tx1"/>
                      </a:gs>
                    </a:gsLst>
                  </a:gradFill>
                  <a:effectLst/>
                  <a:uLnTx/>
                  <a:uFillTx/>
                </a:rPr>
                <a:t>&amp; console</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3</a:t>
              </a:r>
              <a:r>
                <a:rPr kumimoji="0" lang="en-US" sz="1600" b="0" i="0" u="none" strike="noStrike" kern="1200" cap="none" spc="0" normalizeH="0" baseline="30000" noProof="0" dirty="0">
                  <a:ln>
                    <a:noFill/>
                  </a:ln>
                  <a:gradFill>
                    <a:gsLst>
                      <a:gs pos="2917">
                        <a:schemeClr val="tx1"/>
                      </a:gs>
                      <a:gs pos="100000">
                        <a:schemeClr val="tx1"/>
                      </a:gs>
                    </a:gsLst>
                  </a:gradFill>
                  <a:effectLst/>
                  <a:uLnTx/>
                  <a:uFillTx/>
                </a:rPr>
                <a:t>rd</a:t>
              </a:r>
              <a:r>
                <a:rPr kumimoji="0" lang="en-US" sz="1600" b="0" i="0" u="none" strike="noStrike" kern="1200" cap="none" spc="0" normalizeH="0" baseline="0" noProof="0" dirty="0">
                  <a:ln>
                    <a:noFill/>
                  </a:ln>
                  <a:gradFill>
                    <a:gsLst>
                      <a:gs pos="2917">
                        <a:schemeClr val="tx1"/>
                      </a:gs>
                      <a:gs pos="100000">
                        <a:schemeClr val="tx1"/>
                      </a:gs>
                    </a:gsLst>
                  </a:gradFill>
                  <a:effectLst/>
                  <a:uLnTx/>
                  <a:uFillTx/>
                </a:rPr>
                <a:t>-party agents </a:t>
              </a:r>
              <a:br>
                <a:rPr kumimoji="0" lang="en-US" sz="1600" b="0" i="0" u="none" strike="noStrike" kern="1200" cap="none" spc="0" normalizeH="0" baseline="0" noProof="0" dirty="0">
                  <a:ln>
                    <a:noFill/>
                  </a:ln>
                  <a:gradFill>
                    <a:gsLst>
                      <a:gs pos="2917">
                        <a:schemeClr val="tx1"/>
                      </a:gs>
                      <a:gs pos="100000">
                        <a:schemeClr val="tx1"/>
                      </a:gs>
                    </a:gsLst>
                  </a:gradFill>
                  <a:effectLst/>
                  <a:uLnTx/>
                  <a:uFillTx/>
                </a:rPr>
              </a:br>
              <a:r>
                <a:rPr kumimoji="0" lang="en-US" sz="1600" b="0" i="0" u="none" strike="noStrike" kern="1200" cap="none" spc="0" normalizeH="0" baseline="0" noProof="0" dirty="0">
                  <a:ln>
                    <a:noFill/>
                  </a:ln>
                  <a:gradFill>
                    <a:gsLst>
                      <a:gs pos="2917">
                        <a:schemeClr val="tx1"/>
                      </a:gs>
                      <a:gs pos="100000">
                        <a:schemeClr val="tx1"/>
                      </a:gs>
                    </a:gsLst>
                  </a:gradFill>
                  <a:effectLst/>
                  <a:uLnTx/>
                  <a:uFillTx/>
                </a:rPr>
                <a:t>&amp; consoles</a:t>
              </a:r>
            </a:p>
          </p:txBody>
        </p:sp>
      </p:grpSp>
      <p:grpSp>
        <p:nvGrpSpPr>
          <p:cNvPr id="19" name="Group 18"/>
          <p:cNvGrpSpPr/>
          <p:nvPr/>
        </p:nvGrpSpPr>
        <p:grpSpPr>
          <a:xfrm>
            <a:off x="7470777" y="1448772"/>
            <a:ext cx="2249424" cy="4593213"/>
            <a:chOff x="7586526" y="1448772"/>
            <a:chExt cx="2253802" cy="4593213"/>
          </a:xfrm>
        </p:grpSpPr>
        <p:sp>
          <p:nvSpPr>
            <p:cNvPr id="11" name="Freeform 10"/>
            <p:cNvSpPr/>
            <p:nvPr/>
          </p:nvSpPr>
          <p:spPr>
            <a:xfrm>
              <a:off x="7586526" y="1448772"/>
              <a:ext cx="2253802" cy="854441"/>
            </a:xfrm>
            <a:custGeom>
              <a:avLst/>
              <a:gdLst>
                <a:gd name="connsiteX0" fmla="*/ 0 w 2136103"/>
                <a:gd name="connsiteY0" fmla="*/ 0 h 854441"/>
                <a:gd name="connsiteX1" fmla="*/ 2136103 w 2136103"/>
                <a:gd name="connsiteY1" fmla="*/ 0 h 854441"/>
                <a:gd name="connsiteX2" fmla="*/ 2136103 w 2136103"/>
                <a:gd name="connsiteY2" fmla="*/ 854441 h 854441"/>
                <a:gd name="connsiteX3" fmla="*/ 0 w 2136103"/>
                <a:gd name="connsiteY3" fmla="*/ 854441 h 854441"/>
                <a:gd name="connsiteX4" fmla="*/ 0 w 2136103"/>
                <a:gd name="connsiteY4" fmla="*/ 0 h 85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854441">
                  <a:moveTo>
                    <a:pt x="0" y="0"/>
                  </a:moveTo>
                  <a:lnTo>
                    <a:pt x="2136103" y="0"/>
                  </a:lnTo>
                  <a:lnTo>
                    <a:pt x="2136103" y="854441"/>
                  </a:lnTo>
                  <a:lnTo>
                    <a:pt x="0" y="854441"/>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82880" tIns="146304" rIns="182880" bIns="14630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gradFill>
                    <a:gsLst>
                      <a:gs pos="2917">
                        <a:schemeClr val="bg1"/>
                      </a:gs>
                      <a:gs pos="100000">
                        <a:schemeClr val="bg1"/>
                      </a:gs>
                    </a:gsLst>
                  </a:gradFill>
                  <a:effectLst/>
                  <a:uLnTx/>
                  <a:uFillTx/>
                </a:rPr>
                <a:t>Deployment &amp; monitoring</a:t>
              </a:r>
            </a:p>
          </p:txBody>
        </p:sp>
        <p:sp>
          <p:nvSpPr>
            <p:cNvPr id="12" name="Freeform 11"/>
            <p:cNvSpPr/>
            <p:nvPr/>
          </p:nvSpPr>
          <p:spPr>
            <a:xfrm>
              <a:off x="7586526" y="2303214"/>
              <a:ext cx="2253802" cy="3738771"/>
            </a:xfrm>
            <a:custGeom>
              <a:avLst/>
              <a:gdLst>
                <a:gd name="connsiteX0" fmla="*/ 0 w 2136103"/>
                <a:gd name="connsiteY0" fmla="*/ 0 h 3919774"/>
                <a:gd name="connsiteX1" fmla="*/ 2136103 w 2136103"/>
                <a:gd name="connsiteY1" fmla="*/ 0 h 3919774"/>
                <a:gd name="connsiteX2" fmla="*/ 2136103 w 2136103"/>
                <a:gd name="connsiteY2" fmla="*/ 3919774 h 3919774"/>
                <a:gd name="connsiteX3" fmla="*/ 0 w 2136103"/>
                <a:gd name="connsiteY3" fmla="*/ 3919774 h 3919774"/>
                <a:gd name="connsiteX4" fmla="*/ 0 w 2136103"/>
                <a:gd name="connsiteY4" fmla="*/ 0 h 391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3919774">
                  <a:moveTo>
                    <a:pt x="0" y="0"/>
                  </a:moveTo>
                  <a:lnTo>
                    <a:pt x="2136103" y="0"/>
                  </a:lnTo>
                  <a:lnTo>
                    <a:pt x="2136103" y="3919774"/>
                  </a:lnTo>
                  <a:lnTo>
                    <a:pt x="0" y="3919774"/>
                  </a:lnTo>
                  <a:lnTo>
                    <a:pt x="0" y="0"/>
                  </a:lnTo>
                  <a:close/>
                </a:path>
              </a:pathLst>
            </a:custGeom>
            <a:solidFill>
              <a:schemeClr val="bg1">
                <a:lumMod val="95000"/>
                <a:alpha val="90000"/>
              </a:schemeClr>
            </a:solidFill>
            <a:ln>
              <a:solidFill>
                <a:schemeClr val="bg1">
                  <a:lumMod val="95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46304"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DISM online &amp; VHD support</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Unattended setup</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Visual Studio integration</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DSC Local Config Manager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Setup &amp; boot eventing</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SCOM agent</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VSO App Insights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Azure Op Insights</a:t>
              </a:r>
            </a:p>
          </p:txBody>
        </p:sp>
      </p:grpSp>
      <p:grpSp>
        <p:nvGrpSpPr>
          <p:cNvPr id="15" name="Group 14"/>
          <p:cNvGrpSpPr/>
          <p:nvPr/>
        </p:nvGrpSpPr>
        <p:grpSpPr>
          <a:xfrm>
            <a:off x="9801759" y="1448772"/>
            <a:ext cx="2249424" cy="4593213"/>
            <a:chOff x="10021684" y="1448772"/>
            <a:chExt cx="2253802" cy="4593213"/>
          </a:xfrm>
        </p:grpSpPr>
        <p:sp>
          <p:nvSpPr>
            <p:cNvPr id="13" name="Freeform 12"/>
            <p:cNvSpPr/>
            <p:nvPr/>
          </p:nvSpPr>
          <p:spPr>
            <a:xfrm>
              <a:off x="10021684" y="1448772"/>
              <a:ext cx="2253802" cy="854441"/>
            </a:xfrm>
            <a:custGeom>
              <a:avLst/>
              <a:gdLst>
                <a:gd name="connsiteX0" fmla="*/ 0 w 2136103"/>
                <a:gd name="connsiteY0" fmla="*/ 0 h 854441"/>
                <a:gd name="connsiteX1" fmla="*/ 2136103 w 2136103"/>
                <a:gd name="connsiteY1" fmla="*/ 0 h 854441"/>
                <a:gd name="connsiteX2" fmla="*/ 2136103 w 2136103"/>
                <a:gd name="connsiteY2" fmla="*/ 854441 h 854441"/>
                <a:gd name="connsiteX3" fmla="*/ 0 w 2136103"/>
                <a:gd name="connsiteY3" fmla="*/ 854441 h 854441"/>
                <a:gd name="connsiteX4" fmla="*/ 0 w 2136103"/>
                <a:gd name="connsiteY4" fmla="*/ 0 h 85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854441">
                  <a:moveTo>
                    <a:pt x="0" y="0"/>
                  </a:moveTo>
                  <a:lnTo>
                    <a:pt x="2136103" y="0"/>
                  </a:lnTo>
                  <a:lnTo>
                    <a:pt x="2136103" y="854441"/>
                  </a:lnTo>
                  <a:lnTo>
                    <a:pt x="0" y="854441"/>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82880" tIns="146304" rIns="182880" bIns="14630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gradFill>
                    <a:gsLst>
                      <a:gs pos="2917">
                        <a:schemeClr val="bg1"/>
                      </a:gs>
                      <a:gs pos="100000">
                        <a:schemeClr val="bg1"/>
                      </a:gs>
                    </a:gsLst>
                  </a:gradFill>
                  <a:effectLst/>
                  <a:uLnTx/>
                  <a:uFillTx/>
                </a:rPr>
                <a:t>Partners &amp; frameworks</a:t>
              </a:r>
            </a:p>
          </p:txBody>
        </p:sp>
        <p:sp>
          <p:nvSpPr>
            <p:cNvPr id="14" name="Freeform 13"/>
            <p:cNvSpPr/>
            <p:nvPr/>
          </p:nvSpPr>
          <p:spPr>
            <a:xfrm>
              <a:off x="10021684" y="2303214"/>
              <a:ext cx="2253802" cy="3738771"/>
            </a:xfrm>
            <a:custGeom>
              <a:avLst/>
              <a:gdLst>
                <a:gd name="connsiteX0" fmla="*/ 0 w 2136103"/>
                <a:gd name="connsiteY0" fmla="*/ 0 h 3919774"/>
                <a:gd name="connsiteX1" fmla="*/ 2136103 w 2136103"/>
                <a:gd name="connsiteY1" fmla="*/ 0 h 3919774"/>
                <a:gd name="connsiteX2" fmla="*/ 2136103 w 2136103"/>
                <a:gd name="connsiteY2" fmla="*/ 3919774 h 3919774"/>
                <a:gd name="connsiteX3" fmla="*/ 0 w 2136103"/>
                <a:gd name="connsiteY3" fmla="*/ 3919774 h 3919774"/>
                <a:gd name="connsiteX4" fmla="*/ 0 w 2136103"/>
                <a:gd name="connsiteY4" fmla="*/ 0 h 391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03" h="3919774">
                  <a:moveTo>
                    <a:pt x="0" y="0"/>
                  </a:moveTo>
                  <a:lnTo>
                    <a:pt x="2136103" y="0"/>
                  </a:lnTo>
                  <a:lnTo>
                    <a:pt x="2136103" y="3919774"/>
                  </a:lnTo>
                  <a:lnTo>
                    <a:pt x="0" y="3919774"/>
                  </a:lnTo>
                  <a:lnTo>
                    <a:pt x="0" y="0"/>
                  </a:lnTo>
                  <a:close/>
                </a:path>
              </a:pathLst>
            </a:custGeom>
            <a:solidFill>
              <a:schemeClr val="bg1">
                <a:lumMod val="95000"/>
                <a:alpha val="90000"/>
              </a:schemeClr>
            </a:solidFill>
            <a:ln>
              <a:solidFill>
                <a:schemeClr val="bg1">
                  <a:lumMod val="95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46304" rIns="182880" bIns="128016"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Chef integration</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.NET Core and CoreCLR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ASP.NET 5</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Python, PHP, Ruby, Node.js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PowerShell Classes</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PS Script Analyzer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PowerShell Gallery</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gradFill>
                    <a:gsLst>
                      <a:gs pos="2917">
                        <a:schemeClr val="tx1"/>
                      </a:gs>
                      <a:gs pos="100000">
                        <a:schemeClr val="tx1"/>
                      </a:gs>
                    </a:gsLst>
                  </a:gradFill>
                  <a:effectLst/>
                  <a:uLnTx/>
                  <a:uFillTx/>
                </a:rPr>
                <a:t>PowerShellGet</a:t>
              </a:r>
            </a:p>
          </p:txBody>
        </p:sp>
      </p:grpSp>
    </p:spTree>
    <p:extLst>
      <p:ext uri="{BB962C8B-B14F-4D97-AF65-F5344CB8AC3E}">
        <p14:creationId xmlns:p14="http://schemas.microsoft.com/office/powerpoint/2010/main" val="176581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Server Management Tool</a:t>
            </a:r>
          </a:p>
        </p:txBody>
      </p:sp>
      <p:grpSp>
        <p:nvGrpSpPr>
          <p:cNvPr id="25" name="Group 24"/>
          <p:cNvGrpSpPr/>
          <p:nvPr/>
        </p:nvGrpSpPr>
        <p:grpSpPr>
          <a:xfrm>
            <a:off x="441844" y="2665263"/>
            <a:ext cx="4516655" cy="3234732"/>
            <a:chOff x="441844" y="2184495"/>
            <a:chExt cx="4516655" cy="3234732"/>
          </a:xfrm>
        </p:grpSpPr>
        <p:grpSp>
          <p:nvGrpSpPr>
            <p:cNvPr id="8" name="Group 7"/>
            <p:cNvGrpSpPr/>
            <p:nvPr/>
          </p:nvGrpSpPr>
          <p:grpSpPr>
            <a:xfrm>
              <a:off x="441844" y="2355191"/>
              <a:ext cx="437141" cy="434418"/>
              <a:chOff x="228600" y="1219200"/>
              <a:chExt cx="685800" cy="685800"/>
            </a:xfrm>
          </p:grpSpPr>
          <p:sp>
            <p:nvSpPr>
              <p:cNvPr id="9"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ndParaRPr>
              </a:p>
            </p:txBody>
          </p:sp>
          <p:sp>
            <p:nvSpPr>
              <p:cNvPr id="10" name="Oval 9"/>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2917">
                        <a:schemeClr val="tx1"/>
                      </a:gs>
                      <a:gs pos="100000">
                        <a:schemeClr val="tx1"/>
                      </a:gs>
                    </a:gsLst>
                    <a:lin ang="0" scaled="0"/>
                  </a:gradFill>
                  <a:effectLst/>
                  <a:uLnTx/>
                  <a:uFillTx/>
                  <a:ea typeface="Segoe UI" pitchFamily="34" charset="0"/>
                  <a:cs typeface="Segoe UI" pitchFamily="34" charset="0"/>
                </a:endParaRPr>
              </a:p>
            </p:txBody>
          </p:sp>
        </p:grpSp>
        <p:sp>
          <p:nvSpPr>
            <p:cNvPr id="18" name="TextBox 17"/>
            <p:cNvSpPr txBox="1"/>
            <p:nvPr/>
          </p:nvSpPr>
          <p:spPr>
            <a:xfrm>
              <a:off x="878982" y="2184495"/>
              <a:ext cx="4079517" cy="3234732"/>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2917">
                        <a:schemeClr val="tx1"/>
                      </a:gs>
                      <a:gs pos="100000">
                        <a:schemeClr val="tx1"/>
                      </a:gs>
                    </a:gsLst>
                    <a:lin ang="0" scaled="0"/>
                  </a:gradFill>
                  <a:effectLst/>
                  <a:uLnTx/>
                  <a:uFillTx/>
                  <a:latin typeface="+mj-lt"/>
                  <a:ea typeface="MS PGothic" pitchFamily="34" charset="-128"/>
                </a:rPr>
                <a:t>Includes replacements for local-only tools</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a typeface="MS PGothic" pitchFamily="34" charset="-128"/>
                </a:rPr>
                <a:t>Task manager, registry editor</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a typeface="MS PGothic" pitchFamily="34" charset="-128"/>
                </a:rPr>
                <a:t>Event viewer, device manager</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1800" b="0" i="0" u="none" strike="noStrike" kern="0" cap="none" spc="0" normalizeH="0" baseline="0" noProof="0" dirty="0" err="1">
                  <a:ln>
                    <a:noFill/>
                  </a:ln>
                  <a:gradFill>
                    <a:gsLst>
                      <a:gs pos="2917">
                        <a:schemeClr val="tx1"/>
                      </a:gs>
                      <a:gs pos="100000">
                        <a:schemeClr val="tx1"/>
                      </a:gs>
                    </a:gsLst>
                    <a:lin ang="0" scaled="0"/>
                  </a:gradFill>
                  <a:effectLst/>
                  <a:uLnTx/>
                  <a:uFillTx/>
                  <a:ea typeface="MS PGothic" pitchFamily="34" charset="-128"/>
                </a:rPr>
                <a:t>Sconfig</a:t>
              </a:r>
              <a:endPar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a typeface="MS PGothic" pitchFamily="34" charset="-128"/>
              </a:endParaRP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a typeface="MS PGothic" pitchFamily="34" charset="-128"/>
                </a:rPr>
                <a:t>Control panel, file explorer</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a typeface="MS PGothic" pitchFamily="34" charset="-128"/>
                </a:rPr>
                <a:t>Performance monitor, disk management</a:t>
              </a:r>
            </a:p>
            <a:p>
              <a:pPr marL="228600" marR="0" lvl="1" indent="-228600" defTabSz="931863"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a typeface="MS PGothic" pitchFamily="34" charset="-128"/>
                </a:rPr>
                <a:t>Users/Groups manager</a:t>
              </a:r>
            </a:p>
          </p:txBody>
        </p:sp>
      </p:grpSp>
      <p:grpSp>
        <p:nvGrpSpPr>
          <p:cNvPr id="26" name="Group 25"/>
          <p:cNvGrpSpPr/>
          <p:nvPr/>
        </p:nvGrpSpPr>
        <p:grpSpPr>
          <a:xfrm>
            <a:off x="443770" y="5671350"/>
            <a:ext cx="5500150" cy="1588127"/>
            <a:chOff x="443770" y="4719242"/>
            <a:chExt cx="5118044" cy="1588127"/>
          </a:xfrm>
        </p:grpSpPr>
        <p:grpSp>
          <p:nvGrpSpPr>
            <p:cNvPr id="14" name="Group 13"/>
            <p:cNvGrpSpPr/>
            <p:nvPr/>
          </p:nvGrpSpPr>
          <p:grpSpPr>
            <a:xfrm>
              <a:off x="443770" y="4911449"/>
              <a:ext cx="437141" cy="434418"/>
              <a:chOff x="228600" y="1219200"/>
              <a:chExt cx="685800" cy="685800"/>
            </a:xfrm>
          </p:grpSpPr>
          <p:sp>
            <p:nvSpPr>
              <p:cNvPr id="15"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ndParaRPr>
              </a:p>
            </p:txBody>
          </p:sp>
          <p:sp>
            <p:nvSpPr>
              <p:cNvPr id="16" name="Oval 15"/>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2917">
                        <a:schemeClr val="tx1"/>
                      </a:gs>
                      <a:gs pos="100000">
                        <a:schemeClr val="tx1"/>
                      </a:gs>
                    </a:gsLst>
                    <a:lin ang="0" scaled="0"/>
                  </a:gradFill>
                  <a:effectLst/>
                  <a:uLnTx/>
                  <a:uFillTx/>
                  <a:ea typeface="Segoe UI" pitchFamily="34" charset="0"/>
                  <a:cs typeface="Segoe UI" pitchFamily="34" charset="0"/>
                </a:endParaRPr>
              </a:p>
            </p:txBody>
          </p:sp>
        </p:grpSp>
        <p:sp>
          <p:nvSpPr>
            <p:cNvPr id="19" name="TextBox 18"/>
            <p:cNvSpPr txBox="1"/>
            <p:nvPr/>
          </p:nvSpPr>
          <p:spPr>
            <a:xfrm>
              <a:off x="878983" y="4719242"/>
              <a:ext cx="4682831" cy="1588127"/>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2917">
                        <a:schemeClr val="tx1"/>
                      </a:gs>
                      <a:gs pos="100000">
                        <a:schemeClr val="tx1"/>
                      </a:gs>
                    </a:gsLst>
                    <a:lin ang="0" scaled="0"/>
                  </a:gradFill>
                  <a:effectLst/>
                  <a:uLnTx/>
                  <a:uFillTx/>
                  <a:latin typeface="+mj-lt"/>
                  <a:ea typeface="MS PGothic" pitchFamily="34" charset="-128"/>
                </a:rPr>
                <a:t>Supports Server Core and server with desktop experience</a:t>
              </a:r>
            </a:p>
          </p:txBody>
        </p:sp>
      </p:grpSp>
      <p:grpSp>
        <p:nvGrpSpPr>
          <p:cNvPr id="24" name="Group 23"/>
          <p:cNvGrpSpPr/>
          <p:nvPr/>
        </p:nvGrpSpPr>
        <p:grpSpPr>
          <a:xfrm>
            <a:off x="441843" y="2057813"/>
            <a:ext cx="2839826" cy="683264"/>
            <a:chOff x="441843" y="1690167"/>
            <a:chExt cx="2839826" cy="683264"/>
          </a:xfrm>
        </p:grpSpPr>
        <p:grpSp>
          <p:nvGrpSpPr>
            <p:cNvPr id="11" name="Group 10"/>
            <p:cNvGrpSpPr/>
            <p:nvPr/>
          </p:nvGrpSpPr>
          <p:grpSpPr>
            <a:xfrm>
              <a:off x="441843" y="1844718"/>
              <a:ext cx="437141" cy="434418"/>
              <a:chOff x="228600" y="1219200"/>
              <a:chExt cx="685800" cy="685800"/>
            </a:xfrm>
          </p:grpSpPr>
          <p:sp>
            <p:nvSpPr>
              <p:cNvPr id="12"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ndParaRPr>
              </a:p>
            </p:txBody>
          </p:sp>
          <p:sp>
            <p:nvSpPr>
              <p:cNvPr id="13" name="Oval 12"/>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2917">
                        <a:schemeClr val="tx1"/>
                      </a:gs>
                      <a:gs pos="100000">
                        <a:schemeClr val="tx1"/>
                      </a:gs>
                    </a:gsLst>
                    <a:lin ang="0" scaled="0"/>
                  </a:gradFill>
                  <a:effectLst/>
                  <a:uLnTx/>
                  <a:uFillTx/>
                  <a:ea typeface="Segoe UI" pitchFamily="34" charset="0"/>
                  <a:cs typeface="Segoe UI" pitchFamily="34" charset="0"/>
                </a:endParaRPr>
              </a:p>
            </p:txBody>
          </p:sp>
        </p:grpSp>
        <p:sp>
          <p:nvSpPr>
            <p:cNvPr id="20" name="TextBox 19"/>
            <p:cNvSpPr txBox="1"/>
            <p:nvPr/>
          </p:nvSpPr>
          <p:spPr>
            <a:xfrm>
              <a:off x="878982" y="1690167"/>
              <a:ext cx="2402687" cy="6832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2917">
                        <a:schemeClr val="tx1"/>
                      </a:gs>
                      <a:gs pos="100000">
                        <a:schemeClr val="tx1"/>
                      </a:gs>
                    </a:gsLst>
                    <a:lin ang="0" scaled="0"/>
                  </a:gradFill>
                  <a:effectLst/>
                  <a:uLnTx/>
                  <a:uFillTx/>
                  <a:latin typeface="+mj-lt"/>
                  <a:ea typeface="MS PGothic" pitchFamily="34" charset="-128"/>
                </a:rPr>
                <a:t>Azure-based </a:t>
              </a:r>
            </a:p>
          </p:txBody>
        </p:sp>
      </p:grpSp>
      <p:grpSp>
        <p:nvGrpSpPr>
          <p:cNvPr id="23" name="Group 22"/>
          <p:cNvGrpSpPr/>
          <p:nvPr/>
        </p:nvGrpSpPr>
        <p:grpSpPr>
          <a:xfrm>
            <a:off x="441844" y="1198795"/>
            <a:ext cx="4761752" cy="1071062"/>
            <a:chOff x="441844" y="1198795"/>
            <a:chExt cx="4761752" cy="1071062"/>
          </a:xfrm>
        </p:grpSpPr>
        <p:grpSp>
          <p:nvGrpSpPr>
            <p:cNvPr id="5" name="Group 4"/>
            <p:cNvGrpSpPr/>
            <p:nvPr/>
          </p:nvGrpSpPr>
          <p:grpSpPr>
            <a:xfrm>
              <a:off x="441844" y="1334246"/>
              <a:ext cx="437141" cy="434418"/>
              <a:chOff x="228600" y="1219200"/>
              <a:chExt cx="685800" cy="685800"/>
            </a:xfrm>
          </p:grpSpPr>
          <p:sp>
            <p:nvSpPr>
              <p:cNvPr id="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2917">
                        <a:schemeClr val="tx1"/>
                      </a:gs>
                      <a:gs pos="100000">
                        <a:schemeClr val="tx1"/>
                      </a:gs>
                    </a:gsLst>
                    <a:lin ang="0" scaled="0"/>
                  </a:gradFill>
                  <a:effectLst/>
                  <a:uLnTx/>
                  <a:uFillTx/>
                </a:endParaRPr>
              </a:p>
            </p:txBody>
          </p:sp>
          <p:sp>
            <p:nvSpPr>
              <p:cNvPr id="7" name="Oval 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2917">
                        <a:schemeClr val="tx1"/>
                      </a:gs>
                      <a:gs pos="100000">
                        <a:schemeClr val="tx1"/>
                      </a:gs>
                    </a:gsLst>
                    <a:lin ang="0" scaled="0"/>
                  </a:gradFill>
                  <a:effectLst/>
                  <a:uLnTx/>
                  <a:uFillTx/>
                  <a:ea typeface="Segoe UI" pitchFamily="34" charset="0"/>
                  <a:cs typeface="Segoe UI" pitchFamily="34" charset="0"/>
                </a:endParaRPr>
              </a:p>
            </p:txBody>
          </p:sp>
        </p:grpSp>
        <p:sp>
          <p:nvSpPr>
            <p:cNvPr id="21" name="TextBox 20"/>
            <p:cNvSpPr txBox="1"/>
            <p:nvPr/>
          </p:nvSpPr>
          <p:spPr>
            <a:xfrm>
              <a:off x="878982" y="1198795"/>
              <a:ext cx="4324614" cy="1071062"/>
            </a:xfrm>
            <a:prstGeom prst="rect">
              <a:avLst/>
            </a:prstGeom>
            <a:noFill/>
          </p:spPr>
          <p:txBody>
            <a:bodyPr wrap="square" lIns="182880" tIns="146304" rIns="182880" bIns="146304" rtlCol="0">
              <a:spAutoFit/>
            </a:bodyPr>
            <a:lstStyle/>
            <a:p>
              <a:pPr marL="0" marR="0" lvl="0" indent="0" defTabSz="931863" eaLnBrk="1" fontAlgn="base" latinLnBrk="0" hangingPunct="1">
                <a:lnSpc>
                  <a:spcPct val="90000"/>
                </a:lnSpc>
                <a:spcBef>
                  <a:spcPct val="20000"/>
                </a:spcBef>
                <a:spcAft>
                  <a:spcPct val="0"/>
                </a:spcAft>
                <a:buClrTx/>
                <a:buSzPct val="90000"/>
                <a:buFontTx/>
                <a:buNone/>
                <a:tabLst/>
                <a:defRPr/>
              </a:pPr>
              <a:r>
                <a:rPr kumimoji="0" lang="en-US" sz="2800" b="0" i="0" u="none" strike="noStrike" kern="0" cap="none" spc="0" normalizeH="0" baseline="0" noProof="0" dirty="0">
                  <a:ln>
                    <a:noFill/>
                  </a:ln>
                  <a:gradFill>
                    <a:gsLst>
                      <a:gs pos="2917">
                        <a:schemeClr val="tx1"/>
                      </a:gs>
                      <a:gs pos="100000">
                        <a:schemeClr val="tx1"/>
                      </a:gs>
                    </a:gsLst>
                    <a:lin ang="0" scaled="0"/>
                  </a:gradFill>
                  <a:effectLst/>
                  <a:uLnTx/>
                  <a:uFillTx/>
                  <a:latin typeface="+mj-lt"/>
                  <a:ea typeface="MS PGothic" pitchFamily="34" charset="-128"/>
                </a:rPr>
                <a:t>Eliminating the need to ever sit in front of a server</a:t>
              </a:r>
            </a:p>
          </p:txBody>
        </p:sp>
      </p:grpSp>
      <p:pic>
        <p:nvPicPr>
          <p:cNvPr id="27"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729"/>
          <a:stretch/>
        </p:blipFill>
        <p:spPr bwMode="auto">
          <a:xfrm>
            <a:off x="5393160" y="1229591"/>
            <a:ext cx="6788724" cy="49194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70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Deploy Server Management Tools</a:t>
            </a:r>
          </a:p>
        </p:txBody>
      </p:sp>
    </p:spTree>
    <p:extLst>
      <p:ext uri="{BB962C8B-B14F-4D97-AF65-F5344CB8AC3E}">
        <p14:creationId xmlns:p14="http://schemas.microsoft.com/office/powerpoint/2010/main" val="2857499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Nano Server resources and feedback</a:t>
            </a:r>
          </a:p>
        </p:txBody>
      </p:sp>
      <p:sp>
        <p:nvSpPr>
          <p:cNvPr id="3" name="Text Placeholder 2"/>
          <p:cNvSpPr>
            <a:spLocks noGrp="1"/>
          </p:cNvSpPr>
          <p:nvPr>
            <p:ph type="body" sz="quarter" idx="10"/>
          </p:nvPr>
        </p:nvSpPr>
        <p:spPr>
          <a:xfrm>
            <a:off x="1018572" y="1212850"/>
            <a:ext cx="9735287" cy="4478149"/>
          </a:xfrm>
        </p:spPr>
        <p:txBody>
          <a:bodyPr/>
          <a:lstStyle/>
          <a:p>
            <a:r>
              <a:rPr lang="en-US" sz="3600" dirty="0"/>
              <a:t>Shift your org and tools to full remote management of Server Core</a:t>
            </a:r>
          </a:p>
          <a:p>
            <a:pPr marL="231775" lvl="1" indent="-231775">
              <a:buFont typeface="Arial" panose="020B0604020202020204" pitchFamily="34" charset="0"/>
              <a:buChar char="•"/>
            </a:pPr>
            <a:r>
              <a:rPr lang="en-US" sz="1800" dirty="0"/>
              <a:t>Inventory tools and agents that only run locally</a:t>
            </a:r>
          </a:p>
          <a:p>
            <a:pPr marL="231775" lvl="1" indent="-231775">
              <a:buFont typeface="Arial" panose="020B0604020202020204" pitchFamily="34" charset="0"/>
              <a:buChar char="•"/>
            </a:pPr>
            <a:r>
              <a:rPr lang="en-US" sz="1800" dirty="0"/>
              <a:t>Check with your ISV for a remotable version</a:t>
            </a:r>
          </a:p>
          <a:p>
            <a:pPr marL="231775" lvl="1" indent="-231775">
              <a:buFont typeface="Arial" panose="020B0604020202020204" pitchFamily="34" charset="0"/>
              <a:buChar char="•"/>
            </a:pPr>
            <a:r>
              <a:rPr lang="en-US" sz="1800" dirty="0"/>
              <a:t>Send list of those with no remote equivalent and ISV to </a:t>
            </a:r>
            <a:r>
              <a:rPr lang="en-US" sz="1800" dirty="0">
                <a:hlinkClick r:id="rId2"/>
              </a:rPr>
              <a:t>nanoserver@microsoft.com</a:t>
            </a:r>
            <a:endParaRPr lang="en-US" sz="1800" dirty="0"/>
          </a:p>
          <a:p>
            <a:r>
              <a:rPr lang="en-US" sz="3600" dirty="0"/>
              <a:t>Deploy Nano Server, your apps, and your tools</a:t>
            </a:r>
          </a:p>
          <a:p>
            <a:pPr lvl="1"/>
            <a:r>
              <a:rPr lang="en-US" sz="1800" dirty="0"/>
              <a:t>Deployment guide at: </a:t>
            </a:r>
            <a:r>
              <a:rPr lang="en-US" sz="1800" dirty="0">
                <a:hlinkClick r:id="rId3"/>
              </a:rPr>
              <a:t>https://msdn.microsoft.com/en-us/library/mt126167.aspx</a:t>
            </a:r>
            <a:r>
              <a:rPr lang="en-US" sz="1800" dirty="0"/>
              <a:t> </a:t>
            </a:r>
          </a:p>
          <a:p>
            <a:pPr lvl="1"/>
            <a:r>
              <a:rPr lang="en-US" sz="1800" dirty="0"/>
              <a:t>Give use feedback and let us know where you encounter difficulties:  </a:t>
            </a:r>
            <a:r>
              <a:rPr lang="en-US" sz="1800" dirty="0">
                <a:hlinkClick r:id="rId4"/>
              </a:rPr>
              <a:t>http://windowsserver.uservoice.com/forums/295068-nano-server</a:t>
            </a:r>
            <a:endParaRPr lang="en-US" sz="1800" dirty="0"/>
          </a:p>
          <a:p>
            <a:r>
              <a:rPr lang="en-US" sz="3600" dirty="0"/>
              <a:t>Remote Management feedback</a:t>
            </a:r>
          </a:p>
          <a:p>
            <a:pPr lvl="1"/>
            <a:r>
              <a:rPr lang="en-US" sz="1800" dirty="0">
                <a:hlinkClick r:id="rId5"/>
              </a:rPr>
              <a:t>http://windowsserver.uservoice.com/forums/295071-remote-management-tools</a:t>
            </a:r>
            <a:endParaRPr lang="en-US" sz="18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9056" y="2517421"/>
            <a:ext cx="2058708" cy="4465814"/>
          </a:xfrm>
          <a:prstGeom prst="rect">
            <a:avLst/>
          </a:prstGeom>
        </p:spPr>
      </p:pic>
      <p:grpSp>
        <p:nvGrpSpPr>
          <p:cNvPr id="6" name="Group 5"/>
          <p:cNvGrpSpPr/>
          <p:nvPr/>
        </p:nvGrpSpPr>
        <p:grpSpPr>
          <a:xfrm>
            <a:off x="441843" y="1303766"/>
            <a:ext cx="437141" cy="434418"/>
            <a:chOff x="441844" y="1334246"/>
            <a:chExt cx="437141" cy="434418"/>
          </a:xfrm>
        </p:grpSpPr>
        <p:sp>
          <p:nvSpPr>
            <p:cNvPr id="7" name="Freeform 99"/>
            <p:cNvSpPr>
              <a:spLocks noChangeAspect="1"/>
            </p:cNvSpPr>
            <p:nvPr/>
          </p:nvSpPr>
          <p:spPr bwMode="black">
            <a:xfrm>
              <a:off x="528368" y="1455291"/>
              <a:ext cx="264092" cy="19232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441844" y="1334246"/>
              <a:ext cx="437141" cy="434418"/>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41843" y="3315847"/>
            <a:ext cx="437141" cy="434418"/>
            <a:chOff x="441844" y="1334246"/>
            <a:chExt cx="437141" cy="434418"/>
          </a:xfrm>
        </p:grpSpPr>
        <p:sp>
          <p:nvSpPr>
            <p:cNvPr id="13" name="Freeform 99"/>
            <p:cNvSpPr>
              <a:spLocks noChangeAspect="1"/>
            </p:cNvSpPr>
            <p:nvPr/>
          </p:nvSpPr>
          <p:spPr bwMode="black">
            <a:xfrm>
              <a:off x="528368" y="1455291"/>
              <a:ext cx="264092" cy="19232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441844" y="1334246"/>
              <a:ext cx="437141" cy="434418"/>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41843" y="4764614"/>
            <a:ext cx="437141" cy="434418"/>
            <a:chOff x="441844" y="1334246"/>
            <a:chExt cx="437141" cy="434418"/>
          </a:xfrm>
        </p:grpSpPr>
        <p:sp>
          <p:nvSpPr>
            <p:cNvPr id="16" name="Freeform 99"/>
            <p:cNvSpPr>
              <a:spLocks noChangeAspect="1"/>
            </p:cNvSpPr>
            <p:nvPr/>
          </p:nvSpPr>
          <p:spPr bwMode="black">
            <a:xfrm>
              <a:off x="528368" y="1455291"/>
              <a:ext cx="264092" cy="19232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441844" y="1334246"/>
              <a:ext cx="437141" cy="434418"/>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204345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Nano resources and feedback</a:t>
            </a:r>
          </a:p>
        </p:txBody>
      </p:sp>
      <p:sp>
        <p:nvSpPr>
          <p:cNvPr id="2" name="Text Placeholder 1"/>
          <p:cNvSpPr>
            <a:spLocks noGrp="1"/>
          </p:cNvSpPr>
          <p:nvPr>
            <p:ph type="body" sz="quarter" idx="10"/>
          </p:nvPr>
        </p:nvSpPr>
        <p:spPr>
          <a:xfrm>
            <a:off x="1015415" y="1212850"/>
            <a:ext cx="9287116" cy="4793620"/>
          </a:xfrm>
        </p:spPr>
        <p:txBody>
          <a:bodyPr/>
          <a:lstStyle/>
          <a:p>
            <a:r>
              <a:rPr lang="en-US" sz="3200" dirty="0"/>
              <a:t>Blogs</a:t>
            </a:r>
          </a:p>
          <a:p>
            <a:r>
              <a:rPr lang="en-US" sz="1800" dirty="0">
                <a:latin typeface="+mn-lt"/>
              </a:rPr>
              <a:t>Nano Server: </a:t>
            </a:r>
            <a:r>
              <a:rPr lang="en-US" sz="1800" dirty="0">
                <a:latin typeface="+mn-lt"/>
                <a:hlinkClick r:id="rId3"/>
              </a:rPr>
              <a:t>http://blogs.technet.com/b/nanoserver/</a:t>
            </a:r>
            <a:r>
              <a:rPr lang="en-US" sz="1800" dirty="0">
                <a:latin typeface="+mn-lt"/>
              </a:rPr>
              <a:t> </a:t>
            </a:r>
          </a:p>
          <a:p>
            <a:r>
              <a:rPr lang="en-US" sz="1800" dirty="0">
                <a:latin typeface="+mn-lt"/>
              </a:rPr>
              <a:t>Server Core: </a:t>
            </a:r>
            <a:r>
              <a:rPr lang="en-US" sz="1800" dirty="0">
                <a:latin typeface="+mn-lt"/>
                <a:hlinkClick r:id="rId4"/>
              </a:rPr>
              <a:t>http://blogs.technet.com/b/server_core/</a:t>
            </a:r>
            <a:r>
              <a:rPr lang="en-US" sz="1800" dirty="0">
                <a:latin typeface="+mn-lt"/>
              </a:rPr>
              <a:t> </a:t>
            </a:r>
          </a:p>
          <a:p>
            <a:endParaRPr lang="en-US" sz="900" dirty="0"/>
          </a:p>
          <a:p>
            <a:r>
              <a:rPr lang="en-US" sz="3200" dirty="0"/>
              <a:t>Deeper training</a:t>
            </a:r>
          </a:p>
          <a:p>
            <a:r>
              <a:rPr lang="en-US" sz="1800" dirty="0">
                <a:latin typeface="+mn-lt"/>
              </a:rPr>
              <a:t>Microsoft Virtual Academy: </a:t>
            </a:r>
            <a:r>
              <a:rPr lang="en-US" sz="1800" dirty="0">
                <a:latin typeface="+mn-lt"/>
                <a:hlinkClick r:id="rId5"/>
              </a:rPr>
              <a:t>https://www.microsoftvirtualacademy.com/</a:t>
            </a:r>
            <a:br>
              <a:rPr lang="en-US" sz="1800" dirty="0">
                <a:latin typeface="+mn-lt"/>
                <a:hlinkClick r:id="rId5"/>
              </a:rPr>
            </a:br>
            <a:r>
              <a:rPr lang="en-US" sz="1800" dirty="0" err="1">
                <a:latin typeface="+mn-lt"/>
                <a:hlinkClick r:id="rId5"/>
              </a:rPr>
              <a:t>en</a:t>
            </a:r>
            <a:r>
              <a:rPr lang="en-US" sz="1800" dirty="0">
                <a:latin typeface="+mn-lt"/>
                <a:hlinkClick r:id="rId5"/>
              </a:rPr>
              <a:t>-US/training-courses/a-deep-dive-into-nano-server-13785</a:t>
            </a:r>
            <a:r>
              <a:rPr lang="en-US" sz="1800" dirty="0">
                <a:latin typeface="+mn-lt"/>
              </a:rPr>
              <a:t> </a:t>
            </a:r>
          </a:p>
          <a:p>
            <a:endParaRPr lang="en-US" sz="900" dirty="0"/>
          </a:p>
          <a:p>
            <a:r>
              <a:rPr lang="en-US" sz="3200" dirty="0"/>
              <a:t>Documentation</a:t>
            </a:r>
          </a:p>
          <a:p>
            <a:r>
              <a:rPr lang="en-US" sz="1800" dirty="0">
                <a:latin typeface="+mn-lt"/>
              </a:rPr>
              <a:t>TechNet: </a:t>
            </a:r>
            <a:r>
              <a:rPr lang="en-US" sz="1800" dirty="0">
                <a:latin typeface="+mn-lt"/>
                <a:hlinkClick r:id="rId6"/>
              </a:rPr>
              <a:t>http://aka.ms/nanoserver</a:t>
            </a:r>
            <a:r>
              <a:rPr lang="en-US" sz="1800" dirty="0">
                <a:latin typeface="+mn-lt"/>
              </a:rPr>
              <a:t> </a:t>
            </a:r>
          </a:p>
          <a:p>
            <a:endParaRPr lang="en-US" sz="900" dirty="0">
              <a:latin typeface="+mn-lt"/>
            </a:endParaRPr>
          </a:p>
          <a:p>
            <a:r>
              <a:rPr lang="en-US" sz="3200" dirty="0"/>
              <a:t>Technical preview</a:t>
            </a:r>
          </a:p>
          <a:p>
            <a:r>
              <a:rPr lang="en-US" sz="1800" dirty="0">
                <a:latin typeface="+mn-lt"/>
              </a:rPr>
              <a:t>Windows Server: </a:t>
            </a:r>
            <a:r>
              <a:rPr lang="en-US" sz="1800" dirty="0">
                <a:latin typeface="+mn-lt"/>
                <a:hlinkClick r:id="rId7"/>
              </a:rPr>
              <a:t>https://www.microsoft.com/en</a:t>
            </a:r>
            <a:br>
              <a:rPr lang="en-US" sz="1800" dirty="0">
                <a:latin typeface="+mn-lt"/>
                <a:hlinkClick r:id="rId7"/>
              </a:rPr>
            </a:br>
            <a:r>
              <a:rPr lang="en-US" sz="1800" dirty="0">
                <a:latin typeface="+mn-lt"/>
                <a:hlinkClick r:id="rId7"/>
              </a:rPr>
              <a:t>us/</a:t>
            </a:r>
            <a:r>
              <a:rPr lang="en-US" sz="1800" dirty="0" err="1">
                <a:latin typeface="+mn-lt"/>
                <a:hlinkClick r:id="rId7"/>
              </a:rPr>
              <a:t>evalcenter</a:t>
            </a:r>
            <a:r>
              <a:rPr lang="en-US" sz="1800" dirty="0">
                <a:latin typeface="+mn-lt"/>
                <a:hlinkClick r:id="rId7"/>
              </a:rPr>
              <a:t>/evaluate-windows-server-technical-preview</a:t>
            </a:r>
            <a:r>
              <a:rPr lang="en-US" sz="1800" dirty="0">
                <a:latin typeface="+mn-lt"/>
              </a:rPr>
              <a:t> </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9056" y="2530300"/>
            <a:ext cx="2058708" cy="4465814"/>
          </a:xfrm>
          <a:prstGeom prst="rect">
            <a:avLst/>
          </a:prstGeom>
        </p:spPr>
      </p:pic>
      <p:grpSp>
        <p:nvGrpSpPr>
          <p:cNvPr id="5" name="Group 4"/>
          <p:cNvGrpSpPr/>
          <p:nvPr/>
        </p:nvGrpSpPr>
        <p:grpSpPr>
          <a:xfrm>
            <a:off x="441843" y="1303766"/>
            <a:ext cx="437141" cy="434418"/>
            <a:chOff x="441844" y="1334246"/>
            <a:chExt cx="437141" cy="434418"/>
          </a:xfrm>
        </p:grpSpPr>
        <p:sp>
          <p:nvSpPr>
            <p:cNvPr id="6" name="Freeform 99"/>
            <p:cNvSpPr>
              <a:spLocks noChangeAspect="1"/>
            </p:cNvSpPr>
            <p:nvPr/>
          </p:nvSpPr>
          <p:spPr bwMode="black">
            <a:xfrm>
              <a:off x="528368" y="1455291"/>
              <a:ext cx="264092" cy="19232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7" name="Oval 6"/>
            <p:cNvSpPr/>
            <p:nvPr/>
          </p:nvSpPr>
          <p:spPr bwMode="auto">
            <a:xfrm>
              <a:off x="441844" y="1334246"/>
              <a:ext cx="437141" cy="434418"/>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441843" y="2575069"/>
            <a:ext cx="437141" cy="434418"/>
            <a:chOff x="441844" y="1334246"/>
            <a:chExt cx="437141" cy="434418"/>
          </a:xfrm>
        </p:grpSpPr>
        <p:sp>
          <p:nvSpPr>
            <p:cNvPr id="9" name="Freeform 99"/>
            <p:cNvSpPr>
              <a:spLocks noChangeAspect="1"/>
            </p:cNvSpPr>
            <p:nvPr/>
          </p:nvSpPr>
          <p:spPr bwMode="black">
            <a:xfrm>
              <a:off x="528368" y="1455291"/>
              <a:ext cx="264092" cy="19232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0" name="Oval 9"/>
            <p:cNvSpPr/>
            <p:nvPr/>
          </p:nvSpPr>
          <p:spPr bwMode="auto">
            <a:xfrm>
              <a:off x="441844" y="1334246"/>
              <a:ext cx="437141" cy="434418"/>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441843" y="3815487"/>
            <a:ext cx="437141" cy="434418"/>
            <a:chOff x="441844" y="1334246"/>
            <a:chExt cx="437141" cy="434418"/>
          </a:xfrm>
        </p:grpSpPr>
        <p:sp>
          <p:nvSpPr>
            <p:cNvPr id="12" name="Freeform 99"/>
            <p:cNvSpPr>
              <a:spLocks noChangeAspect="1"/>
            </p:cNvSpPr>
            <p:nvPr/>
          </p:nvSpPr>
          <p:spPr bwMode="black">
            <a:xfrm>
              <a:off x="528368" y="1455291"/>
              <a:ext cx="264092" cy="19232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3" name="Oval 12"/>
            <p:cNvSpPr/>
            <p:nvPr/>
          </p:nvSpPr>
          <p:spPr bwMode="auto">
            <a:xfrm>
              <a:off x="441844" y="1334246"/>
              <a:ext cx="437141" cy="434418"/>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441843" y="4824416"/>
            <a:ext cx="437141" cy="434418"/>
            <a:chOff x="441844" y="1334246"/>
            <a:chExt cx="437141" cy="434418"/>
          </a:xfrm>
        </p:grpSpPr>
        <p:sp>
          <p:nvSpPr>
            <p:cNvPr id="15" name="Freeform 99"/>
            <p:cNvSpPr>
              <a:spLocks noChangeAspect="1"/>
            </p:cNvSpPr>
            <p:nvPr/>
          </p:nvSpPr>
          <p:spPr bwMode="black">
            <a:xfrm>
              <a:off x="528368" y="1455291"/>
              <a:ext cx="264092" cy="19232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6" name="Oval 15"/>
            <p:cNvSpPr/>
            <p:nvPr/>
          </p:nvSpPr>
          <p:spPr bwMode="auto">
            <a:xfrm>
              <a:off x="441844" y="1334246"/>
              <a:ext cx="437141" cy="434418"/>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52616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it-IT" sz="6000" b="0" i="0" u="none" strike="noStrike" kern="1200" cap="none" spc="-100" normalizeH="0" baseline="0" noProof="0" dirty="0">
              <a:ln w="3175">
                <a:noFill/>
              </a:ln>
              <a:solidFill>
                <a:schemeClr val="bg1"/>
              </a:solidFill>
              <a:effectLst/>
              <a:uLnTx/>
              <a:uFillTx/>
              <a:latin typeface="+mj-lt"/>
              <a:ea typeface="MS PGothic" pitchFamily="34" charset="-128"/>
              <a:cs typeface="Segoe UI" pitchFamily="34" charset="0"/>
            </a:endParaRPr>
          </a:p>
        </p:txBody>
      </p:sp>
      <p:sp>
        <p:nvSpPr>
          <p:cNvPr id="4" name="Title 3"/>
          <p:cNvSpPr>
            <a:spLocks noGrp="1"/>
          </p:cNvSpPr>
          <p:nvPr>
            <p:ph type="title"/>
          </p:nvPr>
        </p:nvSpPr>
        <p:spPr/>
        <p:txBody>
          <a:bodyPr/>
          <a:lstStyle/>
          <a:p>
            <a:r>
              <a:rPr lang="en-US" dirty="0">
                <a:solidFill>
                  <a:schemeClr val="accent2"/>
                </a:solidFill>
              </a:rPr>
              <a:t>Lab</a:t>
            </a:r>
            <a:br>
              <a:rPr lang="en-US" dirty="0">
                <a:solidFill>
                  <a:schemeClr val="accent2"/>
                </a:solidFill>
              </a:rPr>
            </a:br>
            <a:r>
              <a:rPr lang="en-US" sz="4800" dirty="0">
                <a:solidFill>
                  <a:schemeClr val="accent2"/>
                </a:solidFill>
              </a:rPr>
              <a:t>Getting started with Nano Server</a:t>
            </a:r>
            <a:endParaRPr lang="en-US" dirty="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32000916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Why containers?</a:t>
            </a:r>
            <a:br>
              <a:rPr lang="en-US" dirty="0"/>
            </a:br>
            <a:r>
              <a:rPr lang="en-US" sz="3200" spc="-40" dirty="0">
                <a:gradFill>
                  <a:gsLst>
                    <a:gs pos="38614">
                      <a:schemeClr val="tx1"/>
                    </a:gs>
                    <a:gs pos="85000">
                      <a:schemeClr val="tx1"/>
                    </a:gs>
                  </a:gsLst>
                  <a:lin ang="5400000" scaled="0"/>
                </a:gradFill>
              </a:rPr>
              <a:t>Applications are fueling innovation in today’s cloud-mobile world</a:t>
            </a:r>
          </a:p>
        </p:txBody>
      </p:sp>
      <p:grpSp>
        <p:nvGrpSpPr>
          <p:cNvPr id="3" name="Group 2"/>
          <p:cNvGrpSpPr/>
          <p:nvPr/>
        </p:nvGrpSpPr>
        <p:grpSpPr>
          <a:xfrm>
            <a:off x="274638" y="2134525"/>
            <a:ext cx="6400800" cy="2194560"/>
            <a:chOff x="274638" y="2134525"/>
            <a:chExt cx="6400800" cy="2194560"/>
          </a:xfrm>
        </p:grpSpPr>
        <p:sp>
          <p:nvSpPr>
            <p:cNvPr id="31" name="Rectangle 37"/>
            <p:cNvSpPr>
              <a:spLocks noChangeArrowheads="1"/>
            </p:cNvSpPr>
            <p:nvPr/>
          </p:nvSpPr>
          <p:spPr bwMode="auto">
            <a:xfrm>
              <a:off x="274638" y="2134525"/>
              <a:ext cx="1828800" cy="2194560"/>
            </a:xfrm>
            <a:prstGeom prst="rect">
              <a:avLst/>
            </a:prstGeom>
            <a:solidFill>
              <a:schemeClr val="accent2"/>
            </a:solidFill>
            <a:ln>
              <a:noFill/>
            </a:ln>
          </p:spPr>
          <p:txBody>
            <a:bodyPr vert="horz" wrap="square" lIns="75730" tIns="37833" rIns="75730" bIns="37833" numCol="1" anchor="ctr" anchorCtr="0" compatLnSpc="1">
              <a:prstTxWarp prst="textNoShape">
                <a:avLst/>
              </a:prstTxWarp>
            </a:bodyPr>
            <a:lstStyle/>
            <a:p>
              <a:pPr defTabSz="907965" fontAlgn="base">
                <a:lnSpc>
                  <a:spcPct val="90000"/>
                </a:lnSpc>
                <a:spcBef>
                  <a:spcPct val="0"/>
                </a:spcBef>
                <a:spcAft>
                  <a:spcPct val="0"/>
                </a:spcAft>
                <a:defRPr/>
              </a:pPr>
              <a:endParaRPr lang="en-US" sz="2400" b="1" kern="0" dirty="0">
                <a:solidFill>
                  <a:srgbClr val="505050"/>
                </a:solidFill>
                <a:latin typeface="Segoe UI Light"/>
              </a:endParaRPr>
            </a:p>
          </p:txBody>
        </p:sp>
        <p:sp>
          <p:nvSpPr>
            <p:cNvPr id="30" name="TextBox 29"/>
            <p:cNvSpPr txBox="1"/>
            <p:nvPr/>
          </p:nvSpPr>
          <p:spPr>
            <a:xfrm>
              <a:off x="2103438" y="2134525"/>
              <a:ext cx="4572000" cy="2194560"/>
            </a:xfrm>
            <a:prstGeom prst="rect">
              <a:avLst/>
            </a:prstGeom>
            <a:solidFill>
              <a:schemeClr val="bg1">
                <a:lumMod val="95000"/>
              </a:schemeClr>
            </a:solidFill>
          </p:spPr>
          <p:txBody>
            <a:bodyPr wrap="square" lIns="182880" tIns="146304" rIns="182880" bIns="146304" rtlCol="0" anchor="t" anchorCtr="0">
              <a:noAutofit/>
            </a:bodyPr>
            <a:lstStyle>
              <a:defPPr>
                <a:defRPr lang="en-US"/>
              </a:defPPr>
              <a:lvl1pPr defTabSz="907965" fontAlgn="base">
                <a:lnSpc>
                  <a:spcPct val="90000"/>
                </a:lnSpc>
                <a:spcBef>
                  <a:spcPct val="0"/>
                </a:spcBef>
                <a:spcAft>
                  <a:spcPct val="0"/>
                </a:spcAft>
                <a:defRPr sz="2000" kern="0" spc="-31">
                  <a:gradFill>
                    <a:gsLst>
                      <a:gs pos="9158">
                        <a:schemeClr val="tx1"/>
                      </a:gs>
                      <a:gs pos="20354">
                        <a:schemeClr val="tx1"/>
                      </a:gs>
                    </a:gsLst>
                    <a:lin ang="5400000" scaled="0"/>
                  </a:gradFill>
                  <a:cs typeface="Segoe UI Semibold" panose="020B0702040204020203" pitchFamily="34" charset="0"/>
                </a:defRPr>
              </a:lvl1pPr>
            </a:lstStyle>
            <a:p>
              <a:pPr>
                <a:spcBef>
                  <a:spcPts val="600"/>
                </a:spcBef>
                <a:spcAft>
                  <a:spcPts val="0"/>
                </a:spcAft>
                <a:defRPr/>
              </a:pPr>
              <a:r>
                <a:rPr lang="en-US" sz="2400" b="1" dirty="0">
                  <a:gradFill>
                    <a:gsLst>
                      <a:gs pos="52475">
                        <a:schemeClr val="accent2"/>
                      </a:gs>
                      <a:gs pos="40000">
                        <a:schemeClr val="accent2"/>
                      </a:gs>
                    </a:gsLst>
                    <a:lin ang="5400000" scaled="0"/>
                  </a:gradFill>
                  <a:latin typeface="+mj-lt"/>
                </a:rPr>
                <a:t>Developers</a:t>
              </a:r>
            </a:p>
            <a:p>
              <a:pPr marL="171450" indent="-171450" defTabSz="932563">
                <a:spcBef>
                  <a:spcPts val="400"/>
                </a:spcBef>
                <a:spcAft>
                  <a:spcPts val="0"/>
                </a:spcAft>
                <a:buFont typeface="Arial" panose="020B0604020202020204" pitchFamily="34" charset="0"/>
                <a:buChar char="•"/>
              </a:pPr>
              <a:r>
                <a:rPr lang="en-US" sz="1200" spc="0" dirty="0">
                  <a:gradFill>
                    <a:gsLst>
                      <a:gs pos="73267">
                        <a:schemeClr val="tx1"/>
                      </a:gs>
                      <a:gs pos="46000">
                        <a:schemeClr val="tx1"/>
                      </a:gs>
                    </a:gsLst>
                    <a:lin ang="5400000" scaled="0"/>
                  </a:gradFill>
                </a:rPr>
                <a:t>Containers unlock ultimate productivity and freedom</a:t>
              </a:r>
            </a:p>
            <a:p>
              <a:pPr marL="171450" indent="-171450" defTabSz="932563">
                <a:spcBef>
                  <a:spcPts val="400"/>
                </a:spcBef>
                <a:spcAft>
                  <a:spcPts val="0"/>
                </a:spcAft>
                <a:buFont typeface="Arial" panose="020B0604020202020204" pitchFamily="34" charset="0"/>
                <a:buChar char="•"/>
              </a:pPr>
              <a:r>
                <a:rPr lang="en-US" sz="1200" spc="0" dirty="0">
                  <a:gradFill>
                    <a:gsLst>
                      <a:gs pos="73267">
                        <a:schemeClr val="tx1"/>
                      </a:gs>
                      <a:gs pos="46000">
                        <a:schemeClr val="tx1"/>
                      </a:gs>
                    </a:gsLst>
                    <a:lin ang="5400000" scaled="0"/>
                  </a:gradFill>
                </a:rPr>
                <a:t>Enable ‘write-once, run-anywhere’ apps</a:t>
              </a:r>
            </a:p>
            <a:p>
              <a:pPr marL="171450" indent="-171450" defTabSz="932563">
                <a:spcBef>
                  <a:spcPts val="400"/>
                </a:spcBef>
                <a:spcAft>
                  <a:spcPts val="0"/>
                </a:spcAft>
                <a:buFont typeface="Arial" panose="020B0604020202020204" pitchFamily="34" charset="0"/>
                <a:buChar char="•"/>
              </a:pPr>
              <a:r>
                <a:rPr lang="en-US" sz="1200" spc="0" dirty="0">
                  <a:gradFill>
                    <a:gsLst>
                      <a:gs pos="73267">
                        <a:schemeClr val="tx1"/>
                      </a:gs>
                      <a:gs pos="46000">
                        <a:schemeClr val="tx1"/>
                      </a:gs>
                    </a:gsLst>
                    <a:lin ang="5400000" scaled="0"/>
                  </a:gradFill>
                </a:rPr>
                <a:t>Can be deployed as multi-tier distributed apps in </a:t>
              </a:r>
              <a:br>
                <a:rPr lang="en-US" sz="1200" spc="0" dirty="0">
                  <a:gradFill>
                    <a:gsLst>
                      <a:gs pos="73267">
                        <a:schemeClr val="tx1"/>
                      </a:gs>
                      <a:gs pos="46000">
                        <a:schemeClr val="tx1"/>
                      </a:gs>
                    </a:gsLst>
                    <a:lin ang="5400000" scaled="0"/>
                  </a:gradFill>
                </a:rPr>
              </a:br>
              <a:r>
                <a:rPr lang="en-US" sz="1200" spc="0" dirty="0">
                  <a:gradFill>
                    <a:gsLst>
                      <a:gs pos="73267">
                        <a:schemeClr val="tx1"/>
                      </a:gs>
                      <a:gs pos="46000">
                        <a:schemeClr val="tx1"/>
                      </a:gs>
                    </a:gsLst>
                    <a:lin ang="5400000" scaled="0"/>
                  </a:gradFill>
                </a:rPr>
                <a:t>IaaS/PaaS models </a:t>
              </a:r>
            </a:p>
            <a:p>
              <a:pPr marL="171450" indent="-171450" defTabSz="932563">
                <a:spcBef>
                  <a:spcPts val="400"/>
                </a:spcBef>
                <a:spcAft>
                  <a:spcPts val="0"/>
                </a:spcAft>
                <a:buFont typeface="Arial" panose="020B0604020202020204" pitchFamily="34" charset="0"/>
                <a:buChar char="•"/>
              </a:pPr>
              <a:r>
                <a:rPr lang="en-US" sz="1200" spc="0" dirty="0">
                  <a:gradFill>
                    <a:gsLst>
                      <a:gs pos="73267">
                        <a:schemeClr val="tx1"/>
                      </a:gs>
                      <a:gs pos="46000">
                        <a:schemeClr val="tx1"/>
                      </a:gs>
                    </a:gsLst>
                    <a:lin ang="5400000" scaled="0"/>
                  </a:gradFill>
                </a:rPr>
                <a:t>Containers offers powerful abstraction for </a:t>
              </a:r>
              <a:r>
                <a:rPr lang="en-US" sz="1200" spc="0" dirty="0" err="1">
                  <a:gradFill>
                    <a:gsLst>
                      <a:gs pos="73267">
                        <a:schemeClr val="tx1"/>
                      </a:gs>
                      <a:gs pos="46000">
                        <a:schemeClr val="tx1"/>
                      </a:gs>
                    </a:gsLst>
                    <a:lin ang="5400000" scaled="0"/>
                  </a:gradFill>
                </a:rPr>
                <a:t>microservices</a:t>
              </a:r>
              <a:endParaRPr lang="en-US" sz="1200" spc="0" dirty="0">
                <a:gradFill>
                  <a:gsLst>
                    <a:gs pos="73267">
                      <a:schemeClr val="tx1"/>
                    </a:gs>
                    <a:gs pos="46000">
                      <a:schemeClr val="tx1"/>
                    </a:gs>
                  </a:gsLst>
                  <a:lin ang="5400000" scaled="0"/>
                </a:gradFill>
              </a:endParaRPr>
            </a:p>
          </p:txBody>
        </p:sp>
        <p:sp>
          <p:nvSpPr>
            <p:cNvPr id="4" name="Freeform 3"/>
            <p:cNvSpPr>
              <a:spLocks noChangeAspect="1" noEditPoints="1"/>
            </p:cNvSpPr>
            <p:nvPr/>
          </p:nvSpPr>
          <p:spPr bwMode="auto">
            <a:xfrm>
              <a:off x="839314" y="2942329"/>
              <a:ext cx="699449" cy="578952"/>
            </a:xfrm>
            <a:custGeom>
              <a:avLst/>
              <a:gdLst>
                <a:gd name="T0" fmla="*/ 363 w 400"/>
                <a:gd name="T1" fmla="*/ 109 h 330"/>
                <a:gd name="T2" fmla="*/ 340 w 400"/>
                <a:gd name="T3" fmla="*/ 131 h 330"/>
                <a:gd name="T4" fmla="*/ 363 w 400"/>
                <a:gd name="T5" fmla="*/ 154 h 330"/>
                <a:gd name="T6" fmla="*/ 385 w 400"/>
                <a:gd name="T7" fmla="*/ 131 h 330"/>
                <a:gd name="T8" fmla="*/ 363 w 400"/>
                <a:gd name="T9" fmla="*/ 109 h 330"/>
                <a:gd name="T10" fmla="*/ 37 w 400"/>
                <a:gd name="T11" fmla="*/ 109 h 330"/>
                <a:gd name="T12" fmla="*/ 15 w 400"/>
                <a:gd name="T13" fmla="*/ 131 h 330"/>
                <a:gd name="T14" fmla="*/ 37 w 400"/>
                <a:gd name="T15" fmla="*/ 154 h 330"/>
                <a:gd name="T16" fmla="*/ 60 w 400"/>
                <a:gd name="T17" fmla="*/ 131 h 330"/>
                <a:gd name="T18" fmla="*/ 37 w 400"/>
                <a:gd name="T19" fmla="*/ 109 h 330"/>
                <a:gd name="T20" fmla="*/ 295 w 400"/>
                <a:gd name="T21" fmla="*/ 67 h 330"/>
                <a:gd name="T22" fmla="*/ 262 w 400"/>
                <a:gd name="T23" fmla="*/ 101 h 330"/>
                <a:gd name="T24" fmla="*/ 295 w 400"/>
                <a:gd name="T25" fmla="*/ 135 h 330"/>
                <a:gd name="T26" fmla="*/ 329 w 400"/>
                <a:gd name="T27" fmla="*/ 101 h 330"/>
                <a:gd name="T28" fmla="*/ 295 w 400"/>
                <a:gd name="T29" fmla="*/ 67 h 330"/>
                <a:gd name="T30" fmla="*/ 400 w 400"/>
                <a:gd name="T31" fmla="*/ 272 h 330"/>
                <a:gd name="T32" fmla="*/ 362 w 400"/>
                <a:gd name="T33" fmla="*/ 272 h 330"/>
                <a:gd name="T34" fmla="*/ 362 w 400"/>
                <a:gd name="T35" fmla="*/ 202 h 330"/>
                <a:gd name="T36" fmla="*/ 352 w 400"/>
                <a:gd name="T37" fmla="*/ 169 h 330"/>
                <a:gd name="T38" fmla="*/ 363 w 400"/>
                <a:gd name="T39" fmla="*/ 167 h 330"/>
                <a:gd name="T40" fmla="*/ 400 w 400"/>
                <a:gd name="T41" fmla="*/ 204 h 330"/>
                <a:gd name="T42" fmla="*/ 400 w 400"/>
                <a:gd name="T43" fmla="*/ 272 h 330"/>
                <a:gd name="T44" fmla="*/ 105 w 400"/>
                <a:gd name="T45" fmla="*/ 67 h 330"/>
                <a:gd name="T46" fmla="*/ 71 w 400"/>
                <a:gd name="T47" fmla="*/ 101 h 330"/>
                <a:gd name="T48" fmla="*/ 105 w 400"/>
                <a:gd name="T49" fmla="*/ 135 h 330"/>
                <a:gd name="T50" fmla="*/ 138 w 400"/>
                <a:gd name="T51" fmla="*/ 101 h 330"/>
                <a:gd name="T52" fmla="*/ 105 w 400"/>
                <a:gd name="T53" fmla="*/ 67 h 330"/>
                <a:gd name="T54" fmla="*/ 37 w 400"/>
                <a:gd name="T55" fmla="*/ 167 h 330"/>
                <a:gd name="T56" fmla="*/ 48 w 400"/>
                <a:gd name="T57" fmla="*/ 169 h 330"/>
                <a:gd name="T58" fmla="*/ 38 w 400"/>
                <a:gd name="T59" fmla="*/ 202 h 330"/>
                <a:gd name="T60" fmla="*/ 38 w 400"/>
                <a:gd name="T61" fmla="*/ 272 h 330"/>
                <a:gd name="T62" fmla="*/ 0 w 400"/>
                <a:gd name="T63" fmla="*/ 272 h 330"/>
                <a:gd name="T64" fmla="*/ 0 w 400"/>
                <a:gd name="T65" fmla="*/ 204 h 330"/>
                <a:gd name="T66" fmla="*/ 37 w 400"/>
                <a:gd name="T67" fmla="*/ 167 h 330"/>
                <a:gd name="T68" fmla="*/ 200 w 400"/>
                <a:gd name="T69" fmla="*/ 0 h 330"/>
                <a:gd name="T70" fmla="*/ 150 w 400"/>
                <a:gd name="T71" fmla="*/ 50 h 330"/>
                <a:gd name="T72" fmla="*/ 200 w 400"/>
                <a:gd name="T73" fmla="*/ 100 h 330"/>
                <a:gd name="T74" fmla="*/ 250 w 400"/>
                <a:gd name="T75" fmla="*/ 50 h 330"/>
                <a:gd name="T76" fmla="*/ 200 w 400"/>
                <a:gd name="T77" fmla="*/ 0 h 330"/>
                <a:gd name="T78" fmla="*/ 349 w 400"/>
                <a:gd name="T79" fmla="*/ 299 h 330"/>
                <a:gd name="T80" fmla="*/ 290 w 400"/>
                <a:gd name="T81" fmla="*/ 299 h 330"/>
                <a:gd name="T82" fmla="*/ 290 w 400"/>
                <a:gd name="T83" fmla="*/ 191 h 330"/>
                <a:gd name="T84" fmla="*/ 280 w 400"/>
                <a:gd name="T85" fmla="*/ 150 h 330"/>
                <a:gd name="T86" fmla="*/ 295 w 400"/>
                <a:gd name="T87" fmla="*/ 148 h 330"/>
                <a:gd name="T88" fmla="*/ 349 w 400"/>
                <a:gd name="T89" fmla="*/ 202 h 330"/>
                <a:gd name="T90" fmla="*/ 349 w 400"/>
                <a:gd name="T91" fmla="*/ 299 h 330"/>
                <a:gd name="T92" fmla="*/ 110 w 400"/>
                <a:gd name="T93" fmla="*/ 191 h 330"/>
                <a:gd name="T94" fmla="*/ 110 w 400"/>
                <a:gd name="T95" fmla="*/ 299 h 330"/>
                <a:gd name="T96" fmla="*/ 51 w 400"/>
                <a:gd name="T97" fmla="*/ 299 h 330"/>
                <a:gd name="T98" fmla="*/ 51 w 400"/>
                <a:gd name="T99" fmla="*/ 202 h 330"/>
                <a:gd name="T100" fmla="*/ 105 w 400"/>
                <a:gd name="T101" fmla="*/ 148 h 330"/>
                <a:gd name="T102" fmla="*/ 120 w 400"/>
                <a:gd name="T103" fmla="*/ 150 h 330"/>
                <a:gd name="T104" fmla="*/ 110 w 400"/>
                <a:gd name="T105" fmla="*/ 191 h 330"/>
                <a:gd name="T106" fmla="*/ 122 w 400"/>
                <a:gd name="T107" fmla="*/ 330 h 330"/>
                <a:gd name="T108" fmla="*/ 278 w 400"/>
                <a:gd name="T109" fmla="*/ 330 h 330"/>
                <a:gd name="T110" fmla="*/ 278 w 400"/>
                <a:gd name="T111" fmla="*/ 191 h 330"/>
                <a:gd name="T112" fmla="*/ 200 w 400"/>
                <a:gd name="T113" fmla="*/ 113 h 330"/>
                <a:gd name="T114" fmla="*/ 122 w 400"/>
                <a:gd name="T115" fmla="*/ 191 h 330"/>
                <a:gd name="T116" fmla="*/ 122 w 400"/>
                <a:gd name="T1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30">
                  <a:moveTo>
                    <a:pt x="363" y="109"/>
                  </a:moveTo>
                  <a:cubicBezTo>
                    <a:pt x="350" y="109"/>
                    <a:pt x="340" y="119"/>
                    <a:pt x="340" y="131"/>
                  </a:cubicBezTo>
                  <a:cubicBezTo>
                    <a:pt x="340" y="144"/>
                    <a:pt x="350" y="154"/>
                    <a:pt x="363" y="154"/>
                  </a:cubicBezTo>
                  <a:cubicBezTo>
                    <a:pt x="375" y="154"/>
                    <a:pt x="385" y="144"/>
                    <a:pt x="385" y="131"/>
                  </a:cubicBezTo>
                  <a:cubicBezTo>
                    <a:pt x="385" y="119"/>
                    <a:pt x="375" y="109"/>
                    <a:pt x="363" y="109"/>
                  </a:cubicBezTo>
                  <a:close/>
                  <a:moveTo>
                    <a:pt x="37" y="109"/>
                  </a:moveTo>
                  <a:cubicBezTo>
                    <a:pt x="25" y="109"/>
                    <a:pt x="15" y="119"/>
                    <a:pt x="15" y="131"/>
                  </a:cubicBezTo>
                  <a:cubicBezTo>
                    <a:pt x="15" y="144"/>
                    <a:pt x="25" y="154"/>
                    <a:pt x="37" y="154"/>
                  </a:cubicBezTo>
                  <a:cubicBezTo>
                    <a:pt x="50" y="154"/>
                    <a:pt x="60" y="144"/>
                    <a:pt x="60" y="131"/>
                  </a:cubicBezTo>
                  <a:cubicBezTo>
                    <a:pt x="60" y="119"/>
                    <a:pt x="50" y="109"/>
                    <a:pt x="37" y="109"/>
                  </a:cubicBezTo>
                  <a:close/>
                  <a:moveTo>
                    <a:pt x="295" y="67"/>
                  </a:moveTo>
                  <a:cubicBezTo>
                    <a:pt x="277" y="67"/>
                    <a:pt x="262" y="83"/>
                    <a:pt x="262" y="101"/>
                  </a:cubicBezTo>
                  <a:cubicBezTo>
                    <a:pt x="262" y="120"/>
                    <a:pt x="277" y="135"/>
                    <a:pt x="295" y="135"/>
                  </a:cubicBezTo>
                  <a:cubicBezTo>
                    <a:pt x="314" y="135"/>
                    <a:pt x="329" y="120"/>
                    <a:pt x="329" y="101"/>
                  </a:cubicBezTo>
                  <a:cubicBezTo>
                    <a:pt x="329" y="83"/>
                    <a:pt x="314" y="67"/>
                    <a:pt x="295" y="67"/>
                  </a:cubicBezTo>
                  <a:close/>
                  <a:moveTo>
                    <a:pt x="400" y="272"/>
                  </a:moveTo>
                  <a:cubicBezTo>
                    <a:pt x="362" y="272"/>
                    <a:pt x="362" y="272"/>
                    <a:pt x="362" y="272"/>
                  </a:cubicBezTo>
                  <a:cubicBezTo>
                    <a:pt x="362" y="202"/>
                    <a:pt x="362" y="202"/>
                    <a:pt x="362" y="202"/>
                  </a:cubicBezTo>
                  <a:cubicBezTo>
                    <a:pt x="362" y="190"/>
                    <a:pt x="358" y="178"/>
                    <a:pt x="352" y="169"/>
                  </a:cubicBezTo>
                  <a:cubicBezTo>
                    <a:pt x="356" y="168"/>
                    <a:pt x="359" y="167"/>
                    <a:pt x="363" y="167"/>
                  </a:cubicBezTo>
                  <a:cubicBezTo>
                    <a:pt x="383" y="167"/>
                    <a:pt x="400" y="184"/>
                    <a:pt x="400" y="204"/>
                  </a:cubicBezTo>
                  <a:lnTo>
                    <a:pt x="400" y="272"/>
                  </a:lnTo>
                  <a:close/>
                  <a:moveTo>
                    <a:pt x="105" y="67"/>
                  </a:moveTo>
                  <a:cubicBezTo>
                    <a:pt x="86" y="67"/>
                    <a:pt x="71" y="83"/>
                    <a:pt x="71" y="101"/>
                  </a:cubicBezTo>
                  <a:cubicBezTo>
                    <a:pt x="71" y="120"/>
                    <a:pt x="86" y="135"/>
                    <a:pt x="105" y="135"/>
                  </a:cubicBezTo>
                  <a:cubicBezTo>
                    <a:pt x="123" y="135"/>
                    <a:pt x="138" y="120"/>
                    <a:pt x="138" y="101"/>
                  </a:cubicBezTo>
                  <a:cubicBezTo>
                    <a:pt x="138" y="83"/>
                    <a:pt x="123" y="67"/>
                    <a:pt x="105" y="67"/>
                  </a:cubicBezTo>
                  <a:close/>
                  <a:moveTo>
                    <a:pt x="37" y="167"/>
                  </a:moveTo>
                  <a:cubicBezTo>
                    <a:pt x="41" y="167"/>
                    <a:pt x="44" y="168"/>
                    <a:pt x="48" y="169"/>
                  </a:cubicBezTo>
                  <a:cubicBezTo>
                    <a:pt x="42" y="178"/>
                    <a:pt x="38" y="190"/>
                    <a:pt x="38" y="202"/>
                  </a:cubicBezTo>
                  <a:cubicBezTo>
                    <a:pt x="38" y="272"/>
                    <a:pt x="38" y="272"/>
                    <a:pt x="38" y="272"/>
                  </a:cubicBezTo>
                  <a:cubicBezTo>
                    <a:pt x="0" y="272"/>
                    <a:pt x="0" y="272"/>
                    <a:pt x="0" y="272"/>
                  </a:cubicBezTo>
                  <a:cubicBezTo>
                    <a:pt x="0" y="204"/>
                    <a:pt x="0" y="204"/>
                    <a:pt x="0" y="204"/>
                  </a:cubicBezTo>
                  <a:cubicBezTo>
                    <a:pt x="0" y="184"/>
                    <a:pt x="17" y="167"/>
                    <a:pt x="37" y="167"/>
                  </a:cubicBezTo>
                  <a:close/>
                  <a:moveTo>
                    <a:pt x="200" y="0"/>
                  </a:moveTo>
                  <a:cubicBezTo>
                    <a:pt x="173" y="0"/>
                    <a:pt x="150" y="22"/>
                    <a:pt x="150" y="50"/>
                  </a:cubicBezTo>
                  <a:cubicBezTo>
                    <a:pt x="150" y="77"/>
                    <a:pt x="173" y="100"/>
                    <a:pt x="200" y="100"/>
                  </a:cubicBezTo>
                  <a:cubicBezTo>
                    <a:pt x="227" y="100"/>
                    <a:pt x="250" y="77"/>
                    <a:pt x="250" y="50"/>
                  </a:cubicBezTo>
                  <a:cubicBezTo>
                    <a:pt x="250" y="22"/>
                    <a:pt x="227" y="0"/>
                    <a:pt x="200" y="0"/>
                  </a:cubicBezTo>
                  <a:close/>
                  <a:moveTo>
                    <a:pt x="349" y="299"/>
                  </a:moveTo>
                  <a:cubicBezTo>
                    <a:pt x="290" y="299"/>
                    <a:pt x="290" y="299"/>
                    <a:pt x="290" y="299"/>
                  </a:cubicBezTo>
                  <a:cubicBezTo>
                    <a:pt x="290" y="191"/>
                    <a:pt x="290" y="191"/>
                    <a:pt x="290" y="191"/>
                  </a:cubicBezTo>
                  <a:cubicBezTo>
                    <a:pt x="290" y="176"/>
                    <a:pt x="287" y="163"/>
                    <a:pt x="280" y="150"/>
                  </a:cubicBezTo>
                  <a:cubicBezTo>
                    <a:pt x="285" y="149"/>
                    <a:pt x="290" y="148"/>
                    <a:pt x="295" y="148"/>
                  </a:cubicBezTo>
                  <a:cubicBezTo>
                    <a:pt x="325" y="148"/>
                    <a:pt x="349" y="172"/>
                    <a:pt x="349" y="202"/>
                  </a:cubicBezTo>
                  <a:lnTo>
                    <a:pt x="349" y="299"/>
                  </a:lnTo>
                  <a:close/>
                  <a:moveTo>
                    <a:pt x="110" y="191"/>
                  </a:moveTo>
                  <a:cubicBezTo>
                    <a:pt x="110" y="299"/>
                    <a:pt x="110" y="299"/>
                    <a:pt x="110" y="299"/>
                  </a:cubicBezTo>
                  <a:cubicBezTo>
                    <a:pt x="51" y="299"/>
                    <a:pt x="51" y="299"/>
                    <a:pt x="51" y="299"/>
                  </a:cubicBezTo>
                  <a:cubicBezTo>
                    <a:pt x="51" y="202"/>
                    <a:pt x="51" y="202"/>
                    <a:pt x="51" y="202"/>
                  </a:cubicBezTo>
                  <a:cubicBezTo>
                    <a:pt x="51" y="172"/>
                    <a:pt x="75" y="148"/>
                    <a:pt x="105" y="148"/>
                  </a:cubicBezTo>
                  <a:cubicBezTo>
                    <a:pt x="110" y="148"/>
                    <a:pt x="115" y="149"/>
                    <a:pt x="120" y="150"/>
                  </a:cubicBezTo>
                  <a:cubicBezTo>
                    <a:pt x="113" y="163"/>
                    <a:pt x="110" y="176"/>
                    <a:pt x="110" y="191"/>
                  </a:cubicBezTo>
                  <a:close/>
                  <a:moveTo>
                    <a:pt x="122" y="330"/>
                  </a:moveTo>
                  <a:cubicBezTo>
                    <a:pt x="278" y="330"/>
                    <a:pt x="278" y="330"/>
                    <a:pt x="278" y="330"/>
                  </a:cubicBezTo>
                  <a:cubicBezTo>
                    <a:pt x="278" y="191"/>
                    <a:pt x="278" y="191"/>
                    <a:pt x="278" y="191"/>
                  </a:cubicBezTo>
                  <a:cubicBezTo>
                    <a:pt x="278" y="148"/>
                    <a:pt x="243" y="113"/>
                    <a:pt x="200" y="113"/>
                  </a:cubicBezTo>
                  <a:cubicBezTo>
                    <a:pt x="157" y="113"/>
                    <a:pt x="122" y="148"/>
                    <a:pt x="122" y="191"/>
                  </a:cubicBezTo>
                  <a:lnTo>
                    <a:pt x="122" y="330"/>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lnSpc>
                  <a:spcPct val="90000"/>
                </a:lnSpc>
                <a:defRPr/>
              </a:pPr>
              <a:endParaRPr lang="en-US" kern="0">
                <a:solidFill>
                  <a:srgbClr val="505050"/>
                </a:solidFill>
                <a:latin typeface="Segoe UI"/>
              </a:endParaRPr>
            </a:p>
          </p:txBody>
        </p:sp>
      </p:grpSp>
      <p:grpSp>
        <p:nvGrpSpPr>
          <p:cNvPr id="5" name="Group 4"/>
          <p:cNvGrpSpPr/>
          <p:nvPr/>
        </p:nvGrpSpPr>
        <p:grpSpPr>
          <a:xfrm>
            <a:off x="274638" y="4420525"/>
            <a:ext cx="6400800" cy="2194560"/>
            <a:chOff x="274638" y="4420525"/>
            <a:chExt cx="6400800" cy="2194560"/>
          </a:xfrm>
        </p:grpSpPr>
        <p:sp>
          <p:nvSpPr>
            <p:cNvPr id="34" name="TextBox 33"/>
            <p:cNvSpPr txBox="1"/>
            <p:nvPr/>
          </p:nvSpPr>
          <p:spPr>
            <a:xfrm>
              <a:off x="2103438" y="4420525"/>
              <a:ext cx="4572000" cy="2194560"/>
            </a:xfrm>
            <a:prstGeom prst="rect">
              <a:avLst/>
            </a:prstGeom>
            <a:solidFill>
              <a:schemeClr val="bg1">
                <a:lumMod val="95000"/>
              </a:schemeClr>
            </a:solidFill>
          </p:spPr>
          <p:txBody>
            <a:bodyPr wrap="square" lIns="182880" tIns="146304" rIns="182880" bIns="146304" rtlCol="0" anchor="t" anchorCtr="0">
              <a:noAutofit/>
            </a:bodyPr>
            <a:lstStyle/>
            <a:p>
              <a:pPr defTabSz="907965" fontAlgn="base">
                <a:lnSpc>
                  <a:spcPct val="90000"/>
                </a:lnSpc>
                <a:spcBef>
                  <a:spcPts val="600"/>
                </a:spcBef>
                <a:defRPr/>
              </a:pPr>
              <a:r>
                <a:rPr lang="en-US" sz="2400" b="1" kern="0" dirty="0">
                  <a:gradFill>
                    <a:gsLst>
                      <a:gs pos="52475">
                        <a:schemeClr val="accent2"/>
                      </a:gs>
                      <a:gs pos="40000">
                        <a:schemeClr val="accent2"/>
                      </a:gs>
                    </a:gsLst>
                    <a:lin ang="5400000" scaled="0"/>
                  </a:gradFill>
                  <a:latin typeface="+mj-lt"/>
                  <a:cs typeface="Segoe UI Semibold" panose="020B0702040204020203" pitchFamily="34" charset="0"/>
                </a:rPr>
                <a:t>Operations</a:t>
              </a:r>
            </a:p>
            <a:p>
              <a:pPr marL="171450" indent="-171450" defTabSz="932563" fontAlgn="base">
                <a:lnSpc>
                  <a:spcPct val="90000"/>
                </a:lnSpc>
                <a:spcBef>
                  <a:spcPts val="400"/>
                </a:spcBef>
                <a:buFont typeface="Arial" panose="020B0604020202020204" pitchFamily="34" charset="0"/>
                <a:buChar char="•"/>
              </a:pPr>
              <a:r>
                <a:rPr lang="en-US" sz="1200" kern="0" dirty="0">
                  <a:gradFill>
                    <a:gsLst>
                      <a:gs pos="73267">
                        <a:schemeClr val="tx1"/>
                      </a:gs>
                      <a:gs pos="46000">
                        <a:schemeClr val="tx1"/>
                      </a:gs>
                    </a:gsLst>
                    <a:lin ang="5400000" scaled="0"/>
                  </a:gradFill>
                  <a:cs typeface="Segoe UI Semibold" panose="020B0702040204020203" pitchFamily="34" charset="0"/>
                </a:rPr>
                <a:t>Enhances familiar IT deployment models</a:t>
              </a:r>
            </a:p>
            <a:p>
              <a:pPr marL="171450" indent="-171450" defTabSz="932563" fontAlgn="base">
                <a:lnSpc>
                  <a:spcPct val="90000"/>
                </a:lnSpc>
                <a:spcBef>
                  <a:spcPts val="400"/>
                </a:spcBef>
                <a:buFont typeface="Arial" panose="020B0604020202020204" pitchFamily="34" charset="0"/>
                <a:buChar char="•"/>
              </a:pPr>
              <a:r>
                <a:rPr lang="en-US" sz="1200" kern="0" dirty="0">
                  <a:gradFill>
                    <a:gsLst>
                      <a:gs pos="73267">
                        <a:schemeClr val="tx1"/>
                      </a:gs>
                      <a:gs pos="46000">
                        <a:schemeClr val="tx1"/>
                      </a:gs>
                    </a:gsLst>
                    <a:lin ang="5400000" scaled="0"/>
                  </a:gradFill>
                  <a:cs typeface="Segoe UI Semibold" panose="020B0702040204020203" pitchFamily="34" charset="0"/>
                </a:rPr>
                <a:t>Provide standardized environments for development, </a:t>
              </a:r>
              <a:br>
                <a:rPr lang="en-US" sz="1200" kern="0" dirty="0">
                  <a:gradFill>
                    <a:gsLst>
                      <a:gs pos="73267">
                        <a:schemeClr val="tx1"/>
                      </a:gs>
                      <a:gs pos="46000">
                        <a:schemeClr val="tx1"/>
                      </a:gs>
                    </a:gsLst>
                    <a:lin ang="5400000" scaled="0"/>
                  </a:gradFill>
                  <a:cs typeface="Segoe UI Semibold" panose="020B0702040204020203" pitchFamily="34" charset="0"/>
                </a:rPr>
              </a:br>
              <a:r>
                <a:rPr lang="en-US" sz="1200" kern="0" dirty="0">
                  <a:gradFill>
                    <a:gsLst>
                      <a:gs pos="73267">
                        <a:schemeClr val="tx1"/>
                      </a:gs>
                      <a:gs pos="46000">
                        <a:schemeClr val="tx1"/>
                      </a:gs>
                    </a:gsLst>
                    <a:lin ang="5400000" scaled="0"/>
                  </a:gradFill>
                  <a:cs typeface="Segoe UI Semibold" panose="020B0702040204020203" pitchFamily="34" charset="0"/>
                </a:rPr>
                <a:t>QA, and production teams</a:t>
              </a:r>
            </a:p>
            <a:p>
              <a:pPr marL="171450" indent="-171450" defTabSz="932563" fontAlgn="base">
                <a:lnSpc>
                  <a:spcPct val="90000"/>
                </a:lnSpc>
                <a:spcBef>
                  <a:spcPts val="400"/>
                </a:spcBef>
                <a:buFont typeface="Arial" panose="020B0604020202020204" pitchFamily="34" charset="0"/>
                <a:buChar char="•"/>
              </a:pPr>
              <a:r>
                <a:rPr lang="en-US" sz="1200" kern="0" dirty="0">
                  <a:gradFill>
                    <a:gsLst>
                      <a:gs pos="73267">
                        <a:schemeClr val="tx1"/>
                      </a:gs>
                      <a:gs pos="46000">
                        <a:schemeClr val="tx1"/>
                      </a:gs>
                    </a:gsLst>
                    <a:lin ang="5400000" scaled="0"/>
                  </a:gradFill>
                  <a:cs typeface="Segoe UI Semibold" panose="020B0702040204020203" pitchFamily="34" charset="0"/>
                </a:rPr>
                <a:t>Abstract differences in OS distributions and underlying infrastructure</a:t>
              </a:r>
            </a:p>
            <a:p>
              <a:pPr marL="171450" indent="-171450" defTabSz="932563" fontAlgn="base">
                <a:lnSpc>
                  <a:spcPct val="90000"/>
                </a:lnSpc>
                <a:spcBef>
                  <a:spcPts val="400"/>
                </a:spcBef>
                <a:buFont typeface="Arial" panose="020B0604020202020204" pitchFamily="34" charset="0"/>
                <a:buChar char="•"/>
              </a:pPr>
              <a:r>
                <a:rPr lang="en-US" sz="1200" kern="0" dirty="0">
                  <a:gradFill>
                    <a:gsLst>
                      <a:gs pos="73267">
                        <a:schemeClr val="tx1"/>
                      </a:gs>
                      <a:gs pos="46000">
                        <a:schemeClr val="tx1"/>
                      </a:gs>
                    </a:gsLst>
                    <a:lin ang="5400000" scaled="0"/>
                  </a:gradFill>
                  <a:cs typeface="Segoe UI Semibold" panose="020B0702040204020203" pitchFamily="34" charset="0"/>
                </a:rPr>
                <a:t>Higher utilization and compute density</a:t>
              </a:r>
            </a:p>
            <a:p>
              <a:pPr marL="171450" indent="-171450" defTabSz="932563" fontAlgn="base">
                <a:lnSpc>
                  <a:spcPct val="90000"/>
                </a:lnSpc>
                <a:spcBef>
                  <a:spcPts val="400"/>
                </a:spcBef>
                <a:buFont typeface="Arial" panose="020B0604020202020204" pitchFamily="34" charset="0"/>
                <a:buChar char="•"/>
              </a:pPr>
              <a:r>
                <a:rPr lang="en-US" sz="1200" kern="0" dirty="0">
                  <a:gradFill>
                    <a:gsLst>
                      <a:gs pos="73267">
                        <a:schemeClr val="tx1"/>
                      </a:gs>
                      <a:gs pos="46000">
                        <a:schemeClr val="tx1"/>
                      </a:gs>
                    </a:gsLst>
                    <a:lin ang="5400000" scaled="0"/>
                  </a:gradFill>
                  <a:cs typeface="Segoe UI Semibold" panose="020B0702040204020203" pitchFamily="34" charset="0"/>
                </a:rPr>
                <a:t>Rapid scale-up and scale-down in response to changing business needs</a:t>
              </a:r>
            </a:p>
          </p:txBody>
        </p:sp>
        <p:sp>
          <p:nvSpPr>
            <p:cNvPr id="36" name="Rectangle 37"/>
            <p:cNvSpPr>
              <a:spLocks noChangeArrowheads="1"/>
            </p:cNvSpPr>
            <p:nvPr/>
          </p:nvSpPr>
          <p:spPr bwMode="auto">
            <a:xfrm>
              <a:off x="274638" y="4420525"/>
              <a:ext cx="1828800" cy="2194560"/>
            </a:xfrm>
            <a:prstGeom prst="rect">
              <a:avLst/>
            </a:prstGeom>
            <a:solidFill>
              <a:schemeClr val="accent2"/>
            </a:solidFill>
            <a:ln>
              <a:noFill/>
            </a:ln>
          </p:spPr>
          <p:txBody>
            <a:bodyPr vert="horz" wrap="square" lIns="91427" tIns="45713" rIns="91427" bIns="45713" numCol="1" anchor="ctr" anchorCtr="0" compatLnSpc="1">
              <a:prstTxWarp prst="textNoShape">
                <a:avLst/>
              </a:prstTxWarp>
            </a:bodyPr>
            <a:lstStyle/>
            <a:p>
              <a:pPr defTabSz="907965" fontAlgn="base">
                <a:lnSpc>
                  <a:spcPct val="90000"/>
                </a:lnSpc>
                <a:spcBef>
                  <a:spcPct val="0"/>
                </a:spcBef>
                <a:spcAft>
                  <a:spcPct val="0"/>
                </a:spcAft>
                <a:defRPr/>
              </a:pPr>
              <a:endParaRPr lang="en-US" sz="2400" b="1" kern="0" dirty="0">
                <a:solidFill>
                  <a:srgbClr val="505050"/>
                </a:solidFill>
                <a:latin typeface="Segoe UI Light"/>
              </a:endParaRPr>
            </a:p>
          </p:txBody>
        </p:sp>
        <p:sp>
          <p:nvSpPr>
            <p:cNvPr id="7" name="Freeform 5"/>
            <p:cNvSpPr>
              <a:spLocks noEditPoints="1"/>
            </p:cNvSpPr>
            <p:nvPr/>
          </p:nvSpPr>
          <p:spPr bwMode="auto">
            <a:xfrm>
              <a:off x="882005" y="5186375"/>
              <a:ext cx="614067" cy="662860"/>
            </a:xfrm>
            <a:custGeom>
              <a:avLst/>
              <a:gdLst>
                <a:gd name="T0" fmla="*/ 384 w 1600"/>
                <a:gd name="T1" fmla="*/ 0 h 1728"/>
                <a:gd name="T2" fmla="*/ 384 w 1600"/>
                <a:gd name="T3" fmla="*/ 384 h 1728"/>
                <a:gd name="T4" fmla="*/ 1600 w 1600"/>
                <a:gd name="T5" fmla="*/ 896 h 1728"/>
                <a:gd name="T6" fmla="*/ 1562 w 1600"/>
                <a:gd name="T7" fmla="*/ 832 h 1728"/>
                <a:gd name="T8" fmla="*/ 1408 w 1600"/>
                <a:gd name="T9" fmla="*/ 768 h 1728"/>
                <a:gd name="T10" fmla="*/ 1408 w 1600"/>
                <a:gd name="T11" fmla="*/ 398 h 1728"/>
                <a:gd name="T12" fmla="*/ 1362 w 1600"/>
                <a:gd name="T13" fmla="*/ 274 h 1728"/>
                <a:gd name="T14" fmla="*/ 1405 w 1600"/>
                <a:gd name="T15" fmla="*/ 98 h 1728"/>
                <a:gd name="T16" fmla="*/ 1313 w 1600"/>
                <a:gd name="T17" fmla="*/ 65 h 1728"/>
                <a:gd name="T18" fmla="*/ 1121 w 1600"/>
                <a:gd name="T19" fmla="*/ 652 h 1728"/>
                <a:gd name="T20" fmla="*/ 1138 w 1600"/>
                <a:gd name="T21" fmla="*/ 682 h 1728"/>
                <a:gd name="T22" fmla="*/ 1246 w 1600"/>
                <a:gd name="T23" fmla="*/ 686 h 1728"/>
                <a:gd name="T24" fmla="*/ 1344 w 1600"/>
                <a:gd name="T25" fmla="*/ 528 h 1728"/>
                <a:gd name="T26" fmla="*/ 1248 w 1600"/>
                <a:gd name="T27" fmla="*/ 768 h 1728"/>
                <a:gd name="T28" fmla="*/ 1218 w 1600"/>
                <a:gd name="T29" fmla="*/ 804 h 1728"/>
                <a:gd name="T30" fmla="*/ 742 w 1600"/>
                <a:gd name="T31" fmla="*/ 832 h 1728"/>
                <a:gd name="T32" fmla="*/ 704 w 1600"/>
                <a:gd name="T33" fmla="*/ 922 h 1728"/>
                <a:gd name="T34" fmla="*/ 1344 w 1600"/>
                <a:gd name="T35" fmla="*/ 960 h 1728"/>
                <a:gd name="T36" fmla="*/ 1190 w 1600"/>
                <a:gd name="T37" fmla="*/ 1600 h 1728"/>
                <a:gd name="T38" fmla="*/ 1152 w 1600"/>
                <a:gd name="T39" fmla="*/ 1690 h 1728"/>
                <a:gd name="T40" fmla="*/ 1344 w 1600"/>
                <a:gd name="T41" fmla="*/ 1728 h 1728"/>
                <a:gd name="T42" fmla="*/ 1600 w 1600"/>
                <a:gd name="T43" fmla="*/ 1690 h 1728"/>
                <a:gd name="T44" fmla="*/ 576 w 1600"/>
                <a:gd name="T45" fmla="*/ 1280 h 1728"/>
                <a:gd name="T46" fmla="*/ 128 w 1600"/>
                <a:gd name="T47" fmla="*/ 576 h 1728"/>
                <a:gd name="T48" fmla="*/ 0 w 1600"/>
                <a:gd name="T49" fmla="*/ 576 h 1728"/>
                <a:gd name="T50" fmla="*/ 64 w 1600"/>
                <a:gd name="T51" fmla="*/ 1408 h 1728"/>
                <a:gd name="T52" fmla="*/ 256 w 1600"/>
                <a:gd name="T53" fmla="*/ 1600 h 1728"/>
                <a:gd name="T54" fmla="*/ 128 w 1600"/>
                <a:gd name="T55" fmla="*/ 1664 h 1728"/>
                <a:gd name="T56" fmla="*/ 256 w 1600"/>
                <a:gd name="T57" fmla="*/ 1664 h 1728"/>
                <a:gd name="T58" fmla="*/ 448 w 1600"/>
                <a:gd name="T59" fmla="*/ 1728 h 1728"/>
                <a:gd name="T60" fmla="*/ 448 w 1600"/>
                <a:gd name="T61" fmla="*/ 1600 h 1728"/>
                <a:gd name="T62" fmla="*/ 384 w 1600"/>
                <a:gd name="T63" fmla="*/ 1408 h 1728"/>
                <a:gd name="T64" fmla="*/ 640 w 1600"/>
                <a:gd name="T65" fmla="*/ 1344 h 1728"/>
                <a:gd name="T66" fmla="*/ 960 w 1600"/>
                <a:gd name="T67" fmla="*/ 1600 h 1728"/>
                <a:gd name="T68" fmla="*/ 896 w 1600"/>
                <a:gd name="T69" fmla="*/ 1216 h 1728"/>
                <a:gd name="T70" fmla="*/ 896 w 1600"/>
                <a:gd name="T71" fmla="*/ 1152 h 1728"/>
                <a:gd name="T72" fmla="*/ 512 w 1600"/>
                <a:gd name="T73" fmla="*/ 1024 h 1728"/>
                <a:gd name="T74" fmla="*/ 595 w 1600"/>
                <a:gd name="T75" fmla="*/ 753 h 1728"/>
                <a:gd name="T76" fmla="*/ 864 w 1600"/>
                <a:gd name="T77" fmla="*/ 768 h 1728"/>
                <a:gd name="T78" fmla="*/ 864 w 1600"/>
                <a:gd name="T79" fmla="*/ 576 h 1728"/>
                <a:gd name="T80" fmla="*/ 509 w 1600"/>
                <a:gd name="T81" fmla="*/ 477 h 1728"/>
                <a:gd name="T82" fmla="*/ 320 w 1600"/>
                <a:gd name="T83" fmla="*/ 448 h 1728"/>
                <a:gd name="T84" fmla="*/ 192 w 1600"/>
                <a:gd name="T85" fmla="*/ 1088 h 1728"/>
                <a:gd name="T86" fmla="*/ 384 w 1600"/>
                <a:gd name="T87" fmla="*/ 1216 h 1728"/>
                <a:gd name="T88" fmla="*/ 704 w 1600"/>
                <a:gd name="T89" fmla="*/ 1216 h 1728"/>
                <a:gd name="T90" fmla="*/ 768 w 1600"/>
                <a:gd name="T91" fmla="*/ 1728 h 1728"/>
                <a:gd name="T92" fmla="*/ 1024 w 1600"/>
                <a:gd name="T93" fmla="*/ 166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0" h="1728">
                  <a:moveTo>
                    <a:pt x="192" y="192"/>
                  </a:moveTo>
                  <a:cubicBezTo>
                    <a:pt x="192" y="86"/>
                    <a:pt x="278" y="0"/>
                    <a:pt x="384" y="0"/>
                  </a:cubicBezTo>
                  <a:cubicBezTo>
                    <a:pt x="490" y="0"/>
                    <a:pt x="576" y="86"/>
                    <a:pt x="576" y="192"/>
                  </a:cubicBezTo>
                  <a:cubicBezTo>
                    <a:pt x="576" y="298"/>
                    <a:pt x="490" y="384"/>
                    <a:pt x="384" y="384"/>
                  </a:cubicBezTo>
                  <a:cubicBezTo>
                    <a:pt x="278" y="384"/>
                    <a:pt x="192" y="298"/>
                    <a:pt x="192" y="192"/>
                  </a:cubicBezTo>
                  <a:close/>
                  <a:moveTo>
                    <a:pt x="1600" y="896"/>
                  </a:moveTo>
                  <a:cubicBezTo>
                    <a:pt x="1600" y="870"/>
                    <a:pt x="1600" y="870"/>
                    <a:pt x="1600" y="870"/>
                  </a:cubicBezTo>
                  <a:cubicBezTo>
                    <a:pt x="1600" y="849"/>
                    <a:pt x="1583" y="832"/>
                    <a:pt x="1562" y="832"/>
                  </a:cubicBezTo>
                  <a:cubicBezTo>
                    <a:pt x="1408" y="832"/>
                    <a:pt x="1408" y="832"/>
                    <a:pt x="1408" y="832"/>
                  </a:cubicBezTo>
                  <a:cubicBezTo>
                    <a:pt x="1408" y="768"/>
                    <a:pt x="1408" y="768"/>
                    <a:pt x="1408" y="768"/>
                  </a:cubicBezTo>
                  <a:cubicBezTo>
                    <a:pt x="1408" y="493"/>
                    <a:pt x="1408" y="493"/>
                    <a:pt x="1408" y="493"/>
                  </a:cubicBezTo>
                  <a:cubicBezTo>
                    <a:pt x="1408" y="398"/>
                    <a:pt x="1408" y="398"/>
                    <a:pt x="1408" y="398"/>
                  </a:cubicBezTo>
                  <a:cubicBezTo>
                    <a:pt x="1408" y="376"/>
                    <a:pt x="1403" y="355"/>
                    <a:pt x="1393" y="335"/>
                  </a:cubicBezTo>
                  <a:cubicBezTo>
                    <a:pt x="1362" y="274"/>
                    <a:pt x="1362" y="274"/>
                    <a:pt x="1362" y="274"/>
                  </a:cubicBezTo>
                  <a:cubicBezTo>
                    <a:pt x="1407" y="116"/>
                    <a:pt x="1407" y="116"/>
                    <a:pt x="1407" y="116"/>
                  </a:cubicBezTo>
                  <a:cubicBezTo>
                    <a:pt x="1409" y="110"/>
                    <a:pt x="1408" y="103"/>
                    <a:pt x="1405" y="98"/>
                  </a:cubicBezTo>
                  <a:cubicBezTo>
                    <a:pt x="1402" y="92"/>
                    <a:pt x="1396" y="88"/>
                    <a:pt x="1390" y="86"/>
                  </a:cubicBezTo>
                  <a:cubicBezTo>
                    <a:pt x="1313" y="65"/>
                    <a:pt x="1313" y="65"/>
                    <a:pt x="1313" y="65"/>
                  </a:cubicBezTo>
                  <a:cubicBezTo>
                    <a:pt x="1300" y="61"/>
                    <a:pt x="1286" y="69"/>
                    <a:pt x="1282" y="82"/>
                  </a:cubicBezTo>
                  <a:cubicBezTo>
                    <a:pt x="1121" y="652"/>
                    <a:pt x="1121" y="652"/>
                    <a:pt x="1121" y="652"/>
                  </a:cubicBezTo>
                  <a:cubicBezTo>
                    <a:pt x="1119" y="658"/>
                    <a:pt x="1120" y="665"/>
                    <a:pt x="1123" y="670"/>
                  </a:cubicBezTo>
                  <a:cubicBezTo>
                    <a:pt x="1126" y="676"/>
                    <a:pt x="1132" y="680"/>
                    <a:pt x="1138" y="682"/>
                  </a:cubicBezTo>
                  <a:cubicBezTo>
                    <a:pt x="1215" y="703"/>
                    <a:pt x="1215" y="703"/>
                    <a:pt x="1215" y="703"/>
                  </a:cubicBezTo>
                  <a:cubicBezTo>
                    <a:pt x="1228" y="707"/>
                    <a:pt x="1242" y="699"/>
                    <a:pt x="1246" y="686"/>
                  </a:cubicBezTo>
                  <a:cubicBezTo>
                    <a:pt x="1280" y="563"/>
                    <a:pt x="1280" y="563"/>
                    <a:pt x="1280" y="563"/>
                  </a:cubicBezTo>
                  <a:cubicBezTo>
                    <a:pt x="1344" y="528"/>
                    <a:pt x="1344" y="528"/>
                    <a:pt x="1344" y="528"/>
                  </a:cubicBezTo>
                  <a:cubicBezTo>
                    <a:pt x="1344" y="768"/>
                    <a:pt x="1344" y="768"/>
                    <a:pt x="1344" y="768"/>
                  </a:cubicBezTo>
                  <a:cubicBezTo>
                    <a:pt x="1248" y="768"/>
                    <a:pt x="1248" y="768"/>
                    <a:pt x="1248" y="768"/>
                  </a:cubicBezTo>
                  <a:cubicBezTo>
                    <a:pt x="1246" y="768"/>
                    <a:pt x="1244" y="768"/>
                    <a:pt x="1241" y="769"/>
                  </a:cubicBezTo>
                  <a:cubicBezTo>
                    <a:pt x="1225" y="773"/>
                    <a:pt x="1215" y="788"/>
                    <a:pt x="1218" y="804"/>
                  </a:cubicBezTo>
                  <a:cubicBezTo>
                    <a:pt x="1220" y="820"/>
                    <a:pt x="1233" y="832"/>
                    <a:pt x="1249" y="832"/>
                  </a:cubicBezTo>
                  <a:cubicBezTo>
                    <a:pt x="742" y="832"/>
                    <a:pt x="742" y="832"/>
                    <a:pt x="742" y="832"/>
                  </a:cubicBezTo>
                  <a:cubicBezTo>
                    <a:pt x="721" y="832"/>
                    <a:pt x="704" y="849"/>
                    <a:pt x="704" y="870"/>
                  </a:cubicBezTo>
                  <a:cubicBezTo>
                    <a:pt x="704" y="922"/>
                    <a:pt x="704" y="922"/>
                    <a:pt x="704" y="922"/>
                  </a:cubicBezTo>
                  <a:cubicBezTo>
                    <a:pt x="704" y="943"/>
                    <a:pt x="721" y="960"/>
                    <a:pt x="742" y="960"/>
                  </a:cubicBezTo>
                  <a:cubicBezTo>
                    <a:pt x="1344" y="960"/>
                    <a:pt x="1344" y="960"/>
                    <a:pt x="1344" y="960"/>
                  </a:cubicBezTo>
                  <a:cubicBezTo>
                    <a:pt x="1344" y="1600"/>
                    <a:pt x="1344" y="1600"/>
                    <a:pt x="1344" y="1600"/>
                  </a:cubicBezTo>
                  <a:cubicBezTo>
                    <a:pt x="1190" y="1600"/>
                    <a:pt x="1190" y="1600"/>
                    <a:pt x="1190" y="1600"/>
                  </a:cubicBezTo>
                  <a:cubicBezTo>
                    <a:pt x="1169" y="1600"/>
                    <a:pt x="1152" y="1617"/>
                    <a:pt x="1152" y="1638"/>
                  </a:cubicBezTo>
                  <a:cubicBezTo>
                    <a:pt x="1152" y="1690"/>
                    <a:pt x="1152" y="1690"/>
                    <a:pt x="1152" y="1690"/>
                  </a:cubicBezTo>
                  <a:cubicBezTo>
                    <a:pt x="1152" y="1711"/>
                    <a:pt x="1169" y="1728"/>
                    <a:pt x="1190" y="1728"/>
                  </a:cubicBezTo>
                  <a:cubicBezTo>
                    <a:pt x="1344" y="1728"/>
                    <a:pt x="1344" y="1728"/>
                    <a:pt x="1344" y="1728"/>
                  </a:cubicBezTo>
                  <a:cubicBezTo>
                    <a:pt x="1562" y="1728"/>
                    <a:pt x="1562" y="1728"/>
                    <a:pt x="1562" y="1728"/>
                  </a:cubicBezTo>
                  <a:cubicBezTo>
                    <a:pt x="1583" y="1728"/>
                    <a:pt x="1600" y="1711"/>
                    <a:pt x="1600" y="1690"/>
                  </a:cubicBezTo>
                  <a:cubicBezTo>
                    <a:pt x="1600" y="896"/>
                    <a:pt x="1600" y="896"/>
                    <a:pt x="1600" y="896"/>
                  </a:cubicBezTo>
                  <a:close/>
                  <a:moveTo>
                    <a:pt x="576" y="1280"/>
                  </a:moveTo>
                  <a:cubicBezTo>
                    <a:pt x="128" y="1280"/>
                    <a:pt x="128" y="1280"/>
                    <a:pt x="128" y="1280"/>
                  </a:cubicBezTo>
                  <a:cubicBezTo>
                    <a:pt x="128" y="576"/>
                    <a:pt x="128" y="576"/>
                    <a:pt x="128" y="576"/>
                  </a:cubicBezTo>
                  <a:cubicBezTo>
                    <a:pt x="128" y="541"/>
                    <a:pt x="99" y="512"/>
                    <a:pt x="64" y="512"/>
                  </a:cubicBezTo>
                  <a:cubicBezTo>
                    <a:pt x="29" y="512"/>
                    <a:pt x="0" y="541"/>
                    <a:pt x="0" y="576"/>
                  </a:cubicBezTo>
                  <a:cubicBezTo>
                    <a:pt x="0" y="1344"/>
                    <a:pt x="0" y="1344"/>
                    <a:pt x="0" y="1344"/>
                  </a:cubicBezTo>
                  <a:cubicBezTo>
                    <a:pt x="0" y="1379"/>
                    <a:pt x="29" y="1408"/>
                    <a:pt x="64" y="1408"/>
                  </a:cubicBezTo>
                  <a:cubicBezTo>
                    <a:pt x="256" y="1408"/>
                    <a:pt x="256" y="1408"/>
                    <a:pt x="256" y="1408"/>
                  </a:cubicBezTo>
                  <a:cubicBezTo>
                    <a:pt x="256" y="1600"/>
                    <a:pt x="256" y="1600"/>
                    <a:pt x="256" y="1600"/>
                  </a:cubicBezTo>
                  <a:cubicBezTo>
                    <a:pt x="192" y="1600"/>
                    <a:pt x="192" y="1600"/>
                    <a:pt x="192" y="1600"/>
                  </a:cubicBezTo>
                  <a:cubicBezTo>
                    <a:pt x="157" y="1600"/>
                    <a:pt x="128" y="1629"/>
                    <a:pt x="128" y="1664"/>
                  </a:cubicBezTo>
                  <a:cubicBezTo>
                    <a:pt x="128" y="1699"/>
                    <a:pt x="157" y="1728"/>
                    <a:pt x="192" y="1728"/>
                  </a:cubicBezTo>
                  <a:cubicBezTo>
                    <a:pt x="227" y="1728"/>
                    <a:pt x="256" y="1699"/>
                    <a:pt x="256" y="1664"/>
                  </a:cubicBezTo>
                  <a:cubicBezTo>
                    <a:pt x="384" y="1664"/>
                    <a:pt x="384" y="1664"/>
                    <a:pt x="384" y="1664"/>
                  </a:cubicBezTo>
                  <a:cubicBezTo>
                    <a:pt x="384" y="1699"/>
                    <a:pt x="413" y="1728"/>
                    <a:pt x="448" y="1728"/>
                  </a:cubicBezTo>
                  <a:cubicBezTo>
                    <a:pt x="483" y="1728"/>
                    <a:pt x="512" y="1699"/>
                    <a:pt x="512" y="1664"/>
                  </a:cubicBezTo>
                  <a:cubicBezTo>
                    <a:pt x="512" y="1629"/>
                    <a:pt x="483" y="1600"/>
                    <a:pt x="448" y="1600"/>
                  </a:cubicBezTo>
                  <a:cubicBezTo>
                    <a:pt x="384" y="1600"/>
                    <a:pt x="384" y="1600"/>
                    <a:pt x="384" y="1600"/>
                  </a:cubicBezTo>
                  <a:cubicBezTo>
                    <a:pt x="384" y="1408"/>
                    <a:pt x="384" y="1408"/>
                    <a:pt x="384" y="1408"/>
                  </a:cubicBezTo>
                  <a:cubicBezTo>
                    <a:pt x="576" y="1408"/>
                    <a:pt x="576" y="1408"/>
                    <a:pt x="576" y="1408"/>
                  </a:cubicBezTo>
                  <a:cubicBezTo>
                    <a:pt x="611" y="1408"/>
                    <a:pt x="640" y="1379"/>
                    <a:pt x="640" y="1344"/>
                  </a:cubicBezTo>
                  <a:cubicBezTo>
                    <a:pt x="640" y="1309"/>
                    <a:pt x="611" y="1280"/>
                    <a:pt x="576" y="1280"/>
                  </a:cubicBezTo>
                  <a:close/>
                  <a:moveTo>
                    <a:pt x="960" y="1600"/>
                  </a:moveTo>
                  <a:cubicBezTo>
                    <a:pt x="896" y="1600"/>
                    <a:pt x="896" y="1600"/>
                    <a:pt x="896" y="1600"/>
                  </a:cubicBezTo>
                  <a:cubicBezTo>
                    <a:pt x="896" y="1216"/>
                    <a:pt x="896" y="1216"/>
                    <a:pt x="896" y="1216"/>
                  </a:cubicBezTo>
                  <a:cubicBezTo>
                    <a:pt x="896" y="1184"/>
                    <a:pt x="896" y="1184"/>
                    <a:pt x="896" y="1184"/>
                  </a:cubicBezTo>
                  <a:cubicBezTo>
                    <a:pt x="896" y="1152"/>
                    <a:pt x="896" y="1152"/>
                    <a:pt x="896" y="1152"/>
                  </a:cubicBezTo>
                  <a:cubicBezTo>
                    <a:pt x="896" y="1081"/>
                    <a:pt x="839" y="1024"/>
                    <a:pt x="768" y="1024"/>
                  </a:cubicBezTo>
                  <a:cubicBezTo>
                    <a:pt x="512" y="1024"/>
                    <a:pt x="512" y="1024"/>
                    <a:pt x="512" y="1024"/>
                  </a:cubicBezTo>
                  <a:cubicBezTo>
                    <a:pt x="512" y="701"/>
                    <a:pt x="512" y="701"/>
                    <a:pt x="512" y="701"/>
                  </a:cubicBezTo>
                  <a:cubicBezTo>
                    <a:pt x="595" y="753"/>
                    <a:pt x="595" y="753"/>
                    <a:pt x="595" y="753"/>
                  </a:cubicBezTo>
                  <a:cubicBezTo>
                    <a:pt x="611" y="763"/>
                    <a:pt x="628" y="768"/>
                    <a:pt x="646" y="768"/>
                  </a:cubicBezTo>
                  <a:cubicBezTo>
                    <a:pt x="864" y="768"/>
                    <a:pt x="864" y="768"/>
                    <a:pt x="864" y="768"/>
                  </a:cubicBezTo>
                  <a:cubicBezTo>
                    <a:pt x="917" y="768"/>
                    <a:pt x="960" y="725"/>
                    <a:pt x="960" y="672"/>
                  </a:cubicBezTo>
                  <a:cubicBezTo>
                    <a:pt x="960" y="619"/>
                    <a:pt x="917" y="576"/>
                    <a:pt x="864" y="576"/>
                  </a:cubicBezTo>
                  <a:cubicBezTo>
                    <a:pt x="674" y="576"/>
                    <a:pt x="674" y="576"/>
                    <a:pt x="674" y="576"/>
                  </a:cubicBezTo>
                  <a:cubicBezTo>
                    <a:pt x="509" y="477"/>
                    <a:pt x="509" y="477"/>
                    <a:pt x="509" y="477"/>
                  </a:cubicBezTo>
                  <a:cubicBezTo>
                    <a:pt x="477" y="458"/>
                    <a:pt x="441" y="448"/>
                    <a:pt x="405" y="448"/>
                  </a:cubicBezTo>
                  <a:cubicBezTo>
                    <a:pt x="320" y="448"/>
                    <a:pt x="320" y="448"/>
                    <a:pt x="320" y="448"/>
                  </a:cubicBezTo>
                  <a:cubicBezTo>
                    <a:pt x="249" y="448"/>
                    <a:pt x="192" y="505"/>
                    <a:pt x="192" y="576"/>
                  </a:cubicBezTo>
                  <a:cubicBezTo>
                    <a:pt x="192" y="1088"/>
                    <a:pt x="192" y="1088"/>
                    <a:pt x="192" y="1088"/>
                  </a:cubicBezTo>
                  <a:cubicBezTo>
                    <a:pt x="192" y="1159"/>
                    <a:pt x="249" y="1216"/>
                    <a:pt x="320" y="1216"/>
                  </a:cubicBezTo>
                  <a:cubicBezTo>
                    <a:pt x="384" y="1216"/>
                    <a:pt x="384" y="1216"/>
                    <a:pt x="384" y="1216"/>
                  </a:cubicBezTo>
                  <a:cubicBezTo>
                    <a:pt x="512" y="1216"/>
                    <a:pt x="512" y="1216"/>
                    <a:pt x="512" y="1216"/>
                  </a:cubicBezTo>
                  <a:cubicBezTo>
                    <a:pt x="704" y="1216"/>
                    <a:pt x="704" y="1216"/>
                    <a:pt x="704" y="1216"/>
                  </a:cubicBezTo>
                  <a:cubicBezTo>
                    <a:pt x="704" y="1664"/>
                    <a:pt x="704" y="1664"/>
                    <a:pt x="704" y="1664"/>
                  </a:cubicBezTo>
                  <a:cubicBezTo>
                    <a:pt x="704" y="1699"/>
                    <a:pt x="733" y="1728"/>
                    <a:pt x="768" y="1728"/>
                  </a:cubicBezTo>
                  <a:cubicBezTo>
                    <a:pt x="960" y="1728"/>
                    <a:pt x="960" y="1728"/>
                    <a:pt x="960" y="1728"/>
                  </a:cubicBezTo>
                  <a:cubicBezTo>
                    <a:pt x="995" y="1728"/>
                    <a:pt x="1024" y="1699"/>
                    <a:pt x="1024" y="1664"/>
                  </a:cubicBezTo>
                  <a:cubicBezTo>
                    <a:pt x="1024" y="1629"/>
                    <a:pt x="995" y="1600"/>
                    <a:pt x="960" y="1600"/>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63">
                <a:lnSpc>
                  <a:spcPct val="90000"/>
                </a:lnSpc>
              </a:pPr>
              <a:endParaRPr lang="en-US">
                <a:solidFill>
                  <a:srgbClr val="505050"/>
                </a:solidFill>
                <a:latin typeface="Segoe UI"/>
              </a:endParaRPr>
            </a:p>
          </p:txBody>
        </p:sp>
      </p:grpSp>
      <p:grpSp>
        <p:nvGrpSpPr>
          <p:cNvPr id="6" name="Group 5"/>
          <p:cNvGrpSpPr/>
          <p:nvPr/>
        </p:nvGrpSpPr>
        <p:grpSpPr>
          <a:xfrm>
            <a:off x="6766878" y="3363759"/>
            <a:ext cx="5396547" cy="2022092"/>
            <a:chOff x="6766878" y="3363759"/>
            <a:chExt cx="5396547" cy="2022092"/>
          </a:xfrm>
        </p:grpSpPr>
        <p:sp>
          <p:nvSpPr>
            <p:cNvPr id="44" name="TextBox 43"/>
            <p:cNvSpPr txBox="1"/>
            <p:nvPr/>
          </p:nvSpPr>
          <p:spPr>
            <a:xfrm>
              <a:off x="8689270" y="3363759"/>
              <a:ext cx="3474155" cy="2022092"/>
            </a:xfrm>
            <a:prstGeom prst="rect">
              <a:avLst/>
            </a:prstGeom>
            <a:solidFill>
              <a:schemeClr val="bg1">
                <a:lumMod val="95000"/>
              </a:schemeClr>
            </a:solidFill>
          </p:spPr>
          <p:txBody>
            <a:bodyPr wrap="square" lIns="182880" tIns="146304" rIns="182880" bIns="146304" rtlCol="0" anchor="t" anchorCtr="0">
              <a:noAutofit/>
            </a:bodyPr>
            <a:lstStyle/>
            <a:p>
              <a:pPr defTabSz="907965" fontAlgn="base">
                <a:lnSpc>
                  <a:spcPct val="90000"/>
                </a:lnSpc>
                <a:spcBef>
                  <a:spcPts val="600"/>
                </a:spcBef>
                <a:defRPr/>
              </a:pPr>
              <a:r>
                <a:rPr lang="en-US" sz="2400" b="1" kern="0" dirty="0">
                  <a:gradFill>
                    <a:gsLst>
                      <a:gs pos="52475">
                        <a:schemeClr val="accent2"/>
                      </a:gs>
                      <a:gs pos="40000">
                        <a:schemeClr val="accent2"/>
                      </a:gs>
                    </a:gsLst>
                    <a:lin ang="5400000" scaled="0"/>
                  </a:gradFill>
                  <a:latin typeface="+mj-lt"/>
                  <a:cs typeface="Segoe UI Semibold" panose="020B0702040204020203" pitchFamily="34" charset="0"/>
                </a:rPr>
                <a:t>DevOps</a:t>
              </a:r>
            </a:p>
            <a:p>
              <a:pPr marL="171450" indent="-171450" defTabSz="932563" fontAlgn="base">
                <a:lnSpc>
                  <a:spcPct val="90000"/>
                </a:lnSpc>
                <a:spcBef>
                  <a:spcPts val="600"/>
                </a:spcBef>
                <a:buFont typeface="Arial" panose="020B0604020202020204" pitchFamily="34" charset="0"/>
                <a:buChar char="•"/>
              </a:pPr>
              <a:r>
                <a:rPr lang="en-US" sz="1200" kern="0" dirty="0">
                  <a:gradFill>
                    <a:gsLst>
                      <a:gs pos="7921">
                        <a:schemeClr val="tx1"/>
                      </a:gs>
                      <a:gs pos="30693">
                        <a:schemeClr val="tx1"/>
                      </a:gs>
                    </a:gsLst>
                    <a:lin ang="5400000" scaled="0"/>
                  </a:gradFill>
                  <a:cs typeface="Segoe UI Semibold" panose="020B0702040204020203" pitchFamily="34" charset="0"/>
                </a:rPr>
                <a:t>Integrate people, process, and tools for </a:t>
              </a:r>
              <a:br>
                <a:rPr lang="en-US" sz="1200" kern="0" dirty="0">
                  <a:gradFill>
                    <a:gsLst>
                      <a:gs pos="7921">
                        <a:schemeClr val="tx1"/>
                      </a:gs>
                      <a:gs pos="30693">
                        <a:schemeClr val="tx1"/>
                      </a:gs>
                    </a:gsLst>
                    <a:lin ang="5400000" scaled="0"/>
                  </a:gradFill>
                  <a:cs typeface="Segoe UI Semibold" panose="020B0702040204020203" pitchFamily="34" charset="0"/>
                </a:rPr>
              </a:br>
              <a:r>
                <a:rPr lang="en-US" sz="1200" kern="0" dirty="0">
                  <a:gradFill>
                    <a:gsLst>
                      <a:gs pos="7921">
                        <a:schemeClr val="tx1"/>
                      </a:gs>
                      <a:gs pos="30693">
                        <a:schemeClr val="tx1"/>
                      </a:gs>
                    </a:gsLst>
                    <a:lin ang="5400000" scaled="0"/>
                  </a:gradFill>
                  <a:cs typeface="Segoe UI Semibold" panose="020B0702040204020203" pitchFamily="34" charset="0"/>
                </a:rPr>
                <a:t>an optimized app development process</a:t>
              </a:r>
            </a:p>
            <a:p>
              <a:pPr marL="171450" indent="-171450" defTabSz="932563" fontAlgn="base">
                <a:lnSpc>
                  <a:spcPct val="90000"/>
                </a:lnSpc>
                <a:spcBef>
                  <a:spcPts val="600"/>
                </a:spcBef>
                <a:buFont typeface="Arial" panose="020B0604020202020204" pitchFamily="34" charset="0"/>
                <a:buChar char="•"/>
              </a:pPr>
              <a:r>
                <a:rPr lang="en-US" sz="1200" kern="0" dirty="0">
                  <a:gradFill>
                    <a:gsLst>
                      <a:gs pos="7921">
                        <a:schemeClr val="tx1"/>
                      </a:gs>
                      <a:gs pos="30693">
                        <a:schemeClr val="tx1"/>
                      </a:gs>
                    </a:gsLst>
                    <a:lin ang="5400000" scaled="0"/>
                  </a:gradFill>
                  <a:cs typeface="Segoe UI Semibold" panose="020B0702040204020203" pitchFamily="34" charset="0"/>
                </a:rPr>
                <a:t>Operations focus on standardized infrastructure</a:t>
              </a:r>
            </a:p>
            <a:p>
              <a:pPr marL="171450" indent="-171450" defTabSz="932563" fontAlgn="base">
                <a:lnSpc>
                  <a:spcPct val="90000"/>
                </a:lnSpc>
                <a:spcBef>
                  <a:spcPts val="600"/>
                </a:spcBef>
                <a:buFont typeface="Arial" panose="020B0604020202020204" pitchFamily="34" charset="0"/>
                <a:buChar char="•"/>
              </a:pPr>
              <a:r>
                <a:rPr lang="en-US" sz="1200" kern="0" dirty="0">
                  <a:gradFill>
                    <a:gsLst>
                      <a:gs pos="7921">
                        <a:schemeClr val="tx1"/>
                      </a:gs>
                      <a:gs pos="30693">
                        <a:schemeClr val="tx1"/>
                      </a:gs>
                    </a:gsLst>
                    <a:lin ang="5400000" scaled="0"/>
                  </a:gradFill>
                  <a:cs typeface="Segoe UI Semibold" panose="020B0702040204020203" pitchFamily="34" charset="0"/>
                </a:rPr>
                <a:t>Developers focus on building, deploying, and testing apps</a:t>
              </a:r>
            </a:p>
          </p:txBody>
        </p:sp>
        <p:sp>
          <p:nvSpPr>
            <p:cNvPr id="54" name="Rectangle 37"/>
            <p:cNvSpPr>
              <a:spLocks noChangeArrowheads="1"/>
            </p:cNvSpPr>
            <p:nvPr/>
          </p:nvSpPr>
          <p:spPr bwMode="auto">
            <a:xfrm>
              <a:off x="6766878" y="3367339"/>
              <a:ext cx="1922392" cy="2018512"/>
            </a:xfrm>
            <a:prstGeom prst="rect">
              <a:avLst/>
            </a:prstGeom>
            <a:solidFill>
              <a:schemeClr val="accent2"/>
            </a:solidFill>
            <a:ln>
              <a:noFill/>
            </a:ln>
          </p:spPr>
          <p:txBody>
            <a:bodyPr vert="horz" wrap="square" lIns="75730" tIns="37833" rIns="75730" bIns="37833" numCol="1" anchor="ctr" anchorCtr="0" compatLnSpc="1">
              <a:prstTxWarp prst="textNoShape">
                <a:avLst/>
              </a:prstTxWarp>
            </a:bodyPr>
            <a:lstStyle/>
            <a:p>
              <a:pPr defTabSz="907965" fontAlgn="base">
                <a:lnSpc>
                  <a:spcPct val="90000"/>
                </a:lnSpc>
                <a:spcBef>
                  <a:spcPct val="0"/>
                </a:spcBef>
                <a:spcAft>
                  <a:spcPct val="0"/>
                </a:spcAft>
                <a:defRPr/>
              </a:pPr>
              <a:endParaRPr lang="en-US" sz="2400" b="1" kern="0" dirty="0">
                <a:solidFill>
                  <a:srgbClr val="505050"/>
                </a:solidFill>
                <a:latin typeface="Segoe UI Light"/>
              </a:endParaRPr>
            </a:p>
          </p:txBody>
        </p:sp>
        <p:sp>
          <p:nvSpPr>
            <p:cNvPr id="23" name="Freeform 6"/>
            <p:cNvSpPr>
              <a:spLocks noChangeAspect="1" noEditPoints="1"/>
            </p:cNvSpPr>
            <p:nvPr/>
          </p:nvSpPr>
          <p:spPr bwMode="auto">
            <a:xfrm>
              <a:off x="7165086" y="4096563"/>
              <a:ext cx="1125976" cy="560064"/>
            </a:xfrm>
            <a:custGeom>
              <a:avLst/>
              <a:gdLst>
                <a:gd name="T0" fmla="*/ 77 w 326"/>
                <a:gd name="T1" fmla="*/ 15 h 162"/>
                <a:gd name="T2" fmla="*/ 48 w 326"/>
                <a:gd name="T3" fmla="*/ 15 h 162"/>
                <a:gd name="T4" fmla="*/ 279 w 326"/>
                <a:gd name="T5" fmla="*/ 3 h 162"/>
                <a:gd name="T6" fmla="*/ 279 w 326"/>
                <a:gd name="T7" fmla="*/ 33 h 162"/>
                <a:gd name="T8" fmla="*/ 279 w 326"/>
                <a:gd name="T9" fmla="*/ 3 h 162"/>
                <a:gd name="T10" fmla="*/ 140 w 326"/>
                <a:gd name="T11" fmla="*/ 65 h 162"/>
                <a:gd name="T12" fmla="*/ 138 w 326"/>
                <a:gd name="T13" fmla="*/ 62 h 162"/>
                <a:gd name="T14" fmla="*/ 293 w 326"/>
                <a:gd name="T15" fmla="*/ 33 h 162"/>
                <a:gd name="T16" fmla="*/ 280 w 326"/>
                <a:gd name="T17" fmla="*/ 45 h 162"/>
                <a:gd name="T18" fmla="*/ 268 w 326"/>
                <a:gd name="T19" fmla="*/ 55 h 162"/>
                <a:gd name="T20" fmla="*/ 229 w 326"/>
                <a:gd name="T21" fmla="*/ 62 h 162"/>
                <a:gd name="T22" fmla="*/ 228 w 326"/>
                <a:gd name="T23" fmla="*/ 58 h 162"/>
                <a:gd name="T24" fmla="*/ 222 w 326"/>
                <a:gd name="T25" fmla="*/ 62 h 162"/>
                <a:gd name="T26" fmla="*/ 222 w 326"/>
                <a:gd name="T27" fmla="*/ 71 h 162"/>
                <a:gd name="T28" fmla="*/ 193 w 326"/>
                <a:gd name="T29" fmla="*/ 36 h 162"/>
                <a:gd name="T30" fmla="*/ 171 w 326"/>
                <a:gd name="T31" fmla="*/ 49 h 162"/>
                <a:gd name="T32" fmla="*/ 148 w 326"/>
                <a:gd name="T33" fmla="*/ 36 h 162"/>
                <a:gd name="T34" fmla="*/ 138 w 326"/>
                <a:gd name="T35" fmla="*/ 62 h 162"/>
                <a:gd name="T36" fmla="*/ 151 w 326"/>
                <a:gd name="T37" fmla="*/ 40 h 162"/>
                <a:gd name="T38" fmla="*/ 164 w 326"/>
                <a:gd name="T39" fmla="*/ 62 h 162"/>
                <a:gd name="T40" fmla="*/ 166 w 326"/>
                <a:gd name="T41" fmla="*/ 58 h 162"/>
                <a:gd name="T42" fmla="*/ 174 w 326"/>
                <a:gd name="T43" fmla="*/ 71 h 162"/>
                <a:gd name="T44" fmla="*/ 140 w 326"/>
                <a:gd name="T45" fmla="*/ 68 h 162"/>
                <a:gd name="T46" fmla="*/ 103 w 326"/>
                <a:gd name="T47" fmla="*/ 68 h 162"/>
                <a:gd name="T48" fmla="*/ 93 w 326"/>
                <a:gd name="T49" fmla="*/ 71 h 162"/>
                <a:gd name="T50" fmla="*/ 119 w 326"/>
                <a:gd name="T51" fmla="*/ 68 h 162"/>
                <a:gd name="T52" fmla="*/ 74 w 326"/>
                <a:gd name="T53" fmla="*/ 62 h 162"/>
                <a:gd name="T54" fmla="*/ 62 w 326"/>
                <a:gd name="T55" fmla="*/ 48 h 162"/>
                <a:gd name="T56" fmla="*/ 22 w 326"/>
                <a:gd name="T57" fmla="*/ 97 h 162"/>
                <a:gd name="T58" fmla="*/ 32 w 326"/>
                <a:gd name="T59" fmla="*/ 110 h 162"/>
                <a:gd name="T60" fmla="*/ 67 w 326"/>
                <a:gd name="T61" fmla="*/ 110 h 162"/>
                <a:gd name="T62" fmla="*/ 109 w 326"/>
                <a:gd name="T63" fmla="*/ 162 h 162"/>
                <a:gd name="T64" fmla="*/ 97 w 326"/>
                <a:gd name="T65" fmla="*/ 136 h 162"/>
                <a:gd name="T66" fmla="*/ 90 w 326"/>
                <a:gd name="T67" fmla="*/ 87 h 162"/>
                <a:gd name="T68" fmla="*/ 61 w 326"/>
                <a:gd name="T69" fmla="*/ 81 h 162"/>
                <a:gd name="T70" fmla="*/ 271 w 326"/>
                <a:gd name="T71" fmla="*/ 87 h 162"/>
                <a:gd name="T72" fmla="*/ 239 w 326"/>
                <a:gd name="T73" fmla="*/ 94 h 162"/>
                <a:gd name="T74" fmla="*/ 236 w 326"/>
                <a:gd name="T75" fmla="*/ 162 h 162"/>
                <a:gd name="T76" fmla="*/ 264 w 326"/>
                <a:gd name="T77" fmla="*/ 110 h 162"/>
                <a:gd name="T78" fmla="*/ 303 w 326"/>
                <a:gd name="T79" fmla="*/ 100 h 162"/>
                <a:gd name="T80" fmla="*/ 293 w 326"/>
                <a:gd name="T81" fmla="*/ 33 h 162"/>
                <a:gd name="T82" fmla="*/ 226 w 326"/>
                <a:gd name="T83" fmla="*/ 70 h 162"/>
                <a:gd name="T84" fmla="*/ 226 w 326"/>
                <a:gd name="T85" fmla="*/ 71 h 162"/>
                <a:gd name="T86" fmla="*/ 6 w 326"/>
                <a:gd name="T87" fmla="*/ 107 h 162"/>
                <a:gd name="T88" fmla="*/ 16 w 326"/>
                <a:gd name="T89" fmla="*/ 162 h 162"/>
                <a:gd name="T90" fmla="*/ 9 w 326"/>
                <a:gd name="T91" fmla="*/ 62 h 162"/>
                <a:gd name="T92" fmla="*/ 316 w 326"/>
                <a:gd name="T93" fmla="*/ 62 h 162"/>
                <a:gd name="T94" fmla="*/ 310 w 326"/>
                <a:gd name="T95" fmla="*/ 162 h 162"/>
                <a:gd name="T96" fmla="*/ 319 w 326"/>
                <a:gd name="T97" fmla="*/ 107 h 162"/>
                <a:gd name="T98" fmla="*/ 316 w 326"/>
                <a:gd name="T99" fmla="*/ 62 h 162"/>
                <a:gd name="T100" fmla="*/ 142 w 326"/>
                <a:gd name="T101" fmla="*/ 97 h 162"/>
                <a:gd name="T102" fmla="*/ 150 w 326"/>
                <a:gd name="T103" fmla="*/ 153 h 162"/>
                <a:gd name="T104" fmla="*/ 171 w 326"/>
                <a:gd name="T105" fmla="*/ 162 h 162"/>
                <a:gd name="T106" fmla="*/ 151 w 326"/>
                <a:gd name="T107" fmla="*/ 87 h 162"/>
                <a:gd name="T108" fmla="*/ 180 w 326"/>
                <a:gd name="T109" fmla="*/ 97 h 162"/>
                <a:gd name="T110" fmla="*/ 197 w 326"/>
                <a:gd name="T111" fmla="*/ 162 h 162"/>
                <a:gd name="T112" fmla="*/ 199 w 326"/>
                <a:gd name="T113" fmla="*/ 100 h 162"/>
                <a:gd name="T114" fmla="*/ 190 w 326"/>
                <a:gd name="T115" fmla="*/ 87 h 162"/>
                <a:gd name="T116" fmla="*/ 185 w 326"/>
                <a:gd name="T117" fmla="*/ 15 h 162"/>
                <a:gd name="T118" fmla="*/ 156 w 326"/>
                <a:gd name="T119" fmla="*/ 1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6" h="162">
                  <a:moveTo>
                    <a:pt x="62" y="0"/>
                  </a:moveTo>
                  <a:cubicBezTo>
                    <a:pt x="70" y="0"/>
                    <a:pt x="77" y="7"/>
                    <a:pt x="77" y="15"/>
                  </a:cubicBezTo>
                  <a:cubicBezTo>
                    <a:pt x="77" y="23"/>
                    <a:pt x="70" y="29"/>
                    <a:pt x="62" y="29"/>
                  </a:cubicBezTo>
                  <a:cubicBezTo>
                    <a:pt x="54" y="29"/>
                    <a:pt x="48" y="23"/>
                    <a:pt x="48" y="15"/>
                  </a:cubicBezTo>
                  <a:cubicBezTo>
                    <a:pt x="48" y="7"/>
                    <a:pt x="54" y="0"/>
                    <a:pt x="62" y="0"/>
                  </a:cubicBezTo>
                  <a:close/>
                  <a:moveTo>
                    <a:pt x="279" y="3"/>
                  </a:moveTo>
                  <a:cubicBezTo>
                    <a:pt x="287" y="3"/>
                    <a:pt x="293" y="10"/>
                    <a:pt x="293" y="18"/>
                  </a:cubicBezTo>
                  <a:cubicBezTo>
                    <a:pt x="293" y="26"/>
                    <a:pt x="287" y="33"/>
                    <a:pt x="279" y="33"/>
                  </a:cubicBezTo>
                  <a:cubicBezTo>
                    <a:pt x="271" y="33"/>
                    <a:pt x="264" y="26"/>
                    <a:pt x="264" y="18"/>
                  </a:cubicBezTo>
                  <a:cubicBezTo>
                    <a:pt x="264" y="10"/>
                    <a:pt x="271" y="3"/>
                    <a:pt x="279" y="3"/>
                  </a:cubicBezTo>
                  <a:close/>
                  <a:moveTo>
                    <a:pt x="137" y="65"/>
                  </a:moveTo>
                  <a:cubicBezTo>
                    <a:pt x="140" y="65"/>
                    <a:pt x="140" y="65"/>
                    <a:pt x="140" y="65"/>
                  </a:cubicBezTo>
                  <a:cubicBezTo>
                    <a:pt x="141" y="62"/>
                    <a:pt x="141" y="62"/>
                    <a:pt x="141" y="62"/>
                  </a:cubicBezTo>
                  <a:cubicBezTo>
                    <a:pt x="138" y="62"/>
                    <a:pt x="138" y="62"/>
                    <a:pt x="138" y="62"/>
                  </a:cubicBezTo>
                  <a:lnTo>
                    <a:pt x="137" y="65"/>
                  </a:lnTo>
                  <a:close/>
                  <a:moveTo>
                    <a:pt x="293" y="33"/>
                  </a:moveTo>
                  <a:cubicBezTo>
                    <a:pt x="284" y="36"/>
                    <a:pt x="284" y="36"/>
                    <a:pt x="284" y="36"/>
                  </a:cubicBezTo>
                  <a:cubicBezTo>
                    <a:pt x="280" y="45"/>
                    <a:pt x="280" y="45"/>
                    <a:pt x="280" y="45"/>
                  </a:cubicBezTo>
                  <a:cubicBezTo>
                    <a:pt x="277" y="36"/>
                    <a:pt x="277" y="36"/>
                    <a:pt x="277" y="36"/>
                  </a:cubicBezTo>
                  <a:cubicBezTo>
                    <a:pt x="268" y="55"/>
                    <a:pt x="268" y="55"/>
                    <a:pt x="268" y="55"/>
                  </a:cubicBezTo>
                  <a:cubicBezTo>
                    <a:pt x="245" y="62"/>
                    <a:pt x="245" y="62"/>
                    <a:pt x="245" y="62"/>
                  </a:cubicBezTo>
                  <a:cubicBezTo>
                    <a:pt x="229" y="62"/>
                    <a:pt x="229" y="62"/>
                    <a:pt x="229" y="62"/>
                  </a:cubicBezTo>
                  <a:cubicBezTo>
                    <a:pt x="232" y="55"/>
                    <a:pt x="232" y="55"/>
                    <a:pt x="232" y="55"/>
                  </a:cubicBezTo>
                  <a:cubicBezTo>
                    <a:pt x="230" y="55"/>
                    <a:pt x="228" y="57"/>
                    <a:pt x="228" y="58"/>
                  </a:cubicBezTo>
                  <a:cubicBezTo>
                    <a:pt x="226" y="62"/>
                    <a:pt x="226" y="62"/>
                    <a:pt x="226" y="62"/>
                  </a:cubicBezTo>
                  <a:cubicBezTo>
                    <a:pt x="222" y="62"/>
                    <a:pt x="222" y="62"/>
                    <a:pt x="222" y="62"/>
                  </a:cubicBezTo>
                  <a:cubicBezTo>
                    <a:pt x="222" y="64"/>
                    <a:pt x="223" y="66"/>
                    <a:pt x="224" y="67"/>
                  </a:cubicBezTo>
                  <a:cubicBezTo>
                    <a:pt x="222" y="71"/>
                    <a:pt x="222" y="71"/>
                    <a:pt x="222" y="71"/>
                  </a:cubicBezTo>
                  <a:cubicBezTo>
                    <a:pt x="209" y="71"/>
                    <a:pt x="209" y="71"/>
                    <a:pt x="209" y="71"/>
                  </a:cubicBezTo>
                  <a:cubicBezTo>
                    <a:pt x="206" y="55"/>
                    <a:pt x="203" y="36"/>
                    <a:pt x="193" y="36"/>
                  </a:cubicBezTo>
                  <a:cubicBezTo>
                    <a:pt x="177" y="35"/>
                    <a:pt x="177" y="35"/>
                    <a:pt x="177" y="35"/>
                  </a:cubicBezTo>
                  <a:cubicBezTo>
                    <a:pt x="171" y="49"/>
                    <a:pt x="171" y="49"/>
                    <a:pt x="171" y="49"/>
                  </a:cubicBezTo>
                  <a:cubicBezTo>
                    <a:pt x="164" y="35"/>
                    <a:pt x="164" y="35"/>
                    <a:pt x="164" y="35"/>
                  </a:cubicBezTo>
                  <a:cubicBezTo>
                    <a:pt x="148" y="36"/>
                    <a:pt x="148" y="36"/>
                    <a:pt x="148" y="36"/>
                  </a:cubicBezTo>
                  <a:cubicBezTo>
                    <a:pt x="140" y="36"/>
                    <a:pt x="137" y="48"/>
                    <a:pt x="134" y="62"/>
                  </a:cubicBezTo>
                  <a:cubicBezTo>
                    <a:pt x="138" y="62"/>
                    <a:pt x="138" y="62"/>
                    <a:pt x="138" y="62"/>
                  </a:cubicBezTo>
                  <a:cubicBezTo>
                    <a:pt x="149" y="36"/>
                    <a:pt x="149" y="36"/>
                    <a:pt x="149" y="36"/>
                  </a:cubicBezTo>
                  <a:cubicBezTo>
                    <a:pt x="151" y="36"/>
                    <a:pt x="152" y="38"/>
                    <a:pt x="151" y="40"/>
                  </a:cubicBezTo>
                  <a:cubicBezTo>
                    <a:pt x="141" y="62"/>
                    <a:pt x="141" y="62"/>
                    <a:pt x="141" y="62"/>
                  </a:cubicBezTo>
                  <a:cubicBezTo>
                    <a:pt x="164" y="62"/>
                    <a:pt x="164" y="62"/>
                    <a:pt x="164" y="62"/>
                  </a:cubicBezTo>
                  <a:cubicBezTo>
                    <a:pt x="161" y="55"/>
                    <a:pt x="161" y="55"/>
                    <a:pt x="161" y="55"/>
                  </a:cubicBezTo>
                  <a:cubicBezTo>
                    <a:pt x="163" y="55"/>
                    <a:pt x="165" y="57"/>
                    <a:pt x="166" y="58"/>
                  </a:cubicBezTo>
                  <a:cubicBezTo>
                    <a:pt x="167" y="62"/>
                    <a:pt x="167" y="62"/>
                    <a:pt x="167" y="62"/>
                  </a:cubicBezTo>
                  <a:cubicBezTo>
                    <a:pt x="174" y="63"/>
                    <a:pt x="174" y="71"/>
                    <a:pt x="174" y="71"/>
                  </a:cubicBezTo>
                  <a:cubicBezTo>
                    <a:pt x="137" y="71"/>
                    <a:pt x="137" y="71"/>
                    <a:pt x="137" y="71"/>
                  </a:cubicBezTo>
                  <a:cubicBezTo>
                    <a:pt x="138" y="71"/>
                    <a:pt x="140" y="70"/>
                    <a:pt x="140" y="68"/>
                  </a:cubicBezTo>
                  <a:cubicBezTo>
                    <a:pt x="119" y="68"/>
                    <a:pt x="119" y="68"/>
                    <a:pt x="119" y="68"/>
                  </a:cubicBezTo>
                  <a:cubicBezTo>
                    <a:pt x="103" y="68"/>
                    <a:pt x="103" y="68"/>
                    <a:pt x="103" y="68"/>
                  </a:cubicBezTo>
                  <a:cubicBezTo>
                    <a:pt x="103" y="70"/>
                    <a:pt x="104" y="71"/>
                    <a:pt x="106" y="71"/>
                  </a:cubicBezTo>
                  <a:cubicBezTo>
                    <a:pt x="93" y="71"/>
                    <a:pt x="93" y="71"/>
                    <a:pt x="93" y="71"/>
                  </a:cubicBezTo>
                  <a:cubicBezTo>
                    <a:pt x="106" y="65"/>
                    <a:pt x="106" y="65"/>
                    <a:pt x="106" y="65"/>
                  </a:cubicBezTo>
                  <a:cubicBezTo>
                    <a:pt x="119" y="68"/>
                    <a:pt x="119" y="68"/>
                    <a:pt x="119" y="68"/>
                  </a:cubicBezTo>
                  <a:cubicBezTo>
                    <a:pt x="119" y="62"/>
                    <a:pt x="103" y="58"/>
                    <a:pt x="103" y="58"/>
                  </a:cubicBezTo>
                  <a:cubicBezTo>
                    <a:pt x="74" y="62"/>
                    <a:pt x="74" y="62"/>
                    <a:pt x="74" y="62"/>
                  </a:cubicBezTo>
                  <a:cubicBezTo>
                    <a:pt x="64" y="36"/>
                    <a:pt x="64" y="36"/>
                    <a:pt x="64" y="36"/>
                  </a:cubicBezTo>
                  <a:cubicBezTo>
                    <a:pt x="62" y="48"/>
                    <a:pt x="62" y="48"/>
                    <a:pt x="62" y="48"/>
                  </a:cubicBezTo>
                  <a:cubicBezTo>
                    <a:pt x="45" y="29"/>
                    <a:pt x="45" y="29"/>
                    <a:pt x="45" y="29"/>
                  </a:cubicBezTo>
                  <a:cubicBezTo>
                    <a:pt x="45" y="29"/>
                    <a:pt x="22" y="39"/>
                    <a:pt x="22" y="97"/>
                  </a:cubicBezTo>
                  <a:cubicBezTo>
                    <a:pt x="22" y="100"/>
                    <a:pt x="22" y="100"/>
                    <a:pt x="22" y="100"/>
                  </a:cubicBezTo>
                  <a:cubicBezTo>
                    <a:pt x="22" y="106"/>
                    <a:pt x="27" y="110"/>
                    <a:pt x="32" y="110"/>
                  </a:cubicBezTo>
                  <a:cubicBezTo>
                    <a:pt x="38" y="110"/>
                    <a:pt x="38" y="110"/>
                    <a:pt x="38" y="110"/>
                  </a:cubicBezTo>
                  <a:cubicBezTo>
                    <a:pt x="67" y="110"/>
                    <a:pt x="67" y="110"/>
                    <a:pt x="67" y="110"/>
                  </a:cubicBezTo>
                  <a:cubicBezTo>
                    <a:pt x="87" y="162"/>
                    <a:pt x="87" y="162"/>
                    <a:pt x="87" y="162"/>
                  </a:cubicBezTo>
                  <a:cubicBezTo>
                    <a:pt x="109" y="162"/>
                    <a:pt x="109" y="162"/>
                    <a:pt x="109" y="162"/>
                  </a:cubicBezTo>
                  <a:cubicBezTo>
                    <a:pt x="109" y="157"/>
                    <a:pt x="107" y="154"/>
                    <a:pt x="103" y="152"/>
                  </a:cubicBezTo>
                  <a:cubicBezTo>
                    <a:pt x="97" y="136"/>
                    <a:pt x="97" y="136"/>
                    <a:pt x="97" y="136"/>
                  </a:cubicBezTo>
                  <a:cubicBezTo>
                    <a:pt x="97" y="94"/>
                    <a:pt x="97" y="94"/>
                    <a:pt x="97" y="94"/>
                  </a:cubicBezTo>
                  <a:cubicBezTo>
                    <a:pt x="97" y="90"/>
                    <a:pt x="94" y="87"/>
                    <a:pt x="90" y="87"/>
                  </a:cubicBezTo>
                  <a:cubicBezTo>
                    <a:pt x="64" y="87"/>
                    <a:pt x="64" y="87"/>
                    <a:pt x="64" y="87"/>
                  </a:cubicBezTo>
                  <a:cubicBezTo>
                    <a:pt x="61" y="81"/>
                    <a:pt x="61" y="81"/>
                    <a:pt x="61" y="81"/>
                  </a:cubicBezTo>
                  <a:cubicBezTo>
                    <a:pt x="271" y="81"/>
                    <a:pt x="271" y="81"/>
                    <a:pt x="271" y="81"/>
                  </a:cubicBezTo>
                  <a:cubicBezTo>
                    <a:pt x="271" y="87"/>
                    <a:pt x="271" y="87"/>
                    <a:pt x="271" y="87"/>
                  </a:cubicBezTo>
                  <a:cubicBezTo>
                    <a:pt x="245" y="87"/>
                    <a:pt x="245" y="87"/>
                    <a:pt x="245" y="87"/>
                  </a:cubicBezTo>
                  <a:cubicBezTo>
                    <a:pt x="241" y="87"/>
                    <a:pt x="239" y="90"/>
                    <a:pt x="239" y="94"/>
                  </a:cubicBezTo>
                  <a:cubicBezTo>
                    <a:pt x="242" y="152"/>
                    <a:pt x="242" y="152"/>
                    <a:pt x="242" y="152"/>
                  </a:cubicBezTo>
                  <a:cubicBezTo>
                    <a:pt x="237" y="153"/>
                    <a:pt x="234" y="157"/>
                    <a:pt x="236" y="162"/>
                  </a:cubicBezTo>
                  <a:cubicBezTo>
                    <a:pt x="258" y="162"/>
                    <a:pt x="258" y="162"/>
                    <a:pt x="258" y="162"/>
                  </a:cubicBezTo>
                  <a:cubicBezTo>
                    <a:pt x="264" y="110"/>
                    <a:pt x="264" y="110"/>
                    <a:pt x="264" y="110"/>
                  </a:cubicBezTo>
                  <a:cubicBezTo>
                    <a:pt x="293" y="110"/>
                    <a:pt x="293" y="110"/>
                    <a:pt x="293" y="110"/>
                  </a:cubicBezTo>
                  <a:cubicBezTo>
                    <a:pt x="299" y="110"/>
                    <a:pt x="303" y="106"/>
                    <a:pt x="303" y="100"/>
                  </a:cubicBezTo>
                  <a:cubicBezTo>
                    <a:pt x="303" y="97"/>
                    <a:pt x="303" y="97"/>
                    <a:pt x="303" y="97"/>
                  </a:cubicBezTo>
                  <a:cubicBezTo>
                    <a:pt x="303" y="39"/>
                    <a:pt x="293" y="33"/>
                    <a:pt x="293" y="33"/>
                  </a:cubicBezTo>
                  <a:close/>
                  <a:moveTo>
                    <a:pt x="226" y="71"/>
                  </a:moveTo>
                  <a:cubicBezTo>
                    <a:pt x="226" y="70"/>
                    <a:pt x="226" y="70"/>
                    <a:pt x="226" y="70"/>
                  </a:cubicBezTo>
                  <a:cubicBezTo>
                    <a:pt x="229" y="71"/>
                    <a:pt x="232" y="71"/>
                    <a:pt x="232" y="71"/>
                  </a:cubicBezTo>
                  <a:lnTo>
                    <a:pt x="226" y="71"/>
                  </a:lnTo>
                  <a:close/>
                  <a:moveTo>
                    <a:pt x="0" y="52"/>
                  </a:moveTo>
                  <a:cubicBezTo>
                    <a:pt x="6" y="107"/>
                    <a:pt x="6" y="107"/>
                    <a:pt x="6" y="107"/>
                  </a:cubicBezTo>
                  <a:cubicBezTo>
                    <a:pt x="6" y="152"/>
                    <a:pt x="6" y="152"/>
                    <a:pt x="6" y="152"/>
                  </a:cubicBezTo>
                  <a:cubicBezTo>
                    <a:pt x="6" y="157"/>
                    <a:pt x="11" y="162"/>
                    <a:pt x="16" y="162"/>
                  </a:cubicBezTo>
                  <a:cubicBezTo>
                    <a:pt x="16" y="107"/>
                    <a:pt x="16" y="107"/>
                    <a:pt x="16" y="107"/>
                  </a:cubicBezTo>
                  <a:cubicBezTo>
                    <a:pt x="9" y="62"/>
                    <a:pt x="9" y="62"/>
                    <a:pt x="9" y="62"/>
                  </a:cubicBezTo>
                  <a:cubicBezTo>
                    <a:pt x="9" y="56"/>
                    <a:pt x="5" y="52"/>
                    <a:pt x="0" y="52"/>
                  </a:cubicBezTo>
                  <a:close/>
                  <a:moveTo>
                    <a:pt x="316" y="62"/>
                  </a:moveTo>
                  <a:cubicBezTo>
                    <a:pt x="310" y="107"/>
                    <a:pt x="310" y="107"/>
                    <a:pt x="310" y="107"/>
                  </a:cubicBezTo>
                  <a:cubicBezTo>
                    <a:pt x="310" y="162"/>
                    <a:pt x="310" y="162"/>
                    <a:pt x="310" y="162"/>
                  </a:cubicBezTo>
                  <a:cubicBezTo>
                    <a:pt x="315" y="162"/>
                    <a:pt x="319" y="157"/>
                    <a:pt x="319" y="152"/>
                  </a:cubicBezTo>
                  <a:cubicBezTo>
                    <a:pt x="319" y="107"/>
                    <a:pt x="319" y="107"/>
                    <a:pt x="319" y="107"/>
                  </a:cubicBezTo>
                  <a:cubicBezTo>
                    <a:pt x="326" y="52"/>
                    <a:pt x="326" y="52"/>
                    <a:pt x="326" y="52"/>
                  </a:cubicBezTo>
                  <a:cubicBezTo>
                    <a:pt x="320" y="52"/>
                    <a:pt x="316" y="56"/>
                    <a:pt x="316" y="62"/>
                  </a:cubicBezTo>
                  <a:close/>
                  <a:moveTo>
                    <a:pt x="151" y="87"/>
                  </a:moveTo>
                  <a:cubicBezTo>
                    <a:pt x="146" y="87"/>
                    <a:pt x="142" y="92"/>
                    <a:pt x="142" y="97"/>
                  </a:cubicBezTo>
                  <a:cubicBezTo>
                    <a:pt x="142" y="98"/>
                    <a:pt x="142" y="99"/>
                    <a:pt x="142" y="100"/>
                  </a:cubicBezTo>
                  <a:cubicBezTo>
                    <a:pt x="150" y="153"/>
                    <a:pt x="150" y="153"/>
                    <a:pt x="150" y="153"/>
                  </a:cubicBezTo>
                  <a:cubicBezTo>
                    <a:pt x="147" y="155"/>
                    <a:pt x="145" y="158"/>
                    <a:pt x="145" y="162"/>
                  </a:cubicBezTo>
                  <a:cubicBezTo>
                    <a:pt x="171" y="162"/>
                    <a:pt x="171" y="162"/>
                    <a:pt x="171" y="162"/>
                  </a:cubicBezTo>
                  <a:cubicBezTo>
                    <a:pt x="161" y="97"/>
                    <a:pt x="161" y="97"/>
                    <a:pt x="161" y="97"/>
                  </a:cubicBezTo>
                  <a:cubicBezTo>
                    <a:pt x="161" y="92"/>
                    <a:pt x="157" y="87"/>
                    <a:pt x="151" y="87"/>
                  </a:cubicBezTo>
                  <a:close/>
                  <a:moveTo>
                    <a:pt x="190" y="87"/>
                  </a:moveTo>
                  <a:cubicBezTo>
                    <a:pt x="185" y="87"/>
                    <a:pt x="180" y="92"/>
                    <a:pt x="180" y="97"/>
                  </a:cubicBezTo>
                  <a:cubicBezTo>
                    <a:pt x="171" y="162"/>
                    <a:pt x="171" y="162"/>
                    <a:pt x="171" y="162"/>
                  </a:cubicBezTo>
                  <a:cubicBezTo>
                    <a:pt x="197" y="162"/>
                    <a:pt x="197" y="162"/>
                    <a:pt x="197" y="162"/>
                  </a:cubicBezTo>
                  <a:cubicBezTo>
                    <a:pt x="197" y="158"/>
                    <a:pt x="194" y="155"/>
                    <a:pt x="191" y="153"/>
                  </a:cubicBezTo>
                  <a:cubicBezTo>
                    <a:pt x="199" y="100"/>
                    <a:pt x="199" y="100"/>
                    <a:pt x="199" y="100"/>
                  </a:cubicBezTo>
                  <a:cubicBezTo>
                    <a:pt x="200" y="99"/>
                    <a:pt x="200" y="98"/>
                    <a:pt x="200" y="97"/>
                  </a:cubicBezTo>
                  <a:cubicBezTo>
                    <a:pt x="200" y="92"/>
                    <a:pt x="195" y="87"/>
                    <a:pt x="190" y="87"/>
                  </a:cubicBezTo>
                  <a:close/>
                  <a:moveTo>
                    <a:pt x="171" y="0"/>
                  </a:moveTo>
                  <a:cubicBezTo>
                    <a:pt x="179" y="0"/>
                    <a:pt x="185" y="7"/>
                    <a:pt x="185" y="15"/>
                  </a:cubicBezTo>
                  <a:cubicBezTo>
                    <a:pt x="185" y="23"/>
                    <a:pt x="179" y="29"/>
                    <a:pt x="171" y="29"/>
                  </a:cubicBezTo>
                  <a:cubicBezTo>
                    <a:pt x="163" y="29"/>
                    <a:pt x="156" y="23"/>
                    <a:pt x="156" y="15"/>
                  </a:cubicBezTo>
                  <a:cubicBezTo>
                    <a:pt x="156" y="7"/>
                    <a:pt x="163" y="0"/>
                    <a:pt x="171" y="0"/>
                  </a:cubicBezTo>
                  <a:close/>
                </a:path>
              </a:pathLst>
            </a:custGeom>
            <a:solidFill>
              <a:schemeClr val="bg1"/>
            </a:solidFill>
            <a:ln>
              <a:noFill/>
            </a:ln>
            <a:extLst/>
          </p:spPr>
          <p:txBody>
            <a:bodyPr vert="horz" wrap="square" lIns="91427" tIns="45713" rIns="91427" bIns="45713" numCol="1" anchor="t" anchorCtr="0" compatLnSpc="1">
              <a:prstTxWarp prst="textNoShape">
                <a:avLst/>
              </a:prstTxWarp>
            </a:bodyPr>
            <a:lstStyle/>
            <a:p>
              <a:pPr defTabSz="932563">
                <a:lnSpc>
                  <a:spcPct val="90000"/>
                </a:lnSpc>
              </a:pPr>
              <a:endParaRPr lang="en-US">
                <a:solidFill>
                  <a:schemeClr val="accent2"/>
                </a:solidFill>
                <a:latin typeface="Segoe UI"/>
              </a:endParaRPr>
            </a:p>
          </p:txBody>
        </p:sp>
      </p:grpSp>
      <p:cxnSp>
        <p:nvCxnSpPr>
          <p:cNvPr id="49" name="Straight Arrow Connector 48"/>
          <p:cNvCxnSpPr/>
          <p:nvPr/>
        </p:nvCxnSpPr>
        <p:spPr>
          <a:xfrm rot="16200000" flipV="1">
            <a:off x="7733523" y="1678642"/>
            <a:ext cx="627035" cy="2743200"/>
          </a:xfrm>
          <a:prstGeom prst="bentConnector2">
            <a:avLst/>
          </a:prstGeom>
          <a:noFill/>
          <a:ln w="3175" cap="flat">
            <a:solidFill>
              <a:schemeClr val="tx1"/>
            </a:solidFill>
            <a:prstDash val="solid"/>
            <a:miter lim="800000"/>
            <a:headEnd type="triangle" w="lg" len="med"/>
            <a:tailEnd type="none" w="lg" len="sm"/>
          </a:ln>
          <a:extLst>
            <a:ext uri="{909E8E84-426E-40DD-AFC4-6F175D3DCCD1}">
              <a14:hiddenFill xmlns:a14="http://schemas.microsoft.com/office/drawing/2010/main">
                <a:solidFill>
                  <a:srgbClr val="FFFFFF"/>
                </a:solidFill>
              </a14:hiddenFill>
            </a:ext>
          </a:extLst>
        </p:spPr>
      </p:cxnSp>
      <p:cxnSp>
        <p:nvCxnSpPr>
          <p:cNvPr id="59" name="Straight Arrow Connector 48"/>
          <p:cNvCxnSpPr/>
          <p:nvPr/>
        </p:nvCxnSpPr>
        <p:spPr>
          <a:xfrm rot="5400000">
            <a:off x="7733523" y="4327769"/>
            <a:ext cx="627035" cy="2743200"/>
          </a:xfrm>
          <a:prstGeom prst="bentConnector2">
            <a:avLst/>
          </a:prstGeom>
          <a:noFill/>
          <a:ln w="3175" cap="flat">
            <a:solidFill>
              <a:schemeClr val="tx1"/>
            </a:solidFill>
            <a:prstDash val="solid"/>
            <a:miter lim="800000"/>
            <a:headEnd type="triangle" w="lg" len="med"/>
            <a:tailEnd type="none" w="lg" len="sm"/>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2259843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60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300"/>
                                        <p:tgtEl>
                                          <p:spTgt spid="49"/>
                                        </p:tgtEl>
                                      </p:cBhvr>
                                    </p:animEffect>
                                  </p:childTnLst>
                                </p:cTn>
                              </p:par>
                              <p:par>
                                <p:cTn id="16" presetID="22" presetClass="entr" presetSubtype="8" fill="hold" nodeType="withEffect">
                                  <p:stCondLst>
                                    <p:cond delay="60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300"/>
                                        <p:tgtEl>
                                          <p:spTgt spid="59"/>
                                        </p:tgtEl>
                                      </p:cBhvr>
                                    </p:animEffect>
                                  </p:childTnLst>
                                </p:cTn>
                              </p:par>
                              <p:par>
                                <p:cTn id="19" presetID="2" presetClass="entr" presetSubtype="2" decel="100000" fill="hold" nodeType="withEffect">
                                  <p:stCondLst>
                                    <p:cond delay="6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Containers</a:t>
            </a:r>
            <a:br>
              <a:rPr lang="en-US" sz="4800" dirty="0"/>
            </a:br>
            <a:r>
              <a:rPr lang="en-US" sz="3600" spc="-40" dirty="0">
                <a:gradFill>
                  <a:gsLst>
                    <a:gs pos="38614">
                      <a:schemeClr val="tx1"/>
                    </a:gs>
                    <a:gs pos="85000">
                      <a:schemeClr val="tx1"/>
                    </a:gs>
                  </a:gsLst>
                  <a:lin ang="5400000" scaled="0"/>
                </a:gradFill>
              </a:rPr>
              <a:t>Isolated runtime environment for hosted applications</a:t>
            </a:r>
          </a:p>
        </p:txBody>
      </p:sp>
      <p:sp>
        <p:nvSpPr>
          <p:cNvPr id="645" name="Rectangle 644"/>
          <p:cNvSpPr/>
          <p:nvPr/>
        </p:nvSpPr>
        <p:spPr>
          <a:xfrm>
            <a:off x="274638" y="2125662"/>
            <a:ext cx="3108960" cy="4275016"/>
          </a:xfrm>
          <a:prstGeom prst="rect">
            <a:avLst/>
          </a:prstGeom>
          <a:noFill/>
          <a:ln w="12700" cap="flat" cmpd="sng" algn="ctr">
            <a:noFill/>
            <a:prstDash val="solid"/>
            <a:miter lim="800000"/>
          </a:ln>
          <a:effectLst/>
        </p:spPr>
        <p:txBody>
          <a:bodyPr wrap="square" lIns="182880" tIns="146304" rIns="182880" bIns="146304"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471494" rtl="0" eaLnBrk="1" fontAlgn="auto" latinLnBrk="0" hangingPunct="1">
              <a:lnSpc>
                <a:spcPct val="90000"/>
              </a:lnSpc>
              <a:spcBef>
                <a:spcPts val="1500"/>
              </a:spcBef>
              <a:spcAft>
                <a:spcPts val="0"/>
              </a:spcAft>
              <a:buClr>
                <a:srgbClr val="EFEFEF"/>
              </a:buClr>
              <a:buSzTx/>
              <a:buFontTx/>
              <a:buNone/>
              <a:tabLst/>
              <a:defRPr/>
            </a:pPr>
            <a:r>
              <a:rPr kumimoji="0" lang="en-US" sz="2400" b="1" i="0" u="none" strike="noStrike" kern="1200" cap="none" spc="0" normalizeH="0" baseline="0" noProof="0" dirty="0">
                <a:ln>
                  <a:noFill/>
                </a:ln>
                <a:gradFill>
                  <a:gsLst>
                    <a:gs pos="87129">
                      <a:schemeClr val="accent2"/>
                    </a:gs>
                    <a:gs pos="75248">
                      <a:schemeClr val="accent2"/>
                    </a:gs>
                  </a:gsLst>
                  <a:lin ang="5400000" scaled="0"/>
                </a:gradFill>
                <a:effectLst/>
                <a:uLnTx/>
                <a:uFillTx/>
                <a:latin typeface="+mj-lt"/>
                <a:ea typeface="+mn-ea"/>
                <a:cs typeface="Segoe UI" pitchFamily="34" charset="0"/>
              </a:rPr>
              <a:t>Dependencies</a:t>
            </a:r>
          </a:p>
          <a:p>
            <a:pPr marL="0" marR="0" lvl="1" indent="0" algn="l" defTabSz="471494" rtl="0" eaLnBrk="1" fontAlgn="auto" latinLnBrk="0" hangingPunct="1">
              <a:lnSpc>
                <a:spcPct val="90000"/>
              </a:lnSpc>
              <a:spcBef>
                <a:spcPts val="200"/>
              </a:spcBef>
              <a:spcAft>
                <a:spcPts val="0"/>
              </a:spcAft>
              <a:buClr>
                <a:srgbClr val="EFEFEF"/>
              </a:buClr>
              <a:buSzTx/>
              <a:buFontTx/>
              <a:buNone/>
              <a:tabLst/>
              <a:defRPr/>
            </a:pPr>
            <a:r>
              <a:rPr kumimoji="0" lang="en-US" sz="1400" b="0" i="0" u="none" strike="noStrike" kern="1200" cap="none" spc="0" normalizeH="0" baseline="0" noProof="0" dirty="0">
                <a:ln>
                  <a:noFill/>
                </a:ln>
                <a:gradFill>
                  <a:gsLst>
                    <a:gs pos="75248">
                      <a:schemeClr val="tx1"/>
                    </a:gs>
                    <a:gs pos="52475">
                      <a:schemeClr val="tx1"/>
                    </a:gs>
                  </a:gsLst>
                  <a:lin ang="5400000" scaled="0"/>
                </a:gradFill>
                <a:effectLst/>
                <a:uLnTx/>
                <a:uFillTx/>
                <a:latin typeface="Segoe UI"/>
                <a:ea typeface="+mn-ea"/>
                <a:cs typeface="Segoe UI" pitchFamily="34" charset="0"/>
              </a:rPr>
              <a:t>Every application has its own dependencies which includes both software (services, libraries) and hardware (CPU, memory, storage)</a:t>
            </a:r>
          </a:p>
          <a:p>
            <a:pPr marL="0" marR="0" lvl="1" indent="0" algn="l" defTabSz="471494" rtl="0" eaLnBrk="1" fontAlgn="auto" latinLnBrk="0" hangingPunct="1">
              <a:lnSpc>
                <a:spcPct val="90000"/>
              </a:lnSpc>
              <a:spcBef>
                <a:spcPts val="1500"/>
              </a:spcBef>
              <a:spcAft>
                <a:spcPts val="0"/>
              </a:spcAft>
              <a:buClr>
                <a:srgbClr val="EFEFEF"/>
              </a:buClr>
              <a:buSzTx/>
              <a:buFontTx/>
              <a:buNone/>
              <a:tabLst/>
              <a:defRPr/>
            </a:pPr>
            <a:r>
              <a:rPr kumimoji="0" lang="en-US" sz="2400" b="1" i="0" u="none" strike="noStrike" kern="1200" cap="none" spc="0" normalizeH="0" baseline="0" noProof="0" dirty="0">
                <a:ln>
                  <a:noFill/>
                </a:ln>
                <a:gradFill>
                  <a:gsLst>
                    <a:gs pos="87129">
                      <a:schemeClr val="accent2"/>
                    </a:gs>
                    <a:gs pos="75248">
                      <a:schemeClr val="accent2"/>
                    </a:gs>
                  </a:gsLst>
                  <a:lin ang="5400000" scaled="0"/>
                </a:gradFill>
                <a:effectLst/>
                <a:uLnTx/>
                <a:uFillTx/>
                <a:latin typeface="+mj-lt"/>
                <a:ea typeface="+mn-ea"/>
                <a:cs typeface="Segoe UI" pitchFamily="34" charset="0"/>
              </a:rPr>
              <a:t>Virtualization</a:t>
            </a:r>
          </a:p>
          <a:p>
            <a:pPr marL="0" marR="0" lvl="1" indent="0" algn="l" defTabSz="471494" rtl="0" eaLnBrk="1" fontAlgn="auto" latinLnBrk="0" hangingPunct="1">
              <a:lnSpc>
                <a:spcPct val="90000"/>
              </a:lnSpc>
              <a:spcBef>
                <a:spcPts val="200"/>
              </a:spcBef>
              <a:spcAft>
                <a:spcPts val="0"/>
              </a:spcAft>
              <a:buClr>
                <a:srgbClr val="EFEFEF"/>
              </a:buClr>
              <a:buSzTx/>
              <a:buFontTx/>
              <a:buNone/>
              <a:tabLst/>
              <a:defRPr/>
            </a:pPr>
            <a:r>
              <a:rPr kumimoji="0" lang="en-US" sz="1400" b="0" i="0" u="none" strike="noStrike" kern="1200" cap="none" spc="0" normalizeH="0" baseline="0" noProof="0" dirty="0">
                <a:ln>
                  <a:noFill/>
                </a:ln>
                <a:gradFill>
                  <a:gsLst>
                    <a:gs pos="75248">
                      <a:schemeClr val="tx1"/>
                    </a:gs>
                    <a:gs pos="52475">
                      <a:schemeClr val="tx1"/>
                    </a:gs>
                  </a:gsLst>
                  <a:lin ang="5400000" scaled="0"/>
                </a:gradFill>
                <a:effectLst/>
                <a:uLnTx/>
                <a:uFillTx/>
                <a:latin typeface="Segoe UI"/>
                <a:ea typeface="+mn-ea"/>
                <a:cs typeface="Segoe UI" pitchFamily="34" charset="0"/>
              </a:rPr>
              <a:t>Container engine is a light weight virtualization mechanism which isolates these dependencies per each application by packaging them into virtual containers</a:t>
            </a:r>
          </a:p>
          <a:p>
            <a:pPr marL="0" marR="0" lvl="1" indent="0" algn="l" defTabSz="471494" rtl="0" eaLnBrk="1" fontAlgn="auto" latinLnBrk="0" hangingPunct="1">
              <a:lnSpc>
                <a:spcPct val="90000"/>
              </a:lnSpc>
              <a:spcBef>
                <a:spcPts val="1500"/>
              </a:spcBef>
              <a:spcAft>
                <a:spcPts val="0"/>
              </a:spcAft>
              <a:buClr>
                <a:srgbClr val="EFEFEF"/>
              </a:buClr>
              <a:buSzTx/>
              <a:buFontTx/>
              <a:buNone/>
              <a:tabLst/>
              <a:defRPr/>
            </a:pPr>
            <a:r>
              <a:rPr kumimoji="0" lang="en-US" sz="2400" b="1" i="0" u="none" strike="noStrike" kern="1200" cap="none" spc="0" normalizeH="0" baseline="0" noProof="0" dirty="0">
                <a:ln>
                  <a:noFill/>
                </a:ln>
                <a:gradFill>
                  <a:gsLst>
                    <a:gs pos="87129">
                      <a:schemeClr val="accent2"/>
                    </a:gs>
                    <a:gs pos="75248">
                      <a:schemeClr val="accent2"/>
                    </a:gs>
                  </a:gsLst>
                  <a:lin ang="5400000" scaled="0"/>
                </a:gradFill>
                <a:effectLst/>
                <a:uLnTx/>
                <a:uFillTx/>
                <a:latin typeface="+mj-lt"/>
                <a:ea typeface="+mn-ea"/>
                <a:cs typeface="Segoe UI" pitchFamily="34" charset="0"/>
              </a:rPr>
              <a:t>Shared host OS</a:t>
            </a:r>
          </a:p>
          <a:p>
            <a:pPr marL="0" marR="0" lvl="1" indent="0" algn="l" defTabSz="471494" rtl="0" eaLnBrk="1" fontAlgn="auto" latinLnBrk="0" hangingPunct="1">
              <a:lnSpc>
                <a:spcPct val="90000"/>
              </a:lnSpc>
              <a:spcBef>
                <a:spcPts val="200"/>
              </a:spcBef>
              <a:spcAft>
                <a:spcPts val="0"/>
              </a:spcAft>
              <a:buClr>
                <a:srgbClr val="EFEFEF"/>
              </a:buClr>
              <a:buSzTx/>
              <a:buFontTx/>
              <a:buNone/>
              <a:tabLst/>
              <a:defRPr/>
            </a:pPr>
            <a:r>
              <a:rPr kumimoji="0" lang="en-US" sz="1400" b="0" i="0" u="none" strike="noStrike" kern="1200" cap="none" spc="0" normalizeH="0" baseline="0" noProof="0" dirty="0">
                <a:ln>
                  <a:noFill/>
                </a:ln>
                <a:gradFill>
                  <a:gsLst>
                    <a:gs pos="75248">
                      <a:schemeClr val="tx1"/>
                    </a:gs>
                    <a:gs pos="52475">
                      <a:schemeClr val="tx1"/>
                    </a:gs>
                  </a:gsLst>
                  <a:lin ang="5400000" scaled="0"/>
                </a:gradFill>
                <a:effectLst/>
                <a:uLnTx/>
                <a:uFillTx/>
                <a:latin typeface="Segoe UI"/>
                <a:ea typeface="+mn-ea"/>
                <a:cs typeface="Segoe UI" pitchFamily="34" charset="0"/>
              </a:rPr>
              <a:t>Container runs as an isolated process in user space on the host OS, sharing the kernel with other containers</a:t>
            </a:r>
          </a:p>
        </p:txBody>
      </p:sp>
      <p:sp>
        <p:nvSpPr>
          <p:cNvPr id="14" name="Rectangle 13"/>
          <p:cNvSpPr/>
          <p:nvPr/>
        </p:nvSpPr>
        <p:spPr>
          <a:xfrm>
            <a:off x="3475831" y="2125662"/>
            <a:ext cx="3108960" cy="2755113"/>
          </a:xfrm>
          <a:prstGeom prst="rect">
            <a:avLst/>
          </a:prstGeom>
          <a:noFill/>
          <a:ln w="12700" cap="flat" cmpd="sng" algn="ctr">
            <a:noFill/>
            <a:prstDash val="solid"/>
            <a:miter lim="800000"/>
          </a:ln>
          <a:effectLst/>
        </p:spPr>
        <p:txBody>
          <a:bodyPr wrap="square" lIns="182880" tIns="146304" rIns="182880" bIns="146304"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471494" rtl="0" eaLnBrk="1" fontAlgn="auto" latinLnBrk="0" hangingPunct="1">
              <a:lnSpc>
                <a:spcPct val="90000"/>
              </a:lnSpc>
              <a:spcBef>
                <a:spcPts val="1500"/>
              </a:spcBef>
              <a:spcAft>
                <a:spcPts val="0"/>
              </a:spcAft>
              <a:buClr>
                <a:srgbClr val="EFEFEF"/>
              </a:buClr>
              <a:buSzTx/>
              <a:buFontTx/>
              <a:buNone/>
              <a:tabLst/>
              <a:defRPr/>
            </a:pPr>
            <a:r>
              <a:rPr kumimoji="0" lang="en-US" sz="2400" b="1" i="0" u="none" strike="noStrike" kern="1200" cap="none" spc="0" normalizeH="0" baseline="0" noProof="0" dirty="0">
                <a:ln>
                  <a:noFill/>
                </a:ln>
                <a:gradFill>
                  <a:gsLst>
                    <a:gs pos="87129">
                      <a:schemeClr val="accent2"/>
                    </a:gs>
                    <a:gs pos="75248">
                      <a:schemeClr val="accent2"/>
                    </a:gs>
                  </a:gsLst>
                  <a:lin ang="5400000" scaled="0"/>
                </a:gradFill>
                <a:effectLst/>
                <a:uLnTx/>
                <a:uFillTx/>
                <a:latin typeface="+mj-lt"/>
                <a:ea typeface="+mn-ea"/>
                <a:cs typeface="Segoe UI" pitchFamily="34" charset="0"/>
              </a:rPr>
              <a:t>Flexible</a:t>
            </a:r>
          </a:p>
          <a:p>
            <a:pPr marL="0" marR="0" lvl="1" indent="0" algn="l" defTabSz="471494" rtl="0" eaLnBrk="1" fontAlgn="auto" latinLnBrk="0" hangingPunct="1">
              <a:lnSpc>
                <a:spcPct val="90000"/>
              </a:lnSpc>
              <a:spcBef>
                <a:spcPts val="200"/>
              </a:spcBef>
              <a:spcAft>
                <a:spcPts val="0"/>
              </a:spcAft>
              <a:buClr>
                <a:srgbClr val="EFEFEF"/>
              </a:buClr>
              <a:buSzTx/>
              <a:buFontTx/>
              <a:buNone/>
              <a:tabLst/>
              <a:defRPr/>
            </a:pPr>
            <a:r>
              <a:rPr kumimoji="0" lang="en-US" sz="1400" b="0" i="0" u="none" strike="noStrike" kern="1200" cap="none" spc="0" normalizeH="0" baseline="0" noProof="0" dirty="0">
                <a:ln>
                  <a:noFill/>
                </a:ln>
                <a:gradFill>
                  <a:gsLst>
                    <a:gs pos="75248">
                      <a:schemeClr val="tx1"/>
                    </a:gs>
                    <a:gs pos="52475">
                      <a:schemeClr val="tx1"/>
                    </a:gs>
                  </a:gsLst>
                  <a:lin ang="5400000" scaled="0"/>
                </a:gradFill>
                <a:effectLst/>
                <a:uLnTx/>
                <a:uFillTx/>
                <a:latin typeface="Segoe UI"/>
                <a:ea typeface="+mn-ea"/>
                <a:cs typeface="Segoe UI" pitchFamily="34" charset="0"/>
              </a:rPr>
              <a:t>Differences in underlying OS and infrastructure are abstracted away, streamlining “deploy anywhere” approach</a:t>
            </a:r>
          </a:p>
          <a:p>
            <a:pPr marL="0" marR="0" lvl="1" indent="0" algn="l" defTabSz="471494" rtl="0" eaLnBrk="1" fontAlgn="auto" latinLnBrk="0" hangingPunct="1">
              <a:lnSpc>
                <a:spcPct val="90000"/>
              </a:lnSpc>
              <a:spcBef>
                <a:spcPts val="1500"/>
              </a:spcBef>
              <a:spcAft>
                <a:spcPts val="0"/>
              </a:spcAft>
              <a:buClr>
                <a:srgbClr val="EFEFEF"/>
              </a:buClr>
              <a:buSzTx/>
              <a:buFontTx/>
              <a:buNone/>
              <a:tabLst/>
              <a:defRPr/>
            </a:pPr>
            <a:r>
              <a:rPr kumimoji="0" lang="en-US" sz="2400" b="1" i="0" u="none" strike="noStrike" kern="1200" cap="none" spc="0" normalizeH="0" baseline="0" noProof="0" dirty="0">
                <a:ln>
                  <a:noFill/>
                </a:ln>
                <a:gradFill>
                  <a:gsLst>
                    <a:gs pos="87129">
                      <a:schemeClr val="accent2"/>
                    </a:gs>
                    <a:gs pos="75248">
                      <a:schemeClr val="accent2"/>
                    </a:gs>
                  </a:gsLst>
                  <a:lin ang="5400000" scaled="0"/>
                </a:gradFill>
                <a:effectLst/>
                <a:uLnTx/>
                <a:uFillTx/>
                <a:latin typeface="+mj-lt"/>
                <a:ea typeface="+mn-ea"/>
                <a:cs typeface="Segoe UI" pitchFamily="34" charset="0"/>
              </a:rPr>
              <a:t>Fast</a:t>
            </a:r>
          </a:p>
          <a:p>
            <a:pPr marL="0" marR="0" lvl="1" indent="0" algn="l" defTabSz="471494" rtl="0" eaLnBrk="1" fontAlgn="auto" latinLnBrk="0" hangingPunct="1">
              <a:lnSpc>
                <a:spcPct val="90000"/>
              </a:lnSpc>
              <a:spcBef>
                <a:spcPts val="200"/>
              </a:spcBef>
              <a:spcAft>
                <a:spcPts val="0"/>
              </a:spcAft>
              <a:buClr>
                <a:srgbClr val="EFEFEF"/>
              </a:buClr>
              <a:buSzTx/>
              <a:buFontTx/>
              <a:buNone/>
              <a:tabLst/>
              <a:defRPr/>
            </a:pPr>
            <a:r>
              <a:rPr kumimoji="0" lang="en-US" sz="1400" b="0" i="0" u="none" strike="noStrike" kern="1200" cap="none" spc="0" normalizeH="0" baseline="0" noProof="0" dirty="0">
                <a:ln>
                  <a:noFill/>
                </a:ln>
                <a:gradFill>
                  <a:gsLst>
                    <a:gs pos="75248">
                      <a:schemeClr val="tx1"/>
                    </a:gs>
                    <a:gs pos="52475">
                      <a:schemeClr val="tx1"/>
                    </a:gs>
                  </a:gsLst>
                  <a:lin ang="5400000" scaled="0"/>
                </a:gradFill>
                <a:effectLst/>
                <a:uLnTx/>
                <a:uFillTx/>
                <a:latin typeface="Segoe UI"/>
                <a:ea typeface="+mn-ea"/>
                <a:cs typeface="Segoe UI" pitchFamily="34" charset="0"/>
              </a:rPr>
              <a:t>Containers can be created almost instantly, enabling rapid scale-up and scale-down in response to changes in demand</a:t>
            </a:r>
          </a:p>
        </p:txBody>
      </p:sp>
      <p:grpSp>
        <p:nvGrpSpPr>
          <p:cNvPr id="3" name="Group 2"/>
          <p:cNvGrpSpPr/>
          <p:nvPr/>
        </p:nvGrpSpPr>
        <p:grpSpPr>
          <a:xfrm>
            <a:off x="6675438" y="1523847"/>
            <a:ext cx="5303520" cy="4990935"/>
            <a:chOff x="6675438" y="1523847"/>
            <a:chExt cx="5303520" cy="4990935"/>
          </a:xfrm>
        </p:grpSpPr>
        <p:sp>
          <p:nvSpPr>
            <p:cNvPr id="9" name="TextBox 8"/>
            <p:cNvSpPr txBox="1"/>
            <p:nvPr/>
          </p:nvSpPr>
          <p:spPr>
            <a:xfrm>
              <a:off x="9871917" y="1523847"/>
              <a:ext cx="1419247" cy="461665"/>
            </a:xfrm>
            <a:prstGeom prst="rect">
              <a:avLst/>
            </a:prstGeom>
            <a:noFill/>
          </p:spPr>
          <p:txBody>
            <a:bodyPr wrap="none" lIns="182854" tIns="91440" rIns="182854" bIns="91440" rtlCol="0">
              <a:spAutoFit/>
            </a:body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5941">
                        <a:schemeClr val="accent2"/>
                      </a:gs>
                      <a:gs pos="17699">
                        <a:schemeClr val="accent2"/>
                      </a:gs>
                    </a:gsLst>
                    <a:lin ang="5400000" scaled="0"/>
                  </a:gradFill>
                  <a:effectLst/>
                  <a:uLnTx/>
                  <a:uFillTx/>
                  <a:latin typeface="+mj-lt"/>
                  <a:ea typeface="MS PGothic" pitchFamily="34" charset="-128"/>
                  <a:cs typeface="Segoe UI" pitchFamily="34" charset="0"/>
                </a:rPr>
                <a:t>Container</a:t>
              </a:r>
            </a:p>
          </p:txBody>
        </p:sp>
        <p:sp>
          <p:nvSpPr>
            <p:cNvPr id="10" name="Rectangle 9"/>
            <p:cNvSpPr/>
            <p:nvPr/>
          </p:nvSpPr>
          <p:spPr bwMode="auto">
            <a:xfrm>
              <a:off x="6675438" y="2125662"/>
              <a:ext cx="5303520" cy="43891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Rectangle 10"/>
            <p:cNvSpPr/>
            <p:nvPr/>
          </p:nvSpPr>
          <p:spPr bwMode="auto">
            <a:xfrm>
              <a:off x="6856562" y="2312115"/>
              <a:ext cx="2423160" cy="18288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App A</a:t>
              </a:r>
              <a:b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b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Bins/libraries</a:t>
              </a:r>
            </a:p>
          </p:txBody>
        </p:sp>
        <p:sp>
          <p:nvSpPr>
            <p:cNvPr id="12" name="Rectangle 11"/>
            <p:cNvSpPr/>
            <p:nvPr/>
          </p:nvSpPr>
          <p:spPr bwMode="auto">
            <a:xfrm>
              <a:off x="9371163" y="2312115"/>
              <a:ext cx="2423160" cy="1828800"/>
            </a:xfrm>
            <a:prstGeom prst="rect">
              <a:avLst/>
            </a:prstGeom>
            <a:solidFill>
              <a:schemeClr val="bg2"/>
            </a:solidFill>
            <a:ln w="44450" cap="sq">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rPr>
                <a:t>App B</a:t>
              </a:r>
              <a:br>
                <a:rPr kumimoji="0" lang="en-US" sz="2800" b="0"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rPr>
              </a:br>
              <a:r>
                <a:rPr kumimoji="0" lang="en-US" sz="2000" b="1"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rPr>
                <a:t>Bins/libraries</a:t>
              </a:r>
            </a:p>
          </p:txBody>
        </p:sp>
        <p:sp>
          <p:nvSpPr>
            <p:cNvPr id="17" name="Rectangle 16"/>
            <p:cNvSpPr/>
            <p:nvPr/>
          </p:nvSpPr>
          <p:spPr bwMode="auto">
            <a:xfrm>
              <a:off x="6856563" y="4232355"/>
              <a:ext cx="4937760" cy="640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Container management stack</a:t>
              </a:r>
            </a:p>
          </p:txBody>
        </p:sp>
        <p:sp>
          <p:nvSpPr>
            <p:cNvPr id="18" name="Rectangle 17"/>
            <p:cNvSpPr/>
            <p:nvPr/>
          </p:nvSpPr>
          <p:spPr bwMode="auto">
            <a:xfrm>
              <a:off x="6856563" y="4963875"/>
              <a:ext cx="4937760" cy="6400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Host OS with container support</a:t>
              </a:r>
            </a:p>
          </p:txBody>
        </p:sp>
        <p:sp>
          <p:nvSpPr>
            <p:cNvPr id="19" name="Rectangle 18"/>
            <p:cNvSpPr/>
            <p:nvPr/>
          </p:nvSpPr>
          <p:spPr bwMode="auto">
            <a:xfrm>
              <a:off x="6858318" y="5691822"/>
              <a:ext cx="493776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Server</a:t>
              </a:r>
            </a:p>
          </p:txBody>
        </p:sp>
        <p:sp>
          <p:nvSpPr>
            <p:cNvPr id="15" name="Freeform 5"/>
            <p:cNvSpPr>
              <a:spLocks/>
            </p:cNvSpPr>
            <p:nvPr/>
          </p:nvSpPr>
          <p:spPr bwMode="auto">
            <a:xfrm rot="16200000" flipH="1">
              <a:off x="10503370" y="858771"/>
              <a:ext cx="158750" cy="2423161"/>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31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374783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45">
                                            <p:txEl>
                                              <p:pRg st="0" end="0"/>
                                            </p:txEl>
                                          </p:spTgt>
                                        </p:tgtEl>
                                        <p:attrNameLst>
                                          <p:attrName>style.visibility</p:attrName>
                                        </p:attrNameLst>
                                      </p:cBhvr>
                                      <p:to>
                                        <p:strVal val="visible"/>
                                      </p:to>
                                    </p:set>
                                    <p:anim calcmode="lin" valueType="num">
                                      <p:cBhvr additive="base">
                                        <p:cTn id="7" dur="500" fill="hold"/>
                                        <p:tgtEl>
                                          <p:spTgt spid="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645">
                                            <p:txEl>
                                              <p:pRg st="1" end="1"/>
                                            </p:txEl>
                                          </p:spTgt>
                                        </p:tgtEl>
                                        <p:attrNameLst>
                                          <p:attrName>style.visibility</p:attrName>
                                        </p:attrNameLst>
                                      </p:cBhvr>
                                      <p:to>
                                        <p:strVal val="visible"/>
                                      </p:to>
                                    </p:set>
                                    <p:anim calcmode="lin" valueType="num">
                                      <p:cBhvr additive="base">
                                        <p:cTn id="11" dur="500" fill="hold"/>
                                        <p:tgtEl>
                                          <p:spTgt spid="6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nodeType="clickEffect">
                                  <p:stCondLst>
                                    <p:cond delay="0"/>
                                  </p:stCondLst>
                                  <p:childTnLst>
                                    <p:set>
                                      <p:cBhvr>
                                        <p:cTn id="20" dur="1" fill="hold">
                                          <p:stCondLst>
                                            <p:cond delay="0"/>
                                          </p:stCondLst>
                                        </p:cTn>
                                        <p:tgtEl>
                                          <p:spTgt spid="645">
                                            <p:txEl>
                                              <p:pRg st="2" end="2"/>
                                            </p:txEl>
                                          </p:spTgt>
                                        </p:tgtEl>
                                        <p:attrNameLst>
                                          <p:attrName>style.visibility</p:attrName>
                                        </p:attrNameLst>
                                      </p:cBhvr>
                                      <p:to>
                                        <p:strVal val="visible"/>
                                      </p:to>
                                    </p:set>
                                    <p:anim calcmode="lin" valueType="num">
                                      <p:cBhvr additive="base">
                                        <p:cTn id="21" dur="500" fill="hold"/>
                                        <p:tgtEl>
                                          <p:spTgt spid="64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0"/>
                                  </p:stCondLst>
                                  <p:childTnLst>
                                    <p:set>
                                      <p:cBhvr>
                                        <p:cTn id="24" dur="1" fill="hold">
                                          <p:stCondLst>
                                            <p:cond delay="0"/>
                                          </p:stCondLst>
                                        </p:cTn>
                                        <p:tgtEl>
                                          <p:spTgt spid="645">
                                            <p:txEl>
                                              <p:pRg st="3" end="3"/>
                                            </p:txEl>
                                          </p:spTgt>
                                        </p:tgtEl>
                                        <p:attrNameLst>
                                          <p:attrName>style.visibility</p:attrName>
                                        </p:attrNameLst>
                                      </p:cBhvr>
                                      <p:to>
                                        <p:strVal val="visible"/>
                                      </p:to>
                                    </p:set>
                                    <p:anim calcmode="lin" valueType="num">
                                      <p:cBhvr additive="base">
                                        <p:cTn id="25" dur="500" fill="hold"/>
                                        <p:tgtEl>
                                          <p:spTgt spid="64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nodeType="clickEffect">
                                  <p:stCondLst>
                                    <p:cond delay="0"/>
                                  </p:stCondLst>
                                  <p:childTnLst>
                                    <p:set>
                                      <p:cBhvr>
                                        <p:cTn id="30" dur="1" fill="hold">
                                          <p:stCondLst>
                                            <p:cond delay="0"/>
                                          </p:stCondLst>
                                        </p:cTn>
                                        <p:tgtEl>
                                          <p:spTgt spid="645">
                                            <p:txEl>
                                              <p:pRg st="4" end="4"/>
                                            </p:txEl>
                                          </p:spTgt>
                                        </p:tgtEl>
                                        <p:attrNameLst>
                                          <p:attrName>style.visibility</p:attrName>
                                        </p:attrNameLst>
                                      </p:cBhvr>
                                      <p:to>
                                        <p:strVal val="visible"/>
                                      </p:to>
                                    </p:set>
                                    <p:anim calcmode="lin" valueType="num">
                                      <p:cBhvr additive="base">
                                        <p:cTn id="31" dur="500" fill="hold"/>
                                        <p:tgtEl>
                                          <p:spTgt spid="64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645">
                                            <p:txEl>
                                              <p:pRg st="5" end="5"/>
                                            </p:txEl>
                                          </p:spTgt>
                                        </p:tgtEl>
                                        <p:attrNameLst>
                                          <p:attrName>style.visibility</p:attrName>
                                        </p:attrNameLst>
                                      </p:cBhvr>
                                      <p:to>
                                        <p:strVal val="visible"/>
                                      </p:to>
                                    </p:set>
                                    <p:anim calcmode="lin" valueType="num">
                                      <p:cBhvr additive="base">
                                        <p:cTn id="35" dur="500" fill="hold"/>
                                        <p:tgtEl>
                                          <p:spTgt spid="64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decel="10000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decel="100000"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75832" y="2125662"/>
            <a:ext cx="2743199" cy="3313728"/>
          </a:xfrm>
          <a:prstGeom prst="rect">
            <a:avLst/>
          </a:prstGeom>
          <a:noFill/>
          <a:ln w="12700" cap="flat" cmpd="sng" algn="ctr">
            <a:noFill/>
            <a:prstDash val="solid"/>
            <a:miter lim="800000"/>
          </a:ln>
          <a:effectLst/>
        </p:spPr>
        <p:txBody>
          <a:bodyPr wrap="square" lIns="182880" tIns="146304" rIns="182880" bIns="146304" rtlCol="0" anchor="t">
            <a:spAutoFit/>
          </a:bodyPr>
          <a:lstStyle/>
          <a:p>
            <a:pPr marL="0" marR="0" lvl="1" indent="0" defTabSz="471494" eaLnBrk="1" fontAlgn="auto" latinLnBrk="0" hangingPunct="1">
              <a:lnSpc>
                <a:spcPct val="90000"/>
              </a:lnSpc>
              <a:spcBef>
                <a:spcPts val="2400"/>
              </a:spcBef>
              <a:spcAft>
                <a:spcPts val="0"/>
              </a:spcAft>
              <a:buClr>
                <a:srgbClr val="EFEFEF"/>
              </a:buClr>
              <a:buSzTx/>
              <a:buFontTx/>
              <a:buNone/>
              <a:tabLst/>
              <a:defRPr/>
            </a:pPr>
            <a:r>
              <a:rPr kumimoji="0" lang="en-US" sz="2400" b="1" i="0" u="none" strike="noStrike" kern="0" cap="none" spc="0" normalizeH="0" baseline="0" noProof="0" dirty="0">
                <a:ln>
                  <a:noFill/>
                </a:ln>
                <a:gradFill>
                  <a:gsLst>
                    <a:gs pos="87129">
                      <a:schemeClr val="accent2"/>
                    </a:gs>
                    <a:gs pos="75248">
                      <a:schemeClr val="accent2"/>
                    </a:gs>
                  </a:gsLst>
                  <a:lin ang="5400000" scaled="0"/>
                </a:gradFill>
                <a:effectLst/>
                <a:uLnTx/>
                <a:uFillTx/>
                <a:latin typeface="+mj-lt"/>
                <a:cs typeface="Segoe UI" pitchFamily="34" charset="0"/>
              </a:rPr>
              <a:t>Flexible</a:t>
            </a:r>
          </a:p>
          <a:p>
            <a:pPr marL="0" marR="0" lvl="1" indent="0" defTabSz="471494" eaLnBrk="1" fontAlgn="auto" latinLnBrk="0" hangingPunct="1">
              <a:lnSpc>
                <a:spcPct val="90000"/>
              </a:lnSpc>
              <a:spcBef>
                <a:spcPts val="200"/>
              </a:spcBef>
              <a:spcAft>
                <a:spcPts val="0"/>
              </a:spcAft>
              <a:buClr>
                <a:srgbClr val="EFEFEF"/>
              </a:buClr>
              <a:buSzTx/>
              <a:buFontTx/>
              <a:buNone/>
              <a:tabLst/>
              <a:defRPr/>
            </a:pP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VMs can be migrated </a:t>
            </a:r>
            <a:b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b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to other hosts to balance resource usage and </a:t>
            </a:r>
            <a:b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b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for host maintenance, without downtime</a:t>
            </a:r>
          </a:p>
          <a:p>
            <a:pPr marL="0" marR="0" lvl="1" indent="0" defTabSz="471494" eaLnBrk="1" fontAlgn="auto" latinLnBrk="0" hangingPunct="1">
              <a:lnSpc>
                <a:spcPct val="90000"/>
              </a:lnSpc>
              <a:spcBef>
                <a:spcPts val="2400"/>
              </a:spcBef>
              <a:spcAft>
                <a:spcPts val="0"/>
              </a:spcAft>
              <a:buClr>
                <a:srgbClr val="EFEFEF"/>
              </a:buClr>
              <a:buSzTx/>
              <a:buFontTx/>
              <a:buNone/>
              <a:tabLst/>
              <a:defRPr/>
            </a:pPr>
            <a:r>
              <a:rPr kumimoji="0" lang="en-US" sz="2400" b="1" i="0" u="none" strike="noStrike" kern="0" cap="none" spc="0" normalizeH="0" baseline="0" noProof="0" dirty="0">
                <a:ln>
                  <a:noFill/>
                </a:ln>
                <a:gradFill>
                  <a:gsLst>
                    <a:gs pos="87129">
                      <a:schemeClr val="accent2"/>
                    </a:gs>
                    <a:gs pos="75248">
                      <a:schemeClr val="accent2"/>
                    </a:gs>
                  </a:gsLst>
                  <a:lin ang="5400000" scaled="0"/>
                </a:gradFill>
                <a:effectLst/>
                <a:uLnTx/>
                <a:uFillTx/>
                <a:latin typeface="+mj-lt"/>
                <a:cs typeface="Segoe UI" pitchFamily="34" charset="0"/>
              </a:rPr>
              <a:t>Secure</a:t>
            </a:r>
          </a:p>
          <a:p>
            <a:pPr marL="0" marR="0" lvl="1" indent="0" defTabSz="471494" eaLnBrk="1" fontAlgn="auto" latinLnBrk="0" hangingPunct="1">
              <a:lnSpc>
                <a:spcPct val="90000"/>
              </a:lnSpc>
              <a:spcBef>
                <a:spcPts val="200"/>
              </a:spcBef>
              <a:spcAft>
                <a:spcPts val="0"/>
              </a:spcAft>
              <a:buClr>
                <a:srgbClr val="EFEFEF"/>
              </a:buClr>
              <a:buSzTx/>
              <a:buFontTx/>
              <a:buNone/>
              <a:tabLst/>
              <a:defRPr/>
            </a:pP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High levels of resource and security isolation </a:t>
            </a:r>
            <a:b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b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for key virtualized workloads</a:t>
            </a:r>
          </a:p>
        </p:txBody>
      </p:sp>
      <p:sp>
        <p:nvSpPr>
          <p:cNvPr id="2" name="Title 1"/>
          <p:cNvSpPr>
            <a:spLocks noGrp="1"/>
          </p:cNvSpPr>
          <p:nvPr>
            <p:ph type="title"/>
          </p:nvPr>
        </p:nvSpPr>
        <p:spPr/>
        <p:txBody>
          <a:bodyPr/>
          <a:lstStyle/>
          <a:p>
            <a:r>
              <a:rPr lang="en-US" dirty="0"/>
              <a:t>Containers</a:t>
            </a:r>
            <a:br>
              <a:rPr lang="en-US" sz="4800" dirty="0"/>
            </a:br>
            <a:r>
              <a:rPr lang="en-US" sz="3600" spc="-40" dirty="0">
                <a:gradFill>
                  <a:gsLst>
                    <a:gs pos="38614">
                      <a:schemeClr val="tx1"/>
                    </a:gs>
                    <a:gs pos="85000">
                      <a:schemeClr val="tx1"/>
                    </a:gs>
                  </a:gsLst>
                  <a:lin ang="5400000" scaled="0"/>
                </a:gradFill>
              </a:rPr>
              <a:t>How do they differ from virtual machines?</a:t>
            </a:r>
          </a:p>
        </p:txBody>
      </p:sp>
      <p:sp>
        <p:nvSpPr>
          <p:cNvPr id="645" name="Rectangle 644"/>
          <p:cNvSpPr/>
          <p:nvPr/>
        </p:nvSpPr>
        <p:spPr>
          <a:xfrm>
            <a:off x="274639" y="2125662"/>
            <a:ext cx="2743199" cy="3756926"/>
          </a:xfrm>
          <a:prstGeom prst="rect">
            <a:avLst/>
          </a:prstGeom>
          <a:noFill/>
          <a:ln w="12700" cap="flat" cmpd="sng" algn="ctr">
            <a:noFill/>
            <a:prstDash val="solid"/>
            <a:miter lim="800000"/>
          </a:ln>
          <a:effectLst/>
        </p:spPr>
        <p:txBody>
          <a:bodyPr wrap="square" lIns="182880" tIns="146304" rIns="182880" bIns="146304" rtlCol="0" anchor="t">
            <a:spAutoFit/>
          </a:bodyPr>
          <a:lstStyle/>
          <a:p>
            <a:pPr marL="0" marR="0" lvl="1" indent="0" defTabSz="471494" eaLnBrk="1" fontAlgn="auto" latinLnBrk="0" hangingPunct="1">
              <a:lnSpc>
                <a:spcPct val="90000"/>
              </a:lnSpc>
              <a:spcBef>
                <a:spcPts val="2400"/>
              </a:spcBef>
              <a:spcAft>
                <a:spcPts val="0"/>
              </a:spcAft>
              <a:buClr>
                <a:srgbClr val="EFEFEF"/>
              </a:buClr>
              <a:buSzTx/>
              <a:buFontTx/>
              <a:buNone/>
              <a:tabLst/>
              <a:defRPr/>
            </a:pPr>
            <a:r>
              <a:rPr kumimoji="0" lang="en-US" sz="2400" b="1" i="0" u="none" strike="noStrike" kern="0" cap="none" spc="0" normalizeH="0" baseline="0" noProof="0" dirty="0">
                <a:ln>
                  <a:noFill/>
                </a:ln>
                <a:gradFill>
                  <a:gsLst>
                    <a:gs pos="87129">
                      <a:schemeClr val="accent2"/>
                    </a:gs>
                    <a:gs pos="75248">
                      <a:schemeClr val="accent2"/>
                    </a:gs>
                  </a:gsLst>
                  <a:lin ang="5400000" scaled="0"/>
                </a:gradFill>
                <a:effectLst/>
                <a:uLnTx/>
                <a:uFillTx/>
                <a:latin typeface="+mj-lt"/>
                <a:cs typeface="Segoe UI" pitchFamily="34" charset="0"/>
              </a:rPr>
              <a:t>Dependencies</a:t>
            </a:r>
          </a:p>
          <a:p>
            <a:pPr marL="0" marR="0" lvl="1" indent="0" defTabSz="471494" eaLnBrk="1" fontAlgn="auto" latinLnBrk="0" hangingPunct="1">
              <a:lnSpc>
                <a:spcPct val="90000"/>
              </a:lnSpc>
              <a:spcBef>
                <a:spcPts val="200"/>
              </a:spcBef>
              <a:spcAft>
                <a:spcPts val="0"/>
              </a:spcAft>
              <a:buClr>
                <a:srgbClr val="EFEFEF"/>
              </a:buClr>
              <a:buSzTx/>
              <a:buFontTx/>
              <a:buNone/>
              <a:tabLst/>
              <a:defRPr/>
            </a:pP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Each virtualized app includes the app itself, required binaries and libraries and a guest OS, which may consist of multiple GB of data</a:t>
            </a:r>
          </a:p>
          <a:p>
            <a:pPr marL="0" marR="0" lvl="1" indent="0" defTabSz="471494" eaLnBrk="1" fontAlgn="auto" latinLnBrk="0" hangingPunct="1">
              <a:lnSpc>
                <a:spcPct val="90000"/>
              </a:lnSpc>
              <a:spcBef>
                <a:spcPts val="2400"/>
              </a:spcBef>
              <a:spcAft>
                <a:spcPts val="0"/>
              </a:spcAft>
              <a:buClr>
                <a:srgbClr val="EFEFEF"/>
              </a:buClr>
              <a:buSzTx/>
              <a:buFontTx/>
              <a:buNone/>
              <a:tabLst/>
              <a:defRPr/>
            </a:pPr>
            <a:r>
              <a:rPr kumimoji="0" lang="en-US" sz="2400" b="1" i="0" u="none" strike="noStrike" kern="0" cap="none" spc="0" normalizeH="0" baseline="0" noProof="0" dirty="0">
                <a:ln>
                  <a:noFill/>
                </a:ln>
                <a:gradFill>
                  <a:gsLst>
                    <a:gs pos="87129">
                      <a:schemeClr val="accent2"/>
                    </a:gs>
                    <a:gs pos="75248">
                      <a:schemeClr val="accent2"/>
                    </a:gs>
                  </a:gsLst>
                  <a:lin ang="5400000" scaled="0"/>
                </a:gradFill>
                <a:effectLst/>
                <a:uLnTx/>
                <a:uFillTx/>
                <a:latin typeface="+mj-lt"/>
                <a:cs typeface="Segoe UI" pitchFamily="34" charset="0"/>
              </a:rPr>
              <a:t>Independent OS</a:t>
            </a:r>
          </a:p>
          <a:p>
            <a:pPr marL="0" marR="0" lvl="1" indent="0" defTabSz="471494" eaLnBrk="1" fontAlgn="auto" latinLnBrk="0" hangingPunct="1">
              <a:lnSpc>
                <a:spcPct val="90000"/>
              </a:lnSpc>
              <a:spcBef>
                <a:spcPts val="200"/>
              </a:spcBef>
              <a:spcAft>
                <a:spcPts val="0"/>
              </a:spcAft>
              <a:buClr>
                <a:srgbClr val="EFEFEF"/>
              </a:buClr>
              <a:buSzTx/>
              <a:buFontTx/>
              <a:buNone/>
              <a:tabLst/>
              <a:defRPr/>
            </a:pP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Each VM can have </a:t>
            </a:r>
            <a:b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b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a different OS from </a:t>
            </a:r>
            <a:b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b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other VMs, along with </a:t>
            </a:r>
            <a:b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b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a different OS to the </a:t>
            </a:r>
            <a:b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br>
            <a:r>
              <a:rPr kumimoji="0" lang="en-US" sz="1600" b="0" i="0" u="none" strike="noStrike" kern="0" cap="none" spc="0" normalizeH="0" baseline="0" noProof="0" dirty="0">
                <a:ln>
                  <a:noFill/>
                </a:ln>
                <a:gradFill>
                  <a:gsLst>
                    <a:gs pos="75248">
                      <a:schemeClr val="tx1"/>
                    </a:gs>
                    <a:gs pos="52475">
                      <a:schemeClr val="tx1"/>
                    </a:gs>
                  </a:gsLst>
                  <a:lin ang="5400000" scaled="0"/>
                </a:gradFill>
                <a:effectLst/>
                <a:uLnTx/>
                <a:uFillTx/>
                <a:latin typeface="Segoe UI"/>
                <a:cs typeface="Segoe UI" pitchFamily="34" charset="0"/>
              </a:rPr>
              <a:t>host itself</a:t>
            </a:r>
          </a:p>
        </p:txBody>
      </p:sp>
      <p:sp>
        <p:nvSpPr>
          <p:cNvPr id="20" name="TextBox 19"/>
          <p:cNvSpPr txBox="1"/>
          <p:nvPr/>
        </p:nvSpPr>
        <p:spPr>
          <a:xfrm>
            <a:off x="9556897" y="1523847"/>
            <a:ext cx="2049291" cy="461665"/>
          </a:xfrm>
          <a:prstGeom prst="rect">
            <a:avLst/>
          </a:prstGeom>
          <a:noFill/>
        </p:spPr>
        <p:txBody>
          <a:bodyPr wrap="none" lIns="182854" tIns="91440" rIns="182854" bIns="91440" rtlCol="0">
            <a:spAutoFit/>
          </a:bodyPr>
          <a:lstStyle/>
          <a:p>
            <a:pPr marL="0" marR="0" lvl="0" indent="0" algn="ctr" defTabSz="932563"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5941">
                      <a:schemeClr val="accent2"/>
                    </a:gs>
                    <a:gs pos="17699">
                      <a:schemeClr val="accent2"/>
                    </a:gs>
                  </a:gsLst>
                  <a:lin ang="5400000" scaled="0"/>
                </a:gradFill>
                <a:effectLst/>
                <a:uLnTx/>
                <a:uFillTx/>
                <a:latin typeface="+mj-lt"/>
                <a:ea typeface="MS PGothic" pitchFamily="34" charset="-128"/>
                <a:cs typeface="Segoe UI" pitchFamily="34" charset="0"/>
              </a:rPr>
              <a:t>Virtual machine</a:t>
            </a:r>
          </a:p>
        </p:txBody>
      </p:sp>
      <p:sp>
        <p:nvSpPr>
          <p:cNvPr id="23" name="Rectangle 22"/>
          <p:cNvSpPr/>
          <p:nvPr/>
        </p:nvSpPr>
        <p:spPr bwMode="auto">
          <a:xfrm>
            <a:off x="6675438" y="2125662"/>
            <a:ext cx="5303520" cy="438912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Rectangle 23"/>
          <p:cNvSpPr/>
          <p:nvPr/>
        </p:nvSpPr>
        <p:spPr bwMode="auto">
          <a:xfrm>
            <a:off x="6856562" y="2312115"/>
            <a:ext cx="2423160" cy="116128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App A</a:t>
            </a:r>
            <a:b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b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Bins/Libraries</a:t>
            </a:r>
          </a:p>
        </p:txBody>
      </p:sp>
      <p:sp>
        <p:nvSpPr>
          <p:cNvPr id="30" name="Rectangle 29"/>
          <p:cNvSpPr/>
          <p:nvPr/>
        </p:nvSpPr>
        <p:spPr bwMode="auto">
          <a:xfrm>
            <a:off x="9371163" y="2312115"/>
            <a:ext cx="2423160" cy="1161288"/>
          </a:xfrm>
          <a:prstGeom prst="rect">
            <a:avLst/>
          </a:prstGeom>
          <a:solidFill>
            <a:schemeClr val="bg2"/>
          </a:solidFill>
          <a:ln w="4445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rPr>
              <a:t>App B</a:t>
            </a:r>
            <a:br>
              <a:rPr kumimoji="0" lang="en-US" sz="2800" b="0"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rPr>
            </a:br>
            <a:r>
              <a:rPr kumimoji="0" lang="en-US" sz="2000" b="1"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rPr>
              <a:t>Bins/Libraries</a:t>
            </a:r>
          </a:p>
        </p:txBody>
      </p:sp>
      <p:sp>
        <p:nvSpPr>
          <p:cNvPr id="31" name="Rectangle 30"/>
          <p:cNvSpPr/>
          <p:nvPr/>
        </p:nvSpPr>
        <p:spPr bwMode="auto">
          <a:xfrm>
            <a:off x="6856563" y="4232355"/>
            <a:ext cx="4937760" cy="1371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Hypervisor</a:t>
            </a:r>
          </a:p>
        </p:txBody>
      </p:sp>
      <p:sp>
        <p:nvSpPr>
          <p:cNvPr id="33" name="Rectangle 32"/>
          <p:cNvSpPr/>
          <p:nvPr/>
        </p:nvSpPr>
        <p:spPr bwMode="auto">
          <a:xfrm>
            <a:off x="6858318" y="5691822"/>
            <a:ext cx="493776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Server</a:t>
            </a:r>
          </a:p>
        </p:txBody>
      </p:sp>
      <p:sp>
        <p:nvSpPr>
          <p:cNvPr id="34" name="Freeform 5"/>
          <p:cNvSpPr>
            <a:spLocks/>
          </p:cNvSpPr>
          <p:nvPr/>
        </p:nvSpPr>
        <p:spPr bwMode="auto">
          <a:xfrm rot="16200000" flipH="1">
            <a:off x="10503370" y="858771"/>
            <a:ext cx="158750" cy="2423161"/>
          </a:xfrm>
          <a:custGeom>
            <a:avLst/>
            <a:gdLst>
              <a:gd name="T0" fmla="*/ 100 w 100"/>
              <a:gd name="T1" fmla="*/ 0 h 228"/>
              <a:gd name="T2" fmla="*/ 0 w 100"/>
              <a:gd name="T3" fmla="*/ 0 h 228"/>
              <a:gd name="T4" fmla="*/ 0 w 100"/>
              <a:gd name="T5" fmla="*/ 228 h 228"/>
              <a:gd name="T6" fmla="*/ 100 w 100"/>
              <a:gd name="T7" fmla="*/ 228 h 228"/>
            </a:gdLst>
            <a:ahLst/>
            <a:cxnLst>
              <a:cxn ang="0">
                <a:pos x="T0" y="T1"/>
              </a:cxn>
              <a:cxn ang="0">
                <a:pos x="T2" y="T3"/>
              </a:cxn>
              <a:cxn ang="0">
                <a:pos x="T4" y="T5"/>
              </a:cxn>
              <a:cxn ang="0">
                <a:pos x="T6" y="T7"/>
              </a:cxn>
            </a:cxnLst>
            <a:rect l="0" t="0" r="r" b="b"/>
            <a:pathLst>
              <a:path w="100" h="228">
                <a:moveTo>
                  <a:pt x="100" y="0"/>
                </a:moveTo>
                <a:lnTo>
                  <a:pt x="0" y="0"/>
                </a:lnTo>
                <a:lnTo>
                  <a:pt x="0" y="228"/>
                </a:lnTo>
                <a:lnTo>
                  <a:pt x="100" y="228"/>
                </a:lnTo>
              </a:path>
            </a:pathLst>
          </a:custGeom>
          <a:noFill/>
          <a:ln w="31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p:nvPr/>
        </p:nvSpPr>
        <p:spPr bwMode="auto">
          <a:xfrm>
            <a:off x="9371163" y="3568451"/>
            <a:ext cx="2423160" cy="572464"/>
          </a:xfrm>
          <a:prstGeom prst="rect">
            <a:avLst/>
          </a:prstGeom>
          <a:solidFill>
            <a:schemeClr val="bg2"/>
          </a:solidFill>
          <a:ln w="4445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rPr>
              <a:t>Guest OS</a:t>
            </a:r>
            <a:endParaRPr kumimoji="0" lang="en-US" sz="1600" b="1"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endParaRPr>
          </a:p>
        </p:txBody>
      </p:sp>
      <p:sp>
        <p:nvSpPr>
          <p:cNvPr id="36" name="Rectangle 35"/>
          <p:cNvSpPr/>
          <p:nvPr/>
        </p:nvSpPr>
        <p:spPr bwMode="auto">
          <a:xfrm>
            <a:off x="6856562" y="3568451"/>
            <a:ext cx="2423160" cy="57246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Guest OS</a:t>
            </a:r>
            <a:endPar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37" name="Rectangle 36"/>
          <p:cNvSpPr/>
          <p:nvPr/>
        </p:nvSpPr>
        <p:spPr bwMode="auto">
          <a:xfrm>
            <a:off x="9371163" y="2312115"/>
            <a:ext cx="2423160" cy="1828800"/>
          </a:xfrm>
          <a:prstGeom prst="rect">
            <a:avLst/>
          </a:prstGeom>
          <a:noFill/>
          <a:ln w="44450" cap="sq">
            <a:solidFill>
              <a:schemeClr val="accent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endParaRPr kumimoji="0" lang="en-US" sz="1800" b="1" i="0" u="none" strike="noStrike" kern="0" cap="none" spc="0" normalizeH="0" baseline="0" noProof="0" dirty="0">
              <a:ln>
                <a:noFill/>
              </a:ln>
              <a:gradFill>
                <a:gsLst>
                  <a:gs pos="45545">
                    <a:schemeClr val="tx1"/>
                  </a:gs>
                  <a:gs pos="63000">
                    <a:schemeClr val="tx1"/>
                  </a:gs>
                </a:gsLst>
                <a:lin ang="5400000" scaled="0"/>
              </a:gradFill>
              <a:effectLst/>
              <a:uLnTx/>
              <a:uFillTx/>
              <a:latin typeface="+mj-lt"/>
              <a:ea typeface="Segoe UI" pitchFamily="34" charset="0"/>
              <a:cs typeface="Segoe UI" pitchFamily="34" charset="0"/>
            </a:endParaRPr>
          </a:p>
        </p:txBody>
      </p:sp>
    </p:spTree>
    <p:extLst>
      <p:ext uri="{BB962C8B-B14F-4D97-AF65-F5344CB8AC3E}">
        <p14:creationId xmlns:p14="http://schemas.microsoft.com/office/powerpoint/2010/main" val="28293218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use cases</a:t>
            </a:r>
          </a:p>
        </p:txBody>
      </p:sp>
      <p:sp>
        <p:nvSpPr>
          <p:cNvPr id="3" name="Text Placeholder 2"/>
          <p:cNvSpPr>
            <a:spLocks noGrp="1"/>
          </p:cNvSpPr>
          <p:nvPr>
            <p:ph type="body" sz="quarter" idx="10"/>
          </p:nvPr>
        </p:nvSpPr>
        <p:spPr>
          <a:xfrm>
            <a:off x="296308" y="1682080"/>
            <a:ext cx="4696832" cy="2051844"/>
          </a:xfrm>
        </p:spPr>
        <p:txBody>
          <a:bodyPr/>
          <a:lstStyle/>
          <a:p>
            <a:pPr defTabSz="931863" fontAlgn="base">
              <a:spcBef>
                <a:spcPts val="1800"/>
              </a:spcBef>
              <a:spcAft>
                <a:spcPct val="0"/>
              </a:spcAft>
              <a:defRPr/>
            </a:pPr>
            <a:r>
              <a:rPr lang="en-US" sz="2800" dirty="0">
                <a:gradFill>
                  <a:gsLst>
                    <a:gs pos="30693">
                      <a:schemeClr val="accent2"/>
                    </a:gs>
                    <a:gs pos="57000">
                      <a:schemeClr val="accent2"/>
                    </a:gs>
                  </a:gsLst>
                  <a:lin ang="5400000" scaled="0"/>
                </a:gradFill>
                <a:latin typeface="+mj-lt"/>
                <a:ea typeface="MS PGothic" pitchFamily="34" charset="-128"/>
              </a:rPr>
              <a:t>Workload characteristics</a:t>
            </a:r>
          </a:p>
          <a:p>
            <a:pPr lvl="1">
              <a:spcBef>
                <a:spcPts val="400"/>
              </a:spcBef>
            </a:pPr>
            <a:r>
              <a:rPr lang="en-US" sz="1600" dirty="0"/>
              <a:t>Scale out </a:t>
            </a:r>
          </a:p>
          <a:p>
            <a:pPr lvl="1">
              <a:spcBef>
                <a:spcPts val="400"/>
              </a:spcBef>
            </a:pPr>
            <a:r>
              <a:rPr lang="en-US" sz="1600" dirty="0"/>
              <a:t>Distributed</a:t>
            </a:r>
          </a:p>
          <a:p>
            <a:pPr lvl="1">
              <a:spcBef>
                <a:spcPts val="400"/>
              </a:spcBef>
            </a:pPr>
            <a:r>
              <a:rPr lang="en-US" sz="1600" dirty="0"/>
              <a:t>State separated</a:t>
            </a:r>
          </a:p>
          <a:p>
            <a:pPr lvl="1">
              <a:spcBef>
                <a:spcPts val="400"/>
              </a:spcBef>
            </a:pPr>
            <a:r>
              <a:rPr lang="en-US" sz="1600" dirty="0"/>
              <a:t>Rapid (re)start</a:t>
            </a:r>
          </a:p>
        </p:txBody>
      </p:sp>
      <p:grpSp>
        <p:nvGrpSpPr>
          <p:cNvPr id="42" name="Group 41"/>
          <p:cNvGrpSpPr/>
          <p:nvPr/>
        </p:nvGrpSpPr>
        <p:grpSpPr>
          <a:xfrm>
            <a:off x="2286316" y="3954463"/>
            <a:ext cx="1965960" cy="1920240"/>
            <a:chOff x="2286316" y="3954463"/>
            <a:chExt cx="1965960" cy="1920240"/>
          </a:xfrm>
        </p:grpSpPr>
        <p:sp>
          <p:nvSpPr>
            <p:cNvPr id="36" name="Rectangle 35"/>
            <p:cNvSpPr/>
            <p:nvPr/>
          </p:nvSpPr>
          <p:spPr bwMode="auto">
            <a:xfrm>
              <a:off x="2286316" y="3954463"/>
              <a:ext cx="1965960" cy="19202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a:ln>
                    <a:noFill/>
                  </a:ln>
                  <a:gradFill>
                    <a:gsLst>
                      <a:gs pos="35644">
                        <a:schemeClr val="tx1"/>
                      </a:gs>
                      <a:gs pos="57000">
                        <a:schemeClr val="tx1"/>
                      </a:gs>
                    </a:gsLst>
                    <a:lin ang="5400000" scaled="0"/>
                  </a:gradFill>
                  <a:effectLst/>
                  <a:uLnTx/>
                  <a:uFillTx/>
                  <a:latin typeface="+mj-lt"/>
                </a:rPr>
                <a:t>Databases</a:t>
              </a:r>
              <a:endParaRPr kumimoji="0" lang="en-US" sz="2400" b="0" i="0" u="none" strike="noStrike" kern="0" cap="none" spc="0" normalizeH="0" baseline="0" noProof="0" dirty="0">
                <a:ln>
                  <a:noFill/>
                </a:ln>
                <a:gradFill>
                  <a:gsLst>
                    <a:gs pos="35644">
                      <a:schemeClr val="tx1"/>
                    </a:gs>
                    <a:gs pos="57000">
                      <a:schemeClr val="tx1"/>
                    </a:gs>
                  </a:gsLst>
                  <a:lin ang="5400000" scaled="0"/>
                </a:gradFill>
                <a:effectLst/>
                <a:uLnTx/>
                <a:uFillTx/>
                <a:latin typeface="+mj-lt"/>
              </a:endParaRPr>
            </a:p>
          </p:txBody>
        </p:sp>
        <p:sp>
          <p:nvSpPr>
            <p:cNvPr id="9" name="Freeform 8"/>
            <p:cNvSpPr>
              <a:spLocks noChangeAspect="1"/>
            </p:cNvSpPr>
            <p:nvPr/>
          </p:nvSpPr>
          <p:spPr bwMode="black">
            <a:xfrm>
              <a:off x="2448241" y="5019207"/>
              <a:ext cx="914084" cy="638000"/>
            </a:xfrm>
            <a:custGeom>
              <a:avLst/>
              <a:gdLst>
                <a:gd name="connsiteX0" fmla="*/ 541228 w 979570"/>
                <a:gd name="connsiteY0" fmla="*/ 531962 h 887227"/>
                <a:gd name="connsiteX1" fmla="*/ 547155 w 979570"/>
                <a:gd name="connsiteY1" fmla="*/ 538150 h 887227"/>
                <a:gd name="connsiteX2" fmla="*/ 760399 w 979570"/>
                <a:gd name="connsiteY2" fmla="*/ 601984 h 887227"/>
                <a:gd name="connsiteX3" fmla="*/ 973643 w 979570"/>
                <a:gd name="connsiteY3" fmla="*/ 538150 h 887227"/>
                <a:gd name="connsiteX4" fmla="*/ 979570 w 979570"/>
                <a:gd name="connsiteY4" fmla="*/ 531962 h 887227"/>
                <a:gd name="connsiteX5" fmla="*/ 979570 w 979570"/>
                <a:gd name="connsiteY5" fmla="*/ 776991 h 887227"/>
                <a:gd name="connsiteX6" fmla="*/ 979570 w 979570"/>
                <a:gd name="connsiteY6" fmla="*/ 776993 h 887227"/>
                <a:gd name="connsiteX7" fmla="*/ 760399 w 979570"/>
                <a:gd name="connsiteY7" fmla="*/ 887227 h 887227"/>
                <a:gd name="connsiteX8" fmla="*/ 541228 w 979570"/>
                <a:gd name="connsiteY8" fmla="*/ 776993 h 887227"/>
                <a:gd name="connsiteX9" fmla="*/ 541228 w 979570"/>
                <a:gd name="connsiteY9" fmla="*/ 776993 h 887227"/>
                <a:gd name="connsiteX10" fmla="*/ 0 w 979570"/>
                <a:gd name="connsiteY10" fmla="*/ 531962 h 887227"/>
                <a:gd name="connsiteX11" fmla="*/ 5927 w 979570"/>
                <a:gd name="connsiteY11" fmla="*/ 538150 h 887227"/>
                <a:gd name="connsiteX12" fmla="*/ 219171 w 979570"/>
                <a:gd name="connsiteY12" fmla="*/ 601984 h 887227"/>
                <a:gd name="connsiteX13" fmla="*/ 432415 w 979570"/>
                <a:gd name="connsiteY13" fmla="*/ 538150 h 887227"/>
                <a:gd name="connsiteX14" fmla="*/ 438342 w 979570"/>
                <a:gd name="connsiteY14" fmla="*/ 531962 h 887227"/>
                <a:gd name="connsiteX15" fmla="*/ 438342 w 979570"/>
                <a:gd name="connsiteY15" fmla="*/ 776991 h 887227"/>
                <a:gd name="connsiteX16" fmla="*/ 438342 w 979570"/>
                <a:gd name="connsiteY16" fmla="*/ 776993 h 887227"/>
                <a:gd name="connsiteX17" fmla="*/ 219171 w 979570"/>
                <a:gd name="connsiteY17" fmla="*/ 887227 h 887227"/>
                <a:gd name="connsiteX18" fmla="*/ 0 w 979570"/>
                <a:gd name="connsiteY18" fmla="*/ 776993 h 887227"/>
                <a:gd name="connsiteX19" fmla="*/ 0 w 979570"/>
                <a:gd name="connsiteY19" fmla="*/ 776993 h 887227"/>
                <a:gd name="connsiteX20" fmla="*/ 760036 w 979570"/>
                <a:gd name="connsiteY20" fmla="*/ 322411 h 887227"/>
                <a:gd name="connsiteX21" fmla="*/ 978844 w 979570"/>
                <a:gd name="connsiteY21" fmla="*/ 444386 h 887227"/>
                <a:gd name="connsiteX22" fmla="*/ 760036 w 979570"/>
                <a:gd name="connsiteY22" fmla="*/ 566361 h 887227"/>
                <a:gd name="connsiteX23" fmla="*/ 541228 w 979570"/>
                <a:gd name="connsiteY23" fmla="*/ 444386 h 887227"/>
                <a:gd name="connsiteX24" fmla="*/ 760036 w 979570"/>
                <a:gd name="connsiteY24" fmla="*/ 322411 h 887227"/>
                <a:gd name="connsiteX25" fmla="*/ 0 w 979570"/>
                <a:gd name="connsiteY25" fmla="*/ 209552 h 887227"/>
                <a:gd name="connsiteX26" fmla="*/ 5927 w 979570"/>
                <a:gd name="connsiteY26" fmla="*/ 215739 h 887227"/>
                <a:gd name="connsiteX27" fmla="*/ 219171 w 979570"/>
                <a:gd name="connsiteY27" fmla="*/ 279574 h 887227"/>
                <a:gd name="connsiteX28" fmla="*/ 432415 w 979570"/>
                <a:gd name="connsiteY28" fmla="*/ 215739 h 887227"/>
                <a:gd name="connsiteX29" fmla="*/ 438342 w 979570"/>
                <a:gd name="connsiteY29" fmla="*/ 209552 h 887227"/>
                <a:gd name="connsiteX30" fmla="*/ 438342 w 979570"/>
                <a:gd name="connsiteY30" fmla="*/ 454580 h 887227"/>
                <a:gd name="connsiteX31" fmla="*/ 438342 w 979570"/>
                <a:gd name="connsiteY31" fmla="*/ 454583 h 887227"/>
                <a:gd name="connsiteX32" fmla="*/ 219171 w 979570"/>
                <a:gd name="connsiteY32" fmla="*/ 564817 h 887227"/>
                <a:gd name="connsiteX33" fmla="*/ 0 w 979570"/>
                <a:gd name="connsiteY33" fmla="*/ 454583 h 887227"/>
                <a:gd name="connsiteX34" fmla="*/ 0 w 979570"/>
                <a:gd name="connsiteY34" fmla="*/ 454582 h 887227"/>
                <a:gd name="connsiteX35" fmla="*/ 218808 w 979570"/>
                <a:gd name="connsiteY35" fmla="*/ 0 h 887227"/>
                <a:gd name="connsiteX36" fmla="*/ 437616 w 979570"/>
                <a:gd name="connsiteY36" fmla="*/ 121975 h 887227"/>
                <a:gd name="connsiteX37" fmla="*/ 218808 w 979570"/>
                <a:gd name="connsiteY37" fmla="*/ 243950 h 887227"/>
                <a:gd name="connsiteX38" fmla="*/ 0 w 979570"/>
                <a:gd name="connsiteY38" fmla="*/ 121975 h 887227"/>
                <a:gd name="connsiteX39" fmla="*/ 218808 w 979570"/>
                <a:gd name="connsiteY39" fmla="*/ 0 h 88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79570" h="887227">
                  <a:moveTo>
                    <a:pt x="541228" y="531962"/>
                  </a:moveTo>
                  <a:lnTo>
                    <a:pt x="547155" y="538150"/>
                  </a:lnTo>
                  <a:cubicBezTo>
                    <a:pt x="588222" y="576173"/>
                    <a:pt x="668317" y="601984"/>
                    <a:pt x="760399" y="601984"/>
                  </a:cubicBezTo>
                  <a:cubicBezTo>
                    <a:pt x="852481" y="601984"/>
                    <a:pt x="932576" y="576173"/>
                    <a:pt x="973643" y="538150"/>
                  </a:cubicBezTo>
                  <a:lnTo>
                    <a:pt x="979570" y="531962"/>
                  </a:lnTo>
                  <a:lnTo>
                    <a:pt x="979570" y="776991"/>
                  </a:lnTo>
                  <a:lnTo>
                    <a:pt x="979570" y="776993"/>
                  </a:lnTo>
                  <a:cubicBezTo>
                    <a:pt x="979570" y="837874"/>
                    <a:pt x="881444" y="887227"/>
                    <a:pt x="760399" y="887227"/>
                  </a:cubicBezTo>
                  <a:cubicBezTo>
                    <a:pt x="639354" y="887227"/>
                    <a:pt x="541228" y="837874"/>
                    <a:pt x="541228" y="776993"/>
                  </a:cubicBezTo>
                  <a:lnTo>
                    <a:pt x="541228" y="776993"/>
                  </a:lnTo>
                  <a:close/>
                  <a:moveTo>
                    <a:pt x="0" y="531962"/>
                  </a:moveTo>
                  <a:lnTo>
                    <a:pt x="5927" y="538150"/>
                  </a:lnTo>
                  <a:cubicBezTo>
                    <a:pt x="46994" y="576173"/>
                    <a:pt x="127089" y="601984"/>
                    <a:pt x="219171" y="601984"/>
                  </a:cubicBezTo>
                  <a:cubicBezTo>
                    <a:pt x="311253" y="601984"/>
                    <a:pt x="391348" y="576173"/>
                    <a:pt x="432415" y="538150"/>
                  </a:cubicBezTo>
                  <a:lnTo>
                    <a:pt x="438342" y="531962"/>
                  </a:lnTo>
                  <a:lnTo>
                    <a:pt x="438342" y="776991"/>
                  </a:lnTo>
                  <a:lnTo>
                    <a:pt x="438342" y="776993"/>
                  </a:lnTo>
                  <a:cubicBezTo>
                    <a:pt x="438342" y="837874"/>
                    <a:pt x="340216" y="887227"/>
                    <a:pt x="219171" y="887227"/>
                  </a:cubicBezTo>
                  <a:cubicBezTo>
                    <a:pt x="98126" y="887227"/>
                    <a:pt x="0" y="837874"/>
                    <a:pt x="0" y="776993"/>
                  </a:cubicBezTo>
                  <a:lnTo>
                    <a:pt x="0" y="776993"/>
                  </a:lnTo>
                  <a:close/>
                  <a:moveTo>
                    <a:pt x="760036" y="322411"/>
                  </a:moveTo>
                  <a:cubicBezTo>
                    <a:pt x="880880" y="322411"/>
                    <a:pt x="978844" y="377021"/>
                    <a:pt x="978844" y="444386"/>
                  </a:cubicBezTo>
                  <a:cubicBezTo>
                    <a:pt x="978844" y="511751"/>
                    <a:pt x="880880" y="566361"/>
                    <a:pt x="760036" y="566361"/>
                  </a:cubicBezTo>
                  <a:cubicBezTo>
                    <a:pt x="639192" y="566361"/>
                    <a:pt x="541228" y="511751"/>
                    <a:pt x="541228" y="444386"/>
                  </a:cubicBezTo>
                  <a:cubicBezTo>
                    <a:pt x="541228" y="377021"/>
                    <a:pt x="639192" y="322411"/>
                    <a:pt x="760036" y="322411"/>
                  </a:cubicBezTo>
                  <a:close/>
                  <a:moveTo>
                    <a:pt x="0" y="209552"/>
                  </a:moveTo>
                  <a:lnTo>
                    <a:pt x="5927" y="215739"/>
                  </a:lnTo>
                  <a:cubicBezTo>
                    <a:pt x="46994" y="253762"/>
                    <a:pt x="127089" y="279574"/>
                    <a:pt x="219171" y="279574"/>
                  </a:cubicBezTo>
                  <a:cubicBezTo>
                    <a:pt x="311253" y="279574"/>
                    <a:pt x="391348" y="253762"/>
                    <a:pt x="432415" y="215739"/>
                  </a:cubicBezTo>
                  <a:lnTo>
                    <a:pt x="438342" y="209552"/>
                  </a:lnTo>
                  <a:lnTo>
                    <a:pt x="438342" y="454580"/>
                  </a:lnTo>
                  <a:lnTo>
                    <a:pt x="438342" y="454583"/>
                  </a:lnTo>
                  <a:cubicBezTo>
                    <a:pt x="438342" y="515463"/>
                    <a:pt x="340216" y="564817"/>
                    <a:pt x="219171" y="564817"/>
                  </a:cubicBezTo>
                  <a:cubicBezTo>
                    <a:pt x="98126" y="564817"/>
                    <a:pt x="0" y="515463"/>
                    <a:pt x="0" y="454583"/>
                  </a:cubicBezTo>
                  <a:lnTo>
                    <a:pt x="0" y="454582"/>
                  </a:lnTo>
                  <a:close/>
                  <a:moveTo>
                    <a:pt x="218808" y="0"/>
                  </a:moveTo>
                  <a:cubicBezTo>
                    <a:pt x="339652" y="0"/>
                    <a:pt x="437616" y="54610"/>
                    <a:pt x="437616" y="121975"/>
                  </a:cubicBezTo>
                  <a:cubicBezTo>
                    <a:pt x="437616" y="189340"/>
                    <a:pt x="339652" y="243950"/>
                    <a:pt x="218808" y="243950"/>
                  </a:cubicBezTo>
                  <a:cubicBezTo>
                    <a:pt x="97964" y="243950"/>
                    <a:pt x="0" y="189340"/>
                    <a:pt x="0" y="121975"/>
                  </a:cubicBezTo>
                  <a:cubicBezTo>
                    <a:pt x="0" y="54610"/>
                    <a:pt x="97964" y="0"/>
                    <a:pt x="218808"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42359"/>
                </a:solidFill>
                <a:effectLst/>
                <a:uLnTx/>
                <a:uFillTx/>
                <a:latin typeface="Segoe UI"/>
                <a:ea typeface="Segoe UI" pitchFamily="34" charset="0"/>
                <a:cs typeface="Segoe UI" pitchFamily="34" charset="0"/>
              </a:endParaRPr>
            </a:p>
          </p:txBody>
        </p:sp>
      </p:grpSp>
      <p:grpSp>
        <p:nvGrpSpPr>
          <p:cNvPr id="43" name="Group 42"/>
          <p:cNvGrpSpPr/>
          <p:nvPr/>
        </p:nvGrpSpPr>
        <p:grpSpPr>
          <a:xfrm>
            <a:off x="4297996" y="3954463"/>
            <a:ext cx="1965960" cy="1920240"/>
            <a:chOff x="4297996" y="3954463"/>
            <a:chExt cx="1965960" cy="1920240"/>
          </a:xfrm>
        </p:grpSpPr>
        <p:sp>
          <p:nvSpPr>
            <p:cNvPr id="37" name="Rectangle 36"/>
            <p:cNvSpPr/>
            <p:nvPr/>
          </p:nvSpPr>
          <p:spPr bwMode="auto">
            <a:xfrm>
              <a:off x="4297996" y="3954463"/>
              <a:ext cx="1965960" cy="19202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a:ln>
                    <a:noFill/>
                  </a:ln>
                  <a:gradFill>
                    <a:gsLst>
                      <a:gs pos="35644">
                        <a:schemeClr val="tx1"/>
                      </a:gs>
                      <a:gs pos="57000">
                        <a:schemeClr val="tx1"/>
                      </a:gs>
                    </a:gsLst>
                    <a:lin ang="5400000" scaled="0"/>
                  </a:gradFill>
                  <a:effectLst/>
                  <a:uLnTx/>
                  <a:uFillTx/>
                  <a:latin typeface="+mj-lt"/>
                </a:rPr>
                <a:t>Web</a:t>
              </a:r>
              <a:endParaRPr kumimoji="0" lang="en-US" sz="2400" b="0" i="0" u="none" strike="noStrike" kern="0" cap="none" spc="0" normalizeH="0" baseline="0" noProof="0" dirty="0">
                <a:ln>
                  <a:noFill/>
                </a:ln>
                <a:gradFill>
                  <a:gsLst>
                    <a:gs pos="35644">
                      <a:schemeClr val="tx1"/>
                    </a:gs>
                    <a:gs pos="57000">
                      <a:schemeClr val="tx1"/>
                    </a:gs>
                  </a:gsLst>
                  <a:lin ang="5400000" scaled="0"/>
                </a:gradFill>
                <a:effectLst/>
                <a:uLnTx/>
                <a:uFillTx/>
                <a:latin typeface="+mj-lt"/>
              </a:endParaRPr>
            </a:p>
          </p:txBody>
        </p:sp>
        <p:grpSp>
          <p:nvGrpSpPr>
            <p:cNvPr id="12" name="Group 11"/>
            <p:cNvGrpSpPr/>
            <p:nvPr/>
          </p:nvGrpSpPr>
          <p:grpSpPr>
            <a:xfrm>
              <a:off x="4410709" y="5022359"/>
              <a:ext cx="693406" cy="634848"/>
              <a:chOff x="7589837" y="5094544"/>
              <a:chExt cx="1005769" cy="920831"/>
            </a:xfrm>
          </p:grpSpPr>
          <p:sp>
            <p:nvSpPr>
              <p:cNvPr id="13" name="Freeform 19"/>
              <p:cNvSpPr>
                <a:spLocks/>
              </p:cNvSpPr>
              <p:nvPr/>
            </p:nvSpPr>
            <p:spPr bwMode="auto">
              <a:xfrm>
                <a:off x="7589837" y="5094544"/>
                <a:ext cx="1005769" cy="92083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14" name="Freeform 20"/>
              <p:cNvSpPr>
                <a:spLocks/>
              </p:cNvSpPr>
              <p:nvPr/>
            </p:nvSpPr>
            <p:spPr bwMode="auto">
              <a:xfrm>
                <a:off x="7589837" y="5094544"/>
                <a:ext cx="1005769" cy="92083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chemeClr val="accent2"/>
              </a:solidFill>
              <a:ln>
                <a:noFill/>
              </a:ln>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15" name="Freeform 21"/>
              <p:cNvSpPr>
                <a:spLocks/>
              </p:cNvSpPr>
              <p:nvPr/>
            </p:nvSpPr>
            <p:spPr bwMode="auto">
              <a:xfrm>
                <a:off x="7711121" y="5232209"/>
                <a:ext cx="124243" cy="330398"/>
              </a:xfrm>
              <a:custGeom>
                <a:avLst/>
                <a:gdLst>
                  <a:gd name="T0" fmla="*/ 19 w 29"/>
                  <a:gd name="T1" fmla="*/ 74 h 74"/>
                  <a:gd name="T2" fmla="*/ 29 w 29"/>
                  <a:gd name="T3" fmla="*/ 57 h 74"/>
                  <a:gd name="T4" fmla="*/ 15 w 29"/>
                  <a:gd name="T5" fmla="*/ 0 h 74"/>
                  <a:gd name="T6" fmla="*/ 4 w 29"/>
                  <a:gd name="T7" fmla="*/ 13 h 74"/>
                  <a:gd name="T8" fmla="*/ 19 w 29"/>
                  <a:gd name="T9" fmla="*/ 74 h 74"/>
                </a:gdLst>
                <a:ahLst/>
                <a:cxnLst>
                  <a:cxn ang="0">
                    <a:pos x="T0" y="T1"/>
                  </a:cxn>
                  <a:cxn ang="0">
                    <a:pos x="T2" y="T3"/>
                  </a:cxn>
                  <a:cxn ang="0">
                    <a:pos x="T4" y="T5"/>
                  </a:cxn>
                  <a:cxn ang="0">
                    <a:pos x="T6" y="T7"/>
                  </a:cxn>
                  <a:cxn ang="0">
                    <a:pos x="T8" y="T9"/>
                  </a:cxn>
                </a:cxnLst>
                <a:rect l="0" t="0" r="r" b="b"/>
                <a:pathLst>
                  <a:path w="29" h="74">
                    <a:moveTo>
                      <a:pt x="19" y="74"/>
                    </a:moveTo>
                    <a:cubicBezTo>
                      <a:pt x="21" y="69"/>
                      <a:pt x="25" y="63"/>
                      <a:pt x="29" y="57"/>
                    </a:cubicBezTo>
                    <a:cubicBezTo>
                      <a:pt x="12" y="31"/>
                      <a:pt x="13" y="10"/>
                      <a:pt x="15" y="0"/>
                    </a:cubicBezTo>
                    <a:cubicBezTo>
                      <a:pt x="11" y="4"/>
                      <a:pt x="7" y="9"/>
                      <a:pt x="4" y="13"/>
                    </a:cubicBezTo>
                    <a:cubicBezTo>
                      <a:pt x="1" y="27"/>
                      <a:pt x="0" y="48"/>
                      <a:pt x="19"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16" name="Freeform 22"/>
              <p:cNvSpPr>
                <a:spLocks/>
              </p:cNvSpPr>
              <p:nvPr/>
            </p:nvSpPr>
            <p:spPr bwMode="auto">
              <a:xfrm>
                <a:off x="7861987" y="5577903"/>
                <a:ext cx="600503" cy="308983"/>
              </a:xfrm>
              <a:custGeom>
                <a:avLst/>
                <a:gdLst>
                  <a:gd name="T0" fmla="*/ 30 w 140"/>
                  <a:gd name="T1" fmla="*/ 17 h 69"/>
                  <a:gd name="T2" fmla="*/ 10 w 140"/>
                  <a:gd name="T3" fmla="*/ 0 h 69"/>
                  <a:gd name="T4" fmla="*/ 0 w 140"/>
                  <a:gd name="T5" fmla="*/ 16 h 69"/>
                  <a:gd name="T6" fmla="*/ 18 w 140"/>
                  <a:gd name="T7" fmla="*/ 32 h 69"/>
                  <a:gd name="T8" fmla="*/ 126 w 140"/>
                  <a:gd name="T9" fmla="*/ 69 h 69"/>
                  <a:gd name="T10" fmla="*/ 140 w 140"/>
                  <a:gd name="T11" fmla="*/ 52 h 69"/>
                  <a:gd name="T12" fmla="*/ 30 w 140"/>
                  <a:gd name="T13" fmla="*/ 17 h 69"/>
                </a:gdLst>
                <a:ahLst/>
                <a:cxnLst>
                  <a:cxn ang="0">
                    <a:pos x="T0" y="T1"/>
                  </a:cxn>
                  <a:cxn ang="0">
                    <a:pos x="T2" y="T3"/>
                  </a:cxn>
                  <a:cxn ang="0">
                    <a:pos x="T4" y="T5"/>
                  </a:cxn>
                  <a:cxn ang="0">
                    <a:pos x="T6" y="T7"/>
                  </a:cxn>
                  <a:cxn ang="0">
                    <a:pos x="T8" y="T9"/>
                  </a:cxn>
                  <a:cxn ang="0">
                    <a:pos x="T10" y="T11"/>
                  </a:cxn>
                  <a:cxn ang="0">
                    <a:pos x="T12" y="T13"/>
                  </a:cxn>
                </a:cxnLst>
                <a:rect l="0" t="0" r="r" b="b"/>
                <a:pathLst>
                  <a:path w="140" h="69">
                    <a:moveTo>
                      <a:pt x="30" y="17"/>
                    </a:moveTo>
                    <a:cubicBezTo>
                      <a:pt x="22" y="11"/>
                      <a:pt x="16" y="5"/>
                      <a:pt x="10" y="0"/>
                    </a:cubicBezTo>
                    <a:cubicBezTo>
                      <a:pt x="6" y="5"/>
                      <a:pt x="3" y="11"/>
                      <a:pt x="0" y="16"/>
                    </a:cubicBezTo>
                    <a:cubicBezTo>
                      <a:pt x="6" y="21"/>
                      <a:pt x="11" y="26"/>
                      <a:pt x="18" y="32"/>
                    </a:cubicBezTo>
                    <a:cubicBezTo>
                      <a:pt x="61" y="66"/>
                      <a:pt x="103" y="69"/>
                      <a:pt x="126" y="69"/>
                    </a:cubicBezTo>
                    <a:cubicBezTo>
                      <a:pt x="128" y="69"/>
                      <a:pt x="135" y="59"/>
                      <a:pt x="140" y="52"/>
                    </a:cubicBezTo>
                    <a:cubicBezTo>
                      <a:pt x="129" y="55"/>
                      <a:pt x="84" y="60"/>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17" name="Freeform 23"/>
              <p:cNvSpPr>
                <a:spLocks/>
              </p:cNvSpPr>
              <p:nvPr/>
            </p:nvSpPr>
            <p:spPr bwMode="auto">
              <a:xfrm>
                <a:off x="8101597" y="5342342"/>
                <a:ext cx="425972" cy="370167"/>
              </a:xfrm>
              <a:custGeom>
                <a:avLst/>
                <a:gdLst>
                  <a:gd name="T0" fmla="*/ 0 w 99"/>
                  <a:gd name="T1" fmla="*/ 9 h 83"/>
                  <a:gd name="T2" fmla="*/ 96 w 99"/>
                  <a:gd name="T3" fmla="*/ 83 h 83"/>
                  <a:gd name="T4" fmla="*/ 99 w 99"/>
                  <a:gd name="T5" fmla="*/ 74 h 83"/>
                  <a:gd name="T6" fmla="*/ 14 w 99"/>
                  <a:gd name="T7" fmla="*/ 0 h 83"/>
                  <a:gd name="T8" fmla="*/ 0 w 99"/>
                  <a:gd name="T9" fmla="*/ 9 h 83"/>
                </a:gdLst>
                <a:ahLst/>
                <a:cxnLst>
                  <a:cxn ang="0">
                    <a:pos x="T0" y="T1"/>
                  </a:cxn>
                  <a:cxn ang="0">
                    <a:pos x="T2" y="T3"/>
                  </a:cxn>
                  <a:cxn ang="0">
                    <a:pos x="T4" y="T5"/>
                  </a:cxn>
                  <a:cxn ang="0">
                    <a:pos x="T6" y="T7"/>
                  </a:cxn>
                  <a:cxn ang="0">
                    <a:pos x="T8" y="T9"/>
                  </a:cxn>
                </a:cxnLst>
                <a:rect l="0" t="0" r="r" b="b"/>
                <a:pathLst>
                  <a:path w="99" h="83">
                    <a:moveTo>
                      <a:pt x="0" y="9"/>
                    </a:moveTo>
                    <a:cubicBezTo>
                      <a:pt x="39" y="45"/>
                      <a:pt x="84" y="75"/>
                      <a:pt x="96" y="83"/>
                    </a:cubicBezTo>
                    <a:cubicBezTo>
                      <a:pt x="97" y="80"/>
                      <a:pt x="98" y="77"/>
                      <a:pt x="99" y="74"/>
                    </a:cubicBezTo>
                    <a:cubicBezTo>
                      <a:pt x="86" y="65"/>
                      <a:pt x="54" y="40"/>
                      <a:pt x="14" y="0"/>
                    </a:cubicBezTo>
                    <a:cubicBezTo>
                      <a:pt x="10" y="3"/>
                      <a:pt x="5"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18" name="Freeform 24"/>
              <p:cNvSpPr>
                <a:spLocks/>
              </p:cNvSpPr>
              <p:nvPr/>
            </p:nvSpPr>
            <p:spPr bwMode="auto">
              <a:xfrm>
                <a:off x="7894526" y="5115959"/>
                <a:ext cx="186363" cy="183553"/>
              </a:xfrm>
              <a:custGeom>
                <a:avLst/>
                <a:gdLst>
                  <a:gd name="T0" fmla="*/ 43 w 43"/>
                  <a:gd name="T1" fmla="*/ 32 h 41"/>
                  <a:gd name="T2" fmla="*/ 14 w 43"/>
                  <a:gd name="T3" fmla="*/ 0 h 41"/>
                  <a:gd name="T4" fmla="*/ 0 w 43"/>
                  <a:gd name="T5" fmla="*/ 5 h 41"/>
                  <a:gd name="T6" fmla="*/ 28 w 43"/>
                  <a:gd name="T7" fmla="*/ 41 h 41"/>
                  <a:gd name="T8" fmla="*/ 43 w 43"/>
                  <a:gd name="T9" fmla="*/ 32 h 41"/>
                </a:gdLst>
                <a:ahLst/>
                <a:cxnLst>
                  <a:cxn ang="0">
                    <a:pos x="T0" y="T1"/>
                  </a:cxn>
                  <a:cxn ang="0">
                    <a:pos x="T2" y="T3"/>
                  </a:cxn>
                  <a:cxn ang="0">
                    <a:pos x="T4" y="T5"/>
                  </a:cxn>
                  <a:cxn ang="0">
                    <a:pos x="T6" y="T7"/>
                  </a:cxn>
                  <a:cxn ang="0">
                    <a:pos x="T8" y="T9"/>
                  </a:cxn>
                </a:cxnLst>
                <a:rect l="0" t="0" r="r" b="b"/>
                <a:pathLst>
                  <a:path w="43" h="41">
                    <a:moveTo>
                      <a:pt x="43" y="32"/>
                    </a:moveTo>
                    <a:cubicBezTo>
                      <a:pt x="34" y="22"/>
                      <a:pt x="24" y="11"/>
                      <a:pt x="14" y="0"/>
                    </a:cubicBezTo>
                    <a:cubicBezTo>
                      <a:pt x="9" y="1"/>
                      <a:pt x="5" y="3"/>
                      <a:pt x="0" y="5"/>
                    </a:cubicBezTo>
                    <a:cubicBezTo>
                      <a:pt x="8" y="17"/>
                      <a:pt x="17" y="29"/>
                      <a:pt x="28" y="41"/>
                    </a:cubicBezTo>
                    <a:cubicBezTo>
                      <a:pt x="33" y="37"/>
                      <a:pt x="38" y="34"/>
                      <a:pt x="43"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19" name="Freeform 25"/>
              <p:cNvSpPr>
                <a:spLocks/>
              </p:cNvSpPr>
              <p:nvPr/>
            </p:nvSpPr>
            <p:spPr bwMode="auto">
              <a:xfrm>
                <a:off x="7728870" y="5562607"/>
                <a:ext cx="133116" cy="348752"/>
              </a:xfrm>
              <a:custGeom>
                <a:avLst/>
                <a:gdLst>
                  <a:gd name="T0" fmla="*/ 15 w 31"/>
                  <a:gd name="T1" fmla="*/ 0 h 79"/>
                  <a:gd name="T2" fmla="*/ 0 w 31"/>
                  <a:gd name="T3" fmla="*/ 58 h 79"/>
                  <a:gd name="T4" fmla="*/ 2 w 31"/>
                  <a:gd name="T5" fmla="*/ 62 h 79"/>
                  <a:gd name="T6" fmla="*/ 19 w 31"/>
                  <a:gd name="T7" fmla="*/ 79 h 79"/>
                  <a:gd name="T8" fmla="*/ 31 w 31"/>
                  <a:gd name="T9" fmla="*/ 20 h 79"/>
                  <a:gd name="T10" fmla="*/ 15 w 31"/>
                  <a:gd name="T11" fmla="*/ 0 h 79"/>
                </a:gdLst>
                <a:ahLst/>
                <a:cxnLst>
                  <a:cxn ang="0">
                    <a:pos x="T0" y="T1"/>
                  </a:cxn>
                  <a:cxn ang="0">
                    <a:pos x="T2" y="T3"/>
                  </a:cxn>
                  <a:cxn ang="0">
                    <a:pos x="T4" y="T5"/>
                  </a:cxn>
                  <a:cxn ang="0">
                    <a:pos x="T6" y="T7"/>
                  </a:cxn>
                  <a:cxn ang="0">
                    <a:pos x="T8" y="T9"/>
                  </a:cxn>
                  <a:cxn ang="0">
                    <a:pos x="T10" y="T11"/>
                  </a:cxn>
                </a:cxnLst>
                <a:rect l="0" t="0" r="r" b="b"/>
                <a:pathLst>
                  <a:path w="31" h="79">
                    <a:moveTo>
                      <a:pt x="15" y="0"/>
                    </a:moveTo>
                    <a:cubicBezTo>
                      <a:pt x="5" y="21"/>
                      <a:pt x="1" y="41"/>
                      <a:pt x="0" y="58"/>
                    </a:cubicBezTo>
                    <a:cubicBezTo>
                      <a:pt x="1" y="59"/>
                      <a:pt x="1" y="60"/>
                      <a:pt x="2" y="62"/>
                    </a:cubicBezTo>
                    <a:cubicBezTo>
                      <a:pt x="7" y="68"/>
                      <a:pt x="13" y="74"/>
                      <a:pt x="19" y="79"/>
                    </a:cubicBezTo>
                    <a:cubicBezTo>
                      <a:pt x="18" y="65"/>
                      <a:pt x="20" y="43"/>
                      <a:pt x="31" y="20"/>
                    </a:cubicBezTo>
                    <a:cubicBezTo>
                      <a:pt x="24" y="13"/>
                      <a:pt x="19"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20" name="Freeform 26"/>
              <p:cNvSpPr>
                <a:spLocks/>
              </p:cNvSpPr>
              <p:nvPr/>
            </p:nvSpPr>
            <p:spPr bwMode="auto">
              <a:xfrm>
                <a:off x="7790991" y="5299512"/>
                <a:ext cx="310604" cy="351813"/>
              </a:xfrm>
              <a:custGeom>
                <a:avLst/>
                <a:gdLst>
                  <a:gd name="T0" fmla="*/ 52 w 72"/>
                  <a:gd name="T1" fmla="*/ 0 h 79"/>
                  <a:gd name="T2" fmla="*/ 24 w 72"/>
                  <a:gd name="T3" fmla="*/ 25 h 79"/>
                  <a:gd name="T4" fmla="*/ 10 w 72"/>
                  <a:gd name="T5" fmla="*/ 42 h 79"/>
                  <a:gd name="T6" fmla="*/ 10 w 72"/>
                  <a:gd name="T7" fmla="*/ 42 h 79"/>
                  <a:gd name="T8" fmla="*/ 0 w 72"/>
                  <a:gd name="T9" fmla="*/ 59 h 79"/>
                  <a:gd name="T10" fmla="*/ 16 w 72"/>
                  <a:gd name="T11" fmla="*/ 79 h 79"/>
                  <a:gd name="T12" fmla="*/ 26 w 72"/>
                  <a:gd name="T13" fmla="*/ 63 h 79"/>
                  <a:gd name="T14" fmla="*/ 26 w 72"/>
                  <a:gd name="T15" fmla="*/ 63 h 79"/>
                  <a:gd name="T16" fmla="*/ 45 w 72"/>
                  <a:gd name="T17" fmla="*/ 41 h 79"/>
                  <a:gd name="T18" fmla="*/ 72 w 72"/>
                  <a:gd name="T19" fmla="*/ 19 h 79"/>
                  <a:gd name="T20" fmla="*/ 52 w 7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9">
                    <a:moveTo>
                      <a:pt x="52" y="0"/>
                    </a:moveTo>
                    <a:cubicBezTo>
                      <a:pt x="43" y="6"/>
                      <a:pt x="33" y="14"/>
                      <a:pt x="24" y="25"/>
                    </a:cubicBezTo>
                    <a:cubicBezTo>
                      <a:pt x="18" y="30"/>
                      <a:pt x="14" y="36"/>
                      <a:pt x="10" y="42"/>
                    </a:cubicBezTo>
                    <a:cubicBezTo>
                      <a:pt x="10" y="42"/>
                      <a:pt x="10" y="42"/>
                      <a:pt x="10" y="42"/>
                    </a:cubicBezTo>
                    <a:cubicBezTo>
                      <a:pt x="6" y="48"/>
                      <a:pt x="2" y="54"/>
                      <a:pt x="0" y="59"/>
                    </a:cubicBezTo>
                    <a:cubicBezTo>
                      <a:pt x="4" y="66"/>
                      <a:pt x="9" y="72"/>
                      <a:pt x="16" y="79"/>
                    </a:cubicBezTo>
                    <a:cubicBezTo>
                      <a:pt x="19" y="74"/>
                      <a:pt x="22" y="68"/>
                      <a:pt x="26" y="63"/>
                    </a:cubicBezTo>
                    <a:cubicBezTo>
                      <a:pt x="26" y="63"/>
                      <a:pt x="26" y="63"/>
                      <a:pt x="26" y="63"/>
                    </a:cubicBezTo>
                    <a:cubicBezTo>
                      <a:pt x="31" y="55"/>
                      <a:pt x="37" y="48"/>
                      <a:pt x="45" y="41"/>
                    </a:cubicBezTo>
                    <a:cubicBezTo>
                      <a:pt x="55" y="32"/>
                      <a:pt x="64" y="25"/>
                      <a:pt x="72" y="19"/>
                    </a:cubicBezTo>
                    <a:cubicBezTo>
                      <a:pt x="65" y="13"/>
                      <a:pt x="58" y="6"/>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21" name="Freeform 27"/>
              <p:cNvSpPr>
                <a:spLocks/>
              </p:cNvSpPr>
              <p:nvPr/>
            </p:nvSpPr>
            <p:spPr bwMode="auto">
              <a:xfrm>
                <a:off x="8015811" y="5189379"/>
                <a:ext cx="425972" cy="192731"/>
              </a:xfrm>
              <a:custGeom>
                <a:avLst/>
                <a:gdLst>
                  <a:gd name="T0" fmla="*/ 84 w 99"/>
                  <a:gd name="T1" fmla="*/ 3 h 44"/>
                  <a:gd name="T2" fmla="*/ 15 w 99"/>
                  <a:gd name="T3" fmla="*/ 16 h 44"/>
                  <a:gd name="T4" fmla="*/ 15 w 99"/>
                  <a:gd name="T5" fmla="*/ 16 h 44"/>
                  <a:gd name="T6" fmla="*/ 0 w 99"/>
                  <a:gd name="T7" fmla="*/ 25 h 44"/>
                  <a:gd name="T8" fmla="*/ 20 w 99"/>
                  <a:gd name="T9" fmla="*/ 44 h 44"/>
                  <a:gd name="T10" fmla="*/ 34 w 99"/>
                  <a:gd name="T11" fmla="*/ 35 h 44"/>
                  <a:gd name="T12" fmla="*/ 34 w 99"/>
                  <a:gd name="T13" fmla="*/ 35 h 44"/>
                  <a:gd name="T14" fmla="*/ 99 w 99"/>
                  <a:gd name="T15" fmla="*/ 18 h 44"/>
                  <a:gd name="T16" fmla="*/ 84 w 99"/>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4">
                    <a:moveTo>
                      <a:pt x="84" y="3"/>
                    </a:moveTo>
                    <a:cubicBezTo>
                      <a:pt x="68" y="0"/>
                      <a:pt x="43" y="1"/>
                      <a:pt x="15" y="16"/>
                    </a:cubicBezTo>
                    <a:cubicBezTo>
                      <a:pt x="15" y="16"/>
                      <a:pt x="15" y="16"/>
                      <a:pt x="15" y="16"/>
                    </a:cubicBezTo>
                    <a:cubicBezTo>
                      <a:pt x="10" y="18"/>
                      <a:pt x="5" y="21"/>
                      <a:pt x="0" y="25"/>
                    </a:cubicBezTo>
                    <a:cubicBezTo>
                      <a:pt x="6" y="31"/>
                      <a:pt x="13" y="38"/>
                      <a:pt x="20" y="44"/>
                    </a:cubicBezTo>
                    <a:cubicBezTo>
                      <a:pt x="25" y="41"/>
                      <a:pt x="30" y="38"/>
                      <a:pt x="34" y="35"/>
                    </a:cubicBezTo>
                    <a:cubicBezTo>
                      <a:pt x="34" y="35"/>
                      <a:pt x="34" y="35"/>
                      <a:pt x="34" y="35"/>
                    </a:cubicBezTo>
                    <a:cubicBezTo>
                      <a:pt x="72" y="15"/>
                      <a:pt x="99" y="18"/>
                      <a:pt x="99" y="18"/>
                    </a:cubicBezTo>
                    <a:cubicBezTo>
                      <a:pt x="95" y="12"/>
                      <a:pt x="90" y="7"/>
                      <a:pt x="8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22" name="Freeform 28"/>
              <p:cNvSpPr>
                <a:spLocks/>
              </p:cNvSpPr>
              <p:nvPr/>
            </p:nvSpPr>
            <p:spPr bwMode="auto">
              <a:xfrm>
                <a:off x="8246545" y="5464711"/>
                <a:ext cx="221861" cy="220266"/>
              </a:xfrm>
              <a:custGeom>
                <a:avLst/>
                <a:gdLst>
                  <a:gd name="T0" fmla="*/ 12 w 51"/>
                  <a:gd name="T1" fmla="*/ 7 h 50"/>
                  <a:gd name="T2" fmla="*/ 8 w 51"/>
                  <a:gd name="T3" fmla="*/ 39 h 50"/>
                  <a:gd name="T4" fmla="*/ 39 w 51"/>
                  <a:gd name="T5" fmla="*/ 43 h 50"/>
                  <a:gd name="T6" fmla="*/ 43 w 51"/>
                  <a:gd name="T7" fmla="*/ 12 h 50"/>
                  <a:gd name="T8" fmla="*/ 12 w 51"/>
                  <a:gd name="T9" fmla="*/ 7 h 50"/>
                </a:gdLst>
                <a:ahLst/>
                <a:cxnLst>
                  <a:cxn ang="0">
                    <a:pos x="T0" y="T1"/>
                  </a:cxn>
                  <a:cxn ang="0">
                    <a:pos x="T2" y="T3"/>
                  </a:cxn>
                  <a:cxn ang="0">
                    <a:pos x="T4" y="T5"/>
                  </a:cxn>
                  <a:cxn ang="0">
                    <a:pos x="T6" y="T7"/>
                  </a:cxn>
                  <a:cxn ang="0">
                    <a:pos x="T8" y="T9"/>
                  </a:cxn>
                </a:cxnLst>
                <a:rect l="0" t="0" r="r" b="b"/>
                <a:pathLst>
                  <a:path w="51" h="50">
                    <a:moveTo>
                      <a:pt x="12" y="7"/>
                    </a:moveTo>
                    <a:cubicBezTo>
                      <a:pt x="2" y="15"/>
                      <a:pt x="0" y="29"/>
                      <a:pt x="8" y="39"/>
                    </a:cubicBezTo>
                    <a:cubicBezTo>
                      <a:pt x="15" y="48"/>
                      <a:pt x="29" y="50"/>
                      <a:pt x="39" y="43"/>
                    </a:cubicBezTo>
                    <a:cubicBezTo>
                      <a:pt x="49" y="35"/>
                      <a:pt x="51" y="21"/>
                      <a:pt x="43" y="12"/>
                    </a:cubicBezTo>
                    <a:cubicBezTo>
                      <a:pt x="36" y="2"/>
                      <a:pt x="22" y="0"/>
                      <a:pt x="1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23" name="Freeform 29"/>
              <p:cNvSpPr>
                <a:spLocks/>
              </p:cNvSpPr>
              <p:nvPr/>
            </p:nvSpPr>
            <p:spPr bwMode="auto">
              <a:xfrm>
                <a:off x="8060182" y="5712509"/>
                <a:ext cx="195237" cy="204968"/>
              </a:xfrm>
              <a:custGeom>
                <a:avLst/>
                <a:gdLst>
                  <a:gd name="T0" fmla="*/ 10 w 46"/>
                  <a:gd name="T1" fmla="*/ 7 h 46"/>
                  <a:gd name="T2" fmla="*/ 6 w 46"/>
                  <a:gd name="T3" fmla="*/ 36 h 46"/>
                  <a:gd name="T4" fmla="*/ 35 w 46"/>
                  <a:gd name="T5" fmla="*/ 40 h 46"/>
                  <a:gd name="T6" fmla="*/ 39 w 46"/>
                  <a:gd name="T7" fmla="*/ 11 h 46"/>
                  <a:gd name="T8" fmla="*/ 10 w 46"/>
                  <a:gd name="T9" fmla="*/ 7 h 46"/>
                </a:gdLst>
                <a:ahLst/>
                <a:cxnLst>
                  <a:cxn ang="0">
                    <a:pos x="T0" y="T1"/>
                  </a:cxn>
                  <a:cxn ang="0">
                    <a:pos x="T2" y="T3"/>
                  </a:cxn>
                  <a:cxn ang="0">
                    <a:pos x="T4" y="T5"/>
                  </a:cxn>
                  <a:cxn ang="0">
                    <a:pos x="T6" y="T7"/>
                  </a:cxn>
                  <a:cxn ang="0">
                    <a:pos x="T8" y="T9"/>
                  </a:cxn>
                </a:cxnLst>
                <a:rect l="0" t="0" r="r" b="b"/>
                <a:pathLst>
                  <a:path w="46" h="46">
                    <a:moveTo>
                      <a:pt x="10" y="7"/>
                    </a:moveTo>
                    <a:cubicBezTo>
                      <a:pt x="1" y="14"/>
                      <a:pt x="0" y="27"/>
                      <a:pt x="6" y="36"/>
                    </a:cubicBezTo>
                    <a:cubicBezTo>
                      <a:pt x="13" y="45"/>
                      <a:pt x="26" y="46"/>
                      <a:pt x="35" y="40"/>
                    </a:cubicBezTo>
                    <a:cubicBezTo>
                      <a:pt x="44" y="33"/>
                      <a:pt x="46" y="20"/>
                      <a:pt x="39" y="11"/>
                    </a:cubicBezTo>
                    <a:cubicBezTo>
                      <a:pt x="32" y="2"/>
                      <a:pt x="19" y="0"/>
                      <a:pt x="1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sp>
            <p:nvSpPr>
              <p:cNvPr id="24" name="Freeform 30"/>
              <p:cNvSpPr>
                <a:spLocks/>
              </p:cNvSpPr>
              <p:nvPr/>
            </p:nvSpPr>
            <p:spPr bwMode="auto">
              <a:xfrm>
                <a:off x="7699289" y="5406586"/>
                <a:ext cx="304689" cy="308983"/>
              </a:xfrm>
              <a:custGeom>
                <a:avLst/>
                <a:gdLst>
                  <a:gd name="T0" fmla="*/ 17 w 71"/>
                  <a:gd name="T1" fmla="*/ 10 h 70"/>
                  <a:gd name="T2" fmla="*/ 11 w 71"/>
                  <a:gd name="T3" fmla="*/ 54 h 70"/>
                  <a:gd name="T4" fmla="*/ 55 w 71"/>
                  <a:gd name="T5" fmla="*/ 60 h 70"/>
                  <a:gd name="T6" fmla="*/ 61 w 71"/>
                  <a:gd name="T7" fmla="*/ 16 h 70"/>
                  <a:gd name="T8" fmla="*/ 17 w 71"/>
                  <a:gd name="T9" fmla="*/ 10 h 70"/>
                </a:gdLst>
                <a:ahLst/>
                <a:cxnLst>
                  <a:cxn ang="0">
                    <a:pos x="T0" y="T1"/>
                  </a:cxn>
                  <a:cxn ang="0">
                    <a:pos x="T2" y="T3"/>
                  </a:cxn>
                  <a:cxn ang="0">
                    <a:pos x="T4" y="T5"/>
                  </a:cxn>
                  <a:cxn ang="0">
                    <a:pos x="T6" y="T7"/>
                  </a:cxn>
                  <a:cxn ang="0">
                    <a:pos x="T8" y="T9"/>
                  </a:cxn>
                </a:cxnLst>
                <a:rect l="0" t="0" r="r" b="b"/>
                <a:pathLst>
                  <a:path w="71" h="70">
                    <a:moveTo>
                      <a:pt x="17" y="10"/>
                    </a:moveTo>
                    <a:cubicBezTo>
                      <a:pt x="3" y="21"/>
                      <a:pt x="0" y="40"/>
                      <a:pt x="11" y="54"/>
                    </a:cubicBezTo>
                    <a:cubicBezTo>
                      <a:pt x="21" y="68"/>
                      <a:pt x="41" y="70"/>
                      <a:pt x="55" y="60"/>
                    </a:cubicBezTo>
                    <a:cubicBezTo>
                      <a:pt x="68" y="49"/>
                      <a:pt x="71" y="30"/>
                      <a:pt x="61" y="16"/>
                    </a:cubicBezTo>
                    <a:cubicBezTo>
                      <a:pt x="50" y="2"/>
                      <a:pt x="30" y="0"/>
                      <a:pt x="1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5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2359"/>
                  </a:solidFill>
                  <a:effectLst/>
                  <a:uLnTx/>
                  <a:uFillTx/>
                  <a:latin typeface="Segoe UI"/>
                </a:endParaRPr>
              </a:p>
            </p:txBody>
          </p:sp>
        </p:grpSp>
      </p:grpSp>
      <p:grpSp>
        <p:nvGrpSpPr>
          <p:cNvPr id="44" name="Group 43"/>
          <p:cNvGrpSpPr/>
          <p:nvPr/>
        </p:nvGrpSpPr>
        <p:grpSpPr>
          <a:xfrm>
            <a:off x="6309675" y="3954463"/>
            <a:ext cx="1965960" cy="1920240"/>
            <a:chOff x="6309675" y="3954463"/>
            <a:chExt cx="1965960" cy="1920240"/>
          </a:xfrm>
        </p:grpSpPr>
        <p:sp>
          <p:nvSpPr>
            <p:cNvPr id="38" name="Rectangle 37"/>
            <p:cNvSpPr/>
            <p:nvPr/>
          </p:nvSpPr>
          <p:spPr bwMode="auto">
            <a:xfrm>
              <a:off x="6309675" y="3954463"/>
              <a:ext cx="1965960" cy="19202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a:ln>
                    <a:noFill/>
                  </a:ln>
                  <a:gradFill>
                    <a:gsLst>
                      <a:gs pos="35644">
                        <a:schemeClr val="tx1"/>
                      </a:gs>
                      <a:gs pos="57000">
                        <a:schemeClr val="tx1"/>
                      </a:gs>
                    </a:gsLst>
                    <a:lin ang="5400000" scaled="0"/>
                  </a:gradFill>
                  <a:effectLst/>
                  <a:uLnTx/>
                  <a:uFillTx/>
                  <a:latin typeface="+mj-lt"/>
                </a:rPr>
                <a:t>Tasks</a:t>
              </a:r>
              <a:endParaRPr kumimoji="0" lang="en-US" sz="2400" b="0" i="0" u="none" strike="noStrike" kern="0" cap="none" spc="0" normalizeH="0" baseline="0" noProof="0" dirty="0">
                <a:ln>
                  <a:noFill/>
                </a:ln>
                <a:gradFill>
                  <a:gsLst>
                    <a:gs pos="35644">
                      <a:schemeClr val="tx1"/>
                    </a:gs>
                    <a:gs pos="57000">
                      <a:schemeClr val="tx1"/>
                    </a:gs>
                  </a:gsLst>
                  <a:lin ang="5400000" scaled="0"/>
                </a:gradFill>
                <a:effectLst/>
                <a:uLnTx/>
                <a:uFillTx/>
                <a:latin typeface="+mj-lt"/>
              </a:endParaRPr>
            </a:p>
          </p:txBody>
        </p:sp>
        <p:sp>
          <p:nvSpPr>
            <p:cNvPr id="27" name="Freeform 26"/>
            <p:cNvSpPr>
              <a:spLocks noChangeAspect="1"/>
            </p:cNvSpPr>
            <p:nvPr/>
          </p:nvSpPr>
          <p:spPr bwMode="black">
            <a:xfrm>
              <a:off x="6471600" y="5019207"/>
              <a:ext cx="602654" cy="638000"/>
            </a:xfrm>
            <a:custGeom>
              <a:avLst/>
              <a:gdLst>
                <a:gd name="connsiteX0" fmla="*/ 59957 w 546268"/>
                <a:gd name="connsiteY0" fmla="*/ 369868 h 578307"/>
                <a:gd name="connsiteX1" fmla="*/ 257006 w 546268"/>
                <a:gd name="connsiteY1" fmla="*/ 484264 h 578307"/>
                <a:gd name="connsiteX2" fmla="*/ 257707 w 546268"/>
                <a:gd name="connsiteY2" fmla="*/ 484264 h 578307"/>
                <a:gd name="connsiteX3" fmla="*/ 273135 w 546268"/>
                <a:gd name="connsiteY3" fmla="*/ 488475 h 578307"/>
                <a:gd name="connsiteX4" fmla="*/ 289263 w 546268"/>
                <a:gd name="connsiteY4" fmla="*/ 484264 h 578307"/>
                <a:gd name="connsiteX5" fmla="*/ 487013 w 546268"/>
                <a:gd name="connsiteY5" fmla="*/ 369868 h 578307"/>
                <a:gd name="connsiteX6" fmla="*/ 538204 w 546268"/>
                <a:gd name="connsiteY6" fmla="*/ 399344 h 578307"/>
                <a:gd name="connsiteX7" fmla="*/ 545217 w 546268"/>
                <a:gd name="connsiteY7" fmla="*/ 407766 h 578307"/>
                <a:gd name="connsiteX8" fmla="*/ 545217 w 546268"/>
                <a:gd name="connsiteY8" fmla="*/ 418995 h 578307"/>
                <a:gd name="connsiteX9" fmla="*/ 538204 w 546268"/>
                <a:gd name="connsiteY9" fmla="*/ 427417 h 578307"/>
                <a:gd name="connsiteX10" fmla="*/ 280848 w 546268"/>
                <a:gd name="connsiteY10" fmla="*/ 576202 h 578307"/>
                <a:gd name="connsiteX11" fmla="*/ 273135 w 546268"/>
                <a:gd name="connsiteY11" fmla="*/ 578307 h 578307"/>
                <a:gd name="connsiteX12" fmla="*/ 265421 w 546268"/>
                <a:gd name="connsiteY12" fmla="*/ 576202 h 578307"/>
                <a:gd name="connsiteX13" fmla="*/ 8065 w 546268"/>
                <a:gd name="connsiteY13" fmla="*/ 427417 h 578307"/>
                <a:gd name="connsiteX14" fmla="*/ 1052 w 546268"/>
                <a:gd name="connsiteY14" fmla="*/ 418995 h 578307"/>
                <a:gd name="connsiteX15" fmla="*/ 1052 w 546268"/>
                <a:gd name="connsiteY15" fmla="*/ 407766 h 578307"/>
                <a:gd name="connsiteX16" fmla="*/ 8065 w 546268"/>
                <a:gd name="connsiteY16" fmla="*/ 399344 h 578307"/>
                <a:gd name="connsiteX17" fmla="*/ 59957 w 546268"/>
                <a:gd name="connsiteY17" fmla="*/ 369868 h 578307"/>
                <a:gd name="connsiteX18" fmla="*/ 59957 w 546268"/>
                <a:gd name="connsiteY18" fmla="*/ 245100 h 578307"/>
                <a:gd name="connsiteX19" fmla="*/ 257006 w 546268"/>
                <a:gd name="connsiteY19" fmla="*/ 359394 h 578307"/>
                <a:gd name="connsiteX20" fmla="*/ 257707 w 546268"/>
                <a:gd name="connsiteY20" fmla="*/ 359394 h 578307"/>
                <a:gd name="connsiteX21" fmla="*/ 273135 w 546268"/>
                <a:gd name="connsiteY21" fmla="*/ 362900 h 578307"/>
                <a:gd name="connsiteX22" fmla="*/ 289263 w 546268"/>
                <a:gd name="connsiteY22" fmla="*/ 359394 h 578307"/>
                <a:gd name="connsiteX23" fmla="*/ 487013 w 546268"/>
                <a:gd name="connsiteY23" fmla="*/ 245100 h 578307"/>
                <a:gd name="connsiteX24" fmla="*/ 538204 w 546268"/>
                <a:gd name="connsiteY24" fmla="*/ 274550 h 578307"/>
                <a:gd name="connsiteX25" fmla="*/ 545217 w 546268"/>
                <a:gd name="connsiteY25" fmla="*/ 282964 h 578307"/>
                <a:gd name="connsiteX26" fmla="*/ 545217 w 546268"/>
                <a:gd name="connsiteY26" fmla="*/ 294183 h 578307"/>
                <a:gd name="connsiteX27" fmla="*/ 538204 w 546268"/>
                <a:gd name="connsiteY27" fmla="*/ 302598 h 578307"/>
                <a:gd name="connsiteX28" fmla="*/ 280848 w 546268"/>
                <a:gd name="connsiteY28" fmla="*/ 451250 h 578307"/>
                <a:gd name="connsiteX29" fmla="*/ 273135 w 546268"/>
                <a:gd name="connsiteY29" fmla="*/ 452652 h 578307"/>
                <a:gd name="connsiteX30" fmla="*/ 265421 w 546268"/>
                <a:gd name="connsiteY30" fmla="*/ 451250 h 578307"/>
                <a:gd name="connsiteX31" fmla="*/ 8065 w 546268"/>
                <a:gd name="connsiteY31" fmla="*/ 302598 h 578307"/>
                <a:gd name="connsiteX32" fmla="*/ 1052 w 546268"/>
                <a:gd name="connsiteY32" fmla="*/ 294183 h 578307"/>
                <a:gd name="connsiteX33" fmla="*/ 1052 w 546268"/>
                <a:gd name="connsiteY33" fmla="*/ 282964 h 578307"/>
                <a:gd name="connsiteX34" fmla="*/ 8065 w 546268"/>
                <a:gd name="connsiteY34" fmla="*/ 274550 h 578307"/>
                <a:gd name="connsiteX35" fmla="*/ 59957 w 546268"/>
                <a:gd name="connsiteY35" fmla="*/ 245100 h 578307"/>
                <a:gd name="connsiteX36" fmla="*/ 273135 w 546268"/>
                <a:gd name="connsiteY36" fmla="*/ 0 h 578307"/>
                <a:gd name="connsiteX37" fmla="*/ 280848 w 546268"/>
                <a:gd name="connsiteY37" fmla="*/ 2803 h 578307"/>
                <a:gd name="connsiteX38" fmla="*/ 538204 w 546268"/>
                <a:gd name="connsiteY38" fmla="*/ 151352 h 578307"/>
                <a:gd name="connsiteX39" fmla="*/ 545217 w 546268"/>
                <a:gd name="connsiteY39" fmla="*/ 159761 h 578307"/>
                <a:gd name="connsiteX40" fmla="*/ 545217 w 546268"/>
                <a:gd name="connsiteY40" fmla="*/ 170271 h 578307"/>
                <a:gd name="connsiteX41" fmla="*/ 538204 w 546268"/>
                <a:gd name="connsiteY41" fmla="*/ 178680 h 578307"/>
                <a:gd name="connsiteX42" fmla="*/ 280848 w 546268"/>
                <a:gd name="connsiteY42" fmla="*/ 327930 h 578307"/>
                <a:gd name="connsiteX43" fmla="*/ 277342 w 546268"/>
                <a:gd name="connsiteY43" fmla="*/ 329331 h 578307"/>
                <a:gd name="connsiteX44" fmla="*/ 273135 w 546268"/>
                <a:gd name="connsiteY44" fmla="*/ 331433 h 578307"/>
                <a:gd name="connsiteX45" fmla="*/ 268927 w 546268"/>
                <a:gd name="connsiteY45" fmla="*/ 329331 h 578307"/>
                <a:gd name="connsiteX46" fmla="*/ 265421 w 546268"/>
                <a:gd name="connsiteY46" fmla="*/ 327930 h 578307"/>
                <a:gd name="connsiteX47" fmla="*/ 8065 w 546268"/>
                <a:gd name="connsiteY47" fmla="*/ 178680 h 578307"/>
                <a:gd name="connsiteX48" fmla="*/ 1052 w 546268"/>
                <a:gd name="connsiteY48" fmla="*/ 170271 h 578307"/>
                <a:gd name="connsiteX49" fmla="*/ 1052 w 546268"/>
                <a:gd name="connsiteY49" fmla="*/ 159761 h 578307"/>
                <a:gd name="connsiteX50" fmla="*/ 8065 w 546268"/>
                <a:gd name="connsiteY50" fmla="*/ 151352 h 578307"/>
                <a:gd name="connsiteX51" fmla="*/ 265421 w 546268"/>
                <a:gd name="connsiteY51" fmla="*/ 2803 h 578307"/>
                <a:gd name="connsiteX52" fmla="*/ 273135 w 546268"/>
                <a:gd name="connsiteY52" fmla="*/ 0 h 57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46268" h="578307">
                  <a:moveTo>
                    <a:pt x="59957" y="369868"/>
                  </a:moveTo>
                  <a:lnTo>
                    <a:pt x="257006" y="484264"/>
                  </a:lnTo>
                  <a:cubicBezTo>
                    <a:pt x="257707" y="484264"/>
                    <a:pt x="257707" y="484264"/>
                    <a:pt x="257707" y="484264"/>
                  </a:cubicBezTo>
                  <a:cubicBezTo>
                    <a:pt x="261915" y="487071"/>
                    <a:pt x="267525" y="488475"/>
                    <a:pt x="273135" y="488475"/>
                  </a:cubicBezTo>
                  <a:cubicBezTo>
                    <a:pt x="278744" y="488475"/>
                    <a:pt x="284354" y="487071"/>
                    <a:pt x="289263" y="484264"/>
                  </a:cubicBezTo>
                  <a:cubicBezTo>
                    <a:pt x="487013" y="369868"/>
                    <a:pt x="487013" y="369868"/>
                    <a:pt x="487013" y="369868"/>
                  </a:cubicBezTo>
                  <a:cubicBezTo>
                    <a:pt x="538204" y="399344"/>
                    <a:pt x="538204" y="399344"/>
                    <a:pt x="538204" y="399344"/>
                  </a:cubicBezTo>
                  <a:cubicBezTo>
                    <a:pt x="541710" y="401450"/>
                    <a:pt x="543814" y="404257"/>
                    <a:pt x="545217" y="407766"/>
                  </a:cubicBezTo>
                  <a:cubicBezTo>
                    <a:pt x="546619" y="411275"/>
                    <a:pt x="546619" y="415486"/>
                    <a:pt x="545217" y="418995"/>
                  </a:cubicBezTo>
                  <a:cubicBezTo>
                    <a:pt x="543814" y="422504"/>
                    <a:pt x="541710" y="425312"/>
                    <a:pt x="538204" y="427417"/>
                  </a:cubicBezTo>
                  <a:cubicBezTo>
                    <a:pt x="280848" y="576202"/>
                    <a:pt x="280848" y="576202"/>
                    <a:pt x="280848" y="576202"/>
                  </a:cubicBezTo>
                  <a:cubicBezTo>
                    <a:pt x="278744" y="577605"/>
                    <a:pt x="275939" y="578307"/>
                    <a:pt x="273135" y="578307"/>
                  </a:cubicBezTo>
                  <a:cubicBezTo>
                    <a:pt x="270330" y="578307"/>
                    <a:pt x="267525" y="577605"/>
                    <a:pt x="265421" y="576202"/>
                  </a:cubicBezTo>
                  <a:cubicBezTo>
                    <a:pt x="8065" y="427417"/>
                    <a:pt x="8065" y="427417"/>
                    <a:pt x="8065" y="427417"/>
                  </a:cubicBezTo>
                  <a:cubicBezTo>
                    <a:pt x="4559" y="425312"/>
                    <a:pt x="2455" y="422504"/>
                    <a:pt x="1052" y="418995"/>
                  </a:cubicBezTo>
                  <a:cubicBezTo>
                    <a:pt x="-350" y="415486"/>
                    <a:pt x="-350" y="411275"/>
                    <a:pt x="1052" y="407766"/>
                  </a:cubicBezTo>
                  <a:cubicBezTo>
                    <a:pt x="2455" y="404257"/>
                    <a:pt x="4559" y="401450"/>
                    <a:pt x="8065" y="399344"/>
                  </a:cubicBezTo>
                  <a:cubicBezTo>
                    <a:pt x="59957" y="369868"/>
                    <a:pt x="59957" y="369868"/>
                    <a:pt x="59957" y="369868"/>
                  </a:cubicBezTo>
                  <a:close/>
                  <a:moveTo>
                    <a:pt x="59957" y="245100"/>
                  </a:moveTo>
                  <a:cubicBezTo>
                    <a:pt x="257006" y="359394"/>
                    <a:pt x="257006" y="359394"/>
                    <a:pt x="257006" y="359394"/>
                  </a:cubicBezTo>
                  <a:cubicBezTo>
                    <a:pt x="257707" y="359394"/>
                    <a:pt x="257707" y="359394"/>
                    <a:pt x="257707" y="359394"/>
                  </a:cubicBezTo>
                  <a:cubicBezTo>
                    <a:pt x="261915" y="362199"/>
                    <a:pt x="267525" y="362900"/>
                    <a:pt x="273135" y="362900"/>
                  </a:cubicBezTo>
                  <a:cubicBezTo>
                    <a:pt x="278744" y="362900"/>
                    <a:pt x="284354" y="362199"/>
                    <a:pt x="289263" y="359394"/>
                  </a:cubicBezTo>
                  <a:cubicBezTo>
                    <a:pt x="487013" y="245100"/>
                    <a:pt x="487013" y="245100"/>
                    <a:pt x="487013" y="245100"/>
                  </a:cubicBezTo>
                  <a:cubicBezTo>
                    <a:pt x="538204" y="274550"/>
                    <a:pt x="538204" y="274550"/>
                    <a:pt x="538204" y="274550"/>
                  </a:cubicBezTo>
                  <a:cubicBezTo>
                    <a:pt x="541710" y="276654"/>
                    <a:pt x="543814" y="279459"/>
                    <a:pt x="545217" y="282964"/>
                  </a:cubicBezTo>
                  <a:cubicBezTo>
                    <a:pt x="546619" y="286470"/>
                    <a:pt x="546619" y="289976"/>
                    <a:pt x="545217" y="294183"/>
                  </a:cubicBezTo>
                  <a:cubicBezTo>
                    <a:pt x="543814" y="296988"/>
                    <a:pt x="541710" y="299793"/>
                    <a:pt x="538204" y="302598"/>
                  </a:cubicBezTo>
                  <a:cubicBezTo>
                    <a:pt x="280848" y="451250"/>
                    <a:pt x="280848" y="451250"/>
                    <a:pt x="280848" y="451250"/>
                  </a:cubicBezTo>
                  <a:cubicBezTo>
                    <a:pt x="278744" y="451951"/>
                    <a:pt x="275939" y="452652"/>
                    <a:pt x="273135" y="452652"/>
                  </a:cubicBezTo>
                  <a:cubicBezTo>
                    <a:pt x="270330" y="452652"/>
                    <a:pt x="267525" y="451951"/>
                    <a:pt x="265421" y="451250"/>
                  </a:cubicBezTo>
                  <a:cubicBezTo>
                    <a:pt x="8065" y="302598"/>
                    <a:pt x="8065" y="302598"/>
                    <a:pt x="8065" y="302598"/>
                  </a:cubicBezTo>
                  <a:cubicBezTo>
                    <a:pt x="4559" y="299793"/>
                    <a:pt x="2455" y="296988"/>
                    <a:pt x="1052" y="294183"/>
                  </a:cubicBezTo>
                  <a:cubicBezTo>
                    <a:pt x="-350" y="289976"/>
                    <a:pt x="-350" y="286470"/>
                    <a:pt x="1052" y="282964"/>
                  </a:cubicBezTo>
                  <a:cubicBezTo>
                    <a:pt x="2455" y="279459"/>
                    <a:pt x="4559" y="276654"/>
                    <a:pt x="8065" y="274550"/>
                  </a:cubicBezTo>
                  <a:cubicBezTo>
                    <a:pt x="59957" y="245100"/>
                    <a:pt x="59957" y="245100"/>
                    <a:pt x="59957" y="245100"/>
                  </a:cubicBezTo>
                  <a:close/>
                  <a:moveTo>
                    <a:pt x="273135" y="0"/>
                  </a:moveTo>
                  <a:cubicBezTo>
                    <a:pt x="275939" y="0"/>
                    <a:pt x="278744" y="701"/>
                    <a:pt x="280848" y="2803"/>
                  </a:cubicBezTo>
                  <a:cubicBezTo>
                    <a:pt x="538204" y="151352"/>
                    <a:pt x="538204" y="151352"/>
                    <a:pt x="538204" y="151352"/>
                  </a:cubicBezTo>
                  <a:cubicBezTo>
                    <a:pt x="541710" y="153454"/>
                    <a:pt x="543814" y="156257"/>
                    <a:pt x="545217" y="159761"/>
                  </a:cubicBezTo>
                  <a:cubicBezTo>
                    <a:pt x="546619" y="163264"/>
                    <a:pt x="546619" y="166768"/>
                    <a:pt x="545217" y="170271"/>
                  </a:cubicBezTo>
                  <a:cubicBezTo>
                    <a:pt x="543814" y="173775"/>
                    <a:pt x="541710" y="176578"/>
                    <a:pt x="538204" y="178680"/>
                  </a:cubicBezTo>
                  <a:cubicBezTo>
                    <a:pt x="280848" y="327930"/>
                    <a:pt x="280848" y="327930"/>
                    <a:pt x="280848" y="327930"/>
                  </a:cubicBezTo>
                  <a:cubicBezTo>
                    <a:pt x="280147" y="327930"/>
                    <a:pt x="278744" y="328630"/>
                    <a:pt x="277342" y="329331"/>
                  </a:cubicBezTo>
                  <a:cubicBezTo>
                    <a:pt x="273135" y="331433"/>
                    <a:pt x="273135" y="331433"/>
                    <a:pt x="273135" y="331433"/>
                  </a:cubicBezTo>
                  <a:cubicBezTo>
                    <a:pt x="268927" y="329331"/>
                    <a:pt x="268927" y="329331"/>
                    <a:pt x="268927" y="329331"/>
                  </a:cubicBezTo>
                  <a:cubicBezTo>
                    <a:pt x="267525" y="328630"/>
                    <a:pt x="266122" y="327930"/>
                    <a:pt x="265421" y="327930"/>
                  </a:cubicBezTo>
                  <a:cubicBezTo>
                    <a:pt x="8065" y="178680"/>
                    <a:pt x="8065" y="178680"/>
                    <a:pt x="8065" y="178680"/>
                  </a:cubicBezTo>
                  <a:cubicBezTo>
                    <a:pt x="4559" y="176578"/>
                    <a:pt x="2455" y="173775"/>
                    <a:pt x="1052" y="170271"/>
                  </a:cubicBezTo>
                  <a:cubicBezTo>
                    <a:pt x="-350" y="166768"/>
                    <a:pt x="-350" y="163264"/>
                    <a:pt x="1052" y="159761"/>
                  </a:cubicBezTo>
                  <a:cubicBezTo>
                    <a:pt x="2455" y="156257"/>
                    <a:pt x="4559" y="153454"/>
                    <a:pt x="8065" y="151352"/>
                  </a:cubicBezTo>
                  <a:cubicBezTo>
                    <a:pt x="265421" y="2803"/>
                    <a:pt x="265421" y="2803"/>
                    <a:pt x="265421" y="2803"/>
                  </a:cubicBezTo>
                  <a:cubicBezTo>
                    <a:pt x="267525" y="701"/>
                    <a:pt x="270330" y="0"/>
                    <a:pt x="273135"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4897" tIns="75918" rIns="94897" bIns="75918" numCol="1" spcCol="0" rtlCol="0" fromWordArt="0" anchor="t" anchorCtr="0" forceAA="0" compatLnSpc="1">
              <a:prstTxWarp prst="textNoShape">
                <a:avLst/>
              </a:prstTxWarp>
              <a:noAutofit/>
            </a:bodyPr>
            <a:lstStyle/>
            <a:p>
              <a:pPr marL="0" marR="0" lvl="0" indent="0" algn="ctr" defTabSz="483831" eaLnBrk="1" fontAlgn="base" latinLnBrk="0" hangingPunct="1">
                <a:lnSpc>
                  <a:spcPct val="90000"/>
                </a:lnSpc>
                <a:spcBef>
                  <a:spcPct val="0"/>
                </a:spcBef>
                <a:spcAft>
                  <a:spcPct val="0"/>
                </a:spcAft>
                <a:buClrTx/>
                <a:buSzTx/>
                <a:buFontTx/>
                <a:buNone/>
                <a:tabLst/>
                <a:defRPr/>
              </a:pPr>
              <a:endParaRPr kumimoji="0" lang="en-US" sz="1245" b="0" i="0" u="none" strike="noStrike" kern="0" cap="none" spc="0" normalizeH="0" baseline="0" noProof="0" dirty="0">
                <a:ln>
                  <a:noFill/>
                </a:ln>
                <a:solidFill>
                  <a:srgbClr val="442359"/>
                </a:solidFill>
                <a:effectLst/>
                <a:uLnTx/>
                <a:uFillTx/>
                <a:latin typeface="Segoe UI"/>
                <a:ea typeface="Segoe UI" pitchFamily="34" charset="0"/>
                <a:cs typeface="Segoe UI" pitchFamily="34" charset="0"/>
              </a:endParaRPr>
            </a:p>
          </p:txBody>
        </p:sp>
      </p:grpSp>
      <p:grpSp>
        <p:nvGrpSpPr>
          <p:cNvPr id="45" name="Group 44"/>
          <p:cNvGrpSpPr/>
          <p:nvPr/>
        </p:nvGrpSpPr>
        <p:grpSpPr>
          <a:xfrm>
            <a:off x="8321356" y="3954463"/>
            <a:ext cx="1965960" cy="1920240"/>
            <a:chOff x="8321356" y="3954463"/>
            <a:chExt cx="1965960" cy="1920240"/>
          </a:xfrm>
        </p:grpSpPr>
        <p:sp>
          <p:nvSpPr>
            <p:cNvPr id="39" name="Rectangle 38"/>
            <p:cNvSpPr/>
            <p:nvPr/>
          </p:nvSpPr>
          <p:spPr bwMode="auto">
            <a:xfrm>
              <a:off x="8321356" y="3954463"/>
              <a:ext cx="1965960" cy="19202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a:ln>
                    <a:noFill/>
                  </a:ln>
                  <a:gradFill>
                    <a:gsLst>
                      <a:gs pos="35644">
                        <a:schemeClr val="tx1"/>
                      </a:gs>
                      <a:gs pos="57000">
                        <a:schemeClr val="tx1"/>
                      </a:gs>
                    </a:gsLst>
                    <a:lin ang="5400000" scaled="0"/>
                  </a:gradFill>
                  <a:effectLst/>
                  <a:uLnTx/>
                  <a:uFillTx/>
                  <a:latin typeface="+mj-lt"/>
                </a:rPr>
                <a:t>Scale out</a:t>
              </a:r>
              <a:endParaRPr kumimoji="0" lang="en-US" sz="2400" b="0" i="0" u="none" strike="noStrike" kern="0" cap="none" spc="0" normalizeH="0" baseline="0" noProof="0" dirty="0">
                <a:ln>
                  <a:noFill/>
                </a:ln>
                <a:gradFill>
                  <a:gsLst>
                    <a:gs pos="35644">
                      <a:schemeClr val="tx1"/>
                    </a:gs>
                    <a:gs pos="57000">
                      <a:schemeClr val="tx1"/>
                    </a:gs>
                  </a:gsLst>
                  <a:lin ang="5400000" scaled="0"/>
                </a:gradFill>
                <a:effectLst/>
                <a:uLnTx/>
                <a:uFillTx/>
                <a:latin typeface="+mj-lt"/>
              </a:endParaRPr>
            </a:p>
          </p:txBody>
        </p:sp>
        <p:sp>
          <p:nvSpPr>
            <p:cNvPr id="30" name="Freeform 21"/>
            <p:cNvSpPr>
              <a:spLocks noChangeAspect="1" noEditPoints="1"/>
            </p:cNvSpPr>
            <p:nvPr/>
          </p:nvSpPr>
          <p:spPr bwMode="black">
            <a:xfrm>
              <a:off x="8483282" y="5037123"/>
              <a:ext cx="711446" cy="620084"/>
            </a:xfrm>
            <a:custGeom>
              <a:avLst/>
              <a:gdLst>
                <a:gd name="T0" fmla="*/ 1220 w 1220"/>
                <a:gd name="T1" fmla="*/ 204 h 1063"/>
                <a:gd name="T2" fmla="*/ 1096 w 1220"/>
                <a:gd name="T3" fmla="*/ 79 h 1063"/>
                <a:gd name="T4" fmla="*/ 978 w 1220"/>
                <a:gd name="T5" fmla="*/ 164 h 1063"/>
                <a:gd name="T6" fmla="*/ 589 w 1220"/>
                <a:gd name="T7" fmla="*/ 115 h 1063"/>
                <a:gd name="T8" fmla="*/ 465 w 1220"/>
                <a:gd name="T9" fmla="*/ 0 h 1063"/>
                <a:gd name="T10" fmla="*/ 340 w 1220"/>
                <a:gd name="T11" fmla="*/ 124 h 1063"/>
                <a:gd name="T12" fmla="*/ 370 w 1220"/>
                <a:gd name="T13" fmla="*/ 205 h 1063"/>
                <a:gd name="T14" fmla="*/ 180 w 1220"/>
                <a:gd name="T15" fmla="*/ 453 h 1063"/>
                <a:gd name="T16" fmla="*/ 125 w 1220"/>
                <a:gd name="T17" fmla="*/ 440 h 1063"/>
                <a:gd name="T18" fmla="*/ 0 w 1220"/>
                <a:gd name="T19" fmla="*/ 564 h 1063"/>
                <a:gd name="T20" fmla="*/ 125 w 1220"/>
                <a:gd name="T21" fmla="*/ 689 h 1063"/>
                <a:gd name="T22" fmla="*/ 197 w 1220"/>
                <a:gd name="T23" fmla="*/ 666 h 1063"/>
                <a:gd name="T24" fmla="*/ 416 w 1220"/>
                <a:gd name="T25" fmla="*/ 872 h 1063"/>
                <a:gd name="T26" fmla="*/ 397 w 1220"/>
                <a:gd name="T27" fmla="*/ 938 h 1063"/>
                <a:gd name="T28" fmla="*/ 521 w 1220"/>
                <a:gd name="T29" fmla="*/ 1063 h 1063"/>
                <a:gd name="T30" fmla="*/ 646 w 1220"/>
                <a:gd name="T31" fmla="*/ 938 h 1063"/>
                <a:gd name="T32" fmla="*/ 642 w 1220"/>
                <a:gd name="T33" fmla="*/ 908 h 1063"/>
                <a:gd name="T34" fmla="*/ 948 w 1220"/>
                <a:gd name="T35" fmla="*/ 763 h 1063"/>
                <a:gd name="T36" fmla="*/ 1048 w 1220"/>
                <a:gd name="T37" fmla="*/ 814 h 1063"/>
                <a:gd name="T38" fmla="*/ 1173 w 1220"/>
                <a:gd name="T39" fmla="*/ 689 h 1063"/>
                <a:gd name="T40" fmla="*/ 1084 w 1220"/>
                <a:gd name="T41" fmla="*/ 570 h 1063"/>
                <a:gd name="T42" fmla="*/ 1108 w 1220"/>
                <a:gd name="T43" fmla="*/ 327 h 1063"/>
                <a:gd name="T44" fmla="*/ 1220 w 1220"/>
                <a:gd name="T45" fmla="*/ 204 h 1063"/>
                <a:gd name="T46" fmla="*/ 521 w 1220"/>
                <a:gd name="T47" fmla="*/ 594 h 1063"/>
                <a:gd name="T48" fmla="*/ 493 w 1220"/>
                <a:gd name="T49" fmla="*/ 245 h 1063"/>
                <a:gd name="T50" fmla="*/ 535 w 1220"/>
                <a:gd name="T51" fmla="*/ 226 h 1063"/>
                <a:gd name="T52" fmla="*/ 944 w 1220"/>
                <a:gd name="T53" fmla="*/ 621 h 1063"/>
                <a:gd name="T54" fmla="*/ 930 w 1220"/>
                <a:gd name="T55" fmla="*/ 649 h 1063"/>
                <a:gd name="T56" fmla="*/ 521 w 1220"/>
                <a:gd name="T57" fmla="*/ 594 h 1063"/>
                <a:gd name="T58" fmla="*/ 490 w 1220"/>
                <a:gd name="T59" fmla="*/ 818 h 1063"/>
                <a:gd name="T60" fmla="*/ 449 w 1220"/>
                <a:gd name="T61" fmla="*/ 837 h 1063"/>
                <a:gd name="T62" fmla="*/ 230 w 1220"/>
                <a:gd name="T63" fmla="*/ 631 h 1063"/>
                <a:gd name="T64" fmla="*/ 242 w 1220"/>
                <a:gd name="T65" fmla="*/ 605 h 1063"/>
                <a:gd name="T66" fmla="*/ 476 w 1220"/>
                <a:gd name="T67" fmla="*/ 636 h 1063"/>
                <a:gd name="T68" fmla="*/ 490 w 1220"/>
                <a:gd name="T69" fmla="*/ 818 h 1063"/>
                <a:gd name="T70" fmla="*/ 249 w 1220"/>
                <a:gd name="T71" fmla="*/ 558 h 1063"/>
                <a:gd name="T72" fmla="*/ 218 w 1220"/>
                <a:gd name="T73" fmla="*/ 482 h 1063"/>
                <a:gd name="T74" fmla="*/ 408 w 1220"/>
                <a:gd name="T75" fmla="*/ 235 h 1063"/>
                <a:gd name="T76" fmla="*/ 445 w 1220"/>
                <a:gd name="T77" fmla="*/ 247 h 1063"/>
                <a:gd name="T78" fmla="*/ 472 w 1220"/>
                <a:gd name="T79" fmla="*/ 587 h 1063"/>
                <a:gd name="T80" fmla="*/ 249 w 1220"/>
                <a:gd name="T81" fmla="*/ 558 h 1063"/>
                <a:gd name="T82" fmla="*/ 977 w 1220"/>
                <a:gd name="T83" fmla="*/ 587 h 1063"/>
                <a:gd name="T84" fmla="*/ 569 w 1220"/>
                <a:gd name="T85" fmla="*/ 192 h 1063"/>
                <a:gd name="T86" fmla="*/ 583 w 1220"/>
                <a:gd name="T87" fmla="*/ 163 h 1063"/>
                <a:gd name="T88" fmla="*/ 972 w 1220"/>
                <a:gd name="T89" fmla="*/ 212 h 1063"/>
                <a:gd name="T90" fmla="*/ 1060 w 1220"/>
                <a:gd name="T91" fmla="*/ 323 h 1063"/>
                <a:gd name="T92" fmla="*/ 1036 w 1220"/>
                <a:gd name="T93" fmla="*/ 566 h 1063"/>
                <a:gd name="T94" fmla="*/ 977 w 1220"/>
                <a:gd name="T95" fmla="*/ 587 h 1063"/>
                <a:gd name="T96" fmla="*/ 621 w 1220"/>
                <a:gd name="T97" fmla="*/ 864 h 1063"/>
                <a:gd name="T98" fmla="*/ 538 w 1220"/>
                <a:gd name="T99" fmla="*/ 815 h 1063"/>
                <a:gd name="T100" fmla="*/ 524 w 1220"/>
                <a:gd name="T101" fmla="*/ 643 h 1063"/>
                <a:gd name="T102" fmla="*/ 924 w 1220"/>
                <a:gd name="T103" fmla="*/ 696 h 1063"/>
                <a:gd name="T104" fmla="*/ 927 w 1220"/>
                <a:gd name="T105" fmla="*/ 720 h 1063"/>
                <a:gd name="T106" fmla="*/ 621 w 1220"/>
                <a:gd name="T107" fmla="*/ 864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0" h="1063">
                  <a:moveTo>
                    <a:pt x="1220" y="204"/>
                  </a:moveTo>
                  <a:cubicBezTo>
                    <a:pt x="1220" y="135"/>
                    <a:pt x="1164" y="79"/>
                    <a:pt x="1096" y="79"/>
                  </a:cubicBezTo>
                  <a:cubicBezTo>
                    <a:pt x="1041" y="79"/>
                    <a:pt x="994" y="115"/>
                    <a:pt x="978" y="164"/>
                  </a:cubicBezTo>
                  <a:cubicBezTo>
                    <a:pt x="589" y="115"/>
                    <a:pt x="589" y="115"/>
                    <a:pt x="589" y="115"/>
                  </a:cubicBezTo>
                  <a:cubicBezTo>
                    <a:pt x="584" y="51"/>
                    <a:pt x="530" y="0"/>
                    <a:pt x="465" y="0"/>
                  </a:cubicBezTo>
                  <a:cubicBezTo>
                    <a:pt x="396" y="0"/>
                    <a:pt x="340" y="55"/>
                    <a:pt x="340" y="124"/>
                  </a:cubicBezTo>
                  <a:cubicBezTo>
                    <a:pt x="340" y="155"/>
                    <a:pt x="352" y="183"/>
                    <a:pt x="370" y="205"/>
                  </a:cubicBezTo>
                  <a:cubicBezTo>
                    <a:pt x="180" y="453"/>
                    <a:pt x="180" y="453"/>
                    <a:pt x="180" y="453"/>
                  </a:cubicBezTo>
                  <a:cubicBezTo>
                    <a:pt x="163" y="445"/>
                    <a:pt x="145" y="440"/>
                    <a:pt x="125" y="440"/>
                  </a:cubicBezTo>
                  <a:cubicBezTo>
                    <a:pt x="56" y="440"/>
                    <a:pt x="0" y="496"/>
                    <a:pt x="0" y="564"/>
                  </a:cubicBezTo>
                  <a:cubicBezTo>
                    <a:pt x="0" y="633"/>
                    <a:pt x="56" y="689"/>
                    <a:pt x="125" y="689"/>
                  </a:cubicBezTo>
                  <a:cubicBezTo>
                    <a:pt x="152" y="689"/>
                    <a:pt x="177" y="680"/>
                    <a:pt x="197" y="666"/>
                  </a:cubicBezTo>
                  <a:cubicBezTo>
                    <a:pt x="416" y="872"/>
                    <a:pt x="416" y="872"/>
                    <a:pt x="416" y="872"/>
                  </a:cubicBezTo>
                  <a:cubicBezTo>
                    <a:pt x="404" y="891"/>
                    <a:pt x="397" y="914"/>
                    <a:pt x="397" y="938"/>
                  </a:cubicBezTo>
                  <a:cubicBezTo>
                    <a:pt x="397" y="1007"/>
                    <a:pt x="453" y="1063"/>
                    <a:pt x="521" y="1063"/>
                  </a:cubicBezTo>
                  <a:cubicBezTo>
                    <a:pt x="590" y="1063"/>
                    <a:pt x="646" y="1007"/>
                    <a:pt x="646" y="938"/>
                  </a:cubicBezTo>
                  <a:cubicBezTo>
                    <a:pt x="646" y="928"/>
                    <a:pt x="644" y="918"/>
                    <a:pt x="642" y="908"/>
                  </a:cubicBezTo>
                  <a:cubicBezTo>
                    <a:pt x="948" y="763"/>
                    <a:pt x="948" y="763"/>
                    <a:pt x="948" y="763"/>
                  </a:cubicBezTo>
                  <a:cubicBezTo>
                    <a:pt x="970" y="794"/>
                    <a:pt x="1007" y="814"/>
                    <a:pt x="1048" y="814"/>
                  </a:cubicBezTo>
                  <a:cubicBezTo>
                    <a:pt x="1117" y="814"/>
                    <a:pt x="1173" y="758"/>
                    <a:pt x="1173" y="689"/>
                  </a:cubicBezTo>
                  <a:cubicBezTo>
                    <a:pt x="1173" y="633"/>
                    <a:pt x="1135" y="586"/>
                    <a:pt x="1084" y="570"/>
                  </a:cubicBezTo>
                  <a:cubicBezTo>
                    <a:pt x="1108" y="327"/>
                    <a:pt x="1108" y="327"/>
                    <a:pt x="1108" y="327"/>
                  </a:cubicBezTo>
                  <a:cubicBezTo>
                    <a:pt x="1171" y="321"/>
                    <a:pt x="1220" y="268"/>
                    <a:pt x="1220" y="204"/>
                  </a:cubicBezTo>
                  <a:close/>
                  <a:moveTo>
                    <a:pt x="521" y="594"/>
                  </a:moveTo>
                  <a:cubicBezTo>
                    <a:pt x="493" y="245"/>
                    <a:pt x="493" y="245"/>
                    <a:pt x="493" y="245"/>
                  </a:cubicBezTo>
                  <a:cubicBezTo>
                    <a:pt x="509" y="241"/>
                    <a:pt x="523" y="235"/>
                    <a:pt x="535" y="226"/>
                  </a:cubicBezTo>
                  <a:cubicBezTo>
                    <a:pt x="944" y="621"/>
                    <a:pt x="944" y="621"/>
                    <a:pt x="944" y="621"/>
                  </a:cubicBezTo>
                  <a:cubicBezTo>
                    <a:pt x="938" y="630"/>
                    <a:pt x="934" y="639"/>
                    <a:pt x="930" y="649"/>
                  </a:cubicBezTo>
                  <a:lnTo>
                    <a:pt x="521" y="594"/>
                  </a:lnTo>
                  <a:close/>
                  <a:moveTo>
                    <a:pt x="490" y="818"/>
                  </a:moveTo>
                  <a:cubicBezTo>
                    <a:pt x="475" y="822"/>
                    <a:pt x="461" y="828"/>
                    <a:pt x="449" y="837"/>
                  </a:cubicBezTo>
                  <a:cubicBezTo>
                    <a:pt x="230" y="631"/>
                    <a:pt x="230" y="631"/>
                    <a:pt x="230" y="631"/>
                  </a:cubicBezTo>
                  <a:cubicBezTo>
                    <a:pt x="235" y="623"/>
                    <a:pt x="239" y="614"/>
                    <a:pt x="242" y="605"/>
                  </a:cubicBezTo>
                  <a:cubicBezTo>
                    <a:pt x="476" y="636"/>
                    <a:pt x="476" y="636"/>
                    <a:pt x="476" y="636"/>
                  </a:cubicBezTo>
                  <a:lnTo>
                    <a:pt x="490" y="818"/>
                  </a:lnTo>
                  <a:close/>
                  <a:moveTo>
                    <a:pt x="249" y="558"/>
                  </a:moveTo>
                  <a:cubicBezTo>
                    <a:pt x="247" y="529"/>
                    <a:pt x="236" y="502"/>
                    <a:pt x="218" y="482"/>
                  </a:cubicBezTo>
                  <a:cubicBezTo>
                    <a:pt x="408" y="235"/>
                    <a:pt x="408" y="235"/>
                    <a:pt x="408" y="235"/>
                  </a:cubicBezTo>
                  <a:cubicBezTo>
                    <a:pt x="420" y="241"/>
                    <a:pt x="432" y="245"/>
                    <a:pt x="445" y="247"/>
                  </a:cubicBezTo>
                  <a:cubicBezTo>
                    <a:pt x="472" y="587"/>
                    <a:pt x="472" y="587"/>
                    <a:pt x="472" y="587"/>
                  </a:cubicBezTo>
                  <a:lnTo>
                    <a:pt x="249" y="558"/>
                  </a:lnTo>
                  <a:close/>
                  <a:moveTo>
                    <a:pt x="977" y="587"/>
                  </a:moveTo>
                  <a:cubicBezTo>
                    <a:pt x="569" y="192"/>
                    <a:pt x="569" y="192"/>
                    <a:pt x="569" y="192"/>
                  </a:cubicBezTo>
                  <a:cubicBezTo>
                    <a:pt x="575" y="183"/>
                    <a:pt x="579" y="173"/>
                    <a:pt x="583" y="163"/>
                  </a:cubicBezTo>
                  <a:cubicBezTo>
                    <a:pt x="972" y="212"/>
                    <a:pt x="972" y="212"/>
                    <a:pt x="972" y="212"/>
                  </a:cubicBezTo>
                  <a:cubicBezTo>
                    <a:pt x="975" y="265"/>
                    <a:pt x="1011" y="308"/>
                    <a:pt x="1060" y="323"/>
                  </a:cubicBezTo>
                  <a:cubicBezTo>
                    <a:pt x="1036" y="566"/>
                    <a:pt x="1036" y="566"/>
                    <a:pt x="1036" y="566"/>
                  </a:cubicBezTo>
                  <a:cubicBezTo>
                    <a:pt x="1015" y="568"/>
                    <a:pt x="994" y="575"/>
                    <a:pt x="977" y="587"/>
                  </a:cubicBezTo>
                  <a:close/>
                  <a:moveTo>
                    <a:pt x="621" y="864"/>
                  </a:moveTo>
                  <a:cubicBezTo>
                    <a:pt x="602" y="838"/>
                    <a:pt x="572" y="819"/>
                    <a:pt x="538" y="815"/>
                  </a:cubicBezTo>
                  <a:cubicBezTo>
                    <a:pt x="524" y="643"/>
                    <a:pt x="524" y="643"/>
                    <a:pt x="524" y="643"/>
                  </a:cubicBezTo>
                  <a:cubicBezTo>
                    <a:pt x="924" y="696"/>
                    <a:pt x="924" y="696"/>
                    <a:pt x="924" y="696"/>
                  </a:cubicBezTo>
                  <a:cubicBezTo>
                    <a:pt x="924" y="704"/>
                    <a:pt x="925" y="712"/>
                    <a:pt x="927" y="720"/>
                  </a:cubicBezTo>
                  <a:lnTo>
                    <a:pt x="621" y="864"/>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4897" tIns="75918" rIns="94897" bIns="75918" numCol="1" spcCol="0" rtlCol="0" fromWordArt="0" anchor="t" anchorCtr="0" forceAA="0" compatLnSpc="1">
              <a:prstTxWarp prst="textNoShape">
                <a:avLst/>
              </a:prstTxWarp>
              <a:noAutofit/>
            </a:bodyPr>
            <a:lstStyle/>
            <a:p>
              <a:pPr marL="0" marR="0" lvl="0" indent="0" algn="ctr" defTabSz="483831" eaLnBrk="1" fontAlgn="base" latinLnBrk="0" hangingPunct="1">
                <a:lnSpc>
                  <a:spcPct val="90000"/>
                </a:lnSpc>
                <a:spcBef>
                  <a:spcPct val="0"/>
                </a:spcBef>
                <a:spcAft>
                  <a:spcPct val="0"/>
                </a:spcAft>
                <a:buClrTx/>
                <a:buSzTx/>
                <a:buFontTx/>
                <a:buNone/>
                <a:tabLst/>
                <a:defRPr/>
              </a:pPr>
              <a:endParaRPr kumimoji="0" lang="en-US" sz="1245" b="0" i="0" u="none" strike="noStrike" kern="0" cap="none" spc="0" normalizeH="0" baseline="0" noProof="0" dirty="0">
                <a:ln>
                  <a:noFill/>
                </a:ln>
                <a:solidFill>
                  <a:srgbClr val="442359"/>
                </a:solidFill>
                <a:effectLst/>
                <a:uLnTx/>
                <a:uFillTx/>
                <a:latin typeface="Segoe UI"/>
                <a:ea typeface="Segoe UI" pitchFamily="34" charset="0"/>
                <a:cs typeface="Segoe UI" pitchFamily="34" charset="0"/>
              </a:endParaRPr>
            </a:p>
          </p:txBody>
        </p:sp>
      </p:grpSp>
      <p:sp>
        <p:nvSpPr>
          <p:cNvPr id="34" name="Text Placeholder 2"/>
          <p:cNvSpPr txBox="1">
            <a:spLocks/>
          </p:cNvSpPr>
          <p:nvPr/>
        </p:nvSpPr>
        <p:spPr>
          <a:xfrm>
            <a:off x="4993140" y="1744662"/>
            <a:ext cx="5659345" cy="1926681"/>
          </a:xfrm>
          <a:prstGeom prst="rect">
            <a:avLst/>
          </a:prstGeom>
        </p:spPr>
        <p:txBody>
          <a:bodyPr vert="horz" wrap="square" lIns="146304" tIns="91440" rIns="146304" bIns="91440" rtlCol="0">
            <a:spAutoFit/>
          </a:bodyPr>
          <a:lstStyle>
            <a:lvl1pPr marL="0" indent="0" algn="l" defTabSz="931863" rtl="0" eaLnBrk="1" fontAlgn="base" hangingPunct="1">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1863" rtl="0" eaLnBrk="1" fontAlgn="base" latinLnBrk="0" hangingPunct="1">
              <a:lnSpc>
                <a:spcPct val="90000"/>
              </a:lnSpc>
              <a:spcBef>
                <a:spcPts val="1800"/>
              </a:spcBef>
              <a:spcAft>
                <a:spcPct val="0"/>
              </a:spcAft>
              <a:buClrTx/>
              <a:buSzPct val="90000"/>
              <a:buFont typeface="Arial" pitchFamily="34" charset="0"/>
              <a:buNone/>
              <a:tabLst/>
              <a:defRPr/>
            </a:pPr>
            <a:r>
              <a:rPr kumimoji="0" lang="en-US" sz="2800" b="0" i="0" u="none" strike="noStrike" kern="1200" cap="none" spc="0" normalizeH="0" baseline="0" noProof="0" dirty="0">
                <a:ln>
                  <a:noFill/>
                </a:ln>
                <a:gradFill>
                  <a:gsLst>
                    <a:gs pos="30693">
                      <a:schemeClr val="accent2"/>
                    </a:gs>
                    <a:gs pos="57000">
                      <a:schemeClr val="accent2"/>
                    </a:gs>
                  </a:gsLst>
                  <a:lin ang="5400000" scaled="0"/>
                </a:gradFill>
                <a:effectLst/>
                <a:uLnTx/>
                <a:uFillTx/>
                <a:latin typeface="+mj-lt"/>
                <a:ea typeface="MS PGothic" pitchFamily="34" charset="-128"/>
                <a:cs typeface="+mn-cs"/>
              </a:rPr>
              <a:t>Deployment characteristics</a:t>
            </a:r>
          </a:p>
          <a:p>
            <a:pPr marL="0" marR="0" lvl="1" indent="0" algn="l" defTabSz="931863" rtl="0" eaLnBrk="1" fontAlgn="base" latinLnBrk="0" hangingPunct="1">
              <a:lnSpc>
                <a:spcPct val="90000"/>
              </a:lnSpc>
              <a:spcBef>
                <a:spcPts val="400"/>
              </a:spcBef>
              <a:spcAft>
                <a:spcPct val="0"/>
              </a:spcAft>
              <a:buClrTx/>
              <a:buSzPct val="90000"/>
              <a:buFontTx/>
              <a:buNone/>
              <a:tabLst/>
              <a:defRPr/>
            </a:pPr>
            <a:r>
              <a:rPr kumimoji="0" lang="en-US" sz="16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S PGothic" pitchFamily="34" charset="-128"/>
                <a:cs typeface="+mn-cs"/>
              </a:rPr>
              <a:t>Efficient hosting</a:t>
            </a:r>
          </a:p>
          <a:p>
            <a:pPr marL="0" marR="0" lvl="1" indent="0" algn="l" defTabSz="931863" rtl="0" eaLnBrk="1" fontAlgn="base" latinLnBrk="0" hangingPunct="1">
              <a:lnSpc>
                <a:spcPct val="90000"/>
              </a:lnSpc>
              <a:spcBef>
                <a:spcPts val="400"/>
              </a:spcBef>
              <a:spcAft>
                <a:spcPct val="0"/>
              </a:spcAft>
              <a:buClrTx/>
              <a:buSzPct val="90000"/>
              <a:buFontTx/>
              <a:buNone/>
              <a:tabLst/>
              <a:defRPr/>
            </a:pPr>
            <a:r>
              <a:rPr kumimoji="0" lang="en-US" sz="16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S PGothic" pitchFamily="34" charset="-128"/>
                <a:cs typeface="+mn-cs"/>
              </a:rPr>
              <a:t>Multitenancy</a:t>
            </a:r>
          </a:p>
          <a:p>
            <a:pPr marL="0" marR="0" lvl="1" indent="0" algn="l" defTabSz="931863" rtl="0" eaLnBrk="1" fontAlgn="base" latinLnBrk="0" hangingPunct="1">
              <a:lnSpc>
                <a:spcPct val="90000"/>
              </a:lnSpc>
              <a:spcBef>
                <a:spcPts val="400"/>
              </a:spcBef>
              <a:spcAft>
                <a:spcPct val="0"/>
              </a:spcAft>
              <a:buClrTx/>
              <a:buSzPct val="90000"/>
              <a:buFontTx/>
              <a:buNone/>
              <a:tabLst/>
              <a:defRPr/>
            </a:pPr>
            <a:r>
              <a:rPr kumimoji="0" lang="en-US" sz="16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S PGothic" pitchFamily="34" charset="-128"/>
                <a:cs typeface="+mn-cs"/>
              </a:rPr>
              <a:t>Rapid deployment</a:t>
            </a:r>
          </a:p>
          <a:p>
            <a:pPr marL="0" marR="0" lvl="1" indent="0" algn="l" defTabSz="931863" rtl="0" eaLnBrk="1" fontAlgn="base" latinLnBrk="0" hangingPunct="1">
              <a:lnSpc>
                <a:spcPct val="90000"/>
              </a:lnSpc>
              <a:spcBef>
                <a:spcPts val="400"/>
              </a:spcBef>
              <a:spcAft>
                <a:spcPct val="0"/>
              </a:spcAft>
              <a:buClrTx/>
              <a:buSzPct val="90000"/>
              <a:buFontTx/>
              <a:buNone/>
              <a:tabLst/>
              <a:defRPr/>
            </a:pPr>
            <a:r>
              <a:rPr kumimoji="0" lang="en-US" sz="16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S PGothic" pitchFamily="34" charset="-128"/>
                <a:cs typeface="+mn-cs"/>
              </a:rPr>
              <a:t>Highly automatable </a:t>
            </a:r>
          </a:p>
          <a:p>
            <a:pPr marL="0" marR="0" lvl="1" indent="0" algn="l" defTabSz="931863" rtl="0" eaLnBrk="1" fontAlgn="base" latinLnBrk="0" hangingPunct="1">
              <a:lnSpc>
                <a:spcPct val="90000"/>
              </a:lnSpc>
              <a:spcBef>
                <a:spcPts val="400"/>
              </a:spcBef>
              <a:spcAft>
                <a:spcPct val="0"/>
              </a:spcAft>
              <a:buClrTx/>
              <a:buSzPct val="90000"/>
              <a:buFontTx/>
              <a:buNone/>
              <a:tabLst/>
              <a:defRPr/>
            </a:pPr>
            <a:r>
              <a:rPr kumimoji="0" lang="en-US" sz="16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S PGothic" pitchFamily="34" charset="-128"/>
                <a:cs typeface="+mn-cs"/>
              </a:rPr>
              <a:t>Rapid scaling</a:t>
            </a:r>
          </a:p>
        </p:txBody>
      </p:sp>
      <p:grpSp>
        <p:nvGrpSpPr>
          <p:cNvPr id="41" name="Group 40"/>
          <p:cNvGrpSpPr/>
          <p:nvPr/>
        </p:nvGrpSpPr>
        <p:grpSpPr>
          <a:xfrm>
            <a:off x="274636" y="3954463"/>
            <a:ext cx="1965960" cy="1920240"/>
            <a:chOff x="274636" y="3954463"/>
            <a:chExt cx="1965960" cy="1920240"/>
          </a:xfrm>
        </p:grpSpPr>
        <p:sp>
          <p:nvSpPr>
            <p:cNvPr id="35" name="Rectangle 34"/>
            <p:cNvSpPr/>
            <p:nvPr/>
          </p:nvSpPr>
          <p:spPr bwMode="auto">
            <a:xfrm>
              <a:off x="274636" y="3954463"/>
              <a:ext cx="1965960" cy="19202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35644">
                        <a:schemeClr val="tx1"/>
                      </a:gs>
                      <a:gs pos="57000">
                        <a:schemeClr val="tx1"/>
                      </a:gs>
                    </a:gsLst>
                    <a:lin ang="5400000" scaled="0"/>
                  </a:gradFill>
                  <a:effectLst/>
                  <a:uLnTx/>
                  <a:uFillTx/>
                  <a:latin typeface="+mj-lt"/>
                </a:rPr>
                <a:t>Distributed compute</a:t>
              </a:r>
            </a:p>
          </p:txBody>
        </p:sp>
        <mc:AlternateContent xmlns:mc="http://schemas.openxmlformats.org/markup-compatibility/2006" xmlns:a14="http://schemas.microsoft.com/office/drawing/2010/main">
          <mc:Choice Requires="a14">
            <p:sp>
              <p:nvSpPr>
                <p:cNvPr id="6" name="TextBox 5"/>
                <p:cNvSpPr txBox="1"/>
                <p:nvPr/>
              </p:nvSpPr>
              <p:spPr>
                <a:xfrm>
                  <a:off x="436561" y="5137065"/>
                  <a:ext cx="864789" cy="520142"/>
                </a:xfrm>
                <a:prstGeom prst="rect">
                  <a:avLst/>
                </a:prstGeom>
                <a:noFill/>
                <a:effectLst/>
              </p:spPr>
              <p:txBody>
                <a:bodyPr wrap="none" lIns="0" tIns="0" rIns="0" bIns="0" rtlCol="0" anchor="b" anchorCtr="0">
                  <a:spAutoFit/>
                </a:bodyPr>
                <a:lstStyle/>
                <a:p>
                  <a:pPr marL="0" marR="0" lvl="0" indent="0" defTabSz="932563" eaLnBrk="1" fontAlgn="auto" latinLnBrk="0" hangingPunct="1">
                    <a:lnSpc>
                      <a:spcPct val="90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kumimoji="0" lang="en-US" sz="3200" b="1" i="1" u="none" strike="noStrike" kern="0" cap="none" spc="-150" normalizeH="0" baseline="0" noProof="0" smtClean="0">
                            <a:ln w="0"/>
                            <a:gradFill>
                              <a:gsLst>
                                <a:gs pos="40594">
                                  <a:schemeClr val="accent2"/>
                                </a:gs>
                                <a:gs pos="55000">
                                  <a:schemeClr val="accent2"/>
                                </a:gs>
                              </a:gsLst>
                              <a:lin ang="5400000" scaled="0"/>
                            </a:gradFill>
                            <a:effectLst/>
                            <a:uLnTx/>
                            <a:uFillTx/>
                            <a:latin typeface="Cambria Math" panose="02040503050406030204" pitchFamily="18" charset="0"/>
                            <a:ea typeface="Cambria Math" panose="02040503050406030204" pitchFamily="18" charset="0"/>
                          </a:rPr>
                          <m:t>𝒇</m:t>
                        </m:r>
                        <m:d>
                          <m:dPr>
                            <m:ctrlPr>
                              <a:rPr kumimoji="0" lang="en-US" sz="3200" b="1" i="1" u="none" strike="noStrike" kern="0" cap="none" spc="-150" normalizeH="0" baseline="0" noProof="0">
                                <a:ln w="0"/>
                                <a:gradFill>
                                  <a:gsLst>
                                    <a:gs pos="40594">
                                      <a:schemeClr val="accent2"/>
                                    </a:gs>
                                    <a:gs pos="55000">
                                      <a:schemeClr val="accent2"/>
                                    </a:gs>
                                  </a:gsLst>
                                  <a:lin ang="5400000" scaled="0"/>
                                </a:gradFill>
                                <a:effectLst/>
                                <a:uLnTx/>
                                <a:uFillTx/>
                                <a:latin typeface="Cambria Math" panose="02040503050406030204" pitchFamily="18" charset="0"/>
                                <a:ea typeface="Cambria Math" panose="02040503050406030204" pitchFamily="18" charset="0"/>
                              </a:rPr>
                            </m:ctrlPr>
                          </m:dPr>
                          <m:e>
                            <m:r>
                              <a:rPr kumimoji="0" lang="en-US" sz="3200" b="1" i="1" u="none" strike="noStrike" kern="0" cap="none" spc="-150" normalizeH="0" baseline="0" noProof="0">
                                <a:ln w="0"/>
                                <a:gradFill>
                                  <a:gsLst>
                                    <a:gs pos="40594">
                                      <a:schemeClr val="accent2"/>
                                    </a:gs>
                                    <a:gs pos="55000">
                                      <a:schemeClr val="accent2"/>
                                    </a:gs>
                                  </a:gsLst>
                                  <a:lin ang="5400000" scaled="0"/>
                                </a:gradFill>
                                <a:effectLst/>
                                <a:uLnTx/>
                                <a:uFillTx/>
                                <a:latin typeface="Cambria Math" panose="02040503050406030204" pitchFamily="18" charset="0"/>
                                <a:ea typeface="Cambria Math" panose="02040503050406030204" pitchFamily="18" charset="0"/>
                              </a:rPr>
                              <m:t>𝒙</m:t>
                            </m:r>
                          </m:e>
                        </m:d>
                      </m:oMath>
                    </m:oMathPara>
                  </a14:m>
                  <a:endParaRPr kumimoji="0" lang="en-US" sz="3200" b="1" i="0" u="none" strike="noStrike" kern="0" cap="none" spc="-150" normalizeH="0" baseline="0" noProof="0" dirty="0" err="1">
                    <a:ln w="0"/>
                    <a:gradFill>
                      <a:gsLst>
                        <a:gs pos="40594">
                          <a:schemeClr val="accent2"/>
                        </a:gs>
                        <a:gs pos="55000">
                          <a:schemeClr val="accent2"/>
                        </a:gs>
                      </a:gsLst>
                      <a:lin ang="5400000" scaled="0"/>
                    </a:gradFill>
                    <a:effectLst/>
                    <a:uLnTx/>
                    <a:uFillTx/>
                    <a:latin typeface="Segoe U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36561" y="5137065"/>
                  <a:ext cx="864789" cy="520142"/>
                </a:xfrm>
                <a:prstGeom prst="rect">
                  <a:avLst/>
                </a:prstGeom>
                <a:blipFill rotWithShape="0">
                  <a:blip r:embed="rId2"/>
                  <a:stretch>
                    <a:fillRect l="-709"/>
                  </a:stretch>
                </a:blipFill>
                <a:effectLst/>
              </p:spPr>
              <p:txBody>
                <a:bodyPr/>
                <a:lstStyle/>
                <a:p>
                  <a:r>
                    <a:rPr lang="en-US">
                      <a:noFill/>
                    </a:rPr>
                    <a:t> </a:t>
                  </a:r>
                </a:p>
              </p:txBody>
            </p:sp>
          </mc:Fallback>
        </mc:AlternateContent>
      </p:grpSp>
    </p:spTree>
    <p:extLst>
      <p:ext uri="{BB962C8B-B14F-4D97-AF65-F5344CB8AC3E}">
        <p14:creationId xmlns:p14="http://schemas.microsoft.com/office/powerpoint/2010/main" val="2497800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40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8787" cy="917575"/>
          </a:xfrm>
        </p:spPr>
        <p:txBody>
          <a:bodyPr/>
          <a:lstStyle/>
          <a:p>
            <a:r>
              <a:rPr lang="en-US" dirty="0"/>
              <a:t>Container ecosystem</a:t>
            </a:r>
          </a:p>
        </p:txBody>
      </p:sp>
      <p:grpSp>
        <p:nvGrpSpPr>
          <p:cNvPr id="33" name="Group 32"/>
          <p:cNvGrpSpPr/>
          <p:nvPr/>
        </p:nvGrpSpPr>
        <p:grpSpPr>
          <a:xfrm>
            <a:off x="274638" y="2125662"/>
            <a:ext cx="3922776" cy="4389437"/>
            <a:chOff x="274638" y="2125662"/>
            <a:chExt cx="3922776" cy="4389437"/>
          </a:xfrm>
        </p:grpSpPr>
        <p:sp>
          <p:nvSpPr>
            <p:cNvPr id="212" name="Rectangle 211"/>
            <p:cNvSpPr/>
            <p:nvPr/>
          </p:nvSpPr>
          <p:spPr bwMode="auto">
            <a:xfrm>
              <a:off x="274638" y="2125662"/>
              <a:ext cx="3922776" cy="4389437"/>
            </a:xfrm>
            <a:prstGeom prst="rect">
              <a:avLst/>
            </a:prstGeom>
            <a:solidFill>
              <a:schemeClr val="bg1">
                <a:lumMod val="95000"/>
              </a:schemeClr>
            </a:solidFill>
            <a:ln w="285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7921">
                        <a:schemeClr val="accent2"/>
                      </a:gs>
                      <a:gs pos="23762">
                        <a:schemeClr val="accent2"/>
                      </a:gs>
                    </a:gsLst>
                    <a:lin ang="5400000" scaled="0"/>
                  </a:gradFill>
                  <a:effectLst/>
                  <a:uLnTx/>
                  <a:uFillTx/>
                  <a:latin typeface="Segoe UI Light"/>
                </a:rPr>
                <a:t>Container runtime</a:t>
              </a:r>
            </a:p>
          </p:txBody>
        </p:sp>
        <p:sp>
          <p:nvSpPr>
            <p:cNvPr id="220" name="Rectangle 29"/>
            <p:cNvSpPr/>
            <p:nvPr/>
          </p:nvSpPr>
          <p:spPr>
            <a:xfrm>
              <a:off x="284263" y="4616903"/>
              <a:ext cx="2220545" cy="572464"/>
            </a:xfrm>
            <a:prstGeom prst="rect">
              <a:avLst/>
            </a:prstGeom>
            <a:noFill/>
            <a:ln w="10795" cap="flat" cmpd="sng" algn="ctr">
              <a:noFill/>
              <a:prstDash val="solid"/>
            </a:ln>
            <a:effectLst/>
          </p:spPr>
          <p:txBody>
            <a:bodyPr lIns="182880" tIns="146304" rIns="182880" bIns="146304" rtlCol="0" anchor="t">
              <a:sp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87129">
                        <a:schemeClr val="tx1"/>
                      </a:gs>
                      <a:gs pos="59000">
                        <a:schemeClr val="tx1"/>
                      </a:gs>
                    </a:gsLst>
                    <a:lin ang="5400000" scaled="0"/>
                  </a:gradFill>
                  <a:effectLst/>
                  <a:uLnTx/>
                  <a:uFillTx/>
                  <a:latin typeface="Segoe UI Light"/>
                </a:rPr>
                <a:t>Linux</a:t>
              </a:r>
            </a:p>
          </p:txBody>
        </p:sp>
        <p:sp>
          <p:nvSpPr>
            <p:cNvPr id="53" name="Freeform 22"/>
            <p:cNvSpPr>
              <a:spLocks noChangeAspect="1" noEditPoints="1"/>
            </p:cNvSpPr>
            <p:nvPr/>
          </p:nvSpPr>
          <p:spPr bwMode="auto">
            <a:xfrm>
              <a:off x="472773" y="2883749"/>
              <a:ext cx="2032036" cy="291163"/>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9"/>
            <p:cNvSpPr>
              <a:spLocks noChangeAspect="1" noEditPoints="1"/>
            </p:cNvSpPr>
            <p:nvPr/>
          </p:nvSpPr>
          <p:spPr bwMode="auto">
            <a:xfrm>
              <a:off x="472773" y="3331437"/>
              <a:ext cx="2545065" cy="1140188"/>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9"/>
            <p:cNvSpPr>
              <a:spLocks noChangeAspect="1" noEditPoints="1"/>
            </p:cNvSpPr>
            <p:nvPr/>
          </p:nvSpPr>
          <p:spPr bwMode="auto">
            <a:xfrm>
              <a:off x="472773" y="5151875"/>
              <a:ext cx="2545065" cy="1140188"/>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4" name="Group 33"/>
          <p:cNvGrpSpPr/>
          <p:nvPr/>
        </p:nvGrpSpPr>
        <p:grpSpPr>
          <a:xfrm>
            <a:off x="4256850" y="2125663"/>
            <a:ext cx="3922776" cy="4389120"/>
            <a:chOff x="4256850" y="2125663"/>
            <a:chExt cx="3922776" cy="4389120"/>
          </a:xfrm>
        </p:grpSpPr>
        <p:sp>
          <p:nvSpPr>
            <p:cNvPr id="130" name="Rectangle 129"/>
            <p:cNvSpPr/>
            <p:nvPr/>
          </p:nvSpPr>
          <p:spPr bwMode="auto">
            <a:xfrm>
              <a:off x="4256850" y="2125663"/>
              <a:ext cx="3922776" cy="4389120"/>
            </a:xfrm>
            <a:prstGeom prst="rect">
              <a:avLst/>
            </a:prstGeom>
            <a:solidFill>
              <a:schemeClr val="bg1">
                <a:lumMod val="95000"/>
              </a:schemeClr>
            </a:solidFill>
            <a:ln w="285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7921">
                        <a:schemeClr val="accent2"/>
                      </a:gs>
                      <a:gs pos="23762">
                        <a:schemeClr val="accent2"/>
                      </a:gs>
                    </a:gsLst>
                    <a:lin ang="5400000" scaled="0"/>
                  </a:gradFill>
                  <a:effectLst/>
                  <a:uLnTx/>
                  <a:uFillTx/>
                  <a:latin typeface="Segoe UI Light"/>
                </a:rPr>
                <a:t>Container images</a:t>
              </a:r>
            </a:p>
          </p:txBody>
        </p:sp>
        <p:sp>
          <p:nvSpPr>
            <p:cNvPr id="60" name="Freeform 9"/>
            <p:cNvSpPr>
              <a:spLocks noChangeAspect="1" noEditPoints="1"/>
            </p:cNvSpPr>
            <p:nvPr/>
          </p:nvSpPr>
          <p:spPr bwMode="auto">
            <a:xfrm>
              <a:off x="4454866" y="2883749"/>
              <a:ext cx="2737141" cy="1226238"/>
            </a:xfrm>
            <a:custGeom>
              <a:avLst/>
              <a:gdLst>
                <a:gd name="T0" fmla="*/ 92 w 2000"/>
                <a:gd name="T1" fmla="*/ 86 h 896"/>
                <a:gd name="T2" fmla="*/ 92 w 2000"/>
                <a:gd name="T3" fmla="*/ 810 h 896"/>
                <a:gd name="T4" fmla="*/ 1908 w 2000"/>
                <a:gd name="T5" fmla="*/ 810 h 896"/>
                <a:gd name="T6" fmla="*/ 1908 w 2000"/>
                <a:gd name="T7" fmla="*/ 86 h 896"/>
                <a:gd name="T8" fmla="*/ 92 w 2000"/>
                <a:gd name="T9" fmla="*/ 86 h 896"/>
                <a:gd name="T10" fmla="*/ 237 w 2000"/>
                <a:gd name="T11" fmla="*/ 710 h 896"/>
                <a:gd name="T12" fmla="*/ 178 w 2000"/>
                <a:gd name="T13" fmla="*/ 710 h 896"/>
                <a:gd name="T14" fmla="*/ 178 w 2000"/>
                <a:gd name="T15" fmla="*/ 186 h 896"/>
                <a:gd name="T16" fmla="*/ 237 w 2000"/>
                <a:gd name="T17" fmla="*/ 186 h 896"/>
                <a:gd name="T18" fmla="*/ 237 w 2000"/>
                <a:gd name="T19" fmla="*/ 710 h 896"/>
                <a:gd name="T20" fmla="*/ 337 w 2000"/>
                <a:gd name="T21" fmla="*/ 710 h 896"/>
                <a:gd name="T22" fmla="*/ 277 w 2000"/>
                <a:gd name="T23" fmla="*/ 710 h 896"/>
                <a:gd name="T24" fmla="*/ 277 w 2000"/>
                <a:gd name="T25" fmla="*/ 186 h 896"/>
                <a:gd name="T26" fmla="*/ 337 w 2000"/>
                <a:gd name="T27" fmla="*/ 186 h 896"/>
                <a:gd name="T28" fmla="*/ 337 w 2000"/>
                <a:gd name="T29" fmla="*/ 710 h 896"/>
                <a:gd name="T30" fmla="*/ 436 w 2000"/>
                <a:gd name="T31" fmla="*/ 710 h 896"/>
                <a:gd name="T32" fmla="*/ 377 w 2000"/>
                <a:gd name="T33" fmla="*/ 710 h 896"/>
                <a:gd name="T34" fmla="*/ 377 w 2000"/>
                <a:gd name="T35" fmla="*/ 186 h 896"/>
                <a:gd name="T36" fmla="*/ 436 w 2000"/>
                <a:gd name="T37" fmla="*/ 186 h 896"/>
                <a:gd name="T38" fmla="*/ 436 w 2000"/>
                <a:gd name="T39" fmla="*/ 710 h 896"/>
                <a:gd name="T40" fmla="*/ 536 w 2000"/>
                <a:gd name="T41" fmla="*/ 710 h 896"/>
                <a:gd name="T42" fmla="*/ 476 w 2000"/>
                <a:gd name="T43" fmla="*/ 710 h 896"/>
                <a:gd name="T44" fmla="*/ 476 w 2000"/>
                <a:gd name="T45" fmla="*/ 186 h 896"/>
                <a:gd name="T46" fmla="*/ 536 w 2000"/>
                <a:gd name="T47" fmla="*/ 186 h 896"/>
                <a:gd name="T48" fmla="*/ 536 w 2000"/>
                <a:gd name="T49" fmla="*/ 710 h 896"/>
                <a:gd name="T50" fmla="*/ 1524 w 2000"/>
                <a:gd name="T51" fmla="*/ 710 h 896"/>
                <a:gd name="T52" fmla="*/ 1465 w 2000"/>
                <a:gd name="T53" fmla="*/ 710 h 896"/>
                <a:gd name="T54" fmla="*/ 1465 w 2000"/>
                <a:gd name="T55" fmla="*/ 186 h 896"/>
                <a:gd name="T56" fmla="*/ 1524 w 2000"/>
                <a:gd name="T57" fmla="*/ 186 h 896"/>
                <a:gd name="T58" fmla="*/ 1524 w 2000"/>
                <a:gd name="T59" fmla="*/ 710 h 896"/>
                <a:gd name="T60" fmla="*/ 1624 w 2000"/>
                <a:gd name="T61" fmla="*/ 710 h 896"/>
                <a:gd name="T62" fmla="*/ 1564 w 2000"/>
                <a:gd name="T63" fmla="*/ 710 h 896"/>
                <a:gd name="T64" fmla="*/ 1564 w 2000"/>
                <a:gd name="T65" fmla="*/ 186 h 896"/>
                <a:gd name="T66" fmla="*/ 1624 w 2000"/>
                <a:gd name="T67" fmla="*/ 186 h 896"/>
                <a:gd name="T68" fmla="*/ 1624 w 2000"/>
                <a:gd name="T69" fmla="*/ 710 h 896"/>
                <a:gd name="T70" fmla="*/ 1723 w 2000"/>
                <a:gd name="T71" fmla="*/ 710 h 896"/>
                <a:gd name="T72" fmla="*/ 1664 w 2000"/>
                <a:gd name="T73" fmla="*/ 710 h 896"/>
                <a:gd name="T74" fmla="*/ 1664 w 2000"/>
                <a:gd name="T75" fmla="*/ 186 h 896"/>
                <a:gd name="T76" fmla="*/ 1723 w 2000"/>
                <a:gd name="T77" fmla="*/ 186 h 896"/>
                <a:gd name="T78" fmla="*/ 1723 w 2000"/>
                <a:gd name="T79" fmla="*/ 710 h 896"/>
                <a:gd name="T80" fmla="*/ 1823 w 2000"/>
                <a:gd name="T81" fmla="*/ 710 h 896"/>
                <a:gd name="T82" fmla="*/ 1763 w 2000"/>
                <a:gd name="T83" fmla="*/ 710 h 896"/>
                <a:gd name="T84" fmla="*/ 1763 w 2000"/>
                <a:gd name="T85" fmla="*/ 186 h 896"/>
                <a:gd name="T86" fmla="*/ 1823 w 2000"/>
                <a:gd name="T87" fmla="*/ 186 h 896"/>
                <a:gd name="T88" fmla="*/ 1823 w 2000"/>
                <a:gd name="T89" fmla="*/ 710 h 896"/>
                <a:gd name="T90" fmla="*/ 2000 w 2000"/>
                <a:gd name="T91" fmla="*/ 896 h 896"/>
                <a:gd name="T92" fmla="*/ 1842 w 2000"/>
                <a:gd name="T93" fmla="*/ 896 h 896"/>
                <a:gd name="T94" fmla="*/ 1842 w 2000"/>
                <a:gd name="T95" fmla="*/ 848 h 896"/>
                <a:gd name="T96" fmla="*/ 1953 w 2000"/>
                <a:gd name="T97" fmla="*/ 848 h 896"/>
                <a:gd name="T98" fmla="*/ 1953 w 2000"/>
                <a:gd name="T99" fmla="*/ 48 h 896"/>
                <a:gd name="T100" fmla="*/ 1842 w 2000"/>
                <a:gd name="T101" fmla="*/ 48 h 896"/>
                <a:gd name="T102" fmla="*/ 1842 w 2000"/>
                <a:gd name="T103" fmla="*/ 0 h 896"/>
                <a:gd name="T104" fmla="*/ 2000 w 2000"/>
                <a:gd name="T105" fmla="*/ 0 h 896"/>
                <a:gd name="T106" fmla="*/ 2000 w 2000"/>
                <a:gd name="T107" fmla="*/ 896 h 896"/>
                <a:gd name="T108" fmla="*/ 159 w 2000"/>
                <a:gd name="T109" fmla="*/ 896 h 896"/>
                <a:gd name="T110" fmla="*/ 0 w 2000"/>
                <a:gd name="T111" fmla="*/ 896 h 896"/>
                <a:gd name="T112" fmla="*/ 0 w 2000"/>
                <a:gd name="T113" fmla="*/ 0 h 896"/>
                <a:gd name="T114" fmla="*/ 159 w 2000"/>
                <a:gd name="T115" fmla="*/ 0 h 896"/>
                <a:gd name="T116" fmla="*/ 159 w 2000"/>
                <a:gd name="T117" fmla="*/ 48 h 896"/>
                <a:gd name="T118" fmla="*/ 47 w 2000"/>
                <a:gd name="T119" fmla="*/ 48 h 896"/>
                <a:gd name="T120" fmla="*/ 47 w 2000"/>
                <a:gd name="T121" fmla="*/ 848 h 896"/>
                <a:gd name="T122" fmla="*/ 159 w 2000"/>
                <a:gd name="T123" fmla="*/ 848 h 896"/>
                <a:gd name="T124" fmla="*/ 159 w 2000"/>
                <a:gd name="T125"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896">
                  <a:moveTo>
                    <a:pt x="92" y="86"/>
                  </a:moveTo>
                  <a:lnTo>
                    <a:pt x="92" y="810"/>
                  </a:lnTo>
                  <a:lnTo>
                    <a:pt x="1908" y="810"/>
                  </a:lnTo>
                  <a:lnTo>
                    <a:pt x="1908" y="86"/>
                  </a:lnTo>
                  <a:lnTo>
                    <a:pt x="92" y="86"/>
                  </a:lnTo>
                  <a:close/>
                  <a:moveTo>
                    <a:pt x="237" y="710"/>
                  </a:moveTo>
                  <a:lnTo>
                    <a:pt x="178" y="710"/>
                  </a:lnTo>
                  <a:lnTo>
                    <a:pt x="178" y="186"/>
                  </a:lnTo>
                  <a:lnTo>
                    <a:pt x="237" y="186"/>
                  </a:lnTo>
                  <a:lnTo>
                    <a:pt x="237" y="710"/>
                  </a:lnTo>
                  <a:close/>
                  <a:moveTo>
                    <a:pt x="337" y="710"/>
                  </a:moveTo>
                  <a:lnTo>
                    <a:pt x="277" y="710"/>
                  </a:lnTo>
                  <a:lnTo>
                    <a:pt x="277" y="186"/>
                  </a:lnTo>
                  <a:lnTo>
                    <a:pt x="337" y="186"/>
                  </a:lnTo>
                  <a:lnTo>
                    <a:pt x="337" y="710"/>
                  </a:lnTo>
                  <a:close/>
                  <a:moveTo>
                    <a:pt x="436" y="710"/>
                  </a:moveTo>
                  <a:lnTo>
                    <a:pt x="377" y="710"/>
                  </a:lnTo>
                  <a:lnTo>
                    <a:pt x="377" y="186"/>
                  </a:lnTo>
                  <a:lnTo>
                    <a:pt x="436" y="186"/>
                  </a:lnTo>
                  <a:lnTo>
                    <a:pt x="436" y="710"/>
                  </a:lnTo>
                  <a:close/>
                  <a:moveTo>
                    <a:pt x="536" y="710"/>
                  </a:moveTo>
                  <a:lnTo>
                    <a:pt x="476" y="710"/>
                  </a:lnTo>
                  <a:lnTo>
                    <a:pt x="476" y="186"/>
                  </a:lnTo>
                  <a:lnTo>
                    <a:pt x="536" y="186"/>
                  </a:lnTo>
                  <a:lnTo>
                    <a:pt x="536" y="710"/>
                  </a:lnTo>
                  <a:close/>
                  <a:moveTo>
                    <a:pt x="1524" y="710"/>
                  </a:moveTo>
                  <a:lnTo>
                    <a:pt x="1465" y="710"/>
                  </a:lnTo>
                  <a:lnTo>
                    <a:pt x="1465" y="186"/>
                  </a:lnTo>
                  <a:lnTo>
                    <a:pt x="1524" y="186"/>
                  </a:lnTo>
                  <a:lnTo>
                    <a:pt x="1524" y="710"/>
                  </a:lnTo>
                  <a:close/>
                  <a:moveTo>
                    <a:pt x="1624" y="710"/>
                  </a:moveTo>
                  <a:lnTo>
                    <a:pt x="1564" y="710"/>
                  </a:lnTo>
                  <a:lnTo>
                    <a:pt x="1564" y="186"/>
                  </a:lnTo>
                  <a:lnTo>
                    <a:pt x="1624" y="186"/>
                  </a:lnTo>
                  <a:lnTo>
                    <a:pt x="1624" y="710"/>
                  </a:lnTo>
                  <a:close/>
                  <a:moveTo>
                    <a:pt x="1723" y="710"/>
                  </a:moveTo>
                  <a:lnTo>
                    <a:pt x="1664" y="710"/>
                  </a:lnTo>
                  <a:lnTo>
                    <a:pt x="1664" y="186"/>
                  </a:lnTo>
                  <a:lnTo>
                    <a:pt x="1723" y="186"/>
                  </a:lnTo>
                  <a:lnTo>
                    <a:pt x="1723" y="710"/>
                  </a:lnTo>
                  <a:close/>
                  <a:moveTo>
                    <a:pt x="1823" y="710"/>
                  </a:moveTo>
                  <a:lnTo>
                    <a:pt x="1763" y="710"/>
                  </a:lnTo>
                  <a:lnTo>
                    <a:pt x="1763" y="186"/>
                  </a:lnTo>
                  <a:lnTo>
                    <a:pt x="1823" y="186"/>
                  </a:lnTo>
                  <a:lnTo>
                    <a:pt x="1823" y="710"/>
                  </a:lnTo>
                  <a:close/>
                  <a:moveTo>
                    <a:pt x="2000" y="896"/>
                  </a:moveTo>
                  <a:lnTo>
                    <a:pt x="1842" y="896"/>
                  </a:lnTo>
                  <a:lnTo>
                    <a:pt x="1842" y="848"/>
                  </a:lnTo>
                  <a:lnTo>
                    <a:pt x="1953" y="848"/>
                  </a:lnTo>
                  <a:lnTo>
                    <a:pt x="1953" y="48"/>
                  </a:lnTo>
                  <a:lnTo>
                    <a:pt x="1842" y="48"/>
                  </a:lnTo>
                  <a:lnTo>
                    <a:pt x="1842" y="0"/>
                  </a:lnTo>
                  <a:lnTo>
                    <a:pt x="2000" y="0"/>
                  </a:lnTo>
                  <a:lnTo>
                    <a:pt x="2000" y="896"/>
                  </a:lnTo>
                  <a:close/>
                  <a:moveTo>
                    <a:pt x="159" y="896"/>
                  </a:moveTo>
                  <a:lnTo>
                    <a:pt x="0" y="896"/>
                  </a:lnTo>
                  <a:lnTo>
                    <a:pt x="0" y="0"/>
                  </a:lnTo>
                  <a:lnTo>
                    <a:pt x="159" y="0"/>
                  </a:lnTo>
                  <a:lnTo>
                    <a:pt x="159" y="48"/>
                  </a:lnTo>
                  <a:lnTo>
                    <a:pt x="47" y="48"/>
                  </a:lnTo>
                  <a:lnTo>
                    <a:pt x="47" y="848"/>
                  </a:lnTo>
                  <a:lnTo>
                    <a:pt x="159" y="848"/>
                  </a:lnTo>
                  <a:lnTo>
                    <a:pt x="159" y="89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1" name="Group 30"/>
            <p:cNvGrpSpPr/>
            <p:nvPr/>
          </p:nvGrpSpPr>
          <p:grpSpPr>
            <a:xfrm>
              <a:off x="5945295" y="3506093"/>
              <a:ext cx="2035901" cy="2785970"/>
              <a:chOff x="5671771" y="3913193"/>
              <a:chExt cx="1737360" cy="2377440"/>
            </a:xfrm>
          </p:grpSpPr>
          <p:sp>
            <p:nvSpPr>
              <p:cNvPr id="133" name="Rectangle 132"/>
              <p:cNvSpPr/>
              <p:nvPr/>
            </p:nvSpPr>
            <p:spPr bwMode="auto">
              <a:xfrm>
                <a:off x="5671771" y="3913193"/>
                <a:ext cx="1737360" cy="2377440"/>
              </a:xfrm>
              <a:prstGeom prst="rect">
                <a:avLst/>
              </a:prstGeom>
              <a:solidFill>
                <a:schemeClr val="bg1">
                  <a:lumMod val="50000"/>
                </a:schemeClr>
              </a:solidFill>
              <a:ln w="44450" cap="sq">
                <a:solidFill>
                  <a:schemeClr val="bg1">
                    <a:lumMod val="95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6" name="Group 25"/>
              <p:cNvGrpSpPr>
                <a:grpSpLocks noChangeAspect="1"/>
              </p:cNvGrpSpPr>
              <p:nvPr/>
            </p:nvGrpSpPr>
            <p:grpSpPr>
              <a:xfrm>
                <a:off x="5854651" y="5494269"/>
                <a:ext cx="1371600" cy="613484"/>
                <a:chOff x="3896444" y="4411501"/>
                <a:chExt cx="1924051" cy="860583"/>
              </a:xfrm>
            </p:grpSpPr>
            <p:sp>
              <p:nvSpPr>
                <p:cNvPr id="25" name="Freeform 13"/>
                <p:cNvSpPr>
                  <a:spLocks noChangeAspect="1" noEditPoints="1"/>
                </p:cNvSpPr>
                <p:nvPr/>
              </p:nvSpPr>
              <p:spPr bwMode="auto">
                <a:xfrm>
                  <a:off x="3896444" y="4411501"/>
                  <a:ext cx="1924051" cy="860583"/>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6"/>
                <p:cNvSpPr>
                  <a:spLocks noChangeAspect="1" noEditPoints="1"/>
                </p:cNvSpPr>
                <p:nvPr/>
              </p:nvSpPr>
              <p:spPr bwMode="auto">
                <a:xfrm>
                  <a:off x="4205129" y="4698823"/>
                  <a:ext cx="1306681" cy="285938"/>
                </a:xfrm>
                <a:custGeom>
                  <a:avLst/>
                  <a:gdLst>
                    <a:gd name="T0" fmla="*/ 149 w 679"/>
                    <a:gd name="T1" fmla="*/ 73 h 149"/>
                    <a:gd name="T2" fmla="*/ 66 w 679"/>
                    <a:gd name="T3" fmla="*/ 11 h 149"/>
                    <a:gd name="T4" fmla="*/ 149 w 679"/>
                    <a:gd name="T5" fmla="*/ 149 h 149"/>
                    <a:gd name="T6" fmla="*/ 66 w 679"/>
                    <a:gd name="T7" fmla="*/ 76 h 149"/>
                    <a:gd name="T8" fmla="*/ 0 w 679"/>
                    <a:gd name="T9" fmla="*/ 21 h 149"/>
                    <a:gd name="T10" fmla="*/ 63 w 679"/>
                    <a:gd name="T11" fmla="*/ 73 h 149"/>
                    <a:gd name="T12" fmla="*/ 0 w 679"/>
                    <a:gd name="T13" fmla="*/ 128 h 149"/>
                    <a:gd name="T14" fmla="*/ 63 w 679"/>
                    <a:gd name="T15" fmla="*/ 76 h 149"/>
                    <a:gd name="T16" fmla="*/ 318 w 679"/>
                    <a:gd name="T17" fmla="*/ 30 h 149"/>
                    <a:gd name="T18" fmla="*/ 323 w 679"/>
                    <a:gd name="T19" fmla="*/ 41 h 149"/>
                    <a:gd name="T20" fmla="*/ 328 w 679"/>
                    <a:gd name="T21" fmla="*/ 30 h 149"/>
                    <a:gd name="T22" fmla="*/ 278 w 679"/>
                    <a:gd name="T23" fmla="*/ 105 h 149"/>
                    <a:gd name="T24" fmla="*/ 226 w 679"/>
                    <a:gd name="T25" fmla="*/ 105 h 149"/>
                    <a:gd name="T26" fmla="*/ 194 w 679"/>
                    <a:gd name="T27" fmla="*/ 30 h 149"/>
                    <a:gd name="T28" fmla="*/ 252 w 679"/>
                    <a:gd name="T29" fmla="*/ 48 h 149"/>
                    <a:gd name="T30" fmla="*/ 284 w 679"/>
                    <a:gd name="T31" fmla="*/ 119 h 149"/>
                    <a:gd name="T32" fmla="*/ 298 w 679"/>
                    <a:gd name="T33" fmla="*/ 30 h 149"/>
                    <a:gd name="T34" fmla="*/ 318 w 679"/>
                    <a:gd name="T35" fmla="*/ 119 h 149"/>
                    <a:gd name="T36" fmla="*/ 328 w 679"/>
                    <a:gd name="T37" fmla="*/ 55 h 149"/>
                    <a:gd name="T38" fmla="*/ 375 w 679"/>
                    <a:gd name="T39" fmla="*/ 54 h 149"/>
                    <a:gd name="T40" fmla="*/ 354 w 679"/>
                    <a:gd name="T41" fmla="*/ 55 h 149"/>
                    <a:gd name="T42" fmla="*/ 354 w 679"/>
                    <a:gd name="T43" fmla="*/ 119 h 149"/>
                    <a:gd name="T44" fmla="*/ 372 w 679"/>
                    <a:gd name="T45" fmla="*/ 63 h 149"/>
                    <a:gd name="T46" fmla="*/ 397 w 679"/>
                    <a:gd name="T47" fmla="*/ 119 h 149"/>
                    <a:gd name="T48" fmla="*/ 467 w 679"/>
                    <a:gd name="T49" fmla="*/ 25 h 149"/>
                    <a:gd name="T50" fmla="*/ 457 w 679"/>
                    <a:gd name="T51" fmla="*/ 64 h 149"/>
                    <a:gd name="T52" fmla="*/ 408 w 679"/>
                    <a:gd name="T53" fmla="*/ 89 h 149"/>
                    <a:gd name="T54" fmla="*/ 457 w 679"/>
                    <a:gd name="T55" fmla="*/ 108 h 149"/>
                    <a:gd name="T56" fmla="*/ 467 w 679"/>
                    <a:gd name="T57" fmla="*/ 119 h 149"/>
                    <a:gd name="T58" fmla="*/ 452 w 679"/>
                    <a:gd name="T59" fmla="*/ 106 h 149"/>
                    <a:gd name="T60" fmla="*/ 419 w 679"/>
                    <a:gd name="T61" fmla="*/ 88 h 149"/>
                    <a:gd name="T62" fmla="*/ 452 w 679"/>
                    <a:gd name="T63" fmla="*/ 68 h 149"/>
                    <a:gd name="T64" fmla="*/ 452 w 679"/>
                    <a:gd name="T65" fmla="*/ 106 h 149"/>
                    <a:gd name="T66" fmla="*/ 489 w 679"/>
                    <a:gd name="T67" fmla="*/ 63 h 149"/>
                    <a:gd name="T68" fmla="*/ 511 w 679"/>
                    <a:gd name="T69" fmla="*/ 121 h 149"/>
                    <a:gd name="T70" fmla="*/ 535 w 679"/>
                    <a:gd name="T71" fmla="*/ 63 h 149"/>
                    <a:gd name="T72" fmla="*/ 496 w 679"/>
                    <a:gd name="T73" fmla="*/ 106 h 149"/>
                    <a:gd name="T74" fmla="*/ 512 w 679"/>
                    <a:gd name="T75" fmla="*/ 63 h 149"/>
                    <a:gd name="T76" fmla="*/ 527 w 679"/>
                    <a:gd name="T77" fmla="*/ 106 h 149"/>
                    <a:gd name="T78" fmla="*/ 612 w 679"/>
                    <a:gd name="T79" fmla="*/ 107 h 149"/>
                    <a:gd name="T80" fmla="*/ 572 w 679"/>
                    <a:gd name="T81" fmla="*/ 107 h 149"/>
                    <a:gd name="T82" fmla="*/ 547 w 679"/>
                    <a:gd name="T83" fmla="*/ 55 h 149"/>
                    <a:gd name="T84" fmla="*/ 592 w 679"/>
                    <a:gd name="T85" fmla="*/ 70 h 149"/>
                    <a:gd name="T86" fmla="*/ 617 w 679"/>
                    <a:gd name="T87" fmla="*/ 119 h 149"/>
                    <a:gd name="T88" fmla="*/ 626 w 679"/>
                    <a:gd name="T89" fmla="*/ 55 h 149"/>
                    <a:gd name="T90" fmla="*/ 653 w 679"/>
                    <a:gd name="T91" fmla="*/ 78 h 149"/>
                    <a:gd name="T92" fmla="*/ 662 w 679"/>
                    <a:gd name="T93" fmla="*/ 63 h 149"/>
                    <a:gd name="T94" fmla="*/ 663 w 679"/>
                    <a:gd name="T95" fmla="*/ 54 h 149"/>
                    <a:gd name="T96" fmla="*/ 644 w 679"/>
                    <a:gd name="T97" fmla="*/ 83 h 149"/>
                    <a:gd name="T98" fmla="*/ 669 w 679"/>
                    <a:gd name="T99" fmla="*/ 103 h 149"/>
                    <a:gd name="T100" fmla="*/ 640 w 679"/>
                    <a:gd name="T101" fmla="*/ 117 h 149"/>
                    <a:gd name="T102" fmla="*/ 679 w 679"/>
                    <a:gd name="T103" fmla="*/ 10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9">
                      <a:moveTo>
                        <a:pt x="66" y="11"/>
                      </a:moveTo>
                      <a:cubicBezTo>
                        <a:pt x="149" y="0"/>
                        <a:pt x="149" y="0"/>
                        <a:pt x="149" y="0"/>
                      </a:cubicBezTo>
                      <a:cubicBezTo>
                        <a:pt x="149" y="73"/>
                        <a:pt x="149" y="73"/>
                        <a:pt x="149" y="73"/>
                      </a:cubicBezTo>
                      <a:cubicBezTo>
                        <a:pt x="66" y="73"/>
                        <a:pt x="66" y="73"/>
                        <a:pt x="66" y="73"/>
                      </a:cubicBezTo>
                      <a:cubicBezTo>
                        <a:pt x="66" y="11"/>
                        <a:pt x="66" y="11"/>
                        <a:pt x="66" y="11"/>
                      </a:cubicBezTo>
                      <a:cubicBezTo>
                        <a:pt x="66" y="11"/>
                        <a:pt x="66" y="11"/>
                        <a:pt x="66" y="11"/>
                      </a:cubicBezTo>
                      <a:close/>
                      <a:moveTo>
                        <a:pt x="66" y="76"/>
                      </a:moveTo>
                      <a:cubicBezTo>
                        <a:pt x="66" y="138"/>
                        <a:pt x="66" y="138"/>
                        <a:pt x="66" y="138"/>
                      </a:cubicBezTo>
                      <a:cubicBezTo>
                        <a:pt x="149" y="149"/>
                        <a:pt x="149" y="149"/>
                        <a:pt x="149" y="149"/>
                      </a:cubicBezTo>
                      <a:cubicBezTo>
                        <a:pt x="149" y="76"/>
                        <a:pt x="149" y="76"/>
                        <a:pt x="149" y="76"/>
                      </a:cubicBezTo>
                      <a:cubicBezTo>
                        <a:pt x="66" y="76"/>
                        <a:pt x="66" y="76"/>
                        <a:pt x="66" y="76"/>
                      </a:cubicBezTo>
                      <a:cubicBezTo>
                        <a:pt x="66" y="76"/>
                        <a:pt x="66" y="76"/>
                        <a:pt x="66" y="76"/>
                      </a:cubicBezTo>
                      <a:close/>
                      <a:moveTo>
                        <a:pt x="63" y="73"/>
                      </a:moveTo>
                      <a:cubicBezTo>
                        <a:pt x="63" y="12"/>
                        <a:pt x="63" y="12"/>
                        <a:pt x="63" y="12"/>
                      </a:cubicBezTo>
                      <a:cubicBezTo>
                        <a:pt x="0" y="21"/>
                        <a:pt x="0" y="21"/>
                        <a:pt x="0" y="21"/>
                      </a:cubicBezTo>
                      <a:cubicBezTo>
                        <a:pt x="0" y="73"/>
                        <a:pt x="0" y="73"/>
                        <a:pt x="0" y="73"/>
                      </a:cubicBezTo>
                      <a:cubicBezTo>
                        <a:pt x="63" y="73"/>
                        <a:pt x="63" y="73"/>
                        <a:pt x="63" y="73"/>
                      </a:cubicBezTo>
                      <a:cubicBezTo>
                        <a:pt x="63" y="73"/>
                        <a:pt x="63" y="73"/>
                        <a:pt x="63" y="73"/>
                      </a:cubicBezTo>
                      <a:close/>
                      <a:moveTo>
                        <a:pt x="63" y="76"/>
                      </a:moveTo>
                      <a:cubicBezTo>
                        <a:pt x="0" y="76"/>
                        <a:pt x="0" y="76"/>
                        <a:pt x="0" y="76"/>
                      </a:cubicBezTo>
                      <a:cubicBezTo>
                        <a:pt x="0" y="128"/>
                        <a:pt x="0" y="128"/>
                        <a:pt x="0" y="128"/>
                      </a:cubicBezTo>
                      <a:cubicBezTo>
                        <a:pt x="63" y="137"/>
                        <a:pt x="63" y="137"/>
                        <a:pt x="63" y="137"/>
                      </a:cubicBezTo>
                      <a:cubicBezTo>
                        <a:pt x="63" y="76"/>
                        <a:pt x="63" y="76"/>
                        <a:pt x="63" y="76"/>
                      </a:cubicBezTo>
                      <a:cubicBezTo>
                        <a:pt x="63" y="76"/>
                        <a:pt x="63" y="76"/>
                        <a:pt x="63" y="76"/>
                      </a:cubicBezTo>
                      <a:close/>
                      <a:moveTo>
                        <a:pt x="328" y="30"/>
                      </a:moveTo>
                      <a:cubicBezTo>
                        <a:pt x="327" y="28"/>
                        <a:pt x="325" y="28"/>
                        <a:pt x="323" y="28"/>
                      </a:cubicBezTo>
                      <a:cubicBezTo>
                        <a:pt x="321" y="28"/>
                        <a:pt x="320" y="28"/>
                        <a:pt x="318" y="30"/>
                      </a:cubicBezTo>
                      <a:cubicBezTo>
                        <a:pt x="317" y="31"/>
                        <a:pt x="316" y="32"/>
                        <a:pt x="316" y="34"/>
                      </a:cubicBezTo>
                      <a:cubicBezTo>
                        <a:pt x="316" y="36"/>
                        <a:pt x="317" y="38"/>
                        <a:pt x="318" y="39"/>
                      </a:cubicBezTo>
                      <a:cubicBezTo>
                        <a:pt x="320" y="40"/>
                        <a:pt x="321" y="41"/>
                        <a:pt x="323" y="41"/>
                      </a:cubicBezTo>
                      <a:cubicBezTo>
                        <a:pt x="325" y="41"/>
                        <a:pt x="326" y="40"/>
                        <a:pt x="328" y="39"/>
                      </a:cubicBezTo>
                      <a:cubicBezTo>
                        <a:pt x="329" y="38"/>
                        <a:pt x="330" y="36"/>
                        <a:pt x="330" y="34"/>
                      </a:cubicBezTo>
                      <a:cubicBezTo>
                        <a:pt x="330" y="32"/>
                        <a:pt x="329" y="31"/>
                        <a:pt x="328" y="30"/>
                      </a:cubicBezTo>
                      <a:close/>
                      <a:moveTo>
                        <a:pt x="298" y="30"/>
                      </a:moveTo>
                      <a:cubicBezTo>
                        <a:pt x="278" y="105"/>
                        <a:pt x="278" y="105"/>
                        <a:pt x="278" y="105"/>
                      </a:cubicBezTo>
                      <a:cubicBezTo>
                        <a:pt x="278" y="105"/>
                        <a:pt x="278" y="105"/>
                        <a:pt x="278" y="105"/>
                      </a:cubicBezTo>
                      <a:cubicBezTo>
                        <a:pt x="258" y="30"/>
                        <a:pt x="258" y="30"/>
                        <a:pt x="258" y="30"/>
                      </a:cubicBezTo>
                      <a:cubicBezTo>
                        <a:pt x="247" y="30"/>
                        <a:pt x="247" y="30"/>
                        <a:pt x="247" y="30"/>
                      </a:cubicBezTo>
                      <a:cubicBezTo>
                        <a:pt x="226" y="105"/>
                        <a:pt x="226" y="105"/>
                        <a:pt x="226" y="105"/>
                      </a:cubicBezTo>
                      <a:cubicBezTo>
                        <a:pt x="226" y="105"/>
                        <a:pt x="226" y="105"/>
                        <a:pt x="226" y="105"/>
                      </a:cubicBezTo>
                      <a:cubicBezTo>
                        <a:pt x="205" y="30"/>
                        <a:pt x="205" y="30"/>
                        <a:pt x="205" y="30"/>
                      </a:cubicBezTo>
                      <a:cubicBezTo>
                        <a:pt x="194" y="30"/>
                        <a:pt x="194" y="30"/>
                        <a:pt x="194" y="30"/>
                      </a:cubicBezTo>
                      <a:cubicBezTo>
                        <a:pt x="220" y="119"/>
                        <a:pt x="220" y="119"/>
                        <a:pt x="220" y="119"/>
                      </a:cubicBezTo>
                      <a:cubicBezTo>
                        <a:pt x="232" y="119"/>
                        <a:pt x="232" y="119"/>
                        <a:pt x="232" y="119"/>
                      </a:cubicBezTo>
                      <a:cubicBezTo>
                        <a:pt x="252" y="48"/>
                        <a:pt x="252" y="48"/>
                        <a:pt x="252" y="48"/>
                      </a:cubicBezTo>
                      <a:cubicBezTo>
                        <a:pt x="252" y="48"/>
                        <a:pt x="252" y="48"/>
                        <a:pt x="252" y="48"/>
                      </a:cubicBezTo>
                      <a:cubicBezTo>
                        <a:pt x="272" y="119"/>
                        <a:pt x="272" y="119"/>
                        <a:pt x="272" y="119"/>
                      </a:cubicBezTo>
                      <a:cubicBezTo>
                        <a:pt x="284" y="119"/>
                        <a:pt x="284" y="119"/>
                        <a:pt x="284" y="119"/>
                      </a:cubicBezTo>
                      <a:cubicBezTo>
                        <a:pt x="310" y="30"/>
                        <a:pt x="310" y="30"/>
                        <a:pt x="310" y="30"/>
                      </a:cubicBezTo>
                      <a:cubicBezTo>
                        <a:pt x="298" y="30"/>
                        <a:pt x="298" y="30"/>
                        <a:pt x="298" y="30"/>
                      </a:cubicBezTo>
                      <a:cubicBezTo>
                        <a:pt x="298" y="30"/>
                        <a:pt x="298" y="30"/>
                        <a:pt x="298" y="30"/>
                      </a:cubicBezTo>
                      <a:close/>
                      <a:moveTo>
                        <a:pt x="328" y="55"/>
                      </a:moveTo>
                      <a:cubicBezTo>
                        <a:pt x="318" y="55"/>
                        <a:pt x="318" y="55"/>
                        <a:pt x="318" y="55"/>
                      </a:cubicBezTo>
                      <a:cubicBezTo>
                        <a:pt x="318" y="119"/>
                        <a:pt x="318" y="119"/>
                        <a:pt x="318" y="119"/>
                      </a:cubicBezTo>
                      <a:cubicBezTo>
                        <a:pt x="328" y="119"/>
                        <a:pt x="328" y="119"/>
                        <a:pt x="328" y="119"/>
                      </a:cubicBezTo>
                      <a:cubicBezTo>
                        <a:pt x="328" y="55"/>
                        <a:pt x="328" y="55"/>
                        <a:pt x="328" y="55"/>
                      </a:cubicBezTo>
                      <a:cubicBezTo>
                        <a:pt x="328" y="55"/>
                        <a:pt x="328" y="55"/>
                        <a:pt x="328" y="55"/>
                      </a:cubicBezTo>
                      <a:close/>
                      <a:moveTo>
                        <a:pt x="397" y="80"/>
                      </a:moveTo>
                      <a:cubicBezTo>
                        <a:pt x="397" y="72"/>
                        <a:pt x="395" y="65"/>
                        <a:pt x="391" y="61"/>
                      </a:cubicBezTo>
                      <a:cubicBezTo>
                        <a:pt x="388" y="56"/>
                        <a:pt x="382" y="54"/>
                        <a:pt x="375" y="54"/>
                      </a:cubicBezTo>
                      <a:cubicBezTo>
                        <a:pt x="366" y="54"/>
                        <a:pt x="359" y="58"/>
                        <a:pt x="354" y="66"/>
                      </a:cubicBezTo>
                      <a:cubicBezTo>
                        <a:pt x="354" y="66"/>
                        <a:pt x="354" y="66"/>
                        <a:pt x="354" y="66"/>
                      </a:cubicBezTo>
                      <a:cubicBezTo>
                        <a:pt x="354" y="55"/>
                        <a:pt x="354" y="55"/>
                        <a:pt x="354" y="55"/>
                      </a:cubicBezTo>
                      <a:cubicBezTo>
                        <a:pt x="344" y="55"/>
                        <a:pt x="344" y="55"/>
                        <a:pt x="344" y="55"/>
                      </a:cubicBezTo>
                      <a:cubicBezTo>
                        <a:pt x="344" y="119"/>
                        <a:pt x="344" y="119"/>
                        <a:pt x="344" y="119"/>
                      </a:cubicBezTo>
                      <a:cubicBezTo>
                        <a:pt x="354" y="119"/>
                        <a:pt x="354" y="119"/>
                        <a:pt x="354" y="119"/>
                      </a:cubicBezTo>
                      <a:cubicBezTo>
                        <a:pt x="354" y="83"/>
                        <a:pt x="354" y="83"/>
                        <a:pt x="354" y="83"/>
                      </a:cubicBezTo>
                      <a:cubicBezTo>
                        <a:pt x="354" y="77"/>
                        <a:pt x="356" y="72"/>
                        <a:pt x="359" y="68"/>
                      </a:cubicBezTo>
                      <a:cubicBezTo>
                        <a:pt x="362" y="64"/>
                        <a:pt x="367" y="63"/>
                        <a:pt x="372" y="63"/>
                      </a:cubicBezTo>
                      <a:cubicBezTo>
                        <a:pt x="381" y="63"/>
                        <a:pt x="386" y="69"/>
                        <a:pt x="386" y="83"/>
                      </a:cubicBezTo>
                      <a:cubicBezTo>
                        <a:pt x="386" y="119"/>
                        <a:pt x="386" y="119"/>
                        <a:pt x="386" y="119"/>
                      </a:cubicBezTo>
                      <a:cubicBezTo>
                        <a:pt x="397" y="119"/>
                        <a:pt x="397" y="119"/>
                        <a:pt x="397" y="119"/>
                      </a:cubicBezTo>
                      <a:cubicBezTo>
                        <a:pt x="397" y="80"/>
                        <a:pt x="397" y="80"/>
                        <a:pt x="397" y="80"/>
                      </a:cubicBezTo>
                      <a:cubicBezTo>
                        <a:pt x="397" y="80"/>
                        <a:pt x="397" y="80"/>
                        <a:pt x="397" y="80"/>
                      </a:cubicBezTo>
                      <a:close/>
                      <a:moveTo>
                        <a:pt x="467" y="25"/>
                      </a:moveTo>
                      <a:cubicBezTo>
                        <a:pt x="457" y="25"/>
                        <a:pt x="457" y="25"/>
                        <a:pt x="457" y="25"/>
                      </a:cubicBezTo>
                      <a:cubicBezTo>
                        <a:pt x="457" y="64"/>
                        <a:pt x="457" y="64"/>
                        <a:pt x="457" y="64"/>
                      </a:cubicBezTo>
                      <a:cubicBezTo>
                        <a:pt x="457" y="64"/>
                        <a:pt x="457" y="64"/>
                        <a:pt x="457" y="64"/>
                      </a:cubicBezTo>
                      <a:cubicBezTo>
                        <a:pt x="453" y="57"/>
                        <a:pt x="446" y="54"/>
                        <a:pt x="438" y="54"/>
                      </a:cubicBezTo>
                      <a:cubicBezTo>
                        <a:pt x="429" y="54"/>
                        <a:pt x="422" y="57"/>
                        <a:pt x="416" y="63"/>
                      </a:cubicBezTo>
                      <a:cubicBezTo>
                        <a:pt x="411" y="70"/>
                        <a:pt x="408" y="78"/>
                        <a:pt x="408" y="89"/>
                      </a:cubicBezTo>
                      <a:cubicBezTo>
                        <a:pt x="408" y="99"/>
                        <a:pt x="411" y="106"/>
                        <a:pt x="415" y="112"/>
                      </a:cubicBezTo>
                      <a:cubicBezTo>
                        <a:pt x="420" y="118"/>
                        <a:pt x="427" y="121"/>
                        <a:pt x="435" y="121"/>
                      </a:cubicBezTo>
                      <a:cubicBezTo>
                        <a:pt x="445" y="121"/>
                        <a:pt x="452" y="117"/>
                        <a:pt x="457" y="108"/>
                      </a:cubicBezTo>
                      <a:cubicBezTo>
                        <a:pt x="457" y="108"/>
                        <a:pt x="457" y="108"/>
                        <a:pt x="457" y="108"/>
                      </a:cubicBezTo>
                      <a:cubicBezTo>
                        <a:pt x="457" y="119"/>
                        <a:pt x="457" y="119"/>
                        <a:pt x="457" y="119"/>
                      </a:cubicBezTo>
                      <a:cubicBezTo>
                        <a:pt x="467" y="119"/>
                        <a:pt x="467" y="119"/>
                        <a:pt x="467" y="119"/>
                      </a:cubicBezTo>
                      <a:cubicBezTo>
                        <a:pt x="467" y="25"/>
                        <a:pt x="467" y="25"/>
                        <a:pt x="467" y="25"/>
                      </a:cubicBezTo>
                      <a:cubicBezTo>
                        <a:pt x="467" y="25"/>
                        <a:pt x="467" y="25"/>
                        <a:pt x="467" y="25"/>
                      </a:cubicBezTo>
                      <a:close/>
                      <a:moveTo>
                        <a:pt x="452" y="106"/>
                      </a:moveTo>
                      <a:cubicBezTo>
                        <a:pt x="448" y="110"/>
                        <a:pt x="443" y="112"/>
                        <a:pt x="438" y="112"/>
                      </a:cubicBezTo>
                      <a:cubicBezTo>
                        <a:pt x="432" y="112"/>
                        <a:pt x="427" y="110"/>
                        <a:pt x="424" y="106"/>
                      </a:cubicBezTo>
                      <a:cubicBezTo>
                        <a:pt x="421" y="101"/>
                        <a:pt x="419" y="96"/>
                        <a:pt x="419" y="88"/>
                      </a:cubicBezTo>
                      <a:cubicBezTo>
                        <a:pt x="419" y="80"/>
                        <a:pt x="421" y="74"/>
                        <a:pt x="424" y="69"/>
                      </a:cubicBezTo>
                      <a:cubicBezTo>
                        <a:pt x="428" y="65"/>
                        <a:pt x="433" y="63"/>
                        <a:pt x="439" y="63"/>
                      </a:cubicBezTo>
                      <a:cubicBezTo>
                        <a:pt x="444" y="63"/>
                        <a:pt x="448" y="64"/>
                        <a:pt x="452" y="68"/>
                      </a:cubicBezTo>
                      <a:cubicBezTo>
                        <a:pt x="455" y="71"/>
                        <a:pt x="457" y="76"/>
                        <a:pt x="457" y="81"/>
                      </a:cubicBezTo>
                      <a:cubicBezTo>
                        <a:pt x="457" y="90"/>
                        <a:pt x="457" y="90"/>
                        <a:pt x="457" y="90"/>
                      </a:cubicBezTo>
                      <a:cubicBezTo>
                        <a:pt x="457" y="97"/>
                        <a:pt x="455" y="102"/>
                        <a:pt x="452" y="106"/>
                      </a:cubicBezTo>
                      <a:close/>
                      <a:moveTo>
                        <a:pt x="535" y="63"/>
                      </a:moveTo>
                      <a:cubicBezTo>
                        <a:pt x="530" y="57"/>
                        <a:pt x="522" y="54"/>
                        <a:pt x="513" y="54"/>
                      </a:cubicBezTo>
                      <a:cubicBezTo>
                        <a:pt x="503" y="54"/>
                        <a:pt x="495" y="57"/>
                        <a:pt x="489" y="63"/>
                      </a:cubicBezTo>
                      <a:cubicBezTo>
                        <a:pt x="483" y="69"/>
                        <a:pt x="480" y="77"/>
                        <a:pt x="480" y="88"/>
                      </a:cubicBezTo>
                      <a:cubicBezTo>
                        <a:pt x="480" y="98"/>
                        <a:pt x="483" y="106"/>
                        <a:pt x="489" y="112"/>
                      </a:cubicBezTo>
                      <a:cubicBezTo>
                        <a:pt x="494" y="118"/>
                        <a:pt x="502" y="121"/>
                        <a:pt x="511" y="121"/>
                      </a:cubicBezTo>
                      <a:cubicBezTo>
                        <a:pt x="521" y="121"/>
                        <a:pt x="529" y="118"/>
                        <a:pt x="535" y="112"/>
                      </a:cubicBezTo>
                      <a:cubicBezTo>
                        <a:pt x="540" y="105"/>
                        <a:pt x="543" y="97"/>
                        <a:pt x="543" y="87"/>
                      </a:cubicBezTo>
                      <a:cubicBezTo>
                        <a:pt x="543" y="77"/>
                        <a:pt x="540" y="69"/>
                        <a:pt x="535" y="63"/>
                      </a:cubicBezTo>
                      <a:close/>
                      <a:moveTo>
                        <a:pt x="527" y="106"/>
                      </a:moveTo>
                      <a:cubicBezTo>
                        <a:pt x="524" y="110"/>
                        <a:pt x="519" y="112"/>
                        <a:pt x="512" y="112"/>
                      </a:cubicBezTo>
                      <a:cubicBezTo>
                        <a:pt x="506" y="112"/>
                        <a:pt x="500" y="110"/>
                        <a:pt x="496" y="106"/>
                      </a:cubicBezTo>
                      <a:cubicBezTo>
                        <a:pt x="493" y="101"/>
                        <a:pt x="491" y="95"/>
                        <a:pt x="491" y="88"/>
                      </a:cubicBezTo>
                      <a:cubicBezTo>
                        <a:pt x="491" y="80"/>
                        <a:pt x="493" y="73"/>
                        <a:pt x="496" y="69"/>
                      </a:cubicBezTo>
                      <a:cubicBezTo>
                        <a:pt x="500" y="65"/>
                        <a:pt x="506" y="63"/>
                        <a:pt x="512" y="63"/>
                      </a:cubicBezTo>
                      <a:cubicBezTo>
                        <a:pt x="519" y="63"/>
                        <a:pt x="524" y="65"/>
                        <a:pt x="527" y="69"/>
                      </a:cubicBezTo>
                      <a:cubicBezTo>
                        <a:pt x="531" y="73"/>
                        <a:pt x="533" y="79"/>
                        <a:pt x="533" y="87"/>
                      </a:cubicBezTo>
                      <a:cubicBezTo>
                        <a:pt x="533" y="95"/>
                        <a:pt x="531" y="102"/>
                        <a:pt x="527" y="106"/>
                      </a:cubicBezTo>
                      <a:close/>
                      <a:moveTo>
                        <a:pt x="626" y="55"/>
                      </a:moveTo>
                      <a:cubicBezTo>
                        <a:pt x="612" y="107"/>
                        <a:pt x="612" y="107"/>
                        <a:pt x="612" y="107"/>
                      </a:cubicBezTo>
                      <a:cubicBezTo>
                        <a:pt x="612" y="107"/>
                        <a:pt x="612" y="107"/>
                        <a:pt x="612" y="107"/>
                      </a:cubicBezTo>
                      <a:cubicBezTo>
                        <a:pt x="597" y="55"/>
                        <a:pt x="597" y="55"/>
                        <a:pt x="597" y="55"/>
                      </a:cubicBezTo>
                      <a:cubicBezTo>
                        <a:pt x="588" y="55"/>
                        <a:pt x="588" y="55"/>
                        <a:pt x="588" y="55"/>
                      </a:cubicBezTo>
                      <a:cubicBezTo>
                        <a:pt x="572" y="107"/>
                        <a:pt x="572" y="107"/>
                        <a:pt x="572" y="107"/>
                      </a:cubicBezTo>
                      <a:cubicBezTo>
                        <a:pt x="572" y="107"/>
                        <a:pt x="572" y="107"/>
                        <a:pt x="572" y="107"/>
                      </a:cubicBezTo>
                      <a:cubicBezTo>
                        <a:pt x="558" y="55"/>
                        <a:pt x="558" y="55"/>
                        <a:pt x="558" y="55"/>
                      </a:cubicBezTo>
                      <a:cubicBezTo>
                        <a:pt x="547" y="55"/>
                        <a:pt x="547" y="55"/>
                        <a:pt x="547" y="55"/>
                      </a:cubicBezTo>
                      <a:cubicBezTo>
                        <a:pt x="566" y="119"/>
                        <a:pt x="566" y="119"/>
                        <a:pt x="566" y="119"/>
                      </a:cubicBezTo>
                      <a:cubicBezTo>
                        <a:pt x="576" y="119"/>
                        <a:pt x="576" y="119"/>
                        <a:pt x="576" y="119"/>
                      </a:cubicBezTo>
                      <a:cubicBezTo>
                        <a:pt x="592" y="70"/>
                        <a:pt x="592" y="70"/>
                        <a:pt x="592" y="70"/>
                      </a:cubicBezTo>
                      <a:cubicBezTo>
                        <a:pt x="592" y="70"/>
                        <a:pt x="592" y="70"/>
                        <a:pt x="592" y="70"/>
                      </a:cubicBezTo>
                      <a:cubicBezTo>
                        <a:pt x="606" y="119"/>
                        <a:pt x="606" y="119"/>
                        <a:pt x="606" y="119"/>
                      </a:cubicBezTo>
                      <a:cubicBezTo>
                        <a:pt x="617" y="119"/>
                        <a:pt x="617" y="119"/>
                        <a:pt x="617" y="119"/>
                      </a:cubicBezTo>
                      <a:cubicBezTo>
                        <a:pt x="636" y="55"/>
                        <a:pt x="636" y="55"/>
                        <a:pt x="636" y="55"/>
                      </a:cubicBezTo>
                      <a:cubicBezTo>
                        <a:pt x="626" y="55"/>
                        <a:pt x="626" y="55"/>
                        <a:pt x="626" y="55"/>
                      </a:cubicBezTo>
                      <a:cubicBezTo>
                        <a:pt x="626" y="55"/>
                        <a:pt x="626" y="55"/>
                        <a:pt x="626" y="55"/>
                      </a:cubicBezTo>
                      <a:close/>
                      <a:moveTo>
                        <a:pt x="676" y="92"/>
                      </a:moveTo>
                      <a:cubicBezTo>
                        <a:pt x="673" y="89"/>
                        <a:pt x="669" y="86"/>
                        <a:pt x="663" y="83"/>
                      </a:cubicBezTo>
                      <a:cubicBezTo>
                        <a:pt x="658" y="81"/>
                        <a:pt x="655" y="79"/>
                        <a:pt x="653" y="78"/>
                      </a:cubicBezTo>
                      <a:cubicBezTo>
                        <a:pt x="652" y="76"/>
                        <a:pt x="651" y="74"/>
                        <a:pt x="651" y="71"/>
                      </a:cubicBezTo>
                      <a:cubicBezTo>
                        <a:pt x="651" y="69"/>
                        <a:pt x="652" y="67"/>
                        <a:pt x="654" y="65"/>
                      </a:cubicBezTo>
                      <a:cubicBezTo>
                        <a:pt x="656" y="63"/>
                        <a:pt x="659" y="63"/>
                        <a:pt x="662" y="63"/>
                      </a:cubicBezTo>
                      <a:cubicBezTo>
                        <a:pt x="668" y="63"/>
                        <a:pt x="672" y="64"/>
                        <a:pt x="677" y="67"/>
                      </a:cubicBezTo>
                      <a:cubicBezTo>
                        <a:pt x="677" y="57"/>
                        <a:pt x="677" y="57"/>
                        <a:pt x="677" y="57"/>
                      </a:cubicBezTo>
                      <a:cubicBezTo>
                        <a:pt x="672" y="55"/>
                        <a:pt x="668" y="54"/>
                        <a:pt x="663" y="54"/>
                      </a:cubicBezTo>
                      <a:cubicBezTo>
                        <a:pt x="656" y="54"/>
                        <a:pt x="651" y="55"/>
                        <a:pt x="647" y="59"/>
                      </a:cubicBezTo>
                      <a:cubicBezTo>
                        <a:pt x="642" y="63"/>
                        <a:pt x="640" y="67"/>
                        <a:pt x="640" y="72"/>
                      </a:cubicBezTo>
                      <a:cubicBezTo>
                        <a:pt x="640" y="77"/>
                        <a:pt x="642" y="80"/>
                        <a:pt x="644" y="83"/>
                      </a:cubicBezTo>
                      <a:cubicBezTo>
                        <a:pt x="646" y="86"/>
                        <a:pt x="650" y="89"/>
                        <a:pt x="656" y="91"/>
                      </a:cubicBezTo>
                      <a:cubicBezTo>
                        <a:pt x="661" y="94"/>
                        <a:pt x="665" y="96"/>
                        <a:pt x="667" y="97"/>
                      </a:cubicBezTo>
                      <a:cubicBezTo>
                        <a:pt x="668" y="99"/>
                        <a:pt x="669" y="101"/>
                        <a:pt x="669" y="103"/>
                      </a:cubicBezTo>
                      <a:cubicBezTo>
                        <a:pt x="669" y="109"/>
                        <a:pt x="665" y="112"/>
                        <a:pt x="657" y="112"/>
                      </a:cubicBezTo>
                      <a:cubicBezTo>
                        <a:pt x="651" y="112"/>
                        <a:pt x="645" y="110"/>
                        <a:pt x="640" y="106"/>
                      </a:cubicBezTo>
                      <a:cubicBezTo>
                        <a:pt x="640" y="117"/>
                        <a:pt x="640" y="117"/>
                        <a:pt x="640" y="117"/>
                      </a:cubicBezTo>
                      <a:cubicBezTo>
                        <a:pt x="645" y="120"/>
                        <a:pt x="650" y="121"/>
                        <a:pt x="656" y="121"/>
                      </a:cubicBezTo>
                      <a:cubicBezTo>
                        <a:pt x="663" y="121"/>
                        <a:pt x="669" y="119"/>
                        <a:pt x="673" y="116"/>
                      </a:cubicBezTo>
                      <a:cubicBezTo>
                        <a:pt x="677" y="112"/>
                        <a:pt x="679" y="108"/>
                        <a:pt x="679" y="102"/>
                      </a:cubicBezTo>
                      <a:cubicBezTo>
                        <a:pt x="679" y="98"/>
                        <a:pt x="678" y="94"/>
                        <a:pt x="676"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68" name="Freeform 13"/>
              <p:cNvSpPr>
                <a:spLocks noChangeAspect="1" noEditPoints="1"/>
              </p:cNvSpPr>
              <p:nvPr/>
            </p:nvSpPr>
            <p:spPr bwMode="auto">
              <a:xfrm>
                <a:off x="5854651" y="4795668"/>
                <a:ext cx="1371600" cy="613484"/>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17"/>
              <p:cNvSpPr>
                <a:spLocks noChangeAspect="1" noEditPoints="1"/>
              </p:cNvSpPr>
              <p:nvPr/>
            </p:nvSpPr>
            <p:spPr bwMode="auto">
              <a:xfrm>
                <a:off x="5854651" y="4096074"/>
                <a:ext cx="1371600" cy="614476"/>
              </a:xfrm>
              <a:custGeom>
                <a:avLst/>
                <a:gdLst>
                  <a:gd name="T0" fmla="*/ 1766 w 2000"/>
                  <a:gd name="T1" fmla="*/ 114 h 896"/>
                  <a:gd name="T2" fmla="*/ 1737 w 2000"/>
                  <a:gd name="T3" fmla="*/ 86 h 896"/>
                  <a:gd name="T4" fmla="*/ 1595 w 2000"/>
                  <a:gd name="T5" fmla="*/ 114 h 896"/>
                  <a:gd name="T6" fmla="*/ 1567 w 2000"/>
                  <a:gd name="T7" fmla="*/ 86 h 896"/>
                  <a:gd name="T8" fmla="*/ 1424 w 2000"/>
                  <a:gd name="T9" fmla="*/ 114 h 896"/>
                  <a:gd name="T10" fmla="*/ 1396 w 2000"/>
                  <a:gd name="T11" fmla="*/ 86 h 896"/>
                  <a:gd name="T12" fmla="*/ 1254 w 2000"/>
                  <a:gd name="T13" fmla="*/ 114 h 896"/>
                  <a:gd name="T14" fmla="*/ 1225 w 2000"/>
                  <a:gd name="T15" fmla="*/ 86 h 896"/>
                  <a:gd name="T16" fmla="*/ 1083 w 2000"/>
                  <a:gd name="T17" fmla="*/ 114 h 896"/>
                  <a:gd name="T18" fmla="*/ 1055 w 2000"/>
                  <a:gd name="T19" fmla="*/ 86 h 896"/>
                  <a:gd name="T20" fmla="*/ 912 w 2000"/>
                  <a:gd name="T21" fmla="*/ 114 h 896"/>
                  <a:gd name="T22" fmla="*/ 884 w 2000"/>
                  <a:gd name="T23" fmla="*/ 86 h 896"/>
                  <a:gd name="T24" fmla="*/ 742 w 2000"/>
                  <a:gd name="T25" fmla="*/ 114 h 896"/>
                  <a:gd name="T26" fmla="*/ 713 w 2000"/>
                  <a:gd name="T27" fmla="*/ 86 h 896"/>
                  <a:gd name="T28" fmla="*/ 571 w 2000"/>
                  <a:gd name="T29" fmla="*/ 114 h 896"/>
                  <a:gd name="T30" fmla="*/ 543 w 2000"/>
                  <a:gd name="T31" fmla="*/ 86 h 896"/>
                  <a:gd name="T32" fmla="*/ 401 w 2000"/>
                  <a:gd name="T33" fmla="*/ 114 h 896"/>
                  <a:gd name="T34" fmla="*/ 372 w 2000"/>
                  <a:gd name="T35" fmla="*/ 86 h 896"/>
                  <a:gd name="T36" fmla="*/ 230 w 2000"/>
                  <a:gd name="T37" fmla="*/ 114 h 896"/>
                  <a:gd name="T38" fmla="*/ 201 w 2000"/>
                  <a:gd name="T39" fmla="*/ 86 h 896"/>
                  <a:gd name="T40" fmla="*/ 145 w 2000"/>
                  <a:gd name="T41" fmla="*/ 86 h 896"/>
                  <a:gd name="T42" fmla="*/ 90 w 2000"/>
                  <a:gd name="T43" fmla="*/ 203 h 896"/>
                  <a:gd name="T44" fmla="*/ 118 w 2000"/>
                  <a:gd name="T45" fmla="*/ 260 h 896"/>
                  <a:gd name="T46" fmla="*/ 90 w 2000"/>
                  <a:gd name="T47" fmla="*/ 374 h 896"/>
                  <a:gd name="T48" fmla="*/ 118 w 2000"/>
                  <a:gd name="T49" fmla="*/ 431 h 896"/>
                  <a:gd name="T50" fmla="*/ 90 w 2000"/>
                  <a:gd name="T51" fmla="*/ 545 h 896"/>
                  <a:gd name="T52" fmla="*/ 118 w 2000"/>
                  <a:gd name="T53" fmla="*/ 603 h 896"/>
                  <a:gd name="T54" fmla="*/ 90 w 2000"/>
                  <a:gd name="T55" fmla="*/ 717 h 896"/>
                  <a:gd name="T56" fmla="*/ 114 w 2000"/>
                  <a:gd name="T57" fmla="*/ 810 h 896"/>
                  <a:gd name="T58" fmla="*/ 199 w 2000"/>
                  <a:gd name="T59" fmla="*/ 810 h 896"/>
                  <a:gd name="T60" fmla="*/ 313 w 2000"/>
                  <a:gd name="T61" fmla="*/ 781 h 896"/>
                  <a:gd name="T62" fmla="*/ 370 w 2000"/>
                  <a:gd name="T63" fmla="*/ 810 h 896"/>
                  <a:gd name="T64" fmla="*/ 483 w 2000"/>
                  <a:gd name="T65" fmla="*/ 781 h 896"/>
                  <a:gd name="T66" fmla="*/ 540 w 2000"/>
                  <a:gd name="T67" fmla="*/ 810 h 896"/>
                  <a:gd name="T68" fmla="*/ 654 w 2000"/>
                  <a:gd name="T69" fmla="*/ 781 h 896"/>
                  <a:gd name="T70" fmla="*/ 711 w 2000"/>
                  <a:gd name="T71" fmla="*/ 810 h 896"/>
                  <a:gd name="T72" fmla="*/ 825 w 2000"/>
                  <a:gd name="T73" fmla="*/ 781 h 896"/>
                  <a:gd name="T74" fmla="*/ 882 w 2000"/>
                  <a:gd name="T75" fmla="*/ 810 h 896"/>
                  <a:gd name="T76" fmla="*/ 995 w 2000"/>
                  <a:gd name="T77" fmla="*/ 781 h 896"/>
                  <a:gd name="T78" fmla="*/ 1052 w 2000"/>
                  <a:gd name="T79" fmla="*/ 810 h 896"/>
                  <a:gd name="T80" fmla="*/ 1166 w 2000"/>
                  <a:gd name="T81" fmla="*/ 781 h 896"/>
                  <a:gd name="T82" fmla="*/ 1223 w 2000"/>
                  <a:gd name="T83" fmla="*/ 810 h 896"/>
                  <a:gd name="T84" fmla="*/ 1337 w 2000"/>
                  <a:gd name="T85" fmla="*/ 781 h 896"/>
                  <a:gd name="T86" fmla="*/ 1394 w 2000"/>
                  <a:gd name="T87" fmla="*/ 810 h 896"/>
                  <a:gd name="T88" fmla="*/ 1507 w 2000"/>
                  <a:gd name="T89" fmla="*/ 781 h 896"/>
                  <a:gd name="T90" fmla="*/ 1564 w 2000"/>
                  <a:gd name="T91" fmla="*/ 810 h 896"/>
                  <a:gd name="T92" fmla="*/ 1678 w 2000"/>
                  <a:gd name="T93" fmla="*/ 781 h 896"/>
                  <a:gd name="T94" fmla="*/ 1735 w 2000"/>
                  <a:gd name="T95" fmla="*/ 810 h 896"/>
                  <a:gd name="T96" fmla="*/ 1849 w 2000"/>
                  <a:gd name="T97" fmla="*/ 781 h 896"/>
                  <a:gd name="T98" fmla="*/ 1877 w 2000"/>
                  <a:gd name="T99" fmla="*/ 781 h 896"/>
                  <a:gd name="T100" fmla="*/ 1880 w 2000"/>
                  <a:gd name="T101" fmla="*/ 726 h 896"/>
                  <a:gd name="T102" fmla="*/ 1908 w 2000"/>
                  <a:gd name="T103" fmla="*/ 641 h 896"/>
                  <a:gd name="T104" fmla="*/ 1880 w 2000"/>
                  <a:gd name="T105" fmla="*/ 555 h 896"/>
                  <a:gd name="T106" fmla="*/ 1908 w 2000"/>
                  <a:gd name="T107" fmla="*/ 469 h 896"/>
                  <a:gd name="T108" fmla="*/ 1880 w 2000"/>
                  <a:gd name="T109" fmla="*/ 384 h 896"/>
                  <a:gd name="T110" fmla="*/ 1908 w 2000"/>
                  <a:gd name="T111" fmla="*/ 298 h 896"/>
                  <a:gd name="T112" fmla="*/ 1880 w 2000"/>
                  <a:gd name="T113" fmla="*/ 212 h 896"/>
                  <a:gd name="T114" fmla="*/ 1908 w 2000"/>
                  <a:gd name="T115" fmla="*/ 126 h 896"/>
                  <a:gd name="T116" fmla="*/ 1842 w 2000"/>
                  <a:gd name="T117" fmla="*/ 48 h 896"/>
                  <a:gd name="T118" fmla="*/ 47 w 2000"/>
                  <a:gd name="T119" fmla="*/ 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 h="896">
                    <a:moveTo>
                      <a:pt x="1851" y="86"/>
                    </a:moveTo>
                    <a:lnTo>
                      <a:pt x="1823" y="86"/>
                    </a:lnTo>
                    <a:lnTo>
                      <a:pt x="1823" y="114"/>
                    </a:lnTo>
                    <a:lnTo>
                      <a:pt x="1851" y="114"/>
                    </a:lnTo>
                    <a:lnTo>
                      <a:pt x="1851" y="86"/>
                    </a:lnTo>
                    <a:lnTo>
                      <a:pt x="1851" y="86"/>
                    </a:lnTo>
                    <a:close/>
                    <a:moveTo>
                      <a:pt x="1794" y="86"/>
                    </a:moveTo>
                    <a:lnTo>
                      <a:pt x="1766" y="86"/>
                    </a:lnTo>
                    <a:lnTo>
                      <a:pt x="1766" y="114"/>
                    </a:lnTo>
                    <a:lnTo>
                      <a:pt x="1794" y="114"/>
                    </a:lnTo>
                    <a:lnTo>
                      <a:pt x="1794" y="86"/>
                    </a:lnTo>
                    <a:lnTo>
                      <a:pt x="1794" y="86"/>
                    </a:lnTo>
                    <a:close/>
                    <a:moveTo>
                      <a:pt x="1737" y="86"/>
                    </a:moveTo>
                    <a:lnTo>
                      <a:pt x="1709" y="86"/>
                    </a:lnTo>
                    <a:lnTo>
                      <a:pt x="1709" y="114"/>
                    </a:lnTo>
                    <a:lnTo>
                      <a:pt x="1737" y="114"/>
                    </a:lnTo>
                    <a:lnTo>
                      <a:pt x="1737" y="86"/>
                    </a:lnTo>
                    <a:lnTo>
                      <a:pt x="1737" y="86"/>
                    </a:lnTo>
                    <a:close/>
                    <a:moveTo>
                      <a:pt x="1680" y="86"/>
                    </a:moveTo>
                    <a:lnTo>
                      <a:pt x="1652" y="86"/>
                    </a:lnTo>
                    <a:lnTo>
                      <a:pt x="1652" y="114"/>
                    </a:lnTo>
                    <a:lnTo>
                      <a:pt x="1680" y="114"/>
                    </a:lnTo>
                    <a:lnTo>
                      <a:pt x="1680" y="86"/>
                    </a:lnTo>
                    <a:lnTo>
                      <a:pt x="1680" y="86"/>
                    </a:lnTo>
                    <a:close/>
                    <a:moveTo>
                      <a:pt x="1624" y="86"/>
                    </a:moveTo>
                    <a:lnTo>
                      <a:pt x="1595" y="86"/>
                    </a:lnTo>
                    <a:lnTo>
                      <a:pt x="1595" y="114"/>
                    </a:lnTo>
                    <a:lnTo>
                      <a:pt x="1624" y="114"/>
                    </a:lnTo>
                    <a:lnTo>
                      <a:pt x="1624" y="86"/>
                    </a:lnTo>
                    <a:lnTo>
                      <a:pt x="1624" y="86"/>
                    </a:lnTo>
                    <a:close/>
                    <a:moveTo>
                      <a:pt x="1567" y="86"/>
                    </a:moveTo>
                    <a:lnTo>
                      <a:pt x="1538" y="86"/>
                    </a:lnTo>
                    <a:lnTo>
                      <a:pt x="1538" y="114"/>
                    </a:lnTo>
                    <a:lnTo>
                      <a:pt x="1567" y="114"/>
                    </a:lnTo>
                    <a:lnTo>
                      <a:pt x="1567" y="86"/>
                    </a:lnTo>
                    <a:lnTo>
                      <a:pt x="1567" y="86"/>
                    </a:lnTo>
                    <a:close/>
                    <a:moveTo>
                      <a:pt x="1510" y="86"/>
                    </a:moveTo>
                    <a:lnTo>
                      <a:pt x="1481" y="86"/>
                    </a:lnTo>
                    <a:lnTo>
                      <a:pt x="1481" y="114"/>
                    </a:lnTo>
                    <a:lnTo>
                      <a:pt x="1510" y="114"/>
                    </a:lnTo>
                    <a:lnTo>
                      <a:pt x="1510" y="86"/>
                    </a:lnTo>
                    <a:lnTo>
                      <a:pt x="1510" y="86"/>
                    </a:lnTo>
                    <a:close/>
                    <a:moveTo>
                      <a:pt x="1453" y="86"/>
                    </a:moveTo>
                    <a:lnTo>
                      <a:pt x="1424" y="86"/>
                    </a:lnTo>
                    <a:lnTo>
                      <a:pt x="1424" y="114"/>
                    </a:lnTo>
                    <a:lnTo>
                      <a:pt x="1453" y="114"/>
                    </a:lnTo>
                    <a:lnTo>
                      <a:pt x="1453" y="86"/>
                    </a:lnTo>
                    <a:lnTo>
                      <a:pt x="1453" y="86"/>
                    </a:lnTo>
                    <a:close/>
                    <a:moveTo>
                      <a:pt x="1396" y="86"/>
                    </a:moveTo>
                    <a:lnTo>
                      <a:pt x="1368" y="86"/>
                    </a:lnTo>
                    <a:lnTo>
                      <a:pt x="1368" y="114"/>
                    </a:lnTo>
                    <a:lnTo>
                      <a:pt x="1396" y="114"/>
                    </a:lnTo>
                    <a:lnTo>
                      <a:pt x="1396" y="86"/>
                    </a:lnTo>
                    <a:lnTo>
                      <a:pt x="1396" y="86"/>
                    </a:lnTo>
                    <a:close/>
                    <a:moveTo>
                      <a:pt x="1339" y="86"/>
                    </a:moveTo>
                    <a:lnTo>
                      <a:pt x="1311" y="86"/>
                    </a:lnTo>
                    <a:lnTo>
                      <a:pt x="1311" y="114"/>
                    </a:lnTo>
                    <a:lnTo>
                      <a:pt x="1339" y="114"/>
                    </a:lnTo>
                    <a:lnTo>
                      <a:pt x="1339" y="86"/>
                    </a:lnTo>
                    <a:lnTo>
                      <a:pt x="1339" y="86"/>
                    </a:lnTo>
                    <a:close/>
                    <a:moveTo>
                      <a:pt x="1282" y="86"/>
                    </a:moveTo>
                    <a:lnTo>
                      <a:pt x="1254" y="86"/>
                    </a:lnTo>
                    <a:lnTo>
                      <a:pt x="1254" y="114"/>
                    </a:lnTo>
                    <a:lnTo>
                      <a:pt x="1282" y="114"/>
                    </a:lnTo>
                    <a:lnTo>
                      <a:pt x="1282" y="86"/>
                    </a:lnTo>
                    <a:lnTo>
                      <a:pt x="1282" y="86"/>
                    </a:lnTo>
                    <a:close/>
                    <a:moveTo>
                      <a:pt x="1225" y="86"/>
                    </a:moveTo>
                    <a:lnTo>
                      <a:pt x="1197" y="86"/>
                    </a:lnTo>
                    <a:lnTo>
                      <a:pt x="1197" y="114"/>
                    </a:lnTo>
                    <a:lnTo>
                      <a:pt x="1225" y="114"/>
                    </a:lnTo>
                    <a:lnTo>
                      <a:pt x="1225" y="86"/>
                    </a:lnTo>
                    <a:lnTo>
                      <a:pt x="1225" y="86"/>
                    </a:lnTo>
                    <a:close/>
                    <a:moveTo>
                      <a:pt x="1168" y="86"/>
                    </a:moveTo>
                    <a:lnTo>
                      <a:pt x="1140" y="86"/>
                    </a:lnTo>
                    <a:lnTo>
                      <a:pt x="1140" y="114"/>
                    </a:lnTo>
                    <a:lnTo>
                      <a:pt x="1168" y="114"/>
                    </a:lnTo>
                    <a:lnTo>
                      <a:pt x="1168" y="86"/>
                    </a:lnTo>
                    <a:lnTo>
                      <a:pt x="1168" y="86"/>
                    </a:lnTo>
                    <a:close/>
                    <a:moveTo>
                      <a:pt x="1112" y="86"/>
                    </a:moveTo>
                    <a:lnTo>
                      <a:pt x="1083" y="86"/>
                    </a:lnTo>
                    <a:lnTo>
                      <a:pt x="1083" y="114"/>
                    </a:lnTo>
                    <a:lnTo>
                      <a:pt x="1112" y="114"/>
                    </a:lnTo>
                    <a:lnTo>
                      <a:pt x="1112" y="86"/>
                    </a:lnTo>
                    <a:lnTo>
                      <a:pt x="1112" y="86"/>
                    </a:lnTo>
                    <a:close/>
                    <a:moveTo>
                      <a:pt x="1055" y="86"/>
                    </a:moveTo>
                    <a:lnTo>
                      <a:pt x="1026" y="86"/>
                    </a:lnTo>
                    <a:lnTo>
                      <a:pt x="1026" y="114"/>
                    </a:lnTo>
                    <a:lnTo>
                      <a:pt x="1055" y="114"/>
                    </a:lnTo>
                    <a:lnTo>
                      <a:pt x="1055" y="86"/>
                    </a:lnTo>
                    <a:lnTo>
                      <a:pt x="1055" y="86"/>
                    </a:lnTo>
                    <a:close/>
                    <a:moveTo>
                      <a:pt x="998" y="86"/>
                    </a:moveTo>
                    <a:lnTo>
                      <a:pt x="969" y="86"/>
                    </a:lnTo>
                    <a:lnTo>
                      <a:pt x="969" y="114"/>
                    </a:lnTo>
                    <a:lnTo>
                      <a:pt x="998" y="114"/>
                    </a:lnTo>
                    <a:lnTo>
                      <a:pt x="998" y="86"/>
                    </a:lnTo>
                    <a:lnTo>
                      <a:pt x="998" y="86"/>
                    </a:lnTo>
                    <a:close/>
                    <a:moveTo>
                      <a:pt x="941" y="86"/>
                    </a:moveTo>
                    <a:lnTo>
                      <a:pt x="912" y="86"/>
                    </a:lnTo>
                    <a:lnTo>
                      <a:pt x="912" y="114"/>
                    </a:lnTo>
                    <a:lnTo>
                      <a:pt x="941" y="114"/>
                    </a:lnTo>
                    <a:lnTo>
                      <a:pt x="941" y="86"/>
                    </a:lnTo>
                    <a:lnTo>
                      <a:pt x="941" y="86"/>
                    </a:lnTo>
                    <a:close/>
                    <a:moveTo>
                      <a:pt x="884" y="86"/>
                    </a:moveTo>
                    <a:lnTo>
                      <a:pt x="856" y="86"/>
                    </a:lnTo>
                    <a:lnTo>
                      <a:pt x="856" y="114"/>
                    </a:lnTo>
                    <a:lnTo>
                      <a:pt x="884" y="114"/>
                    </a:lnTo>
                    <a:lnTo>
                      <a:pt x="884" y="86"/>
                    </a:lnTo>
                    <a:lnTo>
                      <a:pt x="884" y="86"/>
                    </a:lnTo>
                    <a:close/>
                    <a:moveTo>
                      <a:pt x="827" y="86"/>
                    </a:moveTo>
                    <a:lnTo>
                      <a:pt x="799" y="86"/>
                    </a:lnTo>
                    <a:lnTo>
                      <a:pt x="799" y="114"/>
                    </a:lnTo>
                    <a:lnTo>
                      <a:pt x="827" y="114"/>
                    </a:lnTo>
                    <a:lnTo>
                      <a:pt x="827" y="86"/>
                    </a:lnTo>
                    <a:lnTo>
                      <a:pt x="827" y="86"/>
                    </a:lnTo>
                    <a:close/>
                    <a:moveTo>
                      <a:pt x="770" y="86"/>
                    </a:moveTo>
                    <a:lnTo>
                      <a:pt x="742" y="86"/>
                    </a:lnTo>
                    <a:lnTo>
                      <a:pt x="742" y="114"/>
                    </a:lnTo>
                    <a:lnTo>
                      <a:pt x="770" y="114"/>
                    </a:lnTo>
                    <a:lnTo>
                      <a:pt x="770" y="86"/>
                    </a:lnTo>
                    <a:lnTo>
                      <a:pt x="770" y="86"/>
                    </a:lnTo>
                    <a:close/>
                    <a:moveTo>
                      <a:pt x="713" y="86"/>
                    </a:moveTo>
                    <a:lnTo>
                      <a:pt x="685" y="86"/>
                    </a:lnTo>
                    <a:lnTo>
                      <a:pt x="685" y="114"/>
                    </a:lnTo>
                    <a:lnTo>
                      <a:pt x="713" y="114"/>
                    </a:lnTo>
                    <a:lnTo>
                      <a:pt x="713" y="86"/>
                    </a:lnTo>
                    <a:lnTo>
                      <a:pt x="713" y="86"/>
                    </a:lnTo>
                    <a:close/>
                    <a:moveTo>
                      <a:pt x="657" y="86"/>
                    </a:moveTo>
                    <a:lnTo>
                      <a:pt x="628" y="86"/>
                    </a:lnTo>
                    <a:lnTo>
                      <a:pt x="628" y="114"/>
                    </a:lnTo>
                    <a:lnTo>
                      <a:pt x="657" y="114"/>
                    </a:lnTo>
                    <a:lnTo>
                      <a:pt x="657" y="86"/>
                    </a:lnTo>
                    <a:lnTo>
                      <a:pt x="657" y="86"/>
                    </a:lnTo>
                    <a:close/>
                    <a:moveTo>
                      <a:pt x="600" y="86"/>
                    </a:moveTo>
                    <a:lnTo>
                      <a:pt x="571" y="86"/>
                    </a:lnTo>
                    <a:lnTo>
                      <a:pt x="571" y="114"/>
                    </a:lnTo>
                    <a:lnTo>
                      <a:pt x="600" y="114"/>
                    </a:lnTo>
                    <a:lnTo>
                      <a:pt x="600" y="86"/>
                    </a:lnTo>
                    <a:lnTo>
                      <a:pt x="600" y="86"/>
                    </a:lnTo>
                    <a:close/>
                    <a:moveTo>
                      <a:pt x="543" y="86"/>
                    </a:moveTo>
                    <a:lnTo>
                      <a:pt x="514" y="86"/>
                    </a:lnTo>
                    <a:lnTo>
                      <a:pt x="514" y="114"/>
                    </a:lnTo>
                    <a:lnTo>
                      <a:pt x="543" y="114"/>
                    </a:lnTo>
                    <a:lnTo>
                      <a:pt x="543" y="86"/>
                    </a:lnTo>
                    <a:lnTo>
                      <a:pt x="543" y="86"/>
                    </a:lnTo>
                    <a:close/>
                    <a:moveTo>
                      <a:pt x="486" y="86"/>
                    </a:moveTo>
                    <a:lnTo>
                      <a:pt x="457" y="86"/>
                    </a:lnTo>
                    <a:lnTo>
                      <a:pt x="457" y="114"/>
                    </a:lnTo>
                    <a:lnTo>
                      <a:pt x="486" y="114"/>
                    </a:lnTo>
                    <a:lnTo>
                      <a:pt x="486" y="86"/>
                    </a:lnTo>
                    <a:lnTo>
                      <a:pt x="486" y="86"/>
                    </a:lnTo>
                    <a:close/>
                    <a:moveTo>
                      <a:pt x="429" y="86"/>
                    </a:moveTo>
                    <a:lnTo>
                      <a:pt x="401" y="86"/>
                    </a:lnTo>
                    <a:lnTo>
                      <a:pt x="401" y="114"/>
                    </a:lnTo>
                    <a:lnTo>
                      <a:pt x="429" y="114"/>
                    </a:lnTo>
                    <a:lnTo>
                      <a:pt x="429" y="86"/>
                    </a:lnTo>
                    <a:lnTo>
                      <a:pt x="429" y="86"/>
                    </a:lnTo>
                    <a:close/>
                    <a:moveTo>
                      <a:pt x="372" y="86"/>
                    </a:moveTo>
                    <a:lnTo>
                      <a:pt x="344" y="86"/>
                    </a:lnTo>
                    <a:lnTo>
                      <a:pt x="344" y="114"/>
                    </a:lnTo>
                    <a:lnTo>
                      <a:pt x="372" y="114"/>
                    </a:lnTo>
                    <a:lnTo>
                      <a:pt x="372" y="86"/>
                    </a:lnTo>
                    <a:lnTo>
                      <a:pt x="372" y="86"/>
                    </a:lnTo>
                    <a:close/>
                    <a:moveTo>
                      <a:pt x="315" y="86"/>
                    </a:moveTo>
                    <a:lnTo>
                      <a:pt x="287" y="86"/>
                    </a:lnTo>
                    <a:lnTo>
                      <a:pt x="287" y="114"/>
                    </a:lnTo>
                    <a:lnTo>
                      <a:pt x="315" y="114"/>
                    </a:lnTo>
                    <a:lnTo>
                      <a:pt x="315" y="86"/>
                    </a:lnTo>
                    <a:lnTo>
                      <a:pt x="315" y="86"/>
                    </a:lnTo>
                    <a:close/>
                    <a:moveTo>
                      <a:pt x="258" y="86"/>
                    </a:moveTo>
                    <a:lnTo>
                      <a:pt x="230" y="86"/>
                    </a:lnTo>
                    <a:lnTo>
                      <a:pt x="230" y="114"/>
                    </a:lnTo>
                    <a:lnTo>
                      <a:pt x="258" y="114"/>
                    </a:lnTo>
                    <a:lnTo>
                      <a:pt x="258" y="86"/>
                    </a:lnTo>
                    <a:lnTo>
                      <a:pt x="258" y="86"/>
                    </a:lnTo>
                    <a:close/>
                    <a:moveTo>
                      <a:pt x="201" y="86"/>
                    </a:moveTo>
                    <a:lnTo>
                      <a:pt x="173" y="86"/>
                    </a:lnTo>
                    <a:lnTo>
                      <a:pt x="173" y="114"/>
                    </a:lnTo>
                    <a:lnTo>
                      <a:pt x="201" y="114"/>
                    </a:lnTo>
                    <a:lnTo>
                      <a:pt x="201" y="86"/>
                    </a:lnTo>
                    <a:lnTo>
                      <a:pt x="201" y="86"/>
                    </a:lnTo>
                    <a:close/>
                    <a:moveTo>
                      <a:pt x="145" y="86"/>
                    </a:moveTo>
                    <a:lnTo>
                      <a:pt x="116" y="86"/>
                    </a:lnTo>
                    <a:lnTo>
                      <a:pt x="116" y="88"/>
                    </a:lnTo>
                    <a:lnTo>
                      <a:pt x="90" y="88"/>
                    </a:lnTo>
                    <a:lnTo>
                      <a:pt x="90" y="117"/>
                    </a:lnTo>
                    <a:lnTo>
                      <a:pt x="118" y="117"/>
                    </a:lnTo>
                    <a:lnTo>
                      <a:pt x="118" y="114"/>
                    </a:lnTo>
                    <a:lnTo>
                      <a:pt x="145" y="114"/>
                    </a:lnTo>
                    <a:lnTo>
                      <a:pt x="145" y="86"/>
                    </a:lnTo>
                    <a:lnTo>
                      <a:pt x="145" y="86"/>
                    </a:lnTo>
                    <a:close/>
                    <a:moveTo>
                      <a:pt x="118" y="145"/>
                    </a:moveTo>
                    <a:lnTo>
                      <a:pt x="90" y="145"/>
                    </a:lnTo>
                    <a:lnTo>
                      <a:pt x="90" y="174"/>
                    </a:lnTo>
                    <a:lnTo>
                      <a:pt x="118" y="174"/>
                    </a:lnTo>
                    <a:lnTo>
                      <a:pt x="118" y="145"/>
                    </a:lnTo>
                    <a:lnTo>
                      <a:pt x="118" y="145"/>
                    </a:lnTo>
                    <a:close/>
                    <a:moveTo>
                      <a:pt x="118" y="203"/>
                    </a:moveTo>
                    <a:lnTo>
                      <a:pt x="90" y="203"/>
                    </a:lnTo>
                    <a:lnTo>
                      <a:pt x="90" y="231"/>
                    </a:lnTo>
                    <a:lnTo>
                      <a:pt x="118" y="231"/>
                    </a:lnTo>
                    <a:lnTo>
                      <a:pt x="118" y="203"/>
                    </a:lnTo>
                    <a:lnTo>
                      <a:pt x="118" y="203"/>
                    </a:lnTo>
                    <a:close/>
                    <a:moveTo>
                      <a:pt x="118" y="260"/>
                    </a:moveTo>
                    <a:lnTo>
                      <a:pt x="90" y="260"/>
                    </a:lnTo>
                    <a:lnTo>
                      <a:pt x="90" y="288"/>
                    </a:lnTo>
                    <a:lnTo>
                      <a:pt x="118" y="288"/>
                    </a:lnTo>
                    <a:lnTo>
                      <a:pt x="118" y="260"/>
                    </a:lnTo>
                    <a:lnTo>
                      <a:pt x="118" y="260"/>
                    </a:lnTo>
                    <a:close/>
                    <a:moveTo>
                      <a:pt x="118" y="317"/>
                    </a:moveTo>
                    <a:lnTo>
                      <a:pt x="90" y="317"/>
                    </a:lnTo>
                    <a:lnTo>
                      <a:pt x="90" y="345"/>
                    </a:lnTo>
                    <a:lnTo>
                      <a:pt x="118" y="345"/>
                    </a:lnTo>
                    <a:lnTo>
                      <a:pt x="118" y="317"/>
                    </a:lnTo>
                    <a:lnTo>
                      <a:pt x="118" y="317"/>
                    </a:lnTo>
                    <a:close/>
                    <a:moveTo>
                      <a:pt x="118" y="374"/>
                    </a:moveTo>
                    <a:lnTo>
                      <a:pt x="90" y="374"/>
                    </a:lnTo>
                    <a:lnTo>
                      <a:pt x="90" y="403"/>
                    </a:lnTo>
                    <a:lnTo>
                      <a:pt x="118" y="403"/>
                    </a:lnTo>
                    <a:lnTo>
                      <a:pt x="118" y="374"/>
                    </a:lnTo>
                    <a:lnTo>
                      <a:pt x="118" y="374"/>
                    </a:lnTo>
                    <a:close/>
                    <a:moveTo>
                      <a:pt x="118" y="431"/>
                    </a:moveTo>
                    <a:lnTo>
                      <a:pt x="90" y="431"/>
                    </a:lnTo>
                    <a:lnTo>
                      <a:pt x="90" y="460"/>
                    </a:lnTo>
                    <a:lnTo>
                      <a:pt x="118" y="460"/>
                    </a:lnTo>
                    <a:lnTo>
                      <a:pt x="118" y="431"/>
                    </a:lnTo>
                    <a:lnTo>
                      <a:pt x="118" y="431"/>
                    </a:lnTo>
                    <a:close/>
                    <a:moveTo>
                      <a:pt x="118" y="488"/>
                    </a:moveTo>
                    <a:lnTo>
                      <a:pt x="90" y="488"/>
                    </a:lnTo>
                    <a:lnTo>
                      <a:pt x="90" y="517"/>
                    </a:lnTo>
                    <a:lnTo>
                      <a:pt x="118" y="517"/>
                    </a:lnTo>
                    <a:lnTo>
                      <a:pt x="118" y="488"/>
                    </a:lnTo>
                    <a:lnTo>
                      <a:pt x="118" y="488"/>
                    </a:lnTo>
                    <a:close/>
                    <a:moveTo>
                      <a:pt x="118" y="545"/>
                    </a:moveTo>
                    <a:lnTo>
                      <a:pt x="90" y="545"/>
                    </a:lnTo>
                    <a:lnTo>
                      <a:pt x="90" y="574"/>
                    </a:lnTo>
                    <a:lnTo>
                      <a:pt x="118" y="574"/>
                    </a:lnTo>
                    <a:lnTo>
                      <a:pt x="118" y="545"/>
                    </a:lnTo>
                    <a:lnTo>
                      <a:pt x="118" y="545"/>
                    </a:lnTo>
                    <a:close/>
                    <a:moveTo>
                      <a:pt x="118" y="603"/>
                    </a:moveTo>
                    <a:lnTo>
                      <a:pt x="90" y="603"/>
                    </a:lnTo>
                    <a:lnTo>
                      <a:pt x="90" y="631"/>
                    </a:lnTo>
                    <a:lnTo>
                      <a:pt x="118" y="631"/>
                    </a:lnTo>
                    <a:lnTo>
                      <a:pt x="118" y="603"/>
                    </a:lnTo>
                    <a:lnTo>
                      <a:pt x="118" y="603"/>
                    </a:lnTo>
                    <a:close/>
                    <a:moveTo>
                      <a:pt x="118" y="660"/>
                    </a:moveTo>
                    <a:lnTo>
                      <a:pt x="90" y="660"/>
                    </a:lnTo>
                    <a:lnTo>
                      <a:pt x="90" y="688"/>
                    </a:lnTo>
                    <a:lnTo>
                      <a:pt x="118" y="688"/>
                    </a:lnTo>
                    <a:lnTo>
                      <a:pt x="118" y="660"/>
                    </a:lnTo>
                    <a:lnTo>
                      <a:pt x="118" y="660"/>
                    </a:lnTo>
                    <a:close/>
                    <a:moveTo>
                      <a:pt x="118" y="717"/>
                    </a:moveTo>
                    <a:lnTo>
                      <a:pt x="90" y="717"/>
                    </a:lnTo>
                    <a:lnTo>
                      <a:pt x="90" y="745"/>
                    </a:lnTo>
                    <a:lnTo>
                      <a:pt x="118" y="745"/>
                    </a:lnTo>
                    <a:lnTo>
                      <a:pt x="118" y="717"/>
                    </a:lnTo>
                    <a:lnTo>
                      <a:pt x="118" y="717"/>
                    </a:lnTo>
                    <a:close/>
                    <a:moveTo>
                      <a:pt x="118" y="774"/>
                    </a:moveTo>
                    <a:lnTo>
                      <a:pt x="90" y="774"/>
                    </a:lnTo>
                    <a:lnTo>
                      <a:pt x="90" y="803"/>
                    </a:lnTo>
                    <a:lnTo>
                      <a:pt x="114" y="803"/>
                    </a:lnTo>
                    <a:lnTo>
                      <a:pt x="114" y="810"/>
                    </a:lnTo>
                    <a:lnTo>
                      <a:pt x="142" y="810"/>
                    </a:lnTo>
                    <a:lnTo>
                      <a:pt x="142" y="781"/>
                    </a:lnTo>
                    <a:lnTo>
                      <a:pt x="118" y="781"/>
                    </a:lnTo>
                    <a:lnTo>
                      <a:pt x="118" y="774"/>
                    </a:lnTo>
                    <a:lnTo>
                      <a:pt x="118" y="774"/>
                    </a:lnTo>
                    <a:close/>
                    <a:moveTo>
                      <a:pt x="199" y="781"/>
                    </a:moveTo>
                    <a:lnTo>
                      <a:pt x="171" y="781"/>
                    </a:lnTo>
                    <a:lnTo>
                      <a:pt x="171" y="810"/>
                    </a:lnTo>
                    <a:lnTo>
                      <a:pt x="199" y="810"/>
                    </a:lnTo>
                    <a:lnTo>
                      <a:pt x="199" y="781"/>
                    </a:lnTo>
                    <a:lnTo>
                      <a:pt x="199" y="781"/>
                    </a:lnTo>
                    <a:close/>
                    <a:moveTo>
                      <a:pt x="256" y="781"/>
                    </a:moveTo>
                    <a:lnTo>
                      <a:pt x="228" y="781"/>
                    </a:lnTo>
                    <a:lnTo>
                      <a:pt x="228" y="810"/>
                    </a:lnTo>
                    <a:lnTo>
                      <a:pt x="256" y="810"/>
                    </a:lnTo>
                    <a:lnTo>
                      <a:pt x="256" y="781"/>
                    </a:lnTo>
                    <a:lnTo>
                      <a:pt x="256" y="781"/>
                    </a:lnTo>
                    <a:close/>
                    <a:moveTo>
                      <a:pt x="313" y="781"/>
                    </a:moveTo>
                    <a:lnTo>
                      <a:pt x="284" y="781"/>
                    </a:lnTo>
                    <a:lnTo>
                      <a:pt x="284" y="810"/>
                    </a:lnTo>
                    <a:lnTo>
                      <a:pt x="313" y="810"/>
                    </a:lnTo>
                    <a:lnTo>
                      <a:pt x="313" y="781"/>
                    </a:lnTo>
                    <a:lnTo>
                      <a:pt x="313" y="781"/>
                    </a:lnTo>
                    <a:close/>
                    <a:moveTo>
                      <a:pt x="370" y="781"/>
                    </a:moveTo>
                    <a:lnTo>
                      <a:pt x="341" y="781"/>
                    </a:lnTo>
                    <a:lnTo>
                      <a:pt x="341" y="810"/>
                    </a:lnTo>
                    <a:lnTo>
                      <a:pt x="370" y="810"/>
                    </a:lnTo>
                    <a:lnTo>
                      <a:pt x="370" y="781"/>
                    </a:lnTo>
                    <a:lnTo>
                      <a:pt x="370" y="781"/>
                    </a:lnTo>
                    <a:close/>
                    <a:moveTo>
                      <a:pt x="427" y="781"/>
                    </a:moveTo>
                    <a:lnTo>
                      <a:pt x="398" y="781"/>
                    </a:lnTo>
                    <a:lnTo>
                      <a:pt x="398" y="810"/>
                    </a:lnTo>
                    <a:lnTo>
                      <a:pt x="427" y="810"/>
                    </a:lnTo>
                    <a:lnTo>
                      <a:pt x="427" y="781"/>
                    </a:lnTo>
                    <a:lnTo>
                      <a:pt x="427" y="781"/>
                    </a:lnTo>
                    <a:close/>
                    <a:moveTo>
                      <a:pt x="483" y="781"/>
                    </a:moveTo>
                    <a:lnTo>
                      <a:pt x="455" y="781"/>
                    </a:lnTo>
                    <a:lnTo>
                      <a:pt x="455" y="810"/>
                    </a:lnTo>
                    <a:lnTo>
                      <a:pt x="483" y="810"/>
                    </a:lnTo>
                    <a:lnTo>
                      <a:pt x="483" y="781"/>
                    </a:lnTo>
                    <a:lnTo>
                      <a:pt x="483" y="781"/>
                    </a:lnTo>
                    <a:close/>
                    <a:moveTo>
                      <a:pt x="540" y="781"/>
                    </a:moveTo>
                    <a:lnTo>
                      <a:pt x="512" y="781"/>
                    </a:lnTo>
                    <a:lnTo>
                      <a:pt x="512" y="810"/>
                    </a:lnTo>
                    <a:lnTo>
                      <a:pt x="540" y="810"/>
                    </a:lnTo>
                    <a:lnTo>
                      <a:pt x="540" y="781"/>
                    </a:lnTo>
                    <a:lnTo>
                      <a:pt x="540" y="781"/>
                    </a:lnTo>
                    <a:close/>
                    <a:moveTo>
                      <a:pt x="597" y="781"/>
                    </a:moveTo>
                    <a:lnTo>
                      <a:pt x="569" y="781"/>
                    </a:lnTo>
                    <a:lnTo>
                      <a:pt x="569" y="810"/>
                    </a:lnTo>
                    <a:lnTo>
                      <a:pt x="597" y="810"/>
                    </a:lnTo>
                    <a:lnTo>
                      <a:pt x="597" y="781"/>
                    </a:lnTo>
                    <a:lnTo>
                      <a:pt x="597" y="781"/>
                    </a:lnTo>
                    <a:close/>
                    <a:moveTo>
                      <a:pt x="654" y="781"/>
                    </a:moveTo>
                    <a:lnTo>
                      <a:pt x="626" y="781"/>
                    </a:lnTo>
                    <a:lnTo>
                      <a:pt x="626" y="810"/>
                    </a:lnTo>
                    <a:lnTo>
                      <a:pt x="654" y="810"/>
                    </a:lnTo>
                    <a:lnTo>
                      <a:pt x="654" y="781"/>
                    </a:lnTo>
                    <a:lnTo>
                      <a:pt x="654" y="781"/>
                    </a:lnTo>
                    <a:close/>
                    <a:moveTo>
                      <a:pt x="711" y="781"/>
                    </a:moveTo>
                    <a:lnTo>
                      <a:pt x="683" y="781"/>
                    </a:lnTo>
                    <a:lnTo>
                      <a:pt x="683" y="810"/>
                    </a:lnTo>
                    <a:lnTo>
                      <a:pt x="711" y="810"/>
                    </a:lnTo>
                    <a:lnTo>
                      <a:pt x="711" y="781"/>
                    </a:lnTo>
                    <a:lnTo>
                      <a:pt x="711" y="781"/>
                    </a:lnTo>
                    <a:close/>
                    <a:moveTo>
                      <a:pt x="768" y="781"/>
                    </a:moveTo>
                    <a:lnTo>
                      <a:pt x="739" y="781"/>
                    </a:lnTo>
                    <a:lnTo>
                      <a:pt x="739" y="810"/>
                    </a:lnTo>
                    <a:lnTo>
                      <a:pt x="768" y="810"/>
                    </a:lnTo>
                    <a:lnTo>
                      <a:pt x="768" y="781"/>
                    </a:lnTo>
                    <a:lnTo>
                      <a:pt x="768" y="781"/>
                    </a:lnTo>
                    <a:close/>
                    <a:moveTo>
                      <a:pt x="825" y="781"/>
                    </a:moveTo>
                    <a:lnTo>
                      <a:pt x="796" y="781"/>
                    </a:lnTo>
                    <a:lnTo>
                      <a:pt x="796" y="810"/>
                    </a:lnTo>
                    <a:lnTo>
                      <a:pt x="825" y="810"/>
                    </a:lnTo>
                    <a:lnTo>
                      <a:pt x="825" y="781"/>
                    </a:lnTo>
                    <a:lnTo>
                      <a:pt x="825" y="781"/>
                    </a:lnTo>
                    <a:close/>
                    <a:moveTo>
                      <a:pt x="882" y="781"/>
                    </a:moveTo>
                    <a:lnTo>
                      <a:pt x="853" y="781"/>
                    </a:lnTo>
                    <a:lnTo>
                      <a:pt x="853" y="810"/>
                    </a:lnTo>
                    <a:lnTo>
                      <a:pt x="882" y="810"/>
                    </a:lnTo>
                    <a:lnTo>
                      <a:pt x="882" y="781"/>
                    </a:lnTo>
                    <a:lnTo>
                      <a:pt x="882" y="781"/>
                    </a:lnTo>
                    <a:close/>
                    <a:moveTo>
                      <a:pt x="939" y="781"/>
                    </a:moveTo>
                    <a:lnTo>
                      <a:pt x="910" y="781"/>
                    </a:lnTo>
                    <a:lnTo>
                      <a:pt x="910" y="810"/>
                    </a:lnTo>
                    <a:lnTo>
                      <a:pt x="939" y="810"/>
                    </a:lnTo>
                    <a:lnTo>
                      <a:pt x="939" y="781"/>
                    </a:lnTo>
                    <a:lnTo>
                      <a:pt x="939" y="781"/>
                    </a:lnTo>
                    <a:close/>
                    <a:moveTo>
                      <a:pt x="995" y="781"/>
                    </a:moveTo>
                    <a:lnTo>
                      <a:pt x="967" y="781"/>
                    </a:lnTo>
                    <a:lnTo>
                      <a:pt x="967" y="810"/>
                    </a:lnTo>
                    <a:lnTo>
                      <a:pt x="995" y="810"/>
                    </a:lnTo>
                    <a:lnTo>
                      <a:pt x="995" y="781"/>
                    </a:lnTo>
                    <a:lnTo>
                      <a:pt x="995" y="781"/>
                    </a:lnTo>
                    <a:close/>
                    <a:moveTo>
                      <a:pt x="1052" y="781"/>
                    </a:moveTo>
                    <a:lnTo>
                      <a:pt x="1024" y="781"/>
                    </a:lnTo>
                    <a:lnTo>
                      <a:pt x="1024" y="810"/>
                    </a:lnTo>
                    <a:lnTo>
                      <a:pt x="1052" y="810"/>
                    </a:lnTo>
                    <a:lnTo>
                      <a:pt x="1052" y="781"/>
                    </a:lnTo>
                    <a:lnTo>
                      <a:pt x="1052" y="781"/>
                    </a:lnTo>
                    <a:close/>
                    <a:moveTo>
                      <a:pt x="1109" y="781"/>
                    </a:moveTo>
                    <a:lnTo>
                      <a:pt x="1081" y="781"/>
                    </a:lnTo>
                    <a:lnTo>
                      <a:pt x="1081" y="810"/>
                    </a:lnTo>
                    <a:lnTo>
                      <a:pt x="1109" y="810"/>
                    </a:lnTo>
                    <a:lnTo>
                      <a:pt x="1109" y="781"/>
                    </a:lnTo>
                    <a:lnTo>
                      <a:pt x="1109" y="781"/>
                    </a:lnTo>
                    <a:close/>
                    <a:moveTo>
                      <a:pt x="1166" y="781"/>
                    </a:moveTo>
                    <a:lnTo>
                      <a:pt x="1138" y="781"/>
                    </a:lnTo>
                    <a:lnTo>
                      <a:pt x="1138" y="810"/>
                    </a:lnTo>
                    <a:lnTo>
                      <a:pt x="1166" y="810"/>
                    </a:lnTo>
                    <a:lnTo>
                      <a:pt x="1166" y="781"/>
                    </a:lnTo>
                    <a:lnTo>
                      <a:pt x="1166" y="781"/>
                    </a:lnTo>
                    <a:close/>
                    <a:moveTo>
                      <a:pt x="1223" y="781"/>
                    </a:moveTo>
                    <a:lnTo>
                      <a:pt x="1195" y="781"/>
                    </a:lnTo>
                    <a:lnTo>
                      <a:pt x="1195" y="810"/>
                    </a:lnTo>
                    <a:lnTo>
                      <a:pt x="1223" y="810"/>
                    </a:lnTo>
                    <a:lnTo>
                      <a:pt x="1223" y="781"/>
                    </a:lnTo>
                    <a:lnTo>
                      <a:pt x="1223" y="781"/>
                    </a:lnTo>
                    <a:close/>
                    <a:moveTo>
                      <a:pt x="1280" y="781"/>
                    </a:moveTo>
                    <a:lnTo>
                      <a:pt x="1251" y="781"/>
                    </a:lnTo>
                    <a:lnTo>
                      <a:pt x="1251" y="810"/>
                    </a:lnTo>
                    <a:lnTo>
                      <a:pt x="1280" y="810"/>
                    </a:lnTo>
                    <a:lnTo>
                      <a:pt x="1280" y="781"/>
                    </a:lnTo>
                    <a:lnTo>
                      <a:pt x="1280" y="781"/>
                    </a:lnTo>
                    <a:close/>
                    <a:moveTo>
                      <a:pt x="1337" y="781"/>
                    </a:moveTo>
                    <a:lnTo>
                      <a:pt x="1308" y="781"/>
                    </a:lnTo>
                    <a:lnTo>
                      <a:pt x="1308" y="810"/>
                    </a:lnTo>
                    <a:lnTo>
                      <a:pt x="1337" y="810"/>
                    </a:lnTo>
                    <a:lnTo>
                      <a:pt x="1337" y="781"/>
                    </a:lnTo>
                    <a:lnTo>
                      <a:pt x="1337" y="781"/>
                    </a:lnTo>
                    <a:close/>
                    <a:moveTo>
                      <a:pt x="1394" y="781"/>
                    </a:moveTo>
                    <a:lnTo>
                      <a:pt x="1365" y="781"/>
                    </a:lnTo>
                    <a:lnTo>
                      <a:pt x="1365" y="810"/>
                    </a:lnTo>
                    <a:lnTo>
                      <a:pt x="1394" y="810"/>
                    </a:lnTo>
                    <a:lnTo>
                      <a:pt x="1394" y="781"/>
                    </a:lnTo>
                    <a:lnTo>
                      <a:pt x="1394" y="781"/>
                    </a:lnTo>
                    <a:close/>
                    <a:moveTo>
                      <a:pt x="1451" y="781"/>
                    </a:moveTo>
                    <a:lnTo>
                      <a:pt x="1422" y="781"/>
                    </a:lnTo>
                    <a:lnTo>
                      <a:pt x="1422" y="810"/>
                    </a:lnTo>
                    <a:lnTo>
                      <a:pt x="1451" y="810"/>
                    </a:lnTo>
                    <a:lnTo>
                      <a:pt x="1451" y="781"/>
                    </a:lnTo>
                    <a:lnTo>
                      <a:pt x="1451" y="781"/>
                    </a:lnTo>
                    <a:close/>
                    <a:moveTo>
                      <a:pt x="1507" y="781"/>
                    </a:moveTo>
                    <a:lnTo>
                      <a:pt x="1479" y="781"/>
                    </a:lnTo>
                    <a:lnTo>
                      <a:pt x="1479" y="810"/>
                    </a:lnTo>
                    <a:lnTo>
                      <a:pt x="1507" y="810"/>
                    </a:lnTo>
                    <a:lnTo>
                      <a:pt x="1507" y="781"/>
                    </a:lnTo>
                    <a:lnTo>
                      <a:pt x="1507" y="781"/>
                    </a:lnTo>
                    <a:close/>
                    <a:moveTo>
                      <a:pt x="1564" y="781"/>
                    </a:moveTo>
                    <a:lnTo>
                      <a:pt x="1536" y="781"/>
                    </a:lnTo>
                    <a:lnTo>
                      <a:pt x="1536" y="810"/>
                    </a:lnTo>
                    <a:lnTo>
                      <a:pt x="1564" y="810"/>
                    </a:lnTo>
                    <a:lnTo>
                      <a:pt x="1564" y="781"/>
                    </a:lnTo>
                    <a:lnTo>
                      <a:pt x="1564" y="781"/>
                    </a:lnTo>
                    <a:close/>
                    <a:moveTo>
                      <a:pt x="1621" y="781"/>
                    </a:moveTo>
                    <a:lnTo>
                      <a:pt x="1593" y="781"/>
                    </a:lnTo>
                    <a:lnTo>
                      <a:pt x="1593" y="810"/>
                    </a:lnTo>
                    <a:lnTo>
                      <a:pt x="1621" y="810"/>
                    </a:lnTo>
                    <a:lnTo>
                      <a:pt x="1621" y="781"/>
                    </a:lnTo>
                    <a:lnTo>
                      <a:pt x="1621" y="781"/>
                    </a:lnTo>
                    <a:close/>
                    <a:moveTo>
                      <a:pt x="1678" y="781"/>
                    </a:moveTo>
                    <a:lnTo>
                      <a:pt x="1650" y="781"/>
                    </a:lnTo>
                    <a:lnTo>
                      <a:pt x="1650" y="810"/>
                    </a:lnTo>
                    <a:lnTo>
                      <a:pt x="1678" y="810"/>
                    </a:lnTo>
                    <a:lnTo>
                      <a:pt x="1678" y="781"/>
                    </a:lnTo>
                    <a:lnTo>
                      <a:pt x="1678" y="781"/>
                    </a:lnTo>
                    <a:close/>
                    <a:moveTo>
                      <a:pt x="1735" y="781"/>
                    </a:moveTo>
                    <a:lnTo>
                      <a:pt x="1707" y="781"/>
                    </a:lnTo>
                    <a:lnTo>
                      <a:pt x="1707" y="810"/>
                    </a:lnTo>
                    <a:lnTo>
                      <a:pt x="1735" y="810"/>
                    </a:lnTo>
                    <a:lnTo>
                      <a:pt x="1735" y="781"/>
                    </a:lnTo>
                    <a:lnTo>
                      <a:pt x="1735" y="781"/>
                    </a:lnTo>
                    <a:close/>
                    <a:moveTo>
                      <a:pt x="1792" y="781"/>
                    </a:moveTo>
                    <a:lnTo>
                      <a:pt x="1763" y="781"/>
                    </a:lnTo>
                    <a:lnTo>
                      <a:pt x="1763" y="810"/>
                    </a:lnTo>
                    <a:lnTo>
                      <a:pt x="1792" y="810"/>
                    </a:lnTo>
                    <a:lnTo>
                      <a:pt x="1792" y="781"/>
                    </a:lnTo>
                    <a:lnTo>
                      <a:pt x="1792" y="781"/>
                    </a:lnTo>
                    <a:close/>
                    <a:moveTo>
                      <a:pt x="1849" y="781"/>
                    </a:moveTo>
                    <a:lnTo>
                      <a:pt x="1820" y="781"/>
                    </a:lnTo>
                    <a:lnTo>
                      <a:pt x="1820" y="810"/>
                    </a:lnTo>
                    <a:lnTo>
                      <a:pt x="1849" y="810"/>
                    </a:lnTo>
                    <a:lnTo>
                      <a:pt x="1849" y="781"/>
                    </a:lnTo>
                    <a:lnTo>
                      <a:pt x="1849" y="781"/>
                    </a:lnTo>
                    <a:close/>
                    <a:moveTo>
                      <a:pt x="1908" y="755"/>
                    </a:moveTo>
                    <a:lnTo>
                      <a:pt x="1880" y="755"/>
                    </a:lnTo>
                    <a:lnTo>
                      <a:pt x="1880" y="781"/>
                    </a:lnTo>
                    <a:lnTo>
                      <a:pt x="1877" y="781"/>
                    </a:lnTo>
                    <a:lnTo>
                      <a:pt x="1877" y="810"/>
                    </a:lnTo>
                    <a:lnTo>
                      <a:pt x="1906" y="810"/>
                    </a:lnTo>
                    <a:lnTo>
                      <a:pt x="1906" y="784"/>
                    </a:lnTo>
                    <a:lnTo>
                      <a:pt x="1908" y="784"/>
                    </a:lnTo>
                    <a:lnTo>
                      <a:pt x="1908" y="755"/>
                    </a:lnTo>
                    <a:lnTo>
                      <a:pt x="1908" y="755"/>
                    </a:lnTo>
                    <a:close/>
                    <a:moveTo>
                      <a:pt x="1908" y="698"/>
                    </a:moveTo>
                    <a:lnTo>
                      <a:pt x="1880" y="698"/>
                    </a:lnTo>
                    <a:lnTo>
                      <a:pt x="1880" y="726"/>
                    </a:lnTo>
                    <a:lnTo>
                      <a:pt x="1908" y="726"/>
                    </a:lnTo>
                    <a:lnTo>
                      <a:pt x="1908" y="698"/>
                    </a:lnTo>
                    <a:lnTo>
                      <a:pt x="1908" y="698"/>
                    </a:lnTo>
                    <a:close/>
                    <a:moveTo>
                      <a:pt x="1908" y="641"/>
                    </a:moveTo>
                    <a:lnTo>
                      <a:pt x="1880" y="641"/>
                    </a:lnTo>
                    <a:lnTo>
                      <a:pt x="1880" y="669"/>
                    </a:lnTo>
                    <a:lnTo>
                      <a:pt x="1908" y="669"/>
                    </a:lnTo>
                    <a:lnTo>
                      <a:pt x="1908" y="641"/>
                    </a:lnTo>
                    <a:lnTo>
                      <a:pt x="1908" y="641"/>
                    </a:lnTo>
                    <a:close/>
                    <a:moveTo>
                      <a:pt x="1908" y="584"/>
                    </a:moveTo>
                    <a:lnTo>
                      <a:pt x="1880" y="584"/>
                    </a:lnTo>
                    <a:lnTo>
                      <a:pt x="1880" y="612"/>
                    </a:lnTo>
                    <a:lnTo>
                      <a:pt x="1908" y="612"/>
                    </a:lnTo>
                    <a:lnTo>
                      <a:pt x="1908" y="584"/>
                    </a:lnTo>
                    <a:lnTo>
                      <a:pt x="1908" y="584"/>
                    </a:lnTo>
                    <a:close/>
                    <a:moveTo>
                      <a:pt x="1908" y="526"/>
                    </a:moveTo>
                    <a:lnTo>
                      <a:pt x="1880" y="526"/>
                    </a:lnTo>
                    <a:lnTo>
                      <a:pt x="1880" y="555"/>
                    </a:lnTo>
                    <a:lnTo>
                      <a:pt x="1908" y="555"/>
                    </a:lnTo>
                    <a:lnTo>
                      <a:pt x="1908" y="526"/>
                    </a:lnTo>
                    <a:lnTo>
                      <a:pt x="1908" y="526"/>
                    </a:lnTo>
                    <a:close/>
                    <a:moveTo>
                      <a:pt x="1908" y="469"/>
                    </a:moveTo>
                    <a:lnTo>
                      <a:pt x="1880" y="469"/>
                    </a:lnTo>
                    <a:lnTo>
                      <a:pt x="1880" y="498"/>
                    </a:lnTo>
                    <a:lnTo>
                      <a:pt x="1908" y="498"/>
                    </a:lnTo>
                    <a:lnTo>
                      <a:pt x="1908" y="469"/>
                    </a:lnTo>
                    <a:lnTo>
                      <a:pt x="1908" y="469"/>
                    </a:lnTo>
                    <a:close/>
                    <a:moveTo>
                      <a:pt x="1908" y="412"/>
                    </a:moveTo>
                    <a:lnTo>
                      <a:pt x="1880" y="412"/>
                    </a:lnTo>
                    <a:lnTo>
                      <a:pt x="1880" y="441"/>
                    </a:lnTo>
                    <a:lnTo>
                      <a:pt x="1908" y="441"/>
                    </a:lnTo>
                    <a:lnTo>
                      <a:pt x="1908" y="412"/>
                    </a:lnTo>
                    <a:lnTo>
                      <a:pt x="1908" y="412"/>
                    </a:lnTo>
                    <a:close/>
                    <a:moveTo>
                      <a:pt x="1908" y="355"/>
                    </a:moveTo>
                    <a:lnTo>
                      <a:pt x="1880" y="355"/>
                    </a:lnTo>
                    <a:lnTo>
                      <a:pt x="1880" y="384"/>
                    </a:lnTo>
                    <a:lnTo>
                      <a:pt x="1908" y="384"/>
                    </a:lnTo>
                    <a:lnTo>
                      <a:pt x="1908" y="355"/>
                    </a:lnTo>
                    <a:lnTo>
                      <a:pt x="1908" y="355"/>
                    </a:lnTo>
                    <a:close/>
                    <a:moveTo>
                      <a:pt x="1908" y="298"/>
                    </a:moveTo>
                    <a:lnTo>
                      <a:pt x="1880" y="298"/>
                    </a:lnTo>
                    <a:lnTo>
                      <a:pt x="1880" y="326"/>
                    </a:lnTo>
                    <a:lnTo>
                      <a:pt x="1908" y="326"/>
                    </a:lnTo>
                    <a:lnTo>
                      <a:pt x="1908" y="298"/>
                    </a:lnTo>
                    <a:lnTo>
                      <a:pt x="1908" y="298"/>
                    </a:lnTo>
                    <a:close/>
                    <a:moveTo>
                      <a:pt x="1908" y="241"/>
                    </a:moveTo>
                    <a:lnTo>
                      <a:pt x="1880" y="241"/>
                    </a:lnTo>
                    <a:lnTo>
                      <a:pt x="1880" y="269"/>
                    </a:lnTo>
                    <a:lnTo>
                      <a:pt x="1908" y="269"/>
                    </a:lnTo>
                    <a:lnTo>
                      <a:pt x="1908" y="241"/>
                    </a:lnTo>
                    <a:lnTo>
                      <a:pt x="1908" y="241"/>
                    </a:lnTo>
                    <a:close/>
                    <a:moveTo>
                      <a:pt x="1908" y="183"/>
                    </a:moveTo>
                    <a:lnTo>
                      <a:pt x="1880" y="183"/>
                    </a:lnTo>
                    <a:lnTo>
                      <a:pt x="1880" y="212"/>
                    </a:lnTo>
                    <a:lnTo>
                      <a:pt x="1908" y="212"/>
                    </a:lnTo>
                    <a:lnTo>
                      <a:pt x="1908" y="183"/>
                    </a:lnTo>
                    <a:lnTo>
                      <a:pt x="1908" y="183"/>
                    </a:lnTo>
                    <a:close/>
                    <a:moveTo>
                      <a:pt x="1908" y="126"/>
                    </a:moveTo>
                    <a:lnTo>
                      <a:pt x="1880" y="126"/>
                    </a:lnTo>
                    <a:lnTo>
                      <a:pt x="1880" y="155"/>
                    </a:lnTo>
                    <a:lnTo>
                      <a:pt x="1908" y="155"/>
                    </a:lnTo>
                    <a:lnTo>
                      <a:pt x="1908" y="126"/>
                    </a:lnTo>
                    <a:lnTo>
                      <a:pt x="1908" y="126"/>
                    </a:lnTo>
                    <a:close/>
                    <a:moveTo>
                      <a:pt x="1908" y="86"/>
                    </a:moveTo>
                    <a:lnTo>
                      <a:pt x="1880" y="86"/>
                    </a:lnTo>
                    <a:lnTo>
                      <a:pt x="1880" y="114"/>
                    </a:lnTo>
                    <a:lnTo>
                      <a:pt x="1908" y="114"/>
                    </a:lnTo>
                    <a:lnTo>
                      <a:pt x="1908" y="86"/>
                    </a:lnTo>
                    <a:lnTo>
                      <a:pt x="1908" y="86"/>
                    </a:lnTo>
                    <a:close/>
                    <a:moveTo>
                      <a:pt x="2000" y="0"/>
                    </a:moveTo>
                    <a:lnTo>
                      <a:pt x="1842" y="0"/>
                    </a:lnTo>
                    <a:lnTo>
                      <a:pt x="1842" y="48"/>
                    </a:lnTo>
                    <a:lnTo>
                      <a:pt x="1953" y="48"/>
                    </a:lnTo>
                    <a:lnTo>
                      <a:pt x="1953" y="848"/>
                    </a:lnTo>
                    <a:lnTo>
                      <a:pt x="1842" y="848"/>
                    </a:lnTo>
                    <a:lnTo>
                      <a:pt x="1842" y="896"/>
                    </a:lnTo>
                    <a:lnTo>
                      <a:pt x="2000" y="896"/>
                    </a:lnTo>
                    <a:lnTo>
                      <a:pt x="2000" y="0"/>
                    </a:lnTo>
                    <a:close/>
                    <a:moveTo>
                      <a:pt x="159" y="848"/>
                    </a:moveTo>
                    <a:lnTo>
                      <a:pt x="47" y="848"/>
                    </a:lnTo>
                    <a:lnTo>
                      <a:pt x="47" y="48"/>
                    </a:lnTo>
                    <a:lnTo>
                      <a:pt x="159" y="48"/>
                    </a:lnTo>
                    <a:lnTo>
                      <a:pt x="159" y="0"/>
                    </a:lnTo>
                    <a:lnTo>
                      <a:pt x="0" y="0"/>
                    </a:lnTo>
                    <a:lnTo>
                      <a:pt x="0" y="896"/>
                    </a:lnTo>
                    <a:lnTo>
                      <a:pt x="159" y="896"/>
                    </a:lnTo>
                    <a:lnTo>
                      <a:pt x="159" y="8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35" name="Group 34"/>
          <p:cNvGrpSpPr/>
          <p:nvPr/>
        </p:nvGrpSpPr>
        <p:grpSpPr>
          <a:xfrm>
            <a:off x="8239062" y="2125663"/>
            <a:ext cx="3922776" cy="4389120"/>
            <a:chOff x="8239062" y="2125663"/>
            <a:chExt cx="3922776" cy="4389120"/>
          </a:xfrm>
        </p:grpSpPr>
        <p:sp>
          <p:nvSpPr>
            <p:cNvPr id="204" name="Rectangle 203"/>
            <p:cNvSpPr/>
            <p:nvPr/>
          </p:nvSpPr>
          <p:spPr bwMode="auto">
            <a:xfrm>
              <a:off x="8239062" y="2125663"/>
              <a:ext cx="3922776" cy="4389120"/>
            </a:xfrm>
            <a:prstGeom prst="rect">
              <a:avLst/>
            </a:prstGeom>
            <a:solidFill>
              <a:schemeClr val="bg1">
                <a:lumMod val="95000"/>
              </a:schemeClr>
            </a:solidFill>
            <a:ln w="285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7921">
                        <a:schemeClr val="accent2"/>
                      </a:gs>
                      <a:gs pos="23762">
                        <a:schemeClr val="accent2"/>
                      </a:gs>
                    </a:gsLst>
                    <a:lin ang="5400000" scaled="0"/>
                  </a:gradFill>
                  <a:effectLst/>
                  <a:uLnTx/>
                  <a:uFillTx/>
                  <a:latin typeface="Segoe UI Light"/>
                </a:rPr>
                <a:t>Image repository</a:t>
              </a:r>
            </a:p>
          </p:txBody>
        </p:sp>
        <p:pic>
          <p:nvPicPr>
            <p:cNvPr id="2" name="Picture 1"/>
            <p:cNvPicPr>
              <a:picLocks noChangeAspect="1"/>
            </p:cNvPicPr>
            <p:nvPr/>
          </p:nvPicPr>
          <p:blipFill>
            <a:blip r:embed="rId3">
              <a:grayscl/>
            </a:blip>
            <a:stretch>
              <a:fillRect/>
            </a:stretch>
          </p:blipFill>
          <p:spPr>
            <a:xfrm>
              <a:off x="9538346" y="2883749"/>
              <a:ext cx="2403239" cy="3168271"/>
            </a:xfrm>
            <a:prstGeom prst="rect">
              <a:avLst/>
            </a:prstGeom>
          </p:spPr>
        </p:pic>
        <p:grpSp>
          <p:nvGrpSpPr>
            <p:cNvPr id="76" name="Group 75"/>
            <p:cNvGrpSpPr/>
            <p:nvPr/>
          </p:nvGrpSpPr>
          <p:grpSpPr>
            <a:xfrm>
              <a:off x="8437491" y="3506093"/>
              <a:ext cx="2035901" cy="2785970"/>
              <a:chOff x="5671771" y="3913193"/>
              <a:chExt cx="1737360" cy="2377440"/>
            </a:xfrm>
          </p:grpSpPr>
          <p:sp>
            <p:nvSpPr>
              <p:cNvPr id="77" name="Rectangle 76"/>
              <p:cNvSpPr/>
              <p:nvPr/>
            </p:nvSpPr>
            <p:spPr bwMode="auto">
              <a:xfrm>
                <a:off x="5671771" y="3913193"/>
                <a:ext cx="1737360" cy="2377440"/>
              </a:xfrm>
              <a:prstGeom prst="rect">
                <a:avLst/>
              </a:prstGeom>
              <a:solidFill>
                <a:schemeClr val="bg1">
                  <a:lumMod val="50000"/>
                </a:schemeClr>
              </a:solidFill>
              <a:ln w="44450" cap="sq">
                <a:solidFill>
                  <a:schemeClr val="bg1">
                    <a:lumMod val="95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8" name="Group 77"/>
              <p:cNvGrpSpPr>
                <a:grpSpLocks noChangeAspect="1"/>
              </p:cNvGrpSpPr>
              <p:nvPr/>
            </p:nvGrpSpPr>
            <p:grpSpPr>
              <a:xfrm>
                <a:off x="5854651" y="5494269"/>
                <a:ext cx="1371600" cy="613484"/>
                <a:chOff x="3896444" y="4411501"/>
                <a:chExt cx="1924051" cy="860583"/>
              </a:xfrm>
            </p:grpSpPr>
            <p:sp>
              <p:nvSpPr>
                <p:cNvPr id="81" name="Freeform 13"/>
                <p:cNvSpPr>
                  <a:spLocks noChangeAspect="1" noEditPoints="1"/>
                </p:cNvSpPr>
                <p:nvPr/>
              </p:nvSpPr>
              <p:spPr bwMode="auto">
                <a:xfrm>
                  <a:off x="3896444" y="4411501"/>
                  <a:ext cx="1924051" cy="860583"/>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6"/>
                <p:cNvSpPr>
                  <a:spLocks noChangeAspect="1" noEditPoints="1"/>
                </p:cNvSpPr>
                <p:nvPr/>
              </p:nvSpPr>
              <p:spPr bwMode="auto">
                <a:xfrm>
                  <a:off x="4205129" y="4698823"/>
                  <a:ext cx="1306681" cy="285938"/>
                </a:xfrm>
                <a:custGeom>
                  <a:avLst/>
                  <a:gdLst>
                    <a:gd name="T0" fmla="*/ 149 w 679"/>
                    <a:gd name="T1" fmla="*/ 73 h 149"/>
                    <a:gd name="T2" fmla="*/ 66 w 679"/>
                    <a:gd name="T3" fmla="*/ 11 h 149"/>
                    <a:gd name="T4" fmla="*/ 149 w 679"/>
                    <a:gd name="T5" fmla="*/ 149 h 149"/>
                    <a:gd name="T6" fmla="*/ 66 w 679"/>
                    <a:gd name="T7" fmla="*/ 76 h 149"/>
                    <a:gd name="T8" fmla="*/ 0 w 679"/>
                    <a:gd name="T9" fmla="*/ 21 h 149"/>
                    <a:gd name="T10" fmla="*/ 63 w 679"/>
                    <a:gd name="T11" fmla="*/ 73 h 149"/>
                    <a:gd name="T12" fmla="*/ 0 w 679"/>
                    <a:gd name="T13" fmla="*/ 128 h 149"/>
                    <a:gd name="T14" fmla="*/ 63 w 679"/>
                    <a:gd name="T15" fmla="*/ 76 h 149"/>
                    <a:gd name="T16" fmla="*/ 318 w 679"/>
                    <a:gd name="T17" fmla="*/ 30 h 149"/>
                    <a:gd name="T18" fmla="*/ 323 w 679"/>
                    <a:gd name="T19" fmla="*/ 41 h 149"/>
                    <a:gd name="T20" fmla="*/ 328 w 679"/>
                    <a:gd name="T21" fmla="*/ 30 h 149"/>
                    <a:gd name="T22" fmla="*/ 278 w 679"/>
                    <a:gd name="T23" fmla="*/ 105 h 149"/>
                    <a:gd name="T24" fmla="*/ 226 w 679"/>
                    <a:gd name="T25" fmla="*/ 105 h 149"/>
                    <a:gd name="T26" fmla="*/ 194 w 679"/>
                    <a:gd name="T27" fmla="*/ 30 h 149"/>
                    <a:gd name="T28" fmla="*/ 252 w 679"/>
                    <a:gd name="T29" fmla="*/ 48 h 149"/>
                    <a:gd name="T30" fmla="*/ 284 w 679"/>
                    <a:gd name="T31" fmla="*/ 119 h 149"/>
                    <a:gd name="T32" fmla="*/ 298 w 679"/>
                    <a:gd name="T33" fmla="*/ 30 h 149"/>
                    <a:gd name="T34" fmla="*/ 318 w 679"/>
                    <a:gd name="T35" fmla="*/ 119 h 149"/>
                    <a:gd name="T36" fmla="*/ 328 w 679"/>
                    <a:gd name="T37" fmla="*/ 55 h 149"/>
                    <a:gd name="T38" fmla="*/ 375 w 679"/>
                    <a:gd name="T39" fmla="*/ 54 h 149"/>
                    <a:gd name="T40" fmla="*/ 354 w 679"/>
                    <a:gd name="T41" fmla="*/ 55 h 149"/>
                    <a:gd name="T42" fmla="*/ 354 w 679"/>
                    <a:gd name="T43" fmla="*/ 119 h 149"/>
                    <a:gd name="T44" fmla="*/ 372 w 679"/>
                    <a:gd name="T45" fmla="*/ 63 h 149"/>
                    <a:gd name="T46" fmla="*/ 397 w 679"/>
                    <a:gd name="T47" fmla="*/ 119 h 149"/>
                    <a:gd name="T48" fmla="*/ 467 w 679"/>
                    <a:gd name="T49" fmla="*/ 25 h 149"/>
                    <a:gd name="T50" fmla="*/ 457 w 679"/>
                    <a:gd name="T51" fmla="*/ 64 h 149"/>
                    <a:gd name="T52" fmla="*/ 408 w 679"/>
                    <a:gd name="T53" fmla="*/ 89 h 149"/>
                    <a:gd name="T54" fmla="*/ 457 w 679"/>
                    <a:gd name="T55" fmla="*/ 108 h 149"/>
                    <a:gd name="T56" fmla="*/ 467 w 679"/>
                    <a:gd name="T57" fmla="*/ 119 h 149"/>
                    <a:gd name="T58" fmla="*/ 452 w 679"/>
                    <a:gd name="T59" fmla="*/ 106 h 149"/>
                    <a:gd name="T60" fmla="*/ 419 w 679"/>
                    <a:gd name="T61" fmla="*/ 88 h 149"/>
                    <a:gd name="T62" fmla="*/ 452 w 679"/>
                    <a:gd name="T63" fmla="*/ 68 h 149"/>
                    <a:gd name="T64" fmla="*/ 452 w 679"/>
                    <a:gd name="T65" fmla="*/ 106 h 149"/>
                    <a:gd name="T66" fmla="*/ 489 w 679"/>
                    <a:gd name="T67" fmla="*/ 63 h 149"/>
                    <a:gd name="T68" fmla="*/ 511 w 679"/>
                    <a:gd name="T69" fmla="*/ 121 h 149"/>
                    <a:gd name="T70" fmla="*/ 535 w 679"/>
                    <a:gd name="T71" fmla="*/ 63 h 149"/>
                    <a:gd name="T72" fmla="*/ 496 w 679"/>
                    <a:gd name="T73" fmla="*/ 106 h 149"/>
                    <a:gd name="T74" fmla="*/ 512 w 679"/>
                    <a:gd name="T75" fmla="*/ 63 h 149"/>
                    <a:gd name="T76" fmla="*/ 527 w 679"/>
                    <a:gd name="T77" fmla="*/ 106 h 149"/>
                    <a:gd name="T78" fmla="*/ 612 w 679"/>
                    <a:gd name="T79" fmla="*/ 107 h 149"/>
                    <a:gd name="T80" fmla="*/ 572 w 679"/>
                    <a:gd name="T81" fmla="*/ 107 h 149"/>
                    <a:gd name="T82" fmla="*/ 547 w 679"/>
                    <a:gd name="T83" fmla="*/ 55 h 149"/>
                    <a:gd name="T84" fmla="*/ 592 w 679"/>
                    <a:gd name="T85" fmla="*/ 70 h 149"/>
                    <a:gd name="T86" fmla="*/ 617 w 679"/>
                    <a:gd name="T87" fmla="*/ 119 h 149"/>
                    <a:gd name="T88" fmla="*/ 626 w 679"/>
                    <a:gd name="T89" fmla="*/ 55 h 149"/>
                    <a:gd name="T90" fmla="*/ 653 w 679"/>
                    <a:gd name="T91" fmla="*/ 78 h 149"/>
                    <a:gd name="T92" fmla="*/ 662 w 679"/>
                    <a:gd name="T93" fmla="*/ 63 h 149"/>
                    <a:gd name="T94" fmla="*/ 663 w 679"/>
                    <a:gd name="T95" fmla="*/ 54 h 149"/>
                    <a:gd name="T96" fmla="*/ 644 w 679"/>
                    <a:gd name="T97" fmla="*/ 83 h 149"/>
                    <a:gd name="T98" fmla="*/ 669 w 679"/>
                    <a:gd name="T99" fmla="*/ 103 h 149"/>
                    <a:gd name="T100" fmla="*/ 640 w 679"/>
                    <a:gd name="T101" fmla="*/ 117 h 149"/>
                    <a:gd name="T102" fmla="*/ 679 w 679"/>
                    <a:gd name="T103" fmla="*/ 10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9">
                      <a:moveTo>
                        <a:pt x="66" y="11"/>
                      </a:moveTo>
                      <a:cubicBezTo>
                        <a:pt x="149" y="0"/>
                        <a:pt x="149" y="0"/>
                        <a:pt x="149" y="0"/>
                      </a:cubicBezTo>
                      <a:cubicBezTo>
                        <a:pt x="149" y="73"/>
                        <a:pt x="149" y="73"/>
                        <a:pt x="149" y="73"/>
                      </a:cubicBezTo>
                      <a:cubicBezTo>
                        <a:pt x="66" y="73"/>
                        <a:pt x="66" y="73"/>
                        <a:pt x="66" y="73"/>
                      </a:cubicBezTo>
                      <a:cubicBezTo>
                        <a:pt x="66" y="11"/>
                        <a:pt x="66" y="11"/>
                        <a:pt x="66" y="11"/>
                      </a:cubicBezTo>
                      <a:cubicBezTo>
                        <a:pt x="66" y="11"/>
                        <a:pt x="66" y="11"/>
                        <a:pt x="66" y="11"/>
                      </a:cubicBezTo>
                      <a:close/>
                      <a:moveTo>
                        <a:pt x="66" y="76"/>
                      </a:moveTo>
                      <a:cubicBezTo>
                        <a:pt x="66" y="138"/>
                        <a:pt x="66" y="138"/>
                        <a:pt x="66" y="138"/>
                      </a:cubicBezTo>
                      <a:cubicBezTo>
                        <a:pt x="149" y="149"/>
                        <a:pt x="149" y="149"/>
                        <a:pt x="149" y="149"/>
                      </a:cubicBezTo>
                      <a:cubicBezTo>
                        <a:pt x="149" y="76"/>
                        <a:pt x="149" y="76"/>
                        <a:pt x="149" y="76"/>
                      </a:cubicBezTo>
                      <a:cubicBezTo>
                        <a:pt x="66" y="76"/>
                        <a:pt x="66" y="76"/>
                        <a:pt x="66" y="76"/>
                      </a:cubicBezTo>
                      <a:cubicBezTo>
                        <a:pt x="66" y="76"/>
                        <a:pt x="66" y="76"/>
                        <a:pt x="66" y="76"/>
                      </a:cubicBezTo>
                      <a:close/>
                      <a:moveTo>
                        <a:pt x="63" y="73"/>
                      </a:moveTo>
                      <a:cubicBezTo>
                        <a:pt x="63" y="12"/>
                        <a:pt x="63" y="12"/>
                        <a:pt x="63" y="12"/>
                      </a:cubicBezTo>
                      <a:cubicBezTo>
                        <a:pt x="0" y="21"/>
                        <a:pt x="0" y="21"/>
                        <a:pt x="0" y="21"/>
                      </a:cubicBezTo>
                      <a:cubicBezTo>
                        <a:pt x="0" y="73"/>
                        <a:pt x="0" y="73"/>
                        <a:pt x="0" y="73"/>
                      </a:cubicBezTo>
                      <a:cubicBezTo>
                        <a:pt x="63" y="73"/>
                        <a:pt x="63" y="73"/>
                        <a:pt x="63" y="73"/>
                      </a:cubicBezTo>
                      <a:cubicBezTo>
                        <a:pt x="63" y="73"/>
                        <a:pt x="63" y="73"/>
                        <a:pt x="63" y="73"/>
                      </a:cubicBezTo>
                      <a:close/>
                      <a:moveTo>
                        <a:pt x="63" y="76"/>
                      </a:moveTo>
                      <a:cubicBezTo>
                        <a:pt x="0" y="76"/>
                        <a:pt x="0" y="76"/>
                        <a:pt x="0" y="76"/>
                      </a:cubicBezTo>
                      <a:cubicBezTo>
                        <a:pt x="0" y="128"/>
                        <a:pt x="0" y="128"/>
                        <a:pt x="0" y="128"/>
                      </a:cubicBezTo>
                      <a:cubicBezTo>
                        <a:pt x="63" y="137"/>
                        <a:pt x="63" y="137"/>
                        <a:pt x="63" y="137"/>
                      </a:cubicBezTo>
                      <a:cubicBezTo>
                        <a:pt x="63" y="76"/>
                        <a:pt x="63" y="76"/>
                        <a:pt x="63" y="76"/>
                      </a:cubicBezTo>
                      <a:cubicBezTo>
                        <a:pt x="63" y="76"/>
                        <a:pt x="63" y="76"/>
                        <a:pt x="63" y="76"/>
                      </a:cubicBezTo>
                      <a:close/>
                      <a:moveTo>
                        <a:pt x="328" y="30"/>
                      </a:moveTo>
                      <a:cubicBezTo>
                        <a:pt x="327" y="28"/>
                        <a:pt x="325" y="28"/>
                        <a:pt x="323" y="28"/>
                      </a:cubicBezTo>
                      <a:cubicBezTo>
                        <a:pt x="321" y="28"/>
                        <a:pt x="320" y="28"/>
                        <a:pt x="318" y="30"/>
                      </a:cubicBezTo>
                      <a:cubicBezTo>
                        <a:pt x="317" y="31"/>
                        <a:pt x="316" y="32"/>
                        <a:pt x="316" y="34"/>
                      </a:cubicBezTo>
                      <a:cubicBezTo>
                        <a:pt x="316" y="36"/>
                        <a:pt x="317" y="38"/>
                        <a:pt x="318" y="39"/>
                      </a:cubicBezTo>
                      <a:cubicBezTo>
                        <a:pt x="320" y="40"/>
                        <a:pt x="321" y="41"/>
                        <a:pt x="323" y="41"/>
                      </a:cubicBezTo>
                      <a:cubicBezTo>
                        <a:pt x="325" y="41"/>
                        <a:pt x="326" y="40"/>
                        <a:pt x="328" y="39"/>
                      </a:cubicBezTo>
                      <a:cubicBezTo>
                        <a:pt x="329" y="38"/>
                        <a:pt x="330" y="36"/>
                        <a:pt x="330" y="34"/>
                      </a:cubicBezTo>
                      <a:cubicBezTo>
                        <a:pt x="330" y="32"/>
                        <a:pt x="329" y="31"/>
                        <a:pt x="328" y="30"/>
                      </a:cubicBezTo>
                      <a:close/>
                      <a:moveTo>
                        <a:pt x="298" y="30"/>
                      </a:moveTo>
                      <a:cubicBezTo>
                        <a:pt x="278" y="105"/>
                        <a:pt x="278" y="105"/>
                        <a:pt x="278" y="105"/>
                      </a:cubicBezTo>
                      <a:cubicBezTo>
                        <a:pt x="278" y="105"/>
                        <a:pt x="278" y="105"/>
                        <a:pt x="278" y="105"/>
                      </a:cubicBezTo>
                      <a:cubicBezTo>
                        <a:pt x="258" y="30"/>
                        <a:pt x="258" y="30"/>
                        <a:pt x="258" y="30"/>
                      </a:cubicBezTo>
                      <a:cubicBezTo>
                        <a:pt x="247" y="30"/>
                        <a:pt x="247" y="30"/>
                        <a:pt x="247" y="30"/>
                      </a:cubicBezTo>
                      <a:cubicBezTo>
                        <a:pt x="226" y="105"/>
                        <a:pt x="226" y="105"/>
                        <a:pt x="226" y="105"/>
                      </a:cubicBezTo>
                      <a:cubicBezTo>
                        <a:pt x="226" y="105"/>
                        <a:pt x="226" y="105"/>
                        <a:pt x="226" y="105"/>
                      </a:cubicBezTo>
                      <a:cubicBezTo>
                        <a:pt x="205" y="30"/>
                        <a:pt x="205" y="30"/>
                        <a:pt x="205" y="30"/>
                      </a:cubicBezTo>
                      <a:cubicBezTo>
                        <a:pt x="194" y="30"/>
                        <a:pt x="194" y="30"/>
                        <a:pt x="194" y="30"/>
                      </a:cubicBezTo>
                      <a:cubicBezTo>
                        <a:pt x="220" y="119"/>
                        <a:pt x="220" y="119"/>
                        <a:pt x="220" y="119"/>
                      </a:cubicBezTo>
                      <a:cubicBezTo>
                        <a:pt x="232" y="119"/>
                        <a:pt x="232" y="119"/>
                        <a:pt x="232" y="119"/>
                      </a:cubicBezTo>
                      <a:cubicBezTo>
                        <a:pt x="252" y="48"/>
                        <a:pt x="252" y="48"/>
                        <a:pt x="252" y="48"/>
                      </a:cubicBezTo>
                      <a:cubicBezTo>
                        <a:pt x="252" y="48"/>
                        <a:pt x="252" y="48"/>
                        <a:pt x="252" y="48"/>
                      </a:cubicBezTo>
                      <a:cubicBezTo>
                        <a:pt x="272" y="119"/>
                        <a:pt x="272" y="119"/>
                        <a:pt x="272" y="119"/>
                      </a:cubicBezTo>
                      <a:cubicBezTo>
                        <a:pt x="284" y="119"/>
                        <a:pt x="284" y="119"/>
                        <a:pt x="284" y="119"/>
                      </a:cubicBezTo>
                      <a:cubicBezTo>
                        <a:pt x="310" y="30"/>
                        <a:pt x="310" y="30"/>
                        <a:pt x="310" y="30"/>
                      </a:cubicBezTo>
                      <a:cubicBezTo>
                        <a:pt x="298" y="30"/>
                        <a:pt x="298" y="30"/>
                        <a:pt x="298" y="30"/>
                      </a:cubicBezTo>
                      <a:cubicBezTo>
                        <a:pt x="298" y="30"/>
                        <a:pt x="298" y="30"/>
                        <a:pt x="298" y="30"/>
                      </a:cubicBezTo>
                      <a:close/>
                      <a:moveTo>
                        <a:pt x="328" y="55"/>
                      </a:moveTo>
                      <a:cubicBezTo>
                        <a:pt x="318" y="55"/>
                        <a:pt x="318" y="55"/>
                        <a:pt x="318" y="55"/>
                      </a:cubicBezTo>
                      <a:cubicBezTo>
                        <a:pt x="318" y="119"/>
                        <a:pt x="318" y="119"/>
                        <a:pt x="318" y="119"/>
                      </a:cubicBezTo>
                      <a:cubicBezTo>
                        <a:pt x="328" y="119"/>
                        <a:pt x="328" y="119"/>
                        <a:pt x="328" y="119"/>
                      </a:cubicBezTo>
                      <a:cubicBezTo>
                        <a:pt x="328" y="55"/>
                        <a:pt x="328" y="55"/>
                        <a:pt x="328" y="55"/>
                      </a:cubicBezTo>
                      <a:cubicBezTo>
                        <a:pt x="328" y="55"/>
                        <a:pt x="328" y="55"/>
                        <a:pt x="328" y="55"/>
                      </a:cubicBezTo>
                      <a:close/>
                      <a:moveTo>
                        <a:pt x="397" y="80"/>
                      </a:moveTo>
                      <a:cubicBezTo>
                        <a:pt x="397" y="72"/>
                        <a:pt x="395" y="65"/>
                        <a:pt x="391" y="61"/>
                      </a:cubicBezTo>
                      <a:cubicBezTo>
                        <a:pt x="388" y="56"/>
                        <a:pt x="382" y="54"/>
                        <a:pt x="375" y="54"/>
                      </a:cubicBezTo>
                      <a:cubicBezTo>
                        <a:pt x="366" y="54"/>
                        <a:pt x="359" y="58"/>
                        <a:pt x="354" y="66"/>
                      </a:cubicBezTo>
                      <a:cubicBezTo>
                        <a:pt x="354" y="66"/>
                        <a:pt x="354" y="66"/>
                        <a:pt x="354" y="66"/>
                      </a:cubicBezTo>
                      <a:cubicBezTo>
                        <a:pt x="354" y="55"/>
                        <a:pt x="354" y="55"/>
                        <a:pt x="354" y="55"/>
                      </a:cubicBezTo>
                      <a:cubicBezTo>
                        <a:pt x="344" y="55"/>
                        <a:pt x="344" y="55"/>
                        <a:pt x="344" y="55"/>
                      </a:cubicBezTo>
                      <a:cubicBezTo>
                        <a:pt x="344" y="119"/>
                        <a:pt x="344" y="119"/>
                        <a:pt x="344" y="119"/>
                      </a:cubicBezTo>
                      <a:cubicBezTo>
                        <a:pt x="354" y="119"/>
                        <a:pt x="354" y="119"/>
                        <a:pt x="354" y="119"/>
                      </a:cubicBezTo>
                      <a:cubicBezTo>
                        <a:pt x="354" y="83"/>
                        <a:pt x="354" y="83"/>
                        <a:pt x="354" y="83"/>
                      </a:cubicBezTo>
                      <a:cubicBezTo>
                        <a:pt x="354" y="77"/>
                        <a:pt x="356" y="72"/>
                        <a:pt x="359" y="68"/>
                      </a:cubicBezTo>
                      <a:cubicBezTo>
                        <a:pt x="362" y="64"/>
                        <a:pt x="367" y="63"/>
                        <a:pt x="372" y="63"/>
                      </a:cubicBezTo>
                      <a:cubicBezTo>
                        <a:pt x="381" y="63"/>
                        <a:pt x="386" y="69"/>
                        <a:pt x="386" y="83"/>
                      </a:cubicBezTo>
                      <a:cubicBezTo>
                        <a:pt x="386" y="119"/>
                        <a:pt x="386" y="119"/>
                        <a:pt x="386" y="119"/>
                      </a:cubicBezTo>
                      <a:cubicBezTo>
                        <a:pt x="397" y="119"/>
                        <a:pt x="397" y="119"/>
                        <a:pt x="397" y="119"/>
                      </a:cubicBezTo>
                      <a:cubicBezTo>
                        <a:pt x="397" y="80"/>
                        <a:pt x="397" y="80"/>
                        <a:pt x="397" y="80"/>
                      </a:cubicBezTo>
                      <a:cubicBezTo>
                        <a:pt x="397" y="80"/>
                        <a:pt x="397" y="80"/>
                        <a:pt x="397" y="80"/>
                      </a:cubicBezTo>
                      <a:close/>
                      <a:moveTo>
                        <a:pt x="467" y="25"/>
                      </a:moveTo>
                      <a:cubicBezTo>
                        <a:pt x="457" y="25"/>
                        <a:pt x="457" y="25"/>
                        <a:pt x="457" y="25"/>
                      </a:cubicBezTo>
                      <a:cubicBezTo>
                        <a:pt x="457" y="64"/>
                        <a:pt x="457" y="64"/>
                        <a:pt x="457" y="64"/>
                      </a:cubicBezTo>
                      <a:cubicBezTo>
                        <a:pt x="457" y="64"/>
                        <a:pt x="457" y="64"/>
                        <a:pt x="457" y="64"/>
                      </a:cubicBezTo>
                      <a:cubicBezTo>
                        <a:pt x="453" y="57"/>
                        <a:pt x="446" y="54"/>
                        <a:pt x="438" y="54"/>
                      </a:cubicBezTo>
                      <a:cubicBezTo>
                        <a:pt x="429" y="54"/>
                        <a:pt x="422" y="57"/>
                        <a:pt x="416" y="63"/>
                      </a:cubicBezTo>
                      <a:cubicBezTo>
                        <a:pt x="411" y="70"/>
                        <a:pt x="408" y="78"/>
                        <a:pt x="408" y="89"/>
                      </a:cubicBezTo>
                      <a:cubicBezTo>
                        <a:pt x="408" y="99"/>
                        <a:pt x="411" y="106"/>
                        <a:pt x="415" y="112"/>
                      </a:cubicBezTo>
                      <a:cubicBezTo>
                        <a:pt x="420" y="118"/>
                        <a:pt x="427" y="121"/>
                        <a:pt x="435" y="121"/>
                      </a:cubicBezTo>
                      <a:cubicBezTo>
                        <a:pt x="445" y="121"/>
                        <a:pt x="452" y="117"/>
                        <a:pt x="457" y="108"/>
                      </a:cubicBezTo>
                      <a:cubicBezTo>
                        <a:pt x="457" y="108"/>
                        <a:pt x="457" y="108"/>
                        <a:pt x="457" y="108"/>
                      </a:cubicBezTo>
                      <a:cubicBezTo>
                        <a:pt x="457" y="119"/>
                        <a:pt x="457" y="119"/>
                        <a:pt x="457" y="119"/>
                      </a:cubicBezTo>
                      <a:cubicBezTo>
                        <a:pt x="467" y="119"/>
                        <a:pt x="467" y="119"/>
                        <a:pt x="467" y="119"/>
                      </a:cubicBezTo>
                      <a:cubicBezTo>
                        <a:pt x="467" y="25"/>
                        <a:pt x="467" y="25"/>
                        <a:pt x="467" y="25"/>
                      </a:cubicBezTo>
                      <a:cubicBezTo>
                        <a:pt x="467" y="25"/>
                        <a:pt x="467" y="25"/>
                        <a:pt x="467" y="25"/>
                      </a:cubicBezTo>
                      <a:close/>
                      <a:moveTo>
                        <a:pt x="452" y="106"/>
                      </a:moveTo>
                      <a:cubicBezTo>
                        <a:pt x="448" y="110"/>
                        <a:pt x="443" y="112"/>
                        <a:pt x="438" y="112"/>
                      </a:cubicBezTo>
                      <a:cubicBezTo>
                        <a:pt x="432" y="112"/>
                        <a:pt x="427" y="110"/>
                        <a:pt x="424" y="106"/>
                      </a:cubicBezTo>
                      <a:cubicBezTo>
                        <a:pt x="421" y="101"/>
                        <a:pt x="419" y="96"/>
                        <a:pt x="419" y="88"/>
                      </a:cubicBezTo>
                      <a:cubicBezTo>
                        <a:pt x="419" y="80"/>
                        <a:pt x="421" y="74"/>
                        <a:pt x="424" y="69"/>
                      </a:cubicBezTo>
                      <a:cubicBezTo>
                        <a:pt x="428" y="65"/>
                        <a:pt x="433" y="63"/>
                        <a:pt x="439" y="63"/>
                      </a:cubicBezTo>
                      <a:cubicBezTo>
                        <a:pt x="444" y="63"/>
                        <a:pt x="448" y="64"/>
                        <a:pt x="452" y="68"/>
                      </a:cubicBezTo>
                      <a:cubicBezTo>
                        <a:pt x="455" y="71"/>
                        <a:pt x="457" y="76"/>
                        <a:pt x="457" y="81"/>
                      </a:cubicBezTo>
                      <a:cubicBezTo>
                        <a:pt x="457" y="90"/>
                        <a:pt x="457" y="90"/>
                        <a:pt x="457" y="90"/>
                      </a:cubicBezTo>
                      <a:cubicBezTo>
                        <a:pt x="457" y="97"/>
                        <a:pt x="455" y="102"/>
                        <a:pt x="452" y="106"/>
                      </a:cubicBezTo>
                      <a:close/>
                      <a:moveTo>
                        <a:pt x="535" y="63"/>
                      </a:moveTo>
                      <a:cubicBezTo>
                        <a:pt x="530" y="57"/>
                        <a:pt x="522" y="54"/>
                        <a:pt x="513" y="54"/>
                      </a:cubicBezTo>
                      <a:cubicBezTo>
                        <a:pt x="503" y="54"/>
                        <a:pt x="495" y="57"/>
                        <a:pt x="489" y="63"/>
                      </a:cubicBezTo>
                      <a:cubicBezTo>
                        <a:pt x="483" y="69"/>
                        <a:pt x="480" y="77"/>
                        <a:pt x="480" y="88"/>
                      </a:cubicBezTo>
                      <a:cubicBezTo>
                        <a:pt x="480" y="98"/>
                        <a:pt x="483" y="106"/>
                        <a:pt x="489" y="112"/>
                      </a:cubicBezTo>
                      <a:cubicBezTo>
                        <a:pt x="494" y="118"/>
                        <a:pt x="502" y="121"/>
                        <a:pt x="511" y="121"/>
                      </a:cubicBezTo>
                      <a:cubicBezTo>
                        <a:pt x="521" y="121"/>
                        <a:pt x="529" y="118"/>
                        <a:pt x="535" y="112"/>
                      </a:cubicBezTo>
                      <a:cubicBezTo>
                        <a:pt x="540" y="105"/>
                        <a:pt x="543" y="97"/>
                        <a:pt x="543" y="87"/>
                      </a:cubicBezTo>
                      <a:cubicBezTo>
                        <a:pt x="543" y="77"/>
                        <a:pt x="540" y="69"/>
                        <a:pt x="535" y="63"/>
                      </a:cubicBezTo>
                      <a:close/>
                      <a:moveTo>
                        <a:pt x="527" y="106"/>
                      </a:moveTo>
                      <a:cubicBezTo>
                        <a:pt x="524" y="110"/>
                        <a:pt x="519" y="112"/>
                        <a:pt x="512" y="112"/>
                      </a:cubicBezTo>
                      <a:cubicBezTo>
                        <a:pt x="506" y="112"/>
                        <a:pt x="500" y="110"/>
                        <a:pt x="496" y="106"/>
                      </a:cubicBezTo>
                      <a:cubicBezTo>
                        <a:pt x="493" y="101"/>
                        <a:pt x="491" y="95"/>
                        <a:pt x="491" y="88"/>
                      </a:cubicBezTo>
                      <a:cubicBezTo>
                        <a:pt x="491" y="80"/>
                        <a:pt x="493" y="73"/>
                        <a:pt x="496" y="69"/>
                      </a:cubicBezTo>
                      <a:cubicBezTo>
                        <a:pt x="500" y="65"/>
                        <a:pt x="506" y="63"/>
                        <a:pt x="512" y="63"/>
                      </a:cubicBezTo>
                      <a:cubicBezTo>
                        <a:pt x="519" y="63"/>
                        <a:pt x="524" y="65"/>
                        <a:pt x="527" y="69"/>
                      </a:cubicBezTo>
                      <a:cubicBezTo>
                        <a:pt x="531" y="73"/>
                        <a:pt x="533" y="79"/>
                        <a:pt x="533" y="87"/>
                      </a:cubicBezTo>
                      <a:cubicBezTo>
                        <a:pt x="533" y="95"/>
                        <a:pt x="531" y="102"/>
                        <a:pt x="527" y="106"/>
                      </a:cubicBezTo>
                      <a:close/>
                      <a:moveTo>
                        <a:pt x="626" y="55"/>
                      </a:moveTo>
                      <a:cubicBezTo>
                        <a:pt x="612" y="107"/>
                        <a:pt x="612" y="107"/>
                        <a:pt x="612" y="107"/>
                      </a:cubicBezTo>
                      <a:cubicBezTo>
                        <a:pt x="612" y="107"/>
                        <a:pt x="612" y="107"/>
                        <a:pt x="612" y="107"/>
                      </a:cubicBezTo>
                      <a:cubicBezTo>
                        <a:pt x="597" y="55"/>
                        <a:pt x="597" y="55"/>
                        <a:pt x="597" y="55"/>
                      </a:cubicBezTo>
                      <a:cubicBezTo>
                        <a:pt x="588" y="55"/>
                        <a:pt x="588" y="55"/>
                        <a:pt x="588" y="55"/>
                      </a:cubicBezTo>
                      <a:cubicBezTo>
                        <a:pt x="572" y="107"/>
                        <a:pt x="572" y="107"/>
                        <a:pt x="572" y="107"/>
                      </a:cubicBezTo>
                      <a:cubicBezTo>
                        <a:pt x="572" y="107"/>
                        <a:pt x="572" y="107"/>
                        <a:pt x="572" y="107"/>
                      </a:cubicBezTo>
                      <a:cubicBezTo>
                        <a:pt x="558" y="55"/>
                        <a:pt x="558" y="55"/>
                        <a:pt x="558" y="55"/>
                      </a:cubicBezTo>
                      <a:cubicBezTo>
                        <a:pt x="547" y="55"/>
                        <a:pt x="547" y="55"/>
                        <a:pt x="547" y="55"/>
                      </a:cubicBezTo>
                      <a:cubicBezTo>
                        <a:pt x="566" y="119"/>
                        <a:pt x="566" y="119"/>
                        <a:pt x="566" y="119"/>
                      </a:cubicBezTo>
                      <a:cubicBezTo>
                        <a:pt x="576" y="119"/>
                        <a:pt x="576" y="119"/>
                        <a:pt x="576" y="119"/>
                      </a:cubicBezTo>
                      <a:cubicBezTo>
                        <a:pt x="592" y="70"/>
                        <a:pt x="592" y="70"/>
                        <a:pt x="592" y="70"/>
                      </a:cubicBezTo>
                      <a:cubicBezTo>
                        <a:pt x="592" y="70"/>
                        <a:pt x="592" y="70"/>
                        <a:pt x="592" y="70"/>
                      </a:cubicBezTo>
                      <a:cubicBezTo>
                        <a:pt x="606" y="119"/>
                        <a:pt x="606" y="119"/>
                        <a:pt x="606" y="119"/>
                      </a:cubicBezTo>
                      <a:cubicBezTo>
                        <a:pt x="617" y="119"/>
                        <a:pt x="617" y="119"/>
                        <a:pt x="617" y="119"/>
                      </a:cubicBezTo>
                      <a:cubicBezTo>
                        <a:pt x="636" y="55"/>
                        <a:pt x="636" y="55"/>
                        <a:pt x="636" y="55"/>
                      </a:cubicBezTo>
                      <a:cubicBezTo>
                        <a:pt x="626" y="55"/>
                        <a:pt x="626" y="55"/>
                        <a:pt x="626" y="55"/>
                      </a:cubicBezTo>
                      <a:cubicBezTo>
                        <a:pt x="626" y="55"/>
                        <a:pt x="626" y="55"/>
                        <a:pt x="626" y="55"/>
                      </a:cubicBezTo>
                      <a:close/>
                      <a:moveTo>
                        <a:pt x="676" y="92"/>
                      </a:moveTo>
                      <a:cubicBezTo>
                        <a:pt x="673" y="89"/>
                        <a:pt x="669" y="86"/>
                        <a:pt x="663" y="83"/>
                      </a:cubicBezTo>
                      <a:cubicBezTo>
                        <a:pt x="658" y="81"/>
                        <a:pt x="655" y="79"/>
                        <a:pt x="653" y="78"/>
                      </a:cubicBezTo>
                      <a:cubicBezTo>
                        <a:pt x="652" y="76"/>
                        <a:pt x="651" y="74"/>
                        <a:pt x="651" y="71"/>
                      </a:cubicBezTo>
                      <a:cubicBezTo>
                        <a:pt x="651" y="69"/>
                        <a:pt x="652" y="67"/>
                        <a:pt x="654" y="65"/>
                      </a:cubicBezTo>
                      <a:cubicBezTo>
                        <a:pt x="656" y="63"/>
                        <a:pt x="659" y="63"/>
                        <a:pt x="662" y="63"/>
                      </a:cubicBezTo>
                      <a:cubicBezTo>
                        <a:pt x="668" y="63"/>
                        <a:pt x="672" y="64"/>
                        <a:pt x="677" y="67"/>
                      </a:cubicBezTo>
                      <a:cubicBezTo>
                        <a:pt x="677" y="57"/>
                        <a:pt x="677" y="57"/>
                        <a:pt x="677" y="57"/>
                      </a:cubicBezTo>
                      <a:cubicBezTo>
                        <a:pt x="672" y="55"/>
                        <a:pt x="668" y="54"/>
                        <a:pt x="663" y="54"/>
                      </a:cubicBezTo>
                      <a:cubicBezTo>
                        <a:pt x="656" y="54"/>
                        <a:pt x="651" y="55"/>
                        <a:pt x="647" y="59"/>
                      </a:cubicBezTo>
                      <a:cubicBezTo>
                        <a:pt x="642" y="63"/>
                        <a:pt x="640" y="67"/>
                        <a:pt x="640" y="72"/>
                      </a:cubicBezTo>
                      <a:cubicBezTo>
                        <a:pt x="640" y="77"/>
                        <a:pt x="642" y="80"/>
                        <a:pt x="644" y="83"/>
                      </a:cubicBezTo>
                      <a:cubicBezTo>
                        <a:pt x="646" y="86"/>
                        <a:pt x="650" y="89"/>
                        <a:pt x="656" y="91"/>
                      </a:cubicBezTo>
                      <a:cubicBezTo>
                        <a:pt x="661" y="94"/>
                        <a:pt x="665" y="96"/>
                        <a:pt x="667" y="97"/>
                      </a:cubicBezTo>
                      <a:cubicBezTo>
                        <a:pt x="668" y="99"/>
                        <a:pt x="669" y="101"/>
                        <a:pt x="669" y="103"/>
                      </a:cubicBezTo>
                      <a:cubicBezTo>
                        <a:pt x="669" y="109"/>
                        <a:pt x="665" y="112"/>
                        <a:pt x="657" y="112"/>
                      </a:cubicBezTo>
                      <a:cubicBezTo>
                        <a:pt x="651" y="112"/>
                        <a:pt x="645" y="110"/>
                        <a:pt x="640" y="106"/>
                      </a:cubicBezTo>
                      <a:cubicBezTo>
                        <a:pt x="640" y="117"/>
                        <a:pt x="640" y="117"/>
                        <a:pt x="640" y="117"/>
                      </a:cubicBezTo>
                      <a:cubicBezTo>
                        <a:pt x="645" y="120"/>
                        <a:pt x="650" y="121"/>
                        <a:pt x="656" y="121"/>
                      </a:cubicBezTo>
                      <a:cubicBezTo>
                        <a:pt x="663" y="121"/>
                        <a:pt x="669" y="119"/>
                        <a:pt x="673" y="116"/>
                      </a:cubicBezTo>
                      <a:cubicBezTo>
                        <a:pt x="677" y="112"/>
                        <a:pt x="679" y="108"/>
                        <a:pt x="679" y="102"/>
                      </a:cubicBezTo>
                      <a:cubicBezTo>
                        <a:pt x="679" y="98"/>
                        <a:pt x="678" y="94"/>
                        <a:pt x="676" y="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79" name="Freeform 13"/>
              <p:cNvSpPr>
                <a:spLocks noChangeAspect="1" noEditPoints="1"/>
              </p:cNvSpPr>
              <p:nvPr/>
            </p:nvSpPr>
            <p:spPr bwMode="auto">
              <a:xfrm>
                <a:off x="5854651" y="4795668"/>
                <a:ext cx="1371600" cy="613484"/>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gradFill>
                      <a:gsLst>
                        <a:gs pos="72277">
                          <a:schemeClr val="tx1"/>
                        </a:gs>
                        <a:gs pos="51000">
                          <a:schemeClr val="tx1"/>
                        </a:gs>
                      </a:gsLst>
                      <a:lin ang="5400000" scaled="0"/>
                    </a:gradFill>
                    <a:effectLst/>
                    <a:uLnTx/>
                    <a:uFillTx/>
                    <a:latin typeface="+mj-lt"/>
                  </a:rPr>
                  <a:t>Application framework</a:t>
                </a:r>
              </a:p>
            </p:txBody>
          </p:sp>
          <p:sp>
            <p:nvSpPr>
              <p:cNvPr id="84" name="Freeform 13"/>
              <p:cNvSpPr>
                <a:spLocks noChangeAspect="1" noEditPoints="1"/>
              </p:cNvSpPr>
              <p:nvPr/>
            </p:nvSpPr>
            <p:spPr bwMode="auto">
              <a:xfrm>
                <a:off x="5854651" y="4096074"/>
                <a:ext cx="1371600" cy="613484"/>
              </a:xfrm>
              <a:custGeom>
                <a:avLst/>
                <a:gdLst>
                  <a:gd name="T0" fmla="*/ 1909 w 2001"/>
                  <a:gd name="T1" fmla="*/ 809 h 895"/>
                  <a:gd name="T2" fmla="*/ 92 w 2001"/>
                  <a:gd name="T3" fmla="*/ 809 h 895"/>
                  <a:gd name="T4" fmla="*/ 92 w 2001"/>
                  <a:gd name="T5" fmla="*/ 85 h 895"/>
                  <a:gd name="T6" fmla="*/ 1909 w 2001"/>
                  <a:gd name="T7" fmla="*/ 85 h 895"/>
                  <a:gd name="T8" fmla="*/ 1909 w 2001"/>
                  <a:gd name="T9" fmla="*/ 809 h 895"/>
                  <a:gd name="T10" fmla="*/ 2001 w 2001"/>
                  <a:gd name="T11" fmla="*/ 0 h 895"/>
                  <a:gd name="T12" fmla="*/ 1843 w 2001"/>
                  <a:gd name="T13" fmla="*/ 0 h 895"/>
                  <a:gd name="T14" fmla="*/ 1843 w 2001"/>
                  <a:gd name="T15" fmla="*/ 47 h 895"/>
                  <a:gd name="T16" fmla="*/ 1954 w 2001"/>
                  <a:gd name="T17" fmla="*/ 47 h 895"/>
                  <a:gd name="T18" fmla="*/ 1954 w 2001"/>
                  <a:gd name="T19" fmla="*/ 847 h 895"/>
                  <a:gd name="T20" fmla="*/ 1843 w 2001"/>
                  <a:gd name="T21" fmla="*/ 847 h 895"/>
                  <a:gd name="T22" fmla="*/ 1843 w 2001"/>
                  <a:gd name="T23" fmla="*/ 895 h 895"/>
                  <a:gd name="T24" fmla="*/ 2001 w 2001"/>
                  <a:gd name="T25" fmla="*/ 895 h 895"/>
                  <a:gd name="T26" fmla="*/ 2001 w 2001"/>
                  <a:gd name="T27" fmla="*/ 0 h 895"/>
                  <a:gd name="T28" fmla="*/ 159 w 2001"/>
                  <a:gd name="T29" fmla="*/ 847 h 895"/>
                  <a:gd name="T30" fmla="*/ 47 w 2001"/>
                  <a:gd name="T31" fmla="*/ 847 h 895"/>
                  <a:gd name="T32" fmla="*/ 47 w 2001"/>
                  <a:gd name="T33" fmla="*/ 47 h 895"/>
                  <a:gd name="T34" fmla="*/ 159 w 2001"/>
                  <a:gd name="T35" fmla="*/ 47 h 895"/>
                  <a:gd name="T36" fmla="*/ 159 w 2001"/>
                  <a:gd name="T37" fmla="*/ 0 h 895"/>
                  <a:gd name="T38" fmla="*/ 0 w 2001"/>
                  <a:gd name="T39" fmla="*/ 0 h 895"/>
                  <a:gd name="T40" fmla="*/ 0 w 2001"/>
                  <a:gd name="T41" fmla="*/ 895 h 895"/>
                  <a:gd name="T42" fmla="*/ 159 w 2001"/>
                  <a:gd name="T43" fmla="*/ 895 h 895"/>
                  <a:gd name="T44" fmla="*/ 159 w 2001"/>
                  <a:gd name="T45" fmla="*/ 84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1" h="895">
                    <a:moveTo>
                      <a:pt x="1909" y="809"/>
                    </a:moveTo>
                    <a:lnTo>
                      <a:pt x="92" y="809"/>
                    </a:lnTo>
                    <a:lnTo>
                      <a:pt x="92" y="85"/>
                    </a:lnTo>
                    <a:lnTo>
                      <a:pt x="1909" y="85"/>
                    </a:lnTo>
                    <a:lnTo>
                      <a:pt x="1909" y="809"/>
                    </a:lnTo>
                    <a:close/>
                    <a:moveTo>
                      <a:pt x="2001" y="0"/>
                    </a:moveTo>
                    <a:lnTo>
                      <a:pt x="1843" y="0"/>
                    </a:lnTo>
                    <a:lnTo>
                      <a:pt x="1843" y="47"/>
                    </a:lnTo>
                    <a:lnTo>
                      <a:pt x="1954" y="47"/>
                    </a:lnTo>
                    <a:lnTo>
                      <a:pt x="1954" y="847"/>
                    </a:lnTo>
                    <a:lnTo>
                      <a:pt x="1843" y="847"/>
                    </a:lnTo>
                    <a:lnTo>
                      <a:pt x="1843" y="895"/>
                    </a:lnTo>
                    <a:lnTo>
                      <a:pt x="2001" y="895"/>
                    </a:lnTo>
                    <a:lnTo>
                      <a:pt x="2001" y="0"/>
                    </a:lnTo>
                    <a:close/>
                    <a:moveTo>
                      <a:pt x="159" y="847"/>
                    </a:moveTo>
                    <a:lnTo>
                      <a:pt x="47" y="847"/>
                    </a:lnTo>
                    <a:lnTo>
                      <a:pt x="47" y="47"/>
                    </a:lnTo>
                    <a:lnTo>
                      <a:pt x="159" y="47"/>
                    </a:lnTo>
                    <a:lnTo>
                      <a:pt x="159" y="0"/>
                    </a:lnTo>
                    <a:lnTo>
                      <a:pt x="0" y="0"/>
                    </a:lnTo>
                    <a:lnTo>
                      <a:pt x="0" y="895"/>
                    </a:lnTo>
                    <a:lnTo>
                      <a:pt x="159" y="895"/>
                    </a:lnTo>
                    <a:lnTo>
                      <a:pt x="159" y="847"/>
                    </a:ln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gradFill>
                      <a:gsLst>
                        <a:gs pos="72277">
                          <a:schemeClr val="tx1"/>
                        </a:gs>
                        <a:gs pos="51000">
                          <a:schemeClr val="tx1"/>
                        </a:gs>
                      </a:gsLst>
                      <a:lin ang="5400000" scaled="0"/>
                    </a:gradFill>
                    <a:effectLst/>
                    <a:uLnTx/>
                    <a:uFillTx/>
                    <a:latin typeface="+mj-lt"/>
                  </a:rPr>
                  <a:t>Application</a:t>
                </a:r>
              </a:p>
            </p:txBody>
          </p:sp>
        </p:grpSp>
      </p:grpSp>
    </p:spTree>
    <p:extLst>
      <p:ext uri="{BB962C8B-B14F-4D97-AF65-F5344CB8AC3E}">
        <p14:creationId xmlns:p14="http://schemas.microsoft.com/office/powerpoint/2010/main" val="3566682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5275"/>
            <a:ext cx="11888787" cy="917575"/>
          </a:xfrm>
        </p:spPr>
        <p:txBody>
          <a:bodyPr/>
          <a:lstStyle/>
          <a:p>
            <a:r>
              <a:rPr lang="en-US" dirty="0"/>
              <a:t>Microsoft’s Container runtimes</a:t>
            </a:r>
          </a:p>
        </p:txBody>
      </p:sp>
      <p:grpSp>
        <p:nvGrpSpPr>
          <p:cNvPr id="18" name="Group 17"/>
          <p:cNvGrpSpPr/>
          <p:nvPr/>
        </p:nvGrpSpPr>
        <p:grpSpPr>
          <a:xfrm>
            <a:off x="276225" y="1569499"/>
            <a:ext cx="11887200" cy="2286000"/>
            <a:chOff x="276225" y="1569499"/>
            <a:chExt cx="11887200" cy="2286000"/>
          </a:xfrm>
        </p:grpSpPr>
        <p:sp>
          <p:nvSpPr>
            <p:cNvPr id="8" name="Rectangle 7"/>
            <p:cNvSpPr/>
            <p:nvPr/>
          </p:nvSpPr>
          <p:spPr bwMode="auto">
            <a:xfrm>
              <a:off x="276225" y="1569499"/>
              <a:ext cx="11887200" cy="2286000"/>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3200" b="0" i="0" u="none" strike="noStrike" kern="0" cap="none" spc="-70" normalizeH="0" baseline="0" noProof="0" dirty="0">
                  <a:ln>
                    <a:noFill/>
                  </a:ln>
                  <a:gradFill>
                    <a:gsLst>
                      <a:gs pos="40594">
                        <a:schemeClr val="accent2"/>
                      </a:gs>
                      <a:gs pos="55000">
                        <a:schemeClr val="accent2"/>
                      </a:gs>
                    </a:gsLst>
                    <a:lin ang="5400000" scaled="0"/>
                  </a:gradFill>
                  <a:effectLst/>
                  <a:uLnTx/>
                  <a:uFillTx/>
                  <a:latin typeface="+mj-lt"/>
                </a:rPr>
                <a:t>Windows Server container</a:t>
              </a:r>
            </a:p>
          </p:txBody>
        </p:sp>
        <p:sp>
          <p:nvSpPr>
            <p:cNvPr id="9" name="Rectangle 8"/>
            <p:cNvSpPr/>
            <p:nvPr/>
          </p:nvSpPr>
          <p:spPr bwMode="auto">
            <a:xfrm>
              <a:off x="459105" y="2300522"/>
              <a:ext cx="1874520"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Hosting</a:t>
              </a:r>
            </a:p>
          </p:txBody>
        </p:sp>
        <p:sp>
          <p:nvSpPr>
            <p:cNvPr id="53" name="Rectangle 52"/>
            <p:cNvSpPr/>
            <p:nvPr/>
          </p:nvSpPr>
          <p:spPr bwMode="auto">
            <a:xfrm>
              <a:off x="2388489" y="2300522"/>
              <a:ext cx="1874520"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Highly automated</a:t>
              </a:r>
            </a:p>
          </p:txBody>
        </p:sp>
        <p:sp>
          <p:nvSpPr>
            <p:cNvPr id="64" name="Rectangle 63"/>
            <p:cNvSpPr/>
            <p:nvPr/>
          </p:nvSpPr>
          <p:spPr bwMode="auto">
            <a:xfrm>
              <a:off x="4317873" y="2300522"/>
              <a:ext cx="1874520"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Secure</a:t>
              </a:r>
            </a:p>
          </p:txBody>
        </p:sp>
        <p:sp>
          <p:nvSpPr>
            <p:cNvPr id="66" name="Rectangle 65"/>
            <p:cNvSpPr/>
            <p:nvPr/>
          </p:nvSpPr>
          <p:spPr bwMode="auto">
            <a:xfrm>
              <a:off x="6247257" y="2300522"/>
              <a:ext cx="1874520"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Scalable </a:t>
              </a:r>
              <a:b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b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and elastic</a:t>
              </a:r>
            </a:p>
          </p:txBody>
        </p:sp>
        <p:sp>
          <p:nvSpPr>
            <p:cNvPr id="73" name="Rectangle 72"/>
            <p:cNvSpPr/>
            <p:nvPr/>
          </p:nvSpPr>
          <p:spPr bwMode="auto">
            <a:xfrm>
              <a:off x="8176641" y="2300522"/>
              <a:ext cx="1874520"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Efficient</a:t>
              </a:r>
            </a:p>
          </p:txBody>
        </p:sp>
        <p:sp>
          <p:nvSpPr>
            <p:cNvPr id="77" name="Rectangle 76"/>
            <p:cNvSpPr/>
            <p:nvPr/>
          </p:nvSpPr>
          <p:spPr bwMode="auto">
            <a:xfrm>
              <a:off x="10106025" y="2300522"/>
              <a:ext cx="1874520"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Trusted</a:t>
              </a:r>
            </a:p>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multi-tenancy</a:t>
              </a:r>
            </a:p>
            <a:p>
              <a:pPr marL="0" marR="0" lvl="0" indent="0" defTabSz="932563"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endParaRPr>
            </a:p>
          </p:txBody>
        </p:sp>
        <p:sp>
          <p:nvSpPr>
            <p:cNvPr id="88" name="Freeform 6"/>
            <p:cNvSpPr>
              <a:spLocks noChangeAspect="1" noEditPoints="1"/>
            </p:cNvSpPr>
            <p:nvPr/>
          </p:nvSpPr>
          <p:spPr bwMode="auto">
            <a:xfrm>
              <a:off x="2577171" y="3171091"/>
              <a:ext cx="392046" cy="326863"/>
            </a:xfrm>
            <a:custGeom>
              <a:avLst/>
              <a:gdLst>
                <a:gd name="T0" fmla="*/ 173 w 349"/>
                <a:gd name="T1" fmla="*/ 256 h 291"/>
                <a:gd name="T2" fmla="*/ 160 w 349"/>
                <a:gd name="T3" fmla="*/ 255 h 291"/>
                <a:gd name="T4" fmla="*/ 149 w 349"/>
                <a:gd name="T5" fmla="*/ 253 h 291"/>
                <a:gd name="T6" fmla="*/ 139 w 349"/>
                <a:gd name="T7" fmla="*/ 250 h 291"/>
                <a:gd name="T8" fmla="*/ 130 w 349"/>
                <a:gd name="T9" fmla="*/ 247 h 291"/>
                <a:gd name="T10" fmla="*/ 121 w 349"/>
                <a:gd name="T11" fmla="*/ 243 h 291"/>
                <a:gd name="T12" fmla="*/ 96 w 349"/>
                <a:gd name="T13" fmla="*/ 223 h 291"/>
                <a:gd name="T14" fmla="*/ 88 w 349"/>
                <a:gd name="T15" fmla="*/ 214 h 291"/>
                <a:gd name="T16" fmla="*/ 93 w 349"/>
                <a:gd name="T17" fmla="*/ 146 h 291"/>
                <a:gd name="T18" fmla="*/ 0 w 349"/>
                <a:gd name="T19" fmla="*/ 146 h 291"/>
                <a:gd name="T20" fmla="*/ 54 w 349"/>
                <a:gd name="T21" fmla="*/ 228 h 291"/>
                <a:gd name="T22" fmla="*/ 60 w 349"/>
                <a:gd name="T23" fmla="*/ 236 h 291"/>
                <a:gd name="T24" fmla="*/ 71 w 349"/>
                <a:gd name="T25" fmla="*/ 248 h 291"/>
                <a:gd name="T26" fmla="*/ 104 w 349"/>
                <a:gd name="T27" fmla="*/ 273 h 291"/>
                <a:gd name="T28" fmla="*/ 116 w 349"/>
                <a:gd name="T29" fmla="*/ 279 h 291"/>
                <a:gd name="T30" fmla="*/ 128 w 349"/>
                <a:gd name="T31" fmla="*/ 283 h 291"/>
                <a:gd name="T32" fmla="*/ 141 w 349"/>
                <a:gd name="T33" fmla="*/ 287 h 291"/>
                <a:gd name="T34" fmla="*/ 149 w 349"/>
                <a:gd name="T35" fmla="*/ 289 h 291"/>
                <a:gd name="T36" fmla="*/ 160 w 349"/>
                <a:gd name="T37" fmla="*/ 290 h 291"/>
                <a:gd name="T38" fmla="*/ 258 w 349"/>
                <a:gd name="T39" fmla="*/ 265 h 291"/>
                <a:gd name="T40" fmla="*/ 237 w 349"/>
                <a:gd name="T41" fmla="*/ 236 h 291"/>
                <a:gd name="T42" fmla="*/ 294 w 349"/>
                <a:gd name="T43" fmla="*/ 63 h 291"/>
                <a:gd name="T44" fmla="*/ 287 w 349"/>
                <a:gd name="T45" fmla="*/ 54 h 291"/>
                <a:gd name="T46" fmla="*/ 232 w 349"/>
                <a:gd name="T47" fmla="*/ 12 h 291"/>
                <a:gd name="T48" fmla="*/ 220 w 349"/>
                <a:gd name="T49" fmla="*/ 8 h 291"/>
                <a:gd name="T50" fmla="*/ 207 w 349"/>
                <a:gd name="T51" fmla="*/ 4 h 291"/>
                <a:gd name="T52" fmla="*/ 199 w 349"/>
                <a:gd name="T53" fmla="*/ 2 h 291"/>
                <a:gd name="T54" fmla="*/ 188 w 349"/>
                <a:gd name="T55" fmla="*/ 1 h 291"/>
                <a:gd name="T56" fmla="*/ 174 w 349"/>
                <a:gd name="T57" fmla="*/ 0 h 291"/>
                <a:gd name="T58" fmla="*/ 91 w 349"/>
                <a:gd name="T59" fmla="*/ 27 h 291"/>
                <a:gd name="T60" fmla="*/ 111 w 349"/>
                <a:gd name="T61" fmla="*/ 55 h 291"/>
                <a:gd name="T62" fmla="*/ 185 w 349"/>
                <a:gd name="T63" fmla="*/ 36 h 291"/>
                <a:gd name="T64" fmla="*/ 195 w 349"/>
                <a:gd name="T65" fmla="*/ 37 h 291"/>
                <a:gd name="T66" fmla="*/ 206 w 349"/>
                <a:gd name="T67" fmla="*/ 40 h 291"/>
                <a:gd name="T68" fmla="*/ 217 w 349"/>
                <a:gd name="T69" fmla="*/ 44 h 291"/>
                <a:gd name="T70" fmla="*/ 259 w 349"/>
                <a:gd name="T71" fmla="*/ 75 h 291"/>
                <a:gd name="T72" fmla="*/ 285 w 349"/>
                <a:gd name="T73" fmla="*/ 146 h 291"/>
                <a:gd name="T74" fmla="*/ 302 w 349"/>
                <a:gd name="T75" fmla="*/ 215 h 291"/>
                <a:gd name="T76" fmla="*/ 320 w 349"/>
                <a:gd name="T77"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9" h="291">
                  <a:moveTo>
                    <a:pt x="237" y="236"/>
                  </a:moveTo>
                  <a:cubicBezTo>
                    <a:pt x="218" y="250"/>
                    <a:pt x="196" y="256"/>
                    <a:pt x="173" y="256"/>
                  </a:cubicBezTo>
                  <a:cubicBezTo>
                    <a:pt x="170" y="256"/>
                    <a:pt x="167" y="256"/>
                    <a:pt x="164" y="256"/>
                  </a:cubicBezTo>
                  <a:cubicBezTo>
                    <a:pt x="163" y="255"/>
                    <a:pt x="161" y="255"/>
                    <a:pt x="160" y="255"/>
                  </a:cubicBezTo>
                  <a:cubicBezTo>
                    <a:pt x="158" y="255"/>
                    <a:pt x="155" y="254"/>
                    <a:pt x="153" y="254"/>
                  </a:cubicBezTo>
                  <a:cubicBezTo>
                    <a:pt x="152" y="254"/>
                    <a:pt x="150" y="253"/>
                    <a:pt x="149" y="253"/>
                  </a:cubicBezTo>
                  <a:cubicBezTo>
                    <a:pt x="147" y="253"/>
                    <a:pt x="144" y="252"/>
                    <a:pt x="142" y="251"/>
                  </a:cubicBezTo>
                  <a:cubicBezTo>
                    <a:pt x="141" y="251"/>
                    <a:pt x="140" y="251"/>
                    <a:pt x="139" y="250"/>
                  </a:cubicBezTo>
                  <a:cubicBezTo>
                    <a:pt x="137" y="249"/>
                    <a:pt x="134" y="249"/>
                    <a:pt x="132" y="248"/>
                  </a:cubicBezTo>
                  <a:cubicBezTo>
                    <a:pt x="131" y="247"/>
                    <a:pt x="131" y="247"/>
                    <a:pt x="130" y="247"/>
                  </a:cubicBezTo>
                  <a:cubicBezTo>
                    <a:pt x="127" y="246"/>
                    <a:pt x="124" y="244"/>
                    <a:pt x="122" y="243"/>
                  </a:cubicBezTo>
                  <a:cubicBezTo>
                    <a:pt x="121" y="243"/>
                    <a:pt x="121" y="243"/>
                    <a:pt x="121" y="243"/>
                  </a:cubicBezTo>
                  <a:cubicBezTo>
                    <a:pt x="112" y="237"/>
                    <a:pt x="103" y="231"/>
                    <a:pt x="96" y="224"/>
                  </a:cubicBezTo>
                  <a:cubicBezTo>
                    <a:pt x="96" y="224"/>
                    <a:pt x="96" y="223"/>
                    <a:pt x="96" y="223"/>
                  </a:cubicBezTo>
                  <a:cubicBezTo>
                    <a:pt x="93" y="221"/>
                    <a:pt x="91" y="219"/>
                    <a:pt x="89" y="216"/>
                  </a:cubicBezTo>
                  <a:cubicBezTo>
                    <a:pt x="89" y="216"/>
                    <a:pt x="88" y="215"/>
                    <a:pt x="88" y="214"/>
                  </a:cubicBezTo>
                  <a:cubicBezTo>
                    <a:pt x="73" y="196"/>
                    <a:pt x="64" y="172"/>
                    <a:pt x="64" y="146"/>
                  </a:cubicBezTo>
                  <a:cubicBezTo>
                    <a:pt x="93" y="146"/>
                    <a:pt x="93" y="146"/>
                    <a:pt x="93" y="146"/>
                  </a:cubicBezTo>
                  <a:cubicBezTo>
                    <a:pt x="46" y="76"/>
                    <a:pt x="46" y="76"/>
                    <a:pt x="46" y="76"/>
                  </a:cubicBezTo>
                  <a:cubicBezTo>
                    <a:pt x="0" y="146"/>
                    <a:pt x="0" y="146"/>
                    <a:pt x="0" y="146"/>
                  </a:cubicBezTo>
                  <a:cubicBezTo>
                    <a:pt x="29" y="146"/>
                    <a:pt x="29" y="146"/>
                    <a:pt x="29" y="146"/>
                  </a:cubicBezTo>
                  <a:cubicBezTo>
                    <a:pt x="29" y="176"/>
                    <a:pt x="38" y="205"/>
                    <a:pt x="54" y="228"/>
                  </a:cubicBezTo>
                  <a:cubicBezTo>
                    <a:pt x="55" y="228"/>
                    <a:pt x="55" y="229"/>
                    <a:pt x="55" y="229"/>
                  </a:cubicBezTo>
                  <a:cubicBezTo>
                    <a:pt x="57" y="231"/>
                    <a:pt x="59" y="234"/>
                    <a:pt x="60" y="236"/>
                  </a:cubicBezTo>
                  <a:cubicBezTo>
                    <a:pt x="61" y="237"/>
                    <a:pt x="62" y="238"/>
                    <a:pt x="62" y="238"/>
                  </a:cubicBezTo>
                  <a:cubicBezTo>
                    <a:pt x="65" y="242"/>
                    <a:pt x="68" y="245"/>
                    <a:pt x="71" y="248"/>
                  </a:cubicBezTo>
                  <a:cubicBezTo>
                    <a:pt x="71" y="248"/>
                    <a:pt x="71" y="248"/>
                    <a:pt x="72" y="249"/>
                  </a:cubicBezTo>
                  <a:cubicBezTo>
                    <a:pt x="81" y="258"/>
                    <a:pt x="92" y="266"/>
                    <a:pt x="104" y="273"/>
                  </a:cubicBezTo>
                  <a:cubicBezTo>
                    <a:pt x="104" y="273"/>
                    <a:pt x="105" y="273"/>
                    <a:pt x="105" y="274"/>
                  </a:cubicBezTo>
                  <a:cubicBezTo>
                    <a:pt x="109" y="275"/>
                    <a:pt x="112" y="277"/>
                    <a:pt x="116" y="279"/>
                  </a:cubicBezTo>
                  <a:cubicBezTo>
                    <a:pt x="117" y="279"/>
                    <a:pt x="117" y="279"/>
                    <a:pt x="118" y="280"/>
                  </a:cubicBezTo>
                  <a:cubicBezTo>
                    <a:pt x="121" y="281"/>
                    <a:pt x="125" y="282"/>
                    <a:pt x="128" y="283"/>
                  </a:cubicBezTo>
                  <a:cubicBezTo>
                    <a:pt x="129" y="284"/>
                    <a:pt x="131" y="284"/>
                    <a:pt x="132" y="285"/>
                  </a:cubicBezTo>
                  <a:cubicBezTo>
                    <a:pt x="135" y="286"/>
                    <a:pt x="138" y="286"/>
                    <a:pt x="141" y="287"/>
                  </a:cubicBezTo>
                  <a:cubicBezTo>
                    <a:pt x="143" y="287"/>
                    <a:pt x="145" y="288"/>
                    <a:pt x="146" y="288"/>
                  </a:cubicBezTo>
                  <a:cubicBezTo>
                    <a:pt x="147" y="288"/>
                    <a:pt x="148" y="289"/>
                    <a:pt x="149" y="289"/>
                  </a:cubicBezTo>
                  <a:cubicBezTo>
                    <a:pt x="152" y="289"/>
                    <a:pt x="154" y="290"/>
                    <a:pt x="157" y="290"/>
                  </a:cubicBezTo>
                  <a:cubicBezTo>
                    <a:pt x="158" y="290"/>
                    <a:pt x="159" y="290"/>
                    <a:pt x="160" y="290"/>
                  </a:cubicBezTo>
                  <a:cubicBezTo>
                    <a:pt x="165" y="291"/>
                    <a:pt x="170" y="291"/>
                    <a:pt x="174" y="291"/>
                  </a:cubicBezTo>
                  <a:cubicBezTo>
                    <a:pt x="204" y="291"/>
                    <a:pt x="233" y="282"/>
                    <a:pt x="258" y="265"/>
                  </a:cubicBezTo>
                  <a:cubicBezTo>
                    <a:pt x="265" y="259"/>
                    <a:pt x="267" y="248"/>
                    <a:pt x="262" y="240"/>
                  </a:cubicBezTo>
                  <a:cubicBezTo>
                    <a:pt x="256" y="232"/>
                    <a:pt x="245" y="231"/>
                    <a:pt x="237" y="236"/>
                  </a:cubicBezTo>
                  <a:close/>
                  <a:moveTo>
                    <a:pt x="320" y="146"/>
                  </a:moveTo>
                  <a:cubicBezTo>
                    <a:pt x="319" y="115"/>
                    <a:pt x="310" y="87"/>
                    <a:pt x="294" y="63"/>
                  </a:cubicBezTo>
                  <a:cubicBezTo>
                    <a:pt x="294" y="63"/>
                    <a:pt x="293" y="63"/>
                    <a:pt x="293" y="62"/>
                  </a:cubicBezTo>
                  <a:cubicBezTo>
                    <a:pt x="291" y="59"/>
                    <a:pt x="289" y="57"/>
                    <a:pt x="287" y="54"/>
                  </a:cubicBezTo>
                  <a:cubicBezTo>
                    <a:pt x="287" y="54"/>
                    <a:pt x="286" y="53"/>
                    <a:pt x="286" y="53"/>
                  </a:cubicBezTo>
                  <a:cubicBezTo>
                    <a:pt x="271" y="35"/>
                    <a:pt x="253" y="21"/>
                    <a:pt x="232" y="12"/>
                  </a:cubicBezTo>
                  <a:cubicBezTo>
                    <a:pt x="231" y="12"/>
                    <a:pt x="231" y="12"/>
                    <a:pt x="230" y="11"/>
                  </a:cubicBezTo>
                  <a:cubicBezTo>
                    <a:pt x="227" y="10"/>
                    <a:pt x="223" y="9"/>
                    <a:pt x="220" y="8"/>
                  </a:cubicBezTo>
                  <a:cubicBezTo>
                    <a:pt x="219" y="7"/>
                    <a:pt x="217" y="7"/>
                    <a:pt x="216" y="6"/>
                  </a:cubicBezTo>
                  <a:cubicBezTo>
                    <a:pt x="213" y="6"/>
                    <a:pt x="210" y="5"/>
                    <a:pt x="207" y="4"/>
                  </a:cubicBezTo>
                  <a:cubicBezTo>
                    <a:pt x="205" y="4"/>
                    <a:pt x="204" y="3"/>
                    <a:pt x="202" y="3"/>
                  </a:cubicBezTo>
                  <a:cubicBezTo>
                    <a:pt x="201" y="3"/>
                    <a:pt x="200" y="3"/>
                    <a:pt x="199" y="2"/>
                  </a:cubicBezTo>
                  <a:cubicBezTo>
                    <a:pt x="197" y="2"/>
                    <a:pt x="195" y="2"/>
                    <a:pt x="192" y="2"/>
                  </a:cubicBezTo>
                  <a:cubicBezTo>
                    <a:pt x="191" y="1"/>
                    <a:pt x="189" y="1"/>
                    <a:pt x="188" y="1"/>
                  </a:cubicBezTo>
                  <a:cubicBezTo>
                    <a:pt x="184" y="1"/>
                    <a:pt x="180" y="0"/>
                    <a:pt x="176" y="0"/>
                  </a:cubicBezTo>
                  <a:cubicBezTo>
                    <a:pt x="175" y="0"/>
                    <a:pt x="175" y="0"/>
                    <a:pt x="174" y="0"/>
                  </a:cubicBezTo>
                  <a:cubicBezTo>
                    <a:pt x="174" y="0"/>
                    <a:pt x="174" y="0"/>
                    <a:pt x="174" y="0"/>
                  </a:cubicBezTo>
                  <a:cubicBezTo>
                    <a:pt x="144" y="0"/>
                    <a:pt x="115" y="9"/>
                    <a:pt x="91" y="27"/>
                  </a:cubicBezTo>
                  <a:cubicBezTo>
                    <a:pt x="83" y="32"/>
                    <a:pt x="81" y="43"/>
                    <a:pt x="86" y="51"/>
                  </a:cubicBezTo>
                  <a:cubicBezTo>
                    <a:pt x="92" y="59"/>
                    <a:pt x="103" y="61"/>
                    <a:pt x="111" y="55"/>
                  </a:cubicBezTo>
                  <a:cubicBezTo>
                    <a:pt x="130" y="42"/>
                    <a:pt x="152" y="35"/>
                    <a:pt x="175" y="35"/>
                  </a:cubicBezTo>
                  <a:cubicBezTo>
                    <a:pt x="178" y="35"/>
                    <a:pt x="181" y="35"/>
                    <a:pt x="185" y="36"/>
                  </a:cubicBezTo>
                  <a:cubicBezTo>
                    <a:pt x="186" y="36"/>
                    <a:pt x="187" y="36"/>
                    <a:pt x="188" y="36"/>
                  </a:cubicBezTo>
                  <a:cubicBezTo>
                    <a:pt x="190" y="36"/>
                    <a:pt x="193" y="37"/>
                    <a:pt x="195" y="37"/>
                  </a:cubicBezTo>
                  <a:cubicBezTo>
                    <a:pt x="196" y="37"/>
                    <a:pt x="198" y="38"/>
                    <a:pt x="199" y="38"/>
                  </a:cubicBezTo>
                  <a:cubicBezTo>
                    <a:pt x="201" y="39"/>
                    <a:pt x="204" y="39"/>
                    <a:pt x="206" y="40"/>
                  </a:cubicBezTo>
                  <a:cubicBezTo>
                    <a:pt x="207" y="40"/>
                    <a:pt x="208" y="40"/>
                    <a:pt x="209" y="41"/>
                  </a:cubicBezTo>
                  <a:cubicBezTo>
                    <a:pt x="211" y="42"/>
                    <a:pt x="214" y="43"/>
                    <a:pt x="217" y="44"/>
                  </a:cubicBezTo>
                  <a:cubicBezTo>
                    <a:pt x="217" y="44"/>
                    <a:pt x="217" y="44"/>
                    <a:pt x="218" y="44"/>
                  </a:cubicBezTo>
                  <a:cubicBezTo>
                    <a:pt x="234" y="51"/>
                    <a:pt x="248" y="62"/>
                    <a:pt x="259" y="75"/>
                  </a:cubicBezTo>
                  <a:cubicBezTo>
                    <a:pt x="259" y="75"/>
                    <a:pt x="259" y="76"/>
                    <a:pt x="259" y="76"/>
                  </a:cubicBezTo>
                  <a:cubicBezTo>
                    <a:pt x="275" y="95"/>
                    <a:pt x="285" y="119"/>
                    <a:pt x="285" y="146"/>
                  </a:cubicBezTo>
                  <a:cubicBezTo>
                    <a:pt x="255" y="146"/>
                    <a:pt x="255" y="146"/>
                    <a:pt x="255" y="146"/>
                  </a:cubicBezTo>
                  <a:cubicBezTo>
                    <a:pt x="302" y="215"/>
                    <a:pt x="302" y="215"/>
                    <a:pt x="302" y="215"/>
                  </a:cubicBezTo>
                  <a:cubicBezTo>
                    <a:pt x="349" y="146"/>
                    <a:pt x="349" y="146"/>
                    <a:pt x="349" y="146"/>
                  </a:cubicBezTo>
                  <a:lnTo>
                    <a:pt x="320" y="14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Freeform 464"/>
            <p:cNvSpPr>
              <a:spLocks noChangeAspect="1"/>
            </p:cNvSpPr>
            <p:nvPr/>
          </p:nvSpPr>
          <p:spPr bwMode="auto">
            <a:xfrm>
              <a:off x="4506555" y="3206330"/>
              <a:ext cx="302102" cy="291624"/>
            </a:xfrm>
            <a:custGeom>
              <a:avLst/>
              <a:gdLst>
                <a:gd name="T0" fmla="*/ 73 w 73"/>
                <a:gd name="T1" fmla="*/ 0 h 71"/>
                <a:gd name="T2" fmla="*/ 65 w 73"/>
                <a:gd name="T3" fmla="*/ 0 h 71"/>
                <a:gd name="T4" fmla="*/ 43 w 73"/>
                <a:gd name="T5" fmla="*/ 0 h 71"/>
                <a:gd name="T6" fmla="*/ 29 w 73"/>
                <a:gd name="T7" fmla="*/ 0 h 71"/>
                <a:gd name="T8" fmla="*/ 6 w 73"/>
                <a:gd name="T9" fmla="*/ 0 h 71"/>
                <a:gd name="T10" fmla="*/ 0 w 73"/>
                <a:gd name="T11" fmla="*/ 0 h 71"/>
                <a:gd name="T12" fmla="*/ 0 w 73"/>
                <a:gd name="T13" fmla="*/ 35 h 71"/>
                <a:gd name="T14" fmla="*/ 36 w 73"/>
                <a:gd name="T15" fmla="*/ 71 h 71"/>
                <a:gd name="T16" fmla="*/ 73 w 73"/>
                <a:gd name="T17" fmla="*/ 35 h 71"/>
                <a:gd name="T18" fmla="*/ 73 w 73"/>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1">
                  <a:moveTo>
                    <a:pt x="73" y="0"/>
                  </a:moveTo>
                  <a:cubicBezTo>
                    <a:pt x="65" y="0"/>
                    <a:pt x="65" y="0"/>
                    <a:pt x="65" y="0"/>
                  </a:cubicBezTo>
                  <a:cubicBezTo>
                    <a:pt x="59" y="4"/>
                    <a:pt x="50" y="4"/>
                    <a:pt x="43" y="0"/>
                  </a:cubicBezTo>
                  <a:cubicBezTo>
                    <a:pt x="29" y="0"/>
                    <a:pt x="29" y="0"/>
                    <a:pt x="29" y="0"/>
                  </a:cubicBezTo>
                  <a:cubicBezTo>
                    <a:pt x="22" y="4"/>
                    <a:pt x="13" y="4"/>
                    <a:pt x="6" y="0"/>
                  </a:cubicBezTo>
                  <a:cubicBezTo>
                    <a:pt x="0" y="0"/>
                    <a:pt x="0" y="0"/>
                    <a:pt x="0" y="0"/>
                  </a:cubicBezTo>
                  <a:cubicBezTo>
                    <a:pt x="0" y="12"/>
                    <a:pt x="0" y="24"/>
                    <a:pt x="0" y="35"/>
                  </a:cubicBezTo>
                  <a:cubicBezTo>
                    <a:pt x="5" y="51"/>
                    <a:pt x="17" y="62"/>
                    <a:pt x="36" y="71"/>
                  </a:cubicBezTo>
                  <a:cubicBezTo>
                    <a:pt x="55" y="62"/>
                    <a:pt x="67" y="51"/>
                    <a:pt x="73" y="35"/>
                  </a:cubicBezTo>
                  <a:cubicBezTo>
                    <a:pt x="73" y="24"/>
                    <a:pt x="73" y="12"/>
                    <a:pt x="73" y="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Freeform 94"/>
            <p:cNvSpPr>
              <a:spLocks noChangeAspect="1"/>
            </p:cNvSpPr>
            <p:nvPr/>
          </p:nvSpPr>
          <p:spPr bwMode="auto">
            <a:xfrm>
              <a:off x="6435938" y="3206330"/>
              <a:ext cx="463843" cy="291624"/>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7"/>
            <p:cNvSpPr>
              <a:spLocks noChangeAspect="1" noEditPoints="1"/>
            </p:cNvSpPr>
            <p:nvPr/>
          </p:nvSpPr>
          <p:spPr bwMode="auto">
            <a:xfrm>
              <a:off x="8365323" y="3108466"/>
              <a:ext cx="306959" cy="389488"/>
            </a:xfrm>
            <a:custGeom>
              <a:avLst/>
              <a:gdLst>
                <a:gd name="T0" fmla="*/ 772 w 1403"/>
                <a:gd name="T1" fmla="*/ 1096 h 1780"/>
                <a:gd name="T2" fmla="*/ 715 w 1403"/>
                <a:gd name="T3" fmla="*/ 1152 h 1780"/>
                <a:gd name="T4" fmla="*/ 658 w 1403"/>
                <a:gd name="T5" fmla="*/ 1095 h 1780"/>
                <a:gd name="T6" fmla="*/ 717 w 1403"/>
                <a:gd name="T7" fmla="*/ 642 h 1780"/>
                <a:gd name="T8" fmla="*/ 772 w 1403"/>
                <a:gd name="T9" fmla="*/ 1096 h 1780"/>
                <a:gd name="T10" fmla="*/ 1403 w 1403"/>
                <a:gd name="T11" fmla="*/ 1095 h 1780"/>
                <a:gd name="T12" fmla="*/ 718 w 1403"/>
                <a:gd name="T13" fmla="*/ 1780 h 1780"/>
                <a:gd name="T14" fmla="*/ 33 w 1403"/>
                <a:gd name="T15" fmla="*/ 1095 h 1780"/>
                <a:gd name="T16" fmla="*/ 200 w 1403"/>
                <a:gd name="T17" fmla="*/ 648 h 1780"/>
                <a:gd name="T18" fmla="*/ 145 w 1403"/>
                <a:gd name="T19" fmla="*/ 591 h 1780"/>
                <a:gd name="T20" fmla="*/ 104 w 1403"/>
                <a:gd name="T21" fmla="*/ 630 h 1780"/>
                <a:gd name="T22" fmla="*/ 23 w 1403"/>
                <a:gd name="T23" fmla="*/ 629 h 1780"/>
                <a:gd name="T24" fmla="*/ 25 w 1403"/>
                <a:gd name="T25" fmla="*/ 548 h 1780"/>
                <a:gd name="T26" fmla="*/ 188 w 1403"/>
                <a:gd name="T27" fmla="*/ 390 h 1780"/>
                <a:gd name="T28" fmla="*/ 268 w 1403"/>
                <a:gd name="T29" fmla="*/ 392 h 1780"/>
                <a:gd name="T30" fmla="*/ 267 w 1403"/>
                <a:gd name="T31" fmla="*/ 472 h 1780"/>
                <a:gd name="T32" fmla="*/ 226 w 1403"/>
                <a:gd name="T33" fmla="*/ 512 h 1780"/>
                <a:gd name="T34" fmla="*/ 281 w 1403"/>
                <a:gd name="T35" fmla="*/ 568 h 1780"/>
                <a:gd name="T36" fmla="*/ 538 w 1403"/>
                <a:gd name="T37" fmla="*/ 434 h 1780"/>
                <a:gd name="T38" fmla="*/ 464 w 1403"/>
                <a:gd name="T39" fmla="*/ 255 h 1780"/>
                <a:gd name="T40" fmla="*/ 718 w 1403"/>
                <a:gd name="T41" fmla="*/ 0 h 1780"/>
                <a:gd name="T42" fmla="*/ 973 w 1403"/>
                <a:gd name="T43" fmla="*/ 255 h 1780"/>
                <a:gd name="T44" fmla="*/ 898 w 1403"/>
                <a:gd name="T45" fmla="*/ 434 h 1780"/>
                <a:gd name="T46" fmla="*/ 1403 w 1403"/>
                <a:gd name="T47" fmla="*/ 1095 h 1780"/>
                <a:gd name="T48" fmla="*/ 608 w 1403"/>
                <a:gd name="T49" fmla="*/ 419 h 1780"/>
                <a:gd name="T50" fmla="*/ 661 w 1403"/>
                <a:gd name="T51" fmla="*/ 412 h 1780"/>
                <a:gd name="T52" fmla="*/ 661 w 1403"/>
                <a:gd name="T53" fmla="*/ 336 h 1780"/>
                <a:gd name="T54" fmla="*/ 605 w 1403"/>
                <a:gd name="T55" fmla="*/ 336 h 1780"/>
                <a:gd name="T56" fmla="*/ 548 w 1403"/>
                <a:gd name="T57" fmla="*/ 279 h 1780"/>
                <a:gd name="T58" fmla="*/ 605 w 1403"/>
                <a:gd name="T59" fmla="*/ 222 h 1780"/>
                <a:gd name="T60" fmla="*/ 832 w 1403"/>
                <a:gd name="T61" fmla="*/ 222 h 1780"/>
                <a:gd name="T62" fmla="*/ 889 w 1403"/>
                <a:gd name="T63" fmla="*/ 279 h 1780"/>
                <a:gd name="T64" fmla="*/ 832 w 1403"/>
                <a:gd name="T65" fmla="*/ 336 h 1780"/>
                <a:gd name="T66" fmla="*/ 775 w 1403"/>
                <a:gd name="T67" fmla="*/ 336 h 1780"/>
                <a:gd name="T68" fmla="*/ 775 w 1403"/>
                <a:gd name="T69" fmla="*/ 412 h 1780"/>
                <a:gd name="T70" fmla="*/ 828 w 1403"/>
                <a:gd name="T71" fmla="*/ 419 h 1780"/>
                <a:gd name="T72" fmla="*/ 916 w 1403"/>
                <a:gd name="T73" fmla="*/ 255 h 1780"/>
                <a:gd name="T74" fmla="*/ 718 w 1403"/>
                <a:gd name="T75" fmla="*/ 57 h 1780"/>
                <a:gd name="T76" fmla="*/ 521 w 1403"/>
                <a:gd name="T77" fmla="*/ 255 h 1780"/>
                <a:gd name="T78" fmla="*/ 608 w 1403"/>
                <a:gd name="T79" fmla="*/ 419 h 1780"/>
                <a:gd name="T80" fmla="*/ 1290 w 1403"/>
                <a:gd name="T81" fmla="*/ 1095 h 1780"/>
                <a:gd name="T82" fmla="*/ 718 w 1403"/>
                <a:gd name="T83" fmla="*/ 523 h 1780"/>
                <a:gd name="T84" fmla="*/ 147 w 1403"/>
                <a:gd name="T85" fmla="*/ 1095 h 1780"/>
                <a:gd name="T86" fmla="*/ 718 w 1403"/>
                <a:gd name="T87" fmla="*/ 1666 h 1780"/>
                <a:gd name="T88" fmla="*/ 1290 w 1403"/>
                <a:gd name="T89" fmla="*/ 1095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3" h="1780">
                  <a:moveTo>
                    <a:pt x="772" y="1096"/>
                  </a:moveTo>
                  <a:cubicBezTo>
                    <a:pt x="771" y="1118"/>
                    <a:pt x="759" y="1152"/>
                    <a:pt x="715" y="1152"/>
                  </a:cubicBezTo>
                  <a:cubicBezTo>
                    <a:pt x="683" y="1152"/>
                    <a:pt x="658" y="1127"/>
                    <a:pt x="658" y="1095"/>
                  </a:cubicBezTo>
                  <a:cubicBezTo>
                    <a:pt x="658" y="1095"/>
                    <a:pt x="685" y="642"/>
                    <a:pt x="717" y="642"/>
                  </a:cubicBezTo>
                  <a:cubicBezTo>
                    <a:pt x="748" y="642"/>
                    <a:pt x="772" y="1096"/>
                    <a:pt x="772" y="1096"/>
                  </a:cubicBezTo>
                  <a:close/>
                  <a:moveTo>
                    <a:pt x="1403" y="1095"/>
                  </a:moveTo>
                  <a:cubicBezTo>
                    <a:pt x="1403" y="1472"/>
                    <a:pt x="1096" y="1780"/>
                    <a:pt x="718" y="1780"/>
                  </a:cubicBezTo>
                  <a:cubicBezTo>
                    <a:pt x="341" y="1780"/>
                    <a:pt x="33" y="1472"/>
                    <a:pt x="33" y="1095"/>
                  </a:cubicBezTo>
                  <a:cubicBezTo>
                    <a:pt x="33" y="924"/>
                    <a:pt x="96" y="768"/>
                    <a:pt x="200" y="648"/>
                  </a:cubicBezTo>
                  <a:cubicBezTo>
                    <a:pt x="145" y="591"/>
                    <a:pt x="145" y="591"/>
                    <a:pt x="145" y="591"/>
                  </a:cubicBezTo>
                  <a:cubicBezTo>
                    <a:pt x="104" y="630"/>
                    <a:pt x="104" y="630"/>
                    <a:pt x="104" y="630"/>
                  </a:cubicBezTo>
                  <a:cubicBezTo>
                    <a:pt x="93" y="641"/>
                    <a:pt x="52" y="654"/>
                    <a:pt x="23" y="629"/>
                  </a:cubicBezTo>
                  <a:cubicBezTo>
                    <a:pt x="0" y="608"/>
                    <a:pt x="2" y="570"/>
                    <a:pt x="25" y="548"/>
                  </a:cubicBezTo>
                  <a:cubicBezTo>
                    <a:pt x="188" y="390"/>
                    <a:pt x="188" y="390"/>
                    <a:pt x="188" y="390"/>
                  </a:cubicBezTo>
                  <a:cubicBezTo>
                    <a:pt x="211" y="369"/>
                    <a:pt x="247" y="369"/>
                    <a:pt x="268" y="392"/>
                  </a:cubicBezTo>
                  <a:cubicBezTo>
                    <a:pt x="290" y="414"/>
                    <a:pt x="290" y="450"/>
                    <a:pt x="267" y="472"/>
                  </a:cubicBezTo>
                  <a:cubicBezTo>
                    <a:pt x="226" y="512"/>
                    <a:pt x="226" y="512"/>
                    <a:pt x="226" y="512"/>
                  </a:cubicBezTo>
                  <a:cubicBezTo>
                    <a:pt x="281" y="568"/>
                    <a:pt x="281" y="568"/>
                    <a:pt x="281" y="568"/>
                  </a:cubicBezTo>
                  <a:cubicBezTo>
                    <a:pt x="355" y="506"/>
                    <a:pt x="442" y="460"/>
                    <a:pt x="538" y="434"/>
                  </a:cubicBezTo>
                  <a:cubicBezTo>
                    <a:pt x="492" y="388"/>
                    <a:pt x="464" y="324"/>
                    <a:pt x="464" y="255"/>
                  </a:cubicBezTo>
                  <a:cubicBezTo>
                    <a:pt x="464" y="114"/>
                    <a:pt x="578" y="0"/>
                    <a:pt x="718" y="0"/>
                  </a:cubicBezTo>
                  <a:cubicBezTo>
                    <a:pt x="859" y="0"/>
                    <a:pt x="973" y="114"/>
                    <a:pt x="973" y="255"/>
                  </a:cubicBezTo>
                  <a:cubicBezTo>
                    <a:pt x="973" y="324"/>
                    <a:pt x="944" y="388"/>
                    <a:pt x="898" y="434"/>
                  </a:cubicBezTo>
                  <a:cubicBezTo>
                    <a:pt x="1189" y="513"/>
                    <a:pt x="1403" y="779"/>
                    <a:pt x="1403" y="1095"/>
                  </a:cubicBezTo>
                  <a:close/>
                  <a:moveTo>
                    <a:pt x="608" y="419"/>
                  </a:moveTo>
                  <a:cubicBezTo>
                    <a:pt x="626" y="416"/>
                    <a:pt x="644" y="414"/>
                    <a:pt x="661" y="412"/>
                  </a:cubicBezTo>
                  <a:cubicBezTo>
                    <a:pt x="661" y="336"/>
                    <a:pt x="661" y="336"/>
                    <a:pt x="661" y="336"/>
                  </a:cubicBezTo>
                  <a:cubicBezTo>
                    <a:pt x="605" y="336"/>
                    <a:pt x="605" y="336"/>
                    <a:pt x="605" y="336"/>
                  </a:cubicBezTo>
                  <a:cubicBezTo>
                    <a:pt x="573" y="336"/>
                    <a:pt x="548" y="310"/>
                    <a:pt x="548" y="279"/>
                  </a:cubicBezTo>
                  <a:cubicBezTo>
                    <a:pt x="548" y="248"/>
                    <a:pt x="573" y="222"/>
                    <a:pt x="605" y="222"/>
                  </a:cubicBezTo>
                  <a:cubicBezTo>
                    <a:pt x="832" y="222"/>
                    <a:pt x="832" y="222"/>
                    <a:pt x="832" y="222"/>
                  </a:cubicBezTo>
                  <a:cubicBezTo>
                    <a:pt x="863" y="222"/>
                    <a:pt x="889" y="248"/>
                    <a:pt x="889" y="279"/>
                  </a:cubicBezTo>
                  <a:cubicBezTo>
                    <a:pt x="889" y="310"/>
                    <a:pt x="863" y="336"/>
                    <a:pt x="832" y="336"/>
                  </a:cubicBezTo>
                  <a:cubicBezTo>
                    <a:pt x="775" y="336"/>
                    <a:pt x="775" y="336"/>
                    <a:pt x="775" y="336"/>
                  </a:cubicBezTo>
                  <a:cubicBezTo>
                    <a:pt x="775" y="412"/>
                    <a:pt x="775" y="412"/>
                    <a:pt x="775" y="412"/>
                  </a:cubicBezTo>
                  <a:cubicBezTo>
                    <a:pt x="793" y="414"/>
                    <a:pt x="811" y="416"/>
                    <a:pt x="828" y="419"/>
                  </a:cubicBezTo>
                  <a:cubicBezTo>
                    <a:pt x="881" y="383"/>
                    <a:pt x="916" y="323"/>
                    <a:pt x="916" y="255"/>
                  </a:cubicBezTo>
                  <a:cubicBezTo>
                    <a:pt x="916" y="146"/>
                    <a:pt x="827" y="57"/>
                    <a:pt x="718" y="57"/>
                  </a:cubicBezTo>
                  <a:cubicBezTo>
                    <a:pt x="609" y="57"/>
                    <a:pt x="521" y="146"/>
                    <a:pt x="521" y="255"/>
                  </a:cubicBezTo>
                  <a:cubicBezTo>
                    <a:pt x="521" y="323"/>
                    <a:pt x="556" y="383"/>
                    <a:pt x="608" y="419"/>
                  </a:cubicBezTo>
                  <a:close/>
                  <a:moveTo>
                    <a:pt x="1290" y="1095"/>
                  </a:moveTo>
                  <a:cubicBezTo>
                    <a:pt x="1290" y="780"/>
                    <a:pt x="1033" y="523"/>
                    <a:pt x="718" y="523"/>
                  </a:cubicBezTo>
                  <a:cubicBezTo>
                    <a:pt x="403" y="523"/>
                    <a:pt x="147" y="780"/>
                    <a:pt x="147" y="1095"/>
                  </a:cubicBezTo>
                  <a:cubicBezTo>
                    <a:pt x="147" y="1410"/>
                    <a:pt x="403" y="1666"/>
                    <a:pt x="718" y="1666"/>
                  </a:cubicBezTo>
                  <a:cubicBezTo>
                    <a:pt x="1033" y="1666"/>
                    <a:pt x="1290" y="1410"/>
                    <a:pt x="1290" y="109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143"/>
            <p:cNvSpPr>
              <a:spLocks noChangeAspect="1" noEditPoints="1"/>
            </p:cNvSpPr>
            <p:nvPr/>
          </p:nvSpPr>
          <p:spPr bwMode="auto">
            <a:xfrm>
              <a:off x="647787" y="3135527"/>
              <a:ext cx="277495" cy="362428"/>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
            <p:cNvSpPr>
              <a:spLocks noChangeAspect="1" noEditPoints="1"/>
            </p:cNvSpPr>
            <p:nvPr/>
          </p:nvSpPr>
          <p:spPr bwMode="auto">
            <a:xfrm>
              <a:off x="10294707" y="3079171"/>
              <a:ext cx="519540" cy="418783"/>
            </a:xfrm>
            <a:custGeom>
              <a:avLst/>
              <a:gdLst>
                <a:gd name="T0" fmla="*/ 1058 w 1058"/>
                <a:gd name="T1" fmla="*/ 679 h 852"/>
                <a:gd name="T2" fmla="*/ 1058 w 1058"/>
                <a:gd name="T3" fmla="*/ 0 h 852"/>
                <a:gd name="T4" fmla="*/ 1001 w 1058"/>
                <a:gd name="T5" fmla="*/ 57 h 852"/>
                <a:gd name="T6" fmla="*/ 1058 w 1058"/>
                <a:gd name="T7" fmla="*/ 0 h 852"/>
                <a:gd name="T8" fmla="*/ 897 w 1058"/>
                <a:gd name="T9" fmla="*/ 46 h 852"/>
                <a:gd name="T10" fmla="*/ 981 w 1058"/>
                <a:gd name="T11" fmla="*/ 23 h 852"/>
                <a:gd name="T12" fmla="*/ 981 w 1058"/>
                <a:gd name="T13" fmla="*/ 46 h 852"/>
                <a:gd name="T14" fmla="*/ 1004 w 1058"/>
                <a:gd name="T15" fmla="*/ 23 h 852"/>
                <a:gd name="T16" fmla="*/ 1035 w 1058"/>
                <a:gd name="T17" fmla="*/ 23 h 852"/>
                <a:gd name="T18" fmla="*/ 972 w 1058"/>
                <a:gd name="T19" fmla="*/ 186 h 852"/>
                <a:gd name="T20" fmla="*/ 972 w 1058"/>
                <a:gd name="T21" fmla="*/ 86 h 852"/>
                <a:gd name="T22" fmla="*/ 914 w 1058"/>
                <a:gd name="T23" fmla="*/ 144 h 852"/>
                <a:gd name="T24" fmla="*/ 972 w 1058"/>
                <a:gd name="T25" fmla="*/ 86 h 852"/>
                <a:gd name="T26" fmla="*/ 810 w 1058"/>
                <a:gd name="T27" fmla="*/ 132 h 852"/>
                <a:gd name="T28" fmla="*/ 895 w 1058"/>
                <a:gd name="T29" fmla="*/ 109 h 852"/>
                <a:gd name="T30" fmla="*/ 895 w 1058"/>
                <a:gd name="T31" fmla="*/ 132 h 852"/>
                <a:gd name="T32" fmla="*/ 918 w 1058"/>
                <a:gd name="T33" fmla="*/ 109 h 852"/>
                <a:gd name="T34" fmla="*/ 949 w 1058"/>
                <a:gd name="T35" fmla="*/ 109 h 852"/>
                <a:gd name="T36" fmla="*/ 886 w 1058"/>
                <a:gd name="T37" fmla="*/ 172 h 852"/>
                <a:gd name="T38" fmla="*/ 886 w 1058"/>
                <a:gd name="T39" fmla="*/ 242 h 852"/>
                <a:gd name="T40" fmla="*/ 755 w 1058"/>
                <a:gd name="T41" fmla="*/ 219 h 852"/>
                <a:gd name="T42" fmla="*/ 755 w 1058"/>
                <a:gd name="T43" fmla="*/ 195 h 852"/>
                <a:gd name="T44" fmla="*/ 809 w 1058"/>
                <a:gd name="T45" fmla="*/ 219 h 852"/>
                <a:gd name="T46" fmla="*/ 809 w 1058"/>
                <a:gd name="T47" fmla="*/ 195 h 852"/>
                <a:gd name="T48" fmla="*/ 862 w 1058"/>
                <a:gd name="T49" fmla="*/ 219 h 852"/>
                <a:gd name="T50" fmla="*/ 862 w 1058"/>
                <a:gd name="T51" fmla="*/ 195 h 852"/>
                <a:gd name="T52" fmla="*/ 0 w 1058"/>
                <a:gd name="T53" fmla="*/ 273 h 852"/>
                <a:gd name="T54" fmla="*/ 886 w 1058"/>
                <a:gd name="T55" fmla="*/ 273 h 852"/>
                <a:gd name="T56" fmla="*/ 832 w 1058"/>
                <a:gd name="T57" fmla="*/ 798 h 852"/>
                <a:gd name="T58" fmla="*/ 832 w 1058"/>
                <a:gd name="T59" fmla="*/ 327 h 852"/>
                <a:gd name="T60" fmla="*/ 377 w 1058"/>
                <a:gd name="T61" fmla="*/ 558 h 852"/>
                <a:gd name="T62" fmla="*/ 377 w 1058"/>
                <a:gd name="T63" fmla="*/ 412 h 852"/>
                <a:gd name="T64" fmla="*/ 231 w 1058"/>
                <a:gd name="T65" fmla="*/ 558 h 852"/>
                <a:gd name="T66" fmla="*/ 231 w 1058"/>
                <a:gd name="T67" fmla="*/ 435 h 852"/>
                <a:gd name="T68" fmla="*/ 177 w 1058"/>
                <a:gd name="T69" fmla="*/ 558 h 852"/>
                <a:gd name="T70" fmla="*/ 177 w 1058"/>
                <a:gd name="T71" fmla="*/ 504 h 852"/>
                <a:gd name="T72" fmla="*/ 277 w 1058"/>
                <a:gd name="T73" fmla="*/ 558 h 852"/>
                <a:gd name="T74" fmla="*/ 277 w 1058"/>
                <a:gd name="T75" fmla="*/ 458 h 852"/>
                <a:gd name="T76" fmla="*/ 324 w 1058"/>
                <a:gd name="T77" fmla="*/ 558 h 852"/>
                <a:gd name="T78" fmla="*/ 324 w 1058"/>
                <a:gd name="T79" fmla="*/ 527 h 852"/>
                <a:gd name="T80" fmla="*/ 585 w 1058"/>
                <a:gd name="T81" fmla="*/ 574 h 852"/>
                <a:gd name="T82" fmla="*/ 585 w 1058"/>
                <a:gd name="T83" fmla="*/ 682 h 852"/>
                <a:gd name="T84" fmla="*/ 616 w 1058"/>
                <a:gd name="T85" fmla="*/ 443 h 852"/>
                <a:gd name="T86" fmla="*/ 208 w 1058"/>
                <a:gd name="T87" fmla="*/ 612 h 852"/>
                <a:gd name="T88" fmla="*/ 401 w 1058"/>
                <a:gd name="T89" fmla="*/ 612 h 852"/>
                <a:gd name="T90" fmla="*/ 185 w 1058"/>
                <a:gd name="T91" fmla="*/ 682 h 852"/>
                <a:gd name="T92" fmla="*/ 185 w 1058"/>
                <a:gd name="T93" fmla="*/ 666 h 852"/>
                <a:gd name="T94" fmla="*/ 177 w 1058"/>
                <a:gd name="T95" fmla="*/ 659 h 852"/>
                <a:gd name="T96" fmla="*/ 193 w 1058"/>
                <a:gd name="T97" fmla="*/ 620 h 852"/>
                <a:gd name="T98" fmla="*/ 185 w 1058"/>
                <a:gd name="T99" fmla="*/ 628 h 852"/>
                <a:gd name="T100" fmla="*/ 208 w 1058"/>
                <a:gd name="T101" fmla="*/ 682 h 852"/>
                <a:gd name="T102" fmla="*/ 416 w 1058"/>
                <a:gd name="T103" fmla="*/ 666 h 852"/>
                <a:gd name="T104" fmla="*/ 208 w 1058"/>
                <a:gd name="T105" fmla="*/ 666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8" h="852">
                  <a:moveTo>
                    <a:pt x="1001" y="100"/>
                  </a:moveTo>
                  <a:cubicBezTo>
                    <a:pt x="1058" y="100"/>
                    <a:pt x="1058" y="100"/>
                    <a:pt x="1058" y="100"/>
                  </a:cubicBezTo>
                  <a:cubicBezTo>
                    <a:pt x="1058" y="679"/>
                    <a:pt x="1058" y="679"/>
                    <a:pt x="1058" y="679"/>
                  </a:cubicBezTo>
                  <a:cubicBezTo>
                    <a:pt x="1039" y="679"/>
                    <a:pt x="1020" y="679"/>
                    <a:pt x="1001" y="679"/>
                  </a:cubicBezTo>
                  <a:lnTo>
                    <a:pt x="1001" y="100"/>
                  </a:lnTo>
                  <a:close/>
                  <a:moveTo>
                    <a:pt x="1058" y="0"/>
                  </a:moveTo>
                  <a:cubicBezTo>
                    <a:pt x="1058" y="69"/>
                    <a:pt x="1058" y="69"/>
                    <a:pt x="1058" y="69"/>
                  </a:cubicBezTo>
                  <a:cubicBezTo>
                    <a:pt x="1039" y="69"/>
                    <a:pt x="1020" y="69"/>
                    <a:pt x="1001" y="69"/>
                  </a:cubicBezTo>
                  <a:cubicBezTo>
                    <a:pt x="1001" y="57"/>
                    <a:pt x="1001" y="57"/>
                    <a:pt x="1001" y="57"/>
                  </a:cubicBezTo>
                  <a:cubicBezTo>
                    <a:pt x="173" y="57"/>
                    <a:pt x="173" y="57"/>
                    <a:pt x="173" y="57"/>
                  </a:cubicBezTo>
                  <a:cubicBezTo>
                    <a:pt x="173" y="0"/>
                    <a:pt x="173" y="0"/>
                    <a:pt x="173" y="0"/>
                  </a:cubicBezTo>
                  <a:cubicBezTo>
                    <a:pt x="1058" y="0"/>
                    <a:pt x="1058" y="0"/>
                    <a:pt x="1058" y="0"/>
                  </a:cubicBezTo>
                  <a:close/>
                  <a:moveTo>
                    <a:pt x="927" y="23"/>
                  </a:moveTo>
                  <a:cubicBezTo>
                    <a:pt x="897" y="23"/>
                    <a:pt x="897" y="23"/>
                    <a:pt x="897" y="23"/>
                  </a:cubicBezTo>
                  <a:cubicBezTo>
                    <a:pt x="897" y="46"/>
                    <a:pt x="897" y="46"/>
                    <a:pt x="897" y="46"/>
                  </a:cubicBezTo>
                  <a:cubicBezTo>
                    <a:pt x="927" y="46"/>
                    <a:pt x="927" y="46"/>
                    <a:pt x="927" y="46"/>
                  </a:cubicBezTo>
                  <a:lnTo>
                    <a:pt x="927" y="23"/>
                  </a:lnTo>
                  <a:close/>
                  <a:moveTo>
                    <a:pt x="981" y="23"/>
                  </a:moveTo>
                  <a:cubicBezTo>
                    <a:pt x="951" y="23"/>
                    <a:pt x="951" y="23"/>
                    <a:pt x="951" y="23"/>
                  </a:cubicBezTo>
                  <a:cubicBezTo>
                    <a:pt x="951" y="46"/>
                    <a:pt x="951" y="46"/>
                    <a:pt x="951" y="46"/>
                  </a:cubicBezTo>
                  <a:cubicBezTo>
                    <a:pt x="981" y="46"/>
                    <a:pt x="981" y="46"/>
                    <a:pt x="981" y="46"/>
                  </a:cubicBezTo>
                  <a:lnTo>
                    <a:pt x="981" y="23"/>
                  </a:lnTo>
                  <a:close/>
                  <a:moveTo>
                    <a:pt x="1035" y="23"/>
                  </a:moveTo>
                  <a:cubicBezTo>
                    <a:pt x="1004" y="23"/>
                    <a:pt x="1004" y="23"/>
                    <a:pt x="1004" y="23"/>
                  </a:cubicBezTo>
                  <a:cubicBezTo>
                    <a:pt x="1004" y="46"/>
                    <a:pt x="1004" y="46"/>
                    <a:pt x="1004" y="46"/>
                  </a:cubicBezTo>
                  <a:cubicBezTo>
                    <a:pt x="1035" y="46"/>
                    <a:pt x="1035" y="46"/>
                    <a:pt x="1035" y="46"/>
                  </a:cubicBezTo>
                  <a:lnTo>
                    <a:pt x="1035" y="23"/>
                  </a:lnTo>
                  <a:close/>
                  <a:moveTo>
                    <a:pt x="914" y="765"/>
                  </a:moveTo>
                  <a:cubicBezTo>
                    <a:pt x="933" y="765"/>
                    <a:pt x="952" y="765"/>
                    <a:pt x="972" y="765"/>
                  </a:cubicBezTo>
                  <a:cubicBezTo>
                    <a:pt x="972" y="765"/>
                    <a:pt x="972" y="765"/>
                    <a:pt x="972" y="186"/>
                  </a:cubicBezTo>
                  <a:cubicBezTo>
                    <a:pt x="914" y="186"/>
                    <a:pt x="914" y="186"/>
                    <a:pt x="914" y="186"/>
                  </a:cubicBezTo>
                  <a:lnTo>
                    <a:pt x="914" y="765"/>
                  </a:lnTo>
                  <a:close/>
                  <a:moveTo>
                    <a:pt x="972" y="86"/>
                  </a:moveTo>
                  <a:cubicBezTo>
                    <a:pt x="972" y="155"/>
                    <a:pt x="972" y="155"/>
                    <a:pt x="972" y="155"/>
                  </a:cubicBezTo>
                  <a:cubicBezTo>
                    <a:pt x="952" y="155"/>
                    <a:pt x="933" y="155"/>
                    <a:pt x="914" y="155"/>
                  </a:cubicBezTo>
                  <a:cubicBezTo>
                    <a:pt x="914" y="144"/>
                    <a:pt x="914" y="144"/>
                    <a:pt x="914" y="144"/>
                  </a:cubicBezTo>
                  <a:cubicBezTo>
                    <a:pt x="87" y="144"/>
                    <a:pt x="87" y="144"/>
                    <a:pt x="87" y="144"/>
                  </a:cubicBezTo>
                  <a:cubicBezTo>
                    <a:pt x="87" y="86"/>
                    <a:pt x="87" y="86"/>
                    <a:pt x="87" y="86"/>
                  </a:cubicBezTo>
                  <a:cubicBezTo>
                    <a:pt x="972" y="86"/>
                    <a:pt x="972" y="86"/>
                    <a:pt x="972" y="86"/>
                  </a:cubicBezTo>
                  <a:close/>
                  <a:moveTo>
                    <a:pt x="841" y="109"/>
                  </a:moveTo>
                  <a:cubicBezTo>
                    <a:pt x="810" y="109"/>
                    <a:pt x="810" y="109"/>
                    <a:pt x="810" y="109"/>
                  </a:cubicBezTo>
                  <a:cubicBezTo>
                    <a:pt x="810" y="132"/>
                    <a:pt x="810" y="132"/>
                    <a:pt x="810" y="132"/>
                  </a:cubicBezTo>
                  <a:cubicBezTo>
                    <a:pt x="841" y="132"/>
                    <a:pt x="841" y="132"/>
                    <a:pt x="841" y="132"/>
                  </a:cubicBezTo>
                  <a:lnTo>
                    <a:pt x="841" y="109"/>
                  </a:lnTo>
                  <a:close/>
                  <a:moveTo>
                    <a:pt x="895" y="109"/>
                  </a:moveTo>
                  <a:cubicBezTo>
                    <a:pt x="864" y="109"/>
                    <a:pt x="864" y="109"/>
                    <a:pt x="864" y="109"/>
                  </a:cubicBezTo>
                  <a:cubicBezTo>
                    <a:pt x="864" y="132"/>
                    <a:pt x="864" y="132"/>
                    <a:pt x="864" y="132"/>
                  </a:cubicBezTo>
                  <a:cubicBezTo>
                    <a:pt x="895" y="132"/>
                    <a:pt x="895" y="132"/>
                    <a:pt x="895" y="132"/>
                  </a:cubicBezTo>
                  <a:lnTo>
                    <a:pt x="895" y="109"/>
                  </a:lnTo>
                  <a:close/>
                  <a:moveTo>
                    <a:pt x="949" y="109"/>
                  </a:moveTo>
                  <a:cubicBezTo>
                    <a:pt x="918" y="109"/>
                    <a:pt x="918" y="109"/>
                    <a:pt x="918" y="109"/>
                  </a:cubicBezTo>
                  <a:cubicBezTo>
                    <a:pt x="918" y="132"/>
                    <a:pt x="918" y="132"/>
                    <a:pt x="918" y="132"/>
                  </a:cubicBezTo>
                  <a:cubicBezTo>
                    <a:pt x="949" y="132"/>
                    <a:pt x="949" y="132"/>
                    <a:pt x="949" y="132"/>
                  </a:cubicBezTo>
                  <a:lnTo>
                    <a:pt x="949" y="109"/>
                  </a:lnTo>
                  <a:close/>
                  <a:moveTo>
                    <a:pt x="886" y="242"/>
                  </a:moveTo>
                  <a:cubicBezTo>
                    <a:pt x="886" y="242"/>
                    <a:pt x="886" y="242"/>
                    <a:pt x="886" y="242"/>
                  </a:cubicBezTo>
                  <a:cubicBezTo>
                    <a:pt x="886" y="172"/>
                    <a:pt x="886" y="172"/>
                    <a:pt x="886" y="172"/>
                  </a:cubicBezTo>
                  <a:cubicBezTo>
                    <a:pt x="886" y="172"/>
                    <a:pt x="886" y="172"/>
                    <a:pt x="0" y="172"/>
                  </a:cubicBezTo>
                  <a:cubicBezTo>
                    <a:pt x="0" y="172"/>
                    <a:pt x="0" y="172"/>
                    <a:pt x="0" y="242"/>
                  </a:cubicBezTo>
                  <a:cubicBezTo>
                    <a:pt x="0" y="242"/>
                    <a:pt x="0" y="242"/>
                    <a:pt x="886" y="242"/>
                  </a:cubicBezTo>
                  <a:close/>
                  <a:moveTo>
                    <a:pt x="755" y="195"/>
                  </a:moveTo>
                  <a:cubicBezTo>
                    <a:pt x="755" y="195"/>
                    <a:pt x="755" y="195"/>
                    <a:pt x="755" y="195"/>
                  </a:cubicBezTo>
                  <a:cubicBezTo>
                    <a:pt x="755" y="219"/>
                    <a:pt x="755" y="219"/>
                    <a:pt x="755" y="219"/>
                  </a:cubicBezTo>
                  <a:cubicBezTo>
                    <a:pt x="755" y="219"/>
                    <a:pt x="755" y="219"/>
                    <a:pt x="724" y="219"/>
                  </a:cubicBezTo>
                  <a:cubicBezTo>
                    <a:pt x="724" y="219"/>
                    <a:pt x="724" y="219"/>
                    <a:pt x="724" y="195"/>
                  </a:cubicBezTo>
                  <a:cubicBezTo>
                    <a:pt x="724" y="195"/>
                    <a:pt x="724" y="195"/>
                    <a:pt x="755" y="195"/>
                  </a:cubicBezTo>
                  <a:close/>
                  <a:moveTo>
                    <a:pt x="809" y="195"/>
                  </a:moveTo>
                  <a:cubicBezTo>
                    <a:pt x="809" y="195"/>
                    <a:pt x="809" y="195"/>
                    <a:pt x="809" y="195"/>
                  </a:cubicBezTo>
                  <a:cubicBezTo>
                    <a:pt x="809" y="219"/>
                    <a:pt x="809" y="219"/>
                    <a:pt x="809" y="219"/>
                  </a:cubicBezTo>
                  <a:cubicBezTo>
                    <a:pt x="809" y="219"/>
                    <a:pt x="809" y="219"/>
                    <a:pt x="778" y="219"/>
                  </a:cubicBezTo>
                  <a:cubicBezTo>
                    <a:pt x="778" y="219"/>
                    <a:pt x="778" y="219"/>
                    <a:pt x="778" y="195"/>
                  </a:cubicBezTo>
                  <a:cubicBezTo>
                    <a:pt x="778" y="195"/>
                    <a:pt x="778" y="195"/>
                    <a:pt x="809" y="195"/>
                  </a:cubicBezTo>
                  <a:close/>
                  <a:moveTo>
                    <a:pt x="862" y="195"/>
                  </a:moveTo>
                  <a:cubicBezTo>
                    <a:pt x="862" y="195"/>
                    <a:pt x="862" y="195"/>
                    <a:pt x="862" y="195"/>
                  </a:cubicBezTo>
                  <a:cubicBezTo>
                    <a:pt x="862" y="219"/>
                    <a:pt x="862" y="219"/>
                    <a:pt x="862" y="219"/>
                  </a:cubicBezTo>
                  <a:cubicBezTo>
                    <a:pt x="862" y="219"/>
                    <a:pt x="862" y="219"/>
                    <a:pt x="832" y="219"/>
                  </a:cubicBezTo>
                  <a:cubicBezTo>
                    <a:pt x="832" y="219"/>
                    <a:pt x="832" y="219"/>
                    <a:pt x="832" y="195"/>
                  </a:cubicBezTo>
                  <a:cubicBezTo>
                    <a:pt x="832" y="195"/>
                    <a:pt x="832" y="195"/>
                    <a:pt x="862" y="195"/>
                  </a:cubicBezTo>
                  <a:close/>
                  <a:moveTo>
                    <a:pt x="886" y="273"/>
                  </a:moveTo>
                  <a:cubicBezTo>
                    <a:pt x="886" y="273"/>
                    <a:pt x="886" y="273"/>
                    <a:pt x="886" y="273"/>
                  </a:cubicBezTo>
                  <a:cubicBezTo>
                    <a:pt x="0" y="273"/>
                    <a:pt x="0" y="273"/>
                    <a:pt x="0" y="273"/>
                  </a:cubicBezTo>
                  <a:cubicBezTo>
                    <a:pt x="0" y="273"/>
                    <a:pt x="0" y="273"/>
                    <a:pt x="0" y="852"/>
                  </a:cubicBezTo>
                  <a:cubicBezTo>
                    <a:pt x="0" y="852"/>
                    <a:pt x="0" y="852"/>
                    <a:pt x="886" y="852"/>
                  </a:cubicBezTo>
                  <a:cubicBezTo>
                    <a:pt x="886" y="852"/>
                    <a:pt x="886" y="852"/>
                    <a:pt x="886" y="273"/>
                  </a:cubicBezTo>
                  <a:close/>
                  <a:moveTo>
                    <a:pt x="832" y="327"/>
                  </a:moveTo>
                  <a:cubicBezTo>
                    <a:pt x="832" y="327"/>
                    <a:pt x="832" y="327"/>
                    <a:pt x="832" y="327"/>
                  </a:cubicBezTo>
                  <a:cubicBezTo>
                    <a:pt x="832" y="798"/>
                    <a:pt x="832" y="798"/>
                    <a:pt x="832" y="798"/>
                  </a:cubicBezTo>
                  <a:cubicBezTo>
                    <a:pt x="832" y="798"/>
                    <a:pt x="832" y="798"/>
                    <a:pt x="54" y="798"/>
                  </a:cubicBezTo>
                  <a:cubicBezTo>
                    <a:pt x="54" y="798"/>
                    <a:pt x="54" y="798"/>
                    <a:pt x="54" y="327"/>
                  </a:cubicBezTo>
                  <a:cubicBezTo>
                    <a:pt x="54" y="327"/>
                    <a:pt x="54" y="327"/>
                    <a:pt x="832" y="327"/>
                  </a:cubicBezTo>
                  <a:close/>
                  <a:moveTo>
                    <a:pt x="377" y="412"/>
                  </a:moveTo>
                  <a:cubicBezTo>
                    <a:pt x="377" y="412"/>
                    <a:pt x="377" y="412"/>
                    <a:pt x="377" y="412"/>
                  </a:cubicBezTo>
                  <a:cubicBezTo>
                    <a:pt x="377" y="412"/>
                    <a:pt x="377" y="412"/>
                    <a:pt x="377" y="558"/>
                  </a:cubicBezTo>
                  <a:cubicBezTo>
                    <a:pt x="377" y="558"/>
                    <a:pt x="377" y="558"/>
                    <a:pt x="416" y="558"/>
                  </a:cubicBezTo>
                  <a:cubicBezTo>
                    <a:pt x="416" y="558"/>
                    <a:pt x="416" y="558"/>
                    <a:pt x="416" y="412"/>
                  </a:cubicBezTo>
                  <a:cubicBezTo>
                    <a:pt x="416" y="412"/>
                    <a:pt x="416" y="412"/>
                    <a:pt x="377" y="412"/>
                  </a:cubicBezTo>
                  <a:close/>
                  <a:moveTo>
                    <a:pt x="231" y="435"/>
                  </a:moveTo>
                  <a:cubicBezTo>
                    <a:pt x="231" y="435"/>
                    <a:pt x="231" y="435"/>
                    <a:pt x="231" y="435"/>
                  </a:cubicBezTo>
                  <a:cubicBezTo>
                    <a:pt x="231" y="435"/>
                    <a:pt x="231" y="435"/>
                    <a:pt x="231" y="558"/>
                  </a:cubicBezTo>
                  <a:cubicBezTo>
                    <a:pt x="231" y="558"/>
                    <a:pt x="231" y="558"/>
                    <a:pt x="262" y="558"/>
                  </a:cubicBezTo>
                  <a:cubicBezTo>
                    <a:pt x="262" y="558"/>
                    <a:pt x="262" y="558"/>
                    <a:pt x="262" y="435"/>
                  </a:cubicBezTo>
                  <a:cubicBezTo>
                    <a:pt x="262" y="435"/>
                    <a:pt x="262" y="435"/>
                    <a:pt x="231" y="435"/>
                  </a:cubicBezTo>
                  <a:close/>
                  <a:moveTo>
                    <a:pt x="177" y="504"/>
                  </a:moveTo>
                  <a:cubicBezTo>
                    <a:pt x="177" y="504"/>
                    <a:pt x="177" y="504"/>
                    <a:pt x="177" y="504"/>
                  </a:cubicBezTo>
                  <a:cubicBezTo>
                    <a:pt x="177" y="504"/>
                    <a:pt x="177" y="504"/>
                    <a:pt x="177" y="558"/>
                  </a:cubicBezTo>
                  <a:cubicBezTo>
                    <a:pt x="177" y="558"/>
                    <a:pt x="177" y="558"/>
                    <a:pt x="216" y="558"/>
                  </a:cubicBezTo>
                  <a:cubicBezTo>
                    <a:pt x="216" y="558"/>
                    <a:pt x="216" y="558"/>
                    <a:pt x="216" y="504"/>
                  </a:cubicBezTo>
                  <a:cubicBezTo>
                    <a:pt x="216" y="504"/>
                    <a:pt x="216" y="504"/>
                    <a:pt x="177" y="504"/>
                  </a:cubicBezTo>
                  <a:close/>
                  <a:moveTo>
                    <a:pt x="277" y="458"/>
                  </a:moveTo>
                  <a:cubicBezTo>
                    <a:pt x="277" y="458"/>
                    <a:pt x="277" y="458"/>
                    <a:pt x="277" y="458"/>
                  </a:cubicBezTo>
                  <a:cubicBezTo>
                    <a:pt x="277" y="458"/>
                    <a:pt x="277" y="458"/>
                    <a:pt x="277" y="558"/>
                  </a:cubicBezTo>
                  <a:cubicBezTo>
                    <a:pt x="277" y="558"/>
                    <a:pt x="277" y="558"/>
                    <a:pt x="316" y="558"/>
                  </a:cubicBezTo>
                  <a:cubicBezTo>
                    <a:pt x="316" y="558"/>
                    <a:pt x="316" y="558"/>
                    <a:pt x="316" y="458"/>
                  </a:cubicBezTo>
                  <a:cubicBezTo>
                    <a:pt x="316" y="458"/>
                    <a:pt x="316" y="458"/>
                    <a:pt x="277" y="458"/>
                  </a:cubicBezTo>
                  <a:close/>
                  <a:moveTo>
                    <a:pt x="324" y="527"/>
                  </a:moveTo>
                  <a:cubicBezTo>
                    <a:pt x="324" y="527"/>
                    <a:pt x="324" y="527"/>
                    <a:pt x="324" y="527"/>
                  </a:cubicBezTo>
                  <a:cubicBezTo>
                    <a:pt x="324" y="527"/>
                    <a:pt x="324" y="527"/>
                    <a:pt x="324" y="558"/>
                  </a:cubicBezTo>
                  <a:cubicBezTo>
                    <a:pt x="324" y="558"/>
                    <a:pt x="324" y="558"/>
                    <a:pt x="362" y="558"/>
                  </a:cubicBezTo>
                  <a:cubicBezTo>
                    <a:pt x="362" y="558"/>
                    <a:pt x="362" y="558"/>
                    <a:pt x="362" y="527"/>
                  </a:cubicBezTo>
                  <a:cubicBezTo>
                    <a:pt x="362" y="527"/>
                    <a:pt x="362" y="527"/>
                    <a:pt x="324" y="527"/>
                  </a:cubicBezTo>
                  <a:close/>
                  <a:moveTo>
                    <a:pt x="585" y="682"/>
                  </a:moveTo>
                  <a:cubicBezTo>
                    <a:pt x="647" y="682"/>
                    <a:pt x="701" y="636"/>
                    <a:pt x="701" y="574"/>
                  </a:cubicBezTo>
                  <a:cubicBezTo>
                    <a:pt x="701" y="574"/>
                    <a:pt x="701" y="574"/>
                    <a:pt x="585" y="574"/>
                  </a:cubicBezTo>
                  <a:cubicBezTo>
                    <a:pt x="585" y="574"/>
                    <a:pt x="585" y="574"/>
                    <a:pt x="585" y="466"/>
                  </a:cubicBezTo>
                  <a:cubicBezTo>
                    <a:pt x="531" y="466"/>
                    <a:pt x="478" y="512"/>
                    <a:pt x="478" y="574"/>
                  </a:cubicBezTo>
                  <a:cubicBezTo>
                    <a:pt x="478" y="636"/>
                    <a:pt x="531" y="682"/>
                    <a:pt x="585" y="682"/>
                  </a:cubicBezTo>
                  <a:close/>
                  <a:moveTo>
                    <a:pt x="616" y="558"/>
                  </a:moveTo>
                  <a:cubicBezTo>
                    <a:pt x="724" y="558"/>
                    <a:pt x="724" y="558"/>
                    <a:pt x="724" y="558"/>
                  </a:cubicBezTo>
                  <a:cubicBezTo>
                    <a:pt x="724" y="497"/>
                    <a:pt x="678" y="443"/>
                    <a:pt x="616" y="443"/>
                  </a:cubicBezTo>
                  <a:cubicBezTo>
                    <a:pt x="616" y="558"/>
                    <a:pt x="616" y="558"/>
                    <a:pt x="616" y="558"/>
                  </a:cubicBezTo>
                  <a:close/>
                  <a:moveTo>
                    <a:pt x="401" y="612"/>
                  </a:moveTo>
                  <a:cubicBezTo>
                    <a:pt x="293" y="612"/>
                    <a:pt x="208" y="612"/>
                    <a:pt x="208" y="612"/>
                  </a:cubicBezTo>
                  <a:cubicBezTo>
                    <a:pt x="208" y="628"/>
                    <a:pt x="208" y="628"/>
                    <a:pt x="208" y="628"/>
                  </a:cubicBezTo>
                  <a:cubicBezTo>
                    <a:pt x="316" y="628"/>
                    <a:pt x="401" y="628"/>
                    <a:pt x="401" y="628"/>
                  </a:cubicBezTo>
                  <a:cubicBezTo>
                    <a:pt x="401" y="612"/>
                    <a:pt x="401" y="612"/>
                    <a:pt x="401" y="612"/>
                  </a:cubicBezTo>
                  <a:close/>
                  <a:moveTo>
                    <a:pt x="185" y="705"/>
                  </a:moveTo>
                  <a:cubicBezTo>
                    <a:pt x="193" y="705"/>
                    <a:pt x="193" y="697"/>
                    <a:pt x="193" y="697"/>
                  </a:cubicBezTo>
                  <a:cubicBezTo>
                    <a:pt x="193" y="690"/>
                    <a:pt x="193" y="682"/>
                    <a:pt x="185" y="682"/>
                  </a:cubicBezTo>
                  <a:cubicBezTo>
                    <a:pt x="185" y="682"/>
                    <a:pt x="177" y="690"/>
                    <a:pt x="177" y="697"/>
                  </a:cubicBezTo>
                  <a:cubicBezTo>
                    <a:pt x="185" y="705"/>
                    <a:pt x="185" y="705"/>
                    <a:pt x="185" y="705"/>
                  </a:cubicBezTo>
                  <a:close/>
                  <a:moveTo>
                    <a:pt x="185" y="666"/>
                  </a:moveTo>
                  <a:cubicBezTo>
                    <a:pt x="193" y="666"/>
                    <a:pt x="193" y="666"/>
                    <a:pt x="193" y="659"/>
                  </a:cubicBezTo>
                  <a:cubicBezTo>
                    <a:pt x="193" y="651"/>
                    <a:pt x="193" y="651"/>
                    <a:pt x="185" y="651"/>
                  </a:cubicBezTo>
                  <a:cubicBezTo>
                    <a:pt x="185" y="651"/>
                    <a:pt x="177" y="651"/>
                    <a:pt x="177" y="659"/>
                  </a:cubicBezTo>
                  <a:cubicBezTo>
                    <a:pt x="177" y="666"/>
                    <a:pt x="185" y="666"/>
                    <a:pt x="185" y="666"/>
                  </a:cubicBezTo>
                  <a:close/>
                  <a:moveTo>
                    <a:pt x="185" y="628"/>
                  </a:moveTo>
                  <a:cubicBezTo>
                    <a:pt x="193" y="628"/>
                    <a:pt x="193" y="628"/>
                    <a:pt x="193" y="620"/>
                  </a:cubicBezTo>
                  <a:cubicBezTo>
                    <a:pt x="193" y="612"/>
                    <a:pt x="193" y="612"/>
                    <a:pt x="185" y="612"/>
                  </a:cubicBezTo>
                  <a:cubicBezTo>
                    <a:pt x="185" y="612"/>
                    <a:pt x="177" y="612"/>
                    <a:pt x="177" y="620"/>
                  </a:cubicBezTo>
                  <a:cubicBezTo>
                    <a:pt x="177" y="628"/>
                    <a:pt x="185" y="628"/>
                    <a:pt x="185" y="628"/>
                  </a:cubicBezTo>
                  <a:close/>
                  <a:moveTo>
                    <a:pt x="385" y="705"/>
                  </a:moveTo>
                  <a:cubicBezTo>
                    <a:pt x="385" y="705"/>
                    <a:pt x="385" y="705"/>
                    <a:pt x="385" y="682"/>
                  </a:cubicBezTo>
                  <a:cubicBezTo>
                    <a:pt x="385" y="682"/>
                    <a:pt x="301" y="682"/>
                    <a:pt x="208" y="682"/>
                  </a:cubicBezTo>
                  <a:cubicBezTo>
                    <a:pt x="208" y="682"/>
                    <a:pt x="208" y="682"/>
                    <a:pt x="208" y="705"/>
                  </a:cubicBezTo>
                  <a:cubicBezTo>
                    <a:pt x="208" y="705"/>
                    <a:pt x="293" y="705"/>
                    <a:pt x="385" y="705"/>
                  </a:cubicBezTo>
                  <a:close/>
                  <a:moveTo>
                    <a:pt x="416" y="666"/>
                  </a:moveTo>
                  <a:cubicBezTo>
                    <a:pt x="416" y="651"/>
                    <a:pt x="416" y="651"/>
                    <a:pt x="416" y="651"/>
                  </a:cubicBezTo>
                  <a:cubicBezTo>
                    <a:pt x="293" y="651"/>
                    <a:pt x="208" y="651"/>
                    <a:pt x="208" y="651"/>
                  </a:cubicBezTo>
                  <a:cubicBezTo>
                    <a:pt x="208" y="666"/>
                    <a:pt x="208" y="666"/>
                    <a:pt x="208" y="666"/>
                  </a:cubicBezTo>
                  <a:cubicBezTo>
                    <a:pt x="331" y="666"/>
                    <a:pt x="416" y="666"/>
                    <a:pt x="416" y="6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9" name="Group 18"/>
          <p:cNvGrpSpPr/>
          <p:nvPr/>
        </p:nvGrpSpPr>
        <p:grpSpPr>
          <a:xfrm>
            <a:off x="276225" y="3945208"/>
            <a:ext cx="11887200" cy="2286000"/>
            <a:chOff x="276225" y="3945208"/>
            <a:chExt cx="11887200" cy="2286000"/>
          </a:xfrm>
        </p:grpSpPr>
        <p:sp>
          <p:nvSpPr>
            <p:cNvPr id="38" name="Rectangle 37"/>
            <p:cNvSpPr/>
            <p:nvPr/>
          </p:nvSpPr>
          <p:spPr bwMode="auto">
            <a:xfrm>
              <a:off x="276225" y="3945208"/>
              <a:ext cx="11887200" cy="2286000"/>
            </a:xfrm>
            <a:prstGeom prst="rect">
              <a:avLst/>
            </a:prstGeom>
            <a:solidFill>
              <a:schemeClr val="bg1">
                <a:lumMod val="95000"/>
              </a:schemeClr>
            </a:solidFill>
            <a:ln w="635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3200" b="0" i="0" u="none" strike="noStrike" kern="0" cap="none" spc="-70" normalizeH="0" baseline="0" noProof="0" dirty="0">
                  <a:ln>
                    <a:noFill/>
                  </a:ln>
                  <a:gradFill>
                    <a:gsLst>
                      <a:gs pos="40594">
                        <a:schemeClr val="accent2"/>
                      </a:gs>
                      <a:gs pos="55000">
                        <a:schemeClr val="accent2"/>
                      </a:gs>
                    </a:gsLst>
                    <a:lin ang="5400000" scaled="0"/>
                  </a:gradFill>
                  <a:effectLst/>
                  <a:uLnTx/>
                  <a:uFillTx/>
                  <a:latin typeface="+mj-lt"/>
                </a:rPr>
                <a:t>Hyper-V container</a:t>
              </a:r>
            </a:p>
          </p:txBody>
        </p:sp>
        <p:sp>
          <p:nvSpPr>
            <p:cNvPr id="80" name="Rectangle 79"/>
            <p:cNvSpPr/>
            <p:nvPr/>
          </p:nvSpPr>
          <p:spPr bwMode="auto">
            <a:xfrm>
              <a:off x="459105" y="4676728"/>
              <a:ext cx="1591056" cy="1371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87129">
                        <a:schemeClr val="bg1"/>
                      </a:gs>
                      <a:gs pos="68000">
                        <a:schemeClr val="bg1"/>
                      </a:gs>
                    </a:gsLst>
                    <a:lin ang="5400000" scaled="0"/>
                  </a:gradFill>
                  <a:effectLst/>
                  <a:uLnTx/>
                  <a:uFillTx/>
                  <a:latin typeface="+mj-lt"/>
                  <a:ea typeface="MS PGothic" pitchFamily="34" charset="-128"/>
                </a:rPr>
                <a:t>Shared hosting</a:t>
              </a:r>
            </a:p>
          </p:txBody>
        </p:sp>
        <p:sp>
          <p:nvSpPr>
            <p:cNvPr id="81" name="Rectangle 80"/>
            <p:cNvSpPr/>
            <p:nvPr/>
          </p:nvSpPr>
          <p:spPr bwMode="auto">
            <a:xfrm>
              <a:off x="2114169" y="4676728"/>
              <a:ext cx="1591056" cy="1371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87129">
                        <a:schemeClr val="bg1"/>
                      </a:gs>
                      <a:gs pos="68000">
                        <a:schemeClr val="bg1"/>
                      </a:gs>
                    </a:gsLst>
                    <a:lin ang="5400000" scaled="0"/>
                  </a:gradFill>
                  <a:effectLst/>
                  <a:uLnTx/>
                  <a:uFillTx/>
                  <a:latin typeface="+mj-lt"/>
                  <a:ea typeface="MS PGothic" pitchFamily="34" charset="-128"/>
                </a:rPr>
                <a:t>Regulated workloads</a:t>
              </a:r>
            </a:p>
          </p:txBody>
        </p:sp>
        <p:sp>
          <p:nvSpPr>
            <p:cNvPr id="82" name="Rectangle 81"/>
            <p:cNvSpPr/>
            <p:nvPr/>
          </p:nvSpPr>
          <p:spPr bwMode="auto">
            <a:xfrm>
              <a:off x="3769233" y="4676728"/>
              <a:ext cx="1591056"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Highly automated</a:t>
              </a:r>
            </a:p>
          </p:txBody>
        </p:sp>
        <p:sp>
          <p:nvSpPr>
            <p:cNvPr id="83" name="Rectangle 82"/>
            <p:cNvSpPr/>
            <p:nvPr/>
          </p:nvSpPr>
          <p:spPr bwMode="auto">
            <a:xfrm>
              <a:off x="5424297" y="4676728"/>
              <a:ext cx="1591056"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Secure</a:t>
              </a:r>
            </a:p>
          </p:txBody>
        </p:sp>
        <p:sp>
          <p:nvSpPr>
            <p:cNvPr id="84" name="Rectangle 83"/>
            <p:cNvSpPr/>
            <p:nvPr/>
          </p:nvSpPr>
          <p:spPr bwMode="auto">
            <a:xfrm>
              <a:off x="7079361" y="4676728"/>
              <a:ext cx="1591056"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Scalable </a:t>
              </a:r>
              <a:b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b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and elastic</a:t>
              </a:r>
            </a:p>
          </p:txBody>
        </p:sp>
        <p:sp>
          <p:nvSpPr>
            <p:cNvPr id="85" name="Rectangle 84"/>
            <p:cNvSpPr/>
            <p:nvPr/>
          </p:nvSpPr>
          <p:spPr bwMode="auto">
            <a:xfrm>
              <a:off x="8734425" y="4676728"/>
              <a:ext cx="1591056" cy="137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3960">
                        <a:schemeClr val="tx1"/>
                      </a:gs>
                      <a:gs pos="40594">
                        <a:schemeClr val="tx1"/>
                      </a:gs>
                    </a:gsLst>
                    <a:lin ang="5400000" scaled="0"/>
                  </a:gradFill>
                  <a:effectLst/>
                  <a:uLnTx/>
                  <a:uFillTx/>
                  <a:latin typeface="+mj-lt"/>
                  <a:ea typeface="MS PGothic" pitchFamily="34" charset="-128"/>
                </a:rPr>
                <a:t>Efficient</a:t>
              </a:r>
            </a:p>
          </p:txBody>
        </p:sp>
        <p:sp>
          <p:nvSpPr>
            <p:cNvPr id="87" name="Rectangle 86"/>
            <p:cNvSpPr/>
            <p:nvPr/>
          </p:nvSpPr>
          <p:spPr bwMode="auto">
            <a:xfrm>
              <a:off x="10389489" y="4676728"/>
              <a:ext cx="1591056" cy="1371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87129">
                        <a:schemeClr val="bg1"/>
                      </a:gs>
                      <a:gs pos="68000">
                        <a:schemeClr val="bg1"/>
                      </a:gs>
                    </a:gsLst>
                    <a:lin ang="5400000" scaled="0"/>
                  </a:gradFill>
                  <a:effectLst/>
                  <a:uLnTx/>
                  <a:uFillTx/>
                  <a:latin typeface="+mj-lt"/>
                  <a:ea typeface="MS PGothic" pitchFamily="34" charset="-128"/>
                </a:rPr>
                <a:t>Public</a:t>
              </a:r>
            </a:p>
            <a:p>
              <a:pPr marL="0" marR="0" lvl="0" indent="0" defTabSz="932563"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87129">
                        <a:schemeClr val="bg1"/>
                      </a:gs>
                      <a:gs pos="68000">
                        <a:schemeClr val="bg1"/>
                      </a:gs>
                    </a:gsLst>
                    <a:lin ang="5400000" scaled="0"/>
                  </a:gradFill>
                  <a:effectLst/>
                  <a:uLnTx/>
                  <a:uFillTx/>
                  <a:latin typeface="+mj-lt"/>
                  <a:ea typeface="MS PGothic" pitchFamily="34" charset="-128"/>
                </a:rPr>
                <a:t>multi-tenancy</a:t>
              </a:r>
            </a:p>
          </p:txBody>
        </p:sp>
        <p:sp>
          <p:nvSpPr>
            <p:cNvPr id="89" name="Freeform 6"/>
            <p:cNvSpPr>
              <a:spLocks noChangeAspect="1" noEditPoints="1"/>
            </p:cNvSpPr>
            <p:nvPr/>
          </p:nvSpPr>
          <p:spPr bwMode="auto">
            <a:xfrm>
              <a:off x="3957915" y="5547297"/>
              <a:ext cx="392046" cy="326863"/>
            </a:xfrm>
            <a:custGeom>
              <a:avLst/>
              <a:gdLst>
                <a:gd name="T0" fmla="*/ 173 w 349"/>
                <a:gd name="T1" fmla="*/ 256 h 291"/>
                <a:gd name="T2" fmla="*/ 160 w 349"/>
                <a:gd name="T3" fmla="*/ 255 h 291"/>
                <a:gd name="T4" fmla="*/ 149 w 349"/>
                <a:gd name="T5" fmla="*/ 253 h 291"/>
                <a:gd name="T6" fmla="*/ 139 w 349"/>
                <a:gd name="T7" fmla="*/ 250 h 291"/>
                <a:gd name="T8" fmla="*/ 130 w 349"/>
                <a:gd name="T9" fmla="*/ 247 h 291"/>
                <a:gd name="T10" fmla="*/ 121 w 349"/>
                <a:gd name="T11" fmla="*/ 243 h 291"/>
                <a:gd name="T12" fmla="*/ 96 w 349"/>
                <a:gd name="T13" fmla="*/ 223 h 291"/>
                <a:gd name="T14" fmla="*/ 88 w 349"/>
                <a:gd name="T15" fmla="*/ 214 h 291"/>
                <a:gd name="T16" fmla="*/ 93 w 349"/>
                <a:gd name="T17" fmla="*/ 146 h 291"/>
                <a:gd name="T18" fmla="*/ 0 w 349"/>
                <a:gd name="T19" fmla="*/ 146 h 291"/>
                <a:gd name="T20" fmla="*/ 54 w 349"/>
                <a:gd name="T21" fmla="*/ 228 h 291"/>
                <a:gd name="T22" fmla="*/ 60 w 349"/>
                <a:gd name="T23" fmla="*/ 236 h 291"/>
                <a:gd name="T24" fmla="*/ 71 w 349"/>
                <a:gd name="T25" fmla="*/ 248 h 291"/>
                <a:gd name="T26" fmla="*/ 104 w 349"/>
                <a:gd name="T27" fmla="*/ 273 h 291"/>
                <a:gd name="T28" fmla="*/ 116 w 349"/>
                <a:gd name="T29" fmla="*/ 279 h 291"/>
                <a:gd name="T30" fmla="*/ 128 w 349"/>
                <a:gd name="T31" fmla="*/ 283 h 291"/>
                <a:gd name="T32" fmla="*/ 141 w 349"/>
                <a:gd name="T33" fmla="*/ 287 h 291"/>
                <a:gd name="T34" fmla="*/ 149 w 349"/>
                <a:gd name="T35" fmla="*/ 289 h 291"/>
                <a:gd name="T36" fmla="*/ 160 w 349"/>
                <a:gd name="T37" fmla="*/ 290 h 291"/>
                <a:gd name="T38" fmla="*/ 258 w 349"/>
                <a:gd name="T39" fmla="*/ 265 h 291"/>
                <a:gd name="T40" fmla="*/ 237 w 349"/>
                <a:gd name="T41" fmla="*/ 236 h 291"/>
                <a:gd name="T42" fmla="*/ 294 w 349"/>
                <a:gd name="T43" fmla="*/ 63 h 291"/>
                <a:gd name="T44" fmla="*/ 287 w 349"/>
                <a:gd name="T45" fmla="*/ 54 h 291"/>
                <a:gd name="T46" fmla="*/ 232 w 349"/>
                <a:gd name="T47" fmla="*/ 12 h 291"/>
                <a:gd name="T48" fmla="*/ 220 w 349"/>
                <a:gd name="T49" fmla="*/ 8 h 291"/>
                <a:gd name="T50" fmla="*/ 207 w 349"/>
                <a:gd name="T51" fmla="*/ 4 h 291"/>
                <a:gd name="T52" fmla="*/ 199 w 349"/>
                <a:gd name="T53" fmla="*/ 2 h 291"/>
                <a:gd name="T54" fmla="*/ 188 w 349"/>
                <a:gd name="T55" fmla="*/ 1 h 291"/>
                <a:gd name="T56" fmla="*/ 174 w 349"/>
                <a:gd name="T57" fmla="*/ 0 h 291"/>
                <a:gd name="T58" fmla="*/ 91 w 349"/>
                <a:gd name="T59" fmla="*/ 27 h 291"/>
                <a:gd name="T60" fmla="*/ 111 w 349"/>
                <a:gd name="T61" fmla="*/ 55 h 291"/>
                <a:gd name="T62" fmla="*/ 185 w 349"/>
                <a:gd name="T63" fmla="*/ 36 h 291"/>
                <a:gd name="T64" fmla="*/ 195 w 349"/>
                <a:gd name="T65" fmla="*/ 37 h 291"/>
                <a:gd name="T66" fmla="*/ 206 w 349"/>
                <a:gd name="T67" fmla="*/ 40 h 291"/>
                <a:gd name="T68" fmla="*/ 217 w 349"/>
                <a:gd name="T69" fmla="*/ 44 h 291"/>
                <a:gd name="T70" fmla="*/ 259 w 349"/>
                <a:gd name="T71" fmla="*/ 75 h 291"/>
                <a:gd name="T72" fmla="*/ 285 w 349"/>
                <a:gd name="T73" fmla="*/ 146 h 291"/>
                <a:gd name="T74" fmla="*/ 302 w 349"/>
                <a:gd name="T75" fmla="*/ 215 h 291"/>
                <a:gd name="T76" fmla="*/ 320 w 349"/>
                <a:gd name="T77"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9" h="291">
                  <a:moveTo>
                    <a:pt x="237" y="236"/>
                  </a:moveTo>
                  <a:cubicBezTo>
                    <a:pt x="218" y="250"/>
                    <a:pt x="196" y="256"/>
                    <a:pt x="173" y="256"/>
                  </a:cubicBezTo>
                  <a:cubicBezTo>
                    <a:pt x="170" y="256"/>
                    <a:pt x="167" y="256"/>
                    <a:pt x="164" y="256"/>
                  </a:cubicBezTo>
                  <a:cubicBezTo>
                    <a:pt x="163" y="255"/>
                    <a:pt x="161" y="255"/>
                    <a:pt x="160" y="255"/>
                  </a:cubicBezTo>
                  <a:cubicBezTo>
                    <a:pt x="158" y="255"/>
                    <a:pt x="155" y="254"/>
                    <a:pt x="153" y="254"/>
                  </a:cubicBezTo>
                  <a:cubicBezTo>
                    <a:pt x="152" y="254"/>
                    <a:pt x="150" y="253"/>
                    <a:pt x="149" y="253"/>
                  </a:cubicBezTo>
                  <a:cubicBezTo>
                    <a:pt x="147" y="253"/>
                    <a:pt x="144" y="252"/>
                    <a:pt x="142" y="251"/>
                  </a:cubicBezTo>
                  <a:cubicBezTo>
                    <a:pt x="141" y="251"/>
                    <a:pt x="140" y="251"/>
                    <a:pt x="139" y="250"/>
                  </a:cubicBezTo>
                  <a:cubicBezTo>
                    <a:pt x="137" y="249"/>
                    <a:pt x="134" y="249"/>
                    <a:pt x="132" y="248"/>
                  </a:cubicBezTo>
                  <a:cubicBezTo>
                    <a:pt x="131" y="247"/>
                    <a:pt x="131" y="247"/>
                    <a:pt x="130" y="247"/>
                  </a:cubicBezTo>
                  <a:cubicBezTo>
                    <a:pt x="127" y="246"/>
                    <a:pt x="124" y="244"/>
                    <a:pt x="122" y="243"/>
                  </a:cubicBezTo>
                  <a:cubicBezTo>
                    <a:pt x="121" y="243"/>
                    <a:pt x="121" y="243"/>
                    <a:pt x="121" y="243"/>
                  </a:cubicBezTo>
                  <a:cubicBezTo>
                    <a:pt x="112" y="237"/>
                    <a:pt x="103" y="231"/>
                    <a:pt x="96" y="224"/>
                  </a:cubicBezTo>
                  <a:cubicBezTo>
                    <a:pt x="96" y="224"/>
                    <a:pt x="96" y="223"/>
                    <a:pt x="96" y="223"/>
                  </a:cubicBezTo>
                  <a:cubicBezTo>
                    <a:pt x="93" y="221"/>
                    <a:pt x="91" y="219"/>
                    <a:pt x="89" y="216"/>
                  </a:cubicBezTo>
                  <a:cubicBezTo>
                    <a:pt x="89" y="216"/>
                    <a:pt x="88" y="215"/>
                    <a:pt x="88" y="214"/>
                  </a:cubicBezTo>
                  <a:cubicBezTo>
                    <a:pt x="73" y="196"/>
                    <a:pt x="64" y="172"/>
                    <a:pt x="64" y="146"/>
                  </a:cubicBezTo>
                  <a:cubicBezTo>
                    <a:pt x="93" y="146"/>
                    <a:pt x="93" y="146"/>
                    <a:pt x="93" y="146"/>
                  </a:cubicBezTo>
                  <a:cubicBezTo>
                    <a:pt x="46" y="76"/>
                    <a:pt x="46" y="76"/>
                    <a:pt x="46" y="76"/>
                  </a:cubicBezTo>
                  <a:cubicBezTo>
                    <a:pt x="0" y="146"/>
                    <a:pt x="0" y="146"/>
                    <a:pt x="0" y="146"/>
                  </a:cubicBezTo>
                  <a:cubicBezTo>
                    <a:pt x="29" y="146"/>
                    <a:pt x="29" y="146"/>
                    <a:pt x="29" y="146"/>
                  </a:cubicBezTo>
                  <a:cubicBezTo>
                    <a:pt x="29" y="176"/>
                    <a:pt x="38" y="205"/>
                    <a:pt x="54" y="228"/>
                  </a:cubicBezTo>
                  <a:cubicBezTo>
                    <a:pt x="55" y="228"/>
                    <a:pt x="55" y="229"/>
                    <a:pt x="55" y="229"/>
                  </a:cubicBezTo>
                  <a:cubicBezTo>
                    <a:pt x="57" y="231"/>
                    <a:pt x="59" y="234"/>
                    <a:pt x="60" y="236"/>
                  </a:cubicBezTo>
                  <a:cubicBezTo>
                    <a:pt x="61" y="237"/>
                    <a:pt x="62" y="238"/>
                    <a:pt x="62" y="238"/>
                  </a:cubicBezTo>
                  <a:cubicBezTo>
                    <a:pt x="65" y="242"/>
                    <a:pt x="68" y="245"/>
                    <a:pt x="71" y="248"/>
                  </a:cubicBezTo>
                  <a:cubicBezTo>
                    <a:pt x="71" y="248"/>
                    <a:pt x="71" y="248"/>
                    <a:pt x="72" y="249"/>
                  </a:cubicBezTo>
                  <a:cubicBezTo>
                    <a:pt x="81" y="258"/>
                    <a:pt x="92" y="266"/>
                    <a:pt x="104" y="273"/>
                  </a:cubicBezTo>
                  <a:cubicBezTo>
                    <a:pt x="104" y="273"/>
                    <a:pt x="105" y="273"/>
                    <a:pt x="105" y="274"/>
                  </a:cubicBezTo>
                  <a:cubicBezTo>
                    <a:pt x="109" y="275"/>
                    <a:pt x="112" y="277"/>
                    <a:pt x="116" y="279"/>
                  </a:cubicBezTo>
                  <a:cubicBezTo>
                    <a:pt x="117" y="279"/>
                    <a:pt x="117" y="279"/>
                    <a:pt x="118" y="280"/>
                  </a:cubicBezTo>
                  <a:cubicBezTo>
                    <a:pt x="121" y="281"/>
                    <a:pt x="125" y="282"/>
                    <a:pt x="128" y="283"/>
                  </a:cubicBezTo>
                  <a:cubicBezTo>
                    <a:pt x="129" y="284"/>
                    <a:pt x="131" y="284"/>
                    <a:pt x="132" y="285"/>
                  </a:cubicBezTo>
                  <a:cubicBezTo>
                    <a:pt x="135" y="286"/>
                    <a:pt x="138" y="286"/>
                    <a:pt x="141" y="287"/>
                  </a:cubicBezTo>
                  <a:cubicBezTo>
                    <a:pt x="143" y="287"/>
                    <a:pt x="145" y="288"/>
                    <a:pt x="146" y="288"/>
                  </a:cubicBezTo>
                  <a:cubicBezTo>
                    <a:pt x="147" y="288"/>
                    <a:pt x="148" y="289"/>
                    <a:pt x="149" y="289"/>
                  </a:cubicBezTo>
                  <a:cubicBezTo>
                    <a:pt x="152" y="289"/>
                    <a:pt x="154" y="290"/>
                    <a:pt x="157" y="290"/>
                  </a:cubicBezTo>
                  <a:cubicBezTo>
                    <a:pt x="158" y="290"/>
                    <a:pt x="159" y="290"/>
                    <a:pt x="160" y="290"/>
                  </a:cubicBezTo>
                  <a:cubicBezTo>
                    <a:pt x="165" y="291"/>
                    <a:pt x="170" y="291"/>
                    <a:pt x="174" y="291"/>
                  </a:cubicBezTo>
                  <a:cubicBezTo>
                    <a:pt x="204" y="291"/>
                    <a:pt x="233" y="282"/>
                    <a:pt x="258" y="265"/>
                  </a:cubicBezTo>
                  <a:cubicBezTo>
                    <a:pt x="265" y="259"/>
                    <a:pt x="267" y="248"/>
                    <a:pt x="262" y="240"/>
                  </a:cubicBezTo>
                  <a:cubicBezTo>
                    <a:pt x="256" y="232"/>
                    <a:pt x="245" y="231"/>
                    <a:pt x="237" y="236"/>
                  </a:cubicBezTo>
                  <a:close/>
                  <a:moveTo>
                    <a:pt x="320" y="146"/>
                  </a:moveTo>
                  <a:cubicBezTo>
                    <a:pt x="319" y="115"/>
                    <a:pt x="310" y="87"/>
                    <a:pt x="294" y="63"/>
                  </a:cubicBezTo>
                  <a:cubicBezTo>
                    <a:pt x="294" y="63"/>
                    <a:pt x="293" y="63"/>
                    <a:pt x="293" y="62"/>
                  </a:cubicBezTo>
                  <a:cubicBezTo>
                    <a:pt x="291" y="59"/>
                    <a:pt x="289" y="57"/>
                    <a:pt x="287" y="54"/>
                  </a:cubicBezTo>
                  <a:cubicBezTo>
                    <a:pt x="287" y="54"/>
                    <a:pt x="286" y="53"/>
                    <a:pt x="286" y="53"/>
                  </a:cubicBezTo>
                  <a:cubicBezTo>
                    <a:pt x="271" y="35"/>
                    <a:pt x="253" y="21"/>
                    <a:pt x="232" y="12"/>
                  </a:cubicBezTo>
                  <a:cubicBezTo>
                    <a:pt x="231" y="12"/>
                    <a:pt x="231" y="12"/>
                    <a:pt x="230" y="11"/>
                  </a:cubicBezTo>
                  <a:cubicBezTo>
                    <a:pt x="227" y="10"/>
                    <a:pt x="223" y="9"/>
                    <a:pt x="220" y="8"/>
                  </a:cubicBezTo>
                  <a:cubicBezTo>
                    <a:pt x="219" y="7"/>
                    <a:pt x="217" y="7"/>
                    <a:pt x="216" y="6"/>
                  </a:cubicBezTo>
                  <a:cubicBezTo>
                    <a:pt x="213" y="6"/>
                    <a:pt x="210" y="5"/>
                    <a:pt x="207" y="4"/>
                  </a:cubicBezTo>
                  <a:cubicBezTo>
                    <a:pt x="205" y="4"/>
                    <a:pt x="204" y="3"/>
                    <a:pt x="202" y="3"/>
                  </a:cubicBezTo>
                  <a:cubicBezTo>
                    <a:pt x="201" y="3"/>
                    <a:pt x="200" y="3"/>
                    <a:pt x="199" y="2"/>
                  </a:cubicBezTo>
                  <a:cubicBezTo>
                    <a:pt x="197" y="2"/>
                    <a:pt x="195" y="2"/>
                    <a:pt x="192" y="2"/>
                  </a:cubicBezTo>
                  <a:cubicBezTo>
                    <a:pt x="191" y="1"/>
                    <a:pt x="189" y="1"/>
                    <a:pt x="188" y="1"/>
                  </a:cubicBezTo>
                  <a:cubicBezTo>
                    <a:pt x="184" y="1"/>
                    <a:pt x="180" y="0"/>
                    <a:pt x="176" y="0"/>
                  </a:cubicBezTo>
                  <a:cubicBezTo>
                    <a:pt x="175" y="0"/>
                    <a:pt x="175" y="0"/>
                    <a:pt x="174" y="0"/>
                  </a:cubicBezTo>
                  <a:cubicBezTo>
                    <a:pt x="174" y="0"/>
                    <a:pt x="174" y="0"/>
                    <a:pt x="174" y="0"/>
                  </a:cubicBezTo>
                  <a:cubicBezTo>
                    <a:pt x="144" y="0"/>
                    <a:pt x="115" y="9"/>
                    <a:pt x="91" y="27"/>
                  </a:cubicBezTo>
                  <a:cubicBezTo>
                    <a:pt x="83" y="32"/>
                    <a:pt x="81" y="43"/>
                    <a:pt x="86" y="51"/>
                  </a:cubicBezTo>
                  <a:cubicBezTo>
                    <a:pt x="92" y="59"/>
                    <a:pt x="103" y="61"/>
                    <a:pt x="111" y="55"/>
                  </a:cubicBezTo>
                  <a:cubicBezTo>
                    <a:pt x="130" y="42"/>
                    <a:pt x="152" y="35"/>
                    <a:pt x="175" y="35"/>
                  </a:cubicBezTo>
                  <a:cubicBezTo>
                    <a:pt x="178" y="35"/>
                    <a:pt x="181" y="35"/>
                    <a:pt x="185" y="36"/>
                  </a:cubicBezTo>
                  <a:cubicBezTo>
                    <a:pt x="186" y="36"/>
                    <a:pt x="187" y="36"/>
                    <a:pt x="188" y="36"/>
                  </a:cubicBezTo>
                  <a:cubicBezTo>
                    <a:pt x="190" y="36"/>
                    <a:pt x="193" y="37"/>
                    <a:pt x="195" y="37"/>
                  </a:cubicBezTo>
                  <a:cubicBezTo>
                    <a:pt x="196" y="37"/>
                    <a:pt x="198" y="38"/>
                    <a:pt x="199" y="38"/>
                  </a:cubicBezTo>
                  <a:cubicBezTo>
                    <a:pt x="201" y="39"/>
                    <a:pt x="204" y="39"/>
                    <a:pt x="206" y="40"/>
                  </a:cubicBezTo>
                  <a:cubicBezTo>
                    <a:pt x="207" y="40"/>
                    <a:pt x="208" y="40"/>
                    <a:pt x="209" y="41"/>
                  </a:cubicBezTo>
                  <a:cubicBezTo>
                    <a:pt x="211" y="42"/>
                    <a:pt x="214" y="43"/>
                    <a:pt x="217" y="44"/>
                  </a:cubicBezTo>
                  <a:cubicBezTo>
                    <a:pt x="217" y="44"/>
                    <a:pt x="217" y="44"/>
                    <a:pt x="218" y="44"/>
                  </a:cubicBezTo>
                  <a:cubicBezTo>
                    <a:pt x="234" y="51"/>
                    <a:pt x="248" y="62"/>
                    <a:pt x="259" y="75"/>
                  </a:cubicBezTo>
                  <a:cubicBezTo>
                    <a:pt x="259" y="75"/>
                    <a:pt x="259" y="76"/>
                    <a:pt x="259" y="76"/>
                  </a:cubicBezTo>
                  <a:cubicBezTo>
                    <a:pt x="275" y="95"/>
                    <a:pt x="285" y="119"/>
                    <a:pt x="285" y="146"/>
                  </a:cubicBezTo>
                  <a:cubicBezTo>
                    <a:pt x="255" y="146"/>
                    <a:pt x="255" y="146"/>
                    <a:pt x="255" y="146"/>
                  </a:cubicBezTo>
                  <a:cubicBezTo>
                    <a:pt x="302" y="215"/>
                    <a:pt x="302" y="215"/>
                    <a:pt x="302" y="215"/>
                  </a:cubicBezTo>
                  <a:cubicBezTo>
                    <a:pt x="349" y="146"/>
                    <a:pt x="349" y="146"/>
                    <a:pt x="349" y="146"/>
                  </a:cubicBezTo>
                  <a:lnTo>
                    <a:pt x="320" y="146"/>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464"/>
            <p:cNvSpPr>
              <a:spLocks noChangeAspect="1"/>
            </p:cNvSpPr>
            <p:nvPr/>
          </p:nvSpPr>
          <p:spPr bwMode="auto">
            <a:xfrm>
              <a:off x="5612979" y="5582536"/>
              <a:ext cx="302102" cy="291624"/>
            </a:xfrm>
            <a:custGeom>
              <a:avLst/>
              <a:gdLst>
                <a:gd name="T0" fmla="*/ 73 w 73"/>
                <a:gd name="T1" fmla="*/ 0 h 71"/>
                <a:gd name="T2" fmla="*/ 65 w 73"/>
                <a:gd name="T3" fmla="*/ 0 h 71"/>
                <a:gd name="T4" fmla="*/ 43 w 73"/>
                <a:gd name="T5" fmla="*/ 0 h 71"/>
                <a:gd name="T6" fmla="*/ 29 w 73"/>
                <a:gd name="T7" fmla="*/ 0 h 71"/>
                <a:gd name="T8" fmla="*/ 6 w 73"/>
                <a:gd name="T9" fmla="*/ 0 h 71"/>
                <a:gd name="T10" fmla="*/ 0 w 73"/>
                <a:gd name="T11" fmla="*/ 0 h 71"/>
                <a:gd name="T12" fmla="*/ 0 w 73"/>
                <a:gd name="T13" fmla="*/ 35 h 71"/>
                <a:gd name="T14" fmla="*/ 36 w 73"/>
                <a:gd name="T15" fmla="*/ 71 h 71"/>
                <a:gd name="T16" fmla="*/ 73 w 73"/>
                <a:gd name="T17" fmla="*/ 35 h 71"/>
                <a:gd name="T18" fmla="*/ 73 w 73"/>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1">
                  <a:moveTo>
                    <a:pt x="73" y="0"/>
                  </a:moveTo>
                  <a:cubicBezTo>
                    <a:pt x="65" y="0"/>
                    <a:pt x="65" y="0"/>
                    <a:pt x="65" y="0"/>
                  </a:cubicBezTo>
                  <a:cubicBezTo>
                    <a:pt x="59" y="4"/>
                    <a:pt x="50" y="4"/>
                    <a:pt x="43" y="0"/>
                  </a:cubicBezTo>
                  <a:cubicBezTo>
                    <a:pt x="29" y="0"/>
                    <a:pt x="29" y="0"/>
                    <a:pt x="29" y="0"/>
                  </a:cubicBezTo>
                  <a:cubicBezTo>
                    <a:pt x="22" y="4"/>
                    <a:pt x="13" y="4"/>
                    <a:pt x="6" y="0"/>
                  </a:cubicBezTo>
                  <a:cubicBezTo>
                    <a:pt x="0" y="0"/>
                    <a:pt x="0" y="0"/>
                    <a:pt x="0" y="0"/>
                  </a:cubicBezTo>
                  <a:cubicBezTo>
                    <a:pt x="0" y="12"/>
                    <a:pt x="0" y="24"/>
                    <a:pt x="0" y="35"/>
                  </a:cubicBezTo>
                  <a:cubicBezTo>
                    <a:pt x="5" y="51"/>
                    <a:pt x="17" y="62"/>
                    <a:pt x="36" y="71"/>
                  </a:cubicBezTo>
                  <a:cubicBezTo>
                    <a:pt x="55" y="62"/>
                    <a:pt x="67" y="51"/>
                    <a:pt x="73" y="35"/>
                  </a:cubicBezTo>
                  <a:cubicBezTo>
                    <a:pt x="73" y="24"/>
                    <a:pt x="73" y="12"/>
                    <a:pt x="73" y="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94"/>
            <p:cNvSpPr>
              <a:spLocks noChangeAspect="1"/>
            </p:cNvSpPr>
            <p:nvPr/>
          </p:nvSpPr>
          <p:spPr bwMode="auto">
            <a:xfrm>
              <a:off x="7268043" y="5582536"/>
              <a:ext cx="463843" cy="291624"/>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7"/>
            <p:cNvSpPr>
              <a:spLocks noChangeAspect="1" noEditPoints="1"/>
            </p:cNvSpPr>
            <p:nvPr/>
          </p:nvSpPr>
          <p:spPr bwMode="auto">
            <a:xfrm>
              <a:off x="8923107" y="5484672"/>
              <a:ext cx="306959" cy="389488"/>
            </a:xfrm>
            <a:custGeom>
              <a:avLst/>
              <a:gdLst>
                <a:gd name="T0" fmla="*/ 772 w 1403"/>
                <a:gd name="T1" fmla="*/ 1096 h 1780"/>
                <a:gd name="T2" fmla="*/ 715 w 1403"/>
                <a:gd name="T3" fmla="*/ 1152 h 1780"/>
                <a:gd name="T4" fmla="*/ 658 w 1403"/>
                <a:gd name="T5" fmla="*/ 1095 h 1780"/>
                <a:gd name="T6" fmla="*/ 717 w 1403"/>
                <a:gd name="T7" fmla="*/ 642 h 1780"/>
                <a:gd name="T8" fmla="*/ 772 w 1403"/>
                <a:gd name="T9" fmla="*/ 1096 h 1780"/>
                <a:gd name="T10" fmla="*/ 1403 w 1403"/>
                <a:gd name="T11" fmla="*/ 1095 h 1780"/>
                <a:gd name="T12" fmla="*/ 718 w 1403"/>
                <a:gd name="T13" fmla="*/ 1780 h 1780"/>
                <a:gd name="T14" fmla="*/ 33 w 1403"/>
                <a:gd name="T15" fmla="*/ 1095 h 1780"/>
                <a:gd name="T16" fmla="*/ 200 w 1403"/>
                <a:gd name="T17" fmla="*/ 648 h 1780"/>
                <a:gd name="T18" fmla="*/ 145 w 1403"/>
                <a:gd name="T19" fmla="*/ 591 h 1780"/>
                <a:gd name="T20" fmla="*/ 104 w 1403"/>
                <a:gd name="T21" fmla="*/ 630 h 1780"/>
                <a:gd name="T22" fmla="*/ 23 w 1403"/>
                <a:gd name="T23" fmla="*/ 629 h 1780"/>
                <a:gd name="T24" fmla="*/ 25 w 1403"/>
                <a:gd name="T25" fmla="*/ 548 h 1780"/>
                <a:gd name="T26" fmla="*/ 188 w 1403"/>
                <a:gd name="T27" fmla="*/ 390 h 1780"/>
                <a:gd name="T28" fmla="*/ 268 w 1403"/>
                <a:gd name="T29" fmla="*/ 392 h 1780"/>
                <a:gd name="T30" fmla="*/ 267 w 1403"/>
                <a:gd name="T31" fmla="*/ 472 h 1780"/>
                <a:gd name="T32" fmla="*/ 226 w 1403"/>
                <a:gd name="T33" fmla="*/ 512 h 1780"/>
                <a:gd name="T34" fmla="*/ 281 w 1403"/>
                <a:gd name="T35" fmla="*/ 568 h 1780"/>
                <a:gd name="T36" fmla="*/ 538 w 1403"/>
                <a:gd name="T37" fmla="*/ 434 h 1780"/>
                <a:gd name="T38" fmla="*/ 464 w 1403"/>
                <a:gd name="T39" fmla="*/ 255 h 1780"/>
                <a:gd name="T40" fmla="*/ 718 w 1403"/>
                <a:gd name="T41" fmla="*/ 0 h 1780"/>
                <a:gd name="T42" fmla="*/ 973 w 1403"/>
                <a:gd name="T43" fmla="*/ 255 h 1780"/>
                <a:gd name="T44" fmla="*/ 898 w 1403"/>
                <a:gd name="T45" fmla="*/ 434 h 1780"/>
                <a:gd name="T46" fmla="*/ 1403 w 1403"/>
                <a:gd name="T47" fmla="*/ 1095 h 1780"/>
                <a:gd name="T48" fmla="*/ 608 w 1403"/>
                <a:gd name="T49" fmla="*/ 419 h 1780"/>
                <a:gd name="T50" fmla="*/ 661 w 1403"/>
                <a:gd name="T51" fmla="*/ 412 h 1780"/>
                <a:gd name="T52" fmla="*/ 661 w 1403"/>
                <a:gd name="T53" fmla="*/ 336 h 1780"/>
                <a:gd name="T54" fmla="*/ 605 w 1403"/>
                <a:gd name="T55" fmla="*/ 336 h 1780"/>
                <a:gd name="T56" fmla="*/ 548 w 1403"/>
                <a:gd name="T57" fmla="*/ 279 h 1780"/>
                <a:gd name="T58" fmla="*/ 605 w 1403"/>
                <a:gd name="T59" fmla="*/ 222 h 1780"/>
                <a:gd name="T60" fmla="*/ 832 w 1403"/>
                <a:gd name="T61" fmla="*/ 222 h 1780"/>
                <a:gd name="T62" fmla="*/ 889 w 1403"/>
                <a:gd name="T63" fmla="*/ 279 h 1780"/>
                <a:gd name="T64" fmla="*/ 832 w 1403"/>
                <a:gd name="T65" fmla="*/ 336 h 1780"/>
                <a:gd name="T66" fmla="*/ 775 w 1403"/>
                <a:gd name="T67" fmla="*/ 336 h 1780"/>
                <a:gd name="T68" fmla="*/ 775 w 1403"/>
                <a:gd name="T69" fmla="*/ 412 h 1780"/>
                <a:gd name="T70" fmla="*/ 828 w 1403"/>
                <a:gd name="T71" fmla="*/ 419 h 1780"/>
                <a:gd name="T72" fmla="*/ 916 w 1403"/>
                <a:gd name="T73" fmla="*/ 255 h 1780"/>
                <a:gd name="T74" fmla="*/ 718 w 1403"/>
                <a:gd name="T75" fmla="*/ 57 h 1780"/>
                <a:gd name="T76" fmla="*/ 521 w 1403"/>
                <a:gd name="T77" fmla="*/ 255 h 1780"/>
                <a:gd name="T78" fmla="*/ 608 w 1403"/>
                <a:gd name="T79" fmla="*/ 419 h 1780"/>
                <a:gd name="T80" fmla="*/ 1290 w 1403"/>
                <a:gd name="T81" fmla="*/ 1095 h 1780"/>
                <a:gd name="T82" fmla="*/ 718 w 1403"/>
                <a:gd name="T83" fmla="*/ 523 h 1780"/>
                <a:gd name="T84" fmla="*/ 147 w 1403"/>
                <a:gd name="T85" fmla="*/ 1095 h 1780"/>
                <a:gd name="T86" fmla="*/ 718 w 1403"/>
                <a:gd name="T87" fmla="*/ 1666 h 1780"/>
                <a:gd name="T88" fmla="*/ 1290 w 1403"/>
                <a:gd name="T89" fmla="*/ 1095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3" h="1780">
                  <a:moveTo>
                    <a:pt x="772" y="1096"/>
                  </a:moveTo>
                  <a:cubicBezTo>
                    <a:pt x="771" y="1118"/>
                    <a:pt x="759" y="1152"/>
                    <a:pt x="715" y="1152"/>
                  </a:cubicBezTo>
                  <a:cubicBezTo>
                    <a:pt x="683" y="1152"/>
                    <a:pt x="658" y="1127"/>
                    <a:pt x="658" y="1095"/>
                  </a:cubicBezTo>
                  <a:cubicBezTo>
                    <a:pt x="658" y="1095"/>
                    <a:pt x="685" y="642"/>
                    <a:pt x="717" y="642"/>
                  </a:cubicBezTo>
                  <a:cubicBezTo>
                    <a:pt x="748" y="642"/>
                    <a:pt x="772" y="1096"/>
                    <a:pt x="772" y="1096"/>
                  </a:cubicBezTo>
                  <a:close/>
                  <a:moveTo>
                    <a:pt x="1403" y="1095"/>
                  </a:moveTo>
                  <a:cubicBezTo>
                    <a:pt x="1403" y="1472"/>
                    <a:pt x="1096" y="1780"/>
                    <a:pt x="718" y="1780"/>
                  </a:cubicBezTo>
                  <a:cubicBezTo>
                    <a:pt x="341" y="1780"/>
                    <a:pt x="33" y="1472"/>
                    <a:pt x="33" y="1095"/>
                  </a:cubicBezTo>
                  <a:cubicBezTo>
                    <a:pt x="33" y="924"/>
                    <a:pt x="96" y="768"/>
                    <a:pt x="200" y="648"/>
                  </a:cubicBezTo>
                  <a:cubicBezTo>
                    <a:pt x="145" y="591"/>
                    <a:pt x="145" y="591"/>
                    <a:pt x="145" y="591"/>
                  </a:cubicBezTo>
                  <a:cubicBezTo>
                    <a:pt x="104" y="630"/>
                    <a:pt x="104" y="630"/>
                    <a:pt x="104" y="630"/>
                  </a:cubicBezTo>
                  <a:cubicBezTo>
                    <a:pt x="93" y="641"/>
                    <a:pt x="52" y="654"/>
                    <a:pt x="23" y="629"/>
                  </a:cubicBezTo>
                  <a:cubicBezTo>
                    <a:pt x="0" y="608"/>
                    <a:pt x="2" y="570"/>
                    <a:pt x="25" y="548"/>
                  </a:cubicBezTo>
                  <a:cubicBezTo>
                    <a:pt x="188" y="390"/>
                    <a:pt x="188" y="390"/>
                    <a:pt x="188" y="390"/>
                  </a:cubicBezTo>
                  <a:cubicBezTo>
                    <a:pt x="211" y="369"/>
                    <a:pt x="247" y="369"/>
                    <a:pt x="268" y="392"/>
                  </a:cubicBezTo>
                  <a:cubicBezTo>
                    <a:pt x="290" y="414"/>
                    <a:pt x="290" y="450"/>
                    <a:pt x="267" y="472"/>
                  </a:cubicBezTo>
                  <a:cubicBezTo>
                    <a:pt x="226" y="512"/>
                    <a:pt x="226" y="512"/>
                    <a:pt x="226" y="512"/>
                  </a:cubicBezTo>
                  <a:cubicBezTo>
                    <a:pt x="281" y="568"/>
                    <a:pt x="281" y="568"/>
                    <a:pt x="281" y="568"/>
                  </a:cubicBezTo>
                  <a:cubicBezTo>
                    <a:pt x="355" y="506"/>
                    <a:pt x="442" y="460"/>
                    <a:pt x="538" y="434"/>
                  </a:cubicBezTo>
                  <a:cubicBezTo>
                    <a:pt x="492" y="388"/>
                    <a:pt x="464" y="324"/>
                    <a:pt x="464" y="255"/>
                  </a:cubicBezTo>
                  <a:cubicBezTo>
                    <a:pt x="464" y="114"/>
                    <a:pt x="578" y="0"/>
                    <a:pt x="718" y="0"/>
                  </a:cubicBezTo>
                  <a:cubicBezTo>
                    <a:pt x="859" y="0"/>
                    <a:pt x="973" y="114"/>
                    <a:pt x="973" y="255"/>
                  </a:cubicBezTo>
                  <a:cubicBezTo>
                    <a:pt x="973" y="324"/>
                    <a:pt x="944" y="388"/>
                    <a:pt x="898" y="434"/>
                  </a:cubicBezTo>
                  <a:cubicBezTo>
                    <a:pt x="1189" y="513"/>
                    <a:pt x="1403" y="779"/>
                    <a:pt x="1403" y="1095"/>
                  </a:cubicBezTo>
                  <a:close/>
                  <a:moveTo>
                    <a:pt x="608" y="419"/>
                  </a:moveTo>
                  <a:cubicBezTo>
                    <a:pt x="626" y="416"/>
                    <a:pt x="644" y="414"/>
                    <a:pt x="661" y="412"/>
                  </a:cubicBezTo>
                  <a:cubicBezTo>
                    <a:pt x="661" y="336"/>
                    <a:pt x="661" y="336"/>
                    <a:pt x="661" y="336"/>
                  </a:cubicBezTo>
                  <a:cubicBezTo>
                    <a:pt x="605" y="336"/>
                    <a:pt x="605" y="336"/>
                    <a:pt x="605" y="336"/>
                  </a:cubicBezTo>
                  <a:cubicBezTo>
                    <a:pt x="573" y="336"/>
                    <a:pt x="548" y="310"/>
                    <a:pt x="548" y="279"/>
                  </a:cubicBezTo>
                  <a:cubicBezTo>
                    <a:pt x="548" y="248"/>
                    <a:pt x="573" y="222"/>
                    <a:pt x="605" y="222"/>
                  </a:cubicBezTo>
                  <a:cubicBezTo>
                    <a:pt x="832" y="222"/>
                    <a:pt x="832" y="222"/>
                    <a:pt x="832" y="222"/>
                  </a:cubicBezTo>
                  <a:cubicBezTo>
                    <a:pt x="863" y="222"/>
                    <a:pt x="889" y="248"/>
                    <a:pt x="889" y="279"/>
                  </a:cubicBezTo>
                  <a:cubicBezTo>
                    <a:pt x="889" y="310"/>
                    <a:pt x="863" y="336"/>
                    <a:pt x="832" y="336"/>
                  </a:cubicBezTo>
                  <a:cubicBezTo>
                    <a:pt x="775" y="336"/>
                    <a:pt x="775" y="336"/>
                    <a:pt x="775" y="336"/>
                  </a:cubicBezTo>
                  <a:cubicBezTo>
                    <a:pt x="775" y="412"/>
                    <a:pt x="775" y="412"/>
                    <a:pt x="775" y="412"/>
                  </a:cubicBezTo>
                  <a:cubicBezTo>
                    <a:pt x="793" y="414"/>
                    <a:pt x="811" y="416"/>
                    <a:pt x="828" y="419"/>
                  </a:cubicBezTo>
                  <a:cubicBezTo>
                    <a:pt x="881" y="383"/>
                    <a:pt x="916" y="323"/>
                    <a:pt x="916" y="255"/>
                  </a:cubicBezTo>
                  <a:cubicBezTo>
                    <a:pt x="916" y="146"/>
                    <a:pt x="827" y="57"/>
                    <a:pt x="718" y="57"/>
                  </a:cubicBezTo>
                  <a:cubicBezTo>
                    <a:pt x="609" y="57"/>
                    <a:pt x="521" y="146"/>
                    <a:pt x="521" y="255"/>
                  </a:cubicBezTo>
                  <a:cubicBezTo>
                    <a:pt x="521" y="323"/>
                    <a:pt x="556" y="383"/>
                    <a:pt x="608" y="419"/>
                  </a:cubicBezTo>
                  <a:close/>
                  <a:moveTo>
                    <a:pt x="1290" y="1095"/>
                  </a:moveTo>
                  <a:cubicBezTo>
                    <a:pt x="1290" y="780"/>
                    <a:pt x="1033" y="523"/>
                    <a:pt x="718" y="523"/>
                  </a:cubicBezTo>
                  <a:cubicBezTo>
                    <a:pt x="403" y="523"/>
                    <a:pt x="147" y="780"/>
                    <a:pt x="147" y="1095"/>
                  </a:cubicBezTo>
                  <a:cubicBezTo>
                    <a:pt x="147" y="1410"/>
                    <a:pt x="403" y="1666"/>
                    <a:pt x="718" y="1666"/>
                  </a:cubicBezTo>
                  <a:cubicBezTo>
                    <a:pt x="1033" y="1666"/>
                    <a:pt x="1290" y="1410"/>
                    <a:pt x="1290" y="109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143"/>
            <p:cNvSpPr>
              <a:spLocks noChangeAspect="1" noEditPoints="1"/>
            </p:cNvSpPr>
            <p:nvPr/>
          </p:nvSpPr>
          <p:spPr bwMode="auto">
            <a:xfrm>
              <a:off x="647787" y="5511732"/>
              <a:ext cx="277495" cy="362428"/>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17"/>
            <p:cNvSpPr>
              <a:spLocks noChangeAspect="1" noEditPoints="1"/>
            </p:cNvSpPr>
            <p:nvPr/>
          </p:nvSpPr>
          <p:spPr bwMode="auto">
            <a:xfrm>
              <a:off x="2302851" y="5606849"/>
              <a:ext cx="407650" cy="267311"/>
            </a:xfrm>
            <a:custGeom>
              <a:avLst/>
              <a:gdLst>
                <a:gd name="T0" fmla="*/ 38 w 126"/>
                <a:gd name="T1" fmla="*/ 4 h 82"/>
                <a:gd name="T2" fmla="*/ 126 w 126"/>
                <a:gd name="T3" fmla="*/ 4 h 82"/>
                <a:gd name="T4" fmla="*/ 126 w 126"/>
                <a:gd name="T5" fmla="*/ 12 h 82"/>
                <a:gd name="T6" fmla="*/ 38 w 126"/>
                <a:gd name="T7" fmla="*/ 12 h 82"/>
                <a:gd name="T8" fmla="*/ 38 w 126"/>
                <a:gd name="T9" fmla="*/ 4 h 82"/>
                <a:gd name="T10" fmla="*/ 38 w 126"/>
                <a:gd name="T11" fmla="*/ 44 h 82"/>
                <a:gd name="T12" fmla="*/ 126 w 126"/>
                <a:gd name="T13" fmla="*/ 44 h 82"/>
                <a:gd name="T14" fmla="*/ 126 w 126"/>
                <a:gd name="T15" fmla="*/ 36 h 82"/>
                <a:gd name="T16" fmla="*/ 38 w 126"/>
                <a:gd name="T17" fmla="*/ 36 h 82"/>
                <a:gd name="T18" fmla="*/ 38 w 126"/>
                <a:gd name="T19" fmla="*/ 44 h 82"/>
                <a:gd name="T20" fmla="*/ 38 w 126"/>
                <a:gd name="T21" fmla="*/ 76 h 82"/>
                <a:gd name="T22" fmla="*/ 126 w 126"/>
                <a:gd name="T23" fmla="*/ 76 h 82"/>
                <a:gd name="T24" fmla="*/ 126 w 126"/>
                <a:gd name="T25" fmla="*/ 68 h 82"/>
                <a:gd name="T26" fmla="*/ 38 w 126"/>
                <a:gd name="T27" fmla="*/ 68 h 82"/>
                <a:gd name="T28" fmla="*/ 38 w 126"/>
                <a:gd name="T29" fmla="*/ 76 h 82"/>
                <a:gd name="T30" fmla="*/ 29 w 126"/>
                <a:gd name="T31" fmla="*/ 63 h 82"/>
                <a:gd name="T32" fmla="*/ 24 w 126"/>
                <a:gd name="T33" fmla="*/ 58 h 82"/>
                <a:gd name="T34" fmla="*/ 10 w 126"/>
                <a:gd name="T35" fmla="*/ 71 h 82"/>
                <a:gd name="T36" fmla="*/ 5 w 126"/>
                <a:gd name="T37" fmla="*/ 66 h 82"/>
                <a:gd name="T38" fmla="*/ 0 w 126"/>
                <a:gd name="T39" fmla="*/ 71 h 82"/>
                <a:gd name="T40" fmla="*/ 10 w 126"/>
                <a:gd name="T41" fmla="*/ 82 h 82"/>
                <a:gd name="T42" fmla="*/ 29 w 126"/>
                <a:gd name="T43" fmla="*/ 63 h 82"/>
                <a:gd name="T44" fmla="*/ 22 w 126"/>
                <a:gd name="T45" fmla="*/ 8 h 82"/>
                <a:gd name="T46" fmla="*/ 14 w 126"/>
                <a:gd name="T47" fmla="*/ 0 h 82"/>
                <a:gd name="T48" fmla="*/ 6 w 126"/>
                <a:gd name="T49" fmla="*/ 8 h 82"/>
                <a:gd name="T50" fmla="*/ 14 w 126"/>
                <a:gd name="T51" fmla="*/ 16 h 82"/>
                <a:gd name="T52" fmla="*/ 22 w 126"/>
                <a:gd name="T53" fmla="*/ 8 h 82"/>
                <a:gd name="T54" fmla="*/ 22 w 126"/>
                <a:gd name="T55" fmla="*/ 40 h 82"/>
                <a:gd name="T56" fmla="*/ 14 w 126"/>
                <a:gd name="T57" fmla="*/ 32 h 82"/>
                <a:gd name="T58" fmla="*/ 6 w 126"/>
                <a:gd name="T59" fmla="*/ 40 h 82"/>
                <a:gd name="T60" fmla="*/ 14 w 126"/>
                <a:gd name="T61" fmla="*/ 48 h 82"/>
                <a:gd name="T62" fmla="*/ 22 w 126"/>
                <a:gd name="T6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 h="82">
                  <a:moveTo>
                    <a:pt x="38" y="4"/>
                  </a:moveTo>
                  <a:cubicBezTo>
                    <a:pt x="126" y="4"/>
                    <a:pt x="126" y="4"/>
                    <a:pt x="126" y="4"/>
                  </a:cubicBezTo>
                  <a:cubicBezTo>
                    <a:pt x="126" y="12"/>
                    <a:pt x="126" y="12"/>
                    <a:pt x="126" y="12"/>
                  </a:cubicBezTo>
                  <a:cubicBezTo>
                    <a:pt x="38" y="12"/>
                    <a:pt x="38" y="12"/>
                    <a:pt x="38" y="12"/>
                  </a:cubicBezTo>
                  <a:lnTo>
                    <a:pt x="38" y="4"/>
                  </a:lnTo>
                  <a:close/>
                  <a:moveTo>
                    <a:pt x="38" y="44"/>
                  </a:moveTo>
                  <a:cubicBezTo>
                    <a:pt x="126" y="44"/>
                    <a:pt x="126" y="44"/>
                    <a:pt x="126" y="44"/>
                  </a:cubicBezTo>
                  <a:cubicBezTo>
                    <a:pt x="126" y="36"/>
                    <a:pt x="126" y="36"/>
                    <a:pt x="126" y="36"/>
                  </a:cubicBezTo>
                  <a:cubicBezTo>
                    <a:pt x="38" y="36"/>
                    <a:pt x="38" y="36"/>
                    <a:pt x="38" y="36"/>
                  </a:cubicBezTo>
                  <a:lnTo>
                    <a:pt x="38" y="44"/>
                  </a:lnTo>
                  <a:close/>
                  <a:moveTo>
                    <a:pt x="38" y="76"/>
                  </a:moveTo>
                  <a:cubicBezTo>
                    <a:pt x="126" y="76"/>
                    <a:pt x="126" y="76"/>
                    <a:pt x="126" y="76"/>
                  </a:cubicBezTo>
                  <a:cubicBezTo>
                    <a:pt x="126" y="68"/>
                    <a:pt x="126" y="68"/>
                    <a:pt x="126" y="68"/>
                  </a:cubicBezTo>
                  <a:cubicBezTo>
                    <a:pt x="38" y="68"/>
                    <a:pt x="38" y="68"/>
                    <a:pt x="38" y="68"/>
                  </a:cubicBezTo>
                  <a:lnTo>
                    <a:pt x="38" y="76"/>
                  </a:lnTo>
                  <a:close/>
                  <a:moveTo>
                    <a:pt x="29" y="63"/>
                  </a:moveTo>
                  <a:cubicBezTo>
                    <a:pt x="24" y="58"/>
                    <a:pt x="24" y="58"/>
                    <a:pt x="24" y="58"/>
                  </a:cubicBezTo>
                  <a:cubicBezTo>
                    <a:pt x="10" y="71"/>
                    <a:pt x="10" y="71"/>
                    <a:pt x="10" y="71"/>
                  </a:cubicBezTo>
                  <a:cubicBezTo>
                    <a:pt x="5" y="66"/>
                    <a:pt x="5" y="66"/>
                    <a:pt x="5" y="66"/>
                  </a:cubicBezTo>
                  <a:cubicBezTo>
                    <a:pt x="0" y="71"/>
                    <a:pt x="0" y="71"/>
                    <a:pt x="0" y="71"/>
                  </a:cubicBezTo>
                  <a:cubicBezTo>
                    <a:pt x="10" y="82"/>
                    <a:pt x="10" y="82"/>
                    <a:pt x="10" y="82"/>
                  </a:cubicBezTo>
                  <a:lnTo>
                    <a:pt x="29" y="63"/>
                  </a:lnTo>
                  <a:close/>
                  <a:moveTo>
                    <a:pt x="22" y="8"/>
                  </a:moveTo>
                  <a:cubicBezTo>
                    <a:pt x="22" y="4"/>
                    <a:pt x="19" y="0"/>
                    <a:pt x="14" y="0"/>
                  </a:cubicBezTo>
                  <a:cubicBezTo>
                    <a:pt x="10" y="0"/>
                    <a:pt x="6" y="4"/>
                    <a:pt x="6" y="8"/>
                  </a:cubicBezTo>
                  <a:cubicBezTo>
                    <a:pt x="6" y="13"/>
                    <a:pt x="10" y="16"/>
                    <a:pt x="14" y="16"/>
                  </a:cubicBezTo>
                  <a:cubicBezTo>
                    <a:pt x="19" y="16"/>
                    <a:pt x="22" y="13"/>
                    <a:pt x="22" y="8"/>
                  </a:cubicBezTo>
                  <a:close/>
                  <a:moveTo>
                    <a:pt x="22" y="40"/>
                  </a:moveTo>
                  <a:cubicBezTo>
                    <a:pt x="22" y="36"/>
                    <a:pt x="19" y="32"/>
                    <a:pt x="14" y="32"/>
                  </a:cubicBezTo>
                  <a:cubicBezTo>
                    <a:pt x="10" y="32"/>
                    <a:pt x="6" y="36"/>
                    <a:pt x="6" y="40"/>
                  </a:cubicBezTo>
                  <a:cubicBezTo>
                    <a:pt x="6" y="45"/>
                    <a:pt x="10" y="48"/>
                    <a:pt x="14" y="48"/>
                  </a:cubicBezTo>
                  <a:cubicBezTo>
                    <a:pt x="19" y="48"/>
                    <a:pt x="22" y="45"/>
                    <a:pt x="22"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5"/>
            <p:cNvSpPr>
              <a:spLocks noChangeAspect="1" noEditPoints="1"/>
            </p:cNvSpPr>
            <p:nvPr/>
          </p:nvSpPr>
          <p:spPr bwMode="auto">
            <a:xfrm>
              <a:off x="10578171" y="5455377"/>
              <a:ext cx="519540" cy="418783"/>
            </a:xfrm>
            <a:custGeom>
              <a:avLst/>
              <a:gdLst>
                <a:gd name="T0" fmla="*/ 1058 w 1058"/>
                <a:gd name="T1" fmla="*/ 679 h 852"/>
                <a:gd name="T2" fmla="*/ 1058 w 1058"/>
                <a:gd name="T3" fmla="*/ 0 h 852"/>
                <a:gd name="T4" fmla="*/ 1001 w 1058"/>
                <a:gd name="T5" fmla="*/ 57 h 852"/>
                <a:gd name="T6" fmla="*/ 1058 w 1058"/>
                <a:gd name="T7" fmla="*/ 0 h 852"/>
                <a:gd name="T8" fmla="*/ 897 w 1058"/>
                <a:gd name="T9" fmla="*/ 46 h 852"/>
                <a:gd name="T10" fmla="*/ 981 w 1058"/>
                <a:gd name="T11" fmla="*/ 23 h 852"/>
                <a:gd name="T12" fmla="*/ 981 w 1058"/>
                <a:gd name="T13" fmla="*/ 46 h 852"/>
                <a:gd name="T14" fmla="*/ 1004 w 1058"/>
                <a:gd name="T15" fmla="*/ 23 h 852"/>
                <a:gd name="T16" fmla="*/ 1035 w 1058"/>
                <a:gd name="T17" fmla="*/ 23 h 852"/>
                <a:gd name="T18" fmla="*/ 972 w 1058"/>
                <a:gd name="T19" fmla="*/ 186 h 852"/>
                <a:gd name="T20" fmla="*/ 972 w 1058"/>
                <a:gd name="T21" fmla="*/ 86 h 852"/>
                <a:gd name="T22" fmla="*/ 914 w 1058"/>
                <a:gd name="T23" fmla="*/ 144 h 852"/>
                <a:gd name="T24" fmla="*/ 972 w 1058"/>
                <a:gd name="T25" fmla="*/ 86 h 852"/>
                <a:gd name="T26" fmla="*/ 810 w 1058"/>
                <a:gd name="T27" fmla="*/ 132 h 852"/>
                <a:gd name="T28" fmla="*/ 895 w 1058"/>
                <a:gd name="T29" fmla="*/ 109 h 852"/>
                <a:gd name="T30" fmla="*/ 895 w 1058"/>
                <a:gd name="T31" fmla="*/ 132 h 852"/>
                <a:gd name="T32" fmla="*/ 918 w 1058"/>
                <a:gd name="T33" fmla="*/ 109 h 852"/>
                <a:gd name="T34" fmla="*/ 949 w 1058"/>
                <a:gd name="T35" fmla="*/ 109 h 852"/>
                <a:gd name="T36" fmla="*/ 886 w 1058"/>
                <a:gd name="T37" fmla="*/ 172 h 852"/>
                <a:gd name="T38" fmla="*/ 886 w 1058"/>
                <a:gd name="T39" fmla="*/ 242 h 852"/>
                <a:gd name="T40" fmla="*/ 755 w 1058"/>
                <a:gd name="T41" fmla="*/ 219 h 852"/>
                <a:gd name="T42" fmla="*/ 755 w 1058"/>
                <a:gd name="T43" fmla="*/ 195 h 852"/>
                <a:gd name="T44" fmla="*/ 809 w 1058"/>
                <a:gd name="T45" fmla="*/ 219 h 852"/>
                <a:gd name="T46" fmla="*/ 809 w 1058"/>
                <a:gd name="T47" fmla="*/ 195 h 852"/>
                <a:gd name="T48" fmla="*/ 862 w 1058"/>
                <a:gd name="T49" fmla="*/ 219 h 852"/>
                <a:gd name="T50" fmla="*/ 862 w 1058"/>
                <a:gd name="T51" fmla="*/ 195 h 852"/>
                <a:gd name="T52" fmla="*/ 0 w 1058"/>
                <a:gd name="T53" fmla="*/ 273 h 852"/>
                <a:gd name="T54" fmla="*/ 886 w 1058"/>
                <a:gd name="T55" fmla="*/ 273 h 852"/>
                <a:gd name="T56" fmla="*/ 832 w 1058"/>
                <a:gd name="T57" fmla="*/ 798 h 852"/>
                <a:gd name="T58" fmla="*/ 832 w 1058"/>
                <a:gd name="T59" fmla="*/ 327 h 852"/>
                <a:gd name="T60" fmla="*/ 377 w 1058"/>
                <a:gd name="T61" fmla="*/ 558 h 852"/>
                <a:gd name="T62" fmla="*/ 377 w 1058"/>
                <a:gd name="T63" fmla="*/ 412 h 852"/>
                <a:gd name="T64" fmla="*/ 231 w 1058"/>
                <a:gd name="T65" fmla="*/ 558 h 852"/>
                <a:gd name="T66" fmla="*/ 231 w 1058"/>
                <a:gd name="T67" fmla="*/ 435 h 852"/>
                <a:gd name="T68" fmla="*/ 177 w 1058"/>
                <a:gd name="T69" fmla="*/ 558 h 852"/>
                <a:gd name="T70" fmla="*/ 177 w 1058"/>
                <a:gd name="T71" fmla="*/ 504 h 852"/>
                <a:gd name="T72" fmla="*/ 277 w 1058"/>
                <a:gd name="T73" fmla="*/ 558 h 852"/>
                <a:gd name="T74" fmla="*/ 277 w 1058"/>
                <a:gd name="T75" fmla="*/ 458 h 852"/>
                <a:gd name="T76" fmla="*/ 324 w 1058"/>
                <a:gd name="T77" fmla="*/ 558 h 852"/>
                <a:gd name="T78" fmla="*/ 324 w 1058"/>
                <a:gd name="T79" fmla="*/ 527 h 852"/>
                <a:gd name="T80" fmla="*/ 585 w 1058"/>
                <a:gd name="T81" fmla="*/ 574 h 852"/>
                <a:gd name="T82" fmla="*/ 585 w 1058"/>
                <a:gd name="T83" fmla="*/ 682 h 852"/>
                <a:gd name="T84" fmla="*/ 616 w 1058"/>
                <a:gd name="T85" fmla="*/ 443 h 852"/>
                <a:gd name="T86" fmla="*/ 208 w 1058"/>
                <a:gd name="T87" fmla="*/ 612 h 852"/>
                <a:gd name="T88" fmla="*/ 401 w 1058"/>
                <a:gd name="T89" fmla="*/ 612 h 852"/>
                <a:gd name="T90" fmla="*/ 185 w 1058"/>
                <a:gd name="T91" fmla="*/ 682 h 852"/>
                <a:gd name="T92" fmla="*/ 185 w 1058"/>
                <a:gd name="T93" fmla="*/ 666 h 852"/>
                <a:gd name="T94" fmla="*/ 177 w 1058"/>
                <a:gd name="T95" fmla="*/ 659 h 852"/>
                <a:gd name="T96" fmla="*/ 193 w 1058"/>
                <a:gd name="T97" fmla="*/ 620 h 852"/>
                <a:gd name="T98" fmla="*/ 185 w 1058"/>
                <a:gd name="T99" fmla="*/ 628 h 852"/>
                <a:gd name="T100" fmla="*/ 208 w 1058"/>
                <a:gd name="T101" fmla="*/ 682 h 852"/>
                <a:gd name="T102" fmla="*/ 416 w 1058"/>
                <a:gd name="T103" fmla="*/ 666 h 852"/>
                <a:gd name="T104" fmla="*/ 208 w 1058"/>
                <a:gd name="T105" fmla="*/ 666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8" h="852">
                  <a:moveTo>
                    <a:pt x="1001" y="100"/>
                  </a:moveTo>
                  <a:cubicBezTo>
                    <a:pt x="1058" y="100"/>
                    <a:pt x="1058" y="100"/>
                    <a:pt x="1058" y="100"/>
                  </a:cubicBezTo>
                  <a:cubicBezTo>
                    <a:pt x="1058" y="679"/>
                    <a:pt x="1058" y="679"/>
                    <a:pt x="1058" y="679"/>
                  </a:cubicBezTo>
                  <a:cubicBezTo>
                    <a:pt x="1039" y="679"/>
                    <a:pt x="1020" y="679"/>
                    <a:pt x="1001" y="679"/>
                  </a:cubicBezTo>
                  <a:lnTo>
                    <a:pt x="1001" y="100"/>
                  </a:lnTo>
                  <a:close/>
                  <a:moveTo>
                    <a:pt x="1058" y="0"/>
                  </a:moveTo>
                  <a:cubicBezTo>
                    <a:pt x="1058" y="69"/>
                    <a:pt x="1058" y="69"/>
                    <a:pt x="1058" y="69"/>
                  </a:cubicBezTo>
                  <a:cubicBezTo>
                    <a:pt x="1039" y="69"/>
                    <a:pt x="1020" y="69"/>
                    <a:pt x="1001" y="69"/>
                  </a:cubicBezTo>
                  <a:cubicBezTo>
                    <a:pt x="1001" y="57"/>
                    <a:pt x="1001" y="57"/>
                    <a:pt x="1001" y="57"/>
                  </a:cubicBezTo>
                  <a:cubicBezTo>
                    <a:pt x="173" y="57"/>
                    <a:pt x="173" y="57"/>
                    <a:pt x="173" y="57"/>
                  </a:cubicBezTo>
                  <a:cubicBezTo>
                    <a:pt x="173" y="0"/>
                    <a:pt x="173" y="0"/>
                    <a:pt x="173" y="0"/>
                  </a:cubicBezTo>
                  <a:cubicBezTo>
                    <a:pt x="1058" y="0"/>
                    <a:pt x="1058" y="0"/>
                    <a:pt x="1058" y="0"/>
                  </a:cubicBezTo>
                  <a:close/>
                  <a:moveTo>
                    <a:pt x="927" y="23"/>
                  </a:moveTo>
                  <a:cubicBezTo>
                    <a:pt x="897" y="23"/>
                    <a:pt x="897" y="23"/>
                    <a:pt x="897" y="23"/>
                  </a:cubicBezTo>
                  <a:cubicBezTo>
                    <a:pt x="897" y="46"/>
                    <a:pt x="897" y="46"/>
                    <a:pt x="897" y="46"/>
                  </a:cubicBezTo>
                  <a:cubicBezTo>
                    <a:pt x="927" y="46"/>
                    <a:pt x="927" y="46"/>
                    <a:pt x="927" y="46"/>
                  </a:cubicBezTo>
                  <a:lnTo>
                    <a:pt x="927" y="23"/>
                  </a:lnTo>
                  <a:close/>
                  <a:moveTo>
                    <a:pt x="981" y="23"/>
                  </a:moveTo>
                  <a:cubicBezTo>
                    <a:pt x="951" y="23"/>
                    <a:pt x="951" y="23"/>
                    <a:pt x="951" y="23"/>
                  </a:cubicBezTo>
                  <a:cubicBezTo>
                    <a:pt x="951" y="46"/>
                    <a:pt x="951" y="46"/>
                    <a:pt x="951" y="46"/>
                  </a:cubicBezTo>
                  <a:cubicBezTo>
                    <a:pt x="981" y="46"/>
                    <a:pt x="981" y="46"/>
                    <a:pt x="981" y="46"/>
                  </a:cubicBezTo>
                  <a:lnTo>
                    <a:pt x="981" y="23"/>
                  </a:lnTo>
                  <a:close/>
                  <a:moveTo>
                    <a:pt x="1035" y="23"/>
                  </a:moveTo>
                  <a:cubicBezTo>
                    <a:pt x="1004" y="23"/>
                    <a:pt x="1004" y="23"/>
                    <a:pt x="1004" y="23"/>
                  </a:cubicBezTo>
                  <a:cubicBezTo>
                    <a:pt x="1004" y="46"/>
                    <a:pt x="1004" y="46"/>
                    <a:pt x="1004" y="46"/>
                  </a:cubicBezTo>
                  <a:cubicBezTo>
                    <a:pt x="1035" y="46"/>
                    <a:pt x="1035" y="46"/>
                    <a:pt x="1035" y="46"/>
                  </a:cubicBezTo>
                  <a:lnTo>
                    <a:pt x="1035" y="23"/>
                  </a:lnTo>
                  <a:close/>
                  <a:moveTo>
                    <a:pt x="914" y="765"/>
                  </a:moveTo>
                  <a:cubicBezTo>
                    <a:pt x="933" y="765"/>
                    <a:pt x="952" y="765"/>
                    <a:pt x="972" y="765"/>
                  </a:cubicBezTo>
                  <a:cubicBezTo>
                    <a:pt x="972" y="765"/>
                    <a:pt x="972" y="765"/>
                    <a:pt x="972" y="186"/>
                  </a:cubicBezTo>
                  <a:cubicBezTo>
                    <a:pt x="914" y="186"/>
                    <a:pt x="914" y="186"/>
                    <a:pt x="914" y="186"/>
                  </a:cubicBezTo>
                  <a:lnTo>
                    <a:pt x="914" y="765"/>
                  </a:lnTo>
                  <a:close/>
                  <a:moveTo>
                    <a:pt x="972" y="86"/>
                  </a:moveTo>
                  <a:cubicBezTo>
                    <a:pt x="972" y="155"/>
                    <a:pt x="972" y="155"/>
                    <a:pt x="972" y="155"/>
                  </a:cubicBezTo>
                  <a:cubicBezTo>
                    <a:pt x="952" y="155"/>
                    <a:pt x="933" y="155"/>
                    <a:pt x="914" y="155"/>
                  </a:cubicBezTo>
                  <a:cubicBezTo>
                    <a:pt x="914" y="144"/>
                    <a:pt x="914" y="144"/>
                    <a:pt x="914" y="144"/>
                  </a:cubicBezTo>
                  <a:cubicBezTo>
                    <a:pt x="87" y="144"/>
                    <a:pt x="87" y="144"/>
                    <a:pt x="87" y="144"/>
                  </a:cubicBezTo>
                  <a:cubicBezTo>
                    <a:pt x="87" y="86"/>
                    <a:pt x="87" y="86"/>
                    <a:pt x="87" y="86"/>
                  </a:cubicBezTo>
                  <a:cubicBezTo>
                    <a:pt x="972" y="86"/>
                    <a:pt x="972" y="86"/>
                    <a:pt x="972" y="86"/>
                  </a:cubicBezTo>
                  <a:close/>
                  <a:moveTo>
                    <a:pt x="841" y="109"/>
                  </a:moveTo>
                  <a:cubicBezTo>
                    <a:pt x="810" y="109"/>
                    <a:pt x="810" y="109"/>
                    <a:pt x="810" y="109"/>
                  </a:cubicBezTo>
                  <a:cubicBezTo>
                    <a:pt x="810" y="132"/>
                    <a:pt x="810" y="132"/>
                    <a:pt x="810" y="132"/>
                  </a:cubicBezTo>
                  <a:cubicBezTo>
                    <a:pt x="841" y="132"/>
                    <a:pt x="841" y="132"/>
                    <a:pt x="841" y="132"/>
                  </a:cubicBezTo>
                  <a:lnTo>
                    <a:pt x="841" y="109"/>
                  </a:lnTo>
                  <a:close/>
                  <a:moveTo>
                    <a:pt x="895" y="109"/>
                  </a:moveTo>
                  <a:cubicBezTo>
                    <a:pt x="864" y="109"/>
                    <a:pt x="864" y="109"/>
                    <a:pt x="864" y="109"/>
                  </a:cubicBezTo>
                  <a:cubicBezTo>
                    <a:pt x="864" y="132"/>
                    <a:pt x="864" y="132"/>
                    <a:pt x="864" y="132"/>
                  </a:cubicBezTo>
                  <a:cubicBezTo>
                    <a:pt x="895" y="132"/>
                    <a:pt x="895" y="132"/>
                    <a:pt x="895" y="132"/>
                  </a:cubicBezTo>
                  <a:lnTo>
                    <a:pt x="895" y="109"/>
                  </a:lnTo>
                  <a:close/>
                  <a:moveTo>
                    <a:pt x="949" y="109"/>
                  </a:moveTo>
                  <a:cubicBezTo>
                    <a:pt x="918" y="109"/>
                    <a:pt x="918" y="109"/>
                    <a:pt x="918" y="109"/>
                  </a:cubicBezTo>
                  <a:cubicBezTo>
                    <a:pt x="918" y="132"/>
                    <a:pt x="918" y="132"/>
                    <a:pt x="918" y="132"/>
                  </a:cubicBezTo>
                  <a:cubicBezTo>
                    <a:pt x="949" y="132"/>
                    <a:pt x="949" y="132"/>
                    <a:pt x="949" y="132"/>
                  </a:cubicBezTo>
                  <a:lnTo>
                    <a:pt x="949" y="109"/>
                  </a:lnTo>
                  <a:close/>
                  <a:moveTo>
                    <a:pt x="886" y="242"/>
                  </a:moveTo>
                  <a:cubicBezTo>
                    <a:pt x="886" y="242"/>
                    <a:pt x="886" y="242"/>
                    <a:pt x="886" y="242"/>
                  </a:cubicBezTo>
                  <a:cubicBezTo>
                    <a:pt x="886" y="172"/>
                    <a:pt x="886" y="172"/>
                    <a:pt x="886" y="172"/>
                  </a:cubicBezTo>
                  <a:cubicBezTo>
                    <a:pt x="886" y="172"/>
                    <a:pt x="886" y="172"/>
                    <a:pt x="0" y="172"/>
                  </a:cubicBezTo>
                  <a:cubicBezTo>
                    <a:pt x="0" y="172"/>
                    <a:pt x="0" y="172"/>
                    <a:pt x="0" y="242"/>
                  </a:cubicBezTo>
                  <a:cubicBezTo>
                    <a:pt x="0" y="242"/>
                    <a:pt x="0" y="242"/>
                    <a:pt x="886" y="242"/>
                  </a:cubicBezTo>
                  <a:close/>
                  <a:moveTo>
                    <a:pt x="755" y="195"/>
                  </a:moveTo>
                  <a:cubicBezTo>
                    <a:pt x="755" y="195"/>
                    <a:pt x="755" y="195"/>
                    <a:pt x="755" y="195"/>
                  </a:cubicBezTo>
                  <a:cubicBezTo>
                    <a:pt x="755" y="219"/>
                    <a:pt x="755" y="219"/>
                    <a:pt x="755" y="219"/>
                  </a:cubicBezTo>
                  <a:cubicBezTo>
                    <a:pt x="755" y="219"/>
                    <a:pt x="755" y="219"/>
                    <a:pt x="724" y="219"/>
                  </a:cubicBezTo>
                  <a:cubicBezTo>
                    <a:pt x="724" y="219"/>
                    <a:pt x="724" y="219"/>
                    <a:pt x="724" y="195"/>
                  </a:cubicBezTo>
                  <a:cubicBezTo>
                    <a:pt x="724" y="195"/>
                    <a:pt x="724" y="195"/>
                    <a:pt x="755" y="195"/>
                  </a:cubicBezTo>
                  <a:close/>
                  <a:moveTo>
                    <a:pt x="809" y="195"/>
                  </a:moveTo>
                  <a:cubicBezTo>
                    <a:pt x="809" y="195"/>
                    <a:pt x="809" y="195"/>
                    <a:pt x="809" y="195"/>
                  </a:cubicBezTo>
                  <a:cubicBezTo>
                    <a:pt x="809" y="219"/>
                    <a:pt x="809" y="219"/>
                    <a:pt x="809" y="219"/>
                  </a:cubicBezTo>
                  <a:cubicBezTo>
                    <a:pt x="809" y="219"/>
                    <a:pt x="809" y="219"/>
                    <a:pt x="778" y="219"/>
                  </a:cubicBezTo>
                  <a:cubicBezTo>
                    <a:pt x="778" y="219"/>
                    <a:pt x="778" y="219"/>
                    <a:pt x="778" y="195"/>
                  </a:cubicBezTo>
                  <a:cubicBezTo>
                    <a:pt x="778" y="195"/>
                    <a:pt x="778" y="195"/>
                    <a:pt x="809" y="195"/>
                  </a:cubicBezTo>
                  <a:close/>
                  <a:moveTo>
                    <a:pt x="862" y="195"/>
                  </a:moveTo>
                  <a:cubicBezTo>
                    <a:pt x="862" y="195"/>
                    <a:pt x="862" y="195"/>
                    <a:pt x="862" y="195"/>
                  </a:cubicBezTo>
                  <a:cubicBezTo>
                    <a:pt x="862" y="219"/>
                    <a:pt x="862" y="219"/>
                    <a:pt x="862" y="219"/>
                  </a:cubicBezTo>
                  <a:cubicBezTo>
                    <a:pt x="862" y="219"/>
                    <a:pt x="862" y="219"/>
                    <a:pt x="832" y="219"/>
                  </a:cubicBezTo>
                  <a:cubicBezTo>
                    <a:pt x="832" y="219"/>
                    <a:pt x="832" y="219"/>
                    <a:pt x="832" y="195"/>
                  </a:cubicBezTo>
                  <a:cubicBezTo>
                    <a:pt x="832" y="195"/>
                    <a:pt x="832" y="195"/>
                    <a:pt x="862" y="195"/>
                  </a:cubicBezTo>
                  <a:close/>
                  <a:moveTo>
                    <a:pt x="886" y="273"/>
                  </a:moveTo>
                  <a:cubicBezTo>
                    <a:pt x="886" y="273"/>
                    <a:pt x="886" y="273"/>
                    <a:pt x="886" y="273"/>
                  </a:cubicBezTo>
                  <a:cubicBezTo>
                    <a:pt x="0" y="273"/>
                    <a:pt x="0" y="273"/>
                    <a:pt x="0" y="273"/>
                  </a:cubicBezTo>
                  <a:cubicBezTo>
                    <a:pt x="0" y="273"/>
                    <a:pt x="0" y="273"/>
                    <a:pt x="0" y="852"/>
                  </a:cubicBezTo>
                  <a:cubicBezTo>
                    <a:pt x="0" y="852"/>
                    <a:pt x="0" y="852"/>
                    <a:pt x="886" y="852"/>
                  </a:cubicBezTo>
                  <a:cubicBezTo>
                    <a:pt x="886" y="852"/>
                    <a:pt x="886" y="852"/>
                    <a:pt x="886" y="273"/>
                  </a:cubicBezTo>
                  <a:close/>
                  <a:moveTo>
                    <a:pt x="832" y="327"/>
                  </a:moveTo>
                  <a:cubicBezTo>
                    <a:pt x="832" y="327"/>
                    <a:pt x="832" y="327"/>
                    <a:pt x="832" y="327"/>
                  </a:cubicBezTo>
                  <a:cubicBezTo>
                    <a:pt x="832" y="798"/>
                    <a:pt x="832" y="798"/>
                    <a:pt x="832" y="798"/>
                  </a:cubicBezTo>
                  <a:cubicBezTo>
                    <a:pt x="832" y="798"/>
                    <a:pt x="832" y="798"/>
                    <a:pt x="54" y="798"/>
                  </a:cubicBezTo>
                  <a:cubicBezTo>
                    <a:pt x="54" y="798"/>
                    <a:pt x="54" y="798"/>
                    <a:pt x="54" y="327"/>
                  </a:cubicBezTo>
                  <a:cubicBezTo>
                    <a:pt x="54" y="327"/>
                    <a:pt x="54" y="327"/>
                    <a:pt x="832" y="327"/>
                  </a:cubicBezTo>
                  <a:close/>
                  <a:moveTo>
                    <a:pt x="377" y="412"/>
                  </a:moveTo>
                  <a:cubicBezTo>
                    <a:pt x="377" y="412"/>
                    <a:pt x="377" y="412"/>
                    <a:pt x="377" y="412"/>
                  </a:cubicBezTo>
                  <a:cubicBezTo>
                    <a:pt x="377" y="412"/>
                    <a:pt x="377" y="412"/>
                    <a:pt x="377" y="558"/>
                  </a:cubicBezTo>
                  <a:cubicBezTo>
                    <a:pt x="377" y="558"/>
                    <a:pt x="377" y="558"/>
                    <a:pt x="416" y="558"/>
                  </a:cubicBezTo>
                  <a:cubicBezTo>
                    <a:pt x="416" y="558"/>
                    <a:pt x="416" y="558"/>
                    <a:pt x="416" y="412"/>
                  </a:cubicBezTo>
                  <a:cubicBezTo>
                    <a:pt x="416" y="412"/>
                    <a:pt x="416" y="412"/>
                    <a:pt x="377" y="412"/>
                  </a:cubicBezTo>
                  <a:close/>
                  <a:moveTo>
                    <a:pt x="231" y="435"/>
                  </a:moveTo>
                  <a:cubicBezTo>
                    <a:pt x="231" y="435"/>
                    <a:pt x="231" y="435"/>
                    <a:pt x="231" y="435"/>
                  </a:cubicBezTo>
                  <a:cubicBezTo>
                    <a:pt x="231" y="435"/>
                    <a:pt x="231" y="435"/>
                    <a:pt x="231" y="558"/>
                  </a:cubicBezTo>
                  <a:cubicBezTo>
                    <a:pt x="231" y="558"/>
                    <a:pt x="231" y="558"/>
                    <a:pt x="262" y="558"/>
                  </a:cubicBezTo>
                  <a:cubicBezTo>
                    <a:pt x="262" y="558"/>
                    <a:pt x="262" y="558"/>
                    <a:pt x="262" y="435"/>
                  </a:cubicBezTo>
                  <a:cubicBezTo>
                    <a:pt x="262" y="435"/>
                    <a:pt x="262" y="435"/>
                    <a:pt x="231" y="435"/>
                  </a:cubicBezTo>
                  <a:close/>
                  <a:moveTo>
                    <a:pt x="177" y="504"/>
                  </a:moveTo>
                  <a:cubicBezTo>
                    <a:pt x="177" y="504"/>
                    <a:pt x="177" y="504"/>
                    <a:pt x="177" y="504"/>
                  </a:cubicBezTo>
                  <a:cubicBezTo>
                    <a:pt x="177" y="504"/>
                    <a:pt x="177" y="504"/>
                    <a:pt x="177" y="558"/>
                  </a:cubicBezTo>
                  <a:cubicBezTo>
                    <a:pt x="177" y="558"/>
                    <a:pt x="177" y="558"/>
                    <a:pt x="216" y="558"/>
                  </a:cubicBezTo>
                  <a:cubicBezTo>
                    <a:pt x="216" y="558"/>
                    <a:pt x="216" y="558"/>
                    <a:pt x="216" y="504"/>
                  </a:cubicBezTo>
                  <a:cubicBezTo>
                    <a:pt x="216" y="504"/>
                    <a:pt x="216" y="504"/>
                    <a:pt x="177" y="504"/>
                  </a:cubicBezTo>
                  <a:close/>
                  <a:moveTo>
                    <a:pt x="277" y="458"/>
                  </a:moveTo>
                  <a:cubicBezTo>
                    <a:pt x="277" y="458"/>
                    <a:pt x="277" y="458"/>
                    <a:pt x="277" y="458"/>
                  </a:cubicBezTo>
                  <a:cubicBezTo>
                    <a:pt x="277" y="458"/>
                    <a:pt x="277" y="458"/>
                    <a:pt x="277" y="558"/>
                  </a:cubicBezTo>
                  <a:cubicBezTo>
                    <a:pt x="277" y="558"/>
                    <a:pt x="277" y="558"/>
                    <a:pt x="316" y="558"/>
                  </a:cubicBezTo>
                  <a:cubicBezTo>
                    <a:pt x="316" y="558"/>
                    <a:pt x="316" y="558"/>
                    <a:pt x="316" y="458"/>
                  </a:cubicBezTo>
                  <a:cubicBezTo>
                    <a:pt x="316" y="458"/>
                    <a:pt x="316" y="458"/>
                    <a:pt x="277" y="458"/>
                  </a:cubicBezTo>
                  <a:close/>
                  <a:moveTo>
                    <a:pt x="324" y="527"/>
                  </a:moveTo>
                  <a:cubicBezTo>
                    <a:pt x="324" y="527"/>
                    <a:pt x="324" y="527"/>
                    <a:pt x="324" y="527"/>
                  </a:cubicBezTo>
                  <a:cubicBezTo>
                    <a:pt x="324" y="527"/>
                    <a:pt x="324" y="527"/>
                    <a:pt x="324" y="558"/>
                  </a:cubicBezTo>
                  <a:cubicBezTo>
                    <a:pt x="324" y="558"/>
                    <a:pt x="324" y="558"/>
                    <a:pt x="362" y="558"/>
                  </a:cubicBezTo>
                  <a:cubicBezTo>
                    <a:pt x="362" y="558"/>
                    <a:pt x="362" y="558"/>
                    <a:pt x="362" y="527"/>
                  </a:cubicBezTo>
                  <a:cubicBezTo>
                    <a:pt x="362" y="527"/>
                    <a:pt x="362" y="527"/>
                    <a:pt x="324" y="527"/>
                  </a:cubicBezTo>
                  <a:close/>
                  <a:moveTo>
                    <a:pt x="585" y="682"/>
                  </a:moveTo>
                  <a:cubicBezTo>
                    <a:pt x="647" y="682"/>
                    <a:pt x="701" y="636"/>
                    <a:pt x="701" y="574"/>
                  </a:cubicBezTo>
                  <a:cubicBezTo>
                    <a:pt x="701" y="574"/>
                    <a:pt x="701" y="574"/>
                    <a:pt x="585" y="574"/>
                  </a:cubicBezTo>
                  <a:cubicBezTo>
                    <a:pt x="585" y="574"/>
                    <a:pt x="585" y="574"/>
                    <a:pt x="585" y="466"/>
                  </a:cubicBezTo>
                  <a:cubicBezTo>
                    <a:pt x="531" y="466"/>
                    <a:pt x="478" y="512"/>
                    <a:pt x="478" y="574"/>
                  </a:cubicBezTo>
                  <a:cubicBezTo>
                    <a:pt x="478" y="636"/>
                    <a:pt x="531" y="682"/>
                    <a:pt x="585" y="682"/>
                  </a:cubicBezTo>
                  <a:close/>
                  <a:moveTo>
                    <a:pt x="616" y="558"/>
                  </a:moveTo>
                  <a:cubicBezTo>
                    <a:pt x="724" y="558"/>
                    <a:pt x="724" y="558"/>
                    <a:pt x="724" y="558"/>
                  </a:cubicBezTo>
                  <a:cubicBezTo>
                    <a:pt x="724" y="497"/>
                    <a:pt x="678" y="443"/>
                    <a:pt x="616" y="443"/>
                  </a:cubicBezTo>
                  <a:cubicBezTo>
                    <a:pt x="616" y="558"/>
                    <a:pt x="616" y="558"/>
                    <a:pt x="616" y="558"/>
                  </a:cubicBezTo>
                  <a:close/>
                  <a:moveTo>
                    <a:pt x="401" y="612"/>
                  </a:moveTo>
                  <a:cubicBezTo>
                    <a:pt x="293" y="612"/>
                    <a:pt x="208" y="612"/>
                    <a:pt x="208" y="612"/>
                  </a:cubicBezTo>
                  <a:cubicBezTo>
                    <a:pt x="208" y="628"/>
                    <a:pt x="208" y="628"/>
                    <a:pt x="208" y="628"/>
                  </a:cubicBezTo>
                  <a:cubicBezTo>
                    <a:pt x="316" y="628"/>
                    <a:pt x="401" y="628"/>
                    <a:pt x="401" y="628"/>
                  </a:cubicBezTo>
                  <a:cubicBezTo>
                    <a:pt x="401" y="612"/>
                    <a:pt x="401" y="612"/>
                    <a:pt x="401" y="612"/>
                  </a:cubicBezTo>
                  <a:close/>
                  <a:moveTo>
                    <a:pt x="185" y="705"/>
                  </a:moveTo>
                  <a:cubicBezTo>
                    <a:pt x="193" y="705"/>
                    <a:pt x="193" y="697"/>
                    <a:pt x="193" y="697"/>
                  </a:cubicBezTo>
                  <a:cubicBezTo>
                    <a:pt x="193" y="690"/>
                    <a:pt x="193" y="682"/>
                    <a:pt x="185" y="682"/>
                  </a:cubicBezTo>
                  <a:cubicBezTo>
                    <a:pt x="185" y="682"/>
                    <a:pt x="177" y="690"/>
                    <a:pt x="177" y="697"/>
                  </a:cubicBezTo>
                  <a:cubicBezTo>
                    <a:pt x="185" y="705"/>
                    <a:pt x="185" y="705"/>
                    <a:pt x="185" y="705"/>
                  </a:cubicBezTo>
                  <a:close/>
                  <a:moveTo>
                    <a:pt x="185" y="666"/>
                  </a:moveTo>
                  <a:cubicBezTo>
                    <a:pt x="193" y="666"/>
                    <a:pt x="193" y="666"/>
                    <a:pt x="193" y="659"/>
                  </a:cubicBezTo>
                  <a:cubicBezTo>
                    <a:pt x="193" y="651"/>
                    <a:pt x="193" y="651"/>
                    <a:pt x="185" y="651"/>
                  </a:cubicBezTo>
                  <a:cubicBezTo>
                    <a:pt x="185" y="651"/>
                    <a:pt x="177" y="651"/>
                    <a:pt x="177" y="659"/>
                  </a:cubicBezTo>
                  <a:cubicBezTo>
                    <a:pt x="177" y="666"/>
                    <a:pt x="185" y="666"/>
                    <a:pt x="185" y="666"/>
                  </a:cubicBezTo>
                  <a:close/>
                  <a:moveTo>
                    <a:pt x="185" y="628"/>
                  </a:moveTo>
                  <a:cubicBezTo>
                    <a:pt x="193" y="628"/>
                    <a:pt x="193" y="628"/>
                    <a:pt x="193" y="620"/>
                  </a:cubicBezTo>
                  <a:cubicBezTo>
                    <a:pt x="193" y="612"/>
                    <a:pt x="193" y="612"/>
                    <a:pt x="185" y="612"/>
                  </a:cubicBezTo>
                  <a:cubicBezTo>
                    <a:pt x="185" y="612"/>
                    <a:pt x="177" y="612"/>
                    <a:pt x="177" y="620"/>
                  </a:cubicBezTo>
                  <a:cubicBezTo>
                    <a:pt x="177" y="628"/>
                    <a:pt x="185" y="628"/>
                    <a:pt x="185" y="628"/>
                  </a:cubicBezTo>
                  <a:close/>
                  <a:moveTo>
                    <a:pt x="385" y="705"/>
                  </a:moveTo>
                  <a:cubicBezTo>
                    <a:pt x="385" y="705"/>
                    <a:pt x="385" y="705"/>
                    <a:pt x="385" y="682"/>
                  </a:cubicBezTo>
                  <a:cubicBezTo>
                    <a:pt x="385" y="682"/>
                    <a:pt x="301" y="682"/>
                    <a:pt x="208" y="682"/>
                  </a:cubicBezTo>
                  <a:cubicBezTo>
                    <a:pt x="208" y="682"/>
                    <a:pt x="208" y="682"/>
                    <a:pt x="208" y="705"/>
                  </a:cubicBezTo>
                  <a:cubicBezTo>
                    <a:pt x="208" y="705"/>
                    <a:pt x="293" y="705"/>
                    <a:pt x="385" y="705"/>
                  </a:cubicBezTo>
                  <a:close/>
                  <a:moveTo>
                    <a:pt x="416" y="666"/>
                  </a:moveTo>
                  <a:cubicBezTo>
                    <a:pt x="416" y="651"/>
                    <a:pt x="416" y="651"/>
                    <a:pt x="416" y="651"/>
                  </a:cubicBezTo>
                  <a:cubicBezTo>
                    <a:pt x="293" y="651"/>
                    <a:pt x="208" y="651"/>
                    <a:pt x="208" y="651"/>
                  </a:cubicBezTo>
                  <a:cubicBezTo>
                    <a:pt x="208" y="666"/>
                    <a:pt x="208" y="666"/>
                    <a:pt x="208" y="666"/>
                  </a:cubicBezTo>
                  <a:cubicBezTo>
                    <a:pt x="331" y="666"/>
                    <a:pt x="416" y="666"/>
                    <a:pt x="416" y="6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511477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EMEID" val="1"/>
</p:tagLst>
</file>

<file path=ppt/tags/tag10.xml><?xml version="1.0" encoding="utf-8"?>
<p:tagLst xmlns:a="http://schemas.openxmlformats.org/drawingml/2006/main" xmlns:r="http://schemas.openxmlformats.org/officeDocument/2006/relationships" xmlns:p="http://schemas.openxmlformats.org/presentationml/2006/main">
  <p:tag name="THEMEID" val="10"/>
</p:tagLst>
</file>

<file path=ppt/tags/tag11.xml><?xml version="1.0" encoding="utf-8"?>
<p:tagLst xmlns:a="http://schemas.openxmlformats.org/drawingml/2006/main" xmlns:r="http://schemas.openxmlformats.org/officeDocument/2006/relationships" xmlns:p="http://schemas.openxmlformats.org/presentationml/2006/main">
  <p:tag name="THEMEID" val="11"/>
</p:tagLst>
</file>

<file path=ppt/tags/tag12.xml><?xml version="1.0" encoding="utf-8"?>
<p:tagLst xmlns:a="http://schemas.openxmlformats.org/drawingml/2006/main" xmlns:r="http://schemas.openxmlformats.org/officeDocument/2006/relationships" xmlns:p="http://schemas.openxmlformats.org/presentationml/2006/main">
  <p:tag name="THEMEID" val="12"/>
</p:tagLst>
</file>

<file path=ppt/tags/tag13.xml><?xml version="1.0" encoding="utf-8"?>
<p:tagLst xmlns:a="http://schemas.openxmlformats.org/drawingml/2006/main" xmlns:r="http://schemas.openxmlformats.org/officeDocument/2006/relationships" xmlns:p="http://schemas.openxmlformats.org/presentationml/2006/main">
  <p:tag name="THEMEIDCC" val="1"/>
</p:tagLst>
</file>

<file path=ppt/tags/tag14.xml><?xml version="1.0" encoding="utf-8"?>
<p:tagLst xmlns:a="http://schemas.openxmlformats.org/drawingml/2006/main" xmlns:r="http://schemas.openxmlformats.org/officeDocument/2006/relationships" xmlns:p="http://schemas.openxmlformats.org/presentationml/2006/main">
  <p:tag name="THEMEIDCC" val="2"/>
</p:tagLst>
</file>

<file path=ppt/tags/tag15.xml><?xml version="1.0" encoding="utf-8"?>
<p:tagLst xmlns:a="http://schemas.openxmlformats.org/drawingml/2006/main" xmlns:r="http://schemas.openxmlformats.org/officeDocument/2006/relationships" xmlns:p="http://schemas.openxmlformats.org/presentationml/2006/main">
  <p:tag name="THEMEIDCC" val="3"/>
</p:tagLst>
</file>

<file path=ppt/tags/tag16.xml><?xml version="1.0" encoding="utf-8"?>
<p:tagLst xmlns:a="http://schemas.openxmlformats.org/drawingml/2006/main" xmlns:r="http://schemas.openxmlformats.org/officeDocument/2006/relationships" xmlns:p="http://schemas.openxmlformats.org/presentationml/2006/main">
  <p:tag name="THEMEIDCC" val="4"/>
</p:tagLst>
</file>

<file path=ppt/tags/tag17.xml><?xml version="1.0" encoding="utf-8"?>
<p:tagLst xmlns:a="http://schemas.openxmlformats.org/drawingml/2006/main" xmlns:r="http://schemas.openxmlformats.org/officeDocument/2006/relationships" xmlns:p="http://schemas.openxmlformats.org/presentationml/2006/main">
  <p:tag name="THEMEIDCC" val="5"/>
</p:tagLst>
</file>

<file path=ppt/tags/tag18.xml><?xml version="1.0" encoding="utf-8"?>
<p:tagLst xmlns:a="http://schemas.openxmlformats.org/drawingml/2006/main" xmlns:r="http://schemas.openxmlformats.org/officeDocument/2006/relationships" xmlns:p="http://schemas.openxmlformats.org/presentationml/2006/main">
  <p:tag name="THEMEIDCC" val="6"/>
</p:tagLst>
</file>

<file path=ppt/tags/tag19.xml><?xml version="1.0" encoding="utf-8"?>
<p:tagLst xmlns:a="http://schemas.openxmlformats.org/drawingml/2006/main" xmlns:r="http://schemas.openxmlformats.org/officeDocument/2006/relationships" xmlns:p="http://schemas.openxmlformats.org/presentationml/2006/main">
  <p:tag name="THEMEIDCC" val="7"/>
</p:tagLst>
</file>

<file path=ppt/tags/tag2.xml><?xml version="1.0" encoding="utf-8"?>
<p:tagLst xmlns:a="http://schemas.openxmlformats.org/drawingml/2006/main" xmlns:r="http://schemas.openxmlformats.org/officeDocument/2006/relationships" xmlns:p="http://schemas.openxmlformats.org/presentationml/2006/main">
  <p:tag name="THEMEID" val="2"/>
</p:tagLst>
</file>

<file path=ppt/tags/tag20.xml><?xml version="1.0" encoding="utf-8"?>
<p:tagLst xmlns:a="http://schemas.openxmlformats.org/drawingml/2006/main" xmlns:r="http://schemas.openxmlformats.org/officeDocument/2006/relationships" xmlns:p="http://schemas.openxmlformats.org/presentationml/2006/main">
  <p:tag name="THEMEIDCC" val="8"/>
</p:tagLst>
</file>

<file path=ppt/tags/tag21.xml><?xml version="1.0" encoding="utf-8"?>
<p:tagLst xmlns:a="http://schemas.openxmlformats.org/drawingml/2006/main" xmlns:r="http://schemas.openxmlformats.org/officeDocument/2006/relationships" xmlns:p="http://schemas.openxmlformats.org/presentationml/2006/main">
  <p:tag name="THEMEIDCC" val="9"/>
</p:tagLst>
</file>

<file path=ppt/tags/tag22.xml><?xml version="1.0" encoding="utf-8"?>
<p:tagLst xmlns:a="http://schemas.openxmlformats.org/drawingml/2006/main" xmlns:r="http://schemas.openxmlformats.org/officeDocument/2006/relationships" xmlns:p="http://schemas.openxmlformats.org/presentationml/2006/main">
  <p:tag name="THEMEIDCC" val="10"/>
</p:tagLst>
</file>

<file path=ppt/tags/tag23.xml><?xml version="1.0" encoding="utf-8"?>
<p:tagLst xmlns:a="http://schemas.openxmlformats.org/drawingml/2006/main" xmlns:r="http://schemas.openxmlformats.org/officeDocument/2006/relationships" xmlns:p="http://schemas.openxmlformats.org/presentationml/2006/main">
  <p:tag name="THEMEIDCC" val="11"/>
</p:tagLst>
</file>

<file path=ppt/tags/tag24.xml><?xml version="1.0" encoding="utf-8"?>
<p:tagLst xmlns:a="http://schemas.openxmlformats.org/drawingml/2006/main" xmlns:r="http://schemas.openxmlformats.org/officeDocument/2006/relationships" xmlns:p="http://schemas.openxmlformats.org/presentationml/2006/main">
  <p:tag name="THEMEIDCC" val="12"/>
</p:tagLst>
</file>

<file path=ppt/tags/tag25.xml><?xml version="1.0" encoding="utf-8"?>
<p:tagLst xmlns:a="http://schemas.openxmlformats.org/drawingml/2006/main" xmlns:r="http://schemas.openxmlformats.org/officeDocument/2006/relationships" xmlns:p="http://schemas.openxmlformats.org/presentationml/2006/main">
  <p:tag name="THEMEIDCC" val="1"/>
</p:tagLst>
</file>

<file path=ppt/tags/tag26.xml><?xml version="1.0" encoding="utf-8"?>
<p:tagLst xmlns:a="http://schemas.openxmlformats.org/drawingml/2006/main" xmlns:r="http://schemas.openxmlformats.org/officeDocument/2006/relationships" xmlns:p="http://schemas.openxmlformats.org/presentationml/2006/main">
  <p:tag name="THEMEIDCC" val="2"/>
</p:tagLst>
</file>

<file path=ppt/tags/tag27.xml><?xml version="1.0" encoding="utf-8"?>
<p:tagLst xmlns:a="http://schemas.openxmlformats.org/drawingml/2006/main" xmlns:r="http://schemas.openxmlformats.org/officeDocument/2006/relationships" xmlns:p="http://schemas.openxmlformats.org/presentationml/2006/main">
  <p:tag name="THEMEIDCC" val="3"/>
</p:tagLst>
</file>

<file path=ppt/tags/tag28.xml><?xml version="1.0" encoding="utf-8"?>
<p:tagLst xmlns:a="http://schemas.openxmlformats.org/drawingml/2006/main" xmlns:r="http://schemas.openxmlformats.org/officeDocument/2006/relationships" xmlns:p="http://schemas.openxmlformats.org/presentationml/2006/main">
  <p:tag name="THEMEIDCC" val="4"/>
</p:tagLst>
</file>

<file path=ppt/tags/tag29.xml><?xml version="1.0" encoding="utf-8"?>
<p:tagLst xmlns:a="http://schemas.openxmlformats.org/drawingml/2006/main" xmlns:r="http://schemas.openxmlformats.org/officeDocument/2006/relationships" xmlns:p="http://schemas.openxmlformats.org/presentationml/2006/main">
  <p:tag name="THEMEIDCC" val="5"/>
</p:tagLst>
</file>

<file path=ppt/tags/tag3.xml><?xml version="1.0" encoding="utf-8"?>
<p:tagLst xmlns:a="http://schemas.openxmlformats.org/drawingml/2006/main" xmlns:r="http://schemas.openxmlformats.org/officeDocument/2006/relationships" xmlns:p="http://schemas.openxmlformats.org/presentationml/2006/main">
  <p:tag name="THEMEID" val="3"/>
</p:tagLst>
</file>

<file path=ppt/tags/tag30.xml><?xml version="1.0" encoding="utf-8"?>
<p:tagLst xmlns:a="http://schemas.openxmlformats.org/drawingml/2006/main" xmlns:r="http://schemas.openxmlformats.org/officeDocument/2006/relationships" xmlns:p="http://schemas.openxmlformats.org/presentationml/2006/main">
  <p:tag name="THEMEIDCC" val="6"/>
</p:tagLst>
</file>

<file path=ppt/tags/tag31.xml><?xml version="1.0" encoding="utf-8"?>
<p:tagLst xmlns:a="http://schemas.openxmlformats.org/drawingml/2006/main" xmlns:r="http://schemas.openxmlformats.org/officeDocument/2006/relationships" xmlns:p="http://schemas.openxmlformats.org/presentationml/2006/main">
  <p:tag name="THEMEIDCC" val="8"/>
</p:tagLst>
</file>

<file path=ppt/tags/tag32.xml><?xml version="1.0" encoding="utf-8"?>
<p:tagLst xmlns:a="http://schemas.openxmlformats.org/drawingml/2006/main" xmlns:r="http://schemas.openxmlformats.org/officeDocument/2006/relationships" xmlns:p="http://schemas.openxmlformats.org/presentationml/2006/main">
  <p:tag name="THEMEIDCC" val="9"/>
</p:tagLst>
</file>

<file path=ppt/tags/tag33.xml><?xml version="1.0" encoding="utf-8"?>
<p:tagLst xmlns:a="http://schemas.openxmlformats.org/drawingml/2006/main" xmlns:r="http://schemas.openxmlformats.org/officeDocument/2006/relationships" xmlns:p="http://schemas.openxmlformats.org/presentationml/2006/main">
  <p:tag name="THEMEIDCC" val="10"/>
</p:tagLst>
</file>

<file path=ppt/tags/tag34.xml><?xml version="1.0" encoding="utf-8"?>
<p:tagLst xmlns:a="http://schemas.openxmlformats.org/drawingml/2006/main" xmlns:r="http://schemas.openxmlformats.org/officeDocument/2006/relationships" xmlns:p="http://schemas.openxmlformats.org/presentationml/2006/main">
  <p:tag name="THEMEIDCC" val="11"/>
</p:tagLst>
</file>

<file path=ppt/tags/tag35.xml><?xml version="1.0" encoding="utf-8"?>
<p:tagLst xmlns:a="http://schemas.openxmlformats.org/drawingml/2006/main" xmlns:r="http://schemas.openxmlformats.org/officeDocument/2006/relationships" xmlns:p="http://schemas.openxmlformats.org/presentationml/2006/main">
  <p:tag name="THEMEIDCC" val="11"/>
</p:tagLst>
</file>

<file path=ppt/tags/tag36.xml><?xml version="1.0" encoding="utf-8"?>
<p:tagLst xmlns:a="http://schemas.openxmlformats.org/drawingml/2006/main" xmlns:r="http://schemas.openxmlformats.org/officeDocument/2006/relationships" xmlns:p="http://schemas.openxmlformats.org/presentationml/2006/main">
  <p:tag name="THEMEIDCC" val="12"/>
</p:tagLst>
</file>

<file path=ppt/tags/tag37.xml><?xml version="1.0" encoding="utf-8"?>
<p:tagLst xmlns:a="http://schemas.openxmlformats.org/drawingml/2006/main" xmlns:r="http://schemas.openxmlformats.org/officeDocument/2006/relationships" xmlns:p="http://schemas.openxmlformats.org/presentationml/2006/main">
  <p:tag name="THEMEIDCC" val="10"/>
</p:tagLst>
</file>

<file path=ppt/tags/tag38.xml><?xml version="1.0" encoding="utf-8"?>
<p:tagLst xmlns:a="http://schemas.openxmlformats.org/drawingml/2006/main" xmlns:r="http://schemas.openxmlformats.org/officeDocument/2006/relationships" xmlns:p="http://schemas.openxmlformats.org/presentationml/2006/main">
  <p:tag name="THEMEIDCC" val="11"/>
</p:tagLst>
</file>

<file path=ppt/tags/tag39.xml><?xml version="1.0" encoding="utf-8"?>
<p:tagLst xmlns:a="http://schemas.openxmlformats.org/drawingml/2006/main" xmlns:r="http://schemas.openxmlformats.org/officeDocument/2006/relationships" xmlns:p="http://schemas.openxmlformats.org/presentationml/2006/main">
  <p:tag name="THEMEIDCC" val="11"/>
</p:tagLst>
</file>

<file path=ppt/tags/tag4.xml><?xml version="1.0" encoding="utf-8"?>
<p:tagLst xmlns:a="http://schemas.openxmlformats.org/drawingml/2006/main" xmlns:r="http://schemas.openxmlformats.org/officeDocument/2006/relationships" xmlns:p="http://schemas.openxmlformats.org/presentationml/2006/main">
  <p:tag name="THEMEID" val="4"/>
</p:tagLst>
</file>

<file path=ppt/tags/tag5.xml><?xml version="1.0" encoding="utf-8"?>
<p:tagLst xmlns:a="http://schemas.openxmlformats.org/drawingml/2006/main" xmlns:r="http://schemas.openxmlformats.org/officeDocument/2006/relationships" xmlns:p="http://schemas.openxmlformats.org/presentationml/2006/main">
  <p:tag name="THEMEID" val="5"/>
</p:tagLst>
</file>

<file path=ppt/tags/tag6.xml><?xml version="1.0" encoding="utf-8"?>
<p:tagLst xmlns:a="http://schemas.openxmlformats.org/drawingml/2006/main" xmlns:r="http://schemas.openxmlformats.org/officeDocument/2006/relationships" xmlns:p="http://schemas.openxmlformats.org/presentationml/2006/main">
  <p:tag name="THEMEID" val="6"/>
</p:tagLst>
</file>

<file path=ppt/tags/tag7.xml><?xml version="1.0" encoding="utf-8"?>
<p:tagLst xmlns:a="http://schemas.openxmlformats.org/drawingml/2006/main" xmlns:r="http://schemas.openxmlformats.org/officeDocument/2006/relationships" xmlns:p="http://schemas.openxmlformats.org/presentationml/2006/main">
  <p:tag name="THEMEID" val="7"/>
</p:tagLst>
</file>

<file path=ppt/tags/tag8.xml><?xml version="1.0" encoding="utf-8"?>
<p:tagLst xmlns:a="http://schemas.openxmlformats.org/drawingml/2006/main" xmlns:r="http://schemas.openxmlformats.org/officeDocument/2006/relationships" xmlns:p="http://schemas.openxmlformats.org/presentationml/2006/main">
  <p:tag name="THEMEID" val="8"/>
</p:tagLst>
</file>

<file path=ppt/tags/tag9.xml><?xml version="1.0" encoding="utf-8"?>
<p:tagLst xmlns:a="http://schemas.openxmlformats.org/drawingml/2006/main" xmlns:r="http://schemas.openxmlformats.org/officeDocument/2006/relationships" xmlns:p="http://schemas.openxmlformats.org/presentationml/2006/main">
  <p:tag name="THEMEID" val="9"/>
</p:tagLst>
</file>

<file path=ppt/theme/theme1.xml><?xml version="1.0" encoding="utf-8"?>
<a:theme xmlns:a="http://schemas.openxmlformats.org/drawingml/2006/main" name="WHITE TEMPLATE">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GREEN_1.potx" id="{E6351070-060E-4EB7-8FC9-7F6CD9537A4B}" vid="{9FBE0A09-7139-47DB-B6B8-8BE9F30C10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a2191c86-fc50-4add-948c-129f6b5a88d8" Revision="1" Stencil="7276b9ef-3953-4dce-a89b-ed85f20b8b93" StencilVersion="1.0"/>
</Control>
</file>

<file path=customXml/item10.xml><?xml version="1.0" encoding="utf-8"?>
<Control xmlns="http://schemas.microsoft.com/VisualStudio/2011/storyboarding/control">
  <Id Name="369f9055-6b6c-48b9-9320-5df2d46c430a" Revision="1" Stencil="7276b9ef-3953-4dce-a89b-ed85f20b8b93" StencilVersion="1.0"/>
</Control>
</file>

<file path=customXml/item11.xml><?xml version="1.0" encoding="utf-8"?>
<Control xmlns="http://schemas.microsoft.com/VisualStudio/2011/storyboarding/control">
  <Id Name="d69996e1-3d61-4686-9b63-f1b855c596ab" Revision="1" Stencil="7276b9ef-3953-4dce-a89b-ed85f20b8b93" StencilVersion="1.0"/>
</Control>
</file>

<file path=customXml/item12.xml><?xml version="1.0" encoding="utf-8"?>
<Control xmlns="http://schemas.microsoft.com/VisualStudio/2011/storyboarding/control">
  <Id Name="a2191c86-fc50-4add-948c-129f6b5a88d8" Revision="1" Stencil="7276b9ef-3953-4dce-a89b-ed85f20b8b93" StencilVersion="1.0"/>
</Control>
</file>

<file path=customXml/item13.xml><?xml version="1.0" encoding="utf-8"?>
<Control xmlns="http://schemas.microsoft.com/VisualStudio/2011/storyboarding/control">
  <Id Name="a2191c86-fc50-4add-948c-129f6b5a88d8" Revision="1" Stencil="7276b9ef-3953-4dce-a89b-ed85f20b8b93" StencilVersion="1.0"/>
</Control>
</file>

<file path=customXml/item14.xml><?xml version="1.0" encoding="utf-8"?>
<Control xmlns="http://schemas.microsoft.com/VisualStudio/2011/storyboarding/control">
  <Id Name="a53d73d2-368b-429e-b817-1324eec1382c" Revision="1" Stencil="7276b9ef-3953-4dce-a89b-ed85f20b8b93" StencilVersion="1.0"/>
</Control>
</file>

<file path=customXml/item15.xml><?xml version="1.0" encoding="utf-8"?>
<Control xmlns="http://schemas.microsoft.com/VisualStudio/2011/storyboarding/control">
  <Id Name="369f9055-6b6c-48b9-9320-5df2d46c430a" Revision="1" Stencil="7276b9ef-3953-4dce-a89b-ed85f20b8b93" StencilVersion="1.0"/>
</Control>
</file>

<file path=customXml/item16.xml><?xml version="1.0" encoding="utf-8"?>
<Control xmlns="http://schemas.microsoft.com/VisualStudio/2011/storyboarding/control">
  <Id Name="fb22c541-ded0-47fa-8877-83a4c2d16227" Revision="1" Stencil="7276b9ef-3953-4dce-a89b-ed85f20b8b93" StencilVersion="1.0"/>
</Control>
</file>

<file path=customXml/item17.xml><?xml version="1.0" encoding="utf-8"?>
<Control xmlns="http://schemas.microsoft.com/VisualStudio/2011/storyboarding/control">
  <Id Name="d69996e1-3d61-4686-9b63-f1b855c596ab" Revision="1" Stencil="7276b9ef-3953-4dce-a89b-ed85f20b8b93" StencilVersion="1.0"/>
</Control>
</file>

<file path=customXml/item18.xml><?xml version="1.0" encoding="utf-8"?>
<Control xmlns="http://schemas.microsoft.com/VisualStudio/2011/storyboarding/control">
  <Id Name="fb22c541-ded0-47fa-8877-83a4c2d16227" Revision="1" Stencil="7276b9ef-3953-4dce-a89b-ed85f20b8b93" StencilVersion="1.0"/>
</Control>
</file>

<file path=customXml/item19.xml><?xml version="1.0" encoding="utf-8"?>
<Control xmlns="http://schemas.microsoft.com/VisualStudio/2011/storyboarding/control">
  <Id Name="a53d73d2-368b-429e-b817-1324eec1382c" Revision="1" Stencil="7276b9ef-3953-4dce-a89b-ed85f20b8b93" StencilVersion="1.0"/>
</Control>
</file>

<file path=customXml/item2.xml><?xml version="1.0" encoding="utf-8"?>
<Control xmlns="http://schemas.microsoft.com/VisualStudio/2011/storyboarding/control">
  <Id Name="fb22c541-ded0-47fa-8877-83a4c2d16227" Revision="1" Stencil="7276b9ef-3953-4dce-a89b-ed85f20b8b93" StencilVersion="1.0"/>
</Control>
</file>

<file path=customXml/item20.xml><?xml version="1.0" encoding="utf-8"?>
<Control xmlns="http://schemas.microsoft.com/VisualStudio/2011/storyboarding/control">
  <Id Name="a53d73d2-368b-429e-b817-1324eec1382c" Revision="1" Stencil="7276b9ef-3953-4dce-a89b-ed85f20b8b93" StencilVersion="1.0"/>
</Control>
</file>

<file path=customXml/item21.xml><?xml version="1.0" encoding="utf-8"?>
<Control xmlns="http://schemas.microsoft.com/VisualStudio/2011/storyboarding/control">
  <Id Name="fb22c541-ded0-47fa-8877-83a4c2d16227" Revision="1" Stencil="7276b9ef-3953-4dce-a89b-ed85f20b8b93" StencilVersion="1.0"/>
</Control>
</file>

<file path=customXml/item22.xml><?xml version="1.0" encoding="utf-8"?>
<Control xmlns="http://schemas.microsoft.com/VisualStudio/2011/storyboarding/control">
  <Id Name="a53d73d2-368b-429e-b817-1324eec1382c" Revision="1" Stencil="7276b9ef-3953-4dce-a89b-ed85f20b8b93" StencilVersion="1.0"/>
</Control>
</file>

<file path=customXml/item23.xml><?xml version="1.0" encoding="utf-8"?>
<Control xmlns="http://schemas.microsoft.com/VisualStudio/2011/storyboarding/control">
  <Id Name="d69996e1-3d61-4686-9b63-f1b855c596ab" Revision="1" Stencil="7276b9ef-3953-4dce-a89b-ed85f20b8b93" StencilVersion="1.0"/>
</Control>
</file>

<file path=customXml/item24.xml><?xml version="1.0" encoding="utf-8"?>
<Control xmlns="http://schemas.microsoft.com/VisualStudio/2011/storyboarding/control">
  <Id Name="a53d73d2-368b-429e-b817-1324eec1382c" Revision="1" Stencil="7276b9ef-3953-4dce-a89b-ed85f20b8b93" StencilVersion="1.0"/>
</Control>
</file>

<file path=customXml/item25.xml><?xml version="1.0" encoding="utf-8"?>
<p:properties xmlns:p="http://schemas.microsoft.com/office/2006/metadata/properties" xmlns:xsi="http://www.w3.org/2001/XMLSchema-instance" xmlns:pc="http://schemas.microsoft.com/office/infopath/2007/PartnerControls">
  <documentManagement>
    <Status xmlns="8C30B196-64A6-4666-B4DF-860419FE5CD3">Final</Status>
    <Content_x0020_Type xmlns="8C30B196-64A6-4666-B4DF-860419FE5CD3">Slide Presentation</Content_x0020_Type>
    <Module xmlns="8C30B196-64A6-4666-B4DF-860419FE5CD3" xsi:nil="true"/>
  </documentManagement>
</p:properties>
</file>

<file path=customXml/item26.xml><?xml version="1.0" encoding="utf-8"?>
<Control xmlns="http://schemas.microsoft.com/VisualStudio/2011/storyboarding/control">
  <Id Name="369f9055-6b6c-48b9-9320-5df2d46c430a" Revision="1" Stencil="7276b9ef-3953-4dce-a89b-ed85f20b8b93" StencilVersion="1.0"/>
</Control>
</file>

<file path=customXml/item27.xml><?xml version="1.0" encoding="utf-8"?>
<Control xmlns="http://schemas.microsoft.com/VisualStudio/2011/storyboarding/control">
  <Id Name="fb22c541-ded0-47fa-8877-83a4c2d16227" Revision="1" Stencil="7276b9ef-3953-4dce-a89b-ed85f20b8b93" StencilVersion="1.0"/>
</Control>
</file>

<file path=customXml/item28.xml><?xml version="1.0" encoding="utf-8"?>
<Control xmlns="http://schemas.microsoft.com/VisualStudio/2011/storyboarding/control">
  <Id Name="d69996e1-3d61-4686-9b63-f1b855c596ab" Revision="1" Stencil="7276b9ef-3953-4dce-a89b-ed85f20b8b93" StencilVersion="1.0"/>
</Control>
</file>

<file path=customXml/item29.xml><?xml version="1.0" encoding="utf-8"?>
<Control xmlns="http://schemas.microsoft.com/VisualStudio/2011/storyboarding/control">
  <Id Name="a2191c86-fc50-4add-948c-129f6b5a88d8" Revision="1" Stencil="7276b9ef-3953-4dce-a89b-ed85f20b8b93" StencilVersion="1.0"/>
</Control>
</file>

<file path=customXml/item3.xml><?xml version="1.0" encoding="utf-8"?>
<Control xmlns="http://schemas.microsoft.com/VisualStudio/2011/storyboarding/control">
  <Id Name="fb22c541-ded0-47fa-8877-83a4c2d16227" Revision="1" Stencil="7276b9ef-3953-4dce-a89b-ed85f20b8b93" StencilVersion="1.0"/>
</Control>
</file>

<file path=customXml/item30.xml><?xml version="1.0" encoding="utf-8"?>
<Control xmlns="http://schemas.microsoft.com/VisualStudio/2011/storyboarding/control">
  <Id Name="d69996e1-3d61-4686-9b63-f1b855c596ab" Revision="1" Stencil="7276b9ef-3953-4dce-a89b-ed85f20b8b93" StencilVersion="1.0"/>
</Control>
</file>

<file path=customXml/item31.xml><?xml version="1.0" encoding="utf-8"?>
<Control xmlns="http://schemas.microsoft.com/VisualStudio/2011/storyboarding/control">
  <Id Name="369f9055-6b6c-48b9-9320-5df2d46c430a" Revision="1" Stencil="7276b9ef-3953-4dce-a89b-ed85f20b8b93" StencilVersion="1.0"/>
</Control>
</file>

<file path=customXml/item32.xml><?xml version="1.0" encoding="utf-8"?>
<?mso-contentType ?>
<FormTemplates xmlns="http://schemas.microsoft.com/sharepoint/v3/contenttype/forms">
  <Display>DocumentLibraryForm</Display>
  <Edit>DocumentLibraryForm</Edit>
  <New>DocumentLibraryForm</New>
</FormTemplates>
</file>

<file path=customXml/item33.xml><?xml version="1.0" encoding="utf-8"?>
<ct:contentTypeSchema xmlns:ct="http://schemas.microsoft.com/office/2006/metadata/contentType" xmlns:ma="http://schemas.microsoft.com/office/2006/metadata/properties/metaAttributes" ct:_="" ma:_="" ma:contentTypeName="Document" ma:contentTypeID="0x010100057C8DE21BCFE1459A3922511ABC8325" ma:contentTypeVersion="" ma:contentTypeDescription="Create a new document." ma:contentTypeScope="" ma:versionID="b41d2bd60a1047f91fbffb62b45a5eee">
  <xsd:schema xmlns:xsd="http://www.w3.org/2001/XMLSchema" xmlns:xs="http://www.w3.org/2001/XMLSchema" xmlns:p="http://schemas.microsoft.com/office/2006/metadata/properties" xmlns:ns2="8C30B196-64A6-4666-B4DF-860419FE5CD3" xmlns:ns3="27aa9422-7f1f-4c84-9cdf-302b1a67e513" targetNamespace="http://schemas.microsoft.com/office/2006/metadata/properties" ma:root="true" ma:fieldsID="fcf29f1b03434920e325969dbc9b5dae" ns2:_="" ns3:_="">
    <xsd:import namespace="8C30B196-64A6-4666-B4DF-860419FE5CD3"/>
    <xsd:import namespace="27aa9422-7f1f-4c84-9cdf-302b1a67e513"/>
    <xsd:element name="properties">
      <xsd:complexType>
        <xsd:sequence>
          <xsd:element name="documentManagement">
            <xsd:complexType>
              <xsd:all>
                <xsd:element ref="ns2:Content_x0020_Type"/>
                <xsd:element ref="ns2:Module" minOccurs="0"/>
                <xsd:element ref="ns2:Status"/>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30B196-64A6-4666-B4DF-860419FE5CD3"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Assessment Policheck"/>
          <xsd:enumeration value="Break Slides"/>
          <xsd:enumeration value="CC File"/>
          <xsd:enumeration value="CC Policheck"/>
          <xsd:enumeration value="Instructor Image"/>
          <xsd:enumeration value="Outline/Meeting Recordings"/>
          <xsd:enumeration value="Slide Presentation"/>
          <xsd:enumeration value="Slide Presentation Policheck"/>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ma:displayName="Status" ma:default="Draft" ma:format="Dropdown" ma:internalName="Status">
      <xsd:simpleType>
        <xsd:restriction base="dms:Choice">
          <xsd:enumeration value="Draft"/>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27aa9422-7f1f-4c84-9cdf-302b1a67e5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ontrol xmlns="http://schemas.microsoft.com/VisualStudio/2011/storyboarding/control">
  <Id Name="a53d73d2-368b-429e-b817-1324eec1382c" Revision="1" Stencil="7276b9ef-3953-4dce-a89b-ed85f20b8b93" StencilVersion="1.0"/>
</Control>
</file>

<file path=customXml/item5.xml><?xml version="1.0" encoding="utf-8"?>
<Control xmlns="http://schemas.microsoft.com/VisualStudio/2011/storyboarding/control">
  <Id Name="a2191c86-fc50-4add-948c-129f6b5a88d8" Revision="1" Stencil="7276b9ef-3953-4dce-a89b-ed85f20b8b93" StencilVersion="1.0"/>
</Control>
</file>

<file path=customXml/item6.xml><?xml version="1.0" encoding="utf-8"?>
<Control xmlns="http://schemas.microsoft.com/VisualStudio/2011/storyboarding/control">
  <Id Name="a2191c86-fc50-4add-948c-129f6b5a88d8" Revision="1" Stencil="7276b9ef-3953-4dce-a89b-ed85f20b8b93" StencilVersion="1.0"/>
</Control>
</file>

<file path=customXml/item7.xml><?xml version="1.0" encoding="utf-8"?>
<Control xmlns="http://schemas.microsoft.com/VisualStudio/2011/storyboarding/control">
  <Id Name="369f9055-6b6c-48b9-9320-5df2d46c430a" Revision="1" Stencil="7276b9ef-3953-4dce-a89b-ed85f20b8b93" StencilVersion="1.0"/>
</Control>
</file>

<file path=customXml/item8.xml><?xml version="1.0" encoding="utf-8"?>
<Control xmlns="http://schemas.microsoft.com/VisualStudio/2011/storyboarding/control">
  <Id Name="369f9055-6b6c-48b9-9320-5df2d46c430a" Revision="1" Stencil="7276b9ef-3953-4dce-a89b-ed85f20b8b93" StencilVersion="1.0"/>
</Control>
</file>

<file path=customXml/item9.xml><?xml version="1.0" encoding="utf-8"?>
<Control xmlns="http://schemas.microsoft.com/VisualStudio/2011/storyboarding/control">
  <Id Name="d69996e1-3d61-4686-9b63-f1b855c596ab" Revision="1" Stencil="7276b9ef-3953-4dce-a89b-ed85f20b8b93" StencilVersion="1.0"/>
</Control>
</file>

<file path=customXml/itemProps1.xml><?xml version="1.0" encoding="utf-8"?>
<ds:datastoreItem xmlns:ds="http://schemas.openxmlformats.org/officeDocument/2006/customXml" ds:itemID="{4B16F4FE-7C26-4443-B426-81998D23ED87}">
  <ds:schemaRefs>
    <ds:schemaRef ds:uri="http://schemas.microsoft.com/VisualStudio/2011/storyboarding/control"/>
  </ds:schemaRefs>
</ds:datastoreItem>
</file>

<file path=customXml/itemProps10.xml><?xml version="1.0" encoding="utf-8"?>
<ds:datastoreItem xmlns:ds="http://schemas.openxmlformats.org/officeDocument/2006/customXml" ds:itemID="{7959CC6A-F423-4783-B968-3BCC86A7394E}">
  <ds:schemaRefs>
    <ds:schemaRef ds:uri="http://schemas.microsoft.com/VisualStudio/2011/storyboarding/control"/>
  </ds:schemaRefs>
</ds:datastoreItem>
</file>

<file path=customXml/itemProps11.xml><?xml version="1.0" encoding="utf-8"?>
<ds:datastoreItem xmlns:ds="http://schemas.openxmlformats.org/officeDocument/2006/customXml" ds:itemID="{C0F92A87-A216-45A9-B9C0-0515663D35BF}">
  <ds:schemaRefs>
    <ds:schemaRef ds:uri="http://schemas.microsoft.com/VisualStudio/2011/storyboarding/control"/>
  </ds:schemaRefs>
</ds:datastoreItem>
</file>

<file path=customXml/itemProps12.xml><?xml version="1.0" encoding="utf-8"?>
<ds:datastoreItem xmlns:ds="http://schemas.openxmlformats.org/officeDocument/2006/customXml" ds:itemID="{D4B5F268-5930-44CD-BDF1-D0A04D4BBC1C}">
  <ds:schemaRefs>
    <ds:schemaRef ds:uri="http://schemas.microsoft.com/VisualStudio/2011/storyboarding/control"/>
  </ds:schemaRefs>
</ds:datastoreItem>
</file>

<file path=customXml/itemProps13.xml><?xml version="1.0" encoding="utf-8"?>
<ds:datastoreItem xmlns:ds="http://schemas.openxmlformats.org/officeDocument/2006/customXml" ds:itemID="{0B54C583-7BAB-4080-8093-C5F84F5A225A}">
  <ds:schemaRefs>
    <ds:schemaRef ds:uri="http://schemas.microsoft.com/VisualStudio/2011/storyboarding/control"/>
  </ds:schemaRefs>
</ds:datastoreItem>
</file>

<file path=customXml/itemProps14.xml><?xml version="1.0" encoding="utf-8"?>
<ds:datastoreItem xmlns:ds="http://schemas.openxmlformats.org/officeDocument/2006/customXml" ds:itemID="{8893E80D-6D0C-4E0F-AA22-E5615BB87E5B}">
  <ds:schemaRefs>
    <ds:schemaRef ds:uri="http://schemas.microsoft.com/VisualStudio/2011/storyboarding/control"/>
  </ds:schemaRefs>
</ds:datastoreItem>
</file>

<file path=customXml/itemProps15.xml><?xml version="1.0" encoding="utf-8"?>
<ds:datastoreItem xmlns:ds="http://schemas.openxmlformats.org/officeDocument/2006/customXml" ds:itemID="{38217AA1-CC95-49A9-B284-2ED4D347D7CA}">
  <ds:schemaRefs>
    <ds:schemaRef ds:uri="http://schemas.microsoft.com/VisualStudio/2011/storyboarding/control"/>
  </ds:schemaRefs>
</ds:datastoreItem>
</file>

<file path=customXml/itemProps16.xml><?xml version="1.0" encoding="utf-8"?>
<ds:datastoreItem xmlns:ds="http://schemas.openxmlformats.org/officeDocument/2006/customXml" ds:itemID="{4E8278DB-3CDD-48A7-992E-A7596AD335B9}">
  <ds:schemaRefs>
    <ds:schemaRef ds:uri="http://schemas.microsoft.com/VisualStudio/2011/storyboarding/control"/>
  </ds:schemaRefs>
</ds:datastoreItem>
</file>

<file path=customXml/itemProps17.xml><?xml version="1.0" encoding="utf-8"?>
<ds:datastoreItem xmlns:ds="http://schemas.openxmlformats.org/officeDocument/2006/customXml" ds:itemID="{3DC6CABD-46E1-4C27-A0B3-616DC56F8E5C}">
  <ds:schemaRefs>
    <ds:schemaRef ds:uri="http://schemas.microsoft.com/VisualStudio/2011/storyboarding/control"/>
  </ds:schemaRefs>
</ds:datastoreItem>
</file>

<file path=customXml/itemProps18.xml><?xml version="1.0" encoding="utf-8"?>
<ds:datastoreItem xmlns:ds="http://schemas.openxmlformats.org/officeDocument/2006/customXml" ds:itemID="{376216F9-AF6B-4844-AE8C-B9F953F916AB}">
  <ds:schemaRefs>
    <ds:schemaRef ds:uri="http://schemas.microsoft.com/VisualStudio/2011/storyboarding/control"/>
  </ds:schemaRefs>
</ds:datastoreItem>
</file>

<file path=customXml/itemProps19.xml><?xml version="1.0" encoding="utf-8"?>
<ds:datastoreItem xmlns:ds="http://schemas.openxmlformats.org/officeDocument/2006/customXml" ds:itemID="{F68D8396-E21C-4AFF-8FDD-70D00673D0EE}">
  <ds:schemaRefs>
    <ds:schemaRef ds:uri="http://schemas.microsoft.com/VisualStudio/2011/storyboarding/control"/>
  </ds:schemaRefs>
</ds:datastoreItem>
</file>

<file path=customXml/itemProps2.xml><?xml version="1.0" encoding="utf-8"?>
<ds:datastoreItem xmlns:ds="http://schemas.openxmlformats.org/officeDocument/2006/customXml" ds:itemID="{B5105A87-47B6-44F6-97FD-4619C0556604}">
  <ds:schemaRefs>
    <ds:schemaRef ds:uri="http://schemas.microsoft.com/VisualStudio/2011/storyboarding/control"/>
  </ds:schemaRefs>
</ds:datastoreItem>
</file>

<file path=customXml/itemProps20.xml><?xml version="1.0" encoding="utf-8"?>
<ds:datastoreItem xmlns:ds="http://schemas.openxmlformats.org/officeDocument/2006/customXml" ds:itemID="{21F6B647-976A-41D0-B760-9DF9DFC6AE3C}">
  <ds:schemaRefs>
    <ds:schemaRef ds:uri="http://schemas.microsoft.com/VisualStudio/2011/storyboarding/control"/>
  </ds:schemaRefs>
</ds:datastoreItem>
</file>

<file path=customXml/itemProps21.xml><?xml version="1.0" encoding="utf-8"?>
<ds:datastoreItem xmlns:ds="http://schemas.openxmlformats.org/officeDocument/2006/customXml" ds:itemID="{4C1B3C27-4803-4D72-A3F8-6668A3F0A24B}">
  <ds:schemaRefs>
    <ds:schemaRef ds:uri="http://schemas.microsoft.com/VisualStudio/2011/storyboarding/control"/>
  </ds:schemaRefs>
</ds:datastoreItem>
</file>

<file path=customXml/itemProps22.xml><?xml version="1.0" encoding="utf-8"?>
<ds:datastoreItem xmlns:ds="http://schemas.openxmlformats.org/officeDocument/2006/customXml" ds:itemID="{ED350DFE-2319-4AB0-BC96-1D36D125365A}">
  <ds:schemaRefs>
    <ds:schemaRef ds:uri="http://schemas.microsoft.com/VisualStudio/2011/storyboarding/control"/>
  </ds:schemaRefs>
</ds:datastoreItem>
</file>

<file path=customXml/itemProps23.xml><?xml version="1.0" encoding="utf-8"?>
<ds:datastoreItem xmlns:ds="http://schemas.openxmlformats.org/officeDocument/2006/customXml" ds:itemID="{366CA990-F93D-4100-9654-65D9E30F4E1C}">
  <ds:schemaRefs>
    <ds:schemaRef ds:uri="http://schemas.microsoft.com/VisualStudio/2011/storyboarding/control"/>
  </ds:schemaRefs>
</ds:datastoreItem>
</file>

<file path=customXml/itemProps24.xml><?xml version="1.0" encoding="utf-8"?>
<ds:datastoreItem xmlns:ds="http://schemas.openxmlformats.org/officeDocument/2006/customXml" ds:itemID="{4E805D65-1532-4BB0-8F41-8013167C0009}">
  <ds:schemaRefs>
    <ds:schemaRef ds:uri="http://schemas.microsoft.com/VisualStudio/2011/storyboarding/control"/>
  </ds:schemaRefs>
</ds:datastoreItem>
</file>

<file path=customXml/itemProps25.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infopath/2007/PartnerControls"/>
    <ds:schemaRef ds:uri="http://purl.org/dc/elements/1.1/"/>
    <ds:schemaRef ds:uri="27aa9422-7f1f-4c84-9cdf-302b1a67e513"/>
    <ds:schemaRef ds:uri="8C30B196-64A6-4666-B4DF-860419FE5CD3"/>
    <ds:schemaRef ds:uri="http://purl.org/dc/terms/"/>
  </ds:schemaRefs>
</ds:datastoreItem>
</file>

<file path=customXml/itemProps26.xml><?xml version="1.0" encoding="utf-8"?>
<ds:datastoreItem xmlns:ds="http://schemas.openxmlformats.org/officeDocument/2006/customXml" ds:itemID="{08C4EE12-DF69-4FFC-9E40-C7991F3490A6}">
  <ds:schemaRefs>
    <ds:schemaRef ds:uri="http://schemas.microsoft.com/VisualStudio/2011/storyboarding/control"/>
  </ds:schemaRefs>
</ds:datastoreItem>
</file>

<file path=customXml/itemProps27.xml><?xml version="1.0" encoding="utf-8"?>
<ds:datastoreItem xmlns:ds="http://schemas.openxmlformats.org/officeDocument/2006/customXml" ds:itemID="{D6FEE829-2115-45B4-8110-670FD454542B}">
  <ds:schemaRefs>
    <ds:schemaRef ds:uri="http://schemas.microsoft.com/VisualStudio/2011/storyboarding/control"/>
  </ds:schemaRefs>
</ds:datastoreItem>
</file>

<file path=customXml/itemProps28.xml><?xml version="1.0" encoding="utf-8"?>
<ds:datastoreItem xmlns:ds="http://schemas.openxmlformats.org/officeDocument/2006/customXml" ds:itemID="{0282FB20-2D4C-459D-8468-77D1D3C6925D}">
  <ds:schemaRefs>
    <ds:schemaRef ds:uri="http://schemas.microsoft.com/VisualStudio/2011/storyboarding/control"/>
  </ds:schemaRefs>
</ds:datastoreItem>
</file>

<file path=customXml/itemProps29.xml><?xml version="1.0" encoding="utf-8"?>
<ds:datastoreItem xmlns:ds="http://schemas.openxmlformats.org/officeDocument/2006/customXml" ds:itemID="{8BD595CA-AC5E-43B9-B966-E468A16E8322}">
  <ds:schemaRefs>
    <ds:schemaRef ds:uri="http://schemas.microsoft.com/VisualStudio/2011/storyboarding/control"/>
  </ds:schemaRefs>
</ds:datastoreItem>
</file>

<file path=customXml/itemProps3.xml><?xml version="1.0" encoding="utf-8"?>
<ds:datastoreItem xmlns:ds="http://schemas.openxmlformats.org/officeDocument/2006/customXml" ds:itemID="{432851C6-BC05-4673-B853-6D08AB80CDC4}">
  <ds:schemaRefs>
    <ds:schemaRef ds:uri="http://schemas.microsoft.com/VisualStudio/2011/storyboarding/control"/>
  </ds:schemaRefs>
</ds:datastoreItem>
</file>

<file path=customXml/itemProps30.xml><?xml version="1.0" encoding="utf-8"?>
<ds:datastoreItem xmlns:ds="http://schemas.openxmlformats.org/officeDocument/2006/customXml" ds:itemID="{67213E6F-7B96-4222-888B-63710B06D885}">
  <ds:schemaRefs>
    <ds:schemaRef ds:uri="http://schemas.microsoft.com/VisualStudio/2011/storyboarding/control"/>
  </ds:schemaRefs>
</ds:datastoreItem>
</file>

<file path=customXml/itemProps31.xml><?xml version="1.0" encoding="utf-8"?>
<ds:datastoreItem xmlns:ds="http://schemas.openxmlformats.org/officeDocument/2006/customXml" ds:itemID="{42D603BF-B513-4201-A599-21BA0F4FFC40}">
  <ds:schemaRefs>
    <ds:schemaRef ds:uri="http://schemas.microsoft.com/VisualStudio/2011/storyboarding/control"/>
  </ds:schemaRefs>
</ds:datastoreItem>
</file>

<file path=customXml/itemProps3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3.xml><?xml version="1.0" encoding="utf-8"?>
<ds:datastoreItem xmlns:ds="http://schemas.openxmlformats.org/officeDocument/2006/customXml" ds:itemID="{74211818-28C0-4A32-9251-219962965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30B196-64A6-4666-B4DF-860419FE5CD3"/>
    <ds:schemaRef ds:uri="27aa9422-7f1f-4c84-9cdf-302b1a67e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B9D450-4C47-4A44-8C0D-C78D8A54C46F}">
  <ds:schemaRefs>
    <ds:schemaRef ds:uri="http://schemas.microsoft.com/VisualStudio/2011/storyboarding/control"/>
  </ds:schemaRefs>
</ds:datastoreItem>
</file>

<file path=customXml/itemProps5.xml><?xml version="1.0" encoding="utf-8"?>
<ds:datastoreItem xmlns:ds="http://schemas.openxmlformats.org/officeDocument/2006/customXml" ds:itemID="{3C954CC5-1CAC-4EC3-9791-8630483065B9}">
  <ds:schemaRefs>
    <ds:schemaRef ds:uri="http://schemas.microsoft.com/VisualStudio/2011/storyboarding/control"/>
  </ds:schemaRefs>
</ds:datastoreItem>
</file>

<file path=customXml/itemProps6.xml><?xml version="1.0" encoding="utf-8"?>
<ds:datastoreItem xmlns:ds="http://schemas.openxmlformats.org/officeDocument/2006/customXml" ds:itemID="{8257D6BC-B71E-4D95-81E4-A1D4A8174168}">
  <ds:schemaRefs>
    <ds:schemaRef ds:uri="http://schemas.microsoft.com/VisualStudio/2011/storyboarding/control"/>
  </ds:schemaRefs>
</ds:datastoreItem>
</file>

<file path=customXml/itemProps7.xml><?xml version="1.0" encoding="utf-8"?>
<ds:datastoreItem xmlns:ds="http://schemas.openxmlformats.org/officeDocument/2006/customXml" ds:itemID="{FE651ABA-5DC1-4ABD-A06E-055AE54B337B}">
  <ds:schemaRefs>
    <ds:schemaRef ds:uri="http://schemas.microsoft.com/VisualStudio/2011/storyboarding/control"/>
  </ds:schemaRefs>
</ds:datastoreItem>
</file>

<file path=customXml/itemProps8.xml><?xml version="1.0" encoding="utf-8"?>
<ds:datastoreItem xmlns:ds="http://schemas.openxmlformats.org/officeDocument/2006/customXml" ds:itemID="{82DB428A-B8F8-483F-8276-095629A8ECDB}">
  <ds:schemaRefs>
    <ds:schemaRef ds:uri="http://schemas.microsoft.com/VisualStudio/2011/storyboarding/control"/>
  </ds:schemaRefs>
</ds:datastoreItem>
</file>

<file path=customXml/itemProps9.xml><?xml version="1.0" encoding="utf-8"?>
<ds:datastoreItem xmlns:ds="http://schemas.openxmlformats.org/officeDocument/2006/customXml" ds:itemID="{C63AC2F0-1DEB-4E91-A88A-7A014A172F4F}">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Brand_template_16-9_Consumer_GREEN_1</Template>
  <TotalTime>5247</TotalTime>
  <Words>3857</Words>
  <Application>Microsoft Office PowerPoint</Application>
  <PresentationFormat>Custom</PresentationFormat>
  <Paragraphs>524</Paragraphs>
  <Slides>36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MS PGothic</vt:lpstr>
      <vt:lpstr>Arial</vt:lpstr>
      <vt:lpstr>Cambria Math</vt:lpstr>
      <vt:lpstr>Consolas</vt:lpstr>
      <vt:lpstr>Lucida Console</vt:lpstr>
      <vt:lpstr>Segoe UI</vt:lpstr>
      <vt:lpstr>Segoe UI Light</vt:lpstr>
      <vt:lpstr>Segoe UI Semibold</vt:lpstr>
      <vt:lpstr>Wingdings</vt:lpstr>
      <vt:lpstr>WHITE TEMPLATE</vt:lpstr>
      <vt:lpstr>Application Platform</vt:lpstr>
      <vt:lpstr>Introducing Containers</vt:lpstr>
      <vt:lpstr>Containers A new approach to build, ship, deploy, and instantiate applications</vt:lpstr>
      <vt:lpstr>Why containers? Applications are fueling innovation in today’s cloud-mobile world</vt:lpstr>
      <vt:lpstr>Containers Isolated runtime environment for hosted applications</vt:lpstr>
      <vt:lpstr>Containers How do they differ from virtual machines?</vt:lpstr>
      <vt:lpstr>Container use cases</vt:lpstr>
      <vt:lpstr>Container ecosystem</vt:lpstr>
      <vt:lpstr>Microsoft’s Container runtimes</vt:lpstr>
      <vt:lpstr>Modern app dev, flexible isolation</vt:lpstr>
      <vt:lpstr>Docker integration Joint strategic investments to drive containers forward</vt:lpstr>
      <vt:lpstr>Docker integration Joint strategic investments to drive containers forward</vt:lpstr>
      <vt:lpstr>DevOps process with containers</vt:lpstr>
      <vt:lpstr>Container OS environments</vt:lpstr>
      <vt:lpstr>Container runtime</vt:lpstr>
      <vt:lpstr>Container runtime</vt:lpstr>
      <vt:lpstr>Container runtime</vt:lpstr>
      <vt:lpstr>The right tools for you</vt:lpstr>
      <vt:lpstr>Demo</vt:lpstr>
      <vt:lpstr>Introducing Nano Server</vt:lpstr>
      <vt:lpstr>Customer voice</vt:lpstr>
      <vt:lpstr>PowerPoint Presentation</vt:lpstr>
      <vt:lpstr>PowerPoint Presentation</vt:lpstr>
      <vt:lpstr>The next step in the journey…</vt:lpstr>
      <vt:lpstr>Nano Server</vt:lpstr>
      <vt:lpstr>Nano Server Quick Start</vt:lpstr>
      <vt:lpstr>The end result…</vt:lpstr>
      <vt:lpstr>Nano Server roles and features</vt:lpstr>
      <vt:lpstr>Nano Server roles and features</vt:lpstr>
      <vt:lpstr>Demo</vt:lpstr>
      <vt:lpstr>Remotely managing Nano Server</vt:lpstr>
      <vt:lpstr>Remote Server Management Tool</vt:lpstr>
      <vt:lpstr>Demo</vt:lpstr>
      <vt:lpstr>Nano Server resources and feedback</vt:lpstr>
      <vt:lpstr>Nano resources and feedback</vt:lpstr>
      <vt:lpstr>Lab Getting started with Nano Server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Windows Server 2016</dc:title>
  <dc:subject>&lt;Speech title here&gt;</dc:subject>
  <dc:creator>Microsoft Office User</dc:creator>
  <cp:keywords>MSVID, Brand Guidelines, Branding, Visual Identity, grid</cp:keywords>
  <dc:description>Template: Maryfj_x000d_
Formatting: _x000d_
Audience Type:</dc:description>
  <cp:lastModifiedBy>Christopher Chapman</cp:lastModifiedBy>
  <cp:revision>242</cp:revision>
  <dcterms:created xsi:type="dcterms:W3CDTF">2015-06-04T21:40:17Z</dcterms:created>
  <dcterms:modified xsi:type="dcterms:W3CDTF">2016-05-24T23:58:05Z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0x010100057C8DE21BCFE1459A3922511ABC8325</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