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34"/>
  </p:sldMasterIdLst>
  <p:notesMasterIdLst>
    <p:notesMasterId r:id="rId87"/>
  </p:notesMasterIdLst>
  <p:handoutMasterIdLst>
    <p:handoutMasterId r:id="rId88"/>
  </p:handoutMasterIdLst>
  <p:sldIdLst>
    <p:sldId id="508" r:id="rId35"/>
    <p:sldId id="588" r:id="rId36"/>
    <p:sldId id="589" r:id="rId37"/>
    <p:sldId id="314" r:id="rId38"/>
    <p:sldId id="315" r:id="rId39"/>
    <p:sldId id="316" r:id="rId40"/>
    <p:sldId id="326" r:id="rId41"/>
    <p:sldId id="362" r:id="rId42"/>
    <p:sldId id="363" r:id="rId43"/>
    <p:sldId id="364" r:id="rId44"/>
    <p:sldId id="365" r:id="rId45"/>
    <p:sldId id="366" r:id="rId46"/>
    <p:sldId id="367" r:id="rId47"/>
    <p:sldId id="510" r:id="rId48"/>
    <p:sldId id="368" r:id="rId49"/>
    <p:sldId id="369" r:id="rId50"/>
    <p:sldId id="370" r:id="rId51"/>
    <p:sldId id="511" r:id="rId52"/>
    <p:sldId id="371" r:id="rId53"/>
    <p:sldId id="372" r:id="rId54"/>
    <p:sldId id="373" r:id="rId55"/>
    <p:sldId id="374" r:id="rId56"/>
    <p:sldId id="375" r:id="rId57"/>
    <p:sldId id="512" r:id="rId58"/>
    <p:sldId id="592" r:id="rId59"/>
    <p:sldId id="521" r:id="rId60"/>
    <p:sldId id="522" r:id="rId61"/>
    <p:sldId id="523" r:id="rId62"/>
    <p:sldId id="524" r:id="rId63"/>
    <p:sldId id="525" r:id="rId64"/>
    <p:sldId id="526" r:id="rId65"/>
    <p:sldId id="527" r:id="rId66"/>
    <p:sldId id="528" r:id="rId67"/>
    <p:sldId id="533" r:id="rId68"/>
    <p:sldId id="529" r:id="rId69"/>
    <p:sldId id="530" r:id="rId70"/>
    <p:sldId id="531" r:id="rId71"/>
    <p:sldId id="532" r:id="rId72"/>
    <p:sldId id="534" r:id="rId73"/>
    <p:sldId id="535" r:id="rId74"/>
    <p:sldId id="536" r:id="rId75"/>
    <p:sldId id="537" r:id="rId76"/>
    <p:sldId id="538" r:id="rId77"/>
    <p:sldId id="539" r:id="rId78"/>
    <p:sldId id="540" r:id="rId79"/>
    <p:sldId id="541" r:id="rId80"/>
    <p:sldId id="542" r:id="rId81"/>
    <p:sldId id="543" r:id="rId82"/>
    <p:sldId id="544" r:id="rId83"/>
    <p:sldId id="545" r:id="rId84"/>
    <p:sldId id="593" r:id="rId85"/>
    <p:sldId id="594" r:id="rId8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2 - SDDC P1" id="{B0E4FB36-6511-4B6A-8936-FB1403C4B505}">
          <p14:sldIdLst>
            <p14:sldId id="508"/>
            <p14:sldId id="588"/>
            <p14:sldId id="589"/>
            <p14:sldId id="314"/>
            <p14:sldId id="315"/>
            <p14:sldId id="316"/>
            <p14:sldId id="326"/>
            <p14:sldId id="362"/>
            <p14:sldId id="363"/>
            <p14:sldId id="364"/>
            <p14:sldId id="365"/>
            <p14:sldId id="366"/>
            <p14:sldId id="367"/>
            <p14:sldId id="510"/>
            <p14:sldId id="368"/>
            <p14:sldId id="369"/>
            <p14:sldId id="370"/>
            <p14:sldId id="511"/>
            <p14:sldId id="371"/>
            <p14:sldId id="372"/>
            <p14:sldId id="373"/>
            <p14:sldId id="374"/>
            <p14:sldId id="375"/>
            <p14:sldId id="512"/>
            <p14:sldId id="592"/>
            <p14:sldId id="521"/>
            <p14:sldId id="522"/>
            <p14:sldId id="523"/>
            <p14:sldId id="524"/>
            <p14:sldId id="525"/>
            <p14:sldId id="526"/>
            <p14:sldId id="527"/>
            <p14:sldId id="528"/>
            <p14:sldId id="533"/>
            <p14:sldId id="529"/>
            <p14:sldId id="530"/>
            <p14:sldId id="531"/>
            <p14:sldId id="532"/>
            <p14:sldId id="534"/>
            <p14:sldId id="535"/>
            <p14:sldId id="536"/>
            <p14:sldId id="537"/>
            <p14:sldId id="538"/>
            <p14:sldId id="539"/>
            <p14:sldId id="540"/>
            <p14:sldId id="541"/>
            <p14:sldId id="542"/>
            <p14:sldId id="543"/>
            <p14:sldId id="544"/>
            <p14:sldId id="545"/>
            <p14:sldId id="593"/>
            <p14:sldId id="594"/>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002050"/>
    <a:srgbClr val="0072C6"/>
    <a:srgbClr val="EEEEEE"/>
    <a:srgbClr val="737373"/>
    <a:srgbClr val="333333"/>
    <a:srgbClr val="0078D7"/>
    <a:srgbClr val="3C3C3C"/>
    <a:srgbClr val="D83B01"/>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0015" autoAdjust="0"/>
  </p:normalViewPr>
  <p:slideViewPr>
    <p:cSldViewPr>
      <p:cViewPr varScale="1">
        <p:scale>
          <a:sx n="95" d="100"/>
          <a:sy n="95" d="100"/>
        </p:scale>
        <p:origin x="1080" y="6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527"/>
    </p:cViewPr>
  </p:sorterViewPr>
  <p:notesViewPr>
    <p:cSldViewPr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commentAuthors" Target="commentAuthor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5" Type="http://schemas.openxmlformats.org/officeDocument/2006/relationships/customXml" Target="../customXml/item5.xml"/><Relationship Id="rId90" Type="http://schemas.openxmlformats.org/officeDocument/2006/relationships/presProps" Target="presProps.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8" Type="http://schemas.openxmlformats.org/officeDocument/2006/relationships/customXml" Target="../customXml/item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customXml" Target="../customXml/item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5.xml"/><Relationship Id="rId34" Type="http://schemas.openxmlformats.org/officeDocument/2006/relationships/slideMaster" Target="slideMasters/slideMaster1.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7" Type="http://schemas.openxmlformats.org/officeDocument/2006/relationships/customXml" Target="../customXml/item7.xml"/><Relationship Id="rId71" Type="http://schemas.openxmlformats.org/officeDocument/2006/relationships/slide" Target="slides/slide3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notesMaster" Target="notesMasters/notesMaster1.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5/24/2016 4:47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5/24/2016 4:47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5/24/2016 4:47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3673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5/24/2016 4:47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9479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the Hyper-V Lab, this has this feature in it already.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6155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4880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11671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50200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vs Standard Checkpoints</a:t>
            </a:r>
          </a:p>
          <a:p>
            <a:r>
              <a:rPr lang="en-US" dirty="0"/>
              <a:t>PowerShell</a:t>
            </a:r>
            <a:r>
              <a:rPr lang="en-US" baseline="0" dirty="0"/>
              <a:t> Direct</a:t>
            </a:r>
          </a:p>
          <a:p>
            <a:r>
              <a:rPr lang="en-US" baseline="0" dirty="0"/>
              <a:t>VHDX on REFS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00518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7F7331-8259-47D4-8072-79547FD86DCA}" type="datetime1">
              <a:rPr lang="en-US" smtClean="0"/>
              <a:t>5/24/2016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47281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320A80B-FBB0-4EE4-AB38-458581EA656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705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320A80B-FBB0-4EE4-AB38-458581EA656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9758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320A80B-FBB0-4EE4-AB38-458581EA656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296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7F7331-8259-47D4-8072-79547FD86DCA}" type="datetime1">
              <a:rPr lang="en-US" smtClean="0"/>
              <a:t>5/24/2016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8699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320A80B-FBB0-4EE4-AB38-458581EA656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597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320A80B-FBB0-4EE4-AB38-458581EA656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65817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existing lab as the demo.</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07487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A40318-D4AA-403B-A5C1-4C4868441361}"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60282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B2389D-4125-4E5B-A0D4-126AA92B1F75}"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790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0850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4D8813-5AA7-4803-8D55-B7EF48302C3E}"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6723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4D8813-5AA7-4803-8D55-B7EF48302C3E}"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0906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16B6E-E8C0-452A-9E0A-E937AC0D499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4450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616B6E-E8C0-452A-9E0A-E937AC0D499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6718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r>
              <a:rPr lang="en-US" b="0" dirty="0"/>
              <a:t>Can I have a running VM but kill a node and show the VM running?</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417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A97B71-22ED-4E28-B79B-E55333A0052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375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34887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6098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7836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58749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Node</a:t>
            </a:r>
            <a:r>
              <a:rPr lang="en-US" baseline="0" dirty="0"/>
              <a:t> </a:t>
            </a:r>
            <a:r>
              <a:rPr lang="en-US" baseline="0" dirty="0" err="1"/>
              <a:t>Quarintine</a:t>
            </a:r>
            <a:endParaRPr lang="en-US" baseline="0" dirty="0"/>
          </a:p>
          <a:p>
            <a:r>
              <a:rPr lang="en-US" baseline="0" dirty="0"/>
              <a:t>Shared VHDX</a:t>
            </a:r>
          </a:p>
          <a:p>
            <a:r>
              <a:rPr lang="en-US" baseline="0" dirty="0"/>
              <a:t>Memory Management , Hot add RAM</a:t>
            </a:r>
          </a:p>
          <a:p>
            <a:r>
              <a:rPr lang="en-US" baseline="0" dirty="0"/>
              <a:t>Networking, Hot add NIC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07867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5/24/2016 4:47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65549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customXml/item22.xml"/><Relationship Id="rId7" Type="http://schemas.openxmlformats.org/officeDocument/2006/relationships/image" Target="../media/image1.png"/><Relationship Id="rId2" Type="http://schemas.openxmlformats.org/officeDocument/2006/relationships/customXml" Target="../../customXml/item32.xml"/><Relationship Id="rId1" Type="http://schemas.openxmlformats.org/officeDocument/2006/relationships/customXml" Target="../../customXml/item4.xml"/><Relationship Id="rId6" Type="http://schemas.openxmlformats.org/officeDocument/2006/relationships/slideMaster" Target="../slideMasters/slideMaster1.xml"/><Relationship Id="rId5" Type="http://schemas.openxmlformats.org/officeDocument/2006/relationships/customXml" Target="../../customXml/item21.xml"/><Relationship Id="rId4" Type="http://schemas.openxmlformats.org/officeDocument/2006/relationships/customXml" Target="../../customXml/item2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33.xml"/><Relationship Id="rId7" Type="http://schemas.openxmlformats.org/officeDocument/2006/relationships/image" Target="../media/image1.png"/><Relationship Id="rId2" Type="http://schemas.openxmlformats.org/officeDocument/2006/relationships/customXml" Target="../../customXml/item19.xml"/><Relationship Id="rId1" Type="http://schemas.openxmlformats.org/officeDocument/2006/relationships/customXml" Target="../../customXml/item10.xml"/><Relationship Id="rId6" Type="http://schemas.openxmlformats.org/officeDocument/2006/relationships/slideMaster" Target="../slideMasters/slideMaster1.xml"/><Relationship Id="rId5" Type="http://schemas.openxmlformats.org/officeDocument/2006/relationships/customXml" Target="../../customXml/item16.xml"/><Relationship Id="rId4" Type="http://schemas.openxmlformats.org/officeDocument/2006/relationships/customXml" Target="../../customXml/item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ustomXml" Target="../../customXml/item23.xml"/><Relationship Id="rId7" Type="http://schemas.openxmlformats.org/officeDocument/2006/relationships/image" Target="../media/image1.png"/><Relationship Id="rId2" Type="http://schemas.openxmlformats.org/officeDocument/2006/relationships/customXml" Target="../../customXml/item9.xml"/><Relationship Id="rId1" Type="http://schemas.openxmlformats.org/officeDocument/2006/relationships/customXml" Target="../../customXml/item15.xml"/><Relationship Id="rId6" Type="http://schemas.openxmlformats.org/officeDocument/2006/relationships/slideMaster" Target="../slideMasters/slideMaster1.xml"/><Relationship Id="rId5" Type="http://schemas.openxmlformats.org/officeDocument/2006/relationships/customXml" Target="../../customXml/item8.xml"/><Relationship Id="rId4" Type="http://schemas.openxmlformats.org/officeDocument/2006/relationships/customXml" Target="../../customXml/item2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customXml/item6.xml"/><Relationship Id="rId2" Type="http://schemas.openxmlformats.org/officeDocument/2006/relationships/customXml" Target="../../customXml/item29.xml"/><Relationship Id="rId1" Type="http://schemas.openxmlformats.org/officeDocument/2006/relationships/customXml" Target="../../customXml/item13.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customXml" Target="../../customXml/item28.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7.xml"/><Relationship Id="rId2" Type="http://schemas.openxmlformats.org/officeDocument/2006/relationships/customXml" Target="../../customXml/item31.xml"/><Relationship Id="rId1" Type="http://schemas.openxmlformats.org/officeDocument/2006/relationships/customXml" Target="../../customXml/item5.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customXml" Target="../../customXml/item3.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4.xml"/><Relationship Id="rId7" Type="http://schemas.openxmlformats.org/officeDocument/2006/relationships/image" Target="../media/image2.png"/><Relationship Id="rId2" Type="http://schemas.openxmlformats.org/officeDocument/2006/relationships/customXml" Target="../../customXml/item12.xml"/><Relationship Id="rId1" Type="http://schemas.openxmlformats.org/officeDocument/2006/relationships/customXml" Target="../../customXml/item17.xml"/><Relationship Id="rId6" Type="http://schemas.openxmlformats.org/officeDocument/2006/relationships/slideMaster" Target="../slideMasters/slideMaster1.xml"/><Relationship Id="rId5" Type="http://schemas.openxmlformats.org/officeDocument/2006/relationships/customXml" Target="../../customXml/item30.xml"/><Relationship Id="rId4" Type="http://schemas.openxmlformats.org/officeDocument/2006/relationships/customXml" Target="../../customXml/item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3" name="TextBox 2"/>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737373"/>
                </a:solidFill>
                <a:latin typeface="+mj-lt"/>
              </a:rPr>
              <a:t>Microsoft Virtual Academy</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59"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rgbClr val="0072C6"/>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rgbClr val="0072C6"/>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6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rgbClr val="0072C6"/>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rgbClr val="0072C6"/>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9939676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0"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3" name="Text Placeholder 4"/>
          <p:cNvSpPr>
            <a:spLocks noGrp="1" noChangeAspect="1"/>
          </p:cNvSpPr>
          <p:nvPr>
            <p:ph type="body" sz="quarter" idx="18"/>
          </p:nvPr>
        </p:nvSpPr>
        <p:spPr>
          <a:xfrm>
            <a:off x="2560320"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365760" y="365760"/>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0"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12951663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6217920" y="0"/>
            <a:ext cx="6217920" cy="6995160"/>
          </a:xfrm>
        </p:spPr>
        <p:txBody>
          <a:bodyPr/>
          <a:lstStyle/>
          <a:p>
            <a:endParaRPr lang="en-US"/>
          </a:p>
        </p:txBody>
      </p:sp>
      <p:sp>
        <p:nvSpPr>
          <p:cNvPr id="6" name="Text Placeholder 5"/>
          <p:cNvSpPr>
            <a:spLocks noGrp="1"/>
          </p:cNvSpPr>
          <p:nvPr>
            <p:ph type="body" sz="quarter" idx="11"/>
          </p:nvPr>
        </p:nvSpPr>
        <p:spPr>
          <a:xfrm>
            <a:off x="365759"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2648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0"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0" y="0"/>
            <a:ext cx="6217920" cy="6995160"/>
          </a:xfrm>
        </p:spPr>
        <p:txBody>
          <a:bodyPr/>
          <a:lstStyle/>
          <a:p>
            <a:endParaRPr lang="en-US"/>
          </a:p>
        </p:txBody>
      </p:sp>
      <p:sp>
        <p:nvSpPr>
          <p:cNvPr id="6" name="Text Placeholder 5"/>
          <p:cNvSpPr>
            <a:spLocks noGrp="1"/>
          </p:cNvSpPr>
          <p:nvPr>
            <p:ph type="body" sz="quarter" idx="11"/>
          </p:nvPr>
        </p:nvSpPr>
        <p:spPr>
          <a:xfrm>
            <a:off x="6583680"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991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365760"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3" name="Picture 2"/>
          <p:cNvPicPr>
            <a:picLocks noChangeAspect="1"/>
          </p:cNvPicPr>
          <p:nvPr userDrawn="1"/>
        </p:nvPicPr>
        <p:blipFill>
          <a:blip r:embed="rId3"/>
          <a:stretch>
            <a:fillRect/>
          </a:stretch>
        </p:blipFill>
        <p:spPr>
          <a:xfrm>
            <a:off x="4493069" y="3497580"/>
            <a:ext cx="7346006" cy="3505200"/>
          </a:xfrm>
          <a:prstGeom prst="rect">
            <a:avLst/>
          </a:prstGeom>
        </p:spPr>
      </p:pic>
    </p:spTree>
    <p:extLst>
      <p:ext uri="{BB962C8B-B14F-4D97-AF65-F5344CB8AC3E}">
        <p14:creationId xmlns:p14="http://schemas.microsoft.com/office/powerpoint/2010/main" val="10175656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4297680"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6" name="Picture 5"/>
          <p:cNvPicPr>
            <a:picLocks noChangeAspect="1"/>
          </p:cNvPicPr>
          <p:nvPr userDrawn="1"/>
        </p:nvPicPr>
        <p:blipFill>
          <a:blip r:embed="rId3"/>
          <a:stretch>
            <a:fillRect/>
          </a:stretch>
        </p:blipFill>
        <p:spPr>
          <a:xfrm>
            <a:off x="655637" y="3268662"/>
            <a:ext cx="7463692" cy="3048000"/>
          </a:xfrm>
          <a:prstGeom prst="rect">
            <a:avLst/>
          </a:prstGeom>
        </p:spPr>
      </p:pic>
    </p:spTree>
    <p:extLst>
      <p:ext uri="{BB962C8B-B14F-4D97-AF65-F5344CB8AC3E}">
        <p14:creationId xmlns:p14="http://schemas.microsoft.com/office/powerpoint/2010/main" val="18841676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769129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097280"/>
            <a:ext cx="7315200" cy="1181862"/>
          </a:xfrm>
          <a:noFill/>
        </p:spPr>
        <p:txBody>
          <a:bodyPr tIns="91440" bIns="91440" anchor="t" anchorCtr="0">
            <a:spAutoFit/>
          </a:bodyPr>
          <a:lstStyle>
            <a:lvl1pPr>
              <a:defRPr sz="7200" spc="-8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solidFill>
                  <a:schemeClr val="bg1"/>
                </a:soli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solidFill>
                  <a:schemeClr val="bg1"/>
                </a:solidFill>
                <a:latin typeface="+mj-lt"/>
              </a:defRPr>
            </a:lvl1pPr>
          </a:lstStyle>
          <a:p>
            <a:pPr lvl="0"/>
            <a:r>
              <a:rPr lang="en-US" dirty="0"/>
              <a:t>Speaker Name</a:t>
            </a:r>
          </a:p>
        </p:txBody>
      </p:sp>
    </p:spTree>
    <p:extLst>
      <p:ext uri="{BB962C8B-B14F-4D97-AF65-F5344CB8AC3E}">
        <p14:creationId xmlns:p14="http://schemas.microsoft.com/office/powerpoint/2010/main" val="2411702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solidFill>
                  <a:schemeClr val="bg1"/>
                </a:soli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642182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0"/>
            <a:ext cx="11704320" cy="2043636"/>
          </a:xfrm>
        </p:spPr>
        <p:txBody>
          <a:bodyPr>
            <a:spAutoFit/>
          </a:bodyPr>
          <a:lstStyle>
            <a:lvl1pPr marL="0" indent="0">
              <a:spcBef>
                <a:spcPts val="600"/>
              </a:spcBef>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6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2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8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4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72C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50837" y="5554662"/>
            <a:ext cx="11704320" cy="954107"/>
          </a:xfrm>
          <a:prstGeom prst="rect">
            <a:avLst/>
          </a:prstGeom>
          <a:noFill/>
          <a:ln w="12700">
            <a:noFill/>
            <a:miter lim="800000"/>
            <a:headEnd type="none" w="sm" len="sm"/>
            <a:tailEnd type="none" w="sm" len="sm"/>
          </a:ln>
          <a:effectLst/>
        </p:spPr>
        <p:txBody>
          <a:bodyPr vert="horz" wrap="square" lIns="91440" tIns="91440" rIns="91440" bIns="91440" numCol="1" anchor="t" anchorCtr="0" compatLnSpc="1">
            <a:prstTxWarp prst="textNoShape">
              <a:avLst/>
            </a:prstTxWarp>
            <a:spAutoFit/>
          </a:bodyPr>
          <a:lstStyle/>
          <a:p>
            <a:pPr defTabSz="932290" eaLnBrk="0" hangingPunct="0"/>
            <a:r>
              <a:rPr lang="en-US" sz="1000" baseline="0" dirty="0">
                <a:solidFill>
                  <a:schemeClr val="bg1"/>
                </a:solidFill>
                <a:cs typeface="Segoe UI" pitchFamily="34" charset="0"/>
              </a:rPr>
              <a:t>© 2016 Microsoft Corporation. All rights reserved. The text in this document is available under the Creative Commons Attribution 3.0 License, additional terms may apply.  All other content contained in this document (including, without limitation, trademarks, logos, images, etc.) are not included within the Creative Commons license grant.  This document does not provide you with any legal rights to any intellectual property in any Microsoft product. You may copy and use this document for your internal, reference purposes.  </a:t>
            </a:r>
          </a:p>
          <a:p>
            <a:pPr defTabSz="932290" eaLnBrk="0" hangingPunct="0"/>
            <a:r>
              <a:rPr lang="en-US" sz="1000" baseline="0" dirty="0">
                <a:solidFill>
                  <a:schemeClr val="bg1"/>
                </a:solidFill>
                <a:cs typeface="Segoe UI" pitchFamily="34" charset="0"/>
              </a:rPr>
              <a:t>This document is provided "as-is." Information and views expressed in this document, including URL and other Internet Web site references, may change without notice. You bear the risk of using it. Some examples are for illustration only and are fictitious. No real association is intended or inferred. Microsoft makes no warranties, express or implied, with respect to the information provided here.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6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2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8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4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30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88223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5553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48" name="TextBox 47"/>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737373"/>
                </a:solidFill>
                <a:latin typeface="+mj-lt"/>
              </a:rPr>
              <a:t>Microsoft Virtual Academy</a:t>
            </a:r>
          </a:p>
        </p:txBody>
      </p:sp>
    </p:spTree>
    <p:extLst>
      <p:ext uri="{BB962C8B-B14F-4D97-AF65-F5344CB8AC3E}">
        <p14:creationId xmlns:p14="http://schemas.microsoft.com/office/powerpoint/2010/main" val="2071138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8876391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81469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2"/>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3"/>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4"/>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1981217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0837" y="6143778"/>
            <a:ext cx="2283588" cy="373062"/>
          </a:xfrm>
          <a:prstGeom prst="rect">
            <a:avLst/>
          </a:prstGeom>
        </p:spPr>
      </p:pic>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48" name="TextBox 47"/>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chemeClr val="bg1"/>
                </a:solidFill>
                <a:latin typeface="+mj-lt"/>
              </a:rPr>
              <a:t>Microsoft Virtual Academy</a:t>
            </a:r>
          </a:p>
        </p:txBody>
      </p:sp>
    </p:spTree>
    <p:extLst>
      <p:ext uri="{BB962C8B-B14F-4D97-AF65-F5344CB8AC3E}">
        <p14:creationId xmlns:p14="http://schemas.microsoft.com/office/powerpoint/2010/main" val="1860868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0837" y="6143778"/>
            <a:ext cx="2283588" cy="373062"/>
          </a:xfrm>
          <a:prstGeom prst="rect">
            <a:avLst/>
          </a:prstGeom>
        </p:spPr>
      </p:pic>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2732433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7" y="5897245"/>
            <a:ext cx="7197633" cy="1097280"/>
          </a:xfrm>
          <a:prstGeom prst="rect">
            <a:avLst/>
          </a:prstGeom>
        </p:spPr>
      </p:pic>
    </p:spTree>
    <p:extLst>
      <p:ext uri="{BB962C8B-B14F-4D97-AF65-F5344CB8AC3E}">
        <p14:creationId xmlns:p14="http://schemas.microsoft.com/office/powerpoint/2010/main" val="3102425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dirty="0"/>
              <a:t>Click to edit Master title style</a:t>
            </a:r>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rgbClr val="0072C6"/>
                </a:solidFill>
                <a:latin typeface="+mj-lt"/>
              </a:defRPr>
            </a:lvl1pPr>
            <a:lvl2pPr marL="0" indent="0">
              <a:spcBef>
                <a:spcPts val="600"/>
              </a:spcBef>
              <a:buFontTx/>
              <a:buNone/>
              <a:defRPr sz="2000"/>
            </a:lvl2pPr>
            <a:lvl3pPr marL="228600" indent="0">
              <a:spcBef>
                <a:spcPts val="600"/>
              </a:spcBef>
              <a:buNone/>
              <a:defRPr/>
            </a:lvl3pPr>
            <a:lvl4pPr marL="457200" indent="0">
              <a:spcBef>
                <a:spcPts val="600"/>
              </a:spcBef>
              <a:buNone/>
              <a:defRPr/>
            </a:lvl4pPr>
            <a:lvl5pPr marL="685800" indent="0">
              <a:spcBef>
                <a:spcPts val="6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rgbClr val="0072C6"/>
                </a:solidFill>
                <a:latin typeface="+mj-lt"/>
              </a:defRPr>
            </a:lvl1pPr>
            <a:lvl2pPr marL="228600" indent="-228600">
              <a:spcBef>
                <a:spcPts val="600"/>
              </a:spcBef>
              <a:buFont typeface="Arial" charset="0"/>
              <a:buChar char="•"/>
              <a:defRPr sz="2000"/>
            </a:lvl2pPr>
            <a:lvl3pPr marL="457200" indent="-228600">
              <a:spcBef>
                <a:spcPts val="600"/>
              </a:spcBef>
              <a:buFont typeface="Arial" charset="0"/>
              <a:buChar char="•"/>
              <a:defRPr/>
            </a:lvl3pPr>
            <a:lvl4pPr marL="685800" indent="-228600">
              <a:spcBef>
                <a:spcPts val="600"/>
              </a:spcBef>
              <a:buFont typeface="Arial" charset="0"/>
              <a:buChar char="•"/>
              <a:defRPr/>
            </a:lvl4pPr>
            <a:lvl5pPr marL="914400" indent="-228600">
              <a:spcBef>
                <a:spcPts val="600"/>
              </a:spcBef>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tags" Target="../tags/tag10.xml"/><Relationship Id="rId47" Type="http://schemas.openxmlformats.org/officeDocument/2006/relationships/tags" Target="../tags/tag15.xml"/><Relationship Id="rId63" Type="http://schemas.openxmlformats.org/officeDocument/2006/relationships/tags" Target="../tags/tag31.xml"/><Relationship Id="rId68" Type="http://schemas.openxmlformats.org/officeDocument/2006/relationships/tags" Target="../tags/tag36.xml"/><Relationship Id="rId7" Type="http://schemas.openxmlformats.org/officeDocument/2006/relationships/slideLayout" Target="../slideLayouts/slideLayout7.xml"/><Relationship Id="rId71" Type="http://schemas.openxmlformats.org/officeDocument/2006/relationships/tags" Target="../tags/tag3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tags" Target="../tags/tag5.xml"/><Relationship Id="rId40" Type="http://schemas.openxmlformats.org/officeDocument/2006/relationships/tags" Target="../tags/tag8.xml"/><Relationship Id="rId45" Type="http://schemas.openxmlformats.org/officeDocument/2006/relationships/tags" Target="../tags/tag13.xml"/><Relationship Id="rId53" Type="http://schemas.openxmlformats.org/officeDocument/2006/relationships/tags" Target="../tags/tag21.xml"/><Relationship Id="rId58" Type="http://schemas.openxmlformats.org/officeDocument/2006/relationships/tags" Target="../tags/tag26.xml"/><Relationship Id="rId66" Type="http://schemas.openxmlformats.org/officeDocument/2006/relationships/tags" Target="../tags/tag34.xml"/><Relationship Id="rId5" Type="http://schemas.openxmlformats.org/officeDocument/2006/relationships/slideLayout" Target="../slideLayouts/slideLayout5.xml"/><Relationship Id="rId61" Type="http://schemas.openxmlformats.org/officeDocument/2006/relationships/tags" Target="../tags/tag2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43" Type="http://schemas.openxmlformats.org/officeDocument/2006/relationships/tags" Target="../tags/tag11.xml"/><Relationship Id="rId48" Type="http://schemas.openxmlformats.org/officeDocument/2006/relationships/tags" Target="../tags/tag16.xml"/><Relationship Id="rId56" Type="http://schemas.openxmlformats.org/officeDocument/2006/relationships/tags" Target="../tags/tag24.xml"/><Relationship Id="rId64" Type="http://schemas.openxmlformats.org/officeDocument/2006/relationships/tags" Target="../tags/tag32.xml"/><Relationship Id="rId69" Type="http://schemas.openxmlformats.org/officeDocument/2006/relationships/tags" Target="../tags/tag37.xml"/><Relationship Id="rId8" Type="http://schemas.openxmlformats.org/officeDocument/2006/relationships/slideLayout" Target="../slideLayouts/slideLayout8.xml"/><Relationship Id="rId51" Type="http://schemas.openxmlformats.org/officeDocument/2006/relationships/tags" Target="../tags/tag19.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tags" Target="../tags/tag6.xml"/><Relationship Id="rId46" Type="http://schemas.openxmlformats.org/officeDocument/2006/relationships/tags" Target="../tags/tag14.xml"/><Relationship Id="rId59" Type="http://schemas.openxmlformats.org/officeDocument/2006/relationships/tags" Target="../tags/tag27.xml"/><Relationship Id="rId67" Type="http://schemas.openxmlformats.org/officeDocument/2006/relationships/tags" Target="../tags/tag35.xml"/><Relationship Id="rId20" Type="http://schemas.openxmlformats.org/officeDocument/2006/relationships/slideLayout" Target="../slideLayouts/slideLayout20.xml"/><Relationship Id="rId41" Type="http://schemas.openxmlformats.org/officeDocument/2006/relationships/tags" Target="../tags/tag9.xml"/><Relationship Id="rId54" Type="http://schemas.openxmlformats.org/officeDocument/2006/relationships/tags" Target="../tags/tag22.xml"/><Relationship Id="rId62" Type="http://schemas.openxmlformats.org/officeDocument/2006/relationships/tags" Target="../tags/tag30.xml"/><Relationship Id="rId70" Type="http://schemas.openxmlformats.org/officeDocument/2006/relationships/tags" Target="../tags/tag3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49" Type="http://schemas.openxmlformats.org/officeDocument/2006/relationships/tags" Target="../tags/tag17.xml"/><Relationship Id="rId57" Type="http://schemas.openxmlformats.org/officeDocument/2006/relationships/tags" Target="../tags/tag2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12.xml"/><Relationship Id="rId52" Type="http://schemas.openxmlformats.org/officeDocument/2006/relationships/tags" Target="../tags/tag20.xml"/><Relationship Id="rId60" Type="http://schemas.openxmlformats.org/officeDocument/2006/relationships/tags" Target="../tags/tag28.xml"/><Relationship Id="rId65" Type="http://schemas.openxmlformats.org/officeDocument/2006/relationships/tags" Target="../tags/tag3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7.xml"/><Relationship Id="rId34" Type="http://schemas.openxmlformats.org/officeDocument/2006/relationships/tags" Target="../tags/tag2.xml"/><Relationship Id="rId50" Type="http://schemas.openxmlformats.org/officeDocument/2006/relationships/tags" Target="../tags/tag18.xml"/><Relationship Id="rId55"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Rectangle 44"/>
          <p:cNvSpPr/>
          <p:nvPr userDrawn="1">
            <p:custDataLst>
              <p:tags r:id="rId33"/>
            </p:custDataLst>
          </p:nvPr>
        </p:nvSpPr>
        <p:spPr bwMode="auto">
          <a:xfrm>
            <a:off x="-1681401" y="743"/>
            <a:ext cx="548640" cy="548640"/>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70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104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197</a:t>
            </a:r>
          </a:p>
        </p:txBody>
      </p:sp>
      <p:sp>
        <p:nvSpPr>
          <p:cNvPr id="46" name="Rectangle 45"/>
          <p:cNvSpPr/>
          <p:nvPr userDrawn="1">
            <p:custDataLst>
              <p:tags r:id="rId34"/>
            </p:custDataLst>
          </p:nvPr>
        </p:nvSpPr>
        <p:spPr bwMode="auto">
          <a:xfrm>
            <a:off x="-1133721" y="743"/>
            <a:ext cx="548640" cy="548640"/>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24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143</a:t>
            </a:r>
          </a:p>
        </p:txBody>
      </p:sp>
      <p:sp>
        <p:nvSpPr>
          <p:cNvPr id="47" name="Rectangle 46"/>
          <p:cNvSpPr/>
          <p:nvPr userDrawn="1">
            <p:custDataLst>
              <p:tags r:id="rId35"/>
            </p:custDataLst>
          </p:nvPr>
        </p:nvSpPr>
        <p:spPr bwMode="auto">
          <a:xfrm>
            <a:off x="-576884" y="743"/>
            <a:ext cx="548640" cy="548640"/>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32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a:p>
            <a:pPr marL="0" marR="0" lvl="0" indent="0" defTabSz="698560" eaLnBrk="1" fontAlgn="base" latinLnBrk="0" hangingPunct="1">
              <a:lnSpc>
                <a:spcPct val="90000"/>
              </a:lnSpc>
              <a:spcBef>
                <a:spcPct val="0"/>
              </a:spcBef>
              <a:spcAft>
                <a:spcPct val="0"/>
              </a:spcAft>
              <a:buClrTx/>
              <a:buSzTx/>
              <a:buFontTx/>
              <a:buNone/>
              <a:tabLst/>
              <a:defRPr/>
            </a:pPr>
            <a:endPar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8" name="Rectangle 47"/>
          <p:cNvSpPr/>
          <p:nvPr userDrawn="1">
            <p:custDataLst>
              <p:tags r:id="rId36"/>
            </p:custDataLst>
          </p:nvPr>
        </p:nvSpPr>
        <p:spPr bwMode="auto">
          <a:xfrm>
            <a:off x="-1681291" y="1103972"/>
            <a:ext cx="548640" cy="548640"/>
          </a:xfrm>
          <a:prstGeom prst="rect">
            <a:avLst/>
          </a:prstGeom>
          <a:solidFill>
            <a:srgbClr val="00D8CC"/>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204</a:t>
            </a:r>
          </a:p>
        </p:txBody>
      </p:sp>
      <p:sp>
        <p:nvSpPr>
          <p:cNvPr id="49" name="Rectangle 48"/>
          <p:cNvSpPr/>
          <p:nvPr userDrawn="1">
            <p:custDataLst>
              <p:tags r:id="rId37"/>
            </p:custDataLst>
          </p:nvPr>
        </p:nvSpPr>
        <p:spPr bwMode="auto">
          <a:xfrm>
            <a:off x="-1133841" y="1103972"/>
            <a:ext cx="548640" cy="548640"/>
          </a:xfrm>
          <a:prstGeom prst="rect">
            <a:avLst/>
          </a:prstGeom>
          <a:solidFill>
            <a:srgbClr val="00B294"/>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178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148</a:t>
            </a:r>
          </a:p>
        </p:txBody>
      </p:sp>
      <p:sp>
        <p:nvSpPr>
          <p:cNvPr id="50" name="Rectangle 49"/>
          <p:cNvSpPr/>
          <p:nvPr userDrawn="1">
            <p:custDataLst>
              <p:tags r:id="rId38"/>
            </p:custDataLst>
          </p:nvPr>
        </p:nvSpPr>
        <p:spPr bwMode="auto">
          <a:xfrm>
            <a:off x="-576867" y="1103972"/>
            <a:ext cx="548640" cy="548640"/>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130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114</a:t>
            </a:r>
          </a:p>
        </p:txBody>
      </p:sp>
      <p:sp>
        <p:nvSpPr>
          <p:cNvPr id="51" name="Rectangle 50"/>
          <p:cNvSpPr/>
          <p:nvPr userDrawn="1">
            <p:custDataLst>
              <p:tags r:id="rId39"/>
            </p:custDataLst>
          </p:nvPr>
        </p:nvSpPr>
        <p:spPr bwMode="auto">
          <a:xfrm>
            <a:off x="-1671156" y="2214110"/>
            <a:ext cx="558441" cy="548640"/>
          </a:xfrm>
          <a:prstGeom prst="rect">
            <a:avLst/>
          </a:prstGeom>
          <a:solidFill>
            <a:srgbClr val="BAD80A"/>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10</a:t>
            </a:r>
          </a:p>
        </p:txBody>
      </p:sp>
      <p:sp>
        <p:nvSpPr>
          <p:cNvPr id="52" name="Rectangle 51"/>
          <p:cNvSpPr/>
          <p:nvPr userDrawn="1">
            <p:custDataLst>
              <p:tags r:id="rId40"/>
            </p:custDataLst>
          </p:nvPr>
        </p:nvSpPr>
        <p:spPr bwMode="auto">
          <a:xfrm>
            <a:off x="-1122239" y="2214110"/>
            <a:ext cx="554181" cy="54864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127</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53" name="Rectangle 52"/>
          <p:cNvSpPr/>
          <p:nvPr userDrawn="1">
            <p:custDataLst>
              <p:tags r:id="rId41"/>
            </p:custDataLst>
          </p:nvPr>
        </p:nvSpPr>
        <p:spPr bwMode="auto">
          <a:xfrm>
            <a:off x="-566730" y="2214110"/>
            <a:ext cx="548640" cy="548640"/>
          </a:xfrm>
          <a:prstGeom prst="rect">
            <a:avLst/>
          </a:prstGeom>
          <a:solidFill>
            <a:srgbClr val="008A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138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p:txBody>
      </p:sp>
      <p:sp>
        <p:nvSpPr>
          <p:cNvPr id="54" name="Rectangle 53"/>
          <p:cNvSpPr/>
          <p:nvPr userDrawn="1">
            <p:custDataLst>
              <p:tags r:id="rId42"/>
            </p:custDataLst>
          </p:nvPr>
        </p:nvSpPr>
        <p:spPr bwMode="auto">
          <a:xfrm>
            <a:off x="-1692162" y="3309985"/>
            <a:ext cx="567965" cy="548640"/>
          </a:xfrm>
          <a:prstGeom prst="rect">
            <a:avLst/>
          </a:prstGeom>
          <a:solidFill>
            <a:srgbClr val="FFB9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55" name="Rectangle 54"/>
          <p:cNvSpPr/>
          <p:nvPr userDrawn="1">
            <p:custDataLst>
              <p:tags r:id="rId43"/>
            </p:custDataLst>
          </p:nvPr>
        </p:nvSpPr>
        <p:spPr bwMode="auto">
          <a:xfrm>
            <a:off x="-1135187" y="3309985"/>
            <a:ext cx="558414" cy="548640"/>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140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0</a:t>
            </a:r>
          </a:p>
        </p:txBody>
      </p:sp>
      <p:sp>
        <p:nvSpPr>
          <p:cNvPr id="56" name="Rectangle 55"/>
          <p:cNvSpPr/>
          <p:nvPr userDrawn="1">
            <p:custDataLst>
              <p:tags r:id="rId44"/>
            </p:custDataLst>
          </p:nvPr>
        </p:nvSpPr>
        <p:spPr bwMode="auto">
          <a:xfrm>
            <a:off x="-578211" y="3309985"/>
            <a:ext cx="548640" cy="548640"/>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220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60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p:txBody>
      </p:sp>
      <p:sp>
        <p:nvSpPr>
          <p:cNvPr id="57" name="Rectangle 56"/>
          <p:cNvSpPr/>
          <p:nvPr userDrawn="1">
            <p:custDataLst>
              <p:tags r:id="rId45"/>
            </p:custDataLst>
          </p:nvPr>
        </p:nvSpPr>
        <p:spPr bwMode="auto">
          <a:xfrm>
            <a:off x="-1683905" y="4403050"/>
            <a:ext cx="561903" cy="548640"/>
          </a:xfrm>
          <a:prstGeom prst="rect">
            <a:avLst/>
          </a:prstGeom>
          <a:solidFill>
            <a:srgbClr val="F472D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244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114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208</a:t>
            </a:r>
          </a:p>
        </p:txBody>
      </p:sp>
      <p:sp>
        <p:nvSpPr>
          <p:cNvPr id="58" name="Rectangle 57"/>
          <p:cNvSpPr/>
          <p:nvPr userDrawn="1">
            <p:custDataLst>
              <p:tags r:id="rId46"/>
            </p:custDataLst>
          </p:nvPr>
        </p:nvSpPr>
        <p:spPr bwMode="auto">
          <a:xfrm>
            <a:off x="-1130214" y="4403050"/>
            <a:ext cx="548640" cy="548640"/>
          </a:xfrm>
          <a:prstGeom prst="rect">
            <a:avLst/>
          </a:prstGeom>
          <a:solidFill>
            <a:srgbClr val="EC008C"/>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140</a:t>
            </a:r>
          </a:p>
        </p:txBody>
      </p:sp>
      <p:sp>
        <p:nvSpPr>
          <p:cNvPr id="59" name="Rectangle 58"/>
          <p:cNvSpPr/>
          <p:nvPr userDrawn="1">
            <p:custDataLst>
              <p:tags r:id="rId47"/>
            </p:custDataLst>
          </p:nvPr>
        </p:nvSpPr>
        <p:spPr bwMode="auto">
          <a:xfrm>
            <a:off x="-581452" y="4403050"/>
            <a:ext cx="548640" cy="548640"/>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180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158</a:t>
            </a:r>
          </a:p>
        </p:txBody>
      </p:sp>
      <p:sp>
        <p:nvSpPr>
          <p:cNvPr id="60" name="Rectangle 59"/>
          <p:cNvSpPr/>
          <p:nvPr userDrawn="1">
            <p:custDataLst>
              <p:tags r:id="rId48"/>
            </p:custDataLst>
          </p:nvPr>
        </p:nvSpPr>
        <p:spPr bwMode="auto">
          <a:xfrm>
            <a:off x="-1681291" y="556310"/>
            <a:ext cx="548640" cy="548640"/>
          </a:xfrm>
          <a:prstGeom prst="rect">
            <a:avLst/>
          </a:prstGeom>
          <a:solidFill>
            <a:srgbClr val="6DC2E9"/>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109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194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233</a:t>
            </a:r>
          </a:p>
        </p:txBody>
      </p:sp>
      <p:sp>
        <p:nvSpPr>
          <p:cNvPr id="61" name="Rectangle 60"/>
          <p:cNvSpPr/>
          <p:nvPr userDrawn="1">
            <p:custDataLst>
              <p:tags r:id="rId49"/>
            </p:custDataLst>
          </p:nvPr>
        </p:nvSpPr>
        <p:spPr bwMode="auto">
          <a:xfrm>
            <a:off x="-1133840" y="556302"/>
            <a:ext cx="557069" cy="548640"/>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242</a:t>
            </a:r>
          </a:p>
        </p:txBody>
      </p:sp>
      <p:sp>
        <p:nvSpPr>
          <p:cNvPr id="62" name="Rectangle 61"/>
          <p:cNvSpPr/>
          <p:nvPr userDrawn="1">
            <p:custDataLst>
              <p:tags r:id="rId50"/>
            </p:custDataLst>
          </p:nvPr>
        </p:nvSpPr>
        <p:spPr bwMode="auto">
          <a:xfrm>
            <a:off x="-576884" y="556310"/>
            <a:ext cx="548640" cy="54864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198</a:t>
            </a:r>
          </a:p>
        </p:txBody>
      </p:sp>
      <p:sp>
        <p:nvSpPr>
          <p:cNvPr id="63" name="Rectangle 62"/>
          <p:cNvSpPr/>
          <p:nvPr userDrawn="1">
            <p:custDataLst>
              <p:tags r:id="rId51"/>
            </p:custDataLst>
          </p:nvPr>
        </p:nvSpPr>
        <p:spPr bwMode="auto">
          <a:xfrm>
            <a:off x="-1681539" y="1659530"/>
            <a:ext cx="548640" cy="548640"/>
          </a:xfrm>
          <a:prstGeom prst="rect">
            <a:avLst/>
          </a:prstGeom>
          <a:solidFill>
            <a:srgbClr val="55D455"/>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85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85</a:t>
            </a:r>
          </a:p>
        </p:txBody>
      </p:sp>
      <p:sp>
        <p:nvSpPr>
          <p:cNvPr id="64" name="Rectangle 63"/>
          <p:cNvSpPr/>
          <p:nvPr userDrawn="1">
            <p:custDataLst>
              <p:tags r:id="rId52"/>
            </p:custDataLst>
          </p:nvPr>
        </p:nvSpPr>
        <p:spPr bwMode="auto">
          <a:xfrm>
            <a:off x="-1132925" y="1659530"/>
            <a:ext cx="548640" cy="548640"/>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158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73</a:t>
            </a:r>
          </a:p>
        </p:txBody>
      </p:sp>
      <p:sp>
        <p:nvSpPr>
          <p:cNvPr id="65" name="Rectangle 64"/>
          <p:cNvSpPr/>
          <p:nvPr userDrawn="1">
            <p:custDataLst>
              <p:tags r:id="rId53"/>
            </p:custDataLst>
          </p:nvPr>
        </p:nvSpPr>
        <p:spPr bwMode="auto">
          <a:xfrm>
            <a:off x="-576884" y="1659530"/>
            <a:ext cx="548640" cy="548640"/>
          </a:xfrm>
          <a:prstGeom prst="rect">
            <a:avLst/>
          </a:prstGeom>
          <a:solidFill>
            <a:srgbClr val="00723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p:txBody>
      </p:sp>
      <p:sp>
        <p:nvSpPr>
          <p:cNvPr id="66" name="Rectangle 65"/>
          <p:cNvSpPr/>
          <p:nvPr userDrawn="1">
            <p:custDataLst>
              <p:tags r:id="rId54"/>
            </p:custDataLst>
          </p:nvPr>
        </p:nvSpPr>
        <p:spPr bwMode="auto">
          <a:xfrm>
            <a:off x="-1686837" y="2762750"/>
            <a:ext cx="545775" cy="548640"/>
          </a:xfrm>
          <a:prstGeom prst="rect">
            <a:avLst/>
          </a:prstGeom>
          <a:solidFill>
            <a:srgbClr val="FFFC9E"/>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158</a:t>
            </a:r>
          </a:p>
        </p:txBody>
      </p:sp>
      <p:sp>
        <p:nvSpPr>
          <p:cNvPr id="67" name="Rectangle 66"/>
          <p:cNvSpPr/>
          <p:nvPr userDrawn="1">
            <p:custDataLst>
              <p:tags r:id="rId55"/>
            </p:custDataLst>
          </p:nvPr>
        </p:nvSpPr>
        <p:spPr bwMode="auto">
          <a:xfrm>
            <a:off x="-1133483" y="2762750"/>
            <a:ext cx="549210" cy="548640"/>
          </a:xfrm>
          <a:prstGeom prst="rect">
            <a:avLst/>
          </a:prstGeom>
          <a:solidFill>
            <a:srgbClr val="FFF1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241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68" name="Rectangle 67"/>
          <p:cNvSpPr/>
          <p:nvPr userDrawn="1">
            <p:custDataLst>
              <p:tags r:id="rId56"/>
            </p:custDataLst>
          </p:nvPr>
        </p:nvSpPr>
        <p:spPr bwMode="auto">
          <a:xfrm>
            <a:off x="-585201" y="2762750"/>
            <a:ext cx="558182" cy="548640"/>
          </a:xfrm>
          <a:prstGeom prst="rect">
            <a:avLst/>
          </a:prstGeom>
          <a:solidFill>
            <a:srgbClr val="FCD11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252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209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22</a:t>
            </a:r>
          </a:p>
          <a:p>
            <a:pPr marL="0" marR="0" lvl="0" indent="0" defTabSz="698560" eaLnBrk="1" fontAlgn="base" latinLnBrk="0" hangingPunct="1">
              <a:lnSpc>
                <a:spcPct val="90000"/>
              </a:lnSpc>
              <a:spcBef>
                <a:spcPct val="0"/>
              </a:spcBef>
              <a:spcAft>
                <a:spcPct val="0"/>
              </a:spcAft>
              <a:buClrTx/>
              <a:buSzTx/>
              <a:buFontTx/>
              <a:buNone/>
              <a:tabLst/>
              <a:defRPr/>
            </a:pPr>
            <a:endPar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endParaRPr>
          </a:p>
        </p:txBody>
      </p:sp>
      <p:sp>
        <p:nvSpPr>
          <p:cNvPr id="69" name="Rectangle 68"/>
          <p:cNvSpPr/>
          <p:nvPr userDrawn="1">
            <p:custDataLst>
              <p:tags r:id="rId57"/>
            </p:custDataLst>
          </p:nvPr>
        </p:nvSpPr>
        <p:spPr bwMode="auto">
          <a:xfrm>
            <a:off x="-1692163" y="3857220"/>
            <a:ext cx="558680" cy="548640"/>
          </a:xfrm>
          <a:prstGeom prst="rect">
            <a:avLst/>
          </a:prstGeom>
          <a:solidFill>
            <a:srgbClr val="DD59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221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89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70" name="Rectangle 69"/>
          <p:cNvSpPr/>
          <p:nvPr userDrawn="1">
            <p:custDataLst>
              <p:tags r:id="rId58"/>
            </p:custDataLst>
          </p:nvPr>
        </p:nvSpPr>
        <p:spPr bwMode="auto">
          <a:xfrm>
            <a:off x="-1136129" y="3857220"/>
            <a:ext cx="576145" cy="548640"/>
          </a:xfrm>
          <a:prstGeom prst="rect">
            <a:avLst/>
          </a:prstGeom>
          <a:solidFill>
            <a:srgbClr val="E8112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232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17</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35</a:t>
            </a:r>
          </a:p>
        </p:txBody>
      </p:sp>
      <p:sp>
        <p:nvSpPr>
          <p:cNvPr id="71" name="Rectangle 70"/>
          <p:cNvSpPr/>
          <p:nvPr userDrawn="1">
            <p:custDataLst>
              <p:tags r:id="rId59"/>
            </p:custDataLst>
          </p:nvPr>
        </p:nvSpPr>
        <p:spPr bwMode="auto">
          <a:xfrm>
            <a:off x="-579309" y="3857220"/>
            <a:ext cx="546497" cy="548640"/>
          </a:xfrm>
          <a:prstGeom prst="rect">
            <a:avLst/>
          </a:prstGeom>
          <a:solidFill>
            <a:srgbClr val="BA141A"/>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186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26</a:t>
            </a:r>
          </a:p>
        </p:txBody>
      </p:sp>
      <p:sp>
        <p:nvSpPr>
          <p:cNvPr id="72" name="Rectangle 71"/>
          <p:cNvSpPr/>
          <p:nvPr userDrawn="1">
            <p:custDataLst>
              <p:tags r:id="rId60"/>
            </p:custDataLst>
          </p:nvPr>
        </p:nvSpPr>
        <p:spPr bwMode="auto">
          <a:xfrm>
            <a:off x="-1683907" y="4957630"/>
            <a:ext cx="561904" cy="548640"/>
          </a:xfrm>
          <a:prstGeom prst="rect">
            <a:avLst/>
          </a:prstGeom>
          <a:solidFill>
            <a:srgbClr val="9B4F9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79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150</a:t>
            </a:r>
          </a:p>
        </p:txBody>
      </p:sp>
      <p:sp>
        <p:nvSpPr>
          <p:cNvPr id="73" name="Rectangle 72"/>
          <p:cNvSpPr/>
          <p:nvPr userDrawn="1">
            <p:custDataLst>
              <p:tags r:id="rId61"/>
            </p:custDataLst>
          </p:nvPr>
        </p:nvSpPr>
        <p:spPr bwMode="auto">
          <a:xfrm>
            <a:off x="-1129734" y="4957630"/>
            <a:ext cx="548640" cy="548640"/>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104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33</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122</a:t>
            </a:r>
          </a:p>
        </p:txBody>
      </p:sp>
      <p:sp>
        <p:nvSpPr>
          <p:cNvPr id="74" name="Rectangle 73"/>
          <p:cNvSpPr/>
          <p:nvPr userDrawn="1">
            <p:custDataLst>
              <p:tags r:id="rId62"/>
            </p:custDataLst>
          </p:nvPr>
        </p:nvSpPr>
        <p:spPr bwMode="auto">
          <a:xfrm>
            <a:off x="-581455" y="4957630"/>
            <a:ext cx="548889" cy="548640"/>
          </a:xfrm>
          <a:prstGeom prst="rect">
            <a:avLst/>
          </a:prstGeom>
          <a:solidFill>
            <a:srgbClr val="442359"/>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68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35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89</a:t>
            </a:r>
          </a:p>
        </p:txBody>
      </p:sp>
      <p:sp>
        <p:nvSpPr>
          <p:cNvPr id="75" name="Rectangle 74"/>
          <p:cNvSpPr/>
          <p:nvPr userDrawn="1">
            <p:custDataLst>
              <p:tags r:id="rId63"/>
            </p:custDataLst>
          </p:nvPr>
        </p:nvSpPr>
        <p:spPr bwMode="auto">
          <a:xfrm>
            <a:off x="-1129642" y="5504243"/>
            <a:ext cx="548640" cy="548640"/>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210</a:t>
            </a:r>
          </a:p>
        </p:txBody>
      </p:sp>
      <p:sp>
        <p:nvSpPr>
          <p:cNvPr id="76" name="Rectangle 75"/>
          <p:cNvSpPr/>
          <p:nvPr userDrawn="1">
            <p:custDataLst>
              <p:tags r:id="rId64"/>
            </p:custDataLst>
          </p:nvPr>
        </p:nvSpPr>
        <p:spPr bwMode="auto">
          <a:xfrm>
            <a:off x="-581361" y="5504243"/>
            <a:ext cx="548889" cy="548640"/>
          </a:xfrm>
          <a:prstGeom prst="rect">
            <a:avLst/>
          </a:prstGeom>
          <a:solidFill>
            <a:srgbClr val="96969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150</a:t>
            </a:r>
          </a:p>
        </p:txBody>
      </p:sp>
      <p:sp>
        <p:nvSpPr>
          <p:cNvPr id="77" name="Rectangle 76"/>
          <p:cNvSpPr/>
          <p:nvPr userDrawn="1">
            <p:custDataLst>
              <p:tags r:id="rId65"/>
            </p:custDataLst>
          </p:nvPr>
        </p:nvSpPr>
        <p:spPr bwMode="auto">
          <a:xfrm>
            <a:off x="-1141894" y="6052899"/>
            <a:ext cx="560892" cy="548640"/>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p:txBody>
      </p:sp>
      <p:sp>
        <p:nvSpPr>
          <p:cNvPr id="78" name="Rectangle 77"/>
          <p:cNvSpPr/>
          <p:nvPr userDrawn="1">
            <p:custDataLst>
              <p:tags r:id="rId66"/>
            </p:custDataLst>
          </p:nvPr>
        </p:nvSpPr>
        <p:spPr bwMode="auto">
          <a:xfrm>
            <a:off x="-1683906" y="6051325"/>
            <a:ext cx="547972" cy="548640"/>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115</a:t>
            </a:r>
          </a:p>
        </p:txBody>
      </p:sp>
      <p:sp>
        <p:nvSpPr>
          <p:cNvPr id="79" name="Rectangle 78"/>
          <p:cNvSpPr/>
          <p:nvPr userDrawn="1">
            <p:custDataLst>
              <p:tags r:id="rId67"/>
            </p:custDataLst>
          </p:nvPr>
        </p:nvSpPr>
        <p:spPr bwMode="auto">
          <a:xfrm>
            <a:off x="-585202" y="6052885"/>
            <a:ext cx="559864" cy="548655"/>
          </a:xfrm>
          <a:prstGeom prst="rect">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p:txBody>
      </p:sp>
      <p:sp>
        <p:nvSpPr>
          <p:cNvPr id="80" name="Rectangle 79"/>
          <p:cNvSpPr/>
          <p:nvPr userDrawn="1">
            <p:custDataLst>
              <p:tags r:id="rId68"/>
            </p:custDataLst>
          </p:nvPr>
        </p:nvSpPr>
        <p:spPr bwMode="auto">
          <a:xfrm>
            <a:off x="-1683906" y="5504235"/>
            <a:ext cx="548640" cy="54864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p:txBody>
      </p:sp>
      <p:sp>
        <p:nvSpPr>
          <p:cNvPr id="81" name="Rectangle 80"/>
          <p:cNvSpPr/>
          <p:nvPr userDrawn="1">
            <p:custDataLst>
              <p:tags r:id="rId69"/>
            </p:custDataLst>
          </p:nvPr>
        </p:nvSpPr>
        <p:spPr bwMode="auto">
          <a:xfrm>
            <a:off x="-1144617" y="6766560"/>
            <a:ext cx="547174" cy="548640"/>
          </a:xfrm>
          <a:prstGeom prst="rect">
            <a:avLst/>
          </a:prstGeom>
          <a:solidFill>
            <a:srgbClr val="33333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p:txBody>
      </p:sp>
      <p:sp>
        <p:nvSpPr>
          <p:cNvPr id="82" name="Rectangle 81"/>
          <p:cNvSpPr/>
          <p:nvPr userDrawn="1">
            <p:custDataLst>
              <p:tags r:id="rId70"/>
            </p:custDataLst>
          </p:nvPr>
        </p:nvSpPr>
        <p:spPr bwMode="auto">
          <a:xfrm>
            <a:off x="-1695387" y="6766560"/>
            <a:ext cx="540618" cy="548640"/>
          </a:xfrm>
          <a:prstGeom prst="rect">
            <a:avLst/>
          </a:prstGeom>
          <a:solidFill>
            <a:srgbClr val="EEEEEE"/>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238</a:t>
            </a:r>
          </a:p>
        </p:txBody>
      </p:sp>
      <p:sp>
        <p:nvSpPr>
          <p:cNvPr id="83" name="Rectangle 82"/>
          <p:cNvSpPr/>
          <p:nvPr userDrawn="1">
            <p:custDataLst>
              <p:tags r:id="rId71"/>
            </p:custDataLst>
          </p:nvPr>
        </p:nvSpPr>
        <p:spPr bwMode="auto">
          <a:xfrm>
            <a:off x="-587549" y="6766547"/>
            <a:ext cx="546250" cy="548655"/>
          </a:xfrm>
          <a:prstGeom prst="rect">
            <a:avLst/>
          </a:prstGeom>
          <a:solidFill>
            <a:srgbClr val="1570A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166</a:t>
            </a:r>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07" r:id="rId2"/>
    <p:sldLayoutId id="2147484203" r:id="rId3"/>
    <p:sldLayoutId id="2147484208" r:id="rId4"/>
    <p:sldLayoutId id="2147484204" r:id="rId5"/>
    <p:sldLayoutId id="2147484209" r:id="rId6"/>
    <p:sldLayoutId id="2147484197" r:id="rId7"/>
    <p:sldLayoutId id="2147484087" r:id="rId8"/>
    <p:sldLayoutId id="2147484098" r:id="rId9"/>
    <p:sldLayoutId id="2147484086" r:id="rId10"/>
    <p:sldLayoutId id="2147484099" r:id="rId11"/>
    <p:sldLayoutId id="2147484106" r:id="rId12"/>
    <p:sldLayoutId id="2147484092" r:id="rId13"/>
    <p:sldLayoutId id="2147484196" r:id="rId14"/>
    <p:sldLayoutId id="2147484201" r:id="rId15"/>
    <p:sldLayoutId id="2147484198" r:id="rId16"/>
    <p:sldLayoutId id="2147484202" r:id="rId17"/>
    <p:sldLayoutId id="2147484199" r:id="rId18"/>
    <p:sldLayoutId id="2147484200" r:id="rId19"/>
    <p:sldLayoutId id="2147484130" r:id="rId20"/>
    <p:sldLayoutId id="2147484205" r:id="rId21"/>
    <p:sldLayoutId id="2147484206" r:id="rId22"/>
    <p:sldLayoutId id="2147484093" r:id="rId23"/>
    <p:sldLayoutId id="2147484127" r:id="rId24"/>
    <p:sldLayoutId id="2147484094" r:id="rId25"/>
    <p:sldLayoutId id="2147484195" r:id="rId26"/>
    <p:sldLayoutId id="2147484096" r:id="rId27"/>
    <p:sldLayoutId id="2147484211" r:id="rId28"/>
    <p:sldLayoutId id="2147484212" r:id="rId29"/>
    <p:sldLayoutId id="2147484214" r:id="rId30"/>
    <p:sldLayoutId id="2147484216" r:id="rId31"/>
  </p:sldLayoutIdLst>
  <p:transition>
    <p:fade/>
  </p:transition>
  <p:txStyles>
    <p:title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blogs.technet.microsoft.com/windowsserver"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830262"/>
            <a:ext cx="8436348" cy="2819400"/>
          </a:xfrm>
        </p:spPr>
        <p:txBody>
          <a:bodyPr/>
          <a:lstStyle/>
          <a:p>
            <a:r>
              <a:rPr lang="en-US" dirty="0"/>
              <a:t>The Software Defined Datacenter – Part 1</a:t>
            </a:r>
          </a:p>
        </p:txBody>
      </p:sp>
    </p:spTree>
    <p:extLst>
      <p:ext uri="{BB962C8B-B14F-4D97-AF65-F5344CB8AC3E}">
        <p14:creationId xmlns:p14="http://schemas.microsoft.com/office/powerpoint/2010/main" val="3489795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Failover clustering</a:t>
            </a:r>
            <a:br>
              <a:rPr lang="en-US" spc="0" dirty="0"/>
            </a:br>
            <a:r>
              <a:rPr lang="en-US" sz="3200" spc="0" dirty="0">
                <a:gradFill>
                  <a:gsLst>
                    <a:gs pos="1250">
                      <a:schemeClr val="tx1"/>
                    </a:gs>
                    <a:gs pos="100000">
                      <a:schemeClr val="tx1"/>
                    </a:gs>
                  </a:gsLst>
                  <a:lin ang="5400000" scaled="0"/>
                </a:gradFill>
              </a:rPr>
              <a:t>Integrated solution, enhanced in Windows Server Technical Preview</a:t>
            </a:r>
          </a:p>
        </p:txBody>
      </p:sp>
      <p:sp>
        <p:nvSpPr>
          <p:cNvPr id="645" name="Rectangle 644"/>
          <p:cNvSpPr/>
          <p:nvPr/>
        </p:nvSpPr>
        <p:spPr>
          <a:xfrm>
            <a:off x="262530" y="1592263"/>
            <a:ext cx="6412908" cy="3120854"/>
          </a:xfrm>
          <a:prstGeom prst="rect">
            <a:avLst/>
          </a:prstGeom>
          <a:noFill/>
          <a:ln w="12700" cap="flat" cmpd="sng" algn="ctr">
            <a:noFill/>
            <a:prstDash val="solid"/>
            <a:miter lim="800000"/>
          </a:ln>
          <a:effectLst/>
        </p:spPr>
        <p:txBody>
          <a:bodyPr lIns="182880" tIns="182880" rIns="182880" bIns="91440"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306"/>
              </a:spcBef>
              <a:spcAft>
                <a:spcPts val="612"/>
              </a:spcAft>
              <a:buClr>
                <a:srgbClr val="EFEFEF"/>
              </a:buClr>
            </a:pPr>
            <a:r>
              <a:rPr lang="en-US" sz="28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Node quarantine </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Unhealthy nodes are quarantined and are no longer </a:t>
            </a:r>
            <a:br>
              <a:rPr lang="en-US" dirty="0">
                <a:gradFill>
                  <a:gsLst>
                    <a:gs pos="19048">
                      <a:schemeClr val="tx1"/>
                    </a:gs>
                    <a:gs pos="65000">
                      <a:schemeClr val="tx1"/>
                    </a:gs>
                  </a:gsLst>
                  <a:lin ang="5400000" scaled="0"/>
                </a:gradFill>
                <a:cs typeface="Segoe UI" pitchFamily="34" charset="0"/>
              </a:rPr>
            </a:br>
            <a:r>
              <a:rPr lang="en-US" dirty="0">
                <a:gradFill>
                  <a:gsLst>
                    <a:gs pos="19048">
                      <a:schemeClr val="tx1"/>
                    </a:gs>
                    <a:gs pos="65000">
                      <a:schemeClr val="tx1"/>
                    </a:gs>
                  </a:gsLst>
                  <a:lin ang="5400000" scaled="0"/>
                </a:gradFill>
                <a:cs typeface="Segoe UI" pitchFamily="34" charset="0"/>
              </a:rPr>
              <a:t>allowed to join the cluster</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This capability prevents unhealthy nodes from negatively affecting other nodes and the overall cluster</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Node is quarantined if it unexpectedly leaves the cluster three times within an hour</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Once a node is placed in quarantine, VMs are live migrated from the cluster node, without downtime to the VM</a:t>
            </a:r>
          </a:p>
        </p:txBody>
      </p:sp>
      <p:grpSp>
        <p:nvGrpSpPr>
          <p:cNvPr id="24" name="Group 23"/>
          <p:cNvGrpSpPr/>
          <p:nvPr/>
        </p:nvGrpSpPr>
        <p:grpSpPr>
          <a:xfrm>
            <a:off x="10378063" y="3119915"/>
            <a:ext cx="455841" cy="416277"/>
            <a:chOff x="7225183" y="4826255"/>
            <a:chExt cx="420688" cy="384175"/>
          </a:xfrm>
        </p:grpSpPr>
        <p:sp>
          <p:nvSpPr>
            <p:cNvPr id="33" name="Rectangle 3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7225183" y="4826255"/>
              <a:ext cx="420688" cy="384175"/>
              <a:chOff x="7225183" y="4826255"/>
              <a:chExt cx="420688" cy="384175"/>
            </a:xfrm>
            <a:solidFill>
              <a:schemeClr val="accent4"/>
            </a:solidFill>
          </p:grpSpPr>
          <p:sp>
            <p:nvSpPr>
              <p:cNvPr id="3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39" name="Group 38"/>
          <p:cNvGrpSpPr/>
          <p:nvPr/>
        </p:nvGrpSpPr>
        <p:grpSpPr>
          <a:xfrm>
            <a:off x="10868679" y="3119915"/>
            <a:ext cx="455841" cy="416277"/>
            <a:chOff x="7225183" y="4826255"/>
            <a:chExt cx="420688" cy="384175"/>
          </a:xfrm>
        </p:grpSpPr>
        <p:sp>
          <p:nvSpPr>
            <p:cNvPr id="40" name="Rectangle 39"/>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7225183" y="4826255"/>
              <a:ext cx="420688" cy="384175"/>
              <a:chOff x="7225183" y="4826255"/>
              <a:chExt cx="420688" cy="384175"/>
            </a:xfrm>
            <a:solidFill>
              <a:schemeClr val="accent4"/>
            </a:solidFill>
          </p:grpSpPr>
          <p:sp>
            <p:nvSpPr>
              <p:cNvPr id="42"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3"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4"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5"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cxnSp>
        <p:nvCxnSpPr>
          <p:cNvPr id="69" name="Straight Connector 68"/>
          <p:cNvCxnSpPr/>
          <p:nvPr/>
        </p:nvCxnSpPr>
        <p:spPr>
          <a:xfrm>
            <a:off x="8125399" y="4150700"/>
            <a:ext cx="1062276" cy="9231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492286" y="4138000"/>
            <a:ext cx="0" cy="91250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866661" y="4150700"/>
            <a:ext cx="976538" cy="91882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381509" y="5866635"/>
            <a:ext cx="2296060" cy="282513"/>
          </a:xfrm>
          <a:prstGeom prst="rect">
            <a:avLst/>
          </a:prstGeom>
          <a:noFill/>
        </p:spPr>
        <p:txBody>
          <a:bodyPr wrap="square" lIns="0" tIns="0" rIns="0" bIns="0" rtlCol="0">
            <a:spAutoFit/>
          </a:bodyPr>
          <a:lstStyle/>
          <a:p>
            <a:pPr algn="ctr" defTabSz="932562">
              <a:lnSpc>
                <a:spcPct val="90000"/>
              </a:lnSpc>
            </a:pPr>
            <a:r>
              <a:rPr lang="en-US" sz="2040" spc="-52" dirty="0">
                <a:gradFill>
                  <a:gsLst>
                    <a:gs pos="2917">
                      <a:srgbClr val="505050"/>
                    </a:gs>
                    <a:gs pos="100000">
                      <a:srgbClr val="505050"/>
                    </a:gs>
                  </a:gsLst>
                  <a:lin ang="5400000" scaled="0"/>
                </a:gradFill>
              </a:rPr>
              <a:t>Shared storage</a:t>
            </a:r>
          </a:p>
        </p:txBody>
      </p:sp>
      <p:sp>
        <p:nvSpPr>
          <p:cNvPr id="73" name="Freeform 25"/>
          <p:cNvSpPr>
            <a:spLocks noEditPoints="1"/>
          </p:cNvSpPr>
          <p:nvPr/>
        </p:nvSpPr>
        <p:spPr bwMode="auto">
          <a:xfrm>
            <a:off x="8979229" y="5015850"/>
            <a:ext cx="1022465" cy="742338"/>
          </a:xfrm>
          <a:custGeom>
            <a:avLst/>
            <a:gdLst>
              <a:gd name="T0" fmla="*/ 325 w 325"/>
              <a:gd name="T1" fmla="*/ 124 h 236"/>
              <a:gd name="T2" fmla="*/ 16 w 325"/>
              <a:gd name="T3" fmla="*/ 123 h 236"/>
              <a:gd name="T4" fmla="*/ 20 w 325"/>
              <a:gd name="T5" fmla="*/ 99 h 236"/>
              <a:gd name="T6" fmla="*/ 30 w 325"/>
              <a:gd name="T7" fmla="*/ 99 h 236"/>
              <a:gd name="T8" fmla="*/ 35 w 325"/>
              <a:gd name="T9" fmla="*/ 105 h 236"/>
              <a:gd name="T10" fmla="*/ 41 w 325"/>
              <a:gd name="T11" fmla="*/ 119 h 236"/>
              <a:gd name="T12" fmla="*/ 45 w 325"/>
              <a:gd name="T13" fmla="*/ 103 h 236"/>
              <a:gd name="T14" fmla="*/ 58 w 325"/>
              <a:gd name="T15" fmla="*/ 109 h 236"/>
              <a:gd name="T16" fmla="*/ 67 w 325"/>
              <a:gd name="T17" fmla="*/ 109 h 236"/>
              <a:gd name="T18" fmla="*/ 73 w 325"/>
              <a:gd name="T19" fmla="*/ 115 h 236"/>
              <a:gd name="T20" fmla="*/ 69 w 325"/>
              <a:gd name="T21" fmla="*/ 99 h 236"/>
              <a:gd name="T22" fmla="*/ 82 w 325"/>
              <a:gd name="T23" fmla="*/ 113 h 236"/>
              <a:gd name="T24" fmla="*/ 96 w 325"/>
              <a:gd name="T25" fmla="*/ 119 h 236"/>
              <a:gd name="T26" fmla="*/ 105 w 325"/>
              <a:gd name="T27" fmla="*/ 119 h 236"/>
              <a:gd name="T28" fmla="*/ 101 w 325"/>
              <a:gd name="T29" fmla="*/ 95 h 236"/>
              <a:gd name="T30" fmla="*/ 107 w 325"/>
              <a:gd name="T31" fmla="*/ 109 h 236"/>
              <a:gd name="T32" fmla="*/ 120 w 325"/>
              <a:gd name="T33" fmla="*/ 123 h 236"/>
              <a:gd name="T34" fmla="*/ 124 w 325"/>
              <a:gd name="T35" fmla="*/ 99 h 236"/>
              <a:gd name="T36" fmla="*/ 133 w 325"/>
              <a:gd name="T37" fmla="*/ 99 h 236"/>
              <a:gd name="T38" fmla="*/ 139 w 325"/>
              <a:gd name="T39" fmla="*/ 105 h 236"/>
              <a:gd name="T40" fmla="*/ 146 w 325"/>
              <a:gd name="T41" fmla="*/ 95 h 236"/>
              <a:gd name="T42" fmla="*/ 315 w 325"/>
              <a:gd name="T43" fmla="*/ 185 h 236"/>
              <a:gd name="T44" fmla="*/ 20 w 325"/>
              <a:gd name="T45" fmla="*/ 171 h 236"/>
              <a:gd name="T46" fmla="*/ 30 w 325"/>
              <a:gd name="T47" fmla="*/ 171 h 236"/>
              <a:gd name="T48" fmla="*/ 26 w 325"/>
              <a:gd name="T49" fmla="*/ 147 h 236"/>
              <a:gd name="T50" fmla="*/ 31 w 325"/>
              <a:gd name="T51" fmla="*/ 161 h 236"/>
              <a:gd name="T52" fmla="*/ 45 w 325"/>
              <a:gd name="T53" fmla="*/ 175 h 236"/>
              <a:gd name="T54" fmla="*/ 49 w 325"/>
              <a:gd name="T55" fmla="*/ 151 h 236"/>
              <a:gd name="T56" fmla="*/ 58 w 325"/>
              <a:gd name="T57" fmla="*/ 151 h 236"/>
              <a:gd name="T58" fmla="*/ 63 w 325"/>
              <a:gd name="T59" fmla="*/ 157 h 236"/>
              <a:gd name="T60" fmla="*/ 69 w 325"/>
              <a:gd name="T61" fmla="*/ 171 h 236"/>
              <a:gd name="T62" fmla="*/ 73 w 325"/>
              <a:gd name="T63" fmla="*/ 155 h 236"/>
              <a:gd name="T64" fmla="*/ 86 w 325"/>
              <a:gd name="T65" fmla="*/ 161 h 236"/>
              <a:gd name="T66" fmla="*/ 96 w 325"/>
              <a:gd name="T67" fmla="*/ 161 h 236"/>
              <a:gd name="T68" fmla="*/ 101 w 325"/>
              <a:gd name="T69" fmla="*/ 167 h 236"/>
              <a:gd name="T70" fmla="*/ 97 w 325"/>
              <a:gd name="T71" fmla="*/ 151 h 236"/>
              <a:gd name="T72" fmla="*/ 111 w 325"/>
              <a:gd name="T73" fmla="*/ 165 h 236"/>
              <a:gd name="T74" fmla="*/ 124 w 325"/>
              <a:gd name="T75" fmla="*/ 171 h 236"/>
              <a:gd name="T76" fmla="*/ 133 w 325"/>
              <a:gd name="T77" fmla="*/ 171 h 236"/>
              <a:gd name="T78" fmla="*/ 129 w 325"/>
              <a:gd name="T79" fmla="*/ 147 h 236"/>
              <a:gd name="T80" fmla="*/ 135 w 325"/>
              <a:gd name="T81" fmla="*/ 161 h 236"/>
              <a:gd name="T82" fmla="*/ 146 w 325"/>
              <a:gd name="T83" fmla="*/ 175 h 236"/>
              <a:gd name="T84" fmla="*/ 9 w 325"/>
              <a:gd name="T85" fmla="*/ 236 h 236"/>
              <a:gd name="T86" fmla="*/ 20 w 325"/>
              <a:gd name="T87" fmla="*/ 213 h 236"/>
              <a:gd name="T88" fmla="*/ 26 w 325"/>
              <a:gd name="T89" fmla="*/ 218 h 236"/>
              <a:gd name="T90" fmla="*/ 22 w 325"/>
              <a:gd name="T91" fmla="*/ 203 h 236"/>
              <a:gd name="T92" fmla="*/ 35 w 325"/>
              <a:gd name="T93" fmla="*/ 217 h 236"/>
              <a:gd name="T94" fmla="*/ 49 w 325"/>
              <a:gd name="T95" fmla="*/ 222 h 236"/>
              <a:gd name="T96" fmla="*/ 58 w 325"/>
              <a:gd name="T97" fmla="*/ 222 h 236"/>
              <a:gd name="T98" fmla="*/ 54 w 325"/>
              <a:gd name="T99" fmla="*/ 199 h 236"/>
              <a:gd name="T100" fmla="*/ 59 w 325"/>
              <a:gd name="T101" fmla="*/ 213 h 236"/>
              <a:gd name="T102" fmla="*/ 73 w 325"/>
              <a:gd name="T103" fmla="*/ 226 h 236"/>
              <a:gd name="T104" fmla="*/ 77 w 325"/>
              <a:gd name="T105" fmla="*/ 203 h 236"/>
              <a:gd name="T106" fmla="*/ 86 w 325"/>
              <a:gd name="T107" fmla="*/ 203 h 236"/>
              <a:gd name="T108" fmla="*/ 92 w 325"/>
              <a:gd name="T109" fmla="*/ 209 h 236"/>
              <a:gd name="T110" fmla="*/ 97 w 325"/>
              <a:gd name="T111" fmla="*/ 222 h 236"/>
              <a:gd name="T112" fmla="*/ 101 w 325"/>
              <a:gd name="T113" fmla="*/ 207 h 236"/>
              <a:gd name="T114" fmla="*/ 115 w 325"/>
              <a:gd name="T115" fmla="*/ 213 h 236"/>
              <a:gd name="T116" fmla="*/ 124 w 325"/>
              <a:gd name="T117" fmla="*/ 213 h 236"/>
              <a:gd name="T118" fmla="*/ 129 w 325"/>
              <a:gd name="T119" fmla="*/ 218 h 236"/>
              <a:gd name="T120" fmla="*/ 125 w 325"/>
              <a:gd name="T121" fmla="*/ 203 h 236"/>
              <a:gd name="T122" fmla="*/ 139 w 325"/>
              <a:gd name="T123" fmla="*/ 217 h 236"/>
              <a:gd name="T124" fmla="*/ 300 w 325"/>
              <a:gd name="T125"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236">
                <a:moveTo>
                  <a:pt x="0" y="84"/>
                </a:moveTo>
                <a:cubicBezTo>
                  <a:pt x="0" y="84"/>
                  <a:pt x="0" y="84"/>
                  <a:pt x="22" y="9"/>
                </a:cubicBezTo>
                <a:cubicBezTo>
                  <a:pt x="23" y="4"/>
                  <a:pt x="26" y="0"/>
                  <a:pt x="31" y="0"/>
                </a:cubicBezTo>
                <a:cubicBezTo>
                  <a:pt x="31" y="0"/>
                  <a:pt x="31" y="0"/>
                  <a:pt x="294" y="0"/>
                </a:cubicBezTo>
                <a:cubicBezTo>
                  <a:pt x="299" y="0"/>
                  <a:pt x="301" y="5"/>
                  <a:pt x="303" y="9"/>
                </a:cubicBezTo>
                <a:cubicBezTo>
                  <a:pt x="303" y="9"/>
                  <a:pt x="303" y="9"/>
                  <a:pt x="325" y="84"/>
                </a:cubicBezTo>
                <a:cubicBezTo>
                  <a:pt x="322" y="81"/>
                  <a:pt x="319" y="80"/>
                  <a:pt x="315" y="80"/>
                </a:cubicBezTo>
                <a:cubicBezTo>
                  <a:pt x="315" y="80"/>
                  <a:pt x="315" y="80"/>
                  <a:pt x="9" y="80"/>
                </a:cubicBezTo>
                <a:cubicBezTo>
                  <a:pt x="6" y="80"/>
                  <a:pt x="2" y="81"/>
                  <a:pt x="0" y="84"/>
                </a:cubicBezTo>
                <a:close/>
                <a:moveTo>
                  <a:pt x="325" y="94"/>
                </a:moveTo>
                <a:cubicBezTo>
                  <a:pt x="325" y="124"/>
                  <a:pt x="325" y="124"/>
                  <a:pt x="325" y="124"/>
                </a:cubicBezTo>
                <a:cubicBezTo>
                  <a:pt x="325" y="129"/>
                  <a:pt x="320" y="133"/>
                  <a:pt x="315" y="133"/>
                </a:cubicBezTo>
                <a:cubicBezTo>
                  <a:pt x="9" y="133"/>
                  <a:pt x="9" y="133"/>
                  <a:pt x="9" y="133"/>
                </a:cubicBezTo>
                <a:cubicBezTo>
                  <a:pt x="4" y="133"/>
                  <a:pt x="0" y="129"/>
                  <a:pt x="0" y="124"/>
                </a:cubicBezTo>
                <a:cubicBezTo>
                  <a:pt x="0" y="94"/>
                  <a:pt x="0" y="94"/>
                  <a:pt x="0" y="94"/>
                </a:cubicBezTo>
                <a:cubicBezTo>
                  <a:pt x="0" y="89"/>
                  <a:pt x="4" y="85"/>
                  <a:pt x="9" y="85"/>
                </a:cubicBezTo>
                <a:cubicBezTo>
                  <a:pt x="315" y="85"/>
                  <a:pt x="315" y="85"/>
                  <a:pt x="315" y="85"/>
                </a:cubicBezTo>
                <a:cubicBezTo>
                  <a:pt x="320" y="85"/>
                  <a:pt x="325" y="89"/>
                  <a:pt x="325" y="94"/>
                </a:cubicBezTo>
                <a:close/>
                <a:moveTo>
                  <a:pt x="20" y="119"/>
                </a:moveTo>
                <a:cubicBezTo>
                  <a:pt x="20" y="117"/>
                  <a:pt x="19" y="115"/>
                  <a:pt x="16" y="115"/>
                </a:cubicBezTo>
                <a:cubicBezTo>
                  <a:pt x="14" y="115"/>
                  <a:pt x="12" y="117"/>
                  <a:pt x="12" y="119"/>
                </a:cubicBezTo>
                <a:cubicBezTo>
                  <a:pt x="12" y="121"/>
                  <a:pt x="14" y="123"/>
                  <a:pt x="16" y="123"/>
                </a:cubicBezTo>
                <a:cubicBezTo>
                  <a:pt x="19" y="123"/>
                  <a:pt x="20" y="121"/>
                  <a:pt x="20" y="119"/>
                </a:cubicBezTo>
                <a:close/>
                <a:moveTo>
                  <a:pt x="20" y="109"/>
                </a:moveTo>
                <a:cubicBezTo>
                  <a:pt x="20" y="107"/>
                  <a:pt x="19" y="105"/>
                  <a:pt x="16" y="105"/>
                </a:cubicBezTo>
                <a:cubicBezTo>
                  <a:pt x="14" y="105"/>
                  <a:pt x="12" y="107"/>
                  <a:pt x="12" y="109"/>
                </a:cubicBezTo>
                <a:cubicBezTo>
                  <a:pt x="12" y="111"/>
                  <a:pt x="14" y="113"/>
                  <a:pt x="16" y="113"/>
                </a:cubicBezTo>
                <a:cubicBezTo>
                  <a:pt x="19" y="113"/>
                  <a:pt x="20" y="111"/>
                  <a:pt x="20" y="109"/>
                </a:cubicBezTo>
                <a:close/>
                <a:moveTo>
                  <a:pt x="20" y="99"/>
                </a:moveTo>
                <a:cubicBezTo>
                  <a:pt x="20" y="97"/>
                  <a:pt x="19" y="95"/>
                  <a:pt x="16" y="95"/>
                </a:cubicBezTo>
                <a:cubicBezTo>
                  <a:pt x="14" y="95"/>
                  <a:pt x="12" y="97"/>
                  <a:pt x="12" y="99"/>
                </a:cubicBezTo>
                <a:cubicBezTo>
                  <a:pt x="12" y="101"/>
                  <a:pt x="14" y="103"/>
                  <a:pt x="16" y="103"/>
                </a:cubicBezTo>
                <a:cubicBezTo>
                  <a:pt x="19" y="103"/>
                  <a:pt x="20" y="101"/>
                  <a:pt x="20" y="99"/>
                </a:cubicBezTo>
                <a:close/>
                <a:moveTo>
                  <a:pt x="30" y="119"/>
                </a:moveTo>
                <a:cubicBezTo>
                  <a:pt x="30" y="117"/>
                  <a:pt x="28" y="115"/>
                  <a:pt x="26" y="115"/>
                </a:cubicBezTo>
                <a:cubicBezTo>
                  <a:pt x="24" y="115"/>
                  <a:pt x="22" y="117"/>
                  <a:pt x="22" y="119"/>
                </a:cubicBezTo>
                <a:cubicBezTo>
                  <a:pt x="22" y="121"/>
                  <a:pt x="24" y="123"/>
                  <a:pt x="26" y="123"/>
                </a:cubicBezTo>
                <a:cubicBezTo>
                  <a:pt x="28" y="123"/>
                  <a:pt x="30" y="121"/>
                  <a:pt x="30" y="119"/>
                </a:cubicBezTo>
                <a:close/>
                <a:moveTo>
                  <a:pt x="30" y="109"/>
                </a:moveTo>
                <a:cubicBezTo>
                  <a:pt x="30" y="107"/>
                  <a:pt x="28" y="105"/>
                  <a:pt x="26" y="105"/>
                </a:cubicBezTo>
                <a:cubicBezTo>
                  <a:pt x="24" y="105"/>
                  <a:pt x="22" y="107"/>
                  <a:pt x="22" y="109"/>
                </a:cubicBezTo>
                <a:cubicBezTo>
                  <a:pt x="22" y="111"/>
                  <a:pt x="24" y="113"/>
                  <a:pt x="26" y="113"/>
                </a:cubicBezTo>
                <a:cubicBezTo>
                  <a:pt x="28" y="113"/>
                  <a:pt x="30" y="111"/>
                  <a:pt x="30" y="109"/>
                </a:cubicBezTo>
                <a:close/>
                <a:moveTo>
                  <a:pt x="30" y="99"/>
                </a:moveTo>
                <a:cubicBezTo>
                  <a:pt x="30" y="97"/>
                  <a:pt x="28" y="95"/>
                  <a:pt x="26" y="95"/>
                </a:cubicBezTo>
                <a:cubicBezTo>
                  <a:pt x="24" y="95"/>
                  <a:pt x="22" y="97"/>
                  <a:pt x="22" y="99"/>
                </a:cubicBezTo>
                <a:cubicBezTo>
                  <a:pt x="22" y="101"/>
                  <a:pt x="24" y="103"/>
                  <a:pt x="26" y="103"/>
                </a:cubicBezTo>
                <a:cubicBezTo>
                  <a:pt x="28" y="103"/>
                  <a:pt x="30" y="101"/>
                  <a:pt x="30" y="99"/>
                </a:cubicBezTo>
                <a:close/>
                <a:moveTo>
                  <a:pt x="39" y="119"/>
                </a:moveTo>
                <a:cubicBezTo>
                  <a:pt x="39" y="117"/>
                  <a:pt x="37" y="115"/>
                  <a:pt x="35" y="115"/>
                </a:cubicBezTo>
                <a:cubicBezTo>
                  <a:pt x="33" y="115"/>
                  <a:pt x="31" y="117"/>
                  <a:pt x="31" y="119"/>
                </a:cubicBezTo>
                <a:cubicBezTo>
                  <a:pt x="31" y="121"/>
                  <a:pt x="33" y="123"/>
                  <a:pt x="35" y="123"/>
                </a:cubicBezTo>
                <a:cubicBezTo>
                  <a:pt x="37" y="123"/>
                  <a:pt x="39" y="121"/>
                  <a:pt x="39" y="119"/>
                </a:cubicBezTo>
                <a:close/>
                <a:moveTo>
                  <a:pt x="39" y="109"/>
                </a:moveTo>
                <a:cubicBezTo>
                  <a:pt x="39" y="107"/>
                  <a:pt x="37" y="105"/>
                  <a:pt x="35" y="105"/>
                </a:cubicBezTo>
                <a:cubicBezTo>
                  <a:pt x="33" y="105"/>
                  <a:pt x="31" y="107"/>
                  <a:pt x="31" y="109"/>
                </a:cubicBezTo>
                <a:cubicBezTo>
                  <a:pt x="31" y="111"/>
                  <a:pt x="33" y="113"/>
                  <a:pt x="35" y="113"/>
                </a:cubicBezTo>
                <a:cubicBezTo>
                  <a:pt x="37" y="113"/>
                  <a:pt x="39" y="111"/>
                  <a:pt x="39" y="109"/>
                </a:cubicBezTo>
                <a:close/>
                <a:moveTo>
                  <a:pt x="39" y="99"/>
                </a:moveTo>
                <a:cubicBezTo>
                  <a:pt x="39" y="97"/>
                  <a:pt x="37" y="95"/>
                  <a:pt x="35" y="95"/>
                </a:cubicBezTo>
                <a:cubicBezTo>
                  <a:pt x="33" y="95"/>
                  <a:pt x="31" y="97"/>
                  <a:pt x="31" y="99"/>
                </a:cubicBezTo>
                <a:cubicBezTo>
                  <a:pt x="31" y="101"/>
                  <a:pt x="33" y="103"/>
                  <a:pt x="35" y="103"/>
                </a:cubicBezTo>
                <a:cubicBezTo>
                  <a:pt x="37" y="103"/>
                  <a:pt x="39" y="101"/>
                  <a:pt x="39" y="99"/>
                </a:cubicBezTo>
                <a:close/>
                <a:moveTo>
                  <a:pt x="49" y="119"/>
                </a:moveTo>
                <a:cubicBezTo>
                  <a:pt x="49" y="117"/>
                  <a:pt x="47" y="115"/>
                  <a:pt x="45" y="115"/>
                </a:cubicBezTo>
                <a:cubicBezTo>
                  <a:pt x="42" y="115"/>
                  <a:pt x="41" y="117"/>
                  <a:pt x="41" y="119"/>
                </a:cubicBezTo>
                <a:cubicBezTo>
                  <a:pt x="41" y="121"/>
                  <a:pt x="42" y="123"/>
                  <a:pt x="45" y="123"/>
                </a:cubicBezTo>
                <a:cubicBezTo>
                  <a:pt x="47" y="123"/>
                  <a:pt x="49" y="121"/>
                  <a:pt x="49" y="119"/>
                </a:cubicBezTo>
                <a:close/>
                <a:moveTo>
                  <a:pt x="49" y="109"/>
                </a:moveTo>
                <a:cubicBezTo>
                  <a:pt x="49" y="107"/>
                  <a:pt x="47" y="105"/>
                  <a:pt x="45" y="105"/>
                </a:cubicBezTo>
                <a:cubicBezTo>
                  <a:pt x="42" y="105"/>
                  <a:pt x="41" y="107"/>
                  <a:pt x="41" y="109"/>
                </a:cubicBezTo>
                <a:cubicBezTo>
                  <a:pt x="41" y="111"/>
                  <a:pt x="42" y="113"/>
                  <a:pt x="45" y="113"/>
                </a:cubicBezTo>
                <a:cubicBezTo>
                  <a:pt x="47" y="113"/>
                  <a:pt x="49" y="111"/>
                  <a:pt x="49" y="109"/>
                </a:cubicBezTo>
                <a:close/>
                <a:moveTo>
                  <a:pt x="49" y="99"/>
                </a:moveTo>
                <a:cubicBezTo>
                  <a:pt x="49" y="97"/>
                  <a:pt x="47" y="95"/>
                  <a:pt x="45" y="95"/>
                </a:cubicBezTo>
                <a:cubicBezTo>
                  <a:pt x="42" y="95"/>
                  <a:pt x="41" y="97"/>
                  <a:pt x="41" y="99"/>
                </a:cubicBezTo>
                <a:cubicBezTo>
                  <a:pt x="41" y="101"/>
                  <a:pt x="42" y="103"/>
                  <a:pt x="45" y="103"/>
                </a:cubicBezTo>
                <a:cubicBezTo>
                  <a:pt x="47" y="103"/>
                  <a:pt x="49" y="101"/>
                  <a:pt x="49" y="99"/>
                </a:cubicBezTo>
                <a:close/>
                <a:moveTo>
                  <a:pt x="58" y="119"/>
                </a:moveTo>
                <a:cubicBezTo>
                  <a:pt x="58" y="117"/>
                  <a:pt x="56" y="115"/>
                  <a:pt x="54" y="115"/>
                </a:cubicBezTo>
                <a:cubicBezTo>
                  <a:pt x="52" y="115"/>
                  <a:pt x="50" y="117"/>
                  <a:pt x="50" y="119"/>
                </a:cubicBezTo>
                <a:cubicBezTo>
                  <a:pt x="50" y="121"/>
                  <a:pt x="52" y="123"/>
                  <a:pt x="54" y="123"/>
                </a:cubicBezTo>
                <a:cubicBezTo>
                  <a:pt x="56" y="123"/>
                  <a:pt x="58" y="121"/>
                  <a:pt x="58" y="119"/>
                </a:cubicBezTo>
                <a:close/>
                <a:moveTo>
                  <a:pt x="58" y="109"/>
                </a:moveTo>
                <a:cubicBezTo>
                  <a:pt x="58" y="107"/>
                  <a:pt x="56" y="105"/>
                  <a:pt x="54" y="105"/>
                </a:cubicBezTo>
                <a:cubicBezTo>
                  <a:pt x="52" y="105"/>
                  <a:pt x="50" y="107"/>
                  <a:pt x="50" y="109"/>
                </a:cubicBezTo>
                <a:cubicBezTo>
                  <a:pt x="50" y="111"/>
                  <a:pt x="52" y="113"/>
                  <a:pt x="54" y="113"/>
                </a:cubicBezTo>
                <a:cubicBezTo>
                  <a:pt x="56" y="113"/>
                  <a:pt x="58" y="111"/>
                  <a:pt x="58" y="109"/>
                </a:cubicBezTo>
                <a:close/>
                <a:moveTo>
                  <a:pt x="58" y="99"/>
                </a:moveTo>
                <a:cubicBezTo>
                  <a:pt x="58" y="97"/>
                  <a:pt x="56" y="95"/>
                  <a:pt x="54" y="95"/>
                </a:cubicBezTo>
                <a:cubicBezTo>
                  <a:pt x="52" y="95"/>
                  <a:pt x="50" y="97"/>
                  <a:pt x="50" y="99"/>
                </a:cubicBezTo>
                <a:cubicBezTo>
                  <a:pt x="50" y="101"/>
                  <a:pt x="52" y="103"/>
                  <a:pt x="54" y="103"/>
                </a:cubicBezTo>
                <a:cubicBezTo>
                  <a:pt x="56" y="103"/>
                  <a:pt x="58" y="101"/>
                  <a:pt x="58" y="99"/>
                </a:cubicBezTo>
                <a:close/>
                <a:moveTo>
                  <a:pt x="67" y="119"/>
                </a:moveTo>
                <a:cubicBezTo>
                  <a:pt x="67" y="117"/>
                  <a:pt x="66" y="115"/>
                  <a:pt x="63" y="115"/>
                </a:cubicBezTo>
                <a:cubicBezTo>
                  <a:pt x="61" y="115"/>
                  <a:pt x="59" y="117"/>
                  <a:pt x="59" y="119"/>
                </a:cubicBezTo>
                <a:cubicBezTo>
                  <a:pt x="59" y="121"/>
                  <a:pt x="61" y="123"/>
                  <a:pt x="63" y="123"/>
                </a:cubicBezTo>
                <a:cubicBezTo>
                  <a:pt x="66" y="123"/>
                  <a:pt x="67" y="121"/>
                  <a:pt x="67" y="119"/>
                </a:cubicBezTo>
                <a:close/>
                <a:moveTo>
                  <a:pt x="67" y="109"/>
                </a:moveTo>
                <a:cubicBezTo>
                  <a:pt x="67" y="107"/>
                  <a:pt x="66" y="105"/>
                  <a:pt x="63" y="105"/>
                </a:cubicBezTo>
                <a:cubicBezTo>
                  <a:pt x="61" y="105"/>
                  <a:pt x="59" y="107"/>
                  <a:pt x="59" y="109"/>
                </a:cubicBezTo>
                <a:cubicBezTo>
                  <a:pt x="59" y="111"/>
                  <a:pt x="61" y="113"/>
                  <a:pt x="63" y="113"/>
                </a:cubicBezTo>
                <a:cubicBezTo>
                  <a:pt x="66" y="113"/>
                  <a:pt x="67" y="111"/>
                  <a:pt x="67" y="109"/>
                </a:cubicBezTo>
                <a:close/>
                <a:moveTo>
                  <a:pt x="67" y="99"/>
                </a:moveTo>
                <a:cubicBezTo>
                  <a:pt x="67" y="97"/>
                  <a:pt x="66" y="95"/>
                  <a:pt x="63" y="95"/>
                </a:cubicBezTo>
                <a:cubicBezTo>
                  <a:pt x="61" y="95"/>
                  <a:pt x="59" y="97"/>
                  <a:pt x="59" y="99"/>
                </a:cubicBezTo>
                <a:cubicBezTo>
                  <a:pt x="59" y="101"/>
                  <a:pt x="61" y="103"/>
                  <a:pt x="63" y="103"/>
                </a:cubicBezTo>
                <a:cubicBezTo>
                  <a:pt x="66" y="103"/>
                  <a:pt x="67" y="101"/>
                  <a:pt x="67" y="99"/>
                </a:cubicBezTo>
                <a:close/>
                <a:moveTo>
                  <a:pt x="77" y="119"/>
                </a:moveTo>
                <a:cubicBezTo>
                  <a:pt x="77" y="117"/>
                  <a:pt x="75" y="115"/>
                  <a:pt x="73" y="115"/>
                </a:cubicBezTo>
                <a:cubicBezTo>
                  <a:pt x="71" y="115"/>
                  <a:pt x="69" y="117"/>
                  <a:pt x="69" y="119"/>
                </a:cubicBezTo>
                <a:cubicBezTo>
                  <a:pt x="69" y="121"/>
                  <a:pt x="71" y="123"/>
                  <a:pt x="73" y="123"/>
                </a:cubicBezTo>
                <a:cubicBezTo>
                  <a:pt x="75" y="123"/>
                  <a:pt x="77" y="121"/>
                  <a:pt x="77" y="119"/>
                </a:cubicBezTo>
                <a:close/>
                <a:moveTo>
                  <a:pt x="77" y="109"/>
                </a:moveTo>
                <a:cubicBezTo>
                  <a:pt x="77" y="107"/>
                  <a:pt x="75" y="105"/>
                  <a:pt x="73" y="105"/>
                </a:cubicBezTo>
                <a:cubicBezTo>
                  <a:pt x="71" y="105"/>
                  <a:pt x="69" y="107"/>
                  <a:pt x="69" y="109"/>
                </a:cubicBezTo>
                <a:cubicBezTo>
                  <a:pt x="69" y="111"/>
                  <a:pt x="71" y="113"/>
                  <a:pt x="73" y="113"/>
                </a:cubicBezTo>
                <a:cubicBezTo>
                  <a:pt x="75" y="113"/>
                  <a:pt x="77" y="111"/>
                  <a:pt x="77" y="109"/>
                </a:cubicBezTo>
                <a:close/>
                <a:moveTo>
                  <a:pt x="77" y="99"/>
                </a:moveTo>
                <a:cubicBezTo>
                  <a:pt x="77" y="97"/>
                  <a:pt x="75" y="95"/>
                  <a:pt x="73" y="95"/>
                </a:cubicBezTo>
                <a:cubicBezTo>
                  <a:pt x="71" y="95"/>
                  <a:pt x="69" y="97"/>
                  <a:pt x="69" y="99"/>
                </a:cubicBezTo>
                <a:cubicBezTo>
                  <a:pt x="69" y="101"/>
                  <a:pt x="71" y="103"/>
                  <a:pt x="73" y="103"/>
                </a:cubicBezTo>
                <a:cubicBezTo>
                  <a:pt x="75" y="103"/>
                  <a:pt x="77" y="101"/>
                  <a:pt x="77" y="99"/>
                </a:cubicBezTo>
                <a:close/>
                <a:moveTo>
                  <a:pt x="86" y="119"/>
                </a:moveTo>
                <a:cubicBezTo>
                  <a:pt x="86" y="117"/>
                  <a:pt x="84" y="115"/>
                  <a:pt x="82" y="115"/>
                </a:cubicBezTo>
                <a:cubicBezTo>
                  <a:pt x="80" y="115"/>
                  <a:pt x="78" y="117"/>
                  <a:pt x="78" y="119"/>
                </a:cubicBezTo>
                <a:cubicBezTo>
                  <a:pt x="78" y="121"/>
                  <a:pt x="80" y="123"/>
                  <a:pt x="82" y="123"/>
                </a:cubicBezTo>
                <a:cubicBezTo>
                  <a:pt x="84" y="123"/>
                  <a:pt x="86" y="121"/>
                  <a:pt x="86" y="119"/>
                </a:cubicBezTo>
                <a:close/>
                <a:moveTo>
                  <a:pt x="86" y="109"/>
                </a:moveTo>
                <a:cubicBezTo>
                  <a:pt x="86" y="107"/>
                  <a:pt x="84" y="105"/>
                  <a:pt x="82" y="105"/>
                </a:cubicBezTo>
                <a:cubicBezTo>
                  <a:pt x="80" y="105"/>
                  <a:pt x="78" y="107"/>
                  <a:pt x="78" y="109"/>
                </a:cubicBezTo>
                <a:cubicBezTo>
                  <a:pt x="78" y="111"/>
                  <a:pt x="80" y="113"/>
                  <a:pt x="82" y="113"/>
                </a:cubicBezTo>
                <a:cubicBezTo>
                  <a:pt x="84" y="113"/>
                  <a:pt x="86" y="111"/>
                  <a:pt x="86" y="109"/>
                </a:cubicBezTo>
                <a:close/>
                <a:moveTo>
                  <a:pt x="86" y="99"/>
                </a:moveTo>
                <a:cubicBezTo>
                  <a:pt x="86" y="97"/>
                  <a:pt x="84" y="95"/>
                  <a:pt x="82" y="95"/>
                </a:cubicBezTo>
                <a:cubicBezTo>
                  <a:pt x="80" y="95"/>
                  <a:pt x="78" y="97"/>
                  <a:pt x="78" y="99"/>
                </a:cubicBezTo>
                <a:cubicBezTo>
                  <a:pt x="78" y="101"/>
                  <a:pt x="80" y="103"/>
                  <a:pt x="82" y="103"/>
                </a:cubicBezTo>
                <a:cubicBezTo>
                  <a:pt x="84" y="103"/>
                  <a:pt x="86" y="101"/>
                  <a:pt x="86" y="99"/>
                </a:cubicBezTo>
                <a:close/>
                <a:moveTo>
                  <a:pt x="96" y="119"/>
                </a:moveTo>
                <a:cubicBezTo>
                  <a:pt x="96" y="117"/>
                  <a:pt x="94" y="115"/>
                  <a:pt x="92" y="115"/>
                </a:cubicBezTo>
                <a:cubicBezTo>
                  <a:pt x="89" y="115"/>
                  <a:pt x="88" y="117"/>
                  <a:pt x="88" y="119"/>
                </a:cubicBezTo>
                <a:cubicBezTo>
                  <a:pt x="88" y="121"/>
                  <a:pt x="89" y="123"/>
                  <a:pt x="92" y="123"/>
                </a:cubicBezTo>
                <a:cubicBezTo>
                  <a:pt x="94" y="123"/>
                  <a:pt x="96" y="121"/>
                  <a:pt x="96" y="119"/>
                </a:cubicBezTo>
                <a:close/>
                <a:moveTo>
                  <a:pt x="96" y="109"/>
                </a:moveTo>
                <a:cubicBezTo>
                  <a:pt x="96" y="107"/>
                  <a:pt x="94" y="105"/>
                  <a:pt x="92" y="105"/>
                </a:cubicBezTo>
                <a:cubicBezTo>
                  <a:pt x="89" y="105"/>
                  <a:pt x="88" y="107"/>
                  <a:pt x="88" y="109"/>
                </a:cubicBezTo>
                <a:cubicBezTo>
                  <a:pt x="88" y="111"/>
                  <a:pt x="89" y="113"/>
                  <a:pt x="92" y="113"/>
                </a:cubicBezTo>
                <a:cubicBezTo>
                  <a:pt x="94" y="113"/>
                  <a:pt x="96" y="111"/>
                  <a:pt x="96" y="109"/>
                </a:cubicBezTo>
                <a:close/>
                <a:moveTo>
                  <a:pt x="96" y="99"/>
                </a:moveTo>
                <a:cubicBezTo>
                  <a:pt x="96" y="97"/>
                  <a:pt x="94" y="95"/>
                  <a:pt x="92" y="95"/>
                </a:cubicBezTo>
                <a:cubicBezTo>
                  <a:pt x="89" y="95"/>
                  <a:pt x="88" y="97"/>
                  <a:pt x="88" y="99"/>
                </a:cubicBezTo>
                <a:cubicBezTo>
                  <a:pt x="88" y="101"/>
                  <a:pt x="89" y="103"/>
                  <a:pt x="92" y="103"/>
                </a:cubicBezTo>
                <a:cubicBezTo>
                  <a:pt x="94" y="103"/>
                  <a:pt x="96" y="101"/>
                  <a:pt x="96" y="99"/>
                </a:cubicBezTo>
                <a:close/>
                <a:moveTo>
                  <a:pt x="105" y="119"/>
                </a:moveTo>
                <a:cubicBezTo>
                  <a:pt x="105" y="117"/>
                  <a:pt x="103" y="115"/>
                  <a:pt x="101" y="115"/>
                </a:cubicBezTo>
                <a:cubicBezTo>
                  <a:pt x="99" y="115"/>
                  <a:pt x="97" y="117"/>
                  <a:pt x="97" y="119"/>
                </a:cubicBezTo>
                <a:cubicBezTo>
                  <a:pt x="97" y="121"/>
                  <a:pt x="99" y="123"/>
                  <a:pt x="101" y="123"/>
                </a:cubicBezTo>
                <a:cubicBezTo>
                  <a:pt x="103" y="123"/>
                  <a:pt x="105" y="121"/>
                  <a:pt x="105" y="119"/>
                </a:cubicBezTo>
                <a:close/>
                <a:moveTo>
                  <a:pt x="105" y="109"/>
                </a:moveTo>
                <a:cubicBezTo>
                  <a:pt x="105" y="107"/>
                  <a:pt x="103" y="105"/>
                  <a:pt x="101" y="105"/>
                </a:cubicBezTo>
                <a:cubicBezTo>
                  <a:pt x="99" y="105"/>
                  <a:pt x="97" y="107"/>
                  <a:pt x="97" y="109"/>
                </a:cubicBezTo>
                <a:cubicBezTo>
                  <a:pt x="97" y="111"/>
                  <a:pt x="99" y="113"/>
                  <a:pt x="101" y="113"/>
                </a:cubicBezTo>
                <a:cubicBezTo>
                  <a:pt x="103" y="113"/>
                  <a:pt x="105" y="111"/>
                  <a:pt x="105" y="109"/>
                </a:cubicBezTo>
                <a:close/>
                <a:moveTo>
                  <a:pt x="105" y="99"/>
                </a:moveTo>
                <a:cubicBezTo>
                  <a:pt x="105" y="97"/>
                  <a:pt x="103" y="95"/>
                  <a:pt x="101" y="95"/>
                </a:cubicBezTo>
                <a:cubicBezTo>
                  <a:pt x="99" y="95"/>
                  <a:pt x="97" y="97"/>
                  <a:pt x="97" y="99"/>
                </a:cubicBezTo>
                <a:cubicBezTo>
                  <a:pt x="97" y="101"/>
                  <a:pt x="99" y="103"/>
                  <a:pt x="101" y="103"/>
                </a:cubicBezTo>
                <a:cubicBezTo>
                  <a:pt x="103" y="103"/>
                  <a:pt x="105" y="101"/>
                  <a:pt x="105" y="99"/>
                </a:cubicBezTo>
                <a:close/>
                <a:moveTo>
                  <a:pt x="115" y="119"/>
                </a:moveTo>
                <a:cubicBezTo>
                  <a:pt x="115" y="117"/>
                  <a:pt x="113" y="115"/>
                  <a:pt x="111" y="115"/>
                </a:cubicBezTo>
                <a:cubicBezTo>
                  <a:pt x="108" y="115"/>
                  <a:pt x="107" y="117"/>
                  <a:pt x="107" y="119"/>
                </a:cubicBezTo>
                <a:cubicBezTo>
                  <a:pt x="107" y="121"/>
                  <a:pt x="108" y="123"/>
                  <a:pt x="111" y="123"/>
                </a:cubicBezTo>
                <a:cubicBezTo>
                  <a:pt x="113" y="123"/>
                  <a:pt x="115" y="121"/>
                  <a:pt x="115" y="119"/>
                </a:cubicBezTo>
                <a:close/>
                <a:moveTo>
                  <a:pt x="115" y="109"/>
                </a:moveTo>
                <a:cubicBezTo>
                  <a:pt x="115" y="107"/>
                  <a:pt x="113" y="105"/>
                  <a:pt x="111" y="105"/>
                </a:cubicBezTo>
                <a:cubicBezTo>
                  <a:pt x="108" y="105"/>
                  <a:pt x="107" y="107"/>
                  <a:pt x="107" y="109"/>
                </a:cubicBezTo>
                <a:cubicBezTo>
                  <a:pt x="107" y="111"/>
                  <a:pt x="108" y="113"/>
                  <a:pt x="111" y="113"/>
                </a:cubicBezTo>
                <a:cubicBezTo>
                  <a:pt x="113" y="113"/>
                  <a:pt x="115" y="111"/>
                  <a:pt x="115" y="109"/>
                </a:cubicBezTo>
                <a:close/>
                <a:moveTo>
                  <a:pt x="115" y="99"/>
                </a:moveTo>
                <a:cubicBezTo>
                  <a:pt x="115" y="97"/>
                  <a:pt x="113" y="95"/>
                  <a:pt x="111" y="95"/>
                </a:cubicBezTo>
                <a:cubicBezTo>
                  <a:pt x="108" y="95"/>
                  <a:pt x="107" y="97"/>
                  <a:pt x="107" y="99"/>
                </a:cubicBezTo>
                <a:cubicBezTo>
                  <a:pt x="107" y="101"/>
                  <a:pt x="108" y="103"/>
                  <a:pt x="111" y="103"/>
                </a:cubicBezTo>
                <a:cubicBezTo>
                  <a:pt x="113" y="103"/>
                  <a:pt x="115" y="101"/>
                  <a:pt x="115" y="99"/>
                </a:cubicBezTo>
                <a:close/>
                <a:moveTo>
                  <a:pt x="124" y="119"/>
                </a:moveTo>
                <a:cubicBezTo>
                  <a:pt x="124" y="117"/>
                  <a:pt x="122" y="115"/>
                  <a:pt x="120" y="115"/>
                </a:cubicBezTo>
                <a:cubicBezTo>
                  <a:pt x="118" y="115"/>
                  <a:pt x="116" y="117"/>
                  <a:pt x="116" y="119"/>
                </a:cubicBezTo>
                <a:cubicBezTo>
                  <a:pt x="116" y="121"/>
                  <a:pt x="118" y="123"/>
                  <a:pt x="120" y="123"/>
                </a:cubicBezTo>
                <a:cubicBezTo>
                  <a:pt x="122" y="123"/>
                  <a:pt x="124" y="121"/>
                  <a:pt x="124" y="119"/>
                </a:cubicBezTo>
                <a:close/>
                <a:moveTo>
                  <a:pt x="124" y="109"/>
                </a:moveTo>
                <a:cubicBezTo>
                  <a:pt x="124" y="107"/>
                  <a:pt x="122" y="105"/>
                  <a:pt x="120" y="105"/>
                </a:cubicBezTo>
                <a:cubicBezTo>
                  <a:pt x="118" y="105"/>
                  <a:pt x="116" y="107"/>
                  <a:pt x="116" y="109"/>
                </a:cubicBezTo>
                <a:cubicBezTo>
                  <a:pt x="116" y="111"/>
                  <a:pt x="118" y="113"/>
                  <a:pt x="120" y="113"/>
                </a:cubicBezTo>
                <a:cubicBezTo>
                  <a:pt x="122" y="113"/>
                  <a:pt x="124" y="111"/>
                  <a:pt x="124" y="109"/>
                </a:cubicBezTo>
                <a:close/>
                <a:moveTo>
                  <a:pt x="124" y="99"/>
                </a:moveTo>
                <a:cubicBezTo>
                  <a:pt x="124" y="97"/>
                  <a:pt x="122" y="95"/>
                  <a:pt x="120" y="95"/>
                </a:cubicBezTo>
                <a:cubicBezTo>
                  <a:pt x="118" y="95"/>
                  <a:pt x="116" y="97"/>
                  <a:pt x="116" y="99"/>
                </a:cubicBezTo>
                <a:cubicBezTo>
                  <a:pt x="116" y="101"/>
                  <a:pt x="118" y="103"/>
                  <a:pt x="120" y="103"/>
                </a:cubicBezTo>
                <a:cubicBezTo>
                  <a:pt x="122" y="103"/>
                  <a:pt x="124" y="101"/>
                  <a:pt x="124" y="99"/>
                </a:cubicBezTo>
                <a:close/>
                <a:moveTo>
                  <a:pt x="133" y="119"/>
                </a:moveTo>
                <a:cubicBezTo>
                  <a:pt x="133" y="117"/>
                  <a:pt x="132" y="115"/>
                  <a:pt x="129" y="115"/>
                </a:cubicBezTo>
                <a:cubicBezTo>
                  <a:pt x="127" y="115"/>
                  <a:pt x="125" y="117"/>
                  <a:pt x="125" y="119"/>
                </a:cubicBezTo>
                <a:cubicBezTo>
                  <a:pt x="125" y="121"/>
                  <a:pt x="127" y="123"/>
                  <a:pt x="129" y="123"/>
                </a:cubicBezTo>
                <a:cubicBezTo>
                  <a:pt x="132" y="123"/>
                  <a:pt x="133" y="121"/>
                  <a:pt x="133" y="119"/>
                </a:cubicBezTo>
                <a:close/>
                <a:moveTo>
                  <a:pt x="133" y="109"/>
                </a:moveTo>
                <a:cubicBezTo>
                  <a:pt x="133" y="107"/>
                  <a:pt x="132" y="105"/>
                  <a:pt x="129" y="105"/>
                </a:cubicBezTo>
                <a:cubicBezTo>
                  <a:pt x="127" y="105"/>
                  <a:pt x="125" y="107"/>
                  <a:pt x="125" y="109"/>
                </a:cubicBezTo>
                <a:cubicBezTo>
                  <a:pt x="125" y="111"/>
                  <a:pt x="127" y="113"/>
                  <a:pt x="129" y="113"/>
                </a:cubicBezTo>
                <a:cubicBezTo>
                  <a:pt x="132" y="113"/>
                  <a:pt x="133" y="111"/>
                  <a:pt x="133" y="109"/>
                </a:cubicBezTo>
                <a:close/>
                <a:moveTo>
                  <a:pt x="133" y="99"/>
                </a:moveTo>
                <a:cubicBezTo>
                  <a:pt x="133" y="97"/>
                  <a:pt x="132" y="95"/>
                  <a:pt x="129" y="95"/>
                </a:cubicBezTo>
                <a:cubicBezTo>
                  <a:pt x="127" y="95"/>
                  <a:pt x="125" y="97"/>
                  <a:pt x="125" y="99"/>
                </a:cubicBezTo>
                <a:cubicBezTo>
                  <a:pt x="125" y="101"/>
                  <a:pt x="127" y="103"/>
                  <a:pt x="129" y="103"/>
                </a:cubicBezTo>
                <a:cubicBezTo>
                  <a:pt x="132" y="103"/>
                  <a:pt x="133" y="101"/>
                  <a:pt x="133" y="99"/>
                </a:cubicBezTo>
                <a:close/>
                <a:moveTo>
                  <a:pt x="143" y="119"/>
                </a:moveTo>
                <a:cubicBezTo>
                  <a:pt x="143" y="117"/>
                  <a:pt x="141" y="115"/>
                  <a:pt x="139" y="115"/>
                </a:cubicBezTo>
                <a:cubicBezTo>
                  <a:pt x="137" y="115"/>
                  <a:pt x="135" y="117"/>
                  <a:pt x="135" y="119"/>
                </a:cubicBezTo>
                <a:cubicBezTo>
                  <a:pt x="135" y="121"/>
                  <a:pt x="137" y="123"/>
                  <a:pt x="139" y="123"/>
                </a:cubicBezTo>
                <a:cubicBezTo>
                  <a:pt x="141" y="123"/>
                  <a:pt x="143" y="121"/>
                  <a:pt x="143" y="119"/>
                </a:cubicBezTo>
                <a:close/>
                <a:moveTo>
                  <a:pt x="143" y="109"/>
                </a:moveTo>
                <a:cubicBezTo>
                  <a:pt x="143" y="107"/>
                  <a:pt x="141" y="105"/>
                  <a:pt x="139" y="105"/>
                </a:cubicBezTo>
                <a:cubicBezTo>
                  <a:pt x="137" y="105"/>
                  <a:pt x="135" y="107"/>
                  <a:pt x="135" y="109"/>
                </a:cubicBezTo>
                <a:cubicBezTo>
                  <a:pt x="135" y="111"/>
                  <a:pt x="137" y="113"/>
                  <a:pt x="139" y="113"/>
                </a:cubicBezTo>
                <a:cubicBezTo>
                  <a:pt x="141" y="113"/>
                  <a:pt x="143" y="111"/>
                  <a:pt x="143" y="109"/>
                </a:cubicBezTo>
                <a:close/>
                <a:moveTo>
                  <a:pt x="143" y="99"/>
                </a:moveTo>
                <a:cubicBezTo>
                  <a:pt x="143" y="97"/>
                  <a:pt x="141" y="95"/>
                  <a:pt x="139" y="95"/>
                </a:cubicBezTo>
                <a:cubicBezTo>
                  <a:pt x="137" y="95"/>
                  <a:pt x="135" y="97"/>
                  <a:pt x="135" y="99"/>
                </a:cubicBezTo>
                <a:cubicBezTo>
                  <a:pt x="135" y="101"/>
                  <a:pt x="137" y="103"/>
                  <a:pt x="139" y="103"/>
                </a:cubicBezTo>
                <a:cubicBezTo>
                  <a:pt x="141" y="103"/>
                  <a:pt x="143" y="101"/>
                  <a:pt x="143" y="99"/>
                </a:cubicBezTo>
                <a:close/>
                <a:moveTo>
                  <a:pt x="313" y="109"/>
                </a:moveTo>
                <a:cubicBezTo>
                  <a:pt x="313" y="102"/>
                  <a:pt x="307" y="95"/>
                  <a:pt x="300" y="95"/>
                </a:cubicBezTo>
                <a:cubicBezTo>
                  <a:pt x="300" y="95"/>
                  <a:pt x="300" y="95"/>
                  <a:pt x="146" y="95"/>
                </a:cubicBezTo>
                <a:cubicBezTo>
                  <a:pt x="146" y="95"/>
                  <a:pt x="146" y="95"/>
                  <a:pt x="146" y="123"/>
                </a:cubicBezTo>
                <a:cubicBezTo>
                  <a:pt x="146" y="123"/>
                  <a:pt x="146" y="123"/>
                  <a:pt x="300" y="123"/>
                </a:cubicBezTo>
                <a:cubicBezTo>
                  <a:pt x="307" y="123"/>
                  <a:pt x="313" y="116"/>
                  <a:pt x="313" y="109"/>
                </a:cubicBezTo>
                <a:close/>
                <a:moveTo>
                  <a:pt x="299" y="101"/>
                </a:moveTo>
                <a:cubicBezTo>
                  <a:pt x="294" y="101"/>
                  <a:pt x="291" y="105"/>
                  <a:pt x="291" y="109"/>
                </a:cubicBezTo>
                <a:cubicBezTo>
                  <a:pt x="291" y="113"/>
                  <a:pt x="294" y="117"/>
                  <a:pt x="299" y="117"/>
                </a:cubicBezTo>
                <a:cubicBezTo>
                  <a:pt x="303" y="117"/>
                  <a:pt x="307" y="113"/>
                  <a:pt x="307" y="109"/>
                </a:cubicBezTo>
                <a:cubicBezTo>
                  <a:pt x="307" y="105"/>
                  <a:pt x="303" y="101"/>
                  <a:pt x="299" y="101"/>
                </a:cubicBezTo>
                <a:close/>
                <a:moveTo>
                  <a:pt x="325" y="146"/>
                </a:moveTo>
                <a:cubicBezTo>
                  <a:pt x="325" y="175"/>
                  <a:pt x="325" y="175"/>
                  <a:pt x="325" y="175"/>
                </a:cubicBezTo>
                <a:cubicBezTo>
                  <a:pt x="325" y="180"/>
                  <a:pt x="320" y="185"/>
                  <a:pt x="315" y="185"/>
                </a:cubicBezTo>
                <a:cubicBezTo>
                  <a:pt x="9" y="185"/>
                  <a:pt x="9" y="185"/>
                  <a:pt x="9" y="185"/>
                </a:cubicBezTo>
                <a:cubicBezTo>
                  <a:pt x="4" y="185"/>
                  <a:pt x="0" y="180"/>
                  <a:pt x="0" y="175"/>
                </a:cubicBezTo>
                <a:cubicBezTo>
                  <a:pt x="0" y="146"/>
                  <a:pt x="0" y="146"/>
                  <a:pt x="0" y="146"/>
                </a:cubicBezTo>
                <a:cubicBezTo>
                  <a:pt x="0" y="141"/>
                  <a:pt x="4" y="137"/>
                  <a:pt x="9" y="137"/>
                </a:cubicBezTo>
                <a:cubicBezTo>
                  <a:pt x="315" y="137"/>
                  <a:pt x="315" y="137"/>
                  <a:pt x="315" y="137"/>
                </a:cubicBezTo>
                <a:cubicBezTo>
                  <a:pt x="320" y="137"/>
                  <a:pt x="325" y="141"/>
                  <a:pt x="325" y="146"/>
                </a:cubicBezTo>
                <a:close/>
                <a:moveTo>
                  <a:pt x="20" y="171"/>
                </a:moveTo>
                <a:cubicBezTo>
                  <a:pt x="20" y="168"/>
                  <a:pt x="19" y="167"/>
                  <a:pt x="16" y="167"/>
                </a:cubicBezTo>
                <a:cubicBezTo>
                  <a:pt x="14" y="167"/>
                  <a:pt x="12" y="168"/>
                  <a:pt x="12" y="171"/>
                </a:cubicBezTo>
                <a:cubicBezTo>
                  <a:pt x="12" y="173"/>
                  <a:pt x="14" y="175"/>
                  <a:pt x="16" y="175"/>
                </a:cubicBezTo>
                <a:cubicBezTo>
                  <a:pt x="19" y="175"/>
                  <a:pt x="20" y="173"/>
                  <a:pt x="20" y="171"/>
                </a:cubicBezTo>
                <a:close/>
                <a:moveTo>
                  <a:pt x="20" y="161"/>
                </a:moveTo>
                <a:cubicBezTo>
                  <a:pt x="20" y="159"/>
                  <a:pt x="19" y="157"/>
                  <a:pt x="16" y="157"/>
                </a:cubicBezTo>
                <a:cubicBezTo>
                  <a:pt x="14" y="157"/>
                  <a:pt x="12" y="159"/>
                  <a:pt x="12" y="161"/>
                </a:cubicBezTo>
                <a:cubicBezTo>
                  <a:pt x="12" y="163"/>
                  <a:pt x="14" y="165"/>
                  <a:pt x="16" y="165"/>
                </a:cubicBezTo>
                <a:cubicBezTo>
                  <a:pt x="19" y="165"/>
                  <a:pt x="20" y="163"/>
                  <a:pt x="20" y="161"/>
                </a:cubicBezTo>
                <a:close/>
                <a:moveTo>
                  <a:pt x="20" y="151"/>
                </a:moveTo>
                <a:cubicBezTo>
                  <a:pt x="20" y="149"/>
                  <a:pt x="19" y="147"/>
                  <a:pt x="16" y="147"/>
                </a:cubicBezTo>
                <a:cubicBezTo>
                  <a:pt x="14" y="147"/>
                  <a:pt x="12" y="149"/>
                  <a:pt x="12" y="151"/>
                </a:cubicBezTo>
                <a:cubicBezTo>
                  <a:pt x="12" y="153"/>
                  <a:pt x="14" y="155"/>
                  <a:pt x="16" y="155"/>
                </a:cubicBezTo>
                <a:cubicBezTo>
                  <a:pt x="19" y="155"/>
                  <a:pt x="20" y="153"/>
                  <a:pt x="20" y="151"/>
                </a:cubicBezTo>
                <a:close/>
                <a:moveTo>
                  <a:pt x="30" y="171"/>
                </a:moveTo>
                <a:cubicBezTo>
                  <a:pt x="30" y="168"/>
                  <a:pt x="28" y="167"/>
                  <a:pt x="26" y="167"/>
                </a:cubicBezTo>
                <a:cubicBezTo>
                  <a:pt x="24" y="167"/>
                  <a:pt x="22" y="168"/>
                  <a:pt x="22" y="171"/>
                </a:cubicBezTo>
                <a:cubicBezTo>
                  <a:pt x="22" y="173"/>
                  <a:pt x="24" y="175"/>
                  <a:pt x="26" y="175"/>
                </a:cubicBezTo>
                <a:cubicBezTo>
                  <a:pt x="28" y="175"/>
                  <a:pt x="30" y="173"/>
                  <a:pt x="30" y="171"/>
                </a:cubicBezTo>
                <a:close/>
                <a:moveTo>
                  <a:pt x="30" y="161"/>
                </a:moveTo>
                <a:cubicBezTo>
                  <a:pt x="30" y="159"/>
                  <a:pt x="28" y="157"/>
                  <a:pt x="26" y="157"/>
                </a:cubicBezTo>
                <a:cubicBezTo>
                  <a:pt x="24" y="157"/>
                  <a:pt x="22" y="159"/>
                  <a:pt x="22" y="161"/>
                </a:cubicBezTo>
                <a:cubicBezTo>
                  <a:pt x="22" y="163"/>
                  <a:pt x="24" y="165"/>
                  <a:pt x="26" y="165"/>
                </a:cubicBezTo>
                <a:cubicBezTo>
                  <a:pt x="28" y="165"/>
                  <a:pt x="30" y="163"/>
                  <a:pt x="30" y="161"/>
                </a:cubicBezTo>
                <a:close/>
                <a:moveTo>
                  <a:pt x="30" y="151"/>
                </a:moveTo>
                <a:cubicBezTo>
                  <a:pt x="30" y="149"/>
                  <a:pt x="28" y="147"/>
                  <a:pt x="26" y="147"/>
                </a:cubicBezTo>
                <a:cubicBezTo>
                  <a:pt x="24" y="147"/>
                  <a:pt x="22" y="149"/>
                  <a:pt x="22" y="151"/>
                </a:cubicBezTo>
                <a:cubicBezTo>
                  <a:pt x="22" y="153"/>
                  <a:pt x="24" y="155"/>
                  <a:pt x="26" y="155"/>
                </a:cubicBezTo>
                <a:cubicBezTo>
                  <a:pt x="28" y="155"/>
                  <a:pt x="30" y="153"/>
                  <a:pt x="30" y="151"/>
                </a:cubicBezTo>
                <a:close/>
                <a:moveTo>
                  <a:pt x="39" y="171"/>
                </a:moveTo>
                <a:cubicBezTo>
                  <a:pt x="39" y="168"/>
                  <a:pt x="37" y="167"/>
                  <a:pt x="35" y="167"/>
                </a:cubicBezTo>
                <a:cubicBezTo>
                  <a:pt x="33" y="167"/>
                  <a:pt x="31" y="168"/>
                  <a:pt x="31" y="171"/>
                </a:cubicBezTo>
                <a:cubicBezTo>
                  <a:pt x="31" y="173"/>
                  <a:pt x="33" y="175"/>
                  <a:pt x="35" y="175"/>
                </a:cubicBezTo>
                <a:cubicBezTo>
                  <a:pt x="37" y="175"/>
                  <a:pt x="39" y="173"/>
                  <a:pt x="39" y="171"/>
                </a:cubicBezTo>
                <a:close/>
                <a:moveTo>
                  <a:pt x="39" y="161"/>
                </a:moveTo>
                <a:cubicBezTo>
                  <a:pt x="39" y="159"/>
                  <a:pt x="37" y="157"/>
                  <a:pt x="35" y="157"/>
                </a:cubicBezTo>
                <a:cubicBezTo>
                  <a:pt x="33" y="157"/>
                  <a:pt x="31" y="159"/>
                  <a:pt x="31" y="161"/>
                </a:cubicBezTo>
                <a:cubicBezTo>
                  <a:pt x="31" y="163"/>
                  <a:pt x="33" y="165"/>
                  <a:pt x="35" y="165"/>
                </a:cubicBezTo>
                <a:cubicBezTo>
                  <a:pt x="37" y="165"/>
                  <a:pt x="39" y="163"/>
                  <a:pt x="39" y="161"/>
                </a:cubicBezTo>
                <a:close/>
                <a:moveTo>
                  <a:pt x="39" y="151"/>
                </a:moveTo>
                <a:cubicBezTo>
                  <a:pt x="39" y="149"/>
                  <a:pt x="37" y="147"/>
                  <a:pt x="35" y="147"/>
                </a:cubicBezTo>
                <a:cubicBezTo>
                  <a:pt x="33" y="147"/>
                  <a:pt x="31" y="149"/>
                  <a:pt x="31" y="151"/>
                </a:cubicBezTo>
                <a:cubicBezTo>
                  <a:pt x="31" y="153"/>
                  <a:pt x="33" y="155"/>
                  <a:pt x="35" y="155"/>
                </a:cubicBezTo>
                <a:cubicBezTo>
                  <a:pt x="37" y="155"/>
                  <a:pt x="39" y="153"/>
                  <a:pt x="39" y="151"/>
                </a:cubicBezTo>
                <a:close/>
                <a:moveTo>
                  <a:pt x="49" y="171"/>
                </a:moveTo>
                <a:cubicBezTo>
                  <a:pt x="49" y="168"/>
                  <a:pt x="47" y="167"/>
                  <a:pt x="45" y="167"/>
                </a:cubicBezTo>
                <a:cubicBezTo>
                  <a:pt x="42" y="167"/>
                  <a:pt x="41" y="168"/>
                  <a:pt x="41" y="171"/>
                </a:cubicBezTo>
                <a:cubicBezTo>
                  <a:pt x="41" y="173"/>
                  <a:pt x="42" y="175"/>
                  <a:pt x="45" y="175"/>
                </a:cubicBezTo>
                <a:cubicBezTo>
                  <a:pt x="47" y="175"/>
                  <a:pt x="49" y="173"/>
                  <a:pt x="49" y="171"/>
                </a:cubicBezTo>
                <a:close/>
                <a:moveTo>
                  <a:pt x="49" y="161"/>
                </a:moveTo>
                <a:cubicBezTo>
                  <a:pt x="49" y="159"/>
                  <a:pt x="47" y="157"/>
                  <a:pt x="45" y="157"/>
                </a:cubicBezTo>
                <a:cubicBezTo>
                  <a:pt x="42" y="157"/>
                  <a:pt x="41" y="159"/>
                  <a:pt x="41" y="161"/>
                </a:cubicBezTo>
                <a:cubicBezTo>
                  <a:pt x="41" y="163"/>
                  <a:pt x="42" y="165"/>
                  <a:pt x="45" y="165"/>
                </a:cubicBezTo>
                <a:cubicBezTo>
                  <a:pt x="47" y="165"/>
                  <a:pt x="49" y="163"/>
                  <a:pt x="49" y="161"/>
                </a:cubicBezTo>
                <a:close/>
                <a:moveTo>
                  <a:pt x="49" y="151"/>
                </a:moveTo>
                <a:cubicBezTo>
                  <a:pt x="49" y="149"/>
                  <a:pt x="47" y="147"/>
                  <a:pt x="45" y="147"/>
                </a:cubicBezTo>
                <a:cubicBezTo>
                  <a:pt x="42" y="147"/>
                  <a:pt x="41" y="149"/>
                  <a:pt x="41" y="151"/>
                </a:cubicBezTo>
                <a:cubicBezTo>
                  <a:pt x="41" y="153"/>
                  <a:pt x="42" y="155"/>
                  <a:pt x="45" y="155"/>
                </a:cubicBezTo>
                <a:cubicBezTo>
                  <a:pt x="47" y="155"/>
                  <a:pt x="49" y="153"/>
                  <a:pt x="49" y="151"/>
                </a:cubicBezTo>
                <a:close/>
                <a:moveTo>
                  <a:pt x="58" y="171"/>
                </a:moveTo>
                <a:cubicBezTo>
                  <a:pt x="58" y="168"/>
                  <a:pt x="56" y="167"/>
                  <a:pt x="54" y="167"/>
                </a:cubicBezTo>
                <a:cubicBezTo>
                  <a:pt x="52" y="167"/>
                  <a:pt x="50" y="168"/>
                  <a:pt x="50" y="171"/>
                </a:cubicBezTo>
                <a:cubicBezTo>
                  <a:pt x="50" y="173"/>
                  <a:pt x="52" y="175"/>
                  <a:pt x="54" y="175"/>
                </a:cubicBezTo>
                <a:cubicBezTo>
                  <a:pt x="56" y="175"/>
                  <a:pt x="58" y="173"/>
                  <a:pt x="58" y="171"/>
                </a:cubicBezTo>
                <a:close/>
                <a:moveTo>
                  <a:pt x="58" y="161"/>
                </a:moveTo>
                <a:cubicBezTo>
                  <a:pt x="58" y="159"/>
                  <a:pt x="56" y="157"/>
                  <a:pt x="54" y="157"/>
                </a:cubicBezTo>
                <a:cubicBezTo>
                  <a:pt x="52" y="157"/>
                  <a:pt x="50" y="159"/>
                  <a:pt x="50" y="161"/>
                </a:cubicBezTo>
                <a:cubicBezTo>
                  <a:pt x="50" y="163"/>
                  <a:pt x="52" y="165"/>
                  <a:pt x="54" y="165"/>
                </a:cubicBezTo>
                <a:cubicBezTo>
                  <a:pt x="56" y="165"/>
                  <a:pt x="58" y="163"/>
                  <a:pt x="58" y="161"/>
                </a:cubicBezTo>
                <a:close/>
                <a:moveTo>
                  <a:pt x="58" y="151"/>
                </a:moveTo>
                <a:cubicBezTo>
                  <a:pt x="58" y="149"/>
                  <a:pt x="56" y="147"/>
                  <a:pt x="54" y="147"/>
                </a:cubicBezTo>
                <a:cubicBezTo>
                  <a:pt x="52" y="147"/>
                  <a:pt x="50" y="149"/>
                  <a:pt x="50" y="151"/>
                </a:cubicBezTo>
                <a:cubicBezTo>
                  <a:pt x="50" y="153"/>
                  <a:pt x="52" y="155"/>
                  <a:pt x="54" y="155"/>
                </a:cubicBezTo>
                <a:cubicBezTo>
                  <a:pt x="56" y="155"/>
                  <a:pt x="58" y="153"/>
                  <a:pt x="58" y="151"/>
                </a:cubicBezTo>
                <a:close/>
                <a:moveTo>
                  <a:pt x="67" y="171"/>
                </a:moveTo>
                <a:cubicBezTo>
                  <a:pt x="67" y="168"/>
                  <a:pt x="66" y="167"/>
                  <a:pt x="63" y="167"/>
                </a:cubicBezTo>
                <a:cubicBezTo>
                  <a:pt x="61" y="167"/>
                  <a:pt x="59" y="168"/>
                  <a:pt x="59" y="171"/>
                </a:cubicBezTo>
                <a:cubicBezTo>
                  <a:pt x="59" y="173"/>
                  <a:pt x="61" y="175"/>
                  <a:pt x="63" y="175"/>
                </a:cubicBezTo>
                <a:cubicBezTo>
                  <a:pt x="66" y="175"/>
                  <a:pt x="67" y="173"/>
                  <a:pt x="67" y="171"/>
                </a:cubicBezTo>
                <a:close/>
                <a:moveTo>
                  <a:pt x="67" y="161"/>
                </a:moveTo>
                <a:cubicBezTo>
                  <a:pt x="67" y="159"/>
                  <a:pt x="66" y="157"/>
                  <a:pt x="63" y="157"/>
                </a:cubicBezTo>
                <a:cubicBezTo>
                  <a:pt x="61" y="157"/>
                  <a:pt x="59" y="159"/>
                  <a:pt x="59" y="161"/>
                </a:cubicBezTo>
                <a:cubicBezTo>
                  <a:pt x="59" y="163"/>
                  <a:pt x="61" y="165"/>
                  <a:pt x="63" y="165"/>
                </a:cubicBezTo>
                <a:cubicBezTo>
                  <a:pt x="66" y="165"/>
                  <a:pt x="67" y="163"/>
                  <a:pt x="67" y="161"/>
                </a:cubicBezTo>
                <a:close/>
                <a:moveTo>
                  <a:pt x="67" y="151"/>
                </a:moveTo>
                <a:cubicBezTo>
                  <a:pt x="67" y="149"/>
                  <a:pt x="66" y="147"/>
                  <a:pt x="63" y="147"/>
                </a:cubicBezTo>
                <a:cubicBezTo>
                  <a:pt x="61" y="147"/>
                  <a:pt x="59" y="149"/>
                  <a:pt x="59" y="151"/>
                </a:cubicBezTo>
                <a:cubicBezTo>
                  <a:pt x="59" y="153"/>
                  <a:pt x="61" y="155"/>
                  <a:pt x="63" y="155"/>
                </a:cubicBezTo>
                <a:cubicBezTo>
                  <a:pt x="66" y="155"/>
                  <a:pt x="67" y="153"/>
                  <a:pt x="67" y="151"/>
                </a:cubicBezTo>
                <a:close/>
                <a:moveTo>
                  <a:pt x="77" y="171"/>
                </a:moveTo>
                <a:cubicBezTo>
                  <a:pt x="77" y="168"/>
                  <a:pt x="75" y="167"/>
                  <a:pt x="73" y="167"/>
                </a:cubicBezTo>
                <a:cubicBezTo>
                  <a:pt x="71" y="167"/>
                  <a:pt x="69" y="168"/>
                  <a:pt x="69" y="171"/>
                </a:cubicBezTo>
                <a:cubicBezTo>
                  <a:pt x="69" y="173"/>
                  <a:pt x="71" y="175"/>
                  <a:pt x="73" y="175"/>
                </a:cubicBezTo>
                <a:cubicBezTo>
                  <a:pt x="75" y="175"/>
                  <a:pt x="77" y="173"/>
                  <a:pt x="77" y="171"/>
                </a:cubicBezTo>
                <a:close/>
                <a:moveTo>
                  <a:pt x="77" y="161"/>
                </a:moveTo>
                <a:cubicBezTo>
                  <a:pt x="77" y="159"/>
                  <a:pt x="75" y="157"/>
                  <a:pt x="73" y="157"/>
                </a:cubicBezTo>
                <a:cubicBezTo>
                  <a:pt x="71" y="157"/>
                  <a:pt x="69" y="159"/>
                  <a:pt x="69" y="161"/>
                </a:cubicBezTo>
                <a:cubicBezTo>
                  <a:pt x="69" y="163"/>
                  <a:pt x="71" y="165"/>
                  <a:pt x="73" y="165"/>
                </a:cubicBezTo>
                <a:cubicBezTo>
                  <a:pt x="75" y="165"/>
                  <a:pt x="77" y="163"/>
                  <a:pt x="77" y="161"/>
                </a:cubicBezTo>
                <a:close/>
                <a:moveTo>
                  <a:pt x="77" y="151"/>
                </a:moveTo>
                <a:cubicBezTo>
                  <a:pt x="77" y="149"/>
                  <a:pt x="75" y="147"/>
                  <a:pt x="73" y="147"/>
                </a:cubicBezTo>
                <a:cubicBezTo>
                  <a:pt x="71" y="147"/>
                  <a:pt x="69" y="149"/>
                  <a:pt x="69" y="151"/>
                </a:cubicBezTo>
                <a:cubicBezTo>
                  <a:pt x="69" y="153"/>
                  <a:pt x="71" y="155"/>
                  <a:pt x="73" y="155"/>
                </a:cubicBezTo>
                <a:cubicBezTo>
                  <a:pt x="75" y="155"/>
                  <a:pt x="77" y="153"/>
                  <a:pt x="77" y="151"/>
                </a:cubicBezTo>
                <a:close/>
                <a:moveTo>
                  <a:pt x="86" y="171"/>
                </a:moveTo>
                <a:cubicBezTo>
                  <a:pt x="86" y="168"/>
                  <a:pt x="84" y="167"/>
                  <a:pt x="82" y="167"/>
                </a:cubicBezTo>
                <a:cubicBezTo>
                  <a:pt x="80" y="167"/>
                  <a:pt x="78" y="168"/>
                  <a:pt x="78" y="171"/>
                </a:cubicBezTo>
                <a:cubicBezTo>
                  <a:pt x="78" y="173"/>
                  <a:pt x="80" y="175"/>
                  <a:pt x="82" y="175"/>
                </a:cubicBezTo>
                <a:cubicBezTo>
                  <a:pt x="84" y="175"/>
                  <a:pt x="86" y="173"/>
                  <a:pt x="86" y="171"/>
                </a:cubicBezTo>
                <a:close/>
                <a:moveTo>
                  <a:pt x="86" y="161"/>
                </a:moveTo>
                <a:cubicBezTo>
                  <a:pt x="86" y="159"/>
                  <a:pt x="84" y="157"/>
                  <a:pt x="82" y="157"/>
                </a:cubicBezTo>
                <a:cubicBezTo>
                  <a:pt x="80" y="157"/>
                  <a:pt x="78" y="159"/>
                  <a:pt x="78" y="161"/>
                </a:cubicBezTo>
                <a:cubicBezTo>
                  <a:pt x="78" y="163"/>
                  <a:pt x="80" y="165"/>
                  <a:pt x="82" y="165"/>
                </a:cubicBezTo>
                <a:cubicBezTo>
                  <a:pt x="84" y="165"/>
                  <a:pt x="86" y="163"/>
                  <a:pt x="86" y="161"/>
                </a:cubicBezTo>
                <a:close/>
                <a:moveTo>
                  <a:pt x="86" y="151"/>
                </a:moveTo>
                <a:cubicBezTo>
                  <a:pt x="86" y="149"/>
                  <a:pt x="84" y="147"/>
                  <a:pt x="82" y="147"/>
                </a:cubicBezTo>
                <a:cubicBezTo>
                  <a:pt x="80" y="147"/>
                  <a:pt x="78" y="149"/>
                  <a:pt x="78" y="151"/>
                </a:cubicBezTo>
                <a:cubicBezTo>
                  <a:pt x="78" y="153"/>
                  <a:pt x="80" y="155"/>
                  <a:pt x="82" y="155"/>
                </a:cubicBezTo>
                <a:cubicBezTo>
                  <a:pt x="84" y="155"/>
                  <a:pt x="86" y="153"/>
                  <a:pt x="86" y="151"/>
                </a:cubicBezTo>
                <a:close/>
                <a:moveTo>
                  <a:pt x="96" y="171"/>
                </a:moveTo>
                <a:cubicBezTo>
                  <a:pt x="96" y="168"/>
                  <a:pt x="94" y="167"/>
                  <a:pt x="92" y="167"/>
                </a:cubicBezTo>
                <a:cubicBezTo>
                  <a:pt x="89" y="167"/>
                  <a:pt x="88" y="168"/>
                  <a:pt x="88" y="171"/>
                </a:cubicBezTo>
                <a:cubicBezTo>
                  <a:pt x="88" y="173"/>
                  <a:pt x="89" y="175"/>
                  <a:pt x="92" y="175"/>
                </a:cubicBezTo>
                <a:cubicBezTo>
                  <a:pt x="94" y="175"/>
                  <a:pt x="96" y="173"/>
                  <a:pt x="96" y="171"/>
                </a:cubicBezTo>
                <a:close/>
                <a:moveTo>
                  <a:pt x="96" y="161"/>
                </a:moveTo>
                <a:cubicBezTo>
                  <a:pt x="96" y="159"/>
                  <a:pt x="94" y="157"/>
                  <a:pt x="92" y="157"/>
                </a:cubicBezTo>
                <a:cubicBezTo>
                  <a:pt x="89" y="157"/>
                  <a:pt x="88" y="159"/>
                  <a:pt x="88" y="161"/>
                </a:cubicBezTo>
                <a:cubicBezTo>
                  <a:pt x="88" y="163"/>
                  <a:pt x="89" y="165"/>
                  <a:pt x="92" y="165"/>
                </a:cubicBezTo>
                <a:cubicBezTo>
                  <a:pt x="94" y="165"/>
                  <a:pt x="96" y="163"/>
                  <a:pt x="96" y="161"/>
                </a:cubicBezTo>
                <a:close/>
                <a:moveTo>
                  <a:pt x="96" y="151"/>
                </a:moveTo>
                <a:cubicBezTo>
                  <a:pt x="96" y="149"/>
                  <a:pt x="94" y="147"/>
                  <a:pt x="92" y="147"/>
                </a:cubicBezTo>
                <a:cubicBezTo>
                  <a:pt x="89" y="147"/>
                  <a:pt x="88" y="149"/>
                  <a:pt x="88" y="151"/>
                </a:cubicBezTo>
                <a:cubicBezTo>
                  <a:pt x="88" y="153"/>
                  <a:pt x="89" y="155"/>
                  <a:pt x="92" y="155"/>
                </a:cubicBezTo>
                <a:cubicBezTo>
                  <a:pt x="94" y="155"/>
                  <a:pt x="96" y="153"/>
                  <a:pt x="96" y="151"/>
                </a:cubicBezTo>
                <a:close/>
                <a:moveTo>
                  <a:pt x="105" y="171"/>
                </a:moveTo>
                <a:cubicBezTo>
                  <a:pt x="105" y="168"/>
                  <a:pt x="103" y="167"/>
                  <a:pt x="101" y="167"/>
                </a:cubicBezTo>
                <a:cubicBezTo>
                  <a:pt x="99" y="167"/>
                  <a:pt x="97" y="168"/>
                  <a:pt x="97" y="171"/>
                </a:cubicBezTo>
                <a:cubicBezTo>
                  <a:pt x="97" y="173"/>
                  <a:pt x="99" y="175"/>
                  <a:pt x="101" y="175"/>
                </a:cubicBezTo>
                <a:cubicBezTo>
                  <a:pt x="103" y="175"/>
                  <a:pt x="105" y="173"/>
                  <a:pt x="105" y="171"/>
                </a:cubicBezTo>
                <a:close/>
                <a:moveTo>
                  <a:pt x="105" y="161"/>
                </a:moveTo>
                <a:cubicBezTo>
                  <a:pt x="105" y="159"/>
                  <a:pt x="103" y="157"/>
                  <a:pt x="101" y="157"/>
                </a:cubicBezTo>
                <a:cubicBezTo>
                  <a:pt x="99" y="157"/>
                  <a:pt x="97" y="159"/>
                  <a:pt x="97" y="161"/>
                </a:cubicBezTo>
                <a:cubicBezTo>
                  <a:pt x="97" y="163"/>
                  <a:pt x="99" y="165"/>
                  <a:pt x="101" y="165"/>
                </a:cubicBezTo>
                <a:cubicBezTo>
                  <a:pt x="103" y="165"/>
                  <a:pt x="105" y="163"/>
                  <a:pt x="105" y="161"/>
                </a:cubicBezTo>
                <a:close/>
                <a:moveTo>
                  <a:pt x="105" y="151"/>
                </a:moveTo>
                <a:cubicBezTo>
                  <a:pt x="105" y="149"/>
                  <a:pt x="103" y="147"/>
                  <a:pt x="101" y="147"/>
                </a:cubicBezTo>
                <a:cubicBezTo>
                  <a:pt x="99" y="147"/>
                  <a:pt x="97" y="149"/>
                  <a:pt x="97" y="151"/>
                </a:cubicBezTo>
                <a:cubicBezTo>
                  <a:pt x="97" y="153"/>
                  <a:pt x="99" y="155"/>
                  <a:pt x="101" y="155"/>
                </a:cubicBezTo>
                <a:cubicBezTo>
                  <a:pt x="103" y="155"/>
                  <a:pt x="105" y="153"/>
                  <a:pt x="105" y="151"/>
                </a:cubicBezTo>
                <a:close/>
                <a:moveTo>
                  <a:pt x="115" y="171"/>
                </a:moveTo>
                <a:cubicBezTo>
                  <a:pt x="115" y="168"/>
                  <a:pt x="113" y="167"/>
                  <a:pt x="111" y="167"/>
                </a:cubicBezTo>
                <a:cubicBezTo>
                  <a:pt x="108" y="167"/>
                  <a:pt x="107" y="168"/>
                  <a:pt x="107" y="171"/>
                </a:cubicBezTo>
                <a:cubicBezTo>
                  <a:pt x="107" y="173"/>
                  <a:pt x="108" y="175"/>
                  <a:pt x="111" y="175"/>
                </a:cubicBezTo>
                <a:cubicBezTo>
                  <a:pt x="113" y="175"/>
                  <a:pt x="115" y="173"/>
                  <a:pt x="115" y="171"/>
                </a:cubicBezTo>
                <a:close/>
                <a:moveTo>
                  <a:pt x="115" y="161"/>
                </a:moveTo>
                <a:cubicBezTo>
                  <a:pt x="115" y="159"/>
                  <a:pt x="113" y="157"/>
                  <a:pt x="111" y="157"/>
                </a:cubicBezTo>
                <a:cubicBezTo>
                  <a:pt x="108" y="157"/>
                  <a:pt x="107" y="159"/>
                  <a:pt x="107" y="161"/>
                </a:cubicBezTo>
                <a:cubicBezTo>
                  <a:pt x="107" y="163"/>
                  <a:pt x="108" y="165"/>
                  <a:pt x="111" y="165"/>
                </a:cubicBezTo>
                <a:cubicBezTo>
                  <a:pt x="113" y="165"/>
                  <a:pt x="115" y="163"/>
                  <a:pt x="115" y="161"/>
                </a:cubicBezTo>
                <a:close/>
                <a:moveTo>
                  <a:pt x="115" y="151"/>
                </a:moveTo>
                <a:cubicBezTo>
                  <a:pt x="115" y="149"/>
                  <a:pt x="113" y="147"/>
                  <a:pt x="111" y="147"/>
                </a:cubicBezTo>
                <a:cubicBezTo>
                  <a:pt x="108" y="147"/>
                  <a:pt x="107" y="149"/>
                  <a:pt x="107" y="151"/>
                </a:cubicBezTo>
                <a:cubicBezTo>
                  <a:pt x="107" y="153"/>
                  <a:pt x="108" y="155"/>
                  <a:pt x="111" y="155"/>
                </a:cubicBezTo>
                <a:cubicBezTo>
                  <a:pt x="113" y="155"/>
                  <a:pt x="115" y="153"/>
                  <a:pt x="115" y="151"/>
                </a:cubicBezTo>
                <a:close/>
                <a:moveTo>
                  <a:pt x="124" y="171"/>
                </a:moveTo>
                <a:cubicBezTo>
                  <a:pt x="124" y="168"/>
                  <a:pt x="122" y="167"/>
                  <a:pt x="120" y="167"/>
                </a:cubicBezTo>
                <a:cubicBezTo>
                  <a:pt x="118" y="167"/>
                  <a:pt x="116" y="168"/>
                  <a:pt x="116" y="171"/>
                </a:cubicBezTo>
                <a:cubicBezTo>
                  <a:pt x="116" y="173"/>
                  <a:pt x="118" y="175"/>
                  <a:pt x="120" y="175"/>
                </a:cubicBezTo>
                <a:cubicBezTo>
                  <a:pt x="122" y="175"/>
                  <a:pt x="124" y="173"/>
                  <a:pt x="124" y="171"/>
                </a:cubicBezTo>
                <a:close/>
                <a:moveTo>
                  <a:pt x="124" y="161"/>
                </a:moveTo>
                <a:cubicBezTo>
                  <a:pt x="124" y="159"/>
                  <a:pt x="122" y="157"/>
                  <a:pt x="120" y="157"/>
                </a:cubicBezTo>
                <a:cubicBezTo>
                  <a:pt x="118" y="157"/>
                  <a:pt x="116" y="159"/>
                  <a:pt x="116" y="161"/>
                </a:cubicBezTo>
                <a:cubicBezTo>
                  <a:pt x="116" y="163"/>
                  <a:pt x="118" y="165"/>
                  <a:pt x="120" y="165"/>
                </a:cubicBezTo>
                <a:cubicBezTo>
                  <a:pt x="122" y="165"/>
                  <a:pt x="124" y="163"/>
                  <a:pt x="124" y="161"/>
                </a:cubicBezTo>
                <a:close/>
                <a:moveTo>
                  <a:pt x="124" y="151"/>
                </a:moveTo>
                <a:cubicBezTo>
                  <a:pt x="124" y="149"/>
                  <a:pt x="122" y="147"/>
                  <a:pt x="120" y="147"/>
                </a:cubicBezTo>
                <a:cubicBezTo>
                  <a:pt x="118" y="147"/>
                  <a:pt x="116" y="149"/>
                  <a:pt x="116" y="151"/>
                </a:cubicBezTo>
                <a:cubicBezTo>
                  <a:pt x="116" y="153"/>
                  <a:pt x="118" y="155"/>
                  <a:pt x="120" y="155"/>
                </a:cubicBezTo>
                <a:cubicBezTo>
                  <a:pt x="122" y="155"/>
                  <a:pt x="124" y="153"/>
                  <a:pt x="124" y="151"/>
                </a:cubicBezTo>
                <a:close/>
                <a:moveTo>
                  <a:pt x="133" y="171"/>
                </a:moveTo>
                <a:cubicBezTo>
                  <a:pt x="133" y="168"/>
                  <a:pt x="132" y="167"/>
                  <a:pt x="129" y="167"/>
                </a:cubicBezTo>
                <a:cubicBezTo>
                  <a:pt x="127" y="167"/>
                  <a:pt x="125" y="168"/>
                  <a:pt x="125" y="171"/>
                </a:cubicBezTo>
                <a:cubicBezTo>
                  <a:pt x="125" y="173"/>
                  <a:pt x="127" y="175"/>
                  <a:pt x="129" y="175"/>
                </a:cubicBezTo>
                <a:cubicBezTo>
                  <a:pt x="132" y="175"/>
                  <a:pt x="133" y="173"/>
                  <a:pt x="133" y="171"/>
                </a:cubicBezTo>
                <a:close/>
                <a:moveTo>
                  <a:pt x="133" y="161"/>
                </a:moveTo>
                <a:cubicBezTo>
                  <a:pt x="133" y="159"/>
                  <a:pt x="132" y="157"/>
                  <a:pt x="129" y="157"/>
                </a:cubicBezTo>
                <a:cubicBezTo>
                  <a:pt x="127" y="157"/>
                  <a:pt x="125" y="159"/>
                  <a:pt x="125" y="161"/>
                </a:cubicBezTo>
                <a:cubicBezTo>
                  <a:pt x="125" y="163"/>
                  <a:pt x="127" y="165"/>
                  <a:pt x="129" y="165"/>
                </a:cubicBezTo>
                <a:cubicBezTo>
                  <a:pt x="132" y="165"/>
                  <a:pt x="133" y="163"/>
                  <a:pt x="133" y="161"/>
                </a:cubicBezTo>
                <a:close/>
                <a:moveTo>
                  <a:pt x="133" y="151"/>
                </a:moveTo>
                <a:cubicBezTo>
                  <a:pt x="133" y="149"/>
                  <a:pt x="132" y="147"/>
                  <a:pt x="129" y="147"/>
                </a:cubicBezTo>
                <a:cubicBezTo>
                  <a:pt x="127" y="147"/>
                  <a:pt x="125" y="149"/>
                  <a:pt x="125" y="151"/>
                </a:cubicBezTo>
                <a:cubicBezTo>
                  <a:pt x="125" y="153"/>
                  <a:pt x="127" y="155"/>
                  <a:pt x="129" y="155"/>
                </a:cubicBezTo>
                <a:cubicBezTo>
                  <a:pt x="132" y="155"/>
                  <a:pt x="133" y="153"/>
                  <a:pt x="133" y="151"/>
                </a:cubicBezTo>
                <a:close/>
                <a:moveTo>
                  <a:pt x="143" y="171"/>
                </a:moveTo>
                <a:cubicBezTo>
                  <a:pt x="143" y="168"/>
                  <a:pt x="141" y="167"/>
                  <a:pt x="139" y="167"/>
                </a:cubicBezTo>
                <a:cubicBezTo>
                  <a:pt x="137" y="167"/>
                  <a:pt x="135" y="168"/>
                  <a:pt x="135" y="171"/>
                </a:cubicBezTo>
                <a:cubicBezTo>
                  <a:pt x="135" y="173"/>
                  <a:pt x="137" y="175"/>
                  <a:pt x="139" y="175"/>
                </a:cubicBezTo>
                <a:cubicBezTo>
                  <a:pt x="141" y="175"/>
                  <a:pt x="143" y="173"/>
                  <a:pt x="143" y="171"/>
                </a:cubicBezTo>
                <a:close/>
                <a:moveTo>
                  <a:pt x="143" y="161"/>
                </a:moveTo>
                <a:cubicBezTo>
                  <a:pt x="143" y="159"/>
                  <a:pt x="141" y="157"/>
                  <a:pt x="139" y="157"/>
                </a:cubicBezTo>
                <a:cubicBezTo>
                  <a:pt x="137" y="157"/>
                  <a:pt x="135" y="159"/>
                  <a:pt x="135" y="161"/>
                </a:cubicBezTo>
                <a:cubicBezTo>
                  <a:pt x="135" y="163"/>
                  <a:pt x="137" y="165"/>
                  <a:pt x="139" y="165"/>
                </a:cubicBezTo>
                <a:cubicBezTo>
                  <a:pt x="141" y="165"/>
                  <a:pt x="143" y="163"/>
                  <a:pt x="143" y="161"/>
                </a:cubicBezTo>
                <a:close/>
                <a:moveTo>
                  <a:pt x="143" y="151"/>
                </a:moveTo>
                <a:cubicBezTo>
                  <a:pt x="143" y="149"/>
                  <a:pt x="141" y="147"/>
                  <a:pt x="139" y="147"/>
                </a:cubicBezTo>
                <a:cubicBezTo>
                  <a:pt x="137" y="147"/>
                  <a:pt x="135" y="149"/>
                  <a:pt x="135" y="151"/>
                </a:cubicBezTo>
                <a:cubicBezTo>
                  <a:pt x="135" y="153"/>
                  <a:pt x="137" y="155"/>
                  <a:pt x="139" y="155"/>
                </a:cubicBezTo>
                <a:cubicBezTo>
                  <a:pt x="141" y="155"/>
                  <a:pt x="143" y="153"/>
                  <a:pt x="143" y="151"/>
                </a:cubicBezTo>
                <a:close/>
                <a:moveTo>
                  <a:pt x="313" y="161"/>
                </a:moveTo>
                <a:cubicBezTo>
                  <a:pt x="313" y="153"/>
                  <a:pt x="307" y="147"/>
                  <a:pt x="300" y="147"/>
                </a:cubicBezTo>
                <a:cubicBezTo>
                  <a:pt x="300" y="147"/>
                  <a:pt x="300" y="147"/>
                  <a:pt x="146" y="147"/>
                </a:cubicBezTo>
                <a:cubicBezTo>
                  <a:pt x="146" y="147"/>
                  <a:pt x="146" y="147"/>
                  <a:pt x="146" y="175"/>
                </a:cubicBezTo>
                <a:cubicBezTo>
                  <a:pt x="146" y="175"/>
                  <a:pt x="146" y="175"/>
                  <a:pt x="300" y="175"/>
                </a:cubicBezTo>
                <a:cubicBezTo>
                  <a:pt x="307" y="175"/>
                  <a:pt x="313" y="168"/>
                  <a:pt x="313" y="161"/>
                </a:cubicBezTo>
                <a:close/>
                <a:moveTo>
                  <a:pt x="299" y="153"/>
                </a:moveTo>
                <a:cubicBezTo>
                  <a:pt x="294" y="153"/>
                  <a:pt x="291" y="156"/>
                  <a:pt x="291" y="161"/>
                </a:cubicBezTo>
                <a:cubicBezTo>
                  <a:pt x="291" y="165"/>
                  <a:pt x="294" y="169"/>
                  <a:pt x="299" y="169"/>
                </a:cubicBezTo>
                <a:cubicBezTo>
                  <a:pt x="303" y="169"/>
                  <a:pt x="307" y="165"/>
                  <a:pt x="307" y="161"/>
                </a:cubicBezTo>
                <a:cubicBezTo>
                  <a:pt x="307" y="156"/>
                  <a:pt x="303" y="153"/>
                  <a:pt x="299" y="153"/>
                </a:cubicBezTo>
                <a:close/>
                <a:moveTo>
                  <a:pt x="325" y="198"/>
                </a:moveTo>
                <a:cubicBezTo>
                  <a:pt x="325" y="227"/>
                  <a:pt x="325" y="227"/>
                  <a:pt x="325" y="227"/>
                </a:cubicBezTo>
                <a:cubicBezTo>
                  <a:pt x="325" y="232"/>
                  <a:pt x="320" y="236"/>
                  <a:pt x="315" y="236"/>
                </a:cubicBezTo>
                <a:cubicBezTo>
                  <a:pt x="9" y="236"/>
                  <a:pt x="9" y="236"/>
                  <a:pt x="9" y="236"/>
                </a:cubicBezTo>
                <a:cubicBezTo>
                  <a:pt x="4" y="236"/>
                  <a:pt x="0" y="232"/>
                  <a:pt x="0" y="227"/>
                </a:cubicBezTo>
                <a:cubicBezTo>
                  <a:pt x="0" y="198"/>
                  <a:pt x="0" y="198"/>
                  <a:pt x="0" y="198"/>
                </a:cubicBezTo>
                <a:cubicBezTo>
                  <a:pt x="0" y="192"/>
                  <a:pt x="4" y="189"/>
                  <a:pt x="9" y="189"/>
                </a:cubicBezTo>
                <a:cubicBezTo>
                  <a:pt x="315" y="189"/>
                  <a:pt x="315" y="189"/>
                  <a:pt x="315" y="189"/>
                </a:cubicBezTo>
                <a:cubicBezTo>
                  <a:pt x="320" y="189"/>
                  <a:pt x="325" y="192"/>
                  <a:pt x="325" y="198"/>
                </a:cubicBezTo>
                <a:close/>
                <a:moveTo>
                  <a:pt x="20" y="222"/>
                </a:moveTo>
                <a:cubicBezTo>
                  <a:pt x="20" y="220"/>
                  <a:pt x="19" y="218"/>
                  <a:pt x="16" y="218"/>
                </a:cubicBezTo>
                <a:cubicBezTo>
                  <a:pt x="14" y="218"/>
                  <a:pt x="12" y="220"/>
                  <a:pt x="12" y="222"/>
                </a:cubicBezTo>
                <a:cubicBezTo>
                  <a:pt x="12" y="224"/>
                  <a:pt x="14" y="226"/>
                  <a:pt x="16" y="226"/>
                </a:cubicBezTo>
                <a:cubicBezTo>
                  <a:pt x="19" y="226"/>
                  <a:pt x="20" y="224"/>
                  <a:pt x="20" y="222"/>
                </a:cubicBezTo>
                <a:close/>
                <a:moveTo>
                  <a:pt x="20" y="213"/>
                </a:moveTo>
                <a:cubicBezTo>
                  <a:pt x="20" y="211"/>
                  <a:pt x="19" y="209"/>
                  <a:pt x="16" y="209"/>
                </a:cubicBezTo>
                <a:cubicBezTo>
                  <a:pt x="14" y="209"/>
                  <a:pt x="12" y="211"/>
                  <a:pt x="12" y="213"/>
                </a:cubicBezTo>
                <a:cubicBezTo>
                  <a:pt x="12" y="215"/>
                  <a:pt x="14" y="217"/>
                  <a:pt x="16" y="217"/>
                </a:cubicBezTo>
                <a:cubicBezTo>
                  <a:pt x="19" y="217"/>
                  <a:pt x="20" y="215"/>
                  <a:pt x="20" y="213"/>
                </a:cubicBezTo>
                <a:close/>
                <a:moveTo>
                  <a:pt x="20" y="203"/>
                </a:moveTo>
                <a:cubicBezTo>
                  <a:pt x="20" y="200"/>
                  <a:pt x="19" y="199"/>
                  <a:pt x="16" y="199"/>
                </a:cubicBezTo>
                <a:cubicBezTo>
                  <a:pt x="14" y="199"/>
                  <a:pt x="12" y="200"/>
                  <a:pt x="12" y="203"/>
                </a:cubicBezTo>
                <a:cubicBezTo>
                  <a:pt x="12" y="205"/>
                  <a:pt x="14" y="207"/>
                  <a:pt x="16" y="207"/>
                </a:cubicBezTo>
                <a:cubicBezTo>
                  <a:pt x="19" y="207"/>
                  <a:pt x="20" y="205"/>
                  <a:pt x="20" y="203"/>
                </a:cubicBezTo>
                <a:close/>
                <a:moveTo>
                  <a:pt x="30" y="222"/>
                </a:moveTo>
                <a:cubicBezTo>
                  <a:pt x="30" y="220"/>
                  <a:pt x="28" y="218"/>
                  <a:pt x="26" y="218"/>
                </a:cubicBezTo>
                <a:cubicBezTo>
                  <a:pt x="24" y="218"/>
                  <a:pt x="22" y="220"/>
                  <a:pt x="22" y="222"/>
                </a:cubicBezTo>
                <a:cubicBezTo>
                  <a:pt x="22" y="224"/>
                  <a:pt x="24" y="226"/>
                  <a:pt x="26" y="226"/>
                </a:cubicBezTo>
                <a:cubicBezTo>
                  <a:pt x="28" y="226"/>
                  <a:pt x="30" y="224"/>
                  <a:pt x="30" y="222"/>
                </a:cubicBezTo>
                <a:close/>
                <a:moveTo>
                  <a:pt x="30" y="213"/>
                </a:moveTo>
                <a:cubicBezTo>
                  <a:pt x="30" y="211"/>
                  <a:pt x="28" y="209"/>
                  <a:pt x="26" y="209"/>
                </a:cubicBezTo>
                <a:cubicBezTo>
                  <a:pt x="24" y="209"/>
                  <a:pt x="22" y="211"/>
                  <a:pt x="22" y="213"/>
                </a:cubicBezTo>
                <a:cubicBezTo>
                  <a:pt x="22" y="215"/>
                  <a:pt x="24" y="217"/>
                  <a:pt x="26" y="217"/>
                </a:cubicBezTo>
                <a:cubicBezTo>
                  <a:pt x="28" y="217"/>
                  <a:pt x="30" y="215"/>
                  <a:pt x="30" y="213"/>
                </a:cubicBezTo>
                <a:close/>
                <a:moveTo>
                  <a:pt x="30" y="203"/>
                </a:moveTo>
                <a:cubicBezTo>
                  <a:pt x="30" y="200"/>
                  <a:pt x="28" y="199"/>
                  <a:pt x="26" y="199"/>
                </a:cubicBezTo>
                <a:cubicBezTo>
                  <a:pt x="24" y="199"/>
                  <a:pt x="22" y="200"/>
                  <a:pt x="22" y="203"/>
                </a:cubicBezTo>
                <a:cubicBezTo>
                  <a:pt x="22" y="205"/>
                  <a:pt x="24" y="207"/>
                  <a:pt x="26" y="207"/>
                </a:cubicBezTo>
                <a:cubicBezTo>
                  <a:pt x="28" y="207"/>
                  <a:pt x="30" y="205"/>
                  <a:pt x="30" y="203"/>
                </a:cubicBezTo>
                <a:close/>
                <a:moveTo>
                  <a:pt x="39" y="222"/>
                </a:moveTo>
                <a:cubicBezTo>
                  <a:pt x="39" y="220"/>
                  <a:pt x="37" y="218"/>
                  <a:pt x="35" y="218"/>
                </a:cubicBezTo>
                <a:cubicBezTo>
                  <a:pt x="33" y="218"/>
                  <a:pt x="31" y="220"/>
                  <a:pt x="31" y="222"/>
                </a:cubicBezTo>
                <a:cubicBezTo>
                  <a:pt x="31" y="224"/>
                  <a:pt x="33" y="226"/>
                  <a:pt x="35" y="226"/>
                </a:cubicBezTo>
                <a:cubicBezTo>
                  <a:pt x="37" y="226"/>
                  <a:pt x="39" y="224"/>
                  <a:pt x="39" y="222"/>
                </a:cubicBezTo>
                <a:close/>
                <a:moveTo>
                  <a:pt x="39" y="213"/>
                </a:moveTo>
                <a:cubicBezTo>
                  <a:pt x="39" y="211"/>
                  <a:pt x="37" y="209"/>
                  <a:pt x="35" y="209"/>
                </a:cubicBezTo>
                <a:cubicBezTo>
                  <a:pt x="33" y="209"/>
                  <a:pt x="31" y="211"/>
                  <a:pt x="31" y="213"/>
                </a:cubicBezTo>
                <a:cubicBezTo>
                  <a:pt x="31" y="215"/>
                  <a:pt x="33" y="217"/>
                  <a:pt x="35" y="217"/>
                </a:cubicBezTo>
                <a:cubicBezTo>
                  <a:pt x="37" y="217"/>
                  <a:pt x="39" y="215"/>
                  <a:pt x="39" y="213"/>
                </a:cubicBezTo>
                <a:close/>
                <a:moveTo>
                  <a:pt x="39" y="203"/>
                </a:moveTo>
                <a:cubicBezTo>
                  <a:pt x="39" y="200"/>
                  <a:pt x="37" y="199"/>
                  <a:pt x="35" y="199"/>
                </a:cubicBezTo>
                <a:cubicBezTo>
                  <a:pt x="33" y="199"/>
                  <a:pt x="31" y="200"/>
                  <a:pt x="31" y="203"/>
                </a:cubicBezTo>
                <a:cubicBezTo>
                  <a:pt x="31" y="205"/>
                  <a:pt x="33" y="207"/>
                  <a:pt x="35" y="207"/>
                </a:cubicBezTo>
                <a:cubicBezTo>
                  <a:pt x="37" y="207"/>
                  <a:pt x="39" y="205"/>
                  <a:pt x="39" y="203"/>
                </a:cubicBezTo>
                <a:close/>
                <a:moveTo>
                  <a:pt x="49" y="222"/>
                </a:moveTo>
                <a:cubicBezTo>
                  <a:pt x="49" y="220"/>
                  <a:pt x="47" y="218"/>
                  <a:pt x="45" y="218"/>
                </a:cubicBezTo>
                <a:cubicBezTo>
                  <a:pt x="42" y="218"/>
                  <a:pt x="41" y="220"/>
                  <a:pt x="41" y="222"/>
                </a:cubicBezTo>
                <a:cubicBezTo>
                  <a:pt x="41" y="224"/>
                  <a:pt x="42" y="226"/>
                  <a:pt x="45" y="226"/>
                </a:cubicBezTo>
                <a:cubicBezTo>
                  <a:pt x="47" y="226"/>
                  <a:pt x="49" y="224"/>
                  <a:pt x="49" y="222"/>
                </a:cubicBezTo>
                <a:close/>
                <a:moveTo>
                  <a:pt x="49" y="213"/>
                </a:moveTo>
                <a:cubicBezTo>
                  <a:pt x="49" y="211"/>
                  <a:pt x="47" y="209"/>
                  <a:pt x="45" y="209"/>
                </a:cubicBezTo>
                <a:cubicBezTo>
                  <a:pt x="42" y="209"/>
                  <a:pt x="41" y="211"/>
                  <a:pt x="41" y="213"/>
                </a:cubicBezTo>
                <a:cubicBezTo>
                  <a:pt x="41" y="215"/>
                  <a:pt x="42" y="217"/>
                  <a:pt x="45" y="217"/>
                </a:cubicBezTo>
                <a:cubicBezTo>
                  <a:pt x="47" y="217"/>
                  <a:pt x="49" y="215"/>
                  <a:pt x="49" y="213"/>
                </a:cubicBezTo>
                <a:close/>
                <a:moveTo>
                  <a:pt x="49" y="203"/>
                </a:moveTo>
                <a:cubicBezTo>
                  <a:pt x="49" y="200"/>
                  <a:pt x="47" y="199"/>
                  <a:pt x="45" y="199"/>
                </a:cubicBezTo>
                <a:cubicBezTo>
                  <a:pt x="42" y="199"/>
                  <a:pt x="41" y="200"/>
                  <a:pt x="41" y="203"/>
                </a:cubicBezTo>
                <a:cubicBezTo>
                  <a:pt x="41" y="205"/>
                  <a:pt x="42" y="207"/>
                  <a:pt x="45" y="207"/>
                </a:cubicBezTo>
                <a:cubicBezTo>
                  <a:pt x="47" y="207"/>
                  <a:pt x="49" y="205"/>
                  <a:pt x="49" y="203"/>
                </a:cubicBezTo>
                <a:close/>
                <a:moveTo>
                  <a:pt x="58" y="222"/>
                </a:moveTo>
                <a:cubicBezTo>
                  <a:pt x="58" y="220"/>
                  <a:pt x="56" y="218"/>
                  <a:pt x="54" y="218"/>
                </a:cubicBezTo>
                <a:cubicBezTo>
                  <a:pt x="52" y="218"/>
                  <a:pt x="50" y="220"/>
                  <a:pt x="50" y="222"/>
                </a:cubicBezTo>
                <a:cubicBezTo>
                  <a:pt x="50" y="224"/>
                  <a:pt x="52" y="226"/>
                  <a:pt x="54" y="226"/>
                </a:cubicBezTo>
                <a:cubicBezTo>
                  <a:pt x="56" y="226"/>
                  <a:pt x="58" y="224"/>
                  <a:pt x="58" y="222"/>
                </a:cubicBezTo>
                <a:close/>
                <a:moveTo>
                  <a:pt x="58" y="213"/>
                </a:moveTo>
                <a:cubicBezTo>
                  <a:pt x="58" y="211"/>
                  <a:pt x="56" y="209"/>
                  <a:pt x="54" y="209"/>
                </a:cubicBezTo>
                <a:cubicBezTo>
                  <a:pt x="52" y="209"/>
                  <a:pt x="50" y="211"/>
                  <a:pt x="50" y="213"/>
                </a:cubicBezTo>
                <a:cubicBezTo>
                  <a:pt x="50" y="215"/>
                  <a:pt x="52" y="217"/>
                  <a:pt x="54" y="217"/>
                </a:cubicBezTo>
                <a:cubicBezTo>
                  <a:pt x="56" y="217"/>
                  <a:pt x="58" y="215"/>
                  <a:pt x="58" y="213"/>
                </a:cubicBezTo>
                <a:close/>
                <a:moveTo>
                  <a:pt x="58" y="203"/>
                </a:moveTo>
                <a:cubicBezTo>
                  <a:pt x="58" y="200"/>
                  <a:pt x="56" y="199"/>
                  <a:pt x="54" y="199"/>
                </a:cubicBezTo>
                <a:cubicBezTo>
                  <a:pt x="52" y="199"/>
                  <a:pt x="50" y="200"/>
                  <a:pt x="50" y="203"/>
                </a:cubicBezTo>
                <a:cubicBezTo>
                  <a:pt x="50" y="205"/>
                  <a:pt x="52" y="207"/>
                  <a:pt x="54" y="207"/>
                </a:cubicBezTo>
                <a:cubicBezTo>
                  <a:pt x="56" y="207"/>
                  <a:pt x="58" y="205"/>
                  <a:pt x="58" y="203"/>
                </a:cubicBezTo>
                <a:close/>
                <a:moveTo>
                  <a:pt x="67" y="222"/>
                </a:moveTo>
                <a:cubicBezTo>
                  <a:pt x="67" y="220"/>
                  <a:pt x="66" y="218"/>
                  <a:pt x="63" y="218"/>
                </a:cubicBezTo>
                <a:cubicBezTo>
                  <a:pt x="61" y="218"/>
                  <a:pt x="59" y="220"/>
                  <a:pt x="59" y="222"/>
                </a:cubicBezTo>
                <a:cubicBezTo>
                  <a:pt x="59" y="224"/>
                  <a:pt x="61" y="226"/>
                  <a:pt x="63" y="226"/>
                </a:cubicBezTo>
                <a:cubicBezTo>
                  <a:pt x="66" y="226"/>
                  <a:pt x="67" y="224"/>
                  <a:pt x="67" y="222"/>
                </a:cubicBezTo>
                <a:close/>
                <a:moveTo>
                  <a:pt x="67" y="213"/>
                </a:moveTo>
                <a:cubicBezTo>
                  <a:pt x="67" y="211"/>
                  <a:pt x="66" y="209"/>
                  <a:pt x="63" y="209"/>
                </a:cubicBezTo>
                <a:cubicBezTo>
                  <a:pt x="61" y="209"/>
                  <a:pt x="59" y="211"/>
                  <a:pt x="59" y="213"/>
                </a:cubicBezTo>
                <a:cubicBezTo>
                  <a:pt x="59" y="215"/>
                  <a:pt x="61" y="217"/>
                  <a:pt x="63" y="217"/>
                </a:cubicBezTo>
                <a:cubicBezTo>
                  <a:pt x="66" y="217"/>
                  <a:pt x="67" y="215"/>
                  <a:pt x="67" y="213"/>
                </a:cubicBezTo>
                <a:close/>
                <a:moveTo>
                  <a:pt x="67" y="203"/>
                </a:moveTo>
                <a:cubicBezTo>
                  <a:pt x="67" y="200"/>
                  <a:pt x="66" y="199"/>
                  <a:pt x="63" y="199"/>
                </a:cubicBezTo>
                <a:cubicBezTo>
                  <a:pt x="61" y="199"/>
                  <a:pt x="59" y="200"/>
                  <a:pt x="59" y="203"/>
                </a:cubicBezTo>
                <a:cubicBezTo>
                  <a:pt x="59" y="205"/>
                  <a:pt x="61" y="207"/>
                  <a:pt x="63" y="207"/>
                </a:cubicBezTo>
                <a:cubicBezTo>
                  <a:pt x="66" y="207"/>
                  <a:pt x="67" y="205"/>
                  <a:pt x="67" y="203"/>
                </a:cubicBezTo>
                <a:close/>
                <a:moveTo>
                  <a:pt x="77" y="222"/>
                </a:moveTo>
                <a:cubicBezTo>
                  <a:pt x="77" y="220"/>
                  <a:pt x="75" y="218"/>
                  <a:pt x="73" y="218"/>
                </a:cubicBezTo>
                <a:cubicBezTo>
                  <a:pt x="71" y="218"/>
                  <a:pt x="69" y="220"/>
                  <a:pt x="69" y="222"/>
                </a:cubicBezTo>
                <a:cubicBezTo>
                  <a:pt x="69" y="224"/>
                  <a:pt x="71" y="226"/>
                  <a:pt x="73" y="226"/>
                </a:cubicBezTo>
                <a:cubicBezTo>
                  <a:pt x="75" y="226"/>
                  <a:pt x="77" y="224"/>
                  <a:pt x="77" y="222"/>
                </a:cubicBezTo>
                <a:close/>
                <a:moveTo>
                  <a:pt x="77" y="213"/>
                </a:moveTo>
                <a:cubicBezTo>
                  <a:pt x="77" y="211"/>
                  <a:pt x="75" y="209"/>
                  <a:pt x="73" y="209"/>
                </a:cubicBezTo>
                <a:cubicBezTo>
                  <a:pt x="71" y="209"/>
                  <a:pt x="69" y="211"/>
                  <a:pt x="69" y="213"/>
                </a:cubicBezTo>
                <a:cubicBezTo>
                  <a:pt x="69" y="215"/>
                  <a:pt x="71" y="217"/>
                  <a:pt x="73" y="217"/>
                </a:cubicBezTo>
                <a:cubicBezTo>
                  <a:pt x="75" y="217"/>
                  <a:pt x="77" y="215"/>
                  <a:pt x="77" y="213"/>
                </a:cubicBezTo>
                <a:close/>
                <a:moveTo>
                  <a:pt x="77" y="203"/>
                </a:moveTo>
                <a:cubicBezTo>
                  <a:pt x="77" y="200"/>
                  <a:pt x="75" y="199"/>
                  <a:pt x="73" y="199"/>
                </a:cubicBezTo>
                <a:cubicBezTo>
                  <a:pt x="71" y="199"/>
                  <a:pt x="69" y="200"/>
                  <a:pt x="69" y="203"/>
                </a:cubicBezTo>
                <a:cubicBezTo>
                  <a:pt x="69" y="205"/>
                  <a:pt x="71" y="207"/>
                  <a:pt x="73" y="207"/>
                </a:cubicBezTo>
                <a:cubicBezTo>
                  <a:pt x="75" y="207"/>
                  <a:pt x="77" y="205"/>
                  <a:pt x="77" y="203"/>
                </a:cubicBezTo>
                <a:close/>
                <a:moveTo>
                  <a:pt x="86" y="222"/>
                </a:moveTo>
                <a:cubicBezTo>
                  <a:pt x="86" y="220"/>
                  <a:pt x="84" y="218"/>
                  <a:pt x="82" y="218"/>
                </a:cubicBezTo>
                <a:cubicBezTo>
                  <a:pt x="80" y="218"/>
                  <a:pt x="78" y="220"/>
                  <a:pt x="78" y="222"/>
                </a:cubicBezTo>
                <a:cubicBezTo>
                  <a:pt x="78" y="224"/>
                  <a:pt x="80" y="226"/>
                  <a:pt x="82" y="226"/>
                </a:cubicBezTo>
                <a:cubicBezTo>
                  <a:pt x="84" y="226"/>
                  <a:pt x="86" y="224"/>
                  <a:pt x="86" y="222"/>
                </a:cubicBezTo>
                <a:close/>
                <a:moveTo>
                  <a:pt x="86" y="213"/>
                </a:moveTo>
                <a:cubicBezTo>
                  <a:pt x="86" y="211"/>
                  <a:pt x="84" y="209"/>
                  <a:pt x="82" y="209"/>
                </a:cubicBezTo>
                <a:cubicBezTo>
                  <a:pt x="80" y="209"/>
                  <a:pt x="78" y="211"/>
                  <a:pt x="78" y="213"/>
                </a:cubicBezTo>
                <a:cubicBezTo>
                  <a:pt x="78" y="215"/>
                  <a:pt x="80" y="217"/>
                  <a:pt x="82" y="217"/>
                </a:cubicBezTo>
                <a:cubicBezTo>
                  <a:pt x="84" y="217"/>
                  <a:pt x="86" y="215"/>
                  <a:pt x="86" y="213"/>
                </a:cubicBezTo>
                <a:close/>
                <a:moveTo>
                  <a:pt x="86" y="203"/>
                </a:moveTo>
                <a:cubicBezTo>
                  <a:pt x="86" y="200"/>
                  <a:pt x="84" y="199"/>
                  <a:pt x="82" y="199"/>
                </a:cubicBezTo>
                <a:cubicBezTo>
                  <a:pt x="80" y="199"/>
                  <a:pt x="78" y="200"/>
                  <a:pt x="78" y="203"/>
                </a:cubicBezTo>
                <a:cubicBezTo>
                  <a:pt x="78" y="205"/>
                  <a:pt x="80" y="207"/>
                  <a:pt x="82" y="207"/>
                </a:cubicBezTo>
                <a:cubicBezTo>
                  <a:pt x="84" y="207"/>
                  <a:pt x="86" y="205"/>
                  <a:pt x="86" y="203"/>
                </a:cubicBezTo>
                <a:close/>
                <a:moveTo>
                  <a:pt x="96" y="222"/>
                </a:moveTo>
                <a:cubicBezTo>
                  <a:pt x="96" y="220"/>
                  <a:pt x="94" y="218"/>
                  <a:pt x="92" y="218"/>
                </a:cubicBezTo>
                <a:cubicBezTo>
                  <a:pt x="89" y="218"/>
                  <a:pt x="88" y="220"/>
                  <a:pt x="88" y="222"/>
                </a:cubicBezTo>
                <a:cubicBezTo>
                  <a:pt x="88" y="224"/>
                  <a:pt x="89" y="226"/>
                  <a:pt x="92" y="226"/>
                </a:cubicBezTo>
                <a:cubicBezTo>
                  <a:pt x="94" y="226"/>
                  <a:pt x="96" y="224"/>
                  <a:pt x="96" y="222"/>
                </a:cubicBezTo>
                <a:close/>
                <a:moveTo>
                  <a:pt x="96" y="213"/>
                </a:moveTo>
                <a:cubicBezTo>
                  <a:pt x="96" y="211"/>
                  <a:pt x="94" y="209"/>
                  <a:pt x="92" y="209"/>
                </a:cubicBezTo>
                <a:cubicBezTo>
                  <a:pt x="89" y="209"/>
                  <a:pt x="88" y="211"/>
                  <a:pt x="88" y="213"/>
                </a:cubicBezTo>
                <a:cubicBezTo>
                  <a:pt x="88" y="215"/>
                  <a:pt x="89" y="217"/>
                  <a:pt x="92" y="217"/>
                </a:cubicBezTo>
                <a:cubicBezTo>
                  <a:pt x="94" y="217"/>
                  <a:pt x="96" y="215"/>
                  <a:pt x="96" y="213"/>
                </a:cubicBezTo>
                <a:close/>
                <a:moveTo>
                  <a:pt x="96" y="203"/>
                </a:moveTo>
                <a:cubicBezTo>
                  <a:pt x="96" y="200"/>
                  <a:pt x="94" y="199"/>
                  <a:pt x="92" y="199"/>
                </a:cubicBezTo>
                <a:cubicBezTo>
                  <a:pt x="89" y="199"/>
                  <a:pt x="88" y="200"/>
                  <a:pt x="88" y="203"/>
                </a:cubicBezTo>
                <a:cubicBezTo>
                  <a:pt x="88" y="205"/>
                  <a:pt x="89" y="207"/>
                  <a:pt x="92" y="207"/>
                </a:cubicBezTo>
                <a:cubicBezTo>
                  <a:pt x="94" y="207"/>
                  <a:pt x="96" y="205"/>
                  <a:pt x="96" y="203"/>
                </a:cubicBezTo>
                <a:close/>
                <a:moveTo>
                  <a:pt x="105" y="222"/>
                </a:moveTo>
                <a:cubicBezTo>
                  <a:pt x="105" y="220"/>
                  <a:pt x="103" y="218"/>
                  <a:pt x="101" y="218"/>
                </a:cubicBezTo>
                <a:cubicBezTo>
                  <a:pt x="99" y="218"/>
                  <a:pt x="97" y="220"/>
                  <a:pt x="97" y="222"/>
                </a:cubicBezTo>
                <a:cubicBezTo>
                  <a:pt x="97" y="224"/>
                  <a:pt x="99" y="226"/>
                  <a:pt x="101" y="226"/>
                </a:cubicBezTo>
                <a:cubicBezTo>
                  <a:pt x="103" y="226"/>
                  <a:pt x="105" y="224"/>
                  <a:pt x="105" y="222"/>
                </a:cubicBezTo>
                <a:close/>
                <a:moveTo>
                  <a:pt x="105" y="213"/>
                </a:moveTo>
                <a:cubicBezTo>
                  <a:pt x="105" y="211"/>
                  <a:pt x="103" y="209"/>
                  <a:pt x="101" y="209"/>
                </a:cubicBezTo>
                <a:cubicBezTo>
                  <a:pt x="99" y="209"/>
                  <a:pt x="97" y="211"/>
                  <a:pt x="97" y="213"/>
                </a:cubicBezTo>
                <a:cubicBezTo>
                  <a:pt x="97" y="215"/>
                  <a:pt x="99" y="217"/>
                  <a:pt x="101" y="217"/>
                </a:cubicBezTo>
                <a:cubicBezTo>
                  <a:pt x="103" y="217"/>
                  <a:pt x="105" y="215"/>
                  <a:pt x="105" y="213"/>
                </a:cubicBezTo>
                <a:close/>
                <a:moveTo>
                  <a:pt x="105" y="203"/>
                </a:moveTo>
                <a:cubicBezTo>
                  <a:pt x="105" y="200"/>
                  <a:pt x="103" y="199"/>
                  <a:pt x="101" y="199"/>
                </a:cubicBezTo>
                <a:cubicBezTo>
                  <a:pt x="99" y="199"/>
                  <a:pt x="97" y="200"/>
                  <a:pt x="97" y="203"/>
                </a:cubicBezTo>
                <a:cubicBezTo>
                  <a:pt x="97" y="205"/>
                  <a:pt x="99" y="207"/>
                  <a:pt x="101" y="207"/>
                </a:cubicBezTo>
                <a:cubicBezTo>
                  <a:pt x="103" y="207"/>
                  <a:pt x="105" y="205"/>
                  <a:pt x="105" y="203"/>
                </a:cubicBezTo>
                <a:close/>
                <a:moveTo>
                  <a:pt x="115" y="222"/>
                </a:moveTo>
                <a:cubicBezTo>
                  <a:pt x="115" y="220"/>
                  <a:pt x="113" y="218"/>
                  <a:pt x="111" y="218"/>
                </a:cubicBezTo>
                <a:cubicBezTo>
                  <a:pt x="108" y="218"/>
                  <a:pt x="107" y="220"/>
                  <a:pt x="107" y="222"/>
                </a:cubicBezTo>
                <a:cubicBezTo>
                  <a:pt x="107" y="224"/>
                  <a:pt x="108" y="226"/>
                  <a:pt x="111" y="226"/>
                </a:cubicBezTo>
                <a:cubicBezTo>
                  <a:pt x="113" y="226"/>
                  <a:pt x="115" y="224"/>
                  <a:pt x="115" y="222"/>
                </a:cubicBezTo>
                <a:close/>
                <a:moveTo>
                  <a:pt x="115" y="213"/>
                </a:moveTo>
                <a:cubicBezTo>
                  <a:pt x="115" y="211"/>
                  <a:pt x="113" y="209"/>
                  <a:pt x="111" y="209"/>
                </a:cubicBezTo>
                <a:cubicBezTo>
                  <a:pt x="108" y="209"/>
                  <a:pt x="107" y="211"/>
                  <a:pt x="107" y="213"/>
                </a:cubicBezTo>
                <a:cubicBezTo>
                  <a:pt x="107" y="215"/>
                  <a:pt x="108" y="217"/>
                  <a:pt x="111" y="217"/>
                </a:cubicBezTo>
                <a:cubicBezTo>
                  <a:pt x="113" y="217"/>
                  <a:pt x="115" y="215"/>
                  <a:pt x="115" y="213"/>
                </a:cubicBezTo>
                <a:close/>
                <a:moveTo>
                  <a:pt x="115" y="203"/>
                </a:moveTo>
                <a:cubicBezTo>
                  <a:pt x="115" y="200"/>
                  <a:pt x="113" y="199"/>
                  <a:pt x="111" y="199"/>
                </a:cubicBezTo>
                <a:cubicBezTo>
                  <a:pt x="108" y="199"/>
                  <a:pt x="107" y="200"/>
                  <a:pt x="107" y="203"/>
                </a:cubicBezTo>
                <a:cubicBezTo>
                  <a:pt x="107" y="205"/>
                  <a:pt x="108" y="207"/>
                  <a:pt x="111" y="207"/>
                </a:cubicBezTo>
                <a:cubicBezTo>
                  <a:pt x="113" y="207"/>
                  <a:pt x="115" y="205"/>
                  <a:pt x="115" y="203"/>
                </a:cubicBezTo>
                <a:close/>
                <a:moveTo>
                  <a:pt x="124" y="222"/>
                </a:moveTo>
                <a:cubicBezTo>
                  <a:pt x="124" y="220"/>
                  <a:pt x="122" y="218"/>
                  <a:pt x="120" y="218"/>
                </a:cubicBezTo>
                <a:cubicBezTo>
                  <a:pt x="118" y="218"/>
                  <a:pt x="116" y="220"/>
                  <a:pt x="116" y="222"/>
                </a:cubicBezTo>
                <a:cubicBezTo>
                  <a:pt x="116" y="224"/>
                  <a:pt x="118" y="226"/>
                  <a:pt x="120" y="226"/>
                </a:cubicBezTo>
                <a:cubicBezTo>
                  <a:pt x="122" y="226"/>
                  <a:pt x="124" y="224"/>
                  <a:pt x="124" y="222"/>
                </a:cubicBezTo>
                <a:close/>
                <a:moveTo>
                  <a:pt x="124" y="213"/>
                </a:moveTo>
                <a:cubicBezTo>
                  <a:pt x="124" y="211"/>
                  <a:pt x="122" y="209"/>
                  <a:pt x="120" y="209"/>
                </a:cubicBezTo>
                <a:cubicBezTo>
                  <a:pt x="118" y="209"/>
                  <a:pt x="116" y="211"/>
                  <a:pt x="116" y="213"/>
                </a:cubicBezTo>
                <a:cubicBezTo>
                  <a:pt x="116" y="215"/>
                  <a:pt x="118" y="217"/>
                  <a:pt x="120" y="217"/>
                </a:cubicBezTo>
                <a:cubicBezTo>
                  <a:pt x="122" y="217"/>
                  <a:pt x="124" y="215"/>
                  <a:pt x="124" y="213"/>
                </a:cubicBezTo>
                <a:close/>
                <a:moveTo>
                  <a:pt x="124" y="203"/>
                </a:moveTo>
                <a:cubicBezTo>
                  <a:pt x="124" y="200"/>
                  <a:pt x="122" y="199"/>
                  <a:pt x="120" y="199"/>
                </a:cubicBezTo>
                <a:cubicBezTo>
                  <a:pt x="118" y="199"/>
                  <a:pt x="116" y="200"/>
                  <a:pt x="116" y="203"/>
                </a:cubicBezTo>
                <a:cubicBezTo>
                  <a:pt x="116" y="205"/>
                  <a:pt x="118" y="207"/>
                  <a:pt x="120" y="207"/>
                </a:cubicBezTo>
                <a:cubicBezTo>
                  <a:pt x="122" y="207"/>
                  <a:pt x="124" y="205"/>
                  <a:pt x="124" y="203"/>
                </a:cubicBezTo>
                <a:close/>
                <a:moveTo>
                  <a:pt x="133" y="222"/>
                </a:moveTo>
                <a:cubicBezTo>
                  <a:pt x="133" y="220"/>
                  <a:pt x="132" y="218"/>
                  <a:pt x="129" y="218"/>
                </a:cubicBezTo>
                <a:cubicBezTo>
                  <a:pt x="127" y="218"/>
                  <a:pt x="125" y="220"/>
                  <a:pt x="125" y="222"/>
                </a:cubicBezTo>
                <a:cubicBezTo>
                  <a:pt x="125" y="224"/>
                  <a:pt x="127" y="226"/>
                  <a:pt x="129" y="226"/>
                </a:cubicBezTo>
                <a:cubicBezTo>
                  <a:pt x="132" y="226"/>
                  <a:pt x="133" y="224"/>
                  <a:pt x="133" y="222"/>
                </a:cubicBezTo>
                <a:close/>
                <a:moveTo>
                  <a:pt x="133" y="213"/>
                </a:moveTo>
                <a:cubicBezTo>
                  <a:pt x="133" y="211"/>
                  <a:pt x="132" y="209"/>
                  <a:pt x="129" y="209"/>
                </a:cubicBezTo>
                <a:cubicBezTo>
                  <a:pt x="127" y="209"/>
                  <a:pt x="125" y="211"/>
                  <a:pt x="125" y="213"/>
                </a:cubicBezTo>
                <a:cubicBezTo>
                  <a:pt x="125" y="215"/>
                  <a:pt x="127" y="217"/>
                  <a:pt x="129" y="217"/>
                </a:cubicBezTo>
                <a:cubicBezTo>
                  <a:pt x="132" y="217"/>
                  <a:pt x="133" y="215"/>
                  <a:pt x="133" y="213"/>
                </a:cubicBezTo>
                <a:close/>
                <a:moveTo>
                  <a:pt x="133" y="203"/>
                </a:moveTo>
                <a:cubicBezTo>
                  <a:pt x="133" y="200"/>
                  <a:pt x="132" y="199"/>
                  <a:pt x="129" y="199"/>
                </a:cubicBezTo>
                <a:cubicBezTo>
                  <a:pt x="127" y="199"/>
                  <a:pt x="125" y="200"/>
                  <a:pt x="125" y="203"/>
                </a:cubicBezTo>
                <a:cubicBezTo>
                  <a:pt x="125" y="205"/>
                  <a:pt x="127" y="207"/>
                  <a:pt x="129" y="207"/>
                </a:cubicBezTo>
                <a:cubicBezTo>
                  <a:pt x="132" y="207"/>
                  <a:pt x="133" y="205"/>
                  <a:pt x="133" y="203"/>
                </a:cubicBezTo>
                <a:close/>
                <a:moveTo>
                  <a:pt x="143" y="222"/>
                </a:moveTo>
                <a:cubicBezTo>
                  <a:pt x="143" y="220"/>
                  <a:pt x="141" y="218"/>
                  <a:pt x="139" y="218"/>
                </a:cubicBezTo>
                <a:cubicBezTo>
                  <a:pt x="137" y="218"/>
                  <a:pt x="135" y="220"/>
                  <a:pt x="135" y="222"/>
                </a:cubicBezTo>
                <a:cubicBezTo>
                  <a:pt x="135" y="224"/>
                  <a:pt x="137" y="226"/>
                  <a:pt x="139" y="226"/>
                </a:cubicBezTo>
                <a:cubicBezTo>
                  <a:pt x="141" y="226"/>
                  <a:pt x="143" y="224"/>
                  <a:pt x="143" y="222"/>
                </a:cubicBezTo>
                <a:close/>
                <a:moveTo>
                  <a:pt x="143" y="213"/>
                </a:moveTo>
                <a:cubicBezTo>
                  <a:pt x="143" y="211"/>
                  <a:pt x="141" y="209"/>
                  <a:pt x="139" y="209"/>
                </a:cubicBezTo>
                <a:cubicBezTo>
                  <a:pt x="137" y="209"/>
                  <a:pt x="135" y="211"/>
                  <a:pt x="135" y="213"/>
                </a:cubicBezTo>
                <a:cubicBezTo>
                  <a:pt x="135" y="215"/>
                  <a:pt x="137" y="217"/>
                  <a:pt x="139" y="217"/>
                </a:cubicBezTo>
                <a:cubicBezTo>
                  <a:pt x="141" y="217"/>
                  <a:pt x="143" y="215"/>
                  <a:pt x="143" y="213"/>
                </a:cubicBezTo>
                <a:close/>
                <a:moveTo>
                  <a:pt x="143" y="203"/>
                </a:moveTo>
                <a:cubicBezTo>
                  <a:pt x="143" y="200"/>
                  <a:pt x="141" y="199"/>
                  <a:pt x="139" y="199"/>
                </a:cubicBezTo>
                <a:cubicBezTo>
                  <a:pt x="137" y="199"/>
                  <a:pt x="135" y="200"/>
                  <a:pt x="135" y="203"/>
                </a:cubicBezTo>
                <a:cubicBezTo>
                  <a:pt x="135" y="205"/>
                  <a:pt x="137" y="207"/>
                  <a:pt x="139" y="207"/>
                </a:cubicBezTo>
                <a:cubicBezTo>
                  <a:pt x="141" y="207"/>
                  <a:pt x="143" y="205"/>
                  <a:pt x="143" y="203"/>
                </a:cubicBezTo>
                <a:close/>
                <a:moveTo>
                  <a:pt x="313" y="212"/>
                </a:moveTo>
                <a:cubicBezTo>
                  <a:pt x="313" y="205"/>
                  <a:pt x="307" y="199"/>
                  <a:pt x="300" y="199"/>
                </a:cubicBezTo>
                <a:cubicBezTo>
                  <a:pt x="300" y="199"/>
                  <a:pt x="300" y="199"/>
                  <a:pt x="146" y="199"/>
                </a:cubicBezTo>
                <a:cubicBezTo>
                  <a:pt x="146" y="199"/>
                  <a:pt x="146" y="199"/>
                  <a:pt x="146" y="226"/>
                </a:cubicBezTo>
                <a:cubicBezTo>
                  <a:pt x="146" y="226"/>
                  <a:pt x="146" y="226"/>
                  <a:pt x="300" y="226"/>
                </a:cubicBezTo>
                <a:cubicBezTo>
                  <a:pt x="307" y="226"/>
                  <a:pt x="313" y="220"/>
                  <a:pt x="313" y="212"/>
                </a:cubicBezTo>
                <a:close/>
                <a:moveTo>
                  <a:pt x="299" y="204"/>
                </a:moveTo>
                <a:cubicBezTo>
                  <a:pt x="294" y="204"/>
                  <a:pt x="291" y="208"/>
                  <a:pt x="291" y="212"/>
                </a:cubicBezTo>
                <a:cubicBezTo>
                  <a:pt x="291" y="217"/>
                  <a:pt x="294" y="220"/>
                  <a:pt x="299" y="220"/>
                </a:cubicBezTo>
                <a:cubicBezTo>
                  <a:pt x="303" y="220"/>
                  <a:pt x="307" y="217"/>
                  <a:pt x="307" y="212"/>
                </a:cubicBezTo>
                <a:cubicBezTo>
                  <a:pt x="307" y="208"/>
                  <a:pt x="303" y="204"/>
                  <a:pt x="299" y="20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74" name="Freeform 5"/>
          <p:cNvSpPr>
            <a:spLocks noChangeAspect="1" noEditPoints="1"/>
          </p:cNvSpPr>
          <p:nvPr/>
        </p:nvSpPr>
        <p:spPr bwMode="auto">
          <a:xfrm>
            <a:off x="7744175" y="3575316"/>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75" name="Group 74"/>
          <p:cNvGrpSpPr/>
          <p:nvPr/>
        </p:nvGrpSpPr>
        <p:grpSpPr>
          <a:xfrm>
            <a:off x="7661542" y="3119915"/>
            <a:ext cx="455841" cy="416277"/>
            <a:chOff x="7225183" y="4826255"/>
            <a:chExt cx="420688" cy="384175"/>
          </a:xfrm>
        </p:grpSpPr>
        <p:sp>
          <p:nvSpPr>
            <p:cNvPr id="76" name="Rectangle 7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7225183" y="4826255"/>
              <a:ext cx="420688" cy="384175"/>
              <a:chOff x="7225183" y="4826255"/>
              <a:chExt cx="420688" cy="384175"/>
            </a:xfrm>
            <a:solidFill>
              <a:schemeClr val="accent4"/>
            </a:solidFill>
          </p:grpSpPr>
          <p:sp>
            <p:nvSpPr>
              <p:cNvPr id="7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82" name="Group 81"/>
          <p:cNvGrpSpPr/>
          <p:nvPr/>
        </p:nvGrpSpPr>
        <p:grpSpPr>
          <a:xfrm>
            <a:off x="8152158" y="3119915"/>
            <a:ext cx="455841" cy="416277"/>
            <a:chOff x="7225183" y="4826255"/>
            <a:chExt cx="420688" cy="384175"/>
          </a:xfrm>
        </p:grpSpPr>
        <p:sp>
          <p:nvSpPr>
            <p:cNvPr id="83" name="Rectangle 8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4" name="Group 83"/>
            <p:cNvGrpSpPr/>
            <p:nvPr/>
          </p:nvGrpSpPr>
          <p:grpSpPr>
            <a:xfrm>
              <a:off x="7225183" y="4826255"/>
              <a:ext cx="420688" cy="384175"/>
              <a:chOff x="7225183" y="4826255"/>
              <a:chExt cx="420688" cy="384175"/>
            </a:xfrm>
            <a:solidFill>
              <a:schemeClr val="accent4"/>
            </a:solidFill>
          </p:grpSpPr>
          <p:sp>
            <p:nvSpPr>
              <p:cNvPr id="8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89" name="Freeform 5"/>
          <p:cNvSpPr>
            <a:spLocks noChangeAspect="1" noEditPoints="1"/>
          </p:cNvSpPr>
          <p:nvPr/>
        </p:nvSpPr>
        <p:spPr bwMode="auto">
          <a:xfrm>
            <a:off x="9099866" y="3575316"/>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90" name="Group 89"/>
          <p:cNvGrpSpPr/>
          <p:nvPr/>
        </p:nvGrpSpPr>
        <p:grpSpPr>
          <a:xfrm>
            <a:off x="9017233" y="3119915"/>
            <a:ext cx="455841" cy="416277"/>
            <a:chOff x="7225183" y="4826255"/>
            <a:chExt cx="420688" cy="384175"/>
          </a:xfrm>
        </p:grpSpPr>
        <p:sp>
          <p:nvSpPr>
            <p:cNvPr id="91" name="Rectangle 90"/>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7225183" y="4826255"/>
              <a:ext cx="420688" cy="384175"/>
              <a:chOff x="7225183" y="4826255"/>
              <a:chExt cx="420688" cy="384175"/>
            </a:xfrm>
            <a:solidFill>
              <a:schemeClr val="accent4"/>
            </a:solidFill>
          </p:grpSpPr>
          <p:sp>
            <p:nvSpPr>
              <p:cNvPr id="93"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4"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5"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6"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97" name="Group 96"/>
          <p:cNvGrpSpPr/>
          <p:nvPr/>
        </p:nvGrpSpPr>
        <p:grpSpPr>
          <a:xfrm>
            <a:off x="9507849" y="3119915"/>
            <a:ext cx="455841" cy="416277"/>
            <a:chOff x="7225183" y="4826255"/>
            <a:chExt cx="420688" cy="384175"/>
          </a:xfrm>
        </p:grpSpPr>
        <p:sp>
          <p:nvSpPr>
            <p:cNvPr id="98" name="Rectangle 97"/>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9" name="Group 98"/>
            <p:cNvGrpSpPr/>
            <p:nvPr/>
          </p:nvGrpSpPr>
          <p:grpSpPr>
            <a:xfrm>
              <a:off x="7225183" y="4826255"/>
              <a:ext cx="420688" cy="384175"/>
              <a:chOff x="7225183" y="4826255"/>
              <a:chExt cx="420688" cy="384175"/>
            </a:xfrm>
            <a:solidFill>
              <a:schemeClr val="accent4"/>
            </a:solidFill>
          </p:grpSpPr>
          <p:sp>
            <p:nvSpPr>
              <p:cNvPr id="100"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1"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2"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3"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04" name="Freeform 5"/>
          <p:cNvSpPr>
            <a:spLocks noChangeAspect="1" noEditPoints="1"/>
          </p:cNvSpPr>
          <p:nvPr/>
        </p:nvSpPr>
        <p:spPr bwMode="auto">
          <a:xfrm>
            <a:off x="10460696" y="3575316"/>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pic>
        <p:nvPicPr>
          <p:cNvPr id="106" name="Picture 10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69295" y="3616086"/>
            <a:ext cx="367759" cy="367759"/>
          </a:xfrm>
          <a:prstGeom prst="rect">
            <a:avLst/>
          </a:prstGeom>
        </p:spPr>
      </p:pic>
      <p:sp>
        <p:nvSpPr>
          <p:cNvPr id="59" name="TextBox 2"/>
          <p:cNvSpPr txBox="1"/>
          <p:nvPr/>
        </p:nvSpPr>
        <p:spPr>
          <a:xfrm>
            <a:off x="7901962" y="2155381"/>
            <a:ext cx="3210065" cy="387798"/>
          </a:xfrm>
          <a:prstGeom prst="rect">
            <a:avLst/>
          </a:prstGeom>
          <a:noFill/>
        </p:spPr>
        <p:txBody>
          <a:bodyPr wrap="square" lIns="0" tIns="0" rIns="0" bIns="0" rtlCol="0">
            <a:spAutoFit/>
          </a:bodyPr>
          <a:lstStyle/>
          <a:p>
            <a:pPr algn="ctr" defTabSz="932562">
              <a:lnSpc>
                <a:spcPct val="90000"/>
              </a:lnSpc>
            </a:pPr>
            <a:r>
              <a:rPr lang="en-US" sz="2800" spc="-52" dirty="0">
                <a:gradFill>
                  <a:gsLst>
                    <a:gs pos="2917">
                      <a:srgbClr val="505050"/>
                    </a:gs>
                    <a:gs pos="100000">
                      <a:srgbClr val="505050"/>
                    </a:gs>
                  </a:gsLst>
                  <a:lin ang="5400000" scaled="0"/>
                </a:gradFill>
                <a:latin typeface="Segoe UI Semilight" panose="020B0402040204020203" pitchFamily="34" charset="0"/>
                <a:cs typeface="Segoe UI Semilight" panose="020B0402040204020203" pitchFamily="34" charset="0"/>
              </a:rPr>
              <a:t>Hyper-V cluster</a:t>
            </a:r>
          </a:p>
        </p:txBody>
      </p:sp>
    </p:spTree>
    <p:extLst>
      <p:ext uri="{BB962C8B-B14F-4D97-AF65-F5344CB8AC3E}">
        <p14:creationId xmlns:p14="http://schemas.microsoft.com/office/powerpoint/2010/main" val="2305803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04"/>
                                        </p:tgtEl>
                                        <p:attrNameLst>
                                          <p:attrName>style.color</p:attrName>
                                        </p:attrNameLst>
                                      </p:cBhvr>
                                      <p:to>
                                        <a:srgbClr val="DC3C00"/>
                                      </p:to>
                                    </p:animClr>
                                    <p:animClr clrSpc="rgb" dir="cw">
                                      <p:cBhvr>
                                        <p:cTn id="7" dur="500" fill="hold"/>
                                        <p:tgtEl>
                                          <p:spTgt spid="104"/>
                                        </p:tgtEl>
                                        <p:attrNameLst>
                                          <p:attrName>fillcolor</p:attrName>
                                        </p:attrNameLst>
                                      </p:cBhvr>
                                      <p:to>
                                        <a:srgbClr val="DC3C00"/>
                                      </p:to>
                                    </p:animClr>
                                    <p:set>
                                      <p:cBhvr>
                                        <p:cTn id="8" dur="500" fill="hold"/>
                                        <p:tgtEl>
                                          <p:spTgt spid="104"/>
                                        </p:tgtEl>
                                        <p:attrNameLst>
                                          <p:attrName>fill.type</p:attrName>
                                        </p:attrNameLst>
                                      </p:cBhvr>
                                      <p:to>
                                        <p:strVal val="solid"/>
                                      </p:to>
                                    </p:set>
                                    <p:set>
                                      <p:cBhvr>
                                        <p:cTn id="9" dur="500" fill="hold"/>
                                        <p:tgtEl>
                                          <p:spTgt spid="104"/>
                                        </p:tgtEl>
                                        <p:attrNameLst>
                                          <p:attrName>fill.on</p:attrName>
                                        </p:attrNameLst>
                                      </p:cBhvr>
                                      <p:to>
                                        <p:strVal val="true"/>
                                      </p:to>
                                    </p:set>
                                  </p:childTnLst>
                                </p:cTn>
                              </p:par>
                            </p:childTnLst>
                          </p:cTn>
                        </p:par>
                        <p:par>
                          <p:cTn id="10" fill="hold">
                            <p:stCondLst>
                              <p:cond delay="500"/>
                            </p:stCondLst>
                            <p:childTnLst>
                              <p:par>
                                <p:cTn id="11" presetID="51" presetClass="path" presetSubtype="0" decel="100000" fill="hold" nodeType="afterEffect">
                                  <p:stCondLst>
                                    <p:cond delay="0"/>
                                  </p:stCondLst>
                                  <p:childTnLst>
                                    <p:animMotion origin="layout" path="M -1.03651E-6 -4.93418E-6 C -0.03791 -0.0472 -0.07084 -0.08102 -0.09395 -0.08443 C -0.11042 -0.08896 -0.17194 -0.09464 -0.19837 -0.06377 " pathEditMode="relative" rAng="0" ptsTypes="AAA">
                                      <p:cBhvr>
                                        <p:cTn id="12" dur="1500" fill="hold"/>
                                        <p:tgtEl>
                                          <p:spTgt spid="24"/>
                                        </p:tgtEl>
                                        <p:attrNameLst>
                                          <p:attrName>ppt_x</p:attrName>
                                          <p:attrName>ppt_y</p:attrName>
                                        </p:attrNameLst>
                                      </p:cBhvr>
                                      <p:rCtr x="-9918" y="-4403"/>
                                    </p:animMotion>
                                  </p:childTnLst>
                                </p:cTn>
                              </p:par>
                            </p:childTnLst>
                          </p:cTn>
                        </p:par>
                        <p:par>
                          <p:cTn id="13" fill="hold">
                            <p:stCondLst>
                              <p:cond delay="2000"/>
                            </p:stCondLst>
                            <p:childTnLst>
                              <p:par>
                                <p:cTn id="14" presetID="51" presetClass="path" presetSubtype="0" decel="100000" fill="hold" nodeType="afterEffect">
                                  <p:stCondLst>
                                    <p:cond delay="0"/>
                                  </p:stCondLst>
                                  <p:childTnLst>
                                    <p:animMotion origin="layout" path="M -4.48813E-6 -4.93418E-6 C -0.0134 -0.0615 -0.04378 -0.07535 -0.05667 -0.08057 C -0.06471 -0.08329 -0.10211 -0.09441 -0.12841 -0.06354 " pathEditMode="relative" rAng="0" ptsTypes="AAA">
                                      <p:cBhvr>
                                        <p:cTn id="15" dur="1500" fill="hold"/>
                                        <p:tgtEl>
                                          <p:spTgt spid="39"/>
                                        </p:tgtEl>
                                        <p:attrNameLst>
                                          <p:attrName>ppt_x</p:attrName>
                                          <p:attrName>ppt_y</p:attrName>
                                        </p:attrNameLst>
                                      </p:cBhvr>
                                      <p:rCtr x="-6421" y="-4244"/>
                                    </p:animMotion>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Guest clustering with Shared VHDX</a:t>
            </a:r>
            <a:br>
              <a:rPr lang="en-US" spc="0" dirty="0"/>
            </a:br>
            <a:r>
              <a:rPr lang="en-US" sz="3200" spc="0" dirty="0">
                <a:gradFill>
                  <a:gsLst>
                    <a:gs pos="1250">
                      <a:schemeClr val="tx1"/>
                    </a:gs>
                    <a:gs pos="100000">
                      <a:schemeClr val="tx1"/>
                    </a:gs>
                  </a:gsLst>
                  <a:lin ang="5400000" scaled="0"/>
                </a:gradFill>
              </a:rPr>
              <a:t>Not bound to underlying storage topology</a:t>
            </a:r>
          </a:p>
        </p:txBody>
      </p:sp>
      <p:sp>
        <p:nvSpPr>
          <p:cNvPr id="645" name="Rectangle 644"/>
          <p:cNvSpPr/>
          <p:nvPr/>
        </p:nvSpPr>
        <p:spPr>
          <a:xfrm>
            <a:off x="264836" y="1592263"/>
            <a:ext cx="5310775" cy="5105400"/>
          </a:xfrm>
          <a:prstGeom prst="rect">
            <a:avLst/>
          </a:prstGeom>
          <a:noFill/>
          <a:ln w="12700" cap="flat" cmpd="sng" algn="ctr">
            <a:noFill/>
            <a:prstDash val="solid"/>
            <a:miter lim="800000"/>
          </a:ln>
          <a:effectLst/>
        </p:spPr>
        <p:txBody>
          <a:bodyPr lIns="182880" tIns="18288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Flexible and secure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Shared VHDX removes need to present the physical underlying storage to a guest OS</a:t>
            </a:r>
          </a:p>
          <a:p>
            <a:pPr marL="0" lvl="1" defTabSz="471584">
              <a:lnSpc>
                <a:spcPct val="90000"/>
              </a:lnSpc>
              <a:spcAft>
                <a:spcPts val="612"/>
              </a:spcAft>
              <a:buClr>
                <a:srgbClr val="EFEFEF"/>
              </a:buClr>
            </a:pPr>
            <a:r>
              <a:rPr lang="en-US" sz="1600" b="1" dirty="0">
                <a:gradFill>
                  <a:gsLst>
                    <a:gs pos="19048">
                      <a:schemeClr val="tx1"/>
                    </a:gs>
                    <a:gs pos="65000">
                      <a:schemeClr val="tx1"/>
                    </a:gs>
                  </a:gsLst>
                  <a:lin ang="5400000" scaled="0"/>
                </a:gradFill>
                <a:cs typeface="Segoe UI" pitchFamily="34" charset="0"/>
              </a:rPr>
              <a:t>*NEW*</a:t>
            </a:r>
            <a:r>
              <a:rPr lang="en-US" sz="1600" dirty="0">
                <a:gradFill>
                  <a:gsLst>
                    <a:gs pos="19048">
                      <a:schemeClr val="tx1"/>
                    </a:gs>
                    <a:gs pos="65000">
                      <a:schemeClr val="tx1"/>
                    </a:gs>
                  </a:gsLst>
                  <a:lin ang="5400000" scaled="0"/>
                </a:gradFill>
                <a:cs typeface="Segoe UI" pitchFamily="34" charset="0"/>
              </a:rPr>
              <a:t> Shared VHDX supports online resize</a:t>
            </a:r>
          </a:p>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Streamlined VM shared storage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Shared VHDX files can be presented to multiple VMs simultaneously, as shared storage</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The VM sees shared virtual SAS disk that it can use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for clustering at the guest OS and application level</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Utilizes SCSI-persistent reservations</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Shared VHDX can reside on a Cluster Shared Volume (CSV) on block storage, or on SMB file-based storage</a:t>
            </a:r>
          </a:p>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*NEW* protected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Shared VHDX supports Hyper-V Replica and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host-level backup</a:t>
            </a:r>
          </a:p>
          <a:p>
            <a:pPr marL="0" lvl="1" defTabSz="471584">
              <a:lnSpc>
                <a:spcPct val="90000"/>
              </a:lnSpc>
              <a:spcBef>
                <a:spcPts val="306"/>
              </a:spcBef>
              <a:spcAft>
                <a:spcPts val="612"/>
              </a:spcAft>
              <a:buClr>
                <a:srgbClr val="EFEFEF"/>
              </a:buClr>
            </a:pPr>
            <a:endParaRPr lang="en-US" dirty="0">
              <a:gradFill>
                <a:gsLst>
                  <a:gs pos="19048">
                    <a:schemeClr val="tx1"/>
                  </a:gs>
                  <a:gs pos="65000">
                    <a:schemeClr val="tx1"/>
                  </a:gs>
                </a:gsLst>
                <a:lin ang="5400000" scaled="0"/>
              </a:gradFill>
              <a:cs typeface="Segoe UI" pitchFamily="34" charset="0"/>
            </a:endParaRPr>
          </a:p>
        </p:txBody>
      </p:sp>
      <p:cxnSp>
        <p:nvCxnSpPr>
          <p:cNvPr id="8" name="Straight Connector 7"/>
          <p:cNvCxnSpPr/>
          <p:nvPr/>
        </p:nvCxnSpPr>
        <p:spPr>
          <a:xfrm>
            <a:off x="7958755" y="3855705"/>
            <a:ext cx="11249" cy="825055"/>
          </a:xfrm>
          <a:prstGeom prst="line">
            <a:avLst/>
          </a:prstGeom>
          <a:ln w="38100">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26855" y="3868405"/>
            <a:ext cx="1170269" cy="812355"/>
          </a:xfrm>
          <a:prstGeom prst="line">
            <a:avLst/>
          </a:prstGeom>
          <a:ln w="38100">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63380" y="5489465"/>
            <a:ext cx="2564501" cy="395493"/>
          </a:xfrm>
          <a:prstGeom prst="rect">
            <a:avLst/>
          </a:prstGeom>
          <a:noFill/>
        </p:spPr>
        <p:txBody>
          <a:bodyPr wrap="square" lIns="0" tIns="0" rIns="0" bIns="0" rtlCol="0">
            <a:spAutoFit/>
          </a:bodyPr>
          <a:lstStyle/>
          <a:p>
            <a:pPr algn="ctr" defTabSz="932581">
              <a:lnSpc>
                <a:spcPct val="90000"/>
              </a:lnSpc>
            </a:pPr>
            <a:r>
              <a:rPr lang="en-US" sz="1428" spc="-52" dirty="0">
                <a:gradFill>
                  <a:gsLst>
                    <a:gs pos="2917">
                      <a:srgbClr val="505050"/>
                    </a:gs>
                    <a:gs pos="30000">
                      <a:srgbClr val="505050"/>
                    </a:gs>
                  </a:gsLst>
                  <a:lin ang="5400000" scaled="0"/>
                </a:gradFill>
              </a:rPr>
              <a:t>CSV on</a:t>
            </a:r>
            <a:br>
              <a:rPr lang="en-US" sz="1428" spc="-52" dirty="0">
                <a:gradFill>
                  <a:gsLst>
                    <a:gs pos="2917">
                      <a:srgbClr val="505050"/>
                    </a:gs>
                    <a:gs pos="30000">
                      <a:srgbClr val="505050"/>
                    </a:gs>
                  </a:gsLst>
                  <a:lin ang="5400000" scaled="0"/>
                </a:gradFill>
              </a:rPr>
            </a:br>
            <a:r>
              <a:rPr lang="en-US" sz="1428" spc="-52" dirty="0">
                <a:gradFill>
                  <a:gsLst>
                    <a:gs pos="2917">
                      <a:srgbClr val="505050"/>
                    </a:gs>
                    <a:gs pos="30000">
                      <a:srgbClr val="505050"/>
                    </a:gs>
                  </a:gsLst>
                  <a:lin ang="5400000" scaled="0"/>
                </a:gradFill>
              </a:rPr>
              <a:t>block storage</a:t>
            </a:r>
            <a:endParaRPr lang="en-US" sz="1428" spc="-52" baseline="-25000" dirty="0">
              <a:gradFill>
                <a:gsLst>
                  <a:gs pos="2917">
                    <a:srgbClr val="505050"/>
                  </a:gs>
                  <a:gs pos="30000">
                    <a:srgbClr val="505050"/>
                  </a:gs>
                </a:gsLst>
                <a:lin ang="5400000" scaled="0"/>
              </a:gradFill>
            </a:endParaRPr>
          </a:p>
        </p:txBody>
      </p:sp>
      <p:cxnSp>
        <p:nvCxnSpPr>
          <p:cNvPr id="13" name="Straight Connector 12"/>
          <p:cNvCxnSpPr>
            <a:endCxn id="47" idx="3"/>
          </p:cNvCxnSpPr>
          <p:nvPr/>
        </p:nvCxnSpPr>
        <p:spPr>
          <a:xfrm flipH="1">
            <a:off x="10149704" y="3860468"/>
            <a:ext cx="895151" cy="721338"/>
          </a:xfrm>
          <a:prstGeom prst="line">
            <a:avLst/>
          </a:prstGeom>
          <a:ln w="38100">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896982" y="3846180"/>
            <a:ext cx="9619" cy="711080"/>
          </a:xfrm>
          <a:prstGeom prst="line">
            <a:avLst/>
          </a:prstGeom>
          <a:ln w="38100">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016084" y="5489465"/>
            <a:ext cx="1444134" cy="395493"/>
          </a:xfrm>
          <a:prstGeom prst="rect">
            <a:avLst/>
          </a:prstGeom>
          <a:noFill/>
        </p:spPr>
        <p:txBody>
          <a:bodyPr wrap="square" lIns="0" tIns="0" rIns="0" bIns="0" rtlCol="0">
            <a:spAutoFit/>
          </a:bodyPr>
          <a:lstStyle/>
          <a:p>
            <a:pPr algn="ctr" defTabSz="932581">
              <a:lnSpc>
                <a:spcPct val="90000"/>
              </a:lnSpc>
            </a:pPr>
            <a:r>
              <a:rPr lang="en-US" sz="1428" spc="-52" dirty="0">
                <a:gradFill>
                  <a:gsLst>
                    <a:gs pos="2917">
                      <a:srgbClr val="505050"/>
                    </a:gs>
                    <a:gs pos="30000">
                      <a:srgbClr val="505050"/>
                    </a:gs>
                  </a:gsLst>
                  <a:lin ang="5400000" scaled="0"/>
                </a:gradFill>
              </a:rPr>
              <a:t>SMB Share</a:t>
            </a:r>
            <a:br>
              <a:rPr lang="en-US" sz="1428" spc="-52" dirty="0">
                <a:gradFill>
                  <a:gsLst>
                    <a:gs pos="2917">
                      <a:srgbClr val="505050"/>
                    </a:gs>
                    <a:gs pos="30000">
                      <a:srgbClr val="505050"/>
                    </a:gs>
                  </a:gsLst>
                  <a:lin ang="5400000" scaled="0"/>
                </a:gradFill>
              </a:rPr>
            </a:br>
            <a:r>
              <a:rPr lang="en-US" sz="1428" spc="-52" dirty="0">
                <a:gradFill>
                  <a:gsLst>
                    <a:gs pos="2917">
                      <a:srgbClr val="505050"/>
                    </a:gs>
                    <a:gs pos="30000">
                      <a:srgbClr val="505050"/>
                    </a:gs>
                  </a:gsLst>
                  <a:lin ang="5400000" scaled="0"/>
                </a:gradFill>
              </a:rPr>
              <a:t>file-based storage</a:t>
            </a:r>
            <a:endParaRPr lang="en-US" sz="1428" spc="-52" baseline="-25000" dirty="0">
              <a:gradFill>
                <a:gsLst>
                  <a:gs pos="2917">
                    <a:srgbClr val="505050"/>
                  </a:gs>
                  <a:gs pos="30000">
                    <a:srgbClr val="505050"/>
                  </a:gs>
                </a:gsLst>
                <a:lin ang="5400000" scaled="0"/>
              </a:gradFill>
            </a:endParaRPr>
          </a:p>
        </p:txBody>
      </p:sp>
      <p:sp>
        <p:nvSpPr>
          <p:cNvPr id="19" name="Isosceles Triangle 18"/>
          <p:cNvSpPr/>
          <p:nvPr/>
        </p:nvSpPr>
        <p:spPr bwMode="auto">
          <a:xfrm rot="6064574">
            <a:off x="7085192" y="4528094"/>
            <a:ext cx="651505" cy="701688"/>
          </a:xfrm>
          <a:prstGeom prst="triangle">
            <a:avLst>
              <a:gd name="adj" fmla="val 10943"/>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EFEFEF"/>
                  </a:gs>
                  <a:gs pos="100000">
                    <a:srgbClr val="EFEFEF"/>
                  </a:gs>
                </a:gsLst>
                <a:lin ang="5400000" scaled="0"/>
              </a:gradFill>
            </a:endParaRPr>
          </a:p>
        </p:txBody>
      </p:sp>
      <p:cxnSp>
        <p:nvCxnSpPr>
          <p:cNvPr id="20" name="Straight Connector 19"/>
          <p:cNvCxnSpPr/>
          <p:nvPr/>
        </p:nvCxnSpPr>
        <p:spPr>
          <a:xfrm>
            <a:off x="6775085" y="2907737"/>
            <a:ext cx="1122039" cy="0"/>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04995" y="2358558"/>
            <a:ext cx="1418430" cy="452047"/>
          </a:xfrm>
          <a:prstGeom prst="rect">
            <a:avLst/>
          </a:prstGeom>
          <a:noFill/>
        </p:spPr>
        <p:txBody>
          <a:bodyPr wrap="square" lIns="0" tIns="0" rIns="0" bIns="0" rtlCol="0">
            <a:spAutoFit/>
          </a:bodyPr>
          <a:lstStyle/>
          <a:p>
            <a:pPr algn="ctr" defTabSz="932581">
              <a:lnSpc>
                <a:spcPct val="90000"/>
              </a:lnSpc>
            </a:pPr>
            <a:r>
              <a:rPr lang="en-US" sz="1632" spc="-52" dirty="0">
                <a:gradFill>
                  <a:gsLst>
                    <a:gs pos="2917">
                      <a:srgbClr val="505050"/>
                    </a:gs>
                    <a:gs pos="30000">
                      <a:srgbClr val="505050"/>
                    </a:gs>
                  </a:gsLst>
                  <a:lin ang="5400000" scaled="0"/>
                </a:gradFill>
              </a:rPr>
              <a:t>Guest</a:t>
            </a:r>
            <a:br>
              <a:rPr lang="en-US" sz="1632" spc="-52" dirty="0">
                <a:gradFill>
                  <a:gsLst>
                    <a:gs pos="2917">
                      <a:srgbClr val="505050"/>
                    </a:gs>
                    <a:gs pos="30000">
                      <a:srgbClr val="505050"/>
                    </a:gs>
                  </a:gsLst>
                  <a:lin ang="5400000" scaled="0"/>
                </a:gradFill>
              </a:rPr>
            </a:br>
            <a:r>
              <a:rPr lang="en-US" sz="1632" spc="-52" dirty="0">
                <a:gradFill>
                  <a:gsLst>
                    <a:gs pos="2917">
                      <a:srgbClr val="505050"/>
                    </a:gs>
                    <a:gs pos="30000">
                      <a:srgbClr val="505050"/>
                    </a:gs>
                  </a:gsLst>
                  <a:lin ang="5400000" scaled="0"/>
                </a:gradFill>
              </a:rPr>
              <a:t>cluster</a:t>
            </a:r>
            <a:endParaRPr lang="en-US" sz="1632" spc="-52" baseline="-25000" dirty="0">
              <a:gradFill>
                <a:gsLst>
                  <a:gs pos="2917">
                    <a:srgbClr val="505050"/>
                  </a:gs>
                  <a:gs pos="30000">
                    <a:srgbClr val="505050"/>
                  </a:gs>
                </a:gsLst>
                <a:lin ang="5400000" scaled="0"/>
              </a:gradFill>
            </a:endParaRPr>
          </a:p>
        </p:txBody>
      </p:sp>
      <p:sp>
        <p:nvSpPr>
          <p:cNvPr id="24" name="Flowchart: Magnetic Disk 23"/>
          <p:cNvSpPr/>
          <p:nvPr/>
        </p:nvSpPr>
        <p:spPr bwMode="auto">
          <a:xfrm>
            <a:off x="5904738" y="4336806"/>
            <a:ext cx="1242576" cy="867874"/>
          </a:xfrm>
          <a:prstGeom prst="flowChartMagneticDisk">
            <a:avLst/>
          </a:prstGeom>
          <a:solidFill>
            <a:srgbClr val="FFFFFF"/>
          </a:solidFill>
          <a:ln w="28575">
            <a:solidFill>
              <a:srgbClr val="49494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EFEFEF"/>
                  </a:gs>
                  <a:gs pos="100000">
                    <a:srgbClr val="EFEFEF"/>
                  </a:gs>
                </a:gsLst>
                <a:lin ang="5400000" scaled="0"/>
              </a:gradFill>
            </a:endParaRPr>
          </a:p>
        </p:txBody>
      </p:sp>
      <p:sp>
        <p:nvSpPr>
          <p:cNvPr id="25" name="Freeform 79"/>
          <p:cNvSpPr>
            <a:spLocks noEditPoints="1"/>
          </p:cNvSpPr>
          <p:nvPr/>
        </p:nvSpPr>
        <p:spPr bwMode="black">
          <a:xfrm>
            <a:off x="5982481" y="4630402"/>
            <a:ext cx="321484" cy="4346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32A1"/>
          </a:solidFill>
          <a:ln>
            <a:noFill/>
          </a:ln>
        </p:spPr>
        <p:txBody>
          <a:bodyPr vert="horz" wrap="square" lIns="83913" tIns="41958" rIns="83913" bIns="41958" numCol="1" anchor="t" anchorCtr="0" compatLnSpc="1">
            <a:prstTxWarp prst="textNoShape">
              <a:avLst/>
            </a:prstTxWarp>
          </a:bodyPr>
          <a:lstStyle/>
          <a:p>
            <a:pPr defTabSz="932052"/>
            <a:endParaRPr lang="en-US" sz="1632" dirty="0">
              <a:solidFill>
                <a:srgbClr val="505050"/>
              </a:solidFill>
            </a:endParaRPr>
          </a:p>
        </p:txBody>
      </p:sp>
      <p:sp>
        <p:nvSpPr>
          <p:cNvPr id="26" name="Freeform 79"/>
          <p:cNvSpPr>
            <a:spLocks noEditPoints="1"/>
          </p:cNvSpPr>
          <p:nvPr/>
        </p:nvSpPr>
        <p:spPr bwMode="black">
          <a:xfrm>
            <a:off x="6353442" y="4686921"/>
            <a:ext cx="321484" cy="4346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32A1"/>
          </a:solidFill>
          <a:ln>
            <a:noFill/>
          </a:ln>
        </p:spPr>
        <p:txBody>
          <a:bodyPr vert="horz" wrap="square" lIns="83913" tIns="41958" rIns="83913" bIns="41958" numCol="1" anchor="t" anchorCtr="0" compatLnSpc="1">
            <a:prstTxWarp prst="textNoShape">
              <a:avLst/>
            </a:prstTxWarp>
          </a:bodyPr>
          <a:lstStyle/>
          <a:p>
            <a:pPr defTabSz="932052"/>
            <a:endParaRPr lang="en-US" sz="1632" dirty="0">
              <a:solidFill>
                <a:srgbClr val="505050"/>
              </a:solidFill>
            </a:endParaRPr>
          </a:p>
        </p:txBody>
      </p:sp>
      <p:cxnSp>
        <p:nvCxnSpPr>
          <p:cNvPr id="27" name="Straight Connector 26"/>
          <p:cNvCxnSpPr/>
          <p:nvPr/>
        </p:nvCxnSpPr>
        <p:spPr>
          <a:xfrm>
            <a:off x="7308577" y="2909555"/>
            <a:ext cx="0" cy="1370304"/>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906566" y="4264551"/>
            <a:ext cx="419825" cy="0"/>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26973" y="4264551"/>
            <a:ext cx="0" cy="394941"/>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Freeform 79"/>
          <p:cNvSpPr>
            <a:spLocks noEditPoints="1"/>
          </p:cNvSpPr>
          <p:nvPr/>
        </p:nvSpPr>
        <p:spPr bwMode="black">
          <a:xfrm>
            <a:off x="6745824" y="4646505"/>
            <a:ext cx="321484" cy="4346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32A1"/>
          </a:solidFill>
          <a:ln>
            <a:noFill/>
          </a:ln>
        </p:spPr>
        <p:txBody>
          <a:bodyPr vert="horz" wrap="square" lIns="83913" tIns="41958" rIns="83913" bIns="41958" numCol="1" anchor="t" anchorCtr="0" compatLnSpc="1">
            <a:prstTxWarp prst="textNoShape">
              <a:avLst/>
            </a:prstTxWarp>
          </a:bodyPr>
          <a:lstStyle/>
          <a:p>
            <a:pPr defTabSz="932052"/>
            <a:endParaRPr lang="en-US" sz="1632" dirty="0">
              <a:solidFill>
                <a:srgbClr val="505050"/>
              </a:solidFill>
            </a:endParaRPr>
          </a:p>
        </p:txBody>
      </p:sp>
      <p:sp>
        <p:nvSpPr>
          <p:cNvPr id="31" name="TextBox 30"/>
          <p:cNvSpPr txBox="1"/>
          <p:nvPr/>
        </p:nvSpPr>
        <p:spPr>
          <a:xfrm>
            <a:off x="6133210" y="5301289"/>
            <a:ext cx="840916" cy="395493"/>
          </a:xfrm>
          <a:prstGeom prst="rect">
            <a:avLst/>
          </a:prstGeom>
          <a:noFill/>
        </p:spPr>
        <p:txBody>
          <a:bodyPr wrap="square" lIns="0" tIns="0" rIns="0" bIns="0" rtlCol="0">
            <a:spAutoFit/>
          </a:bodyPr>
          <a:lstStyle/>
          <a:p>
            <a:pPr algn="ctr" defTabSz="932581">
              <a:lnSpc>
                <a:spcPct val="90000"/>
              </a:lnSpc>
            </a:pPr>
            <a:r>
              <a:rPr lang="en-US" sz="1428" spc="-52" dirty="0">
                <a:gradFill>
                  <a:gsLst>
                    <a:gs pos="2917">
                      <a:srgbClr val="505050"/>
                    </a:gs>
                    <a:gs pos="30000">
                      <a:srgbClr val="505050"/>
                    </a:gs>
                  </a:gsLst>
                  <a:lin ang="5400000" scaled="0"/>
                </a:gradFill>
              </a:rPr>
              <a:t>Shared</a:t>
            </a:r>
            <a:br>
              <a:rPr lang="en-US" sz="1428" spc="-52" dirty="0">
                <a:gradFill>
                  <a:gsLst>
                    <a:gs pos="2917">
                      <a:srgbClr val="505050"/>
                    </a:gs>
                    <a:gs pos="30000">
                      <a:srgbClr val="505050"/>
                    </a:gs>
                  </a:gsLst>
                  <a:lin ang="5400000" scaled="0"/>
                </a:gradFill>
              </a:rPr>
            </a:br>
            <a:r>
              <a:rPr lang="en-US" sz="1428" spc="-52" dirty="0">
                <a:gradFill>
                  <a:gsLst>
                    <a:gs pos="2917">
                      <a:srgbClr val="505050"/>
                    </a:gs>
                    <a:gs pos="30000">
                      <a:srgbClr val="505050"/>
                    </a:gs>
                  </a:gsLst>
                  <a:lin ang="5400000" scaled="0"/>
                </a:gradFill>
              </a:rPr>
              <a:t>VHDX files</a:t>
            </a:r>
            <a:endParaRPr lang="en-US" sz="1428" spc="-52" baseline="-25000" dirty="0">
              <a:gradFill>
                <a:gsLst>
                  <a:gs pos="2917">
                    <a:srgbClr val="505050"/>
                  </a:gs>
                  <a:gs pos="30000">
                    <a:srgbClr val="505050"/>
                  </a:gs>
                </a:gsLst>
                <a:lin ang="5400000" scaled="0"/>
              </a:gradFill>
            </a:endParaRPr>
          </a:p>
        </p:txBody>
      </p:sp>
      <p:sp>
        <p:nvSpPr>
          <p:cNvPr id="35" name="Isosceles Triangle 34"/>
          <p:cNvSpPr/>
          <p:nvPr/>
        </p:nvSpPr>
        <p:spPr bwMode="auto">
          <a:xfrm rot="14640283" flipH="1">
            <a:off x="10235579" y="4631056"/>
            <a:ext cx="708129" cy="781845"/>
          </a:xfrm>
          <a:prstGeom prst="triangle">
            <a:avLst>
              <a:gd name="adj" fmla="val 10943"/>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EFEFEF"/>
                  </a:gs>
                  <a:gs pos="100000">
                    <a:srgbClr val="EFEFEF"/>
                  </a:gs>
                </a:gsLst>
                <a:lin ang="5400000" scaled="0"/>
              </a:gradFill>
            </a:endParaRPr>
          </a:p>
        </p:txBody>
      </p:sp>
      <p:cxnSp>
        <p:nvCxnSpPr>
          <p:cNvPr id="36" name="Straight Connector 35"/>
          <p:cNvCxnSpPr/>
          <p:nvPr/>
        </p:nvCxnSpPr>
        <p:spPr>
          <a:xfrm>
            <a:off x="9888905" y="2907737"/>
            <a:ext cx="1122039" cy="0"/>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728447" y="2358558"/>
            <a:ext cx="1418430" cy="452047"/>
          </a:xfrm>
          <a:prstGeom prst="rect">
            <a:avLst/>
          </a:prstGeom>
          <a:noFill/>
        </p:spPr>
        <p:txBody>
          <a:bodyPr wrap="square" lIns="0" tIns="0" rIns="0" bIns="0" rtlCol="0">
            <a:spAutoFit/>
          </a:bodyPr>
          <a:lstStyle/>
          <a:p>
            <a:pPr algn="ctr" defTabSz="932581">
              <a:lnSpc>
                <a:spcPct val="90000"/>
              </a:lnSpc>
            </a:pPr>
            <a:r>
              <a:rPr lang="en-US" sz="1632" spc="-52" dirty="0">
                <a:gradFill>
                  <a:gsLst>
                    <a:gs pos="2917">
                      <a:srgbClr val="505050"/>
                    </a:gs>
                    <a:gs pos="30000">
                      <a:srgbClr val="505050"/>
                    </a:gs>
                  </a:gsLst>
                  <a:lin ang="5400000" scaled="0"/>
                </a:gradFill>
              </a:rPr>
              <a:t>Guest</a:t>
            </a:r>
            <a:br>
              <a:rPr lang="en-US" sz="1632" spc="-52" dirty="0">
                <a:gradFill>
                  <a:gsLst>
                    <a:gs pos="2917">
                      <a:srgbClr val="505050"/>
                    </a:gs>
                    <a:gs pos="30000">
                      <a:srgbClr val="505050"/>
                    </a:gs>
                  </a:gsLst>
                  <a:lin ang="5400000" scaled="0"/>
                </a:gradFill>
              </a:rPr>
            </a:br>
            <a:r>
              <a:rPr lang="en-US" sz="1632" spc="-52" dirty="0">
                <a:gradFill>
                  <a:gsLst>
                    <a:gs pos="2917">
                      <a:srgbClr val="505050"/>
                    </a:gs>
                    <a:gs pos="30000">
                      <a:srgbClr val="505050"/>
                    </a:gs>
                  </a:gsLst>
                  <a:lin ang="5400000" scaled="0"/>
                </a:gradFill>
              </a:rPr>
              <a:t>cluster</a:t>
            </a:r>
            <a:endParaRPr lang="en-US" sz="1632" spc="-52" baseline="-25000" dirty="0">
              <a:gradFill>
                <a:gsLst>
                  <a:gs pos="2917">
                    <a:srgbClr val="505050"/>
                  </a:gs>
                  <a:gs pos="30000">
                    <a:srgbClr val="505050"/>
                  </a:gs>
                </a:gsLst>
                <a:lin ang="5400000" scaled="0"/>
              </a:gradFill>
            </a:endParaRPr>
          </a:p>
        </p:txBody>
      </p:sp>
      <p:cxnSp>
        <p:nvCxnSpPr>
          <p:cNvPr id="40" name="Straight Connector 39"/>
          <p:cNvCxnSpPr/>
          <p:nvPr/>
        </p:nvCxnSpPr>
        <p:spPr>
          <a:xfrm>
            <a:off x="10422988" y="2904875"/>
            <a:ext cx="16331" cy="1472502"/>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10749569" y="4455117"/>
            <a:ext cx="1304064" cy="738860"/>
          </a:xfrm>
          <a:prstGeom prst="rect">
            <a:avLst/>
          </a:prstGeom>
          <a:solidFill>
            <a:srgbClr val="FFFFFF"/>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EFEFEF"/>
                  </a:gs>
                  <a:gs pos="100000">
                    <a:srgbClr val="EFEFEF"/>
                  </a:gs>
                </a:gsLst>
                <a:lin ang="5400000" scaled="0"/>
              </a:gradFill>
            </a:endParaRPr>
          </a:p>
        </p:txBody>
      </p:sp>
      <p:sp>
        <p:nvSpPr>
          <p:cNvPr id="42" name="Freeform 79"/>
          <p:cNvSpPr>
            <a:spLocks noEditPoints="1"/>
          </p:cNvSpPr>
          <p:nvPr/>
        </p:nvSpPr>
        <p:spPr bwMode="black">
          <a:xfrm>
            <a:off x="11247780" y="4603488"/>
            <a:ext cx="321484" cy="4346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32A1"/>
          </a:solidFill>
          <a:ln>
            <a:noFill/>
          </a:ln>
        </p:spPr>
        <p:txBody>
          <a:bodyPr vert="horz" wrap="square" lIns="83913" tIns="41958" rIns="83913" bIns="41958" numCol="1" anchor="t" anchorCtr="0" compatLnSpc="1">
            <a:prstTxWarp prst="textNoShape">
              <a:avLst/>
            </a:prstTxWarp>
          </a:bodyPr>
          <a:lstStyle/>
          <a:p>
            <a:pPr defTabSz="932052"/>
            <a:endParaRPr lang="en-US" sz="1632" dirty="0">
              <a:solidFill>
                <a:srgbClr val="505050"/>
              </a:solidFill>
            </a:endParaRPr>
          </a:p>
        </p:txBody>
      </p:sp>
      <p:sp>
        <p:nvSpPr>
          <p:cNvPr id="43" name="Freeform 79"/>
          <p:cNvSpPr>
            <a:spLocks noEditPoints="1"/>
          </p:cNvSpPr>
          <p:nvPr/>
        </p:nvSpPr>
        <p:spPr bwMode="black">
          <a:xfrm>
            <a:off x="11641560" y="4595082"/>
            <a:ext cx="321484" cy="4346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32A1"/>
          </a:solidFill>
          <a:ln>
            <a:noFill/>
          </a:ln>
        </p:spPr>
        <p:txBody>
          <a:bodyPr vert="horz" wrap="square" lIns="83913" tIns="41958" rIns="83913" bIns="41958" numCol="1" anchor="t" anchorCtr="0" compatLnSpc="1">
            <a:prstTxWarp prst="textNoShape">
              <a:avLst/>
            </a:prstTxWarp>
          </a:bodyPr>
          <a:lstStyle/>
          <a:p>
            <a:pPr defTabSz="932052"/>
            <a:endParaRPr lang="en-US" sz="1632" dirty="0">
              <a:solidFill>
                <a:srgbClr val="505050"/>
              </a:solidFill>
            </a:endParaRPr>
          </a:p>
        </p:txBody>
      </p:sp>
      <p:cxnSp>
        <p:nvCxnSpPr>
          <p:cNvPr id="44" name="Straight Connector 43"/>
          <p:cNvCxnSpPr/>
          <p:nvPr/>
        </p:nvCxnSpPr>
        <p:spPr>
          <a:xfrm flipV="1">
            <a:off x="10422060" y="4359857"/>
            <a:ext cx="588884" cy="1"/>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003187" y="4336807"/>
            <a:ext cx="0" cy="295839"/>
          </a:xfrm>
          <a:prstGeom prst="line">
            <a:avLst/>
          </a:prstGeom>
          <a:ln w="38100">
            <a:solidFill>
              <a:srgbClr val="0032A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Freeform 79"/>
          <p:cNvSpPr>
            <a:spLocks noEditPoints="1"/>
          </p:cNvSpPr>
          <p:nvPr/>
        </p:nvSpPr>
        <p:spPr bwMode="black">
          <a:xfrm>
            <a:off x="10851019" y="4607244"/>
            <a:ext cx="321484" cy="4346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32A1"/>
          </a:solidFill>
          <a:ln>
            <a:noFill/>
          </a:ln>
        </p:spPr>
        <p:txBody>
          <a:bodyPr vert="horz" wrap="square" lIns="83913" tIns="41958" rIns="83913" bIns="41958" numCol="1" anchor="t" anchorCtr="0" compatLnSpc="1">
            <a:prstTxWarp prst="textNoShape">
              <a:avLst/>
            </a:prstTxWarp>
          </a:bodyPr>
          <a:lstStyle/>
          <a:p>
            <a:pPr defTabSz="932052"/>
            <a:endParaRPr lang="en-US" sz="1632" dirty="0">
              <a:solidFill>
                <a:srgbClr val="505050"/>
              </a:solidFill>
            </a:endParaRPr>
          </a:p>
        </p:txBody>
      </p:sp>
      <p:sp>
        <p:nvSpPr>
          <p:cNvPr id="34" name="TextBox 33"/>
          <p:cNvSpPr txBox="1"/>
          <p:nvPr/>
        </p:nvSpPr>
        <p:spPr>
          <a:xfrm>
            <a:off x="11009508" y="5302763"/>
            <a:ext cx="829657" cy="395493"/>
          </a:xfrm>
          <a:prstGeom prst="rect">
            <a:avLst/>
          </a:prstGeom>
          <a:noFill/>
        </p:spPr>
        <p:txBody>
          <a:bodyPr wrap="square" lIns="0" tIns="0" rIns="0" bIns="0" rtlCol="0">
            <a:spAutoFit/>
          </a:bodyPr>
          <a:lstStyle/>
          <a:p>
            <a:pPr algn="ctr" defTabSz="932581">
              <a:lnSpc>
                <a:spcPct val="90000"/>
              </a:lnSpc>
            </a:pPr>
            <a:r>
              <a:rPr lang="en-US" sz="1428" spc="-52" dirty="0">
                <a:gradFill>
                  <a:gsLst>
                    <a:gs pos="2917">
                      <a:srgbClr val="505050"/>
                    </a:gs>
                    <a:gs pos="30000">
                      <a:srgbClr val="505050"/>
                    </a:gs>
                  </a:gsLst>
                  <a:lin ang="5400000" scaled="0"/>
                </a:gradFill>
              </a:rPr>
              <a:t>Shared</a:t>
            </a:r>
            <a:br>
              <a:rPr lang="en-US" sz="1428" spc="-52" dirty="0">
                <a:gradFill>
                  <a:gsLst>
                    <a:gs pos="2917">
                      <a:srgbClr val="505050"/>
                    </a:gs>
                    <a:gs pos="30000">
                      <a:srgbClr val="505050"/>
                    </a:gs>
                  </a:gsLst>
                  <a:lin ang="5400000" scaled="0"/>
                </a:gradFill>
              </a:rPr>
            </a:br>
            <a:r>
              <a:rPr lang="en-US" sz="1428" spc="-52" dirty="0">
                <a:gradFill>
                  <a:gsLst>
                    <a:gs pos="2917">
                      <a:srgbClr val="505050"/>
                    </a:gs>
                    <a:gs pos="30000">
                      <a:srgbClr val="505050"/>
                    </a:gs>
                  </a:gsLst>
                  <a:lin ang="5400000" scaled="0"/>
                </a:gradFill>
              </a:rPr>
              <a:t>VHDX files</a:t>
            </a:r>
            <a:endParaRPr lang="en-US" sz="1428" spc="-52" baseline="-25000" dirty="0">
              <a:gradFill>
                <a:gsLst>
                  <a:gs pos="2917">
                    <a:srgbClr val="505050"/>
                  </a:gs>
                  <a:gs pos="30000">
                    <a:srgbClr val="505050"/>
                  </a:gs>
                </a:gsLst>
                <a:lin ang="5400000" scaled="0"/>
              </a:gradFill>
            </a:endParaRPr>
          </a:p>
        </p:txBody>
      </p:sp>
      <p:sp>
        <p:nvSpPr>
          <p:cNvPr id="47" name="Freeform 79"/>
          <p:cNvSpPr>
            <a:spLocks noEditPoints="1"/>
          </p:cNvSpPr>
          <p:nvPr/>
        </p:nvSpPr>
        <p:spPr bwMode="black">
          <a:xfrm rot="16200000">
            <a:off x="9357410" y="4390933"/>
            <a:ext cx="890635" cy="1105185"/>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1"/>
          </a:solidFill>
          <a:ln>
            <a:noFill/>
          </a:ln>
          <a:extLst/>
        </p:spPr>
        <p:txBody>
          <a:bodyPr vert="horz" wrap="square" lIns="83922" tIns="41962" rIns="83922" bIns="41962" numCol="1" anchor="t" anchorCtr="0" compatLnSpc="1">
            <a:prstTxWarp prst="textNoShape">
              <a:avLst/>
            </a:prstTxWarp>
          </a:bodyPr>
          <a:lstStyle/>
          <a:p>
            <a:pPr defTabSz="932581"/>
            <a:endParaRPr lang="en-US" sz="1632" dirty="0">
              <a:solidFill>
                <a:srgbClr val="505050"/>
              </a:solidFill>
            </a:endParaRPr>
          </a:p>
        </p:txBody>
      </p:sp>
      <p:sp>
        <p:nvSpPr>
          <p:cNvPr id="48" name="TextBox 47"/>
          <p:cNvSpPr txBox="1"/>
          <p:nvPr/>
        </p:nvSpPr>
        <p:spPr>
          <a:xfrm>
            <a:off x="8080603" y="3793557"/>
            <a:ext cx="1544624" cy="452047"/>
          </a:xfrm>
          <a:prstGeom prst="rect">
            <a:avLst/>
          </a:prstGeom>
          <a:noFill/>
        </p:spPr>
        <p:txBody>
          <a:bodyPr wrap="square" lIns="0" tIns="0" rIns="0" bIns="0" rtlCol="0">
            <a:spAutoFit/>
          </a:bodyPr>
          <a:lstStyle/>
          <a:p>
            <a:pPr algn="ctr" defTabSz="932562">
              <a:lnSpc>
                <a:spcPct val="90000"/>
              </a:lnSpc>
            </a:pPr>
            <a:r>
              <a:rPr lang="en-US" sz="1632" spc="-52" dirty="0">
                <a:gradFill>
                  <a:gsLst>
                    <a:gs pos="2917">
                      <a:srgbClr val="505050"/>
                    </a:gs>
                    <a:gs pos="30000">
                      <a:srgbClr val="505050"/>
                    </a:gs>
                  </a:gsLst>
                  <a:lin ang="5400000" scaled="0"/>
                </a:gradFill>
              </a:rPr>
              <a:t>Hyper-V</a:t>
            </a:r>
            <a:br>
              <a:rPr lang="en-US" sz="1632" spc="-52" dirty="0">
                <a:gradFill>
                  <a:gsLst>
                    <a:gs pos="2917">
                      <a:srgbClr val="505050"/>
                    </a:gs>
                    <a:gs pos="30000">
                      <a:srgbClr val="505050"/>
                    </a:gs>
                  </a:gsLst>
                  <a:lin ang="5400000" scaled="0"/>
                </a:gradFill>
              </a:rPr>
            </a:br>
            <a:r>
              <a:rPr lang="en-US" sz="1632" spc="-52" dirty="0">
                <a:gradFill>
                  <a:gsLst>
                    <a:gs pos="2917">
                      <a:srgbClr val="505050"/>
                    </a:gs>
                    <a:gs pos="30000">
                      <a:srgbClr val="505050"/>
                    </a:gs>
                  </a:gsLst>
                  <a:lin ang="5400000" scaled="0"/>
                </a:gradFill>
              </a:rPr>
              <a:t>host clusters</a:t>
            </a:r>
          </a:p>
        </p:txBody>
      </p:sp>
      <p:sp>
        <p:nvSpPr>
          <p:cNvPr id="49" name="Freeform 25"/>
          <p:cNvSpPr>
            <a:spLocks noEditPoints="1"/>
          </p:cNvSpPr>
          <p:nvPr/>
        </p:nvSpPr>
        <p:spPr bwMode="auto">
          <a:xfrm>
            <a:off x="7543472" y="4646505"/>
            <a:ext cx="1022465" cy="742338"/>
          </a:xfrm>
          <a:custGeom>
            <a:avLst/>
            <a:gdLst>
              <a:gd name="T0" fmla="*/ 325 w 325"/>
              <a:gd name="T1" fmla="*/ 124 h 236"/>
              <a:gd name="T2" fmla="*/ 16 w 325"/>
              <a:gd name="T3" fmla="*/ 123 h 236"/>
              <a:gd name="T4" fmla="*/ 20 w 325"/>
              <a:gd name="T5" fmla="*/ 99 h 236"/>
              <a:gd name="T6" fmla="*/ 30 w 325"/>
              <a:gd name="T7" fmla="*/ 99 h 236"/>
              <a:gd name="T8" fmla="*/ 35 w 325"/>
              <a:gd name="T9" fmla="*/ 105 h 236"/>
              <a:gd name="T10" fmla="*/ 41 w 325"/>
              <a:gd name="T11" fmla="*/ 119 h 236"/>
              <a:gd name="T12" fmla="*/ 45 w 325"/>
              <a:gd name="T13" fmla="*/ 103 h 236"/>
              <a:gd name="T14" fmla="*/ 58 w 325"/>
              <a:gd name="T15" fmla="*/ 109 h 236"/>
              <a:gd name="T16" fmla="*/ 67 w 325"/>
              <a:gd name="T17" fmla="*/ 109 h 236"/>
              <a:gd name="T18" fmla="*/ 73 w 325"/>
              <a:gd name="T19" fmla="*/ 115 h 236"/>
              <a:gd name="T20" fmla="*/ 69 w 325"/>
              <a:gd name="T21" fmla="*/ 99 h 236"/>
              <a:gd name="T22" fmla="*/ 82 w 325"/>
              <a:gd name="T23" fmla="*/ 113 h 236"/>
              <a:gd name="T24" fmla="*/ 96 w 325"/>
              <a:gd name="T25" fmla="*/ 119 h 236"/>
              <a:gd name="T26" fmla="*/ 105 w 325"/>
              <a:gd name="T27" fmla="*/ 119 h 236"/>
              <a:gd name="T28" fmla="*/ 101 w 325"/>
              <a:gd name="T29" fmla="*/ 95 h 236"/>
              <a:gd name="T30" fmla="*/ 107 w 325"/>
              <a:gd name="T31" fmla="*/ 109 h 236"/>
              <a:gd name="T32" fmla="*/ 120 w 325"/>
              <a:gd name="T33" fmla="*/ 123 h 236"/>
              <a:gd name="T34" fmla="*/ 124 w 325"/>
              <a:gd name="T35" fmla="*/ 99 h 236"/>
              <a:gd name="T36" fmla="*/ 133 w 325"/>
              <a:gd name="T37" fmla="*/ 99 h 236"/>
              <a:gd name="T38" fmla="*/ 139 w 325"/>
              <a:gd name="T39" fmla="*/ 105 h 236"/>
              <a:gd name="T40" fmla="*/ 146 w 325"/>
              <a:gd name="T41" fmla="*/ 95 h 236"/>
              <a:gd name="T42" fmla="*/ 315 w 325"/>
              <a:gd name="T43" fmla="*/ 185 h 236"/>
              <a:gd name="T44" fmla="*/ 20 w 325"/>
              <a:gd name="T45" fmla="*/ 171 h 236"/>
              <a:gd name="T46" fmla="*/ 30 w 325"/>
              <a:gd name="T47" fmla="*/ 171 h 236"/>
              <a:gd name="T48" fmla="*/ 26 w 325"/>
              <a:gd name="T49" fmla="*/ 147 h 236"/>
              <a:gd name="T50" fmla="*/ 31 w 325"/>
              <a:gd name="T51" fmla="*/ 161 h 236"/>
              <a:gd name="T52" fmla="*/ 45 w 325"/>
              <a:gd name="T53" fmla="*/ 175 h 236"/>
              <a:gd name="T54" fmla="*/ 49 w 325"/>
              <a:gd name="T55" fmla="*/ 151 h 236"/>
              <a:gd name="T56" fmla="*/ 58 w 325"/>
              <a:gd name="T57" fmla="*/ 151 h 236"/>
              <a:gd name="T58" fmla="*/ 63 w 325"/>
              <a:gd name="T59" fmla="*/ 157 h 236"/>
              <a:gd name="T60" fmla="*/ 69 w 325"/>
              <a:gd name="T61" fmla="*/ 171 h 236"/>
              <a:gd name="T62" fmla="*/ 73 w 325"/>
              <a:gd name="T63" fmla="*/ 155 h 236"/>
              <a:gd name="T64" fmla="*/ 86 w 325"/>
              <a:gd name="T65" fmla="*/ 161 h 236"/>
              <a:gd name="T66" fmla="*/ 96 w 325"/>
              <a:gd name="T67" fmla="*/ 161 h 236"/>
              <a:gd name="T68" fmla="*/ 101 w 325"/>
              <a:gd name="T69" fmla="*/ 167 h 236"/>
              <a:gd name="T70" fmla="*/ 97 w 325"/>
              <a:gd name="T71" fmla="*/ 151 h 236"/>
              <a:gd name="T72" fmla="*/ 111 w 325"/>
              <a:gd name="T73" fmla="*/ 165 h 236"/>
              <a:gd name="T74" fmla="*/ 124 w 325"/>
              <a:gd name="T75" fmla="*/ 171 h 236"/>
              <a:gd name="T76" fmla="*/ 133 w 325"/>
              <a:gd name="T77" fmla="*/ 171 h 236"/>
              <a:gd name="T78" fmla="*/ 129 w 325"/>
              <a:gd name="T79" fmla="*/ 147 h 236"/>
              <a:gd name="T80" fmla="*/ 135 w 325"/>
              <a:gd name="T81" fmla="*/ 161 h 236"/>
              <a:gd name="T82" fmla="*/ 146 w 325"/>
              <a:gd name="T83" fmla="*/ 175 h 236"/>
              <a:gd name="T84" fmla="*/ 9 w 325"/>
              <a:gd name="T85" fmla="*/ 236 h 236"/>
              <a:gd name="T86" fmla="*/ 20 w 325"/>
              <a:gd name="T87" fmla="*/ 213 h 236"/>
              <a:gd name="T88" fmla="*/ 26 w 325"/>
              <a:gd name="T89" fmla="*/ 218 h 236"/>
              <a:gd name="T90" fmla="*/ 22 w 325"/>
              <a:gd name="T91" fmla="*/ 203 h 236"/>
              <a:gd name="T92" fmla="*/ 35 w 325"/>
              <a:gd name="T93" fmla="*/ 217 h 236"/>
              <a:gd name="T94" fmla="*/ 49 w 325"/>
              <a:gd name="T95" fmla="*/ 222 h 236"/>
              <a:gd name="T96" fmla="*/ 58 w 325"/>
              <a:gd name="T97" fmla="*/ 222 h 236"/>
              <a:gd name="T98" fmla="*/ 54 w 325"/>
              <a:gd name="T99" fmla="*/ 199 h 236"/>
              <a:gd name="T100" fmla="*/ 59 w 325"/>
              <a:gd name="T101" fmla="*/ 213 h 236"/>
              <a:gd name="T102" fmla="*/ 73 w 325"/>
              <a:gd name="T103" fmla="*/ 226 h 236"/>
              <a:gd name="T104" fmla="*/ 77 w 325"/>
              <a:gd name="T105" fmla="*/ 203 h 236"/>
              <a:gd name="T106" fmla="*/ 86 w 325"/>
              <a:gd name="T107" fmla="*/ 203 h 236"/>
              <a:gd name="T108" fmla="*/ 92 w 325"/>
              <a:gd name="T109" fmla="*/ 209 h 236"/>
              <a:gd name="T110" fmla="*/ 97 w 325"/>
              <a:gd name="T111" fmla="*/ 222 h 236"/>
              <a:gd name="T112" fmla="*/ 101 w 325"/>
              <a:gd name="T113" fmla="*/ 207 h 236"/>
              <a:gd name="T114" fmla="*/ 115 w 325"/>
              <a:gd name="T115" fmla="*/ 213 h 236"/>
              <a:gd name="T116" fmla="*/ 124 w 325"/>
              <a:gd name="T117" fmla="*/ 213 h 236"/>
              <a:gd name="T118" fmla="*/ 129 w 325"/>
              <a:gd name="T119" fmla="*/ 218 h 236"/>
              <a:gd name="T120" fmla="*/ 125 w 325"/>
              <a:gd name="T121" fmla="*/ 203 h 236"/>
              <a:gd name="T122" fmla="*/ 139 w 325"/>
              <a:gd name="T123" fmla="*/ 217 h 236"/>
              <a:gd name="T124" fmla="*/ 300 w 325"/>
              <a:gd name="T125"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236">
                <a:moveTo>
                  <a:pt x="0" y="84"/>
                </a:moveTo>
                <a:cubicBezTo>
                  <a:pt x="0" y="84"/>
                  <a:pt x="0" y="84"/>
                  <a:pt x="22" y="9"/>
                </a:cubicBezTo>
                <a:cubicBezTo>
                  <a:pt x="23" y="4"/>
                  <a:pt x="26" y="0"/>
                  <a:pt x="31" y="0"/>
                </a:cubicBezTo>
                <a:cubicBezTo>
                  <a:pt x="31" y="0"/>
                  <a:pt x="31" y="0"/>
                  <a:pt x="294" y="0"/>
                </a:cubicBezTo>
                <a:cubicBezTo>
                  <a:pt x="299" y="0"/>
                  <a:pt x="301" y="5"/>
                  <a:pt x="303" y="9"/>
                </a:cubicBezTo>
                <a:cubicBezTo>
                  <a:pt x="303" y="9"/>
                  <a:pt x="303" y="9"/>
                  <a:pt x="325" y="84"/>
                </a:cubicBezTo>
                <a:cubicBezTo>
                  <a:pt x="322" y="81"/>
                  <a:pt x="319" y="80"/>
                  <a:pt x="315" y="80"/>
                </a:cubicBezTo>
                <a:cubicBezTo>
                  <a:pt x="315" y="80"/>
                  <a:pt x="315" y="80"/>
                  <a:pt x="9" y="80"/>
                </a:cubicBezTo>
                <a:cubicBezTo>
                  <a:pt x="6" y="80"/>
                  <a:pt x="2" y="81"/>
                  <a:pt x="0" y="84"/>
                </a:cubicBezTo>
                <a:close/>
                <a:moveTo>
                  <a:pt x="325" y="94"/>
                </a:moveTo>
                <a:cubicBezTo>
                  <a:pt x="325" y="124"/>
                  <a:pt x="325" y="124"/>
                  <a:pt x="325" y="124"/>
                </a:cubicBezTo>
                <a:cubicBezTo>
                  <a:pt x="325" y="129"/>
                  <a:pt x="320" y="133"/>
                  <a:pt x="315" y="133"/>
                </a:cubicBezTo>
                <a:cubicBezTo>
                  <a:pt x="9" y="133"/>
                  <a:pt x="9" y="133"/>
                  <a:pt x="9" y="133"/>
                </a:cubicBezTo>
                <a:cubicBezTo>
                  <a:pt x="4" y="133"/>
                  <a:pt x="0" y="129"/>
                  <a:pt x="0" y="124"/>
                </a:cubicBezTo>
                <a:cubicBezTo>
                  <a:pt x="0" y="94"/>
                  <a:pt x="0" y="94"/>
                  <a:pt x="0" y="94"/>
                </a:cubicBezTo>
                <a:cubicBezTo>
                  <a:pt x="0" y="89"/>
                  <a:pt x="4" y="85"/>
                  <a:pt x="9" y="85"/>
                </a:cubicBezTo>
                <a:cubicBezTo>
                  <a:pt x="315" y="85"/>
                  <a:pt x="315" y="85"/>
                  <a:pt x="315" y="85"/>
                </a:cubicBezTo>
                <a:cubicBezTo>
                  <a:pt x="320" y="85"/>
                  <a:pt x="325" y="89"/>
                  <a:pt x="325" y="94"/>
                </a:cubicBezTo>
                <a:close/>
                <a:moveTo>
                  <a:pt x="20" y="119"/>
                </a:moveTo>
                <a:cubicBezTo>
                  <a:pt x="20" y="117"/>
                  <a:pt x="19" y="115"/>
                  <a:pt x="16" y="115"/>
                </a:cubicBezTo>
                <a:cubicBezTo>
                  <a:pt x="14" y="115"/>
                  <a:pt x="12" y="117"/>
                  <a:pt x="12" y="119"/>
                </a:cubicBezTo>
                <a:cubicBezTo>
                  <a:pt x="12" y="121"/>
                  <a:pt x="14" y="123"/>
                  <a:pt x="16" y="123"/>
                </a:cubicBezTo>
                <a:cubicBezTo>
                  <a:pt x="19" y="123"/>
                  <a:pt x="20" y="121"/>
                  <a:pt x="20" y="119"/>
                </a:cubicBezTo>
                <a:close/>
                <a:moveTo>
                  <a:pt x="20" y="109"/>
                </a:moveTo>
                <a:cubicBezTo>
                  <a:pt x="20" y="107"/>
                  <a:pt x="19" y="105"/>
                  <a:pt x="16" y="105"/>
                </a:cubicBezTo>
                <a:cubicBezTo>
                  <a:pt x="14" y="105"/>
                  <a:pt x="12" y="107"/>
                  <a:pt x="12" y="109"/>
                </a:cubicBezTo>
                <a:cubicBezTo>
                  <a:pt x="12" y="111"/>
                  <a:pt x="14" y="113"/>
                  <a:pt x="16" y="113"/>
                </a:cubicBezTo>
                <a:cubicBezTo>
                  <a:pt x="19" y="113"/>
                  <a:pt x="20" y="111"/>
                  <a:pt x="20" y="109"/>
                </a:cubicBezTo>
                <a:close/>
                <a:moveTo>
                  <a:pt x="20" y="99"/>
                </a:moveTo>
                <a:cubicBezTo>
                  <a:pt x="20" y="97"/>
                  <a:pt x="19" y="95"/>
                  <a:pt x="16" y="95"/>
                </a:cubicBezTo>
                <a:cubicBezTo>
                  <a:pt x="14" y="95"/>
                  <a:pt x="12" y="97"/>
                  <a:pt x="12" y="99"/>
                </a:cubicBezTo>
                <a:cubicBezTo>
                  <a:pt x="12" y="101"/>
                  <a:pt x="14" y="103"/>
                  <a:pt x="16" y="103"/>
                </a:cubicBezTo>
                <a:cubicBezTo>
                  <a:pt x="19" y="103"/>
                  <a:pt x="20" y="101"/>
                  <a:pt x="20" y="99"/>
                </a:cubicBezTo>
                <a:close/>
                <a:moveTo>
                  <a:pt x="30" y="119"/>
                </a:moveTo>
                <a:cubicBezTo>
                  <a:pt x="30" y="117"/>
                  <a:pt x="28" y="115"/>
                  <a:pt x="26" y="115"/>
                </a:cubicBezTo>
                <a:cubicBezTo>
                  <a:pt x="24" y="115"/>
                  <a:pt x="22" y="117"/>
                  <a:pt x="22" y="119"/>
                </a:cubicBezTo>
                <a:cubicBezTo>
                  <a:pt x="22" y="121"/>
                  <a:pt x="24" y="123"/>
                  <a:pt x="26" y="123"/>
                </a:cubicBezTo>
                <a:cubicBezTo>
                  <a:pt x="28" y="123"/>
                  <a:pt x="30" y="121"/>
                  <a:pt x="30" y="119"/>
                </a:cubicBezTo>
                <a:close/>
                <a:moveTo>
                  <a:pt x="30" y="109"/>
                </a:moveTo>
                <a:cubicBezTo>
                  <a:pt x="30" y="107"/>
                  <a:pt x="28" y="105"/>
                  <a:pt x="26" y="105"/>
                </a:cubicBezTo>
                <a:cubicBezTo>
                  <a:pt x="24" y="105"/>
                  <a:pt x="22" y="107"/>
                  <a:pt x="22" y="109"/>
                </a:cubicBezTo>
                <a:cubicBezTo>
                  <a:pt x="22" y="111"/>
                  <a:pt x="24" y="113"/>
                  <a:pt x="26" y="113"/>
                </a:cubicBezTo>
                <a:cubicBezTo>
                  <a:pt x="28" y="113"/>
                  <a:pt x="30" y="111"/>
                  <a:pt x="30" y="109"/>
                </a:cubicBezTo>
                <a:close/>
                <a:moveTo>
                  <a:pt x="30" y="99"/>
                </a:moveTo>
                <a:cubicBezTo>
                  <a:pt x="30" y="97"/>
                  <a:pt x="28" y="95"/>
                  <a:pt x="26" y="95"/>
                </a:cubicBezTo>
                <a:cubicBezTo>
                  <a:pt x="24" y="95"/>
                  <a:pt x="22" y="97"/>
                  <a:pt x="22" y="99"/>
                </a:cubicBezTo>
                <a:cubicBezTo>
                  <a:pt x="22" y="101"/>
                  <a:pt x="24" y="103"/>
                  <a:pt x="26" y="103"/>
                </a:cubicBezTo>
                <a:cubicBezTo>
                  <a:pt x="28" y="103"/>
                  <a:pt x="30" y="101"/>
                  <a:pt x="30" y="99"/>
                </a:cubicBezTo>
                <a:close/>
                <a:moveTo>
                  <a:pt x="39" y="119"/>
                </a:moveTo>
                <a:cubicBezTo>
                  <a:pt x="39" y="117"/>
                  <a:pt x="37" y="115"/>
                  <a:pt x="35" y="115"/>
                </a:cubicBezTo>
                <a:cubicBezTo>
                  <a:pt x="33" y="115"/>
                  <a:pt x="31" y="117"/>
                  <a:pt x="31" y="119"/>
                </a:cubicBezTo>
                <a:cubicBezTo>
                  <a:pt x="31" y="121"/>
                  <a:pt x="33" y="123"/>
                  <a:pt x="35" y="123"/>
                </a:cubicBezTo>
                <a:cubicBezTo>
                  <a:pt x="37" y="123"/>
                  <a:pt x="39" y="121"/>
                  <a:pt x="39" y="119"/>
                </a:cubicBezTo>
                <a:close/>
                <a:moveTo>
                  <a:pt x="39" y="109"/>
                </a:moveTo>
                <a:cubicBezTo>
                  <a:pt x="39" y="107"/>
                  <a:pt x="37" y="105"/>
                  <a:pt x="35" y="105"/>
                </a:cubicBezTo>
                <a:cubicBezTo>
                  <a:pt x="33" y="105"/>
                  <a:pt x="31" y="107"/>
                  <a:pt x="31" y="109"/>
                </a:cubicBezTo>
                <a:cubicBezTo>
                  <a:pt x="31" y="111"/>
                  <a:pt x="33" y="113"/>
                  <a:pt x="35" y="113"/>
                </a:cubicBezTo>
                <a:cubicBezTo>
                  <a:pt x="37" y="113"/>
                  <a:pt x="39" y="111"/>
                  <a:pt x="39" y="109"/>
                </a:cubicBezTo>
                <a:close/>
                <a:moveTo>
                  <a:pt x="39" y="99"/>
                </a:moveTo>
                <a:cubicBezTo>
                  <a:pt x="39" y="97"/>
                  <a:pt x="37" y="95"/>
                  <a:pt x="35" y="95"/>
                </a:cubicBezTo>
                <a:cubicBezTo>
                  <a:pt x="33" y="95"/>
                  <a:pt x="31" y="97"/>
                  <a:pt x="31" y="99"/>
                </a:cubicBezTo>
                <a:cubicBezTo>
                  <a:pt x="31" y="101"/>
                  <a:pt x="33" y="103"/>
                  <a:pt x="35" y="103"/>
                </a:cubicBezTo>
                <a:cubicBezTo>
                  <a:pt x="37" y="103"/>
                  <a:pt x="39" y="101"/>
                  <a:pt x="39" y="99"/>
                </a:cubicBezTo>
                <a:close/>
                <a:moveTo>
                  <a:pt x="49" y="119"/>
                </a:moveTo>
                <a:cubicBezTo>
                  <a:pt x="49" y="117"/>
                  <a:pt x="47" y="115"/>
                  <a:pt x="45" y="115"/>
                </a:cubicBezTo>
                <a:cubicBezTo>
                  <a:pt x="42" y="115"/>
                  <a:pt x="41" y="117"/>
                  <a:pt x="41" y="119"/>
                </a:cubicBezTo>
                <a:cubicBezTo>
                  <a:pt x="41" y="121"/>
                  <a:pt x="42" y="123"/>
                  <a:pt x="45" y="123"/>
                </a:cubicBezTo>
                <a:cubicBezTo>
                  <a:pt x="47" y="123"/>
                  <a:pt x="49" y="121"/>
                  <a:pt x="49" y="119"/>
                </a:cubicBezTo>
                <a:close/>
                <a:moveTo>
                  <a:pt x="49" y="109"/>
                </a:moveTo>
                <a:cubicBezTo>
                  <a:pt x="49" y="107"/>
                  <a:pt x="47" y="105"/>
                  <a:pt x="45" y="105"/>
                </a:cubicBezTo>
                <a:cubicBezTo>
                  <a:pt x="42" y="105"/>
                  <a:pt x="41" y="107"/>
                  <a:pt x="41" y="109"/>
                </a:cubicBezTo>
                <a:cubicBezTo>
                  <a:pt x="41" y="111"/>
                  <a:pt x="42" y="113"/>
                  <a:pt x="45" y="113"/>
                </a:cubicBezTo>
                <a:cubicBezTo>
                  <a:pt x="47" y="113"/>
                  <a:pt x="49" y="111"/>
                  <a:pt x="49" y="109"/>
                </a:cubicBezTo>
                <a:close/>
                <a:moveTo>
                  <a:pt x="49" y="99"/>
                </a:moveTo>
                <a:cubicBezTo>
                  <a:pt x="49" y="97"/>
                  <a:pt x="47" y="95"/>
                  <a:pt x="45" y="95"/>
                </a:cubicBezTo>
                <a:cubicBezTo>
                  <a:pt x="42" y="95"/>
                  <a:pt x="41" y="97"/>
                  <a:pt x="41" y="99"/>
                </a:cubicBezTo>
                <a:cubicBezTo>
                  <a:pt x="41" y="101"/>
                  <a:pt x="42" y="103"/>
                  <a:pt x="45" y="103"/>
                </a:cubicBezTo>
                <a:cubicBezTo>
                  <a:pt x="47" y="103"/>
                  <a:pt x="49" y="101"/>
                  <a:pt x="49" y="99"/>
                </a:cubicBezTo>
                <a:close/>
                <a:moveTo>
                  <a:pt x="58" y="119"/>
                </a:moveTo>
                <a:cubicBezTo>
                  <a:pt x="58" y="117"/>
                  <a:pt x="56" y="115"/>
                  <a:pt x="54" y="115"/>
                </a:cubicBezTo>
                <a:cubicBezTo>
                  <a:pt x="52" y="115"/>
                  <a:pt x="50" y="117"/>
                  <a:pt x="50" y="119"/>
                </a:cubicBezTo>
                <a:cubicBezTo>
                  <a:pt x="50" y="121"/>
                  <a:pt x="52" y="123"/>
                  <a:pt x="54" y="123"/>
                </a:cubicBezTo>
                <a:cubicBezTo>
                  <a:pt x="56" y="123"/>
                  <a:pt x="58" y="121"/>
                  <a:pt x="58" y="119"/>
                </a:cubicBezTo>
                <a:close/>
                <a:moveTo>
                  <a:pt x="58" y="109"/>
                </a:moveTo>
                <a:cubicBezTo>
                  <a:pt x="58" y="107"/>
                  <a:pt x="56" y="105"/>
                  <a:pt x="54" y="105"/>
                </a:cubicBezTo>
                <a:cubicBezTo>
                  <a:pt x="52" y="105"/>
                  <a:pt x="50" y="107"/>
                  <a:pt x="50" y="109"/>
                </a:cubicBezTo>
                <a:cubicBezTo>
                  <a:pt x="50" y="111"/>
                  <a:pt x="52" y="113"/>
                  <a:pt x="54" y="113"/>
                </a:cubicBezTo>
                <a:cubicBezTo>
                  <a:pt x="56" y="113"/>
                  <a:pt x="58" y="111"/>
                  <a:pt x="58" y="109"/>
                </a:cubicBezTo>
                <a:close/>
                <a:moveTo>
                  <a:pt x="58" y="99"/>
                </a:moveTo>
                <a:cubicBezTo>
                  <a:pt x="58" y="97"/>
                  <a:pt x="56" y="95"/>
                  <a:pt x="54" y="95"/>
                </a:cubicBezTo>
                <a:cubicBezTo>
                  <a:pt x="52" y="95"/>
                  <a:pt x="50" y="97"/>
                  <a:pt x="50" y="99"/>
                </a:cubicBezTo>
                <a:cubicBezTo>
                  <a:pt x="50" y="101"/>
                  <a:pt x="52" y="103"/>
                  <a:pt x="54" y="103"/>
                </a:cubicBezTo>
                <a:cubicBezTo>
                  <a:pt x="56" y="103"/>
                  <a:pt x="58" y="101"/>
                  <a:pt x="58" y="99"/>
                </a:cubicBezTo>
                <a:close/>
                <a:moveTo>
                  <a:pt x="67" y="119"/>
                </a:moveTo>
                <a:cubicBezTo>
                  <a:pt x="67" y="117"/>
                  <a:pt x="66" y="115"/>
                  <a:pt x="63" y="115"/>
                </a:cubicBezTo>
                <a:cubicBezTo>
                  <a:pt x="61" y="115"/>
                  <a:pt x="59" y="117"/>
                  <a:pt x="59" y="119"/>
                </a:cubicBezTo>
                <a:cubicBezTo>
                  <a:pt x="59" y="121"/>
                  <a:pt x="61" y="123"/>
                  <a:pt x="63" y="123"/>
                </a:cubicBezTo>
                <a:cubicBezTo>
                  <a:pt x="66" y="123"/>
                  <a:pt x="67" y="121"/>
                  <a:pt x="67" y="119"/>
                </a:cubicBezTo>
                <a:close/>
                <a:moveTo>
                  <a:pt x="67" y="109"/>
                </a:moveTo>
                <a:cubicBezTo>
                  <a:pt x="67" y="107"/>
                  <a:pt x="66" y="105"/>
                  <a:pt x="63" y="105"/>
                </a:cubicBezTo>
                <a:cubicBezTo>
                  <a:pt x="61" y="105"/>
                  <a:pt x="59" y="107"/>
                  <a:pt x="59" y="109"/>
                </a:cubicBezTo>
                <a:cubicBezTo>
                  <a:pt x="59" y="111"/>
                  <a:pt x="61" y="113"/>
                  <a:pt x="63" y="113"/>
                </a:cubicBezTo>
                <a:cubicBezTo>
                  <a:pt x="66" y="113"/>
                  <a:pt x="67" y="111"/>
                  <a:pt x="67" y="109"/>
                </a:cubicBezTo>
                <a:close/>
                <a:moveTo>
                  <a:pt x="67" y="99"/>
                </a:moveTo>
                <a:cubicBezTo>
                  <a:pt x="67" y="97"/>
                  <a:pt x="66" y="95"/>
                  <a:pt x="63" y="95"/>
                </a:cubicBezTo>
                <a:cubicBezTo>
                  <a:pt x="61" y="95"/>
                  <a:pt x="59" y="97"/>
                  <a:pt x="59" y="99"/>
                </a:cubicBezTo>
                <a:cubicBezTo>
                  <a:pt x="59" y="101"/>
                  <a:pt x="61" y="103"/>
                  <a:pt x="63" y="103"/>
                </a:cubicBezTo>
                <a:cubicBezTo>
                  <a:pt x="66" y="103"/>
                  <a:pt x="67" y="101"/>
                  <a:pt x="67" y="99"/>
                </a:cubicBezTo>
                <a:close/>
                <a:moveTo>
                  <a:pt x="77" y="119"/>
                </a:moveTo>
                <a:cubicBezTo>
                  <a:pt x="77" y="117"/>
                  <a:pt x="75" y="115"/>
                  <a:pt x="73" y="115"/>
                </a:cubicBezTo>
                <a:cubicBezTo>
                  <a:pt x="71" y="115"/>
                  <a:pt x="69" y="117"/>
                  <a:pt x="69" y="119"/>
                </a:cubicBezTo>
                <a:cubicBezTo>
                  <a:pt x="69" y="121"/>
                  <a:pt x="71" y="123"/>
                  <a:pt x="73" y="123"/>
                </a:cubicBezTo>
                <a:cubicBezTo>
                  <a:pt x="75" y="123"/>
                  <a:pt x="77" y="121"/>
                  <a:pt x="77" y="119"/>
                </a:cubicBezTo>
                <a:close/>
                <a:moveTo>
                  <a:pt x="77" y="109"/>
                </a:moveTo>
                <a:cubicBezTo>
                  <a:pt x="77" y="107"/>
                  <a:pt x="75" y="105"/>
                  <a:pt x="73" y="105"/>
                </a:cubicBezTo>
                <a:cubicBezTo>
                  <a:pt x="71" y="105"/>
                  <a:pt x="69" y="107"/>
                  <a:pt x="69" y="109"/>
                </a:cubicBezTo>
                <a:cubicBezTo>
                  <a:pt x="69" y="111"/>
                  <a:pt x="71" y="113"/>
                  <a:pt x="73" y="113"/>
                </a:cubicBezTo>
                <a:cubicBezTo>
                  <a:pt x="75" y="113"/>
                  <a:pt x="77" y="111"/>
                  <a:pt x="77" y="109"/>
                </a:cubicBezTo>
                <a:close/>
                <a:moveTo>
                  <a:pt x="77" y="99"/>
                </a:moveTo>
                <a:cubicBezTo>
                  <a:pt x="77" y="97"/>
                  <a:pt x="75" y="95"/>
                  <a:pt x="73" y="95"/>
                </a:cubicBezTo>
                <a:cubicBezTo>
                  <a:pt x="71" y="95"/>
                  <a:pt x="69" y="97"/>
                  <a:pt x="69" y="99"/>
                </a:cubicBezTo>
                <a:cubicBezTo>
                  <a:pt x="69" y="101"/>
                  <a:pt x="71" y="103"/>
                  <a:pt x="73" y="103"/>
                </a:cubicBezTo>
                <a:cubicBezTo>
                  <a:pt x="75" y="103"/>
                  <a:pt x="77" y="101"/>
                  <a:pt x="77" y="99"/>
                </a:cubicBezTo>
                <a:close/>
                <a:moveTo>
                  <a:pt x="86" y="119"/>
                </a:moveTo>
                <a:cubicBezTo>
                  <a:pt x="86" y="117"/>
                  <a:pt x="84" y="115"/>
                  <a:pt x="82" y="115"/>
                </a:cubicBezTo>
                <a:cubicBezTo>
                  <a:pt x="80" y="115"/>
                  <a:pt x="78" y="117"/>
                  <a:pt x="78" y="119"/>
                </a:cubicBezTo>
                <a:cubicBezTo>
                  <a:pt x="78" y="121"/>
                  <a:pt x="80" y="123"/>
                  <a:pt x="82" y="123"/>
                </a:cubicBezTo>
                <a:cubicBezTo>
                  <a:pt x="84" y="123"/>
                  <a:pt x="86" y="121"/>
                  <a:pt x="86" y="119"/>
                </a:cubicBezTo>
                <a:close/>
                <a:moveTo>
                  <a:pt x="86" y="109"/>
                </a:moveTo>
                <a:cubicBezTo>
                  <a:pt x="86" y="107"/>
                  <a:pt x="84" y="105"/>
                  <a:pt x="82" y="105"/>
                </a:cubicBezTo>
                <a:cubicBezTo>
                  <a:pt x="80" y="105"/>
                  <a:pt x="78" y="107"/>
                  <a:pt x="78" y="109"/>
                </a:cubicBezTo>
                <a:cubicBezTo>
                  <a:pt x="78" y="111"/>
                  <a:pt x="80" y="113"/>
                  <a:pt x="82" y="113"/>
                </a:cubicBezTo>
                <a:cubicBezTo>
                  <a:pt x="84" y="113"/>
                  <a:pt x="86" y="111"/>
                  <a:pt x="86" y="109"/>
                </a:cubicBezTo>
                <a:close/>
                <a:moveTo>
                  <a:pt x="86" y="99"/>
                </a:moveTo>
                <a:cubicBezTo>
                  <a:pt x="86" y="97"/>
                  <a:pt x="84" y="95"/>
                  <a:pt x="82" y="95"/>
                </a:cubicBezTo>
                <a:cubicBezTo>
                  <a:pt x="80" y="95"/>
                  <a:pt x="78" y="97"/>
                  <a:pt x="78" y="99"/>
                </a:cubicBezTo>
                <a:cubicBezTo>
                  <a:pt x="78" y="101"/>
                  <a:pt x="80" y="103"/>
                  <a:pt x="82" y="103"/>
                </a:cubicBezTo>
                <a:cubicBezTo>
                  <a:pt x="84" y="103"/>
                  <a:pt x="86" y="101"/>
                  <a:pt x="86" y="99"/>
                </a:cubicBezTo>
                <a:close/>
                <a:moveTo>
                  <a:pt x="96" y="119"/>
                </a:moveTo>
                <a:cubicBezTo>
                  <a:pt x="96" y="117"/>
                  <a:pt x="94" y="115"/>
                  <a:pt x="92" y="115"/>
                </a:cubicBezTo>
                <a:cubicBezTo>
                  <a:pt x="89" y="115"/>
                  <a:pt x="88" y="117"/>
                  <a:pt x="88" y="119"/>
                </a:cubicBezTo>
                <a:cubicBezTo>
                  <a:pt x="88" y="121"/>
                  <a:pt x="89" y="123"/>
                  <a:pt x="92" y="123"/>
                </a:cubicBezTo>
                <a:cubicBezTo>
                  <a:pt x="94" y="123"/>
                  <a:pt x="96" y="121"/>
                  <a:pt x="96" y="119"/>
                </a:cubicBezTo>
                <a:close/>
                <a:moveTo>
                  <a:pt x="96" y="109"/>
                </a:moveTo>
                <a:cubicBezTo>
                  <a:pt x="96" y="107"/>
                  <a:pt x="94" y="105"/>
                  <a:pt x="92" y="105"/>
                </a:cubicBezTo>
                <a:cubicBezTo>
                  <a:pt x="89" y="105"/>
                  <a:pt x="88" y="107"/>
                  <a:pt x="88" y="109"/>
                </a:cubicBezTo>
                <a:cubicBezTo>
                  <a:pt x="88" y="111"/>
                  <a:pt x="89" y="113"/>
                  <a:pt x="92" y="113"/>
                </a:cubicBezTo>
                <a:cubicBezTo>
                  <a:pt x="94" y="113"/>
                  <a:pt x="96" y="111"/>
                  <a:pt x="96" y="109"/>
                </a:cubicBezTo>
                <a:close/>
                <a:moveTo>
                  <a:pt x="96" y="99"/>
                </a:moveTo>
                <a:cubicBezTo>
                  <a:pt x="96" y="97"/>
                  <a:pt x="94" y="95"/>
                  <a:pt x="92" y="95"/>
                </a:cubicBezTo>
                <a:cubicBezTo>
                  <a:pt x="89" y="95"/>
                  <a:pt x="88" y="97"/>
                  <a:pt x="88" y="99"/>
                </a:cubicBezTo>
                <a:cubicBezTo>
                  <a:pt x="88" y="101"/>
                  <a:pt x="89" y="103"/>
                  <a:pt x="92" y="103"/>
                </a:cubicBezTo>
                <a:cubicBezTo>
                  <a:pt x="94" y="103"/>
                  <a:pt x="96" y="101"/>
                  <a:pt x="96" y="99"/>
                </a:cubicBezTo>
                <a:close/>
                <a:moveTo>
                  <a:pt x="105" y="119"/>
                </a:moveTo>
                <a:cubicBezTo>
                  <a:pt x="105" y="117"/>
                  <a:pt x="103" y="115"/>
                  <a:pt x="101" y="115"/>
                </a:cubicBezTo>
                <a:cubicBezTo>
                  <a:pt x="99" y="115"/>
                  <a:pt x="97" y="117"/>
                  <a:pt x="97" y="119"/>
                </a:cubicBezTo>
                <a:cubicBezTo>
                  <a:pt x="97" y="121"/>
                  <a:pt x="99" y="123"/>
                  <a:pt x="101" y="123"/>
                </a:cubicBezTo>
                <a:cubicBezTo>
                  <a:pt x="103" y="123"/>
                  <a:pt x="105" y="121"/>
                  <a:pt x="105" y="119"/>
                </a:cubicBezTo>
                <a:close/>
                <a:moveTo>
                  <a:pt x="105" y="109"/>
                </a:moveTo>
                <a:cubicBezTo>
                  <a:pt x="105" y="107"/>
                  <a:pt x="103" y="105"/>
                  <a:pt x="101" y="105"/>
                </a:cubicBezTo>
                <a:cubicBezTo>
                  <a:pt x="99" y="105"/>
                  <a:pt x="97" y="107"/>
                  <a:pt x="97" y="109"/>
                </a:cubicBezTo>
                <a:cubicBezTo>
                  <a:pt x="97" y="111"/>
                  <a:pt x="99" y="113"/>
                  <a:pt x="101" y="113"/>
                </a:cubicBezTo>
                <a:cubicBezTo>
                  <a:pt x="103" y="113"/>
                  <a:pt x="105" y="111"/>
                  <a:pt x="105" y="109"/>
                </a:cubicBezTo>
                <a:close/>
                <a:moveTo>
                  <a:pt x="105" y="99"/>
                </a:moveTo>
                <a:cubicBezTo>
                  <a:pt x="105" y="97"/>
                  <a:pt x="103" y="95"/>
                  <a:pt x="101" y="95"/>
                </a:cubicBezTo>
                <a:cubicBezTo>
                  <a:pt x="99" y="95"/>
                  <a:pt x="97" y="97"/>
                  <a:pt x="97" y="99"/>
                </a:cubicBezTo>
                <a:cubicBezTo>
                  <a:pt x="97" y="101"/>
                  <a:pt x="99" y="103"/>
                  <a:pt x="101" y="103"/>
                </a:cubicBezTo>
                <a:cubicBezTo>
                  <a:pt x="103" y="103"/>
                  <a:pt x="105" y="101"/>
                  <a:pt x="105" y="99"/>
                </a:cubicBezTo>
                <a:close/>
                <a:moveTo>
                  <a:pt x="115" y="119"/>
                </a:moveTo>
                <a:cubicBezTo>
                  <a:pt x="115" y="117"/>
                  <a:pt x="113" y="115"/>
                  <a:pt x="111" y="115"/>
                </a:cubicBezTo>
                <a:cubicBezTo>
                  <a:pt x="108" y="115"/>
                  <a:pt x="107" y="117"/>
                  <a:pt x="107" y="119"/>
                </a:cubicBezTo>
                <a:cubicBezTo>
                  <a:pt x="107" y="121"/>
                  <a:pt x="108" y="123"/>
                  <a:pt x="111" y="123"/>
                </a:cubicBezTo>
                <a:cubicBezTo>
                  <a:pt x="113" y="123"/>
                  <a:pt x="115" y="121"/>
                  <a:pt x="115" y="119"/>
                </a:cubicBezTo>
                <a:close/>
                <a:moveTo>
                  <a:pt x="115" y="109"/>
                </a:moveTo>
                <a:cubicBezTo>
                  <a:pt x="115" y="107"/>
                  <a:pt x="113" y="105"/>
                  <a:pt x="111" y="105"/>
                </a:cubicBezTo>
                <a:cubicBezTo>
                  <a:pt x="108" y="105"/>
                  <a:pt x="107" y="107"/>
                  <a:pt x="107" y="109"/>
                </a:cubicBezTo>
                <a:cubicBezTo>
                  <a:pt x="107" y="111"/>
                  <a:pt x="108" y="113"/>
                  <a:pt x="111" y="113"/>
                </a:cubicBezTo>
                <a:cubicBezTo>
                  <a:pt x="113" y="113"/>
                  <a:pt x="115" y="111"/>
                  <a:pt x="115" y="109"/>
                </a:cubicBezTo>
                <a:close/>
                <a:moveTo>
                  <a:pt x="115" y="99"/>
                </a:moveTo>
                <a:cubicBezTo>
                  <a:pt x="115" y="97"/>
                  <a:pt x="113" y="95"/>
                  <a:pt x="111" y="95"/>
                </a:cubicBezTo>
                <a:cubicBezTo>
                  <a:pt x="108" y="95"/>
                  <a:pt x="107" y="97"/>
                  <a:pt x="107" y="99"/>
                </a:cubicBezTo>
                <a:cubicBezTo>
                  <a:pt x="107" y="101"/>
                  <a:pt x="108" y="103"/>
                  <a:pt x="111" y="103"/>
                </a:cubicBezTo>
                <a:cubicBezTo>
                  <a:pt x="113" y="103"/>
                  <a:pt x="115" y="101"/>
                  <a:pt x="115" y="99"/>
                </a:cubicBezTo>
                <a:close/>
                <a:moveTo>
                  <a:pt x="124" y="119"/>
                </a:moveTo>
                <a:cubicBezTo>
                  <a:pt x="124" y="117"/>
                  <a:pt x="122" y="115"/>
                  <a:pt x="120" y="115"/>
                </a:cubicBezTo>
                <a:cubicBezTo>
                  <a:pt x="118" y="115"/>
                  <a:pt x="116" y="117"/>
                  <a:pt x="116" y="119"/>
                </a:cubicBezTo>
                <a:cubicBezTo>
                  <a:pt x="116" y="121"/>
                  <a:pt x="118" y="123"/>
                  <a:pt x="120" y="123"/>
                </a:cubicBezTo>
                <a:cubicBezTo>
                  <a:pt x="122" y="123"/>
                  <a:pt x="124" y="121"/>
                  <a:pt x="124" y="119"/>
                </a:cubicBezTo>
                <a:close/>
                <a:moveTo>
                  <a:pt x="124" y="109"/>
                </a:moveTo>
                <a:cubicBezTo>
                  <a:pt x="124" y="107"/>
                  <a:pt x="122" y="105"/>
                  <a:pt x="120" y="105"/>
                </a:cubicBezTo>
                <a:cubicBezTo>
                  <a:pt x="118" y="105"/>
                  <a:pt x="116" y="107"/>
                  <a:pt x="116" y="109"/>
                </a:cubicBezTo>
                <a:cubicBezTo>
                  <a:pt x="116" y="111"/>
                  <a:pt x="118" y="113"/>
                  <a:pt x="120" y="113"/>
                </a:cubicBezTo>
                <a:cubicBezTo>
                  <a:pt x="122" y="113"/>
                  <a:pt x="124" y="111"/>
                  <a:pt x="124" y="109"/>
                </a:cubicBezTo>
                <a:close/>
                <a:moveTo>
                  <a:pt x="124" y="99"/>
                </a:moveTo>
                <a:cubicBezTo>
                  <a:pt x="124" y="97"/>
                  <a:pt x="122" y="95"/>
                  <a:pt x="120" y="95"/>
                </a:cubicBezTo>
                <a:cubicBezTo>
                  <a:pt x="118" y="95"/>
                  <a:pt x="116" y="97"/>
                  <a:pt x="116" y="99"/>
                </a:cubicBezTo>
                <a:cubicBezTo>
                  <a:pt x="116" y="101"/>
                  <a:pt x="118" y="103"/>
                  <a:pt x="120" y="103"/>
                </a:cubicBezTo>
                <a:cubicBezTo>
                  <a:pt x="122" y="103"/>
                  <a:pt x="124" y="101"/>
                  <a:pt x="124" y="99"/>
                </a:cubicBezTo>
                <a:close/>
                <a:moveTo>
                  <a:pt x="133" y="119"/>
                </a:moveTo>
                <a:cubicBezTo>
                  <a:pt x="133" y="117"/>
                  <a:pt x="132" y="115"/>
                  <a:pt x="129" y="115"/>
                </a:cubicBezTo>
                <a:cubicBezTo>
                  <a:pt x="127" y="115"/>
                  <a:pt x="125" y="117"/>
                  <a:pt x="125" y="119"/>
                </a:cubicBezTo>
                <a:cubicBezTo>
                  <a:pt x="125" y="121"/>
                  <a:pt x="127" y="123"/>
                  <a:pt x="129" y="123"/>
                </a:cubicBezTo>
                <a:cubicBezTo>
                  <a:pt x="132" y="123"/>
                  <a:pt x="133" y="121"/>
                  <a:pt x="133" y="119"/>
                </a:cubicBezTo>
                <a:close/>
                <a:moveTo>
                  <a:pt x="133" y="109"/>
                </a:moveTo>
                <a:cubicBezTo>
                  <a:pt x="133" y="107"/>
                  <a:pt x="132" y="105"/>
                  <a:pt x="129" y="105"/>
                </a:cubicBezTo>
                <a:cubicBezTo>
                  <a:pt x="127" y="105"/>
                  <a:pt x="125" y="107"/>
                  <a:pt x="125" y="109"/>
                </a:cubicBezTo>
                <a:cubicBezTo>
                  <a:pt x="125" y="111"/>
                  <a:pt x="127" y="113"/>
                  <a:pt x="129" y="113"/>
                </a:cubicBezTo>
                <a:cubicBezTo>
                  <a:pt x="132" y="113"/>
                  <a:pt x="133" y="111"/>
                  <a:pt x="133" y="109"/>
                </a:cubicBezTo>
                <a:close/>
                <a:moveTo>
                  <a:pt x="133" y="99"/>
                </a:moveTo>
                <a:cubicBezTo>
                  <a:pt x="133" y="97"/>
                  <a:pt x="132" y="95"/>
                  <a:pt x="129" y="95"/>
                </a:cubicBezTo>
                <a:cubicBezTo>
                  <a:pt x="127" y="95"/>
                  <a:pt x="125" y="97"/>
                  <a:pt x="125" y="99"/>
                </a:cubicBezTo>
                <a:cubicBezTo>
                  <a:pt x="125" y="101"/>
                  <a:pt x="127" y="103"/>
                  <a:pt x="129" y="103"/>
                </a:cubicBezTo>
                <a:cubicBezTo>
                  <a:pt x="132" y="103"/>
                  <a:pt x="133" y="101"/>
                  <a:pt x="133" y="99"/>
                </a:cubicBezTo>
                <a:close/>
                <a:moveTo>
                  <a:pt x="143" y="119"/>
                </a:moveTo>
                <a:cubicBezTo>
                  <a:pt x="143" y="117"/>
                  <a:pt x="141" y="115"/>
                  <a:pt x="139" y="115"/>
                </a:cubicBezTo>
                <a:cubicBezTo>
                  <a:pt x="137" y="115"/>
                  <a:pt x="135" y="117"/>
                  <a:pt x="135" y="119"/>
                </a:cubicBezTo>
                <a:cubicBezTo>
                  <a:pt x="135" y="121"/>
                  <a:pt x="137" y="123"/>
                  <a:pt x="139" y="123"/>
                </a:cubicBezTo>
                <a:cubicBezTo>
                  <a:pt x="141" y="123"/>
                  <a:pt x="143" y="121"/>
                  <a:pt x="143" y="119"/>
                </a:cubicBezTo>
                <a:close/>
                <a:moveTo>
                  <a:pt x="143" y="109"/>
                </a:moveTo>
                <a:cubicBezTo>
                  <a:pt x="143" y="107"/>
                  <a:pt x="141" y="105"/>
                  <a:pt x="139" y="105"/>
                </a:cubicBezTo>
                <a:cubicBezTo>
                  <a:pt x="137" y="105"/>
                  <a:pt x="135" y="107"/>
                  <a:pt x="135" y="109"/>
                </a:cubicBezTo>
                <a:cubicBezTo>
                  <a:pt x="135" y="111"/>
                  <a:pt x="137" y="113"/>
                  <a:pt x="139" y="113"/>
                </a:cubicBezTo>
                <a:cubicBezTo>
                  <a:pt x="141" y="113"/>
                  <a:pt x="143" y="111"/>
                  <a:pt x="143" y="109"/>
                </a:cubicBezTo>
                <a:close/>
                <a:moveTo>
                  <a:pt x="143" y="99"/>
                </a:moveTo>
                <a:cubicBezTo>
                  <a:pt x="143" y="97"/>
                  <a:pt x="141" y="95"/>
                  <a:pt x="139" y="95"/>
                </a:cubicBezTo>
                <a:cubicBezTo>
                  <a:pt x="137" y="95"/>
                  <a:pt x="135" y="97"/>
                  <a:pt x="135" y="99"/>
                </a:cubicBezTo>
                <a:cubicBezTo>
                  <a:pt x="135" y="101"/>
                  <a:pt x="137" y="103"/>
                  <a:pt x="139" y="103"/>
                </a:cubicBezTo>
                <a:cubicBezTo>
                  <a:pt x="141" y="103"/>
                  <a:pt x="143" y="101"/>
                  <a:pt x="143" y="99"/>
                </a:cubicBezTo>
                <a:close/>
                <a:moveTo>
                  <a:pt x="313" y="109"/>
                </a:moveTo>
                <a:cubicBezTo>
                  <a:pt x="313" y="102"/>
                  <a:pt x="307" y="95"/>
                  <a:pt x="300" y="95"/>
                </a:cubicBezTo>
                <a:cubicBezTo>
                  <a:pt x="300" y="95"/>
                  <a:pt x="300" y="95"/>
                  <a:pt x="146" y="95"/>
                </a:cubicBezTo>
                <a:cubicBezTo>
                  <a:pt x="146" y="95"/>
                  <a:pt x="146" y="95"/>
                  <a:pt x="146" y="123"/>
                </a:cubicBezTo>
                <a:cubicBezTo>
                  <a:pt x="146" y="123"/>
                  <a:pt x="146" y="123"/>
                  <a:pt x="300" y="123"/>
                </a:cubicBezTo>
                <a:cubicBezTo>
                  <a:pt x="307" y="123"/>
                  <a:pt x="313" y="116"/>
                  <a:pt x="313" y="109"/>
                </a:cubicBezTo>
                <a:close/>
                <a:moveTo>
                  <a:pt x="299" y="101"/>
                </a:moveTo>
                <a:cubicBezTo>
                  <a:pt x="294" y="101"/>
                  <a:pt x="291" y="105"/>
                  <a:pt x="291" y="109"/>
                </a:cubicBezTo>
                <a:cubicBezTo>
                  <a:pt x="291" y="113"/>
                  <a:pt x="294" y="117"/>
                  <a:pt x="299" y="117"/>
                </a:cubicBezTo>
                <a:cubicBezTo>
                  <a:pt x="303" y="117"/>
                  <a:pt x="307" y="113"/>
                  <a:pt x="307" y="109"/>
                </a:cubicBezTo>
                <a:cubicBezTo>
                  <a:pt x="307" y="105"/>
                  <a:pt x="303" y="101"/>
                  <a:pt x="299" y="101"/>
                </a:cubicBezTo>
                <a:close/>
                <a:moveTo>
                  <a:pt x="325" y="146"/>
                </a:moveTo>
                <a:cubicBezTo>
                  <a:pt x="325" y="175"/>
                  <a:pt x="325" y="175"/>
                  <a:pt x="325" y="175"/>
                </a:cubicBezTo>
                <a:cubicBezTo>
                  <a:pt x="325" y="180"/>
                  <a:pt x="320" y="185"/>
                  <a:pt x="315" y="185"/>
                </a:cubicBezTo>
                <a:cubicBezTo>
                  <a:pt x="9" y="185"/>
                  <a:pt x="9" y="185"/>
                  <a:pt x="9" y="185"/>
                </a:cubicBezTo>
                <a:cubicBezTo>
                  <a:pt x="4" y="185"/>
                  <a:pt x="0" y="180"/>
                  <a:pt x="0" y="175"/>
                </a:cubicBezTo>
                <a:cubicBezTo>
                  <a:pt x="0" y="146"/>
                  <a:pt x="0" y="146"/>
                  <a:pt x="0" y="146"/>
                </a:cubicBezTo>
                <a:cubicBezTo>
                  <a:pt x="0" y="141"/>
                  <a:pt x="4" y="137"/>
                  <a:pt x="9" y="137"/>
                </a:cubicBezTo>
                <a:cubicBezTo>
                  <a:pt x="315" y="137"/>
                  <a:pt x="315" y="137"/>
                  <a:pt x="315" y="137"/>
                </a:cubicBezTo>
                <a:cubicBezTo>
                  <a:pt x="320" y="137"/>
                  <a:pt x="325" y="141"/>
                  <a:pt x="325" y="146"/>
                </a:cubicBezTo>
                <a:close/>
                <a:moveTo>
                  <a:pt x="20" y="171"/>
                </a:moveTo>
                <a:cubicBezTo>
                  <a:pt x="20" y="168"/>
                  <a:pt x="19" y="167"/>
                  <a:pt x="16" y="167"/>
                </a:cubicBezTo>
                <a:cubicBezTo>
                  <a:pt x="14" y="167"/>
                  <a:pt x="12" y="168"/>
                  <a:pt x="12" y="171"/>
                </a:cubicBezTo>
                <a:cubicBezTo>
                  <a:pt x="12" y="173"/>
                  <a:pt x="14" y="175"/>
                  <a:pt x="16" y="175"/>
                </a:cubicBezTo>
                <a:cubicBezTo>
                  <a:pt x="19" y="175"/>
                  <a:pt x="20" y="173"/>
                  <a:pt x="20" y="171"/>
                </a:cubicBezTo>
                <a:close/>
                <a:moveTo>
                  <a:pt x="20" y="161"/>
                </a:moveTo>
                <a:cubicBezTo>
                  <a:pt x="20" y="159"/>
                  <a:pt x="19" y="157"/>
                  <a:pt x="16" y="157"/>
                </a:cubicBezTo>
                <a:cubicBezTo>
                  <a:pt x="14" y="157"/>
                  <a:pt x="12" y="159"/>
                  <a:pt x="12" y="161"/>
                </a:cubicBezTo>
                <a:cubicBezTo>
                  <a:pt x="12" y="163"/>
                  <a:pt x="14" y="165"/>
                  <a:pt x="16" y="165"/>
                </a:cubicBezTo>
                <a:cubicBezTo>
                  <a:pt x="19" y="165"/>
                  <a:pt x="20" y="163"/>
                  <a:pt x="20" y="161"/>
                </a:cubicBezTo>
                <a:close/>
                <a:moveTo>
                  <a:pt x="20" y="151"/>
                </a:moveTo>
                <a:cubicBezTo>
                  <a:pt x="20" y="149"/>
                  <a:pt x="19" y="147"/>
                  <a:pt x="16" y="147"/>
                </a:cubicBezTo>
                <a:cubicBezTo>
                  <a:pt x="14" y="147"/>
                  <a:pt x="12" y="149"/>
                  <a:pt x="12" y="151"/>
                </a:cubicBezTo>
                <a:cubicBezTo>
                  <a:pt x="12" y="153"/>
                  <a:pt x="14" y="155"/>
                  <a:pt x="16" y="155"/>
                </a:cubicBezTo>
                <a:cubicBezTo>
                  <a:pt x="19" y="155"/>
                  <a:pt x="20" y="153"/>
                  <a:pt x="20" y="151"/>
                </a:cubicBezTo>
                <a:close/>
                <a:moveTo>
                  <a:pt x="30" y="171"/>
                </a:moveTo>
                <a:cubicBezTo>
                  <a:pt x="30" y="168"/>
                  <a:pt x="28" y="167"/>
                  <a:pt x="26" y="167"/>
                </a:cubicBezTo>
                <a:cubicBezTo>
                  <a:pt x="24" y="167"/>
                  <a:pt x="22" y="168"/>
                  <a:pt x="22" y="171"/>
                </a:cubicBezTo>
                <a:cubicBezTo>
                  <a:pt x="22" y="173"/>
                  <a:pt x="24" y="175"/>
                  <a:pt x="26" y="175"/>
                </a:cubicBezTo>
                <a:cubicBezTo>
                  <a:pt x="28" y="175"/>
                  <a:pt x="30" y="173"/>
                  <a:pt x="30" y="171"/>
                </a:cubicBezTo>
                <a:close/>
                <a:moveTo>
                  <a:pt x="30" y="161"/>
                </a:moveTo>
                <a:cubicBezTo>
                  <a:pt x="30" y="159"/>
                  <a:pt x="28" y="157"/>
                  <a:pt x="26" y="157"/>
                </a:cubicBezTo>
                <a:cubicBezTo>
                  <a:pt x="24" y="157"/>
                  <a:pt x="22" y="159"/>
                  <a:pt x="22" y="161"/>
                </a:cubicBezTo>
                <a:cubicBezTo>
                  <a:pt x="22" y="163"/>
                  <a:pt x="24" y="165"/>
                  <a:pt x="26" y="165"/>
                </a:cubicBezTo>
                <a:cubicBezTo>
                  <a:pt x="28" y="165"/>
                  <a:pt x="30" y="163"/>
                  <a:pt x="30" y="161"/>
                </a:cubicBezTo>
                <a:close/>
                <a:moveTo>
                  <a:pt x="30" y="151"/>
                </a:moveTo>
                <a:cubicBezTo>
                  <a:pt x="30" y="149"/>
                  <a:pt x="28" y="147"/>
                  <a:pt x="26" y="147"/>
                </a:cubicBezTo>
                <a:cubicBezTo>
                  <a:pt x="24" y="147"/>
                  <a:pt x="22" y="149"/>
                  <a:pt x="22" y="151"/>
                </a:cubicBezTo>
                <a:cubicBezTo>
                  <a:pt x="22" y="153"/>
                  <a:pt x="24" y="155"/>
                  <a:pt x="26" y="155"/>
                </a:cubicBezTo>
                <a:cubicBezTo>
                  <a:pt x="28" y="155"/>
                  <a:pt x="30" y="153"/>
                  <a:pt x="30" y="151"/>
                </a:cubicBezTo>
                <a:close/>
                <a:moveTo>
                  <a:pt x="39" y="171"/>
                </a:moveTo>
                <a:cubicBezTo>
                  <a:pt x="39" y="168"/>
                  <a:pt x="37" y="167"/>
                  <a:pt x="35" y="167"/>
                </a:cubicBezTo>
                <a:cubicBezTo>
                  <a:pt x="33" y="167"/>
                  <a:pt x="31" y="168"/>
                  <a:pt x="31" y="171"/>
                </a:cubicBezTo>
                <a:cubicBezTo>
                  <a:pt x="31" y="173"/>
                  <a:pt x="33" y="175"/>
                  <a:pt x="35" y="175"/>
                </a:cubicBezTo>
                <a:cubicBezTo>
                  <a:pt x="37" y="175"/>
                  <a:pt x="39" y="173"/>
                  <a:pt x="39" y="171"/>
                </a:cubicBezTo>
                <a:close/>
                <a:moveTo>
                  <a:pt x="39" y="161"/>
                </a:moveTo>
                <a:cubicBezTo>
                  <a:pt x="39" y="159"/>
                  <a:pt x="37" y="157"/>
                  <a:pt x="35" y="157"/>
                </a:cubicBezTo>
                <a:cubicBezTo>
                  <a:pt x="33" y="157"/>
                  <a:pt x="31" y="159"/>
                  <a:pt x="31" y="161"/>
                </a:cubicBezTo>
                <a:cubicBezTo>
                  <a:pt x="31" y="163"/>
                  <a:pt x="33" y="165"/>
                  <a:pt x="35" y="165"/>
                </a:cubicBezTo>
                <a:cubicBezTo>
                  <a:pt x="37" y="165"/>
                  <a:pt x="39" y="163"/>
                  <a:pt x="39" y="161"/>
                </a:cubicBezTo>
                <a:close/>
                <a:moveTo>
                  <a:pt x="39" y="151"/>
                </a:moveTo>
                <a:cubicBezTo>
                  <a:pt x="39" y="149"/>
                  <a:pt x="37" y="147"/>
                  <a:pt x="35" y="147"/>
                </a:cubicBezTo>
                <a:cubicBezTo>
                  <a:pt x="33" y="147"/>
                  <a:pt x="31" y="149"/>
                  <a:pt x="31" y="151"/>
                </a:cubicBezTo>
                <a:cubicBezTo>
                  <a:pt x="31" y="153"/>
                  <a:pt x="33" y="155"/>
                  <a:pt x="35" y="155"/>
                </a:cubicBezTo>
                <a:cubicBezTo>
                  <a:pt x="37" y="155"/>
                  <a:pt x="39" y="153"/>
                  <a:pt x="39" y="151"/>
                </a:cubicBezTo>
                <a:close/>
                <a:moveTo>
                  <a:pt x="49" y="171"/>
                </a:moveTo>
                <a:cubicBezTo>
                  <a:pt x="49" y="168"/>
                  <a:pt x="47" y="167"/>
                  <a:pt x="45" y="167"/>
                </a:cubicBezTo>
                <a:cubicBezTo>
                  <a:pt x="42" y="167"/>
                  <a:pt x="41" y="168"/>
                  <a:pt x="41" y="171"/>
                </a:cubicBezTo>
                <a:cubicBezTo>
                  <a:pt x="41" y="173"/>
                  <a:pt x="42" y="175"/>
                  <a:pt x="45" y="175"/>
                </a:cubicBezTo>
                <a:cubicBezTo>
                  <a:pt x="47" y="175"/>
                  <a:pt x="49" y="173"/>
                  <a:pt x="49" y="171"/>
                </a:cubicBezTo>
                <a:close/>
                <a:moveTo>
                  <a:pt x="49" y="161"/>
                </a:moveTo>
                <a:cubicBezTo>
                  <a:pt x="49" y="159"/>
                  <a:pt x="47" y="157"/>
                  <a:pt x="45" y="157"/>
                </a:cubicBezTo>
                <a:cubicBezTo>
                  <a:pt x="42" y="157"/>
                  <a:pt x="41" y="159"/>
                  <a:pt x="41" y="161"/>
                </a:cubicBezTo>
                <a:cubicBezTo>
                  <a:pt x="41" y="163"/>
                  <a:pt x="42" y="165"/>
                  <a:pt x="45" y="165"/>
                </a:cubicBezTo>
                <a:cubicBezTo>
                  <a:pt x="47" y="165"/>
                  <a:pt x="49" y="163"/>
                  <a:pt x="49" y="161"/>
                </a:cubicBezTo>
                <a:close/>
                <a:moveTo>
                  <a:pt x="49" y="151"/>
                </a:moveTo>
                <a:cubicBezTo>
                  <a:pt x="49" y="149"/>
                  <a:pt x="47" y="147"/>
                  <a:pt x="45" y="147"/>
                </a:cubicBezTo>
                <a:cubicBezTo>
                  <a:pt x="42" y="147"/>
                  <a:pt x="41" y="149"/>
                  <a:pt x="41" y="151"/>
                </a:cubicBezTo>
                <a:cubicBezTo>
                  <a:pt x="41" y="153"/>
                  <a:pt x="42" y="155"/>
                  <a:pt x="45" y="155"/>
                </a:cubicBezTo>
                <a:cubicBezTo>
                  <a:pt x="47" y="155"/>
                  <a:pt x="49" y="153"/>
                  <a:pt x="49" y="151"/>
                </a:cubicBezTo>
                <a:close/>
                <a:moveTo>
                  <a:pt x="58" y="171"/>
                </a:moveTo>
                <a:cubicBezTo>
                  <a:pt x="58" y="168"/>
                  <a:pt x="56" y="167"/>
                  <a:pt x="54" y="167"/>
                </a:cubicBezTo>
                <a:cubicBezTo>
                  <a:pt x="52" y="167"/>
                  <a:pt x="50" y="168"/>
                  <a:pt x="50" y="171"/>
                </a:cubicBezTo>
                <a:cubicBezTo>
                  <a:pt x="50" y="173"/>
                  <a:pt x="52" y="175"/>
                  <a:pt x="54" y="175"/>
                </a:cubicBezTo>
                <a:cubicBezTo>
                  <a:pt x="56" y="175"/>
                  <a:pt x="58" y="173"/>
                  <a:pt x="58" y="171"/>
                </a:cubicBezTo>
                <a:close/>
                <a:moveTo>
                  <a:pt x="58" y="161"/>
                </a:moveTo>
                <a:cubicBezTo>
                  <a:pt x="58" y="159"/>
                  <a:pt x="56" y="157"/>
                  <a:pt x="54" y="157"/>
                </a:cubicBezTo>
                <a:cubicBezTo>
                  <a:pt x="52" y="157"/>
                  <a:pt x="50" y="159"/>
                  <a:pt x="50" y="161"/>
                </a:cubicBezTo>
                <a:cubicBezTo>
                  <a:pt x="50" y="163"/>
                  <a:pt x="52" y="165"/>
                  <a:pt x="54" y="165"/>
                </a:cubicBezTo>
                <a:cubicBezTo>
                  <a:pt x="56" y="165"/>
                  <a:pt x="58" y="163"/>
                  <a:pt x="58" y="161"/>
                </a:cubicBezTo>
                <a:close/>
                <a:moveTo>
                  <a:pt x="58" y="151"/>
                </a:moveTo>
                <a:cubicBezTo>
                  <a:pt x="58" y="149"/>
                  <a:pt x="56" y="147"/>
                  <a:pt x="54" y="147"/>
                </a:cubicBezTo>
                <a:cubicBezTo>
                  <a:pt x="52" y="147"/>
                  <a:pt x="50" y="149"/>
                  <a:pt x="50" y="151"/>
                </a:cubicBezTo>
                <a:cubicBezTo>
                  <a:pt x="50" y="153"/>
                  <a:pt x="52" y="155"/>
                  <a:pt x="54" y="155"/>
                </a:cubicBezTo>
                <a:cubicBezTo>
                  <a:pt x="56" y="155"/>
                  <a:pt x="58" y="153"/>
                  <a:pt x="58" y="151"/>
                </a:cubicBezTo>
                <a:close/>
                <a:moveTo>
                  <a:pt x="67" y="171"/>
                </a:moveTo>
                <a:cubicBezTo>
                  <a:pt x="67" y="168"/>
                  <a:pt x="66" y="167"/>
                  <a:pt x="63" y="167"/>
                </a:cubicBezTo>
                <a:cubicBezTo>
                  <a:pt x="61" y="167"/>
                  <a:pt x="59" y="168"/>
                  <a:pt x="59" y="171"/>
                </a:cubicBezTo>
                <a:cubicBezTo>
                  <a:pt x="59" y="173"/>
                  <a:pt x="61" y="175"/>
                  <a:pt x="63" y="175"/>
                </a:cubicBezTo>
                <a:cubicBezTo>
                  <a:pt x="66" y="175"/>
                  <a:pt x="67" y="173"/>
                  <a:pt x="67" y="171"/>
                </a:cubicBezTo>
                <a:close/>
                <a:moveTo>
                  <a:pt x="67" y="161"/>
                </a:moveTo>
                <a:cubicBezTo>
                  <a:pt x="67" y="159"/>
                  <a:pt x="66" y="157"/>
                  <a:pt x="63" y="157"/>
                </a:cubicBezTo>
                <a:cubicBezTo>
                  <a:pt x="61" y="157"/>
                  <a:pt x="59" y="159"/>
                  <a:pt x="59" y="161"/>
                </a:cubicBezTo>
                <a:cubicBezTo>
                  <a:pt x="59" y="163"/>
                  <a:pt x="61" y="165"/>
                  <a:pt x="63" y="165"/>
                </a:cubicBezTo>
                <a:cubicBezTo>
                  <a:pt x="66" y="165"/>
                  <a:pt x="67" y="163"/>
                  <a:pt x="67" y="161"/>
                </a:cubicBezTo>
                <a:close/>
                <a:moveTo>
                  <a:pt x="67" y="151"/>
                </a:moveTo>
                <a:cubicBezTo>
                  <a:pt x="67" y="149"/>
                  <a:pt x="66" y="147"/>
                  <a:pt x="63" y="147"/>
                </a:cubicBezTo>
                <a:cubicBezTo>
                  <a:pt x="61" y="147"/>
                  <a:pt x="59" y="149"/>
                  <a:pt x="59" y="151"/>
                </a:cubicBezTo>
                <a:cubicBezTo>
                  <a:pt x="59" y="153"/>
                  <a:pt x="61" y="155"/>
                  <a:pt x="63" y="155"/>
                </a:cubicBezTo>
                <a:cubicBezTo>
                  <a:pt x="66" y="155"/>
                  <a:pt x="67" y="153"/>
                  <a:pt x="67" y="151"/>
                </a:cubicBezTo>
                <a:close/>
                <a:moveTo>
                  <a:pt x="77" y="171"/>
                </a:moveTo>
                <a:cubicBezTo>
                  <a:pt x="77" y="168"/>
                  <a:pt x="75" y="167"/>
                  <a:pt x="73" y="167"/>
                </a:cubicBezTo>
                <a:cubicBezTo>
                  <a:pt x="71" y="167"/>
                  <a:pt x="69" y="168"/>
                  <a:pt x="69" y="171"/>
                </a:cubicBezTo>
                <a:cubicBezTo>
                  <a:pt x="69" y="173"/>
                  <a:pt x="71" y="175"/>
                  <a:pt x="73" y="175"/>
                </a:cubicBezTo>
                <a:cubicBezTo>
                  <a:pt x="75" y="175"/>
                  <a:pt x="77" y="173"/>
                  <a:pt x="77" y="171"/>
                </a:cubicBezTo>
                <a:close/>
                <a:moveTo>
                  <a:pt x="77" y="161"/>
                </a:moveTo>
                <a:cubicBezTo>
                  <a:pt x="77" y="159"/>
                  <a:pt x="75" y="157"/>
                  <a:pt x="73" y="157"/>
                </a:cubicBezTo>
                <a:cubicBezTo>
                  <a:pt x="71" y="157"/>
                  <a:pt x="69" y="159"/>
                  <a:pt x="69" y="161"/>
                </a:cubicBezTo>
                <a:cubicBezTo>
                  <a:pt x="69" y="163"/>
                  <a:pt x="71" y="165"/>
                  <a:pt x="73" y="165"/>
                </a:cubicBezTo>
                <a:cubicBezTo>
                  <a:pt x="75" y="165"/>
                  <a:pt x="77" y="163"/>
                  <a:pt x="77" y="161"/>
                </a:cubicBezTo>
                <a:close/>
                <a:moveTo>
                  <a:pt x="77" y="151"/>
                </a:moveTo>
                <a:cubicBezTo>
                  <a:pt x="77" y="149"/>
                  <a:pt x="75" y="147"/>
                  <a:pt x="73" y="147"/>
                </a:cubicBezTo>
                <a:cubicBezTo>
                  <a:pt x="71" y="147"/>
                  <a:pt x="69" y="149"/>
                  <a:pt x="69" y="151"/>
                </a:cubicBezTo>
                <a:cubicBezTo>
                  <a:pt x="69" y="153"/>
                  <a:pt x="71" y="155"/>
                  <a:pt x="73" y="155"/>
                </a:cubicBezTo>
                <a:cubicBezTo>
                  <a:pt x="75" y="155"/>
                  <a:pt x="77" y="153"/>
                  <a:pt x="77" y="151"/>
                </a:cubicBezTo>
                <a:close/>
                <a:moveTo>
                  <a:pt x="86" y="171"/>
                </a:moveTo>
                <a:cubicBezTo>
                  <a:pt x="86" y="168"/>
                  <a:pt x="84" y="167"/>
                  <a:pt x="82" y="167"/>
                </a:cubicBezTo>
                <a:cubicBezTo>
                  <a:pt x="80" y="167"/>
                  <a:pt x="78" y="168"/>
                  <a:pt x="78" y="171"/>
                </a:cubicBezTo>
                <a:cubicBezTo>
                  <a:pt x="78" y="173"/>
                  <a:pt x="80" y="175"/>
                  <a:pt x="82" y="175"/>
                </a:cubicBezTo>
                <a:cubicBezTo>
                  <a:pt x="84" y="175"/>
                  <a:pt x="86" y="173"/>
                  <a:pt x="86" y="171"/>
                </a:cubicBezTo>
                <a:close/>
                <a:moveTo>
                  <a:pt x="86" y="161"/>
                </a:moveTo>
                <a:cubicBezTo>
                  <a:pt x="86" y="159"/>
                  <a:pt x="84" y="157"/>
                  <a:pt x="82" y="157"/>
                </a:cubicBezTo>
                <a:cubicBezTo>
                  <a:pt x="80" y="157"/>
                  <a:pt x="78" y="159"/>
                  <a:pt x="78" y="161"/>
                </a:cubicBezTo>
                <a:cubicBezTo>
                  <a:pt x="78" y="163"/>
                  <a:pt x="80" y="165"/>
                  <a:pt x="82" y="165"/>
                </a:cubicBezTo>
                <a:cubicBezTo>
                  <a:pt x="84" y="165"/>
                  <a:pt x="86" y="163"/>
                  <a:pt x="86" y="161"/>
                </a:cubicBezTo>
                <a:close/>
                <a:moveTo>
                  <a:pt x="86" y="151"/>
                </a:moveTo>
                <a:cubicBezTo>
                  <a:pt x="86" y="149"/>
                  <a:pt x="84" y="147"/>
                  <a:pt x="82" y="147"/>
                </a:cubicBezTo>
                <a:cubicBezTo>
                  <a:pt x="80" y="147"/>
                  <a:pt x="78" y="149"/>
                  <a:pt x="78" y="151"/>
                </a:cubicBezTo>
                <a:cubicBezTo>
                  <a:pt x="78" y="153"/>
                  <a:pt x="80" y="155"/>
                  <a:pt x="82" y="155"/>
                </a:cubicBezTo>
                <a:cubicBezTo>
                  <a:pt x="84" y="155"/>
                  <a:pt x="86" y="153"/>
                  <a:pt x="86" y="151"/>
                </a:cubicBezTo>
                <a:close/>
                <a:moveTo>
                  <a:pt x="96" y="171"/>
                </a:moveTo>
                <a:cubicBezTo>
                  <a:pt x="96" y="168"/>
                  <a:pt x="94" y="167"/>
                  <a:pt x="92" y="167"/>
                </a:cubicBezTo>
                <a:cubicBezTo>
                  <a:pt x="89" y="167"/>
                  <a:pt x="88" y="168"/>
                  <a:pt x="88" y="171"/>
                </a:cubicBezTo>
                <a:cubicBezTo>
                  <a:pt x="88" y="173"/>
                  <a:pt x="89" y="175"/>
                  <a:pt x="92" y="175"/>
                </a:cubicBezTo>
                <a:cubicBezTo>
                  <a:pt x="94" y="175"/>
                  <a:pt x="96" y="173"/>
                  <a:pt x="96" y="171"/>
                </a:cubicBezTo>
                <a:close/>
                <a:moveTo>
                  <a:pt x="96" y="161"/>
                </a:moveTo>
                <a:cubicBezTo>
                  <a:pt x="96" y="159"/>
                  <a:pt x="94" y="157"/>
                  <a:pt x="92" y="157"/>
                </a:cubicBezTo>
                <a:cubicBezTo>
                  <a:pt x="89" y="157"/>
                  <a:pt x="88" y="159"/>
                  <a:pt x="88" y="161"/>
                </a:cubicBezTo>
                <a:cubicBezTo>
                  <a:pt x="88" y="163"/>
                  <a:pt x="89" y="165"/>
                  <a:pt x="92" y="165"/>
                </a:cubicBezTo>
                <a:cubicBezTo>
                  <a:pt x="94" y="165"/>
                  <a:pt x="96" y="163"/>
                  <a:pt x="96" y="161"/>
                </a:cubicBezTo>
                <a:close/>
                <a:moveTo>
                  <a:pt x="96" y="151"/>
                </a:moveTo>
                <a:cubicBezTo>
                  <a:pt x="96" y="149"/>
                  <a:pt x="94" y="147"/>
                  <a:pt x="92" y="147"/>
                </a:cubicBezTo>
                <a:cubicBezTo>
                  <a:pt x="89" y="147"/>
                  <a:pt x="88" y="149"/>
                  <a:pt x="88" y="151"/>
                </a:cubicBezTo>
                <a:cubicBezTo>
                  <a:pt x="88" y="153"/>
                  <a:pt x="89" y="155"/>
                  <a:pt x="92" y="155"/>
                </a:cubicBezTo>
                <a:cubicBezTo>
                  <a:pt x="94" y="155"/>
                  <a:pt x="96" y="153"/>
                  <a:pt x="96" y="151"/>
                </a:cubicBezTo>
                <a:close/>
                <a:moveTo>
                  <a:pt x="105" y="171"/>
                </a:moveTo>
                <a:cubicBezTo>
                  <a:pt x="105" y="168"/>
                  <a:pt x="103" y="167"/>
                  <a:pt x="101" y="167"/>
                </a:cubicBezTo>
                <a:cubicBezTo>
                  <a:pt x="99" y="167"/>
                  <a:pt x="97" y="168"/>
                  <a:pt x="97" y="171"/>
                </a:cubicBezTo>
                <a:cubicBezTo>
                  <a:pt x="97" y="173"/>
                  <a:pt x="99" y="175"/>
                  <a:pt x="101" y="175"/>
                </a:cubicBezTo>
                <a:cubicBezTo>
                  <a:pt x="103" y="175"/>
                  <a:pt x="105" y="173"/>
                  <a:pt x="105" y="171"/>
                </a:cubicBezTo>
                <a:close/>
                <a:moveTo>
                  <a:pt x="105" y="161"/>
                </a:moveTo>
                <a:cubicBezTo>
                  <a:pt x="105" y="159"/>
                  <a:pt x="103" y="157"/>
                  <a:pt x="101" y="157"/>
                </a:cubicBezTo>
                <a:cubicBezTo>
                  <a:pt x="99" y="157"/>
                  <a:pt x="97" y="159"/>
                  <a:pt x="97" y="161"/>
                </a:cubicBezTo>
                <a:cubicBezTo>
                  <a:pt x="97" y="163"/>
                  <a:pt x="99" y="165"/>
                  <a:pt x="101" y="165"/>
                </a:cubicBezTo>
                <a:cubicBezTo>
                  <a:pt x="103" y="165"/>
                  <a:pt x="105" y="163"/>
                  <a:pt x="105" y="161"/>
                </a:cubicBezTo>
                <a:close/>
                <a:moveTo>
                  <a:pt x="105" y="151"/>
                </a:moveTo>
                <a:cubicBezTo>
                  <a:pt x="105" y="149"/>
                  <a:pt x="103" y="147"/>
                  <a:pt x="101" y="147"/>
                </a:cubicBezTo>
                <a:cubicBezTo>
                  <a:pt x="99" y="147"/>
                  <a:pt x="97" y="149"/>
                  <a:pt x="97" y="151"/>
                </a:cubicBezTo>
                <a:cubicBezTo>
                  <a:pt x="97" y="153"/>
                  <a:pt x="99" y="155"/>
                  <a:pt x="101" y="155"/>
                </a:cubicBezTo>
                <a:cubicBezTo>
                  <a:pt x="103" y="155"/>
                  <a:pt x="105" y="153"/>
                  <a:pt x="105" y="151"/>
                </a:cubicBezTo>
                <a:close/>
                <a:moveTo>
                  <a:pt x="115" y="171"/>
                </a:moveTo>
                <a:cubicBezTo>
                  <a:pt x="115" y="168"/>
                  <a:pt x="113" y="167"/>
                  <a:pt x="111" y="167"/>
                </a:cubicBezTo>
                <a:cubicBezTo>
                  <a:pt x="108" y="167"/>
                  <a:pt x="107" y="168"/>
                  <a:pt x="107" y="171"/>
                </a:cubicBezTo>
                <a:cubicBezTo>
                  <a:pt x="107" y="173"/>
                  <a:pt x="108" y="175"/>
                  <a:pt x="111" y="175"/>
                </a:cubicBezTo>
                <a:cubicBezTo>
                  <a:pt x="113" y="175"/>
                  <a:pt x="115" y="173"/>
                  <a:pt x="115" y="171"/>
                </a:cubicBezTo>
                <a:close/>
                <a:moveTo>
                  <a:pt x="115" y="161"/>
                </a:moveTo>
                <a:cubicBezTo>
                  <a:pt x="115" y="159"/>
                  <a:pt x="113" y="157"/>
                  <a:pt x="111" y="157"/>
                </a:cubicBezTo>
                <a:cubicBezTo>
                  <a:pt x="108" y="157"/>
                  <a:pt x="107" y="159"/>
                  <a:pt x="107" y="161"/>
                </a:cubicBezTo>
                <a:cubicBezTo>
                  <a:pt x="107" y="163"/>
                  <a:pt x="108" y="165"/>
                  <a:pt x="111" y="165"/>
                </a:cubicBezTo>
                <a:cubicBezTo>
                  <a:pt x="113" y="165"/>
                  <a:pt x="115" y="163"/>
                  <a:pt x="115" y="161"/>
                </a:cubicBezTo>
                <a:close/>
                <a:moveTo>
                  <a:pt x="115" y="151"/>
                </a:moveTo>
                <a:cubicBezTo>
                  <a:pt x="115" y="149"/>
                  <a:pt x="113" y="147"/>
                  <a:pt x="111" y="147"/>
                </a:cubicBezTo>
                <a:cubicBezTo>
                  <a:pt x="108" y="147"/>
                  <a:pt x="107" y="149"/>
                  <a:pt x="107" y="151"/>
                </a:cubicBezTo>
                <a:cubicBezTo>
                  <a:pt x="107" y="153"/>
                  <a:pt x="108" y="155"/>
                  <a:pt x="111" y="155"/>
                </a:cubicBezTo>
                <a:cubicBezTo>
                  <a:pt x="113" y="155"/>
                  <a:pt x="115" y="153"/>
                  <a:pt x="115" y="151"/>
                </a:cubicBezTo>
                <a:close/>
                <a:moveTo>
                  <a:pt x="124" y="171"/>
                </a:moveTo>
                <a:cubicBezTo>
                  <a:pt x="124" y="168"/>
                  <a:pt x="122" y="167"/>
                  <a:pt x="120" y="167"/>
                </a:cubicBezTo>
                <a:cubicBezTo>
                  <a:pt x="118" y="167"/>
                  <a:pt x="116" y="168"/>
                  <a:pt x="116" y="171"/>
                </a:cubicBezTo>
                <a:cubicBezTo>
                  <a:pt x="116" y="173"/>
                  <a:pt x="118" y="175"/>
                  <a:pt x="120" y="175"/>
                </a:cubicBezTo>
                <a:cubicBezTo>
                  <a:pt x="122" y="175"/>
                  <a:pt x="124" y="173"/>
                  <a:pt x="124" y="171"/>
                </a:cubicBezTo>
                <a:close/>
                <a:moveTo>
                  <a:pt x="124" y="161"/>
                </a:moveTo>
                <a:cubicBezTo>
                  <a:pt x="124" y="159"/>
                  <a:pt x="122" y="157"/>
                  <a:pt x="120" y="157"/>
                </a:cubicBezTo>
                <a:cubicBezTo>
                  <a:pt x="118" y="157"/>
                  <a:pt x="116" y="159"/>
                  <a:pt x="116" y="161"/>
                </a:cubicBezTo>
                <a:cubicBezTo>
                  <a:pt x="116" y="163"/>
                  <a:pt x="118" y="165"/>
                  <a:pt x="120" y="165"/>
                </a:cubicBezTo>
                <a:cubicBezTo>
                  <a:pt x="122" y="165"/>
                  <a:pt x="124" y="163"/>
                  <a:pt x="124" y="161"/>
                </a:cubicBezTo>
                <a:close/>
                <a:moveTo>
                  <a:pt x="124" y="151"/>
                </a:moveTo>
                <a:cubicBezTo>
                  <a:pt x="124" y="149"/>
                  <a:pt x="122" y="147"/>
                  <a:pt x="120" y="147"/>
                </a:cubicBezTo>
                <a:cubicBezTo>
                  <a:pt x="118" y="147"/>
                  <a:pt x="116" y="149"/>
                  <a:pt x="116" y="151"/>
                </a:cubicBezTo>
                <a:cubicBezTo>
                  <a:pt x="116" y="153"/>
                  <a:pt x="118" y="155"/>
                  <a:pt x="120" y="155"/>
                </a:cubicBezTo>
                <a:cubicBezTo>
                  <a:pt x="122" y="155"/>
                  <a:pt x="124" y="153"/>
                  <a:pt x="124" y="151"/>
                </a:cubicBezTo>
                <a:close/>
                <a:moveTo>
                  <a:pt x="133" y="171"/>
                </a:moveTo>
                <a:cubicBezTo>
                  <a:pt x="133" y="168"/>
                  <a:pt x="132" y="167"/>
                  <a:pt x="129" y="167"/>
                </a:cubicBezTo>
                <a:cubicBezTo>
                  <a:pt x="127" y="167"/>
                  <a:pt x="125" y="168"/>
                  <a:pt x="125" y="171"/>
                </a:cubicBezTo>
                <a:cubicBezTo>
                  <a:pt x="125" y="173"/>
                  <a:pt x="127" y="175"/>
                  <a:pt x="129" y="175"/>
                </a:cubicBezTo>
                <a:cubicBezTo>
                  <a:pt x="132" y="175"/>
                  <a:pt x="133" y="173"/>
                  <a:pt x="133" y="171"/>
                </a:cubicBezTo>
                <a:close/>
                <a:moveTo>
                  <a:pt x="133" y="161"/>
                </a:moveTo>
                <a:cubicBezTo>
                  <a:pt x="133" y="159"/>
                  <a:pt x="132" y="157"/>
                  <a:pt x="129" y="157"/>
                </a:cubicBezTo>
                <a:cubicBezTo>
                  <a:pt x="127" y="157"/>
                  <a:pt x="125" y="159"/>
                  <a:pt x="125" y="161"/>
                </a:cubicBezTo>
                <a:cubicBezTo>
                  <a:pt x="125" y="163"/>
                  <a:pt x="127" y="165"/>
                  <a:pt x="129" y="165"/>
                </a:cubicBezTo>
                <a:cubicBezTo>
                  <a:pt x="132" y="165"/>
                  <a:pt x="133" y="163"/>
                  <a:pt x="133" y="161"/>
                </a:cubicBezTo>
                <a:close/>
                <a:moveTo>
                  <a:pt x="133" y="151"/>
                </a:moveTo>
                <a:cubicBezTo>
                  <a:pt x="133" y="149"/>
                  <a:pt x="132" y="147"/>
                  <a:pt x="129" y="147"/>
                </a:cubicBezTo>
                <a:cubicBezTo>
                  <a:pt x="127" y="147"/>
                  <a:pt x="125" y="149"/>
                  <a:pt x="125" y="151"/>
                </a:cubicBezTo>
                <a:cubicBezTo>
                  <a:pt x="125" y="153"/>
                  <a:pt x="127" y="155"/>
                  <a:pt x="129" y="155"/>
                </a:cubicBezTo>
                <a:cubicBezTo>
                  <a:pt x="132" y="155"/>
                  <a:pt x="133" y="153"/>
                  <a:pt x="133" y="151"/>
                </a:cubicBezTo>
                <a:close/>
                <a:moveTo>
                  <a:pt x="143" y="171"/>
                </a:moveTo>
                <a:cubicBezTo>
                  <a:pt x="143" y="168"/>
                  <a:pt x="141" y="167"/>
                  <a:pt x="139" y="167"/>
                </a:cubicBezTo>
                <a:cubicBezTo>
                  <a:pt x="137" y="167"/>
                  <a:pt x="135" y="168"/>
                  <a:pt x="135" y="171"/>
                </a:cubicBezTo>
                <a:cubicBezTo>
                  <a:pt x="135" y="173"/>
                  <a:pt x="137" y="175"/>
                  <a:pt x="139" y="175"/>
                </a:cubicBezTo>
                <a:cubicBezTo>
                  <a:pt x="141" y="175"/>
                  <a:pt x="143" y="173"/>
                  <a:pt x="143" y="171"/>
                </a:cubicBezTo>
                <a:close/>
                <a:moveTo>
                  <a:pt x="143" y="161"/>
                </a:moveTo>
                <a:cubicBezTo>
                  <a:pt x="143" y="159"/>
                  <a:pt x="141" y="157"/>
                  <a:pt x="139" y="157"/>
                </a:cubicBezTo>
                <a:cubicBezTo>
                  <a:pt x="137" y="157"/>
                  <a:pt x="135" y="159"/>
                  <a:pt x="135" y="161"/>
                </a:cubicBezTo>
                <a:cubicBezTo>
                  <a:pt x="135" y="163"/>
                  <a:pt x="137" y="165"/>
                  <a:pt x="139" y="165"/>
                </a:cubicBezTo>
                <a:cubicBezTo>
                  <a:pt x="141" y="165"/>
                  <a:pt x="143" y="163"/>
                  <a:pt x="143" y="161"/>
                </a:cubicBezTo>
                <a:close/>
                <a:moveTo>
                  <a:pt x="143" y="151"/>
                </a:moveTo>
                <a:cubicBezTo>
                  <a:pt x="143" y="149"/>
                  <a:pt x="141" y="147"/>
                  <a:pt x="139" y="147"/>
                </a:cubicBezTo>
                <a:cubicBezTo>
                  <a:pt x="137" y="147"/>
                  <a:pt x="135" y="149"/>
                  <a:pt x="135" y="151"/>
                </a:cubicBezTo>
                <a:cubicBezTo>
                  <a:pt x="135" y="153"/>
                  <a:pt x="137" y="155"/>
                  <a:pt x="139" y="155"/>
                </a:cubicBezTo>
                <a:cubicBezTo>
                  <a:pt x="141" y="155"/>
                  <a:pt x="143" y="153"/>
                  <a:pt x="143" y="151"/>
                </a:cubicBezTo>
                <a:close/>
                <a:moveTo>
                  <a:pt x="313" y="161"/>
                </a:moveTo>
                <a:cubicBezTo>
                  <a:pt x="313" y="153"/>
                  <a:pt x="307" y="147"/>
                  <a:pt x="300" y="147"/>
                </a:cubicBezTo>
                <a:cubicBezTo>
                  <a:pt x="300" y="147"/>
                  <a:pt x="300" y="147"/>
                  <a:pt x="146" y="147"/>
                </a:cubicBezTo>
                <a:cubicBezTo>
                  <a:pt x="146" y="147"/>
                  <a:pt x="146" y="147"/>
                  <a:pt x="146" y="175"/>
                </a:cubicBezTo>
                <a:cubicBezTo>
                  <a:pt x="146" y="175"/>
                  <a:pt x="146" y="175"/>
                  <a:pt x="300" y="175"/>
                </a:cubicBezTo>
                <a:cubicBezTo>
                  <a:pt x="307" y="175"/>
                  <a:pt x="313" y="168"/>
                  <a:pt x="313" y="161"/>
                </a:cubicBezTo>
                <a:close/>
                <a:moveTo>
                  <a:pt x="299" y="153"/>
                </a:moveTo>
                <a:cubicBezTo>
                  <a:pt x="294" y="153"/>
                  <a:pt x="291" y="156"/>
                  <a:pt x="291" y="161"/>
                </a:cubicBezTo>
                <a:cubicBezTo>
                  <a:pt x="291" y="165"/>
                  <a:pt x="294" y="169"/>
                  <a:pt x="299" y="169"/>
                </a:cubicBezTo>
                <a:cubicBezTo>
                  <a:pt x="303" y="169"/>
                  <a:pt x="307" y="165"/>
                  <a:pt x="307" y="161"/>
                </a:cubicBezTo>
                <a:cubicBezTo>
                  <a:pt x="307" y="156"/>
                  <a:pt x="303" y="153"/>
                  <a:pt x="299" y="153"/>
                </a:cubicBezTo>
                <a:close/>
                <a:moveTo>
                  <a:pt x="325" y="198"/>
                </a:moveTo>
                <a:cubicBezTo>
                  <a:pt x="325" y="227"/>
                  <a:pt x="325" y="227"/>
                  <a:pt x="325" y="227"/>
                </a:cubicBezTo>
                <a:cubicBezTo>
                  <a:pt x="325" y="232"/>
                  <a:pt x="320" y="236"/>
                  <a:pt x="315" y="236"/>
                </a:cubicBezTo>
                <a:cubicBezTo>
                  <a:pt x="9" y="236"/>
                  <a:pt x="9" y="236"/>
                  <a:pt x="9" y="236"/>
                </a:cubicBezTo>
                <a:cubicBezTo>
                  <a:pt x="4" y="236"/>
                  <a:pt x="0" y="232"/>
                  <a:pt x="0" y="227"/>
                </a:cubicBezTo>
                <a:cubicBezTo>
                  <a:pt x="0" y="198"/>
                  <a:pt x="0" y="198"/>
                  <a:pt x="0" y="198"/>
                </a:cubicBezTo>
                <a:cubicBezTo>
                  <a:pt x="0" y="192"/>
                  <a:pt x="4" y="189"/>
                  <a:pt x="9" y="189"/>
                </a:cubicBezTo>
                <a:cubicBezTo>
                  <a:pt x="315" y="189"/>
                  <a:pt x="315" y="189"/>
                  <a:pt x="315" y="189"/>
                </a:cubicBezTo>
                <a:cubicBezTo>
                  <a:pt x="320" y="189"/>
                  <a:pt x="325" y="192"/>
                  <a:pt x="325" y="198"/>
                </a:cubicBezTo>
                <a:close/>
                <a:moveTo>
                  <a:pt x="20" y="222"/>
                </a:moveTo>
                <a:cubicBezTo>
                  <a:pt x="20" y="220"/>
                  <a:pt x="19" y="218"/>
                  <a:pt x="16" y="218"/>
                </a:cubicBezTo>
                <a:cubicBezTo>
                  <a:pt x="14" y="218"/>
                  <a:pt x="12" y="220"/>
                  <a:pt x="12" y="222"/>
                </a:cubicBezTo>
                <a:cubicBezTo>
                  <a:pt x="12" y="224"/>
                  <a:pt x="14" y="226"/>
                  <a:pt x="16" y="226"/>
                </a:cubicBezTo>
                <a:cubicBezTo>
                  <a:pt x="19" y="226"/>
                  <a:pt x="20" y="224"/>
                  <a:pt x="20" y="222"/>
                </a:cubicBezTo>
                <a:close/>
                <a:moveTo>
                  <a:pt x="20" y="213"/>
                </a:moveTo>
                <a:cubicBezTo>
                  <a:pt x="20" y="211"/>
                  <a:pt x="19" y="209"/>
                  <a:pt x="16" y="209"/>
                </a:cubicBezTo>
                <a:cubicBezTo>
                  <a:pt x="14" y="209"/>
                  <a:pt x="12" y="211"/>
                  <a:pt x="12" y="213"/>
                </a:cubicBezTo>
                <a:cubicBezTo>
                  <a:pt x="12" y="215"/>
                  <a:pt x="14" y="217"/>
                  <a:pt x="16" y="217"/>
                </a:cubicBezTo>
                <a:cubicBezTo>
                  <a:pt x="19" y="217"/>
                  <a:pt x="20" y="215"/>
                  <a:pt x="20" y="213"/>
                </a:cubicBezTo>
                <a:close/>
                <a:moveTo>
                  <a:pt x="20" y="203"/>
                </a:moveTo>
                <a:cubicBezTo>
                  <a:pt x="20" y="200"/>
                  <a:pt x="19" y="199"/>
                  <a:pt x="16" y="199"/>
                </a:cubicBezTo>
                <a:cubicBezTo>
                  <a:pt x="14" y="199"/>
                  <a:pt x="12" y="200"/>
                  <a:pt x="12" y="203"/>
                </a:cubicBezTo>
                <a:cubicBezTo>
                  <a:pt x="12" y="205"/>
                  <a:pt x="14" y="207"/>
                  <a:pt x="16" y="207"/>
                </a:cubicBezTo>
                <a:cubicBezTo>
                  <a:pt x="19" y="207"/>
                  <a:pt x="20" y="205"/>
                  <a:pt x="20" y="203"/>
                </a:cubicBezTo>
                <a:close/>
                <a:moveTo>
                  <a:pt x="30" y="222"/>
                </a:moveTo>
                <a:cubicBezTo>
                  <a:pt x="30" y="220"/>
                  <a:pt x="28" y="218"/>
                  <a:pt x="26" y="218"/>
                </a:cubicBezTo>
                <a:cubicBezTo>
                  <a:pt x="24" y="218"/>
                  <a:pt x="22" y="220"/>
                  <a:pt x="22" y="222"/>
                </a:cubicBezTo>
                <a:cubicBezTo>
                  <a:pt x="22" y="224"/>
                  <a:pt x="24" y="226"/>
                  <a:pt x="26" y="226"/>
                </a:cubicBezTo>
                <a:cubicBezTo>
                  <a:pt x="28" y="226"/>
                  <a:pt x="30" y="224"/>
                  <a:pt x="30" y="222"/>
                </a:cubicBezTo>
                <a:close/>
                <a:moveTo>
                  <a:pt x="30" y="213"/>
                </a:moveTo>
                <a:cubicBezTo>
                  <a:pt x="30" y="211"/>
                  <a:pt x="28" y="209"/>
                  <a:pt x="26" y="209"/>
                </a:cubicBezTo>
                <a:cubicBezTo>
                  <a:pt x="24" y="209"/>
                  <a:pt x="22" y="211"/>
                  <a:pt x="22" y="213"/>
                </a:cubicBezTo>
                <a:cubicBezTo>
                  <a:pt x="22" y="215"/>
                  <a:pt x="24" y="217"/>
                  <a:pt x="26" y="217"/>
                </a:cubicBezTo>
                <a:cubicBezTo>
                  <a:pt x="28" y="217"/>
                  <a:pt x="30" y="215"/>
                  <a:pt x="30" y="213"/>
                </a:cubicBezTo>
                <a:close/>
                <a:moveTo>
                  <a:pt x="30" y="203"/>
                </a:moveTo>
                <a:cubicBezTo>
                  <a:pt x="30" y="200"/>
                  <a:pt x="28" y="199"/>
                  <a:pt x="26" y="199"/>
                </a:cubicBezTo>
                <a:cubicBezTo>
                  <a:pt x="24" y="199"/>
                  <a:pt x="22" y="200"/>
                  <a:pt x="22" y="203"/>
                </a:cubicBezTo>
                <a:cubicBezTo>
                  <a:pt x="22" y="205"/>
                  <a:pt x="24" y="207"/>
                  <a:pt x="26" y="207"/>
                </a:cubicBezTo>
                <a:cubicBezTo>
                  <a:pt x="28" y="207"/>
                  <a:pt x="30" y="205"/>
                  <a:pt x="30" y="203"/>
                </a:cubicBezTo>
                <a:close/>
                <a:moveTo>
                  <a:pt x="39" y="222"/>
                </a:moveTo>
                <a:cubicBezTo>
                  <a:pt x="39" y="220"/>
                  <a:pt x="37" y="218"/>
                  <a:pt x="35" y="218"/>
                </a:cubicBezTo>
                <a:cubicBezTo>
                  <a:pt x="33" y="218"/>
                  <a:pt x="31" y="220"/>
                  <a:pt x="31" y="222"/>
                </a:cubicBezTo>
                <a:cubicBezTo>
                  <a:pt x="31" y="224"/>
                  <a:pt x="33" y="226"/>
                  <a:pt x="35" y="226"/>
                </a:cubicBezTo>
                <a:cubicBezTo>
                  <a:pt x="37" y="226"/>
                  <a:pt x="39" y="224"/>
                  <a:pt x="39" y="222"/>
                </a:cubicBezTo>
                <a:close/>
                <a:moveTo>
                  <a:pt x="39" y="213"/>
                </a:moveTo>
                <a:cubicBezTo>
                  <a:pt x="39" y="211"/>
                  <a:pt x="37" y="209"/>
                  <a:pt x="35" y="209"/>
                </a:cubicBezTo>
                <a:cubicBezTo>
                  <a:pt x="33" y="209"/>
                  <a:pt x="31" y="211"/>
                  <a:pt x="31" y="213"/>
                </a:cubicBezTo>
                <a:cubicBezTo>
                  <a:pt x="31" y="215"/>
                  <a:pt x="33" y="217"/>
                  <a:pt x="35" y="217"/>
                </a:cubicBezTo>
                <a:cubicBezTo>
                  <a:pt x="37" y="217"/>
                  <a:pt x="39" y="215"/>
                  <a:pt x="39" y="213"/>
                </a:cubicBezTo>
                <a:close/>
                <a:moveTo>
                  <a:pt x="39" y="203"/>
                </a:moveTo>
                <a:cubicBezTo>
                  <a:pt x="39" y="200"/>
                  <a:pt x="37" y="199"/>
                  <a:pt x="35" y="199"/>
                </a:cubicBezTo>
                <a:cubicBezTo>
                  <a:pt x="33" y="199"/>
                  <a:pt x="31" y="200"/>
                  <a:pt x="31" y="203"/>
                </a:cubicBezTo>
                <a:cubicBezTo>
                  <a:pt x="31" y="205"/>
                  <a:pt x="33" y="207"/>
                  <a:pt x="35" y="207"/>
                </a:cubicBezTo>
                <a:cubicBezTo>
                  <a:pt x="37" y="207"/>
                  <a:pt x="39" y="205"/>
                  <a:pt x="39" y="203"/>
                </a:cubicBezTo>
                <a:close/>
                <a:moveTo>
                  <a:pt x="49" y="222"/>
                </a:moveTo>
                <a:cubicBezTo>
                  <a:pt x="49" y="220"/>
                  <a:pt x="47" y="218"/>
                  <a:pt x="45" y="218"/>
                </a:cubicBezTo>
                <a:cubicBezTo>
                  <a:pt x="42" y="218"/>
                  <a:pt x="41" y="220"/>
                  <a:pt x="41" y="222"/>
                </a:cubicBezTo>
                <a:cubicBezTo>
                  <a:pt x="41" y="224"/>
                  <a:pt x="42" y="226"/>
                  <a:pt x="45" y="226"/>
                </a:cubicBezTo>
                <a:cubicBezTo>
                  <a:pt x="47" y="226"/>
                  <a:pt x="49" y="224"/>
                  <a:pt x="49" y="222"/>
                </a:cubicBezTo>
                <a:close/>
                <a:moveTo>
                  <a:pt x="49" y="213"/>
                </a:moveTo>
                <a:cubicBezTo>
                  <a:pt x="49" y="211"/>
                  <a:pt x="47" y="209"/>
                  <a:pt x="45" y="209"/>
                </a:cubicBezTo>
                <a:cubicBezTo>
                  <a:pt x="42" y="209"/>
                  <a:pt x="41" y="211"/>
                  <a:pt x="41" y="213"/>
                </a:cubicBezTo>
                <a:cubicBezTo>
                  <a:pt x="41" y="215"/>
                  <a:pt x="42" y="217"/>
                  <a:pt x="45" y="217"/>
                </a:cubicBezTo>
                <a:cubicBezTo>
                  <a:pt x="47" y="217"/>
                  <a:pt x="49" y="215"/>
                  <a:pt x="49" y="213"/>
                </a:cubicBezTo>
                <a:close/>
                <a:moveTo>
                  <a:pt x="49" y="203"/>
                </a:moveTo>
                <a:cubicBezTo>
                  <a:pt x="49" y="200"/>
                  <a:pt x="47" y="199"/>
                  <a:pt x="45" y="199"/>
                </a:cubicBezTo>
                <a:cubicBezTo>
                  <a:pt x="42" y="199"/>
                  <a:pt x="41" y="200"/>
                  <a:pt x="41" y="203"/>
                </a:cubicBezTo>
                <a:cubicBezTo>
                  <a:pt x="41" y="205"/>
                  <a:pt x="42" y="207"/>
                  <a:pt x="45" y="207"/>
                </a:cubicBezTo>
                <a:cubicBezTo>
                  <a:pt x="47" y="207"/>
                  <a:pt x="49" y="205"/>
                  <a:pt x="49" y="203"/>
                </a:cubicBezTo>
                <a:close/>
                <a:moveTo>
                  <a:pt x="58" y="222"/>
                </a:moveTo>
                <a:cubicBezTo>
                  <a:pt x="58" y="220"/>
                  <a:pt x="56" y="218"/>
                  <a:pt x="54" y="218"/>
                </a:cubicBezTo>
                <a:cubicBezTo>
                  <a:pt x="52" y="218"/>
                  <a:pt x="50" y="220"/>
                  <a:pt x="50" y="222"/>
                </a:cubicBezTo>
                <a:cubicBezTo>
                  <a:pt x="50" y="224"/>
                  <a:pt x="52" y="226"/>
                  <a:pt x="54" y="226"/>
                </a:cubicBezTo>
                <a:cubicBezTo>
                  <a:pt x="56" y="226"/>
                  <a:pt x="58" y="224"/>
                  <a:pt x="58" y="222"/>
                </a:cubicBezTo>
                <a:close/>
                <a:moveTo>
                  <a:pt x="58" y="213"/>
                </a:moveTo>
                <a:cubicBezTo>
                  <a:pt x="58" y="211"/>
                  <a:pt x="56" y="209"/>
                  <a:pt x="54" y="209"/>
                </a:cubicBezTo>
                <a:cubicBezTo>
                  <a:pt x="52" y="209"/>
                  <a:pt x="50" y="211"/>
                  <a:pt x="50" y="213"/>
                </a:cubicBezTo>
                <a:cubicBezTo>
                  <a:pt x="50" y="215"/>
                  <a:pt x="52" y="217"/>
                  <a:pt x="54" y="217"/>
                </a:cubicBezTo>
                <a:cubicBezTo>
                  <a:pt x="56" y="217"/>
                  <a:pt x="58" y="215"/>
                  <a:pt x="58" y="213"/>
                </a:cubicBezTo>
                <a:close/>
                <a:moveTo>
                  <a:pt x="58" y="203"/>
                </a:moveTo>
                <a:cubicBezTo>
                  <a:pt x="58" y="200"/>
                  <a:pt x="56" y="199"/>
                  <a:pt x="54" y="199"/>
                </a:cubicBezTo>
                <a:cubicBezTo>
                  <a:pt x="52" y="199"/>
                  <a:pt x="50" y="200"/>
                  <a:pt x="50" y="203"/>
                </a:cubicBezTo>
                <a:cubicBezTo>
                  <a:pt x="50" y="205"/>
                  <a:pt x="52" y="207"/>
                  <a:pt x="54" y="207"/>
                </a:cubicBezTo>
                <a:cubicBezTo>
                  <a:pt x="56" y="207"/>
                  <a:pt x="58" y="205"/>
                  <a:pt x="58" y="203"/>
                </a:cubicBezTo>
                <a:close/>
                <a:moveTo>
                  <a:pt x="67" y="222"/>
                </a:moveTo>
                <a:cubicBezTo>
                  <a:pt x="67" y="220"/>
                  <a:pt x="66" y="218"/>
                  <a:pt x="63" y="218"/>
                </a:cubicBezTo>
                <a:cubicBezTo>
                  <a:pt x="61" y="218"/>
                  <a:pt x="59" y="220"/>
                  <a:pt x="59" y="222"/>
                </a:cubicBezTo>
                <a:cubicBezTo>
                  <a:pt x="59" y="224"/>
                  <a:pt x="61" y="226"/>
                  <a:pt x="63" y="226"/>
                </a:cubicBezTo>
                <a:cubicBezTo>
                  <a:pt x="66" y="226"/>
                  <a:pt x="67" y="224"/>
                  <a:pt x="67" y="222"/>
                </a:cubicBezTo>
                <a:close/>
                <a:moveTo>
                  <a:pt x="67" y="213"/>
                </a:moveTo>
                <a:cubicBezTo>
                  <a:pt x="67" y="211"/>
                  <a:pt x="66" y="209"/>
                  <a:pt x="63" y="209"/>
                </a:cubicBezTo>
                <a:cubicBezTo>
                  <a:pt x="61" y="209"/>
                  <a:pt x="59" y="211"/>
                  <a:pt x="59" y="213"/>
                </a:cubicBezTo>
                <a:cubicBezTo>
                  <a:pt x="59" y="215"/>
                  <a:pt x="61" y="217"/>
                  <a:pt x="63" y="217"/>
                </a:cubicBezTo>
                <a:cubicBezTo>
                  <a:pt x="66" y="217"/>
                  <a:pt x="67" y="215"/>
                  <a:pt x="67" y="213"/>
                </a:cubicBezTo>
                <a:close/>
                <a:moveTo>
                  <a:pt x="67" y="203"/>
                </a:moveTo>
                <a:cubicBezTo>
                  <a:pt x="67" y="200"/>
                  <a:pt x="66" y="199"/>
                  <a:pt x="63" y="199"/>
                </a:cubicBezTo>
                <a:cubicBezTo>
                  <a:pt x="61" y="199"/>
                  <a:pt x="59" y="200"/>
                  <a:pt x="59" y="203"/>
                </a:cubicBezTo>
                <a:cubicBezTo>
                  <a:pt x="59" y="205"/>
                  <a:pt x="61" y="207"/>
                  <a:pt x="63" y="207"/>
                </a:cubicBezTo>
                <a:cubicBezTo>
                  <a:pt x="66" y="207"/>
                  <a:pt x="67" y="205"/>
                  <a:pt x="67" y="203"/>
                </a:cubicBezTo>
                <a:close/>
                <a:moveTo>
                  <a:pt x="77" y="222"/>
                </a:moveTo>
                <a:cubicBezTo>
                  <a:pt x="77" y="220"/>
                  <a:pt x="75" y="218"/>
                  <a:pt x="73" y="218"/>
                </a:cubicBezTo>
                <a:cubicBezTo>
                  <a:pt x="71" y="218"/>
                  <a:pt x="69" y="220"/>
                  <a:pt x="69" y="222"/>
                </a:cubicBezTo>
                <a:cubicBezTo>
                  <a:pt x="69" y="224"/>
                  <a:pt x="71" y="226"/>
                  <a:pt x="73" y="226"/>
                </a:cubicBezTo>
                <a:cubicBezTo>
                  <a:pt x="75" y="226"/>
                  <a:pt x="77" y="224"/>
                  <a:pt x="77" y="222"/>
                </a:cubicBezTo>
                <a:close/>
                <a:moveTo>
                  <a:pt x="77" y="213"/>
                </a:moveTo>
                <a:cubicBezTo>
                  <a:pt x="77" y="211"/>
                  <a:pt x="75" y="209"/>
                  <a:pt x="73" y="209"/>
                </a:cubicBezTo>
                <a:cubicBezTo>
                  <a:pt x="71" y="209"/>
                  <a:pt x="69" y="211"/>
                  <a:pt x="69" y="213"/>
                </a:cubicBezTo>
                <a:cubicBezTo>
                  <a:pt x="69" y="215"/>
                  <a:pt x="71" y="217"/>
                  <a:pt x="73" y="217"/>
                </a:cubicBezTo>
                <a:cubicBezTo>
                  <a:pt x="75" y="217"/>
                  <a:pt x="77" y="215"/>
                  <a:pt x="77" y="213"/>
                </a:cubicBezTo>
                <a:close/>
                <a:moveTo>
                  <a:pt x="77" y="203"/>
                </a:moveTo>
                <a:cubicBezTo>
                  <a:pt x="77" y="200"/>
                  <a:pt x="75" y="199"/>
                  <a:pt x="73" y="199"/>
                </a:cubicBezTo>
                <a:cubicBezTo>
                  <a:pt x="71" y="199"/>
                  <a:pt x="69" y="200"/>
                  <a:pt x="69" y="203"/>
                </a:cubicBezTo>
                <a:cubicBezTo>
                  <a:pt x="69" y="205"/>
                  <a:pt x="71" y="207"/>
                  <a:pt x="73" y="207"/>
                </a:cubicBezTo>
                <a:cubicBezTo>
                  <a:pt x="75" y="207"/>
                  <a:pt x="77" y="205"/>
                  <a:pt x="77" y="203"/>
                </a:cubicBezTo>
                <a:close/>
                <a:moveTo>
                  <a:pt x="86" y="222"/>
                </a:moveTo>
                <a:cubicBezTo>
                  <a:pt x="86" y="220"/>
                  <a:pt x="84" y="218"/>
                  <a:pt x="82" y="218"/>
                </a:cubicBezTo>
                <a:cubicBezTo>
                  <a:pt x="80" y="218"/>
                  <a:pt x="78" y="220"/>
                  <a:pt x="78" y="222"/>
                </a:cubicBezTo>
                <a:cubicBezTo>
                  <a:pt x="78" y="224"/>
                  <a:pt x="80" y="226"/>
                  <a:pt x="82" y="226"/>
                </a:cubicBezTo>
                <a:cubicBezTo>
                  <a:pt x="84" y="226"/>
                  <a:pt x="86" y="224"/>
                  <a:pt x="86" y="222"/>
                </a:cubicBezTo>
                <a:close/>
                <a:moveTo>
                  <a:pt x="86" y="213"/>
                </a:moveTo>
                <a:cubicBezTo>
                  <a:pt x="86" y="211"/>
                  <a:pt x="84" y="209"/>
                  <a:pt x="82" y="209"/>
                </a:cubicBezTo>
                <a:cubicBezTo>
                  <a:pt x="80" y="209"/>
                  <a:pt x="78" y="211"/>
                  <a:pt x="78" y="213"/>
                </a:cubicBezTo>
                <a:cubicBezTo>
                  <a:pt x="78" y="215"/>
                  <a:pt x="80" y="217"/>
                  <a:pt x="82" y="217"/>
                </a:cubicBezTo>
                <a:cubicBezTo>
                  <a:pt x="84" y="217"/>
                  <a:pt x="86" y="215"/>
                  <a:pt x="86" y="213"/>
                </a:cubicBezTo>
                <a:close/>
                <a:moveTo>
                  <a:pt x="86" y="203"/>
                </a:moveTo>
                <a:cubicBezTo>
                  <a:pt x="86" y="200"/>
                  <a:pt x="84" y="199"/>
                  <a:pt x="82" y="199"/>
                </a:cubicBezTo>
                <a:cubicBezTo>
                  <a:pt x="80" y="199"/>
                  <a:pt x="78" y="200"/>
                  <a:pt x="78" y="203"/>
                </a:cubicBezTo>
                <a:cubicBezTo>
                  <a:pt x="78" y="205"/>
                  <a:pt x="80" y="207"/>
                  <a:pt x="82" y="207"/>
                </a:cubicBezTo>
                <a:cubicBezTo>
                  <a:pt x="84" y="207"/>
                  <a:pt x="86" y="205"/>
                  <a:pt x="86" y="203"/>
                </a:cubicBezTo>
                <a:close/>
                <a:moveTo>
                  <a:pt x="96" y="222"/>
                </a:moveTo>
                <a:cubicBezTo>
                  <a:pt x="96" y="220"/>
                  <a:pt x="94" y="218"/>
                  <a:pt x="92" y="218"/>
                </a:cubicBezTo>
                <a:cubicBezTo>
                  <a:pt x="89" y="218"/>
                  <a:pt x="88" y="220"/>
                  <a:pt x="88" y="222"/>
                </a:cubicBezTo>
                <a:cubicBezTo>
                  <a:pt x="88" y="224"/>
                  <a:pt x="89" y="226"/>
                  <a:pt x="92" y="226"/>
                </a:cubicBezTo>
                <a:cubicBezTo>
                  <a:pt x="94" y="226"/>
                  <a:pt x="96" y="224"/>
                  <a:pt x="96" y="222"/>
                </a:cubicBezTo>
                <a:close/>
                <a:moveTo>
                  <a:pt x="96" y="213"/>
                </a:moveTo>
                <a:cubicBezTo>
                  <a:pt x="96" y="211"/>
                  <a:pt x="94" y="209"/>
                  <a:pt x="92" y="209"/>
                </a:cubicBezTo>
                <a:cubicBezTo>
                  <a:pt x="89" y="209"/>
                  <a:pt x="88" y="211"/>
                  <a:pt x="88" y="213"/>
                </a:cubicBezTo>
                <a:cubicBezTo>
                  <a:pt x="88" y="215"/>
                  <a:pt x="89" y="217"/>
                  <a:pt x="92" y="217"/>
                </a:cubicBezTo>
                <a:cubicBezTo>
                  <a:pt x="94" y="217"/>
                  <a:pt x="96" y="215"/>
                  <a:pt x="96" y="213"/>
                </a:cubicBezTo>
                <a:close/>
                <a:moveTo>
                  <a:pt x="96" y="203"/>
                </a:moveTo>
                <a:cubicBezTo>
                  <a:pt x="96" y="200"/>
                  <a:pt x="94" y="199"/>
                  <a:pt x="92" y="199"/>
                </a:cubicBezTo>
                <a:cubicBezTo>
                  <a:pt x="89" y="199"/>
                  <a:pt x="88" y="200"/>
                  <a:pt x="88" y="203"/>
                </a:cubicBezTo>
                <a:cubicBezTo>
                  <a:pt x="88" y="205"/>
                  <a:pt x="89" y="207"/>
                  <a:pt x="92" y="207"/>
                </a:cubicBezTo>
                <a:cubicBezTo>
                  <a:pt x="94" y="207"/>
                  <a:pt x="96" y="205"/>
                  <a:pt x="96" y="203"/>
                </a:cubicBezTo>
                <a:close/>
                <a:moveTo>
                  <a:pt x="105" y="222"/>
                </a:moveTo>
                <a:cubicBezTo>
                  <a:pt x="105" y="220"/>
                  <a:pt x="103" y="218"/>
                  <a:pt x="101" y="218"/>
                </a:cubicBezTo>
                <a:cubicBezTo>
                  <a:pt x="99" y="218"/>
                  <a:pt x="97" y="220"/>
                  <a:pt x="97" y="222"/>
                </a:cubicBezTo>
                <a:cubicBezTo>
                  <a:pt x="97" y="224"/>
                  <a:pt x="99" y="226"/>
                  <a:pt x="101" y="226"/>
                </a:cubicBezTo>
                <a:cubicBezTo>
                  <a:pt x="103" y="226"/>
                  <a:pt x="105" y="224"/>
                  <a:pt x="105" y="222"/>
                </a:cubicBezTo>
                <a:close/>
                <a:moveTo>
                  <a:pt x="105" y="213"/>
                </a:moveTo>
                <a:cubicBezTo>
                  <a:pt x="105" y="211"/>
                  <a:pt x="103" y="209"/>
                  <a:pt x="101" y="209"/>
                </a:cubicBezTo>
                <a:cubicBezTo>
                  <a:pt x="99" y="209"/>
                  <a:pt x="97" y="211"/>
                  <a:pt x="97" y="213"/>
                </a:cubicBezTo>
                <a:cubicBezTo>
                  <a:pt x="97" y="215"/>
                  <a:pt x="99" y="217"/>
                  <a:pt x="101" y="217"/>
                </a:cubicBezTo>
                <a:cubicBezTo>
                  <a:pt x="103" y="217"/>
                  <a:pt x="105" y="215"/>
                  <a:pt x="105" y="213"/>
                </a:cubicBezTo>
                <a:close/>
                <a:moveTo>
                  <a:pt x="105" y="203"/>
                </a:moveTo>
                <a:cubicBezTo>
                  <a:pt x="105" y="200"/>
                  <a:pt x="103" y="199"/>
                  <a:pt x="101" y="199"/>
                </a:cubicBezTo>
                <a:cubicBezTo>
                  <a:pt x="99" y="199"/>
                  <a:pt x="97" y="200"/>
                  <a:pt x="97" y="203"/>
                </a:cubicBezTo>
                <a:cubicBezTo>
                  <a:pt x="97" y="205"/>
                  <a:pt x="99" y="207"/>
                  <a:pt x="101" y="207"/>
                </a:cubicBezTo>
                <a:cubicBezTo>
                  <a:pt x="103" y="207"/>
                  <a:pt x="105" y="205"/>
                  <a:pt x="105" y="203"/>
                </a:cubicBezTo>
                <a:close/>
                <a:moveTo>
                  <a:pt x="115" y="222"/>
                </a:moveTo>
                <a:cubicBezTo>
                  <a:pt x="115" y="220"/>
                  <a:pt x="113" y="218"/>
                  <a:pt x="111" y="218"/>
                </a:cubicBezTo>
                <a:cubicBezTo>
                  <a:pt x="108" y="218"/>
                  <a:pt x="107" y="220"/>
                  <a:pt x="107" y="222"/>
                </a:cubicBezTo>
                <a:cubicBezTo>
                  <a:pt x="107" y="224"/>
                  <a:pt x="108" y="226"/>
                  <a:pt x="111" y="226"/>
                </a:cubicBezTo>
                <a:cubicBezTo>
                  <a:pt x="113" y="226"/>
                  <a:pt x="115" y="224"/>
                  <a:pt x="115" y="222"/>
                </a:cubicBezTo>
                <a:close/>
                <a:moveTo>
                  <a:pt x="115" y="213"/>
                </a:moveTo>
                <a:cubicBezTo>
                  <a:pt x="115" y="211"/>
                  <a:pt x="113" y="209"/>
                  <a:pt x="111" y="209"/>
                </a:cubicBezTo>
                <a:cubicBezTo>
                  <a:pt x="108" y="209"/>
                  <a:pt x="107" y="211"/>
                  <a:pt x="107" y="213"/>
                </a:cubicBezTo>
                <a:cubicBezTo>
                  <a:pt x="107" y="215"/>
                  <a:pt x="108" y="217"/>
                  <a:pt x="111" y="217"/>
                </a:cubicBezTo>
                <a:cubicBezTo>
                  <a:pt x="113" y="217"/>
                  <a:pt x="115" y="215"/>
                  <a:pt x="115" y="213"/>
                </a:cubicBezTo>
                <a:close/>
                <a:moveTo>
                  <a:pt x="115" y="203"/>
                </a:moveTo>
                <a:cubicBezTo>
                  <a:pt x="115" y="200"/>
                  <a:pt x="113" y="199"/>
                  <a:pt x="111" y="199"/>
                </a:cubicBezTo>
                <a:cubicBezTo>
                  <a:pt x="108" y="199"/>
                  <a:pt x="107" y="200"/>
                  <a:pt x="107" y="203"/>
                </a:cubicBezTo>
                <a:cubicBezTo>
                  <a:pt x="107" y="205"/>
                  <a:pt x="108" y="207"/>
                  <a:pt x="111" y="207"/>
                </a:cubicBezTo>
                <a:cubicBezTo>
                  <a:pt x="113" y="207"/>
                  <a:pt x="115" y="205"/>
                  <a:pt x="115" y="203"/>
                </a:cubicBezTo>
                <a:close/>
                <a:moveTo>
                  <a:pt x="124" y="222"/>
                </a:moveTo>
                <a:cubicBezTo>
                  <a:pt x="124" y="220"/>
                  <a:pt x="122" y="218"/>
                  <a:pt x="120" y="218"/>
                </a:cubicBezTo>
                <a:cubicBezTo>
                  <a:pt x="118" y="218"/>
                  <a:pt x="116" y="220"/>
                  <a:pt x="116" y="222"/>
                </a:cubicBezTo>
                <a:cubicBezTo>
                  <a:pt x="116" y="224"/>
                  <a:pt x="118" y="226"/>
                  <a:pt x="120" y="226"/>
                </a:cubicBezTo>
                <a:cubicBezTo>
                  <a:pt x="122" y="226"/>
                  <a:pt x="124" y="224"/>
                  <a:pt x="124" y="222"/>
                </a:cubicBezTo>
                <a:close/>
                <a:moveTo>
                  <a:pt x="124" y="213"/>
                </a:moveTo>
                <a:cubicBezTo>
                  <a:pt x="124" y="211"/>
                  <a:pt x="122" y="209"/>
                  <a:pt x="120" y="209"/>
                </a:cubicBezTo>
                <a:cubicBezTo>
                  <a:pt x="118" y="209"/>
                  <a:pt x="116" y="211"/>
                  <a:pt x="116" y="213"/>
                </a:cubicBezTo>
                <a:cubicBezTo>
                  <a:pt x="116" y="215"/>
                  <a:pt x="118" y="217"/>
                  <a:pt x="120" y="217"/>
                </a:cubicBezTo>
                <a:cubicBezTo>
                  <a:pt x="122" y="217"/>
                  <a:pt x="124" y="215"/>
                  <a:pt x="124" y="213"/>
                </a:cubicBezTo>
                <a:close/>
                <a:moveTo>
                  <a:pt x="124" y="203"/>
                </a:moveTo>
                <a:cubicBezTo>
                  <a:pt x="124" y="200"/>
                  <a:pt x="122" y="199"/>
                  <a:pt x="120" y="199"/>
                </a:cubicBezTo>
                <a:cubicBezTo>
                  <a:pt x="118" y="199"/>
                  <a:pt x="116" y="200"/>
                  <a:pt x="116" y="203"/>
                </a:cubicBezTo>
                <a:cubicBezTo>
                  <a:pt x="116" y="205"/>
                  <a:pt x="118" y="207"/>
                  <a:pt x="120" y="207"/>
                </a:cubicBezTo>
                <a:cubicBezTo>
                  <a:pt x="122" y="207"/>
                  <a:pt x="124" y="205"/>
                  <a:pt x="124" y="203"/>
                </a:cubicBezTo>
                <a:close/>
                <a:moveTo>
                  <a:pt x="133" y="222"/>
                </a:moveTo>
                <a:cubicBezTo>
                  <a:pt x="133" y="220"/>
                  <a:pt x="132" y="218"/>
                  <a:pt x="129" y="218"/>
                </a:cubicBezTo>
                <a:cubicBezTo>
                  <a:pt x="127" y="218"/>
                  <a:pt x="125" y="220"/>
                  <a:pt x="125" y="222"/>
                </a:cubicBezTo>
                <a:cubicBezTo>
                  <a:pt x="125" y="224"/>
                  <a:pt x="127" y="226"/>
                  <a:pt x="129" y="226"/>
                </a:cubicBezTo>
                <a:cubicBezTo>
                  <a:pt x="132" y="226"/>
                  <a:pt x="133" y="224"/>
                  <a:pt x="133" y="222"/>
                </a:cubicBezTo>
                <a:close/>
                <a:moveTo>
                  <a:pt x="133" y="213"/>
                </a:moveTo>
                <a:cubicBezTo>
                  <a:pt x="133" y="211"/>
                  <a:pt x="132" y="209"/>
                  <a:pt x="129" y="209"/>
                </a:cubicBezTo>
                <a:cubicBezTo>
                  <a:pt x="127" y="209"/>
                  <a:pt x="125" y="211"/>
                  <a:pt x="125" y="213"/>
                </a:cubicBezTo>
                <a:cubicBezTo>
                  <a:pt x="125" y="215"/>
                  <a:pt x="127" y="217"/>
                  <a:pt x="129" y="217"/>
                </a:cubicBezTo>
                <a:cubicBezTo>
                  <a:pt x="132" y="217"/>
                  <a:pt x="133" y="215"/>
                  <a:pt x="133" y="213"/>
                </a:cubicBezTo>
                <a:close/>
                <a:moveTo>
                  <a:pt x="133" y="203"/>
                </a:moveTo>
                <a:cubicBezTo>
                  <a:pt x="133" y="200"/>
                  <a:pt x="132" y="199"/>
                  <a:pt x="129" y="199"/>
                </a:cubicBezTo>
                <a:cubicBezTo>
                  <a:pt x="127" y="199"/>
                  <a:pt x="125" y="200"/>
                  <a:pt x="125" y="203"/>
                </a:cubicBezTo>
                <a:cubicBezTo>
                  <a:pt x="125" y="205"/>
                  <a:pt x="127" y="207"/>
                  <a:pt x="129" y="207"/>
                </a:cubicBezTo>
                <a:cubicBezTo>
                  <a:pt x="132" y="207"/>
                  <a:pt x="133" y="205"/>
                  <a:pt x="133" y="203"/>
                </a:cubicBezTo>
                <a:close/>
                <a:moveTo>
                  <a:pt x="143" y="222"/>
                </a:moveTo>
                <a:cubicBezTo>
                  <a:pt x="143" y="220"/>
                  <a:pt x="141" y="218"/>
                  <a:pt x="139" y="218"/>
                </a:cubicBezTo>
                <a:cubicBezTo>
                  <a:pt x="137" y="218"/>
                  <a:pt x="135" y="220"/>
                  <a:pt x="135" y="222"/>
                </a:cubicBezTo>
                <a:cubicBezTo>
                  <a:pt x="135" y="224"/>
                  <a:pt x="137" y="226"/>
                  <a:pt x="139" y="226"/>
                </a:cubicBezTo>
                <a:cubicBezTo>
                  <a:pt x="141" y="226"/>
                  <a:pt x="143" y="224"/>
                  <a:pt x="143" y="222"/>
                </a:cubicBezTo>
                <a:close/>
                <a:moveTo>
                  <a:pt x="143" y="213"/>
                </a:moveTo>
                <a:cubicBezTo>
                  <a:pt x="143" y="211"/>
                  <a:pt x="141" y="209"/>
                  <a:pt x="139" y="209"/>
                </a:cubicBezTo>
                <a:cubicBezTo>
                  <a:pt x="137" y="209"/>
                  <a:pt x="135" y="211"/>
                  <a:pt x="135" y="213"/>
                </a:cubicBezTo>
                <a:cubicBezTo>
                  <a:pt x="135" y="215"/>
                  <a:pt x="137" y="217"/>
                  <a:pt x="139" y="217"/>
                </a:cubicBezTo>
                <a:cubicBezTo>
                  <a:pt x="141" y="217"/>
                  <a:pt x="143" y="215"/>
                  <a:pt x="143" y="213"/>
                </a:cubicBezTo>
                <a:close/>
                <a:moveTo>
                  <a:pt x="143" y="203"/>
                </a:moveTo>
                <a:cubicBezTo>
                  <a:pt x="143" y="200"/>
                  <a:pt x="141" y="199"/>
                  <a:pt x="139" y="199"/>
                </a:cubicBezTo>
                <a:cubicBezTo>
                  <a:pt x="137" y="199"/>
                  <a:pt x="135" y="200"/>
                  <a:pt x="135" y="203"/>
                </a:cubicBezTo>
                <a:cubicBezTo>
                  <a:pt x="135" y="205"/>
                  <a:pt x="137" y="207"/>
                  <a:pt x="139" y="207"/>
                </a:cubicBezTo>
                <a:cubicBezTo>
                  <a:pt x="141" y="207"/>
                  <a:pt x="143" y="205"/>
                  <a:pt x="143" y="203"/>
                </a:cubicBezTo>
                <a:close/>
                <a:moveTo>
                  <a:pt x="313" y="212"/>
                </a:moveTo>
                <a:cubicBezTo>
                  <a:pt x="313" y="205"/>
                  <a:pt x="307" y="199"/>
                  <a:pt x="300" y="199"/>
                </a:cubicBezTo>
                <a:cubicBezTo>
                  <a:pt x="300" y="199"/>
                  <a:pt x="300" y="199"/>
                  <a:pt x="146" y="199"/>
                </a:cubicBezTo>
                <a:cubicBezTo>
                  <a:pt x="146" y="199"/>
                  <a:pt x="146" y="199"/>
                  <a:pt x="146" y="226"/>
                </a:cubicBezTo>
                <a:cubicBezTo>
                  <a:pt x="146" y="226"/>
                  <a:pt x="146" y="226"/>
                  <a:pt x="300" y="226"/>
                </a:cubicBezTo>
                <a:cubicBezTo>
                  <a:pt x="307" y="226"/>
                  <a:pt x="313" y="220"/>
                  <a:pt x="313" y="212"/>
                </a:cubicBezTo>
                <a:close/>
                <a:moveTo>
                  <a:pt x="299" y="204"/>
                </a:moveTo>
                <a:cubicBezTo>
                  <a:pt x="294" y="204"/>
                  <a:pt x="291" y="208"/>
                  <a:pt x="291" y="212"/>
                </a:cubicBezTo>
                <a:cubicBezTo>
                  <a:pt x="291" y="217"/>
                  <a:pt x="294" y="220"/>
                  <a:pt x="299" y="220"/>
                </a:cubicBezTo>
                <a:cubicBezTo>
                  <a:pt x="303" y="220"/>
                  <a:pt x="307" y="217"/>
                  <a:pt x="307" y="212"/>
                </a:cubicBezTo>
                <a:cubicBezTo>
                  <a:pt x="307" y="208"/>
                  <a:pt x="303" y="204"/>
                  <a:pt x="299" y="20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nvGrpSpPr>
          <p:cNvPr id="3" name="Group 2"/>
          <p:cNvGrpSpPr/>
          <p:nvPr/>
        </p:nvGrpSpPr>
        <p:grpSpPr>
          <a:xfrm>
            <a:off x="6263642" y="2691997"/>
            <a:ext cx="883115" cy="1194405"/>
            <a:chOff x="6321159" y="3059134"/>
            <a:chExt cx="784956" cy="1061646"/>
          </a:xfrm>
        </p:grpSpPr>
        <p:sp>
          <p:nvSpPr>
            <p:cNvPr id="51" name="Freeform 5"/>
            <p:cNvSpPr>
              <a:spLocks noChangeAspect="1" noEditPoints="1"/>
            </p:cNvSpPr>
            <p:nvPr/>
          </p:nvSpPr>
          <p:spPr bwMode="auto">
            <a:xfrm>
              <a:off x="6321159" y="351453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52" name="Group 51"/>
            <p:cNvGrpSpPr/>
            <p:nvPr/>
          </p:nvGrpSpPr>
          <p:grpSpPr>
            <a:xfrm>
              <a:off x="6485716" y="3059134"/>
              <a:ext cx="455841" cy="416277"/>
              <a:chOff x="7225183" y="4826255"/>
              <a:chExt cx="420688" cy="384175"/>
            </a:xfrm>
          </p:grpSpPr>
          <p:sp>
            <p:nvSpPr>
              <p:cNvPr id="53" name="Rectangle 5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53"/>
              <p:cNvGrpSpPr/>
              <p:nvPr/>
            </p:nvGrpSpPr>
            <p:grpSpPr>
              <a:xfrm>
                <a:off x="7225183" y="4826255"/>
                <a:ext cx="420688" cy="384175"/>
                <a:chOff x="7225183" y="4826255"/>
                <a:chExt cx="420688" cy="384175"/>
              </a:xfrm>
              <a:solidFill>
                <a:schemeClr val="accent4"/>
              </a:solidFill>
            </p:grpSpPr>
            <p:sp>
              <p:nvSpPr>
                <p:cNvPr id="5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grpSp>
        <p:nvGrpSpPr>
          <p:cNvPr id="59" name="Group 58"/>
          <p:cNvGrpSpPr/>
          <p:nvPr/>
        </p:nvGrpSpPr>
        <p:grpSpPr>
          <a:xfrm>
            <a:off x="7534093" y="2691997"/>
            <a:ext cx="883115" cy="1194405"/>
            <a:chOff x="6321159" y="3059134"/>
            <a:chExt cx="784956" cy="1061646"/>
          </a:xfrm>
        </p:grpSpPr>
        <p:sp>
          <p:nvSpPr>
            <p:cNvPr id="60" name="Freeform 5"/>
            <p:cNvSpPr>
              <a:spLocks noChangeAspect="1" noEditPoints="1"/>
            </p:cNvSpPr>
            <p:nvPr/>
          </p:nvSpPr>
          <p:spPr bwMode="auto">
            <a:xfrm>
              <a:off x="6321159" y="351453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61" name="Group 60"/>
            <p:cNvGrpSpPr/>
            <p:nvPr/>
          </p:nvGrpSpPr>
          <p:grpSpPr>
            <a:xfrm>
              <a:off x="6485716" y="3059134"/>
              <a:ext cx="455841" cy="416277"/>
              <a:chOff x="7225183" y="4826255"/>
              <a:chExt cx="420688" cy="384175"/>
            </a:xfrm>
          </p:grpSpPr>
          <p:sp>
            <p:nvSpPr>
              <p:cNvPr id="62" name="Rectangle 61"/>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7225183" y="4826255"/>
                <a:ext cx="420688" cy="384175"/>
                <a:chOff x="7225183" y="4826255"/>
                <a:chExt cx="420688" cy="384175"/>
              </a:xfrm>
              <a:solidFill>
                <a:schemeClr val="accent4"/>
              </a:solidFill>
            </p:grpSpPr>
            <p:sp>
              <p:nvSpPr>
                <p:cNvPr id="64"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5"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6"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7"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grpSp>
        <p:nvGrpSpPr>
          <p:cNvPr id="71" name="Group 70"/>
          <p:cNvGrpSpPr/>
          <p:nvPr/>
        </p:nvGrpSpPr>
        <p:grpSpPr>
          <a:xfrm>
            <a:off x="9372099" y="2691997"/>
            <a:ext cx="883115" cy="1194405"/>
            <a:chOff x="6321159" y="3059134"/>
            <a:chExt cx="784956" cy="1061646"/>
          </a:xfrm>
        </p:grpSpPr>
        <p:sp>
          <p:nvSpPr>
            <p:cNvPr id="72" name="Freeform 5"/>
            <p:cNvSpPr>
              <a:spLocks noChangeAspect="1" noEditPoints="1"/>
            </p:cNvSpPr>
            <p:nvPr/>
          </p:nvSpPr>
          <p:spPr bwMode="auto">
            <a:xfrm>
              <a:off x="6321159" y="351453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73" name="Group 72"/>
            <p:cNvGrpSpPr/>
            <p:nvPr/>
          </p:nvGrpSpPr>
          <p:grpSpPr>
            <a:xfrm>
              <a:off x="6485716" y="3059134"/>
              <a:ext cx="455841" cy="416277"/>
              <a:chOff x="7225183" y="4826255"/>
              <a:chExt cx="420688" cy="384175"/>
            </a:xfrm>
          </p:grpSpPr>
          <p:sp>
            <p:nvSpPr>
              <p:cNvPr id="74" name="Rectangle 73"/>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5" name="Group 74"/>
              <p:cNvGrpSpPr/>
              <p:nvPr/>
            </p:nvGrpSpPr>
            <p:grpSpPr>
              <a:xfrm>
                <a:off x="7225183" y="4826255"/>
                <a:ext cx="420688" cy="384175"/>
                <a:chOff x="7225183" y="4826255"/>
                <a:chExt cx="420688" cy="384175"/>
              </a:xfrm>
              <a:solidFill>
                <a:schemeClr val="accent4"/>
              </a:solidFill>
            </p:grpSpPr>
            <p:sp>
              <p:nvSpPr>
                <p:cNvPr id="76"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8"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9"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grpSp>
        <p:nvGrpSpPr>
          <p:cNvPr id="80" name="Group 79"/>
          <p:cNvGrpSpPr/>
          <p:nvPr/>
        </p:nvGrpSpPr>
        <p:grpSpPr>
          <a:xfrm>
            <a:off x="10620111" y="2691997"/>
            <a:ext cx="883115" cy="1194405"/>
            <a:chOff x="6321159" y="3059134"/>
            <a:chExt cx="784956" cy="1061646"/>
          </a:xfrm>
        </p:grpSpPr>
        <p:sp>
          <p:nvSpPr>
            <p:cNvPr id="81" name="Freeform 5"/>
            <p:cNvSpPr>
              <a:spLocks noChangeAspect="1" noEditPoints="1"/>
            </p:cNvSpPr>
            <p:nvPr/>
          </p:nvSpPr>
          <p:spPr bwMode="auto">
            <a:xfrm>
              <a:off x="6321159" y="351453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82" name="Group 81"/>
            <p:cNvGrpSpPr/>
            <p:nvPr/>
          </p:nvGrpSpPr>
          <p:grpSpPr>
            <a:xfrm>
              <a:off x="6485716" y="3059134"/>
              <a:ext cx="455841" cy="416277"/>
              <a:chOff x="7225183" y="4826255"/>
              <a:chExt cx="420688" cy="384175"/>
            </a:xfrm>
          </p:grpSpPr>
          <p:sp>
            <p:nvSpPr>
              <p:cNvPr id="83" name="Rectangle 8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4" name="Group 83"/>
              <p:cNvGrpSpPr/>
              <p:nvPr/>
            </p:nvGrpSpPr>
            <p:grpSpPr>
              <a:xfrm>
                <a:off x="7225183" y="4826255"/>
                <a:ext cx="420688" cy="384175"/>
                <a:chOff x="7225183" y="4826255"/>
                <a:chExt cx="420688" cy="384175"/>
              </a:xfrm>
              <a:solidFill>
                <a:schemeClr val="accent4"/>
              </a:solidFill>
            </p:grpSpPr>
            <p:sp>
              <p:nvSpPr>
                <p:cNvPr id="8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spTree>
    <p:extLst>
      <p:ext uri="{BB962C8B-B14F-4D97-AF65-F5344CB8AC3E}">
        <p14:creationId xmlns:p14="http://schemas.microsoft.com/office/powerpoint/2010/main" val="52905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45">
                                            <p:txEl>
                                              <p:pRg st="0" end="0"/>
                                            </p:txEl>
                                          </p:spTgt>
                                        </p:tgtEl>
                                        <p:attrNameLst>
                                          <p:attrName>style.visibility</p:attrName>
                                        </p:attrNameLst>
                                      </p:cBhvr>
                                      <p:to>
                                        <p:strVal val="visible"/>
                                      </p:to>
                                    </p:set>
                                    <p:anim calcmode="lin" valueType="num">
                                      <p:cBhvr additive="base">
                                        <p:cTn id="7" dur="500" fill="hold"/>
                                        <p:tgtEl>
                                          <p:spTgt spid="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645">
                                            <p:txEl>
                                              <p:pRg st="1" end="1"/>
                                            </p:txEl>
                                          </p:spTgt>
                                        </p:tgtEl>
                                        <p:attrNameLst>
                                          <p:attrName>style.visibility</p:attrName>
                                        </p:attrNameLst>
                                      </p:cBhvr>
                                      <p:to>
                                        <p:strVal val="visible"/>
                                      </p:to>
                                    </p:set>
                                    <p:anim calcmode="lin" valueType="num">
                                      <p:cBhvr additive="base">
                                        <p:cTn id="11" dur="500" fill="hold"/>
                                        <p:tgtEl>
                                          <p:spTgt spid="6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
                                  </p:stCondLst>
                                  <p:childTnLst>
                                    <p:set>
                                      <p:cBhvr>
                                        <p:cTn id="14" dur="1" fill="hold">
                                          <p:stCondLst>
                                            <p:cond delay="0"/>
                                          </p:stCondLst>
                                        </p:cTn>
                                        <p:tgtEl>
                                          <p:spTgt spid="645">
                                            <p:txEl>
                                              <p:pRg st="2" end="2"/>
                                            </p:txEl>
                                          </p:spTgt>
                                        </p:tgtEl>
                                        <p:attrNameLst>
                                          <p:attrName>style.visibility</p:attrName>
                                        </p:attrNameLst>
                                      </p:cBhvr>
                                      <p:to>
                                        <p:strVal val="visible"/>
                                      </p:to>
                                    </p:set>
                                    <p:anim calcmode="lin" valueType="num">
                                      <p:cBhvr additive="base">
                                        <p:cTn id="15" dur="500" fill="hold"/>
                                        <p:tgtEl>
                                          <p:spTgt spid="64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645">
                                            <p:txEl>
                                              <p:pRg st="3" end="3"/>
                                            </p:txEl>
                                          </p:spTgt>
                                        </p:tgtEl>
                                        <p:attrNameLst>
                                          <p:attrName>style.visibility</p:attrName>
                                        </p:attrNameLst>
                                      </p:cBhvr>
                                      <p:to>
                                        <p:strVal val="visible"/>
                                      </p:to>
                                    </p:set>
                                    <p:anim calcmode="lin" valueType="num">
                                      <p:cBhvr additive="base">
                                        <p:cTn id="21" dur="500" fill="hold"/>
                                        <p:tgtEl>
                                          <p:spTgt spid="64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00"/>
                                  </p:stCondLst>
                                  <p:childTnLst>
                                    <p:set>
                                      <p:cBhvr>
                                        <p:cTn id="24" dur="1" fill="hold">
                                          <p:stCondLst>
                                            <p:cond delay="0"/>
                                          </p:stCondLst>
                                        </p:cTn>
                                        <p:tgtEl>
                                          <p:spTgt spid="645">
                                            <p:txEl>
                                              <p:pRg st="4" end="4"/>
                                            </p:txEl>
                                          </p:spTgt>
                                        </p:tgtEl>
                                        <p:attrNameLst>
                                          <p:attrName>style.visibility</p:attrName>
                                        </p:attrNameLst>
                                      </p:cBhvr>
                                      <p:to>
                                        <p:strVal val="visible"/>
                                      </p:to>
                                    </p:set>
                                    <p:anim calcmode="lin" valueType="num">
                                      <p:cBhvr additive="base">
                                        <p:cTn id="25" dur="500" fill="hold"/>
                                        <p:tgtEl>
                                          <p:spTgt spid="64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150"/>
                                  </p:stCondLst>
                                  <p:childTnLst>
                                    <p:set>
                                      <p:cBhvr>
                                        <p:cTn id="28" dur="1" fill="hold">
                                          <p:stCondLst>
                                            <p:cond delay="0"/>
                                          </p:stCondLst>
                                        </p:cTn>
                                        <p:tgtEl>
                                          <p:spTgt spid="645">
                                            <p:txEl>
                                              <p:pRg st="5" end="5"/>
                                            </p:txEl>
                                          </p:spTgt>
                                        </p:tgtEl>
                                        <p:attrNameLst>
                                          <p:attrName>style.visibility</p:attrName>
                                        </p:attrNameLst>
                                      </p:cBhvr>
                                      <p:to>
                                        <p:strVal val="visible"/>
                                      </p:to>
                                    </p:set>
                                    <p:anim calcmode="lin" valueType="num">
                                      <p:cBhvr additive="base">
                                        <p:cTn id="29" dur="500" fill="hold"/>
                                        <p:tgtEl>
                                          <p:spTgt spid="64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4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00"/>
                                  </p:stCondLst>
                                  <p:childTnLst>
                                    <p:set>
                                      <p:cBhvr>
                                        <p:cTn id="32" dur="1" fill="hold">
                                          <p:stCondLst>
                                            <p:cond delay="0"/>
                                          </p:stCondLst>
                                        </p:cTn>
                                        <p:tgtEl>
                                          <p:spTgt spid="645">
                                            <p:txEl>
                                              <p:pRg st="6" end="6"/>
                                            </p:txEl>
                                          </p:spTgt>
                                        </p:tgtEl>
                                        <p:attrNameLst>
                                          <p:attrName>style.visibility</p:attrName>
                                        </p:attrNameLst>
                                      </p:cBhvr>
                                      <p:to>
                                        <p:strVal val="visible"/>
                                      </p:to>
                                    </p:set>
                                    <p:anim calcmode="lin" valueType="num">
                                      <p:cBhvr additive="base">
                                        <p:cTn id="33" dur="500" fill="hold"/>
                                        <p:tgtEl>
                                          <p:spTgt spid="64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4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645">
                                            <p:txEl>
                                              <p:pRg st="7" end="7"/>
                                            </p:txEl>
                                          </p:spTgt>
                                        </p:tgtEl>
                                        <p:attrNameLst>
                                          <p:attrName>style.visibility</p:attrName>
                                        </p:attrNameLst>
                                      </p:cBhvr>
                                      <p:to>
                                        <p:strVal val="visible"/>
                                      </p:to>
                                    </p:set>
                                    <p:anim calcmode="lin" valueType="num">
                                      <p:cBhvr additive="base">
                                        <p:cTn id="37" dur="500" fill="hold"/>
                                        <p:tgtEl>
                                          <p:spTgt spid="64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645">
                                            <p:txEl>
                                              <p:pRg st="8" end="8"/>
                                            </p:txEl>
                                          </p:spTgt>
                                        </p:tgtEl>
                                        <p:attrNameLst>
                                          <p:attrName>style.visibility</p:attrName>
                                        </p:attrNameLst>
                                      </p:cBhvr>
                                      <p:to>
                                        <p:strVal val="visible"/>
                                      </p:to>
                                    </p:set>
                                    <p:anim calcmode="lin" valueType="num">
                                      <p:cBhvr additive="base">
                                        <p:cTn id="43" dur="500" fill="hold"/>
                                        <p:tgtEl>
                                          <p:spTgt spid="64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
                                  </p:stCondLst>
                                  <p:childTnLst>
                                    <p:set>
                                      <p:cBhvr>
                                        <p:cTn id="46" dur="1" fill="hold">
                                          <p:stCondLst>
                                            <p:cond delay="0"/>
                                          </p:stCondLst>
                                        </p:cTn>
                                        <p:tgtEl>
                                          <p:spTgt spid="645">
                                            <p:txEl>
                                              <p:pRg st="9" end="9"/>
                                            </p:txEl>
                                          </p:spTgt>
                                        </p:tgtEl>
                                        <p:attrNameLst>
                                          <p:attrName>style.visibility</p:attrName>
                                        </p:attrNameLst>
                                      </p:cBhvr>
                                      <p:to>
                                        <p:strVal val="visible"/>
                                      </p:to>
                                    </p:set>
                                    <p:anim calcmode="lin" valueType="num">
                                      <p:cBhvr additive="base">
                                        <p:cTn id="47" dur="500" fill="hold"/>
                                        <p:tgtEl>
                                          <p:spTgt spid="64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4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creenshot BG"/>
          <p:cNvSpPr/>
          <p:nvPr/>
        </p:nvSpPr>
        <p:spPr bwMode="auto">
          <a:xfrm>
            <a:off x="6492240" y="1851360"/>
            <a:ext cx="5669280" cy="4343400"/>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1" name="Screenshot 1"/>
          <p:cNvGrpSpPr>
            <a:grpSpLocks noChangeAspect="1"/>
          </p:cNvGrpSpPr>
          <p:nvPr/>
        </p:nvGrpSpPr>
        <p:grpSpPr>
          <a:xfrm>
            <a:off x="6583680" y="1942799"/>
            <a:ext cx="5486400" cy="4210780"/>
            <a:chOff x="6220839" y="1901652"/>
            <a:chExt cx="5907405" cy="4533900"/>
          </a:xfrm>
        </p:grpSpPr>
        <p:pic>
          <p:nvPicPr>
            <p:cNvPr id="4" name="Screenshot 1"/>
            <p:cNvPicPr>
              <a:picLocks noChangeAspect="1"/>
            </p:cNvPicPr>
            <p:nvPr/>
          </p:nvPicPr>
          <p:blipFill rotWithShape="1">
            <a:blip r:embed="rId3"/>
            <a:srcRect l="455" t="314" r="439" b="-21"/>
            <a:stretch/>
          </p:blipFill>
          <p:spPr>
            <a:xfrm>
              <a:off x="6220839" y="1901652"/>
              <a:ext cx="5907405" cy="4533900"/>
            </a:xfrm>
            <a:prstGeom prst="rect">
              <a:avLst/>
            </a:prstGeom>
            <a:noFill/>
            <a:ln>
              <a:noFill/>
            </a:ln>
          </p:spPr>
        </p:pic>
        <p:sp>
          <p:nvSpPr>
            <p:cNvPr id="19" name="Rectangle 18"/>
            <p:cNvSpPr/>
            <p:nvPr/>
          </p:nvSpPr>
          <p:spPr bwMode="auto">
            <a:xfrm>
              <a:off x="8224846" y="2840190"/>
              <a:ext cx="777240" cy="265702"/>
            </a:xfrm>
            <a:prstGeom prst="rect">
              <a:avLst/>
            </a:prstGeom>
            <a:noFill/>
            <a:ln w="1905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Screenshot 2"/>
          <p:cNvGrpSpPr>
            <a:grpSpLocks noChangeAspect="1"/>
          </p:cNvGrpSpPr>
          <p:nvPr/>
        </p:nvGrpSpPr>
        <p:grpSpPr>
          <a:xfrm>
            <a:off x="6583680" y="1942799"/>
            <a:ext cx="5486400" cy="4210780"/>
            <a:chOff x="6220839" y="1901652"/>
            <a:chExt cx="5907405" cy="4533900"/>
          </a:xfrm>
        </p:grpSpPr>
        <p:pic>
          <p:nvPicPr>
            <p:cNvPr id="3" name="Screenshot 2"/>
            <p:cNvPicPr>
              <a:picLocks noChangeAspect="1"/>
            </p:cNvPicPr>
            <p:nvPr/>
          </p:nvPicPr>
          <p:blipFill rotWithShape="1">
            <a:blip r:embed="rId4"/>
            <a:stretch/>
          </p:blipFill>
          <p:spPr>
            <a:xfrm>
              <a:off x="6220839" y="1901652"/>
              <a:ext cx="5907405" cy="4533900"/>
            </a:xfrm>
            <a:prstGeom prst="rect">
              <a:avLst/>
            </a:prstGeom>
            <a:noFill/>
            <a:ln>
              <a:noFill/>
            </a:ln>
          </p:spPr>
        </p:pic>
        <p:grpSp>
          <p:nvGrpSpPr>
            <p:cNvPr id="9" name="Group 8"/>
            <p:cNvGrpSpPr/>
            <p:nvPr/>
          </p:nvGrpSpPr>
          <p:grpSpPr>
            <a:xfrm>
              <a:off x="6458516" y="4012616"/>
              <a:ext cx="2580942" cy="1029983"/>
              <a:chOff x="6589976" y="4321131"/>
              <a:chExt cx="2580942" cy="1029983"/>
            </a:xfrm>
          </p:grpSpPr>
          <p:sp>
            <p:nvSpPr>
              <p:cNvPr id="8" name="Rectangle 7"/>
              <p:cNvSpPr/>
              <p:nvPr/>
            </p:nvSpPr>
            <p:spPr bwMode="auto">
              <a:xfrm>
                <a:off x="6589976" y="4321131"/>
                <a:ext cx="1920240" cy="274320"/>
              </a:xfrm>
              <a:prstGeom prst="rect">
                <a:avLst/>
              </a:prstGeom>
              <a:noFill/>
              <a:ln w="1905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8396927" y="4712251"/>
                <a:ext cx="773991" cy="265176"/>
              </a:xfrm>
              <a:prstGeom prst="rect">
                <a:avLst/>
              </a:prstGeom>
              <a:noFill/>
              <a:ln w="1905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8396927" y="5085938"/>
                <a:ext cx="773991" cy="265176"/>
              </a:xfrm>
              <a:prstGeom prst="rect">
                <a:avLst/>
              </a:prstGeom>
              <a:noFill/>
              <a:ln w="1905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2" name="Title 1"/>
          <p:cNvSpPr>
            <a:spLocks noGrp="1"/>
          </p:cNvSpPr>
          <p:nvPr>
            <p:ph type="title"/>
          </p:nvPr>
        </p:nvSpPr>
        <p:spPr/>
        <p:txBody>
          <a:bodyPr/>
          <a:lstStyle/>
          <a:p>
            <a:r>
              <a:rPr lang="en-US" spc="0" dirty="0"/>
              <a:t>Memory management</a:t>
            </a:r>
            <a:br>
              <a:rPr lang="en-US" spc="0" dirty="0"/>
            </a:br>
            <a:r>
              <a:rPr lang="en-US" sz="3200" spc="0" dirty="0">
                <a:gradFill>
                  <a:gsLst>
                    <a:gs pos="1250">
                      <a:schemeClr val="tx1"/>
                    </a:gs>
                    <a:gs pos="100000">
                      <a:schemeClr val="tx1"/>
                    </a:gs>
                  </a:gsLst>
                  <a:lin ang="5400000" scaled="0"/>
                </a:gradFill>
              </a:rPr>
              <a:t>Complete flexibility for optimal host utilization</a:t>
            </a:r>
          </a:p>
        </p:txBody>
      </p:sp>
      <p:sp>
        <p:nvSpPr>
          <p:cNvPr id="645" name="Rectangle 644"/>
          <p:cNvSpPr/>
          <p:nvPr/>
        </p:nvSpPr>
        <p:spPr>
          <a:xfrm>
            <a:off x="274320" y="1595764"/>
            <a:ext cx="5864603" cy="4907497"/>
          </a:xfrm>
          <a:prstGeom prst="rect">
            <a:avLst/>
          </a:prstGeom>
          <a:noFill/>
          <a:ln w="12700" cap="flat" cmpd="sng" algn="ctr">
            <a:noFill/>
            <a:prstDash val="solid"/>
            <a:miter lim="800000"/>
          </a:ln>
          <a:effectLst/>
        </p:spPr>
        <p:txBody>
          <a:bodyPr wrap="square" lIns="182880" tIns="182880" rIns="182880" bIns="91440"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900"/>
              </a:spcBef>
              <a:buClr>
                <a:srgbClr val="EFEFEF"/>
              </a:buClr>
            </a:pPr>
            <a:r>
              <a:rPr lang="en-US" sz="24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Static memory </a:t>
            </a:r>
          </a:p>
          <a:p>
            <a:pPr marL="0" lvl="1" defTabSz="471584">
              <a:lnSpc>
                <a:spcPct val="90000"/>
              </a:lnSpc>
              <a:spcBef>
                <a:spcPts val="600"/>
              </a:spcBef>
              <a:buClr>
                <a:srgbClr val="EFEFEF"/>
              </a:buClr>
            </a:pPr>
            <a:r>
              <a:rPr lang="en-US" sz="1500" dirty="0">
                <a:gradFill>
                  <a:gsLst>
                    <a:gs pos="19048">
                      <a:schemeClr val="tx1"/>
                    </a:gs>
                    <a:gs pos="65000">
                      <a:schemeClr val="tx1"/>
                    </a:gs>
                  </a:gsLst>
                  <a:lin ang="5400000" scaled="0"/>
                </a:gradFill>
                <a:cs typeface="Segoe UI" pitchFamily="34" charset="0"/>
              </a:rPr>
              <a:t>Startup RAM represents memory that will be allocated regardless of VM memory demand</a:t>
            </a:r>
          </a:p>
          <a:p>
            <a:pPr marL="0" lvl="1" defTabSz="471584">
              <a:lnSpc>
                <a:spcPct val="90000"/>
              </a:lnSpc>
              <a:spcBef>
                <a:spcPts val="900"/>
              </a:spcBef>
              <a:buClr>
                <a:srgbClr val="EFEFEF"/>
              </a:buClr>
            </a:pPr>
            <a:r>
              <a:rPr lang="en-US" sz="24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*NEW* Runtime resize </a:t>
            </a:r>
          </a:p>
          <a:p>
            <a:pPr marL="0" lvl="1" defTabSz="471584">
              <a:lnSpc>
                <a:spcPct val="90000"/>
              </a:lnSpc>
              <a:spcBef>
                <a:spcPts val="600"/>
              </a:spcBef>
              <a:buClr>
                <a:srgbClr val="EFEFEF"/>
              </a:buClr>
            </a:pPr>
            <a:r>
              <a:rPr lang="en-US" sz="1500" dirty="0">
                <a:gradFill>
                  <a:gsLst>
                    <a:gs pos="19048">
                      <a:schemeClr val="tx1"/>
                    </a:gs>
                    <a:gs pos="65000">
                      <a:schemeClr val="tx1"/>
                    </a:gs>
                  </a:gsLst>
                  <a:lin ang="5400000" scaled="0"/>
                </a:gradFill>
                <a:cs typeface="Segoe UI" pitchFamily="34" charset="0"/>
              </a:rPr>
              <a:t>Administrators can now </a:t>
            </a:r>
            <a:r>
              <a:rPr lang="en-US" sz="1500" b="1" dirty="0">
                <a:gradFill>
                  <a:gsLst>
                    <a:gs pos="19048">
                      <a:schemeClr val="tx1"/>
                    </a:gs>
                    <a:gs pos="65000">
                      <a:schemeClr val="tx1"/>
                    </a:gs>
                  </a:gsLst>
                  <a:lin ang="5400000" scaled="0"/>
                </a:gradFill>
                <a:cs typeface="Segoe UI" pitchFamily="34" charset="0"/>
              </a:rPr>
              <a:t>increase</a:t>
            </a:r>
            <a:r>
              <a:rPr lang="en-US" sz="1500" dirty="0">
                <a:gradFill>
                  <a:gsLst>
                    <a:gs pos="19048">
                      <a:schemeClr val="tx1"/>
                    </a:gs>
                    <a:gs pos="65000">
                      <a:schemeClr val="tx1"/>
                    </a:gs>
                  </a:gsLst>
                  <a:lin ang="5400000" scaled="0"/>
                </a:gradFill>
                <a:cs typeface="Segoe UI" pitchFamily="34" charset="0"/>
              </a:rPr>
              <a:t> or </a:t>
            </a:r>
            <a:r>
              <a:rPr lang="en-US" sz="1500" b="1" dirty="0">
                <a:gradFill>
                  <a:gsLst>
                    <a:gs pos="19048">
                      <a:schemeClr val="tx1"/>
                    </a:gs>
                    <a:gs pos="65000">
                      <a:schemeClr val="tx1"/>
                    </a:gs>
                  </a:gsLst>
                  <a:lin ang="5400000" scaled="0"/>
                </a:gradFill>
                <a:cs typeface="Segoe UI" pitchFamily="34" charset="0"/>
              </a:rPr>
              <a:t>decrease</a:t>
            </a:r>
            <a:r>
              <a:rPr lang="en-US" sz="1500" dirty="0">
                <a:gradFill>
                  <a:gsLst>
                    <a:gs pos="19048">
                      <a:schemeClr val="tx1"/>
                    </a:gs>
                    <a:gs pos="65000">
                      <a:schemeClr val="tx1"/>
                    </a:gs>
                  </a:gsLst>
                  <a:lin ang="5400000" scaled="0"/>
                </a:gradFill>
                <a:cs typeface="Segoe UI" pitchFamily="34" charset="0"/>
              </a:rPr>
              <a:t> VM memory without VM downtime</a:t>
            </a:r>
          </a:p>
          <a:p>
            <a:pPr marL="0" lvl="1" defTabSz="471584">
              <a:lnSpc>
                <a:spcPct val="90000"/>
              </a:lnSpc>
              <a:spcBef>
                <a:spcPts val="600"/>
              </a:spcBef>
              <a:buClr>
                <a:srgbClr val="EFEFEF"/>
              </a:buClr>
            </a:pPr>
            <a:r>
              <a:rPr lang="en-US" sz="1500" dirty="0">
                <a:gradFill>
                  <a:gsLst>
                    <a:gs pos="19048">
                      <a:schemeClr val="tx1"/>
                    </a:gs>
                    <a:gs pos="65000">
                      <a:schemeClr val="tx1"/>
                    </a:gs>
                  </a:gsLst>
                  <a:lin ang="5400000" scaled="0"/>
                </a:gradFill>
                <a:cs typeface="Segoe UI" pitchFamily="34" charset="0"/>
              </a:rPr>
              <a:t>Cannot be decreased lower than current demand, or increased higher than physical system memory</a:t>
            </a:r>
          </a:p>
          <a:p>
            <a:pPr marL="0" lvl="1" defTabSz="471584">
              <a:lnSpc>
                <a:spcPct val="90000"/>
              </a:lnSpc>
              <a:spcBef>
                <a:spcPts val="900"/>
              </a:spcBef>
              <a:buClr>
                <a:srgbClr val="EFEFEF"/>
              </a:buClr>
            </a:pPr>
            <a:r>
              <a:rPr lang="en-US" sz="24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Dynamic memory </a:t>
            </a:r>
          </a:p>
          <a:p>
            <a:pPr marL="0" lvl="1" defTabSz="471584">
              <a:lnSpc>
                <a:spcPct val="90000"/>
              </a:lnSpc>
              <a:spcBef>
                <a:spcPts val="600"/>
              </a:spcBef>
              <a:buClr>
                <a:srgbClr val="EFEFEF"/>
              </a:buClr>
            </a:pPr>
            <a:r>
              <a:rPr lang="en-US" sz="1500" dirty="0">
                <a:gradFill>
                  <a:gsLst>
                    <a:gs pos="19048">
                      <a:schemeClr val="tx1"/>
                    </a:gs>
                    <a:gs pos="65000">
                      <a:schemeClr val="tx1"/>
                    </a:gs>
                  </a:gsLst>
                  <a:lin ang="5400000" scaled="0"/>
                </a:gradFill>
                <a:cs typeface="Segoe UI" pitchFamily="34" charset="0"/>
              </a:rPr>
              <a:t>Enables automatic reallocation of memory between running VMs</a:t>
            </a:r>
          </a:p>
          <a:p>
            <a:pPr marL="0" lvl="1" defTabSz="471584">
              <a:lnSpc>
                <a:spcPct val="90000"/>
              </a:lnSpc>
              <a:spcBef>
                <a:spcPts val="600"/>
              </a:spcBef>
              <a:buClr>
                <a:srgbClr val="EFEFEF"/>
              </a:buClr>
            </a:pPr>
            <a:r>
              <a:rPr lang="en-US" sz="1500" dirty="0">
                <a:gradFill>
                  <a:gsLst>
                    <a:gs pos="19048">
                      <a:schemeClr val="tx1"/>
                    </a:gs>
                    <a:gs pos="65000">
                      <a:schemeClr val="tx1"/>
                    </a:gs>
                  </a:gsLst>
                  <a:lin ang="5400000" scaled="0"/>
                </a:gradFill>
                <a:cs typeface="Segoe UI" pitchFamily="34" charset="0"/>
              </a:rPr>
              <a:t>Results in increased utilization of resources, improved consolidation ratios and reliability for restart operations</a:t>
            </a:r>
          </a:p>
          <a:p>
            <a:pPr marL="0" lvl="1" defTabSz="471584">
              <a:lnSpc>
                <a:spcPct val="90000"/>
              </a:lnSpc>
              <a:spcBef>
                <a:spcPts val="900"/>
              </a:spcBef>
              <a:buClr>
                <a:srgbClr val="EFEFEF"/>
              </a:buClr>
            </a:pPr>
            <a:r>
              <a:rPr lang="en-US" sz="24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Runtime resize </a:t>
            </a:r>
          </a:p>
          <a:p>
            <a:pPr marL="0" lvl="1" defTabSz="471584">
              <a:lnSpc>
                <a:spcPct val="90000"/>
              </a:lnSpc>
              <a:spcBef>
                <a:spcPts val="600"/>
              </a:spcBef>
              <a:buClr>
                <a:srgbClr val="EFEFEF"/>
              </a:buClr>
            </a:pPr>
            <a:r>
              <a:rPr lang="en-US" sz="1500" dirty="0">
                <a:gradFill>
                  <a:gsLst>
                    <a:gs pos="19048">
                      <a:schemeClr val="tx1"/>
                    </a:gs>
                    <a:gs pos="65000">
                      <a:schemeClr val="tx1"/>
                    </a:gs>
                  </a:gsLst>
                  <a:lin ang="5400000" scaled="0"/>
                </a:gradFill>
                <a:cs typeface="Segoe UI" pitchFamily="34" charset="0"/>
              </a:rPr>
              <a:t>With Dynamic Memory enabled, administrators can increase the maximum or decrease the minimum memory without VM downtime</a:t>
            </a:r>
          </a:p>
        </p:txBody>
      </p:sp>
    </p:spTree>
    <p:extLst>
      <p:ext uri="{BB962C8B-B14F-4D97-AF65-F5344CB8AC3E}">
        <p14:creationId xmlns:p14="http://schemas.microsoft.com/office/powerpoint/2010/main" val="402097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45">
                                            <p:txEl>
                                              <p:pRg st="0" end="0"/>
                                            </p:txEl>
                                          </p:spTgt>
                                        </p:tgtEl>
                                        <p:attrNameLst>
                                          <p:attrName>style.visibility</p:attrName>
                                        </p:attrNameLst>
                                      </p:cBhvr>
                                      <p:to>
                                        <p:strVal val="visible"/>
                                      </p:to>
                                    </p:set>
                                    <p:anim calcmode="lin" valueType="num">
                                      <p:cBhvr additive="base">
                                        <p:cTn id="7" dur="500" fill="hold"/>
                                        <p:tgtEl>
                                          <p:spTgt spid="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645">
                                            <p:txEl>
                                              <p:pRg st="1" end="1"/>
                                            </p:txEl>
                                          </p:spTgt>
                                        </p:tgtEl>
                                        <p:attrNameLst>
                                          <p:attrName>style.visibility</p:attrName>
                                        </p:attrNameLst>
                                      </p:cBhvr>
                                      <p:to>
                                        <p:strVal val="visible"/>
                                      </p:to>
                                    </p:set>
                                    <p:anim calcmode="lin" valueType="num">
                                      <p:cBhvr additive="base">
                                        <p:cTn id="11" dur="500" fill="hold"/>
                                        <p:tgtEl>
                                          <p:spTgt spid="6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645">
                                            <p:txEl>
                                              <p:pRg st="2" end="2"/>
                                            </p:txEl>
                                          </p:spTgt>
                                        </p:tgtEl>
                                        <p:attrNameLst>
                                          <p:attrName>style.visibility</p:attrName>
                                        </p:attrNameLst>
                                      </p:cBhvr>
                                      <p:to>
                                        <p:strVal val="visible"/>
                                      </p:to>
                                    </p:set>
                                    <p:anim calcmode="lin" valueType="num">
                                      <p:cBhvr additive="base">
                                        <p:cTn id="17" dur="500" fill="hold"/>
                                        <p:tgtEl>
                                          <p:spTgt spid="64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4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645">
                                            <p:txEl>
                                              <p:pRg st="3" end="3"/>
                                            </p:txEl>
                                          </p:spTgt>
                                        </p:tgtEl>
                                        <p:attrNameLst>
                                          <p:attrName>style.visibility</p:attrName>
                                        </p:attrNameLst>
                                      </p:cBhvr>
                                      <p:to>
                                        <p:strVal val="visible"/>
                                      </p:to>
                                    </p:set>
                                    <p:anim calcmode="lin" valueType="num">
                                      <p:cBhvr additive="base">
                                        <p:cTn id="21" dur="500" fill="hold"/>
                                        <p:tgtEl>
                                          <p:spTgt spid="64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50"/>
                                  </p:stCondLst>
                                  <p:childTnLst>
                                    <p:set>
                                      <p:cBhvr>
                                        <p:cTn id="24" dur="1" fill="hold">
                                          <p:stCondLst>
                                            <p:cond delay="0"/>
                                          </p:stCondLst>
                                        </p:cTn>
                                        <p:tgtEl>
                                          <p:spTgt spid="645">
                                            <p:txEl>
                                              <p:pRg st="4" end="4"/>
                                            </p:txEl>
                                          </p:spTgt>
                                        </p:tgtEl>
                                        <p:attrNameLst>
                                          <p:attrName>style.visibility</p:attrName>
                                        </p:attrNameLst>
                                      </p:cBhvr>
                                      <p:to>
                                        <p:strVal val="visible"/>
                                      </p:to>
                                    </p:set>
                                    <p:anim calcmode="lin" valueType="num">
                                      <p:cBhvr additive="base">
                                        <p:cTn id="25" dur="500" fill="hold"/>
                                        <p:tgtEl>
                                          <p:spTgt spid="64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645">
                                            <p:txEl>
                                              <p:pRg st="5" end="5"/>
                                            </p:txEl>
                                          </p:spTgt>
                                        </p:tgtEl>
                                        <p:attrNameLst>
                                          <p:attrName>style.visibility</p:attrName>
                                        </p:attrNameLst>
                                      </p:cBhvr>
                                      <p:to>
                                        <p:strVal val="visible"/>
                                      </p:to>
                                    </p:set>
                                    <p:anim calcmode="lin" valueType="num">
                                      <p:cBhvr additive="base">
                                        <p:cTn id="31" dur="500" fill="hold"/>
                                        <p:tgtEl>
                                          <p:spTgt spid="64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
                                            <p:txEl>
                                              <p:pRg st="5" end="5"/>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2" presetClass="entr" presetSubtype="4" decel="100000" fill="hold" grpId="0" nodeType="withEffect">
                                  <p:stCondLst>
                                    <p:cond delay="100"/>
                                  </p:stCondLst>
                                  <p:childTnLst>
                                    <p:set>
                                      <p:cBhvr>
                                        <p:cTn id="37" dur="1" fill="hold">
                                          <p:stCondLst>
                                            <p:cond delay="0"/>
                                          </p:stCondLst>
                                        </p:cTn>
                                        <p:tgtEl>
                                          <p:spTgt spid="645">
                                            <p:txEl>
                                              <p:pRg st="6" end="6"/>
                                            </p:txEl>
                                          </p:spTgt>
                                        </p:tgtEl>
                                        <p:attrNameLst>
                                          <p:attrName>style.visibility</p:attrName>
                                        </p:attrNameLst>
                                      </p:cBhvr>
                                      <p:to>
                                        <p:strVal val="visible"/>
                                      </p:to>
                                    </p:set>
                                    <p:anim calcmode="lin" valueType="num">
                                      <p:cBhvr additive="base">
                                        <p:cTn id="38" dur="500" fill="hold"/>
                                        <p:tgtEl>
                                          <p:spTgt spid="64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5">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150"/>
                                  </p:stCondLst>
                                  <p:childTnLst>
                                    <p:set>
                                      <p:cBhvr>
                                        <p:cTn id="41" dur="1" fill="hold">
                                          <p:stCondLst>
                                            <p:cond delay="0"/>
                                          </p:stCondLst>
                                        </p:cTn>
                                        <p:tgtEl>
                                          <p:spTgt spid="645">
                                            <p:txEl>
                                              <p:pRg st="7" end="7"/>
                                            </p:txEl>
                                          </p:spTgt>
                                        </p:tgtEl>
                                        <p:attrNameLst>
                                          <p:attrName>style.visibility</p:attrName>
                                        </p:attrNameLst>
                                      </p:cBhvr>
                                      <p:to>
                                        <p:strVal val="visible"/>
                                      </p:to>
                                    </p:set>
                                    <p:anim calcmode="lin" valueType="num">
                                      <p:cBhvr additive="base">
                                        <p:cTn id="42" dur="500" fill="hold"/>
                                        <p:tgtEl>
                                          <p:spTgt spid="64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4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decel="100000" fill="hold" grpId="0" nodeType="clickEffect">
                                  <p:stCondLst>
                                    <p:cond delay="0"/>
                                  </p:stCondLst>
                                  <p:childTnLst>
                                    <p:set>
                                      <p:cBhvr>
                                        <p:cTn id="47" dur="1" fill="hold">
                                          <p:stCondLst>
                                            <p:cond delay="0"/>
                                          </p:stCondLst>
                                        </p:cTn>
                                        <p:tgtEl>
                                          <p:spTgt spid="645">
                                            <p:txEl>
                                              <p:pRg st="8" end="8"/>
                                            </p:txEl>
                                          </p:spTgt>
                                        </p:tgtEl>
                                        <p:attrNameLst>
                                          <p:attrName>style.visibility</p:attrName>
                                        </p:attrNameLst>
                                      </p:cBhvr>
                                      <p:to>
                                        <p:strVal val="visible"/>
                                      </p:to>
                                    </p:set>
                                    <p:anim calcmode="lin" valueType="num">
                                      <p:cBhvr additive="base">
                                        <p:cTn id="48" dur="500" fill="hold"/>
                                        <p:tgtEl>
                                          <p:spTgt spid="64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45">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100"/>
                                  </p:stCondLst>
                                  <p:childTnLst>
                                    <p:set>
                                      <p:cBhvr>
                                        <p:cTn id="51" dur="1" fill="hold">
                                          <p:stCondLst>
                                            <p:cond delay="0"/>
                                          </p:stCondLst>
                                        </p:cTn>
                                        <p:tgtEl>
                                          <p:spTgt spid="645">
                                            <p:txEl>
                                              <p:pRg st="9" end="9"/>
                                            </p:txEl>
                                          </p:spTgt>
                                        </p:tgtEl>
                                        <p:attrNameLst>
                                          <p:attrName>style.visibility</p:attrName>
                                        </p:attrNameLst>
                                      </p:cBhvr>
                                      <p:to>
                                        <p:strVal val="visible"/>
                                      </p:to>
                                    </p:set>
                                    <p:anim calcmode="lin" valueType="num">
                                      <p:cBhvr additive="base">
                                        <p:cTn id="52" dur="500" fill="hold"/>
                                        <p:tgtEl>
                                          <p:spTgt spid="64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4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Virtualization and networking</a:t>
            </a:r>
            <a:br>
              <a:rPr lang="en-US" spc="0" dirty="0"/>
            </a:br>
            <a:r>
              <a:rPr lang="en-US" sz="3200" spc="0" dirty="0">
                <a:solidFill>
                  <a:schemeClr val="tx1"/>
                </a:solidFill>
              </a:rPr>
              <a:t>Virtual network adaptor enhancements</a:t>
            </a:r>
            <a:endParaRPr lang="en-US" spc="0" dirty="0">
              <a:solidFill>
                <a:schemeClr val="tx1"/>
              </a:solidFill>
            </a:endParaRPr>
          </a:p>
        </p:txBody>
      </p:sp>
      <p:sp>
        <p:nvSpPr>
          <p:cNvPr id="645" name="Rectangle 644"/>
          <p:cNvSpPr/>
          <p:nvPr/>
        </p:nvSpPr>
        <p:spPr>
          <a:xfrm>
            <a:off x="274320" y="1596070"/>
            <a:ext cx="5711648" cy="4809009"/>
          </a:xfrm>
          <a:prstGeom prst="rect">
            <a:avLst/>
          </a:prstGeom>
          <a:noFill/>
          <a:ln w="12700" cap="flat" cmpd="sng" algn="ctr">
            <a:noFill/>
            <a:prstDash val="solid"/>
            <a:miter lim="800000"/>
          </a:ln>
          <a:effectLst/>
        </p:spPr>
        <p:txBody>
          <a:bodyPr lIns="182880" tIns="182880" rIns="182880" bIns="91440"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1200"/>
              </a:spcBef>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Flexibility </a:t>
            </a:r>
          </a:p>
          <a:p>
            <a:pPr marL="0" lvl="1" defTabSz="471584">
              <a:lnSpc>
                <a:spcPct val="90000"/>
              </a:lnSpc>
              <a:spcBef>
                <a:spcPts val="600"/>
              </a:spcBef>
              <a:buClr>
                <a:srgbClr val="EFEFEF"/>
              </a:buClr>
            </a:pPr>
            <a:r>
              <a:rPr lang="en-US" sz="1600" dirty="0">
                <a:gradFill>
                  <a:gsLst>
                    <a:gs pos="19048">
                      <a:schemeClr val="tx1"/>
                    </a:gs>
                    <a:gs pos="65000">
                      <a:schemeClr val="tx1"/>
                    </a:gs>
                  </a:gsLst>
                  <a:lin ang="5400000" scaled="0"/>
                </a:gradFill>
                <a:cs typeface="Segoe UI" pitchFamily="34" charset="0"/>
              </a:rPr>
              <a:t>Administrators now have the ability to add or remove virtual NICs (vNICs) from a VM without downtime</a:t>
            </a:r>
          </a:p>
          <a:p>
            <a:pPr marL="0" lvl="1" defTabSz="471584">
              <a:lnSpc>
                <a:spcPct val="90000"/>
              </a:lnSpc>
              <a:spcBef>
                <a:spcPts val="600"/>
              </a:spcBef>
              <a:buClr>
                <a:srgbClr val="EFEFEF"/>
              </a:buClr>
            </a:pPr>
            <a:r>
              <a:rPr lang="en-US" sz="1600" dirty="0">
                <a:gradFill>
                  <a:gsLst>
                    <a:gs pos="19048">
                      <a:schemeClr val="tx1"/>
                    </a:gs>
                    <a:gs pos="65000">
                      <a:schemeClr val="tx1"/>
                    </a:gs>
                  </a:gsLst>
                  <a:lin ang="5400000" scaled="0"/>
                </a:gradFill>
                <a:cs typeface="Segoe UI" pitchFamily="34" charset="0"/>
              </a:rPr>
              <a:t>Enabled by default, with Gen 2 VMs only</a:t>
            </a:r>
          </a:p>
          <a:p>
            <a:pPr marL="0" lvl="1" defTabSz="471584">
              <a:lnSpc>
                <a:spcPct val="90000"/>
              </a:lnSpc>
              <a:spcBef>
                <a:spcPts val="600"/>
              </a:spcBef>
              <a:buClr>
                <a:srgbClr val="EFEFEF"/>
              </a:buClr>
            </a:pPr>
            <a:r>
              <a:rPr lang="en-US" sz="1600" dirty="0">
                <a:gradFill>
                  <a:gsLst>
                    <a:gs pos="19048">
                      <a:schemeClr val="tx1"/>
                    </a:gs>
                    <a:gs pos="65000">
                      <a:schemeClr val="tx1"/>
                    </a:gs>
                  </a:gsLst>
                  <a:lin ang="5400000" scaled="0"/>
                </a:gradFill>
                <a:cs typeface="Segoe UI" pitchFamily="34" charset="0"/>
              </a:rPr>
              <a:t>vNICs can be added using Hyper-V Manager GUI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or PowerShell</a:t>
            </a:r>
          </a:p>
          <a:p>
            <a:pPr marL="0" lvl="1" defTabSz="471584">
              <a:lnSpc>
                <a:spcPct val="90000"/>
              </a:lnSpc>
              <a:spcBef>
                <a:spcPts val="1200"/>
              </a:spcBef>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Full support </a:t>
            </a:r>
          </a:p>
          <a:p>
            <a:pPr marL="0" lvl="1" defTabSz="471584">
              <a:lnSpc>
                <a:spcPct val="90000"/>
              </a:lnSpc>
              <a:spcBef>
                <a:spcPts val="600"/>
              </a:spcBef>
              <a:buClr>
                <a:srgbClr val="EFEFEF"/>
              </a:buClr>
            </a:pPr>
            <a:r>
              <a:rPr lang="en-US" sz="1600" dirty="0">
                <a:gradFill>
                  <a:gsLst>
                    <a:gs pos="19048">
                      <a:schemeClr val="tx1"/>
                    </a:gs>
                    <a:gs pos="65000">
                      <a:schemeClr val="tx1"/>
                    </a:gs>
                  </a:gsLst>
                  <a:lin ang="5400000" scaled="0"/>
                </a:gradFill>
                <a:cs typeface="Segoe UI" pitchFamily="34" charset="0"/>
              </a:rPr>
              <a:t>Any supported Windows or Linux guest operating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system can use the hot add/remove </a:t>
            </a:r>
            <a:r>
              <a:rPr lang="en-US" sz="1600" dirty="0" err="1">
                <a:gradFill>
                  <a:gsLst>
                    <a:gs pos="19048">
                      <a:schemeClr val="tx1"/>
                    </a:gs>
                    <a:gs pos="65000">
                      <a:schemeClr val="tx1"/>
                    </a:gs>
                  </a:gsLst>
                  <a:lin ang="5400000" scaled="0"/>
                </a:gradFill>
                <a:cs typeface="Segoe UI" pitchFamily="34" charset="0"/>
              </a:rPr>
              <a:t>vNIC</a:t>
            </a:r>
            <a:r>
              <a:rPr lang="en-US" sz="1600" dirty="0">
                <a:gradFill>
                  <a:gsLst>
                    <a:gs pos="19048">
                      <a:schemeClr val="tx1"/>
                    </a:gs>
                    <a:gs pos="65000">
                      <a:schemeClr val="tx1"/>
                    </a:gs>
                  </a:gsLst>
                  <a:lin ang="5400000" scaled="0"/>
                </a:gradFill>
                <a:cs typeface="Segoe UI" pitchFamily="34" charset="0"/>
              </a:rPr>
              <a:t> functionality</a:t>
            </a:r>
          </a:p>
          <a:p>
            <a:pPr marL="0" lvl="1" defTabSz="471584">
              <a:lnSpc>
                <a:spcPct val="90000"/>
              </a:lnSpc>
              <a:spcBef>
                <a:spcPts val="1200"/>
              </a:spcBef>
              <a:buClr>
                <a:srgbClr val="EFEFEF"/>
              </a:buClr>
            </a:pPr>
            <a:r>
              <a:rPr lang="en-US" sz="2700" dirty="0" err="1">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vNIC</a:t>
            </a: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 identification </a:t>
            </a:r>
          </a:p>
          <a:p>
            <a:pPr marL="0" lvl="1" defTabSz="471584">
              <a:lnSpc>
                <a:spcPct val="90000"/>
              </a:lnSpc>
              <a:spcBef>
                <a:spcPts val="600"/>
              </a:spcBef>
              <a:buClr>
                <a:srgbClr val="EFEFEF"/>
              </a:buClr>
            </a:pPr>
            <a:r>
              <a:rPr lang="en-US" sz="1600" dirty="0">
                <a:gradFill>
                  <a:gsLst>
                    <a:gs pos="19048">
                      <a:schemeClr val="tx1"/>
                    </a:gs>
                    <a:gs pos="65000">
                      <a:schemeClr val="tx1"/>
                    </a:gs>
                  </a:gsLst>
                  <a:lin ang="5400000" scaled="0"/>
                </a:gradFill>
                <a:cs typeface="Segoe UI" pitchFamily="34" charset="0"/>
              </a:rPr>
              <a:t>New capability to name vNIC in VM settings and see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name inside guest operating system</a:t>
            </a:r>
          </a:p>
          <a:p>
            <a:pPr>
              <a:spcBef>
                <a:spcPts val="600"/>
              </a:spcBef>
            </a:pPr>
            <a:r>
              <a:rPr lang="en-US" sz="1400" dirty="0">
                <a:gradFill>
                  <a:gsLst>
                    <a:gs pos="22772">
                      <a:schemeClr val="accent1"/>
                    </a:gs>
                    <a:gs pos="77000">
                      <a:schemeClr val="accent1"/>
                    </a:gs>
                  </a:gsLst>
                  <a:lin ang="5400000" scaled="0"/>
                </a:gradFill>
                <a:latin typeface="Lucida Console" panose="020B0609040504020204" pitchFamily="49" charset="0"/>
                <a:ea typeface="MS PGothic" pitchFamily="34" charset="-128"/>
              </a:rPr>
              <a:t>Add-VMNetworkAdapter </a:t>
            </a:r>
            <a:r>
              <a:rPr lang="en-US" sz="1400" dirty="0">
                <a:gradFill>
                  <a:gsLst>
                    <a:gs pos="9901">
                      <a:schemeClr val="accent5"/>
                    </a:gs>
                    <a:gs pos="22772">
                      <a:schemeClr val="accent5"/>
                    </a:gs>
                  </a:gsLst>
                  <a:lin ang="0" scaled="0"/>
                </a:gradFill>
                <a:latin typeface="Lucida Console" panose="020B0609040504020204" pitchFamily="49" charset="0"/>
                <a:ea typeface="MS PGothic" pitchFamily="34" charset="-128"/>
              </a:rPr>
              <a:t>-VMName </a:t>
            </a:r>
            <a:r>
              <a:rPr lang="en-US" sz="1400" dirty="0">
                <a:gradFill>
                  <a:gsLst>
                    <a:gs pos="64356">
                      <a:schemeClr val="accent2"/>
                    </a:gs>
                    <a:gs pos="44000">
                      <a:schemeClr val="accent2"/>
                    </a:gs>
                  </a:gsLst>
                </a:gradFill>
                <a:latin typeface="Lucida Console" panose="020B0609040504020204" pitchFamily="49" charset="0"/>
                <a:ea typeface="MS PGothic" pitchFamily="34" charset="-128"/>
              </a:rPr>
              <a:t>“TestVM” </a:t>
            </a:r>
            <a:r>
              <a:rPr lang="en-US" sz="1400" dirty="0">
                <a:gradFill>
                  <a:gsLst>
                    <a:gs pos="9901">
                      <a:schemeClr val="accent5"/>
                    </a:gs>
                    <a:gs pos="22772">
                      <a:schemeClr val="accent5"/>
                    </a:gs>
                  </a:gsLst>
                </a:gradFill>
                <a:latin typeface="Lucida Console" panose="020B0609040504020204" pitchFamily="49" charset="0"/>
                <a:ea typeface="MS PGothic" pitchFamily="34" charset="-128"/>
              </a:rPr>
              <a:t>– SwitchName</a:t>
            </a:r>
            <a:br>
              <a:rPr lang="en-US" sz="1400" dirty="0">
                <a:gradFill>
                  <a:gsLst>
                    <a:gs pos="9901">
                      <a:schemeClr val="accent5"/>
                    </a:gs>
                    <a:gs pos="22772">
                      <a:schemeClr val="accent5"/>
                    </a:gs>
                  </a:gsLst>
                </a:gradFill>
                <a:latin typeface="Lucida Console" panose="020B0609040504020204" pitchFamily="49" charset="0"/>
                <a:ea typeface="MS PGothic" pitchFamily="34" charset="-128"/>
              </a:rPr>
            </a:br>
            <a:r>
              <a:rPr lang="en-US" sz="1400" dirty="0">
                <a:gradFill>
                  <a:gsLst>
                    <a:gs pos="64356">
                      <a:schemeClr val="accent2"/>
                    </a:gs>
                    <a:gs pos="44000">
                      <a:schemeClr val="accent2"/>
                    </a:gs>
                  </a:gsLst>
                </a:gradFill>
                <a:latin typeface="Lucida Console" panose="020B0609040504020204" pitchFamily="49" charset="0"/>
                <a:ea typeface="MS PGothic" pitchFamily="34" charset="-128"/>
              </a:rPr>
              <a:t>“Virtual Switch” </a:t>
            </a:r>
            <a:r>
              <a:rPr lang="en-US" sz="1400" dirty="0">
                <a:gradFill>
                  <a:gsLst>
                    <a:gs pos="9901">
                      <a:schemeClr val="accent5"/>
                    </a:gs>
                    <a:gs pos="22772">
                      <a:schemeClr val="accent5"/>
                    </a:gs>
                  </a:gsLst>
                  <a:lin ang="0" scaled="0"/>
                </a:gradFill>
                <a:latin typeface="Lucida Console" panose="020B0609040504020204" pitchFamily="49" charset="0"/>
                <a:ea typeface="MS PGothic" pitchFamily="34" charset="-128"/>
              </a:rPr>
              <a:t>-Name </a:t>
            </a:r>
            <a:r>
              <a:rPr lang="en-US" sz="1400" dirty="0">
                <a:gradFill>
                  <a:gsLst>
                    <a:gs pos="64356">
                      <a:schemeClr val="accent2"/>
                    </a:gs>
                    <a:gs pos="44000">
                      <a:schemeClr val="accent2"/>
                    </a:gs>
                  </a:gsLst>
                </a:gradFill>
                <a:latin typeface="Lucida Console" panose="020B0609040504020204" pitchFamily="49" charset="0"/>
                <a:ea typeface="MS PGothic" pitchFamily="34" charset="-128"/>
              </a:rPr>
              <a:t>“TestNIC” </a:t>
            </a:r>
            <a:r>
              <a:rPr lang="en-US" sz="1400" dirty="0">
                <a:gradFill>
                  <a:gsLst>
                    <a:gs pos="9901">
                      <a:schemeClr val="accent5"/>
                    </a:gs>
                    <a:gs pos="22772">
                      <a:schemeClr val="accent5"/>
                    </a:gs>
                  </a:gsLst>
                  <a:lin ang="0" scaled="0"/>
                </a:gradFill>
                <a:latin typeface="Lucida Console" panose="020B0609040504020204" pitchFamily="49" charset="0"/>
                <a:ea typeface="MS PGothic" pitchFamily="34" charset="-128"/>
              </a:rPr>
              <a:t>-Passthru </a:t>
            </a:r>
            <a:r>
              <a:rPr lang="en-US" sz="1400" dirty="0">
                <a:gradFill>
                  <a:gsLst>
                    <a:gs pos="9901">
                      <a:srgbClr val="A9A9A9"/>
                    </a:gs>
                    <a:gs pos="22772">
                      <a:srgbClr val="A9A9A9"/>
                    </a:gs>
                  </a:gsLst>
                  <a:lin ang="0" scaled="0"/>
                </a:gradFill>
                <a:latin typeface="Lucida Console" panose="020B0609040504020204" pitchFamily="49" charset="0"/>
              </a:rPr>
              <a:t>|</a:t>
            </a:r>
            <a:br>
              <a:rPr lang="en-US" sz="1400" dirty="0">
                <a:solidFill>
                  <a:srgbClr val="A9A9A9"/>
                </a:solidFill>
                <a:latin typeface="Lucida Console" panose="020B0609040504020204" pitchFamily="49" charset="0"/>
              </a:rPr>
            </a:br>
            <a:r>
              <a:rPr lang="en-US" sz="1400" dirty="0">
                <a:gradFill>
                  <a:gsLst>
                    <a:gs pos="22772">
                      <a:schemeClr val="accent1"/>
                    </a:gs>
                    <a:gs pos="77000">
                      <a:schemeClr val="accent1"/>
                    </a:gs>
                  </a:gsLst>
                  <a:lin ang="5400000" scaled="0"/>
                </a:gradFill>
                <a:latin typeface="Lucida Console" panose="020B0609040504020204" pitchFamily="49" charset="0"/>
                <a:ea typeface="MS PGothic" pitchFamily="34" charset="-128"/>
              </a:rPr>
              <a:t>Set-VMNetworkAdapter </a:t>
            </a:r>
            <a:r>
              <a:rPr lang="en-US" sz="1400" dirty="0">
                <a:gradFill>
                  <a:gsLst>
                    <a:gs pos="9901">
                      <a:schemeClr val="accent5"/>
                    </a:gs>
                    <a:gs pos="22772">
                      <a:schemeClr val="accent5"/>
                    </a:gs>
                  </a:gsLst>
                  <a:lin ang="0" scaled="0"/>
                </a:gradFill>
                <a:latin typeface="Lucida Console" panose="020B0609040504020204" pitchFamily="49" charset="0"/>
                <a:ea typeface="MS PGothic" pitchFamily="34" charset="-128"/>
              </a:rPr>
              <a:t>-DeviceNaming </a:t>
            </a:r>
            <a:r>
              <a:rPr lang="en-US" sz="1400" dirty="0">
                <a:gradFill>
                  <a:gsLst>
                    <a:gs pos="57426">
                      <a:schemeClr val="accent4"/>
                    </a:gs>
                    <a:gs pos="45000">
                      <a:schemeClr val="accent4"/>
                    </a:gs>
                  </a:gsLst>
                </a:gradFill>
                <a:latin typeface="Lucida Console" panose="020B0609040504020204" pitchFamily="49" charset="0"/>
                <a:ea typeface="MS PGothic" pitchFamily="34" charset="-128"/>
              </a:rPr>
              <a:t>on </a:t>
            </a:r>
          </a:p>
        </p:txBody>
      </p:sp>
      <p:grpSp>
        <p:nvGrpSpPr>
          <p:cNvPr id="8" name="Group 7"/>
          <p:cNvGrpSpPr/>
          <p:nvPr/>
        </p:nvGrpSpPr>
        <p:grpSpPr>
          <a:xfrm>
            <a:off x="6091236" y="1850069"/>
            <a:ext cx="6048342" cy="4288823"/>
            <a:chOff x="6443662" y="2033588"/>
            <a:chExt cx="5811838" cy="4121121"/>
          </a:xfrm>
        </p:grpSpPr>
        <p:pic>
          <p:nvPicPr>
            <p:cNvPr id="6" name="Picture 5"/>
            <p:cNvPicPr>
              <a:picLocks noChangeAspect="1"/>
            </p:cNvPicPr>
            <p:nvPr/>
          </p:nvPicPr>
          <p:blipFill>
            <a:blip r:embed="rId3"/>
            <a:stretch>
              <a:fillRect/>
            </a:stretch>
          </p:blipFill>
          <p:spPr>
            <a:xfrm>
              <a:off x="6443662" y="2033588"/>
              <a:ext cx="5811838" cy="4121121"/>
            </a:xfrm>
            <a:prstGeom prst="rect">
              <a:avLst/>
            </a:prstGeom>
            <a:ln>
              <a:solidFill>
                <a:schemeClr val="bg2">
                  <a:lumMod val="75000"/>
                </a:schemeClr>
              </a:solidFill>
            </a:ln>
            <a:effectLst/>
          </p:spPr>
        </p:pic>
        <p:sp>
          <p:nvSpPr>
            <p:cNvPr id="11" name="Rectangle 10"/>
            <p:cNvSpPr/>
            <p:nvPr/>
          </p:nvSpPr>
          <p:spPr bwMode="auto">
            <a:xfrm>
              <a:off x="11325225" y="4862513"/>
              <a:ext cx="542925" cy="147638"/>
            </a:xfrm>
            <a:prstGeom prst="rect">
              <a:avLst/>
            </a:prstGeom>
            <a:no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p:nvPicPr>
        <p:blipFill rotWithShape="1">
          <a:blip r:embed="rId4"/>
          <a:srcRect b="5477"/>
          <a:stretch/>
        </p:blipFill>
        <p:spPr>
          <a:xfrm>
            <a:off x="6091235" y="1850070"/>
            <a:ext cx="6048342" cy="4288822"/>
          </a:xfrm>
          <a:prstGeom prst="rect">
            <a:avLst/>
          </a:prstGeom>
          <a:ln>
            <a:solidFill>
              <a:schemeClr val="bg2">
                <a:lumMod val="75000"/>
              </a:schemeClr>
            </a:solidFill>
          </a:ln>
          <a:effectLst/>
        </p:spPr>
      </p:pic>
    </p:spTree>
    <p:extLst>
      <p:ext uri="{BB962C8B-B14F-4D97-AF65-F5344CB8AC3E}">
        <p14:creationId xmlns:p14="http://schemas.microsoft.com/office/powerpoint/2010/main" val="2033048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45">
                                            <p:txEl>
                                              <p:pRg st="0" end="0"/>
                                            </p:txEl>
                                          </p:spTgt>
                                        </p:tgtEl>
                                        <p:attrNameLst>
                                          <p:attrName>style.visibility</p:attrName>
                                        </p:attrNameLst>
                                      </p:cBhvr>
                                      <p:to>
                                        <p:strVal val="visible"/>
                                      </p:to>
                                    </p:set>
                                    <p:anim calcmode="lin" valueType="num">
                                      <p:cBhvr additive="base">
                                        <p:cTn id="7" dur="500" fill="hold"/>
                                        <p:tgtEl>
                                          <p:spTgt spid="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645">
                                            <p:txEl>
                                              <p:pRg st="1" end="1"/>
                                            </p:txEl>
                                          </p:spTgt>
                                        </p:tgtEl>
                                        <p:attrNameLst>
                                          <p:attrName>style.visibility</p:attrName>
                                        </p:attrNameLst>
                                      </p:cBhvr>
                                      <p:to>
                                        <p:strVal val="visible"/>
                                      </p:to>
                                    </p:set>
                                    <p:anim calcmode="lin" valueType="num">
                                      <p:cBhvr additive="base">
                                        <p:cTn id="11" dur="500" fill="hold"/>
                                        <p:tgtEl>
                                          <p:spTgt spid="6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
                                  </p:stCondLst>
                                  <p:childTnLst>
                                    <p:set>
                                      <p:cBhvr>
                                        <p:cTn id="14" dur="1" fill="hold">
                                          <p:stCondLst>
                                            <p:cond delay="0"/>
                                          </p:stCondLst>
                                        </p:cTn>
                                        <p:tgtEl>
                                          <p:spTgt spid="645">
                                            <p:txEl>
                                              <p:pRg st="2" end="2"/>
                                            </p:txEl>
                                          </p:spTgt>
                                        </p:tgtEl>
                                        <p:attrNameLst>
                                          <p:attrName>style.visibility</p:attrName>
                                        </p:attrNameLst>
                                      </p:cBhvr>
                                      <p:to>
                                        <p:strVal val="visible"/>
                                      </p:to>
                                    </p:set>
                                    <p:anim calcmode="lin" valueType="num">
                                      <p:cBhvr additive="base">
                                        <p:cTn id="15" dur="500" fill="hold"/>
                                        <p:tgtEl>
                                          <p:spTgt spid="64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645">
                                            <p:txEl>
                                              <p:pRg st="3" end="3"/>
                                            </p:txEl>
                                          </p:spTgt>
                                        </p:tgtEl>
                                        <p:attrNameLst>
                                          <p:attrName>style.visibility</p:attrName>
                                        </p:attrNameLst>
                                      </p:cBhvr>
                                      <p:to>
                                        <p:strVal val="visible"/>
                                      </p:to>
                                    </p:set>
                                    <p:anim calcmode="lin" valueType="num">
                                      <p:cBhvr additive="base">
                                        <p:cTn id="19" dur="500" fill="hold"/>
                                        <p:tgtEl>
                                          <p:spTgt spid="64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decel="100000" fill="hold" grpId="0" nodeType="clickEffect">
                                  <p:stCondLst>
                                    <p:cond delay="0"/>
                                  </p:stCondLst>
                                  <p:childTnLst>
                                    <p:set>
                                      <p:cBhvr>
                                        <p:cTn id="29" dur="1" fill="hold">
                                          <p:stCondLst>
                                            <p:cond delay="0"/>
                                          </p:stCondLst>
                                        </p:cTn>
                                        <p:tgtEl>
                                          <p:spTgt spid="645">
                                            <p:txEl>
                                              <p:pRg st="4" end="4"/>
                                            </p:txEl>
                                          </p:spTgt>
                                        </p:tgtEl>
                                        <p:attrNameLst>
                                          <p:attrName>style.visibility</p:attrName>
                                        </p:attrNameLst>
                                      </p:cBhvr>
                                      <p:to>
                                        <p:strVal val="visible"/>
                                      </p:to>
                                    </p:set>
                                    <p:anim calcmode="lin" valueType="num">
                                      <p:cBhvr additive="base">
                                        <p:cTn id="30" dur="500" fill="hold"/>
                                        <p:tgtEl>
                                          <p:spTgt spid="64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4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100"/>
                                  </p:stCondLst>
                                  <p:childTnLst>
                                    <p:set>
                                      <p:cBhvr>
                                        <p:cTn id="33" dur="1" fill="hold">
                                          <p:stCondLst>
                                            <p:cond delay="0"/>
                                          </p:stCondLst>
                                        </p:cTn>
                                        <p:tgtEl>
                                          <p:spTgt spid="645">
                                            <p:txEl>
                                              <p:pRg st="5" end="5"/>
                                            </p:txEl>
                                          </p:spTgt>
                                        </p:tgtEl>
                                        <p:attrNameLst>
                                          <p:attrName>style.visibility</p:attrName>
                                        </p:attrNameLst>
                                      </p:cBhvr>
                                      <p:to>
                                        <p:strVal val="visible"/>
                                      </p:to>
                                    </p:set>
                                    <p:anim calcmode="lin" valueType="num">
                                      <p:cBhvr additive="base">
                                        <p:cTn id="34" dur="500" fill="hold"/>
                                        <p:tgtEl>
                                          <p:spTgt spid="64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decel="100000" fill="hold" grpId="0" nodeType="clickEffect">
                                  <p:stCondLst>
                                    <p:cond delay="0"/>
                                  </p:stCondLst>
                                  <p:childTnLst>
                                    <p:set>
                                      <p:cBhvr>
                                        <p:cTn id="39" dur="1" fill="hold">
                                          <p:stCondLst>
                                            <p:cond delay="0"/>
                                          </p:stCondLst>
                                        </p:cTn>
                                        <p:tgtEl>
                                          <p:spTgt spid="645">
                                            <p:txEl>
                                              <p:pRg st="6" end="6"/>
                                            </p:txEl>
                                          </p:spTgt>
                                        </p:tgtEl>
                                        <p:attrNameLst>
                                          <p:attrName>style.visibility</p:attrName>
                                        </p:attrNameLst>
                                      </p:cBhvr>
                                      <p:to>
                                        <p:strVal val="visible"/>
                                      </p:to>
                                    </p:set>
                                    <p:anim calcmode="lin" valueType="num">
                                      <p:cBhvr additive="base">
                                        <p:cTn id="40" dur="500" fill="hold"/>
                                        <p:tgtEl>
                                          <p:spTgt spid="645">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45">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645">
                                            <p:txEl>
                                              <p:pRg st="7" end="7"/>
                                            </p:txEl>
                                          </p:spTgt>
                                        </p:tgtEl>
                                        <p:attrNameLst>
                                          <p:attrName>style.visibility</p:attrName>
                                        </p:attrNameLst>
                                      </p:cBhvr>
                                      <p:to>
                                        <p:strVal val="visible"/>
                                      </p:to>
                                    </p:set>
                                    <p:anim calcmode="lin" valueType="num">
                                      <p:cBhvr additive="base">
                                        <p:cTn id="44" dur="500" fill="hold"/>
                                        <p:tgtEl>
                                          <p:spTgt spid="645">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45">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150"/>
                                  </p:stCondLst>
                                  <p:childTnLst>
                                    <p:set>
                                      <p:cBhvr>
                                        <p:cTn id="47" dur="1" fill="hold">
                                          <p:stCondLst>
                                            <p:cond delay="0"/>
                                          </p:stCondLst>
                                        </p:cTn>
                                        <p:tgtEl>
                                          <p:spTgt spid="645">
                                            <p:txEl>
                                              <p:pRg st="8" end="8"/>
                                            </p:txEl>
                                          </p:spTgt>
                                        </p:tgtEl>
                                        <p:attrNameLst>
                                          <p:attrName>style.visibility</p:attrName>
                                        </p:attrNameLst>
                                      </p:cBhvr>
                                      <p:to>
                                        <p:strVal val="visible"/>
                                      </p:to>
                                    </p:set>
                                    <p:anim calcmode="lin" valueType="num">
                                      <p:cBhvr additive="base">
                                        <p:cTn id="48" dur="500" fill="hold"/>
                                        <p:tgtEl>
                                          <p:spTgt spid="64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4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High Availability</a:t>
            </a:r>
          </a:p>
        </p:txBody>
      </p:sp>
    </p:spTree>
    <p:extLst>
      <p:ext uri="{BB962C8B-B14F-4D97-AF65-F5344CB8AC3E}">
        <p14:creationId xmlns:p14="http://schemas.microsoft.com/office/powerpoint/2010/main" val="874019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7200" dirty="0"/>
              <a:t>Rolling Upgrades</a:t>
            </a:r>
            <a:endParaRPr lang="en-US" sz="5400" spc="-30" dirty="0"/>
          </a:p>
        </p:txBody>
      </p:sp>
    </p:spTree>
    <p:extLst>
      <p:ext uri="{BB962C8B-B14F-4D97-AF65-F5344CB8AC3E}">
        <p14:creationId xmlns:p14="http://schemas.microsoft.com/office/powerpoint/2010/main" val="194416198"/>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Cluster OS rolling upgrades</a:t>
            </a:r>
            <a:br>
              <a:rPr lang="en-US" spc="0" dirty="0"/>
            </a:br>
            <a:r>
              <a:rPr lang="en-US" sz="3200" spc="0" dirty="0">
                <a:gradFill>
                  <a:gsLst>
                    <a:gs pos="1250">
                      <a:schemeClr val="tx1"/>
                    </a:gs>
                    <a:gs pos="100000">
                      <a:schemeClr val="tx1"/>
                    </a:gs>
                  </a:gsLst>
                  <a:lin ang="5400000" scaled="0"/>
                </a:gradFill>
              </a:rPr>
              <a:t>Upgrade cluster nodes without downtime to key workloads</a:t>
            </a:r>
          </a:p>
        </p:txBody>
      </p:sp>
      <p:sp>
        <p:nvSpPr>
          <p:cNvPr id="645" name="Rectangle 644"/>
          <p:cNvSpPr/>
          <p:nvPr/>
        </p:nvSpPr>
        <p:spPr>
          <a:xfrm>
            <a:off x="274638" y="1603634"/>
            <a:ext cx="6451740" cy="5238491"/>
          </a:xfrm>
          <a:prstGeom prst="rect">
            <a:avLst/>
          </a:prstGeom>
          <a:noFill/>
          <a:ln w="12700" cap="flat" cmpd="sng" algn="ctr">
            <a:noFill/>
            <a:prstDash val="solid"/>
            <a:miter lim="800000"/>
          </a:ln>
          <a:effectLst/>
        </p:spPr>
        <p:txBody>
          <a:bodyPr lIns="182880" tIns="18288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Streamlined upgrades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Upgrade the OS of the cluster nodes from Windows Server 2012 R2 to Windows Server Technical Preview without stopping the Hyper-V or the SOFS workloads</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Infrastructure can keep pace with innovation, without impacting running workloads</a:t>
            </a:r>
          </a:p>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Phased upgrade approach</a:t>
            </a:r>
          </a:p>
          <a:p>
            <a:pPr marL="285750" lvl="1" indent="-285750" defTabSz="471584">
              <a:lnSpc>
                <a:spcPct val="90000"/>
              </a:lnSpc>
              <a:spcAft>
                <a:spcPts val="612"/>
              </a:spcAft>
              <a:buClr>
                <a:schemeClr val="tx1"/>
              </a:buClr>
              <a:buFont typeface="+mj-lt"/>
              <a:buAutoNum type="arabicPeriod"/>
            </a:pPr>
            <a:r>
              <a:rPr lang="en-US" sz="1600" dirty="0">
                <a:gradFill>
                  <a:gsLst>
                    <a:gs pos="19048">
                      <a:schemeClr val="tx1"/>
                    </a:gs>
                    <a:gs pos="65000">
                      <a:schemeClr val="tx1"/>
                    </a:gs>
                  </a:gsLst>
                  <a:lin ang="5400000" scaled="0"/>
                </a:gradFill>
                <a:cs typeface="Segoe UI" pitchFamily="34" charset="0"/>
              </a:rPr>
              <a:t>A cluster node is paused and drained of workloads by using available migration capabilities</a:t>
            </a:r>
          </a:p>
          <a:p>
            <a:pPr marL="285750" lvl="1" indent="-285750" defTabSz="471584">
              <a:lnSpc>
                <a:spcPct val="90000"/>
              </a:lnSpc>
              <a:spcAft>
                <a:spcPts val="612"/>
              </a:spcAft>
              <a:buClr>
                <a:schemeClr val="tx1"/>
              </a:buClr>
              <a:buFont typeface="+mj-lt"/>
              <a:buAutoNum type="arabicPeriod"/>
            </a:pPr>
            <a:r>
              <a:rPr lang="en-US" sz="1600" dirty="0">
                <a:gradFill>
                  <a:gsLst>
                    <a:gs pos="19048">
                      <a:schemeClr val="tx1"/>
                    </a:gs>
                    <a:gs pos="65000">
                      <a:schemeClr val="tx1"/>
                    </a:gs>
                  </a:gsLst>
                  <a:lin ang="5400000" scaled="0"/>
                </a:gradFill>
                <a:cs typeface="Segoe UI" pitchFamily="34" charset="0"/>
              </a:rPr>
              <a:t>The node is evicted, and the operating system OS is replaced with clean install of Windows Server Technical Preview</a:t>
            </a:r>
          </a:p>
          <a:p>
            <a:pPr marL="285750" lvl="1" indent="-285750" defTabSz="471584">
              <a:lnSpc>
                <a:spcPct val="90000"/>
              </a:lnSpc>
              <a:spcAft>
                <a:spcPts val="612"/>
              </a:spcAft>
              <a:buClr>
                <a:schemeClr val="tx1"/>
              </a:buClr>
              <a:buFont typeface="+mj-lt"/>
              <a:buAutoNum type="arabicPeriod"/>
            </a:pPr>
            <a:r>
              <a:rPr lang="en-US" sz="1600" dirty="0">
                <a:gradFill>
                  <a:gsLst>
                    <a:gs pos="19048">
                      <a:schemeClr val="tx1"/>
                    </a:gs>
                    <a:gs pos="65000">
                      <a:schemeClr val="tx1"/>
                    </a:gs>
                  </a:gsLst>
                  <a:lin ang="5400000" scaled="0"/>
                </a:gradFill>
                <a:cs typeface="Segoe UI" pitchFamily="34" charset="0"/>
              </a:rPr>
              <a:t>The new node is added back into active cluster. The cluster is now in mixed-mode. This process is repeated for other nodes</a:t>
            </a:r>
          </a:p>
          <a:p>
            <a:r>
              <a:rPr lang="en-US" sz="1600" dirty="0">
                <a:gradFill>
                  <a:gsLst>
                    <a:gs pos="19048">
                      <a:schemeClr val="tx1"/>
                    </a:gs>
                    <a:gs pos="65000">
                      <a:schemeClr val="tx1"/>
                    </a:gs>
                  </a:gsLst>
                  <a:lin ang="5400000" scaled="0"/>
                </a:gradFill>
                <a:cs typeface="Segoe UI" pitchFamily="34" charset="0"/>
              </a:rPr>
              <a:t>The cluster functional level stays at Windows Server 2012 R2 until all nodes have been upgraded. Upon completion, the administrator executes: </a:t>
            </a:r>
            <a:r>
              <a:rPr lang="en-US" sz="1600" dirty="0">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Update-</a:t>
            </a:r>
            <a:r>
              <a:rPr lang="en-US" sz="1600" dirty="0" err="1">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ClusterFunctionalLevel</a:t>
            </a:r>
            <a:r>
              <a:rPr lang="en-US" sz="1600" dirty="0">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 </a:t>
            </a:r>
          </a:p>
          <a:p>
            <a:pPr marL="0" lvl="1" defTabSz="471584">
              <a:lnSpc>
                <a:spcPct val="90000"/>
              </a:lnSpc>
              <a:spcBef>
                <a:spcPts val="306"/>
              </a:spcBef>
              <a:spcAft>
                <a:spcPts val="612"/>
              </a:spcAft>
              <a:buClr>
                <a:schemeClr val="tx1"/>
              </a:buClr>
            </a:pPr>
            <a:endParaRPr lang="en-US" sz="1600" dirty="0">
              <a:gradFill>
                <a:gsLst>
                  <a:gs pos="19048">
                    <a:schemeClr val="tx1"/>
                  </a:gs>
                  <a:gs pos="65000">
                    <a:schemeClr val="tx1"/>
                  </a:gs>
                </a:gsLst>
                <a:lin ang="5400000" scaled="0"/>
              </a:gradFill>
              <a:cs typeface="Segoe UI" pitchFamily="34" charset="0"/>
            </a:endParaRPr>
          </a:p>
        </p:txBody>
      </p:sp>
      <p:graphicFrame>
        <p:nvGraphicFramePr>
          <p:cNvPr id="12" name="Table 11"/>
          <p:cNvGraphicFramePr>
            <a:graphicFrameLocks noGrp="1"/>
          </p:cNvGraphicFramePr>
          <p:nvPr>
            <p:extLst/>
          </p:nvPr>
        </p:nvGraphicFramePr>
        <p:xfrm>
          <a:off x="6915878" y="5703454"/>
          <a:ext cx="5022867" cy="1021055"/>
        </p:xfrm>
        <a:graphic>
          <a:graphicData uri="http://schemas.openxmlformats.org/drawingml/2006/table">
            <a:tbl>
              <a:tblPr firstRow="1" bandRow="1">
                <a:tableStyleId>{5C22544A-7EE6-4342-B048-85BDC9FD1C3A}</a:tableStyleId>
              </a:tblPr>
              <a:tblGrid>
                <a:gridCol w="2504661">
                  <a:extLst>
                    <a:ext uri="{9D8B030D-6E8A-4147-A177-3AD203B41FA5}">
                      <a16:colId xmlns:a16="http://schemas.microsoft.com/office/drawing/2014/main" val="1734283595"/>
                    </a:ext>
                  </a:extLst>
                </a:gridCol>
                <a:gridCol w="2518206">
                  <a:extLst>
                    <a:ext uri="{9D8B030D-6E8A-4147-A177-3AD203B41FA5}">
                      <a16:colId xmlns:a16="http://schemas.microsoft.com/office/drawing/2014/main" val="2838213839"/>
                    </a:ext>
                  </a:extLst>
                </a:gridCol>
              </a:tblGrid>
              <a:tr h="321230">
                <a:tc>
                  <a:txBody>
                    <a:bodyPr/>
                    <a:lstStyle/>
                    <a:p>
                      <a:pPr algn="ctr"/>
                      <a:r>
                        <a:rPr lang="en-US" sz="1500" b="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rPr>
                        <a:t>Windows</a:t>
                      </a:r>
                      <a:r>
                        <a:rPr lang="en-US" sz="1500" b="0" baseline="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rPr>
                        <a:t> Server </a:t>
                      </a:r>
                      <a:r>
                        <a:rPr lang="en-US" sz="1500" b="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rPr>
                        <a:t>2012 R2</a:t>
                      </a:r>
                      <a:r>
                        <a:rPr lang="en-US" sz="1500" b="0" baseline="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rPr>
                        <a:t> Cluster Nodes</a:t>
                      </a:r>
                      <a:endParaRPr lang="en-US" sz="1500" b="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endParaRPr>
                    </a:p>
                  </a:txBody>
                  <a:tcPr marL="93260" marR="93260" marT="46630" marB="46630">
                    <a:lnL w="12700" cmpd="sng">
                      <a:solidFill>
                        <a:schemeClr val="lt1"/>
                      </a:solidFill>
                    </a:lnL>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chemeClr val="bg2"/>
                    </a:solidFill>
                  </a:tcPr>
                </a:tc>
                <a:tc>
                  <a:txBody>
                    <a:bodyPr/>
                    <a:lstStyle/>
                    <a:p>
                      <a:pPr algn="ctr"/>
                      <a:r>
                        <a:rPr lang="en-US" sz="1500" b="0" baseline="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rPr>
                        <a:t>Updated Windows Server Cluster Nodes</a:t>
                      </a:r>
                      <a:endParaRPr lang="en-US" sz="1500" b="0" dirty="0">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endParaRPr>
                    </a:p>
                  </a:txBody>
                  <a:tcPr marL="93260" marR="93260" marT="46630" marB="46630">
                    <a:lnL w="12700" cmpd="sng">
                      <a:solidFill>
                        <a:schemeClr val="lt1"/>
                      </a:solidFill>
                    </a:lnL>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08944073"/>
                  </a:ext>
                </a:extLst>
              </a:tr>
              <a:tr h="470595">
                <a:tc>
                  <a:txBody>
                    <a:bodyPr/>
                    <a:lstStyle/>
                    <a:p>
                      <a:pPr algn="ctr"/>
                      <a:endParaRPr lang="en-US" sz="1500" b="1" dirty="0">
                        <a:latin typeface="+mn-lt"/>
                      </a:endParaRPr>
                    </a:p>
                  </a:txBody>
                  <a:tcPr marL="93260" marR="93260" marT="46630" marB="46630">
                    <a:lnL w="12700" cmpd="sng">
                      <a:solidFill>
                        <a:schemeClr val="lt1"/>
                      </a:solidFill>
                    </a:lnL>
                    <a:lnR w="12700" cmpd="sng">
                      <a:solidFill>
                        <a:schemeClr val="lt1"/>
                      </a:solidFill>
                    </a:lnR>
                    <a:lnT w="38100" cmpd="sng">
                      <a:solidFill>
                        <a:schemeClr val="lt1"/>
                      </a:solidFill>
                    </a:lnT>
                    <a:lnB w="12700" cmpd="sng">
                      <a:solidFill>
                        <a:schemeClr val="lt1"/>
                      </a:solidFill>
                    </a:lnB>
                    <a:lnTlToBr w="12700" cmpd="sng">
                      <a:noFill/>
                      <a:prstDash val="solid"/>
                    </a:lnTlToBr>
                    <a:lnBlToTr w="12700" cmpd="sng">
                      <a:noFill/>
                      <a:prstDash val="solid"/>
                    </a:lnBlToTr>
                    <a:solidFill>
                      <a:schemeClr val="bg2"/>
                    </a:solidFill>
                  </a:tcPr>
                </a:tc>
                <a:tc>
                  <a:txBody>
                    <a:bodyPr/>
                    <a:lstStyle/>
                    <a:p>
                      <a:pPr algn="ctr"/>
                      <a:endParaRPr lang="en-US" sz="1500" b="1" dirty="0">
                        <a:latin typeface="+mn-lt"/>
                      </a:endParaRPr>
                    </a:p>
                  </a:txBody>
                  <a:tcPr marL="93260" marR="93260" marT="46630" marB="46630">
                    <a:lnL w="12700" cmpd="sng">
                      <a:solidFill>
                        <a:schemeClr val="lt1"/>
                      </a:solidFill>
                    </a:lnL>
                    <a:lnR w="12700" cmpd="sng">
                      <a:solidFill>
                        <a:schemeClr val="lt1"/>
                      </a:solidFill>
                    </a:lnR>
                    <a:lnT w="38100" cmpd="sng">
                      <a:solidFill>
                        <a:schemeClr val="lt1"/>
                      </a:solidFill>
                    </a:lnT>
                    <a:lnB w="12700" cmpd="sng">
                      <a:solidFill>
                        <a:schemeClr val="lt1"/>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08019865"/>
                  </a:ext>
                </a:extLst>
              </a:tr>
            </a:tbl>
          </a:graphicData>
        </a:graphic>
      </p:graphicFrame>
      <p:sp>
        <p:nvSpPr>
          <p:cNvPr id="16" name="TextBox 15"/>
          <p:cNvSpPr txBox="1"/>
          <p:nvPr/>
        </p:nvSpPr>
        <p:spPr>
          <a:xfrm>
            <a:off x="8082659" y="6305666"/>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3</a:t>
            </a:r>
          </a:p>
        </p:txBody>
      </p:sp>
      <p:sp>
        <p:nvSpPr>
          <p:cNvPr id="17" name="TextBox 16"/>
          <p:cNvSpPr txBox="1"/>
          <p:nvPr/>
        </p:nvSpPr>
        <p:spPr>
          <a:xfrm>
            <a:off x="10603151" y="6305670"/>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0</a:t>
            </a:r>
          </a:p>
        </p:txBody>
      </p:sp>
      <p:sp>
        <p:nvSpPr>
          <p:cNvPr id="24" name="TextBox 23"/>
          <p:cNvSpPr txBox="1"/>
          <p:nvPr/>
        </p:nvSpPr>
        <p:spPr>
          <a:xfrm>
            <a:off x="8082657" y="6305664"/>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2</a:t>
            </a:r>
          </a:p>
        </p:txBody>
      </p:sp>
      <p:sp>
        <p:nvSpPr>
          <p:cNvPr id="25" name="TextBox 24"/>
          <p:cNvSpPr txBox="1"/>
          <p:nvPr/>
        </p:nvSpPr>
        <p:spPr>
          <a:xfrm>
            <a:off x="10595379" y="6305667"/>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1</a:t>
            </a:r>
          </a:p>
        </p:txBody>
      </p:sp>
      <p:sp>
        <p:nvSpPr>
          <p:cNvPr id="26" name="TextBox 25"/>
          <p:cNvSpPr txBox="1"/>
          <p:nvPr/>
        </p:nvSpPr>
        <p:spPr>
          <a:xfrm>
            <a:off x="8079191" y="6305664"/>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1</a:t>
            </a:r>
          </a:p>
        </p:txBody>
      </p:sp>
      <p:sp>
        <p:nvSpPr>
          <p:cNvPr id="27" name="TextBox 26"/>
          <p:cNvSpPr txBox="1"/>
          <p:nvPr/>
        </p:nvSpPr>
        <p:spPr>
          <a:xfrm>
            <a:off x="10610922" y="6305666"/>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2</a:t>
            </a:r>
          </a:p>
        </p:txBody>
      </p:sp>
      <p:sp>
        <p:nvSpPr>
          <p:cNvPr id="28" name="TextBox 27"/>
          <p:cNvSpPr txBox="1"/>
          <p:nvPr/>
        </p:nvSpPr>
        <p:spPr>
          <a:xfrm>
            <a:off x="8081136" y="6305662"/>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0</a:t>
            </a:r>
          </a:p>
        </p:txBody>
      </p:sp>
      <p:sp>
        <p:nvSpPr>
          <p:cNvPr id="29" name="TextBox 28"/>
          <p:cNvSpPr txBox="1"/>
          <p:nvPr/>
        </p:nvSpPr>
        <p:spPr>
          <a:xfrm>
            <a:off x="10618694" y="6305666"/>
            <a:ext cx="126290" cy="339067"/>
          </a:xfrm>
          <a:prstGeom prst="rect">
            <a:avLst/>
          </a:prstGeom>
          <a:noFill/>
        </p:spPr>
        <p:txBody>
          <a:bodyPr wrap="square" lIns="0" tIns="0" rIns="0" bIns="0" rtlCol="0">
            <a:spAutoFit/>
          </a:bodyPr>
          <a:lstStyle/>
          <a:p>
            <a:pPr defTabSz="932562">
              <a:lnSpc>
                <a:spcPct val="90000"/>
              </a:lnSpc>
            </a:pPr>
            <a:r>
              <a:rPr lang="en-US" sz="2448" b="1" spc="-52" dirty="0">
                <a:solidFill>
                  <a:srgbClr val="505050"/>
                </a:solidFill>
              </a:rPr>
              <a:t>3</a:t>
            </a:r>
          </a:p>
        </p:txBody>
      </p:sp>
      <p:sp>
        <p:nvSpPr>
          <p:cNvPr id="43" name="TextBox 42"/>
          <p:cNvSpPr txBox="1"/>
          <p:nvPr/>
        </p:nvSpPr>
        <p:spPr>
          <a:xfrm>
            <a:off x="7901275" y="1988790"/>
            <a:ext cx="3210065" cy="387798"/>
          </a:xfrm>
          <a:prstGeom prst="rect">
            <a:avLst/>
          </a:prstGeom>
          <a:noFill/>
        </p:spPr>
        <p:txBody>
          <a:bodyPr wrap="square" lIns="0" tIns="0" rIns="0" bIns="0" rtlCol="0">
            <a:spAutoFit/>
          </a:bodyPr>
          <a:lstStyle/>
          <a:p>
            <a:pPr algn="ctr" defTabSz="932562">
              <a:lnSpc>
                <a:spcPct val="90000"/>
              </a:lnSpc>
            </a:pPr>
            <a:r>
              <a:rPr lang="en-US" sz="2800" spc="-52" dirty="0">
                <a:gradFill>
                  <a:gsLst>
                    <a:gs pos="2917">
                      <a:srgbClr val="505050"/>
                    </a:gs>
                    <a:gs pos="100000">
                      <a:srgbClr val="505050"/>
                    </a:gs>
                  </a:gsLst>
                  <a:lin ang="5400000" scaled="0"/>
                </a:gradFill>
                <a:latin typeface="Segoe UI Semilight" panose="020B0402040204020203" pitchFamily="34" charset="0"/>
                <a:cs typeface="Segoe UI Semilight" panose="020B0402040204020203" pitchFamily="34" charset="0"/>
              </a:rPr>
              <a:t>Hyper-V cluster</a:t>
            </a:r>
          </a:p>
        </p:txBody>
      </p:sp>
      <p:cxnSp>
        <p:nvCxnSpPr>
          <p:cNvPr id="58" name="Straight Connector 57"/>
          <p:cNvCxnSpPr/>
          <p:nvPr/>
        </p:nvCxnSpPr>
        <p:spPr>
          <a:xfrm>
            <a:off x="8089505" y="3921745"/>
            <a:ext cx="1036876" cy="56293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430992" y="3910876"/>
            <a:ext cx="0" cy="55045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13" y="3889995"/>
            <a:ext cx="1002942" cy="57977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320215" y="5277461"/>
            <a:ext cx="2296060" cy="282513"/>
          </a:xfrm>
          <a:prstGeom prst="rect">
            <a:avLst/>
          </a:prstGeom>
          <a:noFill/>
        </p:spPr>
        <p:txBody>
          <a:bodyPr wrap="square" lIns="0" tIns="0" rIns="0" bIns="0" rtlCol="0">
            <a:spAutoFit/>
          </a:bodyPr>
          <a:lstStyle/>
          <a:p>
            <a:pPr algn="ctr" defTabSz="932562">
              <a:lnSpc>
                <a:spcPct val="90000"/>
              </a:lnSpc>
            </a:pPr>
            <a:r>
              <a:rPr lang="en-US" sz="2040" spc="-52" dirty="0">
                <a:gradFill>
                  <a:gsLst>
                    <a:gs pos="2917">
                      <a:srgbClr val="505050"/>
                    </a:gs>
                    <a:gs pos="100000">
                      <a:srgbClr val="505050"/>
                    </a:gs>
                  </a:gsLst>
                  <a:lin ang="5400000" scaled="0"/>
                </a:gradFill>
              </a:rPr>
              <a:t>Shared storage</a:t>
            </a:r>
          </a:p>
        </p:txBody>
      </p:sp>
      <p:sp>
        <p:nvSpPr>
          <p:cNvPr id="62" name="Freeform 25"/>
          <p:cNvSpPr>
            <a:spLocks noEditPoints="1"/>
          </p:cNvSpPr>
          <p:nvPr/>
        </p:nvSpPr>
        <p:spPr bwMode="auto">
          <a:xfrm>
            <a:off x="8917935" y="4426676"/>
            <a:ext cx="1022465" cy="742338"/>
          </a:xfrm>
          <a:custGeom>
            <a:avLst/>
            <a:gdLst>
              <a:gd name="T0" fmla="*/ 325 w 325"/>
              <a:gd name="T1" fmla="*/ 124 h 236"/>
              <a:gd name="T2" fmla="*/ 16 w 325"/>
              <a:gd name="T3" fmla="*/ 123 h 236"/>
              <a:gd name="T4" fmla="*/ 20 w 325"/>
              <a:gd name="T5" fmla="*/ 99 h 236"/>
              <a:gd name="T6" fmla="*/ 30 w 325"/>
              <a:gd name="T7" fmla="*/ 99 h 236"/>
              <a:gd name="T8" fmla="*/ 35 w 325"/>
              <a:gd name="T9" fmla="*/ 105 h 236"/>
              <a:gd name="T10" fmla="*/ 41 w 325"/>
              <a:gd name="T11" fmla="*/ 119 h 236"/>
              <a:gd name="T12" fmla="*/ 45 w 325"/>
              <a:gd name="T13" fmla="*/ 103 h 236"/>
              <a:gd name="T14" fmla="*/ 58 w 325"/>
              <a:gd name="T15" fmla="*/ 109 h 236"/>
              <a:gd name="T16" fmla="*/ 67 w 325"/>
              <a:gd name="T17" fmla="*/ 109 h 236"/>
              <a:gd name="T18" fmla="*/ 73 w 325"/>
              <a:gd name="T19" fmla="*/ 115 h 236"/>
              <a:gd name="T20" fmla="*/ 69 w 325"/>
              <a:gd name="T21" fmla="*/ 99 h 236"/>
              <a:gd name="T22" fmla="*/ 82 w 325"/>
              <a:gd name="T23" fmla="*/ 113 h 236"/>
              <a:gd name="T24" fmla="*/ 96 w 325"/>
              <a:gd name="T25" fmla="*/ 119 h 236"/>
              <a:gd name="T26" fmla="*/ 105 w 325"/>
              <a:gd name="T27" fmla="*/ 119 h 236"/>
              <a:gd name="T28" fmla="*/ 101 w 325"/>
              <a:gd name="T29" fmla="*/ 95 h 236"/>
              <a:gd name="T30" fmla="*/ 107 w 325"/>
              <a:gd name="T31" fmla="*/ 109 h 236"/>
              <a:gd name="T32" fmla="*/ 120 w 325"/>
              <a:gd name="T33" fmla="*/ 123 h 236"/>
              <a:gd name="T34" fmla="*/ 124 w 325"/>
              <a:gd name="T35" fmla="*/ 99 h 236"/>
              <a:gd name="T36" fmla="*/ 133 w 325"/>
              <a:gd name="T37" fmla="*/ 99 h 236"/>
              <a:gd name="T38" fmla="*/ 139 w 325"/>
              <a:gd name="T39" fmla="*/ 105 h 236"/>
              <a:gd name="T40" fmla="*/ 146 w 325"/>
              <a:gd name="T41" fmla="*/ 95 h 236"/>
              <a:gd name="T42" fmla="*/ 315 w 325"/>
              <a:gd name="T43" fmla="*/ 185 h 236"/>
              <a:gd name="T44" fmla="*/ 20 w 325"/>
              <a:gd name="T45" fmla="*/ 171 h 236"/>
              <a:gd name="T46" fmla="*/ 30 w 325"/>
              <a:gd name="T47" fmla="*/ 171 h 236"/>
              <a:gd name="T48" fmla="*/ 26 w 325"/>
              <a:gd name="T49" fmla="*/ 147 h 236"/>
              <a:gd name="T50" fmla="*/ 31 w 325"/>
              <a:gd name="T51" fmla="*/ 161 h 236"/>
              <a:gd name="T52" fmla="*/ 45 w 325"/>
              <a:gd name="T53" fmla="*/ 175 h 236"/>
              <a:gd name="T54" fmla="*/ 49 w 325"/>
              <a:gd name="T55" fmla="*/ 151 h 236"/>
              <a:gd name="T56" fmla="*/ 58 w 325"/>
              <a:gd name="T57" fmla="*/ 151 h 236"/>
              <a:gd name="T58" fmla="*/ 63 w 325"/>
              <a:gd name="T59" fmla="*/ 157 h 236"/>
              <a:gd name="T60" fmla="*/ 69 w 325"/>
              <a:gd name="T61" fmla="*/ 171 h 236"/>
              <a:gd name="T62" fmla="*/ 73 w 325"/>
              <a:gd name="T63" fmla="*/ 155 h 236"/>
              <a:gd name="T64" fmla="*/ 86 w 325"/>
              <a:gd name="T65" fmla="*/ 161 h 236"/>
              <a:gd name="T66" fmla="*/ 96 w 325"/>
              <a:gd name="T67" fmla="*/ 161 h 236"/>
              <a:gd name="T68" fmla="*/ 101 w 325"/>
              <a:gd name="T69" fmla="*/ 167 h 236"/>
              <a:gd name="T70" fmla="*/ 97 w 325"/>
              <a:gd name="T71" fmla="*/ 151 h 236"/>
              <a:gd name="T72" fmla="*/ 111 w 325"/>
              <a:gd name="T73" fmla="*/ 165 h 236"/>
              <a:gd name="T74" fmla="*/ 124 w 325"/>
              <a:gd name="T75" fmla="*/ 171 h 236"/>
              <a:gd name="T76" fmla="*/ 133 w 325"/>
              <a:gd name="T77" fmla="*/ 171 h 236"/>
              <a:gd name="T78" fmla="*/ 129 w 325"/>
              <a:gd name="T79" fmla="*/ 147 h 236"/>
              <a:gd name="T80" fmla="*/ 135 w 325"/>
              <a:gd name="T81" fmla="*/ 161 h 236"/>
              <a:gd name="T82" fmla="*/ 146 w 325"/>
              <a:gd name="T83" fmla="*/ 175 h 236"/>
              <a:gd name="T84" fmla="*/ 9 w 325"/>
              <a:gd name="T85" fmla="*/ 236 h 236"/>
              <a:gd name="T86" fmla="*/ 20 w 325"/>
              <a:gd name="T87" fmla="*/ 213 h 236"/>
              <a:gd name="T88" fmla="*/ 26 w 325"/>
              <a:gd name="T89" fmla="*/ 218 h 236"/>
              <a:gd name="T90" fmla="*/ 22 w 325"/>
              <a:gd name="T91" fmla="*/ 203 h 236"/>
              <a:gd name="T92" fmla="*/ 35 w 325"/>
              <a:gd name="T93" fmla="*/ 217 h 236"/>
              <a:gd name="T94" fmla="*/ 49 w 325"/>
              <a:gd name="T95" fmla="*/ 222 h 236"/>
              <a:gd name="T96" fmla="*/ 58 w 325"/>
              <a:gd name="T97" fmla="*/ 222 h 236"/>
              <a:gd name="T98" fmla="*/ 54 w 325"/>
              <a:gd name="T99" fmla="*/ 199 h 236"/>
              <a:gd name="T100" fmla="*/ 59 w 325"/>
              <a:gd name="T101" fmla="*/ 213 h 236"/>
              <a:gd name="T102" fmla="*/ 73 w 325"/>
              <a:gd name="T103" fmla="*/ 226 h 236"/>
              <a:gd name="T104" fmla="*/ 77 w 325"/>
              <a:gd name="T105" fmla="*/ 203 h 236"/>
              <a:gd name="T106" fmla="*/ 86 w 325"/>
              <a:gd name="T107" fmla="*/ 203 h 236"/>
              <a:gd name="T108" fmla="*/ 92 w 325"/>
              <a:gd name="T109" fmla="*/ 209 h 236"/>
              <a:gd name="T110" fmla="*/ 97 w 325"/>
              <a:gd name="T111" fmla="*/ 222 h 236"/>
              <a:gd name="T112" fmla="*/ 101 w 325"/>
              <a:gd name="T113" fmla="*/ 207 h 236"/>
              <a:gd name="T114" fmla="*/ 115 w 325"/>
              <a:gd name="T115" fmla="*/ 213 h 236"/>
              <a:gd name="T116" fmla="*/ 124 w 325"/>
              <a:gd name="T117" fmla="*/ 213 h 236"/>
              <a:gd name="T118" fmla="*/ 129 w 325"/>
              <a:gd name="T119" fmla="*/ 218 h 236"/>
              <a:gd name="T120" fmla="*/ 125 w 325"/>
              <a:gd name="T121" fmla="*/ 203 h 236"/>
              <a:gd name="T122" fmla="*/ 139 w 325"/>
              <a:gd name="T123" fmla="*/ 217 h 236"/>
              <a:gd name="T124" fmla="*/ 300 w 325"/>
              <a:gd name="T125"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236">
                <a:moveTo>
                  <a:pt x="0" y="84"/>
                </a:moveTo>
                <a:cubicBezTo>
                  <a:pt x="0" y="84"/>
                  <a:pt x="0" y="84"/>
                  <a:pt x="22" y="9"/>
                </a:cubicBezTo>
                <a:cubicBezTo>
                  <a:pt x="23" y="4"/>
                  <a:pt x="26" y="0"/>
                  <a:pt x="31" y="0"/>
                </a:cubicBezTo>
                <a:cubicBezTo>
                  <a:pt x="31" y="0"/>
                  <a:pt x="31" y="0"/>
                  <a:pt x="294" y="0"/>
                </a:cubicBezTo>
                <a:cubicBezTo>
                  <a:pt x="299" y="0"/>
                  <a:pt x="301" y="5"/>
                  <a:pt x="303" y="9"/>
                </a:cubicBezTo>
                <a:cubicBezTo>
                  <a:pt x="303" y="9"/>
                  <a:pt x="303" y="9"/>
                  <a:pt x="325" y="84"/>
                </a:cubicBezTo>
                <a:cubicBezTo>
                  <a:pt x="322" y="81"/>
                  <a:pt x="319" y="80"/>
                  <a:pt x="315" y="80"/>
                </a:cubicBezTo>
                <a:cubicBezTo>
                  <a:pt x="315" y="80"/>
                  <a:pt x="315" y="80"/>
                  <a:pt x="9" y="80"/>
                </a:cubicBezTo>
                <a:cubicBezTo>
                  <a:pt x="6" y="80"/>
                  <a:pt x="2" y="81"/>
                  <a:pt x="0" y="84"/>
                </a:cubicBezTo>
                <a:close/>
                <a:moveTo>
                  <a:pt x="325" y="94"/>
                </a:moveTo>
                <a:cubicBezTo>
                  <a:pt x="325" y="124"/>
                  <a:pt x="325" y="124"/>
                  <a:pt x="325" y="124"/>
                </a:cubicBezTo>
                <a:cubicBezTo>
                  <a:pt x="325" y="129"/>
                  <a:pt x="320" y="133"/>
                  <a:pt x="315" y="133"/>
                </a:cubicBezTo>
                <a:cubicBezTo>
                  <a:pt x="9" y="133"/>
                  <a:pt x="9" y="133"/>
                  <a:pt x="9" y="133"/>
                </a:cubicBezTo>
                <a:cubicBezTo>
                  <a:pt x="4" y="133"/>
                  <a:pt x="0" y="129"/>
                  <a:pt x="0" y="124"/>
                </a:cubicBezTo>
                <a:cubicBezTo>
                  <a:pt x="0" y="94"/>
                  <a:pt x="0" y="94"/>
                  <a:pt x="0" y="94"/>
                </a:cubicBezTo>
                <a:cubicBezTo>
                  <a:pt x="0" y="89"/>
                  <a:pt x="4" y="85"/>
                  <a:pt x="9" y="85"/>
                </a:cubicBezTo>
                <a:cubicBezTo>
                  <a:pt x="315" y="85"/>
                  <a:pt x="315" y="85"/>
                  <a:pt x="315" y="85"/>
                </a:cubicBezTo>
                <a:cubicBezTo>
                  <a:pt x="320" y="85"/>
                  <a:pt x="325" y="89"/>
                  <a:pt x="325" y="94"/>
                </a:cubicBezTo>
                <a:close/>
                <a:moveTo>
                  <a:pt x="20" y="119"/>
                </a:moveTo>
                <a:cubicBezTo>
                  <a:pt x="20" y="117"/>
                  <a:pt x="19" y="115"/>
                  <a:pt x="16" y="115"/>
                </a:cubicBezTo>
                <a:cubicBezTo>
                  <a:pt x="14" y="115"/>
                  <a:pt x="12" y="117"/>
                  <a:pt x="12" y="119"/>
                </a:cubicBezTo>
                <a:cubicBezTo>
                  <a:pt x="12" y="121"/>
                  <a:pt x="14" y="123"/>
                  <a:pt x="16" y="123"/>
                </a:cubicBezTo>
                <a:cubicBezTo>
                  <a:pt x="19" y="123"/>
                  <a:pt x="20" y="121"/>
                  <a:pt x="20" y="119"/>
                </a:cubicBezTo>
                <a:close/>
                <a:moveTo>
                  <a:pt x="20" y="109"/>
                </a:moveTo>
                <a:cubicBezTo>
                  <a:pt x="20" y="107"/>
                  <a:pt x="19" y="105"/>
                  <a:pt x="16" y="105"/>
                </a:cubicBezTo>
                <a:cubicBezTo>
                  <a:pt x="14" y="105"/>
                  <a:pt x="12" y="107"/>
                  <a:pt x="12" y="109"/>
                </a:cubicBezTo>
                <a:cubicBezTo>
                  <a:pt x="12" y="111"/>
                  <a:pt x="14" y="113"/>
                  <a:pt x="16" y="113"/>
                </a:cubicBezTo>
                <a:cubicBezTo>
                  <a:pt x="19" y="113"/>
                  <a:pt x="20" y="111"/>
                  <a:pt x="20" y="109"/>
                </a:cubicBezTo>
                <a:close/>
                <a:moveTo>
                  <a:pt x="20" y="99"/>
                </a:moveTo>
                <a:cubicBezTo>
                  <a:pt x="20" y="97"/>
                  <a:pt x="19" y="95"/>
                  <a:pt x="16" y="95"/>
                </a:cubicBezTo>
                <a:cubicBezTo>
                  <a:pt x="14" y="95"/>
                  <a:pt x="12" y="97"/>
                  <a:pt x="12" y="99"/>
                </a:cubicBezTo>
                <a:cubicBezTo>
                  <a:pt x="12" y="101"/>
                  <a:pt x="14" y="103"/>
                  <a:pt x="16" y="103"/>
                </a:cubicBezTo>
                <a:cubicBezTo>
                  <a:pt x="19" y="103"/>
                  <a:pt x="20" y="101"/>
                  <a:pt x="20" y="99"/>
                </a:cubicBezTo>
                <a:close/>
                <a:moveTo>
                  <a:pt x="30" y="119"/>
                </a:moveTo>
                <a:cubicBezTo>
                  <a:pt x="30" y="117"/>
                  <a:pt x="28" y="115"/>
                  <a:pt x="26" y="115"/>
                </a:cubicBezTo>
                <a:cubicBezTo>
                  <a:pt x="24" y="115"/>
                  <a:pt x="22" y="117"/>
                  <a:pt x="22" y="119"/>
                </a:cubicBezTo>
                <a:cubicBezTo>
                  <a:pt x="22" y="121"/>
                  <a:pt x="24" y="123"/>
                  <a:pt x="26" y="123"/>
                </a:cubicBezTo>
                <a:cubicBezTo>
                  <a:pt x="28" y="123"/>
                  <a:pt x="30" y="121"/>
                  <a:pt x="30" y="119"/>
                </a:cubicBezTo>
                <a:close/>
                <a:moveTo>
                  <a:pt x="30" y="109"/>
                </a:moveTo>
                <a:cubicBezTo>
                  <a:pt x="30" y="107"/>
                  <a:pt x="28" y="105"/>
                  <a:pt x="26" y="105"/>
                </a:cubicBezTo>
                <a:cubicBezTo>
                  <a:pt x="24" y="105"/>
                  <a:pt x="22" y="107"/>
                  <a:pt x="22" y="109"/>
                </a:cubicBezTo>
                <a:cubicBezTo>
                  <a:pt x="22" y="111"/>
                  <a:pt x="24" y="113"/>
                  <a:pt x="26" y="113"/>
                </a:cubicBezTo>
                <a:cubicBezTo>
                  <a:pt x="28" y="113"/>
                  <a:pt x="30" y="111"/>
                  <a:pt x="30" y="109"/>
                </a:cubicBezTo>
                <a:close/>
                <a:moveTo>
                  <a:pt x="30" y="99"/>
                </a:moveTo>
                <a:cubicBezTo>
                  <a:pt x="30" y="97"/>
                  <a:pt x="28" y="95"/>
                  <a:pt x="26" y="95"/>
                </a:cubicBezTo>
                <a:cubicBezTo>
                  <a:pt x="24" y="95"/>
                  <a:pt x="22" y="97"/>
                  <a:pt x="22" y="99"/>
                </a:cubicBezTo>
                <a:cubicBezTo>
                  <a:pt x="22" y="101"/>
                  <a:pt x="24" y="103"/>
                  <a:pt x="26" y="103"/>
                </a:cubicBezTo>
                <a:cubicBezTo>
                  <a:pt x="28" y="103"/>
                  <a:pt x="30" y="101"/>
                  <a:pt x="30" y="99"/>
                </a:cubicBezTo>
                <a:close/>
                <a:moveTo>
                  <a:pt x="39" y="119"/>
                </a:moveTo>
                <a:cubicBezTo>
                  <a:pt x="39" y="117"/>
                  <a:pt x="37" y="115"/>
                  <a:pt x="35" y="115"/>
                </a:cubicBezTo>
                <a:cubicBezTo>
                  <a:pt x="33" y="115"/>
                  <a:pt x="31" y="117"/>
                  <a:pt x="31" y="119"/>
                </a:cubicBezTo>
                <a:cubicBezTo>
                  <a:pt x="31" y="121"/>
                  <a:pt x="33" y="123"/>
                  <a:pt x="35" y="123"/>
                </a:cubicBezTo>
                <a:cubicBezTo>
                  <a:pt x="37" y="123"/>
                  <a:pt x="39" y="121"/>
                  <a:pt x="39" y="119"/>
                </a:cubicBezTo>
                <a:close/>
                <a:moveTo>
                  <a:pt x="39" y="109"/>
                </a:moveTo>
                <a:cubicBezTo>
                  <a:pt x="39" y="107"/>
                  <a:pt x="37" y="105"/>
                  <a:pt x="35" y="105"/>
                </a:cubicBezTo>
                <a:cubicBezTo>
                  <a:pt x="33" y="105"/>
                  <a:pt x="31" y="107"/>
                  <a:pt x="31" y="109"/>
                </a:cubicBezTo>
                <a:cubicBezTo>
                  <a:pt x="31" y="111"/>
                  <a:pt x="33" y="113"/>
                  <a:pt x="35" y="113"/>
                </a:cubicBezTo>
                <a:cubicBezTo>
                  <a:pt x="37" y="113"/>
                  <a:pt x="39" y="111"/>
                  <a:pt x="39" y="109"/>
                </a:cubicBezTo>
                <a:close/>
                <a:moveTo>
                  <a:pt x="39" y="99"/>
                </a:moveTo>
                <a:cubicBezTo>
                  <a:pt x="39" y="97"/>
                  <a:pt x="37" y="95"/>
                  <a:pt x="35" y="95"/>
                </a:cubicBezTo>
                <a:cubicBezTo>
                  <a:pt x="33" y="95"/>
                  <a:pt x="31" y="97"/>
                  <a:pt x="31" y="99"/>
                </a:cubicBezTo>
                <a:cubicBezTo>
                  <a:pt x="31" y="101"/>
                  <a:pt x="33" y="103"/>
                  <a:pt x="35" y="103"/>
                </a:cubicBezTo>
                <a:cubicBezTo>
                  <a:pt x="37" y="103"/>
                  <a:pt x="39" y="101"/>
                  <a:pt x="39" y="99"/>
                </a:cubicBezTo>
                <a:close/>
                <a:moveTo>
                  <a:pt x="49" y="119"/>
                </a:moveTo>
                <a:cubicBezTo>
                  <a:pt x="49" y="117"/>
                  <a:pt x="47" y="115"/>
                  <a:pt x="45" y="115"/>
                </a:cubicBezTo>
                <a:cubicBezTo>
                  <a:pt x="42" y="115"/>
                  <a:pt x="41" y="117"/>
                  <a:pt x="41" y="119"/>
                </a:cubicBezTo>
                <a:cubicBezTo>
                  <a:pt x="41" y="121"/>
                  <a:pt x="42" y="123"/>
                  <a:pt x="45" y="123"/>
                </a:cubicBezTo>
                <a:cubicBezTo>
                  <a:pt x="47" y="123"/>
                  <a:pt x="49" y="121"/>
                  <a:pt x="49" y="119"/>
                </a:cubicBezTo>
                <a:close/>
                <a:moveTo>
                  <a:pt x="49" y="109"/>
                </a:moveTo>
                <a:cubicBezTo>
                  <a:pt x="49" y="107"/>
                  <a:pt x="47" y="105"/>
                  <a:pt x="45" y="105"/>
                </a:cubicBezTo>
                <a:cubicBezTo>
                  <a:pt x="42" y="105"/>
                  <a:pt x="41" y="107"/>
                  <a:pt x="41" y="109"/>
                </a:cubicBezTo>
                <a:cubicBezTo>
                  <a:pt x="41" y="111"/>
                  <a:pt x="42" y="113"/>
                  <a:pt x="45" y="113"/>
                </a:cubicBezTo>
                <a:cubicBezTo>
                  <a:pt x="47" y="113"/>
                  <a:pt x="49" y="111"/>
                  <a:pt x="49" y="109"/>
                </a:cubicBezTo>
                <a:close/>
                <a:moveTo>
                  <a:pt x="49" y="99"/>
                </a:moveTo>
                <a:cubicBezTo>
                  <a:pt x="49" y="97"/>
                  <a:pt x="47" y="95"/>
                  <a:pt x="45" y="95"/>
                </a:cubicBezTo>
                <a:cubicBezTo>
                  <a:pt x="42" y="95"/>
                  <a:pt x="41" y="97"/>
                  <a:pt x="41" y="99"/>
                </a:cubicBezTo>
                <a:cubicBezTo>
                  <a:pt x="41" y="101"/>
                  <a:pt x="42" y="103"/>
                  <a:pt x="45" y="103"/>
                </a:cubicBezTo>
                <a:cubicBezTo>
                  <a:pt x="47" y="103"/>
                  <a:pt x="49" y="101"/>
                  <a:pt x="49" y="99"/>
                </a:cubicBezTo>
                <a:close/>
                <a:moveTo>
                  <a:pt x="58" y="119"/>
                </a:moveTo>
                <a:cubicBezTo>
                  <a:pt x="58" y="117"/>
                  <a:pt x="56" y="115"/>
                  <a:pt x="54" y="115"/>
                </a:cubicBezTo>
                <a:cubicBezTo>
                  <a:pt x="52" y="115"/>
                  <a:pt x="50" y="117"/>
                  <a:pt x="50" y="119"/>
                </a:cubicBezTo>
                <a:cubicBezTo>
                  <a:pt x="50" y="121"/>
                  <a:pt x="52" y="123"/>
                  <a:pt x="54" y="123"/>
                </a:cubicBezTo>
                <a:cubicBezTo>
                  <a:pt x="56" y="123"/>
                  <a:pt x="58" y="121"/>
                  <a:pt x="58" y="119"/>
                </a:cubicBezTo>
                <a:close/>
                <a:moveTo>
                  <a:pt x="58" y="109"/>
                </a:moveTo>
                <a:cubicBezTo>
                  <a:pt x="58" y="107"/>
                  <a:pt x="56" y="105"/>
                  <a:pt x="54" y="105"/>
                </a:cubicBezTo>
                <a:cubicBezTo>
                  <a:pt x="52" y="105"/>
                  <a:pt x="50" y="107"/>
                  <a:pt x="50" y="109"/>
                </a:cubicBezTo>
                <a:cubicBezTo>
                  <a:pt x="50" y="111"/>
                  <a:pt x="52" y="113"/>
                  <a:pt x="54" y="113"/>
                </a:cubicBezTo>
                <a:cubicBezTo>
                  <a:pt x="56" y="113"/>
                  <a:pt x="58" y="111"/>
                  <a:pt x="58" y="109"/>
                </a:cubicBezTo>
                <a:close/>
                <a:moveTo>
                  <a:pt x="58" y="99"/>
                </a:moveTo>
                <a:cubicBezTo>
                  <a:pt x="58" y="97"/>
                  <a:pt x="56" y="95"/>
                  <a:pt x="54" y="95"/>
                </a:cubicBezTo>
                <a:cubicBezTo>
                  <a:pt x="52" y="95"/>
                  <a:pt x="50" y="97"/>
                  <a:pt x="50" y="99"/>
                </a:cubicBezTo>
                <a:cubicBezTo>
                  <a:pt x="50" y="101"/>
                  <a:pt x="52" y="103"/>
                  <a:pt x="54" y="103"/>
                </a:cubicBezTo>
                <a:cubicBezTo>
                  <a:pt x="56" y="103"/>
                  <a:pt x="58" y="101"/>
                  <a:pt x="58" y="99"/>
                </a:cubicBezTo>
                <a:close/>
                <a:moveTo>
                  <a:pt x="67" y="119"/>
                </a:moveTo>
                <a:cubicBezTo>
                  <a:pt x="67" y="117"/>
                  <a:pt x="66" y="115"/>
                  <a:pt x="63" y="115"/>
                </a:cubicBezTo>
                <a:cubicBezTo>
                  <a:pt x="61" y="115"/>
                  <a:pt x="59" y="117"/>
                  <a:pt x="59" y="119"/>
                </a:cubicBezTo>
                <a:cubicBezTo>
                  <a:pt x="59" y="121"/>
                  <a:pt x="61" y="123"/>
                  <a:pt x="63" y="123"/>
                </a:cubicBezTo>
                <a:cubicBezTo>
                  <a:pt x="66" y="123"/>
                  <a:pt x="67" y="121"/>
                  <a:pt x="67" y="119"/>
                </a:cubicBezTo>
                <a:close/>
                <a:moveTo>
                  <a:pt x="67" y="109"/>
                </a:moveTo>
                <a:cubicBezTo>
                  <a:pt x="67" y="107"/>
                  <a:pt x="66" y="105"/>
                  <a:pt x="63" y="105"/>
                </a:cubicBezTo>
                <a:cubicBezTo>
                  <a:pt x="61" y="105"/>
                  <a:pt x="59" y="107"/>
                  <a:pt x="59" y="109"/>
                </a:cubicBezTo>
                <a:cubicBezTo>
                  <a:pt x="59" y="111"/>
                  <a:pt x="61" y="113"/>
                  <a:pt x="63" y="113"/>
                </a:cubicBezTo>
                <a:cubicBezTo>
                  <a:pt x="66" y="113"/>
                  <a:pt x="67" y="111"/>
                  <a:pt x="67" y="109"/>
                </a:cubicBezTo>
                <a:close/>
                <a:moveTo>
                  <a:pt x="67" y="99"/>
                </a:moveTo>
                <a:cubicBezTo>
                  <a:pt x="67" y="97"/>
                  <a:pt x="66" y="95"/>
                  <a:pt x="63" y="95"/>
                </a:cubicBezTo>
                <a:cubicBezTo>
                  <a:pt x="61" y="95"/>
                  <a:pt x="59" y="97"/>
                  <a:pt x="59" y="99"/>
                </a:cubicBezTo>
                <a:cubicBezTo>
                  <a:pt x="59" y="101"/>
                  <a:pt x="61" y="103"/>
                  <a:pt x="63" y="103"/>
                </a:cubicBezTo>
                <a:cubicBezTo>
                  <a:pt x="66" y="103"/>
                  <a:pt x="67" y="101"/>
                  <a:pt x="67" y="99"/>
                </a:cubicBezTo>
                <a:close/>
                <a:moveTo>
                  <a:pt x="77" y="119"/>
                </a:moveTo>
                <a:cubicBezTo>
                  <a:pt x="77" y="117"/>
                  <a:pt x="75" y="115"/>
                  <a:pt x="73" y="115"/>
                </a:cubicBezTo>
                <a:cubicBezTo>
                  <a:pt x="71" y="115"/>
                  <a:pt x="69" y="117"/>
                  <a:pt x="69" y="119"/>
                </a:cubicBezTo>
                <a:cubicBezTo>
                  <a:pt x="69" y="121"/>
                  <a:pt x="71" y="123"/>
                  <a:pt x="73" y="123"/>
                </a:cubicBezTo>
                <a:cubicBezTo>
                  <a:pt x="75" y="123"/>
                  <a:pt x="77" y="121"/>
                  <a:pt x="77" y="119"/>
                </a:cubicBezTo>
                <a:close/>
                <a:moveTo>
                  <a:pt x="77" y="109"/>
                </a:moveTo>
                <a:cubicBezTo>
                  <a:pt x="77" y="107"/>
                  <a:pt x="75" y="105"/>
                  <a:pt x="73" y="105"/>
                </a:cubicBezTo>
                <a:cubicBezTo>
                  <a:pt x="71" y="105"/>
                  <a:pt x="69" y="107"/>
                  <a:pt x="69" y="109"/>
                </a:cubicBezTo>
                <a:cubicBezTo>
                  <a:pt x="69" y="111"/>
                  <a:pt x="71" y="113"/>
                  <a:pt x="73" y="113"/>
                </a:cubicBezTo>
                <a:cubicBezTo>
                  <a:pt x="75" y="113"/>
                  <a:pt x="77" y="111"/>
                  <a:pt x="77" y="109"/>
                </a:cubicBezTo>
                <a:close/>
                <a:moveTo>
                  <a:pt x="77" y="99"/>
                </a:moveTo>
                <a:cubicBezTo>
                  <a:pt x="77" y="97"/>
                  <a:pt x="75" y="95"/>
                  <a:pt x="73" y="95"/>
                </a:cubicBezTo>
                <a:cubicBezTo>
                  <a:pt x="71" y="95"/>
                  <a:pt x="69" y="97"/>
                  <a:pt x="69" y="99"/>
                </a:cubicBezTo>
                <a:cubicBezTo>
                  <a:pt x="69" y="101"/>
                  <a:pt x="71" y="103"/>
                  <a:pt x="73" y="103"/>
                </a:cubicBezTo>
                <a:cubicBezTo>
                  <a:pt x="75" y="103"/>
                  <a:pt x="77" y="101"/>
                  <a:pt x="77" y="99"/>
                </a:cubicBezTo>
                <a:close/>
                <a:moveTo>
                  <a:pt x="86" y="119"/>
                </a:moveTo>
                <a:cubicBezTo>
                  <a:pt x="86" y="117"/>
                  <a:pt x="84" y="115"/>
                  <a:pt x="82" y="115"/>
                </a:cubicBezTo>
                <a:cubicBezTo>
                  <a:pt x="80" y="115"/>
                  <a:pt x="78" y="117"/>
                  <a:pt x="78" y="119"/>
                </a:cubicBezTo>
                <a:cubicBezTo>
                  <a:pt x="78" y="121"/>
                  <a:pt x="80" y="123"/>
                  <a:pt x="82" y="123"/>
                </a:cubicBezTo>
                <a:cubicBezTo>
                  <a:pt x="84" y="123"/>
                  <a:pt x="86" y="121"/>
                  <a:pt x="86" y="119"/>
                </a:cubicBezTo>
                <a:close/>
                <a:moveTo>
                  <a:pt x="86" y="109"/>
                </a:moveTo>
                <a:cubicBezTo>
                  <a:pt x="86" y="107"/>
                  <a:pt x="84" y="105"/>
                  <a:pt x="82" y="105"/>
                </a:cubicBezTo>
                <a:cubicBezTo>
                  <a:pt x="80" y="105"/>
                  <a:pt x="78" y="107"/>
                  <a:pt x="78" y="109"/>
                </a:cubicBezTo>
                <a:cubicBezTo>
                  <a:pt x="78" y="111"/>
                  <a:pt x="80" y="113"/>
                  <a:pt x="82" y="113"/>
                </a:cubicBezTo>
                <a:cubicBezTo>
                  <a:pt x="84" y="113"/>
                  <a:pt x="86" y="111"/>
                  <a:pt x="86" y="109"/>
                </a:cubicBezTo>
                <a:close/>
                <a:moveTo>
                  <a:pt x="86" y="99"/>
                </a:moveTo>
                <a:cubicBezTo>
                  <a:pt x="86" y="97"/>
                  <a:pt x="84" y="95"/>
                  <a:pt x="82" y="95"/>
                </a:cubicBezTo>
                <a:cubicBezTo>
                  <a:pt x="80" y="95"/>
                  <a:pt x="78" y="97"/>
                  <a:pt x="78" y="99"/>
                </a:cubicBezTo>
                <a:cubicBezTo>
                  <a:pt x="78" y="101"/>
                  <a:pt x="80" y="103"/>
                  <a:pt x="82" y="103"/>
                </a:cubicBezTo>
                <a:cubicBezTo>
                  <a:pt x="84" y="103"/>
                  <a:pt x="86" y="101"/>
                  <a:pt x="86" y="99"/>
                </a:cubicBezTo>
                <a:close/>
                <a:moveTo>
                  <a:pt x="96" y="119"/>
                </a:moveTo>
                <a:cubicBezTo>
                  <a:pt x="96" y="117"/>
                  <a:pt x="94" y="115"/>
                  <a:pt x="92" y="115"/>
                </a:cubicBezTo>
                <a:cubicBezTo>
                  <a:pt x="89" y="115"/>
                  <a:pt x="88" y="117"/>
                  <a:pt x="88" y="119"/>
                </a:cubicBezTo>
                <a:cubicBezTo>
                  <a:pt x="88" y="121"/>
                  <a:pt x="89" y="123"/>
                  <a:pt x="92" y="123"/>
                </a:cubicBezTo>
                <a:cubicBezTo>
                  <a:pt x="94" y="123"/>
                  <a:pt x="96" y="121"/>
                  <a:pt x="96" y="119"/>
                </a:cubicBezTo>
                <a:close/>
                <a:moveTo>
                  <a:pt x="96" y="109"/>
                </a:moveTo>
                <a:cubicBezTo>
                  <a:pt x="96" y="107"/>
                  <a:pt x="94" y="105"/>
                  <a:pt x="92" y="105"/>
                </a:cubicBezTo>
                <a:cubicBezTo>
                  <a:pt x="89" y="105"/>
                  <a:pt x="88" y="107"/>
                  <a:pt x="88" y="109"/>
                </a:cubicBezTo>
                <a:cubicBezTo>
                  <a:pt x="88" y="111"/>
                  <a:pt x="89" y="113"/>
                  <a:pt x="92" y="113"/>
                </a:cubicBezTo>
                <a:cubicBezTo>
                  <a:pt x="94" y="113"/>
                  <a:pt x="96" y="111"/>
                  <a:pt x="96" y="109"/>
                </a:cubicBezTo>
                <a:close/>
                <a:moveTo>
                  <a:pt x="96" y="99"/>
                </a:moveTo>
                <a:cubicBezTo>
                  <a:pt x="96" y="97"/>
                  <a:pt x="94" y="95"/>
                  <a:pt x="92" y="95"/>
                </a:cubicBezTo>
                <a:cubicBezTo>
                  <a:pt x="89" y="95"/>
                  <a:pt x="88" y="97"/>
                  <a:pt x="88" y="99"/>
                </a:cubicBezTo>
                <a:cubicBezTo>
                  <a:pt x="88" y="101"/>
                  <a:pt x="89" y="103"/>
                  <a:pt x="92" y="103"/>
                </a:cubicBezTo>
                <a:cubicBezTo>
                  <a:pt x="94" y="103"/>
                  <a:pt x="96" y="101"/>
                  <a:pt x="96" y="99"/>
                </a:cubicBezTo>
                <a:close/>
                <a:moveTo>
                  <a:pt x="105" y="119"/>
                </a:moveTo>
                <a:cubicBezTo>
                  <a:pt x="105" y="117"/>
                  <a:pt x="103" y="115"/>
                  <a:pt x="101" y="115"/>
                </a:cubicBezTo>
                <a:cubicBezTo>
                  <a:pt x="99" y="115"/>
                  <a:pt x="97" y="117"/>
                  <a:pt x="97" y="119"/>
                </a:cubicBezTo>
                <a:cubicBezTo>
                  <a:pt x="97" y="121"/>
                  <a:pt x="99" y="123"/>
                  <a:pt x="101" y="123"/>
                </a:cubicBezTo>
                <a:cubicBezTo>
                  <a:pt x="103" y="123"/>
                  <a:pt x="105" y="121"/>
                  <a:pt x="105" y="119"/>
                </a:cubicBezTo>
                <a:close/>
                <a:moveTo>
                  <a:pt x="105" y="109"/>
                </a:moveTo>
                <a:cubicBezTo>
                  <a:pt x="105" y="107"/>
                  <a:pt x="103" y="105"/>
                  <a:pt x="101" y="105"/>
                </a:cubicBezTo>
                <a:cubicBezTo>
                  <a:pt x="99" y="105"/>
                  <a:pt x="97" y="107"/>
                  <a:pt x="97" y="109"/>
                </a:cubicBezTo>
                <a:cubicBezTo>
                  <a:pt x="97" y="111"/>
                  <a:pt x="99" y="113"/>
                  <a:pt x="101" y="113"/>
                </a:cubicBezTo>
                <a:cubicBezTo>
                  <a:pt x="103" y="113"/>
                  <a:pt x="105" y="111"/>
                  <a:pt x="105" y="109"/>
                </a:cubicBezTo>
                <a:close/>
                <a:moveTo>
                  <a:pt x="105" y="99"/>
                </a:moveTo>
                <a:cubicBezTo>
                  <a:pt x="105" y="97"/>
                  <a:pt x="103" y="95"/>
                  <a:pt x="101" y="95"/>
                </a:cubicBezTo>
                <a:cubicBezTo>
                  <a:pt x="99" y="95"/>
                  <a:pt x="97" y="97"/>
                  <a:pt x="97" y="99"/>
                </a:cubicBezTo>
                <a:cubicBezTo>
                  <a:pt x="97" y="101"/>
                  <a:pt x="99" y="103"/>
                  <a:pt x="101" y="103"/>
                </a:cubicBezTo>
                <a:cubicBezTo>
                  <a:pt x="103" y="103"/>
                  <a:pt x="105" y="101"/>
                  <a:pt x="105" y="99"/>
                </a:cubicBezTo>
                <a:close/>
                <a:moveTo>
                  <a:pt x="115" y="119"/>
                </a:moveTo>
                <a:cubicBezTo>
                  <a:pt x="115" y="117"/>
                  <a:pt x="113" y="115"/>
                  <a:pt x="111" y="115"/>
                </a:cubicBezTo>
                <a:cubicBezTo>
                  <a:pt x="108" y="115"/>
                  <a:pt x="107" y="117"/>
                  <a:pt x="107" y="119"/>
                </a:cubicBezTo>
                <a:cubicBezTo>
                  <a:pt x="107" y="121"/>
                  <a:pt x="108" y="123"/>
                  <a:pt x="111" y="123"/>
                </a:cubicBezTo>
                <a:cubicBezTo>
                  <a:pt x="113" y="123"/>
                  <a:pt x="115" y="121"/>
                  <a:pt x="115" y="119"/>
                </a:cubicBezTo>
                <a:close/>
                <a:moveTo>
                  <a:pt x="115" y="109"/>
                </a:moveTo>
                <a:cubicBezTo>
                  <a:pt x="115" y="107"/>
                  <a:pt x="113" y="105"/>
                  <a:pt x="111" y="105"/>
                </a:cubicBezTo>
                <a:cubicBezTo>
                  <a:pt x="108" y="105"/>
                  <a:pt x="107" y="107"/>
                  <a:pt x="107" y="109"/>
                </a:cubicBezTo>
                <a:cubicBezTo>
                  <a:pt x="107" y="111"/>
                  <a:pt x="108" y="113"/>
                  <a:pt x="111" y="113"/>
                </a:cubicBezTo>
                <a:cubicBezTo>
                  <a:pt x="113" y="113"/>
                  <a:pt x="115" y="111"/>
                  <a:pt x="115" y="109"/>
                </a:cubicBezTo>
                <a:close/>
                <a:moveTo>
                  <a:pt x="115" y="99"/>
                </a:moveTo>
                <a:cubicBezTo>
                  <a:pt x="115" y="97"/>
                  <a:pt x="113" y="95"/>
                  <a:pt x="111" y="95"/>
                </a:cubicBezTo>
                <a:cubicBezTo>
                  <a:pt x="108" y="95"/>
                  <a:pt x="107" y="97"/>
                  <a:pt x="107" y="99"/>
                </a:cubicBezTo>
                <a:cubicBezTo>
                  <a:pt x="107" y="101"/>
                  <a:pt x="108" y="103"/>
                  <a:pt x="111" y="103"/>
                </a:cubicBezTo>
                <a:cubicBezTo>
                  <a:pt x="113" y="103"/>
                  <a:pt x="115" y="101"/>
                  <a:pt x="115" y="99"/>
                </a:cubicBezTo>
                <a:close/>
                <a:moveTo>
                  <a:pt x="124" y="119"/>
                </a:moveTo>
                <a:cubicBezTo>
                  <a:pt x="124" y="117"/>
                  <a:pt x="122" y="115"/>
                  <a:pt x="120" y="115"/>
                </a:cubicBezTo>
                <a:cubicBezTo>
                  <a:pt x="118" y="115"/>
                  <a:pt x="116" y="117"/>
                  <a:pt x="116" y="119"/>
                </a:cubicBezTo>
                <a:cubicBezTo>
                  <a:pt x="116" y="121"/>
                  <a:pt x="118" y="123"/>
                  <a:pt x="120" y="123"/>
                </a:cubicBezTo>
                <a:cubicBezTo>
                  <a:pt x="122" y="123"/>
                  <a:pt x="124" y="121"/>
                  <a:pt x="124" y="119"/>
                </a:cubicBezTo>
                <a:close/>
                <a:moveTo>
                  <a:pt x="124" y="109"/>
                </a:moveTo>
                <a:cubicBezTo>
                  <a:pt x="124" y="107"/>
                  <a:pt x="122" y="105"/>
                  <a:pt x="120" y="105"/>
                </a:cubicBezTo>
                <a:cubicBezTo>
                  <a:pt x="118" y="105"/>
                  <a:pt x="116" y="107"/>
                  <a:pt x="116" y="109"/>
                </a:cubicBezTo>
                <a:cubicBezTo>
                  <a:pt x="116" y="111"/>
                  <a:pt x="118" y="113"/>
                  <a:pt x="120" y="113"/>
                </a:cubicBezTo>
                <a:cubicBezTo>
                  <a:pt x="122" y="113"/>
                  <a:pt x="124" y="111"/>
                  <a:pt x="124" y="109"/>
                </a:cubicBezTo>
                <a:close/>
                <a:moveTo>
                  <a:pt x="124" y="99"/>
                </a:moveTo>
                <a:cubicBezTo>
                  <a:pt x="124" y="97"/>
                  <a:pt x="122" y="95"/>
                  <a:pt x="120" y="95"/>
                </a:cubicBezTo>
                <a:cubicBezTo>
                  <a:pt x="118" y="95"/>
                  <a:pt x="116" y="97"/>
                  <a:pt x="116" y="99"/>
                </a:cubicBezTo>
                <a:cubicBezTo>
                  <a:pt x="116" y="101"/>
                  <a:pt x="118" y="103"/>
                  <a:pt x="120" y="103"/>
                </a:cubicBezTo>
                <a:cubicBezTo>
                  <a:pt x="122" y="103"/>
                  <a:pt x="124" y="101"/>
                  <a:pt x="124" y="99"/>
                </a:cubicBezTo>
                <a:close/>
                <a:moveTo>
                  <a:pt x="133" y="119"/>
                </a:moveTo>
                <a:cubicBezTo>
                  <a:pt x="133" y="117"/>
                  <a:pt x="132" y="115"/>
                  <a:pt x="129" y="115"/>
                </a:cubicBezTo>
                <a:cubicBezTo>
                  <a:pt x="127" y="115"/>
                  <a:pt x="125" y="117"/>
                  <a:pt x="125" y="119"/>
                </a:cubicBezTo>
                <a:cubicBezTo>
                  <a:pt x="125" y="121"/>
                  <a:pt x="127" y="123"/>
                  <a:pt x="129" y="123"/>
                </a:cubicBezTo>
                <a:cubicBezTo>
                  <a:pt x="132" y="123"/>
                  <a:pt x="133" y="121"/>
                  <a:pt x="133" y="119"/>
                </a:cubicBezTo>
                <a:close/>
                <a:moveTo>
                  <a:pt x="133" y="109"/>
                </a:moveTo>
                <a:cubicBezTo>
                  <a:pt x="133" y="107"/>
                  <a:pt x="132" y="105"/>
                  <a:pt x="129" y="105"/>
                </a:cubicBezTo>
                <a:cubicBezTo>
                  <a:pt x="127" y="105"/>
                  <a:pt x="125" y="107"/>
                  <a:pt x="125" y="109"/>
                </a:cubicBezTo>
                <a:cubicBezTo>
                  <a:pt x="125" y="111"/>
                  <a:pt x="127" y="113"/>
                  <a:pt x="129" y="113"/>
                </a:cubicBezTo>
                <a:cubicBezTo>
                  <a:pt x="132" y="113"/>
                  <a:pt x="133" y="111"/>
                  <a:pt x="133" y="109"/>
                </a:cubicBezTo>
                <a:close/>
                <a:moveTo>
                  <a:pt x="133" y="99"/>
                </a:moveTo>
                <a:cubicBezTo>
                  <a:pt x="133" y="97"/>
                  <a:pt x="132" y="95"/>
                  <a:pt x="129" y="95"/>
                </a:cubicBezTo>
                <a:cubicBezTo>
                  <a:pt x="127" y="95"/>
                  <a:pt x="125" y="97"/>
                  <a:pt x="125" y="99"/>
                </a:cubicBezTo>
                <a:cubicBezTo>
                  <a:pt x="125" y="101"/>
                  <a:pt x="127" y="103"/>
                  <a:pt x="129" y="103"/>
                </a:cubicBezTo>
                <a:cubicBezTo>
                  <a:pt x="132" y="103"/>
                  <a:pt x="133" y="101"/>
                  <a:pt x="133" y="99"/>
                </a:cubicBezTo>
                <a:close/>
                <a:moveTo>
                  <a:pt x="143" y="119"/>
                </a:moveTo>
                <a:cubicBezTo>
                  <a:pt x="143" y="117"/>
                  <a:pt x="141" y="115"/>
                  <a:pt x="139" y="115"/>
                </a:cubicBezTo>
                <a:cubicBezTo>
                  <a:pt x="137" y="115"/>
                  <a:pt x="135" y="117"/>
                  <a:pt x="135" y="119"/>
                </a:cubicBezTo>
                <a:cubicBezTo>
                  <a:pt x="135" y="121"/>
                  <a:pt x="137" y="123"/>
                  <a:pt x="139" y="123"/>
                </a:cubicBezTo>
                <a:cubicBezTo>
                  <a:pt x="141" y="123"/>
                  <a:pt x="143" y="121"/>
                  <a:pt x="143" y="119"/>
                </a:cubicBezTo>
                <a:close/>
                <a:moveTo>
                  <a:pt x="143" y="109"/>
                </a:moveTo>
                <a:cubicBezTo>
                  <a:pt x="143" y="107"/>
                  <a:pt x="141" y="105"/>
                  <a:pt x="139" y="105"/>
                </a:cubicBezTo>
                <a:cubicBezTo>
                  <a:pt x="137" y="105"/>
                  <a:pt x="135" y="107"/>
                  <a:pt x="135" y="109"/>
                </a:cubicBezTo>
                <a:cubicBezTo>
                  <a:pt x="135" y="111"/>
                  <a:pt x="137" y="113"/>
                  <a:pt x="139" y="113"/>
                </a:cubicBezTo>
                <a:cubicBezTo>
                  <a:pt x="141" y="113"/>
                  <a:pt x="143" y="111"/>
                  <a:pt x="143" y="109"/>
                </a:cubicBezTo>
                <a:close/>
                <a:moveTo>
                  <a:pt x="143" y="99"/>
                </a:moveTo>
                <a:cubicBezTo>
                  <a:pt x="143" y="97"/>
                  <a:pt x="141" y="95"/>
                  <a:pt x="139" y="95"/>
                </a:cubicBezTo>
                <a:cubicBezTo>
                  <a:pt x="137" y="95"/>
                  <a:pt x="135" y="97"/>
                  <a:pt x="135" y="99"/>
                </a:cubicBezTo>
                <a:cubicBezTo>
                  <a:pt x="135" y="101"/>
                  <a:pt x="137" y="103"/>
                  <a:pt x="139" y="103"/>
                </a:cubicBezTo>
                <a:cubicBezTo>
                  <a:pt x="141" y="103"/>
                  <a:pt x="143" y="101"/>
                  <a:pt x="143" y="99"/>
                </a:cubicBezTo>
                <a:close/>
                <a:moveTo>
                  <a:pt x="313" y="109"/>
                </a:moveTo>
                <a:cubicBezTo>
                  <a:pt x="313" y="102"/>
                  <a:pt x="307" y="95"/>
                  <a:pt x="300" y="95"/>
                </a:cubicBezTo>
                <a:cubicBezTo>
                  <a:pt x="300" y="95"/>
                  <a:pt x="300" y="95"/>
                  <a:pt x="146" y="95"/>
                </a:cubicBezTo>
                <a:cubicBezTo>
                  <a:pt x="146" y="95"/>
                  <a:pt x="146" y="95"/>
                  <a:pt x="146" y="123"/>
                </a:cubicBezTo>
                <a:cubicBezTo>
                  <a:pt x="146" y="123"/>
                  <a:pt x="146" y="123"/>
                  <a:pt x="300" y="123"/>
                </a:cubicBezTo>
                <a:cubicBezTo>
                  <a:pt x="307" y="123"/>
                  <a:pt x="313" y="116"/>
                  <a:pt x="313" y="109"/>
                </a:cubicBezTo>
                <a:close/>
                <a:moveTo>
                  <a:pt x="299" y="101"/>
                </a:moveTo>
                <a:cubicBezTo>
                  <a:pt x="294" y="101"/>
                  <a:pt x="291" y="105"/>
                  <a:pt x="291" y="109"/>
                </a:cubicBezTo>
                <a:cubicBezTo>
                  <a:pt x="291" y="113"/>
                  <a:pt x="294" y="117"/>
                  <a:pt x="299" y="117"/>
                </a:cubicBezTo>
                <a:cubicBezTo>
                  <a:pt x="303" y="117"/>
                  <a:pt x="307" y="113"/>
                  <a:pt x="307" y="109"/>
                </a:cubicBezTo>
                <a:cubicBezTo>
                  <a:pt x="307" y="105"/>
                  <a:pt x="303" y="101"/>
                  <a:pt x="299" y="101"/>
                </a:cubicBezTo>
                <a:close/>
                <a:moveTo>
                  <a:pt x="325" y="146"/>
                </a:moveTo>
                <a:cubicBezTo>
                  <a:pt x="325" y="175"/>
                  <a:pt x="325" y="175"/>
                  <a:pt x="325" y="175"/>
                </a:cubicBezTo>
                <a:cubicBezTo>
                  <a:pt x="325" y="180"/>
                  <a:pt x="320" y="185"/>
                  <a:pt x="315" y="185"/>
                </a:cubicBezTo>
                <a:cubicBezTo>
                  <a:pt x="9" y="185"/>
                  <a:pt x="9" y="185"/>
                  <a:pt x="9" y="185"/>
                </a:cubicBezTo>
                <a:cubicBezTo>
                  <a:pt x="4" y="185"/>
                  <a:pt x="0" y="180"/>
                  <a:pt x="0" y="175"/>
                </a:cubicBezTo>
                <a:cubicBezTo>
                  <a:pt x="0" y="146"/>
                  <a:pt x="0" y="146"/>
                  <a:pt x="0" y="146"/>
                </a:cubicBezTo>
                <a:cubicBezTo>
                  <a:pt x="0" y="141"/>
                  <a:pt x="4" y="137"/>
                  <a:pt x="9" y="137"/>
                </a:cubicBezTo>
                <a:cubicBezTo>
                  <a:pt x="315" y="137"/>
                  <a:pt x="315" y="137"/>
                  <a:pt x="315" y="137"/>
                </a:cubicBezTo>
                <a:cubicBezTo>
                  <a:pt x="320" y="137"/>
                  <a:pt x="325" y="141"/>
                  <a:pt x="325" y="146"/>
                </a:cubicBezTo>
                <a:close/>
                <a:moveTo>
                  <a:pt x="20" y="171"/>
                </a:moveTo>
                <a:cubicBezTo>
                  <a:pt x="20" y="168"/>
                  <a:pt x="19" y="167"/>
                  <a:pt x="16" y="167"/>
                </a:cubicBezTo>
                <a:cubicBezTo>
                  <a:pt x="14" y="167"/>
                  <a:pt x="12" y="168"/>
                  <a:pt x="12" y="171"/>
                </a:cubicBezTo>
                <a:cubicBezTo>
                  <a:pt x="12" y="173"/>
                  <a:pt x="14" y="175"/>
                  <a:pt x="16" y="175"/>
                </a:cubicBezTo>
                <a:cubicBezTo>
                  <a:pt x="19" y="175"/>
                  <a:pt x="20" y="173"/>
                  <a:pt x="20" y="171"/>
                </a:cubicBezTo>
                <a:close/>
                <a:moveTo>
                  <a:pt x="20" y="161"/>
                </a:moveTo>
                <a:cubicBezTo>
                  <a:pt x="20" y="159"/>
                  <a:pt x="19" y="157"/>
                  <a:pt x="16" y="157"/>
                </a:cubicBezTo>
                <a:cubicBezTo>
                  <a:pt x="14" y="157"/>
                  <a:pt x="12" y="159"/>
                  <a:pt x="12" y="161"/>
                </a:cubicBezTo>
                <a:cubicBezTo>
                  <a:pt x="12" y="163"/>
                  <a:pt x="14" y="165"/>
                  <a:pt x="16" y="165"/>
                </a:cubicBezTo>
                <a:cubicBezTo>
                  <a:pt x="19" y="165"/>
                  <a:pt x="20" y="163"/>
                  <a:pt x="20" y="161"/>
                </a:cubicBezTo>
                <a:close/>
                <a:moveTo>
                  <a:pt x="20" y="151"/>
                </a:moveTo>
                <a:cubicBezTo>
                  <a:pt x="20" y="149"/>
                  <a:pt x="19" y="147"/>
                  <a:pt x="16" y="147"/>
                </a:cubicBezTo>
                <a:cubicBezTo>
                  <a:pt x="14" y="147"/>
                  <a:pt x="12" y="149"/>
                  <a:pt x="12" y="151"/>
                </a:cubicBezTo>
                <a:cubicBezTo>
                  <a:pt x="12" y="153"/>
                  <a:pt x="14" y="155"/>
                  <a:pt x="16" y="155"/>
                </a:cubicBezTo>
                <a:cubicBezTo>
                  <a:pt x="19" y="155"/>
                  <a:pt x="20" y="153"/>
                  <a:pt x="20" y="151"/>
                </a:cubicBezTo>
                <a:close/>
                <a:moveTo>
                  <a:pt x="30" y="171"/>
                </a:moveTo>
                <a:cubicBezTo>
                  <a:pt x="30" y="168"/>
                  <a:pt x="28" y="167"/>
                  <a:pt x="26" y="167"/>
                </a:cubicBezTo>
                <a:cubicBezTo>
                  <a:pt x="24" y="167"/>
                  <a:pt x="22" y="168"/>
                  <a:pt x="22" y="171"/>
                </a:cubicBezTo>
                <a:cubicBezTo>
                  <a:pt x="22" y="173"/>
                  <a:pt x="24" y="175"/>
                  <a:pt x="26" y="175"/>
                </a:cubicBezTo>
                <a:cubicBezTo>
                  <a:pt x="28" y="175"/>
                  <a:pt x="30" y="173"/>
                  <a:pt x="30" y="171"/>
                </a:cubicBezTo>
                <a:close/>
                <a:moveTo>
                  <a:pt x="30" y="161"/>
                </a:moveTo>
                <a:cubicBezTo>
                  <a:pt x="30" y="159"/>
                  <a:pt x="28" y="157"/>
                  <a:pt x="26" y="157"/>
                </a:cubicBezTo>
                <a:cubicBezTo>
                  <a:pt x="24" y="157"/>
                  <a:pt x="22" y="159"/>
                  <a:pt x="22" y="161"/>
                </a:cubicBezTo>
                <a:cubicBezTo>
                  <a:pt x="22" y="163"/>
                  <a:pt x="24" y="165"/>
                  <a:pt x="26" y="165"/>
                </a:cubicBezTo>
                <a:cubicBezTo>
                  <a:pt x="28" y="165"/>
                  <a:pt x="30" y="163"/>
                  <a:pt x="30" y="161"/>
                </a:cubicBezTo>
                <a:close/>
                <a:moveTo>
                  <a:pt x="30" y="151"/>
                </a:moveTo>
                <a:cubicBezTo>
                  <a:pt x="30" y="149"/>
                  <a:pt x="28" y="147"/>
                  <a:pt x="26" y="147"/>
                </a:cubicBezTo>
                <a:cubicBezTo>
                  <a:pt x="24" y="147"/>
                  <a:pt x="22" y="149"/>
                  <a:pt x="22" y="151"/>
                </a:cubicBezTo>
                <a:cubicBezTo>
                  <a:pt x="22" y="153"/>
                  <a:pt x="24" y="155"/>
                  <a:pt x="26" y="155"/>
                </a:cubicBezTo>
                <a:cubicBezTo>
                  <a:pt x="28" y="155"/>
                  <a:pt x="30" y="153"/>
                  <a:pt x="30" y="151"/>
                </a:cubicBezTo>
                <a:close/>
                <a:moveTo>
                  <a:pt x="39" y="171"/>
                </a:moveTo>
                <a:cubicBezTo>
                  <a:pt x="39" y="168"/>
                  <a:pt x="37" y="167"/>
                  <a:pt x="35" y="167"/>
                </a:cubicBezTo>
                <a:cubicBezTo>
                  <a:pt x="33" y="167"/>
                  <a:pt x="31" y="168"/>
                  <a:pt x="31" y="171"/>
                </a:cubicBezTo>
                <a:cubicBezTo>
                  <a:pt x="31" y="173"/>
                  <a:pt x="33" y="175"/>
                  <a:pt x="35" y="175"/>
                </a:cubicBezTo>
                <a:cubicBezTo>
                  <a:pt x="37" y="175"/>
                  <a:pt x="39" y="173"/>
                  <a:pt x="39" y="171"/>
                </a:cubicBezTo>
                <a:close/>
                <a:moveTo>
                  <a:pt x="39" y="161"/>
                </a:moveTo>
                <a:cubicBezTo>
                  <a:pt x="39" y="159"/>
                  <a:pt x="37" y="157"/>
                  <a:pt x="35" y="157"/>
                </a:cubicBezTo>
                <a:cubicBezTo>
                  <a:pt x="33" y="157"/>
                  <a:pt x="31" y="159"/>
                  <a:pt x="31" y="161"/>
                </a:cubicBezTo>
                <a:cubicBezTo>
                  <a:pt x="31" y="163"/>
                  <a:pt x="33" y="165"/>
                  <a:pt x="35" y="165"/>
                </a:cubicBezTo>
                <a:cubicBezTo>
                  <a:pt x="37" y="165"/>
                  <a:pt x="39" y="163"/>
                  <a:pt x="39" y="161"/>
                </a:cubicBezTo>
                <a:close/>
                <a:moveTo>
                  <a:pt x="39" y="151"/>
                </a:moveTo>
                <a:cubicBezTo>
                  <a:pt x="39" y="149"/>
                  <a:pt x="37" y="147"/>
                  <a:pt x="35" y="147"/>
                </a:cubicBezTo>
                <a:cubicBezTo>
                  <a:pt x="33" y="147"/>
                  <a:pt x="31" y="149"/>
                  <a:pt x="31" y="151"/>
                </a:cubicBezTo>
                <a:cubicBezTo>
                  <a:pt x="31" y="153"/>
                  <a:pt x="33" y="155"/>
                  <a:pt x="35" y="155"/>
                </a:cubicBezTo>
                <a:cubicBezTo>
                  <a:pt x="37" y="155"/>
                  <a:pt x="39" y="153"/>
                  <a:pt x="39" y="151"/>
                </a:cubicBezTo>
                <a:close/>
                <a:moveTo>
                  <a:pt x="49" y="171"/>
                </a:moveTo>
                <a:cubicBezTo>
                  <a:pt x="49" y="168"/>
                  <a:pt x="47" y="167"/>
                  <a:pt x="45" y="167"/>
                </a:cubicBezTo>
                <a:cubicBezTo>
                  <a:pt x="42" y="167"/>
                  <a:pt x="41" y="168"/>
                  <a:pt x="41" y="171"/>
                </a:cubicBezTo>
                <a:cubicBezTo>
                  <a:pt x="41" y="173"/>
                  <a:pt x="42" y="175"/>
                  <a:pt x="45" y="175"/>
                </a:cubicBezTo>
                <a:cubicBezTo>
                  <a:pt x="47" y="175"/>
                  <a:pt x="49" y="173"/>
                  <a:pt x="49" y="171"/>
                </a:cubicBezTo>
                <a:close/>
                <a:moveTo>
                  <a:pt x="49" y="161"/>
                </a:moveTo>
                <a:cubicBezTo>
                  <a:pt x="49" y="159"/>
                  <a:pt x="47" y="157"/>
                  <a:pt x="45" y="157"/>
                </a:cubicBezTo>
                <a:cubicBezTo>
                  <a:pt x="42" y="157"/>
                  <a:pt x="41" y="159"/>
                  <a:pt x="41" y="161"/>
                </a:cubicBezTo>
                <a:cubicBezTo>
                  <a:pt x="41" y="163"/>
                  <a:pt x="42" y="165"/>
                  <a:pt x="45" y="165"/>
                </a:cubicBezTo>
                <a:cubicBezTo>
                  <a:pt x="47" y="165"/>
                  <a:pt x="49" y="163"/>
                  <a:pt x="49" y="161"/>
                </a:cubicBezTo>
                <a:close/>
                <a:moveTo>
                  <a:pt x="49" y="151"/>
                </a:moveTo>
                <a:cubicBezTo>
                  <a:pt x="49" y="149"/>
                  <a:pt x="47" y="147"/>
                  <a:pt x="45" y="147"/>
                </a:cubicBezTo>
                <a:cubicBezTo>
                  <a:pt x="42" y="147"/>
                  <a:pt x="41" y="149"/>
                  <a:pt x="41" y="151"/>
                </a:cubicBezTo>
                <a:cubicBezTo>
                  <a:pt x="41" y="153"/>
                  <a:pt x="42" y="155"/>
                  <a:pt x="45" y="155"/>
                </a:cubicBezTo>
                <a:cubicBezTo>
                  <a:pt x="47" y="155"/>
                  <a:pt x="49" y="153"/>
                  <a:pt x="49" y="151"/>
                </a:cubicBezTo>
                <a:close/>
                <a:moveTo>
                  <a:pt x="58" y="171"/>
                </a:moveTo>
                <a:cubicBezTo>
                  <a:pt x="58" y="168"/>
                  <a:pt x="56" y="167"/>
                  <a:pt x="54" y="167"/>
                </a:cubicBezTo>
                <a:cubicBezTo>
                  <a:pt x="52" y="167"/>
                  <a:pt x="50" y="168"/>
                  <a:pt x="50" y="171"/>
                </a:cubicBezTo>
                <a:cubicBezTo>
                  <a:pt x="50" y="173"/>
                  <a:pt x="52" y="175"/>
                  <a:pt x="54" y="175"/>
                </a:cubicBezTo>
                <a:cubicBezTo>
                  <a:pt x="56" y="175"/>
                  <a:pt x="58" y="173"/>
                  <a:pt x="58" y="171"/>
                </a:cubicBezTo>
                <a:close/>
                <a:moveTo>
                  <a:pt x="58" y="161"/>
                </a:moveTo>
                <a:cubicBezTo>
                  <a:pt x="58" y="159"/>
                  <a:pt x="56" y="157"/>
                  <a:pt x="54" y="157"/>
                </a:cubicBezTo>
                <a:cubicBezTo>
                  <a:pt x="52" y="157"/>
                  <a:pt x="50" y="159"/>
                  <a:pt x="50" y="161"/>
                </a:cubicBezTo>
                <a:cubicBezTo>
                  <a:pt x="50" y="163"/>
                  <a:pt x="52" y="165"/>
                  <a:pt x="54" y="165"/>
                </a:cubicBezTo>
                <a:cubicBezTo>
                  <a:pt x="56" y="165"/>
                  <a:pt x="58" y="163"/>
                  <a:pt x="58" y="161"/>
                </a:cubicBezTo>
                <a:close/>
                <a:moveTo>
                  <a:pt x="58" y="151"/>
                </a:moveTo>
                <a:cubicBezTo>
                  <a:pt x="58" y="149"/>
                  <a:pt x="56" y="147"/>
                  <a:pt x="54" y="147"/>
                </a:cubicBezTo>
                <a:cubicBezTo>
                  <a:pt x="52" y="147"/>
                  <a:pt x="50" y="149"/>
                  <a:pt x="50" y="151"/>
                </a:cubicBezTo>
                <a:cubicBezTo>
                  <a:pt x="50" y="153"/>
                  <a:pt x="52" y="155"/>
                  <a:pt x="54" y="155"/>
                </a:cubicBezTo>
                <a:cubicBezTo>
                  <a:pt x="56" y="155"/>
                  <a:pt x="58" y="153"/>
                  <a:pt x="58" y="151"/>
                </a:cubicBezTo>
                <a:close/>
                <a:moveTo>
                  <a:pt x="67" y="171"/>
                </a:moveTo>
                <a:cubicBezTo>
                  <a:pt x="67" y="168"/>
                  <a:pt x="66" y="167"/>
                  <a:pt x="63" y="167"/>
                </a:cubicBezTo>
                <a:cubicBezTo>
                  <a:pt x="61" y="167"/>
                  <a:pt x="59" y="168"/>
                  <a:pt x="59" y="171"/>
                </a:cubicBezTo>
                <a:cubicBezTo>
                  <a:pt x="59" y="173"/>
                  <a:pt x="61" y="175"/>
                  <a:pt x="63" y="175"/>
                </a:cubicBezTo>
                <a:cubicBezTo>
                  <a:pt x="66" y="175"/>
                  <a:pt x="67" y="173"/>
                  <a:pt x="67" y="171"/>
                </a:cubicBezTo>
                <a:close/>
                <a:moveTo>
                  <a:pt x="67" y="161"/>
                </a:moveTo>
                <a:cubicBezTo>
                  <a:pt x="67" y="159"/>
                  <a:pt x="66" y="157"/>
                  <a:pt x="63" y="157"/>
                </a:cubicBezTo>
                <a:cubicBezTo>
                  <a:pt x="61" y="157"/>
                  <a:pt x="59" y="159"/>
                  <a:pt x="59" y="161"/>
                </a:cubicBezTo>
                <a:cubicBezTo>
                  <a:pt x="59" y="163"/>
                  <a:pt x="61" y="165"/>
                  <a:pt x="63" y="165"/>
                </a:cubicBezTo>
                <a:cubicBezTo>
                  <a:pt x="66" y="165"/>
                  <a:pt x="67" y="163"/>
                  <a:pt x="67" y="161"/>
                </a:cubicBezTo>
                <a:close/>
                <a:moveTo>
                  <a:pt x="67" y="151"/>
                </a:moveTo>
                <a:cubicBezTo>
                  <a:pt x="67" y="149"/>
                  <a:pt x="66" y="147"/>
                  <a:pt x="63" y="147"/>
                </a:cubicBezTo>
                <a:cubicBezTo>
                  <a:pt x="61" y="147"/>
                  <a:pt x="59" y="149"/>
                  <a:pt x="59" y="151"/>
                </a:cubicBezTo>
                <a:cubicBezTo>
                  <a:pt x="59" y="153"/>
                  <a:pt x="61" y="155"/>
                  <a:pt x="63" y="155"/>
                </a:cubicBezTo>
                <a:cubicBezTo>
                  <a:pt x="66" y="155"/>
                  <a:pt x="67" y="153"/>
                  <a:pt x="67" y="151"/>
                </a:cubicBezTo>
                <a:close/>
                <a:moveTo>
                  <a:pt x="77" y="171"/>
                </a:moveTo>
                <a:cubicBezTo>
                  <a:pt x="77" y="168"/>
                  <a:pt x="75" y="167"/>
                  <a:pt x="73" y="167"/>
                </a:cubicBezTo>
                <a:cubicBezTo>
                  <a:pt x="71" y="167"/>
                  <a:pt x="69" y="168"/>
                  <a:pt x="69" y="171"/>
                </a:cubicBezTo>
                <a:cubicBezTo>
                  <a:pt x="69" y="173"/>
                  <a:pt x="71" y="175"/>
                  <a:pt x="73" y="175"/>
                </a:cubicBezTo>
                <a:cubicBezTo>
                  <a:pt x="75" y="175"/>
                  <a:pt x="77" y="173"/>
                  <a:pt x="77" y="171"/>
                </a:cubicBezTo>
                <a:close/>
                <a:moveTo>
                  <a:pt x="77" y="161"/>
                </a:moveTo>
                <a:cubicBezTo>
                  <a:pt x="77" y="159"/>
                  <a:pt x="75" y="157"/>
                  <a:pt x="73" y="157"/>
                </a:cubicBezTo>
                <a:cubicBezTo>
                  <a:pt x="71" y="157"/>
                  <a:pt x="69" y="159"/>
                  <a:pt x="69" y="161"/>
                </a:cubicBezTo>
                <a:cubicBezTo>
                  <a:pt x="69" y="163"/>
                  <a:pt x="71" y="165"/>
                  <a:pt x="73" y="165"/>
                </a:cubicBezTo>
                <a:cubicBezTo>
                  <a:pt x="75" y="165"/>
                  <a:pt x="77" y="163"/>
                  <a:pt x="77" y="161"/>
                </a:cubicBezTo>
                <a:close/>
                <a:moveTo>
                  <a:pt x="77" y="151"/>
                </a:moveTo>
                <a:cubicBezTo>
                  <a:pt x="77" y="149"/>
                  <a:pt x="75" y="147"/>
                  <a:pt x="73" y="147"/>
                </a:cubicBezTo>
                <a:cubicBezTo>
                  <a:pt x="71" y="147"/>
                  <a:pt x="69" y="149"/>
                  <a:pt x="69" y="151"/>
                </a:cubicBezTo>
                <a:cubicBezTo>
                  <a:pt x="69" y="153"/>
                  <a:pt x="71" y="155"/>
                  <a:pt x="73" y="155"/>
                </a:cubicBezTo>
                <a:cubicBezTo>
                  <a:pt x="75" y="155"/>
                  <a:pt x="77" y="153"/>
                  <a:pt x="77" y="151"/>
                </a:cubicBezTo>
                <a:close/>
                <a:moveTo>
                  <a:pt x="86" y="171"/>
                </a:moveTo>
                <a:cubicBezTo>
                  <a:pt x="86" y="168"/>
                  <a:pt x="84" y="167"/>
                  <a:pt x="82" y="167"/>
                </a:cubicBezTo>
                <a:cubicBezTo>
                  <a:pt x="80" y="167"/>
                  <a:pt x="78" y="168"/>
                  <a:pt x="78" y="171"/>
                </a:cubicBezTo>
                <a:cubicBezTo>
                  <a:pt x="78" y="173"/>
                  <a:pt x="80" y="175"/>
                  <a:pt x="82" y="175"/>
                </a:cubicBezTo>
                <a:cubicBezTo>
                  <a:pt x="84" y="175"/>
                  <a:pt x="86" y="173"/>
                  <a:pt x="86" y="171"/>
                </a:cubicBezTo>
                <a:close/>
                <a:moveTo>
                  <a:pt x="86" y="161"/>
                </a:moveTo>
                <a:cubicBezTo>
                  <a:pt x="86" y="159"/>
                  <a:pt x="84" y="157"/>
                  <a:pt x="82" y="157"/>
                </a:cubicBezTo>
                <a:cubicBezTo>
                  <a:pt x="80" y="157"/>
                  <a:pt x="78" y="159"/>
                  <a:pt x="78" y="161"/>
                </a:cubicBezTo>
                <a:cubicBezTo>
                  <a:pt x="78" y="163"/>
                  <a:pt x="80" y="165"/>
                  <a:pt x="82" y="165"/>
                </a:cubicBezTo>
                <a:cubicBezTo>
                  <a:pt x="84" y="165"/>
                  <a:pt x="86" y="163"/>
                  <a:pt x="86" y="161"/>
                </a:cubicBezTo>
                <a:close/>
                <a:moveTo>
                  <a:pt x="86" y="151"/>
                </a:moveTo>
                <a:cubicBezTo>
                  <a:pt x="86" y="149"/>
                  <a:pt x="84" y="147"/>
                  <a:pt x="82" y="147"/>
                </a:cubicBezTo>
                <a:cubicBezTo>
                  <a:pt x="80" y="147"/>
                  <a:pt x="78" y="149"/>
                  <a:pt x="78" y="151"/>
                </a:cubicBezTo>
                <a:cubicBezTo>
                  <a:pt x="78" y="153"/>
                  <a:pt x="80" y="155"/>
                  <a:pt x="82" y="155"/>
                </a:cubicBezTo>
                <a:cubicBezTo>
                  <a:pt x="84" y="155"/>
                  <a:pt x="86" y="153"/>
                  <a:pt x="86" y="151"/>
                </a:cubicBezTo>
                <a:close/>
                <a:moveTo>
                  <a:pt x="96" y="171"/>
                </a:moveTo>
                <a:cubicBezTo>
                  <a:pt x="96" y="168"/>
                  <a:pt x="94" y="167"/>
                  <a:pt x="92" y="167"/>
                </a:cubicBezTo>
                <a:cubicBezTo>
                  <a:pt x="89" y="167"/>
                  <a:pt x="88" y="168"/>
                  <a:pt x="88" y="171"/>
                </a:cubicBezTo>
                <a:cubicBezTo>
                  <a:pt x="88" y="173"/>
                  <a:pt x="89" y="175"/>
                  <a:pt x="92" y="175"/>
                </a:cubicBezTo>
                <a:cubicBezTo>
                  <a:pt x="94" y="175"/>
                  <a:pt x="96" y="173"/>
                  <a:pt x="96" y="171"/>
                </a:cubicBezTo>
                <a:close/>
                <a:moveTo>
                  <a:pt x="96" y="161"/>
                </a:moveTo>
                <a:cubicBezTo>
                  <a:pt x="96" y="159"/>
                  <a:pt x="94" y="157"/>
                  <a:pt x="92" y="157"/>
                </a:cubicBezTo>
                <a:cubicBezTo>
                  <a:pt x="89" y="157"/>
                  <a:pt x="88" y="159"/>
                  <a:pt x="88" y="161"/>
                </a:cubicBezTo>
                <a:cubicBezTo>
                  <a:pt x="88" y="163"/>
                  <a:pt x="89" y="165"/>
                  <a:pt x="92" y="165"/>
                </a:cubicBezTo>
                <a:cubicBezTo>
                  <a:pt x="94" y="165"/>
                  <a:pt x="96" y="163"/>
                  <a:pt x="96" y="161"/>
                </a:cubicBezTo>
                <a:close/>
                <a:moveTo>
                  <a:pt x="96" y="151"/>
                </a:moveTo>
                <a:cubicBezTo>
                  <a:pt x="96" y="149"/>
                  <a:pt x="94" y="147"/>
                  <a:pt x="92" y="147"/>
                </a:cubicBezTo>
                <a:cubicBezTo>
                  <a:pt x="89" y="147"/>
                  <a:pt x="88" y="149"/>
                  <a:pt x="88" y="151"/>
                </a:cubicBezTo>
                <a:cubicBezTo>
                  <a:pt x="88" y="153"/>
                  <a:pt x="89" y="155"/>
                  <a:pt x="92" y="155"/>
                </a:cubicBezTo>
                <a:cubicBezTo>
                  <a:pt x="94" y="155"/>
                  <a:pt x="96" y="153"/>
                  <a:pt x="96" y="151"/>
                </a:cubicBezTo>
                <a:close/>
                <a:moveTo>
                  <a:pt x="105" y="171"/>
                </a:moveTo>
                <a:cubicBezTo>
                  <a:pt x="105" y="168"/>
                  <a:pt x="103" y="167"/>
                  <a:pt x="101" y="167"/>
                </a:cubicBezTo>
                <a:cubicBezTo>
                  <a:pt x="99" y="167"/>
                  <a:pt x="97" y="168"/>
                  <a:pt x="97" y="171"/>
                </a:cubicBezTo>
                <a:cubicBezTo>
                  <a:pt x="97" y="173"/>
                  <a:pt x="99" y="175"/>
                  <a:pt x="101" y="175"/>
                </a:cubicBezTo>
                <a:cubicBezTo>
                  <a:pt x="103" y="175"/>
                  <a:pt x="105" y="173"/>
                  <a:pt x="105" y="171"/>
                </a:cubicBezTo>
                <a:close/>
                <a:moveTo>
                  <a:pt x="105" y="161"/>
                </a:moveTo>
                <a:cubicBezTo>
                  <a:pt x="105" y="159"/>
                  <a:pt x="103" y="157"/>
                  <a:pt x="101" y="157"/>
                </a:cubicBezTo>
                <a:cubicBezTo>
                  <a:pt x="99" y="157"/>
                  <a:pt x="97" y="159"/>
                  <a:pt x="97" y="161"/>
                </a:cubicBezTo>
                <a:cubicBezTo>
                  <a:pt x="97" y="163"/>
                  <a:pt x="99" y="165"/>
                  <a:pt x="101" y="165"/>
                </a:cubicBezTo>
                <a:cubicBezTo>
                  <a:pt x="103" y="165"/>
                  <a:pt x="105" y="163"/>
                  <a:pt x="105" y="161"/>
                </a:cubicBezTo>
                <a:close/>
                <a:moveTo>
                  <a:pt x="105" y="151"/>
                </a:moveTo>
                <a:cubicBezTo>
                  <a:pt x="105" y="149"/>
                  <a:pt x="103" y="147"/>
                  <a:pt x="101" y="147"/>
                </a:cubicBezTo>
                <a:cubicBezTo>
                  <a:pt x="99" y="147"/>
                  <a:pt x="97" y="149"/>
                  <a:pt x="97" y="151"/>
                </a:cubicBezTo>
                <a:cubicBezTo>
                  <a:pt x="97" y="153"/>
                  <a:pt x="99" y="155"/>
                  <a:pt x="101" y="155"/>
                </a:cubicBezTo>
                <a:cubicBezTo>
                  <a:pt x="103" y="155"/>
                  <a:pt x="105" y="153"/>
                  <a:pt x="105" y="151"/>
                </a:cubicBezTo>
                <a:close/>
                <a:moveTo>
                  <a:pt x="115" y="171"/>
                </a:moveTo>
                <a:cubicBezTo>
                  <a:pt x="115" y="168"/>
                  <a:pt x="113" y="167"/>
                  <a:pt x="111" y="167"/>
                </a:cubicBezTo>
                <a:cubicBezTo>
                  <a:pt x="108" y="167"/>
                  <a:pt x="107" y="168"/>
                  <a:pt x="107" y="171"/>
                </a:cubicBezTo>
                <a:cubicBezTo>
                  <a:pt x="107" y="173"/>
                  <a:pt x="108" y="175"/>
                  <a:pt x="111" y="175"/>
                </a:cubicBezTo>
                <a:cubicBezTo>
                  <a:pt x="113" y="175"/>
                  <a:pt x="115" y="173"/>
                  <a:pt x="115" y="171"/>
                </a:cubicBezTo>
                <a:close/>
                <a:moveTo>
                  <a:pt x="115" y="161"/>
                </a:moveTo>
                <a:cubicBezTo>
                  <a:pt x="115" y="159"/>
                  <a:pt x="113" y="157"/>
                  <a:pt x="111" y="157"/>
                </a:cubicBezTo>
                <a:cubicBezTo>
                  <a:pt x="108" y="157"/>
                  <a:pt x="107" y="159"/>
                  <a:pt x="107" y="161"/>
                </a:cubicBezTo>
                <a:cubicBezTo>
                  <a:pt x="107" y="163"/>
                  <a:pt x="108" y="165"/>
                  <a:pt x="111" y="165"/>
                </a:cubicBezTo>
                <a:cubicBezTo>
                  <a:pt x="113" y="165"/>
                  <a:pt x="115" y="163"/>
                  <a:pt x="115" y="161"/>
                </a:cubicBezTo>
                <a:close/>
                <a:moveTo>
                  <a:pt x="115" y="151"/>
                </a:moveTo>
                <a:cubicBezTo>
                  <a:pt x="115" y="149"/>
                  <a:pt x="113" y="147"/>
                  <a:pt x="111" y="147"/>
                </a:cubicBezTo>
                <a:cubicBezTo>
                  <a:pt x="108" y="147"/>
                  <a:pt x="107" y="149"/>
                  <a:pt x="107" y="151"/>
                </a:cubicBezTo>
                <a:cubicBezTo>
                  <a:pt x="107" y="153"/>
                  <a:pt x="108" y="155"/>
                  <a:pt x="111" y="155"/>
                </a:cubicBezTo>
                <a:cubicBezTo>
                  <a:pt x="113" y="155"/>
                  <a:pt x="115" y="153"/>
                  <a:pt x="115" y="151"/>
                </a:cubicBezTo>
                <a:close/>
                <a:moveTo>
                  <a:pt x="124" y="171"/>
                </a:moveTo>
                <a:cubicBezTo>
                  <a:pt x="124" y="168"/>
                  <a:pt x="122" y="167"/>
                  <a:pt x="120" y="167"/>
                </a:cubicBezTo>
                <a:cubicBezTo>
                  <a:pt x="118" y="167"/>
                  <a:pt x="116" y="168"/>
                  <a:pt x="116" y="171"/>
                </a:cubicBezTo>
                <a:cubicBezTo>
                  <a:pt x="116" y="173"/>
                  <a:pt x="118" y="175"/>
                  <a:pt x="120" y="175"/>
                </a:cubicBezTo>
                <a:cubicBezTo>
                  <a:pt x="122" y="175"/>
                  <a:pt x="124" y="173"/>
                  <a:pt x="124" y="171"/>
                </a:cubicBezTo>
                <a:close/>
                <a:moveTo>
                  <a:pt x="124" y="161"/>
                </a:moveTo>
                <a:cubicBezTo>
                  <a:pt x="124" y="159"/>
                  <a:pt x="122" y="157"/>
                  <a:pt x="120" y="157"/>
                </a:cubicBezTo>
                <a:cubicBezTo>
                  <a:pt x="118" y="157"/>
                  <a:pt x="116" y="159"/>
                  <a:pt x="116" y="161"/>
                </a:cubicBezTo>
                <a:cubicBezTo>
                  <a:pt x="116" y="163"/>
                  <a:pt x="118" y="165"/>
                  <a:pt x="120" y="165"/>
                </a:cubicBezTo>
                <a:cubicBezTo>
                  <a:pt x="122" y="165"/>
                  <a:pt x="124" y="163"/>
                  <a:pt x="124" y="161"/>
                </a:cubicBezTo>
                <a:close/>
                <a:moveTo>
                  <a:pt x="124" y="151"/>
                </a:moveTo>
                <a:cubicBezTo>
                  <a:pt x="124" y="149"/>
                  <a:pt x="122" y="147"/>
                  <a:pt x="120" y="147"/>
                </a:cubicBezTo>
                <a:cubicBezTo>
                  <a:pt x="118" y="147"/>
                  <a:pt x="116" y="149"/>
                  <a:pt x="116" y="151"/>
                </a:cubicBezTo>
                <a:cubicBezTo>
                  <a:pt x="116" y="153"/>
                  <a:pt x="118" y="155"/>
                  <a:pt x="120" y="155"/>
                </a:cubicBezTo>
                <a:cubicBezTo>
                  <a:pt x="122" y="155"/>
                  <a:pt x="124" y="153"/>
                  <a:pt x="124" y="151"/>
                </a:cubicBezTo>
                <a:close/>
                <a:moveTo>
                  <a:pt x="133" y="171"/>
                </a:moveTo>
                <a:cubicBezTo>
                  <a:pt x="133" y="168"/>
                  <a:pt x="132" y="167"/>
                  <a:pt x="129" y="167"/>
                </a:cubicBezTo>
                <a:cubicBezTo>
                  <a:pt x="127" y="167"/>
                  <a:pt x="125" y="168"/>
                  <a:pt x="125" y="171"/>
                </a:cubicBezTo>
                <a:cubicBezTo>
                  <a:pt x="125" y="173"/>
                  <a:pt x="127" y="175"/>
                  <a:pt x="129" y="175"/>
                </a:cubicBezTo>
                <a:cubicBezTo>
                  <a:pt x="132" y="175"/>
                  <a:pt x="133" y="173"/>
                  <a:pt x="133" y="171"/>
                </a:cubicBezTo>
                <a:close/>
                <a:moveTo>
                  <a:pt x="133" y="161"/>
                </a:moveTo>
                <a:cubicBezTo>
                  <a:pt x="133" y="159"/>
                  <a:pt x="132" y="157"/>
                  <a:pt x="129" y="157"/>
                </a:cubicBezTo>
                <a:cubicBezTo>
                  <a:pt x="127" y="157"/>
                  <a:pt x="125" y="159"/>
                  <a:pt x="125" y="161"/>
                </a:cubicBezTo>
                <a:cubicBezTo>
                  <a:pt x="125" y="163"/>
                  <a:pt x="127" y="165"/>
                  <a:pt x="129" y="165"/>
                </a:cubicBezTo>
                <a:cubicBezTo>
                  <a:pt x="132" y="165"/>
                  <a:pt x="133" y="163"/>
                  <a:pt x="133" y="161"/>
                </a:cubicBezTo>
                <a:close/>
                <a:moveTo>
                  <a:pt x="133" y="151"/>
                </a:moveTo>
                <a:cubicBezTo>
                  <a:pt x="133" y="149"/>
                  <a:pt x="132" y="147"/>
                  <a:pt x="129" y="147"/>
                </a:cubicBezTo>
                <a:cubicBezTo>
                  <a:pt x="127" y="147"/>
                  <a:pt x="125" y="149"/>
                  <a:pt x="125" y="151"/>
                </a:cubicBezTo>
                <a:cubicBezTo>
                  <a:pt x="125" y="153"/>
                  <a:pt x="127" y="155"/>
                  <a:pt x="129" y="155"/>
                </a:cubicBezTo>
                <a:cubicBezTo>
                  <a:pt x="132" y="155"/>
                  <a:pt x="133" y="153"/>
                  <a:pt x="133" y="151"/>
                </a:cubicBezTo>
                <a:close/>
                <a:moveTo>
                  <a:pt x="143" y="171"/>
                </a:moveTo>
                <a:cubicBezTo>
                  <a:pt x="143" y="168"/>
                  <a:pt x="141" y="167"/>
                  <a:pt x="139" y="167"/>
                </a:cubicBezTo>
                <a:cubicBezTo>
                  <a:pt x="137" y="167"/>
                  <a:pt x="135" y="168"/>
                  <a:pt x="135" y="171"/>
                </a:cubicBezTo>
                <a:cubicBezTo>
                  <a:pt x="135" y="173"/>
                  <a:pt x="137" y="175"/>
                  <a:pt x="139" y="175"/>
                </a:cubicBezTo>
                <a:cubicBezTo>
                  <a:pt x="141" y="175"/>
                  <a:pt x="143" y="173"/>
                  <a:pt x="143" y="171"/>
                </a:cubicBezTo>
                <a:close/>
                <a:moveTo>
                  <a:pt x="143" y="161"/>
                </a:moveTo>
                <a:cubicBezTo>
                  <a:pt x="143" y="159"/>
                  <a:pt x="141" y="157"/>
                  <a:pt x="139" y="157"/>
                </a:cubicBezTo>
                <a:cubicBezTo>
                  <a:pt x="137" y="157"/>
                  <a:pt x="135" y="159"/>
                  <a:pt x="135" y="161"/>
                </a:cubicBezTo>
                <a:cubicBezTo>
                  <a:pt x="135" y="163"/>
                  <a:pt x="137" y="165"/>
                  <a:pt x="139" y="165"/>
                </a:cubicBezTo>
                <a:cubicBezTo>
                  <a:pt x="141" y="165"/>
                  <a:pt x="143" y="163"/>
                  <a:pt x="143" y="161"/>
                </a:cubicBezTo>
                <a:close/>
                <a:moveTo>
                  <a:pt x="143" y="151"/>
                </a:moveTo>
                <a:cubicBezTo>
                  <a:pt x="143" y="149"/>
                  <a:pt x="141" y="147"/>
                  <a:pt x="139" y="147"/>
                </a:cubicBezTo>
                <a:cubicBezTo>
                  <a:pt x="137" y="147"/>
                  <a:pt x="135" y="149"/>
                  <a:pt x="135" y="151"/>
                </a:cubicBezTo>
                <a:cubicBezTo>
                  <a:pt x="135" y="153"/>
                  <a:pt x="137" y="155"/>
                  <a:pt x="139" y="155"/>
                </a:cubicBezTo>
                <a:cubicBezTo>
                  <a:pt x="141" y="155"/>
                  <a:pt x="143" y="153"/>
                  <a:pt x="143" y="151"/>
                </a:cubicBezTo>
                <a:close/>
                <a:moveTo>
                  <a:pt x="313" y="161"/>
                </a:moveTo>
                <a:cubicBezTo>
                  <a:pt x="313" y="153"/>
                  <a:pt x="307" y="147"/>
                  <a:pt x="300" y="147"/>
                </a:cubicBezTo>
                <a:cubicBezTo>
                  <a:pt x="300" y="147"/>
                  <a:pt x="300" y="147"/>
                  <a:pt x="146" y="147"/>
                </a:cubicBezTo>
                <a:cubicBezTo>
                  <a:pt x="146" y="147"/>
                  <a:pt x="146" y="147"/>
                  <a:pt x="146" y="175"/>
                </a:cubicBezTo>
                <a:cubicBezTo>
                  <a:pt x="146" y="175"/>
                  <a:pt x="146" y="175"/>
                  <a:pt x="300" y="175"/>
                </a:cubicBezTo>
                <a:cubicBezTo>
                  <a:pt x="307" y="175"/>
                  <a:pt x="313" y="168"/>
                  <a:pt x="313" y="161"/>
                </a:cubicBezTo>
                <a:close/>
                <a:moveTo>
                  <a:pt x="299" y="153"/>
                </a:moveTo>
                <a:cubicBezTo>
                  <a:pt x="294" y="153"/>
                  <a:pt x="291" y="156"/>
                  <a:pt x="291" y="161"/>
                </a:cubicBezTo>
                <a:cubicBezTo>
                  <a:pt x="291" y="165"/>
                  <a:pt x="294" y="169"/>
                  <a:pt x="299" y="169"/>
                </a:cubicBezTo>
                <a:cubicBezTo>
                  <a:pt x="303" y="169"/>
                  <a:pt x="307" y="165"/>
                  <a:pt x="307" y="161"/>
                </a:cubicBezTo>
                <a:cubicBezTo>
                  <a:pt x="307" y="156"/>
                  <a:pt x="303" y="153"/>
                  <a:pt x="299" y="153"/>
                </a:cubicBezTo>
                <a:close/>
                <a:moveTo>
                  <a:pt x="325" y="198"/>
                </a:moveTo>
                <a:cubicBezTo>
                  <a:pt x="325" y="227"/>
                  <a:pt x="325" y="227"/>
                  <a:pt x="325" y="227"/>
                </a:cubicBezTo>
                <a:cubicBezTo>
                  <a:pt x="325" y="232"/>
                  <a:pt x="320" y="236"/>
                  <a:pt x="315" y="236"/>
                </a:cubicBezTo>
                <a:cubicBezTo>
                  <a:pt x="9" y="236"/>
                  <a:pt x="9" y="236"/>
                  <a:pt x="9" y="236"/>
                </a:cubicBezTo>
                <a:cubicBezTo>
                  <a:pt x="4" y="236"/>
                  <a:pt x="0" y="232"/>
                  <a:pt x="0" y="227"/>
                </a:cubicBezTo>
                <a:cubicBezTo>
                  <a:pt x="0" y="198"/>
                  <a:pt x="0" y="198"/>
                  <a:pt x="0" y="198"/>
                </a:cubicBezTo>
                <a:cubicBezTo>
                  <a:pt x="0" y="192"/>
                  <a:pt x="4" y="189"/>
                  <a:pt x="9" y="189"/>
                </a:cubicBezTo>
                <a:cubicBezTo>
                  <a:pt x="315" y="189"/>
                  <a:pt x="315" y="189"/>
                  <a:pt x="315" y="189"/>
                </a:cubicBezTo>
                <a:cubicBezTo>
                  <a:pt x="320" y="189"/>
                  <a:pt x="325" y="192"/>
                  <a:pt x="325" y="198"/>
                </a:cubicBezTo>
                <a:close/>
                <a:moveTo>
                  <a:pt x="20" y="222"/>
                </a:moveTo>
                <a:cubicBezTo>
                  <a:pt x="20" y="220"/>
                  <a:pt x="19" y="218"/>
                  <a:pt x="16" y="218"/>
                </a:cubicBezTo>
                <a:cubicBezTo>
                  <a:pt x="14" y="218"/>
                  <a:pt x="12" y="220"/>
                  <a:pt x="12" y="222"/>
                </a:cubicBezTo>
                <a:cubicBezTo>
                  <a:pt x="12" y="224"/>
                  <a:pt x="14" y="226"/>
                  <a:pt x="16" y="226"/>
                </a:cubicBezTo>
                <a:cubicBezTo>
                  <a:pt x="19" y="226"/>
                  <a:pt x="20" y="224"/>
                  <a:pt x="20" y="222"/>
                </a:cubicBezTo>
                <a:close/>
                <a:moveTo>
                  <a:pt x="20" y="213"/>
                </a:moveTo>
                <a:cubicBezTo>
                  <a:pt x="20" y="211"/>
                  <a:pt x="19" y="209"/>
                  <a:pt x="16" y="209"/>
                </a:cubicBezTo>
                <a:cubicBezTo>
                  <a:pt x="14" y="209"/>
                  <a:pt x="12" y="211"/>
                  <a:pt x="12" y="213"/>
                </a:cubicBezTo>
                <a:cubicBezTo>
                  <a:pt x="12" y="215"/>
                  <a:pt x="14" y="217"/>
                  <a:pt x="16" y="217"/>
                </a:cubicBezTo>
                <a:cubicBezTo>
                  <a:pt x="19" y="217"/>
                  <a:pt x="20" y="215"/>
                  <a:pt x="20" y="213"/>
                </a:cubicBezTo>
                <a:close/>
                <a:moveTo>
                  <a:pt x="20" y="203"/>
                </a:moveTo>
                <a:cubicBezTo>
                  <a:pt x="20" y="200"/>
                  <a:pt x="19" y="199"/>
                  <a:pt x="16" y="199"/>
                </a:cubicBezTo>
                <a:cubicBezTo>
                  <a:pt x="14" y="199"/>
                  <a:pt x="12" y="200"/>
                  <a:pt x="12" y="203"/>
                </a:cubicBezTo>
                <a:cubicBezTo>
                  <a:pt x="12" y="205"/>
                  <a:pt x="14" y="207"/>
                  <a:pt x="16" y="207"/>
                </a:cubicBezTo>
                <a:cubicBezTo>
                  <a:pt x="19" y="207"/>
                  <a:pt x="20" y="205"/>
                  <a:pt x="20" y="203"/>
                </a:cubicBezTo>
                <a:close/>
                <a:moveTo>
                  <a:pt x="30" y="222"/>
                </a:moveTo>
                <a:cubicBezTo>
                  <a:pt x="30" y="220"/>
                  <a:pt x="28" y="218"/>
                  <a:pt x="26" y="218"/>
                </a:cubicBezTo>
                <a:cubicBezTo>
                  <a:pt x="24" y="218"/>
                  <a:pt x="22" y="220"/>
                  <a:pt x="22" y="222"/>
                </a:cubicBezTo>
                <a:cubicBezTo>
                  <a:pt x="22" y="224"/>
                  <a:pt x="24" y="226"/>
                  <a:pt x="26" y="226"/>
                </a:cubicBezTo>
                <a:cubicBezTo>
                  <a:pt x="28" y="226"/>
                  <a:pt x="30" y="224"/>
                  <a:pt x="30" y="222"/>
                </a:cubicBezTo>
                <a:close/>
                <a:moveTo>
                  <a:pt x="30" y="213"/>
                </a:moveTo>
                <a:cubicBezTo>
                  <a:pt x="30" y="211"/>
                  <a:pt x="28" y="209"/>
                  <a:pt x="26" y="209"/>
                </a:cubicBezTo>
                <a:cubicBezTo>
                  <a:pt x="24" y="209"/>
                  <a:pt x="22" y="211"/>
                  <a:pt x="22" y="213"/>
                </a:cubicBezTo>
                <a:cubicBezTo>
                  <a:pt x="22" y="215"/>
                  <a:pt x="24" y="217"/>
                  <a:pt x="26" y="217"/>
                </a:cubicBezTo>
                <a:cubicBezTo>
                  <a:pt x="28" y="217"/>
                  <a:pt x="30" y="215"/>
                  <a:pt x="30" y="213"/>
                </a:cubicBezTo>
                <a:close/>
                <a:moveTo>
                  <a:pt x="30" y="203"/>
                </a:moveTo>
                <a:cubicBezTo>
                  <a:pt x="30" y="200"/>
                  <a:pt x="28" y="199"/>
                  <a:pt x="26" y="199"/>
                </a:cubicBezTo>
                <a:cubicBezTo>
                  <a:pt x="24" y="199"/>
                  <a:pt x="22" y="200"/>
                  <a:pt x="22" y="203"/>
                </a:cubicBezTo>
                <a:cubicBezTo>
                  <a:pt x="22" y="205"/>
                  <a:pt x="24" y="207"/>
                  <a:pt x="26" y="207"/>
                </a:cubicBezTo>
                <a:cubicBezTo>
                  <a:pt x="28" y="207"/>
                  <a:pt x="30" y="205"/>
                  <a:pt x="30" y="203"/>
                </a:cubicBezTo>
                <a:close/>
                <a:moveTo>
                  <a:pt x="39" y="222"/>
                </a:moveTo>
                <a:cubicBezTo>
                  <a:pt x="39" y="220"/>
                  <a:pt x="37" y="218"/>
                  <a:pt x="35" y="218"/>
                </a:cubicBezTo>
                <a:cubicBezTo>
                  <a:pt x="33" y="218"/>
                  <a:pt x="31" y="220"/>
                  <a:pt x="31" y="222"/>
                </a:cubicBezTo>
                <a:cubicBezTo>
                  <a:pt x="31" y="224"/>
                  <a:pt x="33" y="226"/>
                  <a:pt x="35" y="226"/>
                </a:cubicBezTo>
                <a:cubicBezTo>
                  <a:pt x="37" y="226"/>
                  <a:pt x="39" y="224"/>
                  <a:pt x="39" y="222"/>
                </a:cubicBezTo>
                <a:close/>
                <a:moveTo>
                  <a:pt x="39" y="213"/>
                </a:moveTo>
                <a:cubicBezTo>
                  <a:pt x="39" y="211"/>
                  <a:pt x="37" y="209"/>
                  <a:pt x="35" y="209"/>
                </a:cubicBezTo>
                <a:cubicBezTo>
                  <a:pt x="33" y="209"/>
                  <a:pt x="31" y="211"/>
                  <a:pt x="31" y="213"/>
                </a:cubicBezTo>
                <a:cubicBezTo>
                  <a:pt x="31" y="215"/>
                  <a:pt x="33" y="217"/>
                  <a:pt x="35" y="217"/>
                </a:cubicBezTo>
                <a:cubicBezTo>
                  <a:pt x="37" y="217"/>
                  <a:pt x="39" y="215"/>
                  <a:pt x="39" y="213"/>
                </a:cubicBezTo>
                <a:close/>
                <a:moveTo>
                  <a:pt x="39" y="203"/>
                </a:moveTo>
                <a:cubicBezTo>
                  <a:pt x="39" y="200"/>
                  <a:pt x="37" y="199"/>
                  <a:pt x="35" y="199"/>
                </a:cubicBezTo>
                <a:cubicBezTo>
                  <a:pt x="33" y="199"/>
                  <a:pt x="31" y="200"/>
                  <a:pt x="31" y="203"/>
                </a:cubicBezTo>
                <a:cubicBezTo>
                  <a:pt x="31" y="205"/>
                  <a:pt x="33" y="207"/>
                  <a:pt x="35" y="207"/>
                </a:cubicBezTo>
                <a:cubicBezTo>
                  <a:pt x="37" y="207"/>
                  <a:pt x="39" y="205"/>
                  <a:pt x="39" y="203"/>
                </a:cubicBezTo>
                <a:close/>
                <a:moveTo>
                  <a:pt x="49" y="222"/>
                </a:moveTo>
                <a:cubicBezTo>
                  <a:pt x="49" y="220"/>
                  <a:pt x="47" y="218"/>
                  <a:pt x="45" y="218"/>
                </a:cubicBezTo>
                <a:cubicBezTo>
                  <a:pt x="42" y="218"/>
                  <a:pt x="41" y="220"/>
                  <a:pt x="41" y="222"/>
                </a:cubicBezTo>
                <a:cubicBezTo>
                  <a:pt x="41" y="224"/>
                  <a:pt x="42" y="226"/>
                  <a:pt x="45" y="226"/>
                </a:cubicBezTo>
                <a:cubicBezTo>
                  <a:pt x="47" y="226"/>
                  <a:pt x="49" y="224"/>
                  <a:pt x="49" y="222"/>
                </a:cubicBezTo>
                <a:close/>
                <a:moveTo>
                  <a:pt x="49" y="213"/>
                </a:moveTo>
                <a:cubicBezTo>
                  <a:pt x="49" y="211"/>
                  <a:pt x="47" y="209"/>
                  <a:pt x="45" y="209"/>
                </a:cubicBezTo>
                <a:cubicBezTo>
                  <a:pt x="42" y="209"/>
                  <a:pt x="41" y="211"/>
                  <a:pt x="41" y="213"/>
                </a:cubicBezTo>
                <a:cubicBezTo>
                  <a:pt x="41" y="215"/>
                  <a:pt x="42" y="217"/>
                  <a:pt x="45" y="217"/>
                </a:cubicBezTo>
                <a:cubicBezTo>
                  <a:pt x="47" y="217"/>
                  <a:pt x="49" y="215"/>
                  <a:pt x="49" y="213"/>
                </a:cubicBezTo>
                <a:close/>
                <a:moveTo>
                  <a:pt x="49" y="203"/>
                </a:moveTo>
                <a:cubicBezTo>
                  <a:pt x="49" y="200"/>
                  <a:pt x="47" y="199"/>
                  <a:pt x="45" y="199"/>
                </a:cubicBezTo>
                <a:cubicBezTo>
                  <a:pt x="42" y="199"/>
                  <a:pt x="41" y="200"/>
                  <a:pt x="41" y="203"/>
                </a:cubicBezTo>
                <a:cubicBezTo>
                  <a:pt x="41" y="205"/>
                  <a:pt x="42" y="207"/>
                  <a:pt x="45" y="207"/>
                </a:cubicBezTo>
                <a:cubicBezTo>
                  <a:pt x="47" y="207"/>
                  <a:pt x="49" y="205"/>
                  <a:pt x="49" y="203"/>
                </a:cubicBezTo>
                <a:close/>
                <a:moveTo>
                  <a:pt x="58" y="222"/>
                </a:moveTo>
                <a:cubicBezTo>
                  <a:pt x="58" y="220"/>
                  <a:pt x="56" y="218"/>
                  <a:pt x="54" y="218"/>
                </a:cubicBezTo>
                <a:cubicBezTo>
                  <a:pt x="52" y="218"/>
                  <a:pt x="50" y="220"/>
                  <a:pt x="50" y="222"/>
                </a:cubicBezTo>
                <a:cubicBezTo>
                  <a:pt x="50" y="224"/>
                  <a:pt x="52" y="226"/>
                  <a:pt x="54" y="226"/>
                </a:cubicBezTo>
                <a:cubicBezTo>
                  <a:pt x="56" y="226"/>
                  <a:pt x="58" y="224"/>
                  <a:pt x="58" y="222"/>
                </a:cubicBezTo>
                <a:close/>
                <a:moveTo>
                  <a:pt x="58" y="213"/>
                </a:moveTo>
                <a:cubicBezTo>
                  <a:pt x="58" y="211"/>
                  <a:pt x="56" y="209"/>
                  <a:pt x="54" y="209"/>
                </a:cubicBezTo>
                <a:cubicBezTo>
                  <a:pt x="52" y="209"/>
                  <a:pt x="50" y="211"/>
                  <a:pt x="50" y="213"/>
                </a:cubicBezTo>
                <a:cubicBezTo>
                  <a:pt x="50" y="215"/>
                  <a:pt x="52" y="217"/>
                  <a:pt x="54" y="217"/>
                </a:cubicBezTo>
                <a:cubicBezTo>
                  <a:pt x="56" y="217"/>
                  <a:pt x="58" y="215"/>
                  <a:pt x="58" y="213"/>
                </a:cubicBezTo>
                <a:close/>
                <a:moveTo>
                  <a:pt x="58" y="203"/>
                </a:moveTo>
                <a:cubicBezTo>
                  <a:pt x="58" y="200"/>
                  <a:pt x="56" y="199"/>
                  <a:pt x="54" y="199"/>
                </a:cubicBezTo>
                <a:cubicBezTo>
                  <a:pt x="52" y="199"/>
                  <a:pt x="50" y="200"/>
                  <a:pt x="50" y="203"/>
                </a:cubicBezTo>
                <a:cubicBezTo>
                  <a:pt x="50" y="205"/>
                  <a:pt x="52" y="207"/>
                  <a:pt x="54" y="207"/>
                </a:cubicBezTo>
                <a:cubicBezTo>
                  <a:pt x="56" y="207"/>
                  <a:pt x="58" y="205"/>
                  <a:pt x="58" y="203"/>
                </a:cubicBezTo>
                <a:close/>
                <a:moveTo>
                  <a:pt x="67" y="222"/>
                </a:moveTo>
                <a:cubicBezTo>
                  <a:pt x="67" y="220"/>
                  <a:pt x="66" y="218"/>
                  <a:pt x="63" y="218"/>
                </a:cubicBezTo>
                <a:cubicBezTo>
                  <a:pt x="61" y="218"/>
                  <a:pt x="59" y="220"/>
                  <a:pt x="59" y="222"/>
                </a:cubicBezTo>
                <a:cubicBezTo>
                  <a:pt x="59" y="224"/>
                  <a:pt x="61" y="226"/>
                  <a:pt x="63" y="226"/>
                </a:cubicBezTo>
                <a:cubicBezTo>
                  <a:pt x="66" y="226"/>
                  <a:pt x="67" y="224"/>
                  <a:pt x="67" y="222"/>
                </a:cubicBezTo>
                <a:close/>
                <a:moveTo>
                  <a:pt x="67" y="213"/>
                </a:moveTo>
                <a:cubicBezTo>
                  <a:pt x="67" y="211"/>
                  <a:pt x="66" y="209"/>
                  <a:pt x="63" y="209"/>
                </a:cubicBezTo>
                <a:cubicBezTo>
                  <a:pt x="61" y="209"/>
                  <a:pt x="59" y="211"/>
                  <a:pt x="59" y="213"/>
                </a:cubicBezTo>
                <a:cubicBezTo>
                  <a:pt x="59" y="215"/>
                  <a:pt x="61" y="217"/>
                  <a:pt x="63" y="217"/>
                </a:cubicBezTo>
                <a:cubicBezTo>
                  <a:pt x="66" y="217"/>
                  <a:pt x="67" y="215"/>
                  <a:pt x="67" y="213"/>
                </a:cubicBezTo>
                <a:close/>
                <a:moveTo>
                  <a:pt x="67" y="203"/>
                </a:moveTo>
                <a:cubicBezTo>
                  <a:pt x="67" y="200"/>
                  <a:pt x="66" y="199"/>
                  <a:pt x="63" y="199"/>
                </a:cubicBezTo>
                <a:cubicBezTo>
                  <a:pt x="61" y="199"/>
                  <a:pt x="59" y="200"/>
                  <a:pt x="59" y="203"/>
                </a:cubicBezTo>
                <a:cubicBezTo>
                  <a:pt x="59" y="205"/>
                  <a:pt x="61" y="207"/>
                  <a:pt x="63" y="207"/>
                </a:cubicBezTo>
                <a:cubicBezTo>
                  <a:pt x="66" y="207"/>
                  <a:pt x="67" y="205"/>
                  <a:pt x="67" y="203"/>
                </a:cubicBezTo>
                <a:close/>
                <a:moveTo>
                  <a:pt x="77" y="222"/>
                </a:moveTo>
                <a:cubicBezTo>
                  <a:pt x="77" y="220"/>
                  <a:pt x="75" y="218"/>
                  <a:pt x="73" y="218"/>
                </a:cubicBezTo>
                <a:cubicBezTo>
                  <a:pt x="71" y="218"/>
                  <a:pt x="69" y="220"/>
                  <a:pt x="69" y="222"/>
                </a:cubicBezTo>
                <a:cubicBezTo>
                  <a:pt x="69" y="224"/>
                  <a:pt x="71" y="226"/>
                  <a:pt x="73" y="226"/>
                </a:cubicBezTo>
                <a:cubicBezTo>
                  <a:pt x="75" y="226"/>
                  <a:pt x="77" y="224"/>
                  <a:pt x="77" y="222"/>
                </a:cubicBezTo>
                <a:close/>
                <a:moveTo>
                  <a:pt x="77" y="213"/>
                </a:moveTo>
                <a:cubicBezTo>
                  <a:pt x="77" y="211"/>
                  <a:pt x="75" y="209"/>
                  <a:pt x="73" y="209"/>
                </a:cubicBezTo>
                <a:cubicBezTo>
                  <a:pt x="71" y="209"/>
                  <a:pt x="69" y="211"/>
                  <a:pt x="69" y="213"/>
                </a:cubicBezTo>
                <a:cubicBezTo>
                  <a:pt x="69" y="215"/>
                  <a:pt x="71" y="217"/>
                  <a:pt x="73" y="217"/>
                </a:cubicBezTo>
                <a:cubicBezTo>
                  <a:pt x="75" y="217"/>
                  <a:pt x="77" y="215"/>
                  <a:pt x="77" y="213"/>
                </a:cubicBezTo>
                <a:close/>
                <a:moveTo>
                  <a:pt x="77" y="203"/>
                </a:moveTo>
                <a:cubicBezTo>
                  <a:pt x="77" y="200"/>
                  <a:pt x="75" y="199"/>
                  <a:pt x="73" y="199"/>
                </a:cubicBezTo>
                <a:cubicBezTo>
                  <a:pt x="71" y="199"/>
                  <a:pt x="69" y="200"/>
                  <a:pt x="69" y="203"/>
                </a:cubicBezTo>
                <a:cubicBezTo>
                  <a:pt x="69" y="205"/>
                  <a:pt x="71" y="207"/>
                  <a:pt x="73" y="207"/>
                </a:cubicBezTo>
                <a:cubicBezTo>
                  <a:pt x="75" y="207"/>
                  <a:pt x="77" y="205"/>
                  <a:pt x="77" y="203"/>
                </a:cubicBezTo>
                <a:close/>
                <a:moveTo>
                  <a:pt x="86" y="222"/>
                </a:moveTo>
                <a:cubicBezTo>
                  <a:pt x="86" y="220"/>
                  <a:pt x="84" y="218"/>
                  <a:pt x="82" y="218"/>
                </a:cubicBezTo>
                <a:cubicBezTo>
                  <a:pt x="80" y="218"/>
                  <a:pt x="78" y="220"/>
                  <a:pt x="78" y="222"/>
                </a:cubicBezTo>
                <a:cubicBezTo>
                  <a:pt x="78" y="224"/>
                  <a:pt x="80" y="226"/>
                  <a:pt x="82" y="226"/>
                </a:cubicBezTo>
                <a:cubicBezTo>
                  <a:pt x="84" y="226"/>
                  <a:pt x="86" y="224"/>
                  <a:pt x="86" y="222"/>
                </a:cubicBezTo>
                <a:close/>
                <a:moveTo>
                  <a:pt x="86" y="213"/>
                </a:moveTo>
                <a:cubicBezTo>
                  <a:pt x="86" y="211"/>
                  <a:pt x="84" y="209"/>
                  <a:pt x="82" y="209"/>
                </a:cubicBezTo>
                <a:cubicBezTo>
                  <a:pt x="80" y="209"/>
                  <a:pt x="78" y="211"/>
                  <a:pt x="78" y="213"/>
                </a:cubicBezTo>
                <a:cubicBezTo>
                  <a:pt x="78" y="215"/>
                  <a:pt x="80" y="217"/>
                  <a:pt x="82" y="217"/>
                </a:cubicBezTo>
                <a:cubicBezTo>
                  <a:pt x="84" y="217"/>
                  <a:pt x="86" y="215"/>
                  <a:pt x="86" y="213"/>
                </a:cubicBezTo>
                <a:close/>
                <a:moveTo>
                  <a:pt x="86" y="203"/>
                </a:moveTo>
                <a:cubicBezTo>
                  <a:pt x="86" y="200"/>
                  <a:pt x="84" y="199"/>
                  <a:pt x="82" y="199"/>
                </a:cubicBezTo>
                <a:cubicBezTo>
                  <a:pt x="80" y="199"/>
                  <a:pt x="78" y="200"/>
                  <a:pt x="78" y="203"/>
                </a:cubicBezTo>
                <a:cubicBezTo>
                  <a:pt x="78" y="205"/>
                  <a:pt x="80" y="207"/>
                  <a:pt x="82" y="207"/>
                </a:cubicBezTo>
                <a:cubicBezTo>
                  <a:pt x="84" y="207"/>
                  <a:pt x="86" y="205"/>
                  <a:pt x="86" y="203"/>
                </a:cubicBezTo>
                <a:close/>
                <a:moveTo>
                  <a:pt x="96" y="222"/>
                </a:moveTo>
                <a:cubicBezTo>
                  <a:pt x="96" y="220"/>
                  <a:pt x="94" y="218"/>
                  <a:pt x="92" y="218"/>
                </a:cubicBezTo>
                <a:cubicBezTo>
                  <a:pt x="89" y="218"/>
                  <a:pt x="88" y="220"/>
                  <a:pt x="88" y="222"/>
                </a:cubicBezTo>
                <a:cubicBezTo>
                  <a:pt x="88" y="224"/>
                  <a:pt x="89" y="226"/>
                  <a:pt x="92" y="226"/>
                </a:cubicBezTo>
                <a:cubicBezTo>
                  <a:pt x="94" y="226"/>
                  <a:pt x="96" y="224"/>
                  <a:pt x="96" y="222"/>
                </a:cubicBezTo>
                <a:close/>
                <a:moveTo>
                  <a:pt x="96" y="213"/>
                </a:moveTo>
                <a:cubicBezTo>
                  <a:pt x="96" y="211"/>
                  <a:pt x="94" y="209"/>
                  <a:pt x="92" y="209"/>
                </a:cubicBezTo>
                <a:cubicBezTo>
                  <a:pt x="89" y="209"/>
                  <a:pt x="88" y="211"/>
                  <a:pt x="88" y="213"/>
                </a:cubicBezTo>
                <a:cubicBezTo>
                  <a:pt x="88" y="215"/>
                  <a:pt x="89" y="217"/>
                  <a:pt x="92" y="217"/>
                </a:cubicBezTo>
                <a:cubicBezTo>
                  <a:pt x="94" y="217"/>
                  <a:pt x="96" y="215"/>
                  <a:pt x="96" y="213"/>
                </a:cubicBezTo>
                <a:close/>
                <a:moveTo>
                  <a:pt x="96" y="203"/>
                </a:moveTo>
                <a:cubicBezTo>
                  <a:pt x="96" y="200"/>
                  <a:pt x="94" y="199"/>
                  <a:pt x="92" y="199"/>
                </a:cubicBezTo>
                <a:cubicBezTo>
                  <a:pt x="89" y="199"/>
                  <a:pt x="88" y="200"/>
                  <a:pt x="88" y="203"/>
                </a:cubicBezTo>
                <a:cubicBezTo>
                  <a:pt x="88" y="205"/>
                  <a:pt x="89" y="207"/>
                  <a:pt x="92" y="207"/>
                </a:cubicBezTo>
                <a:cubicBezTo>
                  <a:pt x="94" y="207"/>
                  <a:pt x="96" y="205"/>
                  <a:pt x="96" y="203"/>
                </a:cubicBezTo>
                <a:close/>
                <a:moveTo>
                  <a:pt x="105" y="222"/>
                </a:moveTo>
                <a:cubicBezTo>
                  <a:pt x="105" y="220"/>
                  <a:pt x="103" y="218"/>
                  <a:pt x="101" y="218"/>
                </a:cubicBezTo>
                <a:cubicBezTo>
                  <a:pt x="99" y="218"/>
                  <a:pt x="97" y="220"/>
                  <a:pt x="97" y="222"/>
                </a:cubicBezTo>
                <a:cubicBezTo>
                  <a:pt x="97" y="224"/>
                  <a:pt x="99" y="226"/>
                  <a:pt x="101" y="226"/>
                </a:cubicBezTo>
                <a:cubicBezTo>
                  <a:pt x="103" y="226"/>
                  <a:pt x="105" y="224"/>
                  <a:pt x="105" y="222"/>
                </a:cubicBezTo>
                <a:close/>
                <a:moveTo>
                  <a:pt x="105" y="213"/>
                </a:moveTo>
                <a:cubicBezTo>
                  <a:pt x="105" y="211"/>
                  <a:pt x="103" y="209"/>
                  <a:pt x="101" y="209"/>
                </a:cubicBezTo>
                <a:cubicBezTo>
                  <a:pt x="99" y="209"/>
                  <a:pt x="97" y="211"/>
                  <a:pt x="97" y="213"/>
                </a:cubicBezTo>
                <a:cubicBezTo>
                  <a:pt x="97" y="215"/>
                  <a:pt x="99" y="217"/>
                  <a:pt x="101" y="217"/>
                </a:cubicBezTo>
                <a:cubicBezTo>
                  <a:pt x="103" y="217"/>
                  <a:pt x="105" y="215"/>
                  <a:pt x="105" y="213"/>
                </a:cubicBezTo>
                <a:close/>
                <a:moveTo>
                  <a:pt x="105" y="203"/>
                </a:moveTo>
                <a:cubicBezTo>
                  <a:pt x="105" y="200"/>
                  <a:pt x="103" y="199"/>
                  <a:pt x="101" y="199"/>
                </a:cubicBezTo>
                <a:cubicBezTo>
                  <a:pt x="99" y="199"/>
                  <a:pt x="97" y="200"/>
                  <a:pt x="97" y="203"/>
                </a:cubicBezTo>
                <a:cubicBezTo>
                  <a:pt x="97" y="205"/>
                  <a:pt x="99" y="207"/>
                  <a:pt x="101" y="207"/>
                </a:cubicBezTo>
                <a:cubicBezTo>
                  <a:pt x="103" y="207"/>
                  <a:pt x="105" y="205"/>
                  <a:pt x="105" y="203"/>
                </a:cubicBezTo>
                <a:close/>
                <a:moveTo>
                  <a:pt x="115" y="222"/>
                </a:moveTo>
                <a:cubicBezTo>
                  <a:pt x="115" y="220"/>
                  <a:pt x="113" y="218"/>
                  <a:pt x="111" y="218"/>
                </a:cubicBezTo>
                <a:cubicBezTo>
                  <a:pt x="108" y="218"/>
                  <a:pt x="107" y="220"/>
                  <a:pt x="107" y="222"/>
                </a:cubicBezTo>
                <a:cubicBezTo>
                  <a:pt x="107" y="224"/>
                  <a:pt x="108" y="226"/>
                  <a:pt x="111" y="226"/>
                </a:cubicBezTo>
                <a:cubicBezTo>
                  <a:pt x="113" y="226"/>
                  <a:pt x="115" y="224"/>
                  <a:pt x="115" y="222"/>
                </a:cubicBezTo>
                <a:close/>
                <a:moveTo>
                  <a:pt x="115" y="213"/>
                </a:moveTo>
                <a:cubicBezTo>
                  <a:pt x="115" y="211"/>
                  <a:pt x="113" y="209"/>
                  <a:pt x="111" y="209"/>
                </a:cubicBezTo>
                <a:cubicBezTo>
                  <a:pt x="108" y="209"/>
                  <a:pt x="107" y="211"/>
                  <a:pt x="107" y="213"/>
                </a:cubicBezTo>
                <a:cubicBezTo>
                  <a:pt x="107" y="215"/>
                  <a:pt x="108" y="217"/>
                  <a:pt x="111" y="217"/>
                </a:cubicBezTo>
                <a:cubicBezTo>
                  <a:pt x="113" y="217"/>
                  <a:pt x="115" y="215"/>
                  <a:pt x="115" y="213"/>
                </a:cubicBezTo>
                <a:close/>
                <a:moveTo>
                  <a:pt x="115" y="203"/>
                </a:moveTo>
                <a:cubicBezTo>
                  <a:pt x="115" y="200"/>
                  <a:pt x="113" y="199"/>
                  <a:pt x="111" y="199"/>
                </a:cubicBezTo>
                <a:cubicBezTo>
                  <a:pt x="108" y="199"/>
                  <a:pt x="107" y="200"/>
                  <a:pt x="107" y="203"/>
                </a:cubicBezTo>
                <a:cubicBezTo>
                  <a:pt x="107" y="205"/>
                  <a:pt x="108" y="207"/>
                  <a:pt x="111" y="207"/>
                </a:cubicBezTo>
                <a:cubicBezTo>
                  <a:pt x="113" y="207"/>
                  <a:pt x="115" y="205"/>
                  <a:pt x="115" y="203"/>
                </a:cubicBezTo>
                <a:close/>
                <a:moveTo>
                  <a:pt x="124" y="222"/>
                </a:moveTo>
                <a:cubicBezTo>
                  <a:pt x="124" y="220"/>
                  <a:pt x="122" y="218"/>
                  <a:pt x="120" y="218"/>
                </a:cubicBezTo>
                <a:cubicBezTo>
                  <a:pt x="118" y="218"/>
                  <a:pt x="116" y="220"/>
                  <a:pt x="116" y="222"/>
                </a:cubicBezTo>
                <a:cubicBezTo>
                  <a:pt x="116" y="224"/>
                  <a:pt x="118" y="226"/>
                  <a:pt x="120" y="226"/>
                </a:cubicBezTo>
                <a:cubicBezTo>
                  <a:pt x="122" y="226"/>
                  <a:pt x="124" y="224"/>
                  <a:pt x="124" y="222"/>
                </a:cubicBezTo>
                <a:close/>
                <a:moveTo>
                  <a:pt x="124" y="213"/>
                </a:moveTo>
                <a:cubicBezTo>
                  <a:pt x="124" y="211"/>
                  <a:pt x="122" y="209"/>
                  <a:pt x="120" y="209"/>
                </a:cubicBezTo>
                <a:cubicBezTo>
                  <a:pt x="118" y="209"/>
                  <a:pt x="116" y="211"/>
                  <a:pt x="116" y="213"/>
                </a:cubicBezTo>
                <a:cubicBezTo>
                  <a:pt x="116" y="215"/>
                  <a:pt x="118" y="217"/>
                  <a:pt x="120" y="217"/>
                </a:cubicBezTo>
                <a:cubicBezTo>
                  <a:pt x="122" y="217"/>
                  <a:pt x="124" y="215"/>
                  <a:pt x="124" y="213"/>
                </a:cubicBezTo>
                <a:close/>
                <a:moveTo>
                  <a:pt x="124" y="203"/>
                </a:moveTo>
                <a:cubicBezTo>
                  <a:pt x="124" y="200"/>
                  <a:pt x="122" y="199"/>
                  <a:pt x="120" y="199"/>
                </a:cubicBezTo>
                <a:cubicBezTo>
                  <a:pt x="118" y="199"/>
                  <a:pt x="116" y="200"/>
                  <a:pt x="116" y="203"/>
                </a:cubicBezTo>
                <a:cubicBezTo>
                  <a:pt x="116" y="205"/>
                  <a:pt x="118" y="207"/>
                  <a:pt x="120" y="207"/>
                </a:cubicBezTo>
                <a:cubicBezTo>
                  <a:pt x="122" y="207"/>
                  <a:pt x="124" y="205"/>
                  <a:pt x="124" y="203"/>
                </a:cubicBezTo>
                <a:close/>
                <a:moveTo>
                  <a:pt x="133" y="222"/>
                </a:moveTo>
                <a:cubicBezTo>
                  <a:pt x="133" y="220"/>
                  <a:pt x="132" y="218"/>
                  <a:pt x="129" y="218"/>
                </a:cubicBezTo>
                <a:cubicBezTo>
                  <a:pt x="127" y="218"/>
                  <a:pt x="125" y="220"/>
                  <a:pt x="125" y="222"/>
                </a:cubicBezTo>
                <a:cubicBezTo>
                  <a:pt x="125" y="224"/>
                  <a:pt x="127" y="226"/>
                  <a:pt x="129" y="226"/>
                </a:cubicBezTo>
                <a:cubicBezTo>
                  <a:pt x="132" y="226"/>
                  <a:pt x="133" y="224"/>
                  <a:pt x="133" y="222"/>
                </a:cubicBezTo>
                <a:close/>
                <a:moveTo>
                  <a:pt x="133" y="213"/>
                </a:moveTo>
                <a:cubicBezTo>
                  <a:pt x="133" y="211"/>
                  <a:pt x="132" y="209"/>
                  <a:pt x="129" y="209"/>
                </a:cubicBezTo>
                <a:cubicBezTo>
                  <a:pt x="127" y="209"/>
                  <a:pt x="125" y="211"/>
                  <a:pt x="125" y="213"/>
                </a:cubicBezTo>
                <a:cubicBezTo>
                  <a:pt x="125" y="215"/>
                  <a:pt x="127" y="217"/>
                  <a:pt x="129" y="217"/>
                </a:cubicBezTo>
                <a:cubicBezTo>
                  <a:pt x="132" y="217"/>
                  <a:pt x="133" y="215"/>
                  <a:pt x="133" y="213"/>
                </a:cubicBezTo>
                <a:close/>
                <a:moveTo>
                  <a:pt x="133" y="203"/>
                </a:moveTo>
                <a:cubicBezTo>
                  <a:pt x="133" y="200"/>
                  <a:pt x="132" y="199"/>
                  <a:pt x="129" y="199"/>
                </a:cubicBezTo>
                <a:cubicBezTo>
                  <a:pt x="127" y="199"/>
                  <a:pt x="125" y="200"/>
                  <a:pt x="125" y="203"/>
                </a:cubicBezTo>
                <a:cubicBezTo>
                  <a:pt x="125" y="205"/>
                  <a:pt x="127" y="207"/>
                  <a:pt x="129" y="207"/>
                </a:cubicBezTo>
                <a:cubicBezTo>
                  <a:pt x="132" y="207"/>
                  <a:pt x="133" y="205"/>
                  <a:pt x="133" y="203"/>
                </a:cubicBezTo>
                <a:close/>
                <a:moveTo>
                  <a:pt x="143" y="222"/>
                </a:moveTo>
                <a:cubicBezTo>
                  <a:pt x="143" y="220"/>
                  <a:pt x="141" y="218"/>
                  <a:pt x="139" y="218"/>
                </a:cubicBezTo>
                <a:cubicBezTo>
                  <a:pt x="137" y="218"/>
                  <a:pt x="135" y="220"/>
                  <a:pt x="135" y="222"/>
                </a:cubicBezTo>
                <a:cubicBezTo>
                  <a:pt x="135" y="224"/>
                  <a:pt x="137" y="226"/>
                  <a:pt x="139" y="226"/>
                </a:cubicBezTo>
                <a:cubicBezTo>
                  <a:pt x="141" y="226"/>
                  <a:pt x="143" y="224"/>
                  <a:pt x="143" y="222"/>
                </a:cubicBezTo>
                <a:close/>
                <a:moveTo>
                  <a:pt x="143" y="213"/>
                </a:moveTo>
                <a:cubicBezTo>
                  <a:pt x="143" y="211"/>
                  <a:pt x="141" y="209"/>
                  <a:pt x="139" y="209"/>
                </a:cubicBezTo>
                <a:cubicBezTo>
                  <a:pt x="137" y="209"/>
                  <a:pt x="135" y="211"/>
                  <a:pt x="135" y="213"/>
                </a:cubicBezTo>
                <a:cubicBezTo>
                  <a:pt x="135" y="215"/>
                  <a:pt x="137" y="217"/>
                  <a:pt x="139" y="217"/>
                </a:cubicBezTo>
                <a:cubicBezTo>
                  <a:pt x="141" y="217"/>
                  <a:pt x="143" y="215"/>
                  <a:pt x="143" y="213"/>
                </a:cubicBezTo>
                <a:close/>
                <a:moveTo>
                  <a:pt x="143" y="203"/>
                </a:moveTo>
                <a:cubicBezTo>
                  <a:pt x="143" y="200"/>
                  <a:pt x="141" y="199"/>
                  <a:pt x="139" y="199"/>
                </a:cubicBezTo>
                <a:cubicBezTo>
                  <a:pt x="137" y="199"/>
                  <a:pt x="135" y="200"/>
                  <a:pt x="135" y="203"/>
                </a:cubicBezTo>
                <a:cubicBezTo>
                  <a:pt x="135" y="205"/>
                  <a:pt x="137" y="207"/>
                  <a:pt x="139" y="207"/>
                </a:cubicBezTo>
                <a:cubicBezTo>
                  <a:pt x="141" y="207"/>
                  <a:pt x="143" y="205"/>
                  <a:pt x="143" y="203"/>
                </a:cubicBezTo>
                <a:close/>
                <a:moveTo>
                  <a:pt x="313" y="212"/>
                </a:moveTo>
                <a:cubicBezTo>
                  <a:pt x="313" y="205"/>
                  <a:pt x="307" y="199"/>
                  <a:pt x="300" y="199"/>
                </a:cubicBezTo>
                <a:cubicBezTo>
                  <a:pt x="300" y="199"/>
                  <a:pt x="300" y="199"/>
                  <a:pt x="146" y="199"/>
                </a:cubicBezTo>
                <a:cubicBezTo>
                  <a:pt x="146" y="199"/>
                  <a:pt x="146" y="199"/>
                  <a:pt x="146" y="226"/>
                </a:cubicBezTo>
                <a:cubicBezTo>
                  <a:pt x="146" y="226"/>
                  <a:pt x="146" y="226"/>
                  <a:pt x="300" y="226"/>
                </a:cubicBezTo>
                <a:cubicBezTo>
                  <a:pt x="307" y="226"/>
                  <a:pt x="313" y="220"/>
                  <a:pt x="313" y="212"/>
                </a:cubicBezTo>
                <a:close/>
                <a:moveTo>
                  <a:pt x="299" y="204"/>
                </a:moveTo>
                <a:cubicBezTo>
                  <a:pt x="294" y="204"/>
                  <a:pt x="291" y="208"/>
                  <a:pt x="291" y="212"/>
                </a:cubicBezTo>
                <a:cubicBezTo>
                  <a:pt x="291" y="217"/>
                  <a:pt x="294" y="220"/>
                  <a:pt x="299" y="220"/>
                </a:cubicBezTo>
                <a:cubicBezTo>
                  <a:pt x="303" y="220"/>
                  <a:pt x="307" y="217"/>
                  <a:pt x="307" y="212"/>
                </a:cubicBezTo>
                <a:cubicBezTo>
                  <a:pt x="307" y="208"/>
                  <a:pt x="303" y="204"/>
                  <a:pt x="299" y="20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63" name="Freeform 5"/>
          <p:cNvSpPr>
            <a:spLocks noChangeAspect="1" noEditPoints="1"/>
          </p:cNvSpPr>
          <p:nvPr/>
        </p:nvSpPr>
        <p:spPr bwMode="auto">
          <a:xfrm>
            <a:off x="7682881" y="332868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64" name="Group 63"/>
          <p:cNvGrpSpPr/>
          <p:nvPr/>
        </p:nvGrpSpPr>
        <p:grpSpPr>
          <a:xfrm>
            <a:off x="7600248" y="2873284"/>
            <a:ext cx="455841" cy="416277"/>
            <a:chOff x="7225183" y="4826255"/>
            <a:chExt cx="420688" cy="384175"/>
          </a:xfrm>
        </p:grpSpPr>
        <p:sp>
          <p:nvSpPr>
            <p:cNvPr id="65" name="Rectangle 64"/>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6" name="Group 65"/>
            <p:cNvGrpSpPr/>
            <p:nvPr/>
          </p:nvGrpSpPr>
          <p:grpSpPr>
            <a:xfrm>
              <a:off x="7225183" y="4826255"/>
              <a:ext cx="420688" cy="384175"/>
              <a:chOff x="7225183" y="4826255"/>
              <a:chExt cx="420688" cy="384175"/>
            </a:xfrm>
            <a:solidFill>
              <a:schemeClr val="accent4"/>
            </a:solidFill>
          </p:grpSpPr>
          <p:sp>
            <p:nvSpPr>
              <p:cNvPr id="67"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8"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9"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0"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71" name="Group 70"/>
          <p:cNvGrpSpPr/>
          <p:nvPr/>
        </p:nvGrpSpPr>
        <p:grpSpPr>
          <a:xfrm>
            <a:off x="8090864" y="2873284"/>
            <a:ext cx="455841" cy="416277"/>
            <a:chOff x="7225183" y="4826255"/>
            <a:chExt cx="420688" cy="384175"/>
          </a:xfrm>
        </p:grpSpPr>
        <p:sp>
          <p:nvSpPr>
            <p:cNvPr id="72" name="Rectangle 71"/>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3" name="Group 72"/>
            <p:cNvGrpSpPr/>
            <p:nvPr/>
          </p:nvGrpSpPr>
          <p:grpSpPr>
            <a:xfrm>
              <a:off x="7225183" y="4826255"/>
              <a:ext cx="420688" cy="384175"/>
              <a:chOff x="7225183" y="4826255"/>
              <a:chExt cx="420688" cy="384175"/>
            </a:xfrm>
            <a:solidFill>
              <a:schemeClr val="accent4"/>
            </a:solidFill>
          </p:grpSpPr>
          <p:sp>
            <p:nvSpPr>
              <p:cNvPr id="74"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5"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6"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78" name="Freeform 5"/>
          <p:cNvSpPr>
            <a:spLocks noChangeAspect="1" noEditPoints="1"/>
          </p:cNvSpPr>
          <p:nvPr/>
        </p:nvSpPr>
        <p:spPr bwMode="auto">
          <a:xfrm>
            <a:off x="9038572" y="332868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79" name="Group 78"/>
          <p:cNvGrpSpPr/>
          <p:nvPr/>
        </p:nvGrpSpPr>
        <p:grpSpPr>
          <a:xfrm>
            <a:off x="8955939" y="2873284"/>
            <a:ext cx="455841" cy="416277"/>
            <a:chOff x="7225183" y="4826255"/>
            <a:chExt cx="420688" cy="384175"/>
          </a:xfrm>
        </p:grpSpPr>
        <p:sp>
          <p:nvSpPr>
            <p:cNvPr id="80" name="Rectangle 79"/>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1" name="Group 80"/>
            <p:cNvGrpSpPr/>
            <p:nvPr/>
          </p:nvGrpSpPr>
          <p:grpSpPr>
            <a:xfrm>
              <a:off x="7225183" y="4826255"/>
              <a:ext cx="420688" cy="384175"/>
              <a:chOff x="7225183" y="4826255"/>
              <a:chExt cx="420688" cy="384175"/>
            </a:xfrm>
            <a:solidFill>
              <a:schemeClr val="accent4"/>
            </a:solidFill>
          </p:grpSpPr>
          <p:sp>
            <p:nvSpPr>
              <p:cNvPr id="82"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3"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4"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5"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86" name="Group 85"/>
          <p:cNvGrpSpPr/>
          <p:nvPr/>
        </p:nvGrpSpPr>
        <p:grpSpPr>
          <a:xfrm>
            <a:off x="9446555" y="2873284"/>
            <a:ext cx="455841" cy="416277"/>
            <a:chOff x="7225183" y="4826255"/>
            <a:chExt cx="420688" cy="384175"/>
          </a:xfrm>
        </p:grpSpPr>
        <p:sp>
          <p:nvSpPr>
            <p:cNvPr id="87" name="Rectangle 86"/>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8" name="Group 87"/>
            <p:cNvGrpSpPr/>
            <p:nvPr/>
          </p:nvGrpSpPr>
          <p:grpSpPr>
            <a:xfrm>
              <a:off x="7225183" y="4826255"/>
              <a:ext cx="420688" cy="384175"/>
              <a:chOff x="7225183" y="4826255"/>
              <a:chExt cx="420688" cy="384175"/>
            </a:xfrm>
            <a:solidFill>
              <a:schemeClr val="accent4"/>
            </a:solidFill>
          </p:grpSpPr>
          <p:sp>
            <p:nvSpPr>
              <p:cNvPr id="89"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0"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1"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2"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93" name="Freeform 5"/>
          <p:cNvSpPr>
            <a:spLocks noChangeAspect="1" noEditPoints="1"/>
          </p:cNvSpPr>
          <p:nvPr/>
        </p:nvSpPr>
        <p:spPr bwMode="auto">
          <a:xfrm>
            <a:off x="10399402" y="3328685"/>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95" name="Group 94"/>
          <p:cNvGrpSpPr/>
          <p:nvPr/>
        </p:nvGrpSpPr>
        <p:grpSpPr>
          <a:xfrm rot="2324968">
            <a:off x="7864192" y="3308914"/>
            <a:ext cx="422334" cy="468305"/>
            <a:chOff x="10504712" y="399941"/>
            <a:chExt cx="1070224" cy="1171024"/>
          </a:xfrm>
          <a:solidFill>
            <a:srgbClr val="FFC000"/>
          </a:solidFill>
          <a:effectLst/>
        </p:grpSpPr>
        <p:sp>
          <p:nvSpPr>
            <p:cNvPr id="96" name="Circular Arrow 95"/>
            <p:cNvSpPr/>
            <p:nvPr/>
          </p:nvSpPr>
          <p:spPr bwMode="auto">
            <a:xfrm>
              <a:off x="10504712" y="470678"/>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latin typeface="Segoe UI Light" panose="020B0502040204020203" pitchFamily="34" charset="0"/>
              </a:endParaRPr>
            </a:p>
          </p:txBody>
        </p:sp>
        <p:sp>
          <p:nvSpPr>
            <p:cNvPr id="97" name="Circular Arrow 96"/>
            <p:cNvSpPr/>
            <p:nvPr/>
          </p:nvSpPr>
          <p:spPr bwMode="auto">
            <a:xfrm rot="10800000">
              <a:off x="10504714" y="399941"/>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latin typeface="Segoe UI Light" panose="020B0502040204020203" pitchFamily="34" charset="0"/>
              </a:endParaRPr>
            </a:p>
          </p:txBody>
        </p:sp>
      </p:grpSp>
      <p:grpSp>
        <p:nvGrpSpPr>
          <p:cNvPr id="98" name="Group 97"/>
          <p:cNvGrpSpPr/>
          <p:nvPr/>
        </p:nvGrpSpPr>
        <p:grpSpPr>
          <a:xfrm rot="2324968">
            <a:off x="9219883" y="3308914"/>
            <a:ext cx="422334" cy="468305"/>
            <a:chOff x="10504712" y="399941"/>
            <a:chExt cx="1070224" cy="1171024"/>
          </a:xfrm>
          <a:solidFill>
            <a:srgbClr val="FFC000"/>
          </a:solidFill>
          <a:effectLst/>
        </p:grpSpPr>
        <p:sp>
          <p:nvSpPr>
            <p:cNvPr id="99" name="Circular Arrow 98"/>
            <p:cNvSpPr/>
            <p:nvPr/>
          </p:nvSpPr>
          <p:spPr bwMode="auto">
            <a:xfrm>
              <a:off x="10504712" y="470678"/>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latin typeface="Segoe UI Light" panose="020B0502040204020203" pitchFamily="34" charset="0"/>
              </a:endParaRPr>
            </a:p>
          </p:txBody>
        </p:sp>
        <p:sp>
          <p:nvSpPr>
            <p:cNvPr id="100" name="Circular Arrow 99"/>
            <p:cNvSpPr/>
            <p:nvPr/>
          </p:nvSpPr>
          <p:spPr bwMode="auto">
            <a:xfrm rot="10800000">
              <a:off x="10504714" y="399941"/>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latin typeface="Segoe UI Light" panose="020B0502040204020203" pitchFamily="34" charset="0"/>
              </a:endParaRPr>
            </a:p>
          </p:txBody>
        </p:sp>
      </p:grpSp>
      <p:grpSp>
        <p:nvGrpSpPr>
          <p:cNvPr id="102" name="Group 101"/>
          <p:cNvGrpSpPr/>
          <p:nvPr/>
        </p:nvGrpSpPr>
        <p:grpSpPr>
          <a:xfrm rot="2324968">
            <a:off x="10580713" y="3308913"/>
            <a:ext cx="422334" cy="468305"/>
            <a:chOff x="10504712" y="399941"/>
            <a:chExt cx="1070224" cy="1171024"/>
          </a:xfrm>
          <a:solidFill>
            <a:srgbClr val="FFC000"/>
          </a:solidFill>
          <a:effectLst/>
        </p:grpSpPr>
        <p:sp>
          <p:nvSpPr>
            <p:cNvPr id="103" name="Circular Arrow 102"/>
            <p:cNvSpPr/>
            <p:nvPr/>
          </p:nvSpPr>
          <p:spPr bwMode="auto">
            <a:xfrm>
              <a:off x="10504712" y="470678"/>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latin typeface="Segoe UI Light" panose="020B0502040204020203" pitchFamily="34" charset="0"/>
              </a:endParaRPr>
            </a:p>
          </p:txBody>
        </p:sp>
        <p:sp>
          <p:nvSpPr>
            <p:cNvPr id="104" name="Circular Arrow 103"/>
            <p:cNvSpPr/>
            <p:nvPr/>
          </p:nvSpPr>
          <p:spPr bwMode="auto">
            <a:xfrm rot="10800000">
              <a:off x="10504714" y="399941"/>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latin typeface="Segoe UI Light" panose="020B0502040204020203" pitchFamily="34" charset="0"/>
              </a:endParaRPr>
            </a:p>
          </p:txBody>
        </p:sp>
      </p:grpSp>
      <p:grpSp>
        <p:nvGrpSpPr>
          <p:cNvPr id="105" name="Group 104"/>
          <p:cNvGrpSpPr/>
          <p:nvPr/>
        </p:nvGrpSpPr>
        <p:grpSpPr>
          <a:xfrm>
            <a:off x="10326064" y="2867623"/>
            <a:ext cx="455841" cy="416277"/>
            <a:chOff x="7225183" y="4826255"/>
            <a:chExt cx="420688" cy="384175"/>
          </a:xfrm>
        </p:grpSpPr>
        <p:sp>
          <p:nvSpPr>
            <p:cNvPr id="106" name="Rectangle 10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7" name="Group 106"/>
            <p:cNvGrpSpPr/>
            <p:nvPr/>
          </p:nvGrpSpPr>
          <p:grpSpPr>
            <a:xfrm>
              <a:off x="7225183" y="4826255"/>
              <a:ext cx="420688" cy="384175"/>
              <a:chOff x="7225183" y="4826255"/>
              <a:chExt cx="420688" cy="384175"/>
            </a:xfrm>
            <a:solidFill>
              <a:schemeClr val="accent4"/>
            </a:solidFill>
          </p:grpSpPr>
          <p:sp>
            <p:nvSpPr>
              <p:cNvPr id="10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12" name="Group 111"/>
          <p:cNvGrpSpPr/>
          <p:nvPr/>
        </p:nvGrpSpPr>
        <p:grpSpPr>
          <a:xfrm>
            <a:off x="10816680" y="2867623"/>
            <a:ext cx="455841" cy="416277"/>
            <a:chOff x="7225183" y="4826255"/>
            <a:chExt cx="420688" cy="384175"/>
          </a:xfrm>
        </p:grpSpPr>
        <p:sp>
          <p:nvSpPr>
            <p:cNvPr id="113" name="Rectangle 11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4" name="Group 113"/>
            <p:cNvGrpSpPr/>
            <p:nvPr/>
          </p:nvGrpSpPr>
          <p:grpSpPr>
            <a:xfrm>
              <a:off x="7225183" y="4826255"/>
              <a:ext cx="420688" cy="384175"/>
              <a:chOff x="7225183" y="4826255"/>
              <a:chExt cx="420688" cy="384175"/>
            </a:xfrm>
            <a:solidFill>
              <a:schemeClr val="accent4"/>
            </a:solidFill>
          </p:grpSpPr>
          <p:sp>
            <p:nvSpPr>
              <p:cNvPr id="11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Tree>
    <p:extLst>
      <p:ext uri="{BB962C8B-B14F-4D97-AF65-F5344CB8AC3E}">
        <p14:creationId xmlns:p14="http://schemas.microsoft.com/office/powerpoint/2010/main" val="1986357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
                                            <p:txEl>
                                              <p:pRg st="3" end="3"/>
                                            </p:txEl>
                                          </p:spTgt>
                                        </p:tgtEl>
                                        <p:attrNameLst>
                                          <p:attrName>style.visibility</p:attrName>
                                        </p:attrNameLst>
                                      </p:cBhvr>
                                      <p:to>
                                        <p:strVal val="visible"/>
                                      </p:to>
                                    </p:set>
                                    <p:animEffect transition="in" filter="fade">
                                      <p:cBhvr>
                                        <p:cTn id="7" dur="500"/>
                                        <p:tgtEl>
                                          <p:spTgt spid="64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
                                            <p:txEl>
                                              <p:pRg st="4" end="4"/>
                                            </p:txEl>
                                          </p:spTgt>
                                        </p:tgtEl>
                                        <p:attrNameLst>
                                          <p:attrName>style.visibility</p:attrName>
                                        </p:attrNameLst>
                                      </p:cBhvr>
                                      <p:to>
                                        <p:strVal val="visible"/>
                                      </p:to>
                                    </p:set>
                                    <p:animEffect transition="in" filter="fade">
                                      <p:cBhvr>
                                        <p:cTn id="10" dur="500"/>
                                        <p:tgtEl>
                                          <p:spTgt spid="645">
                                            <p:txEl>
                                              <p:pRg st="4" end="4"/>
                                            </p:txEl>
                                          </p:spTgt>
                                        </p:tgtEl>
                                      </p:cBhvr>
                                    </p:animEffect>
                                  </p:childTnLst>
                                </p:cTn>
                              </p:par>
                            </p:childTnLst>
                          </p:cTn>
                        </p:par>
                        <p:par>
                          <p:cTn id="11" fill="hold">
                            <p:stCondLst>
                              <p:cond delay="500"/>
                            </p:stCondLst>
                            <p:childTnLst>
                              <p:par>
                                <p:cTn id="12" presetID="51" presetClass="path" presetSubtype="0" decel="100000" fill="hold" nodeType="afterEffect">
                                  <p:stCondLst>
                                    <p:cond delay="0"/>
                                  </p:stCondLst>
                                  <p:childTnLst>
                                    <p:animMotion origin="layout" path="M 1.37095E-6 2.2197E-6 C -0.03791 -0.04721 -0.07085 -0.08103 -0.09395 -0.08443 C -0.11042 -0.08897 -0.17194 -0.09465 -0.19837 -0.06378 " pathEditMode="relative" rAng="0" ptsTypes="AAA">
                                      <p:cBhvr>
                                        <p:cTn id="13" dur="1500" fill="hold"/>
                                        <p:tgtEl>
                                          <p:spTgt spid="105"/>
                                        </p:tgtEl>
                                        <p:attrNameLst>
                                          <p:attrName>ppt_x</p:attrName>
                                          <p:attrName>ppt_y</p:attrName>
                                        </p:attrNameLst>
                                      </p:cBhvr>
                                      <p:rCtr x="-9918" y="-4403"/>
                                    </p:animMotion>
                                  </p:childTnLst>
                                </p:cTn>
                              </p:par>
                            </p:childTnLst>
                          </p:cTn>
                        </p:par>
                        <p:par>
                          <p:cTn id="14" fill="hold">
                            <p:stCondLst>
                              <p:cond delay="2000"/>
                            </p:stCondLst>
                            <p:childTnLst>
                              <p:par>
                                <p:cTn id="15" presetID="51" presetClass="path" presetSubtype="0" decel="100000" fill="hold" nodeType="afterEffect">
                                  <p:stCondLst>
                                    <p:cond delay="0"/>
                                  </p:stCondLst>
                                  <p:childTnLst>
                                    <p:animMotion origin="layout" path="M -2.08067E-6 2.2197E-6 C -0.0134 -0.06151 -0.04378 -0.07535 -0.05667 -0.08057 C -0.06472 -0.0833 -0.10212 -0.09442 -0.12841 -0.06355 " pathEditMode="relative" rAng="0" ptsTypes="AAA">
                                      <p:cBhvr>
                                        <p:cTn id="16" dur="1500" fill="hold"/>
                                        <p:tgtEl>
                                          <p:spTgt spid="112"/>
                                        </p:tgtEl>
                                        <p:attrNameLst>
                                          <p:attrName>ppt_x</p:attrName>
                                          <p:attrName>ppt_y</p:attrName>
                                        </p:attrNameLst>
                                      </p:cBhvr>
                                      <p:rCtr x="-6421" y="-42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5">
                                            <p:txEl>
                                              <p:pRg st="5" end="5"/>
                                            </p:txEl>
                                          </p:spTgt>
                                        </p:tgtEl>
                                        <p:attrNameLst>
                                          <p:attrName>style.visibility</p:attrName>
                                        </p:attrNameLst>
                                      </p:cBhvr>
                                      <p:to>
                                        <p:strVal val="visible"/>
                                      </p:to>
                                    </p:set>
                                    <p:animEffect transition="in" filter="fade">
                                      <p:cBhvr>
                                        <p:cTn id="21" dur="500"/>
                                        <p:tgtEl>
                                          <p:spTgt spid="64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5">
                                            <p:txEl>
                                              <p:pRg st="6" end="6"/>
                                            </p:txEl>
                                          </p:spTgt>
                                        </p:tgtEl>
                                        <p:attrNameLst>
                                          <p:attrName>style.visibility</p:attrName>
                                        </p:attrNameLst>
                                      </p:cBhvr>
                                      <p:to>
                                        <p:strVal val="visible"/>
                                      </p:to>
                                    </p:set>
                                    <p:animEffect transition="in" filter="fade">
                                      <p:cBhvr>
                                        <p:cTn id="26" dur="500"/>
                                        <p:tgtEl>
                                          <p:spTgt spid="645">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250"/>
                                        <p:tgtEl>
                                          <p:spTgt spid="102"/>
                                        </p:tgtEl>
                                      </p:cBhvr>
                                    </p:animEffect>
                                  </p:childTnLst>
                                </p:cTn>
                              </p:par>
                              <p:par>
                                <p:cTn id="31" presetID="8" presetClass="emph" presetSubtype="0" fill="hold" nodeType="withEffect">
                                  <p:stCondLst>
                                    <p:cond delay="0"/>
                                  </p:stCondLst>
                                  <p:childTnLst>
                                    <p:animRot by="21600000">
                                      <p:cBhvr>
                                        <p:cTn id="32" dur="2000" fill="hold"/>
                                        <p:tgtEl>
                                          <p:spTgt spid="102"/>
                                        </p:tgtEl>
                                        <p:attrNameLst>
                                          <p:attrName>r</p:attrName>
                                        </p:attrNameLst>
                                      </p:cBhvr>
                                    </p:animRot>
                                  </p:childTnLst>
                                </p:cTn>
                              </p:par>
                            </p:childTnLst>
                          </p:cTn>
                        </p:par>
                        <p:par>
                          <p:cTn id="33" fill="hold">
                            <p:stCondLst>
                              <p:cond delay="2500"/>
                            </p:stCondLst>
                            <p:childTnLst>
                              <p:par>
                                <p:cTn id="34" presetID="10" presetClass="exit" presetSubtype="0" fill="hold" nodeType="afterEffect">
                                  <p:stCondLst>
                                    <p:cond delay="0"/>
                                  </p:stCondLst>
                                  <p:childTnLst>
                                    <p:animEffect transition="out" filter="fade">
                                      <p:cBhvr>
                                        <p:cTn id="35" dur="250"/>
                                        <p:tgtEl>
                                          <p:spTgt spid="102"/>
                                        </p:tgtEl>
                                      </p:cBhvr>
                                    </p:animEffect>
                                    <p:set>
                                      <p:cBhvr>
                                        <p:cTn id="36" dur="1" fill="hold">
                                          <p:stCondLst>
                                            <p:cond delay="249"/>
                                          </p:stCondLst>
                                        </p:cTn>
                                        <p:tgtEl>
                                          <p:spTgt spid="102"/>
                                        </p:tgtEl>
                                        <p:attrNameLst>
                                          <p:attrName>style.visibility</p:attrName>
                                        </p:attrNameLst>
                                      </p:cBhvr>
                                      <p:to>
                                        <p:strVal val="hidden"/>
                                      </p:to>
                                    </p:set>
                                  </p:childTnLst>
                                </p:cTn>
                              </p:par>
                            </p:childTnLst>
                          </p:cTn>
                        </p:par>
                        <p:par>
                          <p:cTn id="37" fill="hold">
                            <p:stCondLst>
                              <p:cond delay="2750"/>
                            </p:stCondLst>
                            <p:childTnLst>
                              <p:par>
                                <p:cTn id="38" presetID="19" presetClass="emph" presetSubtype="0" fill="hold" grpId="0" nodeType="afterEffect">
                                  <p:stCondLst>
                                    <p:cond delay="0"/>
                                  </p:stCondLst>
                                  <p:childTnLst>
                                    <p:animClr clrSpc="rgb" dir="cw">
                                      <p:cBhvr override="childStyle">
                                        <p:cTn id="39" dur="500" fill="hold"/>
                                        <p:tgtEl>
                                          <p:spTgt spid="93"/>
                                        </p:tgtEl>
                                        <p:attrNameLst>
                                          <p:attrName>style.color</p:attrName>
                                        </p:attrNameLst>
                                      </p:cBhvr>
                                      <p:to>
                                        <a:srgbClr val="008272"/>
                                      </p:to>
                                    </p:animClr>
                                    <p:animClr clrSpc="rgb" dir="cw">
                                      <p:cBhvr>
                                        <p:cTn id="40" dur="500" fill="hold"/>
                                        <p:tgtEl>
                                          <p:spTgt spid="93"/>
                                        </p:tgtEl>
                                        <p:attrNameLst>
                                          <p:attrName>fillcolor</p:attrName>
                                        </p:attrNameLst>
                                      </p:cBhvr>
                                      <p:to>
                                        <a:srgbClr val="008272"/>
                                      </p:to>
                                    </p:animClr>
                                    <p:set>
                                      <p:cBhvr>
                                        <p:cTn id="41" dur="500" fill="hold"/>
                                        <p:tgtEl>
                                          <p:spTgt spid="93"/>
                                        </p:tgtEl>
                                        <p:attrNameLst>
                                          <p:attrName>fill.type</p:attrName>
                                        </p:attrNameLst>
                                      </p:cBhvr>
                                      <p:to>
                                        <p:strVal val="solid"/>
                                      </p:to>
                                    </p:set>
                                    <p:set>
                                      <p:cBhvr>
                                        <p:cTn id="42" dur="500" fill="hold"/>
                                        <p:tgtEl>
                                          <p:spTgt spid="93"/>
                                        </p:tgtEl>
                                        <p:attrNameLst>
                                          <p:attrName>fill.on</p:attrName>
                                        </p:attrNameLst>
                                      </p:cBhvr>
                                      <p:to>
                                        <p:strVal val="true"/>
                                      </p:to>
                                    </p:set>
                                  </p:childTnLst>
                                </p:cTn>
                              </p:par>
                              <p:par>
                                <p:cTn id="43" presetID="10" presetClass="exit" presetSubtype="0" fill="hold" grpId="0" nodeType="withEffect">
                                  <p:stCondLst>
                                    <p:cond delay="0"/>
                                  </p:stCondLst>
                                  <p:childTnLst>
                                    <p:animEffect transition="out" filter="fade">
                                      <p:cBhvr>
                                        <p:cTn id="44" dur="250"/>
                                        <p:tgtEl>
                                          <p:spTgt spid="16"/>
                                        </p:tgtEl>
                                      </p:cBhvr>
                                    </p:animEffect>
                                    <p:set>
                                      <p:cBhvr>
                                        <p:cTn id="45" dur="1" fill="hold">
                                          <p:stCondLst>
                                            <p:cond delay="249"/>
                                          </p:stCondLst>
                                        </p:cTn>
                                        <p:tgtEl>
                                          <p:spTgt spid="16"/>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250"/>
                                        <p:tgtEl>
                                          <p:spTgt spid="24"/>
                                        </p:tgtEl>
                                      </p:cBhvr>
                                    </p:animEffect>
                                  </p:childTnLst>
                                </p:cTn>
                              </p:par>
                              <p:par>
                                <p:cTn id="49" presetID="10" presetClass="exit" presetSubtype="0" fill="hold" grpId="0" nodeType="withEffect">
                                  <p:stCondLst>
                                    <p:cond delay="0"/>
                                  </p:stCondLst>
                                  <p:childTnLst>
                                    <p:animEffect transition="out" filter="fade">
                                      <p:cBhvr>
                                        <p:cTn id="50" dur="250"/>
                                        <p:tgtEl>
                                          <p:spTgt spid="17"/>
                                        </p:tgtEl>
                                      </p:cBhvr>
                                    </p:animEffect>
                                    <p:set>
                                      <p:cBhvr>
                                        <p:cTn id="51" dur="1" fill="hold">
                                          <p:stCondLst>
                                            <p:cond delay="249"/>
                                          </p:stCondLst>
                                        </p:cTn>
                                        <p:tgtEl>
                                          <p:spTgt spid="1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3250"/>
                            </p:stCondLst>
                            <p:childTnLst>
                              <p:par>
                                <p:cTn id="56" presetID="42" presetClass="path" presetSubtype="0" accel="50000" decel="50000" fill="hold" nodeType="afterEffect">
                                  <p:stCondLst>
                                    <p:cond delay="0"/>
                                  </p:stCondLst>
                                  <p:childTnLst>
                                    <p:animMotion origin="layout" path="M -1.2433E-6 4.36677E-6 L 0.11016 -0.00091 " pathEditMode="relative" rAng="0" ptsTypes="AA">
                                      <p:cBhvr>
                                        <p:cTn id="57" dur="1500" fill="hold"/>
                                        <p:tgtEl>
                                          <p:spTgt spid="86"/>
                                        </p:tgtEl>
                                        <p:attrNameLst>
                                          <p:attrName>ppt_x</p:attrName>
                                          <p:attrName>ppt_y</p:attrName>
                                        </p:attrNameLst>
                                      </p:cBhvr>
                                      <p:rCtr x="5502" y="-45"/>
                                    </p:animMotion>
                                  </p:childTnLst>
                                </p:cTn>
                              </p:par>
                            </p:childTnLst>
                          </p:cTn>
                        </p:par>
                        <p:par>
                          <p:cTn id="58" fill="hold">
                            <p:stCondLst>
                              <p:cond delay="4750"/>
                            </p:stCondLst>
                            <p:childTnLst>
                              <p:par>
                                <p:cTn id="59" presetID="42" presetClass="path" presetSubtype="0" accel="50000" decel="50000" fill="hold" nodeType="afterEffect">
                                  <p:stCondLst>
                                    <p:cond delay="0"/>
                                  </p:stCondLst>
                                  <p:childTnLst>
                                    <p:animMotion origin="layout" path="M 2.20832E-6 4.36677E-6 L 0.11016 -0.00091 " pathEditMode="relative" rAng="0" ptsTypes="AA">
                                      <p:cBhvr>
                                        <p:cTn id="60" dur="1500" fill="hold"/>
                                        <p:tgtEl>
                                          <p:spTgt spid="79"/>
                                        </p:tgtEl>
                                        <p:attrNameLst>
                                          <p:attrName>ppt_x</p:attrName>
                                          <p:attrName>ppt_y</p:attrName>
                                        </p:attrNameLst>
                                      </p:cBhvr>
                                      <p:rCtr x="5502" y="-45"/>
                                    </p:animMotion>
                                  </p:childTnLst>
                                </p:cTn>
                              </p:par>
                              <p:par>
                                <p:cTn id="61" presetID="42" presetClass="path" presetSubtype="0" accel="50000" decel="50000" fill="hold" nodeType="withEffect">
                                  <p:stCondLst>
                                    <p:cond delay="0"/>
                                  </p:stCondLst>
                                  <p:childTnLst>
                                    <p:animMotion origin="layout" path="M -0.12841 -0.06355 L -0.01876 -0.06378 " pathEditMode="relative" rAng="0" ptsTypes="AA">
                                      <p:cBhvr>
                                        <p:cTn id="62" dur="1500" fill="hold"/>
                                        <p:tgtEl>
                                          <p:spTgt spid="112"/>
                                        </p:tgtEl>
                                        <p:attrNameLst>
                                          <p:attrName>ppt_x</p:attrName>
                                          <p:attrName>ppt_y</p:attrName>
                                        </p:attrNameLst>
                                      </p:cBhvr>
                                      <p:rCtr x="5476" y="-23"/>
                                    </p:animMotion>
                                  </p:childTnLst>
                                </p:cTn>
                              </p:par>
                            </p:childTnLst>
                          </p:cTn>
                        </p:par>
                        <p:par>
                          <p:cTn id="63" fill="hold">
                            <p:stCondLst>
                              <p:cond delay="6250"/>
                            </p:stCondLst>
                            <p:childTnLst>
                              <p:par>
                                <p:cTn id="64" presetID="10" presetClass="entr" presetSubtype="0" fill="hold" nodeType="after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fade">
                                      <p:cBhvr>
                                        <p:cTn id="66" dur="250"/>
                                        <p:tgtEl>
                                          <p:spTgt spid="98"/>
                                        </p:tgtEl>
                                      </p:cBhvr>
                                    </p:animEffect>
                                  </p:childTnLst>
                                </p:cTn>
                              </p:par>
                              <p:par>
                                <p:cTn id="67" presetID="8" presetClass="emph" presetSubtype="0" fill="hold" nodeType="withEffect">
                                  <p:stCondLst>
                                    <p:cond delay="0"/>
                                  </p:stCondLst>
                                  <p:childTnLst>
                                    <p:animRot by="21600000">
                                      <p:cBhvr>
                                        <p:cTn id="68" dur="2000" fill="hold"/>
                                        <p:tgtEl>
                                          <p:spTgt spid="98"/>
                                        </p:tgtEl>
                                        <p:attrNameLst>
                                          <p:attrName>r</p:attrName>
                                        </p:attrNameLst>
                                      </p:cBhvr>
                                    </p:animRot>
                                  </p:childTnLst>
                                </p:cTn>
                              </p:par>
                            </p:childTnLst>
                          </p:cTn>
                        </p:par>
                        <p:par>
                          <p:cTn id="69" fill="hold">
                            <p:stCondLst>
                              <p:cond delay="8250"/>
                            </p:stCondLst>
                            <p:childTnLst>
                              <p:par>
                                <p:cTn id="70" presetID="10" presetClass="exit" presetSubtype="0" fill="hold" nodeType="afterEffect">
                                  <p:stCondLst>
                                    <p:cond delay="0"/>
                                  </p:stCondLst>
                                  <p:childTnLst>
                                    <p:animEffect transition="out" filter="fade">
                                      <p:cBhvr>
                                        <p:cTn id="71" dur="250"/>
                                        <p:tgtEl>
                                          <p:spTgt spid="98"/>
                                        </p:tgtEl>
                                      </p:cBhvr>
                                    </p:animEffect>
                                    <p:set>
                                      <p:cBhvr>
                                        <p:cTn id="72" dur="1" fill="hold">
                                          <p:stCondLst>
                                            <p:cond delay="249"/>
                                          </p:stCondLst>
                                        </p:cTn>
                                        <p:tgtEl>
                                          <p:spTgt spid="98"/>
                                        </p:tgtEl>
                                        <p:attrNameLst>
                                          <p:attrName>style.visibility</p:attrName>
                                        </p:attrNameLst>
                                      </p:cBhvr>
                                      <p:to>
                                        <p:strVal val="hidden"/>
                                      </p:to>
                                    </p:set>
                                  </p:childTnLst>
                                </p:cTn>
                              </p:par>
                            </p:childTnLst>
                          </p:cTn>
                        </p:par>
                        <p:par>
                          <p:cTn id="73" fill="hold">
                            <p:stCondLst>
                              <p:cond delay="8500"/>
                            </p:stCondLst>
                            <p:childTnLst>
                              <p:par>
                                <p:cTn id="74" presetID="19" presetClass="emph" presetSubtype="0" fill="hold" grpId="0" nodeType="afterEffect">
                                  <p:stCondLst>
                                    <p:cond delay="0"/>
                                  </p:stCondLst>
                                  <p:childTnLst>
                                    <p:animClr clrSpc="rgb" dir="cw">
                                      <p:cBhvr override="childStyle">
                                        <p:cTn id="75" dur="500" fill="hold"/>
                                        <p:tgtEl>
                                          <p:spTgt spid="78"/>
                                        </p:tgtEl>
                                        <p:attrNameLst>
                                          <p:attrName>style.color</p:attrName>
                                        </p:attrNameLst>
                                      </p:cBhvr>
                                      <p:to>
                                        <a:srgbClr val="008272"/>
                                      </p:to>
                                    </p:animClr>
                                    <p:animClr clrSpc="rgb" dir="cw">
                                      <p:cBhvr>
                                        <p:cTn id="76" dur="500" fill="hold"/>
                                        <p:tgtEl>
                                          <p:spTgt spid="78"/>
                                        </p:tgtEl>
                                        <p:attrNameLst>
                                          <p:attrName>fillcolor</p:attrName>
                                        </p:attrNameLst>
                                      </p:cBhvr>
                                      <p:to>
                                        <a:srgbClr val="008272"/>
                                      </p:to>
                                    </p:animClr>
                                    <p:set>
                                      <p:cBhvr>
                                        <p:cTn id="77" dur="500" fill="hold"/>
                                        <p:tgtEl>
                                          <p:spTgt spid="78"/>
                                        </p:tgtEl>
                                        <p:attrNameLst>
                                          <p:attrName>fill.type</p:attrName>
                                        </p:attrNameLst>
                                      </p:cBhvr>
                                      <p:to>
                                        <p:strVal val="solid"/>
                                      </p:to>
                                    </p:set>
                                    <p:set>
                                      <p:cBhvr>
                                        <p:cTn id="78" dur="500" fill="hold"/>
                                        <p:tgtEl>
                                          <p:spTgt spid="78"/>
                                        </p:tgtEl>
                                        <p:attrNameLst>
                                          <p:attrName>fill.on</p:attrName>
                                        </p:attrNameLst>
                                      </p:cBhvr>
                                      <p:to>
                                        <p:strVal val="true"/>
                                      </p:to>
                                    </p:set>
                                  </p:childTnLst>
                                </p:cTn>
                              </p:par>
                              <p:par>
                                <p:cTn id="79" presetID="10" presetClass="exit" presetSubtype="0" fill="hold" grpId="1" nodeType="withEffect">
                                  <p:stCondLst>
                                    <p:cond delay="0"/>
                                  </p:stCondLst>
                                  <p:childTnLst>
                                    <p:animEffect transition="out" filter="fade">
                                      <p:cBhvr>
                                        <p:cTn id="80" dur="250"/>
                                        <p:tgtEl>
                                          <p:spTgt spid="24"/>
                                        </p:tgtEl>
                                      </p:cBhvr>
                                    </p:animEffect>
                                    <p:set>
                                      <p:cBhvr>
                                        <p:cTn id="81" dur="1" fill="hold">
                                          <p:stCondLst>
                                            <p:cond delay="249"/>
                                          </p:stCondLst>
                                        </p:cTn>
                                        <p:tgtEl>
                                          <p:spTgt spid="24"/>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250"/>
                                        <p:tgtEl>
                                          <p:spTgt spid="26"/>
                                        </p:tgtEl>
                                      </p:cBhvr>
                                    </p:animEffect>
                                  </p:childTnLst>
                                </p:cTn>
                              </p:par>
                              <p:par>
                                <p:cTn id="85" presetID="10" presetClass="exit" presetSubtype="0" fill="hold" grpId="1" nodeType="withEffect">
                                  <p:stCondLst>
                                    <p:cond delay="0"/>
                                  </p:stCondLst>
                                  <p:childTnLst>
                                    <p:animEffect transition="out" filter="fade">
                                      <p:cBhvr>
                                        <p:cTn id="86" dur="250"/>
                                        <p:tgtEl>
                                          <p:spTgt spid="25"/>
                                        </p:tgtEl>
                                      </p:cBhvr>
                                    </p:animEffect>
                                    <p:set>
                                      <p:cBhvr>
                                        <p:cTn id="87" dur="1" fill="hold">
                                          <p:stCondLst>
                                            <p:cond delay="249"/>
                                          </p:stCondLst>
                                        </p:cTn>
                                        <p:tgtEl>
                                          <p:spTgt spid="25"/>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250"/>
                                        <p:tgtEl>
                                          <p:spTgt spid="27"/>
                                        </p:tgtEl>
                                      </p:cBhvr>
                                    </p:animEffect>
                                  </p:childTnLst>
                                </p:cTn>
                              </p:par>
                            </p:childTnLst>
                          </p:cTn>
                        </p:par>
                        <p:par>
                          <p:cTn id="91" fill="hold">
                            <p:stCondLst>
                              <p:cond delay="9000"/>
                            </p:stCondLst>
                            <p:childTnLst>
                              <p:par>
                                <p:cTn id="92" presetID="42" presetClass="path" presetSubtype="0" accel="50000" decel="50000" fill="hold" nodeType="afterEffect">
                                  <p:stCondLst>
                                    <p:cond delay="0"/>
                                  </p:stCondLst>
                                  <p:childTnLst>
                                    <p:animMotion origin="layout" path="M 7.5568E-7 4.36677E-6 L 0.10901 4.36677E-6 " pathEditMode="relative" rAng="0" ptsTypes="AA">
                                      <p:cBhvr>
                                        <p:cTn id="93" dur="1500" fill="hold"/>
                                        <p:tgtEl>
                                          <p:spTgt spid="71"/>
                                        </p:tgtEl>
                                        <p:attrNameLst>
                                          <p:attrName>ppt_x</p:attrName>
                                          <p:attrName>ppt_y</p:attrName>
                                        </p:attrNameLst>
                                      </p:cBhvr>
                                      <p:rCtr x="5451" y="0"/>
                                    </p:animMotion>
                                  </p:childTnLst>
                                </p:cTn>
                              </p:par>
                            </p:childTnLst>
                          </p:cTn>
                        </p:par>
                        <p:par>
                          <p:cTn id="94" fill="hold">
                            <p:stCondLst>
                              <p:cond delay="10500"/>
                            </p:stCondLst>
                            <p:childTnLst>
                              <p:par>
                                <p:cTn id="95" presetID="42" presetClass="path" presetSubtype="0" decel="100000" fill="hold" nodeType="afterEffect">
                                  <p:stCondLst>
                                    <p:cond delay="0"/>
                                  </p:stCondLst>
                                  <p:childTnLst>
                                    <p:animMotion origin="layout" path="M 4.2073E-6 4.36677E-6 L 0.10901 4.36677E-6 " pathEditMode="relative" rAng="0" ptsTypes="AA">
                                      <p:cBhvr>
                                        <p:cTn id="96" dur="1500" fill="hold"/>
                                        <p:tgtEl>
                                          <p:spTgt spid="64"/>
                                        </p:tgtEl>
                                        <p:attrNameLst>
                                          <p:attrName>ppt_x</p:attrName>
                                          <p:attrName>ppt_y</p:attrName>
                                        </p:attrNameLst>
                                      </p:cBhvr>
                                      <p:rCtr x="5451" y="0"/>
                                    </p:animMotion>
                                  </p:childTnLst>
                                </p:cTn>
                              </p:par>
                              <p:par>
                                <p:cTn id="97" presetID="42" presetClass="path" presetSubtype="0" decel="100000" fill="hold" nodeType="withEffect">
                                  <p:stCondLst>
                                    <p:cond delay="0"/>
                                  </p:stCondLst>
                                  <p:childTnLst>
                                    <p:animMotion origin="layout" path="M -0.19837 -0.06378 L -0.08897 -0.06355 " pathEditMode="relative" rAng="0" ptsTypes="AA">
                                      <p:cBhvr>
                                        <p:cTn id="98" dur="1500" fill="hold"/>
                                        <p:tgtEl>
                                          <p:spTgt spid="105"/>
                                        </p:tgtEl>
                                        <p:attrNameLst>
                                          <p:attrName>ppt_x</p:attrName>
                                          <p:attrName>ppt_y</p:attrName>
                                        </p:attrNameLst>
                                      </p:cBhvr>
                                      <p:rCtr x="5463" y="0"/>
                                    </p:animMotion>
                                  </p:childTnLst>
                                </p:cTn>
                              </p:par>
                            </p:childTnLst>
                          </p:cTn>
                        </p:par>
                        <p:par>
                          <p:cTn id="99" fill="hold">
                            <p:stCondLst>
                              <p:cond delay="12000"/>
                            </p:stCondLst>
                            <p:childTnLst>
                              <p:par>
                                <p:cTn id="100" presetID="10" presetClass="entr" presetSubtype="0" fill="hold" nodeType="after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fade">
                                      <p:cBhvr>
                                        <p:cTn id="102" dur="250"/>
                                        <p:tgtEl>
                                          <p:spTgt spid="95"/>
                                        </p:tgtEl>
                                      </p:cBhvr>
                                    </p:animEffect>
                                  </p:childTnLst>
                                </p:cTn>
                              </p:par>
                              <p:par>
                                <p:cTn id="103" presetID="8" presetClass="emph" presetSubtype="0" fill="hold" nodeType="withEffect">
                                  <p:stCondLst>
                                    <p:cond delay="0"/>
                                  </p:stCondLst>
                                  <p:childTnLst>
                                    <p:animRot by="21600000">
                                      <p:cBhvr>
                                        <p:cTn id="104" dur="2000" fill="hold"/>
                                        <p:tgtEl>
                                          <p:spTgt spid="95"/>
                                        </p:tgtEl>
                                        <p:attrNameLst>
                                          <p:attrName>r</p:attrName>
                                        </p:attrNameLst>
                                      </p:cBhvr>
                                    </p:animRot>
                                  </p:childTnLst>
                                </p:cTn>
                              </p:par>
                            </p:childTnLst>
                          </p:cTn>
                        </p:par>
                        <p:par>
                          <p:cTn id="105" fill="hold">
                            <p:stCondLst>
                              <p:cond delay="14000"/>
                            </p:stCondLst>
                            <p:childTnLst>
                              <p:par>
                                <p:cTn id="106" presetID="10" presetClass="exit" presetSubtype="0" fill="hold" grpId="1" nodeType="afterEffect">
                                  <p:stCondLst>
                                    <p:cond delay="0"/>
                                  </p:stCondLst>
                                  <p:childTnLst>
                                    <p:animEffect transition="out" filter="fade">
                                      <p:cBhvr>
                                        <p:cTn id="107" dur="250"/>
                                        <p:tgtEl>
                                          <p:spTgt spid="26"/>
                                        </p:tgtEl>
                                      </p:cBhvr>
                                    </p:animEffect>
                                    <p:set>
                                      <p:cBhvr>
                                        <p:cTn id="108" dur="1" fill="hold">
                                          <p:stCondLst>
                                            <p:cond delay="249"/>
                                          </p:stCondLst>
                                        </p:cTn>
                                        <p:tgtEl>
                                          <p:spTgt spid="26"/>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250"/>
                                        <p:tgtEl>
                                          <p:spTgt spid="28"/>
                                        </p:tgtEl>
                                      </p:cBhvr>
                                    </p:animEffect>
                                  </p:childTnLst>
                                </p:cTn>
                              </p:par>
                              <p:par>
                                <p:cTn id="112" presetID="10" presetClass="exit" presetSubtype="0" fill="hold" grpId="1" nodeType="withEffect">
                                  <p:stCondLst>
                                    <p:cond delay="0"/>
                                  </p:stCondLst>
                                  <p:childTnLst>
                                    <p:animEffect transition="out" filter="fade">
                                      <p:cBhvr>
                                        <p:cTn id="113" dur="250"/>
                                        <p:tgtEl>
                                          <p:spTgt spid="27"/>
                                        </p:tgtEl>
                                      </p:cBhvr>
                                    </p:animEffect>
                                    <p:set>
                                      <p:cBhvr>
                                        <p:cTn id="114" dur="1" fill="hold">
                                          <p:stCondLst>
                                            <p:cond delay="249"/>
                                          </p:stCondLst>
                                        </p:cTn>
                                        <p:tgtEl>
                                          <p:spTgt spid="27"/>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250"/>
                                        <p:tgtEl>
                                          <p:spTgt spid="29"/>
                                        </p:tgtEl>
                                      </p:cBhvr>
                                    </p:animEffect>
                                  </p:childTnLst>
                                </p:cTn>
                              </p:par>
                            </p:childTnLst>
                          </p:cTn>
                        </p:par>
                        <p:par>
                          <p:cTn id="118" fill="hold">
                            <p:stCondLst>
                              <p:cond delay="14250"/>
                            </p:stCondLst>
                            <p:childTnLst>
                              <p:par>
                                <p:cTn id="119" presetID="19" presetClass="emph" presetSubtype="0" fill="hold" grpId="0" nodeType="afterEffect">
                                  <p:stCondLst>
                                    <p:cond delay="0"/>
                                  </p:stCondLst>
                                  <p:childTnLst>
                                    <p:animClr clrSpc="rgb" dir="cw">
                                      <p:cBhvr override="childStyle">
                                        <p:cTn id="120" dur="500" fill="hold"/>
                                        <p:tgtEl>
                                          <p:spTgt spid="63"/>
                                        </p:tgtEl>
                                        <p:attrNameLst>
                                          <p:attrName>style.color</p:attrName>
                                        </p:attrNameLst>
                                      </p:cBhvr>
                                      <p:to>
                                        <a:srgbClr val="008272"/>
                                      </p:to>
                                    </p:animClr>
                                    <p:animClr clrSpc="rgb" dir="cw">
                                      <p:cBhvr>
                                        <p:cTn id="121" dur="500" fill="hold"/>
                                        <p:tgtEl>
                                          <p:spTgt spid="63"/>
                                        </p:tgtEl>
                                        <p:attrNameLst>
                                          <p:attrName>fillcolor</p:attrName>
                                        </p:attrNameLst>
                                      </p:cBhvr>
                                      <p:to>
                                        <a:srgbClr val="008272"/>
                                      </p:to>
                                    </p:animClr>
                                    <p:set>
                                      <p:cBhvr>
                                        <p:cTn id="122" dur="500" fill="hold"/>
                                        <p:tgtEl>
                                          <p:spTgt spid="63"/>
                                        </p:tgtEl>
                                        <p:attrNameLst>
                                          <p:attrName>fill.type</p:attrName>
                                        </p:attrNameLst>
                                      </p:cBhvr>
                                      <p:to>
                                        <p:strVal val="solid"/>
                                      </p:to>
                                    </p:set>
                                    <p:set>
                                      <p:cBhvr>
                                        <p:cTn id="123" dur="500" fill="hold"/>
                                        <p:tgtEl>
                                          <p:spTgt spid="63"/>
                                        </p:tgtEl>
                                        <p:attrNameLst>
                                          <p:attrName>fill.on</p:attrName>
                                        </p:attrNameLst>
                                      </p:cBhvr>
                                      <p:to>
                                        <p:strVal val="true"/>
                                      </p:to>
                                    </p:set>
                                  </p:childTnLst>
                                </p:cTn>
                              </p:par>
                            </p:childTnLst>
                          </p:cTn>
                        </p:par>
                        <p:par>
                          <p:cTn id="124" fill="hold">
                            <p:stCondLst>
                              <p:cond delay="14750"/>
                            </p:stCondLst>
                            <p:childTnLst>
                              <p:par>
                                <p:cTn id="125" presetID="10" presetClass="exit" presetSubtype="0" fill="hold" nodeType="afterEffect">
                                  <p:stCondLst>
                                    <p:cond delay="0"/>
                                  </p:stCondLst>
                                  <p:childTnLst>
                                    <p:animEffect transition="out" filter="fade">
                                      <p:cBhvr>
                                        <p:cTn id="126" dur="250"/>
                                        <p:tgtEl>
                                          <p:spTgt spid="95"/>
                                        </p:tgtEl>
                                      </p:cBhvr>
                                    </p:animEffect>
                                    <p:set>
                                      <p:cBhvr>
                                        <p:cTn id="127" dur="1" fill="hold">
                                          <p:stCondLst>
                                            <p:cond delay="249"/>
                                          </p:stCondLst>
                                        </p:cTn>
                                        <p:tgtEl>
                                          <p:spTgt spid="95"/>
                                        </p:tgtEl>
                                        <p:attrNameLst>
                                          <p:attrName>style.visibility</p:attrName>
                                        </p:attrNameLst>
                                      </p:cBhvr>
                                      <p:to>
                                        <p:strVal val="hidden"/>
                                      </p:to>
                                    </p:set>
                                  </p:childTnLst>
                                </p:cTn>
                              </p:par>
                            </p:childTnLst>
                          </p:cTn>
                        </p:par>
                        <p:par>
                          <p:cTn id="128" fill="hold">
                            <p:stCondLst>
                              <p:cond delay="15000"/>
                            </p:stCondLst>
                            <p:childTnLst>
                              <p:par>
                                <p:cTn id="129" presetID="42" presetClass="path" presetSubtype="0" decel="100000" fill="hold" nodeType="afterEffect">
                                  <p:stCondLst>
                                    <p:cond delay="0"/>
                                  </p:stCondLst>
                                  <p:childTnLst>
                                    <p:animMotion origin="layout" path="M -0.01876 -0.06378 L -0.21917 0.00091 " pathEditMode="relative" rAng="0" ptsTypes="AA">
                                      <p:cBhvr>
                                        <p:cTn id="130" dur="1500" fill="hold"/>
                                        <p:tgtEl>
                                          <p:spTgt spid="112"/>
                                        </p:tgtEl>
                                        <p:attrNameLst>
                                          <p:attrName>ppt_x</p:attrName>
                                          <p:attrName>ppt_y</p:attrName>
                                        </p:attrNameLst>
                                      </p:cBhvr>
                                      <p:rCtr x="-10020" y="3223"/>
                                    </p:animMotion>
                                  </p:childTnLst>
                                </p:cTn>
                              </p:par>
                              <p:par>
                                <p:cTn id="131" presetID="42" presetClass="path" presetSubtype="0" decel="100000" fill="hold" nodeType="withEffect">
                                  <p:stCondLst>
                                    <p:cond delay="0"/>
                                  </p:stCondLst>
                                  <p:childTnLst>
                                    <p:animMotion origin="layout" path="M -0.08897 -0.06355 L -0.21917 0.00091 " pathEditMode="relative" rAng="0" ptsTypes="AA">
                                      <p:cBhvr>
                                        <p:cTn id="132" dur="1500" fill="hold"/>
                                        <p:tgtEl>
                                          <p:spTgt spid="105"/>
                                        </p:tgtEl>
                                        <p:attrNameLst>
                                          <p:attrName>ppt_x</p:attrName>
                                          <p:attrName>ppt_y</p:attrName>
                                        </p:attrNameLst>
                                      </p:cBhvr>
                                      <p:rCtr x="-6510" y="3223"/>
                                    </p:animMotion>
                                  </p:childTnLst>
                                </p:cTn>
                              </p:par>
                            </p:childTnLst>
                          </p:cTn>
                        </p:par>
                        <p:par>
                          <p:cTn id="133" fill="hold">
                            <p:stCondLst>
                              <p:cond delay="16500"/>
                            </p:stCondLst>
                            <p:childTnLst>
                              <p:par>
                                <p:cTn id="134" presetID="10" presetClass="entr" presetSubtype="0" fill="hold" nodeType="afterEffect">
                                  <p:stCondLst>
                                    <p:cond delay="0"/>
                                  </p:stCondLst>
                                  <p:childTnLst>
                                    <p:set>
                                      <p:cBhvr>
                                        <p:cTn id="135" dur="1" fill="hold">
                                          <p:stCondLst>
                                            <p:cond delay="0"/>
                                          </p:stCondLst>
                                        </p:cTn>
                                        <p:tgtEl>
                                          <p:spTgt spid="645">
                                            <p:txEl>
                                              <p:pRg st="7" end="7"/>
                                            </p:txEl>
                                          </p:spTgt>
                                        </p:tgtEl>
                                        <p:attrNameLst>
                                          <p:attrName>style.visibility</p:attrName>
                                        </p:attrNameLst>
                                      </p:cBhvr>
                                      <p:to>
                                        <p:strVal val="visible"/>
                                      </p:to>
                                    </p:set>
                                    <p:animEffect transition="in" filter="fade">
                                      <p:cBhvr>
                                        <p:cTn id="136" dur="500"/>
                                        <p:tgtEl>
                                          <p:spTgt spid="6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24" grpId="1"/>
      <p:bldP spid="25" grpId="0"/>
      <p:bldP spid="25" grpId="1"/>
      <p:bldP spid="26" grpId="0"/>
      <p:bldP spid="26" grpId="1"/>
      <p:bldP spid="27" grpId="0"/>
      <p:bldP spid="27" grpId="1"/>
      <p:bldP spid="28" grpId="0"/>
      <p:bldP spid="29" grpId="0"/>
      <p:bldP spid="63" grpId="0" animBg="1"/>
      <p:bldP spid="78"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56838" y="3412825"/>
            <a:ext cx="286938" cy="276999"/>
          </a:xfrm>
          <a:prstGeom prst="rect">
            <a:avLst/>
          </a:prstGeom>
          <a:noFill/>
        </p:spPr>
        <p:txBody>
          <a:bodyPr wrap="none" lIns="0" tIns="0" rIns="0" bIns="0" rtlCol="0">
            <a:spAutoFit/>
          </a:bodyPr>
          <a:lstStyle/>
          <a:p>
            <a:pPr>
              <a:lnSpc>
                <a:spcPct val="90000"/>
              </a:lnSpc>
              <a:spcAft>
                <a:spcPts val="600"/>
              </a:spcAft>
            </a:pPr>
            <a:r>
              <a:rPr lang="en-US" sz="2000" b="1" dirty="0">
                <a:gradFill>
                  <a:gsLst>
                    <a:gs pos="2917">
                      <a:srgbClr val="00188F"/>
                    </a:gs>
                    <a:gs pos="30000">
                      <a:srgbClr val="00188F"/>
                    </a:gs>
                  </a:gsLst>
                  <a:lin ang="5400000" scaled="0"/>
                </a:gradFill>
              </a:rPr>
              <a:t>v6</a:t>
            </a:r>
          </a:p>
        </p:txBody>
      </p:sp>
      <p:sp>
        <p:nvSpPr>
          <p:cNvPr id="57" name="Freeform 5"/>
          <p:cNvSpPr>
            <a:spLocks noChangeAspect="1" noEditPoints="1"/>
          </p:cNvSpPr>
          <p:nvPr/>
        </p:nvSpPr>
        <p:spPr bwMode="auto">
          <a:xfrm>
            <a:off x="7214946" y="4290364"/>
            <a:ext cx="1122928" cy="867271"/>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 name="Title 1"/>
          <p:cNvSpPr>
            <a:spLocks noGrp="1"/>
          </p:cNvSpPr>
          <p:nvPr>
            <p:ph type="title"/>
          </p:nvPr>
        </p:nvSpPr>
        <p:spPr/>
        <p:txBody>
          <a:bodyPr/>
          <a:lstStyle/>
          <a:p>
            <a:r>
              <a:rPr lang="en-US" spc="0" dirty="0"/>
              <a:t>Virtual machine upgrades</a:t>
            </a:r>
            <a:br>
              <a:rPr lang="en-US" spc="0" dirty="0"/>
            </a:br>
            <a:r>
              <a:rPr lang="en-US" sz="3200" spc="0" dirty="0">
                <a:gradFill>
                  <a:gsLst>
                    <a:gs pos="1250">
                      <a:schemeClr val="tx1"/>
                    </a:gs>
                    <a:gs pos="100000">
                      <a:schemeClr val="tx1"/>
                    </a:gs>
                  </a:gsLst>
                  <a:lin ang="5400000" scaled="0"/>
                </a:gradFill>
              </a:rPr>
              <a:t>New virtual machine upgrade and servicing processes</a:t>
            </a:r>
          </a:p>
        </p:txBody>
      </p:sp>
      <p:sp>
        <p:nvSpPr>
          <p:cNvPr id="645" name="Rectangle 644"/>
          <p:cNvSpPr/>
          <p:nvPr/>
        </p:nvSpPr>
        <p:spPr>
          <a:xfrm>
            <a:off x="265642" y="1602436"/>
            <a:ext cx="5952596" cy="4957114"/>
          </a:xfrm>
          <a:prstGeom prst="rect">
            <a:avLst/>
          </a:prstGeom>
          <a:noFill/>
          <a:ln w="12700" cap="flat" cmpd="sng" algn="ctr">
            <a:noFill/>
            <a:prstDash val="solid"/>
            <a:miter lim="800000"/>
          </a:ln>
          <a:effectLst/>
        </p:spPr>
        <p:txBody>
          <a:bodyPr lIns="182880" tIns="18288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Compatibility mode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When a VM is migrated to a Windows Server Technical Preview host, it will remain in Windows Server 2012 R2 compatibility mode</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Upgrading a VM is separate from upgrading host</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VMs can be moved back to earlier versions until they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have been manually upgraded</a:t>
            </a:r>
          </a:p>
          <a:p>
            <a:r>
              <a:rPr lang="en-US" sz="1600" dirty="0">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Update-</a:t>
            </a:r>
            <a:r>
              <a:rPr lang="en-US" sz="1600" dirty="0" err="1">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VMVersion</a:t>
            </a:r>
            <a:r>
              <a:rPr lang="en-US" sz="1600" dirty="0">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 </a:t>
            </a:r>
            <a:r>
              <a:rPr lang="en-US" sz="1600" dirty="0" err="1">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vmname</a:t>
            </a:r>
            <a:br>
              <a:rPr lang="en-US" sz="2400" dirty="0">
                <a:solidFill>
                  <a:srgbClr val="0000FF"/>
                </a:solidFill>
                <a:latin typeface="Lucida Console" panose="020B0609040504020204" pitchFamily="49" charset="0"/>
              </a:rPr>
            </a:br>
            <a:endParaRPr lang="en-US" sz="800" dirty="0">
              <a:gradFill>
                <a:gsLst>
                  <a:gs pos="19048">
                    <a:srgbClr val="505050"/>
                  </a:gs>
                  <a:gs pos="65000">
                    <a:srgbClr val="505050"/>
                  </a:gs>
                </a:gsLst>
                <a:lin ang="5400000" scaled="0"/>
              </a:gradFill>
              <a:cs typeface="Segoe UI" pitchFamily="34" charset="0"/>
            </a:endParaRP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Once upgraded, VMs can take advantage of new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features of the underlying Hyper-V host</a:t>
            </a:r>
          </a:p>
          <a:p>
            <a:pPr marL="0" lvl="1" defTabSz="471584">
              <a:lnSpc>
                <a:spcPct val="90000"/>
              </a:lnSpc>
              <a:spcBef>
                <a:spcPts val="306"/>
              </a:spcBef>
              <a:spcAft>
                <a:spcPts val="612"/>
              </a:spcAft>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Servicing model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VM drivers (integration services) updated as necessary</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Updated VM drivers will be pushed directly to guest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operating system via Windows Update</a:t>
            </a:r>
          </a:p>
          <a:p>
            <a:pPr marL="0" lvl="1" defTabSz="471584">
              <a:lnSpc>
                <a:spcPct val="90000"/>
              </a:lnSpc>
              <a:spcBef>
                <a:spcPts val="306"/>
              </a:spcBef>
              <a:spcAft>
                <a:spcPts val="612"/>
              </a:spcAft>
              <a:buClr>
                <a:srgbClr val="EFEFEF"/>
              </a:buClr>
            </a:pPr>
            <a:endParaRPr lang="en-US" sz="2000" dirty="0">
              <a:gradFill>
                <a:gsLst>
                  <a:gs pos="19048">
                    <a:srgbClr val="505050"/>
                  </a:gs>
                  <a:gs pos="65000">
                    <a:srgbClr val="505050"/>
                  </a:gs>
                </a:gsLst>
                <a:lin ang="5400000" scaled="0"/>
              </a:gradFill>
              <a:cs typeface="Segoe UI" pitchFamily="34" charset="0"/>
            </a:endParaRPr>
          </a:p>
        </p:txBody>
      </p:sp>
      <p:sp>
        <p:nvSpPr>
          <p:cNvPr id="5" name="TextBox 4"/>
          <p:cNvSpPr txBox="1"/>
          <p:nvPr/>
        </p:nvSpPr>
        <p:spPr>
          <a:xfrm>
            <a:off x="6815475" y="5232338"/>
            <a:ext cx="2134815" cy="1043363"/>
          </a:xfrm>
          <a:prstGeom prst="rect">
            <a:avLst/>
          </a:prstGeom>
          <a:noFill/>
        </p:spPr>
        <p:txBody>
          <a:bodyPr wrap="none" lIns="182880" tIns="146304" rIns="182880" bIns="146304" rtlCol="0">
            <a:spAutoFit/>
          </a:bodyPr>
          <a:lstStyle/>
          <a:p>
            <a:pPr algn="ctr">
              <a:lnSpc>
                <a:spcPct val="90000"/>
              </a:lnSpc>
              <a:spcAft>
                <a:spcPts val="600"/>
              </a:spcAft>
            </a:pPr>
            <a: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Windows Server</a:t>
            </a:r>
            <a:b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2012 R2</a:t>
            </a:r>
            <a:b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Hyper-V</a:t>
            </a:r>
          </a:p>
        </p:txBody>
      </p:sp>
      <p:sp>
        <p:nvSpPr>
          <p:cNvPr id="18" name="TextBox 17"/>
          <p:cNvSpPr txBox="1"/>
          <p:nvPr/>
        </p:nvSpPr>
        <p:spPr>
          <a:xfrm>
            <a:off x="9735597" y="5237382"/>
            <a:ext cx="2284151" cy="1043363"/>
          </a:xfrm>
          <a:prstGeom prst="rect">
            <a:avLst/>
          </a:prstGeom>
          <a:noFill/>
        </p:spPr>
        <p:txBody>
          <a:bodyPr wrap="none" lIns="182880" tIns="146304" rIns="182880" bIns="146304" rtlCol="0">
            <a:spAutoFit/>
          </a:bodyPr>
          <a:lstStyle/>
          <a:p>
            <a:pPr algn="ctr">
              <a:lnSpc>
                <a:spcPct val="90000"/>
              </a:lnSpc>
              <a:spcAft>
                <a:spcPts val="600"/>
              </a:spcAft>
            </a:pPr>
            <a: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Windows Server</a:t>
            </a:r>
            <a:b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Technical Preview</a:t>
            </a:r>
            <a:b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Hyper-V</a:t>
            </a:r>
          </a:p>
        </p:txBody>
      </p:sp>
      <p:sp>
        <p:nvSpPr>
          <p:cNvPr id="47" name="TextBox 46"/>
          <p:cNvSpPr txBox="1"/>
          <p:nvPr/>
        </p:nvSpPr>
        <p:spPr>
          <a:xfrm>
            <a:off x="7460065" y="1984050"/>
            <a:ext cx="3838551" cy="1043363"/>
          </a:xfrm>
          <a:prstGeom prst="rect">
            <a:avLst/>
          </a:prstGeom>
          <a:solidFill>
            <a:schemeClr val="bg1"/>
          </a:solidFill>
        </p:spPr>
        <p:txBody>
          <a:bodyPr wrap="none" lIns="182880" tIns="146304" rIns="182880" bIns="146304" rtlCol="0">
            <a:spAutoFit/>
          </a:bodyPr>
          <a:lstStyle/>
          <a:p>
            <a:pPr algn="ctr">
              <a:lnSpc>
                <a:spcPct val="90000"/>
              </a:lnSpc>
              <a:spcAft>
                <a:spcPts val="600"/>
              </a:spcAft>
            </a:pPr>
            <a:r>
              <a:rPr lang="en-US" dirty="0">
                <a:gradFill>
                  <a:gsLst>
                    <a:gs pos="2917">
                      <a:srgbClr val="505050"/>
                    </a:gs>
                    <a:gs pos="30000">
                      <a:srgbClr val="505050"/>
                    </a:gs>
                  </a:gsLst>
                  <a:lin ang="5400000" scaled="0"/>
                </a:gradFill>
              </a:rPr>
              <a:t>Windows Server Technical Preview</a:t>
            </a:r>
            <a:br>
              <a:rPr lang="en-US" dirty="0">
                <a:gradFill>
                  <a:gsLst>
                    <a:gs pos="2917">
                      <a:srgbClr val="505050"/>
                    </a:gs>
                    <a:gs pos="30000">
                      <a:srgbClr val="505050"/>
                    </a:gs>
                  </a:gsLst>
                  <a:lin ang="5400000" scaled="0"/>
                </a:gradFill>
              </a:rPr>
            </a:br>
            <a:r>
              <a:rPr lang="en-US" dirty="0">
                <a:gradFill>
                  <a:gsLst>
                    <a:gs pos="2917">
                      <a:srgbClr val="505050"/>
                    </a:gs>
                    <a:gs pos="30000">
                      <a:srgbClr val="505050"/>
                    </a:gs>
                  </a:gsLst>
                  <a:lin ang="5400000" scaled="0"/>
                </a:gradFill>
              </a:rPr>
              <a:t>supports previous version VMs</a:t>
            </a:r>
            <a:br>
              <a:rPr lang="en-US" dirty="0">
                <a:gradFill>
                  <a:gsLst>
                    <a:gs pos="2917">
                      <a:srgbClr val="505050"/>
                    </a:gs>
                    <a:gs pos="30000">
                      <a:srgbClr val="505050"/>
                    </a:gs>
                  </a:gsLst>
                  <a:lin ang="5400000" scaled="0"/>
                </a:gradFill>
              </a:rPr>
            </a:br>
            <a:r>
              <a:rPr lang="en-US" dirty="0">
                <a:gradFill>
                  <a:gsLst>
                    <a:gs pos="2917">
                      <a:srgbClr val="505050"/>
                    </a:gs>
                    <a:gs pos="30000">
                      <a:srgbClr val="505050"/>
                    </a:gs>
                  </a:gsLst>
                  <a:lin ang="5400000" scaled="0"/>
                </a:gradFill>
              </a:rPr>
              <a:t>in compatibility mode</a:t>
            </a:r>
          </a:p>
        </p:txBody>
      </p:sp>
      <p:sp>
        <p:nvSpPr>
          <p:cNvPr id="58" name="TextBox 57"/>
          <p:cNvSpPr txBox="1"/>
          <p:nvPr/>
        </p:nvSpPr>
        <p:spPr>
          <a:xfrm>
            <a:off x="7035082" y="1984050"/>
            <a:ext cx="4790607" cy="987963"/>
          </a:xfrm>
          <a:prstGeom prst="rect">
            <a:avLst/>
          </a:prstGeom>
          <a:solidFill>
            <a:schemeClr val="bg1"/>
          </a:solidFill>
        </p:spPr>
        <p:txBody>
          <a:bodyPr wrap="none" lIns="182880" tIns="146304" rIns="182880" bIns="146304" rtlCol="0">
            <a:spAutoFit/>
          </a:bodyPr>
          <a:lstStyle/>
          <a:p>
            <a:pPr algn="ctr">
              <a:lnSpc>
                <a:spcPct val="90000"/>
              </a:lnSpc>
              <a:spcAft>
                <a:spcPts val="600"/>
              </a:spcAft>
            </a:pPr>
            <a:r>
              <a:rPr lang="en-US" sz="1600" dirty="0">
                <a:gradFill>
                  <a:gsLst>
                    <a:gs pos="19048">
                      <a:schemeClr val="tx1"/>
                    </a:gs>
                    <a:gs pos="65000">
                      <a:schemeClr val="tx1"/>
                    </a:gs>
                  </a:gsLst>
                  <a:lin ang="5400000" scaled="0"/>
                </a:gradFill>
                <a:cs typeface="Segoe UI" pitchFamily="34" charset="0"/>
              </a:rPr>
              <a:t>By running </a:t>
            </a:r>
            <a:r>
              <a:rPr lang="en-US" sz="1600" dirty="0">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Update-</a:t>
            </a:r>
            <a:r>
              <a:rPr lang="en-US" sz="1600" dirty="0" err="1">
                <a:gradFill>
                  <a:gsLst>
                    <a:gs pos="19048">
                      <a:schemeClr val="accent5">
                        <a:lumMod val="75000"/>
                        <a:lumOff val="25000"/>
                      </a:schemeClr>
                    </a:gs>
                    <a:gs pos="69000">
                      <a:schemeClr val="accent5">
                        <a:lumMod val="75000"/>
                        <a:lumOff val="25000"/>
                      </a:schemeClr>
                    </a:gs>
                  </a:gsLst>
                  <a:lin ang="5400000" scaled="0"/>
                </a:gradFill>
                <a:latin typeface="Lucida Console" panose="020B0609040504020204" pitchFamily="49" charset="0"/>
              </a:rPr>
              <a:t>VMVersion</a:t>
            </a:r>
            <a:r>
              <a:rPr lang="en-US" dirty="0">
                <a:gradFill>
                  <a:gsLst>
                    <a:gs pos="2917">
                      <a:srgbClr val="505050"/>
                    </a:gs>
                    <a:gs pos="30000">
                      <a:srgbClr val="505050"/>
                    </a:gs>
                  </a:gsLst>
                  <a:lin ang="5400000" scaled="0"/>
                </a:gradFill>
              </a:rPr>
              <a:t>,</a:t>
            </a:r>
            <a:br>
              <a:rPr lang="en-US" dirty="0">
                <a:gradFill>
                  <a:gsLst>
                    <a:gs pos="2917">
                      <a:srgbClr val="505050"/>
                    </a:gs>
                    <a:gs pos="30000">
                      <a:srgbClr val="505050"/>
                    </a:gs>
                  </a:gsLst>
                  <a:lin ang="5400000" scaled="0"/>
                </a:gradFill>
              </a:rPr>
            </a:br>
            <a:r>
              <a:rPr lang="en-US" sz="1600" dirty="0">
                <a:gradFill>
                  <a:gsLst>
                    <a:gs pos="19048">
                      <a:schemeClr val="tx1"/>
                    </a:gs>
                    <a:gs pos="65000">
                      <a:schemeClr val="tx1"/>
                    </a:gs>
                  </a:gsLst>
                  <a:lin ang="5400000" scaled="0"/>
                </a:gradFill>
                <a:cs typeface="Segoe UI" pitchFamily="34" charset="0"/>
              </a:rPr>
              <a:t>VM will be upgraded to newest hardware version</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and can use the new Hyper-V features</a:t>
            </a:r>
          </a:p>
        </p:txBody>
      </p:sp>
      <p:grpSp>
        <p:nvGrpSpPr>
          <p:cNvPr id="7" name="Group 6"/>
          <p:cNvGrpSpPr/>
          <p:nvPr/>
        </p:nvGrpSpPr>
        <p:grpSpPr>
          <a:xfrm>
            <a:off x="6555849" y="3448056"/>
            <a:ext cx="546493" cy="726413"/>
            <a:chOff x="6461795" y="4284424"/>
            <a:chExt cx="480633" cy="638870"/>
          </a:xfrm>
        </p:grpSpPr>
        <p:grpSp>
          <p:nvGrpSpPr>
            <p:cNvPr id="59" name="Group 58"/>
            <p:cNvGrpSpPr/>
            <p:nvPr/>
          </p:nvGrpSpPr>
          <p:grpSpPr>
            <a:xfrm>
              <a:off x="6461795" y="4484377"/>
              <a:ext cx="480633" cy="438917"/>
              <a:chOff x="7225183" y="4826255"/>
              <a:chExt cx="420688" cy="384175"/>
            </a:xfrm>
          </p:grpSpPr>
          <p:sp>
            <p:nvSpPr>
              <p:cNvPr id="60" name="Rectangle 59"/>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1" name="Group 60"/>
              <p:cNvGrpSpPr/>
              <p:nvPr/>
            </p:nvGrpSpPr>
            <p:grpSpPr>
              <a:xfrm>
                <a:off x="7225183" y="4826255"/>
                <a:ext cx="420688" cy="384175"/>
                <a:chOff x="7225183" y="4826255"/>
                <a:chExt cx="420688" cy="384175"/>
              </a:xfrm>
              <a:solidFill>
                <a:schemeClr val="accent4"/>
              </a:solidFill>
            </p:grpSpPr>
            <p:sp>
              <p:nvSpPr>
                <p:cNvPr id="62"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4"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5"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66"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95" name="Group 94"/>
          <p:cNvGrpSpPr/>
          <p:nvPr/>
        </p:nvGrpSpPr>
        <p:grpSpPr>
          <a:xfrm>
            <a:off x="7165449" y="3448056"/>
            <a:ext cx="546493" cy="726413"/>
            <a:chOff x="6461795" y="4284424"/>
            <a:chExt cx="480633" cy="638870"/>
          </a:xfrm>
        </p:grpSpPr>
        <p:grpSp>
          <p:nvGrpSpPr>
            <p:cNvPr id="96" name="Group 95"/>
            <p:cNvGrpSpPr/>
            <p:nvPr/>
          </p:nvGrpSpPr>
          <p:grpSpPr>
            <a:xfrm>
              <a:off x="6461795" y="4484377"/>
              <a:ext cx="480633" cy="438917"/>
              <a:chOff x="7225183" y="4826255"/>
              <a:chExt cx="420688" cy="384175"/>
            </a:xfrm>
          </p:grpSpPr>
          <p:sp>
            <p:nvSpPr>
              <p:cNvPr id="98" name="Rectangle 97"/>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9" name="Group 98"/>
              <p:cNvGrpSpPr/>
              <p:nvPr/>
            </p:nvGrpSpPr>
            <p:grpSpPr>
              <a:xfrm>
                <a:off x="7225183" y="4826255"/>
                <a:ext cx="420688" cy="384175"/>
                <a:chOff x="7225183" y="4826255"/>
                <a:chExt cx="420688" cy="384175"/>
              </a:xfrm>
              <a:solidFill>
                <a:schemeClr val="accent4"/>
              </a:solidFill>
            </p:grpSpPr>
            <p:sp>
              <p:nvSpPr>
                <p:cNvPr id="100"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1"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2"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3"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97"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04" name="Group 103"/>
          <p:cNvGrpSpPr/>
          <p:nvPr/>
        </p:nvGrpSpPr>
        <p:grpSpPr>
          <a:xfrm>
            <a:off x="7775049" y="3448056"/>
            <a:ext cx="546493" cy="726413"/>
            <a:chOff x="6461795" y="4284424"/>
            <a:chExt cx="480633" cy="638870"/>
          </a:xfrm>
        </p:grpSpPr>
        <p:grpSp>
          <p:nvGrpSpPr>
            <p:cNvPr id="105" name="Group 104"/>
            <p:cNvGrpSpPr/>
            <p:nvPr/>
          </p:nvGrpSpPr>
          <p:grpSpPr>
            <a:xfrm>
              <a:off x="6461795" y="4484377"/>
              <a:ext cx="480633" cy="438917"/>
              <a:chOff x="7225183" y="4826255"/>
              <a:chExt cx="420688" cy="384175"/>
            </a:xfrm>
          </p:grpSpPr>
          <p:sp>
            <p:nvSpPr>
              <p:cNvPr id="107" name="Rectangle 106"/>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8" name="Group 107"/>
              <p:cNvGrpSpPr/>
              <p:nvPr/>
            </p:nvGrpSpPr>
            <p:grpSpPr>
              <a:xfrm>
                <a:off x="7225183" y="4826255"/>
                <a:ext cx="420688" cy="384175"/>
                <a:chOff x="7225183" y="4826255"/>
                <a:chExt cx="420688" cy="384175"/>
              </a:xfrm>
              <a:solidFill>
                <a:schemeClr val="accent4"/>
              </a:solidFill>
            </p:grpSpPr>
            <p:sp>
              <p:nvSpPr>
                <p:cNvPr id="109"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0"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1"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2"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06"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3" name="Group 112"/>
          <p:cNvGrpSpPr/>
          <p:nvPr/>
        </p:nvGrpSpPr>
        <p:grpSpPr>
          <a:xfrm>
            <a:off x="8384649" y="3448056"/>
            <a:ext cx="546493" cy="726413"/>
            <a:chOff x="6461795" y="4284424"/>
            <a:chExt cx="480633" cy="638870"/>
          </a:xfrm>
        </p:grpSpPr>
        <p:grpSp>
          <p:nvGrpSpPr>
            <p:cNvPr id="114" name="Group 113"/>
            <p:cNvGrpSpPr/>
            <p:nvPr/>
          </p:nvGrpSpPr>
          <p:grpSpPr>
            <a:xfrm>
              <a:off x="6461795" y="4484377"/>
              <a:ext cx="480633" cy="438917"/>
              <a:chOff x="7225183" y="4826255"/>
              <a:chExt cx="420688" cy="384175"/>
            </a:xfrm>
          </p:grpSpPr>
          <p:sp>
            <p:nvSpPr>
              <p:cNvPr id="116" name="Rectangle 11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7" name="Group 116"/>
              <p:cNvGrpSpPr/>
              <p:nvPr/>
            </p:nvGrpSpPr>
            <p:grpSpPr>
              <a:xfrm>
                <a:off x="7225183" y="4826255"/>
                <a:ext cx="420688" cy="384175"/>
                <a:chOff x="7225183" y="4826255"/>
                <a:chExt cx="420688" cy="384175"/>
              </a:xfrm>
              <a:solidFill>
                <a:schemeClr val="accent4"/>
              </a:solidFill>
            </p:grpSpPr>
            <p:sp>
              <p:nvSpPr>
                <p:cNvPr id="11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15" name="Text To Outline"/>
            <p:cNvSpPr/>
            <p:nvPr/>
          </p:nvSpPr>
          <p:spPr bwMode="auto">
            <a:xfrm>
              <a:off x="6578791" y="4284424"/>
              <a:ext cx="236922" cy="161395"/>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gradFill flip="none" rotWithShape="1">
              <a:gsLst>
                <a:gs pos="2917">
                  <a:srgbClr val="00188F"/>
                </a:gs>
                <a:gs pos="30000">
                  <a:srgbClr val="00188F"/>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24" name="Group 123"/>
          <p:cNvGrpSpPr/>
          <p:nvPr/>
        </p:nvGrpSpPr>
        <p:grpSpPr>
          <a:xfrm>
            <a:off x="9614463" y="3675408"/>
            <a:ext cx="546493" cy="499061"/>
            <a:chOff x="7225183" y="4826255"/>
            <a:chExt cx="420688" cy="384175"/>
          </a:xfrm>
        </p:grpSpPr>
        <p:sp>
          <p:nvSpPr>
            <p:cNvPr id="126" name="Rectangle 12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7" name="Group 126"/>
            <p:cNvGrpSpPr/>
            <p:nvPr/>
          </p:nvGrpSpPr>
          <p:grpSpPr>
            <a:xfrm>
              <a:off x="7225183" y="4826255"/>
              <a:ext cx="420688" cy="384175"/>
              <a:chOff x="7225183" y="4826255"/>
              <a:chExt cx="420688" cy="384175"/>
            </a:xfrm>
            <a:solidFill>
              <a:schemeClr val="accent4"/>
            </a:solidFill>
          </p:grpSpPr>
          <p:sp>
            <p:nvSpPr>
              <p:cNvPr id="12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33" name="Group 132"/>
          <p:cNvGrpSpPr/>
          <p:nvPr/>
        </p:nvGrpSpPr>
        <p:grpSpPr>
          <a:xfrm>
            <a:off x="10224063" y="3675408"/>
            <a:ext cx="546493" cy="499061"/>
            <a:chOff x="7225183" y="4826255"/>
            <a:chExt cx="420688" cy="384175"/>
          </a:xfrm>
        </p:grpSpPr>
        <p:sp>
          <p:nvSpPr>
            <p:cNvPr id="135" name="Rectangle 134"/>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6" name="Group 135"/>
            <p:cNvGrpSpPr/>
            <p:nvPr/>
          </p:nvGrpSpPr>
          <p:grpSpPr>
            <a:xfrm>
              <a:off x="7225183" y="4826255"/>
              <a:ext cx="420688" cy="384175"/>
              <a:chOff x="7225183" y="4826255"/>
              <a:chExt cx="420688" cy="384175"/>
            </a:xfrm>
            <a:solidFill>
              <a:schemeClr val="accent4"/>
            </a:solidFill>
          </p:grpSpPr>
          <p:sp>
            <p:nvSpPr>
              <p:cNvPr id="137"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8"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9"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0"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42" name="Group 141"/>
          <p:cNvGrpSpPr/>
          <p:nvPr/>
        </p:nvGrpSpPr>
        <p:grpSpPr>
          <a:xfrm>
            <a:off x="10833663" y="3675408"/>
            <a:ext cx="546493" cy="499061"/>
            <a:chOff x="7225183" y="4826255"/>
            <a:chExt cx="420688" cy="384175"/>
          </a:xfrm>
        </p:grpSpPr>
        <p:sp>
          <p:nvSpPr>
            <p:cNvPr id="144" name="Rectangle 143"/>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5" name="Group 144"/>
            <p:cNvGrpSpPr/>
            <p:nvPr/>
          </p:nvGrpSpPr>
          <p:grpSpPr>
            <a:xfrm>
              <a:off x="7225183" y="4826255"/>
              <a:ext cx="420688" cy="384175"/>
              <a:chOff x="7225183" y="4826255"/>
              <a:chExt cx="420688" cy="384175"/>
            </a:xfrm>
            <a:solidFill>
              <a:schemeClr val="accent4"/>
            </a:solidFill>
          </p:grpSpPr>
          <p:sp>
            <p:nvSpPr>
              <p:cNvPr id="146"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7"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8"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9"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43" name="Text To Outline"/>
          <p:cNvSpPr/>
          <p:nvPr/>
        </p:nvSpPr>
        <p:spPr bwMode="auto">
          <a:xfrm>
            <a:off x="10966691" y="3448056"/>
            <a:ext cx="269387" cy="183511"/>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1" name="Group 150"/>
          <p:cNvGrpSpPr/>
          <p:nvPr/>
        </p:nvGrpSpPr>
        <p:grpSpPr>
          <a:xfrm>
            <a:off x="11443263" y="3675408"/>
            <a:ext cx="546493" cy="499061"/>
            <a:chOff x="7225183" y="4826255"/>
            <a:chExt cx="420688" cy="384175"/>
          </a:xfrm>
        </p:grpSpPr>
        <p:sp>
          <p:nvSpPr>
            <p:cNvPr id="153" name="Rectangle 152"/>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4" name="Group 153"/>
            <p:cNvGrpSpPr/>
            <p:nvPr/>
          </p:nvGrpSpPr>
          <p:grpSpPr>
            <a:xfrm>
              <a:off x="7225183" y="4826255"/>
              <a:ext cx="420688" cy="384175"/>
              <a:chOff x="7225183" y="4826255"/>
              <a:chExt cx="420688" cy="384175"/>
            </a:xfrm>
            <a:solidFill>
              <a:schemeClr val="accent4"/>
            </a:solidFill>
          </p:grpSpPr>
          <p:sp>
            <p:nvSpPr>
              <p:cNvPr id="155"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6"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7"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8"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52" name="Text To Outline"/>
          <p:cNvSpPr/>
          <p:nvPr/>
        </p:nvSpPr>
        <p:spPr bwMode="auto">
          <a:xfrm>
            <a:off x="11576291" y="3448056"/>
            <a:ext cx="269387" cy="183511"/>
          </a:xfrm>
          <a:custGeom>
            <a:avLst/>
            <a:gdLst/>
            <a:ahLst/>
            <a:cxnLst/>
            <a:rect l="l" t="t" r="r" b="b"/>
            <a:pathLst>
              <a:path w="129495" h="88213">
                <a:moveTo>
                  <a:pt x="0" y="24789"/>
                </a:moveTo>
                <a:lnTo>
                  <a:pt x="20436" y="24789"/>
                </a:lnTo>
                <a:lnTo>
                  <a:pt x="31198" y="62940"/>
                </a:lnTo>
                <a:cubicBezTo>
                  <a:pt x="32407" y="67253"/>
                  <a:pt x="33113" y="70921"/>
                  <a:pt x="33314" y="73944"/>
                </a:cubicBezTo>
                <a:lnTo>
                  <a:pt x="33556" y="73944"/>
                </a:lnTo>
                <a:cubicBezTo>
                  <a:pt x="33838" y="71082"/>
                  <a:pt x="34584" y="67535"/>
                  <a:pt x="35793" y="63303"/>
                </a:cubicBezTo>
                <a:lnTo>
                  <a:pt x="46797" y="24789"/>
                </a:lnTo>
                <a:lnTo>
                  <a:pt x="66750" y="24789"/>
                </a:lnTo>
                <a:lnTo>
                  <a:pt x="43714" y="86701"/>
                </a:lnTo>
                <a:lnTo>
                  <a:pt x="21948" y="86701"/>
                </a:lnTo>
                <a:close/>
                <a:moveTo>
                  <a:pt x="79614" y="0"/>
                </a:moveTo>
                <a:lnTo>
                  <a:pt x="125504" y="0"/>
                </a:lnTo>
                <a:lnTo>
                  <a:pt x="125504" y="15599"/>
                </a:lnTo>
                <a:lnTo>
                  <a:pt x="94185" y="15599"/>
                </a:lnTo>
                <a:lnTo>
                  <a:pt x="92976" y="32951"/>
                </a:lnTo>
                <a:cubicBezTo>
                  <a:pt x="96079" y="32709"/>
                  <a:pt x="98760" y="32588"/>
                  <a:pt x="101017" y="32588"/>
                </a:cubicBezTo>
                <a:cubicBezTo>
                  <a:pt x="109925" y="32588"/>
                  <a:pt x="116898" y="34926"/>
                  <a:pt x="121937" y="39602"/>
                </a:cubicBezTo>
                <a:cubicBezTo>
                  <a:pt x="126975" y="44277"/>
                  <a:pt x="129495" y="50565"/>
                  <a:pt x="129495" y="58466"/>
                </a:cubicBezTo>
                <a:cubicBezTo>
                  <a:pt x="129495" y="67213"/>
                  <a:pt x="126492" y="74357"/>
                  <a:pt x="120486" y="79899"/>
                </a:cubicBezTo>
                <a:cubicBezTo>
                  <a:pt x="114480" y="85442"/>
                  <a:pt x="106338" y="88213"/>
                  <a:pt x="96059" y="88213"/>
                </a:cubicBezTo>
                <a:cubicBezTo>
                  <a:pt x="87716" y="88213"/>
                  <a:pt x="80702" y="86963"/>
                  <a:pt x="75019" y="84464"/>
                </a:cubicBezTo>
                <a:lnTo>
                  <a:pt x="75019" y="68140"/>
                </a:lnTo>
                <a:cubicBezTo>
                  <a:pt x="80944" y="71767"/>
                  <a:pt x="87252" y="73581"/>
                  <a:pt x="93943" y="73581"/>
                </a:cubicBezTo>
                <a:cubicBezTo>
                  <a:pt x="98982" y="73581"/>
                  <a:pt x="102922" y="72382"/>
                  <a:pt x="105763" y="69984"/>
                </a:cubicBezTo>
                <a:cubicBezTo>
                  <a:pt x="108605" y="67585"/>
                  <a:pt x="110026" y="64331"/>
                  <a:pt x="110026" y="60219"/>
                </a:cubicBezTo>
                <a:cubicBezTo>
                  <a:pt x="110026" y="51634"/>
                  <a:pt x="103960" y="47341"/>
                  <a:pt x="91827" y="47341"/>
                </a:cubicBezTo>
                <a:cubicBezTo>
                  <a:pt x="87353" y="47341"/>
                  <a:pt x="82194" y="47683"/>
                  <a:pt x="76349" y="4836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0" name="TextBox 159"/>
          <p:cNvSpPr txBox="1"/>
          <p:nvPr/>
        </p:nvSpPr>
        <p:spPr>
          <a:xfrm>
            <a:off x="9747238" y="3412825"/>
            <a:ext cx="286938" cy="276999"/>
          </a:xfrm>
          <a:prstGeom prst="rect">
            <a:avLst/>
          </a:prstGeom>
          <a:noFill/>
        </p:spPr>
        <p:txBody>
          <a:bodyPr wrap="none" lIns="0" tIns="0" rIns="0" bIns="0" rtlCol="0">
            <a:spAutoFit/>
          </a:bodyPr>
          <a:lstStyle/>
          <a:p>
            <a:pPr>
              <a:lnSpc>
                <a:spcPct val="90000"/>
              </a:lnSpc>
              <a:spcAft>
                <a:spcPts val="600"/>
              </a:spcAft>
            </a:pPr>
            <a:r>
              <a:rPr lang="en-US" sz="2000" b="1" dirty="0">
                <a:gradFill>
                  <a:gsLst>
                    <a:gs pos="2917">
                      <a:srgbClr val="00188F"/>
                    </a:gs>
                    <a:gs pos="30000">
                      <a:srgbClr val="00188F"/>
                    </a:gs>
                  </a:gsLst>
                  <a:lin ang="5400000" scaled="0"/>
                </a:gradFill>
              </a:rPr>
              <a:t>v6</a:t>
            </a:r>
          </a:p>
        </p:txBody>
      </p:sp>
      <p:sp>
        <p:nvSpPr>
          <p:cNvPr id="161" name="TextBox 160"/>
          <p:cNvSpPr txBox="1"/>
          <p:nvPr/>
        </p:nvSpPr>
        <p:spPr>
          <a:xfrm>
            <a:off x="10966438" y="3412825"/>
            <a:ext cx="286938" cy="276999"/>
          </a:xfrm>
          <a:prstGeom prst="rect">
            <a:avLst/>
          </a:prstGeom>
          <a:noFill/>
        </p:spPr>
        <p:txBody>
          <a:bodyPr wrap="none" lIns="0" tIns="0" rIns="0" bIns="0" rtlCol="0">
            <a:spAutoFit/>
          </a:bodyPr>
          <a:lstStyle/>
          <a:p>
            <a:pPr>
              <a:lnSpc>
                <a:spcPct val="90000"/>
              </a:lnSpc>
              <a:spcAft>
                <a:spcPts val="600"/>
              </a:spcAft>
            </a:pPr>
            <a:r>
              <a:rPr lang="en-US" sz="2000" b="1" dirty="0">
                <a:gradFill>
                  <a:gsLst>
                    <a:gs pos="2917">
                      <a:srgbClr val="00188F"/>
                    </a:gs>
                    <a:gs pos="30000">
                      <a:srgbClr val="00188F"/>
                    </a:gs>
                  </a:gsLst>
                  <a:lin ang="5400000" scaled="0"/>
                </a:gradFill>
              </a:rPr>
              <a:t>v6</a:t>
            </a:r>
          </a:p>
        </p:txBody>
      </p:sp>
      <p:sp>
        <p:nvSpPr>
          <p:cNvPr id="162" name="TextBox 161"/>
          <p:cNvSpPr txBox="1"/>
          <p:nvPr/>
        </p:nvSpPr>
        <p:spPr>
          <a:xfrm>
            <a:off x="11576038" y="3412825"/>
            <a:ext cx="286938" cy="276999"/>
          </a:xfrm>
          <a:prstGeom prst="rect">
            <a:avLst/>
          </a:prstGeom>
          <a:noFill/>
        </p:spPr>
        <p:txBody>
          <a:bodyPr wrap="none" lIns="0" tIns="0" rIns="0" bIns="0" rtlCol="0">
            <a:spAutoFit/>
          </a:bodyPr>
          <a:lstStyle/>
          <a:p>
            <a:pPr>
              <a:lnSpc>
                <a:spcPct val="90000"/>
              </a:lnSpc>
              <a:spcAft>
                <a:spcPts val="600"/>
              </a:spcAft>
            </a:pPr>
            <a:r>
              <a:rPr lang="en-US" sz="2000" b="1" dirty="0">
                <a:gradFill>
                  <a:gsLst>
                    <a:gs pos="2917">
                      <a:srgbClr val="00188F"/>
                    </a:gs>
                    <a:gs pos="30000">
                      <a:srgbClr val="00188F"/>
                    </a:gs>
                  </a:gsLst>
                  <a:lin ang="5400000" scaled="0"/>
                </a:gradFill>
              </a:rPr>
              <a:t>v6</a:t>
            </a:r>
          </a:p>
        </p:txBody>
      </p:sp>
      <p:sp>
        <p:nvSpPr>
          <p:cNvPr id="163" name="Freeform 5"/>
          <p:cNvSpPr>
            <a:spLocks noChangeAspect="1" noEditPoints="1"/>
          </p:cNvSpPr>
          <p:nvPr/>
        </p:nvSpPr>
        <p:spPr bwMode="auto">
          <a:xfrm>
            <a:off x="10257228" y="4290364"/>
            <a:ext cx="1122928" cy="867271"/>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291406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xit" presetSubtype="0" fill="hold" grpId="0" nodeType="withEffect">
                                  <p:stCondLst>
                                    <p:cond delay="0"/>
                                  </p:stCondLst>
                                  <p:childTnLst>
                                    <p:animEffect transition="out" filter="fade">
                                      <p:cBhvr>
                                        <p:cTn id="15" dur="500"/>
                                        <p:tgtEl>
                                          <p:spTgt spid="143"/>
                                        </p:tgtEl>
                                      </p:cBhvr>
                                    </p:animEffect>
                                    <p:set>
                                      <p:cBhvr>
                                        <p:cTn id="16" dur="1" fill="hold">
                                          <p:stCondLst>
                                            <p:cond delay="499"/>
                                          </p:stCondLst>
                                        </p:cTn>
                                        <p:tgtEl>
                                          <p:spTgt spid="14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2"/>
                                        </p:tgtEl>
                                      </p:cBhvr>
                                    </p:animEffect>
                                    <p:set>
                                      <p:cBhvr>
                                        <p:cTn id="19" dur="1" fill="hold">
                                          <p:stCondLst>
                                            <p:cond delay="499"/>
                                          </p:stCondLst>
                                        </p:cTn>
                                        <p:tgtEl>
                                          <p:spTgt spid="15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45">
                                            <p:txEl>
                                              <p:pRg st="6" end="6"/>
                                            </p:txEl>
                                          </p:spTgt>
                                        </p:tgtEl>
                                        <p:attrNameLst>
                                          <p:attrName>style.visibility</p:attrName>
                                        </p:attrNameLst>
                                      </p:cBhvr>
                                      <p:to>
                                        <p:strVal val="visible"/>
                                      </p:to>
                                    </p:set>
                                    <p:animEffect transition="in" filter="fade">
                                      <p:cBhvr>
                                        <p:cTn id="24" dur="500"/>
                                        <p:tgtEl>
                                          <p:spTgt spid="64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5">
                                            <p:txEl>
                                              <p:pRg st="7" end="7"/>
                                            </p:txEl>
                                          </p:spTgt>
                                        </p:tgtEl>
                                        <p:attrNameLst>
                                          <p:attrName>style.visibility</p:attrName>
                                        </p:attrNameLst>
                                      </p:cBhvr>
                                      <p:to>
                                        <p:strVal val="visible"/>
                                      </p:to>
                                    </p:set>
                                    <p:animEffect transition="in" filter="fade">
                                      <p:cBhvr>
                                        <p:cTn id="29" dur="500"/>
                                        <p:tgtEl>
                                          <p:spTgt spid="645">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5">
                                            <p:txEl>
                                              <p:pRg st="8" end="8"/>
                                            </p:txEl>
                                          </p:spTgt>
                                        </p:tgtEl>
                                        <p:attrNameLst>
                                          <p:attrName>style.visibility</p:attrName>
                                        </p:attrNameLst>
                                      </p:cBhvr>
                                      <p:to>
                                        <p:strVal val="visible"/>
                                      </p:to>
                                    </p:set>
                                    <p:animEffect transition="in" filter="fade">
                                      <p:cBhvr>
                                        <p:cTn id="32" dur="500"/>
                                        <p:tgtEl>
                                          <p:spTgt spid="6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43" grpId="0" animBg="1"/>
      <p:bldP spid="152" grpId="0" animBg="1"/>
      <p:bldP spid="161" grpId="0"/>
      <p:bldP spid="1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Mixed Mode Clustering and Rolling Upgrade</a:t>
            </a:r>
          </a:p>
        </p:txBody>
      </p:sp>
    </p:spTree>
    <p:extLst>
      <p:ext uri="{BB962C8B-B14F-4D97-AF65-F5344CB8AC3E}">
        <p14:creationId xmlns:p14="http://schemas.microsoft.com/office/powerpoint/2010/main" val="2686627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5400" spc="-30" dirty="0"/>
              <a:t>Operational Efficiencies</a:t>
            </a:r>
          </a:p>
        </p:txBody>
      </p:sp>
    </p:spTree>
    <p:extLst>
      <p:ext uri="{BB962C8B-B14F-4D97-AF65-F5344CB8AC3E}">
        <p14:creationId xmlns:p14="http://schemas.microsoft.com/office/powerpoint/2010/main" val="10534503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“Software Defined Datacenter”</a:t>
            </a:r>
          </a:p>
        </p:txBody>
      </p:sp>
      <p:sp>
        <p:nvSpPr>
          <p:cNvPr id="6" name="Text Placeholder 5"/>
          <p:cNvSpPr>
            <a:spLocks noGrp="1"/>
          </p:cNvSpPr>
          <p:nvPr>
            <p:ph type="body" sz="quarter" idx="10"/>
          </p:nvPr>
        </p:nvSpPr>
        <p:spPr>
          <a:xfrm>
            <a:off x="365760" y="1371600"/>
            <a:ext cx="11704320" cy="2896177"/>
          </a:xfrm>
        </p:spPr>
        <p:txBody>
          <a:bodyPr/>
          <a:lstStyle/>
          <a:p>
            <a:pPr marL="457200" indent="-457200">
              <a:buFont typeface="Arial" panose="020B0604020202020204" pitchFamily="34" charset="0"/>
              <a:buChar char="•"/>
            </a:pPr>
            <a:r>
              <a:rPr lang="en-US" dirty="0"/>
              <a:t>Software defined compute.</a:t>
            </a:r>
          </a:p>
          <a:p>
            <a:pPr marL="457200" indent="-457200">
              <a:buFont typeface="Arial" panose="020B0604020202020204" pitchFamily="34" charset="0"/>
              <a:buChar char="•"/>
            </a:pPr>
            <a:r>
              <a:rPr lang="en-US" dirty="0"/>
              <a:t>Software defined networking.</a:t>
            </a:r>
          </a:p>
          <a:p>
            <a:pPr marL="457200" indent="-457200">
              <a:buFont typeface="Arial" panose="020B0604020202020204" pitchFamily="34" charset="0"/>
              <a:buChar char="•"/>
            </a:pPr>
            <a:r>
              <a:rPr lang="en-US" dirty="0"/>
              <a:t>Software defined storage.</a:t>
            </a:r>
          </a:p>
          <a:p>
            <a:pPr marL="457200" indent="-457200">
              <a:buFont typeface="Arial" panose="020B0604020202020204" pitchFamily="34" charset="0"/>
              <a:buChar char="•"/>
            </a:pPr>
            <a:r>
              <a:rPr lang="en-US" dirty="0"/>
              <a:t>Remove the limits of physical configurations.</a:t>
            </a:r>
          </a:p>
          <a:p>
            <a:pPr marL="457200" indent="-457200">
              <a:buFont typeface="Arial" panose="020B0604020202020204" pitchFamily="34" charset="0"/>
              <a:buChar char="•"/>
            </a:pPr>
            <a:r>
              <a:rPr lang="en-US" dirty="0"/>
              <a:t>Abstraction and agility.</a:t>
            </a:r>
          </a:p>
          <a:p>
            <a:pPr marL="457200" indent="-457200">
              <a:buFont typeface="Arial" panose="020B0604020202020204" pitchFamily="34" charset="0"/>
              <a:buChar char="•"/>
            </a:pPr>
            <a:r>
              <a:rPr lang="en-US" dirty="0"/>
              <a:t>Platform agnostic, centrally configured, policy managed.</a:t>
            </a:r>
          </a:p>
        </p:txBody>
      </p:sp>
    </p:spTree>
    <p:extLst>
      <p:ext uri="{BB962C8B-B14F-4D97-AF65-F5344CB8AC3E}">
        <p14:creationId xmlns:p14="http://schemas.microsoft.com/office/powerpoint/2010/main" val="11949515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Checkpoints</a:t>
            </a:r>
            <a:br>
              <a:rPr lang="en-US" dirty="0"/>
            </a:br>
            <a:r>
              <a:rPr lang="en-US" sz="3200" spc="0" dirty="0">
                <a:gradFill>
                  <a:gsLst>
                    <a:gs pos="1250">
                      <a:schemeClr val="tx1"/>
                    </a:gs>
                    <a:gs pos="100000">
                      <a:schemeClr val="tx1"/>
                    </a:gs>
                  </a:gsLst>
                  <a:lin ang="5400000" scaled="0"/>
                </a:gradFill>
              </a:rPr>
              <a:t>Fully supported for production environments</a:t>
            </a:r>
          </a:p>
        </p:txBody>
      </p:sp>
      <p:sp>
        <p:nvSpPr>
          <p:cNvPr id="645" name="Rectangle 644"/>
          <p:cNvSpPr/>
          <p:nvPr/>
        </p:nvSpPr>
        <p:spPr>
          <a:xfrm>
            <a:off x="275163" y="1601483"/>
            <a:ext cx="6400275" cy="3829618"/>
          </a:xfrm>
          <a:prstGeom prst="rect">
            <a:avLst/>
          </a:prstGeom>
          <a:noFill/>
          <a:ln w="12700" cap="flat" cmpd="sng" algn="ctr">
            <a:noFill/>
            <a:prstDash val="solid"/>
            <a:miter lim="800000"/>
          </a:ln>
          <a:effectLst/>
        </p:spPr>
        <p:txBody>
          <a:bodyPr lIns="182854" tIns="182854" rIns="182854" bIns="91427"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Full support for key workloads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Easily create “point in time” images of a virtual machine,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which can be restored later on in a way that is completely supported for all production workloads</a:t>
            </a:r>
          </a:p>
          <a:p>
            <a:pPr marL="0" lvl="1" defTabSz="471584">
              <a:lnSpc>
                <a:spcPct val="90000"/>
              </a:lnSpc>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VSS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Volume Snapshot Service (VSS) is used inside Windows virtual machines to create the production checkpoint instead of using saved state technology</a:t>
            </a:r>
          </a:p>
          <a:p>
            <a:pPr marL="0" lvl="1" defTabSz="471584">
              <a:lnSpc>
                <a:spcPct val="90000"/>
              </a:lnSpc>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Familiar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No change to user experience for taking/restoring a checkpoint</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Restoring a checkpoint is like restoring a clean backup of the server</a:t>
            </a:r>
          </a:p>
          <a:p>
            <a:pPr marL="0" lvl="1" defTabSz="471584">
              <a:lnSpc>
                <a:spcPct val="90000"/>
              </a:lnSpc>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Linux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Linux virtual machines flush their file system buffers to create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a file system consistent checkpoint</a:t>
            </a:r>
          </a:p>
          <a:p>
            <a:pPr marL="0" lvl="1" defTabSz="471584">
              <a:lnSpc>
                <a:spcPct val="90000"/>
              </a:lnSpc>
              <a:buClr>
                <a:srgbClr val="EFEFEF"/>
              </a:buClr>
            </a:pPr>
            <a:r>
              <a:rPr lang="en-US" sz="27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Production as default </a:t>
            </a:r>
          </a:p>
          <a:p>
            <a:pPr marL="0" lvl="1" defTabSz="471584">
              <a:lnSpc>
                <a:spcPct val="90000"/>
              </a:lnSpc>
              <a:spcAft>
                <a:spcPts val="612"/>
              </a:spcAft>
              <a:buClr>
                <a:srgbClr val="EFEFEF"/>
              </a:buClr>
            </a:pPr>
            <a:r>
              <a:rPr lang="en-US" sz="1600" dirty="0">
                <a:gradFill>
                  <a:gsLst>
                    <a:gs pos="19048">
                      <a:schemeClr val="tx1"/>
                    </a:gs>
                    <a:gs pos="65000">
                      <a:schemeClr val="tx1"/>
                    </a:gs>
                  </a:gsLst>
                  <a:lin ang="5400000" scaled="0"/>
                </a:gradFill>
                <a:cs typeface="Segoe UI" pitchFamily="34" charset="0"/>
              </a:rPr>
              <a:t>New virtual machines will use production checkpoints with </a:t>
            </a:r>
            <a:br>
              <a:rPr lang="en-US" sz="1600" dirty="0">
                <a:gradFill>
                  <a:gsLst>
                    <a:gs pos="19048">
                      <a:schemeClr val="tx1"/>
                    </a:gs>
                    <a:gs pos="65000">
                      <a:schemeClr val="tx1"/>
                    </a:gs>
                  </a:gsLst>
                  <a:lin ang="5400000" scaled="0"/>
                </a:gradFill>
                <a:cs typeface="Segoe UI" pitchFamily="34" charset="0"/>
              </a:rPr>
            </a:br>
            <a:r>
              <a:rPr lang="en-US" sz="1600" dirty="0">
                <a:gradFill>
                  <a:gsLst>
                    <a:gs pos="19048">
                      <a:schemeClr val="tx1"/>
                    </a:gs>
                    <a:gs pos="65000">
                      <a:schemeClr val="tx1"/>
                    </a:gs>
                  </a:gsLst>
                  <a:lin ang="5400000" scaled="0"/>
                </a:gradFill>
                <a:cs typeface="Segoe UI" pitchFamily="34" charset="0"/>
              </a:rPr>
              <a:t>a fallback to standard checkpoints</a:t>
            </a:r>
          </a:p>
        </p:txBody>
      </p:sp>
      <p:pic>
        <p:nvPicPr>
          <p:cNvPr id="3" name="Picture 2"/>
          <p:cNvPicPr>
            <a:picLocks noChangeAspect="1"/>
          </p:cNvPicPr>
          <p:nvPr/>
        </p:nvPicPr>
        <p:blipFill>
          <a:blip r:embed="rId3"/>
          <a:stretch>
            <a:fillRect/>
          </a:stretch>
        </p:blipFill>
        <p:spPr>
          <a:xfrm>
            <a:off x="7227137" y="1851360"/>
            <a:ext cx="4934635" cy="4846320"/>
          </a:xfrm>
          <a:prstGeom prst="rect">
            <a:avLst/>
          </a:prstGeom>
          <a:ln>
            <a:solidFill>
              <a:schemeClr val="bg2">
                <a:lumMod val="75000"/>
              </a:schemeClr>
            </a:solidFill>
          </a:ln>
          <a:effectLst/>
        </p:spPr>
      </p:pic>
    </p:spTree>
    <p:extLst>
      <p:ext uri="{BB962C8B-B14F-4D97-AF65-F5344CB8AC3E}">
        <p14:creationId xmlns:p14="http://schemas.microsoft.com/office/powerpoint/2010/main" val="10574661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PowerShell Direct</a:t>
            </a:r>
          </a:p>
        </p:txBody>
      </p:sp>
      <p:sp>
        <p:nvSpPr>
          <p:cNvPr id="9" name="Text Placeholder 1"/>
          <p:cNvSpPr txBox="1">
            <a:spLocks/>
          </p:cNvSpPr>
          <p:nvPr/>
        </p:nvSpPr>
        <p:spPr>
          <a:xfrm>
            <a:off x="274638" y="1577043"/>
            <a:ext cx="11887200" cy="4490460"/>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3600" dirty="0"/>
              <a:t>Bridge the boundary between Hyper-V host and guest VM in a secure way to issue PS cmdlets and run scripts easily</a:t>
            </a:r>
          </a:p>
          <a:p>
            <a:pPr marL="285750" lvl="1" indent="-285750">
              <a:buFont typeface="Arial" panose="020B0604020202020204" pitchFamily="34" charset="0"/>
              <a:buChar char="•"/>
            </a:pPr>
            <a:r>
              <a:rPr lang="en-US" sz="1800" dirty="0"/>
              <a:t>Currently supports Windows 10/Windows Server 2016 guest on Windows 1 10/Windows Server 2016 host</a:t>
            </a:r>
          </a:p>
          <a:p>
            <a:pPr>
              <a:spcBef>
                <a:spcPts val="1200"/>
              </a:spcBef>
            </a:pPr>
            <a:r>
              <a:rPr lang="en-US" sz="3600" dirty="0"/>
              <a:t>No need to configure PS remoting or network connectivity</a:t>
            </a:r>
          </a:p>
          <a:p>
            <a:pPr>
              <a:spcBef>
                <a:spcPts val="1200"/>
              </a:spcBef>
            </a:pPr>
            <a:r>
              <a:rPr lang="en-US" sz="3600" dirty="0"/>
              <a:t>Just need the guest credentials</a:t>
            </a:r>
          </a:p>
          <a:p>
            <a:pPr>
              <a:spcBef>
                <a:spcPts val="1200"/>
              </a:spcBef>
            </a:pPr>
            <a:r>
              <a:rPr lang="en-US" sz="3600" dirty="0"/>
              <a:t>Can only connect to particular guest from that host</a:t>
            </a:r>
          </a:p>
          <a:p>
            <a:pPr lvl="0" defTabSz="932742" fontAlgn="auto">
              <a:lnSpc>
                <a:spcPct val="100000"/>
              </a:lnSpc>
              <a:spcBef>
                <a:spcPts val="0"/>
              </a:spcBef>
              <a:spcAft>
                <a:spcPts val="0"/>
              </a:spcAft>
              <a:buSzTx/>
            </a:pPr>
            <a:endParaRPr lang="en-US" sz="2000" dirty="0">
              <a:gradFill>
                <a:gsLst>
                  <a:gs pos="22772">
                    <a:srgbClr val="0072C6"/>
                  </a:gs>
                  <a:gs pos="77000">
                    <a:srgbClr val="0072C6"/>
                  </a:gs>
                </a:gsLst>
                <a:lin ang="5400000" scaled="0"/>
              </a:gradFill>
              <a:latin typeface="Lucida Console" panose="020B0609040504020204" pitchFamily="49" charset="0"/>
              <a:ea typeface="+mn-ea"/>
            </a:endParaRPr>
          </a:p>
          <a:p>
            <a:pPr lvl="0" defTabSz="932742" fontAlgn="auto">
              <a:lnSpc>
                <a:spcPct val="100000"/>
              </a:lnSpc>
              <a:spcBef>
                <a:spcPts val="0"/>
              </a:spcBef>
              <a:spcAft>
                <a:spcPts val="0"/>
              </a:spcAft>
              <a:buSzTx/>
            </a:pPr>
            <a:r>
              <a:rPr lang="en-US" sz="2400" dirty="0">
                <a:gradFill>
                  <a:gsLst>
                    <a:gs pos="22772">
                      <a:srgbClr val="0072C6"/>
                    </a:gs>
                    <a:gs pos="77000">
                      <a:srgbClr val="0072C6"/>
                    </a:gs>
                  </a:gsLst>
                  <a:lin ang="5400000" scaled="0"/>
                </a:gradFill>
                <a:latin typeface="Lucida Console" panose="020B0609040504020204" pitchFamily="49" charset="0"/>
                <a:ea typeface="+mn-ea"/>
              </a:rPr>
              <a:t>Enter-</a:t>
            </a:r>
            <a:r>
              <a:rPr lang="en-US" sz="2400" dirty="0" err="1">
                <a:gradFill>
                  <a:gsLst>
                    <a:gs pos="22772">
                      <a:srgbClr val="0072C6"/>
                    </a:gs>
                    <a:gs pos="77000">
                      <a:srgbClr val="0072C6"/>
                    </a:gs>
                  </a:gsLst>
                  <a:lin ang="5400000" scaled="0"/>
                </a:gradFill>
                <a:latin typeface="Lucida Console" panose="020B0609040504020204" pitchFamily="49" charset="0"/>
                <a:ea typeface="+mn-ea"/>
              </a:rPr>
              <a:t>PSSession</a:t>
            </a:r>
            <a:r>
              <a:rPr lang="en-US" sz="2400" dirty="0">
                <a:gradFill>
                  <a:gsLst>
                    <a:gs pos="22772">
                      <a:srgbClr val="0072C6"/>
                    </a:gs>
                    <a:gs pos="77000">
                      <a:srgbClr val="0072C6"/>
                    </a:gs>
                  </a:gsLst>
                  <a:lin ang="5400000" scaled="0"/>
                </a:gradFill>
                <a:latin typeface="Lucida Console" panose="020B0609040504020204" pitchFamily="49" charset="0"/>
                <a:ea typeface="+mn-ea"/>
              </a:rPr>
              <a:t> </a:t>
            </a:r>
            <a:r>
              <a:rPr lang="en-US" sz="2400" dirty="0">
                <a:gradFill>
                  <a:gsLst>
                    <a:gs pos="9901">
                      <a:srgbClr val="002050"/>
                    </a:gs>
                    <a:gs pos="22772">
                      <a:srgbClr val="002050"/>
                    </a:gs>
                  </a:gsLst>
                </a:gradFill>
                <a:latin typeface="Lucida Console" panose="020B0609040504020204" pitchFamily="49" charset="0"/>
                <a:ea typeface="+mn-ea"/>
              </a:rPr>
              <a:t>-</a:t>
            </a:r>
            <a:r>
              <a:rPr lang="en-US" sz="2400" dirty="0" err="1">
                <a:gradFill>
                  <a:gsLst>
                    <a:gs pos="9901">
                      <a:srgbClr val="002050"/>
                    </a:gs>
                    <a:gs pos="22772">
                      <a:srgbClr val="002050"/>
                    </a:gs>
                  </a:gsLst>
                </a:gradFill>
                <a:latin typeface="Lucida Console" panose="020B0609040504020204" pitchFamily="49" charset="0"/>
                <a:ea typeface="+mn-ea"/>
              </a:rPr>
              <a:t>VMName</a:t>
            </a:r>
            <a:r>
              <a:rPr lang="en-US" sz="2400" dirty="0">
                <a:gradFill>
                  <a:gsLst>
                    <a:gs pos="9901">
                      <a:srgbClr val="002050"/>
                    </a:gs>
                    <a:gs pos="22772">
                      <a:srgbClr val="002050"/>
                    </a:gs>
                  </a:gsLst>
                </a:gradFill>
                <a:latin typeface="Lucida Console" panose="020B0609040504020204" pitchFamily="49" charset="0"/>
                <a:ea typeface="+mn-ea"/>
              </a:rPr>
              <a:t> </a:t>
            </a:r>
            <a:r>
              <a:rPr lang="en-US" sz="2400" dirty="0" err="1">
                <a:gradFill>
                  <a:gsLst>
                    <a:gs pos="57426">
                      <a:srgbClr val="68217A"/>
                    </a:gs>
                    <a:gs pos="45000">
                      <a:srgbClr val="68217A"/>
                    </a:gs>
                  </a:gsLst>
                </a:gradFill>
                <a:latin typeface="Lucida Console" panose="020B0609040504020204" pitchFamily="49" charset="0"/>
                <a:ea typeface="+mn-ea"/>
              </a:rPr>
              <a:t>VMName</a:t>
            </a:r>
            <a:endParaRPr lang="en-US" sz="2400" dirty="0">
              <a:gradFill>
                <a:gsLst>
                  <a:gs pos="57426">
                    <a:srgbClr val="68217A"/>
                  </a:gs>
                  <a:gs pos="45000">
                    <a:srgbClr val="68217A"/>
                  </a:gs>
                </a:gsLst>
              </a:gradFill>
              <a:latin typeface="Lucida Console" panose="020B0609040504020204" pitchFamily="49" charset="0"/>
              <a:ea typeface="+mn-ea"/>
            </a:endParaRPr>
          </a:p>
          <a:p>
            <a:pPr lvl="0" defTabSz="932742" fontAlgn="auto">
              <a:lnSpc>
                <a:spcPct val="100000"/>
              </a:lnSpc>
              <a:spcBef>
                <a:spcPts val="0"/>
              </a:spcBef>
              <a:spcAft>
                <a:spcPts val="0"/>
              </a:spcAft>
              <a:buSzTx/>
            </a:pPr>
            <a:r>
              <a:rPr lang="en-US" sz="2400" dirty="0">
                <a:gradFill>
                  <a:gsLst>
                    <a:gs pos="22772">
                      <a:srgbClr val="0072C6"/>
                    </a:gs>
                    <a:gs pos="77000">
                      <a:srgbClr val="0072C6"/>
                    </a:gs>
                  </a:gsLst>
                  <a:lin ang="5400000" scaled="0"/>
                </a:gradFill>
                <a:latin typeface="Lucida Console" panose="020B0609040504020204" pitchFamily="49" charset="0"/>
                <a:ea typeface="+mn-ea"/>
              </a:rPr>
              <a:t>Invoke-Command -</a:t>
            </a:r>
            <a:r>
              <a:rPr lang="en-US" sz="2400" dirty="0" err="1">
                <a:gradFill>
                  <a:gsLst>
                    <a:gs pos="9901">
                      <a:srgbClr val="002050"/>
                    </a:gs>
                    <a:gs pos="22772">
                      <a:srgbClr val="002050"/>
                    </a:gs>
                  </a:gsLst>
                </a:gradFill>
                <a:latin typeface="Lucida Console" panose="020B0609040504020204" pitchFamily="49" charset="0"/>
                <a:ea typeface="+mn-ea"/>
              </a:rPr>
              <a:t>VMName</a:t>
            </a:r>
            <a:r>
              <a:rPr lang="en-US" sz="2400" dirty="0">
                <a:gradFill>
                  <a:gsLst>
                    <a:gs pos="22772">
                      <a:srgbClr val="0072C6"/>
                    </a:gs>
                    <a:gs pos="77000">
                      <a:srgbClr val="0072C6"/>
                    </a:gs>
                  </a:gsLst>
                  <a:lin ang="5400000" scaled="0"/>
                </a:gradFill>
                <a:latin typeface="Lucida Console" panose="020B0609040504020204" pitchFamily="49" charset="0"/>
                <a:ea typeface="+mn-ea"/>
              </a:rPr>
              <a:t> </a:t>
            </a:r>
            <a:r>
              <a:rPr lang="en-US" sz="2400" dirty="0" err="1">
                <a:gradFill>
                  <a:gsLst>
                    <a:gs pos="57426">
                      <a:srgbClr val="68217A"/>
                    </a:gs>
                    <a:gs pos="45000">
                      <a:srgbClr val="68217A"/>
                    </a:gs>
                  </a:gsLst>
                </a:gradFill>
                <a:latin typeface="Lucida Console" panose="020B0609040504020204" pitchFamily="49" charset="0"/>
                <a:ea typeface="+mn-ea"/>
              </a:rPr>
              <a:t>VMName</a:t>
            </a:r>
            <a:r>
              <a:rPr lang="en-US" sz="2400" dirty="0">
                <a:gradFill>
                  <a:gsLst>
                    <a:gs pos="57426">
                      <a:srgbClr val="68217A"/>
                    </a:gs>
                    <a:gs pos="45000">
                      <a:srgbClr val="68217A"/>
                    </a:gs>
                  </a:gsLst>
                </a:gradFill>
                <a:latin typeface="Lucida Console" panose="020B0609040504020204" pitchFamily="49" charset="0"/>
                <a:ea typeface="+mn-ea"/>
              </a:rPr>
              <a:t> </a:t>
            </a:r>
            <a:r>
              <a:rPr lang="en-US" sz="2400" dirty="0">
                <a:gradFill>
                  <a:gsLst>
                    <a:gs pos="22772">
                      <a:srgbClr val="0072C6"/>
                    </a:gs>
                    <a:gs pos="77000">
                      <a:srgbClr val="0072C6"/>
                    </a:gs>
                  </a:gsLst>
                  <a:lin ang="5400000" scaled="0"/>
                </a:gradFill>
                <a:latin typeface="Lucida Console" panose="020B0609040504020204" pitchFamily="49" charset="0"/>
                <a:ea typeface="+mn-ea"/>
              </a:rPr>
              <a:t>-</a:t>
            </a:r>
            <a:r>
              <a:rPr lang="en-US" sz="2400" dirty="0" err="1">
                <a:gradFill>
                  <a:gsLst>
                    <a:gs pos="9901">
                      <a:srgbClr val="002050"/>
                    </a:gs>
                    <a:gs pos="22772">
                      <a:srgbClr val="002050"/>
                    </a:gs>
                  </a:gsLst>
                </a:gradFill>
                <a:latin typeface="Lucida Console" panose="020B0609040504020204" pitchFamily="49" charset="0"/>
                <a:ea typeface="+mn-ea"/>
              </a:rPr>
              <a:t>ScriptBlock</a:t>
            </a:r>
            <a:r>
              <a:rPr lang="en-US" sz="2400" dirty="0">
                <a:gradFill>
                  <a:gsLst>
                    <a:gs pos="9901">
                      <a:srgbClr val="002050"/>
                    </a:gs>
                    <a:gs pos="22772">
                      <a:srgbClr val="002050"/>
                    </a:gs>
                  </a:gsLst>
                </a:gradFill>
                <a:latin typeface="Lucida Console" panose="020B0609040504020204" pitchFamily="49" charset="0"/>
                <a:ea typeface="+mn-ea"/>
              </a:rPr>
              <a:t> {</a:t>
            </a:r>
            <a:r>
              <a:rPr lang="en-US" sz="2400" dirty="0">
                <a:gradFill>
                  <a:gsLst>
                    <a:gs pos="22772">
                      <a:srgbClr val="0072C6"/>
                    </a:gs>
                    <a:gs pos="77000">
                      <a:srgbClr val="0072C6"/>
                    </a:gs>
                  </a:gsLst>
                  <a:lin ang="5400000" scaled="0"/>
                </a:gradFill>
                <a:latin typeface="Lucida Console" panose="020B0609040504020204" pitchFamily="49" charset="0"/>
                <a:ea typeface="+mn-ea"/>
              </a:rPr>
              <a:t> Fancy Script </a:t>
            </a:r>
            <a:r>
              <a:rPr lang="en-US" sz="2400" dirty="0">
                <a:gradFill>
                  <a:gsLst>
                    <a:gs pos="9901">
                      <a:srgbClr val="002050"/>
                    </a:gs>
                    <a:gs pos="22772">
                      <a:srgbClr val="002050"/>
                    </a:gs>
                  </a:gsLst>
                </a:gradFill>
                <a:latin typeface="Lucida Console" panose="020B0609040504020204" pitchFamily="49" charset="0"/>
                <a:ea typeface="+mn-ea"/>
              </a:rPr>
              <a:t>} </a:t>
            </a:r>
          </a:p>
        </p:txBody>
      </p:sp>
    </p:spTree>
    <p:extLst>
      <p:ext uri="{BB962C8B-B14F-4D97-AF65-F5344CB8AC3E}">
        <p14:creationId xmlns:p14="http://schemas.microsoft.com/office/powerpoint/2010/main" val="2443227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10000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00"/>
                                  </p:stCondLst>
                                  <p:childTnLst>
                                    <p:set>
                                      <p:cBhvr>
                                        <p:cTn id="38" dur="1" fill="hold">
                                          <p:stCondLst>
                                            <p:cond delay="0"/>
                                          </p:stCondLst>
                                        </p:cTn>
                                        <p:tgtEl>
                                          <p:spTgt spid="9">
                                            <p:txEl>
                                              <p:pRg st="7" end="7"/>
                                            </p:txEl>
                                          </p:spTgt>
                                        </p:tgtEl>
                                        <p:attrNameLst>
                                          <p:attrName>style.visibility</p:attrName>
                                        </p:attrNameLst>
                                      </p:cBhvr>
                                      <p:to>
                                        <p:strVal val="visible"/>
                                      </p:to>
                                    </p:set>
                                    <p:anim calcmode="lin" valueType="num">
                                      <p:cBhvr additive="base">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Hyper-V Manager improvements</a:t>
            </a:r>
          </a:p>
        </p:txBody>
      </p:sp>
      <p:sp>
        <p:nvSpPr>
          <p:cNvPr id="2" name="Text Placeholder 1"/>
          <p:cNvSpPr>
            <a:spLocks noGrp="1"/>
          </p:cNvSpPr>
          <p:nvPr>
            <p:ph type="body" sz="quarter" idx="4294967295"/>
          </p:nvPr>
        </p:nvSpPr>
        <p:spPr>
          <a:xfrm>
            <a:off x="274638" y="1212850"/>
            <a:ext cx="11612562" cy="1071062"/>
          </a:xfrm>
        </p:spPr>
        <p:txBody>
          <a:bodyPr/>
          <a:lstStyle/>
          <a:p>
            <a:pPr marL="0" indent="0">
              <a:buNone/>
            </a:pPr>
            <a:r>
              <a:rPr lang="en-US" sz="3200" dirty="0">
                <a:gradFill>
                  <a:gsLst>
                    <a:gs pos="94690">
                      <a:schemeClr val="tx1"/>
                    </a:gs>
                    <a:gs pos="88000">
                      <a:schemeClr val="tx1"/>
                    </a:gs>
                  </a:gsLst>
                  <a:lin ang="5400000" scaled="0"/>
                </a:gradFill>
              </a:rPr>
              <a:t>Multiple improvements to make it easier to remotely </a:t>
            </a:r>
            <a:br>
              <a:rPr lang="en-US" sz="3200" dirty="0">
                <a:gradFill>
                  <a:gsLst>
                    <a:gs pos="94690">
                      <a:schemeClr val="tx1"/>
                    </a:gs>
                    <a:gs pos="88000">
                      <a:schemeClr val="tx1"/>
                    </a:gs>
                  </a:gsLst>
                  <a:lin ang="5400000" scaled="0"/>
                </a:gradFill>
              </a:rPr>
            </a:br>
            <a:r>
              <a:rPr lang="en-US" sz="3200" dirty="0">
                <a:gradFill>
                  <a:gsLst>
                    <a:gs pos="94690">
                      <a:schemeClr val="tx1"/>
                    </a:gs>
                    <a:gs pos="88000">
                      <a:schemeClr val="tx1"/>
                    </a:gs>
                  </a:gsLst>
                  <a:lin ang="5400000" scaled="0"/>
                </a:gradFill>
              </a:rPr>
              <a:t>manage and troubleshoot Hyper-V servers:</a:t>
            </a:r>
          </a:p>
        </p:txBody>
      </p:sp>
      <p:grpSp>
        <p:nvGrpSpPr>
          <p:cNvPr id="35" name="Group 34"/>
          <p:cNvGrpSpPr/>
          <p:nvPr/>
        </p:nvGrpSpPr>
        <p:grpSpPr>
          <a:xfrm>
            <a:off x="8229600" y="2399994"/>
            <a:ext cx="3931920" cy="3931920"/>
            <a:chOff x="8229600" y="2399994"/>
            <a:chExt cx="3931920" cy="3931920"/>
          </a:xfrm>
        </p:grpSpPr>
        <p:sp>
          <p:nvSpPr>
            <p:cNvPr id="10" name="Rectangle 9"/>
            <p:cNvSpPr/>
            <p:nvPr/>
          </p:nvSpPr>
          <p:spPr bwMode="auto">
            <a:xfrm>
              <a:off x="8229600" y="2399994"/>
              <a:ext cx="3931920" cy="39319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737360" rIns="182880" bIns="146304" numCol="1" spcCol="0" rtlCol="0" fromWordArt="0" anchor="t" anchorCtr="0" forceAA="0" compatLnSpc="1">
              <a:prstTxWarp prst="textNoShape">
                <a:avLst/>
              </a:prstTxWarp>
              <a:noAutofit/>
            </a:bodyPr>
            <a:lstStyle/>
            <a:p>
              <a:pPr indent="-466371" fontAlgn="base">
                <a:lnSpc>
                  <a:spcPct val="90000"/>
                </a:lnSpc>
                <a:spcBef>
                  <a:spcPts val="600"/>
                </a:spcBef>
                <a:spcAft>
                  <a:spcPct val="0"/>
                </a:spcAft>
                <a:buSzPct val="90000"/>
              </a:pPr>
              <a: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Connecting </a:t>
              </a:r>
              <a:b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br>
              <a: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via Windows Remote Management</a:t>
              </a:r>
            </a:p>
          </p:txBody>
        </p:sp>
        <p:grpSp>
          <p:nvGrpSpPr>
            <p:cNvPr id="29" name="Group 28"/>
            <p:cNvGrpSpPr/>
            <p:nvPr/>
          </p:nvGrpSpPr>
          <p:grpSpPr>
            <a:xfrm>
              <a:off x="8687091" y="2784643"/>
              <a:ext cx="640080" cy="669687"/>
              <a:chOff x="8687091" y="2784643"/>
              <a:chExt cx="640080" cy="669687"/>
            </a:xfrm>
          </p:grpSpPr>
          <p:sp>
            <p:nvSpPr>
              <p:cNvPr id="25" name="Freeform 580"/>
              <p:cNvSpPr>
                <a:spLocks noChangeAspect="1" noEditPoints="1"/>
              </p:cNvSpPr>
              <p:nvPr/>
            </p:nvSpPr>
            <p:spPr bwMode="auto">
              <a:xfrm>
                <a:off x="8687091" y="3134628"/>
                <a:ext cx="640080" cy="319702"/>
              </a:xfrm>
              <a:custGeom>
                <a:avLst/>
                <a:gdLst>
                  <a:gd name="T0" fmla="*/ 300 w 400"/>
                  <a:gd name="T1" fmla="*/ 200 h 200"/>
                  <a:gd name="T2" fmla="*/ 400 w 400"/>
                  <a:gd name="T3" fmla="*/ 100 h 200"/>
                  <a:gd name="T4" fmla="*/ 300 w 400"/>
                  <a:gd name="T5" fmla="*/ 0 h 200"/>
                  <a:gd name="T6" fmla="*/ 300 w 400"/>
                  <a:gd name="T7" fmla="*/ 45 h 200"/>
                  <a:gd name="T8" fmla="*/ 355 w 400"/>
                  <a:gd name="T9" fmla="*/ 100 h 200"/>
                  <a:gd name="T10" fmla="*/ 300 w 400"/>
                  <a:gd name="T11" fmla="*/ 155 h 200"/>
                  <a:gd name="T12" fmla="*/ 300 w 400"/>
                  <a:gd name="T13" fmla="*/ 200 h 200"/>
                  <a:gd name="T14" fmla="*/ 100 w 400"/>
                  <a:gd name="T15" fmla="*/ 0 h 200"/>
                  <a:gd name="T16" fmla="*/ 0 w 400"/>
                  <a:gd name="T17" fmla="*/ 100 h 200"/>
                  <a:gd name="T18" fmla="*/ 100 w 400"/>
                  <a:gd name="T19" fmla="*/ 200 h 200"/>
                  <a:gd name="T20" fmla="*/ 100 w 400"/>
                  <a:gd name="T21" fmla="*/ 155 h 200"/>
                  <a:gd name="T22" fmla="*/ 45 w 400"/>
                  <a:gd name="T23" fmla="*/ 100 h 200"/>
                  <a:gd name="T24" fmla="*/ 100 w 400"/>
                  <a:gd name="T25" fmla="*/ 45 h 200"/>
                  <a:gd name="T26" fmla="*/ 100 w 400"/>
                  <a:gd name="T27" fmla="*/ 0 h 200"/>
                  <a:gd name="T28" fmla="*/ 200 w 400"/>
                  <a:gd name="T29" fmla="*/ 80 h 200"/>
                  <a:gd name="T30" fmla="*/ 224 w 400"/>
                  <a:gd name="T31" fmla="*/ 104 h 200"/>
                  <a:gd name="T32" fmla="*/ 200 w 400"/>
                  <a:gd name="T33" fmla="*/ 128 h 200"/>
                  <a:gd name="T34" fmla="*/ 176 w 400"/>
                  <a:gd name="T35" fmla="*/ 104 h 200"/>
                  <a:gd name="T36" fmla="*/ 200 w 400"/>
                  <a:gd name="T37" fmla="*/ 80 h 200"/>
                  <a:gd name="T38" fmla="*/ 128 w 400"/>
                  <a:gd name="T39" fmla="*/ 80 h 200"/>
                  <a:gd name="T40" fmla="*/ 152 w 400"/>
                  <a:gd name="T41" fmla="*/ 104 h 200"/>
                  <a:gd name="T42" fmla="*/ 128 w 400"/>
                  <a:gd name="T43" fmla="*/ 128 h 200"/>
                  <a:gd name="T44" fmla="*/ 104 w 400"/>
                  <a:gd name="T45" fmla="*/ 104 h 200"/>
                  <a:gd name="T46" fmla="*/ 128 w 400"/>
                  <a:gd name="T47" fmla="*/ 80 h 200"/>
                  <a:gd name="T48" fmla="*/ 272 w 400"/>
                  <a:gd name="T49" fmla="*/ 80 h 200"/>
                  <a:gd name="T50" fmla="*/ 296 w 400"/>
                  <a:gd name="T51" fmla="*/ 104 h 200"/>
                  <a:gd name="T52" fmla="*/ 272 w 400"/>
                  <a:gd name="T53" fmla="*/ 128 h 200"/>
                  <a:gd name="T54" fmla="*/ 248 w 400"/>
                  <a:gd name="T55" fmla="*/ 104 h 200"/>
                  <a:gd name="T56" fmla="*/ 272 w 400"/>
                  <a:gd name="T5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00">
                    <a:moveTo>
                      <a:pt x="300" y="200"/>
                    </a:moveTo>
                    <a:cubicBezTo>
                      <a:pt x="400" y="100"/>
                      <a:pt x="400" y="100"/>
                      <a:pt x="400" y="100"/>
                    </a:cubicBezTo>
                    <a:cubicBezTo>
                      <a:pt x="300" y="0"/>
                      <a:pt x="300" y="0"/>
                      <a:pt x="300" y="0"/>
                    </a:cubicBezTo>
                    <a:cubicBezTo>
                      <a:pt x="300" y="45"/>
                      <a:pt x="300" y="45"/>
                      <a:pt x="300" y="45"/>
                    </a:cubicBezTo>
                    <a:cubicBezTo>
                      <a:pt x="355" y="100"/>
                      <a:pt x="355" y="100"/>
                      <a:pt x="355" y="100"/>
                    </a:cubicBezTo>
                    <a:cubicBezTo>
                      <a:pt x="300" y="155"/>
                      <a:pt x="300" y="155"/>
                      <a:pt x="300" y="155"/>
                    </a:cubicBezTo>
                    <a:lnTo>
                      <a:pt x="300" y="200"/>
                    </a:lnTo>
                    <a:close/>
                    <a:moveTo>
                      <a:pt x="100" y="0"/>
                    </a:moveTo>
                    <a:cubicBezTo>
                      <a:pt x="0" y="100"/>
                      <a:pt x="0" y="100"/>
                      <a:pt x="0" y="100"/>
                    </a:cubicBezTo>
                    <a:cubicBezTo>
                      <a:pt x="100" y="200"/>
                      <a:pt x="100" y="200"/>
                      <a:pt x="100" y="200"/>
                    </a:cubicBezTo>
                    <a:cubicBezTo>
                      <a:pt x="100" y="155"/>
                      <a:pt x="100" y="155"/>
                      <a:pt x="100" y="155"/>
                    </a:cubicBezTo>
                    <a:cubicBezTo>
                      <a:pt x="45" y="100"/>
                      <a:pt x="45" y="100"/>
                      <a:pt x="45" y="100"/>
                    </a:cubicBezTo>
                    <a:cubicBezTo>
                      <a:pt x="100" y="45"/>
                      <a:pt x="100" y="45"/>
                      <a:pt x="100" y="45"/>
                    </a:cubicBezTo>
                    <a:lnTo>
                      <a:pt x="100" y="0"/>
                    </a:lnTo>
                    <a:close/>
                    <a:moveTo>
                      <a:pt x="200" y="80"/>
                    </a:moveTo>
                    <a:cubicBezTo>
                      <a:pt x="213" y="80"/>
                      <a:pt x="224" y="91"/>
                      <a:pt x="224" y="104"/>
                    </a:cubicBezTo>
                    <a:cubicBezTo>
                      <a:pt x="224" y="117"/>
                      <a:pt x="213" y="128"/>
                      <a:pt x="200" y="128"/>
                    </a:cubicBezTo>
                    <a:cubicBezTo>
                      <a:pt x="187" y="128"/>
                      <a:pt x="176" y="117"/>
                      <a:pt x="176" y="104"/>
                    </a:cubicBezTo>
                    <a:cubicBezTo>
                      <a:pt x="176" y="91"/>
                      <a:pt x="187" y="80"/>
                      <a:pt x="200" y="80"/>
                    </a:cubicBezTo>
                    <a:close/>
                    <a:moveTo>
                      <a:pt x="128" y="80"/>
                    </a:moveTo>
                    <a:cubicBezTo>
                      <a:pt x="141" y="80"/>
                      <a:pt x="152" y="91"/>
                      <a:pt x="152" y="104"/>
                    </a:cubicBezTo>
                    <a:cubicBezTo>
                      <a:pt x="152" y="117"/>
                      <a:pt x="141" y="128"/>
                      <a:pt x="128" y="128"/>
                    </a:cubicBezTo>
                    <a:cubicBezTo>
                      <a:pt x="115" y="128"/>
                      <a:pt x="104" y="117"/>
                      <a:pt x="104" y="104"/>
                    </a:cubicBezTo>
                    <a:cubicBezTo>
                      <a:pt x="104" y="91"/>
                      <a:pt x="115" y="80"/>
                      <a:pt x="128" y="80"/>
                    </a:cubicBezTo>
                    <a:close/>
                    <a:moveTo>
                      <a:pt x="272" y="80"/>
                    </a:moveTo>
                    <a:cubicBezTo>
                      <a:pt x="285" y="80"/>
                      <a:pt x="296" y="91"/>
                      <a:pt x="296" y="104"/>
                    </a:cubicBezTo>
                    <a:cubicBezTo>
                      <a:pt x="296" y="117"/>
                      <a:pt x="285" y="128"/>
                      <a:pt x="272" y="128"/>
                    </a:cubicBezTo>
                    <a:cubicBezTo>
                      <a:pt x="259" y="128"/>
                      <a:pt x="248" y="117"/>
                      <a:pt x="248" y="104"/>
                    </a:cubicBezTo>
                    <a:cubicBezTo>
                      <a:pt x="248" y="91"/>
                      <a:pt x="259" y="80"/>
                      <a:pt x="272" y="8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ChangeAspect="1"/>
              </p:cNvSpPr>
              <p:nvPr/>
            </p:nvSpPr>
            <p:spPr bwMode="auto">
              <a:xfrm>
                <a:off x="8869971" y="2784643"/>
                <a:ext cx="274320" cy="274320"/>
              </a:xfrm>
              <a:custGeom>
                <a:avLst/>
                <a:gdLst>
                  <a:gd name="connsiteX0" fmla="*/ 1441450 w 3251200"/>
                  <a:gd name="connsiteY0" fmla="*/ 1655763 h 3251201"/>
                  <a:gd name="connsiteX1" fmla="*/ 3251200 w 3251200"/>
                  <a:gd name="connsiteY1" fmla="*/ 1655763 h 3251201"/>
                  <a:gd name="connsiteX2" fmla="*/ 3251200 w 3251200"/>
                  <a:gd name="connsiteY2" fmla="*/ 3251201 h 3251201"/>
                  <a:gd name="connsiteX3" fmla="*/ 1441450 w 3251200"/>
                  <a:gd name="connsiteY3" fmla="*/ 2998789 h 3251201"/>
                  <a:gd name="connsiteX4" fmla="*/ 0 w 3251200"/>
                  <a:gd name="connsiteY4" fmla="*/ 1655763 h 3251201"/>
                  <a:gd name="connsiteX5" fmla="*/ 1389063 w 3251200"/>
                  <a:gd name="connsiteY5" fmla="*/ 1655763 h 3251201"/>
                  <a:gd name="connsiteX6" fmla="*/ 1389063 w 3251200"/>
                  <a:gd name="connsiteY6" fmla="*/ 2990851 h 3251201"/>
                  <a:gd name="connsiteX7" fmla="*/ 0 w 3251200"/>
                  <a:gd name="connsiteY7" fmla="*/ 2798764 h 3251201"/>
                  <a:gd name="connsiteX8" fmla="*/ 1389063 w 3251200"/>
                  <a:gd name="connsiteY8" fmla="*/ 263525 h 3251201"/>
                  <a:gd name="connsiteX9" fmla="*/ 1389063 w 3251200"/>
                  <a:gd name="connsiteY9" fmla="*/ 1601788 h 3251201"/>
                  <a:gd name="connsiteX10" fmla="*/ 0 w 3251200"/>
                  <a:gd name="connsiteY10" fmla="*/ 1601788 h 3251201"/>
                  <a:gd name="connsiteX11" fmla="*/ 0 w 3251200"/>
                  <a:gd name="connsiteY11" fmla="*/ 454025 h 3251201"/>
                  <a:gd name="connsiteX12" fmla="*/ 3251200 w 3251200"/>
                  <a:gd name="connsiteY12" fmla="*/ 0 h 3251201"/>
                  <a:gd name="connsiteX13" fmla="*/ 3251200 w 3251200"/>
                  <a:gd name="connsiteY13" fmla="*/ 1601788 h 3251201"/>
                  <a:gd name="connsiteX14" fmla="*/ 1441450 w 3251200"/>
                  <a:gd name="connsiteY14" fmla="*/ 1601788 h 3251201"/>
                  <a:gd name="connsiteX15" fmla="*/ 1441450 w 3251200"/>
                  <a:gd name="connsiteY15" fmla="*/ 255588 h 325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1200" h="3251201">
                    <a:moveTo>
                      <a:pt x="1441450" y="1655763"/>
                    </a:moveTo>
                    <a:lnTo>
                      <a:pt x="3251200" y="1655763"/>
                    </a:lnTo>
                    <a:lnTo>
                      <a:pt x="3251200" y="3251201"/>
                    </a:lnTo>
                    <a:lnTo>
                      <a:pt x="1441450" y="2998789"/>
                    </a:lnTo>
                    <a:close/>
                    <a:moveTo>
                      <a:pt x="0" y="1655763"/>
                    </a:moveTo>
                    <a:lnTo>
                      <a:pt x="1389063" y="1655763"/>
                    </a:lnTo>
                    <a:lnTo>
                      <a:pt x="1389063" y="2990851"/>
                    </a:lnTo>
                    <a:lnTo>
                      <a:pt x="0" y="2798764"/>
                    </a:lnTo>
                    <a:close/>
                    <a:moveTo>
                      <a:pt x="1389063" y="263525"/>
                    </a:moveTo>
                    <a:lnTo>
                      <a:pt x="1389063" y="1601788"/>
                    </a:lnTo>
                    <a:lnTo>
                      <a:pt x="0" y="1601788"/>
                    </a:lnTo>
                    <a:lnTo>
                      <a:pt x="0" y="454025"/>
                    </a:lnTo>
                    <a:close/>
                    <a:moveTo>
                      <a:pt x="3251200" y="0"/>
                    </a:moveTo>
                    <a:lnTo>
                      <a:pt x="3251200" y="1601788"/>
                    </a:lnTo>
                    <a:lnTo>
                      <a:pt x="1441450" y="1601788"/>
                    </a:lnTo>
                    <a:lnTo>
                      <a:pt x="1441450" y="255588"/>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4" name="Group 33"/>
          <p:cNvGrpSpPr/>
          <p:nvPr/>
        </p:nvGrpSpPr>
        <p:grpSpPr>
          <a:xfrm>
            <a:off x="4252119" y="2399994"/>
            <a:ext cx="3931920" cy="3931920"/>
            <a:chOff x="4252119" y="2399994"/>
            <a:chExt cx="3931920" cy="3931920"/>
          </a:xfrm>
        </p:grpSpPr>
        <p:sp>
          <p:nvSpPr>
            <p:cNvPr id="11" name="Rectangle 10"/>
            <p:cNvSpPr/>
            <p:nvPr/>
          </p:nvSpPr>
          <p:spPr bwMode="auto">
            <a:xfrm>
              <a:off x="4252119" y="2399994"/>
              <a:ext cx="3931920" cy="39319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737360" rIns="182880" bIns="146304" numCol="1" spcCol="0" rtlCol="0" fromWordArt="0" anchor="t" anchorCtr="0" forceAA="0" compatLnSpc="1">
              <a:prstTxWarp prst="textNoShape">
                <a:avLst/>
              </a:prstTxWarp>
              <a:noAutofit/>
            </a:bodyPr>
            <a:lstStyle/>
            <a:p>
              <a:pPr indent="-466371" fontAlgn="base">
                <a:lnSpc>
                  <a:spcPct val="90000"/>
                </a:lnSpc>
                <a:spcBef>
                  <a:spcPts val="600"/>
                </a:spcBef>
                <a:spcAft>
                  <a:spcPct val="0"/>
                </a:spcAft>
                <a:buSzPct val="90000"/>
              </a:pPr>
              <a: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Connecting via </a:t>
              </a:r>
              <a:b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br>
              <a: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IP address</a:t>
              </a:r>
            </a:p>
          </p:txBody>
        </p:sp>
        <p:grpSp>
          <p:nvGrpSpPr>
            <p:cNvPr id="31" name="Group 30"/>
            <p:cNvGrpSpPr/>
            <p:nvPr/>
          </p:nvGrpSpPr>
          <p:grpSpPr>
            <a:xfrm>
              <a:off x="4709160" y="2799107"/>
              <a:ext cx="640080" cy="655223"/>
              <a:chOff x="4709160" y="2799107"/>
              <a:chExt cx="640080" cy="655223"/>
            </a:xfrm>
          </p:grpSpPr>
          <p:sp>
            <p:nvSpPr>
              <p:cNvPr id="16" name="Freeform 580"/>
              <p:cNvSpPr>
                <a:spLocks noChangeAspect="1" noEditPoints="1"/>
              </p:cNvSpPr>
              <p:nvPr/>
            </p:nvSpPr>
            <p:spPr bwMode="auto">
              <a:xfrm>
                <a:off x="4709160" y="3134628"/>
                <a:ext cx="640080" cy="319702"/>
              </a:xfrm>
              <a:custGeom>
                <a:avLst/>
                <a:gdLst>
                  <a:gd name="T0" fmla="*/ 300 w 400"/>
                  <a:gd name="T1" fmla="*/ 200 h 200"/>
                  <a:gd name="T2" fmla="*/ 400 w 400"/>
                  <a:gd name="T3" fmla="*/ 100 h 200"/>
                  <a:gd name="T4" fmla="*/ 300 w 400"/>
                  <a:gd name="T5" fmla="*/ 0 h 200"/>
                  <a:gd name="T6" fmla="*/ 300 w 400"/>
                  <a:gd name="T7" fmla="*/ 45 h 200"/>
                  <a:gd name="T8" fmla="*/ 355 w 400"/>
                  <a:gd name="T9" fmla="*/ 100 h 200"/>
                  <a:gd name="T10" fmla="*/ 300 w 400"/>
                  <a:gd name="T11" fmla="*/ 155 h 200"/>
                  <a:gd name="T12" fmla="*/ 300 w 400"/>
                  <a:gd name="T13" fmla="*/ 200 h 200"/>
                  <a:gd name="T14" fmla="*/ 100 w 400"/>
                  <a:gd name="T15" fmla="*/ 0 h 200"/>
                  <a:gd name="T16" fmla="*/ 0 w 400"/>
                  <a:gd name="T17" fmla="*/ 100 h 200"/>
                  <a:gd name="T18" fmla="*/ 100 w 400"/>
                  <a:gd name="T19" fmla="*/ 200 h 200"/>
                  <a:gd name="T20" fmla="*/ 100 w 400"/>
                  <a:gd name="T21" fmla="*/ 155 h 200"/>
                  <a:gd name="T22" fmla="*/ 45 w 400"/>
                  <a:gd name="T23" fmla="*/ 100 h 200"/>
                  <a:gd name="T24" fmla="*/ 100 w 400"/>
                  <a:gd name="T25" fmla="*/ 45 h 200"/>
                  <a:gd name="T26" fmla="*/ 100 w 400"/>
                  <a:gd name="T27" fmla="*/ 0 h 200"/>
                  <a:gd name="T28" fmla="*/ 200 w 400"/>
                  <a:gd name="T29" fmla="*/ 80 h 200"/>
                  <a:gd name="T30" fmla="*/ 224 w 400"/>
                  <a:gd name="T31" fmla="*/ 104 h 200"/>
                  <a:gd name="T32" fmla="*/ 200 w 400"/>
                  <a:gd name="T33" fmla="*/ 128 h 200"/>
                  <a:gd name="T34" fmla="*/ 176 w 400"/>
                  <a:gd name="T35" fmla="*/ 104 h 200"/>
                  <a:gd name="T36" fmla="*/ 200 w 400"/>
                  <a:gd name="T37" fmla="*/ 80 h 200"/>
                  <a:gd name="T38" fmla="*/ 128 w 400"/>
                  <a:gd name="T39" fmla="*/ 80 h 200"/>
                  <a:gd name="T40" fmla="*/ 152 w 400"/>
                  <a:gd name="T41" fmla="*/ 104 h 200"/>
                  <a:gd name="T42" fmla="*/ 128 w 400"/>
                  <a:gd name="T43" fmla="*/ 128 h 200"/>
                  <a:gd name="T44" fmla="*/ 104 w 400"/>
                  <a:gd name="T45" fmla="*/ 104 h 200"/>
                  <a:gd name="T46" fmla="*/ 128 w 400"/>
                  <a:gd name="T47" fmla="*/ 80 h 200"/>
                  <a:gd name="T48" fmla="*/ 272 w 400"/>
                  <a:gd name="T49" fmla="*/ 80 h 200"/>
                  <a:gd name="T50" fmla="*/ 296 w 400"/>
                  <a:gd name="T51" fmla="*/ 104 h 200"/>
                  <a:gd name="T52" fmla="*/ 272 w 400"/>
                  <a:gd name="T53" fmla="*/ 128 h 200"/>
                  <a:gd name="T54" fmla="*/ 248 w 400"/>
                  <a:gd name="T55" fmla="*/ 104 h 200"/>
                  <a:gd name="T56" fmla="*/ 272 w 400"/>
                  <a:gd name="T5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00">
                    <a:moveTo>
                      <a:pt x="300" y="200"/>
                    </a:moveTo>
                    <a:cubicBezTo>
                      <a:pt x="400" y="100"/>
                      <a:pt x="400" y="100"/>
                      <a:pt x="400" y="100"/>
                    </a:cubicBezTo>
                    <a:cubicBezTo>
                      <a:pt x="300" y="0"/>
                      <a:pt x="300" y="0"/>
                      <a:pt x="300" y="0"/>
                    </a:cubicBezTo>
                    <a:cubicBezTo>
                      <a:pt x="300" y="45"/>
                      <a:pt x="300" y="45"/>
                      <a:pt x="300" y="45"/>
                    </a:cubicBezTo>
                    <a:cubicBezTo>
                      <a:pt x="355" y="100"/>
                      <a:pt x="355" y="100"/>
                      <a:pt x="355" y="100"/>
                    </a:cubicBezTo>
                    <a:cubicBezTo>
                      <a:pt x="300" y="155"/>
                      <a:pt x="300" y="155"/>
                      <a:pt x="300" y="155"/>
                    </a:cubicBezTo>
                    <a:lnTo>
                      <a:pt x="300" y="200"/>
                    </a:lnTo>
                    <a:close/>
                    <a:moveTo>
                      <a:pt x="100" y="0"/>
                    </a:moveTo>
                    <a:cubicBezTo>
                      <a:pt x="0" y="100"/>
                      <a:pt x="0" y="100"/>
                      <a:pt x="0" y="100"/>
                    </a:cubicBezTo>
                    <a:cubicBezTo>
                      <a:pt x="100" y="200"/>
                      <a:pt x="100" y="200"/>
                      <a:pt x="100" y="200"/>
                    </a:cubicBezTo>
                    <a:cubicBezTo>
                      <a:pt x="100" y="155"/>
                      <a:pt x="100" y="155"/>
                      <a:pt x="100" y="155"/>
                    </a:cubicBezTo>
                    <a:cubicBezTo>
                      <a:pt x="45" y="100"/>
                      <a:pt x="45" y="100"/>
                      <a:pt x="45" y="100"/>
                    </a:cubicBezTo>
                    <a:cubicBezTo>
                      <a:pt x="100" y="45"/>
                      <a:pt x="100" y="45"/>
                      <a:pt x="100" y="45"/>
                    </a:cubicBezTo>
                    <a:lnTo>
                      <a:pt x="100" y="0"/>
                    </a:lnTo>
                    <a:close/>
                    <a:moveTo>
                      <a:pt x="200" y="80"/>
                    </a:moveTo>
                    <a:cubicBezTo>
                      <a:pt x="213" y="80"/>
                      <a:pt x="224" y="91"/>
                      <a:pt x="224" y="104"/>
                    </a:cubicBezTo>
                    <a:cubicBezTo>
                      <a:pt x="224" y="117"/>
                      <a:pt x="213" y="128"/>
                      <a:pt x="200" y="128"/>
                    </a:cubicBezTo>
                    <a:cubicBezTo>
                      <a:pt x="187" y="128"/>
                      <a:pt x="176" y="117"/>
                      <a:pt x="176" y="104"/>
                    </a:cubicBezTo>
                    <a:cubicBezTo>
                      <a:pt x="176" y="91"/>
                      <a:pt x="187" y="80"/>
                      <a:pt x="200" y="80"/>
                    </a:cubicBezTo>
                    <a:close/>
                    <a:moveTo>
                      <a:pt x="128" y="80"/>
                    </a:moveTo>
                    <a:cubicBezTo>
                      <a:pt x="141" y="80"/>
                      <a:pt x="152" y="91"/>
                      <a:pt x="152" y="104"/>
                    </a:cubicBezTo>
                    <a:cubicBezTo>
                      <a:pt x="152" y="117"/>
                      <a:pt x="141" y="128"/>
                      <a:pt x="128" y="128"/>
                    </a:cubicBezTo>
                    <a:cubicBezTo>
                      <a:pt x="115" y="128"/>
                      <a:pt x="104" y="117"/>
                      <a:pt x="104" y="104"/>
                    </a:cubicBezTo>
                    <a:cubicBezTo>
                      <a:pt x="104" y="91"/>
                      <a:pt x="115" y="80"/>
                      <a:pt x="128" y="80"/>
                    </a:cubicBezTo>
                    <a:close/>
                    <a:moveTo>
                      <a:pt x="272" y="80"/>
                    </a:moveTo>
                    <a:cubicBezTo>
                      <a:pt x="285" y="80"/>
                      <a:pt x="296" y="91"/>
                      <a:pt x="296" y="104"/>
                    </a:cubicBezTo>
                    <a:cubicBezTo>
                      <a:pt x="296" y="117"/>
                      <a:pt x="285" y="128"/>
                      <a:pt x="272" y="128"/>
                    </a:cubicBezTo>
                    <a:cubicBezTo>
                      <a:pt x="259" y="128"/>
                      <a:pt x="248" y="117"/>
                      <a:pt x="248" y="104"/>
                    </a:cubicBezTo>
                    <a:cubicBezTo>
                      <a:pt x="248" y="91"/>
                      <a:pt x="259" y="80"/>
                      <a:pt x="272" y="8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4885731" y="2799107"/>
                <a:ext cx="286938" cy="332399"/>
              </a:xfrm>
              <a:prstGeom prst="rect">
                <a:avLst/>
              </a:prstGeom>
              <a:noFill/>
            </p:spPr>
            <p:txBody>
              <a:bodyPr wrap="none" lIns="0" tIns="0" rIns="0" bIns="0" rtlCol="0">
                <a:spAutoFit/>
              </a:bodyPr>
              <a:lstStyle/>
              <a:p>
                <a:pPr algn="ctr">
                  <a:lnSpc>
                    <a:spcPct val="90000"/>
                  </a:lnSpc>
                  <a:spcAft>
                    <a:spcPts val="600"/>
                  </a:spcAft>
                </a:pPr>
                <a:r>
                  <a:rPr lang="en-US" sz="2400" b="1" dirty="0">
                    <a:gradFill>
                      <a:gsLst>
                        <a:gs pos="2917">
                          <a:schemeClr val="accent2"/>
                        </a:gs>
                        <a:gs pos="30000">
                          <a:schemeClr val="accent2"/>
                        </a:gs>
                      </a:gsLst>
                      <a:lin ang="5400000" scaled="0"/>
                    </a:gradFill>
                  </a:rPr>
                  <a:t>IP</a:t>
                </a:r>
              </a:p>
            </p:txBody>
          </p:sp>
        </p:grpSp>
      </p:grpSp>
      <p:grpSp>
        <p:nvGrpSpPr>
          <p:cNvPr id="33" name="Group 32"/>
          <p:cNvGrpSpPr/>
          <p:nvPr/>
        </p:nvGrpSpPr>
        <p:grpSpPr>
          <a:xfrm>
            <a:off x="274638" y="2399994"/>
            <a:ext cx="3931920" cy="3931920"/>
            <a:chOff x="274638" y="2399994"/>
            <a:chExt cx="3931920" cy="3931920"/>
          </a:xfrm>
        </p:grpSpPr>
        <p:sp>
          <p:nvSpPr>
            <p:cNvPr id="12" name="Rectangle 11"/>
            <p:cNvSpPr/>
            <p:nvPr/>
          </p:nvSpPr>
          <p:spPr bwMode="auto">
            <a:xfrm>
              <a:off x="274638" y="2399994"/>
              <a:ext cx="3931920" cy="39319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737360" rIns="182880" bIns="146304" numCol="1" spcCol="0" rtlCol="0" fromWordArt="0" anchor="t" anchorCtr="0" forceAA="0" compatLnSpc="1">
              <a:prstTxWarp prst="textNoShape">
                <a:avLst/>
              </a:prstTxWarp>
              <a:noAutofit/>
            </a:bodyPr>
            <a:lstStyle/>
            <a:p>
              <a:pPr indent="-466371" fontAlgn="base">
                <a:lnSpc>
                  <a:spcPct val="90000"/>
                </a:lnSpc>
                <a:spcBef>
                  <a:spcPts val="600"/>
                </a:spcBef>
                <a:spcAft>
                  <a:spcPct val="0"/>
                </a:spcAft>
                <a:buSzPct val="90000"/>
              </a:pPr>
              <a:r>
                <a:rPr lang="en-US" sz="36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Support for alternate credentials</a:t>
              </a:r>
            </a:p>
          </p:txBody>
        </p:sp>
        <p:sp>
          <p:nvSpPr>
            <p:cNvPr id="32" name="Freeform 164"/>
            <p:cNvSpPr>
              <a:spLocks noEditPoints="1"/>
            </p:cNvSpPr>
            <p:nvPr/>
          </p:nvSpPr>
          <p:spPr bwMode="black">
            <a:xfrm>
              <a:off x="640458" y="2765758"/>
              <a:ext cx="451378" cy="73152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90238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8787" cy="917575"/>
          </a:xfrm>
        </p:spPr>
        <p:txBody>
          <a:bodyPr/>
          <a:lstStyle/>
          <a:p>
            <a:r>
              <a:rPr lang="en-US" dirty="0" err="1"/>
              <a:t>ReFS</a:t>
            </a:r>
            <a:r>
              <a:rPr lang="en-US" dirty="0"/>
              <a:t> accelerated VHDX operations</a:t>
            </a:r>
          </a:p>
        </p:txBody>
      </p:sp>
      <p:sp>
        <p:nvSpPr>
          <p:cNvPr id="2" name="Text Placeholder 1"/>
          <p:cNvSpPr>
            <a:spLocks noGrp="1"/>
          </p:cNvSpPr>
          <p:nvPr>
            <p:ph type="body" sz="quarter" idx="4294967295"/>
          </p:nvPr>
        </p:nvSpPr>
        <p:spPr>
          <a:xfrm>
            <a:off x="274638" y="1211264"/>
            <a:ext cx="11612562" cy="627864"/>
          </a:xfrm>
        </p:spPr>
        <p:txBody>
          <a:bodyPr/>
          <a:lstStyle/>
          <a:p>
            <a:pPr marL="0" indent="0">
              <a:spcBef>
                <a:spcPts val="1000"/>
              </a:spcBef>
              <a:spcAft>
                <a:spcPts val="1200"/>
              </a:spcAft>
              <a:buNone/>
            </a:pPr>
            <a:r>
              <a:rPr lang="en-US" sz="3200" dirty="0">
                <a:gradFill>
                  <a:gsLst>
                    <a:gs pos="94690">
                      <a:schemeClr val="tx1"/>
                    </a:gs>
                    <a:gs pos="88000">
                      <a:schemeClr val="tx1"/>
                    </a:gs>
                  </a:gsLst>
                  <a:lin ang="5400000" scaled="0"/>
                </a:gradFill>
              </a:rPr>
              <a:t>Resilient File System:</a:t>
            </a:r>
            <a:endParaRPr lang="en-US" sz="1800" dirty="0">
              <a:gradFill>
                <a:gsLst>
                  <a:gs pos="2655">
                    <a:schemeClr val="tx1"/>
                  </a:gs>
                  <a:gs pos="31000">
                    <a:schemeClr val="tx1"/>
                  </a:gs>
                </a:gsLst>
                <a:lin ang="5400000" scaled="0"/>
              </a:gradFill>
              <a:cs typeface="Segoe UI" pitchFamily="34" charset="0"/>
            </a:endParaRPr>
          </a:p>
        </p:txBody>
      </p:sp>
      <p:sp>
        <p:nvSpPr>
          <p:cNvPr id="6" name="Rectangle 5"/>
          <p:cNvSpPr/>
          <p:nvPr/>
        </p:nvSpPr>
        <p:spPr bwMode="auto">
          <a:xfrm>
            <a:off x="274320" y="1942799"/>
            <a:ext cx="7452360" cy="41148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indent="-466371" fontAlgn="base">
              <a:lnSpc>
                <a:spcPct val="90000"/>
              </a:lnSpc>
              <a:spcBef>
                <a:spcPts val="1500"/>
              </a:spcBef>
              <a:spcAft>
                <a:spcPct val="0"/>
              </a:spcAft>
              <a:buSzPct val="90000"/>
            </a:pPr>
            <a:r>
              <a:rPr lang="en-US" sz="28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Maximizes data availability, despite errors that would historically cause data loss or downtime</a:t>
            </a:r>
          </a:p>
          <a:p>
            <a:pPr marL="0" lvl="1" defTabSz="931863" fontAlgn="base">
              <a:lnSpc>
                <a:spcPct val="90000"/>
              </a:lnSpc>
              <a:spcBef>
                <a:spcPts val="1200"/>
              </a:spcBef>
              <a:spcAft>
                <a:spcPct val="0"/>
              </a:spcAft>
              <a:buSzPct val="90000"/>
            </a:pPr>
            <a:r>
              <a:rPr lang="en-US" sz="2000" spc="30" dirty="0">
                <a:gradFill>
                  <a:gsLst>
                    <a:gs pos="1250">
                      <a:schemeClr val="tx1"/>
                    </a:gs>
                    <a:gs pos="100000">
                      <a:schemeClr val="tx1"/>
                    </a:gs>
                  </a:gsLst>
                  <a:lin ang="5400000" scaled="0"/>
                </a:gradFill>
                <a:ea typeface="MS PGothic" pitchFamily="34" charset="-128"/>
              </a:rPr>
              <a:t>Rapid recovery from file system corruption without affecting availability</a:t>
            </a:r>
          </a:p>
          <a:p>
            <a:pPr marL="0" lvl="1" defTabSz="931863" fontAlgn="base">
              <a:lnSpc>
                <a:spcPct val="90000"/>
              </a:lnSpc>
              <a:spcBef>
                <a:spcPts val="1200"/>
              </a:spcBef>
              <a:spcAft>
                <a:spcPct val="0"/>
              </a:spcAft>
              <a:buSzPct val="90000"/>
            </a:pPr>
            <a:r>
              <a:rPr lang="en-US" sz="2000" spc="30" dirty="0">
                <a:gradFill>
                  <a:gsLst>
                    <a:gs pos="1250">
                      <a:schemeClr val="tx1"/>
                    </a:gs>
                    <a:gs pos="100000">
                      <a:schemeClr val="tx1"/>
                    </a:gs>
                  </a:gsLst>
                  <a:lin ang="5400000" scaled="0"/>
                </a:gradFill>
                <a:ea typeface="MS PGothic" pitchFamily="34" charset="-128"/>
              </a:rPr>
              <a:t>Resilient against power outage corruption</a:t>
            </a:r>
          </a:p>
          <a:p>
            <a:pPr marL="0" lvl="1" defTabSz="931863" fontAlgn="base">
              <a:lnSpc>
                <a:spcPct val="90000"/>
              </a:lnSpc>
              <a:spcBef>
                <a:spcPts val="1200"/>
              </a:spcBef>
              <a:spcAft>
                <a:spcPct val="0"/>
              </a:spcAft>
              <a:buSzPct val="90000"/>
            </a:pPr>
            <a:r>
              <a:rPr lang="en-US" sz="2000" spc="30" dirty="0">
                <a:gradFill>
                  <a:gsLst>
                    <a:gs pos="1250">
                      <a:schemeClr val="tx1"/>
                    </a:gs>
                    <a:gs pos="100000">
                      <a:schemeClr val="tx1"/>
                    </a:gs>
                  </a:gsLst>
                  <a:lin ang="5400000" scaled="0"/>
                </a:gradFill>
                <a:ea typeface="MS PGothic" pitchFamily="34" charset="-128"/>
              </a:rPr>
              <a:t>Periodic checksum validation of file system metadata</a:t>
            </a:r>
          </a:p>
          <a:p>
            <a:pPr marL="0" lvl="1" defTabSz="931863" fontAlgn="base">
              <a:lnSpc>
                <a:spcPct val="90000"/>
              </a:lnSpc>
              <a:spcBef>
                <a:spcPts val="1200"/>
              </a:spcBef>
              <a:spcAft>
                <a:spcPct val="0"/>
              </a:spcAft>
              <a:buSzPct val="90000"/>
            </a:pPr>
            <a:r>
              <a:rPr lang="en-US" sz="2000" spc="30" dirty="0">
                <a:gradFill>
                  <a:gsLst>
                    <a:gs pos="1250">
                      <a:schemeClr val="tx1"/>
                    </a:gs>
                    <a:gs pos="100000">
                      <a:schemeClr val="tx1"/>
                    </a:gs>
                  </a:gsLst>
                  <a:lin ang="5400000" scaled="0"/>
                </a:gradFill>
                <a:ea typeface="MS PGothic" pitchFamily="34" charset="-128"/>
              </a:rPr>
              <a:t>Improved data integrity protection</a:t>
            </a:r>
          </a:p>
          <a:p>
            <a:pPr marL="0" lvl="1" defTabSz="931863" fontAlgn="base">
              <a:lnSpc>
                <a:spcPct val="90000"/>
              </a:lnSpc>
              <a:spcBef>
                <a:spcPts val="1200"/>
              </a:spcBef>
              <a:spcAft>
                <a:spcPct val="0"/>
              </a:spcAft>
              <a:buSzPct val="90000"/>
            </a:pPr>
            <a:r>
              <a:rPr lang="en-US" sz="2000" spc="30" dirty="0" err="1">
                <a:gradFill>
                  <a:gsLst>
                    <a:gs pos="1250">
                      <a:schemeClr val="tx1"/>
                    </a:gs>
                    <a:gs pos="100000">
                      <a:schemeClr val="tx1"/>
                    </a:gs>
                  </a:gsLst>
                  <a:lin ang="5400000" scaled="0"/>
                </a:gradFill>
                <a:ea typeface="MS PGothic" pitchFamily="34" charset="-128"/>
              </a:rPr>
              <a:t>ReFS</a:t>
            </a:r>
            <a:r>
              <a:rPr lang="en-US" sz="2000" spc="30" dirty="0">
                <a:gradFill>
                  <a:gsLst>
                    <a:gs pos="1250">
                      <a:schemeClr val="tx1"/>
                    </a:gs>
                    <a:gs pos="100000">
                      <a:schemeClr val="tx1"/>
                    </a:gs>
                  </a:gsLst>
                  <a:lin ang="5400000" scaled="0"/>
                </a:gradFill>
                <a:ea typeface="MS PGothic" pitchFamily="34" charset="-128"/>
              </a:rPr>
              <a:t> remains online during subdirectory reconstruction and </a:t>
            </a:r>
            <a:r>
              <a:rPr lang="en-US" sz="2000" spc="30" dirty="0" err="1">
                <a:gradFill>
                  <a:gsLst>
                    <a:gs pos="1250">
                      <a:schemeClr val="tx1"/>
                    </a:gs>
                    <a:gs pos="100000">
                      <a:schemeClr val="tx1"/>
                    </a:gs>
                  </a:gsLst>
                  <a:lin ang="5400000" scaled="0"/>
                </a:gradFill>
                <a:ea typeface="MS PGothic" pitchFamily="34" charset="-128"/>
              </a:rPr>
              <a:t>nows</a:t>
            </a:r>
            <a:r>
              <a:rPr lang="en-US" sz="2000" spc="30" dirty="0">
                <a:gradFill>
                  <a:gsLst>
                    <a:gs pos="1250">
                      <a:schemeClr val="tx1"/>
                    </a:gs>
                    <a:gs pos="100000">
                      <a:schemeClr val="tx1"/>
                    </a:gs>
                  </a:gsLst>
                  <a:lin ang="5400000" scaled="0"/>
                </a:gradFill>
                <a:ea typeface="MS PGothic" pitchFamily="34" charset="-128"/>
              </a:rPr>
              <a:t> where orphaned subdirectories exist and automatically reconstructs them</a:t>
            </a:r>
          </a:p>
        </p:txBody>
      </p:sp>
      <p:sp>
        <p:nvSpPr>
          <p:cNvPr id="7" name="Rectangle 6"/>
          <p:cNvSpPr/>
          <p:nvPr/>
        </p:nvSpPr>
        <p:spPr bwMode="auto">
          <a:xfrm>
            <a:off x="7818120" y="1942799"/>
            <a:ext cx="4343400" cy="41148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indent="-466371" fontAlgn="base">
              <a:lnSpc>
                <a:spcPct val="90000"/>
              </a:lnSpc>
              <a:spcBef>
                <a:spcPts val="1500"/>
              </a:spcBef>
              <a:spcAft>
                <a:spcPct val="0"/>
              </a:spcAft>
              <a:buSzPct val="90000"/>
            </a:pPr>
            <a:r>
              <a:rPr lang="en-US" sz="2800" dirty="0">
                <a:gradFill>
                  <a:gsLst>
                    <a:gs pos="95050">
                      <a:schemeClr val="accent2"/>
                    </a:gs>
                    <a:gs pos="64000">
                      <a:schemeClr val="accent2"/>
                    </a:gs>
                  </a:gsLst>
                  <a:lin ang="5400000" scaled="0"/>
                </a:gradFill>
                <a:latin typeface="Segoe UI Semilight" panose="020B0402040204020203" pitchFamily="34" charset="0"/>
                <a:cs typeface="Segoe UI Semilight" panose="020B0402040204020203" pitchFamily="34" charset="0"/>
              </a:rPr>
              <a:t>Taking advantage of an intelligent file system for… </a:t>
            </a:r>
          </a:p>
          <a:p>
            <a:pPr marL="0" lvl="1" defTabSz="931863" fontAlgn="base">
              <a:lnSpc>
                <a:spcPct val="90000"/>
              </a:lnSpc>
              <a:spcBef>
                <a:spcPts val="1200"/>
              </a:spcBef>
              <a:spcAft>
                <a:spcPct val="0"/>
              </a:spcAft>
              <a:buSzPct val="90000"/>
            </a:pPr>
            <a:r>
              <a:rPr lang="en-US" spc="30" dirty="0">
                <a:gradFill>
                  <a:gsLst>
                    <a:gs pos="1250">
                      <a:schemeClr val="tx1"/>
                    </a:gs>
                    <a:gs pos="100000">
                      <a:schemeClr val="tx1"/>
                    </a:gs>
                  </a:gsLst>
                  <a:lin ang="5400000" scaled="0"/>
                </a:gradFill>
                <a:ea typeface="MS PGothic" pitchFamily="34" charset="-128"/>
              </a:rPr>
              <a:t>Instant fixed disk creation</a:t>
            </a:r>
          </a:p>
          <a:p>
            <a:pPr marL="0" lvl="1" defTabSz="931863" fontAlgn="base">
              <a:lnSpc>
                <a:spcPct val="90000"/>
              </a:lnSpc>
              <a:spcBef>
                <a:spcPts val="1200"/>
              </a:spcBef>
              <a:spcAft>
                <a:spcPct val="0"/>
              </a:spcAft>
              <a:buSzPct val="90000"/>
            </a:pPr>
            <a:r>
              <a:rPr lang="en-US" spc="30" dirty="0">
                <a:gradFill>
                  <a:gsLst>
                    <a:gs pos="1250">
                      <a:schemeClr val="tx1"/>
                    </a:gs>
                    <a:gs pos="100000">
                      <a:schemeClr val="tx1"/>
                    </a:gs>
                  </a:gsLst>
                  <a:lin ang="5400000" scaled="0"/>
                </a:gradFill>
                <a:ea typeface="MS PGothic" pitchFamily="34" charset="-128"/>
              </a:rPr>
              <a:t>Instant disk merge operations</a:t>
            </a:r>
          </a:p>
        </p:txBody>
      </p:sp>
    </p:spTree>
    <p:extLst>
      <p:ext uri="{BB962C8B-B14F-4D97-AF65-F5344CB8AC3E}">
        <p14:creationId xmlns:p14="http://schemas.microsoft.com/office/powerpoint/2010/main" val="915428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Operational Efficiencies</a:t>
            </a:r>
          </a:p>
        </p:txBody>
      </p:sp>
    </p:spTree>
    <p:extLst>
      <p:ext uri="{BB962C8B-B14F-4D97-AF65-F5344CB8AC3E}">
        <p14:creationId xmlns:p14="http://schemas.microsoft.com/office/powerpoint/2010/main" val="287765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224129" y="1394141"/>
            <a:ext cx="4846204" cy="50984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OPERATIONAL EFFICIENCIES</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Production Checkpoints</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PowerShell Direct</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Hyper-V Manager Improvements</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ReFS Accelerated VHDX Operations</a:t>
            </a:r>
          </a:p>
        </p:txBody>
      </p:sp>
      <p:sp>
        <p:nvSpPr>
          <p:cNvPr id="19" name="Rectangle 18"/>
          <p:cNvSpPr/>
          <p:nvPr/>
        </p:nvSpPr>
        <p:spPr bwMode="auto">
          <a:xfrm>
            <a:off x="366141" y="956141"/>
            <a:ext cx="6857988" cy="59070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66140" y="1394142"/>
            <a:ext cx="6766487" cy="319472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472" fontAlgn="base">
              <a:lnSpc>
                <a:spcPct val="90000"/>
              </a:lnSpc>
              <a:spcBef>
                <a:spcPct val="0"/>
              </a:spcBef>
              <a:spcAft>
                <a:spcPts val="600"/>
              </a:spcAft>
            </a:pP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AVAILABILITY</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VM Compute Resiliency</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VM Storage Resiliency</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Node Quarantine</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Shared VHDX – Resize, Backup, Replica Support</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Memory – Runtime Resize for Static/Dynamic</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vNIC – Hot-Add and vNIC Naming</a:t>
            </a:r>
          </a:p>
        </p:txBody>
      </p:sp>
      <p:sp>
        <p:nvSpPr>
          <p:cNvPr id="7" name="Rectangle 6"/>
          <p:cNvSpPr/>
          <p:nvPr/>
        </p:nvSpPr>
        <p:spPr bwMode="auto">
          <a:xfrm>
            <a:off x="366140" y="4685969"/>
            <a:ext cx="6766488" cy="18066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472" fontAlgn="base">
              <a:lnSpc>
                <a:spcPct val="90000"/>
              </a:lnSpc>
              <a:spcBef>
                <a:spcPct val="0"/>
              </a:spcBef>
              <a:spcAft>
                <a:spcPts val="600"/>
              </a:spcAft>
            </a:pP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ROLLING UPGRADES</a:t>
            </a:r>
          </a:p>
          <a:p>
            <a:pPr defTabSz="932472" fontAlgn="base">
              <a:lnSpc>
                <a:spcPct val="90000"/>
              </a:lnSpc>
              <a:spcBef>
                <a:spcPct val="0"/>
              </a:spcBef>
              <a:spcAft>
                <a:spcPts val="600"/>
              </a:spcAft>
            </a:pPr>
            <a:r>
              <a:rPr lang="en-US" sz="2200" dirty="0">
                <a:gradFill>
                  <a:gsLst>
                    <a:gs pos="0">
                      <a:srgbClr val="FFFFFF"/>
                    </a:gs>
                    <a:gs pos="100000">
                      <a:srgbClr val="FFFFFF"/>
                    </a:gs>
                  </a:gsLst>
                  <a:lin ang="5400000" scaled="0"/>
                </a:gradFill>
                <a:ea typeface="Segoe UI" pitchFamily="34" charset="0"/>
                <a:cs typeface="Segoe UI" pitchFamily="34" charset="0"/>
              </a:rPr>
              <a:t>Upgrade WS2012R2 -&gt; WS2016 with </a:t>
            </a:r>
            <a:r>
              <a:rPr lang="en-US" sz="2200" b="1" dirty="0">
                <a:gradFill>
                  <a:gsLst>
                    <a:gs pos="0">
                      <a:srgbClr val="FFFFFF"/>
                    </a:gs>
                    <a:gs pos="100000">
                      <a:srgbClr val="FFFFFF"/>
                    </a:gs>
                  </a:gsLst>
                  <a:lin ang="5400000" scaled="0"/>
                </a:gradFill>
                <a:ea typeface="Segoe UI" pitchFamily="34" charset="0"/>
                <a:cs typeface="Segoe UI" pitchFamily="34" charset="0"/>
              </a:rPr>
              <a:t>no downtime </a:t>
            </a:r>
            <a:r>
              <a:rPr lang="en-US" sz="2200" dirty="0">
                <a:gradFill>
                  <a:gsLst>
                    <a:gs pos="0">
                      <a:srgbClr val="FFFFFF"/>
                    </a:gs>
                    <a:gs pos="100000">
                      <a:srgbClr val="FFFFFF"/>
                    </a:gs>
                  </a:gsLst>
                  <a:lin ang="5400000" scaled="0"/>
                </a:gradFill>
                <a:ea typeface="Segoe UI" pitchFamily="34" charset="0"/>
                <a:cs typeface="Segoe UI" pitchFamily="34" charset="0"/>
              </a:rPr>
              <a:t>for workloads (VMs / SOFS) or additional H/W</a:t>
            </a:r>
          </a:p>
          <a:p>
            <a:pPr defTabSz="932472" fontAlgn="base">
              <a:lnSpc>
                <a:spcPct val="90000"/>
              </a:lnSpc>
              <a:spcBef>
                <a:spcPct val="0"/>
              </a:spcBef>
              <a:spcAft>
                <a:spcPts val="600"/>
              </a:spcAft>
            </a:pPr>
            <a:r>
              <a:rPr lang="en-US" sz="2200" dirty="0">
                <a:gradFill>
                  <a:gsLst>
                    <a:gs pos="0">
                      <a:srgbClr val="FFFFFF"/>
                    </a:gs>
                    <a:gs pos="100000">
                      <a:srgbClr val="FFFFFF"/>
                    </a:gs>
                  </a:gsLst>
                  <a:lin ang="5400000" scaled="0"/>
                </a:gradFill>
                <a:ea typeface="Segoe UI" pitchFamily="34" charset="0"/>
                <a:cs typeface="Segoe UI" pitchFamily="34" charset="0"/>
              </a:rPr>
              <a:t>VM Integration Services from Windows Update</a:t>
            </a:r>
          </a:p>
        </p:txBody>
      </p:sp>
      <p:sp>
        <p:nvSpPr>
          <p:cNvPr id="14" name="Rectangle 13"/>
          <p:cNvSpPr/>
          <p:nvPr/>
        </p:nvSpPr>
        <p:spPr bwMode="auto">
          <a:xfrm>
            <a:off x="9832" y="0"/>
            <a:ext cx="8101214" cy="139414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Summary</a:t>
            </a:r>
          </a:p>
        </p:txBody>
      </p:sp>
      <p:sp>
        <p:nvSpPr>
          <p:cNvPr id="16" name="Rectangle 15"/>
          <p:cNvSpPr/>
          <p:nvPr/>
        </p:nvSpPr>
        <p:spPr bwMode="auto">
          <a:xfrm>
            <a:off x="-1" y="1233805"/>
            <a:ext cx="366141" cy="5760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12070334" y="1087426"/>
            <a:ext cx="366142" cy="59070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274638" y="6492617"/>
            <a:ext cx="7836408" cy="501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3780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850" fill="hold"/>
                                        <p:tgtEl>
                                          <p:spTgt spid="7"/>
                                        </p:tgtEl>
                                        <p:attrNameLst>
                                          <p:attrName>ppt_x</p:attrName>
                                        </p:attrNameLst>
                                      </p:cBhvr>
                                      <p:tavLst>
                                        <p:tav tm="0">
                                          <p:val>
                                            <p:strVal val="#ppt_x"/>
                                          </p:val>
                                        </p:tav>
                                        <p:tav tm="100000">
                                          <p:val>
                                            <p:strVal val="#ppt_x"/>
                                          </p:val>
                                        </p:tav>
                                      </p:tavLst>
                                    </p:anim>
                                    <p:anim calcmode="lin" valueType="num">
                                      <p:cBhvr additive="base">
                                        <p:cTn id="14" dur="8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0-#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7200" dirty="0"/>
              <a:t>Software-defined Networking</a:t>
            </a:r>
          </a:p>
        </p:txBody>
      </p:sp>
    </p:spTree>
    <p:extLst>
      <p:ext uri="{BB962C8B-B14F-4D97-AF65-F5344CB8AC3E}">
        <p14:creationId xmlns:p14="http://schemas.microsoft.com/office/powerpoint/2010/main" val="9907946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Straight Connector 262"/>
          <p:cNvCxnSpPr>
            <a:stCxn id="179" idx="0"/>
          </p:cNvCxnSpPr>
          <p:nvPr/>
        </p:nvCxnSpPr>
        <p:spPr>
          <a:xfrm rot="16200000" flipV="1">
            <a:off x="3308821" y="1445229"/>
            <a:ext cx="777239" cy="2877762"/>
          </a:xfrm>
          <a:prstGeom prst="bentConnector2">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 name="Title 1"/>
          <p:cNvSpPr>
            <a:spLocks noGrp="1"/>
          </p:cNvSpPr>
          <p:nvPr>
            <p:ph type="title"/>
          </p:nvPr>
        </p:nvSpPr>
        <p:spPr>
          <a:xfrm>
            <a:off x="251308" y="295275"/>
            <a:ext cx="11888787" cy="917575"/>
          </a:xfrm>
        </p:spPr>
        <p:txBody>
          <a:bodyPr/>
          <a:lstStyle/>
          <a:p>
            <a:r>
              <a:rPr lang="en-US" dirty="0"/>
              <a:t>The story so far…</a:t>
            </a:r>
          </a:p>
        </p:txBody>
      </p:sp>
      <p:cxnSp>
        <p:nvCxnSpPr>
          <p:cNvPr id="269" name="Straight Connector 268"/>
          <p:cNvCxnSpPr/>
          <p:nvPr/>
        </p:nvCxnSpPr>
        <p:spPr>
          <a:xfrm flipH="1">
            <a:off x="2291140" y="2317434"/>
            <a:ext cx="1508760" cy="0"/>
          </a:xfrm>
          <a:prstGeom prst="line">
            <a:avLst/>
          </a:prstGeom>
          <a:noFill/>
          <a:ln w="19050" cap="sq">
            <a:solidFill>
              <a:schemeClr val="accent4"/>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63" name="Straight Connector 262"/>
          <p:cNvCxnSpPr/>
          <p:nvPr/>
        </p:nvCxnSpPr>
        <p:spPr>
          <a:xfrm rot="16200000" flipV="1">
            <a:off x="2192290" y="2755931"/>
            <a:ext cx="594360" cy="410946"/>
          </a:xfrm>
          <a:prstGeom prst="bentConnector2">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68" name="Freeform 539"/>
          <p:cNvSpPr>
            <a:spLocks noChangeAspect="1"/>
          </p:cNvSpPr>
          <p:nvPr/>
        </p:nvSpPr>
        <p:spPr bwMode="auto">
          <a:xfrm>
            <a:off x="3781606" y="1657645"/>
            <a:ext cx="1354715" cy="74480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2"/>
          </a:solidFill>
          <a:ln w="57150">
            <a:noFill/>
          </a:ln>
          <a:extLst/>
        </p:spPr>
        <p:txBody>
          <a:bodyPr vert="horz" wrap="square" lIns="89617" tIns="44808" rIns="89617" bIns="44808" numCol="1" anchor="t" anchorCtr="0" compatLnSpc="1">
            <a:prstTxWarp prst="textNoShape">
              <a:avLst/>
            </a:prstTxWarp>
          </a:bodyPr>
          <a:lstStyle/>
          <a:p>
            <a:pPr marL="0" marR="0" lvl="0" indent="0" defTabSz="913804" eaLnBrk="1" fontAlgn="auto" latinLnBrk="0" hangingPunct="1">
              <a:lnSpc>
                <a:spcPct val="90000"/>
              </a:lnSpc>
              <a:spcBef>
                <a:spcPts val="0"/>
              </a:spcBef>
              <a:spcAft>
                <a:spcPts val="0"/>
              </a:spcAft>
              <a:buClrTx/>
              <a:buSzTx/>
              <a:buFontTx/>
              <a:buNone/>
              <a:tabLst/>
              <a:defRPr/>
            </a:pPr>
            <a:endParaRPr kumimoji="0" lang="en-US" sz="1766" b="0" i="0" u="none" strike="noStrike" kern="0" cap="none" spc="0" normalizeH="0" baseline="0" noProof="0">
              <a:ln>
                <a:noFill/>
              </a:ln>
              <a:solidFill>
                <a:srgbClr val="505050"/>
              </a:solidFill>
              <a:effectLst/>
              <a:uLnTx/>
              <a:uFillTx/>
            </a:endParaRPr>
          </a:p>
        </p:txBody>
      </p:sp>
      <p:grpSp>
        <p:nvGrpSpPr>
          <p:cNvPr id="284" name="Group 283"/>
          <p:cNvGrpSpPr/>
          <p:nvPr/>
        </p:nvGrpSpPr>
        <p:grpSpPr>
          <a:xfrm>
            <a:off x="251308" y="4177312"/>
            <a:ext cx="5971676" cy="1336816"/>
            <a:chOff x="251308" y="4177312"/>
            <a:chExt cx="5971676" cy="1336816"/>
          </a:xfrm>
        </p:grpSpPr>
        <p:sp>
          <p:nvSpPr>
            <p:cNvPr id="10" name="TextBox 9"/>
            <p:cNvSpPr txBox="1"/>
            <p:nvPr/>
          </p:nvSpPr>
          <p:spPr>
            <a:xfrm>
              <a:off x="251308" y="4177312"/>
              <a:ext cx="109388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Hyper-V</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hosts</a:t>
              </a:r>
            </a:p>
          </p:txBody>
        </p:sp>
        <p:grpSp>
          <p:nvGrpSpPr>
            <p:cNvPr id="283" name="Group 282"/>
            <p:cNvGrpSpPr/>
            <p:nvPr/>
          </p:nvGrpSpPr>
          <p:grpSpPr>
            <a:xfrm>
              <a:off x="1608279" y="4177312"/>
              <a:ext cx="4614705" cy="1336816"/>
              <a:chOff x="1608279" y="4177312"/>
              <a:chExt cx="4614705" cy="1336816"/>
            </a:xfrm>
          </p:grpSpPr>
          <p:grpSp>
            <p:nvGrpSpPr>
              <p:cNvPr id="13" name="Group 12"/>
              <p:cNvGrpSpPr/>
              <p:nvPr/>
            </p:nvGrpSpPr>
            <p:grpSpPr>
              <a:xfrm>
                <a:off x="5270346" y="4177312"/>
                <a:ext cx="952638" cy="1336816"/>
                <a:chOff x="5076792" y="4196135"/>
                <a:chExt cx="952638" cy="1336816"/>
              </a:xfrm>
            </p:grpSpPr>
            <p:grpSp>
              <p:nvGrpSpPr>
                <p:cNvPr id="24" name="Group 23"/>
                <p:cNvGrpSpPr/>
                <p:nvPr/>
              </p:nvGrpSpPr>
              <p:grpSpPr>
                <a:xfrm>
                  <a:off x="5076792" y="5194340"/>
                  <a:ext cx="952638" cy="338611"/>
                  <a:chOff x="2098856" y="2235200"/>
                  <a:chExt cx="1321641" cy="455020"/>
                </a:xfrm>
                <a:solidFill>
                  <a:schemeClr val="tx1"/>
                </a:solidFill>
              </p:grpSpPr>
              <p:sp>
                <p:nvSpPr>
                  <p:cNvPr id="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 name="Trapezoid 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23" name="Freeform 17"/>
                <p:cNvSpPr>
                  <a:spLocks noChangeAspect="1" noEditPoints="1"/>
                </p:cNvSpPr>
                <p:nvPr/>
              </p:nvSpPr>
              <p:spPr bwMode="auto">
                <a:xfrm>
                  <a:off x="5317807"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3"/>
              <p:cNvGrpSpPr/>
              <p:nvPr/>
            </p:nvGrpSpPr>
            <p:grpSpPr>
              <a:xfrm>
                <a:off x="4049657" y="4177312"/>
                <a:ext cx="952638" cy="1336816"/>
                <a:chOff x="3957226" y="4196135"/>
                <a:chExt cx="952638" cy="1336816"/>
              </a:xfrm>
            </p:grpSpPr>
            <p:sp>
              <p:nvSpPr>
                <p:cNvPr id="122" name="Freeform 17"/>
                <p:cNvSpPr>
                  <a:spLocks noChangeAspect="1" noEditPoints="1"/>
                </p:cNvSpPr>
                <p:nvPr/>
              </p:nvSpPr>
              <p:spPr bwMode="auto">
                <a:xfrm>
                  <a:off x="4198241"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4" name="Group 123"/>
                <p:cNvGrpSpPr/>
                <p:nvPr/>
              </p:nvGrpSpPr>
              <p:grpSpPr>
                <a:xfrm>
                  <a:off x="3957226" y="5194340"/>
                  <a:ext cx="952638" cy="338611"/>
                  <a:chOff x="2098856" y="2235200"/>
                  <a:chExt cx="1321641" cy="455020"/>
                </a:xfrm>
                <a:solidFill>
                  <a:schemeClr val="tx1"/>
                </a:solidFill>
              </p:grpSpPr>
              <p:sp>
                <p:nvSpPr>
                  <p:cNvPr id="1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6" name="Trapezoid 1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15" name="Group 14"/>
              <p:cNvGrpSpPr/>
              <p:nvPr/>
            </p:nvGrpSpPr>
            <p:grpSpPr>
              <a:xfrm>
                <a:off x="2828968" y="4177312"/>
                <a:ext cx="952638" cy="1336816"/>
                <a:chOff x="2844705" y="4196135"/>
                <a:chExt cx="952638" cy="1336816"/>
              </a:xfrm>
            </p:grpSpPr>
            <p:sp>
              <p:nvSpPr>
                <p:cNvPr id="121" name="Freeform 17"/>
                <p:cNvSpPr>
                  <a:spLocks noChangeAspect="1" noEditPoints="1"/>
                </p:cNvSpPr>
                <p:nvPr/>
              </p:nvSpPr>
              <p:spPr bwMode="auto">
                <a:xfrm>
                  <a:off x="3085720"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7" name="Group 126"/>
                <p:cNvGrpSpPr/>
                <p:nvPr/>
              </p:nvGrpSpPr>
              <p:grpSpPr>
                <a:xfrm>
                  <a:off x="2844705" y="5194340"/>
                  <a:ext cx="952638" cy="338611"/>
                  <a:chOff x="2098856" y="2235200"/>
                  <a:chExt cx="1321641" cy="455020"/>
                </a:xfrm>
                <a:solidFill>
                  <a:schemeClr val="tx1"/>
                </a:solidFill>
              </p:grpSpPr>
              <p:sp>
                <p:nvSpPr>
                  <p:cNvPr id="128"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9" name="Trapezoid 128"/>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13" name="Freeform 17"/>
              <p:cNvSpPr>
                <a:spLocks noChangeAspect="1" noEditPoints="1"/>
              </p:cNvSpPr>
              <p:nvPr/>
            </p:nvSpPr>
            <p:spPr bwMode="auto">
              <a:xfrm>
                <a:off x="1849294" y="4177312"/>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0" name="Group 129"/>
              <p:cNvGrpSpPr/>
              <p:nvPr/>
            </p:nvGrpSpPr>
            <p:grpSpPr>
              <a:xfrm>
                <a:off x="1608279" y="5175517"/>
                <a:ext cx="952638" cy="338611"/>
                <a:chOff x="2098856" y="2235200"/>
                <a:chExt cx="1321641" cy="455020"/>
              </a:xfrm>
              <a:solidFill>
                <a:schemeClr val="tx1"/>
              </a:solidFill>
            </p:grpSpPr>
            <p:sp>
              <p:nvSpPr>
                <p:cNvPr id="131"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32" name="Trapezoid 131"/>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39" name="Oval 138"/>
            <p:cNvSpPr/>
            <p:nvPr/>
          </p:nvSpPr>
          <p:spPr bwMode="auto">
            <a:xfrm>
              <a:off x="1311297" y="4676083"/>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1</a:t>
              </a:r>
            </a:p>
          </p:txBody>
        </p:sp>
      </p:grpSp>
      <p:grpSp>
        <p:nvGrpSpPr>
          <p:cNvPr id="285" name="Group 284"/>
          <p:cNvGrpSpPr/>
          <p:nvPr/>
        </p:nvGrpSpPr>
        <p:grpSpPr>
          <a:xfrm>
            <a:off x="251308" y="5772415"/>
            <a:ext cx="5405293" cy="738664"/>
            <a:chOff x="251308" y="5772415"/>
            <a:chExt cx="5405293" cy="738664"/>
          </a:xfrm>
        </p:grpSpPr>
        <p:sp>
          <p:nvSpPr>
            <p:cNvPr id="249" name="TextBox 248"/>
            <p:cNvSpPr txBox="1"/>
            <p:nvPr/>
          </p:nvSpPr>
          <p:spPr>
            <a:xfrm>
              <a:off x="251308" y="5772415"/>
              <a:ext cx="107785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Physical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switches</a:t>
              </a:r>
            </a:p>
          </p:txBody>
        </p:sp>
        <p:grpSp>
          <p:nvGrpSpPr>
            <p:cNvPr id="224" name="Group 223"/>
            <p:cNvGrpSpPr/>
            <p:nvPr/>
          </p:nvGrpSpPr>
          <p:grpSpPr>
            <a:xfrm>
              <a:off x="2317615" y="6022968"/>
              <a:ext cx="3338986" cy="237559"/>
              <a:chOff x="2327473" y="6183156"/>
              <a:chExt cx="3035442" cy="215963"/>
            </a:xfrm>
          </p:grpSpPr>
          <p:sp>
            <p:nvSpPr>
              <p:cNvPr id="225" name="Freeform 9"/>
              <p:cNvSpPr>
                <a:spLocks noChangeAspect="1" noEditPoints="1"/>
              </p:cNvSpPr>
              <p:nvPr/>
            </p:nvSpPr>
            <p:spPr bwMode="auto">
              <a:xfrm>
                <a:off x="3368875"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7" name="Freeform 9"/>
              <p:cNvSpPr>
                <a:spLocks noChangeAspect="1" noEditPoints="1"/>
              </p:cNvSpPr>
              <p:nvPr/>
            </p:nvSpPr>
            <p:spPr bwMode="auto">
              <a:xfrm>
                <a:off x="2327473"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8" name="Freeform 9"/>
              <p:cNvSpPr>
                <a:spLocks noChangeAspect="1" noEditPoints="1"/>
              </p:cNvSpPr>
              <p:nvPr/>
            </p:nvSpPr>
            <p:spPr bwMode="auto">
              <a:xfrm>
                <a:off x="4410277"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140" name="Oval 139"/>
            <p:cNvSpPr/>
            <p:nvPr/>
          </p:nvSpPr>
          <p:spPr bwMode="auto">
            <a:xfrm>
              <a:off x="1803800" y="592457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2</a:t>
              </a:r>
            </a:p>
          </p:txBody>
        </p:sp>
      </p:grpSp>
      <p:grpSp>
        <p:nvGrpSpPr>
          <p:cNvPr id="232" name="Group 231"/>
          <p:cNvGrpSpPr/>
          <p:nvPr/>
        </p:nvGrpSpPr>
        <p:grpSpPr>
          <a:xfrm>
            <a:off x="2084601" y="5514128"/>
            <a:ext cx="3662068" cy="508840"/>
            <a:chOff x="2084601" y="5511773"/>
            <a:chExt cx="3662068" cy="368858"/>
          </a:xfrm>
        </p:grpSpPr>
        <p:cxnSp>
          <p:nvCxnSpPr>
            <p:cNvPr id="241" name="Straight Connector 240"/>
            <p:cNvCxnSpPr/>
            <p:nvPr/>
          </p:nvCxnSpPr>
          <p:spPr>
            <a:xfrm flipV="1">
              <a:off x="4525976"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230" name="Group 229"/>
            <p:cNvGrpSpPr/>
            <p:nvPr/>
          </p:nvGrpSpPr>
          <p:grpSpPr>
            <a:xfrm>
              <a:off x="3725593" y="5694652"/>
              <a:ext cx="523031" cy="185979"/>
              <a:chOff x="3498118" y="5717924"/>
              <a:chExt cx="523031" cy="185979"/>
            </a:xfrm>
          </p:grpSpPr>
          <p:cxnSp>
            <p:nvCxnSpPr>
              <p:cNvPr id="243" name="Straight Connector 242"/>
              <p:cNvCxnSpPr/>
              <p:nvPr/>
            </p:nvCxnSpPr>
            <p:spPr>
              <a:xfrm flipV="1">
                <a:off x="3498118" y="5717925"/>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5" name="Straight Connector 244"/>
              <p:cNvCxnSpPr/>
              <p:nvPr/>
            </p:nvCxnSpPr>
            <p:spPr>
              <a:xfrm flipV="1">
                <a:off x="3672462"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6" name="Straight Connector 245"/>
              <p:cNvCxnSpPr/>
              <p:nvPr/>
            </p:nvCxnSpPr>
            <p:spPr>
              <a:xfrm flipV="1">
                <a:off x="3846806"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7" name="Straight Connector 246"/>
              <p:cNvCxnSpPr/>
              <p:nvPr/>
            </p:nvCxnSpPr>
            <p:spPr>
              <a:xfrm flipV="1">
                <a:off x="4021149" y="5717924"/>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142" name="Freeform 5"/>
            <p:cNvSpPr>
              <a:spLocks/>
            </p:cNvSpPr>
            <p:nvPr/>
          </p:nvSpPr>
          <p:spPr bwMode="auto">
            <a:xfrm rot="16200000">
              <a:off x="3824195" y="3772179"/>
              <a:ext cx="182880" cy="3662068"/>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Connector 167"/>
            <p:cNvCxnSpPr/>
            <p:nvPr/>
          </p:nvCxnSpPr>
          <p:spPr>
            <a:xfrm flipV="1">
              <a:off x="3305287"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6" name="Group 285"/>
          <p:cNvGrpSpPr/>
          <p:nvPr/>
        </p:nvGrpSpPr>
        <p:grpSpPr>
          <a:xfrm>
            <a:off x="251308" y="3051285"/>
            <a:ext cx="5904569" cy="919960"/>
            <a:chOff x="251308" y="3051285"/>
            <a:chExt cx="5904569" cy="919960"/>
          </a:xfrm>
        </p:grpSpPr>
        <p:sp>
          <p:nvSpPr>
            <p:cNvPr id="146" name="TextBox 145"/>
            <p:cNvSpPr txBox="1"/>
            <p:nvPr/>
          </p:nvSpPr>
          <p:spPr>
            <a:xfrm>
              <a:off x="251308" y="3232581"/>
              <a:ext cx="1138773"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Virtual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networks</a:t>
              </a:r>
            </a:p>
          </p:txBody>
        </p:sp>
        <p:grpSp>
          <p:nvGrpSpPr>
            <p:cNvPr id="235" name="Group 234"/>
            <p:cNvGrpSpPr/>
            <p:nvPr/>
          </p:nvGrpSpPr>
          <p:grpSpPr>
            <a:xfrm>
              <a:off x="1675387" y="3272729"/>
              <a:ext cx="2039112" cy="658368"/>
              <a:chOff x="1661366" y="3175259"/>
              <a:chExt cx="2039112" cy="658368"/>
            </a:xfrm>
          </p:grpSpPr>
          <p:sp>
            <p:nvSpPr>
              <p:cNvPr id="145" name="Rectangle 144"/>
              <p:cNvSpPr/>
              <p:nvPr/>
            </p:nvSpPr>
            <p:spPr bwMode="auto">
              <a:xfrm>
                <a:off x="1661366" y="3175259"/>
                <a:ext cx="2039112" cy="658368"/>
              </a:xfrm>
              <a:prstGeom prst="rect">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34" name="Group 233"/>
              <p:cNvGrpSpPr/>
              <p:nvPr/>
            </p:nvGrpSpPr>
            <p:grpSpPr>
              <a:xfrm>
                <a:off x="1812547" y="3335078"/>
                <a:ext cx="1736750" cy="338731"/>
                <a:chOff x="1747842" y="3357736"/>
                <a:chExt cx="1736750" cy="338731"/>
              </a:xfrm>
            </p:grpSpPr>
            <p:grpSp>
              <p:nvGrpSpPr>
                <p:cNvPr id="233" name="Group 232"/>
                <p:cNvGrpSpPr/>
                <p:nvPr/>
              </p:nvGrpSpPr>
              <p:grpSpPr>
                <a:xfrm>
                  <a:off x="1747842" y="3357736"/>
                  <a:ext cx="520023" cy="338731"/>
                  <a:chOff x="2291430" y="2753081"/>
                  <a:chExt cx="520023" cy="338731"/>
                </a:xfrm>
                <a:solidFill>
                  <a:schemeClr val="accent2"/>
                </a:solidFill>
              </p:grpSpPr>
              <p:sp>
                <p:nvSpPr>
                  <p:cNvPr id="169" name="Freeform 168"/>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1" name="Group 170"/>
                <p:cNvGrpSpPr/>
                <p:nvPr/>
              </p:nvGrpSpPr>
              <p:grpSpPr>
                <a:xfrm>
                  <a:off x="2356206" y="3357736"/>
                  <a:ext cx="520023" cy="338731"/>
                  <a:chOff x="2291430" y="2753081"/>
                  <a:chExt cx="520023" cy="338731"/>
                </a:xfrm>
                <a:solidFill>
                  <a:schemeClr val="accent2"/>
                </a:solidFill>
              </p:grpSpPr>
              <p:sp>
                <p:nvSpPr>
                  <p:cNvPr id="172" name="Freeform 171"/>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4" name="Group 173"/>
                <p:cNvGrpSpPr/>
                <p:nvPr/>
              </p:nvGrpSpPr>
              <p:grpSpPr>
                <a:xfrm>
                  <a:off x="2964569" y="3357736"/>
                  <a:ext cx="520023" cy="338731"/>
                  <a:chOff x="2291430" y="2753081"/>
                  <a:chExt cx="520023" cy="338731"/>
                </a:xfrm>
                <a:solidFill>
                  <a:schemeClr val="accent2"/>
                </a:solidFill>
              </p:grpSpPr>
              <p:sp>
                <p:nvSpPr>
                  <p:cNvPr id="175" name="Freeform 174"/>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177" name="Oval 176"/>
            <p:cNvSpPr/>
            <p:nvPr/>
          </p:nvSpPr>
          <p:spPr bwMode="auto">
            <a:xfrm>
              <a:off x="3698462" y="3051285"/>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3</a:t>
              </a:r>
            </a:p>
          </p:txBody>
        </p:sp>
        <p:grpSp>
          <p:nvGrpSpPr>
            <p:cNvPr id="178" name="Group 177"/>
            <p:cNvGrpSpPr/>
            <p:nvPr/>
          </p:nvGrpSpPr>
          <p:grpSpPr>
            <a:xfrm>
              <a:off x="4116765" y="3272729"/>
              <a:ext cx="2039112" cy="658368"/>
              <a:chOff x="1661366" y="3175259"/>
              <a:chExt cx="2039112" cy="658368"/>
            </a:xfrm>
          </p:grpSpPr>
          <p:sp>
            <p:nvSpPr>
              <p:cNvPr id="179" name="Rectangle 178"/>
              <p:cNvSpPr/>
              <p:nvPr/>
            </p:nvSpPr>
            <p:spPr bwMode="auto">
              <a:xfrm>
                <a:off x="1661366" y="3175259"/>
                <a:ext cx="2039112" cy="658368"/>
              </a:xfrm>
              <a:prstGeom prst="rect">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80" name="Group 179"/>
              <p:cNvGrpSpPr/>
              <p:nvPr/>
            </p:nvGrpSpPr>
            <p:grpSpPr>
              <a:xfrm>
                <a:off x="1812547" y="3335078"/>
                <a:ext cx="1736750" cy="338731"/>
                <a:chOff x="1747842" y="3357736"/>
                <a:chExt cx="1736750" cy="338731"/>
              </a:xfrm>
            </p:grpSpPr>
            <p:grpSp>
              <p:nvGrpSpPr>
                <p:cNvPr id="181" name="Group 180"/>
                <p:cNvGrpSpPr/>
                <p:nvPr/>
              </p:nvGrpSpPr>
              <p:grpSpPr>
                <a:xfrm>
                  <a:off x="1747842" y="3357736"/>
                  <a:ext cx="520023" cy="338731"/>
                  <a:chOff x="2291430" y="2753081"/>
                  <a:chExt cx="520023" cy="338731"/>
                </a:xfrm>
                <a:solidFill>
                  <a:schemeClr val="accent2"/>
                </a:solidFill>
              </p:grpSpPr>
              <p:sp>
                <p:nvSpPr>
                  <p:cNvPr id="188" name="Freeform 187"/>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2" name="Group 181"/>
                <p:cNvGrpSpPr/>
                <p:nvPr/>
              </p:nvGrpSpPr>
              <p:grpSpPr>
                <a:xfrm>
                  <a:off x="2356206" y="3357736"/>
                  <a:ext cx="520023" cy="338731"/>
                  <a:chOff x="2291430" y="2753081"/>
                  <a:chExt cx="520023" cy="338731"/>
                </a:xfrm>
                <a:solidFill>
                  <a:schemeClr val="accent2"/>
                </a:solidFill>
              </p:grpSpPr>
              <p:sp>
                <p:nvSpPr>
                  <p:cNvPr id="186" name="Freeform 185"/>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3" name="Group 182"/>
                <p:cNvGrpSpPr/>
                <p:nvPr/>
              </p:nvGrpSpPr>
              <p:grpSpPr>
                <a:xfrm>
                  <a:off x="2964569" y="3357736"/>
                  <a:ext cx="520023" cy="338731"/>
                  <a:chOff x="2291430" y="2753081"/>
                  <a:chExt cx="520023" cy="338731"/>
                </a:xfrm>
                <a:solidFill>
                  <a:schemeClr val="accent2"/>
                </a:solidFill>
              </p:grpSpPr>
              <p:sp>
                <p:nvSpPr>
                  <p:cNvPr id="184" name="Freeform 183"/>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grpSp>
        <p:nvGrpSpPr>
          <p:cNvPr id="287" name="Group 286"/>
          <p:cNvGrpSpPr/>
          <p:nvPr/>
        </p:nvGrpSpPr>
        <p:grpSpPr>
          <a:xfrm>
            <a:off x="251308" y="1812907"/>
            <a:ext cx="2068594" cy="1008986"/>
            <a:chOff x="251308" y="1812907"/>
            <a:chExt cx="2068594" cy="1008986"/>
          </a:xfrm>
        </p:grpSpPr>
        <p:sp>
          <p:nvSpPr>
            <p:cNvPr id="262" name="TextBox 261"/>
            <p:cNvSpPr txBox="1"/>
            <p:nvPr/>
          </p:nvSpPr>
          <p:spPr>
            <a:xfrm>
              <a:off x="251308" y="1861630"/>
              <a:ext cx="1218304" cy="960263"/>
            </a:xfrm>
            <a:prstGeom prst="rect">
              <a:avLst/>
            </a:prstGeom>
            <a:noFill/>
          </p:spPr>
          <p:txBody>
            <a:bodyPr wrap="squar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Windows</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Server</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Gateway</a:t>
              </a:r>
            </a:p>
          </p:txBody>
        </p:sp>
        <p:sp>
          <p:nvSpPr>
            <p:cNvPr id="190" name="Freeform 17"/>
            <p:cNvSpPr>
              <a:spLocks noChangeAspect="1" noEditPoints="1"/>
            </p:cNvSpPr>
            <p:nvPr/>
          </p:nvSpPr>
          <p:spPr bwMode="auto">
            <a:xfrm>
              <a:off x="1849294" y="1812907"/>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2" name="Oval 191"/>
          <p:cNvSpPr/>
          <p:nvPr/>
        </p:nvSpPr>
        <p:spPr bwMode="auto">
          <a:xfrm>
            <a:off x="2434932" y="181290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4</a:t>
            </a:r>
          </a:p>
        </p:txBody>
      </p:sp>
      <p:grpSp>
        <p:nvGrpSpPr>
          <p:cNvPr id="193" name="Group 192"/>
          <p:cNvGrpSpPr/>
          <p:nvPr/>
        </p:nvGrpSpPr>
        <p:grpSpPr>
          <a:xfrm>
            <a:off x="6675438" y="1550980"/>
            <a:ext cx="5191310" cy="1711238"/>
            <a:chOff x="6466018" y="1037239"/>
            <a:chExt cx="5191310" cy="1711238"/>
          </a:xfrm>
        </p:grpSpPr>
        <p:sp>
          <p:nvSpPr>
            <p:cNvPr id="194" name="Oval 193"/>
            <p:cNvSpPr/>
            <p:nvPr/>
          </p:nvSpPr>
          <p:spPr bwMode="auto">
            <a:xfrm>
              <a:off x="6466018" y="1177204"/>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1</a:t>
              </a:r>
            </a:p>
          </p:txBody>
        </p:sp>
        <p:sp>
          <p:nvSpPr>
            <p:cNvPr id="195" name="TextBox 194"/>
            <p:cNvSpPr txBox="1"/>
            <p:nvPr/>
          </p:nvSpPr>
          <p:spPr>
            <a:xfrm>
              <a:off x="6902448" y="1037239"/>
              <a:ext cx="4754880" cy="1711238"/>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Hyper-V Extensible Switch</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Inbox NIC teaming</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SMB 3.0 protocol</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Hardware offloads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Converged networking</a:t>
              </a:r>
            </a:p>
          </p:txBody>
        </p:sp>
      </p:grpSp>
      <p:grpSp>
        <p:nvGrpSpPr>
          <p:cNvPr id="201" name="Group 200"/>
          <p:cNvGrpSpPr/>
          <p:nvPr/>
        </p:nvGrpSpPr>
        <p:grpSpPr>
          <a:xfrm>
            <a:off x="6684202" y="3314650"/>
            <a:ext cx="5184636" cy="517065"/>
            <a:chOff x="6474782" y="1065859"/>
            <a:chExt cx="5184636" cy="517065"/>
          </a:xfrm>
        </p:grpSpPr>
        <p:sp>
          <p:nvSpPr>
            <p:cNvPr id="202" name="Oval 201"/>
            <p:cNvSpPr/>
            <p:nvPr/>
          </p:nvSpPr>
          <p:spPr bwMode="auto">
            <a:xfrm>
              <a:off x="6474782" y="1107221"/>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2</a:t>
              </a:r>
            </a:p>
          </p:txBody>
        </p:sp>
        <p:sp>
          <p:nvSpPr>
            <p:cNvPr id="203" name="TextBox 202"/>
            <p:cNvSpPr txBox="1"/>
            <p:nvPr/>
          </p:nvSpPr>
          <p:spPr>
            <a:xfrm>
              <a:off x="6904538" y="1065859"/>
              <a:ext cx="4754880"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Network Switch Management with OMI</a:t>
              </a:r>
            </a:p>
          </p:txBody>
        </p:sp>
      </p:grpSp>
      <p:grpSp>
        <p:nvGrpSpPr>
          <p:cNvPr id="205" name="Group 204"/>
          <p:cNvGrpSpPr/>
          <p:nvPr/>
        </p:nvGrpSpPr>
        <p:grpSpPr>
          <a:xfrm>
            <a:off x="6679618" y="3884147"/>
            <a:ext cx="5189220" cy="517065"/>
            <a:chOff x="6470198" y="1065859"/>
            <a:chExt cx="5189220" cy="517065"/>
          </a:xfrm>
        </p:grpSpPr>
        <p:sp>
          <p:nvSpPr>
            <p:cNvPr id="206" name="Oval 205"/>
            <p:cNvSpPr/>
            <p:nvPr/>
          </p:nvSpPr>
          <p:spPr bwMode="auto">
            <a:xfrm>
              <a:off x="6470198" y="1107221"/>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3</a:t>
              </a:r>
            </a:p>
          </p:txBody>
        </p:sp>
        <p:sp>
          <p:nvSpPr>
            <p:cNvPr id="207" name="TextBox 206"/>
            <p:cNvSpPr txBox="1"/>
            <p:nvPr/>
          </p:nvSpPr>
          <p:spPr>
            <a:xfrm>
              <a:off x="6904538" y="1065859"/>
              <a:ext cx="4754880"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Virtualized networks with NVGRE</a:t>
              </a:r>
            </a:p>
          </p:txBody>
        </p:sp>
      </p:grpSp>
      <p:grpSp>
        <p:nvGrpSpPr>
          <p:cNvPr id="208" name="Group 207"/>
          <p:cNvGrpSpPr/>
          <p:nvPr/>
        </p:nvGrpSpPr>
        <p:grpSpPr>
          <a:xfrm>
            <a:off x="6675438" y="4453645"/>
            <a:ext cx="5191310" cy="517065"/>
            <a:chOff x="6466018" y="1037239"/>
            <a:chExt cx="5191310" cy="517065"/>
          </a:xfrm>
        </p:grpSpPr>
        <p:sp>
          <p:nvSpPr>
            <p:cNvPr id="209" name="Oval 208"/>
            <p:cNvSpPr/>
            <p:nvPr/>
          </p:nvSpPr>
          <p:spPr bwMode="auto">
            <a:xfrm>
              <a:off x="6466018" y="1078601"/>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4</a:t>
              </a:r>
            </a:p>
          </p:txBody>
        </p:sp>
        <p:sp>
          <p:nvSpPr>
            <p:cNvPr id="210" name="TextBox 209"/>
            <p:cNvSpPr txBox="1"/>
            <p:nvPr/>
          </p:nvSpPr>
          <p:spPr>
            <a:xfrm>
              <a:off x="6902448" y="1037239"/>
              <a:ext cx="4754880"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Windows Server Gateway</a:t>
              </a:r>
            </a:p>
          </p:txBody>
        </p:sp>
      </p:grpSp>
    </p:spTree>
    <p:extLst>
      <p:ext uri="{BB962C8B-B14F-4D97-AF65-F5344CB8AC3E}">
        <p14:creationId xmlns:p14="http://schemas.microsoft.com/office/powerpoint/2010/main" val="3409386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 calcmode="lin" valueType="num">
                                      <p:cBhvr additive="base">
                                        <p:cTn id="10" dur="500" fill="hold"/>
                                        <p:tgtEl>
                                          <p:spTgt spid="193"/>
                                        </p:tgtEl>
                                        <p:attrNameLst>
                                          <p:attrName>ppt_x</p:attrName>
                                        </p:attrNameLst>
                                      </p:cBhvr>
                                      <p:tavLst>
                                        <p:tav tm="0">
                                          <p:val>
                                            <p:strVal val="#ppt_x"/>
                                          </p:val>
                                        </p:tav>
                                        <p:tav tm="100000">
                                          <p:val>
                                            <p:strVal val="#ppt_x"/>
                                          </p:val>
                                        </p:tav>
                                      </p:tavLst>
                                    </p:anim>
                                    <p:anim calcmode="lin" valueType="num">
                                      <p:cBhvr additive="base">
                                        <p:cTn id="11"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up)">
                                      <p:cBhvr>
                                        <p:cTn id="16" dur="300"/>
                                        <p:tgtEl>
                                          <p:spTgt spid="232"/>
                                        </p:tgtEl>
                                      </p:cBhvr>
                                    </p:animEffect>
                                  </p:childTnLst>
                                </p:cTn>
                              </p:par>
                              <p:par>
                                <p:cTn id="17" presetID="10" presetClass="entr" presetSubtype="0" fill="hold" nodeType="withEffect">
                                  <p:stCondLst>
                                    <p:cond delay="0"/>
                                  </p:stCondLst>
                                  <p:childTnLst>
                                    <p:set>
                                      <p:cBhvr>
                                        <p:cTn id="18" dur="1" fill="hold">
                                          <p:stCondLst>
                                            <p:cond delay="0"/>
                                          </p:stCondLst>
                                        </p:cTn>
                                        <p:tgtEl>
                                          <p:spTgt spid="285"/>
                                        </p:tgtEl>
                                        <p:attrNameLst>
                                          <p:attrName>style.visibility</p:attrName>
                                        </p:attrNameLst>
                                      </p:cBhvr>
                                      <p:to>
                                        <p:strVal val="visible"/>
                                      </p:to>
                                    </p:set>
                                    <p:animEffect transition="in" filter="fade">
                                      <p:cBhvr>
                                        <p:cTn id="19" dur="500"/>
                                        <p:tgtEl>
                                          <p:spTgt spid="285"/>
                                        </p:tgtEl>
                                      </p:cBhvr>
                                    </p:animEffect>
                                  </p:childTnLst>
                                </p:cTn>
                              </p:par>
                              <p:par>
                                <p:cTn id="20" presetID="2" presetClass="entr" presetSubtype="4" decel="100000" fill="hold" nodeType="withEffect">
                                  <p:stCondLst>
                                    <p:cond delay="0"/>
                                  </p:stCondLst>
                                  <p:childTnLst>
                                    <p:set>
                                      <p:cBhvr>
                                        <p:cTn id="21" dur="1" fill="hold">
                                          <p:stCondLst>
                                            <p:cond delay="0"/>
                                          </p:stCondLst>
                                        </p:cTn>
                                        <p:tgtEl>
                                          <p:spTgt spid="201"/>
                                        </p:tgtEl>
                                        <p:attrNameLst>
                                          <p:attrName>style.visibility</p:attrName>
                                        </p:attrNameLst>
                                      </p:cBhvr>
                                      <p:to>
                                        <p:strVal val="visible"/>
                                      </p:to>
                                    </p:set>
                                    <p:anim calcmode="lin" valueType="num">
                                      <p:cBhvr additive="base">
                                        <p:cTn id="22" dur="500" fill="hold"/>
                                        <p:tgtEl>
                                          <p:spTgt spid="201"/>
                                        </p:tgtEl>
                                        <p:attrNameLst>
                                          <p:attrName>ppt_x</p:attrName>
                                        </p:attrNameLst>
                                      </p:cBhvr>
                                      <p:tavLst>
                                        <p:tav tm="0">
                                          <p:val>
                                            <p:strVal val="#ppt_x"/>
                                          </p:val>
                                        </p:tav>
                                        <p:tav tm="100000">
                                          <p:val>
                                            <p:strVal val="#ppt_x"/>
                                          </p:val>
                                        </p:tav>
                                      </p:tavLst>
                                    </p:anim>
                                    <p:anim calcmode="lin" valueType="num">
                                      <p:cBhvr additive="base">
                                        <p:cTn id="23"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6"/>
                                        </p:tgtEl>
                                        <p:attrNameLst>
                                          <p:attrName>style.visibility</p:attrName>
                                        </p:attrNameLst>
                                      </p:cBhvr>
                                      <p:to>
                                        <p:strVal val="visible"/>
                                      </p:to>
                                    </p:set>
                                    <p:animEffect transition="in" filter="fade">
                                      <p:cBhvr>
                                        <p:cTn id="28" dur="500"/>
                                        <p:tgtEl>
                                          <p:spTgt spid="286"/>
                                        </p:tgtEl>
                                      </p:cBhvr>
                                    </p:animEffect>
                                  </p:childTnLst>
                                </p:cTn>
                              </p:par>
                              <p:par>
                                <p:cTn id="29" presetID="2" presetClass="entr" presetSubtype="4" decel="100000" fill="hold" nodeType="withEffect">
                                  <p:stCondLst>
                                    <p:cond delay="0"/>
                                  </p:stCondLst>
                                  <p:childTnLst>
                                    <p:set>
                                      <p:cBhvr>
                                        <p:cTn id="30" dur="1" fill="hold">
                                          <p:stCondLst>
                                            <p:cond delay="0"/>
                                          </p:stCondLst>
                                        </p:cTn>
                                        <p:tgtEl>
                                          <p:spTgt spid="205"/>
                                        </p:tgtEl>
                                        <p:attrNameLst>
                                          <p:attrName>style.visibility</p:attrName>
                                        </p:attrNameLst>
                                      </p:cBhvr>
                                      <p:to>
                                        <p:strVal val="visible"/>
                                      </p:to>
                                    </p:set>
                                    <p:anim calcmode="lin" valueType="num">
                                      <p:cBhvr additive="base">
                                        <p:cTn id="31" dur="500" fill="hold"/>
                                        <p:tgtEl>
                                          <p:spTgt spid="205"/>
                                        </p:tgtEl>
                                        <p:attrNameLst>
                                          <p:attrName>ppt_x</p:attrName>
                                        </p:attrNameLst>
                                      </p:cBhvr>
                                      <p:tavLst>
                                        <p:tav tm="0">
                                          <p:val>
                                            <p:strVal val="#ppt_x"/>
                                          </p:val>
                                        </p:tav>
                                        <p:tav tm="100000">
                                          <p:val>
                                            <p:strVal val="#ppt_x"/>
                                          </p:val>
                                        </p:tav>
                                      </p:tavLst>
                                    </p:anim>
                                    <p:anim calcmode="lin" valueType="num">
                                      <p:cBhvr additive="base">
                                        <p:cTn id="32"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63"/>
                                        </p:tgtEl>
                                        <p:attrNameLst>
                                          <p:attrName>style.visibility</p:attrName>
                                        </p:attrNameLst>
                                      </p:cBhvr>
                                      <p:to>
                                        <p:strVal val="visible"/>
                                      </p:to>
                                    </p:set>
                                    <p:animEffect transition="in" filter="wipe(right)">
                                      <p:cBhvr>
                                        <p:cTn id="37" dur="300"/>
                                        <p:tgtEl>
                                          <p:spTgt spid="263"/>
                                        </p:tgtEl>
                                      </p:cBhvr>
                                    </p:animEffect>
                                  </p:childTnLst>
                                </p:cTn>
                              </p:par>
                              <p:par>
                                <p:cTn id="38" presetID="22" presetClass="entr" presetSubtype="2" fill="hold" nodeType="with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wipe(right)">
                                      <p:cBhvr>
                                        <p:cTn id="40" dur="300"/>
                                        <p:tgtEl>
                                          <p:spTgt spid="191"/>
                                        </p:tgtEl>
                                      </p:cBhvr>
                                    </p:animEffect>
                                  </p:childTnLst>
                                </p:cTn>
                              </p:par>
                              <p:par>
                                <p:cTn id="41" presetID="10" presetClass="entr" presetSubtype="0" fill="hold" nodeType="withEffect">
                                  <p:stCondLst>
                                    <p:cond delay="0"/>
                                  </p:stCondLst>
                                  <p:childTnLst>
                                    <p:set>
                                      <p:cBhvr>
                                        <p:cTn id="42" dur="1" fill="hold">
                                          <p:stCondLst>
                                            <p:cond delay="0"/>
                                          </p:stCondLst>
                                        </p:cTn>
                                        <p:tgtEl>
                                          <p:spTgt spid="287"/>
                                        </p:tgtEl>
                                        <p:attrNameLst>
                                          <p:attrName>style.visibility</p:attrName>
                                        </p:attrNameLst>
                                      </p:cBhvr>
                                      <p:to>
                                        <p:strVal val="visible"/>
                                      </p:to>
                                    </p:set>
                                    <p:animEffect transition="in" filter="fade">
                                      <p:cBhvr>
                                        <p:cTn id="43" dur="500"/>
                                        <p:tgtEl>
                                          <p:spTgt spid="287"/>
                                        </p:tgtEl>
                                      </p:cBhvr>
                                    </p:animEffect>
                                  </p:childTnLst>
                                </p:cTn>
                              </p:par>
                              <p:par>
                                <p:cTn id="44" presetID="22" presetClass="entr" presetSubtype="8" fill="hold" nodeType="withEffect">
                                  <p:stCondLst>
                                    <p:cond delay="600"/>
                                  </p:stCondLst>
                                  <p:childTnLst>
                                    <p:set>
                                      <p:cBhvr>
                                        <p:cTn id="45" dur="1" fill="hold">
                                          <p:stCondLst>
                                            <p:cond delay="0"/>
                                          </p:stCondLst>
                                        </p:cTn>
                                        <p:tgtEl>
                                          <p:spTgt spid="269"/>
                                        </p:tgtEl>
                                        <p:attrNameLst>
                                          <p:attrName>style.visibility</p:attrName>
                                        </p:attrNameLst>
                                      </p:cBhvr>
                                      <p:to>
                                        <p:strVal val="visible"/>
                                      </p:to>
                                    </p:set>
                                    <p:animEffect transition="in" filter="wipe(left)">
                                      <p:cBhvr>
                                        <p:cTn id="46" dur="300"/>
                                        <p:tgtEl>
                                          <p:spTgt spid="269"/>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192"/>
                                        </p:tgtEl>
                                        <p:attrNameLst>
                                          <p:attrName>style.visibility</p:attrName>
                                        </p:attrNameLst>
                                      </p:cBhvr>
                                      <p:to>
                                        <p:strVal val="visible"/>
                                      </p:to>
                                    </p:set>
                                    <p:animEffect transition="in" filter="fade">
                                      <p:cBhvr>
                                        <p:cTn id="49" dur="500"/>
                                        <p:tgtEl>
                                          <p:spTgt spid="192"/>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268"/>
                                        </p:tgtEl>
                                        <p:attrNameLst>
                                          <p:attrName>style.visibility</p:attrName>
                                        </p:attrNameLst>
                                      </p:cBhvr>
                                      <p:to>
                                        <p:strVal val="visible"/>
                                      </p:to>
                                    </p:set>
                                    <p:animEffect transition="in" filter="fade">
                                      <p:cBhvr>
                                        <p:cTn id="52" dur="500"/>
                                        <p:tgtEl>
                                          <p:spTgt spid="268"/>
                                        </p:tgtEl>
                                      </p:cBhvr>
                                    </p:animEffect>
                                  </p:childTnLst>
                                </p:cTn>
                              </p:par>
                              <p:par>
                                <p:cTn id="53" presetID="2" presetClass="entr" presetSubtype="4" decel="100000" fill="hold" nodeType="withEffect">
                                  <p:stCondLst>
                                    <p:cond delay="800"/>
                                  </p:stCondLst>
                                  <p:childTnLst>
                                    <p:set>
                                      <p:cBhvr>
                                        <p:cTn id="54" dur="1" fill="hold">
                                          <p:stCondLst>
                                            <p:cond delay="0"/>
                                          </p:stCondLst>
                                        </p:cTn>
                                        <p:tgtEl>
                                          <p:spTgt spid="208"/>
                                        </p:tgtEl>
                                        <p:attrNameLst>
                                          <p:attrName>style.visibility</p:attrName>
                                        </p:attrNameLst>
                                      </p:cBhvr>
                                      <p:to>
                                        <p:strVal val="visible"/>
                                      </p:to>
                                    </p:set>
                                    <p:anim calcmode="lin" valueType="num">
                                      <p:cBhvr additive="base">
                                        <p:cTn id="55" dur="500" fill="hold"/>
                                        <p:tgtEl>
                                          <p:spTgt spid="208"/>
                                        </p:tgtEl>
                                        <p:attrNameLst>
                                          <p:attrName>ppt_x</p:attrName>
                                        </p:attrNameLst>
                                      </p:cBhvr>
                                      <p:tavLst>
                                        <p:tav tm="0">
                                          <p:val>
                                            <p:strVal val="#ppt_x"/>
                                          </p:val>
                                        </p:tav>
                                        <p:tav tm="100000">
                                          <p:val>
                                            <p:strVal val="#ppt_x"/>
                                          </p:val>
                                        </p:tav>
                                      </p:tavLst>
                                    </p:anim>
                                    <p:anim calcmode="lin" valueType="num">
                                      <p:cBhvr additive="base">
                                        <p:cTn id="56"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1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Straight Connector 262"/>
          <p:cNvCxnSpPr>
            <a:stCxn id="179" idx="0"/>
          </p:cNvCxnSpPr>
          <p:nvPr/>
        </p:nvCxnSpPr>
        <p:spPr>
          <a:xfrm rot="16200000" flipV="1">
            <a:off x="3308821" y="1445229"/>
            <a:ext cx="777239" cy="2877762"/>
          </a:xfrm>
          <a:prstGeom prst="bentConnector2">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 name="Title 1"/>
          <p:cNvSpPr>
            <a:spLocks noGrp="1"/>
          </p:cNvSpPr>
          <p:nvPr>
            <p:ph type="title"/>
          </p:nvPr>
        </p:nvSpPr>
        <p:spPr>
          <a:xfrm>
            <a:off x="251308" y="295275"/>
            <a:ext cx="11888787" cy="917575"/>
          </a:xfrm>
        </p:spPr>
        <p:txBody>
          <a:bodyPr/>
          <a:lstStyle/>
          <a:p>
            <a:r>
              <a:rPr lang="en-US" dirty="0"/>
              <a:t>The story so far…host networking</a:t>
            </a:r>
          </a:p>
        </p:txBody>
      </p:sp>
      <p:cxnSp>
        <p:nvCxnSpPr>
          <p:cNvPr id="269" name="Straight Connector 268"/>
          <p:cNvCxnSpPr/>
          <p:nvPr/>
        </p:nvCxnSpPr>
        <p:spPr>
          <a:xfrm flipH="1">
            <a:off x="2291140" y="2317434"/>
            <a:ext cx="1508760" cy="0"/>
          </a:xfrm>
          <a:prstGeom prst="line">
            <a:avLst/>
          </a:prstGeom>
          <a:noFill/>
          <a:ln w="19050" cap="sq">
            <a:solidFill>
              <a:schemeClr val="accent4"/>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63" name="Straight Connector 262"/>
          <p:cNvCxnSpPr/>
          <p:nvPr/>
        </p:nvCxnSpPr>
        <p:spPr>
          <a:xfrm rot="16200000" flipV="1">
            <a:off x="2192290" y="2755931"/>
            <a:ext cx="594360" cy="410946"/>
          </a:xfrm>
          <a:prstGeom prst="bentConnector2">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68" name="Freeform 539"/>
          <p:cNvSpPr>
            <a:spLocks noChangeAspect="1"/>
          </p:cNvSpPr>
          <p:nvPr/>
        </p:nvSpPr>
        <p:spPr bwMode="auto">
          <a:xfrm>
            <a:off x="3781606" y="1657645"/>
            <a:ext cx="1354715" cy="74480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2"/>
          </a:solidFill>
          <a:ln w="57150">
            <a:noFill/>
          </a:ln>
          <a:extLst/>
        </p:spPr>
        <p:txBody>
          <a:bodyPr vert="horz" wrap="square" lIns="89617" tIns="44808" rIns="89617" bIns="44808" numCol="1" anchor="t" anchorCtr="0" compatLnSpc="1">
            <a:prstTxWarp prst="textNoShape">
              <a:avLst/>
            </a:prstTxWarp>
          </a:bodyPr>
          <a:lstStyle/>
          <a:p>
            <a:pPr marL="0" marR="0" lvl="0" indent="0" defTabSz="913804" eaLnBrk="1" fontAlgn="auto" latinLnBrk="0" hangingPunct="1">
              <a:lnSpc>
                <a:spcPct val="90000"/>
              </a:lnSpc>
              <a:spcBef>
                <a:spcPts val="0"/>
              </a:spcBef>
              <a:spcAft>
                <a:spcPts val="0"/>
              </a:spcAft>
              <a:buClrTx/>
              <a:buSzTx/>
              <a:buFontTx/>
              <a:buNone/>
              <a:tabLst/>
              <a:defRPr/>
            </a:pPr>
            <a:endParaRPr kumimoji="0" lang="en-US" sz="1766" b="0" i="0" u="none" strike="noStrike" kern="0" cap="none" spc="0" normalizeH="0" baseline="0" noProof="0">
              <a:ln>
                <a:noFill/>
              </a:ln>
              <a:solidFill>
                <a:srgbClr val="505050"/>
              </a:solidFill>
              <a:effectLst/>
              <a:uLnTx/>
              <a:uFillTx/>
            </a:endParaRPr>
          </a:p>
        </p:txBody>
      </p:sp>
      <p:grpSp>
        <p:nvGrpSpPr>
          <p:cNvPr id="284" name="Group 283"/>
          <p:cNvGrpSpPr/>
          <p:nvPr/>
        </p:nvGrpSpPr>
        <p:grpSpPr>
          <a:xfrm>
            <a:off x="251308" y="4177312"/>
            <a:ext cx="5971676" cy="1336816"/>
            <a:chOff x="251308" y="4177312"/>
            <a:chExt cx="5971676" cy="1336816"/>
          </a:xfrm>
        </p:grpSpPr>
        <p:sp>
          <p:nvSpPr>
            <p:cNvPr id="10" name="TextBox 9"/>
            <p:cNvSpPr txBox="1"/>
            <p:nvPr/>
          </p:nvSpPr>
          <p:spPr>
            <a:xfrm>
              <a:off x="251308" y="4177312"/>
              <a:ext cx="109388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Hyper-V</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hosts</a:t>
              </a:r>
            </a:p>
          </p:txBody>
        </p:sp>
        <p:grpSp>
          <p:nvGrpSpPr>
            <p:cNvPr id="283" name="Group 282"/>
            <p:cNvGrpSpPr/>
            <p:nvPr/>
          </p:nvGrpSpPr>
          <p:grpSpPr>
            <a:xfrm>
              <a:off x="1608279" y="4177312"/>
              <a:ext cx="4614705" cy="1336816"/>
              <a:chOff x="1608279" y="4177312"/>
              <a:chExt cx="4614705" cy="1336816"/>
            </a:xfrm>
          </p:grpSpPr>
          <p:grpSp>
            <p:nvGrpSpPr>
              <p:cNvPr id="13" name="Group 12"/>
              <p:cNvGrpSpPr/>
              <p:nvPr/>
            </p:nvGrpSpPr>
            <p:grpSpPr>
              <a:xfrm>
                <a:off x="5270346" y="4177312"/>
                <a:ext cx="952638" cy="1336816"/>
                <a:chOff x="5076792" y="4196135"/>
                <a:chExt cx="952638" cy="1336816"/>
              </a:xfrm>
            </p:grpSpPr>
            <p:grpSp>
              <p:nvGrpSpPr>
                <p:cNvPr id="24" name="Group 23"/>
                <p:cNvGrpSpPr/>
                <p:nvPr/>
              </p:nvGrpSpPr>
              <p:grpSpPr>
                <a:xfrm>
                  <a:off x="5076792" y="5194340"/>
                  <a:ext cx="952638" cy="338611"/>
                  <a:chOff x="2098856" y="2235200"/>
                  <a:chExt cx="1321641" cy="455020"/>
                </a:xfrm>
                <a:solidFill>
                  <a:schemeClr val="tx1"/>
                </a:solidFill>
              </p:grpSpPr>
              <p:sp>
                <p:nvSpPr>
                  <p:cNvPr id="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 name="Trapezoid 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23" name="Freeform 17"/>
                <p:cNvSpPr>
                  <a:spLocks noChangeAspect="1" noEditPoints="1"/>
                </p:cNvSpPr>
                <p:nvPr/>
              </p:nvSpPr>
              <p:spPr bwMode="auto">
                <a:xfrm>
                  <a:off x="5317807"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3"/>
              <p:cNvGrpSpPr/>
              <p:nvPr/>
            </p:nvGrpSpPr>
            <p:grpSpPr>
              <a:xfrm>
                <a:off x="4049657" y="4177312"/>
                <a:ext cx="952638" cy="1336816"/>
                <a:chOff x="3957226" y="4196135"/>
                <a:chExt cx="952638" cy="1336816"/>
              </a:xfrm>
            </p:grpSpPr>
            <p:sp>
              <p:nvSpPr>
                <p:cNvPr id="122" name="Freeform 17"/>
                <p:cNvSpPr>
                  <a:spLocks noChangeAspect="1" noEditPoints="1"/>
                </p:cNvSpPr>
                <p:nvPr/>
              </p:nvSpPr>
              <p:spPr bwMode="auto">
                <a:xfrm>
                  <a:off x="4198241"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4" name="Group 123"/>
                <p:cNvGrpSpPr/>
                <p:nvPr/>
              </p:nvGrpSpPr>
              <p:grpSpPr>
                <a:xfrm>
                  <a:off x="3957226" y="5194340"/>
                  <a:ext cx="952638" cy="338611"/>
                  <a:chOff x="2098856" y="2235200"/>
                  <a:chExt cx="1321641" cy="455020"/>
                </a:xfrm>
                <a:solidFill>
                  <a:schemeClr val="tx1"/>
                </a:solidFill>
              </p:grpSpPr>
              <p:sp>
                <p:nvSpPr>
                  <p:cNvPr id="1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6" name="Trapezoid 1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15" name="Group 14"/>
              <p:cNvGrpSpPr/>
              <p:nvPr/>
            </p:nvGrpSpPr>
            <p:grpSpPr>
              <a:xfrm>
                <a:off x="2828968" y="4177312"/>
                <a:ext cx="952638" cy="1336816"/>
                <a:chOff x="2844705" y="4196135"/>
                <a:chExt cx="952638" cy="1336816"/>
              </a:xfrm>
            </p:grpSpPr>
            <p:sp>
              <p:nvSpPr>
                <p:cNvPr id="121" name="Freeform 17"/>
                <p:cNvSpPr>
                  <a:spLocks noChangeAspect="1" noEditPoints="1"/>
                </p:cNvSpPr>
                <p:nvPr/>
              </p:nvSpPr>
              <p:spPr bwMode="auto">
                <a:xfrm>
                  <a:off x="3085720"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7" name="Group 126"/>
                <p:cNvGrpSpPr/>
                <p:nvPr/>
              </p:nvGrpSpPr>
              <p:grpSpPr>
                <a:xfrm>
                  <a:off x="2844705" y="5194340"/>
                  <a:ext cx="952638" cy="338611"/>
                  <a:chOff x="2098856" y="2235200"/>
                  <a:chExt cx="1321641" cy="455020"/>
                </a:xfrm>
                <a:solidFill>
                  <a:schemeClr val="tx1"/>
                </a:solidFill>
              </p:grpSpPr>
              <p:sp>
                <p:nvSpPr>
                  <p:cNvPr id="128"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9" name="Trapezoid 128"/>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13" name="Freeform 17"/>
              <p:cNvSpPr>
                <a:spLocks noChangeAspect="1" noEditPoints="1"/>
              </p:cNvSpPr>
              <p:nvPr/>
            </p:nvSpPr>
            <p:spPr bwMode="auto">
              <a:xfrm>
                <a:off x="1849294" y="4177312"/>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0" name="Group 129"/>
              <p:cNvGrpSpPr/>
              <p:nvPr/>
            </p:nvGrpSpPr>
            <p:grpSpPr>
              <a:xfrm>
                <a:off x="1608279" y="5175517"/>
                <a:ext cx="952638" cy="338611"/>
                <a:chOff x="2098856" y="2235200"/>
                <a:chExt cx="1321641" cy="455020"/>
              </a:xfrm>
              <a:solidFill>
                <a:schemeClr val="tx1"/>
              </a:solidFill>
            </p:grpSpPr>
            <p:sp>
              <p:nvSpPr>
                <p:cNvPr id="131"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32" name="Trapezoid 131"/>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39" name="Oval 138"/>
            <p:cNvSpPr/>
            <p:nvPr/>
          </p:nvSpPr>
          <p:spPr bwMode="auto">
            <a:xfrm>
              <a:off x="1311297" y="4676083"/>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1</a:t>
              </a:r>
            </a:p>
          </p:txBody>
        </p:sp>
      </p:grpSp>
      <p:grpSp>
        <p:nvGrpSpPr>
          <p:cNvPr id="285" name="Group 284"/>
          <p:cNvGrpSpPr/>
          <p:nvPr/>
        </p:nvGrpSpPr>
        <p:grpSpPr>
          <a:xfrm>
            <a:off x="251308" y="5772415"/>
            <a:ext cx="5405293" cy="738664"/>
            <a:chOff x="251308" y="5772415"/>
            <a:chExt cx="5405293" cy="738664"/>
          </a:xfrm>
        </p:grpSpPr>
        <p:sp>
          <p:nvSpPr>
            <p:cNvPr id="249" name="TextBox 248"/>
            <p:cNvSpPr txBox="1"/>
            <p:nvPr/>
          </p:nvSpPr>
          <p:spPr>
            <a:xfrm>
              <a:off x="251308" y="5772415"/>
              <a:ext cx="107785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Physical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switches</a:t>
              </a:r>
            </a:p>
          </p:txBody>
        </p:sp>
        <p:grpSp>
          <p:nvGrpSpPr>
            <p:cNvPr id="224" name="Group 223"/>
            <p:cNvGrpSpPr/>
            <p:nvPr/>
          </p:nvGrpSpPr>
          <p:grpSpPr>
            <a:xfrm>
              <a:off x="2317615" y="6022968"/>
              <a:ext cx="3338986" cy="237559"/>
              <a:chOff x="2327473" y="6183156"/>
              <a:chExt cx="3035442" cy="215963"/>
            </a:xfrm>
          </p:grpSpPr>
          <p:sp>
            <p:nvSpPr>
              <p:cNvPr id="225" name="Freeform 9"/>
              <p:cNvSpPr>
                <a:spLocks noChangeAspect="1" noEditPoints="1"/>
              </p:cNvSpPr>
              <p:nvPr/>
            </p:nvSpPr>
            <p:spPr bwMode="auto">
              <a:xfrm>
                <a:off x="3368875"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7" name="Freeform 9"/>
              <p:cNvSpPr>
                <a:spLocks noChangeAspect="1" noEditPoints="1"/>
              </p:cNvSpPr>
              <p:nvPr/>
            </p:nvSpPr>
            <p:spPr bwMode="auto">
              <a:xfrm>
                <a:off x="2327473"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8" name="Freeform 9"/>
              <p:cNvSpPr>
                <a:spLocks noChangeAspect="1" noEditPoints="1"/>
              </p:cNvSpPr>
              <p:nvPr/>
            </p:nvSpPr>
            <p:spPr bwMode="auto">
              <a:xfrm>
                <a:off x="4410277"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140" name="Oval 139"/>
            <p:cNvSpPr/>
            <p:nvPr/>
          </p:nvSpPr>
          <p:spPr bwMode="auto">
            <a:xfrm>
              <a:off x="1803800" y="592457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2</a:t>
              </a:r>
            </a:p>
          </p:txBody>
        </p:sp>
      </p:grpSp>
      <p:grpSp>
        <p:nvGrpSpPr>
          <p:cNvPr id="232" name="Group 231"/>
          <p:cNvGrpSpPr/>
          <p:nvPr/>
        </p:nvGrpSpPr>
        <p:grpSpPr>
          <a:xfrm>
            <a:off x="2084601" y="5514128"/>
            <a:ext cx="3662068" cy="508840"/>
            <a:chOff x="2084601" y="5511773"/>
            <a:chExt cx="3662068" cy="368858"/>
          </a:xfrm>
        </p:grpSpPr>
        <p:cxnSp>
          <p:nvCxnSpPr>
            <p:cNvPr id="241" name="Straight Connector 240"/>
            <p:cNvCxnSpPr/>
            <p:nvPr/>
          </p:nvCxnSpPr>
          <p:spPr>
            <a:xfrm flipV="1">
              <a:off x="4525976"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230" name="Group 229"/>
            <p:cNvGrpSpPr/>
            <p:nvPr/>
          </p:nvGrpSpPr>
          <p:grpSpPr>
            <a:xfrm>
              <a:off x="3725593" y="5694652"/>
              <a:ext cx="523031" cy="185979"/>
              <a:chOff x="3498118" y="5717924"/>
              <a:chExt cx="523031" cy="185979"/>
            </a:xfrm>
          </p:grpSpPr>
          <p:cxnSp>
            <p:nvCxnSpPr>
              <p:cNvPr id="243" name="Straight Connector 242"/>
              <p:cNvCxnSpPr/>
              <p:nvPr/>
            </p:nvCxnSpPr>
            <p:spPr>
              <a:xfrm flipV="1">
                <a:off x="3498118" y="5717925"/>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5" name="Straight Connector 244"/>
              <p:cNvCxnSpPr/>
              <p:nvPr/>
            </p:nvCxnSpPr>
            <p:spPr>
              <a:xfrm flipV="1">
                <a:off x="3672462"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6" name="Straight Connector 245"/>
              <p:cNvCxnSpPr/>
              <p:nvPr/>
            </p:nvCxnSpPr>
            <p:spPr>
              <a:xfrm flipV="1">
                <a:off x="3846806"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7" name="Straight Connector 246"/>
              <p:cNvCxnSpPr/>
              <p:nvPr/>
            </p:nvCxnSpPr>
            <p:spPr>
              <a:xfrm flipV="1">
                <a:off x="4021149" y="5717924"/>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142" name="Freeform 5"/>
            <p:cNvSpPr>
              <a:spLocks/>
            </p:cNvSpPr>
            <p:nvPr/>
          </p:nvSpPr>
          <p:spPr bwMode="auto">
            <a:xfrm rot="16200000">
              <a:off x="3824195" y="3772179"/>
              <a:ext cx="182880" cy="3662068"/>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Connector 167"/>
            <p:cNvCxnSpPr/>
            <p:nvPr/>
          </p:nvCxnSpPr>
          <p:spPr>
            <a:xfrm flipV="1">
              <a:off x="3305287"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6" name="Group 285"/>
          <p:cNvGrpSpPr/>
          <p:nvPr/>
        </p:nvGrpSpPr>
        <p:grpSpPr>
          <a:xfrm>
            <a:off x="251308" y="3051285"/>
            <a:ext cx="5904569" cy="919960"/>
            <a:chOff x="251308" y="3051285"/>
            <a:chExt cx="5904569" cy="919960"/>
          </a:xfrm>
        </p:grpSpPr>
        <p:sp>
          <p:nvSpPr>
            <p:cNvPr id="146" name="TextBox 145"/>
            <p:cNvSpPr txBox="1"/>
            <p:nvPr/>
          </p:nvSpPr>
          <p:spPr>
            <a:xfrm>
              <a:off x="251308" y="3232581"/>
              <a:ext cx="1138773"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Virtual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networks</a:t>
              </a:r>
            </a:p>
          </p:txBody>
        </p:sp>
        <p:grpSp>
          <p:nvGrpSpPr>
            <p:cNvPr id="235" name="Group 234"/>
            <p:cNvGrpSpPr/>
            <p:nvPr/>
          </p:nvGrpSpPr>
          <p:grpSpPr>
            <a:xfrm>
              <a:off x="1675387" y="3272729"/>
              <a:ext cx="2039112" cy="658368"/>
              <a:chOff x="1661366" y="3175259"/>
              <a:chExt cx="2039112" cy="658368"/>
            </a:xfrm>
          </p:grpSpPr>
          <p:sp>
            <p:nvSpPr>
              <p:cNvPr id="145" name="Rectangle 144"/>
              <p:cNvSpPr/>
              <p:nvPr/>
            </p:nvSpPr>
            <p:spPr bwMode="auto">
              <a:xfrm>
                <a:off x="1661366" y="3175259"/>
                <a:ext cx="2039112" cy="658368"/>
              </a:xfrm>
              <a:prstGeom prst="rect">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34" name="Group 233"/>
              <p:cNvGrpSpPr/>
              <p:nvPr/>
            </p:nvGrpSpPr>
            <p:grpSpPr>
              <a:xfrm>
                <a:off x="1812547" y="3335078"/>
                <a:ext cx="1736750" cy="338731"/>
                <a:chOff x="1747842" y="3357736"/>
                <a:chExt cx="1736750" cy="338731"/>
              </a:xfrm>
            </p:grpSpPr>
            <p:grpSp>
              <p:nvGrpSpPr>
                <p:cNvPr id="233" name="Group 232"/>
                <p:cNvGrpSpPr/>
                <p:nvPr/>
              </p:nvGrpSpPr>
              <p:grpSpPr>
                <a:xfrm>
                  <a:off x="1747842" y="3357736"/>
                  <a:ext cx="520023" cy="338731"/>
                  <a:chOff x="2291430" y="2753081"/>
                  <a:chExt cx="520023" cy="338731"/>
                </a:xfrm>
                <a:solidFill>
                  <a:schemeClr val="accent2"/>
                </a:solidFill>
              </p:grpSpPr>
              <p:sp>
                <p:nvSpPr>
                  <p:cNvPr id="169" name="Freeform 168"/>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1" name="Group 170"/>
                <p:cNvGrpSpPr/>
                <p:nvPr/>
              </p:nvGrpSpPr>
              <p:grpSpPr>
                <a:xfrm>
                  <a:off x="2356206" y="3357736"/>
                  <a:ext cx="520023" cy="338731"/>
                  <a:chOff x="2291430" y="2753081"/>
                  <a:chExt cx="520023" cy="338731"/>
                </a:xfrm>
                <a:solidFill>
                  <a:schemeClr val="accent2"/>
                </a:solidFill>
              </p:grpSpPr>
              <p:sp>
                <p:nvSpPr>
                  <p:cNvPr id="172" name="Freeform 171"/>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4" name="Group 173"/>
                <p:cNvGrpSpPr/>
                <p:nvPr/>
              </p:nvGrpSpPr>
              <p:grpSpPr>
                <a:xfrm>
                  <a:off x="2964569" y="3357736"/>
                  <a:ext cx="520023" cy="338731"/>
                  <a:chOff x="2291430" y="2753081"/>
                  <a:chExt cx="520023" cy="338731"/>
                </a:xfrm>
                <a:solidFill>
                  <a:schemeClr val="accent2"/>
                </a:solidFill>
              </p:grpSpPr>
              <p:sp>
                <p:nvSpPr>
                  <p:cNvPr id="175" name="Freeform 174"/>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177" name="Oval 176"/>
            <p:cNvSpPr/>
            <p:nvPr/>
          </p:nvSpPr>
          <p:spPr bwMode="auto">
            <a:xfrm>
              <a:off x="3698462" y="3051285"/>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3</a:t>
              </a:r>
            </a:p>
          </p:txBody>
        </p:sp>
        <p:grpSp>
          <p:nvGrpSpPr>
            <p:cNvPr id="178" name="Group 177"/>
            <p:cNvGrpSpPr/>
            <p:nvPr/>
          </p:nvGrpSpPr>
          <p:grpSpPr>
            <a:xfrm>
              <a:off x="4116765" y="3272729"/>
              <a:ext cx="2039112" cy="658368"/>
              <a:chOff x="1661366" y="3175259"/>
              <a:chExt cx="2039112" cy="658368"/>
            </a:xfrm>
          </p:grpSpPr>
          <p:sp>
            <p:nvSpPr>
              <p:cNvPr id="179" name="Rectangle 178"/>
              <p:cNvSpPr/>
              <p:nvPr/>
            </p:nvSpPr>
            <p:spPr bwMode="auto">
              <a:xfrm>
                <a:off x="1661366" y="3175259"/>
                <a:ext cx="2039112" cy="658368"/>
              </a:xfrm>
              <a:prstGeom prst="rect">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80" name="Group 179"/>
              <p:cNvGrpSpPr/>
              <p:nvPr/>
            </p:nvGrpSpPr>
            <p:grpSpPr>
              <a:xfrm>
                <a:off x="1812547" y="3335078"/>
                <a:ext cx="1736750" cy="338731"/>
                <a:chOff x="1747842" y="3357736"/>
                <a:chExt cx="1736750" cy="338731"/>
              </a:xfrm>
            </p:grpSpPr>
            <p:grpSp>
              <p:nvGrpSpPr>
                <p:cNvPr id="181" name="Group 180"/>
                <p:cNvGrpSpPr/>
                <p:nvPr/>
              </p:nvGrpSpPr>
              <p:grpSpPr>
                <a:xfrm>
                  <a:off x="1747842" y="3357736"/>
                  <a:ext cx="520023" cy="338731"/>
                  <a:chOff x="2291430" y="2753081"/>
                  <a:chExt cx="520023" cy="338731"/>
                </a:xfrm>
                <a:solidFill>
                  <a:schemeClr val="accent2"/>
                </a:solidFill>
              </p:grpSpPr>
              <p:sp>
                <p:nvSpPr>
                  <p:cNvPr id="188" name="Freeform 187"/>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2" name="Group 181"/>
                <p:cNvGrpSpPr/>
                <p:nvPr/>
              </p:nvGrpSpPr>
              <p:grpSpPr>
                <a:xfrm>
                  <a:off x="2356206" y="3357736"/>
                  <a:ext cx="520023" cy="338731"/>
                  <a:chOff x="2291430" y="2753081"/>
                  <a:chExt cx="520023" cy="338731"/>
                </a:xfrm>
                <a:solidFill>
                  <a:schemeClr val="accent2"/>
                </a:solidFill>
              </p:grpSpPr>
              <p:sp>
                <p:nvSpPr>
                  <p:cNvPr id="186" name="Freeform 185"/>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3" name="Group 182"/>
                <p:cNvGrpSpPr/>
                <p:nvPr/>
              </p:nvGrpSpPr>
              <p:grpSpPr>
                <a:xfrm>
                  <a:off x="2964569" y="3357736"/>
                  <a:ext cx="520023" cy="338731"/>
                  <a:chOff x="2291430" y="2753081"/>
                  <a:chExt cx="520023" cy="338731"/>
                </a:xfrm>
                <a:solidFill>
                  <a:schemeClr val="accent2"/>
                </a:solidFill>
              </p:grpSpPr>
              <p:sp>
                <p:nvSpPr>
                  <p:cNvPr id="184" name="Freeform 183"/>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grpSp>
        <p:nvGrpSpPr>
          <p:cNvPr id="287" name="Group 286"/>
          <p:cNvGrpSpPr/>
          <p:nvPr/>
        </p:nvGrpSpPr>
        <p:grpSpPr>
          <a:xfrm>
            <a:off x="251308" y="1812907"/>
            <a:ext cx="2068594" cy="1008986"/>
            <a:chOff x="251308" y="1812907"/>
            <a:chExt cx="2068594" cy="1008986"/>
          </a:xfrm>
        </p:grpSpPr>
        <p:sp>
          <p:nvSpPr>
            <p:cNvPr id="262" name="TextBox 261"/>
            <p:cNvSpPr txBox="1"/>
            <p:nvPr/>
          </p:nvSpPr>
          <p:spPr>
            <a:xfrm>
              <a:off x="251308" y="1861630"/>
              <a:ext cx="1218304" cy="960263"/>
            </a:xfrm>
            <a:prstGeom prst="rect">
              <a:avLst/>
            </a:prstGeom>
            <a:noFill/>
          </p:spPr>
          <p:txBody>
            <a:bodyPr wrap="squar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Windows</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Server</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Gateway</a:t>
              </a:r>
            </a:p>
          </p:txBody>
        </p:sp>
        <p:sp>
          <p:nvSpPr>
            <p:cNvPr id="190" name="Freeform 17"/>
            <p:cNvSpPr>
              <a:spLocks noChangeAspect="1" noEditPoints="1"/>
            </p:cNvSpPr>
            <p:nvPr/>
          </p:nvSpPr>
          <p:spPr bwMode="auto">
            <a:xfrm>
              <a:off x="1849294" y="1812907"/>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2" name="Oval 191"/>
          <p:cNvSpPr/>
          <p:nvPr/>
        </p:nvSpPr>
        <p:spPr bwMode="auto">
          <a:xfrm>
            <a:off x="2434932" y="181290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4</a:t>
            </a:r>
          </a:p>
        </p:txBody>
      </p:sp>
      <p:sp>
        <p:nvSpPr>
          <p:cNvPr id="195" name="TextBox 194"/>
          <p:cNvSpPr txBox="1"/>
          <p:nvPr/>
        </p:nvSpPr>
        <p:spPr>
          <a:xfrm>
            <a:off x="6675438" y="1550980"/>
            <a:ext cx="4754880" cy="4904932"/>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Extensible Switch</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L2 network switch for VM connectivity. Extensible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by partners, including Cisco, 5nine, NEC, and </a:t>
            </a:r>
            <a:r>
              <a:rPr kumimoji="0" lang="en-US" sz="1400" b="0" i="0" u="none" strike="noStrike" kern="0" cap="none" spc="0" normalizeH="0" baseline="0" noProof="0" dirty="0" err="1">
                <a:ln>
                  <a:noFill/>
                </a:ln>
                <a:gradFill>
                  <a:gsLst>
                    <a:gs pos="2917">
                      <a:schemeClr val="tx1"/>
                    </a:gs>
                    <a:gs pos="30000">
                      <a:schemeClr val="tx1"/>
                    </a:gs>
                  </a:gsLst>
                  <a:lin ang="5400000" scaled="0"/>
                </a:gradFill>
                <a:effectLst/>
                <a:uLnTx/>
                <a:uFillTx/>
              </a:rPr>
              <a:t>InMon</a:t>
            </a:r>
            <a:endPar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Inbox NIC teaming</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Built-in, multiple configuration options and load-distribution algorithms including new Dynamic mode</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SMB Multichannel</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Increase network performance and resilience by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using multiple network connections simultaneously</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SMB Direct</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Highest performance through use of NICs that support Remote Device Memory Access (RDMA) – high speed, with low latency</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Hardware offloads</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Dynamic VMQ load-balances traffic processing across multiple CPUs. </a:t>
            </a:r>
            <a:r>
              <a:rPr kumimoji="0" lang="en-US" sz="1400" b="0" i="0" u="none" strike="noStrike" kern="0" cap="none" spc="0" normalizeH="0" baseline="0" noProof="0" dirty="0" err="1">
                <a:ln>
                  <a:noFill/>
                </a:ln>
                <a:gradFill>
                  <a:gsLst>
                    <a:gs pos="2917">
                      <a:schemeClr val="tx1"/>
                    </a:gs>
                    <a:gs pos="30000">
                      <a:schemeClr val="tx1"/>
                    </a:gs>
                  </a:gsLst>
                  <a:lin ang="5400000" scaled="0"/>
                </a:gradFill>
                <a:effectLst/>
                <a:uLnTx/>
                <a:uFillTx/>
              </a:rPr>
              <a:t>vRSS</a:t>
            </a: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 allows VMs to use multiple vCPUs to achieve highest networking speed</a:t>
            </a:r>
          </a:p>
        </p:txBody>
      </p:sp>
      <p:sp>
        <p:nvSpPr>
          <p:cNvPr id="89" name="Rectangle 88"/>
          <p:cNvSpPr/>
          <p:nvPr/>
        </p:nvSpPr>
        <p:spPr bwMode="auto">
          <a:xfrm>
            <a:off x="251308" y="1550980"/>
            <a:ext cx="5971676" cy="2501920"/>
          </a:xfrm>
          <a:prstGeom prst="rect">
            <a:avLst/>
          </a:prstGeom>
          <a:solidFill>
            <a:srgbClr val="FFFFFF">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0" name="Rectangle 89"/>
          <p:cNvSpPr/>
          <p:nvPr/>
        </p:nvSpPr>
        <p:spPr bwMode="auto">
          <a:xfrm>
            <a:off x="251308" y="5514128"/>
            <a:ext cx="5971676" cy="996951"/>
          </a:xfrm>
          <a:prstGeom prst="rect">
            <a:avLst/>
          </a:prstGeom>
          <a:solidFill>
            <a:srgbClr val="FFFFFF">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4195891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 calcmode="lin" valueType="num">
                                      <p:cBhvr additive="base">
                                        <p:cTn id="7"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95">
                                            <p:txEl>
                                              <p:pRg st="1" end="1"/>
                                            </p:txEl>
                                          </p:spTgt>
                                        </p:tgtEl>
                                        <p:attrNameLst>
                                          <p:attrName>style.visibility</p:attrName>
                                        </p:attrNameLst>
                                      </p:cBhvr>
                                      <p:to>
                                        <p:strVal val="visible"/>
                                      </p:to>
                                    </p:set>
                                    <p:anim calcmode="lin" valueType="num">
                                      <p:cBhvr additive="base">
                                        <p:cTn id="11"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 calcmode="lin" valueType="num">
                                      <p:cBhvr additive="base">
                                        <p:cTn id="17" dur="500" fill="hold"/>
                                        <p:tgtEl>
                                          <p:spTgt spid="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195">
                                            <p:txEl>
                                              <p:pRg st="3" end="3"/>
                                            </p:txEl>
                                          </p:spTgt>
                                        </p:tgtEl>
                                        <p:attrNameLst>
                                          <p:attrName>style.visibility</p:attrName>
                                        </p:attrNameLst>
                                      </p:cBhvr>
                                      <p:to>
                                        <p:strVal val="visible"/>
                                      </p:to>
                                    </p:set>
                                    <p:anim calcmode="lin" valueType="num">
                                      <p:cBhvr additive="base">
                                        <p:cTn id="21" dur="500" fill="hold"/>
                                        <p:tgtEl>
                                          <p:spTgt spid="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 calcmode="lin" valueType="num">
                                      <p:cBhvr additive="base">
                                        <p:cTn id="27" dur="500" fill="hold"/>
                                        <p:tgtEl>
                                          <p:spTgt spid="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195">
                                            <p:txEl>
                                              <p:pRg st="5" end="5"/>
                                            </p:txEl>
                                          </p:spTgt>
                                        </p:tgtEl>
                                        <p:attrNameLst>
                                          <p:attrName>style.visibility</p:attrName>
                                        </p:attrNameLst>
                                      </p:cBhvr>
                                      <p:to>
                                        <p:strVal val="visible"/>
                                      </p:to>
                                    </p:set>
                                    <p:anim calcmode="lin" valueType="num">
                                      <p:cBhvr additive="base">
                                        <p:cTn id="31" dur="500" fill="hold"/>
                                        <p:tgtEl>
                                          <p:spTgt spid="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nodeType="clickEffect">
                                  <p:stCondLst>
                                    <p:cond delay="0"/>
                                  </p:stCondLst>
                                  <p:childTnLst>
                                    <p:set>
                                      <p:cBhvr>
                                        <p:cTn id="36" dur="1" fill="hold">
                                          <p:stCondLst>
                                            <p:cond delay="0"/>
                                          </p:stCondLst>
                                        </p:cTn>
                                        <p:tgtEl>
                                          <p:spTgt spid="195">
                                            <p:txEl>
                                              <p:pRg st="6" end="6"/>
                                            </p:txEl>
                                          </p:spTgt>
                                        </p:tgtEl>
                                        <p:attrNameLst>
                                          <p:attrName>style.visibility</p:attrName>
                                        </p:attrNameLst>
                                      </p:cBhvr>
                                      <p:to>
                                        <p:strVal val="visible"/>
                                      </p:to>
                                    </p:set>
                                    <p:anim calcmode="lin" valueType="num">
                                      <p:cBhvr additive="base">
                                        <p:cTn id="37" dur="500" fill="hold"/>
                                        <p:tgtEl>
                                          <p:spTgt spid="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0"/>
                                  </p:stCondLst>
                                  <p:childTnLst>
                                    <p:set>
                                      <p:cBhvr>
                                        <p:cTn id="40" dur="1" fill="hold">
                                          <p:stCondLst>
                                            <p:cond delay="0"/>
                                          </p:stCondLst>
                                        </p:cTn>
                                        <p:tgtEl>
                                          <p:spTgt spid="195">
                                            <p:txEl>
                                              <p:pRg st="7" end="7"/>
                                            </p:txEl>
                                          </p:spTgt>
                                        </p:tgtEl>
                                        <p:attrNameLst>
                                          <p:attrName>style.visibility</p:attrName>
                                        </p:attrNameLst>
                                      </p:cBhvr>
                                      <p:to>
                                        <p:strVal val="visible"/>
                                      </p:to>
                                    </p:set>
                                    <p:anim calcmode="lin" valueType="num">
                                      <p:cBhvr additive="base">
                                        <p:cTn id="41" dur="500" fill="hold"/>
                                        <p:tgtEl>
                                          <p:spTgt spid="1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100000" fill="hold" nodeType="clickEffect">
                                  <p:stCondLst>
                                    <p:cond delay="0"/>
                                  </p:stCondLst>
                                  <p:childTnLst>
                                    <p:set>
                                      <p:cBhvr>
                                        <p:cTn id="46" dur="1" fill="hold">
                                          <p:stCondLst>
                                            <p:cond delay="0"/>
                                          </p:stCondLst>
                                        </p:cTn>
                                        <p:tgtEl>
                                          <p:spTgt spid="195">
                                            <p:txEl>
                                              <p:pRg st="8" end="8"/>
                                            </p:txEl>
                                          </p:spTgt>
                                        </p:tgtEl>
                                        <p:attrNameLst>
                                          <p:attrName>style.visibility</p:attrName>
                                        </p:attrNameLst>
                                      </p:cBhvr>
                                      <p:to>
                                        <p:strVal val="visible"/>
                                      </p:to>
                                    </p:set>
                                    <p:anim calcmode="lin" valueType="num">
                                      <p:cBhvr additive="base">
                                        <p:cTn id="47" dur="500" fill="hold"/>
                                        <p:tgtEl>
                                          <p:spTgt spid="19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0"/>
                                  </p:stCondLst>
                                  <p:childTnLst>
                                    <p:set>
                                      <p:cBhvr>
                                        <p:cTn id="50" dur="1" fill="hold">
                                          <p:stCondLst>
                                            <p:cond delay="0"/>
                                          </p:stCondLst>
                                        </p:cTn>
                                        <p:tgtEl>
                                          <p:spTgt spid="195">
                                            <p:txEl>
                                              <p:pRg st="9" end="9"/>
                                            </p:txEl>
                                          </p:spTgt>
                                        </p:tgtEl>
                                        <p:attrNameLst>
                                          <p:attrName>style.visibility</p:attrName>
                                        </p:attrNameLst>
                                      </p:cBhvr>
                                      <p:to>
                                        <p:strVal val="visible"/>
                                      </p:to>
                                    </p:set>
                                    <p:anim calcmode="lin" valueType="num">
                                      <p:cBhvr additive="base">
                                        <p:cTn id="51" dur="500" fill="hold"/>
                                        <p:tgtEl>
                                          <p:spTgt spid="19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675438" y="1550980"/>
            <a:ext cx="5305425" cy="5068567"/>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OMI</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Open Management Infrastructure – open source,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highly portable, small footprint, high performance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CIM Object Manager</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Open source implementation of standards-based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management – CIM and WSMAN</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API symmetry with WMI V2</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Supported by Arista and Cisco, among others</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Datacenter abstraction layer</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Any device or server that implements standard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protocol and schema can be managed from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standard compliant tools like PowerShell</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Standardized</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Common management interface across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multiple network vendors</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Automation</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Streamline enterprise management across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the infrastructure</a:t>
            </a:r>
          </a:p>
        </p:txBody>
      </p:sp>
      <p:cxnSp>
        <p:nvCxnSpPr>
          <p:cNvPr id="191" name="Straight Connector 262"/>
          <p:cNvCxnSpPr>
            <a:stCxn id="179" idx="0"/>
          </p:cNvCxnSpPr>
          <p:nvPr/>
        </p:nvCxnSpPr>
        <p:spPr>
          <a:xfrm rot="16200000" flipV="1">
            <a:off x="3308821" y="1445229"/>
            <a:ext cx="777239" cy="2877762"/>
          </a:xfrm>
          <a:prstGeom prst="bentConnector2">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 name="Title 1"/>
          <p:cNvSpPr>
            <a:spLocks noGrp="1"/>
          </p:cNvSpPr>
          <p:nvPr>
            <p:ph type="title"/>
          </p:nvPr>
        </p:nvSpPr>
        <p:spPr>
          <a:xfrm>
            <a:off x="251308" y="295275"/>
            <a:ext cx="11888787" cy="917575"/>
          </a:xfrm>
        </p:spPr>
        <p:txBody>
          <a:bodyPr/>
          <a:lstStyle/>
          <a:p>
            <a:r>
              <a:rPr lang="en-US" dirty="0"/>
              <a:t>The story so far…switch management</a:t>
            </a:r>
          </a:p>
        </p:txBody>
      </p:sp>
      <p:cxnSp>
        <p:nvCxnSpPr>
          <p:cNvPr id="269" name="Straight Connector 268"/>
          <p:cNvCxnSpPr/>
          <p:nvPr/>
        </p:nvCxnSpPr>
        <p:spPr>
          <a:xfrm flipH="1">
            <a:off x="2291140" y="2317434"/>
            <a:ext cx="1508760" cy="0"/>
          </a:xfrm>
          <a:prstGeom prst="line">
            <a:avLst/>
          </a:prstGeom>
          <a:noFill/>
          <a:ln w="19050" cap="sq">
            <a:solidFill>
              <a:schemeClr val="accent4"/>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63" name="Straight Connector 262"/>
          <p:cNvCxnSpPr/>
          <p:nvPr/>
        </p:nvCxnSpPr>
        <p:spPr>
          <a:xfrm rot="16200000" flipV="1">
            <a:off x="2192290" y="2755931"/>
            <a:ext cx="594360" cy="410946"/>
          </a:xfrm>
          <a:prstGeom prst="bentConnector2">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68" name="Freeform 539"/>
          <p:cNvSpPr>
            <a:spLocks noChangeAspect="1"/>
          </p:cNvSpPr>
          <p:nvPr/>
        </p:nvSpPr>
        <p:spPr bwMode="auto">
          <a:xfrm>
            <a:off x="3781606" y="1657645"/>
            <a:ext cx="1354715" cy="74480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2"/>
          </a:solidFill>
          <a:ln w="57150">
            <a:noFill/>
          </a:ln>
          <a:extLst/>
        </p:spPr>
        <p:txBody>
          <a:bodyPr vert="horz" wrap="square" lIns="89617" tIns="44808" rIns="89617" bIns="44808" numCol="1" anchor="t" anchorCtr="0" compatLnSpc="1">
            <a:prstTxWarp prst="textNoShape">
              <a:avLst/>
            </a:prstTxWarp>
          </a:bodyPr>
          <a:lstStyle/>
          <a:p>
            <a:pPr marL="0" marR="0" lvl="0" indent="0" defTabSz="913804" eaLnBrk="1" fontAlgn="auto" latinLnBrk="0" hangingPunct="1">
              <a:lnSpc>
                <a:spcPct val="90000"/>
              </a:lnSpc>
              <a:spcBef>
                <a:spcPts val="0"/>
              </a:spcBef>
              <a:spcAft>
                <a:spcPts val="0"/>
              </a:spcAft>
              <a:buClrTx/>
              <a:buSzTx/>
              <a:buFontTx/>
              <a:buNone/>
              <a:tabLst/>
              <a:defRPr/>
            </a:pPr>
            <a:endParaRPr kumimoji="0" lang="en-US" sz="1766" b="0" i="0" u="none" strike="noStrike" kern="0" cap="none" spc="0" normalizeH="0" baseline="0" noProof="0">
              <a:ln>
                <a:noFill/>
              </a:ln>
              <a:solidFill>
                <a:srgbClr val="505050"/>
              </a:solidFill>
              <a:effectLst/>
              <a:uLnTx/>
              <a:uFillTx/>
            </a:endParaRPr>
          </a:p>
        </p:txBody>
      </p:sp>
      <p:grpSp>
        <p:nvGrpSpPr>
          <p:cNvPr id="284" name="Group 283"/>
          <p:cNvGrpSpPr/>
          <p:nvPr/>
        </p:nvGrpSpPr>
        <p:grpSpPr>
          <a:xfrm>
            <a:off x="251308" y="4177312"/>
            <a:ext cx="5971676" cy="1336816"/>
            <a:chOff x="251308" y="4177312"/>
            <a:chExt cx="5971676" cy="1336816"/>
          </a:xfrm>
        </p:grpSpPr>
        <p:sp>
          <p:nvSpPr>
            <p:cNvPr id="10" name="TextBox 9"/>
            <p:cNvSpPr txBox="1"/>
            <p:nvPr/>
          </p:nvSpPr>
          <p:spPr>
            <a:xfrm>
              <a:off x="251308" y="4177312"/>
              <a:ext cx="109388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Hyper-V</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hosts</a:t>
              </a:r>
            </a:p>
          </p:txBody>
        </p:sp>
        <p:grpSp>
          <p:nvGrpSpPr>
            <p:cNvPr id="283" name="Group 282"/>
            <p:cNvGrpSpPr/>
            <p:nvPr/>
          </p:nvGrpSpPr>
          <p:grpSpPr>
            <a:xfrm>
              <a:off x="1608279" y="4177312"/>
              <a:ext cx="4614705" cy="1336816"/>
              <a:chOff x="1608279" y="4177312"/>
              <a:chExt cx="4614705" cy="1336816"/>
            </a:xfrm>
          </p:grpSpPr>
          <p:grpSp>
            <p:nvGrpSpPr>
              <p:cNvPr id="13" name="Group 12"/>
              <p:cNvGrpSpPr/>
              <p:nvPr/>
            </p:nvGrpSpPr>
            <p:grpSpPr>
              <a:xfrm>
                <a:off x="5270346" y="4177312"/>
                <a:ext cx="952638" cy="1336816"/>
                <a:chOff x="5076792" y="4196135"/>
                <a:chExt cx="952638" cy="1336816"/>
              </a:xfrm>
            </p:grpSpPr>
            <p:grpSp>
              <p:nvGrpSpPr>
                <p:cNvPr id="24" name="Group 23"/>
                <p:cNvGrpSpPr/>
                <p:nvPr/>
              </p:nvGrpSpPr>
              <p:grpSpPr>
                <a:xfrm>
                  <a:off x="5076792" y="5194340"/>
                  <a:ext cx="952638" cy="338611"/>
                  <a:chOff x="2098856" y="2235200"/>
                  <a:chExt cx="1321641" cy="455020"/>
                </a:xfrm>
                <a:solidFill>
                  <a:schemeClr val="tx1"/>
                </a:solidFill>
              </p:grpSpPr>
              <p:sp>
                <p:nvSpPr>
                  <p:cNvPr id="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 name="Trapezoid 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23" name="Freeform 17"/>
                <p:cNvSpPr>
                  <a:spLocks noChangeAspect="1" noEditPoints="1"/>
                </p:cNvSpPr>
                <p:nvPr/>
              </p:nvSpPr>
              <p:spPr bwMode="auto">
                <a:xfrm>
                  <a:off x="5317807"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3"/>
              <p:cNvGrpSpPr/>
              <p:nvPr/>
            </p:nvGrpSpPr>
            <p:grpSpPr>
              <a:xfrm>
                <a:off x="4049657" y="4177312"/>
                <a:ext cx="952638" cy="1336816"/>
                <a:chOff x="3957226" y="4196135"/>
                <a:chExt cx="952638" cy="1336816"/>
              </a:xfrm>
            </p:grpSpPr>
            <p:sp>
              <p:nvSpPr>
                <p:cNvPr id="122" name="Freeform 17"/>
                <p:cNvSpPr>
                  <a:spLocks noChangeAspect="1" noEditPoints="1"/>
                </p:cNvSpPr>
                <p:nvPr/>
              </p:nvSpPr>
              <p:spPr bwMode="auto">
                <a:xfrm>
                  <a:off x="4198241"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4" name="Group 123"/>
                <p:cNvGrpSpPr/>
                <p:nvPr/>
              </p:nvGrpSpPr>
              <p:grpSpPr>
                <a:xfrm>
                  <a:off x="3957226" y="5194340"/>
                  <a:ext cx="952638" cy="338611"/>
                  <a:chOff x="2098856" y="2235200"/>
                  <a:chExt cx="1321641" cy="455020"/>
                </a:xfrm>
                <a:solidFill>
                  <a:schemeClr val="tx1"/>
                </a:solidFill>
              </p:grpSpPr>
              <p:sp>
                <p:nvSpPr>
                  <p:cNvPr id="1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6" name="Trapezoid 1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15" name="Group 14"/>
              <p:cNvGrpSpPr/>
              <p:nvPr/>
            </p:nvGrpSpPr>
            <p:grpSpPr>
              <a:xfrm>
                <a:off x="2828968" y="4177312"/>
                <a:ext cx="952638" cy="1336816"/>
                <a:chOff x="2844705" y="4196135"/>
                <a:chExt cx="952638" cy="1336816"/>
              </a:xfrm>
            </p:grpSpPr>
            <p:sp>
              <p:nvSpPr>
                <p:cNvPr id="121" name="Freeform 17"/>
                <p:cNvSpPr>
                  <a:spLocks noChangeAspect="1" noEditPoints="1"/>
                </p:cNvSpPr>
                <p:nvPr/>
              </p:nvSpPr>
              <p:spPr bwMode="auto">
                <a:xfrm>
                  <a:off x="3085720"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7" name="Group 126"/>
                <p:cNvGrpSpPr/>
                <p:nvPr/>
              </p:nvGrpSpPr>
              <p:grpSpPr>
                <a:xfrm>
                  <a:off x="2844705" y="5194340"/>
                  <a:ext cx="952638" cy="338611"/>
                  <a:chOff x="2098856" y="2235200"/>
                  <a:chExt cx="1321641" cy="455020"/>
                </a:xfrm>
                <a:solidFill>
                  <a:schemeClr val="tx1"/>
                </a:solidFill>
              </p:grpSpPr>
              <p:sp>
                <p:nvSpPr>
                  <p:cNvPr id="128"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9" name="Trapezoid 128"/>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13" name="Freeform 17"/>
              <p:cNvSpPr>
                <a:spLocks noChangeAspect="1" noEditPoints="1"/>
              </p:cNvSpPr>
              <p:nvPr/>
            </p:nvSpPr>
            <p:spPr bwMode="auto">
              <a:xfrm>
                <a:off x="1849294" y="4177312"/>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0" name="Group 129"/>
              <p:cNvGrpSpPr/>
              <p:nvPr/>
            </p:nvGrpSpPr>
            <p:grpSpPr>
              <a:xfrm>
                <a:off x="1608279" y="5175517"/>
                <a:ext cx="952638" cy="338611"/>
                <a:chOff x="2098856" y="2235200"/>
                <a:chExt cx="1321641" cy="455020"/>
              </a:xfrm>
              <a:solidFill>
                <a:schemeClr val="tx1"/>
              </a:solidFill>
            </p:grpSpPr>
            <p:sp>
              <p:nvSpPr>
                <p:cNvPr id="131"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32" name="Trapezoid 131"/>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39" name="Oval 138"/>
            <p:cNvSpPr/>
            <p:nvPr/>
          </p:nvSpPr>
          <p:spPr bwMode="auto">
            <a:xfrm>
              <a:off x="1311297" y="4676083"/>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1</a:t>
              </a:r>
            </a:p>
          </p:txBody>
        </p:sp>
      </p:grpSp>
      <p:grpSp>
        <p:nvGrpSpPr>
          <p:cNvPr id="285" name="Group 284"/>
          <p:cNvGrpSpPr/>
          <p:nvPr/>
        </p:nvGrpSpPr>
        <p:grpSpPr>
          <a:xfrm>
            <a:off x="251308" y="5772415"/>
            <a:ext cx="5405293" cy="738664"/>
            <a:chOff x="251308" y="5772415"/>
            <a:chExt cx="5405293" cy="738664"/>
          </a:xfrm>
        </p:grpSpPr>
        <p:sp>
          <p:nvSpPr>
            <p:cNvPr id="249" name="TextBox 248"/>
            <p:cNvSpPr txBox="1"/>
            <p:nvPr/>
          </p:nvSpPr>
          <p:spPr>
            <a:xfrm>
              <a:off x="251308" y="5772415"/>
              <a:ext cx="107785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Physical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switches</a:t>
              </a:r>
            </a:p>
          </p:txBody>
        </p:sp>
        <p:grpSp>
          <p:nvGrpSpPr>
            <p:cNvPr id="224" name="Group 223"/>
            <p:cNvGrpSpPr/>
            <p:nvPr/>
          </p:nvGrpSpPr>
          <p:grpSpPr>
            <a:xfrm>
              <a:off x="2317615" y="6022968"/>
              <a:ext cx="3338986" cy="237559"/>
              <a:chOff x="2327473" y="6183156"/>
              <a:chExt cx="3035442" cy="215963"/>
            </a:xfrm>
          </p:grpSpPr>
          <p:sp>
            <p:nvSpPr>
              <p:cNvPr id="225" name="Freeform 9"/>
              <p:cNvSpPr>
                <a:spLocks noChangeAspect="1" noEditPoints="1"/>
              </p:cNvSpPr>
              <p:nvPr/>
            </p:nvSpPr>
            <p:spPr bwMode="auto">
              <a:xfrm>
                <a:off x="3368875"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7" name="Freeform 9"/>
              <p:cNvSpPr>
                <a:spLocks noChangeAspect="1" noEditPoints="1"/>
              </p:cNvSpPr>
              <p:nvPr/>
            </p:nvSpPr>
            <p:spPr bwMode="auto">
              <a:xfrm>
                <a:off x="2327473"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8" name="Freeform 9"/>
              <p:cNvSpPr>
                <a:spLocks noChangeAspect="1" noEditPoints="1"/>
              </p:cNvSpPr>
              <p:nvPr/>
            </p:nvSpPr>
            <p:spPr bwMode="auto">
              <a:xfrm>
                <a:off x="4410277"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140" name="Oval 139"/>
            <p:cNvSpPr/>
            <p:nvPr/>
          </p:nvSpPr>
          <p:spPr bwMode="auto">
            <a:xfrm>
              <a:off x="1803800" y="592457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2</a:t>
              </a:r>
            </a:p>
          </p:txBody>
        </p:sp>
      </p:grpSp>
      <p:grpSp>
        <p:nvGrpSpPr>
          <p:cNvPr id="232" name="Group 231"/>
          <p:cNvGrpSpPr/>
          <p:nvPr/>
        </p:nvGrpSpPr>
        <p:grpSpPr>
          <a:xfrm>
            <a:off x="2084601" y="5514128"/>
            <a:ext cx="3662068" cy="508840"/>
            <a:chOff x="2084601" y="5511773"/>
            <a:chExt cx="3662068" cy="368858"/>
          </a:xfrm>
        </p:grpSpPr>
        <p:cxnSp>
          <p:nvCxnSpPr>
            <p:cNvPr id="241" name="Straight Connector 240"/>
            <p:cNvCxnSpPr/>
            <p:nvPr/>
          </p:nvCxnSpPr>
          <p:spPr>
            <a:xfrm flipV="1">
              <a:off x="4525976"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230" name="Group 229"/>
            <p:cNvGrpSpPr/>
            <p:nvPr/>
          </p:nvGrpSpPr>
          <p:grpSpPr>
            <a:xfrm>
              <a:off x="3725593" y="5694652"/>
              <a:ext cx="523031" cy="185979"/>
              <a:chOff x="3498118" y="5717924"/>
              <a:chExt cx="523031" cy="185979"/>
            </a:xfrm>
          </p:grpSpPr>
          <p:cxnSp>
            <p:nvCxnSpPr>
              <p:cNvPr id="243" name="Straight Connector 242"/>
              <p:cNvCxnSpPr/>
              <p:nvPr/>
            </p:nvCxnSpPr>
            <p:spPr>
              <a:xfrm flipV="1">
                <a:off x="3498118" y="5717925"/>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5" name="Straight Connector 244"/>
              <p:cNvCxnSpPr/>
              <p:nvPr/>
            </p:nvCxnSpPr>
            <p:spPr>
              <a:xfrm flipV="1">
                <a:off x="3672462"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6" name="Straight Connector 245"/>
              <p:cNvCxnSpPr/>
              <p:nvPr/>
            </p:nvCxnSpPr>
            <p:spPr>
              <a:xfrm flipV="1">
                <a:off x="3846806"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7" name="Straight Connector 246"/>
              <p:cNvCxnSpPr/>
              <p:nvPr/>
            </p:nvCxnSpPr>
            <p:spPr>
              <a:xfrm flipV="1">
                <a:off x="4021149" y="5717924"/>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142" name="Freeform 5"/>
            <p:cNvSpPr>
              <a:spLocks/>
            </p:cNvSpPr>
            <p:nvPr/>
          </p:nvSpPr>
          <p:spPr bwMode="auto">
            <a:xfrm rot="16200000">
              <a:off x="3824195" y="3772179"/>
              <a:ext cx="182880" cy="3662068"/>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Connector 167"/>
            <p:cNvCxnSpPr/>
            <p:nvPr/>
          </p:nvCxnSpPr>
          <p:spPr>
            <a:xfrm flipV="1">
              <a:off x="3305287"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6" name="Group 285"/>
          <p:cNvGrpSpPr/>
          <p:nvPr/>
        </p:nvGrpSpPr>
        <p:grpSpPr>
          <a:xfrm>
            <a:off x="251308" y="3051285"/>
            <a:ext cx="5904569" cy="919960"/>
            <a:chOff x="251308" y="3051285"/>
            <a:chExt cx="5904569" cy="919960"/>
          </a:xfrm>
        </p:grpSpPr>
        <p:sp>
          <p:nvSpPr>
            <p:cNvPr id="146" name="TextBox 145"/>
            <p:cNvSpPr txBox="1"/>
            <p:nvPr/>
          </p:nvSpPr>
          <p:spPr>
            <a:xfrm>
              <a:off x="251308" y="3232581"/>
              <a:ext cx="1138773"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Virtual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networks</a:t>
              </a:r>
            </a:p>
          </p:txBody>
        </p:sp>
        <p:grpSp>
          <p:nvGrpSpPr>
            <p:cNvPr id="235" name="Group 234"/>
            <p:cNvGrpSpPr/>
            <p:nvPr/>
          </p:nvGrpSpPr>
          <p:grpSpPr>
            <a:xfrm>
              <a:off x="1675387" y="3272729"/>
              <a:ext cx="2039112" cy="658368"/>
              <a:chOff x="1661366" y="3175259"/>
              <a:chExt cx="2039112" cy="658368"/>
            </a:xfrm>
          </p:grpSpPr>
          <p:sp>
            <p:nvSpPr>
              <p:cNvPr id="145" name="Rectangle 144"/>
              <p:cNvSpPr/>
              <p:nvPr/>
            </p:nvSpPr>
            <p:spPr bwMode="auto">
              <a:xfrm>
                <a:off x="1661366" y="3175259"/>
                <a:ext cx="2039112" cy="658368"/>
              </a:xfrm>
              <a:prstGeom prst="rect">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34" name="Group 233"/>
              <p:cNvGrpSpPr/>
              <p:nvPr/>
            </p:nvGrpSpPr>
            <p:grpSpPr>
              <a:xfrm>
                <a:off x="1812547" y="3335078"/>
                <a:ext cx="1736750" cy="338731"/>
                <a:chOff x="1747842" y="3357736"/>
                <a:chExt cx="1736750" cy="338731"/>
              </a:xfrm>
            </p:grpSpPr>
            <p:grpSp>
              <p:nvGrpSpPr>
                <p:cNvPr id="233" name="Group 232"/>
                <p:cNvGrpSpPr/>
                <p:nvPr/>
              </p:nvGrpSpPr>
              <p:grpSpPr>
                <a:xfrm>
                  <a:off x="1747842" y="3357736"/>
                  <a:ext cx="520023" cy="338731"/>
                  <a:chOff x="2291430" y="2753081"/>
                  <a:chExt cx="520023" cy="338731"/>
                </a:xfrm>
                <a:solidFill>
                  <a:schemeClr val="accent2"/>
                </a:solidFill>
              </p:grpSpPr>
              <p:sp>
                <p:nvSpPr>
                  <p:cNvPr id="169" name="Freeform 168"/>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1" name="Group 170"/>
                <p:cNvGrpSpPr/>
                <p:nvPr/>
              </p:nvGrpSpPr>
              <p:grpSpPr>
                <a:xfrm>
                  <a:off x="2356206" y="3357736"/>
                  <a:ext cx="520023" cy="338731"/>
                  <a:chOff x="2291430" y="2753081"/>
                  <a:chExt cx="520023" cy="338731"/>
                </a:xfrm>
                <a:solidFill>
                  <a:schemeClr val="accent2"/>
                </a:solidFill>
              </p:grpSpPr>
              <p:sp>
                <p:nvSpPr>
                  <p:cNvPr id="172" name="Freeform 171"/>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4" name="Group 173"/>
                <p:cNvGrpSpPr/>
                <p:nvPr/>
              </p:nvGrpSpPr>
              <p:grpSpPr>
                <a:xfrm>
                  <a:off x="2964569" y="3357736"/>
                  <a:ext cx="520023" cy="338731"/>
                  <a:chOff x="2291430" y="2753081"/>
                  <a:chExt cx="520023" cy="338731"/>
                </a:xfrm>
                <a:solidFill>
                  <a:schemeClr val="accent2"/>
                </a:solidFill>
              </p:grpSpPr>
              <p:sp>
                <p:nvSpPr>
                  <p:cNvPr id="175" name="Freeform 174"/>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177" name="Oval 176"/>
            <p:cNvSpPr/>
            <p:nvPr/>
          </p:nvSpPr>
          <p:spPr bwMode="auto">
            <a:xfrm>
              <a:off x="3698462" y="3051285"/>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3</a:t>
              </a:r>
            </a:p>
          </p:txBody>
        </p:sp>
        <p:grpSp>
          <p:nvGrpSpPr>
            <p:cNvPr id="178" name="Group 177"/>
            <p:cNvGrpSpPr/>
            <p:nvPr/>
          </p:nvGrpSpPr>
          <p:grpSpPr>
            <a:xfrm>
              <a:off x="4116765" y="3272729"/>
              <a:ext cx="2039112" cy="658368"/>
              <a:chOff x="1661366" y="3175259"/>
              <a:chExt cx="2039112" cy="658368"/>
            </a:xfrm>
          </p:grpSpPr>
          <p:sp>
            <p:nvSpPr>
              <p:cNvPr id="179" name="Rectangle 178"/>
              <p:cNvSpPr/>
              <p:nvPr/>
            </p:nvSpPr>
            <p:spPr bwMode="auto">
              <a:xfrm>
                <a:off x="1661366" y="3175259"/>
                <a:ext cx="2039112" cy="658368"/>
              </a:xfrm>
              <a:prstGeom prst="rect">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80" name="Group 179"/>
              <p:cNvGrpSpPr/>
              <p:nvPr/>
            </p:nvGrpSpPr>
            <p:grpSpPr>
              <a:xfrm>
                <a:off x="1812547" y="3335078"/>
                <a:ext cx="1736750" cy="338731"/>
                <a:chOff x="1747842" y="3357736"/>
                <a:chExt cx="1736750" cy="338731"/>
              </a:xfrm>
            </p:grpSpPr>
            <p:grpSp>
              <p:nvGrpSpPr>
                <p:cNvPr id="181" name="Group 180"/>
                <p:cNvGrpSpPr/>
                <p:nvPr/>
              </p:nvGrpSpPr>
              <p:grpSpPr>
                <a:xfrm>
                  <a:off x="1747842" y="3357736"/>
                  <a:ext cx="520023" cy="338731"/>
                  <a:chOff x="2291430" y="2753081"/>
                  <a:chExt cx="520023" cy="338731"/>
                </a:xfrm>
                <a:solidFill>
                  <a:schemeClr val="accent2"/>
                </a:solidFill>
              </p:grpSpPr>
              <p:sp>
                <p:nvSpPr>
                  <p:cNvPr id="188" name="Freeform 187"/>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2" name="Group 181"/>
                <p:cNvGrpSpPr/>
                <p:nvPr/>
              </p:nvGrpSpPr>
              <p:grpSpPr>
                <a:xfrm>
                  <a:off x="2356206" y="3357736"/>
                  <a:ext cx="520023" cy="338731"/>
                  <a:chOff x="2291430" y="2753081"/>
                  <a:chExt cx="520023" cy="338731"/>
                </a:xfrm>
                <a:solidFill>
                  <a:schemeClr val="accent2"/>
                </a:solidFill>
              </p:grpSpPr>
              <p:sp>
                <p:nvSpPr>
                  <p:cNvPr id="186" name="Freeform 185"/>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3" name="Group 182"/>
                <p:cNvGrpSpPr/>
                <p:nvPr/>
              </p:nvGrpSpPr>
              <p:grpSpPr>
                <a:xfrm>
                  <a:off x="2964569" y="3357736"/>
                  <a:ext cx="520023" cy="338731"/>
                  <a:chOff x="2291430" y="2753081"/>
                  <a:chExt cx="520023" cy="338731"/>
                </a:xfrm>
                <a:solidFill>
                  <a:schemeClr val="accent2"/>
                </a:solidFill>
              </p:grpSpPr>
              <p:sp>
                <p:nvSpPr>
                  <p:cNvPr id="184" name="Freeform 183"/>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grpSp>
        <p:nvGrpSpPr>
          <p:cNvPr id="287" name="Group 286"/>
          <p:cNvGrpSpPr/>
          <p:nvPr/>
        </p:nvGrpSpPr>
        <p:grpSpPr>
          <a:xfrm>
            <a:off x="251308" y="1812907"/>
            <a:ext cx="2068594" cy="1008986"/>
            <a:chOff x="251308" y="1812907"/>
            <a:chExt cx="2068594" cy="1008986"/>
          </a:xfrm>
        </p:grpSpPr>
        <p:sp>
          <p:nvSpPr>
            <p:cNvPr id="262" name="TextBox 261"/>
            <p:cNvSpPr txBox="1"/>
            <p:nvPr/>
          </p:nvSpPr>
          <p:spPr>
            <a:xfrm>
              <a:off x="251308" y="1861630"/>
              <a:ext cx="1218304" cy="960263"/>
            </a:xfrm>
            <a:prstGeom prst="rect">
              <a:avLst/>
            </a:prstGeom>
            <a:noFill/>
          </p:spPr>
          <p:txBody>
            <a:bodyPr wrap="squar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Windows</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Server</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Gateway</a:t>
              </a:r>
            </a:p>
          </p:txBody>
        </p:sp>
        <p:sp>
          <p:nvSpPr>
            <p:cNvPr id="190" name="Freeform 17"/>
            <p:cNvSpPr>
              <a:spLocks noChangeAspect="1" noEditPoints="1"/>
            </p:cNvSpPr>
            <p:nvPr/>
          </p:nvSpPr>
          <p:spPr bwMode="auto">
            <a:xfrm>
              <a:off x="1849294" y="1812907"/>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2" name="Oval 191"/>
          <p:cNvSpPr/>
          <p:nvPr/>
        </p:nvSpPr>
        <p:spPr bwMode="auto">
          <a:xfrm>
            <a:off x="2434932" y="181290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4</a:t>
            </a:r>
          </a:p>
        </p:txBody>
      </p:sp>
      <p:sp>
        <p:nvSpPr>
          <p:cNvPr id="89" name="Rectangle 88"/>
          <p:cNvSpPr/>
          <p:nvPr/>
        </p:nvSpPr>
        <p:spPr bwMode="auto">
          <a:xfrm>
            <a:off x="251308" y="1550980"/>
            <a:ext cx="5971676" cy="3963148"/>
          </a:xfrm>
          <a:prstGeom prst="rect">
            <a:avLst/>
          </a:prstGeom>
          <a:solidFill>
            <a:srgbClr val="FFFFFF">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630091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anim calcmode="lin" valueType="num">
                                      <p:cBhvr additive="base">
                                        <p:cTn id="11"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anim calcmode="lin" valueType="num">
                                      <p:cBhvr additive="base">
                                        <p:cTn id="15"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anim calcmode="lin" valueType="num">
                                      <p:cBhvr additive="base">
                                        <p:cTn id="19"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0">
                                            <p:txEl>
                                              <p:pRg st="4" end="4"/>
                                            </p:txEl>
                                          </p:spTgt>
                                        </p:tgtEl>
                                        <p:attrNameLst>
                                          <p:attrName>style.visibility</p:attrName>
                                        </p:attrNameLst>
                                      </p:cBhvr>
                                      <p:to>
                                        <p:strVal val="visible"/>
                                      </p:to>
                                    </p:set>
                                    <p:anim calcmode="lin" valueType="num">
                                      <p:cBhvr additive="base">
                                        <p:cTn id="23"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100000" fill="hold" grpId="0" nodeType="clickEffect">
                                  <p:stCondLst>
                                    <p:cond delay="0"/>
                                  </p:stCondLst>
                                  <p:childTnLst>
                                    <p:set>
                                      <p:cBhvr>
                                        <p:cTn id="28" dur="1" fill="hold">
                                          <p:stCondLst>
                                            <p:cond delay="0"/>
                                          </p:stCondLst>
                                        </p:cTn>
                                        <p:tgtEl>
                                          <p:spTgt spid="80">
                                            <p:txEl>
                                              <p:pRg st="5" end="5"/>
                                            </p:txEl>
                                          </p:spTgt>
                                        </p:tgtEl>
                                        <p:attrNameLst>
                                          <p:attrName>style.visibility</p:attrName>
                                        </p:attrNameLst>
                                      </p:cBhvr>
                                      <p:to>
                                        <p:strVal val="visible"/>
                                      </p:to>
                                    </p:set>
                                    <p:anim calcmode="lin" valueType="num">
                                      <p:cBhvr additive="base">
                                        <p:cTn id="29"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80">
                                            <p:txEl>
                                              <p:pRg st="6" end="6"/>
                                            </p:txEl>
                                          </p:spTgt>
                                        </p:tgtEl>
                                        <p:attrNameLst>
                                          <p:attrName>style.visibility</p:attrName>
                                        </p:attrNameLst>
                                      </p:cBhvr>
                                      <p:to>
                                        <p:strVal val="visible"/>
                                      </p:to>
                                    </p:set>
                                    <p:anim calcmode="lin" valueType="num">
                                      <p:cBhvr additive="base">
                                        <p:cTn id="33" dur="500" fill="hold"/>
                                        <p:tgtEl>
                                          <p:spTgt spid="8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decel="100000" fill="hold" grpId="0" nodeType="clickEffect">
                                  <p:stCondLst>
                                    <p:cond delay="0"/>
                                  </p:stCondLst>
                                  <p:childTnLst>
                                    <p:set>
                                      <p:cBhvr>
                                        <p:cTn id="38" dur="1" fill="hold">
                                          <p:stCondLst>
                                            <p:cond delay="0"/>
                                          </p:stCondLst>
                                        </p:cTn>
                                        <p:tgtEl>
                                          <p:spTgt spid="80">
                                            <p:txEl>
                                              <p:pRg st="7" end="7"/>
                                            </p:txEl>
                                          </p:spTgt>
                                        </p:tgtEl>
                                        <p:attrNameLst>
                                          <p:attrName>style.visibility</p:attrName>
                                        </p:attrNameLst>
                                      </p:cBhvr>
                                      <p:to>
                                        <p:strVal val="visible"/>
                                      </p:to>
                                    </p:set>
                                    <p:anim calcmode="lin" valueType="num">
                                      <p:cBhvr additive="base">
                                        <p:cTn id="39" dur="500" fill="hold"/>
                                        <p:tgtEl>
                                          <p:spTgt spid="8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0">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80">
                                            <p:txEl>
                                              <p:pRg st="8" end="8"/>
                                            </p:txEl>
                                          </p:spTgt>
                                        </p:tgtEl>
                                        <p:attrNameLst>
                                          <p:attrName>style.visibility</p:attrName>
                                        </p:attrNameLst>
                                      </p:cBhvr>
                                      <p:to>
                                        <p:strVal val="visible"/>
                                      </p:to>
                                    </p:set>
                                    <p:anim calcmode="lin" valueType="num">
                                      <p:cBhvr additive="base">
                                        <p:cTn id="43" dur="500" fill="hold"/>
                                        <p:tgtEl>
                                          <p:spTgt spid="8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80">
                                            <p:txEl>
                                              <p:pRg st="9" end="9"/>
                                            </p:txEl>
                                          </p:spTgt>
                                        </p:tgtEl>
                                        <p:attrNameLst>
                                          <p:attrName>style.visibility</p:attrName>
                                        </p:attrNameLst>
                                      </p:cBhvr>
                                      <p:to>
                                        <p:strVal val="visible"/>
                                      </p:to>
                                    </p:set>
                                    <p:anim calcmode="lin" valueType="num">
                                      <p:cBhvr additive="base">
                                        <p:cTn id="49" dur="500" fill="hold"/>
                                        <p:tgtEl>
                                          <p:spTgt spid="8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80">
                                            <p:txEl>
                                              <p:pRg st="10" end="10"/>
                                            </p:txEl>
                                          </p:spTgt>
                                        </p:tgtEl>
                                        <p:attrNameLst>
                                          <p:attrName>style.visibility</p:attrName>
                                        </p:attrNameLst>
                                      </p:cBhvr>
                                      <p:to>
                                        <p:strVal val="visible"/>
                                      </p:to>
                                    </p:set>
                                    <p:anim calcmode="lin" valueType="num">
                                      <p:cBhvr additive="base">
                                        <p:cTn id="53" dur="500" fill="hold"/>
                                        <p:tgtEl>
                                          <p:spTgt spid="80">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module….</a:t>
            </a:r>
          </a:p>
        </p:txBody>
      </p:sp>
      <p:sp>
        <p:nvSpPr>
          <p:cNvPr id="3" name="Text Placeholder 2"/>
          <p:cNvSpPr>
            <a:spLocks noGrp="1"/>
          </p:cNvSpPr>
          <p:nvPr>
            <p:ph type="body" sz="quarter" idx="10"/>
          </p:nvPr>
        </p:nvSpPr>
        <p:spPr>
          <a:xfrm>
            <a:off x="365760" y="1371600"/>
            <a:ext cx="11704320" cy="1037207"/>
          </a:xfrm>
        </p:spPr>
        <p:txBody>
          <a:bodyPr/>
          <a:lstStyle/>
          <a:p>
            <a:r>
              <a:rPr lang="en-US" dirty="0"/>
              <a:t>Software defined compute (Hyper-V)</a:t>
            </a:r>
          </a:p>
          <a:p>
            <a:r>
              <a:rPr lang="en-US" dirty="0"/>
              <a:t>Software defined networking (Network Virtualization)</a:t>
            </a:r>
          </a:p>
        </p:txBody>
      </p:sp>
    </p:spTree>
    <p:extLst>
      <p:ext uri="{BB962C8B-B14F-4D97-AF65-F5344CB8AC3E}">
        <p14:creationId xmlns:p14="http://schemas.microsoft.com/office/powerpoint/2010/main" val="42593582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Straight Connector 262"/>
          <p:cNvCxnSpPr>
            <a:stCxn id="179" idx="0"/>
          </p:cNvCxnSpPr>
          <p:nvPr/>
        </p:nvCxnSpPr>
        <p:spPr>
          <a:xfrm rot="16200000" flipV="1">
            <a:off x="3308821" y="1445229"/>
            <a:ext cx="777239" cy="2877762"/>
          </a:xfrm>
          <a:prstGeom prst="bentConnector2">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 name="Title 1"/>
          <p:cNvSpPr>
            <a:spLocks noGrp="1"/>
          </p:cNvSpPr>
          <p:nvPr>
            <p:ph type="title"/>
          </p:nvPr>
        </p:nvSpPr>
        <p:spPr>
          <a:xfrm>
            <a:off x="251308" y="295275"/>
            <a:ext cx="11888787" cy="917575"/>
          </a:xfrm>
        </p:spPr>
        <p:txBody>
          <a:bodyPr/>
          <a:lstStyle/>
          <a:p>
            <a:r>
              <a:rPr lang="en-US" dirty="0"/>
              <a:t>The story so far…virtual networks</a:t>
            </a:r>
          </a:p>
        </p:txBody>
      </p:sp>
      <p:cxnSp>
        <p:nvCxnSpPr>
          <p:cNvPr id="269" name="Straight Connector 268"/>
          <p:cNvCxnSpPr/>
          <p:nvPr/>
        </p:nvCxnSpPr>
        <p:spPr>
          <a:xfrm flipH="1">
            <a:off x="2291140" y="2317434"/>
            <a:ext cx="1508760" cy="0"/>
          </a:xfrm>
          <a:prstGeom prst="line">
            <a:avLst/>
          </a:prstGeom>
          <a:noFill/>
          <a:ln w="19050" cap="sq">
            <a:solidFill>
              <a:schemeClr val="accent4"/>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63" name="Straight Connector 262"/>
          <p:cNvCxnSpPr/>
          <p:nvPr/>
        </p:nvCxnSpPr>
        <p:spPr>
          <a:xfrm rot="16200000" flipV="1">
            <a:off x="2192290" y="2755931"/>
            <a:ext cx="594360" cy="410946"/>
          </a:xfrm>
          <a:prstGeom prst="bentConnector2">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68" name="Freeform 539"/>
          <p:cNvSpPr>
            <a:spLocks noChangeAspect="1"/>
          </p:cNvSpPr>
          <p:nvPr/>
        </p:nvSpPr>
        <p:spPr bwMode="auto">
          <a:xfrm>
            <a:off x="3781606" y="1657645"/>
            <a:ext cx="1354715" cy="74480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2"/>
          </a:solidFill>
          <a:ln w="57150">
            <a:noFill/>
          </a:ln>
          <a:extLst/>
        </p:spPr>
        <p:txBody>
          <a:bodyPr vert="horz" wrap="square" lIns="89617" tIns="44808" rIns="89617" bIns="44808" numCol="1" anchor="t" anchorCtr="0" compatLnSpc="1">
            <a:prstTxWarp prst="textNoShape">
              <a:avLst/>
            </a:prstTxWarp>
          </a:bodyPr>
          <a:lstStyle/>
          <a:p>
            <a:pPr marL="0" marR="0" lvl="0" indent="0" defTabSz="913804" eaLnBrk="1" fontAlgn="auto" latinLnBrk="0" hangingPunct="1">
              <a:lnSpc>
                <a:spcPct val="90000"/>
              </a:lnSpc>
              <a:spcBef>
                <a:spcPts val="0"/>
              </a:spcBef>
              <a:spcAft>
                <a:spcPts val="0"/>
              </a:spcAft>
              <a:buClrTx/>
              <a:buSzTx/>
              <a:buFontTx/>
              <a:buNone/>
              <a:tabLst/>
              <a:defRPr/>
            </a:pPr>
            <a:endParaRPr kumimoji="0" lang="en-US" sz="1766" b="0" i="0" u="none" strike="noStrike" kern="0" cap="none" spc="0" normalizeH="0" baseline="0" noProof="0">
              <a:ln>
                <a:noFill/>
              </a:ln>
              <a:solidFill>
                <a:srgbClr val="505050"/>
              </a:solidFill>
              <a:effectLst/>
              <a:uLnTx/>
              <a:uFillTx/>
            </a:endParaRPr>
          </a:p>
        </p:txBody>
      </p:sp>
      <p:grpSp>
        <p:nvGrpSpPr>
          <p:cNvPr id="284" name="Group 283"/>
          <p:cNvGrpSpPr/>
          <p:nvPr/>
        </p:nvGrpSpPr>
        <p:grpSpPr>
          <a:xfrm>
            <a:off x="251308" y="4177312"/>
            <a:ext cx="5971676" cy="1336816"/>
            <a:chOff x="251308" y="4177312"/>
            <a:chExt cx="5971676" cy="1336816"/>
          </a:xfrm>
        </p:grpSpPr>
        <p:sp>
          <p:nvSpPr>
            <p:cNvPr id="10" name="TextBox 9"/>
            <p:cNvSpPr txBox="1"/>
            <p:nvPr/>
          </p:nvSpPr>
          <p:spPr>
            <a:xfrm>
              <a:off x="251308" y="4177312"/>
              <a:ext cx="109388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Hyper-V</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hosts</a:t>
              </a:r>
            </a:p>
          </p:txBody>
        </p:sp>
        <p:grpSp>
          <p:nvGrpSpPr>
            <p:cNvPr id="283" name="Group 282"/>
            <p:cNvGrpSpPr/>
            <p:nvPr/>
          </p:nvGrpSpPr>
          <p:grpSpPr>
            <a:xfrm>
              <a:off x="1608279" y="4177312"/>
              <a:ext cx="4614705" cy="1336816"/>
              <a:chOff x="1608279" y="4177312"/>
              <a:chExt cx="4614705" cy="1336816"/>
            </a:xfrm>
          </p:grpSpPr>
          <p:grpSp>
            <p:nvGrpSpPr>
              <p:cNvPr id="13" name="Group 12"/>
              <p:cNvGrpSpPr/>
              <p:nvPr/>
            </p:nvGrpSpPr>
            <p:grpSpPr>
              <a:xfrm>
                <a:off x="5270346" y="4177312"/>
                <a:ext cx="952638" cy="1336816"/>
                <a:chOff x="5076792" y="4196135"/>
                <a:chExt cx="952638" cy="1336816"/>
              </a:xfrm>
            </p:grpSpPr>
            <p:grpSp>
              <p:nvGrpSpPr>
                <p:cNvPr id="24" name="Group 23"/>
                <p:cNvGrpSpPr/>
                <p:nvPr/>
              </p:nvGrpSpPr>
              <p:grpSpPr>
                <a:xfrm>
                  <a:off x="5076792" y="5194340"/>
                  <a:ext cx="952638" cy="338611"/>
                  <a:chOff x="2098856" y="2235200"/>
                  <a:chExt cx="1321641" cy="455020"/>
                </a:xfrm>
                <a:solidFill>
                  <a:schemeClr val="tx1"/>
                </a:solidFill>
              </p:grpSpPr>
              <p:sp>
                <p:nvSpPr>
                  <p:cNvPr id="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 name="Trapezoid 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23" name="Freeform 17"/>
                <p:cNvSpPr>
                  <a:spLocks noChangeAspect="1" noEditPoints="1"/>
                </p:cNvSpPr>
                <p:nvPr/>
              </p:nvSpPr>
              <p:spPr bwMode="auto">
                <a:xfrm>
                  <a:off x="5317807"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3"/>
              <p:cNvGrpSpPr/>
              <p:nvPr/>
            </p:nvGrpSpPr>
            <p:grpSpPr>
              <a:xfrm>
                <a:off x="4049657" y="4177312"/>
                <a:ext cx="952638" cy="1336816"/>
                <a:chOff x="3957226" y="4196135"/>
                <a:chExt cx="952638" cy="1336816"/>
              </a:xfrm>
            </p:grpSpPr>
            <p:sp>
              <p:nvSpPr>
                <p:cNvPr id="122" name="Freeform 17"/>
                <p:cNvSpPr>
                  <a:spLocks noChangeAspect="1" noEditPoints="1"/>
                </p:cNvSpPr>
                <p:nvPr/>
              </p:nvSpPr>
              <p:spPr bwMode="auto">
                <a:xfrm>
                  <a:off x="4198241"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4" name="Group 123"/>
                <p:cNvGrpSpPr/>
                <p:nvPr/>
              </p:nvGrpSpPr>
              <p:grpSpPr>
                <a:xfrm>
                  <a:off x="3957226" y="5194340"/>
                  <a:ext cx="952638" cy="338611"/>
                  <a:chOff x="2098856" y="2235200"/>
                  <a:chExt cx="1321641" cy="455020"/>
                </a:xfrm>
                <a:solidFill>
                  <a:schemeClr val="tx1"/>
                </a:solidFill>
              </p:grpSpPr>
              <p:sp>
                <p:nvSpPr>
                  <p:cNvPr id="1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6" name="Trapezoid 1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15" name="Group 14"/>
              <p:cNvGrpSpPr/>
              <p:nvPr/>
            </p:nvGrpSpPr>
            <p:grpSpPr>
              <a:xfrm>
                <a:off x="2828968" y="4177312"/>
                <a:ext cx="952638" cy="1336816"/>
                <a:chOff x="2844705" y="4196135"/>
                <a:chExt cx="952638" cy="1336816"/>
              </a:xfrm>
            </p:grpSpPr>
            <p:sp>
              <p:nvSpPr>
                <p:cNvPr id="121" name="Freeform 17"/>
                <p:cNvSpPr>
                  <a:spLocks noChangeAspect="1" noEditPoints="1"/>
                </p:cNvSpPr>
                <p:nvPr/>
              </p:nvSpPr>
              <p:spPr bwMode="auto">
                <a:xfrm>
                  <a:off x="3085720"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7" name="Group 126"/>
                <p:cNvGrpSpPr/>
                <p:nvPr/>
              </p:nvGrpSpPr>
              <p:grpSpPr>
                <a:xfrm>
                  <a:off x="2844705" y="5194340"/>
                  <a:ext cx="952638" cy="338611"/>
                  <a:chOff x="2098856" y="2235200"/>
                  <a:chExt cx="1321641" cy="455020"/>
                </a:xfrm>
                <a:solidFill>
                  <a:schemeClr val="tx1"/>
                </a:solidFill>
              </p:grpSpPr>
              <p:sp>
                <p:nvSpPr>
                  <p:cNvPr id="128"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9" name="Trapezoid 128"/>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13" name="Freeform 17"/>
              <p:cNvSpPr>
                <a:spLocks noChangeAspect="1" noEditPoints="1"/>
              </p:cNvSpPr>
              <p:nvPr/>
            </p:nvSpPr>
            <p:spPr bwMode="auto">
              <a:xfrm>
                <a:off x="1849294" y="4177312"/>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0" name="Group 129"/>
              <p:cNvGrpSpPr/>
              <p:nvPr/>
            </p:nvGrpSpPr>
            <p:grpSpPr>
              <a:xfrm>
                <a:off x="1608279" y="5175517"/>
                <a:ext cx="952638" cy="338611"/>
                <a:chOff x="2098856" y="2235200"/>
                <a:chExt cx="1321641" cy="455020"/>
              </a:xfrm>
              <a:solidFill>
                <a:schemeClr val="tx1"/>
              </a:solidFill>
            </p:grpSpPr>
            <p:sp>
              <p:nvSpPr>
                <p:cNvPr id="131"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32" name="Trapezoid 131"/>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39" name="Oval 138"/>
            <p:cNvSpPr/>
            <p:nvPr/>
          </p:nvSpPr>
          <p:spPr bwMode="auto">
            <a:xfrm>
              <a:off x="1311297" y="4676083"/>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1</a:t>
              </a:r>
            </a:p>
          </p:txBody>
        </p:sp>
      </p:grpSp>
      <p:grpSp>
        <p:nvGrpSpPr>
          <p:cNvPr id="285" name="Group 284"/>
          <p:cNvGrpSpPr/>
          <p:nvPr/>
        </p:nvGrpSpPr>
        <p:grpSpPr>
          <a:xfrm>
            <a:off x="251308" y="5772415"/>
            <a:ext cx="5405293" cy="738664"/>
            <a:chOff x="251308" y="5772415"/>
            <a:chExt cx="5405293" cy="738664"/>
          </a:xfrm>
        </p:grpSpPr>
        <p:sp>
          <p:nvSpPr>
            <p:cNvPr id="249" name="TextBox 248"/>
            <p:cNvSpPr txBox="1"/>
            <p:nvPr/>
          </p:nvSpPr>
          <p:spPr>
            <a:xfrm>
              <a:off x="251308" y="5772415"/>
              <a:ext cx="107785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Physical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switches</a:t>
              </a:r>
            </a:p>
          </p:txBody>
        </p:sp>
        <p:grpSp>
          <p:nvGrpSpPr>
            <p:cNvPr id="224" name="Group 223"/>
            <p:cNvGrpSpPr/>
            <p:nvPr/>
          </p:nvGrpSpPr>
          <p:grpSpPr>
            <a:xfrm>
              <a:off x="2317615" y="6022968"/>
              <a:ext cx="3338986" cy="237559"/>
              <a:chOff x="2327473" y="6183156"/>
              <a:chExt cx="3035442" cy="215963"/>
            </a:xfrm>
          </p:grpSpPr>
          <p:sp>
            <p:nvSpPr>
              <p:cNvPr id="225" name="Freeform 9"/>
              <p:cNvSpPr>
                <a:spLocks noChangeAspect="1" noEditPoints="1"/>
              </p:cNvSpPr>
              <p:nvPr/>
            </p:nvSpPr>
            <p:spPr bwMode="auto">
              <a:xfrm>
                <a:off x="3368875"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7" name="Freeform 9"/>
              <p:cNvSpPr>
                <a:spLocks noChangeAspect="1" noEditPoints="1"/>
              </p:cNvSpPr>
              <p:nvPr/>
            </p:nvSpPr>
            <p:spPr bwMode="auto">
              <a:xfrm>
                <a:off x="2327473"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8" name="Freeform 9"/>
              <p:cNvSpPr>
                <a:spLocks noChangeAspect="1" noEditPoints="1"/>
              </p:cNvSpPr>
              <p:nvPr/>
            </p:nvSpPr>
            <p:spPr bwMode="auto">
              <a:xfrm>
                <a:off x="4410277"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140" name="Oval 139"/>
            <p:cNvSpPr/>
            <p:nvPr/>
          </p:nvSpPr>
          <p:spPr bwMode="auto">
            <a:xfrm>
              <a:off x="1803800" y="592457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2</a:t>
              </a:r>
            </a:p>
          </p:txBody>
        </p:sp>
      </p:grpSp>
      <p:grpSp>
        <p:nvGrpSpPr>
          <p:cNvPr id="232" name="Group 231"/>
          <p:cNvGrpSpPr/>
          <p:nvPr/>
        </p:nvGrpSpPr>
        <p:grpSpPr>
          <a:xfrm>
            <a:off x="2084601" y="5514128"/>
            <a:ext cx="3662068" cy="508840"/>
            <a:chOff x="2084601" y="5511773"/>
            <a:chExt cx="3662068" cy="368858"/>
          </a:xfrm>
        </p:grpSpPr>
        <p:cxnSp>
          <p:nvCxnSpPr>
            <p:cNvPr id="241" name="Straight Connector 240"/>
            <p:cNvCxnSpPr/>
            <p:nvPr/>
          </p:nvCxnSpPr>
          <p:spPr>
            <a:xfrm flipV="1">
              <a:off x="4525976"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230" name="Group 229"/>
            <p:cNvGrpSpPr/>
            <p:nvPr/>
          </p:nvGrpSpPr>
          <p:grpSpPr>
            <a:xfrm>
              <a:off x="3725593" y="5694652"/>
              <a:ext cx="523031" cy="185979"/>
              <a:chOff x="3498118" y="5717924"/>
              <a:chExt cx="523031" cy="185979"/>
            </a:xfrm>
          </p:grpSpPr>
          <p:cxnSp>
            <p:nvCxnSpPr>
              <p:cNvPr id="243" name="Straight Connector 242"/>
              <p:cNvCxnSpPr/>
              <p:nvPr/>
            </p:nvCxnSpPr>
            <p:spPr>
              <a:xfrm flipV="1">
                <a:off x="3498118" y="5717925"/>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5" name="Straight Connector 244"/>
              <p:cNvCxnSpPr/>
              <p:nvPr/>
            </p:nvCxnSpPr>
            <p:spPr>
              <a:xfrm flipV="1">
                <a:off x="3672462"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6" name="Straight Connector 245"/>
              <p:cNvCxnSpPr/>
              <p:nvPr/>
            </p:nvCxnSpPr>
            <p:spPr>
              <a:xfrm flipV="1">
                <a:off x="3846806"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7" name="Straight Connector 246"/>
              <p:cNvCxnSpPr/>
              <p:nvPr/>
            </p:nvCxnSpPr>
            <p:spPr>
              <a:xfrm flipV="1">
                <a:off x="4021149" y="5717924"/>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142" name="Freeform 5"/>
            <p:cNvSpPr>
              <a:spLocks/>
            </p:cNvSpPr>
            <p:nvPr/>
          </p:nvSpPr>
          <p:spPr bwMode="auto">
            <a:xfrm rot="16200000">
              <a:off x="3824195" y="3772179"/>
              <a:ext cx="182880" cy="3662068"/>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Connector 167"/>
            <p:cNvCxnSpPr/>
            <p:nvPr/>
          </p:nvCxnSpPr>
          <p:spPr>
            <a:xfrm flipV="1">
              <a:off x="3305287"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7" name="Group 286"/>
          <p:cNvGrpSpPr/>
          <p:nvPr/>
        </p:nvGrpSpPr>
        <p:grpSpPr>
          <a:xfrm>
            <a:off x="251308" y="1812907"/>
            <a:ext cx="2068594" cy="1008986"/>
            <a:chOff x="251308" y="1812907"/>
            <a:chExt cx="2068594" cy="1008986"/>
          </a:xfrm>
        </p:grpSpPr>
        <p:sp>
          <p:nvSpPr>
            <p:cNvPr id="262" name="TextBox 261"/>
            <p:cNvSpPr txBox="1"/>
            <p:nvPr/>
          </p:nvSpPr>
          <p:spPr>
            <a:xfrm>
              <a:off x="251308" y="1861630"/>
              <a:ext cx="1218304" cy="960263"/>
            </a:xfrm>
            <a:prstGeom prst="rect">
              <a:avLst/>
            </a:prstGeom>
            <a:noFill/>
          </p:spPr>
          <p:txBody>
            <a:bodyPr wrap="squar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Windows</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Server</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Gateway</a:t>
              </a:r>
            </a:p>
          </p:txBody>
        </p:sp>
        <p:sp>
          <p:nvSpPr>
            <p:cNvPr id="190" name="Freeform 17"/>
            <p:cNvSpPr>
              <a:spLocks noChangeAspect="1" noEditPoints="1"/>
            </p:cNvSpPr>
            <p:nvPr/>
          </p:nvSpPr>
          <p:spPr bwMode="auto">
            <a:xfrm>
              <a:off x="1849294" y="1812907"/>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2" name="Oval 191"/>
          <p:cNvSpPr/>
          <p:nvPr/>
        </p:nvSpPr>
        <p:spPr bwMode="auto">
          <a:xfrm>
            <a:off x="2434932" y="181290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4</a:t>
            </a:r>
          </a:p>
        </p:txBody>
      </p:sp>
      <p:sp>
        <p:nvSpPr>
          <p:cNvPr id="89" name="Rectangle 88"/>
          <p:cNvSpPr/>
          <p:nvPr/>
        </p:nvSpPr>
        <p:spPr bwMode="auto">
          <a:xfrm>
            <a:off x="251308" y="4058376"/>
            <a:ext cx="5971676" cy="2452702"/>
          </a:xfrm>
          <a:prstGeom prst="rect">
            <a:avLst/>
          </a:prstGeom>
          <a:solidFill>
            <a:srgbClr val="FFFFFF">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Rectangle 78"/>
          <p:cNvSpPr/>
          <p:nvPr/>
        </p:nvSpPr>
        <p:spPr bwMode="auto">
          <a:xfrm>
            <a:off x="251308" y="1550979"/>
            <a:ext cx="5971676" cy="1723403"/>
          </a:xfrm>
          <a:prstGeom prst="rect">
            <a:avLst/>
          </a:prstGeom>
          <a:solidFill>
            <a:srgbClr val="FFFFFF">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86" name="Group 285"/>
          <p:cNvGrpSpPr/>
          <p:nvPr/>
        </p:nvGrpSpPr>
        <p:grpSpPr>
          <a:xfrm>
            <a:off x="251308" y="3051285"/>
            <a:ext cx="5904569" cy="919960"/>
            <a:chOff x="251308" y="3051285"/>
            <a:chExt cx="5904569" cy="919960"/>
          </a:xfrm>
        </p:grpSpPr>
        <p:sp>
          <p:nvSpPr>
            <p:cNvPr id="146" name="TextBox 145"/>
            <p:cNvSpPr txBox="1"/>
            <p:nvPr/>
          </p:nvSpPr>
          <p:spPr>
            <a:xfrm>
              <a:off x="251308" y="3232581"/>
              <a:ext cx="1138773"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Virtual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networks</a:t>
              </a:r>
            </a:p>
          </p:txBody>
        </p:sp>
        <p:grpSp>
          <p:nvGrpSpPr>
            <p:cNvPr id="235" name="Group 234"/>
            <p:cNvGrpSpPr/>
            <p:nvPr/>
          </p:nvGrpSpPr>
          <p:grpSpPr>
            <a:xfrm>
              <a:off x="1675387" y="3272729"/>
              <a:ext cx="2039112" cy="658368"/>
              <a:chOff x="1661366" y="3175259"/>
              <a:chExt cx="2039112" cy="658368"/>
            </a:xfrm>
          </p:grpSpPr>
          <p:sp>
            <p:nvSpPr>
              <p:cNvPr id="145" name="Rectangle 144"/>
              <p:cNvSpPr/>
              <p:nvPr/>
            </p:nvSpPr>
            <p:spPr bwMode="auto">
              <a:xfrm>
                <a:off x="1661366" y="3175259"/>
                <a:ext cx="2039112" cy="658368"/>
              </a:xfrm>
              <a:prstGeom prst="rect">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34" name="Group 233"/>
              <p:cNvGrpSpPr/>
              <p:nvPr/>
            </p:nvGrpSpPr>
            <p:grpSpPr>
              <a:xfrm>
                <a:off x="1812547" y="3335078"/>
                <a:ext cx="1736750" cy="338731"/>
                <a:chOff x="1747842" y="3357736"/>
                <a:chExt cx="1736750" cy="338731"/>
              </a:xfrm>
            </p:grpSpPr>
            <p:grpSp>
              <p:nvGrpSpPr>
                <p:cNvPr id="233" name="Group 232"/>
                <p:cNvGrpSpPr/>
                <p:nvPr/>
              </p:nvGrpSpPr>
              <p:grpSpPr>
                <a:xfrm>
                  <a:off x="1747842" y="3357736"/>
                  <a:ext cx="520023" cy="338731"/>
                  <a:chOff x="2291430" y="2753081"/>
                  <a:chExt cx="520023" cy="338731"/>
                </a:xfrm>
                <a:solidFill>
                  <a:schemeClr val="accent2"/>
                </a:solidFill>
              </p:grpSpPr>
              <p:sp>
                <p:nvSpPr>
                  <p:cNvPr id="169" name="Freeform 168"/>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1" name="Group 170"/>
                <p:cNvGrpSpPr/>
                <p:nvPr/>
              </p:nvGrpSpPr>
              <p:grpSpPr>
                <a:xfrm>
                  <a:off x="2356206" y="3357736"/>
                  <a:ext cx="520023" cy="338731"/>
                  <a:chOff x="2291430" y="2753081"/>
                  <a:chExt cx="520023" cy="338731"/>
                </a:xfrm>
                <a:solidFill>
                  <a:schemeClr val="accent2"/>
                </a:solidFill>
              </p:grpSpPr>
              <p:sp>
                <p:nvSpPr>
                  <p:cNvPr id="172" name="Freeform 171"/>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4" name="Group 173"/>
                <p:cNvGrpSpPr/>
                <p:nvPr/>
              </p:nvGrpSpPr>
              <p:grpSpPr>
                <a:xfrm>
                  <a:off x="2964569" y="3357736"/>
                  <a:ext cx="520023" cy="338731"/>
                  <a:chOff x="2291430" y="2753081"/>
                  <a:chExt cx="520023" cy="338731"/>
                </a:xfrm>
                <a:solidFill>
                  <a:schemeClr val="accent2"/>
                </a:solidFill>
              </p:grpSpPr>
              <p:sp>
                <p:nvSpPr>
                  <p:cNvPr id="175" name="Freeform 174"/>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177" name="Oval 176"/>
            <p:cNvSpPr/>
            <p:nvPr/>
          </p:nvSpPr>
          <p:spPr bwMode="auto">
            <a:xfrm>
              <a:off x="3698462" y="3051285"/>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3</a:t>
              </a:r>
            </a:p>
          </p:txBody>
        </p:sp>
        <p:grpSp>
          <p:nvGrpSpPr>
            <p:cNvPr id="178" name="Group 177"/>
            <p:cNvGrpSpPr/>
            <p:nvPr/>
          </p:nvGrpSpPr>
          <p:grpSpPr>
            <a:xfrm>
              <a:off x="4116765" y="3272729"/>
              <a:ext cx="2039112" cy="658368"/>
              <a:chOff x="1661366" y="3175259"/>
              <a:chExt cx="2039112" cy="658368"/>
            </a:xfrm>
          </p:grpSpPr>
          <p:sp>
            <p:nvSpPr>
              <p:cNvPr id="179" name="Rectangle 178"/>
              <p:cNvSpPr/>
              <p:nvPr/>
            </p:nvSpPr>
            <p:spPr bwMode="auto">
              <a:xfrm>
                <a:off x="1661366" y="3175259"/>
                <a:ext cx="2039112" cy="658368"/>
              </a:xfrm>
              <a:prstGeom prst="rect">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80" name="Group 179"/>
              <p:cNvGrpSpPr/>
              <p:nvPr/>
            </p:nvGrpSpPr>
            <p:grpSpPr>
              <a:xfrm>
                <a:off x="1812547" y="3335078"/>
                <a:ext cx="1736750" cy="338731"/>
                <a:chOff x="1747842" y="3357736"/>
                <a:chExt cx="1736750" cy="338731"/>
              </a:xfrm>
            </p:grpSpPr>
            <p:grpSp>
              <p:nvGrpSpPr>
                <p:cNvPr id="181" name="Group 180"/>
                <p:cNvGrpSpPr/>
                <p:nvPr/>
              </p:nvGrpSpPr>
              <p:grpSpPr>
                <a:xfrm>
                  <a:off x="1747842" y="3357736"/>
                  <a:ext cx="520023" cy="338731"/>
                  <a:chOff x="2291430" y="2753081"/>
                  <a:chExt cx="520023" cy="338731"/>
                </a:xfrm>
                <a:solidFill>
                  <a:schemeClr val="accent2"/>
                </a:solidFill>
              </p:grpSpPr>
              <p:sp>
                <p:nvSpPr>
                  <p:cNvPr id="188" name="Freeform 187"/>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2" name="Group 181"/>
                <p:cNvGrpSpPr/>
                <p:nvPr/>
              </p:nvGrpSpPr>
              <p:grpSpPr>
                <a:xfrm>
                  <a:off x="2356206" y="3357736"/>
                  <a:ext cx="520023" cy="338731"/>
                  <a:chOff x="2291430" y="2753081"/>
                  <a:chExt cx="520023" cy="338731"/>
                </a:xfrm>
                <a:solidFill>
                  <a:schemeClr val="accent2"/>
                </a:solidFill>
              </p:grpSpPr>
              <p:sp>
                <p:nvSpPr>
                  <p:cNvPr id="186" name="Freeform 185"/>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3" name="Group 182"/>
                <p:cNvGrpSpPr/>
                <p:nvPr/>
              </p:nvGrpSpPr>
              <p:grpSpPr>
                <a:xfrm>
                  <a:off x="2964569" y="3357736"/>
                  <a:ext cx="520023" cy="338731"/>
                  <a:chOff x="2291430" y="2753081"/>
                  <a:chExt cx="520023" cy="338731"/>
                </a:xfrm>
                <a:solidFill>
                  <a:schemeClr val="accent2"/>
                </a:solidFill>
              </p:grpSpPr>
              <p:sp>
                <p:nvSpPr>
                  <p:cNvPr id="184" name="Freeform 183"/>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sp>
        <p:nvSpPr>
          <p:cNvPr id="81" name="TextBox 80"/>
          <p:cNvSpPr txBox="1"/>
          <p:nvPr/>
        </p:nvSpPr>
        <p:spPr>
          <a:xfrm>
            <a:off x="6675438" y="1550980"/>
            <a:ext cx="5305425" cy="51357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Network Virtualization</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Overlays multiple virtual networks on shared physical network</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Uses industry standard Generic Routing Encapsulation (NVGRE) protocol</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VLANs</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Removes constraints around scale, </a:t>
            </a:r>
            <a:r>
              <a:rPr kumimoji="0" lang="en-US" sz="1400" b="0" i="0" u="none" strike="noStrike" kern="0" cap="none" spc="0" normalizeH="0" baseline="0" noProof="0" dirty="0" err="1">
                <a:ln>
                  <a:noFill/>
                </a:ln>
                <a:gradFill>
                  <a:gsLst>
                    <a:gs pos="2917">
                      <a:schemeClr val="tx1"/>
                    </a:gs>
                    <a:gs pos="30000">
                      <a:schemeClr val="tx1"/>
                    </a:gs>
                  </a:gsLst>
                  <a:lin ang="5400000" scaled="0"/>
                </a:gradFill>
                <a:effectLst/>
                <a:uLnTx/>
                <a:uFillTx/>
              </a:rPr>
              <a:t>mis</a:t>
            </a: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-configuration, and subnet inflexibility</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Mobility</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Complete VM mobility across the datacenter, for new and existing workloads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Overlapping IP addresses from different tenants can exist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on same infrastructure</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VMs can be live migrated across physical subnets</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Automation</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Streamline enterprise management across the infrastructure</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Compatible</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Works with today’s existing datacenter technologies</a:t>
            </a:r>
          </a:p>
        </p:txBody>
      </p:sp>
    </p:spTree>
    <p:extLst>
      <p:ext uri="{BB962C8B-B14F-4D97-AF65-F5344CB8AC3E}">
        <p14:creationId xmlns:p14="http://schemas.microsoft.com/office/powerpoint/2010/main" val="992365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anim calcmode="lin" valueType="num">
                                      <p:cBhvr additive="base">
                                        <p:cTn id="11"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anim calcmode="lin" valueType="num">
                                      <p:cBhvr additive="base">
                                        <p:cTn id="15"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81">
                                            <p:txEl>
                                              <p:pRg st="3" end="3"/>
                                            </p:txEl>
                                          </p:spTgt>
                                        </p:tgtEl>
                                        <p:attrNameLst>
                                          <p:attrName>style.visibility</p:attrName>
                                        </p:attrNameLst>
                                      </p:cBhvr>
                                      <p:to>
                                        <p:strVal val="visible"/>
                                      </p:to>
                                    </p:set>
                                    <p:anim calcmode="lin" valueType="num">
                                      <p:cBhvr additive="base">
                                        <p:cTn id="21"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81">
                                            <p:txEl>
                                              <p:pRg st="4" end="4"/>
                                            </p:txEl>
                                          </p:spTgt>
                                        </p:tgtEl>
                                        <p:attrNameLst>
                                          <p:attrName>style.visibility</p:attrName>
                                        </p:attrNameLst>
                                      </p:cBhvr>
                                      <p:to>
                                        <p:strVal val="visible"/>
                                      </p:to>
                                    </p:set>
                                    <p:anim calcmode="lin" valueType="num">
                                      <p:cBhvr additive="base">
                                        <p:cTn id="25" dur="500" fill="hold"/>
                                        <p:tgtEl>
                                          <p:spTgt spid="8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81">
                                            <p:txEl>
                                              <p:pRg st="5" end="5"/>
                                            </p:txEl>
                                          </p:spTgt>
                                        </p:tgtEl>
                                        <p:attrNameLst>
                                          <p:attrName>style.visibility</p:attrName>
                                        </p:attrNameLst>
                                      </p:cBhvr>
                                      <p:to>
                                        <p:strVal val="visible"/>
                                      </p:to>
                                    </p:set>
                                    <p:anim calcmode="lin" valueType="num">
                                      <p:cBhvr additive="base">
                                        <p:cTn id="31" dur="500" fill="hold"/>
                                        <p:tgtEl>
                                          <p:spTgt spid="8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1">
                                            <p:txEl>
                                              <p:pRg st="6" end="6"/>
                                            </p:txEl>
                                          </p:spTgt>
                                        </p:tgtEl>
                                        <p:attrNameLst>
                                          <p:attrName>style.visibility</p:attrName>
                                        </p:attrNameLst>
                                      </p:cBhvr>
                                      <p:to>
                                        <p:strVal val="visible"/>
                                      </p:to>
                                    </p:set>
                                    <p:anim calcmode="lin" valueType="num">
                                      <p:cBhvr additive="base">
                                        <p:cTn id="35" dur="500" fill="hold"/>
                                        <p:tgtEl>
                                          <p:spTgt spid="8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81">
                                            <p:txEl>
                                              <p:pRg st="7" end="7"/>
                                            </p:txEl>
                                          </p:spTgt>
                                        </p:tgtEl>
                                        <p:attrNameLst>
                                          <p:attrName>style.visibility</p:attrName>
                                        </p:attrNameLst>
                                      </p:cBhvr>
                                      <p:to>
                                        <p:strVal val="visible"/>
                                      </p:to>
                                    </p:set>
                                    <p:anim calcmode="lin" valueType="num">
                                      <p:cBhvr additive="base">
                                        <p:cTn id="39" dur="500" fill="hold"/>
                                        <p:tgtEl>
                                          <p:spTgt spid="8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81">
                                            <p:txEl>
                                              <p:pRg st="8" end="8"/>
                                            </p:txEl>
                                          </p:spTgt>
                                        </p:tgtEl>
                                        <p:attrNameLst>
                                          <p:attrName>style.visibility</p:attrName>
                                        </p:attrNameLst>
                                      </p:cBhvr>
                                      <p:to>
                                        <p:strVal val="visible"/>
                                      </p:to>
                                    </p:set>
                                    <p:anim calcmode="lin" valueType="num">
                                      <p:cBhvr additive="base">
                                        <p:cTn id="43" dur="500" fill="hold"/>
                                        <p:tgtEl>
                                          <p:spTgt spid="8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81">
                                            <p:txEl>
                                              <p:pRg st="9" end="9"/>
                                            </p:txEl>
                                          </p:spTgt>
                                        </p:tgtEl>
                                        <p:attrNameLst>
                                          <p:attrName>style.visibility</p:attrName>
                                        </p:attrNameLst>
                                      </p:cBhvr>
                                      <p:to>
                                        <p:strVal val="visible"/>
                                      </p:to>
                                    </p:set>
                                    <p:anim calcmode="lin" valueType="num">
                                      <p:cBhvr additive="base">
                                        <p:cTn id="49" dur="500" fill="hold"/>
                                        <p:tgtEl>
                                          <p:spTgt spid="8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81">
                                            <p:txEl>
                                              <p:pRg st="10" end="10"/>
                                            </p:txEl>
                                          </p:spTgt>
                                        </p:tgtEl>
                                        <p:attrNameLst>
                                          <p:attrName>style.visibility</p:attrName>
                                        </p:attrNameLst>
                                      </p:cBhvr>
                                      <p:to>
                                        <p:strVal val="visible"/>
                                      </p:to>
                                    </p:set>
                                    <p:anim calcmode="lin" valueType="num">
                                      <p:cBhvr additive="base">
                                        <p:cTn id="53" dur="500" fill="hold"/>
                                        <p:tgtEl>
                                          <p:spTgt spid="81">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decel="100000" fill="hold" grpId="0" nodeType="clickEffect">
                                  <p:stCondLst>
                                    <p:cond delay="0"/>
                                  </p:stCondLst>
                                  <p:childTnLst>
                                    <p:set>
                                      <p:cBhvr>
                                        <p:cTn id="58" dur="1" fill="hold">
                                          <p:stCondLst>
                                            <p:cond delay="0"/>
                                          </p:stCondLst>
                                        </p:cTn>
                                        <p:tgtEl>
                                          <p:spTgt spid="81">
                                            <p:txEl>
                                              <p:pRg st="11" end="11"/>
                                            </p:txEl>
                                          </p:spTgt>
                                        </p:tgtEl>
                                        <p:attrNameLst>
                                          <p:attrName>style.visibility</p:attrName>
                                        </p:attrNameLst>
                                      </p:cBhvr>
                                      <p:to>
                                        <p:strVal val="visible"/>
                                      </p:to>
                                    </p:set>
                                    <p:anim calcmode="lin" valueType="num">
                                      <p:cBhvr additive="base">
                                        <p:cTn id="59" dur="500" fill="hold"/>
                                        <p:tgtEl>
                                          <p:spTgt spid="81">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81">
                                            <p:txEl>
                                              <p:pRg st="12" end="12"/>
                                            </p:txEl>
                                          </p:spTgt>
                                        </p:tgtEl>
                                        <p:attrNameLst>
                                          <p:attrName>style.visibility</p:attrName>
                                        </p:attrNameLst>
                                      </p:cBhvr>
                                      <p:to>
                                        <p:strVal val="visible"/>
                                      </p:to>
                                    </p:set>
                                    <p:anim calcmode="lin" valueType="num">
                                      <p:cBhvr additive="base">
                                        <p:cTn id="63" dur="500" fill="hold"/>
                                        <p:tgtEl>
                                          <p:spTgt spid="81">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8" y="295275"/>
            <a:ext cx="11888787" cy="917575"/>
          </a:xfrm>
        </p:spPr>
        <p:txBody>
          <a:bodyPr/>
          <a:lstStyle/>
          <a:p>
            <a:r>
              <a:rPr lang="en-US" dirty="0"/>
              <a:t>The story so far…gateways</a:t>
            </a:r>
          </a:p>
        </p:txBody>
      </p:sp>
      <p:grpSp>
        <p:nvGrpSpPr>
          <p:cNvPr id="284" name="Group 283"/>
          <p:cNvGrpSpPr/>
          <p:nvPr/>
        </p:nvGrpSpPr>
        <p:grpSpPr>
          <a:xfrm>
            <a:off x="251308" y="4177312"/>
            <a:ext cx="5971676" cy="1336816"/>
            <a:chOff x="251308" y="4177312"/>
            <a:chExt cx="5971676" cy="1336816"/>
          </a:xfrm>
        </p:grpSpPr>
        <p:sp>
          <p:nvSpPr>
            <p:cNvPr id="10" name="TextBox 9"/>
            <p:cNvSpPr txBox="1"/>
            <p:nvPr/>
          </p:nvSpPr>
          <p:spPr>
            <a:xfrm>
              <a:off x="251308" y="4177312"/>
              <a:ext cx="109388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Hyper-V</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hosts</a:t>
              </a:r>
            </a:p>
          </p:txBody>
        </p:sp>
        <p:grpSp>
          <p:nvGrpSpPr>
            <p:cNvPr id="283" name="Group 282"/>
            <p:cNvGrpSpPr/>
            <p:nvPr/>
          </p:nvGrpSpPr>
          <p:grpSpPr>
            <a:xfrm>
              <a:off x="1608279" y="4177312"/>
              <a:ext cx="4614705" cy="1336816"/>
              <a:chOff x="1608279" y="4177312"/>
              <a:chExt cx="4614705" cy="1336816"/>
            </a:xfrm>
          </p:grpSpPr>
          <p:grpSp>
            <p:nvGrpSpPr>
              <p:cNvPr id="13" name="Group 12"/>
              <p:cNvGrpSpPr/>
              <p:nvPr/>
            </p:nvGrpSpPr>
            <p:grpSpPr>
              <a:xfrm>
                <a:off x="5270346" y="4177312"/>
                <a:ext cx="952638" cy="1336816"/>
                <a:chOff x="5076792" y="4196135"/>
                <a:chExt cx="952638" cy="1336816"/>
              </a:xfrm>
            </p:grpSpPr>
            <p:grpSp>
              <p:nvGrpSpPr>
                <p:cNvPr id="24" name="Group 23"/>
                <p:cNvGrpSpPr/>
                <p:nvPr/>
              </p:nvGrpSpPr>
              <p:grpSpPr>
                <a:xfrm>
                  <a:off x="5076792" y="5194340"/>
                  <a:ext cx="952638" cy="338611"/>
                  <a:chOff x="2098856" y="2235200"/>
                  <a:chExt cx="1321641" cy="455020"/>
                </a:xfrm>
                <a:solidFill>
                  <a:schemeClr val="tx1"/>
                </a:solidFill>
              </p:grpSpPr>
              <p:sp>
                <p:nvSpPr>
                  <p:cNvPr id="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 name="Trapezoid 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23" name="Freeform 17"/>
                <p:cNvSpPr>
                  <a:spLocks noChangeAspect="1" noEditPoints="1"/>
                </p:cNvSpPr>
                <p:nvPr/>
              </p:nvSpPr>
              <p:spPr bwMode="auto">
                <a:xfrm>
                  <a:off x="5317807"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3"/>
              <p:cNvGrpSpPr/>
              <p:nvPr/>
            </p:nvGrpSpPr>
            <p:grpSpPr>
              <a:xfrm>
                <a:off x="4049657" y="4177312"/>
                <a:ext cx="952638" cy="1336816"/>
                <a:chOff x="3957226" y="4196135"/>
                <a:chExt cx="952638" cy="1336816"/>
              </a:xfrm>
            </p:grpSpPr>
            <p:sp>
              <p:nvSpPr>
                <p:cNvPr id="122" name="Freeform 17"/>
                <p:cNvSpPr>
                  <a:spLocks noChangeAspect="1" noEditPoints="1"/>
                </p:cNvSpPr>
                <p:nvPr/>
              </p:nvSpPr>
              <p:spPr bwMode="auto">
                <a:xfrm>
                  <a:off x="4198241"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4" name="Group 123"/>
                <p:cNvGrpSpPr/>
                <p:nvPr/>
              </p:nvGrpSpPr>
              <p:grpSpPr>
                <a:xfrm>
                  <a:off x="3957226" y="5194340"/>
                  <a:ext cx="952638" cy="338611"/>
                  <a:chOff x="2098856" y="2235200"/>
                  <a:chExt cx="1321641" cy="455020"/>
                </a:xfrm>
                <a:solidFill>
                  <a:schemeClr val="tx1"/>
                </a:solidFill>
              </p:grpSpPr>
              <p:sp>
                <p:nvSpPr>
                  <p:cNvPr id="125"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6" name="Trapezoid 125"/>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15" name="Group 14"/>
              <p:cNvGrpSpPr/>
              <p:nvPr/>
            </p:nvGrpSpPr>
            <p:grpSpPr>
              <a:xfrm>
                <a:off x="2828968" y="4177312"/>
                <a:ext cx="952638" cy="1336816"/>
                <a:chOff x="2844705" y="4196135"/>
                <a:chExt cx="952638" cy="1336816"/>
              </a:xfrm>
            </p:grpSpPr>
            <p:sp>
              <p:nvSpPr>
                <p:cNvPr id="121" name="Freeform 17"/>
                <p:cNvSpPr>
                  <a:spLocks noChangeAspect="1" noEditPoints="1"/>
                </p:cNvSpPr>
                <p:nvPr/>
              </p:nvSpPr>
              <p:spPr bwMode="auto">
                <a:xfrm>
                  <a:off x="3085720" y="4196135"/>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7" name="Group 126"/>
                <p:cNvGrpSpPr/>
                <p:nvPr/>
              </p:nvGrpSpPr>
              <p:grpSpPr>
                <a:xfrm>
                  <a:off x="2844705" y="5194340"/>
                  <a:ext cx="952638" cy="338611"/>
                  <a:chOff x="2098856" y="2235200"/>
                  <a:chExt cx="1321641" cy="455020"/>
                </a:xfrm>
                <a:solidFill>
                  <a:schemeClr val="tx1"/>
                </a:solidFill>
              </p:grpSpPr>
              <p:sp>
                <p:nvSpPr>
                  <p:cNvPr id="128"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29" name="Trapezoid 128"/>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13" name="Freeform 17"/>
              <p:cNvSpPr>
                <a:spLocks noChangeAspect="1" noEditPoints="1"/>
              </p:cNvSpPr>
              <p:nvPr/>
            </p:nvSpPr>
            <p:spPr bwMode="auto">
              <a:xfrm>
                <a:off x="1849294" y="4177312"/>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0" name="Group 129"/>
              <p:cNvGrpSpPr/>
              <p:nvPr/>
            </p:nvGrpSpPr>
            <p:grpSpPr>
              <a:xfrm>
                <a:off x="1608279" y="5175517"/>
                <a:ext cx="952638" cy="338611"/>
                <a:chOff x="2098856" y="2235200"/>
                <a:chExt cx="1321641" cy="455020"/>
              </a:xfrm>
              <a:solidFill>
                <a:schemeClr val="tx1"/>
              </a:solidFill>
            </p:grpSpPr>
            <p:sp>
              <p:nvSpPr>
                <p:cNvPr id="131" name="Freeform 9"/>
                <p:cNvSpPr>
                  <a:spLocks noChangeAspect="1" noEditPoints="1"/>
                </p:cNvSpPr>
                <p:nvPr/>
              </p:nvSpPr>
              <p:spPr bwMode="auto">
                <a:xfrm>
                  <a:off x="2098856" y="2400012"/>
                  <a:ext cx="1321641" cy="290208"/>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32" name="Trapezoid 131"/>
                <p:cNvSpPr/>
                <p:nvPr/>
              </p:nvSpPr>
              <p:spPr bwMode="auto">
                <a:xfrm>
                  <a:off x="2098856" y="2235200"/>
                  <a:ext cx="1321641" cy="164014"/>
                </a:xfrm>
                <a:prstGeom prst="trapezoid">
                  <a:avLst>
                    <a:gd name="adj" fmla="val 10167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39" name="Oval 138"/>
            <p:cNvSpPr/>
            <p:nvPr/>
          </p:nvSpPr>
          <p:spPr bwMode="auto">
            <a:xfrm>
              <a:off x="1311297" y="4676083"/>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1</a:t>
              </a:r>
            </a:p>
          </p:txBody>
        </p:sp>
      </p:grpSp>
      <p:grpSp>
        <p:nvGrpSpPr>
          <p:cNvPr id="285" name="Group 284"/>
          <p:cNvGrpSpPr/>
          <p:nvPr/>
        </p:nvGrpSpPr>
        <p:grpSpPr>
          <a:xfrm>
            <a:off x="251308" y="5772415"/>
            <a:ext cx="5405293" cy="738664"/>
            <a:chOff x="251308" y="5772415"/>
            <a:chExt cx="5405293" cy="738664"/>
          </a:xfrm>
        </p:grpSpPr>
        <p:sp>
          <p:nvSpPr>
            <p:cNvPr id="249" name="TextBox 248"/>
            <p:cNvSpPr txBox="1"/>
            <p:nvPr/>
          </p:nvSpPr>
          <p:spPr>
            <a:xfrm>
              <a:off x="251308" y="5772415"/>
              <a:ext cx="1077859"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Physical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switches</a:t>
              </a:r>
            </a:p>
          </p:txBody>
        </p:sp>
        <p:grpSp>
          <p:nvGrpSpPr>
            <p:cNvPr id="224" name="Group 223"/>
            <p:cNvGrpSpPr/>
            <p:nvPr/>
          </p:nvGrpSpPr>
          <p:grpSpPr>
            <a:xfrm>
              <a:off x="2317615" y="6022968"/>
              <a:ext cx="3338986" cy="237559"/>
              <a:chOff x="2327473" y="6183156"/>
              <a:chExt cx="3035442" cy="215963"/>
            </a:xfrm>
          </p:grpSpPr>
          <p:sp>
            <p:nvSpPr>
              <p:cNvPr id="225" name="Freeform 9"/>
              <p:cNvSpPr>
                <a:spLocks noChangeAspect="1" noEditPoints="1"/>
              </p:cNvSpPr>
              <p:nvPr/>
            </p:nvSpPr>
            <p:spPr bwMode="auto">
              <a:xfrm>
                <a:off x="3368875"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7" name="Freeform 9"/>
              <p:cNvSpPr>
                <a:spLocks noChangeAspect="1" noEditPoints="1"/>
              </p:cNvSpPr>
              <p:nvPr/>
            </p:nvSpPr>
            <p:spPr bwMode="auto">
              <a:xfrm>
                <a:off x="2327473"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28" name="Freeform 9"/>
              <p:cNvSpPr>
                <a:spLocks noChangeAspect="1" noEditPoints="1"/>
              </p:cNvSpPr>
              <p:nvPr/>
            </p:nvSpPr>
            <p:spPr bwMode="auto">
              <a:xfrm>
                <a:off x="4410277" y="6183156"/>
                <a:ext cx="952638" cy="215963"/>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140" name="Oval 139"/>
            <p:cNvSpPr/>
            <p:nvPr/>
          </p:nvSpPr>
          <p:spPr bwMode="auto">
            <a:xfrm>
              <a:off x="1803800" y="592457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2</a:t>
              </a:r>
            </a:p>
          </p:txBody>
        </p:sp>
      </p:grpSp>
      <p:grpSp>
        <p:nvGrpSpPr>
          <p:cNvPr id="232" name="Group 231"/>
          <p:cNvGrpSpPr/>
          <p:nvPr/>
        </p:nvGrpSpPr>
        <p:grpSpPr>
          <a:xfrm>
            <a:off x="2084601" y="5514128"/>
            <a:ext cx="3662068" cy="508840"/>
            <a:chOff x="2084601" y="5511773"/>
            <a:chExt cx="3662068" cy="368858"/>
          </a:xfrm>
        </p:grpSpPr>
        <p:cxnSp>
          <p:nvCxnSpPr>
            <p:cNvPr id="241" name="Straight Connector 240"/>
            <p:cNvCxnSpPr/>
            <p:nvPr/>
          </p:nvCxnSpPr>
          <p:spPr>
            <a:xfrm flipV="1">
              <a:off x="4525976"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230" name="Group 229"/>
            <p:cNvGrpSpPr/>
            <p:nvPr/>
          </p:nvGrpSpPr>
          <p:grpSpPr>
            <a:xfrm>
              <a:off x="3725593" y="5694652"/>
              <a:ext cx="523031" cy="185979"/>
              <a:chOff x="3498118" y="5717924"/>
              <a:chExt cx="523031" cy="185979"/>
            </a:xfrm>
          </p:grpSpPr>
          <p:cxnSp>
            <p:nvCxnSpPr>
              <p:cNvPr id="243" name="Straight Connector 242"/>
              <p:cNvCxnSpPr/>
              <p:nvPr/>
            </p:nvCxnSpPr>
            <p:spPr>
              <a:xfrm flipV="1">
                <a:off x="3498118" y="5717925"/>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5" name="Straight Connector 244"/>
              <p:cNvCxnSpPr/>
              <p:nvPr/>
            </p:nvCxnSpPr>
            <p:spPr>
              <a:xfrm flipV="1">
                <a:off x="3672462"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6" name="Straight Connector 245"/>
              <p:cNvCxnSpPr/>
              <p:nvPr/>
            </p:nvCxnSpPr>
            <p:spPr>
              <a:xfrm flipV="1">
                <a:off x="3846806" y="572102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7" name="Straight Connector 246"/>
              <p:cNvCxnSpPr/>
              <p:nvPr/>
            </p:nvCxnSpPr>
            <p:spPr>
              <a:xfrm flipV="1">
                <a:off x="4021149" y="5717924"/>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142" name="Freeform 5"/>
            <p:cNvSpPr>
              <a:spLocks/>
            </p:cNvSpPr>
            <p:nvPr/>
          </p:nvSpPr>
          <p:spPr bwMode="auto">
            <a:xfrm rot="16200000">
              <a:off x="3824195" y="3772179"/>
              <a:ext cx="182880" cy="3662068"/>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Connector 167"/>
            <p:cNvCxnSpPr/>
            <p:nvPr/>
          </p:nvCxnSpPr>
          <p:spPr>
            <a:xfrm flipV="1">
              <a:off x="3305287" y="5511773"/>
              <a:ext cx="0" cy="18288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6" name="Group 285"/>
          <p:cNvGrpSpPr/>
          <p:nvPr/>
        </p:nvGrpSpPr>
        <p:grpSpPr>
          <a:xfrm>
            <a:off x="251308" y="3051285"/>
            <a:ext cx="5904569" cy="919960"/>
            <a:chOff x="251308" y="3051285"/>
            <a:chExt cx="5904569" cy="919960"/>
          </a:xfrm>
        </p:grpSpPr>
        <p:sp>
          <p:nvSpPr>
            <p:cNvPr id="146" name="TextBox 145"/>
            <p:cNvSpPr txBox="1"/>
            <p:nvPr/>
          </p:nvSpPr>
          <p:spPr>
            <a:xfrm>
              <a:off x="251308" y="3232581"/>
              <a:ext cx="1138773" cy="738664"/>
            </a:xfrm>
            <a:prstGeom prst="rect">
              <a:avLst/>
            </a:prstGeom>
            <a:noFill/>
          </p:spPr>
          <p:txBody>
            <a:bodyPr wrap="non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Virtual</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networks</a:t>
              </a:r>
            </a:p>
          </p:txBody>
        </p:sp>
        <p:grpSp>
          <p:nvGrpSpPr>
            <p:cNvPr id="235" name="Group 234"/>
            <p:cNvGrpSpPr/>
            <p:nvPr/>
          </p:nvGrpSpPr>
          <p:grpSpPr>
            <a:xfrm>
              <a:off x="1675387" y="3272729"/>
              <a:ext cx="2039112" cy="658368"/>
              <a:chOff x="1661366" y="3175259"/>
              <a:chExt cx="2039112" cy="658368"/>
            </a:xfrm>
          </p:grpSpPr>
          <p:sp>
            <p:nvSpPr>
              <p:cNvPr id="145" name="Rectangle 144"/>
              <p:cNvSpPr/>
              <p:nvPr/>
            </p:nvSpPr>
            <p:spPr bwMode="auto">
              <a:xfrm>
                <a:off x="1661366" y="3175259"/>
                <a:ext cx="2039112" cy="658368"/>
              </a:xfrm>
              <a:prstGeom prst="rect">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34" name="Group 233"/>
              <p:cNvGrpSpPr/>
              <p:nvPr/>
            </p:nvGrpSpPr>
            <p:grpSpPr>
              <a:xfrm>
                <a:off x="1812547" y="3335078"/>
                <a:ext cx="1736750" cy="338731"/>
                <a:chOff x="1747842" y="3357736"/>
                <a:chExt cx="1736750" cy="338731"/>
              </a:xfrm>
            </p:grpSpPr>
            <p:grpSp>
              <p:nvGrpSpPr>
                <p:cNvPr id="233" name="Group 232"/>
                <p:cNvGrpSpPr/>
                <p:nvPr/>
              </p:nvGrpSpPr>
              <p:grpSpPr>
                <a:xfrm>
                  <a:off x="1747842" y="3357736"/>
                  <a:ext cx="520023" cy="338731"/>
                  <a:chOff x="2291430" y="2753081"/>
                  <a:chExt cx="520023" cy="338731"/>
                </a:xfrm>
                <a:solidFill>
                  <a:schemeClr val="accent2"/>
                </a:solidFill>
              </p:grpSpPr>
              <p:sp>
                <p:nvSpPr>
                  <p:cNvPr id="169" name="Freeform 168"/>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1" name="Group 170"/>
                <p:cNvGrpSpPr/>
                <p:nvPr/>
              </p:nvGrpSpPr>
              <p:grpSpPr>
                <a:xfrm>
                  <a:off x="2356206" y="3357736"/>
                  <a:ext cx="520023" cy="338731"/>
                  <a:chOff x="2291430" y="2753081"/>
                  <a:chExt cx="520023" cy="338731"/>
                </a:xfrm>
                <a:solidFill>
                  <a:schemeClr val="accent2"/>
                </a:solidFill>
              </p:grpSpPr>
              <p:sp>
                <p:nvSpPr>
                  <p:cNvPr id="172" name="Freeform 171"/>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4" name="Group 173"/>
                <p:cNvGrpSpPr/>
                <p:nvPr/>
              </p:nvGrpSpPr>
              <p:grpSpPr>
                <a:xfrm>
                  <a:off x="2964569" y="3357736"/>
                  <a:ext cx="520023" cy="338731"/>
                  <a:chOff x="2291430" y="2753081"/>
                  <a:chExt cx="520023" cy="338731"/>
                </a:xfrm>
                <a:solidFill>
                  <a:schemeClr val="accent2"/>
                </a:solidFill>
              </p:grpSpPr>
              <p:sp>
                <p:nvSpPr>
                  <p:cNvPr id="175" name="Freeform 174"/>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177" name="Oval 176"/>
            <p:cNvSpPr/>
            <p:nvPr/>
          </p:nvSpPr>
          <p:spPr bwMode="auto">
            <a:xfrm>
              <a:off x="3698462" y="3051285"/>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3</a:t>
              </a:r>
            </a:p>
          </p:txBody>
        </p:sp>
        <p:grpSp>
          <p:nvGrpSpPr>
            <p:cNvPr id="178" name="Group 177"/>
            <p:cNvGrpSpPr/>
            <p:nvPr/>
          </p:nvGrpSpPr>
          <p:grpSpPr>
            <a:xfrm>
              <a:off x="4116765" y="3272729"/>
              <a:ext cx="2039112" cy="658368"/>
              <a:chOff x="1661366" y="3175259"/>
              <a:chExt cx="2039112" cy="658368"/>
            </a:xfrm>
          </p:grpSpPr>
          <p:sp>
            <p:nvSpPr>
              <p:cNvPr id="179" name="Rectangle 178"/>
              <p:cNvSpPr/>
              <p:nvPr/>
            </p:nvSpPr>
            <p:spPr bwMode="auto">
              <a:xfrm>
                <a:off x="1661366" y="3175259"/>
                <a:ext cx="2039112" cy="658368"/>
              </a:xfrm>
              <a:prstGeom prst="rect">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80" name="Group 179"/>
              <p:cNvGrpSpPr/>
              <p:nvPr/>
            </p:nvGrpSpPr>
            <p:grpSpPr>
              <a:xfrm>
                <a:off x="1812547" y="3335078"/>
                <a:ext cx="1736750" cy="338731"/>
                <a:chOff x="1747842" y="3357736"/>
                <a:chExt cx="1736750" cy="338731"/>
              </a:xfrm>
            </p:grpSpPr>
            <p:grpSp>
              <p:nvGrpSpPr>
                <p:cNvPr id="181" name="Group 180"/>
                <p:cNvGrpSpPr/>
                <p:nvPr/>
              </p:nvGrpSpPr>
              <p:grpSpPr>
                <a:xfrm>
                  <a:off x="1747842" y="3357736"/>
                  <a:ext cx="520023" cy="338731"/>
                  <a:chOff x="2291430" y="2753081"/>
                  <a:chExt cx="520023" cy="338731"/>
                </a:xfrm>
                <a:solidFill>
                  <a:schemeClr val="accent2"/>
                </a:solidFill>
              </p:grpSpPr>
              <p:sp>
                <p:nvSpPr>
                  <p:cNvPr id="188" name="Freeform 187"/>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2" name="Group 181"/>
                <p:cNvGrpSpPr/>
                <p:nvPr/>
              </p:nvGrpSpPr>
              <p:grpSpPr>
                <a:xfrm>
                  <a:off x="2356206" y="3357736"/>
                  <a:ext cx="520023" cy="338731"/>
                  <a:chOff x="2291430" y="2753081"/>
                  <a:chExt cx="520023" cy="338731"/>
                </a:xfrm>
                <a:solidFill>
                  <a:schemeClr val="accent2"/>
                </a:solidFill>
              </p:grpSpPr>
              <p:sp>
                <p:nvSpPr>
                  <p:cNvPr id="186" name="Freeform 185"/>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3" name="Group 182"/>
                <p:cNvGrpSpPr/>
                <p:nvPr/>
              </p:nvGrpSpPr>
              <p:grpSpPr>
                <a:xfrm>
                  <a:off x="2964569" y="3357736"/>
                  <a:ext cx="520023" cy="338731"/>
                  <a:chOff x="2291430" y="2753081"/>
                  <a:chExt cx="520023" cy="338731"/>
                </a:xfrm>
                <a:solidFill>
                  <a:schemeClr val="accent2"/>
                </a:solidFill>
              </p:grpSpPr>
              <p:sp>
                <p:nvSpPr>
                  <p:cNvPr id="184" name="Freeform 183"/>
                  <p:cNvSpPr>
                    <a:spLocks noChangeAspect="1" noEditPoints="1"/>
                  </p:cNvSpPr>
                  <p:nvPr/>
                </p:nvSpPr>
                <p:spPr bwMode="auto">
                  <a:xfrm>
                    <a:off x="2291430" y="2753081"/>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1"/>
                  <p:cNvSpPr>
                    <a:spLocks noChangeAspect="1" noEditPoints="1"/>
                  </p:cNvSpPr>
                  <p:nvPr/>
                </p:nvSpPr>
                <p:spPr bwMode="auto">
                  <a:xfrm>
                    <a:off x="2482210" y="2840212"/>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sp>
        <p:nvSpPr>
          <p:cNvPr id="89" name="Rectangle 88"/>
          <p:cNvSpPr/>
          <p:nvPr/>
        </p:nvSpPr>
        <p:spPr bwMode="auto">
          <a:xfrm>
            <a:off x="251308" y="2999948"/>
            <a:ext cx="5971676" cy="3511130"/>
          </a:xfrm>
          <a:prstGeom prst="rect">
            <a:avLst/>
          </a:prstGeom>
          <a:solidFill>
            <a:srgbClr val="FFFFFF">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191" name="Straight Connector 262"/>
          <p:cNvCxnSpPr>
            <a:stCxn id="179" idx="0"/>
          </p:cNvCxnSpPr>
          <p:nvPr/>
        </p:nvCxnSpPr>
        <p:spPr>
          <a:xfrm rot="16200000" flipV="1">
            <a:off x="3308821" y="1445229"/>
            <a:ext cx="777239" cy="2877762"/>
          </a:xfrm>
          <a:prstGeom prst="bentConnector2">
            <a:avLst/>
          </a:prstGeom>
          <a:noFill/>
          <a:ln w="19050" cap="sq">
            <a:solidFill>
              <a:schemeClr val="accent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69" name="Straight Connector 268"/>
          <p:cNvCxnSpPr/>
          <p:nvPr/>
        </p:nvCxnSpPr>
        <p:spPr>
          <a:xfrm flipH="1">
            <a:off x="2291140" y="2317434"/>
            <a:ext cx="1508760" cy="0"/>
          </a:xfrm>
          <a:prstGeom prst="line">
            <a:avLst/>
          </a:prstGeom>
          <a:noFill/>
          <a:ln w="19050" cap="sq">
            <a:solidFill>
              <a:schemeClr val="accent4"/>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63" name="Straight Connector 262"/>
          <p:cNvCxnSpPr/>
          <p:nvPr/>
        </p:nvCxnSpPr>
        <p:spPr>
          <a:xfrm rot="16200000" flipV="1">
            <a:off x="2192290" y="2755931"/>
            <a:ext cx="594360" cy="410946"/>
          </a:xfrm>
          <a:prstGeom prst="bentConnector2">
            <a:avLst/>
          </a:prstGeom>
          <a:noFill/>
          <a:ln w="19050" cap="sq">
            <a:solidFill>
              <a:schemeClr val="accent1"/>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68" name="Freeform 539"/>
          <p:cNvSpPr>
            <a:spLocks noChangeAspect="1"/>
          </p:cNvSpPr>
          <p:nvPr/>
        </p:nvSpPr>
        <p:spPr bwMode="auto">
          <a:xfrm>
            <a:off x="3781606" y="1657645"/>
            <a:ext cx="1354715" cy="74480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2"/>
          </a:solidFill>
          <a:ln w="57150">
            <a:noFill/>
          </a:ln>
          <a:extLst/>
        </p:spPr>
        <p:txBody>
          <a:bodyPr vert="horz" wrap="square" lIns="89617" tIns="44808" rIns="89617" bIns="44808" numCol="1" anchor="t" anchorCtr="0" compatLnSpc="1">
            <a:prstTxWarp prst="textNoShape">
              <a:avLst/>
            </a:prstTxWarp>
          </a:bodyPr>
          <a:lstStyle/>
          <a:p>
            <a:pPr marL="0" marR="0" lvl="0" indent="0" defTabSz="913804" eaLnBrk="1" fontAlgn="auto" latinLnBrk="0" hangingPunct="1">
              <a:lnSpc>
                <a:spcPct val="90000"/>
              </a:lnSpc>
              <a:spcBef>
                <a:spcPts val="0"/>
              </a:spcBef>
              <a:spcAft>
                <a:spcPts val="0"/>
              </a:spcAft>
              <a:buClrTx/>
              <a:buSzTx/>
              <a:buFontTx/>
              <a:buNone/>
              <a:tabLst/>
              <a:defRPr/>
            </a:pPr>
            <a:endParaRPr kumimoji="0" lang="en-US" sz="1766" b="0" i="0" u="none" strike="noStrike" kern="0" cap="none" spc="0" normalizeH="0" baseline="0" noProof="0">
              <a:ln>
                <a:noFill/>
              </a:ln>
              <a:solidFill>
                <a:srgbClr val="505050"/>
              </a:solidFill>
              <a:effectLst/>
              <a:uLnTx/>
              <a:uFillTx/>
            </a:endParaRPr>
          </a:p>
        </p:txBody>
      </p:sp>
      <p:grpSp>
        <p:nvGrpSpPr>
          <p:cNvPr id="287" name="Group 286"/>
          <p:cNvGrpSpPr/>
          <p:nvPr/>
        </p:nvGrpSpPr>
        <p:grpSpPr>
          <a:xfrm>
            <a:off x="251308" y="1812907"/>
            <a:ext cx="2068594" cy="1008986"/>
            <a:chOff x="251308" y="1812907"/>
            <a:chExt cx="2068594" cy="1008986"/>
          </a:xfrm>
        </p:grpSpPr>
        <p:sp>
          <p:nvSpPr>
            <p:cNvPr id="262" name="TextBox 261"/>
            <p:cNvSpPr txBox="1"/>
            <p:nvPr/>
          </p:nvSpPr>
          <p:spPr>
            <a:xfrm>
              <a:off x="251308" y="1861630"/>
              <a:ext cx="1218304" cy="960263"/>
            </a:xfrm>
            <a:prstGeom prst="rect">
              <a:avLst/>
            </a:prstGeom>
            <a:noFill/>
          </p:spPr>
          <p:txBody>
            <a:bodyPr wrap="square" lIns="182880" tIns="146304" rIns="182880" bIns="146304" rtlCol="0">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Windows</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Server</a:t>
              </a:r>
              <a:b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40594">
                        <a:schemeClr val="tx1"/>
                      </a:gs>
                      <a:gs pos="71000">
                        <a:schemeClr val="tx1"/>
                      </a:gs>
                    </a:gsLst>
                    <a:lin ang="5400000" scaled="0"/>
                  </a:gradFill>
                  <a:effectLst/>
                  <a:uLnTx/>
                  <a:uFillTx/>
                  <a:latin typeface="+mj-lt"/>
                  <a:ea typeface="Segoe UI" pitchFamily="34" charset="0"/>
                  <a:cs typeface="Segoe UI" pitchFamily="34" charset="0"/>
                </a:rPr>
                <a:t>Gateway</a:t>
              </a:r>
            </a:p>
          </p:txBody>
        </p:sp>
        <p:sp>
          <p:nvSpPr>
            <p:cNvPr id="190" name="Freeform 17"/>
            <p:cNvSpPr>
              <a:spLocks noChangeAspect="1" noEditPoints="1"/>
            </p:cNvSpPr>
            <p:nvPr/>
          </p:nvSpPr>
          <p:spPr bwMode="auto">
            <a:xfrm>
              <a:off x="1849294" y="1812907"/>
              <a:ext cx="470608" cy="97301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2" name="Oval 191"/>
          <p:cNvSpPr/>
          <p:nvPr/>
        </p:nvSpPr>
        <p:spPr bwMode="auto">
          <a:xfrm>
            <a:off x="2434932" y="1812907"/>
            <a:ext cx="434340" cy="43434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4</a:t>
            </a:r>
          </a:p>
        </p:txBody>
      </p:sp>
      <p:sp>
        <p:nvSpPr>
          <p:cNvPr id="80" name="TextBox 79"/>
          <p:cNvSpPr txBox="1"/>
          <p:nvPr/>
        </p:nvSpPr>
        <p:spPr>
          <a:xfrm>
            <a:off x="6675438" y="1550980"/>
            <a:ext cx="4572000" cy="3681008"/>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Gateways</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Bridge network-virtualized and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non-network-virtualized environments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Come in many forms – switches, dedicated appliances or built into Windows Server</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System Center</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Windows Server gateway can be deployed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and configured through SCVMM</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Service Template available on TechNet for streamlined deployment</a:t>
            </a:r>
          </a:p>
          <a:p>
            <a:pPr marL="0" marR="0" lvl="0" indent="0" defTabSz="914400" eaLnBrk="1" fontAlgn="auto" latinLnBrk="0" hangingPunct="1">
              <a:lnSpc>
                <a:spcPct val="90000"/>
              </a:lnSpc>
              <a:spcBef>
                <a:spcPts val="1500"/>
              </a:spcBef>
              <a:spcAft>
                <a:spcPts val="0"/>
              </a:spcAft>
              <a:buClrTx/>
              <a:buSzTx/>
              <a:buFontTx/>
              <a:buNone/>
              <a:tabLst/>
              <a:defRPr/>
            </a:pPr>
            <a:r>
              <a:rPr kumimoji="0" lang="en-US" sz="20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rPr>
              <a:t>Deployment options</a:t>
            </a:r>
          </a:p>
          <a:p>
            <a:pPr marL="0" marR="0" lvl="0" indent="0" defTabSz="914400" eaLnBrk="1" fontAlgn="auto" latinLnBrk="0" hangingPunct="1">
              <a:lnSpc>
                <a:spcPct val="90000"/>
              </a:lnSpc>
              <a:spcBef>
                <a:spcPts val="200"/>
              </a:spcBef>
              <a:spcAft>
                <a:spcPts val="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Supports forwarding for private clouds, NAT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for VM internet access and S2S VPN for hybrid</a:t>
            </a:r>
          </a:p>
        </p:txBody>
      </p:sp>
    </p:spTree>
    <p:extLst>
      <p:ext uri="{BB962C8B-B14F-4D97-AF65-F5344CB8AC3E}">
        <p14:creationId xmlns:p14="http://schemas.microsoft.com/office/powerpoint/2010/main" val="3599005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anim calcmode="lin" valueType="num">
                                      <p:cBhvr additive="base">
                                        <p:cTn id="11"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anim calcmode="lin" valueType="num">
                                      <p:cBhvr additive="base">
                                        <p:cTn id="15"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80">
                                            <p:txEl>
                                              <p:pRg st="3" end="3"/>
                                            </p:txEl>
                                          </p:spTgt>
                                        </p:tgtEl>
                                        <p:attrNameLst>
                                          <p:attrName>style.visibility</p:attrName>
                                        </p:attrNameLst>
                                      </p:cBhvr>
                                      <p:to>
                                        <p:strVal val="visible"/>
                                      </p:to>
                                    </p:set>
                                    <p:anim calcmode="lin" valueType="num">
                                      <p:cBhvr additive="base">
                                        <p:cTn id="21"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80">
                                            <p:txEl>
                                              <p:pRg st="4" end="4"/>
                                            </p:txEl>
                                          </p:spTgt>
                                        </p:tgtEl>
                                        <p:attrNameLst>
                                          <p:attrName>style.visibility</p:attrName>
                                        </p:attrNameLst>
                                      </p:cBhvr>
                                      <p:to>
                                        <p:strVal val="visible"/>
                                      </p:to>
                                    </p:set>
                                    <p:anim calcmode="lin" valueType="num">
                                      <p:cBhvr additive="base">
                                        <p:cTn id="25"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80">
                                            <p:txEl>
                                              <p:pRg st="5" end="5"/>
                                            </p:txEl>
                                          </p:spTgt>
                                        </p:tgtEl>
                                        <p:attrNameLst>
                                          <p:attrName>style.visibility</p:attrName>
                                        </p:attrNameLst>
                                      </p:cBhvr>
                                      <p:to>
                                        <p:strVal val="visible"/>
                                      </p:to>
                                    </p:set>
                                    <p:anim calcmode="lin" valueType="num">
                                      <p:cBhvr additive="base">
                                        <p:cTn id="29"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80">
                                            <p:txEl>
                                              <p:pRg st="6" end="6"/>
                                            </p:txEl>
                                          </p:spTgt>
                                        </p:tgtEl>
                                        <p:attrNameLst>
                                          <p:attrName>style.visibility</p:attrName>
                                        </p:attrNameLst>
                                      </p:cBhvr>
                                      <p:to>
                                        <p:strVal val="visible"/>
                                      </p:to>
                                    </p:set>
                                    <p:anim calcmode="lin" valueType="num">
                                      <p:cBhvr additive="base">
                                        <p:cTn id="35" dur="500" fill="hold"/>
                                        <p:tgtEl>
                                          <p:spTgt spid="8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80">
                                            <p:txEl>
                                              <p:pRg st="7" end="7"/>
                                            </p:txEl>
                                          </p:spTgt>
                                        </p:tgtEl>
                                        <p:attrNameLst>
                                          <p:attrName>style.visibility</p:attrName>
                                        </p:attrNameLst>
                                      </p:cBhvr>
                                      <p:to>
                                        <p:strVal val="visible"/>
                                      </p:to>
                                    </p:set>
                                    <p:anim calcmode="lin" valueType="num">
                                      <p:cBhvr additive="base">
                                        <p:cTn id="39" dur="500" fill="hold"/>
                                        <p:tgtEl>
                                          <p:spTgt spid="8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a:xfrm>
            <a:off x="350837" y="3878262"/>
            <a:ext cx="10058401" cy="794064"/>
          </a:xfrm>
        </p:spPr>
        <p:txBody>
          <a:bodyPr/>
          <a:lstStyle/>
          <a:p>
            <a:r>
              <a:rPr lang="en-US" dirty="0"/>
              <a:t>Understanding Network Virtualization</a:t>
            </a:r>
          </a:p>
        </p:txBody>
      </p:sp>
    </p:spTree>
    <p:extLst>
      <p:ext uri="{BB962C8B-B14F-4D97-AF65-F5344CB8AC3E}">
        <p14:creationId xmlns:p14="http://schemas.microsoft.com/office/powerpoint/2010/main" val="3132669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Switch-Embedded Teaming (SET)</a:t>
            </a:r>
          </a:p>
        </p:txBody>
      </p:sp>
      <p:sp>
        <p:nvSpPr>
          <p:cNvPr id="4" name="Text Placeholder 3"/>
          <p:cNvSpPr>
            <a:spLocks noGrp="1"/>
          </p:cNvSpPr>
          <p:nvPr>
            <p:ph type="body" sz="quarter" idx="10"/>
          </p:nvPr>
        </p:nvSpPr>
        <p:spPr>
          <a:xfrm>
            <a:off x="274638" y="1212850"/>
            <a:ext cx="11887200" cy="683264"/>
          </a:xfrm>
        </p:spPr>
        <p:txBody>
          <a:bodyPr/>
          <a:lstStyle/>
          <a:p>
            <a:r>
              <a:rPr lang="en-US" sz="3600" dirty="0">
                <a:gradFill>
                  <a:gsLst>
                    <a:gs pos="64356">
                      <a:schemeClr val="tx1"/>
                    </a:gs>
                    <a:gs pos="100000">
                      <a:schemeClr val="tx1"/>
                    </a:gs>
                  </a:gsLst>
                  <a:lin ang="5400000" scaled="0"/>
                </a:gradFill>
              </a:rPr>
              <a:t>New way of deploying converged networking</a:t>
            </a:r>
          </a:p>
        </p:txBody>
      </p:sp>
      <p:sp>
        <p:nvSpPr>
          <p:cNvPr id="5" name="Text Placeholder 3"/>
          <p:cNvSpPr txBox="1">
            <a:spLocks/>
          </p:cNvSpPr>
          <p:nvPr/>
        </p:nvSpPr>
        <p:spPr>
          <a:xfrm>
            <a:off x="6675438" y="2033603"/>
            <a:ext cx="5487986" cy="2813078"/>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1863" rtl="0" eaLnBrk="1" fontAlgn="base" latinLnBrk="0" hangingPunct="1">
              <a:lnSpc>
                <a:spcPct val="90000"/>
              </a:lnSpc>
              <a:spcBef>
                <a:spcPts val="1500"/>
              </a:spcBef>
              <a:spcAft>
                <a:spcPct val="0"/>
              </a:spcAft>
              <a:buClrTx/>
              <a:buSzPct val="90000"/>
              <a:buFont typeface="Arial" pitchFamily="34" charset="0"/>
              <a:buNone/>
              <a:tabLst/>
              <a:defRPr/>
            </a:pPr>
            <a:r>
              <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No longer required </a:t>
            </a:r>
            <a:br>
              <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br>
            <a:r>
              <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to create a NIC Team</a:t>
            </a:r>
          </a:p>
          <a:p>
            <a:pPr marL="0" marR="0" lvl="1" indent="0" algn="l" defTabSz="931863" rtl="0" eaLnBrk="1" fontAlgn="base" latinLnBrk="0" hangingPunct="1">
              <a:lnSpc>
                <a:spcPct val="90000"/>
              </a:lnSpc>
              <a:spcBef>
                <a:spcPts val="1500"/>
              </a:spcBef>
              <a:spcAft>
                <a:spcPct val="0"/>
              </a:spcAft>
              <a:buClrTx/>
              <a:buSzPct val="90000"/>
              <a:buFontTx/>
              <a:buNone/>
              <a:tabLst/>
              <a:defRPr/>
            </a:pP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Switch must be created in SET-mode </a:t>
            </a:r>
            <a:b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b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(SET can’t be added to existing switch)</a:t>
            </a:r>
          </a:p>
          <a:p>
            <a:pPr marL="0" marR="0" lvl="1" indent="0" algn="l" defTabSz="931863" rtl="0" eaLnBrk="1" fontAlgn="base" latinLnBrk="0" hangingPunct="1">
              <a:lnSpc>
                <a:spcPct val="90000"/>
              </a:lnSpc>
              <a:spcBef>
                <a:spcPts val="1500"/>
              </a:spcBef>
              <a:spcAft>
                <a:spcPct val="0"/>
              </a:spcAft>
              <a:buClrTx/>
              <a:buSzPct val="90000"/>
              <a:buFontTx/>
              <a:buNone/>
              <a:tabLst/>
              <a:defRPr/>
            </a:pPr>
            <a:r>
              <a:rPr kumimoji="0" lang="en-US" sz="1800" b="0" i="0" u="none" strike="noStrike" kern="1200" cap="none" spc="0" normalizeH="0" baseline="0" noProof="0" dirty="0">
                <a:ln>
                  <a:noFill/>
                </a:ln>
                <a:gradFill>
                  <a:gsLst>
                    <a:gs pos="52475">
                      <a:schemeClr val="accent1"/>
                    </a:gs>
                    <a:gs pos="64356">
                      <a:schemeClr val="accent1"/>
                    </a:gs>
                  </a:gsLst>
                  <a:lin ang="5400000" scaled="0"/>
                </a:gradFill>
                <a:effectLst/>
                <a:uLnTx/>
                <a:uFillTx/>
                <a:latin typeface="Lucida Console" panose="020B0609040504020204" pitchFamily="49" charset="0"/>
                <a:ea typeface="MS PGothic" pitchFamily="34" charset="-128"/>
                <a:cs typeface="+mn-cs"/>
              </a:rPr>
              <a:t>New-</a:t>
            </a:r>
            <a:r>
              <a:rPr kumimoji="0" lang="en-US" sz="1800" b="0" i="0" u="none" strike="noStrike" kern="1200" cap="none" spc="0" normalizeH="0" baseline="0" noProof="0" dirty="0" err="1">
                <a:ln>
                  <a:noFill/>
                </a:ln>
                <a:gradFill>
                  <a:gsLst>
                    <a:gs pos="52475">
                      <a:schemeClr val="accent1"/>
                    </a:gs>
                    <a:gs pos="64356">
                      <a:schemeClr val="accent1"/>
                    </a:gs>
                  </a:gsLst>
                  <a:lin ang="5400000" scaled="0"/>
                </a:gradFill>
                <a:effectLst/>
                <a:uLnTx/>
                <a:uFillTx/>
                <a:latin typeface="Lucida Console" panose="020B0609040504020204" pitchFamily="49" charset="0"/>
                <a:ea typeface="MS PGothic" pitchFamily="34" charset="-128"/>
                <a:cs typeface="+mn-cs"/>
              </a:rPr>
              <a:t>VMSwitch</a:t>
            </a:r>
            <a:r>
              <a:rPr kumimoji="0" lang="en-US" sz="1800" b="0" i="0" u="none" strike="noStrike" kern="1200" cap="none" spc="0" normalizeH="0" baseline="0" noProof="0" dirty="0">
                <a:ln>
                  <a:noFill/>
                </a:ln>
                <a:solidFill>
                  <a:prstClr val="black"/>
                </a:solidFill>
                <a:effectLst/>
                <a:uLnTx/>
                <a:uFillTx/>
                <a:latin typeface="Lucida Console" panose="020B0609040504020204" pitchFamily="49" charset="0"/>
                <a:ea typeface="MS PGothic" pitchFamily="34" charset="-128"/>
                <a:cs typeface="+mn-cs"/>
              </a:rPr>
              <a:t> </a:t>
            </a:r>
            <a:r>
              <a:rPr kumimoji="0" lang="en-US" sz="1800" b="0" i="0" u="none" strike="noStrike" kern="1200" cap="none" spc="0" normalizeH="0" baseline="0" noProof="0" dirty="0">
                <a:ln>
                  <a:noFill/>
                </a:ln>
                <a:gradFill>
                  <a:gsLst>
                    <a:gs pos="20792">
                      <a:schemeClr val="accent5"/>
                    </a:gs>
                    <a:gs pos="52475">
                      <a:schemeClr val="accent5"/>
                    </a:gs>
                  </a:gsLst>
                  <a:lin ang="5400000" scaled="0"/>
                </a:gradFill>
                <a:effectLst/>
                <a:uLnTx/>
                <a:uFillTx/>
                <a:latin typeface="Lucida Console" panose="020B0609040504020204" pitchFamily="49" charset="0"/>
                <a:ea typeface="MS PGothic" pitchFamily="34" charset="-128"/>
                <a:cs typeface="+mn-cs"/>
              </a:rPr>
              <a:t>-name</a:t>
            </a:r>
            <a:r>
              <a:rPr kumimoji="0" lang="en-US" sz="1800" b="0" i="0" u="none" strike="noStrike" kern="1200" cap="none" spc="0" normalizeH="0" baseline="0" noProof="0" dirty="0">
                <a:ln>
                  <a:noFill/>
                </a:ln>
                <a:gradFill>
                  <a:gsLst>
                    <a:gs pos="2970">
                      <a:schemeClr val="accent4"/>
                    </a:gs>
                    <a:gs pos="20792">
                      <a:schemeClr val="accent4"/>
                    </a:gs>
                  </a:gsLst>
                  <a:lin ang="0" scaled="0"/>
                </a:gradFill>
                <a:effectLst/>
                <a:uLnTx/>
                <a:uFillTx/>
                <a:latin typeface="Lucida Console" panose="020B0609040504020204" pitchFamily="49" charset="0"/>
                <a:ea typeface="MS PGothic" pitchFamily="34" charset="-128"/>
                <a:cs typeface="+mn-cs"/>
              </a:rPr>
              <a:t> </a:t>
            </a:r>
            <a:r>
              <a:rPr kumimoji="0" lang="en-US" sz="1800" b="0" i="0" u="none" strike="noStrike" kern="1200" cap="none" spc="0" normalizeH="0" baseline="0" noProof="0" dirty="0" err="1">
                <a:ln>
                  <a:noFill/>
                </a:ln>
                <a:gradFill>
                  <a:gsLst>
                    <a:gs pos="2970">
                      <a:schemeClr val="accent4"/>
                    </a:gs>
                    <a:gs pos="20792">
                      <a:schemeClr val="accent4"/>
                    </a:gs>
                  </a:gsLst>
                  <a:lin ang="0" scaled="0"/>
                </a:gradFill>
                <a:effectLst/>
                <a:uLnTx/>
                <a:uFillTx/>
                <a:latin typeface="Lucida Console" panose="020B0609040504020204" pitchFamily="49" charset="0"/>
                <a:ea typeface="MS PGothic" pitchFamily="34" charset="-128"/>
                <a:cs typeface="+mn-cs"/>
              </a:rPr>
              <a:t>SETswitch</a:t>
            </a:r>
            <a:br>
              <a:rPr kumimoji="0" lang="en-US" sz="1800" b="0" i="0" u="none" strike="noStrike" kern="1200" cap="none" spc="0" normalizeH="0" baseline="0" noProof="0" dirty="0">
                <a:ln>
                  <a:noFill/>
                </a:ln>
                <a:gradFill>
                  <a:gsLst>
                    <a:gs pos="2970">
                      <a:schemeClr val="accent4"/>
                    </a:gs>
                    <a:gs pos="20792">
                      <a:schemeClr val="accent4"/>
                    </a:gs>
                  </a:gsLst>
                  <a:lin ang="0" scaled="0"/>
                </a:gradFill>
                <a:effectLst/>
                <a:uLnTx/>
                <a:uFillTx/>
                <a:latin typeface="Lucida Console" panose="020B0609040504020204" pitchFamily="49" charset="0"/>
                <a:ea typeface="MS PGothic" pitchFamily="34" charset="-128"/>
                <a:cs typeface="+mn-cs"/>
              </a:rPr>
            </a:br>
            <a:r>
              <a:rPr kumimoji="0" lang="en-US" sz="1800" b="0" i="0" u="none" strike="noStrike" kern="1200" cap="none" spc="0" normalizeH="0" baseline="0" noProof="0" dirty="0">
                <a:ln>
                  <a:noFill/>
                </a:ln>
                <a:gradFill>
                  <a:gsLst>
                    <a:gs pos="20792">
                      <a:schemeClr val="accent5"/>
                    </a:gs>
                    <a:gs pos="52475">
                      <a:schemeClr val="accent5"/>
                    </a:gs>
                  </a:gsLst>
                </a:gradFill>
                <a:effectLst/>
                <a:uLnTx/>
                <a:uFillTx/>
                <a:latin typeface="Lucida Console" panose="020B0609040504020204" pitchFamily="49" charset="0"/>
                <a:ea typeface="MS PGothic" pitchFamily="34" charset="-128"/>
                <a:cs typeface="+mn-cs"/>
              </a:rPr>
              <a:t>–</a:t>
            </a:r>
            <a:r>
              <a:rPr kumimoji="0" lang="en-US" sz="1800" b="0" i="0" u="none" strike="noStrike" kern="1200" cap="none" spc="0" normalizeH="0" baseline="0" noProof="0" dirty="0" err="1">
                <a:ln>
                  <a:noFill/>
                </a:ln>
                <a:gradFill>
                  <a:gsLst>
                    <a:gs pos="20792">
                      <a:schemeClr val="accent5"/>
                    </a:gs>
                    <a:gs pos="52475">
                      <a:schemeClr val="accent5"/>
                    </a:gs>
                  </a:gsLst>
                </a:gradFill>
                <a:effectLst/>
                <a:uLnTx/>
                <a:uFillTx/>
                <a:latin typeface="Lucida Console" panose="020B0609040504020204" pitchFamily="49" charset="0"/>
                <a:ea typeface="MS PGothic" pitchFamily="34" charset="-128"/>
                <a:cs typeface="+mn-cs"/>
              </a:rPr>
              <a:t>NetAdapterName</a:t>
            </a:r>
            <a:r>
              <a:rPr kumimoji="0" lang="en-US" sz="1800" b="0" i="0" u="none" strike="noStrike" kern="1200" cap="none" spc="0" normalizeH="0" baseline="0" noProof="0" dirty="0">
                <a:ln>
                  <a:noFill/>
                </a:ln>
                <a:gradFill>
                  <a:gsLst>
                    <a:gs pos="20792">
                      <a:schemeClr val="accent5"/>
                    </a:gs>
                    <a:gs pos="52475">
                      <a:schemeClr val="accent5"/>
                    </a:gs>
                  </a:gsLst>
                </a:gradFill>
                <a:effectLst/>
                <a:uLnTx/>
                <a:uFillTx/>
                <a:latin typeface="Lucida Console" panose="020B0609040504020204" pitchFamily="49" charset="0"/>
                <a:ea typeface="MS PGothic" pitchFamily="34" charset="-128"/>
                <a:cs typeface="+mn-cs"/>
              </a:rPr>
              <a:t> </a:t>
            </a:r>
            <a:r>
              <a:rPr kumimoji="0" lang="en-US" sz="1800" b="0" i="0" u="none" strike="noStrike" kern="1200" cap="none" spc="0" normalizeH="0" baseline="0" noProof="0" dirty="0">
                <a:ln>
                  <a:noFill/>
                </a:ln>
                <a:gradFill>
                  <a:gsLst>
                    <a:gs pos="87129">
                      <a:schemeClr val="accent2"/>
                    </a:gs>
                    <a:gs pos="60000">
                      <a:schemeClr val="accent2"/>
                    </a:gs>
                  </a:gsLst>
                </a:gradFill>
                <a:effectLst/>
                <a:uLnTx/>
                <a:uFillTx/>
                <a:latin typeface="Lucida Console" panose="020B0609040504020204" pitchFamily="49" charset="0"/>
                <a:ea typeface="MS PGothic" pitchFamily="34" charset="-128"/>
                <a:cs typeface="+mn-cs"/>
              </a:rPr>
              <a:t>“NIC1”</a:t>
            </a:r>
            <a:r>
              <a:rPr kumimoji="0" lang="en-US" sz="1800" b="0" i="0" u="none" strike="noStrike" kern="1200" cap="none" spc="0" normalizeH="0" baseline="0" noProof="0" dirty="0">
                <a:ln>
                  <a:noFill/>
                </a:ln>
                <a:gradFill>
                  <a:gsLst>
                    <a:gs pos="97030">
                      <a:schemeClr val="bg2"/>
                    </a:gs>
                    <a:gs pos="87129">
                      <a:schemeClr val="bg2"/>
                    </a:gs>
                  </a:gsLst>
                  <a:lin ang="0" scaled="0"/>
                </a:gradFill>
                <a:effectLst/>
                <a:uLnTx/>
                <a:uFillTx/>
                <a:latin typeface="Lucida Console" panose="020B0609040504020204" pitchFamily="49" charset="0"/>
                <a:ea typeface="MS PGothic" pitchFamily="34" charset="-128"/>
                <a:cs typeface="+mn-cs"/>
              </a:rPr>
              <a:t>,</a:t>
            </a:r>
            <a:r>
              <a:rPr kumimoji="0" lang="en-US" sz="1800" b="0" i="0" u="none" strike="noStrike" kern="1200" cap="none" spc="0" normalizeH="0" baseline="0" noProof="0" dirty="0">
                <a:ln>
                  <a:noFill/>
                </a:ln>
                <a:gradFill>
                  <a:gsLst>
                    <a:gs pos="87129">
                      <a:schemeClr val="accent2"/>
                    </a:gs>
                    <a:gs pos="60000">
                      <a:schemeClr val="accent2"/>
                    </a:gs>
                  </a:gsLst>
                  <a:lin ang="0" scaled="0"/>
                </a:gradFill>
                <a:effectLst/>
                <a:uLnTx/>
                <a:uFillTx/>
                <a:latin typeface="Lucida Console" panose="020B0609040504020204" pitchFamily="49" charset="0"/>
                <a:ea typeface="MS PGothic" pitchFamily="34" charset="-128"/>
                <a:cs typeface="+mn-cs"/>
              </a:rPr>
              <a:t>“NIC2”</a:t>
            </a:r>
            <a:br>
              <a:rPr kumimoji="0" lang="en-US" sz="1800" b="0" i="0" u="none" strike="noStrike" kern="1200" cap="none" spc="0" normalizeH="0" baseline="0" noProof="0" dirty="0">
                <a:ln>
                  <a:noFill/>
                </a:ln>
                <a:gradFill>
                  <a:gsLst>
                    <a:gs pos="87129">
                      <a:schemeClr val="accent2"/>
                    </a:gs>
                    <a:gs pos="60000">
                      <a:schemeClr val="accent2"/>
                    </a:gs>
                  </a:gsLst>
                  <a:lin ang="0" scaled="0"/>
                </a:gradFill>
                <a:effectLst/>
                <a:uLnTx/>
                <a:uFillTx/>
                <a:latin typeface="Lucida Console" panose="020B0609040504020204" pitchFamily="49" charset="0"/>
                <a:ea typeface="MS PGothic" pitchFamily="34" charset="-128"/>
                <a:cs typeface="+mn-cs"/>
              </a:rPr>
            </a:br>
            <a:r>
              <a:rPr kumimoji="0" lang="en-US" sz="1800" b="0" i="0" u="none" strike="noStrike" kern="1200" cap="none" spc="0" normalizeH="0" baseline="0" noProof="0" dirty="0">
                <a:ln>
                  <a:noFill/>
                </a:ln>
                <a:gradFill>
                  <a:gsLst>
                    <a:gs pos="2970">
                      <a:schemeClr val="accent4"/>
                    </a:gs>
                    <a:gs pos="20792">
                      <a:schemeClr val="accent4"/>
                    </a:gs>
                  </a:gsLst>
                </a:gradFill>
                <a:effectLst/>
                <a:uLnTx/>
                <a:uFillTx/>
                <a:latin typeface="Lucida Console" panose="020B0609040504020204" pitchFamily="49" charset="0"/>
                <a:ea typeface="MS PGothic" pitchFamily="34" charset="-128"/>
                <a:cs typeface="+mn-cs"/>
              </a:rPr>
              <a:t>‑</a:t>
            </a:r>
            <a:r>
              <a:rPr kumimoji="0" lang="en-US" sz="1800" b="0" i="0" u="none" strike="noStrike" kern="1200" cap="none" spc="0" normalizeH="0" baseline="0" noProof="0" dirty="0" err="1">
                <a:ln>
                  <a:noFill/>
                </a:ln>
                <a:gradFill>
                  <a:gsLst>
                    <a:gs pos="2970">
                      <a:schemeClr val="accent4"/>
                    </a:gs>
                    <a:gs pos="20792">
                      <a:schemeClr val="accent4"/>
                    </a:gs>
                  </a:gsLst>
                </a:gradFill>
                <a:effectLst/>
                <a:uLnTx/>
                <a:uFillTx/>
                <a:latin typeface="Lucida Console" panose="020B0609040504020204" pitchFamily="49" charset="0"/>
                <a:ea typeface="MS PGothic" pitchFamily="34" charset="-128"/>
                <a:cs typeface="+mn-cs"/>
              </a:rPr>
              <a:t>EnableEmbeddedTeaming</a:t>
            </a:r>
            <a:r>
              <a:rPr kumimoji="0" lang="en-US" sz="1800" b="0" i="0" u="none" strike="noStrike" kern="1200" cap="none" spc="0" normalizeH="0" baseline="0" noProof="0" dirty="0">
                <a:ln>
                  <a:noFill/>
                </a:ln>
                <a:gradFill>
                  <a:gsLst>
                    <a:gs pos="2970">
                      <a:schemeClr val="accent4"/>
                    </a:gs>
                    <a:gs pos="20792">
                      <a:schemeClr val="accent4"/>
                    </a:gs>
                  </a:gsLst>
                </a:gradFill>
                <a:effectLst/>
                <a:uLnTx/>
                <a:uFillTx/>
                <a:latin typeface="Lucida Console" panose="020B0609040504020204" pitchFamily="49" charset="0"/>
                <a:ea typeface="MS PGothic" pitchFamily="34" charset="-128"/>
                <a:cs typeface="+mn-cs"/>
              </a:rPr>
              <a:t> </a:t>
            </a:r>
            <a:r>
              <a:rPr kumimoji="0" lang="en-US" sz="1800" b="0" i="0" u="none" strike="noStrike" kern="1200" cap="none" spc="0" normalizeH="0" baseline="0" noProof="0" dirty="0">
                <a:ln>
                  <a:noFill/>
                </a:ln>
                <a:gradFill>
                  <a:gsLst>
                    <a:gs pos="87129">
                      <a:schemeClr val="accent2"/>
                    </a:gs>
                    <a:gs pos="60000">
                      <a:schemeClr val="accent2"/>
                    </a:gs>
                  </a:gsLst>
                </a:gradFill>
                <a:effectLst/>
                <a:uLnTx/>
                <a:uFillTx/>
                <a:latin typeface="Lucida Console" panose="020B0609040504020204" pitchFamily="49" charset="0"/>
                <a:ea typeface="MS PGothic" pitchFamily="34" charset="-128"/>
                <a:cs typeface="+mn-cs"/>
              </a:rPr>
              <a:t>$true</a:t>
            </a:r>
            <a:endParaRPr kumimoji="0" lang="en-US" sz="1800" b="0" i="0" u="none" strike="noStrike" kern="1200" cap="none" spc="0" normalizeH="0" baseline="0" noProof="0" dirty="0">
              <a:ln>
                <a:noFill/>
              </a:ln>
              <a:gradFill>
                <a:gsLst>
                  <a:gs pos="87129">
                    <a:schemeClr val="accent2"/>
                  </a:gs>
                  <a:gs pos="60000">
                    <a:schemeClr val="accent2"/>
                  </a:gs>
                </a:gsLst>
              </a:gradFill>
              <a:effectLst/>
              <a:uLnTx/>
              <a:uFillTx/>
              <a:latin typeface="+mn-lt"/>
              <a:ea typeface="MS PGothic" pitchFamily="34" charset="-128"/>
              <a:cs typeface="+mn-cs"/>
            </a:endParaRPr>
          </a:p>
        </p:txBody>
      </p:sp>
      <p:sp>
        <p:nvSpPr>
          <p:cNvPr id="6" name="Text Placeholder 3"/>
          <p:cNvSpPr txBox="1">
            <a:spLocks/>
          </p:cNvSpPr>
          <p:nvPr/>
        </p:nvSpPr>
        <p:spPr>
          <a:xfrm>
            <a:off x="274637" y="2033603"/>
            <a:ext cx="5846463" cy="3945696"/>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1863" rtl="0" eaLnBrk="1" fontAlgn="base" latinLnBrk="0" hangingPunct="1">
              <a:lnSpc>
                <a:spcPct val="90000"/>
              </a:lnSpc>
              <a:spcBef>
                <a:spcPts val="1500"/>
              </a:spcBef>
              <a:spcAft>
                <a:spcPct val="0"/>
              </a:spcAft>
              <a:buClrTx/>
              <a:buSzPct val="90000"/>
              <a:buFont typeface="Arial" pitchFamily="34" charset="0"/>
              <a:buNone/>
              <a:tabLst/>
              <a:defRPr/>
            </a:pPr>
            <a:r>
              <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Teaming integrated into </a:t>
            </a:r>
            <a:br>
              <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br>
            <a:r>
              <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the Hyper-V </a:t>
            </a:r>
            <a:r>
              <a:rPr kumimoji="0" lang="en-US" sz="3600" b="0" i="0" u="none" strike="noStrike" kern="1200" cap="none" spc="0" normalizeH="0" baseline="0" noProof="0" dirty="0" err="1">
                <a:ln>
                  <a:noFill/>
                </a:ln>
                <a:gradFill>
                  <a:gsLst>
                    <a:gs pos="64356">
                      <a:schemeClr val="tx1"/>
                    </a:gs>
                    <a:gs pos="100000">
                      <a:schemeClr val="tx1"/>
                    </a:gs>
                  </a:gsLst>
                  <a:lin ang="5400000" scaled="0"/>
                </a:gradFill>
                <a:effectLst/>
                <a:uLnTx/>
                <a:uFillTx/>
                <a:latin typeface="+mj-lt"/>
                <a:ea typeface="MS PGothic" pitchFamily="34" charset="-128"/>
                <a:cs typeface="+mn-cs"/>
              </a:rPr>
              <a:t>vSwitch</a:t>
            </a:r>
            <a:endParaRPr kumimoji="0" lang="en-US" sz="3600" b="0"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endParaRPr>
          </a:p>
          <a:p>
            <a:pPr marL="688975" marR="0" lvl="1" indent="0" algn="l" defTabSz="931863" rtl="0" eaLnBrk="1" fontAlgn="base" latinLnBrk="0" hangingPunct="1">
              <a:lnSpc>
                <a:spcPct val="90000"/>
              </a:lnSpc>
              <a:spcBef>
                <a:spcPts val="1500"/>
              </a:spcBef>
              <a:spcAft>
                <a:spcPct val="0"/>
              </a:spcAft>
              <a:buClrTx/>
              <a:buSzPct val="90000"/>
              <a:buFontTx/>
              <a:buNone/>
              <a:tabLst/>
              <a:defRPr/>
            </a:pPr>
            <a:r>
              <a:rPr kumimoji="0" lang="en-US" sz="1800" b="1" i="0" u="none" strike="noStrike" kern="1200" cap="none" spc="0" normalizeH="0" baseline="0" noProof="0" dirty="0">
                <a:ln>
                  <a:noFill/>
                </a:ln>
                <a:gradFill>
                  <a:gsLst>
                    <a:gs pos="22772">
                      <a:schemeClr val="accent2"/>
                    </a:gs>
                    <a:gs pos="64356">
                      <a:schemeClr val="accent2"/>
                    </a:gs>
                  </a:gsLst>
                  <a:lin ang="5400000" scaled="0"/>
                </a:gradFill>
                <a:effectLst/>
                <a:uLnTx/>
                <a:uFillTx/>
                <a:latin typeface="Segoe UI Semibold" panose="020B0702040204020203" pitchFamily="34" charset="0"/>
                <a:ea typeface="MS PGothic" pitchFamily="34" charset="-128"/>
                <a:cs typeface="Segoe UI Semibold" panose="020B0702040204020203" pitchFamily="34" charset="0"/>
              </a:rPr>
              <a:t>Teaming modes: </a:t>
            </a: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Switch independent </a:t>
            </a:r>
            <a:b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b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(no static or LACP in this release)</a:t>
            </a:r>
          </a:p>
          <a:p>
            <a:pPr marL="688975" marR="0" lvl="1" indent="0" algn="l" defTabSz="931863" rtl="0" eaLnBrk="1" fontAlgn="base" latinLnBrk="0" hangingPunct="1">
              <a:lnSpc>
                <a:spcPct val="90000"/>
              </a:lnSpc>
              <a:spcBef>
                <a:spcPts val="1500"/>
              </a:spcBef>
              <a:spcAft>
                <a:spcPct val="0"/>
              </a:spcAft>
              <a:buClrTx/>
              <a:buSzPct val="90000"/>
              <a:buFontTx/>
              <a:buNone/>
              <a:tabLst/>
              <a:defRPr/>
            </a:pPr>
            <a:r>
              <a:rPr kumimoji="0" lang="en-US" sz="1800" b="1" i="0" u="none" strike="noStrike" kern="1200" cap="none" spc="0" normalizeH="0" baseline="0" noProof="0" dirty="0">
                <a:ln>
                  <a:noFill/>
                </a:ln>
                <a:gradFill>
                  <a:gsLst>
                    <a:gs pos="22772">
                      <a:schemeClr val="accent2"/>
                    </a:gs>
                    <a:gs pos="64356">
                      <a:schemeClr val="accent2"/>
                    </a:gs>
                  </a:gsLst>
                  <a:lin ang="5400000" scaled="0"/>
                </a:gradFill>
                <a:effectLst/>
                <a:uLnTx/>
                <a:uFillTx/>
                <a:latin typeface="Segoe UI Semibold" panose="020B0702040204020203" pitchFamily="34" charset="0"/>
                <a:ea typeface="MS PGothic" pitchFamily="34" charset="-128"/>
                <a:cs typeface="Segoe UI Semibold" panose="020B0702040204020203" pitchFamily="34" charset="0"/>
              </a:rPr>
              <a:t>Load balancing: </a:t>
            </a: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Hyper-V port or </a:t>
            </a:r>
            <a:b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b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dynamic only in this release</a:t>
            </a:r>
          </a:p>
          <a:p>
            <a:pPr marL="688975" marR="0" lvl="1" indent="0" algn="l" defTabSz="931863" rtl="0" eaLnBrk="1" fontAlgn="base" latinLnBrk="0" hangingPunct="1">
              <a:lnSpc>
                <a:spcPct val="90000"/>
              </a:lnSpc>
              <a:spcBef>
                <a:spcPts val="1500"/>
              </a:spcBef>
              <a:spcAft>
                <a:spcPct val="0"/>
              </a:spcAft>
              <a:buClrTx/>
              <a:buSzPct val="90000"/>
              <a:buFontTx/>
              <a:buNone/>
              <a:tabLst/>
              <a:defRPr/>
            </a:pPr>
            <a:r>
              <a:rPr kumimoji="0" lang="en-US" sz="1800" b="1" i="0" u="none" strike="noStrike" kern="1200" cap="none" spc="0" normalizeH="0" baseline="0" noProof="0" dirty="0">
                <a:ln>
                  <a:noFill/>
                </a:ln>
                <a:gradFill>
                  <a:gsLst>
                    <a:gs pos="22772">
                      <a:schemeClr val="accent2"/>
                    </a:gs>
                    <a:gs pos="64356">
                      <a:schemeClr val="accent2"/>
                    </a:gs>
                  </a:gsLst>
                  <a:lin ang="5400000" scaled="0"/>
                </a:gradFill>
                <a:effectLst/>
                <a:uLnTx/>
                <a:uFillTx/>
                <a:latin typeface="Segoe UI Semibold" panose="020B0702040204020203" pitchFamily="34" charset="0"/>
                <a:ea typeface="MS PGothic" pitchFamily="34" charset="-128"/>
                <a:cs typeface="Segoe UI Semibold" panose="020B0702040204020203" pitchFamily="34" charset="0"/>
              </a:rPr>
              <a:t>Management: </a:t>
            </a: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SCVMM or PowerShell, </a:t>
            </a:r>
            <a:b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b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not NIC Teaming GUI in this release</a:t>
            </a:r>
          </a:p>
          <a:p>
            <a:pPr marL="688975" marR="0" lvl="1" indent="0" algn="l" defTabSz="931863" rtl="0" eaLnBrk="1" fontAlgn="base" latinLnBrk="0" hangingPunct="1">
              <a:lnSpc>
                <a:spcPct val="90000"/>
              </a:lnSpc>
              <a:spcBef>
                <a:spcPts val="1500"/>
              </a:spcBef>
              <a:spcAft>
                <a:spcPct val="0"/>
              </a:spcAft>
              <a:buClrTx/>
              <a:buSzPct val="90000"/>
              <a:buFontTx/>
              <a:buNone/>
              <a:tabLst/>
              <a:defRPr/>
            </a:pPr>
            <a:r>
              <a:rPr kumimoji="0" lang="en-US" sz="1800" b="1" i="0" u="none" strike="noStrike" kern="1200" cap="none" spc="0" normalizeH="0" baseline="0" noProof="0" dirty="0">
                <a:ln>
                  <a:noFill/>
                </a:ln>
                <a:gradFill>
                  <a:gsLst>
                    <a:gs pos="22772">
                      <a:schemeClr val="accent2"/>
                    </a:gs>
                    <a:gs pos="64356">
                      <a:schemeClr val="accent2"/>
                    </a:gs>
                  </a:gsLst>
                  <a:lin ang="5400000" scaled="0"/>
                </a:gradFill>
                <a:effectLst/>
                <a:uLnTx/>
                <a:uFillTx/>
                <a:latin typeface="Segoe UI Semibold" panose="020B0702040204020203" pitchFamily="34" charset="0"/>
                <a:ea typeface="MS PGothic" pitchFamily="34" charset="-128"/>
                <a:cs typeface="Segoe UI Semibold" panose="020B0702040204020203" pitchFamily="34" charset="0"/>
              </a:rPr>
              <a:t>Up to 8 uplinks per SET: </a:t>
            </a:r>
            <a:r>
              <a:rPr kumimoji="0" lang="en-US" sz="1800" b="1" i="0" u="none" strike="noStrike" kern="1200" cap="none" spc="0" normalizeH="0" baseline="0" noProof="0" dirty="0">
                <a:ln>
                  <a:noFill/>
                </a:ln>
                <a:gradFill>
                  <a:gsLst>
                    <a:gs pos="64356">
                      <a:schemeClr val="tx1"/>
                    </a:gs>
                    <a:gs pos="100000">
                      <a:schemeClr val="tx1"/>
                    </a:gs>
                  </a:gsLst>
                  <a:lin ang="5400000" scaled="0"/>
                </a:gradFill>
                <a:effectLst/>
                <a:uLnTx/>
                <a:uFillTx/>
                <a:latin typeface="+mj-lt"/>
                <a:ea typeface="MS PGothic" pitchFamily="34" charset="-128"/>
                <a:cs typeface="+mn-cs"/>
              </a:rPr>
              <a:t>Same manufacturer, same driver, same capabilities (e.g., dual port NIC)</a:t>
            </a:r>
          </a:p>
        </p:txBody>
      </p:sp>
      <p:sp>
        <p:nvSpPr>
          <p:cNvPr id="7" name="Freeform 16"/>
          <p:cNvSpPr>
            <a:spLocks noChangeAspect="1" noEditPoints="1"/>
          </p:cNvSpPr>
          <p:nvPr/>
        </p:nvSpPr>
        <p:spPr bwMode="auto">
          <a:xfrm>
            <a:off x="520452" y="3415630"/>
            <a:ext cx="369741" cy="233773"/>
          </a:xfrm>
          <a:custGeom>
            <a:avLst/>
            <a:gdLst>
              <a:gd name="T0" fmla="*/ 64 w 128"/>
              <a:gd name="T1" fmla="*/ 56 h 80"/>
              <a:gd name="T2" fmla="*/ 16 w 128"/>
              <a:gd name="T3" fmla="*/ 56 h 80"/>
              <a:gd name="T4" fmla="*/ 0 w 128"/>
              <a:gd name="T5" fmla="*/ 40 h 80"/>
              <a:gd name="T6" fmla="*/ 0 w 128"/>
              <a:gd name="T7" fmla="*/ 16 h 80"/>
              <a:gd name="T8" fmla="*/ 16 w 128"/>
              <a:gd name="T9" fmla="*/ 0 h 80"/>
              <a:gd name="T10" fmla="*/ 64 w 128"/>
              <a:gd name="T11" fmla="*/ 0 h 80"/>
              <a:gd name="T12" fmla="*/ 80 w 128"/>
              <a:gd name="T13" fmla="*/ 16 h 80"/>
              <a:gd name="T14" fmla="*/ 72 w 128"/>
              <a:gd name="T15" fmla="*/ 16 h 80"/>
              <a:gd name="T16" fmla="*/ 64 w 128"/>
              <a:gd name="T17" fmla="*/ 8 h 80"/>
              <a:gd name="T18" fmla="*/ 16 w 128"/>
              <a:gd name="T19" fmla="*/ 8 h 80"/>
              <a:gd name="T20" fmla="*/ 8 w 128"/>
              <a:gd name="T21" fmla="*/ 16 h 80"/>
              <a:gd name="T22" fmla="*/ 8 w 128"/>
              <a:gd name="T23" fmla="*/ 40 h 80"/>
              <a:gd name="T24" fmla="*/ 16 w 128"/>
              <a:gd name="T25" fmla="*/ 48 h 80"/>
              <a:gd name="T26" fmla="*/ 64 w 128"/>
              <a:gd name="T27" fmla="*/ 48 h 80"/>
              <a:gd name="T28" fmla="*/ 72 w 128"/>
              <a:gd name="T29" fmla="*/ 40 h 80"/>
              <a:gd name="T30" fmla="*/ 80 w 128"/>
              <a:gd name="T31" fmla="*/ 40 h 80"/>
              <a:gd name="T32" fmla="*/ 64 w 128"/>
              <a:gd name="T33" fmla="*/ 56 h 80"/>
              <a:gd name="T34" fmla="*/ 112 w 128"/>
              <a:gd name="T35" fmla="*/ 24 h 80"/>
              <a:gd name="T36" fmla="*/ 64 w 128"/>
              <a:gd name="T37" fmla="*/ 24 h 80"/>
              <a:gd name="T38" fmla="*/ 48 w 128"/>
              <a:gd name="T39" fmla="*/ 40 h 80"/>
              <a:gd name="T40" fmla="*/ 56 w 128"/>
              <a:gd name="T41" fmla="*/ 40 h 80"/>
              <a:gd name="T42" fmla="*/ 64 w 128"/>
              <a:gd name="T43" fmla="*/ 32 h 80"/>
              <a:gd name="T44" fmla="*/ 112 w 128"/>
              <a:gd name="T45" fmla="*/ 32 h 80"/>
              <a:gd name="T46" fmla="*/ 120 w 128"/>
              <a:gd name="T47" fmla="*/ 40 h 80"/>
              <a:gd name="T48" fmla="*/ 120 w 128"/>
              <a:gd name="T49" fmla="*/ 64 h 80"/>
              <a:gd name="T50" fmla="*/ 112 w 128"/>
              <a:gd name="T51" fmla="*/ 72 h 80"/>
              <a:gd name="T52" fmla="*/ 64 w 128"/>
              <a:gd name="T53" fmla="*/ 72 h 80"/>
              <a:gd name="T54" fmla="*/ 56 w 128"/>
              <a:gd name="T55" fmla="*/ 64 h 80"/>
              <a:gd name="T56" fmla="*/ 48 w 128"/>
              <a:gd name="T57" fmla="*/ 64 h 80"/>
              <a:gd name="T58" fmla="*/ 64 w 128"/>
              <a:gd name="T59" fmla="*/ 80 h 80"/>
              <a:gd name="T60" fmla="*/ 112 w 128"/>
              <a:gd name="T61" fmla="*/ 80 h 80"/>
              <a:gd name="T62" fmla="*/ 128 w 128"/>
              <a:gd name="T63" fmla="*/ 64 h 80"/>
              <a:gd name="T64" fmla="*/ 128 w 128"/>
              <a:gd name="T65" fmla="*/ 40 h 80"/>
              <a:gd name="T66" fmla="*/ 112 w 128"/>
              <a:gd name="T67"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80">
                <a:moveTo>
                  <a:pt x="64" y="56"/>
                </a:moveTo>
                <a:cubicBezTo>
                  <a:pt x="16" y="56"/>
                  <a:pt x="16" y="56"/>
                  <a:pt x="16" y="56"/>
                </a:cubicBezTo>
                <a:cubicBezTo>
                  <a:pt x="7" y="56"/>
                  <a:pt x="0" y="49"/>
                  <a:pt x="0" y="40"/>
                </a:cubicBezTo>
                <a:cubicBezTo>
                  <a:pt x="0" y="16"/>
                  <a:pt x="0" y="16"/>
                  <a:pt x="0" y="16"/>
                </a:cubicBezTo>
                <a:cubicBezTo>
                  <a:pt x="0" y="8"/>
                  <a:pt x="7" y="0"/>
                  <a:pt x="16" y="0"/>
                </a:cubicBezTo>
                <a:cubicBezTo>
                  <a:pt x="64" y="0"/>
                  <a:pt x="64" y="0"/>
                  <a:pt x="64" y="0"/>
                </a:cubicBezTo>
                <a:cubicBezTo>
                  <a:pt x="73" y="0"/>
                  <a:pt x="80" y="8"/>
                  <a:pt x="80" y="16"/>
                </a:cubicBezTo>
                <a:cubicBezTo>
                  <a:pt x="72" y="16"/>
                  <a:pt x="72" y="16"/>
                  <a:pt x="72" y="16"/>
                </a:cubicBezTo>
                <a:cubicBezTo>
                  <a:pt x="72" y="12"/>
                  <a:pt x="68" y="8"/>
                  <a:pt x="64" y="8"/>
                </a:cubicBezTo>
                <a:cubicBezTo>
                  <a:pt x="16" y="8"/>
                  <a:pt x="16" y="8"/>
                  <a:pt x="16" y="8"/>
                </a:cubicBezTo>
                <a:cubicBezTo>
                  <a:pt x="11" y="8"/>
                  <a:pt x="8" y="12"/>
                  <a:pt x="8" y="16"/>
                </a:cubicBezTo>
                <a:cubicBezTo>
                  <a:pt x="8" y="40"/>
                  <a:pt x="8" y="40"/>
                  <a:pt x="8" y="40"/>
                </a:cubicBezTo>
                <a:cubicBezTo>
                  <a:pt x="8" y="45"/>
                  <a:pt x="11" y="48"/>
                  <a:pt x="16" y="48"/>
                </a:cubicBezTo>
                <a:cubicBezTo>
                  <a:pt x="64" y="48"/>
                  <a:pt x="64" y="48"/>
                  <a:pt x="64" y="48"/>
                </a:cubicBezTo>
                <a:cubicBezTo>
                  <a:pt x="68" y="48"/>
                  <a:pt x="72" y="45"/>
                  <a:pt x="72" y="40"/>
                </a:cubicBezTo>
                <a:cubicBezTo>
                  <a:pt x="80" y="40"/>
                  <a:pt x="80" y="40"/>
                  <a:pt x="80" y="40"/>
                </a:cubicBezTo>
                <a:cubicBezTo>
                  <a:pt x="80" y="49"/>
                  <a:pt x="73" y="56"/>
                  <a:pt x="64" y="56"/>
                </a:cubicBezTo>
                <a:close/>
                <a:moveTo>
                  <a:pt x="112" y="24"/>
                </a:moveTo>
                <a:cubicBezTo>
                  <a:pt x="64" y="24"/>
                  <a:pt x="64" y="24"/>
                  <a:pt x="64" y="24"/>
                </a:cubicBezTo>
                <a:cubicBezTo>
                  <a:pt x="55" y="24"/>
                  <a:pt x="48" y="32"/>
                  <a:pt x="48" y="40"/>
                </a:cubicBezTo>
                <a:cubicBezTo>
                  <a:pt x="56" y="40"/>
                  <a:pt x="56" y="40"/>
                  <a:pt x="56" y="40"/>
                </a:cubicBezTo>
                <a:cubicBezTo>
                  <a:pt x="56" y="36"/>
                  <a:pt x="59" y="32"/>
                  <a:pt x="64" y="32"/>
                </a:cubicBezTo>
                <a:cubicBezTo>
                  <a:pt x="112" y="32"/>
                  <a:pt x="112" y="32"/>
                  <a:pt x="112" y="32"/>
                </a:cubicBezTo>
                <a:cubicBezTo>
                  <a:pt x="116" y="32"/>
                  <a:pt x="120" y="36"/>
                  <a:pt x="120" y="40"/>
                </a:cubicBezTo>
                <a:cubicBezTo>
                  <a:pt x="120" y="64"/>
                  <a:pt x="120" y="64"/>
                  <a:pt x="120" y="64"/>
                </a:cubicBezTo>
                <a:cubicBezTo>
                  <a:pt x="120" y="69"/>
                  <a:pt x="116" y="72"/>
                  <a:pt x="112" y="72"/>
                </a:cubicBezTo>
                <a:cubicBezTo>
                  <a:pt x="64" y="72"/>
                  <a:pt x="64" y="72"/>
                  <a:pt x="64" y="72"/>
                </a:cubicBezTo>
                <a:cubicBezTo>
                  <a:pt x="59" y="72"/>
                  <a:pt x="56" y="69"/>
                  <a:pt x="56" y="64"/>
                </a:cubicBezTo>
                <a:cubicBezTo>
                  <a:pt x="48" y="64"/>
                  <a:pt x="48" y="64"/>
                  <a:pt x="48" y="64"/>
                </a:cubicBezTo>
                <a:cubicBezTo>
                  <a:pt x="48" y="73"/>
                  <a:pt x="55" y="80"/>
                  <a:pt x="64" y="80"/>
                </a:cubicBezTo>
                <a:cubicBezTo>
                  <a:pt x="112" y="80"/>
                  <a:pt x="112" y="80"/>
                  <a:pt x="112" y="80"/>
                </a:cubicBezTo>
                <a:cubicBezTo>
                  <a:pt x="121" y="80"/>
                  <a:pt x="128" y="73"/>
                  <a:pt x="128" y="64"/>
                </a:cubicBezTo>
                <a:cubicBezTo>
                  <a:pt x="128" y="40"/>
                  <a:pt x="128" y="40"/>
                  <a:pt x="128" y="40"/>
                </a:cubicBezTo>
                <a:cubicBezTo>
                  <a:pt x="128" y="32"/>
                  <a:pt x="121" y="24"/>
                  <a:pt x="112" y="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346"/>
          <p:cNvSpPr>
            <a:spLocks noChangeAspect="1" noEditPoints="1"/>
          </p:cNvSpPr>
          <p:nvPr/>
        </p:nvSpPr>
        <p:spPr bwMode="auto">
          <a:xfrm>
            <a:off x="515085" y="4112080"/>
            <a:ext cx="380475" cy="23615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459"/>
          <p:cNvSpPr>
            <a:spLocks noChangeAspect="1"/>
          </p:cNvSpPr>
          <p:nvPr/>
        </p:nvSpPr>
        <p:spPr bwMode="auto">
          <a:xfrm>
            <a:off x="544191" y="4753477"/>
            <a:ext cx="322262" cy="322262"/>
          </a:xfrm>
          <a:custGeom>
            <a:avLst/>
            <a:gdLst>
              <a:gd name="T0" fmla="*/ 16 w 86"/>
              <a:gd name="T1" fmla="*/ 8 h 86"/>
              <a:gd name="T2" fmla="*/ 18 w 86"/>
              <a:gd name="T3" fmla="*/ 9 h 86"/>
              <a:gd name="T4" fmla="*/ 25 w 86"/>
              <a:gd name="T5" fmla="*/ 11 h 86"/>
              <a:gd name="T6" fmla="*/ 29 w 86"/>
              <a:gd name="T7" fmla="*/ 17 h 86"/>
              <a:gd name="T8" fmla="*/ 29 w 86"/>
              <a:gd name="T9" fmla="*/ 19 h 86"/>
              <a:gd name="T10" fmla="*/ 26 w 86"/>
              <a:gd name="T11" fmla="*/ 24 h 86"/>
              <a:gd name="T12" fmla="*/ 25 w 86"/>
              <a:gd name="T13" fmla="*/ 26 h 86"/>
              <a:gd name="T14" fmla="*/ 22 w 86"/>
              <a:gd name="T15" fmla="*/ 28 h 86"/>
              <a:gd name="T16" fmla="*/ 17 w 86"/>
              <a:gd name="T17" fmla="*/ 28 h 86"/>
              <a:gd name="T18" fmla="*/ 12 w 86"/>
              <a:gd name="T19" fmla="*/ 25 h 86"/>
              <a:gd name="T20" fmla="*/ 10 w 86"/>
              <a:gd name="T21" fmla="*/ 23 h 86"/>
              <a:gd name="T22" fmla="*/ 10 w 86"/>
              <a:gd name="T23" fmla="*/ 16 h 86"/>
              <a:gd name="T24" fmla="*/ 10 w 86"/>
              <a:gd name="T25" fmla="*/ 15 h 86"/>
              <a:gd name="T26" fmla="*/ 8 w 86"/>
              <a:gd name="T27" fmla="*/ 15 h 86"/>
              <a:gd name="T28" fmla="*/ 1 w 86"/>
              <a:gd name="T29" fmla="*/ 15 h 86"/>
              <a:gd name="T30" fmla="*/ 0 w 86"/>
              <a:gd name="T31" fmla="*/ 17 h 86"/>
              <a:gd name="T32" fmla="*/ 3 w 86"/>
              <a:gd name="T33" fmla="*/ 30 h 86"/>
              <a:gd name="T34" fmla="*/ 16 w 86"/>
              <a:gd name="T35" fmla="*/ 38 h 86"/>
              <a:gd name="T36" fmla="*/ 18 w 86"/>
              <a:gd name="T37" fmla="*/ 38 h 86"/>
              <a:gd name="T38" fmla="*/ 27 w 86"/>
              <a:gd name="T39" fmla="*/ 36 h 86"/>
              <a:gd name="T40" fmla="*/ 50 w 86"/>
              <a:gd name="T41" fmla="*/ 59 h 86"/>
              <a:gd name="T42" fmla="*/ 50 w 86"/>
              <a:gd name="T43" fmla="*/ 61 h 86"/>
              <a:gd name="T44" fmla="*/ 48 w 86"/>
              <a:gd name="T45" fmla="*/ 70 h 86"/>
              <a:gd name="T46" fmla="*/ 56 w 86"/>
              <a:gd name="T47" fmla="*/ 83 h 86"/>
              <a:gd name="T48" fmla="*/ 58 w 86"/>
              <a:gd name="T49" fmla="*/ 84 h 86"/>
              <a:gd name="T50" fmla="*/ 70 w 86"/>
              <a:gd name="T51" fmla="*/ 84 h 86"/>
              <a:gd name="T52" fmla="*/ 70 w 86"/>
              <a:gd name="T53" fmla="*/ 77 h 86"/>
              <a:gd name="T54" fmla="*/ 69 w 86"/>
              <a:gd name="T55" fmla="*/ 76 h 86"/>
              <a:gd name="T56" fmla="*/ 61 w 86"/>
              <a:gd name="T57" fmla="*/ 74 h 86"/>
              <a:gd name="T58" fmla="*/ 58 w 86"/>
              <a:gd name="T59" fmla="*/ 69 h 86"/>
              <a:gd name="T60" fmla="*/ 57 w 86"/>
              <a:gd name="T61" fmla="*/ 66 h 86"/>
              <a:gd name="T62" fmla="*/ 61 w 86"/>
              <a:gd name="T63" fmla="*/ 59 h 86"/>
              <a:gd name="T64" fmla="*/ 67 w 86"/>
              <a:gd name="T65" fmla="*/ 57 h 86"/>
              <a:gd name="T66" fmla="*/ 69 w 86"/>
              <a:gd name="T67" fmla="*/ 57 h 86"/>
              <a:gd name="T68" fmla="*/ 76 w 86"/>
              <a:gd name="T69" fmla="*/ 62 h 86"/>
              <a:gd name="T70" fmla="*/ 77 w 86"/>
              <a:gd name="T71" fmla="*/ 68 h 86"/>
              <a:gd name="T72" fmla="*/ 77 w 86"/>
              <a:gd name="T73" fmla="*/ 70 h 86"/>
              <a:gd name="T74" fmla="*/ 77 w 86"/>
              <a:gd name="T75" fmla="*/ 70 h 86"/>
              <a:gd name="T76" fmla="*/ 78 w 86"/>
              <a:gd name="T77" fmla="*/ 70 h 86"/>
              <a:gd name="T78" fmla="*/ 86 w 86"/>
              <a:gd name="T79" fmla="*/ 69 h 86"/>
              <a:gd name="T80" fmla="*/ 85 w 86"/>
              <a:gd name="T81" fmla="*/ 57 h 86"/>
              <a:gd name="T82" fmla="*/ 84 w 86"/>
              <a:gd name="T83" fmla="*/ 55 h 86"/>
              <a:gd name="T84" fmla="*/ 68 w 86"/>
              <a:gd name="T85" fmla="*/ 47 h 86"/>
              <a:gd name="T86" fmla="*/ 61 w 86"/>
              <a:gd name="T87" fmla="*/ 50 h 86"/>
              <a:gd name="T88" fmla="*/ 59 w 86"/>
              <a:gd name="T89" fmla="*/ 49 h 86"/>
              <a:gd name="T90" fmla="*/ 36 w 86"/>
              <a:gd name="T91" fmla="*/ 25 h 86"/>
              <a:gd name="T92" fmla="*/ 39 w 86"/>
              <a:gd name="T93" fmla="*/ 17 h 86"/>
              <a:gd name="T94" fmla="*/ 38 w 86"/>
              <a:gd name="T95" fmla="*/ 15 h 86"/>
              <a:gd name="T96" fmla="*/ 29 w 86"/>
              <a:gd name="T97" fmla="*/ 1 h 86"/>
              <a:gd name="T98" fmla="*/ 18 w 86"/>
              <a:gd name="T99" fmla="*/ 0 h 86"/>
              <a:gd name="T100" fmla="*/ 16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16" y="1"/>
                </a:moveTo>
                <a:cubicBezTo>
                  <a:pt x="16" y="8"/>
                  <a:pt x="16" y="8"/>
                  <a:pt x="16" y="8"/>
                </a:cubicBezTo>
                <a:cubicBezTo>
                  <a:pt x="16" y="9"/>
                  <a:pt x="17" y="9"/>
                  <a:pt x="18" y="9"/>
                </a:cubicBezTo>
                <a:cubicBezTo>
                  <a:pt x="18" y="9"/>
                  <a:pt x="18" y="9"/>
                  <a:pt x="18" y="9"/>
                </a:cubicBezTo>
                <a:cubicBezTo>
                  <a:pt x="23" y="10"/>
                  <a:pt x="23" y="10"/>
                  <a:pt x="23" y="10"/>
                </a:cubicBezTo>
                <a:cubicBezTo>
                  <a:pt x="24" y="10"/>
                  <a:pt x="25" y="11"/>
                  <a:pt x="25" y="11"/>
                </a:cubicBezTo>
                <a:cubicBezTo>
                  <a:pt x="25" y="11"/>
                  <a:pt x="25" y="11"/>
                  <a:pt x="25" y="11"/>
                </a:cubicBezTo>
                <a:cubicBezTo>
                  <a:pt x="29" y="17"/>
                  <a:pt x="29" y="17"/>
                  <a:pt x="29" y="17"/>
                </a:cubicBezTo>
                <a:cubicBezTo>
                  <a:pt x="29" y="17"/>
                  <a:pt x="29" y="18"/>
                  <a:pt x="29" y="19"/>
                </a:cubicBezTo>
                <a:cubicBezTo>
                  <a:pt x="29" y="19"/>
                  <a:pt x="29" y="19"/>
                  <a:pt x="29" y="19"/>
                </a:cubicBezTo>
                <a:cubicBezTo>
                  <a:pt x="28" y="22"/>
                  <a:pt x="28" y="22"/>
                  <a:pt x="28" y="22"/>
                </a:cubicBezTo>
                <a:cubicBezTo>
                  <a:pt x="28" y="23"/>
                  <a:pt x="27" y="24"/>
                  <a:pt x="26" y="24"/>
                </a:cubicBezTo>
                <a:cubicBezTo>
                  <a:pt x="26" y="24"/>
                  <a:pt x="26" y="24"/>
                  <a:pt x="26" y="24"/>
                </a:cubicBezTo>
                <a:cubicBezTo>
                  <a:pt x="25" y="26"/>
                  <a:pt x="25" y="26"/>
                  <a:pt x="25" y="26"/>
                </a:cubicBezTo>
                <a:cubicBezTo>
                  <a:pt x="24" y="27"/>
                  <a:pt x="23" y="27"/>
                  <a:pt x="22" y="28"/>
                </a:cubicBezTo>
                <a:cubicBezTo>
                  <a:pt x="22" y="28"/>
                  <a:pt x="22" y="28"/>
                  <a:pt x="22" y="28"/>
                </a:cubicBezTo>
                <a:cubicBezTo>
                  <a:pt x="19" y="29"/>
                  <a:pt x="19" y="29"/>
                  <a:pt x="19" y="29"/>
                </a:cubicBezTo>
                <a:cubicBezTo>
                  <a:pt x="19" y="29"/>
                  <a:pt x="18" y="29"/>
                  <a:pt x="17" y="28"/>
                </a:cubicBezTo>
                <a:cubicBezTo>
                  <a:pt x="17" y="28"/>
                  <a:pt x="17" y="28"/>
                  <a:pt x="17" y="28"/>
                </a:cubicBezTo>
                <a:cubicBezTo>
                  <a:pt x="12" y="25"/>
                  <a:pt x="12" y="25"/>
                  <a:pt x="12" y="25"/>
                </a:cubicBezTo>
                <a:cubicBezTo>
                  <a:pt x="11" y="25"/>
                  <a:pt x="10" y="24"/>
                  <a:pt x="10" y="23"/>
                </a:cubicBezTo>
                <a:cubicBezTo>
                  <a:pt x="10" y="23"/>
                  <a:pt x="10" y="23"/>
                  <a:pt x="10" y="23"/>
                </a:cubicBezTo>
                <a:cubicBezTo>
                  <a:pt x="10" y="17"/>
                  <a:pt x="10" y="17"/>
                  <a:pt x="10" y="17"/>
                </a:cubicBezTo>
                <a:cubicBezTo>
                  <a:pt x="10" y="16"/>
                  <a:pt x="10" y="16"/>
                  <a:pt x="10" y="16"/>
                </a:cubicBezTo>
                <a:cubicBezTo>
                  <a:pt x="10" y="16"/>
                  <a:pt x="10" y="16"/>
                  <a:pt x="10" y="16"/>
                </a:cubicBezTo>
                <a:cubicBezTo>
                  <a:pt x="10" y="16"/>
                  <a:pt x="10" y="16"/>
                  <a:pt x="10" y="15"/>
                </a:cubicBezTo>
                <a:cubicBezTo>
                  <a:pt x="10" y="15"/>
                  <a:pt x="10" y="15"/>
                  <a:pt x="10" y="15"/>
                </a:cubicBezTo>
                <a:cubicBezTo>
                  <a:pt x="10" y="15"/>
                  <a:pt x="9" y="15"/>
                  <a:pt x="8" y="15"/>
                </a:cubicBezTo>
                <a:cubicBezTo>
                  <a:pt x="8" y="15"/>
                  <a:pt x="8" y="15"/>
                  <a:pt x="8" y="15"/>
                </a:cubicBezTo>
                <a:cubicBezTo>
                  <a:pt x="1" y="15"/>
                  <a:pt x="1" y="15"/>
                  <a:pt x="1" y="15"/>
                </a:cubicBezTo>
                <a:cubicBezTo>
                  <a:pt x="1" y="15"/>
                  <a:pt x="0" y="16"/>
                  <a:pt x="0" y="17"/>
                </a:cubicBezTo>
                <a:cubicBezTo>
                  <a:pt x="0" y="17"/>
                  <a:pt x="0" y="17"/>
                  <a:pt x="0" y="17"/>
                </a:cubicBezTo>
                <a:cubicBezTo>
                  <a:pt x="2" y="28"/>
                  <a:pt x="2" y="28"/>
                  <a:pt x="2" y="28"/>
                </a:cubicBezTo>
                <a:cubicBezTo>
                  <a:pt x="2" y="29"/>
                  <a:pt x="2" y="30"/>
                  <a:pt x="3" y="30"/>
                </a:cubicBezTo>
                <a:cubicBezTo>
                  <a:pt x="3" y="30"/>
                  <a:pt x="3" y="30"/>
                  <a:pt x="3" y="30"/>
                </a:cubicBezTo>
                <a:cubicBezTo>
                  <a:pt x="16" y="38"/>
                  <a:pt x="16" y="38"/>
                  <a:pt x="16" y="38"/>
                </a:cubicBezTo>
                <a:cubicBezTo>
                  <a:pt x="16" y="38"/>
                  <a:pt x="17" y="38"/>
                  <a:pt x="18" y="38"/>
                </a:cubicBezTo>
                <a:cubicBezTo>
                  <a:pt x="18" y="38"/>
                  <a:pt x="18" y="38"/>
                  <a:pt x="18" y="38"/>
                </a:cubicBezTo>
                <a:cubicBezTo>
                  <a:pt x="25" y="36"/>
                  <a:pt x="25" y="36"/>
                  <a:pt x="25" y="36"/>
                </a:cubicBezTo>
                <a:cubicBezTo>
                  <a:pt x="26" y="35"/>
                  <a:pt x="27" y="36"/>
                  <a:pt x="27" y="36"/>
                </a:cubicBezTo>
                <a:cubicBezTo>
                  <a:pt x="27" y="36"/>
                  <a:pt x="27" y="36"/>
                  <a:pt x="27" y="36"/>
                </a:cubicBezTo>
                <a:cubicBezTo>
                  <a:pt x="50" y="59"/>
                  <a:pt x="50" y="59"/>
                  <a:pt x="50" y="59"/>
                </a:cubicBezTo>
                <a:cubicBezTo>
                  <a:pt x="50" y="59"/>
                  <a:pt x="50" y="60"/>
                  <a:pt x="50" y="61"/>
                </a:cubicBezTo>
                <a:cubicBezTo>
                  <a:pt x="50" y="61"/>
                  <a:pt x="50" y="61"/>
                  <a:pt x="50" y="61"/>
                </a:cubicBezTo>
                <a:cubicBezTo>
                  <a:pt x="48" y="68"/>
                  <a:pt x="48" y="68"/>
                  <a:pt x="48" y="68"/>
                </a:cubicBezTo>
                <a:cubicBezTo>
                  <a:pt x="47" y="69"/>
                  <a:pt x="47" y="70"/>
                  <a:pt x="48" y="70"/>
                </a:cubicBezTo>
                <a:cubicBezTo>
                  <a:pt x="48" y="70"/>
                  <a:pt x="48" y="70"/>
                  <a:pt x="48" y="70"/>
                </a:cubicBezTo>
                <a:cubicBezTo>
                  <a:pt x="56" y="83"/>
                  <a:pt x="56" y="83"/>
                  <a:pt x="56" y="83"/>
                </a:cubicBezTo>
                <a:cubicBezTo>
                  <a:pt x="56" y="84"/>
                  <a:pt x="57" y="84"/>
                  <a:pt x="58" y="84"/>
                </a:cubicBezTo>
                <a:cubicBezTo>
                  <a:pt x="58" y="84"/>
                  <a:pt x="58" y="84"/>
                  <a:pt x="58" y="84"/>
                </a:cubicBezTo>
                <a:cubicBezTo>
                  <a:pt x="69" y="85"/>
                  <a:pt x="69" y="85"/>
                  <a:pt x="69" y="85"/>
                </a:cubicBezTo>
                <a:cubicBezTo>
                  <a:pt x="69" y="86"/>
                  <a:pt x="70" y="85"/>
                  <a:pt x="70" y="84"/>
                </a:cubicBezTo>
                <a:cubicBezTo>
                  <a:pt x="70" y="84"/>
                  <a:pt x="70" y="84"/>
                  <a:pt x="70" y="84"/>
                </a:cubicBezTo>
                <a:cubicBezTo>
                  <a:pt x="70" y="77"/>
                  <a:pt x="70" y="77"/>
                  <a:pt x="70" y="77"/>
                </a:cubicBezTo>
                <a:cubicBezTo>
                  <a:pt x="70" y="76"/>
                  <a:pt x="69" y="76"/>
                  <a:pt x="69" y="76"/>
                </a:cubicBezTo>
                <a:cubicBezTo>
                  <a:pt x="69" y="76"/>
                  <a:pt x="69" y="76"/>
                  <a:pt x="69" y="76"/>
                </a:cubicBezTo>
                <a:cubicBezTo>
                  <a:pt x="63" y="75"/>
                  <a:pt x="63" y="75"/>
                  <a:pt x="63" y="75"/>
                </a:cubicBezTo>
                <a:cubicBezTo>
                  <a:pt x="62" y="75"/>
                  <a:pt x="61" y="75"/>
                  <a:pt x="61" y="74"/>
                </a:cubicBezTo>
                <a:cubicBezTo>
                  <a:pt x="61" y="74"/>
                  <a:pt x="61" y="74"/>
                  <a:pt x="61" y="74"/>
                </a:cubicBezTo>
                <a:cubicBezTo>
                  <a:pt x="58" y="69"/>
                  <a:pt x="58" y="69"/>
                  <a:pt x="58" y="69"/>
                </a:cubicBezTo>
                <a:cubicBezTo>
                  <a:pt x="57" y="68"/>
                  <a:pt x="57" y="67"/>
                  <a:pt x="57" y="66"/>
                </a:cubicBezTo>
                <a:cubicBezTo>
                  <a:pt x="57" y="66"/>
                  <a:pt x="57" y="66"/>
                  <a:pt x="57" y="66"/>
                </a:cubicBezTo>
                <a:cubicBezTo>
                  <a:pt x="59" y="60"/>
                  <a:pt x="59" y="60"/>
                  <a:pt x="59" y="60"/>
                </a:cubicBezTo>
                <a:cubicBezTo>
                  <a:pt x="60" y="60"/>
                  <a:pt x="60" y="59"/>
                  <a:pt x="61" y="59"/>
                </a:cubicBezTo>
                <a:cubicBezTo>
                  <a:pt x="61" y="59"/>
                  <a:pt x="61" y="59"/>
                  <a:pt x="61" y="59"/>
                </a:cubicBezTo>
                <a:cubicBezTo>
                  <a:pt x="67" y="57"/>
                  <a:pt x="67" y="57"/>
                  <a:pt x="67" y="57"/>
                </a:cubicBezTo>
                <a:cubicBezTo>
                  <a:pt x="68" y="56"/>
                  <a:pt x="69" y="57"/>
                  <a:pt x="69" y="57"/>
                </a:cubicBezTo>
                <a:cubicBezTo>
                  <a:pt x="69" y="57"/>
                  <a:pt x="69" y="57"/>
                  <a:pt x="69" y="57"/>
                </a:cubicBezTo>
                <a:cubicBezTo>
                  <a:pt x="75" y="60"/>
                  <a:pt x="75" y="60"/>
                  <a:pt x="75" y="60"/>
                </a:cubicBezTo>
                <a:cubicBezTo>
                  <a:pt x="75" y="61"/>
                  <a:pt x="76" y="61"/>
                  <a:pt x="76" y="62"/>
                </a:cubicBezTo>
                <a:cubicBezTo>
                  <a:pt x="76" y="62"/>
                  <a:pt x="76" y="62"/>
                  <a:pt x="76" y="62"/>
                </a:cubicBezTo>
                <a:cubicBezTo>
                  <a:pt x="77" y="68"/>
                  <a:pt x="77" y="68"/>
                  <a:pt x="77" y="68"/>
                </a:cubicBezTo>
                <a:cubicBezTo>
                  <a:pt x="77" y="69"/>
                  <a:pt x="77" y="70"/>
                  <a:pt x="77" y="70"/>
                </a:cubicBezTo>
                <a:cubicBezTo>
                  <a:pt x="77" y="70"/>
                  <a:pt x="77" y="70"/>
                  <a:pt x="77" y="70"/>
                </a:cubicBezTo>
                <a:cubicBezTo>
                  <a:pt x="77" y="70"/>
                  <a:pt x="77" y="70"/>
                  <a:pt x="77" y="70"/>
                </a:cubicBezTo>
                <a:cubicBezTo>
                  <a:pt x="77" y="70"/>
                  <a:pt x="77" y="70"/>
                  <a:pt x="77" y="70"/>
                </a:cubicBezTo>
                <a:cubicBezTo>
                  <a:pt x="77" y="70"/>
                  <a:pt x="77" y="70"/>
                  <a:pt x="78" y="70"/>
                </a:cubicBezTo>
                <a:cubicBezTo>
                  <a:pt x="78" y="70"/>
                  <a:pt x="78" y="70"/>
                  <a:pt x="78" y="70"/>
                </a:cubicBezTo>
                <a:cubicBezTo>
                  <a:pt x="85" y="70"/>
                  <a:pt x="85" y="70"/>
                  <a:pt x="85" y="70"/>
                </a:cubicBezTo>
                <a:cubicBezTo>
                  <a:pt x="86" y="70"/>
                  <a:pt x="86" y="69"/>
                  <a:pt x="86" y="69"/>
                </a:cubicBezTo>
                <a:cubicBezTo>
                  <a:pt x="86" y="69"/>
                  <a:pt x="86" y="69"/>
                  <a:pt x="86" y="69"/>
                </a:cubicBezTo>
                <a:cubicBezTo>
                  <a:pt x="85" y="57"/>
                  <a:pt x="85" y="57"/>
                  <a:pt x="85" y="57"/>
                </a:cubicBezTo>
                <a:cubicBezTo>
                  <a:pt x="85" y="57"/>
                  <a:pt x="84" y="56"/>
                  <a:pt x="84" y="55"/>
                </a:cubicBezTo>
                <a:cubicBezTo>
                  <a:pt x="84" y="55"/>
                  <a:pt x="84" y="55"/>
                  <a:pt x="84" y="55"/>
                </a:cubicBezTo>
                <a:cubicBezTo>
                  <a:pt x="71" y="47"/>
                  <a:pt x="71" y="47"/>
                  <a:pt x="71" y="47"/>
                </a:cubicBezTo>
                <a:cubicBezTo>
                  <a:pt x="70" y="47"/>
                  <a:pt x="69" y="47"/>
                  <a:pt x="68" y="47"/>
                </a:cubicBezTo>
                <a:cubicBezTo>
                  <a:pt x="68" y="47"/>
                  <a:pt x="68" y="47"/>
                  <a:pt x="68" y="47"/>
                </a:cubicBezTo>
                <a:cubicBezTo>
                  <a:pt x="61" y="50"/>
                  <a:pt x="61" y="50"/>
                  <a:pt x="61" y="50"/>
                </a:cubicBezTo>
                <a:cubicBezTo>
                  <a:pt x="61" y="50"/>
                  <a:pt x="60" y="50"/>
                  <a:pt x="59" y="49"/>
                </a:cubicBezTo>
                <a:cubicBezTo>
                  <a:pt x="59" y="49"/>
                  <a:pt x="59" y="49"/>
                  <a:pt x="59" y="49"/>
                </a:cubicBezTo>
                <a:cubicBezTo>
                  <a:pt x="37" y="27"/>
                  <a:pt x="37" y="27"/>
                  <a:pt x="37" y="27"/>
                </a:cubicBezTo>
                <a:cubicBezTo>
                  <a:pt x="36" y="26"/>
                  <a:pt x="36" y="25"/>
                  <a:pt x="36" y="25"/>
                </a:cubicBezTo>
                <a:cubicBezTo>
                  <a:pt x="36" y="25"/>
                  <a:pt x="36" y="25"/>
                  <a:pt x="36" y="25"/>
                </a:cubicBezTo>
                <a:cubicBezTo>
                  <a:pt x="39" y="17"/>
                  <a:pt x="39" y="17"/>
                  <a:pt x="39" y="17"/>
                </a:cubicBezTo>
                <a:cubicBezTo>
                  <a:pt x="39" y="17"/>
                  <a:pt x="39" y="16"/>
                  <a:pt x="38" y="15"/>
                </a:cubicBezTo>
                <a:cubicBezTo>
                  <a:pt x="38" y="15"/>
                  <a:pt x="38" y="15"/>
                  <a:pt x="38" y="15"/>
                </a:cubicBezTo>
                <a:cubicBezTo>
                  <a:pt x="30" y="2"/>
                  <a:pt x="30" y="2"/>
                  <a:pt x="30" y="2"/>
                </a:cubicBezTo>
                <a:cubicBezTo>
                  <a:pt x="30" y="2"/>
                  <a:pt x="29" y="1"/>
                  <a:pt x="29" y="1"/>
                </a:cubicBezTo>
                <a:cubicBezTo>
                  <a:pt x="29" y="1"/>
                  <a:pt x="29" y="1"/>
                  <a:pt x="29" y="1"/>
                </a:cubicBezTo>
                <a:cubicBezTo>
                  <a:pt x="18" y="0"/>
                  <a:pt x="18" y="0"/>
                  <a:pt x="18" y="0"/>
                </a:cubicBezTo>
                <a:cubicBezTo>
                  <a:pt x="18" y="0"/>
                  <a:pt x="17" y="0"/>
                  <a:pt x="17" y="0"/>
                </a:cubicBezTo>
                <a:cubicBezTo>
                  <a:pt x="17" y="0"/>
                  <a:pt x="16" y="0"/>
                  <a:pt x="16" y="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376"/>
          <p:cNvSpPr>
            <a:spLocks noChangeAspect="1" noEditPoints="1"/>
          </p:cNvSpPr>
          <p:nvPr/>
        </p:nvSpPr>
        <p:spPr bwMode="auto">
          <a:xfrm>
            <a:off x="528951" y="5418903"/>
            <a:ext cx="352743" cy="354489"/>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1668394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5"/>
            <a:ext cx="11888787" cy="917575"/>
          </a:xfrm>
        </p:spPr>
        <p:txBody>
          <a:bodyPr/>
          <a:lstStyle/>
          <a:p>
            <a:r>
              <a:rPr lang="en-US" dirty="0"/>
              <a:t>Network Function Virtualization</a:t>
            </a:r>
          </a:p>
        </p:txBody>
      </p:sp>
      <p:sp>
        <p:nvSpPr>
          <p:cNvPr id="4" name="Text Placeholder 3"/>
          <p:cNvSpPr>
            <a:spLocks noGrp="1"/>
          </p:cNvSpPr>
          <p:nvPr>
            <p:ph type="body" sz="quarter" idx="10"/>
          </p:nvPr>
        </p:nvSpPr>
        <p:spPr>
          <a:xfrm>
            <a:off x="274638" y="3599287"/>
            <a:ext cx="5486400" cy="2696123"/>
          </a:xfrm>
        </p:spPr>
        <p:txBody>
          <a:bodyPr lIns="182880" tIns="146304" rIns="182880" bIns="146304">
            <a:spAutoFit/>
          </a:bodyPr>
          <a:lstStyle/>
          <a:p>
            <a:pPr marL="0" indent="0">
              <a:spcBef>
                <a:spcPts val="1800"/>
              </a:spcBef>
              <a:buNone/>
            </a:pPr>
            <a:r>
              <a:rPr lang="en-US" sz="2000" dirty="0"/>
              <a:t>Network functions that are being performed </a:t>
            </a:r>
            <a:br>
              <a:rPr lang="en-US" sz="2000" dirty="0"/>
            </a:br>
            <a:r>
              <a:rPr lang="en-US" sz="2000" dirty="0"/>
              <a:t>by hardware appliances are increasingly being virtualized as virtual appliances</a:t>
            </a:r>
          </a:p>
          <a:p>
            <a:pPr marL="0" indent="0">
              <a:spcBef>
                <a:spcPts val="1800"/>
              </a:spcBef>
              <a:buNone/>
            </a:pPr>
            <a:r>
              <a:rPr lang="en-US" sz="2000" dirty="0"/>
              <a:t>Virtual appliances are quickly emerging and creating a brand new market</a:t>
            </a:r>
          </a:p>
          <a:p>
            <a:pPr marL="0" indent="0">
              <a:spcBef>
                <a:spcPts val="1800"/>
              </a:spcBef>
              <a:buNone/>
            </a:pPr>
            <a:r>
              <a:rPr lang="en-US" sz="2000" dirty="0"/>
              <a:t>Dynamic and easy to change because they </a:t>
            </a:r>
            <a:br>
              <a:rPr lang="en-US" sz="2000" dirty="0"/>
            </a:br>
            <a:r>
              <a:rPr lang="en-US" sz="2000" dirty="0"/>
              <a:t>are a pre-built, customized virtual machine</a:t>
            </a:r>
          </a:p>
        </p:txBody>
      </p:sp>
      <p:sp>
        <p:nvSpPr>
          <p:cNvPr id="25" name="Text Placeholder 3"/>
          <p:cNvSpPr txBox="1">
            <a:spLocks/>
          </p:cNvSpPr>
          <p:nvPr/>
        </p:nvSpPr>
        <p:spPr>
          <a:xfrm>
            <a:off x="5761038" y="3599287"/>
            <a:ext cx="5486400" cy="2563779"/>
          </a:xfrm>
          <a:prstGeom prst="rect">
            <a:avLst/>
          </a:prstGeom>
        </p:spPr>
        <p:txBody>
          <a:bodyPr vert="horz" wrap="square" lIns="182880" tIns="146304" rIns="182880" bIns="146304" rtlCol="0">
            <a:spAutoFit/>
          </a:bodyPr>
          <a:lstStyle>
            <a:lvl1pPr marL="0" indent="0" algn="l" defTabSz="931863" rtl="0" eaLnBrk="1" fontAlgn="base" hangingPunct="1">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1863" rtl="0" eaLnBrk="1" fontAlgn="base" latinLnBrk="0" hangingPunct="1">
              <a:lnSpc>
                <a:spcPct val="90000"/>
              </a:lnSpc>
              <a:spcBef>
                <a:spcPts val="1800"/>
              </a:spcBef>
              <a:spcAft>
                <a:spcPct val="0"/>
              </a:spcAft>
              <a:buClrTx/>
              <a:buSzPct val="90000"/>
              <a:buFont typeface="Arial" pitchFamily="34" charset="0"/>
              <a:buNone/>
              <a:tabLst/>
              <a:defRPr/>
            </a:pPr>
            <a:r>
              <a:rPr kumimoji="0" lang="en-US" sz="2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It can be one or more virtual machines packaged, updated, and maintained as a unit</a:t>
            </a:r>
            <a:endParaRPr kumimoji="0" lang="en-US" sz="1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endParaRPr>
          </a:p>
          <a:p>
            <a:pPr marL="169863" marR="0" lvl="0" indent="-169863" algn="l" defTabSz="931863" rtl="0" eaLnBrk="1" fontAlgn="base" latinLnBrk="0" hangingPunct="1">
              <a:lnSpc>
                <a:spcPct val="90000"/>
              </a:lnSpc>
              <a:spcBef>
                <a:spcPts val="600"/>
              </a:spcBef>
              <a:spcAft>
                <a:spcPct val="0"/>
              </a:spcAft>
              <a:buClrTx/>
              <a:buSzPct val="90000"/>
              <a:buFont typeface="Arial" panose="020B0604020202020204" pitchFamily="34" charset="0"/>
              <a:buChar char="•"/>
              <a:tabLst/>
              <a:defRPr/>
            </a:pPr>
            <a:r>
              <a:rPr kumimoji="0" lang="en-US" sz="16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Can easily be moved or scaled up/down</a:t>
            </a:r>
          </a:p>
          <a:p>
            <a:pPr marL="169863" marR="0" lvl="0" indent="-169863" algn="l" defTabSz="931863" rtl="0" eaLnBrk="1" fontAlgn="base" latinLnBrk="0" hangingPunct="1">
              <a:lnSpc>
                <a:spcPct val="90000"/>
              </a:lnSpc>
              <a:spcBef>
                <a:spcPts val="600"/>
              </a:spcBef>
              <a:spcAft>
                <a:spcPct val="0"/>
              </a:spcAft>
              <a:buClrTx/>
              <a:buSzPct val="90000"/>
              <a:buFont typeface="Arial" panose="020B0604020202020204" pitchFamily="34" charset="0"/>
              <a:buChar char="•"/>
              <a:tabLst/>
              <a:defRPr/>
            </a:pPr>
            <a:r>
              <a:rPr kumimoji="0" lang="en-US" sz="16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Minimizes operational complexity</a:t>
            </a:r>
          </a:p>
          <a:p>
            <a:pPr marL="0" marR="0" lvl="0" indent="0" algn="l" defTabSz="931863" rtl="0" eaLnBrk="1" fontAlgn="base" latinLnBrk="0" hangingPunct="1">
              <a:lnSpc>
                <a:spcPct val="90000"/>
              </a:lnSpc>
              <a:spcBef>
                <a:spcPts val="1800"/>
              </a:spcBef>
              <a:spcAft>
                <a:spcPct val="0"/>
              </a:spcAft>
              <a:buClrTx/>
              <a:buSzPct val="90000"/>
              <a:buFont typeface="Arial" pitchFamily="34" charset="0"/>
              <a:buNone/>
              <a:tabLst/>
              <a:defRPr/>
            </a:pPr>
            <a:r>
              <a:rPr kumimoji="0" lang="en-US" sz="2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Microsoft included a standalone gateway </a:t>
            </a:r>
            <a:br>
              <a:rPr kumimoji="0" lang="en-US" sz="2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br>
            <a:r>
              <a:rPr kumimoji="0" lang="en-US" sz="2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as a virtual appliance starting with </a:t>
            </a:r>
            <a:br>
              <a:rPr kumimoji="0" lang="en-US" sz="2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br>
            <a:r>
              <a:rPr kumimoji="0" lang="en-US" sz="2000" b="1"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Windows Server 2012 R2</a:t>
            </a:r>
          </a:p>
        </p:txBody>
      </p:sp>
      <p:grpSp>
        <p:nvGrpSpPr>
          <p:cNvPr id="51" name="Group 50"/>
          <p:cNvGrpSpPr/>
          <p:nvPr/>
        </p:nvGrpSpPr>
        <p:grpSpPr>
          <a:xfrm>
            <a:off x="3262394" y="2125663"/>
            <a:ext cx="1435608" cy="1417320"/>
            <a:chOff x="3262394" y="5274688"/>
            <a:chExt cx="1435608" cy="1417320"/>
          </a:xfrm>
        </p:grpSpPr>
        <p:sp>
          <p:nvSpPr>
            <p:cNvPr id="15" name="Rectangle 14"/>
            <p:cNvSpPr/>
            <p:nvPr/>
          </p:nvSpPr>
          <p:spPr bwMode="auto">
            <a:xfrm>
              <a:off x="3262394"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App/WAN Optimizers</a:t>
              </a:r>
            </a:p>
          </p:txBody>
        </p:sp>
        <p:grpSp>
          <p:nvGrpSpPr>
            <p:cNvPr id="30" name="Group 29"/>
            <p:cNvGrpSpPr>
              <a:grpSpLocks noChangeAspect="1"/>
            </p:cNvGrpSpPr>
            <p:nvPr/>
          </p:nvGrpSpPr>
          <p:grpSpPr>
            <a:xfrm>
              <a:off x="3460361" y="6114349"/>
              <a:ext cx="387906" cy="389119"/>
              <a:chOff x="3373342" y="5704890"/>
              <a:chExt cx="355183" cy="356294"/>
            </a:xfrm>
          </p:grpSpPr>
          <p:sp>
            <p:nvSpPr>
              <p:cNvPr id="31" name="Freeform 9"/>
              <p:cNvSpPr>
                <a:spLocks noChangeAspect="1" noEditPoints="1"/>
              </p:cNvSpPr>
              <p:nvPr/>
            </p:nvSpPr>
            <p:spPr bwMode="auto">
              <a:xfrm>
                <a:off x="3404319" y="5994709"/>
                <a:ext cx="293229" cy="66475"/>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2" name="Trapezoid 31"/>
              <p:cNvSpPr/>
              <p:nvPr/>
            </p:nvSpPr>
            <p:spPr bwMode="auto">
              <a:xfrm>
                <a:off x="3404319" y="5956957"/>
                <a:ext cx="293229" cy="37569"/>
              </a:xfrm>
              <a:prstGeom prst="trapezoid">
                <a:avLst>
                  <a:gd name="adj" fmla="val 10167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33" name="Group 32"/>
              <p:cNvGrpSpPr/>
              <p:nvPr/>
            </p:nvGrpSpPr>
            <p:grpSpPr>
              <a:xfrm>
                <a:off x="3373342" y="5704890"/>
                <a:ext cx="355183" cy="231358"/>
                <a:chOff x="3201019" y="9328735"/>
                <a:chExt cx="520023" cy="338731"/>
              </a:xfrm>
              <a:solidFill>
                <a:schemeClr val="bg1"/>
              </a:solidFill>
            </p:grpSpPr>
            <p:sp>
              <p:nvSpPr>
                <p:cNvPr id="34" name="Freeform 33"/>
                <p:cNvSpPr>
                  <a:spLocks noChangeAspect="1" noEditPoints="1"/>
                </p:cNvSpPr>
                <p:nvPr/>
              </p:nvSpPr>
              <p:spPr bwMode="auto">
                <a:xfrm>
                  <a:off x="3201019" y="9328735"/>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11"/>
                <p:cNvSpPr>
                  <a:spLocks noChangeAspect="1" noEditPoints="1"/>
                </p:cNvSpPr>
                <p:nvPr/>
              </p:nvSpPr>
              <p:spPr bwMode="auto">
                <a:xfrm>
                  <a:off x="3391800" y="9415866"/>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17" name="Group 16"/>
          <p:cNvGrpSpPr/>
          <p:nvPr/>
        </p:nvGrpSpPr>
        <p:grpSpPr>
          <a:xfrm>
            <a:off x="276224" y="2125663"/>
            <a:ext cx="1435608" cy="1417320"/>
            <a:chOff x="276224" y="5274688"/>
            <a:chExt cx="1435608" cy="1417320"/>
          </a:xfrm>
        </p:grpSpPr>
        <p:sp>
          <p:nvSpPr>
            <p:cNvPr id="5" name="Rectangle 4"/>
            <p:cNvSpPr/>
            <p:nvPr/>
          </p:nvSpPr>
          <p:spPr bwMode="auto">
            <a:xfrm>
              <a:off x="276224"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Firewall &amp; antivirus</a:t>
              </a:r>
            </a:p>
          </p:txBody>
        </p:sp>
        <p:sp>
          <p:nvSpPr>
            <p:cNvPr id="40" name="Freeform 13"/>
            <p:cNvSpPr>
              <a:spLocks noChangeAspect="1" noEditPoints="1"/>
            </p:cNvSpPr>
            <p:nvPr/>
          </p:nvSpPr>
          <p:spPr bwMode="auto">
            <a:xfrm>
              <a:off x="474191" y="6239547"/>
              <a:ext cx="245292" cy="263921"/>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2" name="Group 51"/>
          <p:cNvGrpSpPr/>
          <p:nvPr/>
        </p:nvGrpSpPr>
        <p:grpSpPr>
          <a:xfrm>
            <a:off x="4755479" y="2125663"/>
            <a:ext cx="1435608" cy="1417320"/>
            <a:chOff x="4755479" y="5274688"/>
            <a:chExt cx="1435608" cy="1417320"/>
          </a:xfrm>
        </p:grpSpPr>
        <p:sp>
          <p:nvSpPr>
            <p:cNvPr id="16" name="Rectangle 15"/>
            <p:cNvSpPr/>
            <p:nvPr/>
          </p:nvSpPr>
          <p:spPr bwMode="auto">
            <a:xfrm>
              <a:off x="4755479"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S2S Gateway</a:t>
              </a:r>
              <a:endPar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endParaRPr>
            </a:p>
          </p:txBody>
        </p:sp>
        <p:sp>
          <p:nvSpPr>
            <p:cNvPr id="41" name="Freeform 17"/>
            <p:cNvSpPr>
              <a:spLocks noChangeAspect="1" noEditPoints="1"/>
            </p:cNvSpPr>
            <p:nvPr/>
          </p:nvSpPr>
          <p:spPr bwMode="auto">
            <a:xfrm>
              <a:off x="4953446" y="6130242"/>
              <a:ext cx="180516" cy="373226"/>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6" name="Group 55"/>
          <p:cNvGrpSpPr/>
          <p:nvPr/>
        </p:nvGrpSpPr>
        <p:grpSpPr>
          <a:xfrm>
            <a:off x="10727817" y="2125663"/>
            <a:ext cx="1435608" cy="1417320"/>
            <a:chOff x="10727817" y="5274688"/>
            <a:chExt cx="1435608" cy="1417320"/>
          </a:xfrm>
        </p:grpSpPr>
        <p:sp>
          <p:nvSpPr>
            <p:cNvPr id="22" name="Rectangle 21"/>
            <p:cNvSpPr/>
            <p:nvPr/>
          </p:nvSpPr>
          <p:spPr bwMode="auto">
            <a:xfrm>
              <a:off x="10727817"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Load balancers</a:t>
              </a:r>
              <a:endPar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endParaRPr>
            </a:p>
          </p:txBody>
        </p:sp>
        <p:sp>
          <p:nvSpPr>
            <p:cNvPr id="43" name="Freeform 9"/>
            <p:cNvSpPr>
              <a:spLocks noChangeAspect="1" noEditPoints="1"/>
            </p:cNvSpPr>
            <p:nvPr/>
          </p:nvSpPr>
          <p:spPr bwMode="auto">
            <a:xfrm>
              <a:off x="10925784" y="6176749"/>
              <a:ext cx="425958" cy="326719"/>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4" name="Group 53"/>
          <p:cNvGrpSpPr/>
          <p:nvPr/>
        </p:nvGrpSpPr>
        <p:grpSpPr>
          <a:xfrm>
            <a:off x="7741649" y="2125663"/>
            <a:ext cx="1435608" cy="1417320"/>
            <a:chOff x="7741649" y="5274688"/>
            <a:chExt cx="1435608" cy="1417320"/>
          </a:xfrm>
        </p:grpSpPr>
        <p:sp>
          <p:nvSpPr>
            <p:cNvPr id="20" name="Rectangle 19"/>
            <p:cNvSpPr/>
            <p:nvPr/>
          </p:nvSpPr>
          <p:spPr bwMode="auto">
            <a:xfrm>
              <a:off x="7741649"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Routers &amp; switches</a:t>
              </a:r>
              <a:endPar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endParaRPr>
            </a:p>
          </p:txBody>
        </p:sp>
        <p:sp>
          <p:nvSpPr>
            <p:cNvPr id="46" name="Freeform 13"/>
            <p:cNvSpPr>
              <a:spLocks noChangeAspect="1" noEditPoints="1"/>
            </p:cNvSpPr>
            <p:nvPr/>
          </p:nvSpPr>
          <p:spPr bwMode="auto">
            <a:xfrm>
              <a:off x="7939617" y="6278640"/>
              <a:ext cx="478426" cy="224828"/>
            </a:xfrm>
            <a:custGeom>
              <a:avLst/>
              <a:gdLst>
                <a:gd name="T0" fmla="*/ 355 w 377"/>
                <a:gd name="T1" fmla="*/ 30 h 176"/>
                <a:gd name="T2" fmla="*/ 361 w 377"/>
                <a:gd name="T3" fmla="*/ 92 h 176"/>
                <a:gd name="T4" fmla="*/ 235 w 377"/>
                <a:gd name="T5" fmla="*/ 166 h 176"/>
                <a:gd name="T6" fmla="*/ 237 w 377"/>
                <a:gd name="T7" fmla="*/ 152 h 176"/>
                <a:gd name="T8" fmla="*/ 237 w 377"/>
                <a:gd name="T9" fmla="*/ 132 h 176"/>
                <a:gd name="T10" fmla="*/ 205 w 377"/>
                <a:gd name="T11" fmla="*/ 92 h 176"/>
                <a:gd name="T12" fmla="*/ 204 w 377"/>
                <a:gd name="T13" fmla="*/ 92 h 176"/>
                <a:gd name="T14" fmla="*/ 204 w 377"/>
                <a:gd name="T15" fmla="*/ 92 h 176"/>
                <a:gd name="T16" fmla="*/ 38 w 377"/>
                <a:gd name="T17" fmla="*/ 56 h 176"/>
                <a:gd name="T18" fmla="*/ 174 w 377"/>
                <a:gd name="T19" fmla="*/ 3 h 176"/>
                <a:gd name="T20" fmla="*/ 191 w 377"/>
                <a:gd name="T21" fmla="*/ 2 h 176"/>
                <a:gd name="T22" fmla="*/ 355 w 377"/>
                <a:gd name="T23" fmla="*/ 30 h 176"/>
                <a:gd name="T24" fmla="*/ 201 w 377"/>
                <a:gd name="T25" fmla="*/ 106 h 176"/>
                <a:gd name="T26" fmla="*/ 223 w 377"/>
                <a:gd name="T27" fmla="*/ 132 h 176"/>
                <a:gd name="T28" fmla="*/ 223 w 377"/>
                <a:gd name="T29" fmla="*/ 152 h 176"/>
                <a:gd name="T30" fmla="*/ 205 w 377"/>
                <a:gd name="T31" fmla="*/ 176 h 176"/>
                <a:gd name="T32" fmla="*/ 18 w 377"/>
                <a:gd name="T33" fmla="*/ 131 h 176"/>
                <a:gd name="T34" fmla="*/ 0 w 377"/>
                <a:gd name="T35" fmla="*/ 110 h 176"/>
                <a:gd name="T36" fmla="*/ 0 w 377"/>
                <a:gd name="T37" fmla="*/ 87 h 176"/>
                <a:gd name="T38" fmla="*/ 16 w 377"/>
                <a:gd name="T39" fmla="*/ 66 h 176"/>
                <a:gd name="T40" fmla="*/ 201 w 377"/>
                <a:gd name="T41" fmla="*/ 106 h 176"/>
                <a:gd name="T42" fmla="*/ 26 w 377"/>
                <a:gd name="T43" fmla="*/ 112 h 176"/>
                <a:gd name="T44" fmla="*/ 37 w 377"/>
                <a:gd name="T45" fmla="*/ 99 h 176"/>
                <a:gd name="T46" fmla="*/ 26 w 377"/>
                <a:gd name="T47" fmla="*/ 86 h 176"/>
                <a:gd name="T48" fmla="*/ 16 w 377"/>
                <a:gd name="T49" fmla="*/ 99 h 176"/>
                <a:gd name="T50" fmla="*/ 26 w 377"/>
                <a:gd name="T51" fmla="*/ 112 h 176"/>
                <a:gd name="T52" fmla="*/ 121 w 377"/>
                <a:gd name="T53" fmla="*/ 135 h 176"/>
                <a:gd name="T54" fmla="*/ 132 w 377"/>
                <a:gd name="T55" fmla="*/ 122 h 176"/>
                <a:gd name="T56" fmla="*/ 121 w 377"/>
                <a:gd name="T57" fmla="*/ 109 h 176"/>
                <a:gd name="T58" fmla="*/ 110 w 377"/>
                <a:gd name="T59" fmla="*/ 122 h 176"/>
                <a:gd name="T60" fmla="*/ 121 w 377"/>
                <a:gd name="T61" fmla="*/ 135 h 176"/>
                <a:gd name="T62" fmla="*/ 153 w 377"/>
                <a:gd name="T63" fmla="*/ 143 h 176"/>
                <a:gd name="T64" fmla="*/ 164 w 377"/>
                <a:gd name="T65" fmla="*/ 130 h 176"/>
                <a:gd name="T66" fmla="*/ 153 w 377"/>
                <a:gd name="T67" fmla="*/ 117 h 176"/>
                <a:gd name="T68" fmla="*/ 142 w 377"/>
                <a:gd name="T69" fmla="*/ 130 h 176"/>
                <a:gd name="T70" fmla="*/ 153 w 377"/>
                <a:gd name="T71" fmla="*/ 143 h 176"/>
                <a:gd name="T72" fmla="*/ 186 w 377"/>
                <a:gd name="T73" fmla="*/ 151 h 176"/>
                <a:gd name="T74" fmla="*/ 197 w 377"/>
                <a:gd name="T75" fmla="*/ 137 h 176"/>
                <a:gd name="T76" fmla="*/ 186 w 377"/>
                <a:gd name="T77" fmla="*/ 124 h 176"/>
                <a:gd name="T78" fmla="*/ 176 w 377"/>
                <a:gd name="T79" fmla="*/ 137 h 176"/>
                <a:gd name="T80" fmla="*/ 186 w 377"/>
                <a:gd name="T81" fmla="*/ 1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7" h="176">
                  <a:moveTo>
                    <a:pt x="355" y="30"/>
                  </a:moveTo>
                  <a:cubicBezTo>
                    <a:pt x="376" y="34"/>
                    <a:pt x="377" y="82"/>
                    <a:pt x="361" y="92"/>
                  </a:cubicBezTo>
                  <a:cubicBezTo>
                    <a:pt x="361" y="92"/>
                    <a:pt x="361" y="92"/>
                    <a:pt x="235" y="166"/>
                  </a:cubicBezTo>
                  <a:cubicBezTo>
                    <a:pt x="236" y="162"/>
                    <a:pt x="237" y="157"/>
                    <a:pt x="237" y="152"/>
                  </a:cubicBezTo>
                  <a:cubicBezTo>
                    <a:pt x="237" y="152"/>
                    <a:pt x="237" y="152"/>
                    <a:pt x="237" y="132"/>
                  </a:cubicBezTo>
                  <a:cubicBezTo>
                    <a:pt x="237" y="102"/>
                    <a:pt x="219" y="96"/>
                    <a:pt x="205" y="92"/>
                  </a:cubicBezTo>
                  <a:cubicBezTo>
                    <a:pt x="205" y="92"/>
                    <a:pt x="205" y="92"/>
                    <a:pt x="204" y="92"/>
                  </a:cubicBezTo>
                  <a:cubicBezTo>
                    <a:pt x="204" y="92"/>
                    <a:pt x="204" y="92"/>
                    <a:pt x="204" y="92"/>
                  </a:cubicBezTo>
                  <a:cubicBezTo>
                    <a:pt x="204" y="92"/>
                    <a:pt x="204" y="92"/>
                    <a:pt x="38" y="56"/>
                  </a:cubicBezTo>
                  <a:cubicBezTo>
                    <a:pt x="38" y="56"/>
                    <a:pt x="38" y="56"/>
                    <a:pt x="174" y="3"/>
                  </a:cubicBezTo>
                  <a:cubicBezTo>
                    <a:pt x="180" y="0"/>
                    <a:pt x="185" y="1"/>
                    <a:pt x="191" y="2"/>
                  </a:cubicBezTo>
                  <a:cubicBezTo>
                    <a:pt x="191" y="2"/>
                    <a:pt x="314" y="21"/>
                    <a:pt x="355" y="30"/>
                  </a:cubicBezTo>
                  <a:close/>
                  <a:moveTo>
                    <a:pt x="201" y="106"/>
                  </a:moveTo>
                  <a:cubicBezTo>
                    <a:pt x="214" y="110"/>
                    <a:pt x="223" y="113"/>
                    <a:pt x="223" y="132"/>
                  </a:cubicBezTo>
                  <a:cubicBezTo>
                    <a:pt x="223" y="132"/>
                    <a:pt x="223" y="132"/>
                    <a:pt x="223" y="152"/>
                  </a:cubicBezTo>
                  <a:cubicBezTo>
                    <a:pt x="223" y="165"/>
                    <a:pt x="218" y="176"/>
                    <a:pt x="205" y="176"/>
                  </a:cubicBezTo>
                  <a:cubicBezTo>
                    <a:pt x="205" y="176"/>
                    <a:pt x="205" y="176"/>
                    <a:pt x="18" y="131"/>
                  </a:cubicBezTo>
                  <a:cubicBezTo>
                    <a:pt x="2" y="127"/>
                    <a:pt x="0" y="123"/>
                    <a:pt x="0" y="110"/>
                  </a:cubicBezTo>
                  <a:cubicBezTo>
                    <a:pt x="0" y="110"/>
                    <a:pt x="0" y="110"/>
                    <a:pt x="0" y="87"/>
                  </a:cubicBezTo>
                  <a:cubicBezTo>
                    <a:pt x="0" y="74"/>
                    <a:pt x="4" y="66"/>
                    <a:pt x="16" y="66"/>
                  </a:cubicBezTo>
                  <a:cubicBezTo>
                    <a:pt x="16" y="66"/>
                    <a:pt x="16" y="66"/>
                    <a:pt x="201" y="106"/>
                  </a:cubicBezTo>
                  <a:close/>
                  <a:moveTo>
                    <a:pt x="26" y="112"/>
                  </a:moveTo>
                  <a:cubicBezTo>
                    <a:pt x="32" y="112"/>
                    <a:pt x="37" y="107"/>
                    <a:pt x="37" y="99"/>
                  </a:cubicBezTo>
                  <a:cubicBezTo>
                    <a:pt x="37" y="92"/>
                    <a:pt x="32" y="86"/>
                    <a:pt x="26" y="86"/>
                  </a:cubicBezTo>
                  <a:cubicBezTo>
                    <a:pt x="20" y="86"/>
                    <a:pt x="16" y="92"/>
                    <a:pt x="16" y="99"/>
                  </a:cubicBezTo>
                  <a:cubicBezTo>
                    <a:pt x="16" y="107"/>
                    <a:pt x="20" y="112"/>
                    <a:pt x="26" y="112"/>
                  </a:cubicBezTo>
                  <a:close/>
                  <a:moveTo>
                    <a:pt x="121" y="135"/>
                  </a:moveTo>
                  <a:cubicBezTo>
                    <a:pt x="127" y="135"/>
                    <a:pt x="132" y="130"/>
                    <a:pt x="132" y="122"/>
                  </a:cubicBezTo>
                  <a:cubicBezTo>
                    <a:pt x="132" y="115"/>
                    <a:pt x="127" y="109"/>
                    <a:pt x="121" y="109"/>
                  </a:cubicBezTo>
                  <a:cubicBezTo>
                    <a:pt x="115" y="109"/>
                    <a:pt x="110" y="115"/>
                    <a:pt x="110" y="122"/>
                  </a:cubicBezTo>
                  <a:cubicBezTo>
                    <a:pt x="110" y="130"/>
                    <a:pt x="115" y="135"/>
                    <a:pt x="121" y="135"/>
                  </a:cubicBezTo>
                  <a:close/>
                  <a:moveTo>
                    <a:pt x="153" y="143"/>
                  </a:moveTo>
                  <a:cubicBezTo>
                    <a:pt x="159" y="143"/>
                    <a:pt x="164" y="137"/>
                    <a:pt x="164" y="130"/>
                  </a:cubicBezTo>
                  <a:cubicBezTo>
                    <a:pt x="164" y="123"/>
                    <a:pt x="159" y="117"/>
                    <a:pt x="153" y="117"/>
                  </a:cubicBezTo>
                  <a:cubicBezTo>
                    <a:pt x="147" y="117"/>
                    <a:pt x="142" y="123"/>
                    <a:pt x="142" y="130"/>
                  </a:cubicBezTo>
                  <a:cubicBezTo>
                    <a:pt x="142" y="137"/>
                    <a:pt x="147" y="143"/>
                    <a:pt x="153" y="143"/>
                  </a:cubicBezTo>
                  <a:close/>
                  <a:moveTo>
                    <a:pt x="186" y="151"/>
                  </a:moveTo>
                  <a:cubicBezTo>
                    <a:pt x="192" y="151"/>
                    <a:pt x="197" y="145"/>
                    <a:pt x="197" y="137"/>
                  </a:cubicBezTo>
                  <a:cubicBezTo>
                    <a:pt x="197" y="130"/>
                    <a:pt x="192" y="124"/>
                    <a:pt x="186" y="124"/>
                  </a:cubicBezTo>
                  <a:cubicBezTo>
                    <a:pt x="180" y="124"/>
                    <a:pt x="176" y="130"/>
                    <a:pt x="176" y="137"/>
                  </a:cubicBezTo>
                  <a:cubicBezTo>
                    <a:pt x="176" y="145"/>
                    <a:pt x="180" y="151"/>
                    <a:pt x="186" y="1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3" name="Group 52"/>
          <p:cNvGrpSpPr/>
          <p:nvPr/>
        </p:nvGrpSpPr>
        <p:grpSpPr>
          <a:xfrm>
            <a:off x="6248564" y="2125663"/>
            <a:ext cx="1435608" cy="1417320"/>
            <a:chOff x="6248564" y="5274688"/>
            <a:chExt cx="1435608" cy="1417320"/>
          </a:xfrm>
        </p:grpSpPr>
        <p:sp>
          <p:nvSpPr>
            <p:cNvPr id="19" name="Rectangle 18"/>
            <p:cNvSpPr/>
            <p:nvPr/>
          </p:nvSpPr>
          <p:spPr bwMode="auto">
            <a:xfrm>
              <a:off x="6248564"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L2/L3 Gateways</a:t>
              </a:r>
              <a:endPar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endParaRPr>
            </a:p>
          </p:txBody>
        </p:sp>
        <p:sp>
          <p:nvSpPr>
            <p:cNvPr id="48" name="Freeform 17"/>
            <p:cNvSpPr>
              <a:spLocks noChangeAspect="1" noEditPoints="1"/>
            </p:cNvSpPr>
            <p:nvPr/>
          </p:nvSpPr>
          <p:spPr bwMode="auto">
            <a:xfrm>
              <a:off x="6446531" y="6130242"/>
              <a:ext cx="180516" cy="373226"/>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 name="Group 17"/>
          <p:cNvGrpSpPr/>
          <p:nvPr/>
        </p:nvGrpSpPr>
        <p:grpSpPr>
          <a:xfrm>
            <a:off x="1769309" y="2125663"/>
            <a:ext cx="1435608" cy="1417320"/>
            <a:chOff x="1769309" y="5274688"/>
            <a:chExt cx="1435608" cy="1417320"/>
          </a:xfrm>
        </p:grpSpPr>
        <p:sp>
          <p:nvSpPr>
            <p:cNvPr id="14" name="Rectangle 13"/>
            <p:cNvSpPr/>
            <p:nvPr/>
          </p:nvSpPr>
          <p:spPr bwMode="auto">
            <a:xfrm>
              <a:off x="1769309"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DDoS &amp; IPS/IDS</a:t>
              </a:r>
              <a:endPar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endParaRPr>
            </a:p>
          </p:txBody>
        </p:sp>
        <p:sp>
          <p:nvSpPr>
            <p:cNvPr id="49" name="Freeform 520"/>
            <p:cNvSpPr>
              <a:spLocks noChangeAspect="1"/>
            </p:cNvSpPr>
            <p:nvPr/>
          </p:nvSpPr>
          <p:spPr bwMode="auto">
            <a:xfrm>
              <a:off x="1967276" y="6194662"/>
              <a:ext cx="263182" cy="308806"/>
            </a:xfrm>
            <a:custGeom>
              <a:avLst/>
              <a:gdLst>
                <a:gd name="T0" fmla="*/ 179 w 200"/>
                <a:gd name="T1" fmla="*/ 119 h 235"/>
                <a:gd name="T2" fmla="*/ 164 w 200"/>
                <a:gd name="T3" fmla="*/ 125 h 235"/>
                <a:gd name="T4" fmla="*/ 138 w 200"/>
                <a:gd name="T5" fmla="*/ 112 h 235"/>
                <a:gd name="T6" fmla="*/ 138 w 200"/>
                <a:gd name="T7" fmla="*/ 109 h 235"/>
                <a:gd name="T8" fmla="*/ 129 w 200"/>
                <a:gd name="T9" fmla="*/ 90 h 235"/>
                <a:gd name="T10" fmla="*/ 146 w 200"/>
                <a:gd name="T11" fmla="*/ 42 h 235"/>
                <a:gd name="T12" fmla="*/ 164 w 200"/>
                <a:gd name="T13" fmla="*/ 21 h 235"/>
                <a:gd name="T14" fmla="*/ 143 w 200"/>
                <a:gd name="T15" fmla="*/ 0 h 235"/>
                <a:gd name="T16" fmla="*/ 121 w 200"/>
                <a:gd name="T17" fmla="*/ 21 h 235"/>
                <a:gd name="T18" fmla="*/ 130 w 200"/>
                <a:gd name="T19" fmla="*/ 39 h 235"/>
                <a:gd name="T20" fmla="*/ 114 w 200"/>
                <a:gd name="T21" fmla="*/ 84 h 235"/>
                <a:gd name="T22" fmla="*/ 112 w 200"/>
                <a:gd name="T23" fmla="*/ 83 h 235"/>
                <a:gd name="T24" fmla="*/ 87 w 200"/>
                <a:gd name="T25" fmla="*/ 105 h 235"/>
                <a:gd name="T26" fmla="*/ 41 w 200"/>
                <a:gd name="T27" fmla="*/ 115 h 235"/>
                <a:gd name="T28" fmla="*/ 22 w 200"/>
                <a:gd name="T29" fmla="*/ 103 h 235"/>
                <a:gd name="T30" fmla="*/ 0 w 200"/>
                <a:gd name="T31" fmla="*/ 124 h 235"/>
                <a:gd name="T32" fmla="*/ 22 w 200"/>
                <a:gd name="T33" fmla="*/ 146 h 235"/>
                <a:gd name="T34" fmla="*/ 42 w 200"/>
                <a:gd name="T35" fmla="*/ 132 h 235"/>
                <a:gd name="T36" fmla="*/ 42 w 200"/>
                <a:gd name="T37" fmla="*/ 132 h 235"/>
                <a:gd name="T38" fmla="*/ 89 w 200"/>
                <a:gd name="T39" fmla="*/ 121 h 235"/>
                <a:gd name="T40" fmla="*/ 109 w 200"/>
                <a:gd name="T41" fmla="*/ 135 h 235"/>
                <a:gd name="T42" fmla="*/ 112 w 200"/>
                <a:gd name="T43" fmla="*/ 197 h 235"/>
                <a:gd name="T44" fmla="*/ 103 w 200"/>
                <a:gd name="T45" fmla="*/ 214 h 235"/>
                <a:gd name="T46" fmla="*/ 124 w 200"/>
                <a:gd name="T47" fmla="*/ 235 h 235"/>
                <a:gd name="T48" fmla="*/ 145 w 200"/>
                <a:gd name="T49" fmla="*/ 214 h 235"/>
                <a:gd name="T50" fmla="*/ 127 w 200"/>
                <a:gd name="T51" fmla="*/ 193 h 235"/>
                <a:gd name="T52" fmla="*/ 125 w 200"/>
                <a:gd name="T53" fmla="*/ 132 h 235"/>
                <a:gd name="T54" fmla="*/ 132 w 200"/>
                <a:gd name="T55" fmla="*/ 126 h 235"/>
                <a:gd name="T56" fmla="*/ 158 w 200"/>
                <a:gd name="T57" fmla="*/ 139 h 235"/>
                <a:gd name="T58" fmla="*/ 158 w 200"/>
                <a:gd name="T59" fmla="*/ 141 h 235"/>
                <a:gd name="T60" fmla="*/ 179 w 200"/>
                <a:gd name="T61" fmla="*/ 162 h 235"/>
                <a:gd name="T62" fmla="*/ 200 w 200"/>
                <a:gd name="T63" fmla="*/ 141 h 235"/>
                <a:gd name="T64" fmla="*/ 179 w 200"/>
                <a:gd name="T65" fmla="*/ 1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35">
                  <a:moveTo>
                    <a:pt x="179" y="119"/>
                  </a:moveTo>
                  <a:cubicBezTo>
                    <a:pt x="173" y="119"/>
                    <a:pt x="168" y="121"/>
                    <a:pt x="164" y="125"/>
                  </a:cubicBezTo>
                  <a:cubicBezTo>
                    <a:pt x="138" y="112"/>
                    <a:pt x="138" y="112"/>
                    <a:pt x="138" y="112"/>
                  </a:cubicBezTo>
                  <a:cubicBezTo>
                    <a:pt x="138" y="111"/>
                    <a:pt x="138" y="110"/>
                    <a:pt x="138" y="109"/>
                  </a:cubicBezTo>
                  <a:cubicBezTo>
                    <a:pt x="138" y="102"/>
                    <a:pt x="135" y="95"/>
                    <a:pt x="129" y="90"/>
                  </a:cubicBezTo>
                  <a:cubicBezTo>
                    <a:pt x="146" y="42"/>
                    <a:pt x="146" y="42"/>
                    <a:pt x="146" y="42"/>
                  </a:cubicBezTo>
                  <a:cubicBezTo>
                    <a:pt x="156" y="41"/>
                    <a:pt x="164" y="32"/>
                    <a:pt x="164" y="21"/>
                  </a:cubicBezTo>
                  <a:cubicBezTo>
                    <a:pt x="164" y="10"/>
                    <a:pt x="155" y="0"/>
                    <a:pt x="143" y="0"/>
                  </a:cubicBezTo>
                  <a:cubicBezTo>
                    <a:pt x="131" y="0"/>
                    <a:pt x="121" y="10"/>
                    <a:pt x="121" y="21"/>
                  </a:cubicBezTo>
                  <a:cubicBezTo>
                    <a:pt x="121" y="28"/>
                    <a:pt x="125" y="35"/>
                    <a:pt x="130" y="39"/>
                  </a:cubicBezTo>
                  <a:cubicBezTo>
                    <a:pt x="114" y="84"/>
                    <a:pt x="114" y="84"/>
                    <a:pt x="114" y="84"/>
                  </a:cubicBezTo>
                  <a:cubicBezTo>
                    <a:pt x="114" y="83"/>
                    <a:pt x="113" y="83"/>
                    <a:pt x="112" y="83"/>
                  </a:cubicBezTo>
                  <a:cubicBezTo>
                    <a:pt x="99" y="83"/>
                    <a:pt x="89" y="93"/>
                    <a:pt x="87" y="105"/>
                  </a:cubicBezTo>
                  <a:cubicBezTo>
                    <a:pt x="41" y="115"/>
                    <a:pt x="41" y="115"/>
                    <a:pt x="41" y="115"/>
                  </a:cubicBezTo>
                  <a:cubicBezTo>
                    <a:pt x="38" y="108"/>
                    <a:pt x="30" y="103"/>
                    <a:pt x="22" y="103"/>
                  </a:cubicBezTo>
                  <a:cubicBezTo>
                    <a:pt x="10" y="103"/>
                    <a:pt x="0" y="113"/>
                    <a:pt x="0" y="124"/>
                  </a:cubicBezTo>
                  <a:cubicBezTo>
                    <a:pt x="0" y="136"/>
                    <a:pt x="10" y="146"/>
                    <a:pt x="22" y="146"/>
                  </a:cubicBezTo>
                  <a:cubicBezTo>
                    <a:pt x="31" y="146"/>
                    <a:pt x="39" y="140"/>
                    <a:pt x="42" y="132"/>
                  </a:cubicBezTo>
                  <a:cubicBezTo>
                    <a:pt x="42" y="132"/>
                    <a:pt x="42" y="132"/>
                    <a:pt x="42" y="132"/>
                  </a:cubicBezTo>
                  <a:cubicBezTo>
                    <a:pt x="89" y="121"/>
                    <a:pt x="89" y="121"/>
                    <a:pt x="89" y="121"/>
                  </a:cubicBezTo>
                  <a:cubicBezTo>
                    <a:pt x="92" y="128"/>
                    <a:pt x="100" y="134"/>
                    <a:pt x="109" y="135"/>
                  </a:cubicBezTo>
                  <a:cubicBezTo>
                    <a:pt x="112" y="197"/>
                    <a:pt x="112" y="197"/>
                    <a:pt x="112" y="197"/>
                  </a:cubicBezTo>
                  <a:cubicBezTo>
                    <a:pt x="106" y="201"/>
                    <a:pt x="103" y="207"/>
                    <a:pt x="103" y="214"/>
                  </a:cubicBezTo>
                  <a:cubicBezTo>
                    <a:pt x="103" y="226"/>
                    <a:pt x="112" y="235"/>
                    <a:pt x="124" y="235"/>
                  </a:cubicBezTo>
                  <a:cubicBezTo>
                    <a:pt x="136" y="235"/>
                    <a:pt x="145" y="226"/>
                    <a:pt x="145" y="214"/>
                  </a:cubicBezTo>
                  <a:cubicBezTo>
                    <a:pt x="145" y="203"/>
                    <a:pt x="138" y="195"/>
                    <a:pt x="127" y="193"/>
                  </a:cubicBezTo>
                  <a:cubicBezTo>
                    <a:pt x="125" y="132"/>
                    <a:pt x="125" y="132"/>
                    <a:pt x="125" y="132"/>
                  </a:cubicBezTo>
                  <a:cubicBezTo>
                    <a:pt x="127" y="131"/>
                    <a:pt x="130" y="129"/>
                    <a:pt x="132" y="126"/>
                  </a:cubicBezTo>
                  <a:cubicBezTo>
                    <a:pt x="158" y="139"/>
                    <a:pt x="158" y="139"/>
                    <a:pt x="158" y="139"/>
                  </a:cubicBezTo>
                  <a:cubicBezTo>
                    <a:pt x="158" y="140"/>
                    <a:pt x="158" y="140"/>
                    <a:pt x="158" y="141"/>
                  </a:cubicBezTo>
                  <a:cubicBezTo>
                    <a:pt x="158" y="152"/>
                    <a:pt x="167" y="162"/>
                    <a:pt x="179" y="162"/>
                  </a:cubicBezTo>
                  <a:cubicBezTo>
                    <a:pt x="191" y="162"/>
                    <a:pt x="200" y="152"/>
                    <a:pt x="200" y="141"/>
                  </a:cubicBezTo>
                  <a:cubicBezTo>
                    <a:pt x="200" y="129"/>
                    <a:pt x="191" y="119"/>
                    <a:pt x="179" y="11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5" name="Group 54"/>
          <p:cNvGrpSpPr/>
          <p:nvPr/>
        </p:nvGrpSpPr>
        <p:grpSpPr>
          <a:xfrm>
            <a:off x="9234734" y="2125663"/>
            <a:ext cx="1435608" cy="1417320"/>
            <a:chOff x="9234734" y="5274688"/>
            <a:chExt cx="1435608" cy="1417320"/>
          </a:xfrm>
        </p:grpSpPr>
        <p:sp>
          <p:nvSpPr>
            <p:cNvPr id="21" name="Rectangle 20"/>
            <p:cNvSpPr/>
            <p:nvPr/>
          </p:nvSpPr>
          <p:spPr bwMode="auto">
            <a:xfrm>
              <a:off x="9234734" y="5274688"/>
              <a:ext cx="1435608" cy="1417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5941">
                        <a:schemeClr val="bg1"/>
                      </a:gs>
                      <a:gs pos="37624">
                        <a:schemeClr val="bg1"/>
                      </a:gs>
                    </a:gsLst>
                    <a:lin ang="5400000" scaled="0"/>
                  </a:gradFill>
                  <a:effectLst/>
                  <a:uLnTx/>
                  <a:uFillTx/>
                  <a:latin typeface="+mj-lt"/>
                  <a:ea typeface="Segoe UI" pitchFamily="34" charset="0"/>
                  <a:cs typeface="Segoe UI" pitchFamily="34" charset="0"/>
                </a:rPr>
                <a:t>NAT &amp; HTTP Proxy</a:t>
              </a:r>
            </a:p>
          </p:txBody>
        </p:sp>
        <p:sp>
          <p:nvSpPr>
            <p:cNvPr id="50" name="Freeform 580"/>
            <p:cNvSpPr>
              <a:spLocks noChangeAspect="1" noEditPoints="1"/>
            </p:cNvSpPr>
            <p:nvPr/>
          </p:nvSpPr>
          <p:spPr bwMode="auto">
            <a:xfrm>
              <a:off x="9432701" y="6324092"/>
              <a:ext cx="359132" cy="179376"/>
            </a:xfrm>
            <a:custGeom>
              <a:avLst/>
              <a:gdLst>
                <a:gd name="T0" fmla="*/ 300 w 400"/>
                <a:gd name="T1" fmla="*/ 200 h 200"/>
                <a:gd name="T2" fmla="*/ 400 w 400"/>
                <a:gd name="T3" fmla="*/ 100 h 200"/>
                <a:gd name="T4" fmla="*/ 300 w 400"/>
                <a:gd name="T5" fmla="*/ 0 h 200"/>
                <a:gd name="T6" fmla="*/ 300 w 400"/>
                <a:gd name="T7" fmla="*/ 45 h 200"/>
                <a:gd name="T8" fmla="*/ 355 w 400"/>
                <a:gd name="T9" fmla="*/ 100 h 200"/>
                <a:gd name="T10" fmla="*/ 300 w 400"/>
                <a:gd name="T11" fmla="*/ 155 h 200"/>
                <a:gd name="T12" fmla="*/ 300 w 400"/>
                <a:gd name="T13" fmla="*/ 200 h 200"/>
                <a:gd name="T14" fmla="*/ 100 w 400"/>
                <a:gd name="T15" fmla="*/ 0 h 200"/>
                <a:gd name="T16" fmla="*/ 0 w 400"/>
                <a:gd name="T17" fmla="*/ 100 h 200"/>
                <a:gd name="T18" fmla="*/ 100 w 400"/>
                <a:gd name="T19" fmla="*/ 200 h 200"/>
                <a:gd name="T20" fmla="*/ 100 w 400"/>
                <a:gd name="T21" fmla="*/ 155 h 200"/>
                <a:gd name="T22" fmla="*/ 45 w 400"/>
                <a:gd name="T23" fmla="*/ 100 h 200"/>
                <a:gd name="T24" fmla="*/ 100 w 400"/>
                <a:gd name="T25" fmla="*/ 45 h 200"/>
                <a:gd name="T26" fmla="*/ 100 w 400"/>
                <a:gd name="T27" fmla="*/ 0 h 200"/>
                <a:gd name="T28" fmla="*/ 200 w 400"/>
                <a:gd name="T29" fmla="*/ 80 h 200"/>
                <a:gd name="T30" fmla="*/ 224 w 400"/>
                <a:gd name="T31" fmla="*/ 104 h 200"/>
                <a:gd name="T32" fmla="*/ 200 w 400"/>
                <a:gd name="T33" fmla="*/ 128 h 200"/>
                <a:gd name="T34" fmla="*/ 176 w 400"/>
                <a:gd name="T35" fmla="*/ 104 h 200"/>
                <a:gd name="T36" fmla="*/ 200 w 400"/>
                <a:gd name="T37" fmla="*/ 80 h 200"/>
                <a:gd name="T38" fmla="*/ 128 w 400"/>
                <a:gd name="T39" fmla="*/ 80 h 200"/>
                <a:gd name="T40" fmla="*/ 152 w 400"/>
                <a:gd name="T41" fmla="*/ 104 h 200"/>
                <a:gd name="T42" fmla="*/ 128 w 400"/>
                <a:gd name="T43" fmla="*/ 128 h 200"/>
                <a:gd name="T44" fmla="*/ 104 w 400"/>
                <a:gd name="T45" fmla="*/ 104 h 200"/>
                <a:gd name="T46" fmla="*/ 128 w 400"/>
                <a:gd name="T47" fmla="*/ 80 h 200"/>
                <a:gd name="T48" fmla="*/ 272 w 400"/>
                <a:gd name="T49" fmla="*/ 80 h 200"/>
                <a:gd name="T50" fmla="*/ 296 w 400"/>
                <a:gd name="T51" fmla="*/ 104 h 200"/>
                <a:gd name="T52" fmla="*/ 272 w 400"/>
                <a:gd name="T53" fmla="*/ 128 h 200"/>
                <a:gd name="T54" fmla="*/ 248 w 400"/>
                <a:gd name="T55" fmla="*/ 104 h 200"/>
                <a:gd name="T56" fmla="*/ 272 w 400"/>
                <a:gd name="T5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00">
                  <a:moveTo>
                    <a:pt x="300" y="200"/>
                  </a:moveTo>
                  <a:cubicBezTo>
                    <a:pt x="400" y="100"/>
                    <a:pt x="400" y="100"/>
                    <a:pt x="400" y="100"/>
                  </a:cubicBezTo>
                  <a:cubicBezTo>
                    <a:pt x="300" y="0"/>
                    <a:pt x="300" y="0"/>
                    <a:pt x="300" y="0"/>
                  </a:cubicBezTo>
                  <a:cubicBezTo>
                    <a:pt x="300" y="45"/>
                    <a:pt x="300" y="45"/>
                    <a:pt x="300" y="45"/>
                  </a:cubicBezTo>
                  <a:cubicBezTo>
                    <a:pt x="355" y="100"/>
                    <a:pt x="355" y="100"/>
                    <a:pt x="355" y="100"/>
                  </a:cubicBezTo>
                  <a:cubicBezTo>
                    <a:pt x="300" y="155"/>
                    <a:pt x="300" y="155"/>
                    <a:pt x="300" y="155"/>
                  </a:cubicBezTo>
                  <a:lnTo>
                    <a:pt x="300" y="200"/>
                  </a:lnTo>
                  <a:close/>
                  <a:moveTo>
                    <a:pt x="100" y="0"/>
                  </a:moveTo>
                  <a:cubicBezTo>
                    <a:pt x="0" y="100"/>
                    <a:pt x="0" y="100"/>
                    <a:pt x="0" y="100"/>
                  </a:cubicBezTo>
                  <a:cubicBezTo>
                    <a:pt x="100" y="200"/>
                    <a:pt x="100" y="200"/>
                    <a:pt x="100" y="200"/>
                  </a:cubicBezTo>
                  <a:cubicBezTo>
                    <a:pt x="100" y="155"/>
                    <a:pt x="100" y="155"/>
                    <a:pt x="100" y="155"/>
                  </a:cubicBezTo>
                  <a:cubicBezTo>
                    <a:pt x="45" y="100"/>
                    <a:pt x="45" y="100"/>
                    <a:pt x="45" y="100"/>
                  </a:cubicBezTo>
                  <a:cubicBezTo>
                    <a:pt x="100" y="45"/>
                    <a:pt x="100" y="45"/>
                    <a:pt x="100" y="45"/>
                  </a:cubicBezTo>
                  <a:lnTo>
                    <a:pt x="100" y="0"/>
                  </a:lnTo>
                  <a:close/>
                  <a:moveTo>
                    <a:pt x="200" y="80"/>
                  </a:moveTo>
                  <a:cubicBezTo>
                    <a:pt x="213" y="80"/>
                    <a:pt x="224" y="91"/>
                    <a:pt x="224" y="104"/>
                  </a:cubicBezTo>
                  <a:cubicBezTo>
                    <a:pt x="224" y="117"/>
                    <a:pt x="213" y="128"/>
                    <a:pt x="200" y="128"/>
                  </a:cubicBezTo>
                  <a:cubicBezTo>
                    <a:pt x="187" y="128"/>
                    <a:pt x="176" y="117"/>
                    <a:pt x="176" y="104"/>
                  </a:cubicBezTo>
                  <a:cubicBezTo>
                    <a:pt x="176" y="91"/>
                    <a:pt x="187" y="80"/>
                    <a:pt x="200" y="80"/>
                  </a:cubicBezTo>
                  <a:close/>
                  <a:moveTo>
                    <a:pt x="128" y="80"/>
                  </a:moveTo>
                  <a:cubicBezTo>
                    <a:pt x="141" y="80"/>
                    <a:pt x="152" y="91"/>
                    <a:pt x="152" y="104"/>
                  </a:cubicBezTo>
                  <a:cubicBezTo>
                    <a:pt x="152" y="117"/>
                    <a:pt x="141" y="128"/>
                    <a:pt x="128" y="128"/>
                  </a:cubicBezTo>
                  <a:cubicBezTo>
                    <a:pt x="115" y="128"/>
                    <a:pt x="104" y="117"/>
                    <a:pt x="104" y="104"/>
                  </a:cubicBezTo>
                  <a:cubicBezTo>
                    <a:pt x="104" y="91"/>
                    <a:pt x="115" y="80"/>
                    <a:pt x="128" y="80"/>
                  </a:cubicBezTo>
                  <a:close/>
                  <a:moveTo>
                    <a:pt x="272" y="80"/>
                  </a:moveTo>
                  <a:cubicBezTo>
                    <a:pt x="285" y="80"/>
                    <a:pt x="296" y="91"/>
                    <a:pt x="296" y="104"/>
                  </a:cubicBezTo>
                  <a:cubicBezTo>
                    <a:pt x="296" y="117"/>
                    <a:pt x="285" y="128"/>
                    <a:pt x="272" y="128"/>
                  </a:cubicBezTo>
                  <a:cubicBezTo>
                    <a:pt x="259" y="128"/>
                    <a:pt x="248" y="117"/>
                    <a:pt x="248" y="104"/>
                  </a:cubicBezTo>
                  <a:cubicBezTo>
                    <a:pt x="248" y="91"/>
                    <a:pt x="259" y="80"/>
                    <a:pt x="272" y="8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61476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5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5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35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decel="100000" fill="hold" grpId="0" nodeType="after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decel="100000" fill="hold" grpId="0"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decel="100000" fill="hold" grpId="0" nodeType="click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 calcmode="lin" valueType="num">
                                      <p:cBhvr additive="base">
                                        <p:cTn id="5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0"/>
                                  </p:stCondLst>
                                  <p:childTnLst>
                                    <p:set>
                                      <p:cBhvr>
                                        <p:cTn id="60" dur="1" fill="hold">
                                          <p:stCondLst>
                                            <p:cond delay="0"/>
                                          </p:stCondLst>
                                        </p:cTn>
                                        <p:tgtEl>
                                          <p:spTgt spid="25">
                                            <p:txEl>
                                              <p:pRg st="1" end="1"/>
                                            </p:txEl>
                                          </p:spTgt>
                                        </p:tgtEl>
                                        <p:attrNameLst>
                                          <p:attrName>style.visibility</p:attrName>
                                        </p:attrNameLst>
                                      </p:cBhvr>
                                      <p:to>
                                        <p:strVal val="visible"/>
                                      </p:to>
                                    </p:set>
                                    <p:anim calcmode="lin" valueType="num">
                                      <p:cBhvr additive="base">
                                        <p:cTn id="6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5">
                                            <p:txEl>
                                              <p:pRg st="2" end="2"/>
                                            </p:txEl>
                                          </p:spTgt>
                                        </p:tgtEl>
                                        <p:attrNameLst>
                                          <p:attrName>style.visibility</p:attrName>
                                        </p:attrNameLst>
                                      </p:cBhvr>
                                      <p:to>
                                        <p:strVal val="visible"/>
                                      </p:to>
                                    </p:set>
                                    <p:anim calcmode="lin" valueType="num">
                                      <p:cBhvr additive="base">
                                        <p:cTn id="6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 presetClass="entr" presetSubtype="4" decel="100000" fill="hold" grpId="0" nodeType="afterEffect">
                                  <p:stCondLst>
                                    <p:cond delay="0"/>
                                  </p:stCondLst>
                                  <p:childTnLst>
                                    <p:set>
                                      <p:cBhvr>
                                        <p:cTn id="69" dur="1" fill="hold">
                                          <p:stCondLst>
                                            <p:cond delay="0"/>
                                          </p:stCondLst>
                                        </p:cTn>
                                        <p:tgtEl>
                                          <p:spTgt spid="25">
                                            <p:txEl>
                                              <p:pRg st="3" end="3"/>
                                            </p:txEl>
                                          </p:spTgt>
                                        </p:tgtEl>
                                        <p:attrNameLst>
                                          <p:attrName>style.visibility</p:attrName>
                                        </p:attrNameLst>
                                      </p:cBhvr>
                                      <p:to>
                                        <p:strVal val="visible"/>
                                      </p:to>
                                    </p:set>
                                    <p:anim calcmode="lin" valueType="num">
                                      <p:cBhvr additive="base">
                                        <p:cTn id="70"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p:cNvGrpSpPr/>
          <p:nvPr/>
        </p:nvGrpSpPr>
        <p:grpSpPr>
          <a:xfrm>
            <a:off x="1053566" y="3261720"/>
            <a:ext cx="3333860" cy="813277"/>
            <a:chOff x="1053566" y="3376020"/>
            <a:chExt cx="3333860" cy="813277"/>
          </a:xfrm>
        </p:grpSpPr>
        <p:cxnSp>
          <p:nvCxnSpPr>
            <p:cNvPr id="207" name="Straight Connector 152"/>
            <p:cNvCxnSpPr/>
            <p:nvPr/>
          </p:nvCxnSpPr>
          <p:spPr>
            <a:xfrm>
              <a:off x="1053566" y="3376020"/>
              <a:ext cx="2523072" cy="0"/>
            </a:xfrm>
            <a:prstGeom prst="straightConnector1">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576638" y="3376020"/>
              <a:ext cx="0" cy="813277"/>
            </a:xfrm>
            <a:prstGeom prst="line">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152"/>
            <p:cNvCxnSpPr/>
            <p:nvPr/>
          </p:nvCxnSpPr>
          <p:spPr>
            <a:xfrm>
              <a:off x="3576638" y="4189297"/>
              <a:ext cx="810788" cy="0"/>
            </a:xfrm>
            <a:prstGeom prst="straightConnector1">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89" name="Straight Connector 152"/>
          <p:cNvCxnSpPr/>
          <p:nvPr/>
        </p:nvCxnSpPr>
        <p:spPr>
          <a:xfrm flipV="1">
            <a:off x="4387426" y="2044947"/>
            <a:ext cx="0" cy="2751205"/>
          </a:xfrm>
          <a:prstGeom prst="straightConnector1">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Network Controller</a:t>
            </a:r>
          </a:p>
        </p:txBody>
      </p:sp>
      <p:sp>
        <p:nvSpPr>
          <p:cNvPr id="5" name="Rectangle 4"/>
          <p:cNvSpPr/>
          <p:nvPr/>
        </p:nvSpPr>
        <p:spPr>
          <a:xfrm>
            <a:off x="8741744" y="2129277"/>
            <a:ext cx="3175572" cy="1625060"/>
          </a:xfrm>
          <a:prstGeom prst="rect">
            <a:avLst/>
          </a:prstGeom>
          <a:noFill/>
        </p:spPr>
        <p:txBody>
          <a:bodyPr wrap="square" lIns="182880" tIns="146304" rIns="182880" bIns="146304">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30" normalizeH="0" baseline="0" noProof="0" dirty="0">
                <a:ln>
                  <a:noFill/>
                </a:ln>
                <a:gradFill>
                  <a:gsLst>
                    <a:gs pos="29703">
                      <a:schemeClr val="tx1"/>
                    </a:gs>
                    <a:gs pos="70000">
                      <a:schemeClr val="tx1"/>
                    </a:gs>
                  </a:gsLst>
                  <a:lin ang="5400000" scaled="0"/>
                </a:gradFill>
                <a:effectLst/>
                <a:uLnTx/>
                <a:uFillTx/>
                <a:latin typeface="+mj-lt"/>
              </a:rPr>
              <a:t>A centralized, programmable </a:t>
            </a:r>
            <a:r>
              <a:rPr kumimoji="0" lang="en-US" sz="1600" b="1" i="0" u="none" strike="noStrike" kern="0" cap="none" spc="30" normalizeH="0" baseline="0" noProof="0" dirty="0">
                <a:ln>
                  <a:noFill/>
                </a:ln>
                <a:gradFill>
                  <a:gsLst>
                    <a:gs pos="92079">
                      <a:schemeClr val="accent2"/>
                    </a:gs>
                    <a:gs pos="70000">
                      <a:schemeClr val="accent2"/>
                    </a:gs>
                  </a:gsLst>
                  <a:lin ang="5400000" scaled="0"/>
                </a:gradFill>
                <a:effectLst/>
                <a:uLnTx/>
                <a:uFillTx/>
                <a:latin typeface="Segoe UI Semibold" panose="020B0702040204020203" pitchFamily="34" charset="0"/>
                <a:cs typeface="Segoe UI Semibold" panose="020B0702040204020203" pitchFamily="34" charset="0"/>
              </a:rPr>
              <a:t>point of automation to manage, configure, monitor, and troubleshoot</a:t>
            </a:r>
            <a:r>
              <a:rPr kumimoji="0" lang="en-US" sz="1600" b="0" i="0" u="none" strike="noStrike" kern="0" cap="none" spc="30" normalizeH="0" baseline="0" noProof="0" dirty="0">
                <a:ln>
                  <a:noFill/>
                </a:ln>
                <a:gradFill>
                  <a:gsLst>
                    <a:gs pos="92079">
                      <a:schemeClr val="accent2"/>
                    </a:gs>
                    <a:gs pos="70000">
                      <a:schemeClr val="accent2"/>
                    </a:gs>
                  </a:gsLst>
                  <a:lin ang="5400000" scaled="0"/>
                </a:gradFill>
                <a:effectLst/>
                <a:uLnTx/>
                <a:uFillTx/>
                <a:latin typeface="Segoe UI Semibold" panose="020B0702040204020203" pitchFamily="34" charset="0"/>
                <a:cs typeface="Segoe UI Semibold" panose="020B0702040204020203" pitchFamily="34" charset="0"/>
              </a:rPr>
              <a:t> </a:t>
            </a:r>
            <a:r>
              <a:rPr kumimoji="0" lang="en-US" sz="1600" b="1" i="0" u="none" strike="noStrike" kern="0" cap="none" spc="30" normalizeH="0" baseline="0" noProof="0" dirty="0">
                <a:ln>
                  <a:noFill/>
                </a:ln>
                <a:gradFill>
                  <a:gsLst>
                    <a:gs pos="29703">
                      <a:schemeClr val="tx1"/>
                    </a:gs>
                    <a:gs pos="70000">
                      <a:schemeClr val="tx1"/>
                    </a:gs>
                  </a:gsLst>
                  <a:lin ang="5400000" scaled="0"/>
                </a:gradFill>
                <a:effectLst/>
                <a:uLnTx/>
                <a:uFillTx/>
                <a:latin typeface="+mj-lt"/>
              </a:rPr>
              <a:t>virtual and physical network infrastructure in your datacenter</a:t>
            </a:r>
          </a:p>
        </p:txBody>
      </p:sp>
      <p:sp>
        <p:nvSpPr>
          <p:cNvPr id="6" name="Rectangle 5"/>
          <p:cNvSpPr/>
          <p:nvPr/>
        </p:nvSpPr>
        <p:spPr>
          <a:xfrm>
            <a:off x="8741744" y="3879047"/>
            <a:ext cx="3034170" cy="1181862"/>
          </a:xfrm>
          <a:prstGeom prst="rect">
            <a:avLst/>
          </a:prstGeom>
          <a:noFill/>
        </p:spPr>
        <p:txBody>
          <a:bodyPr wrap="square" lIns="182880" tIns="146304" rIns="182880" bIns="146304">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30" normalizeH="0" baseline="0" noProof="0" dirty="0">
                <a:ln>
                  <a:noFill/>
                </a:ln>
                <a:gradFill>
                  <a:gsLst>
                    <a:gs pos="29703">
                      <a:schemeClr val="tx1"/>
                    </a:gs>
                    <a:gs pos="70000">
                      <a:schemeClr val="tx1"/>
                    </a:gs>
                  </a:gsLst>
                  <a:lin ang="5400000" scaled="0"/>
                </a:gradFill>
                <a:effectLst/>
                <a:uLnTx/>
                <a:uFillTx/>
                <a:latin typeface="+mj-lt"/>
              </a:rPr>
              <a:t>Can be deployed as single VM (lab) or as a cluster of 3 physical servers (no Hyper-V) or 3 VMs on separate hosts</a:t>
            </a:r>
          </a:p>
        </p:txBody>
      </p:sp>
      <p:sp>
        <p:nvSpPr>
          <p:cNvPr id="86" name="TextBox 85"/>
          <p:cNvSpPr txBox="1"/>
          <p:nvPr/>
        </p:nvSpPr>
        <p:spPr>
          <a:xfrm>
            <a:off x="2941417" y="1584314"/>
            <a:ext cx="1070739" cy="517022"/>
          </a:xfrm>
          <a:prstGeom prst="rect">
            <a:avLst/>
          </a:prstGeom>
          <a:noFill/>
        </p:spPr>
        <p:txBody>
          <a:bodyPr wrap="square" lIns="182854" tIns="146283" rIns="182854" bIns="146283" rtlCol="0">
            <a:spAutoFit/>
          </a:bodyPr>
          <a:lstStyle/>
          <a:p>
            <a:pPr marL="0" marR="0" lvl="0" indent="0" defTabSz="932418" eaLnBrk="1" fontAlgn="auto" latinLnBrk="0" hangingPunct="1">
              <a:lnSpc>
                <a:spcPct val="90000"/>
              </a:lnSpc>
              <a:spcBef>
                <a:spcPts val="0"/>
              </a:spcBef>
              <a:spcAft>
                <a:spcPts val="612"/>
              </a:spcAft>
              <a:buClrTx/>
              <a:buSzTx/>
              <a:buFontTx/>
              <a:buNone/>
              <a:tabLst/>
              <a:defRPr/>
            </a:pPr>
            <a:r>
              <a:rPr kumimoji="0" lang="en-US" sz="1600" b="1" i="0" u="none" strike="noStrike" kern="0" cap="none" spc="0" normalizeH="0" baseline="0" noProof="0" dirty="0">
                <a:ln>
                  <a:noFill/>
                </a:ln>
                <a:gradFill>
                  <a:gsLst>
                    <a:gs pos="72277">
                      <a:schemeClr val="tx1"/>
                    </a:gs>
                    <a:gs pos="55000">
                      <a:schemeClr val="tx1"/>
                    </a:gs>
                  </a:gsLst>
                  <a:lin ang="0" scaled="0"/>
                </a:gradFill>
                <a:effectLst/>
                <a:uLnTx/>
                <a:uFillTx/>
                <a:latin typeface="+mj-lt"/>
                <a:ea typeface="Times New Roman" panose="02020603050405020304" pitchFamily="18" charset="0"/>
                <a:cs typeface="Times New Roman" panose="02020603050405020304" pitchFamily="18" charset="0"/>
              </a:rPr>
              <a:t>Internet</a:t>
            </a:r>
          </a:p>
        </p:txBody>
      </p:sp>
      <p:sp>
        <p:nvSpPr>
          <p:cNvPr id="87" name="Freeform 13"/>
          <p:cNvSpPr>
            <a:spLocks noChangeAspect="1" noEditPoints="1"/>
          </p:cNvSpPr>
          <p:nvPr/>
        </p:nvSpPr>
        <p:spPr bwMode="auto">
          <a:xfrm>
            <a:off x="3995346" y="1497814"/>
            <a:ext cx="790016" cy="547133"/>
          </a:xfrm>
          <a:custGeom>
            <a:avLst/>
            <a:gdLst>
              <a:gd name="T0" fmla="*/ 28 w 128"/>
              <a:gd name="T1" fmla="*/ 88 h 88"/>
              <a:gd name="T2" fmla="*/ 94 w 128"/>
              <a:gd name="T3" fmla="*/ 88 h 88"/>
              <a:gd name="T4" fmla="*/ 128 w 128"/>
              <a:gd name="T5" fmla="*/ 54 h 88"/>
              <a:gd name="T6" fmla="*/ 96 w 128"/>
              <a:gd name="T7" fmla="*/ 20 h 88"/>
              <a:gd name="T8" fmla="*/ 64 w 128"/>
              <a:gd name="T9" fmla="*/ 0 h 88"/>
              <a:gd name="T10" fmla="*/ 28 w 128"/>
              <a:gd name="T11" fmla="*/ 32 h 88"/>
              <a:gd name="T12" fmla="*/ 28 w 128"/>
              <a:gd name="T13" fmla="*/ 32 h 88"/>
              <a:gd name="T14" fmla="*/ 0 w 128"/>
              <a:gd name="T15" fmla="*/ 60 h 88"/>
              <a:gd name="T16" fmla="*/ 28 w 128"/>
              <a:gd name="T17" fmla="*/ 88 h 88"/>
              <a:gd name="T18" fmla="*/ 28 w 128"/>
              <a:gd name="T19" fmla="*/ 40 h 88"/>
              <a:gd name="T20" fmla="*/ 31 w 128"/>
              <a:gd name="T21" fmla="*/ 41 h 88"/>
              <a:gd name="T22" fmla="*/ 36 w 128"/>
              <a:gd name="T23" fmla="*/ 41 h 88"/>
              <a:gd name="T24" fmla="*/ 36 w 128"/>
              <a:gd name="T25" fmla="*/ 36 h 88"/>
              <a:gd name="T26" fmla="*/ 64 w 128"/>
              <a:gd name="T27" fmla="*/ 8 h 88"/>
              <a:gd name="T28" fmla="*/ 90 w 128"/>
              <a:gd name="T29" fmla="*/ 26 h 88"/>
              <a:gd name="T30" fmla="*/ 91 w 128"/>
              <a:gd name="T31" fmla="*/ 28 h 88"/>
              <a:gd name="T32" fmla="*/ 94 w 128"/>
              <a:gd name="T33" fmla="*/ 28 h 88"/>
              <a:gd name="T34" fmla="*/ 120 w 128"/>
              <a:gd name="T35" fmla="*/ 54 h 88"/>
              <a:gd name="T36" fmla="*/ 94 w 128"/>
              <a:gd name="T37" fmla="*/ 80 h 88"/>
              <a:gd name="T38" fmla="*/ 28 w 128"/>
              <a:gd name="T39" fmla="*/ 80 h 88"/>
              <a:gd name="T40" fmla="*/ 8 w 128"/>
              <a:gd name="T41" fmla="*/ 60 h 88"/>
              <a:gd name="T42" fmla="*/ 28 w 128"/>
              <a:gd name="T43"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88">
                <a:moveTo>
                  <a:pt x="28" y="88"/>
                </a:moveTo>
                <a:cubicBezTo>
                  <a:pt x="94" y="88"/>
                  <a:pt x="94" y="88"/>
                  <a:pt x="94" y="88"/>
                </a:cubicBezTo>
                <a:cubicBezTo>
                  <a:pt x="113" y="88"/>
                  <a:pt x="128" y="73"/>
                  <a:pt x="128" y="54"/>
                </a:cubicBezTo>
                <a:cubicBezTo>
                  <a:pt x="128" y="36"/>
                  <a:pt x="114" y="21"/>
                  <a:pt x="96" y="20"/>
                </a:cubicBezTo>
                <a:cubicBezTo>
                  <a:pt x="90" y="8"/>
                  <a:pt x="78" y="0"/>
                  <a:pt x="64" y="0"/>
                </a:cubicBezTo>
                <a:cubicBezTo>
                  <a:pt x="46" y="0"/>
                  <a:pt x="30" y="14"/>
                  <a:pt x="28" y="32"/>
                </a:cubicBezTo>
                <a:cubicBezTo>
                  <a:pt x="28" y="32"/>
                  <a:pt x="28" y="32"/>
                  <a:pt x="28" y="32"/>
                </a:cubicBezTo>
                <a:cubicBezTo>
                  <a:pt x="13" y="32"/>
                  <a:pt x="0" y="45"/>
                  <a:pt x="0" y="60"/>
                </a:cubicBezTo>
                <a:cubicBezTo>
                  <a:pt x="0" y="76"/>
                  <a:pt x="13" y="88"/>
                  <a:pt x="28" y="88"/>
                </a:cubicBezTo>
                <a:close/>
                <a:moveTo>
                  <a:pt x="28" y="40"/>
                </a:moveTo>
                <a:cubicBezTo>
                  <a:pt x="29" y="40"/>
                  <a:pt x="30" y="40"/>
                  <a:pt x="31" y="41"/>
                </a:cubicBezTo>
                <a:cubicBezTo>
                  <a:pt x="36" y="41"/>
                  <a:pt x="36" y="41"/>
                  <a:pt x="36" y="41"/>
                </a:cubicBezTo>
                <a:cubicBezTo>
                  <a:pt x="36" y="36"/>
                  <a:pt x="36" y="36"/>
                  <a:pt x="36" y="36"/>
                </a:cubicBezTo>
                <a:cubicBezTo>
                  <a:pt x="36" y="21"/>
                  <a:pt x="49" y="8"/>
                  <a:pt x="64" y="8"/>
                </a:cubicBezTo>
                <a:cubicBezTo>
                  <a:pt x="76" y="8"/>
                  <a:pt x="86" y="15"/>
                  <a:pt x="90" y="26"/>
                </a:cubicBezTo>
                <a:cubicBezTo>
                  <a:pt x="91" y="28"/>
                  <a:pt x="91" y="28"/>
                  <a:pt x="91" y="28"/>
                </a:cubicBezTo>
                <a:cubicBezTo>
                  <a:pt x="94" y="28"/>
                  <a:pt x="94" y="28"/>
                  <a:pt x="94" y="28"/>
                </a:cubicBezTo>
                <a:cubicBezTo>
                  <a:pt x="108" y="28"/>
                  <a:pt x="120" y="40"/>
                  <a:pt x="120" y="54"/>
                </a:cubicBezTo>
                <a:cubicBezTo>
                  <a:pt x="120" y="69"/>
                  <a:pt x="108" y="80"/>
                  <a:pt x="94" y="80"/>
                </a:cubicBezTo>
                <a:cubicBezTo>
                  <a:pt x="28" y="80"/>
                  <a:pt x="28" y="80"/>
                  <a:pt x="28" y="80"/>
                </a:cubicBezTo>
                <a:cubicBezTo>
                  <a:pt x="17" y="80"/>
                  <a:pt x="8" y="71"/>
                  <a:pt x="8" y="60"/>
                </a:cubicBezTo>
                <a:cubicBezTo>
                  <a:pt x="8" y="49"/>
                  <a:pt x="17" y="40"/>
                  <a:pt x="28"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9" name="Group 88"/>
          <p:cNvGrpSpPr/>
          <p:nvPr/>
        </p:nvGrpSpPr>
        <p:grpSpPr>
          <a:xfrm>
            <a:off x="3701626" y="4796152"/>
            <a:ext cx="1371600" cy="1371600"/>
            <a:chOff x="6128986" y="6250230"/>
            <a:chExt cx="1371600" cy="1371600"/>
          </a:xfrm>
        </p:grpSpPr>
        <p:sp>
          <p:nvSpPr>
            <p:cNvPr id="88" name="TextBox 87"/>
            <p:cNvSpPr txBox="1"/>
            <p:nvPr/>
          </p:nvSpPr>
          <p:spPr>
            <a:xfrm>
              <a:off x="6128986" y="6250230"/>
              <a:ext cx="1371600" cy="1371600"/>
            </a:xfrm>
            <a:prstGeom prst="rect">
              <a:avLst/>
            </a:prstGeom>
            <a:solidFill>
              <a:schemeClr val="tx1"/>
            </a:solidFill>
          </p:spPr>
          <p:txBody>
            <a:bodyPr wrap="square" lIns="182854" tIns="146283" rIns="182854" bIns="146283"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Network Controller</a:t>
              </a:r>
            </a:p>
          </p:txBody>
        </p:sp>
        <p:sp>
          <p:nvSpPr>
            <p:cNvPr id="7" name="Freeform 17"/>
            <p:cNvSpPr>
              <a:spLocks noChangeAspect="1" noEditPoints="1"/>
            </p:cNvSpPr>
            <p:nvPr/>
          </p:nvSpPr>
          <p:spPr bwMode="auto">
            <a:xfrm>
              <a:off x="6326135" y="6838718"/>
              <a:ext cx="292211" cy="604167"/>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2" name="Group 101"/>
          <p:cNvGrpSpPr/>
          <p:nvPr/>
        </p:nvGrpSpPr>
        <p:grpSpPr>
          <a:xfrm>
            <a:off x="458434" y="4796152"/>
            <a:ext cx="1371600" cy="1371600"/>
            <a:chOff x="526097" y="6399424"/>
            <a:chExt cx="1371600" cy="1371600"/>
          </a:xfrm>
        </p:grpSpPr>
        <p:sp>
          <p:nvSpPr>
            <p:cNvPr id="91" name="TextBox 90"/>
            <p:cNvSpPr txBox="1"/>
            <p:nvPr/>
          </p:nvSpPr>
          <p:spPr>
            <a:xfrm>
              <a:off x="526097" y="6399424"/>
              <a:ext cx="1371600" cy="1371600"/>
            </a:xfrm>
            <a:prstGeom prst="rect">
              <a:avLst/>
            </a:prstGeom>
            <a:solidFill>
              <a:schemeClr val="accent2"/>
            </a:solidFill>
          </p:spPr>
          <p:txBody>
            <a:bodyPr wrap="square" lIns="182854" tIns="146283" rIns="182854" bIns="146283" rtlCol="0" anchor="b"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Hyper-V Host</a:t>
              </a:r>
            </a:p>
          </p:txBody>
        </p:sp>
        <p:grpSp>
          <p:nvGrpSpPr>
            <p:cNvPr id="101" name="Group 100"/>
            <p:cNvGrpSpPr/>
            <p:nvPr/>
          </p:nvGrpSpPr>
          <p:grpSpPr>
            <a:xfrm>
              <a:off x="689775" y="6916067"/>
              <a:ext cx="1044244" cy="528970"/>
              <a:chOff x="689775" y="6773357"/>
              <a:chExt cx="1044244" cy="528970"/>
            </a:xfrm>
          </p:grpSpPr>
          <p:grpSp>
            <p:nvGrpSpPr>
              <p:cNvPr id="10" name="Group 9"/>
              <p:cNvGrpSpPr>
                <a:grpSpLocks noChangeAspect="1"/>
              </p:cNvGrpSpPr>
              <p:nvPr/>
            </p:nvGrpSpPr>
            <p:grpSpPr>
              <a:xfrm>
                <a:off x="689775" y="6773357"/>
                <a:ext cx="472748" cy="307937"/>
                <a:chOff x="1978968" y="3584948"/>
                <a:chExt cx="520023" cy="338731"/>
              </a:xfrm>
              <a:solidFill>
                <a:schemeClr val="bg1"/>
              </a:solidFill>
            </p:grpSpPr>
            <p:sp>
              <p:nvSpPr>
                <p:cNvPr id="8" name="Freeform 7"/>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4" name="Group 93"/>
              <p:cNvGrpSpPr>
                <a:grpSpLocks noChangeAspect="1"/>
              </p:cNvGrpSpPr>
              <p:nvPr/>
            </p:nvGrpSpPr>
            <p:grpSpPr>
              <a:xfrm>
                <a:off x="1261271" y="6773357"/>
                <a:ext cx="472748" cy="307937"/>
                <a:chOff x="1978968" y="3584948"/>
                <a:chExt cx="520023" cy="338731"/>
              </a:xfrm>
              <a:solidFill>
                <a:schemeClr val="bg1"/>
              </a:solidFill>
            </p:grpSpPr>
            <p:sp>
              <p:nvSpPr>
                <p:cNvPr id="95" name="Freeform 94"/>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98" name="TextBox 97"/>
              <p:cNvSpPr txBox="1"/>
              <p:nvPr/>
            </p:nvSpPr>
            <p:spPr>
              <a:xfrm>
                <a:off x="716205"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sp>
            <p:nvSpPr>
              <p:cNvPr id="99" name="TextBox 98"/>
              <p:cNvSpPr txBox="1"/>
              <p:nvPr/>
            </p:nvSpPr>
            <p:spPr>
              <a:xfrm>
                <a:off x="1287701"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grpSp>
        <p:sp>
          <p:nvSpPr>
            <p:cNvPr id="100" name="TextBox 99"/>
            <p:cNvSpPr txBox="1"/>
            <p:nvPr/>
          </p:nvSpPr>
          <p:spPr>
            <a:xfrm>
              <a:off x="663257" y="6539568"/>
              <a:ext cx="1097280" cy="272382"/>
            </a:xfrm>
            <a:prstGeom prst="rect">
              <a:avLst/>
            </a:prstGeom>
            <a:solidFill>
              <a:schemeClr val="bg1"/>
            </a:solidFill>
          </p:spPr>
          <p:txBody>
            <a:bodyPr wrap="square" lIns="91440" tIns="73152" rIns="91440" bIns="73152"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Hyper-V </a:t>
              </a:r>
              <a:r>
                <a:rPr kumimoji="0" lang="en-US" sz="900" b="1" i="0" u="none" strike="noStrike" kern="0" cap="none" spc="0" normalizeH="0" baseline="0" noProof="0" dirty="0" err="1">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vSwitch</a:t>
              </a:r>
              <a:endPar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endParaRPr>
            </a:p>
          </p:txBody>
        </p:sp>
      </p:grpSp>
      <p:grpSp>
        <p:nvGrpSpPr>
          <p:cNvPr id="103" name="Group 102"/>
          <p:cNvGrpSpPr/>
          <p:nvPr/>
        </p:nvGrpSpPr>
        <p:grpSpPr>
          <a:xfrm>
            <a:off x="2080030" y="4796152"/>
            <a:ext cx="1371600" cy="1371600"/>
            <a:chOff x="526097" y="6399424"/>
            <a:chExt cx="1371600" cy="1371600"/>
          </a:xfrm>
        </p:grpSpPr>
        <p:sp>
          <p:nvSpPr>
            <p:cNvPr id="104" name="TextBox 103"/>
            <p:cNvSpPr txBox="1"/>
            <p:nvPr/>
          </p:nvSpPr>
          <p:spPr>
            <a:xfrm>
              <a:off x="526097" y="6399424"/>
              <a:ext cx="1371600" cy="1371600"/>
            </a:xfrm>
            <a:prstGeom prst="rect">
              <a:avLst/>
            </a:prstGeom>
            <a:solidFill>
              <a:schemeClr val="accent2"/>
            </a:solidFill>
          </p:spPr>
          <p:txBody>
            <a:bodyPr wrap="square" lIns="182854" tIns="146283" rIns="182854" bIns="146283" rtlCol="0" anchor="b"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Hyper-V Host</a:t>
              </a:r>
            </a:p>
          </p:txBody>
        </p:sp>
        <p:grpSp>
          <p:nvGrpSpPr>
            <p:cNvPr id="105" name="Group 104"/>
            <p:cNvGrpSpPr/>
            <p:nvPr/>
          </p:nvGrpSpPr>
          <p:grpSpPr>
            <a:xfrm>
              <a:off x="689775" y="6916067"/>
              <a:ext cx="1044244" cy="528970"/>
              <a:chOff x="689775" y="6773357"/>
              <a:chExt cx="1044244" cy="528970"/>
            </a:xfrm>
          </p:grpSpPr>
          <p:grpSp>
            <p:nvGrpSpPr>
              <p:cNvPr id="107" name="Group 106"/>
              <p:cNvGrpSpPr>
                <a:grpSpLocks noChangeAspect="1"/>
              </p:cNvGrpSpPr>
              <p:nvPr/>
            </p:nvGrpSpPr>
            <p:grpSpPr>
              <a:xfrm>
                <a:off x="689775" y="6773357"/>
                <a:ext cx="472748" cy="307937"/>
                <a:chOff x="1978968" y="3584948"/>
                <a:chExt cx="520023" cy="338731"/>
              </a:xfrm>
              <a:solidFill>
                <a:schemeClr val="bg1"/>
              </a:solidFill>
            </p:grpSpPr>
            <p:sp>
              <p:nvSpPr>
                <p:cNvPr id="113" name="Freeform 112"/>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8" name="Group 107"/>
              <p:cNvGrpSpPr>
                <a:grpSpLocks noChangeAspect="1"/>
              </p:cNvGrpSpPr>
              <p:nvPr/>
            </p:nvGrpSpPr>
            <p:grpSpPr>
              <a:xfrm>
                <a:off x="1261271" y="6773357"/>
                <a:ext cx="472748" cy="307937"/>
                <a:chOff x="1978968" y="3584948"/>
                <a:chExt cx="520023" cy="338731"/>
              </a:xfrm>
              <a:solidFill>
                <a:schemeClr val="bg1"/>
              </a:solidFill>
            </p:grpSpPr>
            <p:sp>
              <p:nvSpPr>
                <p:cNvPr id="111" name="Freeform 110"/>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09" name="TextBox 108"/>
              <p:cNvSpPr txBox="1"/>
              <p:nvPr/>
            </p:nvSpPr>
            <p:spPr>
              <a:xfrm>
                <a:off x="716205"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sp>
            <p:nvSpPr>
              <p:cNvPr id="110" name="TextBox 109"/>
              <p:cNvSpPr txBox="1"/>
              <p:nvPr/>
            </p:nvSpPr>
            <p:spPr>
              <a:xfrm>
                <a:off x="1287701"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grpSp>
        <p:sp>
          <p:nvSpPr>
            <p:cNvPr id="106" name="TextBox 105"/>
            <p:cNvSpPr txBox="1"/>
            <p:nvPr/>
          </p:nvSpPr>
          <p:spPr>
            <a:xfrm>
              <a:off x="663257" y="6539568"/>
              <a:ext cx="1097280" cy="272382"/>
            </a:xfrm>
            <a:prstGeom prst="rect">
              <a:avLst/>
            </a:prstGeom>
            <a:solidFill>
              <a:schemeClr val="bg1"/>
            </a:solidFill>
          </p:spPr>
          <p:txBody>
            <a:bodyPr wrap="square" lIns="91440" tIns="73152" rIns="91440" bIns="73152"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Hyper-V </a:t>
              </a:r>
              <a:r>
                <a:rPr kumimoji="0" lang="en-US" sz="900" b="1" i="0" u="none" strike="noStrike" kern="0" cap="none" spc="0" normalizeH="0" baseline="0" noProof="0" dirty="0" err="1">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vSwitch</a:t>
              </a:r>
              <a:endPar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endParaRPr>
            </a:p>
          </p:txBody>
        </p:sp>
      </p:grpSp>
      <p:grpSp>
        <p:nvGrpSpPr>
          <p:cNvPr id="115" name="Group 114"/>
          <p:cNvGrpSpPr/>
          <p:nvPr/>
        </p:nvGrpSpPr>
        <p:grpSpPr>
          <a:xfrm>
            <a:off x="5323222" y="4796152"/>
            <a:ext cx="1371600" cy="1371600"/>
            <a:chOff x="526097" y="6399424"/>
            <a:chExt cx="1371600" cy="1371600"/>
          </a:xfrm>
        </p:grpSpPr>
        <p:sp>
          <p:nvSpPr>
            <p:cNvPr id="116" name="TextBox 115"/>
            <p:cNvSpPr txBox="1"/>
            <p:nvPr/>
          </p:nvSpPr>
          <p:spPr>
            <a:xfrm>
              <a:off x="526097" y="6399424"/>
              <a:ext cx="1371600" cy="1371600"/>
            </a:xfrm>
            <a:prstGeom prst="rect">
              <a:avLst/>
            </a:prstGeom>
            <a:solidFill>
              <a:schemeClr val="accent2"/>
            </a:solidFill>
          </p:spPr>
          <p:txBody>
            <a:bodyPr wrap="square" lIns="182854" tIns="146283" rIns="182854" bIns="146283" rtlCol="0" anchor="b"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Hyper-V Host</a:t>
              </a:r>
            </a:p>
          </p:txBody>
        </p:sp>
        <p:grpSp>
          <p:nvGrpSpPr>
            <p:cNvPr id="117" name="Group 116"/>
            <p:cNvGrpSpPr/>
            <p:nvPr/>
          </p:nvGrpSpPr>
          <p:grpSpPr>
            <a:xfrm>
              <a:off x="689775" y="6916067"/>
              <a:ext cx="1044244" cy="528970"/>
              <a:chOff x="689775" y="6773357"/>
              <a:chExt cx="1044244" cy="528970"/>
            </a:xfrm>
          </p:grpSpPr>
          <p:grpSp>
            <p:nvGrpSpPr>
              <p:cNvPr id="119" name="Group 118"/>
              <p:cNvGrpSpPr>
                <a:grpSpLocks noChangeAspect="1"/>
              </p:cNvGrpSpPr>
              <p:nvPr/>
            </p:nvGrpSpPr>
            <p:grpSpPr>
              <a:xfrm>
                <a:off x="689775" y="6773357"/>
                <a:ext cx="472748" cy="307937"/>
                <a:chOff x="1978968" y="3584948"/>
                <a:chExt cx="520023" cy="338731"/>
              </a:xfrm>
              <a:solidFill>
                <a:schemeClr val="bg1"/>
              </a:solidFill>
            </p:grpSpPr>
            <p:sp>
              <p:nvSpPr>
                <p:cNvPr id="125" name="Freeform 124"/>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0" name="Group 119"/>
              <p:cNvGrpSpPr>
                <a:grpSpLocks noChangeAspect="1"/>
              </p:cNvGrpSpPr>
              <p:nvPr/>
            </p:nvGrpSpPr>
            <p:grpSpPr>
              <a:xfrm>
                <a:off x="1261271" y="6773357"/>
                <a:ext cx="472748" cy="307937"/>
                <a:chOff x="1978968" y="3584948"/>
                <a:chExt cx="520023" cy="338731"/>
              </a:xfrm>
              <a:solidFill>
                <a:schemeClr val="bg1"/>
              </a:solidFill>
            </p:grpSpPr>
            <p:sp>
              <p:nvSpPr>
                <p:cNvPr id="123" name="Freeform 122"/>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1" name="TextBox 120"/>
              <p:cNvSpPr txBox="1"/>
              <p:nvPr/>
            </p:nvSpPr>
            <p:spPr>
              <a:xfrm>
                <a:off x="716205"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sp>
            <p:nvSpPr>
              <p:cNvPr id="122" name="TextBox 121"/>
              <p:cNvSpPr txBox="1"/>
              <p:nvPr/>
            </p:nvSpPr>
            <p:spPr>
              <a:xfrm>
                <a:off x="1287701"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grpSp>
        <p:sp>
          <p:nvSpPr>
            <p:cNvPr id="118" name="TextBox 117"/>
            <p:cNvSpPr txBox="1"/>
            <p:nvPr/>
          </p:nvSpPr>
          <p:spPr>
            <a:xfrm>
              <a:off x="663257" y="6539568"/>
              <a:ext cx="1097280" cy="272382"/>
            </a:xfrm>
            <a:prstGeom prst="rect">
              <a:avLst/>
            </a:prstGeom>
            <a:solidFill>
              <a:schemeClr val="bg1"/>
            </a:solidFill>
          </p:spPr>
          <p:txBody>
            <a:bodyPr wrap="square" lIns="91440" tIns="73152" rIns="91440" bIns="73152"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Hyper-V </a:t>
              </a:r>
              <a:r>
                <a:rPr kumimoji="0" lang="en-US" sz="900" b="1" i="0" u="none" strike="noStrike" kern="0" cap="none" spc="0" normalizeH="0" baseline="0" noProof="0" dirty="0" err="1">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vSwitch</a:t>
              </a:r>
              <a:endPar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endParaRPr>
            </a:p>
          </p:txBody>
        </p:sp>
      </p:grpSp>
      <p:grpSp>
        <p:nvGrpSpPr>
          <p:cNvPr id="127" name="Group 126"/>
          <p:cNvGrpSpPr/>
          <p:nvPr/>
        </p:nvGrpSpPr>
        <p:grpSpPr>
          <a:xfrm>
            <a:off x="6944816" y="4796152"/>
            <a:ext cx="1371600" cy="1371600"/>
            <a:chOff x="526097" y="6399424"/>
            <a:chExt cx="1371600" cy="1371600"/>
          </a:xfrm>
        </p:grpSpPr>
        <p:sp>
          <p:nvSpPr>
            <p:cNvPr id="128" name="TextBox 127"/>
            <p:cNvSpPr txBox="1"/>
            <p:nvPr/>
          </p:nvSpPr>
          <p:spPr>
            <a:xfrm>
              <a:off x="526097" y="6399424"/>
              <a:ext cx="1371600" cy="1371600"/>
            </a:xfrm>
            <a:prstGeom prst="rect">
              <a:avLst/>
            </a:prstGeom>
            <a:solidFill>
              <a:schemeClr val="accent2"/>
            </a:solidFill>
          </p:spPr>
          <p:txBody>
            <a:bodyPr wrap="square" lIns="182854" tIns="146283" rIns="182854" bIns="146283" rtlCol="0" anchor="b"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Hyper-V Host</a:t>
              </a:r>
            </a:p>
          </p:txBody>
        </p:sp>
        <p:grpSp>
          <p:nvGrpSpPr>
            <p:cNvPr id="129" name="Group 128"/>
            <p:cNvGrpSpPr/>
            <p:nvPr/>
          </p:nvGrpSpPr>
          <p:grpSpPr>
            <a:xfrm>
              <a:off x="689775" y="6916067"/>
              <a:ext cx="1044244" cy="528970"/>
              <a:chOff x="689775" y="6773357"/>
              <a:chExt cx="1044244" cy="528970"/>
            </a:xfrm>
          </p:grpSpPr>
          <p:grpSp>
            <p:nvGrpSpPr>
              <p:cNvPr id="131" name="Group 130"/>
              <p:cNvGrpSpPr>
                <a:grpSpLocks noChangeAspect="1"/>
              </p:cNvGrpSpPr>
              <p:nvPr/>
            </p:nvGrpSpPr>
            <p:grpSpPr>
              <a:xfrm>
                <a:off x="689775" y="6773357"/>
                <a:ext cx="472748" cy="307937"/>
                <a:chOff x="1978968" y="3584948"/>
                <a:chExt cx="520023" cy="338731"/>
              </a:xfrm>
              <a:solidFill>
                <a:schemeClr val="bg1"/>
              </a:solidFill>
            </p:grpSpPr>
            <p:sp>
              <p:nvSpPr>
                <p:cNvPr id="137" name="Freeform 136"/>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2" name="Group 131"/>
              <p:cNvGrpSpPr>
                <a:grpSpLocks noChangeAspect="1"/>
              </p:cNvGrpSpPr>
              <p:nvPr/>
            </p:nvGrpSpPr>
            <p:grpSpPr>
              <a:xfrm>
                <a:off x="1261271" y="6773357"/>
                <a:ext cx="472748" cy="307937"/>
                <a:chOff x="1978968" y="3584948"/>
                <a:chExt cx="520023" cy="338731"/>
              </a:xfrm>
              <a:solidFill>
                <a:schemeClr val="bg1"/>
              </a:solidFill>
            </p:grpSpPr>
            <p:sp>
              <p:nvSpPr>
                <p:cNvPr id="135" name="Freeform 134"/>
                <p:cNvSpPr>
                  <a:spLocks noChangeAspect="1" noEditPoints="1"/>
                </p:cNvSpPr>
                <p:nvPr/>
              </p:nvSpPr>
              <p:spPr bwMode="auto">
                <a:xfrm>
                  <a:off x="1978968" y="3584948"/>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Freeform 11"/>
                <p:cNvSpPr>
                  <a:spLocks noChangeAspect="1" noEditPoints="1"/>
                </p:cNvSpPr>
                <p:nvPr/>
              </p:nvSpPr>
              <p:spPr bwMode="auto">
                <a:xfrm>
                  <a:off x="2169748" y="3672079"/>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3" name="TextBox 132"/>
              <p:cNvSpPr txBox="1"/>
              <p:nvPr/>
            </p:nvSpPr>
            <p:spPr>
              <a:xfrm>
                <a:off x="716205"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sp>
            <p:nvSpPr>
              <p:cNvPr id="134" name="TextBox 133"/>
              <p:cNvSpPr txBox="1"/>
              <p:nvPr/>
            </p:nvSpPr>
            <p:spPr>
              <a:xfrm>
                <a:off x="1287701" y="7085345"/>
                <a:ext cx="419888" cy="21698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VM</a:t>
                </a:r>
              </a:p>
            </p:txBody>
          </p:sp>
        </p:grpSp>
        <p:sp>
          <p:nvSpPr>
            <p:cNvPr id="130" name="TextBox 129"/>
            <p:cNvSpPr txBox="1"/>
            <p:nvPr/>
          </p:nvSpPr>
          <p:spPr>
            <a:xfrm>
              <a:off x="663257" y="6539568"/>
              <a:ext cx="1097280" cy="272382"/>
            </a:xfrm>
            <a:prstGeom prst="rect">
              <a:avLst/>
            </a:prstGeom>
            <a:solidFill>
              <a:schemeClr val="bg1"/>
            </a:solidFill>
          </p:spPr>
          <p:txBody>
            <a:bodyPr wrap="square" lIns="91440" tIns="73152" rIns="91440" bIns="73152" rtlCol="0" anchor="t" anchorCtr="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Hyper-V </a:t>
              </a:r>
              <a:r>
                <a:rPr kumimoji="0" lang="en-US" sz="900" b="1" i="0" u="none" strike="noStrike" kern="0" cap="none" spc="0" normalizeH="0" baseline="0" noProof="0" dirty="0" err="1">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rPr>
                <a:t>vSwitch</a:t>
              </a:r>
              <a:endParaRPr kumimoji="0" lang="en-US" sz="900" b="1" i="0" u="none" strike="noStrike" kern="0" cap="none" spc="0" normalizeH="0" baseline="0" noProof="0" dirty="0">
                <a:ln>
                  <a:noFill/>
                </a:ln>
                <a:gradFill>
                  <a:gsLst>
                    <a:gs pos="33663">
                      <a:schemeClr val="tx1"/>
                    </a:gs>
                    <a:gs pos="51000">
                      <a:schemeClr val="tx1"/>
                    </a:gs>
                  </a:gsLst>
                  <a:lin ang="0" scaled="0"/>
                </a:gradFill>
                <a:effectLst/>
                <a:uLnTx/>
                <a:uFillTx/>
                <a:latin typeface="Segoe UI Semibold" panose="020B0702040204020203" pitchFamily="34" charset="0"/>
                <a:cs typeface="Segoe UI Semibold" panose="020B0702040204020203" pitchFamily="34" charset="0"/>
              </a:endParaRPr>
            </a:p>
          </p:txBody>
        </p:sp>
      </p:grpSp>
      <p:sp>
        <p:nvSpPr>
          <p:cNvPr id="140" name="TextBox 139"/>
          <p:cNvSpPr txBox="1"/>
          <p:nvPr/>
        </p:nvSpPr>
        <p:spPr>
          <a:xfrm>
            <a:off x="807809" y="4042816"/>
            <a:ext cx="2294446" cy="461537"/>
          </a:xfrm>
          <a:prstGeom prst="rect">
            <a:avLst/>
          </a:prstGeom>
          <a:solidFill>
            <a:schemeClr val="accent2"/>
          </a:solidFill>
        </p:spPr>
        <p:txBody>
          <a:bodyPr wrap="square" lIns="182880" tIns="146304" rIns="182880" bIns="146304"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Physical Top of Rack Switch</a:t>
            </a:r>
          </a:p>
        </p:txBody>
      </p:sp>
      <p:sp>
        <p:nvSpPr>
          <p:cNvPr id="141" name="TextBox 140"/>
          <p:cNvSpPr txBox="1"/>
          <p:nvPr/>
        </p:nvSpPr>
        <p:spPr>
          <a:xfrm>
            <a:off x="5672596" y="4042816"/>
            <a:ext cx="2294446" cy="461537"/>
          </a:xfrm>
          <a:prstGeom prst="rect">
            <a:avLst/>
          </a:prstGeom>
          <a:solidFill>
            <a:schemeClr val="accent2"/>
          </a:solidFill>
        </p:spPr>
        <p:txBody>
          <a:bodyPr wrap="square" lIns="182880" tIns="146304" rIns="182880" bIns="146304"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90099">
                      <a:schemeClr val="bg1"/>
                    </a:gs>
                    <a:gs pos="72277">
                      <a:schemeClr val="bg1"/>
                    </a:gs>
                  </a:gsLst>
                  <a:lin ang="0" scaled="0"/>
                </a:gradFill>
                <a:effectLst/>
                <a:uLnTx/>
                <a:uFillTx/>
                <a:latin typeface="Segoe UI Semibold" panose="020B0702040204020203" pitchFamily="34" charset="0"/>
                <a:cs typeface="Segoe UI Semibold" panose="020B0702040204020203" pitchFamily="34" charset="0"/>
              </a:rPr>
              <a:t>Physical Top of Rack Switch</a:t>
            </a:r>
          </a:p>
        </p:txBody>
      </p:sp>
      <p:cxnSp>
        <p:nvCxnSpPr>
          <p:cNvPr id="143" name="Straight Connector 142"/>
          <p:cNvCxnSpPr/>
          <p:nvPr/>
        </p:nvCxnSpPr>
        <p:spPr>
          <a:xfrm>
            <a:off x="458434" y="2232974"/>
            <a:ext cx="7863840" cy="0"/>
          </a:xfrm>
          <a:prstGeom prst="line">
            <a:avLst/>
          </a:prstGeom>
          <a:ln>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251535" y="1919042"/>
            <a:ext cx="1070739" cy="313932"/>
          </a:xfrm>
          <a:prstGeom prst="rect">
            <a:avLst/>
          </a:prstGeom>
          <a:noFill/>
        </p:spPr>
        <p:txBody>
          <a:bodyPr wrap="square" lIns="91440" tIns="73152" rIns="91440" bIns="73152" rtlCol="0" anchor="b" anchorCtr="0">
            <a:spAutoFit/>
          </a:bodyPr>
          <a:lstStyle/>
          <a:p>
            <a:pPr marL="0" marR="0" lvl="0" indent="0" algn="r" defTabSz="932418" eaLnBrk="1" fontAlgn="auto" latinLnBrk="0" hangingPunct="1">
              <a:lnSpc>
                <a:spcPct val="90000"/>
              </a:lnSpc>
              <a:spcBef>
                <a:spcPts val="0"/>
              </a:spcBef>
              <a:spcAft>
                <a:spcPts val="612"/>
              </a:spcAft>
              <a:buClrTx/>
              <a:buSzTx/>
              <a:buFontTx/>
              <a:buNone/>
              <a:tabLst/>
              <a:defRPr/>
            </a:pPr>
            <a:r>
              <a:rPr kumimoji="0" lang="en-US" sz="1200" b="1" i="0" u="none" strike="noStrike" kern="0" cap="none" spc="0" normalizeH="0" baseline="0" noProof="0" dirty="0">
                <a:ln>
                  <a:noFill/>
                </a:ln>
                <a:gradFill>
                  <a:gsLst>
                    <a:gs pos="72277">
                      <a:schemeClr val="tx1"/>
                    </a:gs>
                    <a:gs pos="55000">
                      <a:schemeClr val="tx1"/>
                    </a:gs>
                  </a:gsLst>
                  <a:lin ang="0" scaled="0"/>
                </a:gradFill>
                <a:effectLst/>
                <a:uLnTx/>
                <a:uFillTx/>
                <a:latin typeface="Segoe UI Semibold" panose="020B0702040204020203" pitchFamily="34" charset="0"/>
                <a:ea typeface="Times New Roman" panose="02020603050405020304" pitchFamily="18" charset="0"/>
                <a:cs typeface="Segoe UI Semibold" panose="020B0702040204020203" pitchFamily="34" charset="0"/>
              </a:rPr>
              <a:t>Internet</a:t>
            </a:r>
          </a:p>
        </p:txBody>
      </p:sp>
      <p:sp>
        <p:nvSpPr>
          <p:cNvPr id="146" name="TextBox 145"/>
          <p:cNvSpPr txBox="1"/>
          <p:nvPr/>
        </p:nvSpPr>
        <p:spPr>
          <a:xfrm>
            <a:off x="7081977" y="2232974"/>
            <a:ext cx="1240298" cy="313932"/>
          </a:xfrm>
          <a:prstGeom prst="rect">
            <a:avLst/>
          </a:prstGeom>
          <a:noFill/>
        </p:spPr>
        <p:txBody>
          <a:bodyPr wrap="square" lIns="91440" tIns="73152" rIns="91440" bIns="73152" rtlCol="0">
            <a:spAutoFit/>
          </a:bodyPr>
          <a:lstStyle/>
          <a:p>
            <a:pPr marL="0" marR="0" lvl="0" indent="0" algn="r" defTabSz="932418" eaLnBrk="1" fontAlgn="auto" latinLnBrk="0" hangingPunct="1">
              <a:lnSpc>
                <a:spcPct val="90000"/>
              </a:lnSpc>
              <a:spcBef>
                <a:spcPts val="0"/>
              </a:spcBef>
              <a:spcAft>
                <a:spcPts val="612"/>
              </a:spcAft>
              <a:buClrTx/>
              <a:buSzTx/>
              <a:buFontTx/>
              <a:buNone/>
              <a:tabLst/>
              <a:defRPr/>
            </a:pPr>
            <a:r>
              <a:rPr kumimoji="0" lang="en-US" sz="1200" b="1" i="0" u="none" strike="noStrike" kern="0" cap="none" spc="0" normalizeH="0" baseline="0" noProof="0" dirty="0">
                <a:ln>
                  <a:noFill/>
                </a:ln>
                <a:gradFill>
                  <a:gsLst>
                    <a:gs pos="72277">
                      <a:schemeClr val="tx1"/>
                    </a:gs>
                    <a:gs pos="55000">
                      <a:schemeClr val="tx1"/>
                    </a:gs>
                  </a:gsLst>
                  <a:lin ang="0" scaled="0"/>
                </a:gradFill>
                <a:effectLst/>
                <a:uLnTx/>
                <a:uFillTx/>
                <a:latin typeface="Segoe UI Semibold" panose="020B0702040204020203" pitchFamily="34" charset="0"/>
                <a:ea typeface="Times New Roman" panose="02020603050405020304" pitchFamily="18" charset="0"/>
                <a:cs typeface="Segoe UI Semibold" panose="020B0702040204020203" pitchFamily="34" charset="0"/>
              </a:rPr>
              <a:t>Datacenter</a:t>
            </a:r>
          </a:p>
        </p:txBody>
      </p:sp>
      <p:grpSp>
        <p:nvGrpSpPr>
          <p:cNvPr id="149" name="Group 148"/>
          <p:cNvGrpSpPr/>
          <p:nvPr/>
        </p:nvGrpSpPr>
        <p:grpSpPr>
          <a:xfrm>
            <a:off x="3739950" y="2614244"/>
            <a:ext cx="1294952" cy="1294952"/>
            <a:chOff x="3739950" y="2554950"/>
            <a:chExt cx="1294952" cy="1294952"/>
          </a:xfrm>
        </p:grpSpPr>
        <p:sp>
          <p:nvSpPr>
            <p:cNvPr id="147" name="Oval 146"/>
            <p:cNvSpPr/>
            <p:nvPr/>
          </p:nvSpPr>
          <p:spPr bwMode="auto">
            <a:xfrm>
              <a:off x="3739950" y="2554950"/>
              <a:ext cx="1294952" cy="1294952"/>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14400" eaLnBrk="1" fontAlgn="base" latinLnBrk="0" hangingPunct="1">
                <a:lnSpc>
                  <a:spcPct val="90000"/>
                </a:lnSpc>
                <a:spcBef>
                  <a:spcPct val="0"/>
                </a:spcBef>
                <a:spcAft>
                  <a:spcPts val="600"/>
                </a:spcAft>
                <a:buClrTx/>
                <a:buSzTx/>
                <a:buFontTx/>
                <a:buNone/>
                <a:tabLst/>
                <a:defRPr/>
              </a:pPr>
              <a:r>
                <a:rPr kumimoji="0" lang="en-US" sz="1199" b="1" i="0" u="none" strike="noStrike" kern="0" cap="none" spc="0" normalizeH="0" baseline="0" noProof="0" dirty="0">
                  <a:ln>
                    <a:noFill/>
                  </a:ln>
                  <a:gradFill>
                    <a:gsLst>
                      <a:gs pos="27723">
                        <a:schemeClr val="tx1"/>
                      </a:gs>
                      <a:gs pos="49000">
                        <a:schemeClr val="tx1"/>
                      </a:gs>
                    </a:gsLst>
                    <a:lin ang="0" scaled="0"/>
                  </a:gradFill>
                  <a:effectLst/>
                  <a:uLnTx/>
                  <a:uFillTx/>
                  <a:latin typeface="Segoe UI Semibold" panose="020B0702040204020203" pitchFamily="34" charset="0"/>
                  <a:cs typeface="Segoe UI Semibold" panose="020B0702040204020203" pitchFamily="34" charset="0"/>
                </a:rPr>
                <a:t>Router</a:t>
              </a:r>
            </a:p>
          </p:txBody>
        </p:sp>
        <p:sp>
          <p:nvSpPr>
            <p:cNvPr id="148" name="Freeform 13"/>
            <p:cNvSpPr>
              <a:spLocks noChangeAspect="1" noEditPoints="1"/>
            </p:cNvSpPr>
            <p:nvPr/>
          </p:nvSpPr>
          <p:spPr bwMode="auto">
            <a:xfrm>
              <a:off x="4083481" y="2922279"/>
              <a:ext cx="665041" cy="312525"/>
            </a:xfrm>
            <a:custGeom>
              <a:avLst/>
              <a:gdLst>
                <a:gd name="T0" fmla="*/ 355 w 377"/>
                <a:gd name="T1" fmla="*/ 30 h 176"/>
                <a:gd name="T2" fmla="*/ 361 w 377"/>
                <a:gd name="T3" fmla="*/ 92 h 176"/>
                <a:gd name="T4" fmla="*/ 235 w 377"/>
                <a:gd name="T5" fmla="*/ 166 h 176"/>
                <a:gd name="T6" fmla="*/ 237 w 377"/>
                <a:gd name="T7" fmla="*/ 152 h 176"/>
                <a:gd name="T8" fmla="*/ 237 w 377"/>
                <a:gd name="T9" fmla="*/ 132 h 176"/>
                <a:gd name="T10" fmla="*/ 205 w 377"/>
                <a:gd name="T11" fmla="*/ 92 h 176"/>
                <a:gd name="T12" fmla="*/ 204 w 377"/>
                <a:gd name="T13" fmla="*/ 92 h 176"/>
                <a:gd name="T14" fmla="*/ 204 w 377"/>
                <a:gd name="T15" fmla="*/ 92 h 176"/>
                <a:gd name="T16" fmla="*/ 38 w 377"/>
                <a:gd name="T17" fmla="*/ 56 h 176"/>
                <a:gd name="T18" fmla="*/ 174 w 377"/>
                <a:gd name="T19" fmla="*/ 3 h 176"/>
                <a:gd name="T20" fmla="*/ 191 w 377"/>
                <a:gd name="T21" fmla="*/ 2 h 176"/>
                <a:gd name="T22" fmla="*/ 355 w 377"/>
                <a:gd name="T23" fmla="*/ 30 h 176"/>
                <a:gd name="T24" fmla="*/ 201 w 377"/>
                <a:gd name="T25" fmla="*/ 106 h 176"/>
                <a:gd name="T26" fmla="*/ 223 w 377"/>
                <a:gd name="T27" fmla="*/ 132 h 176"/>
                <a:gd name="T28" fmla="*/ 223 w 377"/>
                <a:gd name="T29" fmla="*/ 152 h 176"/>
                <a:gd name="T30" fmla="*/ 205 w 377"/>
                <a:gd name="T31" fmla="*/ 176 h 176"/>
                <a:gd name="T32" fmla="*/ 18 w 377"/>
                <a:gd name="T33" fmla="*/ 131 h 176"/>
                <a:gd name="T34" fmla="*/ 0 w 377"/>
                <a:gd name="T35" fmla="*/ 110 h 176"/>
                <a:gd name="T36" fmla="*/ 0 w 377"/>
                <a:gd name="T37" fmla="*/ 87 h 176"/>
                <a:gd name="T38" fmla="*/ 16 w 377"/>
                <a:gd name="T39" fmla="*/ 66 h 176"/>
                <a:gd name="T40" fmla="*/ 201 w 377"/>
                <a:gd name="T41" fmla="*/ 106 h 176"/>
                <a:gd name="T42" fmla="*/ 26 w 377"/>
                <a:gd name="T43" fmla="*/ 112 h 176"/>
                <a:gd name="T44" fmla="*/ 37 w 377"/>
                <a:gd name="T45" fmla="*/ 99 h 176"/>
                <a:gd name="T46" fmla="*/ 26 w 377"/>
                <a:gd name="T47" fmla="*/ 86 h 176"/>
                <a:gd name="T48" fmla="*/ 16 w 377"/>
                <a:gd name="T49" fmla="*/ 99 h 176"/>
                <a:gd name="T50" fmla="*/ 26 w 377"/>
                <a:gd name="T51" fmla="*/ 112 h 176"/>
                <a:gd name="T52" fmla="*/ 121 w 377"/>
                <a:gd name="T53" fmla="*/ 135 h 176"/>
                <a:gd name="T54" fmla="*/ 132 w 377"/>
                <a:gd name="T55" fmla="*/ 122 h 176"/>
                <a:gd name="T56" fmla="*/ 121 w 377"/>
                <a:gd name="T57" fmla="*/ 109 h 176"/>
                <a:gd name="T58" fmla="*/ 110 w 377"/>
                <a:gd name="T59" fmla="*/ 122 h 176"/>
                <a:gd name="T60" fmla="*/ 121 w 377"/>
                <a:gd name="T61" fmla="*/ 135 h 176"/>
                <a:gd name="T62" fmla="*/ 153 w 377"/>
                <a:gd name="T63" fmla="*/ 143 h 176"/>
                <a:gd name="T64" fmla="*/ 164 w 377"/>
                <a:gd name="T65" fmla="*/ 130 h 176"/>
                <a:gd name="T66" fmla="*/ 153 w 377"/>
                <a:gd name="T67" fmla="*/ 117 h 176"/>
                <a:gd name="T68" fmla="*/ 142 w 377"/>
                <a:gd name="T69" fmla="*/ 130 h 176"/>
                <a:gd name="T70" fmla="*/ 153 w 377"/>
                <a:gd name="T71" fmla="*/ 143 h 176"/>
                <a:gd name="T72" fmla="*/ 186 w 377"/>
                <a:gd name="T73" fmla="*/ 151 h 176"/>
                <a:gd name="T74" fmla="*/ 197 w 377"/>
                <a:gd name="T75" fmla="*/ 137 h 176"/>
                <a:gd name="T76" fmla="*/ 186 w 377"/>
                <a:gd name="T77" fmla="*/ 124 h 176"/>
                <a:gd name="T78" fmla="*/ 176 w 377"/>
                <a:gd name="T79" fmla="*/ 137 h 176"/>
                <a:gd name="T80" fmla="*/ 186 w 377"/>
                <a:gd name="T81" fmla="*/ 1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7" h="176">
                  <a:moveTo>
                    <a:pt x="355" y="30"/>
                  </a:moveTo>
                  <a:cubicBezTo>
                    <a:pt x="376" y="34"/>
                    <a:pt x="377" y="82"/>
                    <a:pt x="361" y="92"/>
                  </a:cubicBezTo>
                  <a:cubicBezTo>
                    <a:pt x="361" y="92"/>
                    <a:pt x="361" y="92"/>
                    <a:pt x="235" y="166"/>
                  </a:cubicBezTo>
                  <a:cubicBezTo>
                    <a:pt x="236" y="162"/>
                    <a:pt x="237" y="157"/>
                    <a:pt x="237" y="152"/>
                  </a:cubicBezTo>
                  <a:cubicBezTo>
                    <a:pt x="237" y="152"/>
                    <a:pt x="237" y="152"/>
                    <a:pt x="237" y="132"/>
                  </a:cubicBezTo>
                  <a:cubicBezTo>
                    <a:pt x="237" y="102"/>
                    <a:pt x="219" y="96"/>
                    <a:pt x="205" y="92"/>
                  </a:cubicBezTo>
                  <a:cubicBezTo>
                    <a:pt x="205" y="92"/>
                    <a:pt x="205" y="92"/>
                    <a:pt x="204" y="92"/>
                  </a:cubicBezTo>
                  <a:cubicBezTo>
                    <a:pt x="204" y="92"/>
                    <a:pt x="204" y="92"/>
                    <a:pt x="204" y="92"/>
                  </a:cubicBezTo>
                  <a:cubicBezTo>
                    <a:pt x="204" y="92"/>
                    <a:pt x="204" y="92"/>
                    <a:pt x="38" y="56"/>
                  </a:cubicBezTo>
                  <a:cubicBezTo>
                    <a:pt x="38" y="56"/>
                    <a:pt x="38" y="56"/>
                    <a:pt x="174" y="3"/>
                  </a:cubicBezTo>
                  <a:cubicBezTo>
                    <a:pt x="180" y="0"/>
                    <a:pt x="185" y="1"/>
                    <a:pt x="191" y="2"/>
                  </a:cubicBezTo>
                  <a:cubicBezTo>
                    <a:pt x="191" y="2"/>
                    <a:pt x="314" y="21"/>
                    <a:pt x="355" y="30"/>
                  </a:cubicBezTo>
                  <a:close/>
                  <a:moveTo>
                    <a:pt x="201" y="106"/>
                  </a:moveTo>
                  <a:cubicBezTo>
                    <a:pt x="214" y="110"/>
                    <a:pt x="223" y="113"/>
                    <a:pt x="223" y="132"/>
                  </a:cubicBezTo>
                  <a:cubicBezTo>
                    <a:pt x="223" y="132"/>
                    <a:pt x="223" y="132"/>
                    <a:pt x="223" y="152"/>
                  </a:cubicBezTo>
                  <a:cubicBezTo>
                    <a:pt x="223" y="165"/>
                    <a:pt x="218" y="176"/>
                    <a:pt x="205" y="176"/>
                  </a:cubicBezTo>
                  <a:cubicBezTo>
                    <a:pt x="205" y="176"/>
                    <a:pt x="205" y="176"/>
                    <a:pt x="18" y="131"/>
                  </a:cubicBezTo>
                  <a:cubicBezTo>
                    <a:pt x="2" y="127"/>
                    <a:pt x="0" y="123"/>
                    <a:pt x="0" y="110"/>
                  </a:cubicBezTo>
                  <a:cubicBezTo>
                    <a:pt x="0" y="110"/>
                    <a:pt x="0" y="110"/>
                    <a:pt x="0" y="87"/>
                  </a:cubicBezTo>
                  <a:cubicBezTo>
                    <a:pt x="0" y="74"/>
                    <a:pt x="4" y="66"/>
                    <a:pt x="16" y="66"/>
                  </a:cubicBezTo>
                  <a:cubicBezTo>
                    <a:pt x="16" y="66"/>
                    <a:pt x="16" y="66"/>
                    <a:pt x="201" y="106"/>
                  </a:cubicBezTo>
                  <a:close/>
                  <a:moveTo>
                    <a:pt x="26" y="112"/>
                  </a:moveTo>
                  <a:cubicBezTo>
                    <a:pt x="32" y="112"/>
                    <a:pt x="37" y="107"/>
                    <a:pt x="37" y="99"/>
                  </a:cubicBezTo>
                  <a:cubicBezTo>
                    <a:pt x="37" y="92"/>
                    <a:pt x="32" y="86"/>
                    <a:pt x="26" y="86"/>
                  </a:cubicBezTo>
                  <a:cubicBezTo>
                    <a:pt x="20" y="86"/>
                    <a:pt x="16" y="92"/>
                    <a:pt x="16" y="99"/>
                  </a:cubicBezTo>
                  <a:cubicBezTo>
                    <a:pt x="16" y="107"/>
                    <a:pt x="20" y="112"/>
                    <a:pt x="26" y="112"/>
                  </a:cubicBezTo>
                  <a:close/>
                  <a:moveTo>
                    <a:pt x="121" y="135"/>
                  </a:moveTo>
                  <a:cubicBezTo>
                    <a:pt x="127" y="135"/>
                    <a:pt x="132" y="130"/>
                    <a:pt x="132" y="122"/>
                  </a:cubicBezTo>
                  <a:cubicBezTo>
                    <a:pt x="132" y="115"/>
                    <a:pt x="127" y="109"/>
                    <a:pt x="121" y="109"/>
                  </a:cubicBezTo>
                  <a:cubicBezTo>
                    <a:pt x="115" y="109"/>
                    <a:pt x="110" y="115"/>
                    <a:pt x="110" y="122"/>
                  </a:cubicBezTo>
                  <a:cubicBezTo>
                    <a:pt x="110" y="130"/>
                    <a:pt x="115" y="135"/>
                    <a:pt x="121" y="135"/>
                  </a:cubicBezTo>
                  <a:close/>
                  <a:moveTo>
                    <a:pt x="153" y="143"/>
                  </a:moveTo>
                  <a:cubicBezTo>
                    <a:pt x="159" y="143"/>
                    <a:pt x="164" y="137"/>
                    <a:pt x="164" y="130"/>
                  </a:cubicBezTo>
                  <a:cubicBezTo>
                    <a:pt x="164" y="123"/>
                    <a:pt x="159" y="117"/>
                    <a:pt x="153" y="117"/>
                  </a:cubicBezTo>
                  <a:cubicBezTo>
                    <a:pt x="147" y="117"/>
                    <a:pt x="142" y="123"/>
                    <a:pt x="142" y="130"/>
                  </a:cubicBezTo>
                  <a:cubicBezTo>
                    <a:pt x="142" y="137"/>
                    <a:pt x="147" y="143"/>
                    <a:pt x="153" y="143"/>
                  </a:cubicBezTo>
                  <a:close/>
                  <a:moveTo>
                    <a:pt x="186" y="151"/>
                  </a:moveTo>
                  <a:cubicBezTo>
                    <a:pt x="192" y="151"/>
                    <a:pt x="197" y="145"/>
                    <a:pt x="197" y="137"/>
                  </a:cubicBezTo>
                  <a:cubicBezTo>
                    <a:pt x="197" y="130"/>
                    <a:pt x="192" y="124"/>
                    <a:pt x="186" y="124"/>
                  </a:cubicBezTo>
                  <a:cubicBezTo>
                    <a:pt x="180" y="124"/>
                    <a:pt x="176" y="130"/>
                    <a:pt x="176" y="137"/>
                  </a:cubicBezTo>
                  <a:cubicBezTo>
                    <a:pt x="176" y="145"/>
                    <a:pt x="180" y="151"/>
                    <a:pt x="186" y="15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3268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50" name="Freeform 149"/>
          <p:cNvSpPr>
            <a:spLocks noChangeAspect="1" noEditPoints="1"/>
          </p:cNvSpPr>
          <p:nvPr/>
        </p:nvSpPr>
        <p:spPr bwMode="auto">
          <a:xfrm>
            <a:off x="807809" y="3041667"/>
            <a:ext cx="365125" cy="368667"/>
          </a:xfrm>
          <a:custGeom>
            <a:avLst/>
            <a:gdLst>
              <a:gd name="T0" fmla="*/ 24 w 104"/>
              <a:gd name="T1" fmla="*/ 36 h 116"/>
              <a:gd name="T2" fmla="*/ 52 w 104"/>
              <a:gd name="T3" fmla="*/ 64 h 116"/>
              <a:gd name="T4" fmla="*/ 34 w 104"/>
              <a:gd name="T5" fmla="*/ 67 h 116"/>
              <a:gd name="T6" fmla="*/ 16 w 104"/>
              <a:gd name="T7" fmla="*/ 36 h 116"/>
              <a:gd name="T8" fmla="*/ 52 w 104"/>
              <a:gd name="T9" fmla="*/ 0 h 116"/>
              <a:gd name="T10" fmla="*/ 88 w 104"/>
              <a:gd name="T11" fmla="*/ 36 h 116"/>
              <a:gd name="T12" fmla="*/ 70 w 104"/>
              <a:gd name="T13" fmla="*/ 67 h 116"/>
              <a:gd name="T14" fmla="*/ 52 w 104"/>
              <a:gd name="T15" fmla="*/ 64 h 116"/>
              <a:gd name="T16" fmla="*/ 80 w 104"/>
              <a:gd name="T17" fmla="*/ 36 h 116"/>
              <a:gd name="T18" fmla="*/ 52 w 104"/>
              <a:gd name="T19" fmla="*/ 8 h 116"/>
              <a:gd name="T20" fmla="*/ 24 w 104"/>
              <a:gd name="T21" fmla="*/ 36 h 116"/>
              <a:gd name="T22" fmla="*/ 52 w 104"/>
              <a:gd name="T23" fmla="*/ 72 h 116"/>
              <a:gd name="T24" fmla="*/ 96 w 104"/>
              <a:gd name="T25" fmla="*/ 116 h 116"/>
              <a:gd name="T26" fmla="*/ 104 w 104"/>
              <a:gd name="T27" fmla="*/ 116 h 116"/>
              <a:gd name="T28" fmla="*/ 70 w 104"/>
              <a:gd name="T29" fmla="*/ 67 h 116"/>
              <a:gd name="T30" fmla="*/ 52 w 104"/>
              <a:gd name="T31" fmla="*/ 64 h 116"/>
              <a:gd name="T32" fmla="*/ 34 w 104"/>
              <a:gd name="T33" fmla="*/ 67 h 116"/>
              <a:gd name="T34" fmla="*/ 0 w 104"/>
              <a:gd name="T35" fmla="*/ 116 h 116"/>
              <a:gd name="T36" fmla="*/ 8 w 104"/>
              <a:gd name="T37" fmla="*/ 116 h 116"/>
              <a:gd name="T38" fmla="*/ 52 w 104"/>
              <a:gd name="T39"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16">
                <a:moveTo>
                  <a:pt x="24" y="36"/>
                </a:moveTo>
                <a:cubicBezTo>
                  <a:pt x="24" y="52"/>
                  <a:pt x="37" y="64"/>
                  <a:pt x="52" y="64"/>
                </a:cubicBezTo>
                <a:cubicBezTo>
                  <a:pt x="46" y="64"/>
                  <a:pt x="40" y="65"/>
                  <a:pt x="34" y="67"/>
                </a:cubicBezTo>
                <a:cubicBezTo>
                  <a:pt x="23" y="61"/>
                  <a:pt x="16" y="50"/>
                  <a:pt x="16" y="36"/>
                </a:cubicBezTo>
                <a:cubicBezTo>
                  <a:pt x="16" y="16"/>
                  <a:pt x="32" y="0"/>
                  <a:pt x="52" y="0"/>
                </a:cubicBezTo>
                <a:cubicBezTo>
                  <a:pt x="72" y="0"/>
                  <a:pt x="88" y="16"/>
                  <a:pt x="88" y="36"/>
                </a:cubicBezTo>
                <a:cubicBezTo>
                  <a:pt x="88" y="50"/>
                  <a:pt x="81" y="61"/>
                  <a:pt x="70" y="67"/>
                </a:cubicBezTo>
                <a:cubicBezTo>
                  <a:pt x="64" y="65"/>
                  <a:pt x="58" y="64"/>
                  <a:pt x="52" y="64"/>
                </a:cubicBezTo>
                <a:cubicBezTo>
                  <a:pt x="67" y="64"/>
                  <a:pt x="80" y="52"/>
                  <a:pt x="80" y="36"/>
                </a:cubicBezTo>
                <a:cubicBezTo>
                  <a:pt x="80" y="21"/>
                  <a:pt x="67" y="8"/>
                  <a:pt x="52" y="8"/>
                </a:cubicBezTo>
                <a:cubicBezTo>
                  <a:pt x="37" y="8"/>
                  <a:pt x="24" y="21"/>
                  <a:pt x="24" y="36"/>
                </a:cubicBezTo>
                <a:moveTo>
                  <a:pt x="52" y="72"/>
                </a:moveTo>
                <a:cubicBezTo>
                  <a:pt x="76" y="72"/>
                  <a:pt x="96" y="92"/>
                  <a:pt x="96" y="116"/>
                </a:cubicBezTo>
                <a:cubicBezTo>
                  <a:pt x="104" y="116"/>
                  <a:pt x="104" y="116"/>
                  <a:pt x="104" y="116"/>
                </a:cubicBezTo>
                <a:cubicBezTo>
                  <a:pt x="104" y="94"/>
                  <a:pt x="90" y="75"/>
                  <a:pt x="70" y="67"/>
                </a:cubicBezTo>
                <a:cubicBezTo>
                  <a:pt x="64" y="65"/>
                  <a:pt x="58" y="64"/>
                  <a:pt x="52" y="64"/>
                </a:cubicBezTo>
                <a:cubicBezTo>
                  <a:pt x="46" y="64"/>
                  <a:pt x="40" y="65"/>
                  <a:pt x="34" y="67"/>
                </a:cubicBezTo>
                <a:cubicBezTo>
                  <a:pt x="14" y="75"/>
                  <a:pt x="0" y="94"/>
                  <a:pt x="0" y="116"/>
                </a:cubicBezTo>
                <a:cubicBezTo>
                  <a:pt x="8" y="116"/>
                  <a:pt x="8" y="116"/>
                  <a:pt x="8" y="116"/>
                </a:cubicBezTo>
                <a:cubicBezTo>
                  <a:pt x="8" y="92"/>
                  <a:pt x="28" y="72"/>
                  <a:pt x="52" y="72"/>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06" name="Group 205"/>
          <p:cNvGrpSpPr/>
          <p:nvPr/>
        </p:nvGrpSpPr>
        <p:grpSpPr>
          <a:xfrm>
            <a:off x="1909895" y="2726616"/>
            <a:ext cx="1070208" cy="1070208"/>
            <a:chOff x="1909895" y="2751731"/>
            <a:chExt cx="1070208" cy="1070208"/>
          </a:xfrm>
        </p:grpSpPr>
        <p:sp>
          <p:nvSpPr>
            <p:cNvPr id="204" name="Oval 203"/>
            <p:cNvSpPr/>
            <p:nvPr/>
          </p:nvSpPr>
          <p:spPr bwMode="auto">
            <a:xfrm>
              <a:off x="1909895" y="2751731"/>
              <a:ext cx="1070208" cy="1070208"/>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0" numCol="1" spcCol="0" rtlCol="0" fromWordArt="0" anchor="b" anchorCtr="0" forceAA="0" compatLnSpc="1">
              <a:prstTxWarp prst="textNoShape">
                <a:avLst/>
              </a:prstTxWarp>
              <a:noAutofit/>
            </a:bodyPr>
            <a:lstStyle/>
            <a:p>
              <a:pPr marL="0" marR="0" lvl="0" indent="0" algn="ctr" defTabSz="914400" eaLnBrk="1" fontAlgn="base" latinLnBrk="0" hangingPunct="1">
                <a:lnSpc>
                  <a:spcPct val="90000"/>
                </a:lnSpc>
                <a:spcBef>
                  <a:spcPct val="0"/>
                </a:spcBef>
                <a:spcAft>
                  <a:spcPts val="600"/>
                </a:spcAft>
                <a:buClrTx/>
                <a:buSzTx/>
                <a:buFontTx/>
                <a:buNone/>
                <a:tabLst/>
                <a:defRPr/>
              </a:pPr>
              <a:r>
                <a:rPr kumimoji="0" lang="en-US" sz="900" b="1" i="0" u="none" strike="noStrike" kern="0" cap="none" spc="0" normalizeH="0" baseline="0" noProof="0" dirty="0">
                  <a:ln>
                    <a:noFill/>
                  </a:ln>
                  <a:gradFill>
                    <a:gsLst>
                      <a:gs pos="27723">
                        <a:schemeClr val="tx1"/>
                      </a:gs>
                      <a:gs pos="49000">
                        <a:schemeClr val="tx1"/>
                      </a:gs>
                    </a:gsLst>
                    <a:lin ang="0" scaled="0"/>
                  </a:gradFill>
                  <a:effectLst/>
                  <a:uLnTx/>
                  <a:uFillTx/>
                  <a:latin typeface="Segoe UI Semibold" panose="020B0702040204020203" pitchFamily="34" charset="0"/>
                  <a:cs typeface="Segoe UI Semibold" panose="020B0702040204020203" pitchFamily="34" charset="0"/>
                </a:rPr>
                <a:t>Management</a:t>
              </a:r>
              <a:br>
                <a:rPr kumimoji="0" lang="en-US" sz="900" b="1" i="0" u="none" strike="noStrike" kern="0" cap="none" spc="0" normalizeH="0" baseline="0" noProof="0" dirty="0">
                  <a:ln>
                    <a:noFill/>
                  </a:ln>
                  <a:gradFill>
                    <a:gsLst>
                      <a:gs pos="27723">
                        <a:schemeClr val="tx1"/>
                      </a:gs>
                      <a:gs pos="49000">
                        <a:schemeClr val="tx1"/>
                      </a:gs>
                    </a:gsLst>
                    <a:lin ang="0" scaled="0"/>
                  </a:gradFill>
                  <a:effectLst/>
                  <a:uLnTx/>
                  <a:uFillTx/>
                  <a:latin typeface="Segoe UI Semibold" panose="020B0702040204020203" pitchFamily="34" charset="0"/>
                  <a:cs typeface="Segoe UI Semibold" panose="020B0702040204020203" pitchFamily="34" charset="0"/>
                </a:rPr>
              </a:br>
              <a:r>
                <a:rPr kumimoji="0" lang="en-US" sz="900" b="1" i="0" u="none" strike="noStrike" kern="0" cap="none" spc="0" normalizeH="0" baseline="0" noProof="0" dirty="0">
                  <a:ln>
                    <a:noFill/>
                  </a:ln>
                  <a:gradFill>
                    <a:gsLst>
                      <a:gs pos="27723">
                        <a:schemeClr val="tx1"/>
                      </a:gs>
                      <a:gs pos="49000">
                        <a:schemeClr val="tx1"/>
                      </a:gs>
                    </a:gsLst>
                    <a:lin ang="0" scaled="0"/>
                  </a:gradFill>
                  <a:effectLst/>
                  <a:uLnTx/>
                  <a:uFillTx/>
                  <a:latin typeface="Segoe UI Semibold" panose="020B0702040204020203" pitchFamily="34" charset="0"/>
                  <a:cs typeface="Segoe UI Semibold" panose="020B0702040204020203" pitchFamily="34" charset="0"/>
                </a:rPr>
                <a:t>Tool</a:t>
              </a:r>
            </a:p>
          </p:txBody>
        </p:sp>
        <p:sp>
          <p:nvSpPr>
            <p:cNvPr id="151" name="Freeform 5"/>
            <p:cNvSpPr>
              <a:spLocks noChangeAspect="1" noEditPoints="1"/>
            </p:cNvSpPr>
            <p:nvPr/>
          </p:nvSpPr>
          <p:spPr bwMode="auto">
            <a:xfrm>
              <a:off x="2329577" y="2978816"/>
              <a:ext cx="230845" cy="331772"/>
            </a:xfrm>
            <a:custGeom>
              <a:avLst/>
              <a:gdLst>
                <a:gd name="T0" fmla="*/ 20 w 88"/>
                <a:gd name="T1" fmla="*/ 128 h 128"/>
                <a:gd name="T2" fmla="*/ 32 w 88"/>
                <a:gd name="T3" fmla="*/ 116 h 128"/>
                <a:gd name="T4" fmla="*/ 32 w 88"/>
                <a:gd name="T5" fmla="*/ 72 h 128"/>
                <a:gd name="T6" fmla="*/ 40 w 88"/>
                <a:gd name="T7" fmla="*/ 72 h 128"/>
                <a:gd name="T8" fmla="*/ 40 w 88"/>
                <a:gd name="T9" fmla="*/ 64 h 128"/>
                <a:gd name="T10" fmla="*/ 24 w 88"/>
                <a:gd name="T11" fmla="*/ 64 h 128"/>
                <a:gd name="T12" fmla="*/ 24 w 88"/>
                <a:gd name="T13" fmla="*/ 28 h 128"/>
                <a:gd name="T14" fmla="*/ 32 w 88"/>
                <a:gd name="T15" fmla="*/ 20 h 128"/>
                <a:gd name="T16" fmla="*/ 32 w 88"/>
                <a:gd name="T17" fmla="*/ 0 h 128"/>
                <a:gd name="T18" fmla="*/ 8 w 88"/>
                <a:gd name="T19" fmla="*/ 0 h 128"/>
                <a:gd name="T20" fmla="*/ 8 w 88"/>
                <a:gd name="T21" fmla="*/ 20 h 128"/>
                <a:gd name="T22" fmla="*/ 16 w 88"/>
                <a:gd name="T23" fmla="*/ 28 h 128"/>
                <a:gd name="T24" fmla="*/ 16 w 88"/>
                <a:gd name="T25" fmla="*/ 64 h 128"/>
                <a:gd name="T26" fmla="*/ 0 w 88"/>
                <a:gd name="T27" fmla="*/ 64 h 128"/>
                <a:gd name="T28" fmla="*/ 0 w 88"/>
                <a:gd name="T29" fmla="*/ 72 h 128"/>
                <a:gd name="T30" fmla="*/ 8 w 88"/>
                <a:gd name="T31" fmla="*/ 72 h 128"/>
                <a:gd name="T32" fmla="*/ 8 w 88"/>
                <a:gd name="T33" fmla="*/ 116 h 128"/>
                <a:gd name="T34" fmla="*/ 20 w 88"/>
                <a:gd name="T35" fmla="*/ 128 h 128"/>
                <a:gd name="T36" fmla="*/ 16 w 88"/>
                <a:gd name="T37" fmla="*/ 8 h 128"/>
                <a:gd name="T38" fmla="*/ 24 w 88"/>
                <a:gd name="T39" fmla="*/ 8 h 128"/>
                <a:gd name="T40" fmla="*/ 24 w 88"/>
                <a:gd name="T41" fmla="*/ 17 h 128"/>
                <a:gd name="T42" fmla="*/ 20 w 88"/>
                <a:gd name="T43" fmla="*/ 21 h 128"/>
                <a:gd name="T44" fmla="*/ 16 w 88"/>
                <a:gd name="T45" fmla="*/ 17 h 128"/>
                <a:gd name="T46" fmla="*/ 16 w 88"/>
                <a:gd name="T47" fmla="*/ 8 h 128"/>
                <a:gd name="T48" fmla="*/ 24 w 88"/>
                <a:gd name="T49" fmla="*/ 116 h 128"/>
                <a:gd name="T50" fmla="*/ 20 w 88"/>
                <a:gd name="T51" fmla="*/ 120 h 128"/>
                <a:gd name="T52" fmla="*/ 16 w 88"/>
                <a:gd name="T53" fmla="*/ 116 h 128"/>
                <a:gd name="T54" fmla="*/ 16 w 88"/>
                <a:gd name="T55" fmla="*/ 72 h 128"/>
                <a:gd name="T56" fmla="*/ 24 w 88"/>
                <a:gd name="T57" fmla="*/ 72 h 128"/>
                <a:gd name="T58" fmla="*/ 24 w 88"/>
                <a:gd name="T59" fmla="*/ 116 h 128"/>
                <a:gd name="T60" fmla="*/ 64 w 88"/>
                <a:gd name="T61" fmla="*/ 128 h 128"/>
                <a:gd name="T62" fmla="*/ 76 w 88"/>
                <a:gd name="T63" fmla="*/ 116 h 128"/>
                <a:gd name="T64" fmla="*/ 76 w 88"/>
                <a:gd name="T65" fmla="*/ 45 h 128"/>
                <a:gd name="T66" fmla="*/ 88 w 88"/>
                <a:gd name="T67" fmla="*/ 24 h 128"/>
                <a:gd name="T68" fmla="*/ 64 w 88"/>
                <a:gd name="T69" fmla="*/ 0 h 128"/>
                <a:gd name="T70" fmla="*/ 40 w 88"/>
                <a:gd name="T71" fmla="*/ 24 h 128"/>
                <a:gd name="T72" fmla="*/ 52 w 88"/>
                <a:gd name="T73" fmla="*/ 45 h 128"/>
                <a:gd name="T74" fmla="*/ 52 w 88"/>
                <a:gd name="T75" fmla="*/ 116 h 128"/>
                <a:gd name="T76" fmla="*/ 64 w 88"/>
                <a:gd name="T77" fmla="*/ 128 h 128"/>
                <a:gd name="T78" fmla="*/ 48 w 88"/>
                <a:gd name="T79" fmla="*/ 24 h 128"/>
                <a:gd name="T80" fmla="*/ 60 w 88"/>
                <a:gd name="T81" fmla="*/ 9 h 128"/>
                <a:gd name="T82" fmla="*/ 60 w 88"/>
                <a:gd name="T83" fmla="*/ 20 h 128"/>
                <a:gd name="T84" fmla="*/ 64 w 88"/>
                <a:gd name="T85" fmla="*/ 24 h 128"/>
                <a:gd name="T86" fmla="*/ 68 w 88"/>
                <a:gd name="T87" fmla="*/ 20 h 128"/>
                <a:gd name="T88" fmla="*/ 68 w 88"/>
                <a:gd name="T89" fmla="*/ 9 h 128"/>
                <a:gd name="T90" fmla="*/ 80 w 88"/>
                <a:gd name="T91" fmla="*/ 24 h 128"/>
                <a:gd name="T92" fmla="*/ 71 w 88"/>
                <a:gd name="T93" fmla="*/ 39 h 128"/>
                <a:gd name="T94" fmla="*/ 68 w 88"/>
                <a:gd name="T95" fmla="*/ 40 h 128"/>
                <a:gd name="T96" fmla="*/ 68 w 88"/>
                <a:gd name="T97" fmla="*/ 116 h 128"/>
                <a:gd name="T98" fmla="*/ 64 w 88"/>
                <a:gd name="T99" fmla="*/ 120 h 128"/>
                <a:gd name="T100" fmla="*/ 60 w 88"/>
                <a:gd name="T101" fmla="*/ 116 h 128"/>
                <a:gd name="T102" fmla="*/ 60 w 88"/>
                <a:gd name="T103" fmla="*/ 40 h 128"/>
                <a:gd name="T104" fmla="*/ 58 w 88"/>
                <a:gd name="T105" fmla="*/ 39 h 128"/>
                <a:gd name="T106" fmla="*/ 48 w 88"/>
                <a:gd name="T107"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 h="128">
                  <a:moveTo>
                    <a:pt x="20" y="128"/>
                  </a:moveTo>
                  <a:cubicBezTo>
                    <a:pt x="27" y="128"/>
                    <a:pt x="32" y="123"/>
                    <a:pt x="32" y="116"/>
                  </a:cubicBezTo>
                  <a:cubicBezTo>
                    <a:pt x="32" y="72"/>
                    <a:pt x="32" y="72"/>
                    <a:pt x="32" y="72"/>
                  </a:cubicBezTo>
                  <a:cubicBezTo>
                    <a:pt x="40" y="72"/>
                    <a:pt x="40" y="72"/>
                    <a:pt x="40" y="72"/>
                  </a:cubicBezTo>
                  <a:cubicBezTo>
                    <a:pt x="40" y="64"/>
                    <a:pt x="40" y="64"/>
                    <a:pt x="40" y="64"/>
                  </a:cubicBezTo>
                  <a:cubicBezTo>
                    <a:pt x="24" y="64"/>
                    <a:pt x="24" y="64"/>
                    <a:pt x="24" y="64"/>
                  </a:cubicBezTo>
                  <a:cubicBezTo>
                    <a:pt x="24" y="28"/>
                    <a:pt x="24" y="28"/>
                    <a:pt x="24" y="28"/>
                  </a:cubicBezTo>
                  <a:cubicBezTo>
                    <a:pt x="32" y="20"/>
                    <a:pt x="32" y="20"/>
                    <a:pt x="32" y="20"/>
                  </a:cubicBezTo>
                  <a:cubicBezTo>
                    <a:pt x="32" y="0"/>
                    <a:pt x="32" y="0"/>
                    <a:pt x="32" y="0"/>
                  </a:cubicBezTo>
                  <a:cubicBezTo>
                    <a:pt x="8" y="0"/>
                    <a:pt x="8" y="0"/>
                    <a:pt x="8" y="0"/>
                  </a:cubicBezTo>
                  <a:cubicBezTo>
                    <a:pt x="8" y="20"/>
                    <a:pt x="8" y="20"/>
                    <a:pt x="8" y="20"/>
                  </a:cubicBezTo>
                  <a:cubicBezTo>
                    <a:pt x="16" y="28"/>
                    <a:pt x="16" y="28"/>
                    <a:pt x="16" y="28"/>
                  </a:cubicBezTo>
                  <a:cubicBezTo>
                    <a:pt x="16" y="64"/>
                    <a:pt x="16" y="64"/>
                    <a:pt x="16" y="64"/>
                  </a:cubicBezTo>
                  <a:cubicBezTo>
                    <a:pt x="0" y="64"/>
                    <a:pt x="0" y="64"/>
                    <a:pt x="0" y="64"/>
                  </a:cubicBezTo>
                  <a:cubicBezTo>
                    <a:pt x="0" y="72"/>
                    <a:pt x="0" y="72"/>
                    <a:pt x="0" y="72"/>
                  </a:cubicBezTo>
                  <a:cubicBezTo>
                    <a:pt x="8" y="72"/>
                    <a:pt x="8" y="72"/>
                    <a:pt x="8" y="72"/>
                  </a:cubicBezTo>
                  <a:cubicBezTo>
                    <a:pt x="8" y="116"/>
                    <a:pt x="8" y="116"/>
                    <a:pt x="8" y="116"/>
                  </a:cubicBezTo>
                  <a:cubicBezTo>
                    <a:pt x="8" y="123"/>
                    <a:pt x="14" y="128"/>
                    <a:pt x="20" y="128"/>
                  </a:cubicBezTo>
                  <a:close/>
                  <a:moveTo>
                    <a:pt x="16" y="8"/>
                  </a:moveTo>
                  <a:cubicBezTo>
                    <a:pt x="24" y="8"/>
                    <a:pt x="24" y="8"/>
                    <a:pt x="24" y="8"/>
                  </a:cubicBezTo>
                  <a:cubicBezTo>
                    <a:pt x="24" y="17"/>
                    <a:pt x="24" y="17"/>
                    <a:pt x="24" y="17"/>
                  </a:cubicBezTo>
                  <a:cubicBezTo>
                    <a:pt x="20" y="21"/>
                    <a:pt x="20" y="21"/>
                    <a:pt x="20" y="21"/>
                  </a:cubicBezTo>
                  <a:cubicBezTo>
                    <a:pt x="16" y="17"/>
                    <a:pt x="16" y="17"/>
                    <a:pt x="16" y="17"/>
                  </a:cubicBezTo>
                  <a:lnTo>
                    <a:pt x="16" y="8"/>
                  </a:lnTo>
                  <a:close/>
                  <a:moveTo>
                    <a:pt x="24" y="116"/>
                  </a:moveTo>
                  <a:cubicBezTo>
                    <a:pt x="24" y="118"/>
                    <a:pt x="22" y="120"/>
                    <a:pt x="20" y="120"/>
                  </a:cubicBezTo>
                  <a:cubicBezTo>
                    <a:pt x="18" y="120"/>
                    <a:pt x="16" y="118"/>
                    <a:pt x="16" y="116"/>
                  </a:cubicBezTo>
                  <a:cubicBezTo>
                    <a:pt x="16" y="72"/>
                    <a:pt x="16" y="72"/>
                    <a:pt x="16" y="72"/>
                  </a:cubicBezTo>
                  <a:cubicBezTo>
                    <a:pt x="24" y="72"/>
                    <a:pt x="24" y="72"/>
                    <a:pt x="24" y="72"/>
                  </a:cubicBezTo>
                  <a:lnTo>
                    <a:pt x="24" y="116"/>
                  </a:lnTo>
                  <a:close/>
                  <a:moveTo>
                    <a:pt x="64" y="128"/>
                  </a:moveTo>
                  <a:cubicBezTo>
                    <a:pt x="71" y="128"/>
                    <a:pt x="76" y="123"/>
                    <a:pt x="76" y="116"/>
                  </a:cubicBezTo>
                  <a:cubicBezTo>
                    <a:pt x="76" y="45"/>
                    <a:pt x="76" y="45"/>
                    <a:pt x="76" y="45"/>
                  </a:cubicBezTo>
                  <a:cubicBezTo>
                    <a:pt x="83" y="41"/>
                    <a:pt x="88" y="33"/>
                    <a:pt x="88" y="24"/>
                  </a:cubicBezTo>
                  <a:cubicBezTo>
                    <a:pt x="88" y="11"/>
                    <a:pt x="77" y="0"/>
                    <a:pt x="64" y="0"/>
                  </a:cubicBezTo>
                  <a:cubicBezTo>
                    <a:pt x="51" y="0"/>
                    <a:pt x="40" y="11"/>
                    <a:pt x="40" y="24"/>
                  </a:cubicBezTo>
                  <a:cubicBezTo>
                    <a:pt x="40" y="33"/>
                    <a:pt x="45" y="41"/>
                    <a:pt x="52" y="45"/>
                  </a:cubicBezTo>
                  <a:cubicBezTo>
                    <a:pt x="52" y="116"/>
                    <a:pt x="52" y="116"/>
                    <a:pt x="52" y="116"/>
                  </a:cubicBezTo>
                  <a:cubicBezTo>
                    <a:pt x="52" y="123"/>
                    <a:pt x="58" y="128"/>
                    <a:pt x="64" y="128"/>
                  </a:cubicBezTo>
                  <a:close/>
                  <a:moveTo>
                    <a:pt x="48" y="24"/>
                  </a:moveTo>
                  <a:cubicBezTo>
                    <a:pt x="48" y="17"/>
                    <a:pt x="53" y="10"/>
                    <a:pt x="60" y="9"/>
                  </a:cubicBezTo>
                  <a:cubicBezTo>
                    <a:pt x="60" y="20"/>
                    <a:pt x="60" y="20"/>
                    <a:pt x="60" y="20"/>
                  </a:cubicBezTo>
                  <a:cubicBezTo>
                    <a:pt x="60" y="22"/>
                    <a:pt x="62" y="24"/>
                    <a:pt x="64" y="24"/>
                  </a:cubicBezTo>
                  <a:cubicBezTo>
                    <a:pt x="66" y="24"/>
                    <a:pt x="68" y="22"/>
                    <a:pt x="68" y="20"/>
                  </a:cubicBezTo>
                  <a:cubicBezTo>
                    <a:pt x="68" y="9"/>
                    <a:pt x="68" y="9"/>
                    <a:pt x="68" y="9"/>
                  </a:cubicBezTo>
                  <a:cubicBezTo>
                    <a:pt x="75" y="10"/>
                    <a:pt x="80" y="17"/>
                    <a:pt x="80" y="24"/>
                  </a:cubicBezTo>
                  <a:cubicBezTo>
                    <a:pt x="80" y="30"/>
                    <a:pt x="76" y="36"/>
                    <a:pt x="71" y="39"/>
                  </a:cubicBezTo>
                  <a:cubicBezTo>
                    <a:pt x="68" y="40"/>
                    <a:pt x="68" y="40"/>
                    <a:pt x="68" y="40"/>
                  </a:cubicBezTo>
                  <a:cubicBezTo>
                    <a:pt x="68" y="116"/>
                    <a:pt x="68" y="116"/>
                    <a:pt x="68" y="116"/>
                  </a:cubicBezTo>
                  <a:cubicBezTo>
                    <a:pt x="68" y="118"/>
                    <a:pt x="66" y="120"/>
                    <a:pt x="64" y="120"/>
                  </a:cubicBezTo>
                  <a:cubicBezTo>
                    <a:pt x="62" y="120"/>
                    <a:pt x="60" y="118"/>
                    <a:pt x="60" y="116"/>
                  </a:cubicBezTo>
                  <a:cubicBezTo>
                    <a:pt x="60" y="40"/>
                    <a:pt x="60" y="40"/>
                    <a:pt x="60" y="40"/>
                  </a:cubicBezTo>
                  <a:cubicBezTo>
                    <a:pt x="58" y="39"/>
                    <a:pt x="58" y="39"/>
                    <a:pt x="58" y="39"/>
                  </a:cubicBezTo>
                  <a:cubicBezTo>
                    <a:pt x="52" y="36"/>
                    <a:pt x="48" y="30"/>
                    <a:pt x="48" y="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cxnSp>
        <p:nvCxnSpPr>
          <p:cNvPr id="153" name="Straight Connector 152"/>
          <p:cNvCxnSpPr>
            <a:stCxn id="88" idx="2"/>
            <a:endCxn id="130" idx="1"/>
          </p:cNvCxnSpPr>
          <p:nvPr/>
        </p:nvCxnSpPr>
        <p:spPr>
          <a:xfrm rot="5400000" flipH="1" flipV="1">
            <a:off x="5187068" y="4272845"/>
            <a:ext cx="1095265" cy="2694550"/>
          </a:xfrm>
          <a:prstGeom prst="bentConnector4">
            <a:avLst>
              <a:gd name="adj1" fmla="val -20872"/>
              <a:gd name="adj2" fmla="val 90298"/>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2"/>
          <p:cNvCxnSpPr>
            <a:stCxn id="88" idx="2"/>
            <a:endCxn id="100" idx="3"/>
          </p:cNvCxnSpPr>
          <p:nvPr/>
        </p:nvCxnSpPr>
        <p:spPr>
          <a:xfrm rot="5400000" flipH="1">
            <a:off x="2492517" y="4272844"/>
            <a:ext cx="1095265" cy="2694552"/>
          </a:xfrm>
          <a:prstGeom prst="bentConnector4">
            <a:avLst>
              <a:gd name="adj1" fmla="val -20872"/>
              <a:gd name="adj2" fmla="val 90440"/>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52"/>
          <p:cNvCxnSpPr>
            <a:stCxn id="88" idx="3"/>
            <a:endCxn id="118" idx="1"/>
          </p:cNvCxnSpPr>
          <p:nvPr/>
        </p:nvCxnSpPr>
        <p:spPr>
          <a:xfrm flipV="1">
            <a:off x="5073226" y="5072487"/>
            <a:ext cx="387156" cy="409465"/>
          </a:xfrm>
          <a:prstGeom prst="bentConnector3">
            <a:avLst>
              <a:gd name="adj1" fmla="val 31958"/>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52"/>
          <p:cNvCxnSpPr>
            <a:stCxn id="88" idx="1"/>
            <a:endCxn id="106" idx="3"/>
          </p:cNvCxnSpPr>
          <p:nvPr/>
        </p:nvCxnSpPr>
        <p:spPr>
          <a:xfrm rot="10800000">
            <a:off x="3314470" y="5072488"/>
            <a:ext cx="387156" cy="409465"/>
          </a:xfrm>
          <a:prstGeom prst="bentConnector3">
            <a:avLst>
              <a:gd name="adj1" fmla="val 33598"/>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52"/>
          <p:cNvCxnSpPr>
            <a:stCxn id="88" idx="1"/>
            <a:endCxn id="140" idx="3"/>
          </p:cNvCxnSpPr>
          <p:nvPr/>
        </p:nvCxnSpPr>
        <p:spPr>
          <a:xfrm rot="10800000">
            <a:off x="3102256" y="4273586"/>
            <a:ext cx="599371" cy="1208367"/>
          </a:xfrm>
          <a:prstGeom prst="bentConnector3">
            <a:avLst>
              <a:gd name="adj1" fmla="val 21394"/>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52"/>
          <p:cNvCxnSpPr>
            <a:stCxn id="88" idx="3"/>
            <a:endCxn id="141" idx="1"/>
          </p:cNvCxnSpPr>
          <p:nvPr/>
        </p:nvCxnSpPr>
        <p:spPr>
          <a:xfrm flipV="1">
            <a:off x="5073226" y="4273585"/>
            <a:ext cx="599370" cy="1208367"/>
          </a:xfrm>
          <a:prstGeom prst="bentConnector3">
            <a:avLst>
              <a:gd name="adj1" fmla="val 20600"/>
            </a:avLst>
          </a:prstGeom>
          <a:ln w="317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52"/>
          <p:cNvCxnSpPr>
            <a:stCxn id="100" idx="0"/>
          </p:cNvCxnSpPr>
          <p:nvPr/>
        </p:nvCxnSpPr>
        <p:spPr>
          <a:xfrm flipV="1">
            <a:off x="1144234" y="4504353"/>
            <a:ext cx="0" cy="431943"/>
          </a:xfrm>
          <a:prstGeom prst="straightConnector1">
            <a:avLst/>
          </a:prstGeom>
          <a:ln w="3175" cap="sq">
            <a:solidFill>
              <a:schemeClr val="accent2">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52"/>
          <p:cNvCxnSpPr/>
          <p:nvPr/>
        </p:nvCxnSpPr>
        <p:spPr>
          <a:xfrm flipV="1">
            <a:off x="2761067" y="4504353"/>
            <a:ext cx="0" cy="431943"/>
          </a:xfrm>
          <a:prstGeom prst="straightConnector1">
            <a:avLst/>
          </a:prstGeom>
          <a:ln w="3175" cap="sq">
            <a:solidFill>
              <a:schemeClr val="accent2">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6011403" y="4504353"/>
            <a:ext cx="1616833" cy="431943"/>
            <a:chOff x="6072330" y="4618653"/>
            <a:chExt cx="1616833" cy="431943"/>
          </a:xfrm>
        </p:grpSpPr>
        <p:cxnSp>
          <p:nvCxnSpPr>
            <p:cNvPr id="184" name="Straight Connector 152"/>
            <p:cNvCxnSpPr/>
            <p:nvPr/>
          </p:nvCxnSpPr>
          <p:spPr>
            <a:xfrm flipV="1">
              <a:off x="6072330" y="4618653"/>
              <a:ext cx="0" cy="431943"/>
            </a:xfrm>
            <a:prstGeom prst="straightConnector1">
              <a:avLst/>
            </a:prstGeom>
            <a:ln w="3175" cap="sq">
              <a:solidFill>
                <a:schemeClr val="accent2">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52"/>
            <p:cNvCxnSpPr/>
            <p:nvPr/>
          </p:nvCxnSpPr>
          <p:spPr>
            <a:xfrm flipV="1">
              <a:off x="7689163" y="4618653"/>
              <a:ext cx="0" cy="431943"/>
            </a:xfrm>
            <a:prstGeom prst="straightConnector1">
              <a:avLst/>
            </a:prstGeom>
            <a:ln w="3175" cap="sq">
              <a:solidFill>
                <a:schemeClr val="accent2">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96" name="Straight Connector 152"/>
          <p:cNvCxnSpPr>
            <a:stCxn id="141" idx="0"/>
            <a:endCxn id="147" idx="5"/>
          </p:cNvCxnSpPr>
          <p:nvPr/>
        </p:nvCxnSpPr>
        <p:spPr>
          <a:xfrm rot="16200000" flipV="1">
            <a:off x="5670910" y="2893907"/>
            <a:ext cx="323261" cy="1974558"/>
          </a:xfrm>
          <a:prstGeom prst="bentConnector3">
            <a:avLst>
              <a:gd name="adj1" fmla="val 50000"/>
            </a:avLst>
          </a:prstGeom>
          <a:ln w="3175" cap="sq">
            <a:solidFill>
              <a:schemeClr val="accent2">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52"/>
          <p:cNvCxnSpPr>
            <a:stCxn id="140" idx="0"/>
            <a:endCxn id="147" idx="3"/>
          </p:cNvCxnSpPr>
          <p:nvPr/>
        </p:nvCxnSpPr>
        <p:spPr>
          <a:xfrm rot="5400000" flipH="1" flipV="1">
            <a:off x="2780681" y="2893907"/>
            <a:ext cx="323261" cy="1974559"/>
          </a:xfrm>
          <a:prstGeom prst="bentConnector3">
            <a:avLst>
              <a:gd name="adj1" fmla="val 50000"/>
            </a:avLst>
          </a:prstGeom>
          <a:ln w="3175" cap="sq">
            <a:solidFill>
              <a:schemeClr val="accent2">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7698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Network Controller overview</a:t>
            </a:r>
          </a:p>
        </p:txBody>
      </p:sp>
      <p:sp>
        <p:nvSpPr>
          <p:cNvPr id="2" name="Text Placeholder 1"/>
          <p:cNvSpPr>
            <a:spLocks noGrp="1"/>
          </p:cNvSpPr>
          <p:nvPr>
            <p:ph type="body" sz="quarter" idx="10"/>
          </p:nvPr>
        </p:nvSpPr>
        <p:spPr>
          <a:xfrm>
            <a:off x="274638" y="1212850"/>
            <a:ext cx="6464831" cy="5598456"/>
          </a:xfrm>
        </p:spPr>
        <p:txBody>
          <a:bodyPr lIns="182880" tIns="146304" rIns="182880" bIns="146304"/>
          <a:lstStyle/>
          <a:p>
            <a:pPr>
              <a:spcBef>
                <a:spcPts val="1800"/>
              </a:spcBef>
            </a:pPr>
            <a:r>
              <a:rPr lang="en-US" sz="2800" dirty="0"/>
              <a:t>Highly available and scalable server role</a:t>
            </a:r>
          </a:p>
          <a:p>
            <a:pPr lvl="1">
              <a:spcBef>
                <a:spcPts val="600"/>
              </a:spcBef>
            </a:pPr>
            <a:r>
              <a:rPr lang="en-US" sz="1400" dirty="0"/>
              <a:t>Southbound API for NC to communicate with the network</a:t>
            </a:r>
          </a:p>
          <a:p>
            <a:pPr lvl="1">
              <a:spcBef>
                <a:spcPts val="600"/>
              </a:spcBef>
            </a:pPr>
            <a:r>
              <a:rPr lang="en-US" sz="1400" dirty="0"/>
              <a:t>Northbound API allows you to communicate with the NC</a:t>
            </a:r>
          </a:p>
          <a:p>
            <a:pPr>
              <a:spcBef>
                <a:spcPts val="1800"/>
              </a:spcBef>
            </a:pPr>
            <a:r>
              <a:rPr lang="en-US" sz="2800" dirty="0"/>
              <a:t>Southbound API</a:t>
            </a:r>
          </a:p>
          <a:p>
            <a:pPr lvl="1">
              <a:spcBef>
                <a:spcPts val="600"/>
              </a:spcBef>
            </a:pPr>
            <a:r>
              <a:rPr lang="en-US" sz="1400" dirty="0"/>
              <a:t>Network Controller can discover network devices, detect service configurations, and gather all of the information you need about the network</a:t>
            </a:r>
          </a:p>
          <a:p>
            <a:pPr lvl="1">
              <a:spcBef>
                <a:spcPts val="600"/>
              </a:spcBef>
            </a:pPr>
            <a:r>
              <a:rPr lang="en-US" sz="1400" dirty="0"/>
              <a:t>Provides pathway to send information to the network infrastructure, such as configuration changes that you have made</a:t>
            </a:r>
          </a:p>
          <a:p>
            <a:pPr>
              <a:spcBef>
                <a:spcPts val="1800"/>
              </a:spcBef>
            </a:pPr>
            <a:r>
              <a:rPr lang="en-US" sz="2800" dirty="0"/>
              <a:t>Northbound API (REST interface)</a:t>
            </a:r>
          </a:p>
          <a:p>
            <a:pPr lvl="1">
              <a:spcBef>
                <a:spcPts val="600"/>
              </a:spcBef>
            </a:pPr>
            <a:r>
              <a:rPr lang="en-US" sz="1400" dirty="0"/>
              <a:t>Provides you with the ability to gather network information from Network Controller and use it to monitor and configure the network</a:t>
            </a:r>
          </a:p>
          <a:p>
            <a:pPr lvl="1">
              <a:spcBef>
                <a:spcPts val="600"/>
              </a:spcBef>
            </a:pPr>
            <a:r>
              <a:rPr lang="en-US" sz="1400" dirty="0"/>
              <a:t>Configure, monitor, troubleshoot, and deploy new devices on the network </a:t>
            </a:r>
            <a:br>
              <a:rPr lang="en-US" sz="1400" dirty="0"/>
            </a:br>
            <a:r>
              <a:rPr lang="en-US" sz="1400" dirty="0"/>
              <a:t>by using Windows PowerShell, REST, SCVMM, SCOM etc.</a:t>
            </a:r>
          </a:p>
          <a:p>
            <a:pPr>
              <a:spcBef>
                <a:spcPts val="1800"/>
              </a:spcBef>
            </a:pPr>
            <a:r>
              <a:rPr lang="en-US" sz="2800" dirty="0"/>
              <a:t>Can manage</a:t>
            </a:r>
          </a:p>
          <a:p>
            <a:pPr lvl="1">
              <a:spcBef>
                <a:spcPts val="600"/>
              </a:spcBef>
            </a:pPr>
            <a:r>
              <a:rPr lang="en-US" sz="1400" dirty="0"/>
              <a:t>Hyper-V VMs &amp; </a:t>
            </a:r>
            <a:r>
              <a:rPr lang="en-US" sz="1400" dirty="0" err="1"/>
              <a:t>vSwitches</a:t>
            </a:r>
            <a:r>
              <a:rPr lang="en-US" sz="1400" dirty="0"/>
              <a:t>, physical network switches, physical network routers, firewall software, VPN gateways including RRAS, load balancers…</a:t>
            </a:r>
          </a:p>
        </p:txBody>
      </p:sp>
      <p:grpSp>
        <p:nvGrpSpPr>
          <p:cNvPr id="7" name="Group 6"/>
          <p:cNvGrpSpPr/>
          <p:nvPr/>
        </p:nvGrpSpPr>
        <p:grpSpPr>
          <a:xfrm>
            <a:off x="7225983" y="1211262"/>
            <a:ext cx="4754880" cy="5212080"/>
            <a:chOff x="7225983" y="1211262"/>
            <a:chExt cx="4754880" cy="5212080"/>
          </a:xfrm>
        </p:grpSpPr>
        <p:sp>
          <p:nvSpPr>
            <p:cNvPr id="4" name="Rectangle 3"/>
            <p:cNvSpPr/>
            <p:nvPr/>
          </p:nvSpPr>
          <p:spPr bwMode="auto">
            <a:xfrm>
              <a:off x="7225983" y="1211262"/>
              <a:ext cx="4754880" cy="52120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Rectangle 2"/>
            <p:cNvSpPr/>
            <p:nvPr/>
          </p:nvSpPr>
          <p:spPr bwMode="auto">
            <a:xfrm>
              <a:off x="7408863" y="4561741"/>
              <a:ext cx="4389120" cy="7386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Physical network </a:t>
              </a:r>
              <a:b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infrastructure</a:t>
              </a:r>
            </a:p>
          </p:txBody>
        </p:sp>
        <p:sp>
          <p:nvSpPr>
            <p:cNvPr id="11" name="Rectangle 3"/>
            <p:cNvSpPr/>
            <p:nvPr/>
          </p:nvSpPr>
          <p:spPr bwMode="auto">
            <a:xfrm>
              <a:off x="7408863" y="3773531"/>
              <a:ext cx="4389120" cy="7386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Virtual network </a:t>
              </a:r>
              <a:b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infrastructure</a:t>
              </a:r>
            </a:p>
          </p:txBody>
        </p:sp>
        <p:grpSp>
          <p:nvGrpSpPr>
            <p:cNvPr id="12" name="Group 11"/>
            <p:cNvGrpSpPr/>
            <p:nvPr/>
          </p:nvGrpSpPr>
          <p:grpSpPr>
            <a:xfrm>
              <a:off x="7858661" y="4785503"/>
              <a:ext cx="690090" cy="291140"/>
              <a:chOff x="13088645" y="1037642"/>
              <a:chExt cx="718363" cy="275516"/>
            </a:xfrm>
            <a:solidFill>
              <a:schemeClr val="bg1"/>
            </a:solidFill>
          </p:grpSpPr>
          <p:sp>
            <p:nvSpPr>
              <p:cNvPr id="13" name="Freeform 7"/>
              <p:cNvSpPr>
                <a:spLocks noEditPoints="1"/>
              </p:cNvSpPr>
              <p:nvPr/>
            </p:nvSpPr>
            <p:spPr bwMode="auto">
              <a:xfrm>
                <a:off x="13088645" y="1037642"/>
                <a:ext cx="718363" cy="128382"/>
              </a:xfrm>
              <a:custGeom>
                <a:avLst/>
                <a:gdLst>
                  <a:gd name="T0" fmla="*/ 1880 w 1899"/>
                  <a:gd name="T1" fmla="*/ 0 h 339"/>
                  <a:gd name="T2" fmla="*/ 1666 w 1899"/>
                  <a:gd name="T3" fmla="*/ 0 h 339"/>
                  <a:gd name="T4" fmla="*/ 1168 w 1899"/>
                  <a:gd name="T5" fmla="*/ 0 h 339"/>
                  <a:gd name="T6" fmla="*/ 593 w 1899"/>
                  <a:gd name="T7" fmla="*/ 0 h 339"/>
                  <a:gd name="T8" fmla="*/ 147 w 1899"/>
                  <a:gd name="T9" fmla="*/ 0 h 339"/>
                  <a:gd name="T10" fmla="*/ 19 w 1899"/>
                  <a:gd name="T11" fmla="*/ 0 h 339"/>
                  <a:gd name="T12" fmla="*/ 0 w 1899"/>
                  <a:gd name="T13" fmla="*/ 19 h 339"/>
                  <a:gd name="T14" fmla="*/ 0 w 1899"/>
                  <a:gd name="T15" fmla="*/ 320 h 339"/>
                  <a:gd name="T16" fmla="*/ 19 w 1899"/>
                  <a:gd name="T17" fmla="*/ 339 h 339"/>
                  <a:gd name="T18" fmla="*/ 233 w 1899"/>
                  <a:gd name="T19" fmla="*/ 339 h 339"/>
                  <a:gd name="T20" fmla="*/ 731 w 1899"/>
                  <a:gd name="T21" fmla="*/ 339 h 339"/>
                  <a:gd name="T22" fmla="*/ 1305 w 1899"/>
                  <a:gd name="T23" fmla="*/ 339 h 339"/>
                  <a:gd name="T24" fmla="*/ 1752 w 1899"/>
                  <a:gd name="T25" fmla="*/ 339 h 339"/>
                  <a:gd name="T26" fmla="*/ 1880 w 1899"/>
                  <a:gd name="T27" fmla="*/ 339 h 339"/>
                  <a:gd name="T28" fmla="*/ 1894 w 1899"/>
                  <a:gd name="T29" fmla="*/ 334 h 339"/>
                  <a:gd name="T30" fmla="*/ 1899 w 1899"/>
                  <a:gd name="T31" fmla="*/ 320 h 339"/>
                  <a:gd name="T32" fmla="*/ 1899 w 1899"/>
                  <a:gd name="T33" fmla="*/ 19 h 339"/>
                  <a:gd name="T34" fmla="*/ 1880 w 1899"/>
                  <a:gd name="T35" fmla="*/ 0 h 339"/>
                  <a:gd name="T36" fmla="*/ 204 w 1899"/>
                  <a:gd name="T37" fmla="*/ 229 h 339"/>
                  <a:gd name="T38" fmla="*/ 147 w 1899"/>
                  <a:gd name="T39" fmla="*/ 167 h 339"/>
                  <a:gd name="T40" fmla="*/ 204 w 1899"/>
                  <a:gd name="T41" fmla="*/ 110 h 339"/>
                  <a:gd name="T42" fmla="*/ 266 w 1899"/>
                  <a:gd name="T43" fmla="*/ 167 h 339"/>
                  <a:gd name="T44" fmla="*/ 204 w 1899"/>
                  <a:gd name="T45" fmla="*/ 229 h 339"/>
                  <a:gd name="T46" fmla="*/ 1272 w 1899"/>
                  <a:gd name="T47" fmla="*/ 229 h 339"/>
                  <a:gd name="T48" fmla="*/ 1210 w 1899"/>
                  <a:gd name="T49" fmla="*/ 167 h 339"/>
                  <a:gd name="T50" fmla="*/ 1272 w 1899"/>
                  <a:gd name="T51" fmla="*/ 110 h 339"/>
                  <a:gd name="T52" fmla="*/ 1334 w 1899"/>
                  <a:gd name="T53" fmla="*/ 167 h 339"/>
                  <a:gd name="T54" fmla="*/ 1272 w 1899"/>
                  <a:gd name="T55" fmla="*/ 229 h 339"/>
                  <a:gd name="T56" fmla="*/ 1481 w 1899"/>
                  <a:gd name="T57" fmla="*/ 229 h 339"/>
                  <a:gd name="T58" fmla="*/ 1419 w 1899"/>
                  <a:gd name="T59" fmla="*/ 167 h 339"/>
                  <a:gd name="T60" fmla="*/ 1481 w 1899"/>
                  <a:gd name="T61" fmla="*/ 110 h 339"/>
                  <a:gd name="T62" fmla="*/ 1543 w 1899"/>
                  <a:gd name="T63" fmla="*/ 167 h 339"/>
                  <a:gd name="T64" fmla="*/ 1481 w 1899"/>
                  <a:gd name="T65" fmla="*/ 229 h 339"/>
                  <a:gd name="T66" fmla="*/ 1695 w 1899"/>
                  <a:gd name="T67" fmla="*/ 229 h 339"/>
                  <a:gd name="T68" fmla="*/ 1633 w 1899"/>
                  <a:gd name="T69" fmla="*/ 167 h 339"/>
                  <a:gd name="T70" fmla="*/ 1695 w 1899"/>
                  <a:gd name="T71" fmla="*/ 110 h 339"/>
                  <a:gd name="T72" fmla="*/ 1752 w 1899"/>
                  <a:gd name="T73" fmla="*/ 167 h 339"/>
                  <a:gd name="T74" fmla="*/ 1695 w 1899"/>
                  <a:gd name="T75" fmla="*/ 22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9" h="339">
                    <a:moveTo>
                      <a:pt x="1880" y="0"/>
                    </a:moveTo>
                    <a:cubicBezTo>
                      <a:pt x="1809" y="0"/>
                      <a:pt x="1737" y="0"/>
                      <a:pt x="1666" y="0"/>
                    </a:cubicBezTo>
                    <a:cubicBezTo>
                      <a:pt x="1500" y="0"/>
                      <a:pt x="1334" y="0"/>
                      <a:pt x="1168" y="0"/>
                    </a:cubicBezTo>
                    <a:cubicBezTo>
                      <a:pt x="978" y="0"/>
                      <a:pt x="788" y="0"/>
                      <a:pt x="593" y="0"/>
                    </a:cubicBezTo>
                    <a:cubicBezTo>
                      <a:pt x="446" y="0"/>
                      <a:pt x="294" y="0"/>
                      <a:pt x="147" y="0"/>
                    </a:cubicBezTo>
                    <a:cubicBezTo>
                      <a:pt x="104" y="0"/>
                      <a:pt x="62" y="0"/>
                      <a:pt x="19" y="0"/>
                    </a:cubicBezTo>
                    <a:cubicBezTo>
                      <a:pt x="9" y="0"/>
                      <a:pt x="0" y="4"/>
                      <a:pt x="0" y="19"/>
                    </a:cubicBezTo>
                    <a:cubicBezTo>
                      <a:pt x="0" y="119"/>
                      <a:pt x="0" y="220"/>
                      <a:pt x="0" y="320"/>
                    </a:cubicBezTo>
                    <a:cubicBezTo>
                      <a:pt x="0" y="330"/>
                      <a:pt x="9" y="339"/>
                      <a:pt x="19" y="339"/>
                    </a:cubicBezTo>
                    <a:cubicBezTo>
                      <a:pt x="90" y="339"/>
                      <a:pt x="161" y="339"/>
                      <a:pt x="233" y="339"/>
                    </a:cubicBezTo>
                    <a:cubicBezTo>
                      <a:pt x="399" y="339"/>
                      <a:pt x="565" y="339"/>
                      <a:pt x="731" y="339"/>
                    </a:cubicBezTo>
                    <a:cubicBezTo>
                      <a:pt x="921" y="339"/>
                      <a:pt x="1111" y="339"/>
                      <a:pt x="1305" y="339"/>
                    </a:cubicBezTo>
                    <a:cubicBezTo>
                      <a:pt x="1452" y="339"/>
                      <a:pt x="1604" y="339"/>
                      <a:pt x="1752" y="339"/>
                    </a:cubicBezTo>
                    <a:cubicBezTo>
                      <a:pt x="1794" y="339"/>
                      <a:pt x="1837" y="339"/>
                      <a:pt x="1880" y="339"/>
                    </a:cubicBezTo>
                    <a:cubicBezTo>
                      <a:pt x="1884" y="339"/>
                      <a:pt x="1889" y="339"/>
                      <a:pt x="1894" y="334"/>
                    </a:cubicBezTo>
                    <a:cubicBezTo>
                      <a:pt x="1894" y="330"/>
                      <a:pt x="1899" y="325"/>
                      <a:pt x="1899" y="320"/>
                    </a:cubicBezTo>
                    <a:cubicBezTo>
                      <a:pt x="1899" y="220"/>
                      <a:pt x="1899" y="119"/>
                      <a:pt x="1899" y="19"/>
                    </a:cubicBezTo>
                    <a:cubicBezTo>
                      <a:pt x="1899" y="4"/>
                      <a:pt x="1889" y="0"/>
                      <a:pt x="1880" y="0"/>
                    </a:cubicBezTo>
                    <a:close/>
                    <a:moveTo>
                      <a:pt x="204" y="229"/>
                    </a:moveTo>
                    <a:cubicBezTo>
                      <a:pt x="171" y="229"/>
                      <a:pt x="147" y="200"/>
                      <a:pt x="147" y="167"/>
                    </a:cubicBezTo>
                    <a:cubicBezTo>
                      <a:pt x="147" y="134"/>
                      <a:pt x="171" y="110"/>
                      <a:pt x="204" y="110"/>
                    </a:cubicBezTo>
                    <a:cubicBezTo>
                      <a:pt x="237" y="110"/>
                      <a:pt x="266" y="134"/>
                      <a:pt x="266" y="167"/>
                    </a:cubicBezTo>
                    <a:cubicBezTo>
                      <a:pt x="266" y="200"/>
                      <a:pt x="237" y="229"/>
                      <a:pt x="204" y="229"/>
                    </a:cubicBezTo>
                    <a:close/>
                    <a:moveTo>
                      <a:pt x="1272" y="229"/>
                    </a:moveTo>
                    <a:cubicBezTo>
                      <a:pt x="1239" y="229"/>
                      <a:pt x="1210" y="200"/>
                      <a:pt x="1210" y="167"/>
                    </a:cubicBezTo>
                    <a:cubicBezTo>
                      <a:pt x="1210" y="134"/>
                      <a:pt x="1239" y="110"/>
                      <a:pt x="1272" y="110"/>
                    </a:cubicBezTo>
                    <a:cubicBezTo>
                      <a:pt x="1305" y="110"/>
                      <a:pt x="1334" y="134"/>
                      <a:pt x="1334" y="167"/>
                    </a:cubicBezTo>
                    <a:cubicBezTo>
                      <a:pt x="1334" y="200"/>
                      <a:pt x="1305" y="229"/>
                      <a:pt x="1272" y="229"/>
                    </a:cubicBezTo>
                    <a:close/>
                    <a:moveTo>
                      <a:pt x="1481" y="229"/>
                    </a:moveTo>
                    <a:cubicBezTo>
                      <a:pt x="1448" y="229"/>
                      <a:pt x="1419" y="200"/>
                      <a:pt x="1419" y="167"/>
                    </a:cubicBezTo>
                    <a:cubicBezTo>
                      <a:pt x="1419" y="134"/>
                      <a:pt x="1448" y="110"/>
                      <a:pt x="1481" y="110"/>
                    </a:cubicBezTo>
                    <a:cubicBezTo>
                      <a:pt x="1514" y="110"/>
                      <a:pt x="1543" y="134"/>
                      <a:pt x="1543" y="167"/>
                    </a:cubicBezTo>
                    <a:cubicBezTo>
                      <a:pt x="1543" y="200"/>
                      <a:pt x="1514" y="229"/>
                      <a:pt x="1481" y="229"/>
                    </a:cubicBezTo>
                    <a:close/>
                    <a:moveTo>
                      <a:pt x="1695" y="229"/>
                    </a:moveTo>
                    <a:cubicBezTo>
                      <a:pt x="1661" y="229"/>
                      <a:pt x="1633" y="200"/>
                      <a:pt x="1633" y="167"/>
                    </a:cubicBezTo>
                    <a:cubicBezTo>
                      <a:pt x="1633" y="134"/>
                      <a:pt x="1661" y="110"/>
                      <a:pt x="1695" y="110"/>
                    </a:cubicBezTo>
                    <a:cubicBezTo>
                      <a:pt x="1728" y="110"/>
                      <a:pt x="1752" y="134"/>
                      <a:pt x="1752" y="167"/>
                    </a:cubicBezTo>
                    <a:cubicBezTo>
                      <a:pt x="1752" y="200"/>
                      <a:pt x="1728" y="229"/>
                      <a:pt x="1695"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7"/>
              <p:cNvSpPr>
                <a:spLocks noEditPoints="1"/>
              </p:cNvSpPr>
              <p:nvPr/>
            </p:nvSpPr>
            <p:spPr bwMode="auto">
              <a:xfrm>
                <a:off x="13088645" y="1184776"/>
                <a:ext cx="718363" cy="128382"/>
              </a:xfrm>
              <a:custGeom>
                <a:avLst/>
                <a:gdLst>
                  <a:gd name="T0" fmla="*/ 1880 w 1899"/>
                  <a:gd name="T1" fmla="*/ 0 h 339"/>
                  <a:gd name="T2" fmla="*/ 1666 w 1899"/>
                  <a:gd name="T3" fmla="*/ 0 h 339"/>
                  <a:gd name="T4" fmla="*/ 1168 w 1899"/>
                  <a:gd name="T5" fmla="*/ 0 h 339"/>
                  <a:gd name="T6" fmla="*/ 593 w 1899"/>
                  <a:gd name="T7" fmla="*/ 0 h 339"/>
                  <a:gd name="T8" fmla="*/ 147 w 1899"/>
                  <a:gd name="T9" fmla="*/ 0 h 339"/>
                  <a:gd name="T10" fmla="*/ 19 w 1899"/>
                  <a:gd name="T11" fmla="*/ 0 h 339"/>
                  <a:gd name="T12" fmla="*/ 0 w 1899"/>
                  <a:gd name="T13" fmla="*/ 19 h 339"/>
                  <a:gd name="T14" fmla="*/ 0 w 1899"/>
                  <a:gd name="T15" fmla="*/ 320 h 339"/>
                  <a:gd name="T16" fmla="*/ 19 w 1899"/>
                  <a:gd name="T17" fmla="*/ 339 h 339"/>
                  <a:gd name="T18" fmla="*/ 233 w 1899"/>
                  <a:gd name="T19" fmla="*/ 339 h 339"/>
                  <a:gd name="T20" fmla="*/ 731 w 1899"/>
                  <a:gd name="T21" fmla="*/ 339 h 339"/>
                  <a:gd name="T22" fmla="*/ 1305 w 1899"/>
                  <a:gd name="T23" fmla="*/ 339 h 339"/>
                  <a:gd name="T24" fmla="*/ 1752 w 1899"/>
                  <a:gd name="T25" fmla="*/ 339 h 339"/>
                  <a:gd name="T26" fmla="*/ 1880 w 1899"/>
                  <a:gd name="T27" fmla="*/ 339 h 339"/>
                  <a:gd name="T28" fmla="*/ 1894 w 1899"/>
                  <a:gd name="T29" fmla="*/ 334 h 339"/>
                  <a:gd name="T30" fmla="*/ 1899 w 1899"/>
                  <a:gd name="T31" fmla="*/ 320 h 339"/>
                  <a:gd name="T32" fmla="*/ 1899 w 1899"/>
                  <a:gd name="T33" fmla="*/ 19 h 339"/>
                  <a:gd name="T34" fmla="*/ 1880 w 1899"/>
                  <a:gd name="T35" fmla="*/ 0 h 339"/>
                  <a:gd name="T36" fmla="*/ 204 w 1899"/>
                  <a:gd name="T37" fmla="*/ 229 h 339"/>
                  <a:gd name="T38" fmla="*/ 147 w 1899"/>
                  <a:gd name="T39" fmla="*/ 167 h 339"/>
                  <a:gd name="T40" fmla="*/ 204 w 1899"/>
                  <a:gd name="T41" fmla="*/ 110 h 339"/>
                  <a:gd name="T42" fmla="*/ 266 w 1899"/>
                  <a:gd name="T43" fmla="*/ 167 h 339"/>
                  <a:gd name="T44" fmla="*/ 204 w 1899"/>
                  <a:gd name="T45" fmla="*/ 229 h 339"/>
                  <a:gd name="T46" fmla="*/ 1272 w 1899"/>
                  <a:gd name="T47" fmla="*/ 229 h 339"/>
                  <a:gd name="T48" fmla="*/ 1210 w 1899"/>
                  <a:gd name="T49" fmla="*/ 167 h 339"/>
                  <a:gd name="T50" fmla="*/ 1272 w 1899"/>
                  <a:gd name="T51" fmla="*/ 110 h 339"/>
                  <a:gd name="T52" fmla="*/ 1334 w 1899"/>
                  <a:gd name="T53" fmla="*/ 167 h 339"/>
                  <a:gd name="T54" fmla="*/ 1272 w 1899"/>
                  <a:gd name="T55" fmla="*/ 229 h 339"/>
                  <a:gd name="T56" fmla="*/ 1481 w 1899"/>
                  <a:gd name="T57" fmla="*/ 229 h 339"/>
                  <a:gd name="T58" fmla="*/ 1419 w 1899"/>
                  <a:gd name="T59" fmla="*/ 167 h 339"/>
                  <a:gd name="T60" fmla="*/ 1481 w 1899"/>
                  <a:gd name="T61" fmla="*/ 110 h 339"/>
                  <a:gd name="T62" fmla="*/ 1543 w 1899"/>
                  <a:gd name="T63" fmla="*/ 167 h 339"/>
                  <a:gd name="T64" fmla="*/ 1481 w 1899"/>
                  <a:gd name="T65" fmla="*/ 229 h 339"/>
                  <a:gd name="T66" fmla="*/ 1695 w 1899"/>
                  <a:gd name="T67" fmla="*/ 229 h 339"/>
                  <a:gd name="T68" fmla="*/ 1633 w 1899"/>
                  <a:gd name="T69" fmla="*/ 167 h 339"/>
                  <a:gd name="T70" fmla="*/ 1695 w 1899"/>
                  <a:gd name="T71" fmla="*/ 110 h 339"/>
                  <a:gd name="T72" fmla="*/ 1752 w 1899"/>
                  <a:gd name="T73" fmla="*/ 167 h 339"/>
                  <a:gd name="T74" fmla="*/ 1695 w 1899"/>
                  <a:gd name="T75" fmla="*/ 22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9" h="339">
                    <a:moveTo>
                      <a:pt x="1880" y="0"/>
                    </a:moveTo>
                    <a:cubicBezTo>
                      <a:pt x="1809" y="0"/>
                      <a:pt x="1737" y="0"/>
                      <a:pt x="1666" y="0"/>
                    </a:cubicBezTo>
                    <a:cubicBezTo>
                      <a:pt x="1500" y="0"/>
                      <a:pt x="1334" y="0"/>
                      <a:pt x="1168" y="0"/>
                    </a:cubicBezTo>
                    <a:cubicBezTo>
                      <a:pt x="978" y="0"/>
                      <a:pt x="788" y="0"/>
                      <a:pt x="593" y="0"/>
                    </a:cubicBezTo>
                    <a:cubicBezTo>
                      <a:pt x="446" y="0"/>
                      <a:pt x="294" y="0"/>
                      <a:pt x="147" y="0"/>
                    </a:cubicBezTo>
                    <a:cubicBezTo>
                      <a:pt x="104" y="0"/>
                      <a:pt x="62" y="0"/>
                      <a:pt x="19" y="0"/>
                    </a:cubicBezTo>
                    <a:cubicBezTo>
                      <a:pt x="9" y="0"/>
                      <a:pt x="0" y="4"/>
                      <a:pt x="0" y="19"/>
                    </a:cubicBezTo>
                    <a:cubicBezTo>
                      <a:pt x="0" y="119"/>
                      <a:pt x="0" y="220"/>
                      <a:pt x="0" y="320"/>
                    </a:cubicBezTo>
                    <a:cubicBezTo>
                      <a:pt x="0" y="330"/>
                      <a:pt x="9" y="339"/>
                      <a:pt x="19" y="339"/>
                    </a:cubicBezTo>
                    <a:cubicBezTo>
                      <a:pt x="90" y="339"/>
                      <a:pt x="161" y="339"/>
                      <a:pt x="233" y="339"/>
                    </a:cubicBezTo>
                    <a:cubicBezTo>
                      <a:pt x="399" y="339"/>
                      <a:pt x="565" y="339"/>
                      <a:pt x="731" y="339"/>
                    </a:cubicBezTo>
                    <a:cubicBezTo>
                      <a:pt x="921" y="339"/>
                      <a:pt x="1111" y="339"/>
                      <a:pt x="1305" y="339"/>
                    </a:cubicBezTo>
                    <a:cubicBezTo>
                      <a:pt x="1452" y="339"/>
                      <a:pt x="1604" y="339"/>
                      <a:pt x="1752" y="339"/>
                    </a:cubicBezTo>
                    <a:cubicBezTo>
                      <a:pt x="1794" y="339"/>
                      <a:pt x="1837" y="339"/>
                      <a:pt x="1880" y="339"/>
                    </a:cubicBezTo>
                    <a:cubicBezTo>
                      <a:pt x="1884" y="339"/>
                      <a:pt x="1889" y="339"/>
                      <a:pt x="1894" y="334"/>
                    </a:cubicBezTo>
                    <a:cubicBezTo>
                      <a:pt x="1894" y="330"/>
                      <a:pt x="1899" y="325"/>
                      <a:pt x="1899" y="320"/>
                    </a:cubicBezTo>
                    <a:cubicBezTo>
                      <a:pt x="1899" y="220"/>
                      <a:pt x="1899" y="119"/>
                      <a:pt x="1899" y="19"/>
                    </a:cubicBezTo>
                    <a:cubicBezTo>
                      <a:pt x="1899" y="4"/>
                      <a:pt x="1889" y="0"/>
                      <a:pt x="1880" y="0"/>
                    </a:cubicBezTo>
                    <a:close/>
                    <a:moveTo>
                      <a:pt x="204" y="229"/>
                    </a:moveTo>
                    <a:cubicBezTo>
                      <a:pt x="171" y="229"/>
                      <a:pt x="147" y="200"/>
                      <a:pt x="147" y="167"/>
                    </a:cubicBezTo>
                    <a:cubicBezTo>
                      <a:pt x="147" y="134"/>
                      <a:pt x="171" y="110"/>
                      <a:pt x="204" y="110"/>
                    </a:cubicBezTo>
                    <a:cubicBezTo>
                      <a:pt x="237" y="110"/>
                      <a:pt x="266" y="134"/>
                      <a:pt x="266" y="167"/>
                    </a:cubicBezTo>
                    <a:cubicBezTo>
                      <a:pt x="266" y="200"/>
                      <a:pt x="237" y="229"/>
                      <a:pt x="204" y="229"/>
                    </a:cubicBezTo>
                    <a:close/>
                    <a:moveTo>
                      <a:pt x="1272" y="229"/>
                    </a:moveTo>
                    <a:cubicBezTo>
                      <a:pt x="1239" y="229"/>
                      <a:pt x="1210" y="200"/>
                      <a:pt x="1210" y="167"/>
                    </a:cubicBezTo>
                    <a:cubicBezTo>
                      <a:pt x="1210" y="134"/>
                      <a:pt x="1239" y="110"/>
                      <a:pt x="1272" y="110"/>
                    </a:cubicBezTo>
                    <a:cubicBezTo>
                      <a:pt x="1305" y="110"/>
                      <a:pt x="1334" y="134"/>
                      <a:pt x="1334" y="167"/>
                    </a:cubicBezTo>
                    <a:cubicBezTo>
                      <a:pt x="1334" y="200"/>
                      <a:pt x="1305" y="229"/>
                      <a:pt x="1272" y="229"/>
                    </a:cubicBezTo>
                    <a:close/>
                    <a:moveTo>
                      <a:pt x="1481" y="229"/>
                    </a:moveTo>
                    <a:cubicBezTo>
                      <a:pt x="1448" y="229"/>
                      <a:pt x="1419" y="200"/>
                      <a:pt x="1419" y="167"/>
                    </a:cubicBezTo>
                    <a:cubicBezTo>
                      <a:pt x="1419" y="134"/>
                      <a:pt x="1448" y="110"/>
                      <a:pt x="1481" y="110"/>
                    </a:cubicBezTo>
                    <a:cubicBezTo>
                      <a:pt x="1514" y="110"/>
                      <a:pt x="1543" y="134"/>
                      <a:pt x="1543" y="167"/>
                    </a:cubicBezTo>
                    <a:cubicBezTo>
                      <a:pt x="1543" y="200"/>
                      <a:pt x="1514" y="229"/>
                      <a:pt x="1481" y="229"/>
                    </a:cubicBezTo>
                    <a:close/>
                    <a:moveTo>
                      <a:pt x="1695" y="229"/>
                    </a:moveTo>
                    <a:cubicBezTo>
                      <a:pt x="1661" y="229"/>
                      <a:pt x="1633" y="200"/>
                      <a:pt x="1633" y="167"/>
                    </a:cubicBezTo>
                    <a:cubicBezTo>
                      <a:pt x="1633" y="134"/>
                      <a:pt x="1661" y="110"/>
                      <a:pt x="1695" y="110"/>
                    </a:cubicBezTo>
                    <a:cubicBezTo>
                      <a:pt x="1728" y="110"/>
                      <a:pt x="1752" y="134"/>
                      <a:pt x="1752" y="167"/>
                    </a:cubicBezTo>
                    <a:cubicBezTo>
                      <a:pt x="1752" y="200"/>
                      <a:pt x="1728" y="229"/>
                      <a:pt x="1695"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5" name="Group 64"/>
            <p:cNvGrpSpPr/>
            <p:nvPr/>
          </p:nvGrpSpPr>
          <p:grpSpPr>
            <a:xfrm>
              <a:off x="10736507" y="4785503"/>
              <a:ext cx="690090" cy="291140"/>
              <a:chOff x="10882978" y="5185580"/>
              <a:chExt cx="759099" cy="291140"/>
            </a:xfrm>
            <a:solidFill>
              <a:schemeClr val="bg1"/>
            </a:solidFill>
          </p:grpSpPr>
          <p:sp>
            <p:nvSpPr>
              <p:cNvPr id="15" name="Freeform 7"/>
              <p:cNvSpPr>
                <a:spLocks noEditPoints="1"/>
              </p:cNvSpPr>
              <p:nvPr/>
            </p:nvSpPr>
            <p:spPr bwMode="auto">
              <a:xfrm>
                <a:off x="10882978" y="5185580"/>
                <a:ext cx="759099" cy="135662"/>
              </a:xfrm>
              <a:custGeom>
                <a:avLst/>
                <a:gdLst>
                  <a:gd name="T0" fmla="*/ 1880 w 1899"/>
                  <a:gd name="T1" fmla="*/ 0 h 339"/>
                  <a:gd name="T2" fmla="*/ 1666 w 1899"/>
                  <a:gd name="T3" fmla="*/ 0 h 339"/>
                  <a:gd name="T4" fmla="*/ 1168 w 1899"/>
                  <a:gd name="T5" fmla="*/ 0 h 339"/>
                  <a:gd name="T6" fmla="*/ 593 w 1899"/>
                  <a:gd name="T7" fmla="*/ 0 h 339"/>
                  <a:gd name="T8" fmla="*/ 147 w 1899"/>
                  <a:gd name="T9" fmla="*/ 0 h 339"/>
                  <a:gd name="T10" fmla="*/ 19 w 1899"/>
                  <a:gd name="T11" fmla="*/ 0 h 339"/>
                  <a:gd name="T12" fmla="*/ 0 w 1899"/>
                  <a:gd name="T13" fmla="*/ 19 h 339"/>
                  <a:gd name="T14" fmla="*/ 0 w 1899"/>
                  <a:gd name="T15" fmla="*/ 320 h 339"/>
                  <a:gd name="T16" fmla="*/ 19 w 1899"/>
                  <a:gd name="T17" fmla="*/ 339 h 339"/>
                  <a:gd name="T18" fmla="*/ 233 w 1899"/>
                  <a:gd name="T19" fmla="*/ 339 h 339"/>
                  <a:gd name="T20" fmla="*/ 731 w 1899"/>
                  <a:gd name="T21" fmla="*/ 339 h 339"/>
                  <a:gd name="T22" fmla="*/ 1305 w 1899"/>
                  <a:gd name="T23" fmla="*/ 339 h 339"/>
                  <a:gd name="T24" fmla="*/ 1752 w 1899"/>
                  <a:gd name="T25" fmla="*/ 339 h 339"/>
                  <a:gd name="T26" fmla="*/ 1880 w 1899"/>
                  <a:gd name="T27" fmla="*/ 339 h 339"/>
                  <a:gd name="T28" fmla="*/ 1894 w 1899"/>
                  <a:gd name="T29" fmla="*/ 334 h 339"/>
                  <a:gd name="T30" fmla="*/ 1899 w 1899"/>
                  <a:gd name="T31" fmla="*/ 320 h 339"/>
                  <a:gd name="T32" fmla="*/ 1899 w 1899"/>
                  <a:gd name="T33" fmla="*/ 19 h 339"/>
                  <a:gd name="T34" fmla="*/ 1880 w 1899"/>
                  <a:gd name="T35" fmla="*/ 0 h 339"/>
                  <a:gd name="T36" fmla="*/ 204 w 1899"/>
                  <a:gd name="T37" fmla="*/ 229 h 339"/>
                  <a:gd name="T38" fmla="*/ 147 w 1899"/>
                  <a:gd name="T39" fmla="*/ 167 h 339"/>
                  <a:gd name="T40" fmla="*/ 204 w 1899"/>
                  <a:gd name="T41" fmla="*/ 110 h 339"/>
                  <a:gd name="T42" fmla="*/ 266 w 1899"/>
                  <a:gd name="T43" fmla="*/ 167 h 339"/>
                  <a:gd name="T44" fmla="*/ 204 w 1899"/>
                  <a:gd name="T45" fmla="*/ 229 h 339"/>
                  <a:gd name="T46" fmla="*/ 1272 w 1899"/>
                  <a:gd name="T47" fmla="*/ 229 h 339"/>
                  <a:gd name="T48" fmla="*/ 1210 w 1899"/>
                  <a:gd name="T49" fmla="*/ 167 h 339"/>
                  <a:gd name="T50" fmla="*/ 1272 w 1899"/>
                  <a:gd name="T51" fmla="*/ 110 h 339"/>
                  <a:gd name="T52" fmla="*/ 1334 w 1899"/>
                  <a:gd name="T53" fmla="*/ 167 h 339"/>
                  <a:gd name="T54" fmla="*/ 1272 w 1899"/>
                  <a:gd name="T55" fmla="*/ 229 h 339"/>
                  <a:gd name="T56" fmla="*/ 1481 w 1899"/>
                  <a:gd name="T57" fmla="*/ 229 h 339"/>
                  <a:gd name="T58" fmla="*/ 1419 w 1899"/>
                  <a:gd name="T59" fmla="*/ 167 h 339"/>
                  <a:gd name="T60" fmla="*/ 1481 w 1899"/>
                  <a:gd name="T61" fmla="*/ 110 h 339"/>
                  <a:gd name="T62" fmla="*/ 1543 w 1899"/>
                  <a:gd name="T63" fmla="*/ 167 h 339"/>
                  <a:gd name="T64" fmla="*/ 1481 w 1899"/>
                  <a:gd name="T65" fmla="*/ 229 h 339"/>
                  <a:gd name="T66" fmla="*/ 1695 w 1899"/>
                  <a:gd name="T67" fmla="*/ 229 h 339"/>
                  <a:gd name="T68" fmla="*/ 1633 w 1899"/>
                  <a:gd name="T69" fmla="*/ 167 h 339"/>
                  <a:gd name="T70" fmla="*/ 1695 w 1899"/>
                  <a:gd name="T71" fmla="*/ 110 h 339"/>
                  <a:gd name="T72" fmla="*/ 1752 w 1899"/>
                  <a:gd name="T73" fmla="*/ 167 h 339"/>
                  <a:gd name="T74" fmla="*/ 1695 w 1899"/>
                  <a:gd name="T75" fmla="*/ 22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9" h="339">
                    <a:moveTo>
                      <a:pt x="1880" y="0"/>
                    </a:moveTo>
                    <a:cubicBezTo>
                      <a:pt x="1809" y="0"/>
                      <a:pt x="1737" y="0"/>
                      <a:pt x="1666" y="0"/>
                    </a:cubicBezTo>
                    <a:cubicBezTo>
                      <a:pt x="1500" y="0"/>
                      <a:pt x="1334" y="0"/>
                      <a:pt x="1168" y="0"/>
                    </a:cubicBezTo>
                    <a:cubicBezTo>
                      <a:pt x="978" y="0"/>
                      <a:pt x="788" y="0"/>
                      <a:pt x="593" y="0"/>
                    </a:cubicBezTo>
                    <a:cubicBezTo>
                      <a:pt x="446" y="0"/>
                      <a:pt x="294" y="0"/>
                      <a:pt x="147" y="0"/>
                    </a:cubicBezTo>
                    <a:cubicBezTo>
                      <a:pt x="104" y="0"/>
                      <a:pt x="62" y="0"/>
                      <a:pt x="19" y="0"/>
                    </a:cubicBezTo>
                    <a:cubicBezTo>
                      <a:pt x="9" y="0"/>
                      <a:pt x="0" y="4"/>
                      <a:pt x="0" y="19"/>
                    </a:cubicBezTo>
                    <a:cubicBezTo>
                      <a:pt x="0" y="119"/>
                      <a:pt x="0" y="220"/>
                      <a:pt x="0" y="320"/>
                    </a:cubicBezTo>
                    <a:cubicBezTo>
                      <a:pt x="0" y="330"/>
                      <a:pt x="9" y="339"/>
                      <a:pt x="19" y="339"/>
                    </a:cubicBezTo>
                    <a:cubicBezTo>
                      <a:pt x="90" y="339"/>
                      <a:pt x="161" y="339"/>
                      <a:pt x="233" y="339"/>
                    </a:cubicBezTo>
                    <a:cubicBezTo>
                      <a:pt x="399" y="339"/>
                      <a:pt x="565" y="339"/>
                      <a:pt x="731" y="339"/>
                    </a:cubicBezTo>
                    <a:cubicBezTo>
                      <a:pt x="921" y="339"/>
                      <a:pt x="1111" y="339"/>
                      <a:pt x="1305" y="339"/>
                    </a:cubicBezTo>
                    <a:cubicBezTo>
                      <a:pt x="1452" y="339"/>
                      <a:pt x="1604" y="339"/>
                      <a:pt x="1752" y="339"/>
                    </a:cubicBezTo>
                    <a:cubicBezTo>
                      <a:pt x="1794" y="339"/>
                      <a:pt x="1837" y="339"/>
                      <a:pt x="1880" y="339"/>
                    </a:cubicBezTo>
                    <a:cubicBezTo>
                      <a:pt x="1884" y="339"/>
                      <a:pt x="1889" y="339"/>
                      <a:pt x="1894" y="334"/>
                    </a:cubicBezTo>
                    <a:cubicBezTo>
                      <a:pt x="1894" y="330"/>
                      <a:pt x="1899" y="325"/>
                      <a:pt x="1899" y="320"/>
                    </a:cubicBezTo>
                    <a:cubicBezTo>
                      <a:pt x="1899" y="220"/>
                      <a:pt x="1899" y="119"/>
                      <a:pt x="1899" y="19"/>
                    </a:cubicBezTo>
                    <a:cubicBezTo>
                      <a:pt x="1899" y="4"/>
                      <a:pt x="1889" y="0"/>
                      <a:pt x="1880" y="0"/>
                    </a:cubicBezTo>
                    <a:close/>
                    <a:moveTo>
                      <a:pt x="204" y="229"/>
                    </a:moveTo>
                    <a:cubicBezTo>
                      <a:pt x="171" y="229"/>
                      <a:pt x="147" y="200"/>
                      <a:pt x="147" y="167"/>
                    </a:cubicBezTo>
                    <a:cubicBezTo>
                      <a:pt x="147" y="134"/>
                      <a:pt x="171" y="110"/>
                      <a:pt x="204" y="110"/>
                    </a:cubicBezTo>
                    <a:cubicBezTo>
                      <a:pt x="237" y="110"/>
                      <a:pt x="266" y="134"/>
                      <a:pt x="266" y="167"/>
                    </a:cubicBezTo>
                    <a:cubicBezTo>
                      <a:pt x="266" y="200"/>
                      <a:pt x="237" y="229"/>
                      <a:pt x="204" y="229"/>
                    </a:cubicBezTo>
                    <a:close/>
                    <a:moveTo>
                      <a:pt x="1272" y="229"/>
                    </a:moveTo>
                    <a:cubicBezTo>
                      <a:pt x="1239" y="229"/>
                      <a:pt x="1210" y="200"/>
                      <a:pt x="1210" y="167"/>
                    </a:cubicBezTo>
                    <a:cubicBezTo>
                      <a:pt x="1210" y="134"/>
                      <a:pt x="1239" y="110"/>
                      <a:pt x="1272" y="110"/>
                    </a:cubicBezTo>
                    <a:cubicBezTo>
                      <a:pt x="1305" y="110"/>
                      <a:pt x="1334" y="134"/>
                      <a:pt x="1334" y="167"/>
                    </a:cubicBezTo>
                    <a:cubicBezTo>
                      <a:pt x="1334" y="200"/>
                      <a:pt x="1305" y="229"/>
                      <a:pt x="1272" y="229"/>
                    </a:cubicBezTo>
                    <a:close/>
                    <a:moveTo>
                      <a:pt x="1481" y="229"/>
                    </a:moveTo>
                    <a:cubicBezTo>
                      <a:pt x="1448" y="229"/>
                      <a:pt x="1419" y="200"/>
                      <a:pt x="1419" y="167"/>
                    </a:cubicBezTo>
                    <a:cubicBezTo>
                      <a:pt x="1419" y="134"/>
                      <a:pt x="1448" y="110"/>
                      <a:pt x="1481" y="110"/>
                    </a:cubicBezTo>
                    <a:cubicBezTo>
                      <a:pt x="1514" y="110"/>
                      <a:pt x="1543" y="134"/>
                      <a:pt x="1543" y="167"/>
                    </a:cubicBezTo>
                    <a:cubicBezTo>
                      <a:pt x="1543" y="200"/>
                      <a:pt x="1514" y="229"/>
                      <a:pt x="1481" y="229"/>
                    </a:cubicBezTo>
                    <a:close/>
                    <a:moveTo>
                      <a:pt x="1695" y="229"/>
                    </a:moveTo>
                    <a:cubicBezTo>
                      <a:pt x="1661" y="229"/>
                      <a:pt x="1633" y="200"/>
                      <a:pt x="1633" y="167"/>
                    </a:cubicBezTo>
                    <a:cubicBezTo>
                      <a:pt x="1633" y="134"/>
                      <a:pt x="1661" y="110"/>
                      <a:pt x="1695" y="110"/>
                    </a:cubicBezTo>
                    <a:cubicBezTo>
                      <a:pt x="1728" y="110"/>
                      <a:pt x="1752" y="134"/>
                      <a:pt x="1752" y="167"/>
                    </a:cubicBezTo>
                    <a:cubicBezTo>
                      <a:pt x="1752" y="200"/>
                      <a:pt x="1728" y="229"/>
                      <a:pt x="1695"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7"/>
              <p:cNvSpPr>
                <a:spLocks noEditPoints="1"/>
              </p:cNvSpPr>
              <p:nvPr/>
            </p:nvSpPr>
            <p:spPr bwMode="auto">
              <a:xfrm>
                <a:off x="10882978" y="5341058"/>
                <a:ext cx="759099" cy="135662"/>
              </a:xfrm>
              <a:custGeom>
                <a:avLst/>
                <a:gdLst>
                  <a:gd name="T0" fmla="*/ 1880 w 1899"/>
                  <a:gd name="T1" fmla="*/ 0 h 339"/>
                  <a:gd name="T2" fmla="*/ 1666 w 1899"/>
                  <a:gd name="T3" fmla="*/ 0 h 339"/>
                  <a:gd name="T4" fmla="*/ 1168 w 1899"/>
                  <a:gd name="T5" fmla="*/ 0 h 339"/>
                  <a:gd name="T6" fmla="*/ 593 w 1899"/>
                  <a:gd name="T7" fmla="*/ 0 h 339"/>
                  <a:gd name="T8" fmla="*/ 147 w 1899"/>
                  <a:gd name="T9" fmla="*/ 0 h 339"/>
                  <a:gd name="T10" fmla="*/ 19 w 1899"/>
                  <a:gd name="T11" fmla="*/ 0 h 339"/>
                  <a:gd name="T12" fmla="*/ 0 w 1899"/>
                  <a:gd name="T13" fmla="*/ 19 h 339"/>
                  <a:gd name="T14" fmla="*/ 0 w 1899"/>
                  <a:gd name="T15" fmla="*/ 320 h 339"/>
                  <a:gd name="T16" fmla="*/ 19 w 1899"/>
                  <a:gd name="T17" fmla="*/ 339 h 339"/>
                  <a:gd name="T18" fmla="*/ 233 w 1899"/>
                  <a:gd name="T19" fmla="*/ 339 h 339"/>
                  <a:gd name="T20" fmla="*/ 731 w 1899"/>
                  <a:gd name="T21" fmla="*/ 339 h 339"/>
                  <a:gd name="T22" fmla="*/ 1305 w 1899"/>
                  <a:gd name="T23" fmla="*/ 339 h 339"/>
                  <a:gd name="T24" fmla="*/ 1752 w 1899"/>
                  <a:gd name="T25" fmla="*/ 339 h 339"/>
                  <a:gd name="T26" fmla="*/ 1880 w 1899"/>
                  <a:gd name="T27" fmla="*/ 339 h 339"/>
                  <a:gd name="T28" fmla="*/ 1894 w 1899"/>
                  <a:gd name="T29" fmla="*/ 334 h 339"/>
                  <a:gd name="T30" fmla="*/ 1899 w 1899"/>
                  <a:gd name="T31" fmla="*/ 320 h 339"/>
                  <a:gd name="T32" fmla="*/ 1899 w 1899"/>
                  <a:gd name="T33" fmla="*/ 19 h 339"/>
                  <a:gd name="T34" fmla="*/ 1880 w 1899"/>
                  <a:gd name="T35" fmla="*/ 0 h 339"/>
                  <a:gd name="T36" fmla="*/ 204 w 1899"/>
                  <a:gd name="T37" fmla="*/ 229 h 339"/>
                  <a:gd name="T38" fmla="*/ 147 w 1899"/>
                  <a:gd name="T39" fmla="*/ 167 h 339"/>
                  <a:gd name="T40" fmla="*/ 204 w 1899"/>
                  <a:gd name="T41" fmla="*/ 110 h 339"/>
                  <a:gd name="T42" fmla="*/ 266 w 1899"/>
                  <a:gd name="T43" fmla="*/ 167 h 339"/>
                  <a:gd name="T44" fmla="*/ 204 w 1899"/>
                  <a:gd name="T45" fmla="*/ 229 h 339"/>
                  <a:gd name="T46" fmla="*/ 1272 w 1899"/>
                  <a:gd name="T47" fmla="*/ 229 h 339"/>
                  <a:gd name="T48" fmla="*/ 1210 w 1899"/>
                  <a:gd name="T49" fmla="*/ 167 h 339"/>
                  <a:gd name="T50" fmla="*/ 1272 w 1899"/>
                  <a:gd name="T51" fmla="*/ 110 h 339"/>
                  <a:gd name="T52" fmla="*/ 1334 w 1899"/>
                  <a:gd name="T53" fmla="*/ 167 h 339"/>
                  <a:gd name="T54" fmla="*/ 1272 w 1899"/>
                  <a:gd name="T55" fmla="*/ 229 h 339"/>
                  <a:gd name="T56" fmla="*/ 1481 w 1899"/>
                  <a:gd name="T57" fmla="*/ 229 h 339"/>
                  <a:gd name="T58" fmla="*/ 1419 w 1899"/>
                  <a:gd name="T59" fmla="*/ 167 h 339"/>
                  <a:gd name="T60" fmla="*/ 1481 w 1899"/>
                  <a:gd name="T61" fmla="*/ 110 h 339"/>
                  <a:gd name="T62" fmla="*/ 1543 w 1899"/>
                  <a:gd name="T63" fmla="*/ 167 h 339"/>
                  <a:gd name="T64" fmla="*/ 1481 w 1899"/>
                  <a:gd name="T65" fmla="*/ 229 h 339"/>
                  <a:gd name="T66" fmla="*/ 1695 w 1899"/>
                  <a:gd name="T67" fmla="*/ 229 h 339"/>
                  <a:gd name="T68" fmla="*/ 1633 w 1899"/>
                  <a:gd name="T69" fmla="*/ 167 h 339"/>
                  <a:gd name="T70" fmla="*/ 1695 w 1899"/>
                  <a:gd name="T71" fmla="*/ 110 h 339"/>
                  <a:gd name="T72" fmla="*/ 1752 w 1899"/>
                  <a:gd name="T73" fmla="*/ 167 h 339"/>
                  <a:gd name="T74" fmla="*/ 1695 w 1899"/>
                  <a:gd name="T75" fmla="*/ 22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9" h="339">
                    <a:moveTo>
                      <a:pt x="1880" y="0"/>
                    </a:moveTo>
                    <a:cubicBezTo>
                      <a:pt x="1809" y="0"/>
                      <a:pt x="1737" y="0"/>
                      <a:pt x="1666" y="0"/>
                    </a:cubicBezTo>
                    <a:cubicBezTo>
                      <a:pt x="1500" y="0"/>
                      <a:pt x="1334" y="0"/>
                      <a:pt x="1168" y="0"/>
                    </a:cubicBezTo>
                    <a:cubicBezTo>
                      <a:pt x="978" y="0"/>
                      <a:pt x="788" y="0"/>
                      <a:pt x="593" y="0"/>
                    </a:cubicBezTo>
                    <a:cubicBezTo>
                      <a:pt x="446" y="0"/>
                      <a:pt x="294" y="0"/>
                      <a:pt x="147" y="0"/>
                    </a:cubicBezTo>
                    <a:cubicBezTo>
                      <a:pt x="104" y="0"/>
                      <a:pt x="62" y="0"/>
                      <a:pt x="19" y="0"/>
                    </a:cubicBezTo>
                    <a:cubicBezTo>
                      <a:pt x="9" y="0"/>
                      <a:pt x="0" y="4"/>
                      <a:pt x="0" y="19"/>
                    </a:cubicBezTo>
                    <a:cubicBezTo>
                      <a:pt x="0" y="119"/>
                      <a:pt x="0" y="220"/>
                      <a:pt x="0" y="320"/>
                    </a:cubicBezTo>
                    <a:cubicBezTo>
                      <a:pt x="0" y="330"/>
                      <a:pt x="9" y="339"/>
                      <a:pt x="19" y="339"/>
                    </a:cubicBezTo>
                    <a:cubicBezTo>
                      <a:pt x="90" y="339"/>
                      <a:pt x="161" y="339"/>
                      <a:pt x="233" y="339"/>
                    </a:cubicBezTo>
                    <a:cubicBezTo>
                      <a:pt x="399" y="339"/>
                      <a:pt x="565" y="339"/>
                      <a:pt x="731" y="339"/>
                    </a:cubicBezTo>
                    <a:cubicBezTo>
                      <a:pt x="921" y="339"/>
                      <a:pt x="1111" y="339"/>
                      <a:pt x="1305" y="339"/>
                    </a:cubicBezTo>
                    <a:cubicBezTo>
                      <a:pt x="1452" y="339"/>
                      <a:pt x="1604" y="339"/>
                      <a:pt x="1752" y="339"/>
                    </a:cubicBezTo>
                    <a:cubicBezTo>
                      <a:pt x="1794" y="339"/>
                      <a:pt x="1837" y="339"/>
                      <a:pt x="1880" y="339"/>
                    </a:cubicBezTo>
                    <a:cubicBezTo>
                      <a:pt x="1884" y="339"/>
                      <a:pt x="1889" y="339"/>
                      <a:pt x="1894" y="334"/>
                    </a:cubicBezTo>
                    <a:cubicBezTo>
                      <a:pt x="1894" y="330"/>
                      <a:pt x="1899" y="325"/>
                      <a:pt x="1899" y="320"/>
                    </a:cubicBezTo>
                    <a:cubicBezTo>
                      <a:pt x="1899" y="220"/>
                      <a:pt x="1899" y="119"/>
                      <a:pt x="1899" y="19"/>
                    </a:cubicBezTo>
                    <a:cubicBezTo>
                      <a:pt x="1899" y="4"/>
                      <a:pt x="1889" y="0"/>
                      <a:pt x="1880" y="0"/>
                    </a:cubicBezTo>
                    <a:close/>
                    <a:moveTo>
                      <a:pt x="204" y="229"/>
                    </a:moveTo>
                    <a:cubicBezTo>
                      <a:pt x="171" y="229"/>
                      <a:pt x="147" y="200"/>
                      <a:pt x="147" y="167"/>
                    </a:cubicBezTo>
                    <a:cubicBezTo>
                      <a:pt x="147" y="134"/>
                      <a:pt x="171" y="110"/>
                      <a:pt x="204" y="110"/>
                    </a:cubicBezTo>
                    <a:cubicBezTo>
                      <a:pt x="237" y="110"/>
                      <a:pt x="266" y="134"/>
                      <a:pt x="266" y="167"/>
                    </a:cubicBezTo>
                    <a:cubicBezTo>
                      <a:pt x="266" y="200"/>
                      <a:pt x="237" y="229"/>
                      <a:pt x="204" y="229"/>
                    </a:cubicBezTo>
                    <a:close/>
                    <a:moveTo>
                      <a:pt x="1272" y="229"/>
                    </a:moveTo>
                    <a:cubicBezTo>
                      <a:pt x="1239" y="229"/>
                      <a:pt x="1210" y="200"/>
                      <a:pt x="1210" y="167"/>
                    </a:cubicBezTo>
                    <a:cubicBezTo>
                      <a:pt x="1210" y="134"/>
                      <a:pt x="1239" y="110"/>
                      <a:pt x="1272" y="110"/>
                    </a:cubicBezTo>
                    <a:cubicBezTo>
                      <a:pt x="1305" y="110"/>
                      <a:pt x="1334" y="134"/>
                      <a:pt x="1334" y="167"/>
                    </a:cubicBezTo>
                    <a:cubicBezTo>
                      <a:pt x="1334" y="200"/>
                      <a:pt x="1305" y="229"/>
                      <a:pt x="1272" y="229"/>
                    </a:cubicBezTo>
                    <a:close/>
                    <a:moveTo>
                      <a:pt x="1481" y="229"/>
                    </a:moveTo>
                    <a:cubicBezTo>
                      <a:pt x="1448" y="229"/>
                      <a:pt x="1419" y="200"/>
                      <a:pt x="1419" y="167"/>
                    </a:cubicBezTo>
                    <a:cubicBezTo>
                      <a:pt x="1419" y="134"/>
                      <a:pt x="1448" y="110"/>
                      <a:pt x="1481" y="110"/>
                    </a:cubicBezTo>
                    <a:cubicBezTo>
                      <a:pt x="1514" y="110"/>
                      <a:pt x="1543" y="134"/>
                      <a:pt x="1543" y="167"/>
                    </a:cubicBezTo>
                    <a:cubicBezTo>
                      <a:pt x="1543" y="200"/>
                      <a:pt x="1514" y="229"/>
                      <a:pt x="1481" y="229"/>
                    </a:cubicBezTo>
                    <a:close/>
                    <a:moveTo>
                      <a:pt x="1695" y="229"/>
                    </a:moveTo>
                    <a:cubicBezTo>
                      <a:pt x="1661" y="229"/>
                      <a:pt x="1633" y="200"/>
                      <a:pt x="1633" y="167"/>
                    </a:cubicBezTo>
                    <a:cubicBezTo>
                      <a:pt x="1633" y="134"/>
                      <a:pt x="1661" y="110"/>
                      <a:pt x="1695" y="110"/>
                    </a:cubicBezTo>
                    <a:cubicBezTo>
                      <a:pt x="1728" y="110"/>
                      <a:pt x="1752" y="134"/>
                      <a:pt x="1752" y="167"/>
                    </a:cubicBezTo>
                    <a:cubicBezTo>
                      <a:pt x="1752" y="200"/>
                      <a:pt x="1728" y="229"/>
                      <a:pt x="1695"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 name="Freeform 9"/>
            <p:cNvSpPr>
              <a:spLocks/>
            </p:cNvSpPr>
            <p:nvPr/>
          </p:nvSpPr>
          <p:spPr bwMode="auto">
            <a:xfrm rot="16200000" flipV="1">
              <a:off x="10939168" y="3829186"/>
              <a:ext cx="284770" cy="627355"/>
            </a:xfrm>
            <a:custGeom>
              <a:avLst/>
              <a:gdLst>
                <a:gd name="T0" fmla="*/ 1006 w 1006"/>
                <a:gd name="T1" fmla="*/ 553 h 2220"/>
                <a:gd name="T2" fmla="*/ 879 w 1006"/>
                <a:gd name="T3" fmla="*/ 426 h 2220"/>
                <a:gd name="T4" fmla="*/ 753 w 1006"/>
                <a:gd name="T5" fmla="*/ 553 h 2220"/>
                <a:gd name="T6" fmla="*/ 840 w 1006"/>
                <a:gd name="T7" fmla="*/ 673 h 2220"/>
                <a:gd name="T8" fmla="*/ 840 w 1006"/>
                <a:gd name="T9" fmla="*/ 840 h 2220"/>
                <a:gd name="T10" fmla="*/ 806 w 1006"/>
                <a:gd name="T11" fmla="*/ 920 h 2220"/>
                <a:gd name="T12" fmla="*/ 543 w 1006"/>
                <a:gd name="T13" fmla="*/ 1170 h 2220"/>
                <a:gd name="T14" fmla="*/ 543 w 1006"/>
                <a:gd name="T15" fmla="*/ 246 h 2220"/>
                <a:gd name="T16" fmla="*/ 630 w 1006"/>
                <a:gd name="T17" fmla="*/ 126 h 2220"/>
                <a:gd name="T18" fmla="*/ 503 w 1006"/>
                <a:gd name="T19" fmla="*/ 0 h 2220"/>
                <a:gd name="T20" fmla="*/ 377 w 1006"/>
                <a:gd name="T21" fmla="*/ 126 h 2220"/>
                <a:gd name="T22" fmla="*/ 463 w 1006"/>
                <a:gd name="T23" fmla="*/ 246 h 2220"/>
                <a:gd name="T24" fmla="*/ 463 w 1006"/>
                <a:gd name="T25" fmla="*/ 1490 h 2220"/>
                <a:gd name="T26" fmla="*/ 200 w 1006"/>
                <a:gd name="T27" fmla="*/ 1233 h 2220"/>
                <a:gd name="T28" fmla="*/ 166 w 1006"/>
                <a:gd name="T29" fmla="*/ 1159 h 2220"/>
                <a:gd name="T30" fmla="*/ 166 w 1006"/>
                <a:gd name="T31" fmla="*/ 942 h 2220"/>
                <a:gd name="T32" fmla="*/ 252 w 1006"/>
                <a:gd name="T33" fmla="*/ 828 h 2220"/>
                <a:gd name="T34" fmla="*/ 126 w 1006"/>
                <a:gd name="T35" fmla="*/ 697 h 2220"/>
                <a:gd name="T36" fmla="*/ 0 w 1006"/>
                <a:gd name="T37" fmla="*/ 828 h 2220"/>
                <a:gd name="T38" fmla="*/ 86 w 1006"/>
                <a:gd name="T39" fmla="*/ 942 h 2220"/>
                <a:gd name="T40" fmla="*/ 86 w 1006"/>
                <a:gd name="T41" fmla="*/ 1153 h 2220"/>
                <a:gd name="T42" fmla="*/ 155 w 1006"/>
                <a:gd name="T43" fmla="*/ 1307 h 2220"/>
                <a:gd name="T44" fmla="*/ 435 w 1006"/>
                <a:gd name="T45" fmla="*/ 1575 h 2220"/>
                <a:gd name="T46" fmla="*/ 463 w 1006"/>
                <a:gd name="T47" fmla="*/ 1655 h 2220"/>
                <a:gd name="T48" fmla="*/ 463 w 1006"/>
                <a:gd name="T49" fmla="*/ 1803 h 2220"/>
                <a:gd name="T50" fmla="*/ 292 w 1006"/>
                <a:gd name="T51" fmla="*/ 2009 h 2220"/>
                <a:gd name="T52" fmla="*/ 503 w 1006"/>
                <a:gd name="T53" fmla="*/ 2220 h 2220"/>
                <a:gd name="T54" fmla="*/ 715 w 1006"/>
                <a:gd name="T55" fmla="*/ 2009 h 2220"/>
                <a:gd name="T56" fmla="*/ 543 w 1006"/>
                <a:gd name="T57" fmla="*/ 1803 h 2220"/>
                <a:gd name="T58" fmla="*/ 543 w 1006"/>
                <a:gd name="T59" fmla="*/ 1655 h 2220"/>
                <a:gd name="T60" fmla="*/ 543 w 1006"/>
                <a:gd name="T61" fmla="*/ 1336 h 2220"/>
                <a:gd name="T62" fmla="*/ 572 w 1006"/>
                <a:gd name="T63" fmla="*/ 1262 h 2220"/>
                <a:gd name="T64" fmla="*/ 852 w 1006"/>
                <a:gd name="T65" fmla="*/ 994 h 2220"/>
                <a:gd name="T66" fmla="*/ 920 w 1006"/>
                <a:gd name="T67" fmla="*/ 840 h 2220"/>
                <a:gd name="T68" fmla="*/ 920 w 1006"/>
                <a:gd name="T69" fmla="*/ 672 h 2220"/>
                <a:gd name="T70" fmla="*/ 1006 w 1006"/>
                <a:gd name="T71" fmla="*/ 553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6" h="2220">
                  <a:moveTo>
                    <a:pt x="1006" y="553"/>
                  </a:moveTo>
                  <a:cubicBezTo>
                    <a:pt x="1006" y="483"/>
                    <a:pt x="949" y="426"/>
                    <a:pt x="879" y="426"/>
                  </a:cubicBezTo>
                  <a:cubicBezTo>
                    <a:pt x="810" y="426"/>
                    <a:pt x="753" y="483"/>
                    <a:pt x="753" y="553"/>
                  </a:cubicBezTo>
                  <a:cubicBezTo>
                    <a:pt x="753" y="609"/>
                    <a:pt x="790" y="657"/>
                    <a:pt x="840" y="673"/>
                  </a:cubicBezTo>
                  <a:cubicBezTo>
                    <a:pt x="840" y="705"/>
                    <a:pt x="840" y="759"/>
                    <a:pt x="840" y="840"/>
                  </a:cubicBezTo>
                  <a:cubicBezTo>
                    <a:pt x="840" y="868"/>
                    <a:pt x="823" y="897"/>
                    <a:pt x="806" y="920"/>
                  </a:cubicBezTo>
                  <a:cubicBezTo>
                    <a:pt x="543" y="1170"/>
                    <a:pt x="543" y="1170"/>
                    <a:pt x="543" y="1170"/>
                  </a:cubicBezTo>
                  <a:cubicBezTo>
                    <a:pt x="543" y="569"/>
                    <a:pt x="543" y="336"/>
                    <a:pt x="543" y="246"/>
                  </a:cubicBezTo>
                  <a:cubicBezTo>
                    <a:pt x="594" y="230"/>
                    <a:pt x="630" y="182"/>
                    <a:pt x="630" y="126"/>
                  </a:cubicBezTo>
                  <a:cubicBezTo>
                    <a:pt x="630" y="56"/>
                    <a:pt x="573" y="0"/>
                    <a:pt x="503" y="0"/>
                  </a:cubicBezTo>
                  <a:cubicBezTo>
                    <a:pt x="433" y="0"/>
                    <a:pt x="377" y="56"/>
                    <a:pt x="377" y="126"/>
                  </a:cubicBezTo>
                  <a:cubicBezTo>
                    <a:pt x="377" y="182"/>
                    <a:pt x="413" y="230"/>
                    <a:pt x="463" y="246"/>
                  </a:cubicBezTo>
                  <a:cubicBezTo>
                    <a:pt x="463" y="1490"/>
                    <a:pt x="463" y="1490"/>
                    <a:pt x="463" y="1490"/>
                  </a:cubicBezTo>
                  <a:cubicBezTo>
                    <a:pt x="200" y="1233"/>
                    <a:pt x="200" y="1233"/>
                    <a:pt x="200" y="1233"/>
                  </a:cubicBezTo>
                  <a:cubicBezTo>
                    <a:pt x="183" y="1216"/>
                    <a:pt x="166" y="1188"/>
                    <a:pt x="166" y="1159"/>
                  </a:cubicBezTo>
                  <a:cubicBezTo>
                    <a:pt x="166" y="1039"/>
                    <a:pt x="166" y="971"/>
                    <a:pt x="166" y="942"/>
                  </a:cubicBezTo>
                  <a:cubicBezTo>
                    <a:pt x="218" y="925"/>
                    <a:pt x="252" y="880"/>
                    <a:pt x="252" y="828"/>
                  </a:cubicBezTo>
                  <a:cubicBezTo>
                    <a:pt x="252" y="754"/>
                    <a:pt x="195" y="697"/>
                    <a:pt x="126" y="697"/>
                  </a:cubicBezTo>
                  <a:cubicBezTo>
                    <a:pt x="58" y="697"/>
                    <a:pt x="0" y="754"/>
                    <a:pt x="0" y="828"/>
                  </a:cubicBezTo>
                  <a:cubicBezTo>
                    <a:pt x="0" y="880"/>
                    <a:pt x="35" y="925"/>
                    <a:pt x="86" y="942"/>
                  </a:cubicBezTo>
                  <a:cubicBezTo>
                    <a:pt x="86" y="1153"/>
                    <a:pt x="86" y="1153"/>
                    <a:pt x="86" y="1153"/>
                  </a:cubicBezTo>
                  <a:cubicBezTo>
                    <a:pt x="86" y="1210"/>
                    <a:pt x="115" y="1273"/>
                    <a:pt x="155" y="1307"/>
                  </a:cubicBezTo>
                  <a:cubicBezTo>
                    <a:pt x="435" y="1575"/>
                    <a:pt x="435" y="1575"/>
                    <a:pt x="435" y="1575"/>
                  </a:cubicBezTo>
                  <a:cubicBezTo>
                    <a:pt x="452" y="1598"/>
                    <a:pt x="463" y="1627"/>
                    <a:pt x="463" y="1655"/>
                  </a:cubicBezTo>
                  <a:cubicBezTo>
                    <a:pt x="463" y="1803"/>
                    <a:pt x="463" y="1803"/>
                    <a:pt x="463" y="1803"/>
                  </a:cubicBezTo>
                  <a:cubicBezTo>
                    <a:pt x="366" y="1821"/>
                    <a:pt x="292" y="1906"/>
                    <a:pt x="292" y="2009"/>
                  </a:cubicBezTo>
                  <a:cubicBezTo>
                    <a:pt x="292" y="2123"/>
                    <a:pt x="389" y="2220"/>
                    <a:pt x="503" y="2220"/>
                  </a:cubicBezTo>
                  <a:cubicBezTo>
                    <a:pt x="618" y="2220"/>
                    <a:pt x="715" y="2123"/>
                    <a:pt x="715" y="2009"/>
                  </a:cubicBezTo>
                  <a:cubicBezTo>
                    <a:pt x="715" y="1906"/>
                    <a:pt x="640" y="1821"/>
                    <a:pt x="543" y="1803"/>
                  </a:cubicBezTo>
                  <a:cubicBezTo>
                    <a:pt x="543" y="1655"/>
                    <a:pt x="543" y="1655"/>
                    <a:pt x="543" y="1655"/>
                  </a:cubicBezTo>
                  <a:cubicBezTo>
                    <a:pt x="543" y="1336"/>
                    <a:pt x="543" y="1336"/>
                    <a:pt x="543" y="1336"/>
                  </a:cubicBezTo>
                  <a:cubicBezTo>
                    <a:pt x="543" y="1307"/>
                    <a:pt x="555" y="1279"/>
                    <a:pt x="572" y="1262"/>
                  </a:cubicBezTo>
                  <a:cubicBezTo>
                    <a:pt x="852" y="994"/>
                    <a:pt x="852" y="994"/>
                    <a:pt x="852" y="994"/>
                  </a:cubicBezTo>
                  <a:cubicBezTo>
                    <a:pt x="892" y="954"/>
                    <a:pt x="920" y="897"/>
                    <a:pt x="920" y="840"/>
                  </a:cubicBezTo>
                  <a:cubicBezTo>
                    <a:pt x="920" y="751"/>
                    <a:pt x="920" y="701"/>
                    <a:pt x="920" y="672"/>
                  </a:cubicBezTo>
                  <a:cubicBezTo>
                    <a:pt x="970" y="655"/>
                    <a:pt x="1006" y="608"/>
                    <a:pt x="1006" y="55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9"/>
            <p:cNvSpPr>
              <a:spLocks/>
            </p:cNvSpPr>
            <p:nvPr/>
          </p:nvSpPr>
          <p:spPr bwMode="auto">
            <a:xfrm rot="16200000" flipH="1">
              <a:off x="8061321" y="3829186"/>
              <a:ext cx="284770" cy="627355"/>
            </a:xfrm>
            <a:custGeom>
              <a:avLst/>
              <a:gdLst>
                <a:gd name="T0" fmla="*/ 1006 w 1006"/>
                <a:gd name="T1" fmla="*/ 553 h 2220"/>
                <a:gd name="T2" fmla="*/ 879 w 1006"/>
                <a:gd name="T3" fmla="*/ 426 h 2220"/>
                <a:gd name="T4" fmla="*/ 753 w 1006"/>
                <a:gd name="T5" fmla="*/ 553 h 2220"/>
                <a:gd name="T6" fmla="*/ 840 w 1006"/>
                <a:gd name="T7" fmla="*/ 673 h 2220"/>
                <a:gd name="T8" fmla="*/ 840 w 1006"/>
                <a:gd name="T9" fmla="*/ 840 h 2220"/>
                <a:gd name="T10" fmla="*/ 806 w 1006"/>
                <a:gd name="T11" fmla="*/ 920 h 2220"/>
                <a:gd name="T12" fmla="*/ 543 w 1006"/>
                <a:gd name="T13" fmla="*/ 1170 h 2220"/>
                <a:gd name="T14" fmla="*/ 543 w 1006"/>
                <a:gd name="T15" fmla="*/ 246 h 2220"/>
                <a:gd name="T16" fmla="*/ 630 w 1006"/>
                <a:gd name="T17" fmla="*/ 126 h 2220"/>
                <a:gd name="T18" fmla="*/ 503 w 1006"/>
                <a:gd name="T19" fmla="*/ 0 h 2220"/>
                <a:gd name="T20" fmla="*/ 377 w 1006"/>
                <a:gd name="T21" fmla="*/ 126 h 2220"/>
                <a:gd name="T22" fmla="*/ 463 w 1006"/>
                <a:gd name="T23" fmla="*/ 246 h 2220"/>
                <a:gd name="T24" fmla="*/ 463 w 1006"/>
                <a:gd name="T25" fmla="*/ 1490 h 2220"/>
                <a:gd name="T26" fmla="*/ 200 w 1006"/>
                <a:gd name="T27" fmla="*/ 1233 h 2220"/>
                <a:gd name="T28" fmla="*/ 166 w 1006"/>
                <a:gd name="T29" fmla="*/ 1159 h 2220"/>
                <a:gd name="T30" fmla="*/ 166 w 1006"/>
                <a:gd name="T31" fmla="*/ 942 h 2220"/>
                <a:gd name="T32" fmla="*/ 252 w 1006"/>
                <a:gd name="T33" fmla="*/ 828 h 2220"/>
                <a:gd name="T34" fmla="*/ 126 w 1006"/>
                <a:gd name="T35" fmla="*/ 697 h 2220"/>
                <a:gd name="T36" fmla="*/ 0 w 1006"/>
                <a:gd name="T37" fmla="*/ 828 h 2220"/>
                <a:gd name="T38" fmla="*/ 86 w 1006"/>
                <a:gd name="T39" fmla="*/ 942 h 2220"/>
                <a:gd name="T40" fmla="*/ 86 w 1006"/>
                <a:gd name="T41" fmla="*/ 1153 h 2220"/>
                <a:gd name="T42" fmla="*/ 155 w 1006"/>
                <a:gd name="T43" fmla="*/ 1307 h 2220"/>
                <a:gd name="T44" fmla="*/ 435 w 1006"/>
                <a:gd name="T45" fmla="*/ 1575 h 2220"/>
                <a:gd name="T46" fmla="*/ 463 w 1006"/>
                <a:gd name="T47" fmla="*/ 1655 h 2220"/>
                <a:gd name="T48" fmla="*/ 463 w 1006"/>
                <a:gd name="T49" fmla="*/ 1803 h 2220"/>
                <a:gd name="T50" fmla="*/ 292 w 1006"/>
                <a:gd name="T51" fmla="*/ 2009 h 2220"/>
                <a:gd name="T52" fmla="*/ 503 w 1006"/>
                <a:gd name="T53" fmla="*/ 2220 h 2220"/>
                <a:gd name="T54" fmla="*/ 715 w 1006"/>
                <a:gd name="T55" fmla="*/ 2009 h 2220"/>
                <a:gd name="T56" fmla="*/ 543 w 1006"/>
                <a:gd name="T57" fmla="*/ 1803 h 2220"/>
                <a:gd name="T58" fmla="*/ 543 w 1006"/>
                <a:gd name="T59" fmla="*/ 1655 h 2220"/>
                <a:gd name="T60" fmla="*/ 543 w 1006"/>
                <a:gd name="T61" fmla="*/ 1336 h 2220"/>
                <a:gd name="T62" fmla="*/ 572 w 1006"/>
                <a:gd name="T63" fmla="*/ 1262 h 2220"/>
                <a:gd name="T64" fmla="*/ 852 w 1006"/>
                <a:gd name="T65" fmla="*/ 994 h 2220"/>
                <a:gd name="T66" fmla="*/ 920 w 1006"/>
                <a:gd name="T67" fmla="*/ 840 h 2220"/>
                <a:gd name="T68" fmla="*/ 920 w 1006"/>
                <a:gd name="T69" fmla="*/ 672 h 2220"/>
                <a:gd name="T70" fmla="*/ 1006 w 1006"/>
                <a:gd name="T71" fmla="*/ 553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6" h="2220">
                  <a:moveTo>
                    <a:pt x="1006" y="553"/>
                  </a:moveTo>
                  <a:cubicBezTo>
                    <a:pt x="1006" y="483"/>
                    <a:pt x="949" y="426"/>
                    <a:pt x="879" y="426"/>
                  </a:cubicBezTo>
                  <a:cubicBezTo>
                    <a:pt x="810" y="426"/>
                    <a:pt x="753" y="483"/>
                    <a:pt x="753" y="553"/>
                  </a:cubicBezTo>
                  <a:cubicBezTo>
                    <a:pt x="753" y="609"/>
                    <a:pt x="790" y="657"/>
                    <a:pt x="840" y="673"/>
                  </a:cubicBezTo>
                  <a:cubicBezTo>
                    <a:pt x="840" y="705"/>
                    <a:pt x="840" y="759"/>
                    <a:pt x="840" y="840"/>
                  </a:cubicBezTo>
                  <a:cubicBezTo>
                    <a:pt x="840" y="868"/>
                    <a:pt x="823" y="897"/>
                    <a:pt x="806" y="920"/>
                  </a:cubicBezTo>
                  <a:cubicBezTo>
                    <a:pt x="543" y="1170"/>
                    <a:pt x="543" y="1170"/>
                    <a:pt x="543" y="1170"/>
                  </a:cubicBezTo>
                  <a:cubicBezTo>
                    <a:pt x="543" y="569"/>
                    <a:pt x="543" y="336"/>
                    <a:pt x="543" y="246"/>
                  </a:cubicBezTo>
                  <a:cubicBezTo>
                    <a:pt x="594" y="230"/>
                    <a:pt x="630" y="182"/>
                    <a:pt x="630" y="126"/>
                  </a:cubicBezTo>
                  <a:cubicBezTo>
                    <a:pt x="630" y="56"/>
                    <a:pt x="573" y="0"/>
                    <a:pt x="503" y="0"/>
                  </a:cubicBezTo>
                  <a:cubicBezTo>
                    <a:pt x="433" y="0"/>
                    <a:pt x="377" y="56"/>
                    <a:pt x="377" y="126"/>
                  </a:cubicBezTo>
                  <a:cubicBezTo>
                    <a:pt x="377" y="182"/>
                    <a:pt x="413" y="230"/>
                    <a:pt x="463" y="246"/>
                  </a:cubicBezTo>
                  <a:cubicBezTo>
                    <a:pt x="463" y="1490"/>
                    <a:pt x="463" y="1490"/>
                    <a:pt x="463" y="1490"/>
                  </a:cubicBezTo>
                  <a:cubicBezTo>
                    <a:pt x="200" y="1233"/>
                    <a:pt x="200" y="1233"/>
                    <a:pt x="200" y="1233"/>
                  </a:cubicBezTo>
                  <a:cubicBezTo>
                    <a:pt x="183" y="1216"/>
                    <a:pt x="166" y="1188"/>
                    <a:pt x="166" y="1159"/>
                  </a:cubicBezTo>
                  <a:cubicBezTo>
                    <a:pt x="166" y="1039"/>
                    <a:pt x="166" y="971"/>
                    <a:pt x="166" y="942"/>
                  </a:cubicBezTo>
                  <a:cubicBezTo>
                    <a:pt x="218" y="925"/>
                    <a:pt x="252" y="880"/>
                    <a:pt x="252" y="828"/>
                  </a:cubicBezTo>
                  <a:cubicBezTo>
                    <a:pt x="252" y="754"/>
                    <a:pt x="195" y="697"/>
                    <a:pt x="126" y="697"/>
                  </a:cubicBezTo>
                  <a:cubicBezTo>
                    <a:pt x="58" y="697"/>
                    <a:pt x="0" y="754"/>
                    <a:pt x="0" y="828"/>
                  </a:cubicBezTo>
                  <a:cubicBezTo>
                    <a:pt x="0" y="880"/>
                    <a:pt x="35" y="925"/>
                    <a:pt x="86" y="942"/>
                  </a:cubicBezTo>
                  <a:cubicBezTo>
                    <a:pt x="86" y="1153"/>
                    <a:pt x="86" y="1153"/>
                    <a:pt x="86" y="1153"/>
                  </a:cubicBezTo>
                  <a:cubicBezTo>
                    <a:pt x="86" y="1210"/>
                    <a:pt x="115" y="1273"/>
                    <a:pt x="155" y="1307"/>
                  </a:cubicBezTo>
                  <a:cubicBezTo>
                    <a:pt x="435" y="1575"/>
                    <a:pt x="435" y="1575"/>
                    <a:pt x="435" y="1575"/>
                  </a:cubicBezTo>
                  <a:cubicBezTo>
                    <a:pt x="452" y="1598"/>
                    <a:pt x="463" y="1627"/>
                    <a:pt x="463" y="1655"/>
                  </a:cubicBezTo>
                  <a:cubicBezTo>
                    <a:pt x="463" y="1803"/>
                    <a:pt x="463" y="1803"/>
                    <a:pt x="463" y="1803"/>
                  </a:cubicBezTo>
                  <a:cubicBezTo>
                    <a:pt x="366" y="1821"/>
                    <a:pt x="292" y="1906"/>
                    <a:pt x="292" y="2009"/>
                  </a:cubicBezTo>
                  <a:cubicBezTo>
                    <a:pt x="292" y="2123"/>
                    <a:pt x="389" y="2220"/>
                    <a:pt x="503" y="2220"/>
                  </a:cubicBezTo>
                  <a:cubicBezTo>
                    <a:pt x="618" y="2220"/>
                    <a:pt x="715" y="2123"/>
                    <a:pt x="715" y="2009"/>
                  </a:cubicBezTo>
                  <a:cubicBezTo>
                    <a:pt x="715" y="1906"/>
                    <a:pt x="640" y="1821"/>
                    <a:pt x="543" y="1803"/>
                  </a:cubicBezTo>
                  <a:cubicBezTo>
                    <a:pt x="543" y="1655"/>
                    <a:pt x="543" y="1655"/>
                    <a:pt x="543" y="1655"/>
                  </a:cubicBezTo>
                  <a:cubicBezTo>
                    <a:pt x="543" y="1336"/>
                    <a:pt x="543" y="1336"/>
                    <a:pt x="543" y="1336"/>
                  </a:cubicBezTo>
                  <a:cubicBezTo>
                    <a:pt x="543" y="1307"/>
                    <a:pt x="555" y="1279"/>
                    <a:pt x="572" y="1262"/>
                  </a:cubicBezTo>
                  <a:cubicBezTo>
                    <a:pt x="852" y="994"/>
                    <a:pt x="852" y="994"/>
                    <a:pt x="852" y="994"/>
                  </a:cubicBezTo>
                  <a:cubicBezTo>
                    <a:pt x="892" y="954"/>
                    <a:pt x="920" y="897"/>
                    <a:pt x="920" y="840"/>
                  </a:cubicBezTo>
                  <a:cubicBezTo>
                    <a:pt x="920" y="751"/>
                    <a:pt x="920" y="701"/>
                    <a:pt x="920" y="672"/>
                  </a:cubicBezTo>
                  <a:cubicBezTo>
                    <a:pt x="970" y="655"/>
                    <a:pt x="1006" y="608"/>
                    <a:pt x="1006" y="55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6"/>
            <p:cNvSpPr/>
            <p:nvPr/>
          </p:nvSpPr>
          <p:spPr bwMode="auto">
            <a:xfrm>
              <a:off x="7408863" y="1832978"/>
              <a:ext cx="2167128" cy="73866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Management applications </a:t>
              </a:r>
            </a:p>
          </p:txBody>
        </p:sp>
        <p:sp>
          <p:nvSpPr>
            <p:cNvPr id="20" name="Rectangle 6"/>
            <p:cNvSpPr/>
            <p:nvPr/>
          </p:nvSpPr>
          <p:spPr bwMode="auto">
            <a:xfrm>
              <a:off x="9630855" y="1832978"/>
              <a:ext cx="2167128" cy="73866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Network aware applications</a:t>
              </a:r>
            </a:p>
          </p:txBody>
        </p:sp>
        <p:grpSp>
          <p:nvGrpSpPr>
            <p:cNvPr id="44" name="Group 43"/>
            <p:cNvGrpSpPr/>
            <p:nvPr/>
          </p:nvGrpSpPr>
          <p:grpSpPr>
            <a:xfrm>
              <a:off x="9194629" y="5507827"/>
              <a:ext cx="817588" cy="676944"/>
              <a:chOff x="9275577" y="5864533"/>
              <a:chExt cx="660430" cy="546821"/>
            </a:xfrm>
          </p:grpSpPr>
          <p:sp>
            <p:nvSpPr>
              <p:cNvPr id="45" name="Rectangle 3"/>
              <p:cNvSpPr/>
              <p:nvPr/>
            </p:nvSpPr>
            <p:spPr bwMode="auto">
              <a:xfrm>
                <a:off x="9275577" y="5864533"/>
                <a:ext cx="660430" cy="546821"/>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2"/>
              </a:solidFill>
              <a:ln w="57150">
                <a:noFill/>
              </a:ln>
            </p:spPr>
            <p:txBody>
              <a:bodyPr lIns="0" tIns="0" rIns="212957" bIns="84448" anchor="ctr" anchorCtr="0"/>
              <a:lstStyle/>
              <a:p>
                <a:pPr marL="0" marR="0" lvl="0" indent="0" algn="ctr" defTabSz="1110116" eaLnBrk="1" fontAlgn="auto" latinLnBrk="0" hangingPunct="1">
                  <a:lnSpc>
                    <a:spcPct val="9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EFEFEF"/>
                  </a:solidFill>
                  <a:effectLst/>
                  <a:uLnTx/>
                  <a:uFillTx/>
                </a:endParaRPr>
              </a:p>
            </p:txBody>
          </p:sp>
          <p:sp>
            <p:nvSpPr>
              <p:cNvPr id="46" name="TextBox 45"/>
              <p:cNvSpPr txBox="1"/>
              <p:nvPr/>
            </p:nvSpPr>
            <p:spPr>
              <a:xfrm>
                <a:off x="9431599" y="6036137"/>
                <a:ext cx="249911" cy="156627"/>
              </a:xfrm>
              <a:prstGeom prst="rect">
                <a:avLst/>
              </a:prstGeom>
              <a:noFill/>
            </p:spPr>
            <p:txBody>
              <a:bodyPr wrap="none" lIns="0" tIns="0" rIns="0" bIns="0" rtlCol="0">
                <a:spAutoFit/>
              </a:bodyPr>
              <a:lstStyle/>
              <a:p>
                <a:pPr marL="0" marR="0" lvl="0" indent="0" algn="ctr" defTabSz="1110116"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dirty="0">
                    <a:ln>
                      <a:noFill/>
                    </a:ln>
                    <a:gradFill>
                      <a:gsLst>
                        <a:gs pos="1250">
                          <a:schemeClr val="bg1"/>
                        </a:gs>
                        <a:gs pos="99000">
                          <a:schemeClr val="bg1"/>
                        </a:gs>
                      </a:gsLst>
                      <a:lin ang="0" scaled="0"/>
                    </a:gradFill>
                    <a:effectLst/>
                    <a:uLnTx/>
                    <a:uFillTx/>
                    <a:latin typeface="Segoe UI Semibold" panose="020B0702040204020203" pitchFamily="34" charset="0"/>
                    <a:cs typeface="Segoe UI Semibold" panose="020B0702040204020203" pitchFamily="34" charset="0"/>
                  </a:rPr>
                  <a:t>NIC</a:t>
                </a:r>
              </a:p>
            </p:txBody>
          </p:sp>
        </p:grpSp>
        <p:sp>
          <p:nvSpPr>
            <p:cNvPr id="66" name="Freeform 5"/>
            <p:cNvSpPr>
              <a:spLocks noChangeAspect="1" noEditPoints="1"/>
            </p:cNvSpPr>
            <p:nvPr/>
          </p:nvSpPr>
          <p:spPr bwMode="auto">
            <a:xfrm>
              <a:off x="7408864" y="1402814"/>
              <a:ext cx="2477988" cy="256313"/>
            </a:xfrm>
            <a:custGeom>
              <a:avLst/>
              <a:gdLst>
                <a:gd name="T0" fmla="*/ 76 w 1921"/>
                <a:gd name="T1" fmla="*/ 150 h 197"/>
                <a:gd name="T2" fmla="*/ 0 w 1921"/>
                <a:gd name="T3" fmla="*/ 150 h 197"/>
                <a:gd name="T4" fmla="*/ 122 w 1921"/>
                <a:gd name="T5" fmla="*/ 10 h 197"/>
                <a:gd name="T6" fmla="*/ 167 w 1921"/>
                <a:gd name="T7" fmla="*/ 14 h 197"/>
                <a:gd name="T8" fmla="*/ 170 w 1921"/>
                <a:gd name="T9" fmla="*/ 50 h 197"/>
                <a:gd name="T10" fmla="*/ 203 w 1921"/>
                <a:gd name="T11" fmla="*/ 102 h 197"/>
                <a:gd name="T12" fmla="*/ 219 w 1921"/>
                <a:gd name="T13" fmla="*/ 101 h 197"/>
                <a:gd name="T14" fmla="*/ 317 w 1921"/>
                <a:gd name="T15" fmla="*/ 73 h 197"/>
                <a:gd name="T16" fmla="*/ 310 w 1921"/>
                <a:gd name="T17" fmla="*/ 71 h 197"/>
                <a:gd name="T18" fmla="*/ 394 w 1921"/>
                <a:gd name="T19" fmla="*/ 153 h 197"/>
                <a:gd name="T20" fmla="*/ 428 w 1921"/>
                <a:gd name="T21" fmla="*/ 100 h 197"/>
                <a:gd name="T22" fmla="*/ 419 w 1921"/>
                <a:gd name="T23" fmla="*/ 129 h 197"/>
                <a:gd name="T24" fmla="*/ 480 w 1921"/>
                <a:gd name="T25" fmla="*/ 139 h 197"/>
                <a:gd name="T26" fmla="*/ 490 w 1921"/>
                <a:gd name="T27" fmla="*/ 47 h 197"/>
                <a:gd name="T28" fmla="*/ 490 w 1921"/>
                <a:gd name="T29" fmla="*/ 94 h 197"/>
                <a:gd name="T30" fmla="*/ 523 w 1921"/>
                <a:gd name="T31" fmla="*/ 101 h 197"/>
                <a:gd name="T32" fmla="*/ 573 w 1921"/>
                <a:gd name="T33" fmla="*/ 61 h 197"/>
                <a:gd name="T34" fmla="*/ 685 w 1921"/>
                <a:gd name="T35" fmla="*/ 16 h 197"/>
                <a:gd name="T36" fmla="*/ 657 w 1921"/>
                <a:gd name="T37" fmla="*/ 150 h 197"/>
                <a:gd name="T38" fmla="*/ 650 w 1921"/>
                <a:gd name="T39" fmla="*/ 9 h 197"/>
                <a:gd name="T40" fmla="*/ 695 w 1921"/>
                <a:gd name="T41" fmla="*/ 64 h 197"/>
                <a:gd name="T42" fmla="*/ 736 w 1921"/>
                <a:gd name="T43" fmla="*/ 50 h 197"/>
                <a:gd name="T44" fmla="*/ 736 w 1921"/>
                <a:gd name="T45" fmla="*/ 149 h 197"/>
                <a:gd name="T46" fmla="*/ 800 w 1921"/>
                <a:gd name="T47" fmla="*/ 134 h 197"/>
                <a:gd name="T48" fmla="*/ 796 w 1921"/>
                <a:gd name="T49" fmla="*/ 18 h 197"/>
                <a:gd name="T50" fmla="*/ 803 w 1921"/>
                <a:gd name="T51" fmla="*/ 55 h 197"/>
                <a:gd name="T52" fmla="*/ 879 w 1921"/>
                <a:gd name="T53" fmla="*/ 197 h 197"/>
                <a:gd name="T54" fmla="*/ 883 w 1921"/>
                <a:gd name="T55" fmla="*/ 50 h 197"/>
                <a:gd name="T56" fmla="*/ 1023 w 1921"/>
                <a:gd name="T57" fmla="*/ 123 h 197"/>
                <a:gd name="T58" fmla="*/ 1003 w 1921"/>
                <a:gd name="T59" fmla="*/ 116 h 197"/>
                <a:gd name="T60" fmla="*/ 1019 w 1921"/>
                <a:gd name="T61" fmla="*/ 68 h 197"/>
                <a:gd name="T62" fmla="*/ 1023 w 1921"/>
                <a:gd name="T63" fmla="*/ 123 h 197"/>
                <a:gd name="T64" fmla="*/ 1044 w 1921"/>
                <a:gd name="T65" fmla="*/ 50 h 197"/>
                <a:gd name="T66" fmla="*/ 1060 w 1921"/>
                <a:gd name="T67" fmla="*/ 120 h 197"/>
                <a:gd name="T68" fmla="*/ 1117 w 1921"/>
                <a:gd name="T69" fmla="*/ 130 h 197"/>
                <a:gd name="T70" fmla="*/ 1097 w 1921"/>
                <a:gd name="T71" fmla="*/ 73 h 197"/>
                <a:gd name="T72" fmla="*/ 1155 w 1921"/>
                <a:gd name="T73" fmla="*/ 69 h 197"/>
                <a:gd name="T74" fmla="*/ 1320 w 1921"/>
                <a:gd name="T75" fmla="*/ 93 h 197"/>
                <a:gd name="T76" fmla="*/ 1257 w 1921"/>
                <a:gd name="T77" fmla="*/ 91 h 197"/>
                <a:gd name="T78" fmla="*/ 1210 w 1921"/>
                <a:gd name="T79" fmla="*/ 50 h 197"/>
                <a:gd name="T80" fmla="*/ 1336 w 1921"/>
                <a:gd name="T81" fmla="*/ 88 h 197"/>
                <a:gd name="T82" fmla="*/ 1399 w 1921"/>
                <a:gd name="T83" fmla="*/ 44 h 197"/>
                <a:gd name="T84" fmla="*/ 1414 w 1921"/>
                <a:gd name="T85" fmla="*/ 51 h 197"/>
                <a:gd name="T86" fmla="*/ 1593 w 1921"/>
                <a:gd name="T87" fmla="*/ 104 h 197"/>
                <a:gd name="T88" fmla="*/ 1518 w 1921"/>
                <a:gd name="T89" fmla="*/ 139 h 197"/>
                <a:gd name="T90" fmla="*/ 1593 w 1921"/>
                <a:gd name="T91" fmla="*/ 104 h 197"/>
                <a:gd name="T92" fmla="*/ 1692 w 1921"/>
                <a:gd name="T93" fmla="*/ 150 h 197"/>
                <a:gd name="T94" fmla="*/ 1608 w 1921"/>
                <a:gd name="T95" fmla="*/ 150 h 197"/>
                <a:gd name="T96" fmla="*/ 1692 w 1921"/>
                <a:gd name="T97" fmla="*/ 89 h 197"/>
                <a:gd name="T98" fmla="*/ 1702 w 1921"/>
                <a:gd name="T99" fmla="*/ 50 h 197"/>
                <a:gd name="T100" fmla="*/ 1735 w 1921"/>
                <a:gd name="T101" fmla="*/ 64 h 197"/>
                <a:gd name="T102" fmla="*/ 1783 w 1921"/>
                <a:gd name="T103" fmla="*/ 104 h 197"/>
                <a:gd name="T104" fmla="*/ 1766 w 1921"/>
                <a:gd name="T105" fmla="*/ 100 h 197"/>
                <a:gd name="T106" fmla="*/ 1837 w 1921"/>
                <a:gd name="T107" fmla="*/ 90 h 197"/>
                <a:gd name="T108" fmla="*/ 1909 w 1921"/>
                <a:gd name="T109" fmla="*/ 63 h 197"/>
                <a:gd name="T110" fmla="*/ 1885 w 1921"/>
                <a:gd name="T111" fmla="*/ 7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1" h="197">
                  <a:moveTo>
                    <a:pt x="143" y="150"/>
                  </a:moveTo>
                  <a:cubicBezTo>
                    <a:pt x="127" y="150"/>
                    <a:pt x="127" y="150"/>
                    <a:pt x="127" y="150"/>
                  </a:cubicBezTo>
                  <a:cubicBezTo>
                    <a:pt x="127" y="56"/>
                    <a:pt x="127" y="56"/>
                    <a:pt x="127" y="56"/>
                  </a:cubicBezTo>
                  <a:cubicBezTo>
                    <a:pt x="127" y="48"/>
                    <a:pt x="127" y="39"/>
                    <a:pt x="128" y="29"/>
                  </a:cubicBezTo>
                  <a:cubicBezTo>
                    <a:pt x="128" y="29"/>
                    <a:pt x="128" y="29"/>
                    <a:pt x="128" y="29"/>
                  </a:cubicBezTo>
                  <a:cubicBezTo>
                    <a:pt x="126" y="35"/>
                    <a:pt x="125" y="40"/>
                    <a:pt x="123" y="42"/>
                  </a:cubicBezTo>
                  <a:cubicBezTo>
                    <a:pt x="76" y="150"/>
                    <a:pt x="76" y="150"/>
                    <a:pt x="76" y="150"/>
                  </a:cubicBezTo>
                  <a:cubicBezTo>
                    <a:pt x="68" y="150"/>
                    <a:pt x="68" y="150"/>
                    <a:pt x="68" y="150"/>
                  </a:cubicBezTo>
                  <a:cubicBezTo>
                    <a:pt x="20" y="43"/>
                    <a:pt x="20" y="43"/>
                    <a:pt x="20" y="43"/>
                  </a:cubicBezTo>
                  <a:cubicBezTo>
                    <a:pt x="18" y="40"/>
                    <a:pt x="17" y="35"/>
                    <a:pt x="15" y="29"/>
                  </a:cubicBezTo>
                  <a:cubicBezTo>
                    <a:pt x="15" y="29"/>
                    <a:pt x="15" y="29"/>
                    <a:pt x="15" y="29"/>
                  </a:cubicBezTo>
                  <a:cubicBezTo>
                    <a:pt x="16" y="34"/>
                    <a:pt x="16" y="43"/>
                    <a:pt x="16" y="56"/>
                  </a:cubicBezTo>
                  <a:cubicBezTo>
                    <a:pt x="16" y="150"/>
                    <a:pt x="16" y="150"/>
                    <a:pt x="16" y="150"/>
                  </a:cubicBezTo>
                  <a:cubicBezTo>
                    <a:pt x="0" y="150"/>
                    <a:pt x="0" y="150"/>
                    <a:pt x="0" y="150"/>
                  </a:cubicBezTo>
                  <a:cubicBezTo>
                    <a:pt x="0" y="10"/>
                    <a:pt x="0" y="10"/>
                    <a:pt x="0" y="10"/>
                  </a:cubicBezTo>
                  <a:cubicBezTo>
                    <a:pt x="22" y="10"/>
                    <a:pt x="22" y="10"/>
                    <a:pt x="22" y="10"/>
                  </a:cubicBezTo>
                  <a:cubicBezTo>
                    <a:pt x="65" y="108"/>
                    <a:pt x="65" y="108"/>
                    <a:pt x="65" y="108"/>
                  </a:cubicBezTo>
                  <a:cubicBezTo>
                    <a:pt x="68" y="115"/>
                    <a:pt x="70" y="121"/>
                    <a:pt x="71" y="124"/>
                  </a:cubicBezTo>
                  <a:cubicBezTo>
                    <a:pt x="72" y="124"/>
                    <a:pt x="72" y="124"/>
                    <a:pt x="72" y="124"/>
                  </a:cubicBezTo>
                  <a:cubicBezTo>
                    <a:pt x="75" y="115"/>
                    <a:pt x="77" y="110"/>
                    <a:pt x="79" y="107"/>
                  </a:cubicBezTo>
                  <a:cubicBezTo>
                    <a:pt x="122" y="10"/>
                    <a:pt x="122" y="10"/>
                    <a:pt x="122" y="10"/>
                  </a:cubicBezTo>
                  <a:cubicBezTo>
                    <a:pt x="143" y="10"/>
                    <a:pt x="143" y="10"/>
                    <a:pt x="143" y="10"/>
                  </a:cubicBezTo>
                  <a:lnTo>
                    <a:pt x="143" y="150"/>
                  </a:lnTo>
                  <a:close/>
                  <a:moveTo>
                    <a:pt x="189" y="14"/>
                  </a:moveTo>
                  <a:cubicBezTo>
                    <a:pt x="189" y="17"/>
                    <a:pt x="187" y="20"/>
                    <a:pt x="185" y="21"/>
                  </a:cubicBezTo>
                  <a:cubicBezTo>
                    <a:pt x="183" y="23"/>
                    <a:pt x="181" y="24"/>
                    <a:pt x="178" y="24"/>
                  </a:cubicBezTo>
                  <a:cubicBezTo>
                    <a:pt x="175" y="24"/>
                    <a:pt x="173" y="24"/>
                    <a:pt x="171" y="22"/>
                  </a:cubicBezTo>
                  <a:cubicBezTo>
                    <a:pt x="168" y="20"/>
                    <a:pt x="167" y="17"/>
                    <a:pt x="167" y="14"/>
                  </a:cubicBezTo>
                  <a:cubicBezTo>
                    <a:pt x="167" y="11"/>
                    <a:pt x="168" y="9"/>
                    <a:pt x="170" y="7"/>
                  </a:cubicBezTo>
                  <a:cubicBezTo>
                    <a:pt x="172" y="5"/>
                    <a:pt x="175" y="4"/>
                    <a:pt x="178" y="4"/>
                  </a:cubicBezTo>
                  <a:cubicBezTo>
                    <a:pt x="181" y="4"/>
                    <a:pt x="183" y="5"/>
                    <a:pt x="185" y="7"/>
                  </a:cubicBezTo>
                  <a:cubicBezTo>
                    <a:pt x="187" y="9"/>
                    <a:pt x="189" y="11"/>
                    <a:pt x="189" y="14"/>
                  </a:cubicBezTo>
                  <a:close/>
                  <a:moveTo>
                    <a:pt x="186" y="150"/>
                  </a:moveTo>
                  <a:cubicBezTo>
                    <a:pt x="170" y="150"/>
                    <a:pt x="170" y="150"/>
                    <a:pt x="170" y="150"/>
                  </a:cubicBezTo>
                  <a:cubicBezTo>
                    <a:pt x="170" y="50"/>
                    <a:pt x="170" y="50"/>
                    <a:pt x="170" y="50"/>
                  </a:cubicBezTo>
                  <a:cubicBezTo>
                    <a:pt x="186" y="50"/>
                    <a:pt x="186" y="50"/>
                    <a:pt x="186" y="50"/>
                  </a:cubicBezTo>
                  <a:lnTo>
                    <a:pt x="186" y="150"/>
                  </a:lnTo>
                  <a:close/>
                  <a:moveTo>
                    <a:pt x="278" y="146"/>
                  </a:moveTo>
                  <a:cubicBezTo>
                    <a:pt x="270" y="150"/>
                    <a:pt x="261" y="153"/>
                    <a:pt x="250" y="153"/>
                  </a:cubicBezTo>
                  <a:cubicBezTo>
                    <a:pt x="241" y="153"/>
                    <a:pt x="233" y="150"/>
                    <a:pt x="226" y="146"/>
                  </a:cubicBezTo>
                  <a:cubicBezTo>
                    <a:pt x="218" y="142"/>
                    <a:pt x="213" y="136"/>
                    <a:pt x="209" y="128"/>
                  </a:cubicBezTo>
                  <a:cubicBezTo>
                    <a:pt x="205" y="121"/>
                    <a:pt x="203" y="112"/>
                    <a:pt x="203" y="102"/>
                  </a:cubicBezTo>
                  <a:cubicBezTo>
                    <a:pt x="203" y="86"/>
                    <a:pt x="207" y="73"/>
                    <a:pt x="217" y="63"/>
                  </a:cubicBezTo>
                  <a:cubicBezTo>
                    <a:pt x="226" y="52"/>
                    <a:pt x="239" y="47"/>
                    <a:pt x="255" y="47"/>
                  </a:cubicBezTo>
                  <a:cubicBezTo>
                    <a:pt x="264" y="47"/>
                    <a:pt x="271" y="49"/>
                    <a:pt x="278" y="53"/>
                  </a:cubicBezTo>
                  <a:cubicBezTo>
                    <a:pt x="278" y="69"/>
                    <a:pt x="278" y="69"/>
                    <a:pt x="278" y="69"/>
                  </a:cubicBezTo>
                  <a:cubicBezTo>
                    <a:pt x="270" y="64"/>
                    <a:pt x="262" y="61"/>
                    <a:pt x="254" y="61"/>
                  </a:cubicBezTo>
                  <a:cubicBezTo>
                    <a:pt x="244" y="61"/>
                    <a:pt x="235" y="65"/>
                    <a:pt x="229" y="72"/>
                  </a:cubicBezTo>
                  <a:cubicBezTo>
                    <a:pt x="222" y="80"/>
                    <a:pt x="219" y="89"/>
                    <a:pt x="219" y="101"/>
                  </a:cubicBezTo>
                  <a:cubicBezTo>
                    <a:pt x="219" y="113"/>
                    <a:pt x="222" y="122"/>
                    <a:pt x="228" y="129"/>
                  </a:cubicBezTo>
                  <a:cubicBezTo>
                    <a:pt x="234" y="135"/>
                    <a:pt x="243" y="139"/>
                    <a:pt x="253" y="139"/>
                  </a:cubicBezTo>
                  <a:cubicBezTo>
                    <a:pt x="262" y="139"/>
                    <a:pt x="270" y="136"/>
                    <a:pt x="278" y="130"/>
                  </a:cubicBezTo>
                  <a:lnTo>
                    <a:pt x="278" y="146"/>
                  </a:lnTo>
                  <a:close/>
                  <a:moveTo>
                    <a:pt x="346" y="66"/>
                  </a:moveTo>
                  <a:cubicBezTo>
                    <a:pt x="343" y="64"/>
                    <a:pt x="339" y="63"/>
                    <a:pt x="334" y="63"/>
                  </a:cubicBezTo>
                  <a:cubicBezTo>
                    <a:pt x="327" y="63"/>
                    <a:pt x="321" y="66"/>
                    <a:pt x="317" y="73"/>
                  </a:cubicBezTo>
                  <a:cubicBezTo>
                    <a:pt x="312" y="80"/>
                    <a:pt x="310" y="88"/>
                    <a:pt x="310" y="99"/>
                  </a:cubicBezTo>
                  <a:cubicBezTo>
                    <a:pt x="310" y="150"/>
                    <a:pt x="310" y="150"/>
                    <a:pt x="310" y="150"/>
                  </a:cubicBezTo>
                  <a:cubicBezTo>
                    <a:pt x="294" y="150"/>
                    <a:pt x="294" y="150"/>
                    <a:pt x="294" y="150"/>
                  </a:cubicBezTo>
                  <a:cubicBezTo>
                    <a:pt x="294" y="50"/>
                    <a:pt x="294" y="50"/>
                    <a:pt x="294" y="50"/>
                  </a:cubicBezTo>
                  <a:cubicBezTo>
                    <a:pt x="310" y="50"/>
                    <a:pt x="310" y="50"/>
                    <a:pt x="310" y="50"/>
                  </a:cubicBezTo>
                  <a:cubicBezTo>
                    <a:pt x="310" y="71"/>
                    <a:pt x="310" y="71"/>
                    <a:pt x="310" y="71"/>
                  </a:cubicBezTo>
                  <a:cubicBezTo>
                    <a:pt x="310" y="71"/>
                    <a:pt x="310" y="71"/>
                    <a:pt x="310" y="71"/>
                  </a:cubicBezTo>
                  <a:cubicBezTo>
                    <a:pt x="313" y="64"/>
                    <a:pt x="316" y="58"/>
                    <a:pt x="321" y="54"/>
                  </a:cubicBezTo>
                  <a:cubicBezTo>
                    <a:pt x="325" y="50"/>
                    <a:pt x="331" y="48"/>
                    <a:pt x="337" y="48"/>
                  </a:cubicBezTo>
                  <a:cubicBezTo>
                    <a:pt x="341" y="48"/>
                    <a:pt x="344" y="49"/>
                    <a:pt x="346" y="50"/>
                  </a:cubicBezTo>
                  <a:lnTo>
                    <a:pt x="346" y="66"/>
                  </a:lnTo>
                  <a:close/>
                  <a:moveTo>
                    <a:pt x="444" y="100"/>
                  </a:moveTo>
                  <a:cubicBezTo>
                    <a:pt x="444" y="116"/>
                    <a:pt x="440" y="128"/>
                    <a:pt x="431" y="138"/>
                  </a:cubicBezTo>
                  <a:cubicBezTo>
                    <a:pt x="422" y="148"/>
                    <a:pt x="409" y="153"/>
                    <a:pt x="394" y="153"/>
                  </a:cubicBezTo>
                  <a:cubicBezTo>
                    <a:pt x="379" y="153"/>
                    <a:pt x="368" y="148"/>
                    <a:pt x="359" y="138"/>
                  </a:cubicBezTo>
                  <a:cubicBezTo>
                    <a:pt x="350" y="129"/>
                    <a:pt x="345" y="117"/>
                    <a:pt x="345" y="101"/>
                  </a:cubicBezTo>
                  <a:cubicBezTo>
                    <a:pt x="345" y="85"/>
                    <a:pt x="350" y="72"/>
                    <a:pt x="359" y="62"/>
                  </a:cubicBezTo>
                  <a:cubicBezTo>
                    <a:pt x="368" y="52"/>
                    <a:pt x="381" y="47"/>
                    <a:pt x="397" y="47"/>
                  </a:cubicBezTo>
                  <a:cubicBezTo>
                    <a:pt x="411" y="47"/>
                    <a:pt x="423" y="52"/>
                    <a:pt x="431" y="61"/>
                  </a:cubicBezTo>
                  <a:cubicBezTo>
                    <a:pt x="440" y="71"/>
                    <a:pt x="444" y="83"/>
                    <a:pt x="444" y="100"/>
                  </a:cubicBezTo>
                  <a:close/>
                  <a:moveTo>
                    <a:pt x="428" y="100"/>
                  </a:moveTo>
                  <a:cubicBezTo>
                    <a:pt x="428" y="88"/>
                    <a:pt x="425" y="78"/>
                    <a:pt x="419" y="71"/>
                  </a:cubicBezTo>
                  <a:cubicBezTo>
                    <a:pt x="414" y="65"/>
                    <a:pt x="406" y="61"/>
                    <a:pt x="395" y="61"/>
                  </a:cubicBezTo>
                  <a:cubicBezTo>
                    <a:pt x="385" y="61"/>
                    <a:pt x="377" y="65"/>
                    <a:pt x="371" y="71"/>
                  </a:cubicBezTo>
                  <a:cubicBezTo>
                    <a:pt x="365" y="78"/>
                    <a:pt x="362" y="88"/>
                    <a:pt x="362" y="101"/>
                  </a:cubicBezTo>
                  <a:cubicBezTo>
                    <a:pt x="362" y="113"/>
                    <a:pt x="365" y="122"/>
                    <a:pt x="371" y="129"/>
                  </a:cubicBezTo>
                  <a:cubicBezTo>
                    <a:pt x="377" y="135"/>
                    <a:pt x="385" y="139"/>
                    <a:pt x="395" y="139"/>
                  </a:cubicBezTo>
                  <a:cubicBezTo>
                    <a:pt x="406" y="139"/>
                    <a:pt x="414" y="136"/>
                    <a:pt x="419" y="129"/>
                  </a:cubicBezTo>
                  <a:cubicBezTo>
                    <a:pt x="425" y="122"/>
                    <a:pt x="428" y="113"/>
                    <a:pt x="428" y="100"/>
                  </a:cubicBezTo>
                  <a:close/>
                  <a:moveTo>
                    <a:pt x="516" y="123"/>
                  </a:moveTo>
                  <a:cubicBezTo>
                    <a:pt x="516" y="132"/>
                    <a:pt x="512" y="139"/>
                    <a:pt x="506" y="144"/>
                  </a:cubicBezTo>
                  <a:cubicBezTo>
                    <a:pt x="499" y="150"/>
                    <a:pt x="490" y="153"/>
                    <a:pt x="479" y="153"/>
                  </a:cubicBezTo>
                  <a:cubicBezTo>
                    <a:pt x="470" y="153"/>
                    <a:pt x="461" y="151"/>
                    <a:pt x="454" y="146"/>
                  </a:cubicBezTo>
                  <a:cubicBezTo>
                    <a:pt x="454" y="129"/>
                    <a:pt x="454" y="129"/>
                    <a:pt x="454" y="129"/>
                  </a:cubicBezTo>
                  <a:cubicBezTo>
                    <a:pt x="462" y="136"/>
                    <a:pt x="471" y="139"/>
                    <a:pt x="480" y="139"/>
                  </a:cubicBezTo>
                  <a:cubicBezTo>
                    <a:pt x="493" y="139"/>
                    <a:pt x="499" y="134"/>
                    <a:pt x="499" y="125"/>
                  </a:cubicBezTo>
                  <a:cubicBezTo>
                    <a:pt x="499" y="121"/>
                    <a:pt x="498" y="118"/>
                    <a:pt x="496" y="116"/>
                  </a:cubicBezTo>
                  <a:cubicBezTo>
                    <a:pt x="493" y="113"/>
                    <a:pt x="487" y="110"/>
                    <a:pt x="479" y="106"/>
                  </a:cubicBezTo>
                  <a:cubicBezTo>
                    <a:pt x="470" y="102"/>
                    <a:pt x="463" y="98"/>
                    <a:pt x="460" y="94"/>
                  </a:cubicBezTo>
                  <a:cubicBezTo>
                    <a:pt x="456" y="89"/>
                    <a:pt x="454" y="84"/>
                    <a:pt x="454" y="77"/>
                  </a:cubicBezTo>
                  <a:cubicBezTo>
                    <a:pt x="454" y="68"/>
                    <a:pt x="458" y="61"/>
                    <a:pt x="464" y="56"/>
                  </a:cubicBezTo>
                  <a:cubicBezTo>
                    <a:pt x="471" y="50"/>
                    <a:pt x="479" y="47"/>
                    <a:pt x="490" y="47"/>
                  </a:cubicBezTo>
                  <a:cubicBezTo>
                    <a:pt x="498" y="47"/>
                    <a:pt x="505" y="49"/>
                    <a:pt x="511" y="52"/>
                  </a:cubicBezTo>
                  <a:cubicBezTo>
                    <a:pt x="511" y="68"/>
                    <a:pt x="511" y="68"/>
                    <a:pt x="511" y="68"/>
                  </a:cubicBezTo>
                  <a:cubicBezTo>
                    <a:pt x="505" y="64"/>
                    <a:pt x="497" y="61"/>
                    <a:pt x="488" y="61"/>
                  </a:cubicBezTo>
                  <a:cubicBezTo>
                    <a:pt x="483" y="61"/>
                    <a:pt x="479" y="62"/>
                    <a:pt x="476" y="65"/>
                  </a:cubicBezTo>
                  <a:cubicBezTo>
                    <a:pt x="472" y="68"/>
                    <a:pt x="471" y="71"/>
                    <a:pt x="471" y="75"/>
                  </a:cubicBezTo>
                  <a:cubicBezTo>
                    <a:pt x="471" y="80"/>
                    <a:pt x="472" y="83"/>
                    <a:pt x="474" y="85"/>
                  </a:cubicBezTo>
                  <a:cubicBezTo>
                    <a:pt x="477" y="88"/>
                    <a:pt x="482" y="91"/>
                    <a:pt x="490" y="94"/>
                  </a:cubicBezTo>
                  <a:cubicBezTo>
                    <a:pt x="499" y="98"/>
                    <a:pt x="506" y="102"/>
                    <a:pt x="510" y="107"/>
                  </a:cubicBezTo>
                  <a:cubicBezTo>
                    <a:pt x="514" y="111"/>
                    <a:pt x="516" y="117"/>
                    <a:pt x="516" y="123"/>
                  </a:cubicBezTo>
                  <a:close/>
                  <a:moveTo>
                    <a:pt x="622" y="100"/>
                  </a:moveTo>
                  <a:cubicBezTo>
                    <a:pt x="622" y="116"/>
                    <a:pt x="618" y="128"/>
                    <a:pt x="609" y="138"/>
                  </a:cubicBezTo>
                  <a:cubicBezTo>
                    <a:pt x="600" y="148"/>
                    <a:pt x="587" y="153"/>
                    <a:pt x="572" y="153"/>
                  </a:cubicBezTo>
                  <a:cubicBezTo>
                    <a:pt x="557" y="153"/>
                    <a:pt x="546" y="148"/>
                    <a:pt x="537" y="138"/>
                  </a:cubicBezTo>
                  <a:cubicBezTo>
                    <a:pt x="528" y="129"/>
                    <a:pt x="523" y="117"/>
                    <a:pt x="523" y="101"/>
                  </a:cubicBezTo>
                  <a:cubicBezTo>
                    <a:pt x="523" y="85"/>
                    <a:pt x="528" y="72"/>
                    <a:pt x="537" y="62"/>
                  </a:cubicBezTo>
                  <a:cubicBezTo>
                    <a:pt x="546" y="52"/>
                    <a:pt x="559" y="47"/>
                    <a:pt x="575" y="47"/>
                  </a:cubicBezTo>
                  <a:cubicBezTo>
                    <a:pt x="589" y="47"/>
                    <a:pt x="601" y="52"/>
                    <a:pt x="610" y="61"/>
                  </a:cubicBezTo>
                  <a:cubicBezTo>
                    <a:pt x="618" y="71"/>
                    <a:pt x="622" y="83"/>
                    <a:pt x="622" y="100"/>
                  </a:cubicBezTo>
                  <a:close/>
                  <a:moveTo>
                    <a:pt x="606" y="100"/>
                  </a:moveTo>
                  <a:cubicBezTo>
                    <a:pt x="606" y="88"/>
                    <a:pt x="603" y="78"/>
                    <a:pt x="597" y="71"/>
                  </a:cubicBezTo>
                  <a:cubicBezTo>
                    <a:pt x="592" y="65"/>
                    <a:pt x="584" y="61"/>
                    <a:pt x="573" y="61"/>
                  </a:cubicBezTo>
                  <a:cubicBezTo>
                    <a:pt x="563" y="61"/>
                    <a:pt x="555" y="65"/>
                    <a:pt x="549" y="71"/>
                  </a:cubicBezTo>
                  <a:cubicBezTo>
                    <a:pt x="543" y="78"/>
                    <a:pt x="540" y="88"/>
                    <a:pt x="540" y="101"/>
                  </a:cubicBezTo>
                  <a:cubicBezTo>
                    <a:pt x="540" y="113"/>
                    <a:pt x="543" y="122"/>
                    <a:pt x="549" y="129"/>
                  </a:cubicBezTo>
                  <a:cubicBezTo>
                    <a:pt x="555" y="135"/>
                    <a:pt x="563" y="139"/>
                    <a:pt x="573" y="139"/>
                  </a:cubicBezTo>
                  <a:cubicBezTo>
                    <a:pt x="584" y="139"/>
                    <a:pt x="592" y="136"/>
                    <a:pt x="597" y="129"/>
                  </a:cubicBezTo>
                  <a:cubicBezTo>
                    <a:pt x="603" y="122"/>
                    <a:pt x="606" y="113"/>
                    <a:pt x="606" y="100"/>
                  </a:cubicBezTo>
                  <a:close/>
                  <a:moveTo>
                    <a:pt x="685" y="16"/>
                  </a:moveTo>
                  <a:cubicBezTo>
                    <a:pt x="682" y="14"/>
                    <a:pt x="678" y="13"/>
                    <a:pt x="674" y="13"/>
                  </a:cubicBezTo>
                  <a:cubicBezTo>
                    <a:pt x="663" y="13"/>
                    <a:pt x="657" y="20"/>
                    <a:pt x="657" y="34"/>
                  </a:cubicBezTo>
                  <a:cubicBezTo>
                    <a:pt x="657" y="50"/>
                    <a:pt x="657" y="50"/>
                    <a:pt x="657" y="50"/>
                  </a:cubicBezTo>
                  <a:cubicBezTo>
                    <a:pt x="681" y="50"/>
                    <a:pt x="681" y="50"/>
                    <a:pt x="681" y="50"/>
                  </a:cubicBezTo>
                  <a:cubicBezTo>
                    <a:pt x="681" y="64"/>
                    <a:pt x="681" y="64"/>
                    <a:pt x="681" y="64"/>
                  </a:cubicBezTo>
                  <a:cubicBezTo>
                    <a:pt x="657" y="64"/>
                    <a:pt x="657" y="64"/>
                    <a:pt x="657" y="64"/>
                  </a:cubicBezTo>
                  <a:cubicBezTo>
                    <a:pt x="657" y="150"/>
                    <a:pt x="657" y="150"/>
                    <a:pt x="657" y="150"/>
                  </a:cubicBezTo>
                  <a:cubicBezTo>
                    <a:pt x="641" y="150"/>
                    <a:pt x="641" y="150"/>
                    <a:pt x="641" y="150"/>
                  </a:cubicBezTo>
                  <a:cubicBezTo>
                    <a:pt x="641" y="64"/>
                    <a:pt x="641" y="64"/>
                    <a:pt x="641" y="64"/>
                  </a:cubicBezTo>
                  <a:cubicBezTo>
                    <a:pt x="624" y="64"/>
                    <a:pt x="624" y="64"/>
                    <a:pt x="624" y="64"/>
                  </a:cubicBezTo>
                  <a:cubicBezTo>
                    <a:pt x="624" y="50"/>
                    <a:pt x="624" y="50"/>
                    <a:pt x="624" y="50"/>
                  </a:cubicBezTo>
                  <a:cubicBezTo>
                    <a:pt x="641" y="50"/>
                    <a:pt x="641" y="50"/>
                    <a:pt x="641" y="50"/>
                  </a:cubicBezTo>
                  <a:cubicBezTo>
                    <a:pt x="641" y="34"/>
                    <a:pt x="641" y="34"/>
                    <a:pt x="641" y="34"/>
                  </a:cubicBezTo>
                  <a:cubicBezTo>
                    <a:pt x="641" y="23"/>
                    <a:pt x="644" y="15"/>
                    <a:pt x="650" y="9"/>
                  </a:cubicBezTo>
                  <a:cubicBezTo>
                    <a:pt x="656" y="3"/>
                    <a:pt x="664" y="0"/>
                    <a:pt x="673" y="0"/>
                  </a:cubicBezTo>
                  <a:cubicBezTo>
                    <a:pt x="678" y="0"/>
                    <a:pt x="682" y="0"/>
                    <a:pt x="685" y="1"/>
                  </a:cubicBezTo>
                  <a:lnTo>
                    <a:pt x="685" y="16"/>
                  </a:lnTo>
                  <a:close/>
                  <a:moveTo>
                    <a:pt x="736" y="149"/>
                  </a:moveTo>
                  <a:cubicBezTo>
                    <a:pt x="732" y="151"/>
                    <a:pt x="727" y="152"/>
                    <a:pt x="721" y="152"/>
                  </a:cubicBezTo>
                  <a:cubicBezTo>
                    <a:pt x="704" y="152"/>
                    <a:pt x="695" y="143"/>
                    <a:pt x="695" y="123"/>
                  </a:cubicBezTo>
                  <a:cubicBezTo>
                    <a:pt x="695" y="64"/>
                    <a:pt x="695" y="64"/>
                    <a:pt x="695" y="64"/>
                  </a:cubicBezTo>
                  <a:cubicBezTo>
                    <a:pt x="678" y="64"/>
                    <a:pt x="678" y="64"/>
                    <a:pt x="678" y="64"/>
                  </a:cubicBezTo>
                  <a:cubicBezTo>
                    <a:pt x="678" y="50"/>
                    <a:pt x="678" y="50"/>
                    <a:pt x="678" y="50"/>
                  </a:cubicBezTo>
                  <a:cubicBezTo>
                    <a:pt x="695" y="50"/>
                    <a:pt x="695" y="50"/>
                    <a:pt x="695" y="50"/>
                  </a:cubicBezTo>
                  <a:cubicBezTo>
                    <a:pt x="695" y="25"/>
                    <a:pt x="695" y="25"/>
                    <a:pt x="695" y="25"/>
                  </a:cubicBezTo>
                  <a:cubicBezTo>
                    <a:pt x="711" y="20"/>
                    <a:pt x="711" y="20"/>
                    <a:pt x="711" y="20"/>
                  </a:cubicBezTo>
                  <a:cubicBezTo>
                    <a:pt x="711" y="50"/>
                    <a:pt x="711" y="50"/>
                    <a:pt x="711" y="50"/>
                  </a:cubicBezTo>
                  <a:cubicBezTo>
                    <a:pt x="736" y="50"/>
                    <a:pt x="736" y="50"/>
                    <a:pt x="736" y="50"/>
                  </a:cubicBezTo>
                  <a:cubicBezTo>
                    <a:pt x="736" y="64"/>
                    <a:pt x="736" y="64"/>
                    <a:pt x="736" y="64"/>
                  </a:cubicBezTo>
                  <a:cubicBezTo>
                    <a:pt x="711" y="64"/>
                    <a:pt x="711" y="64"/>
                    <a:pt x="711" y="64"/>
                  </a:cubicBezTo>
                  <a:cubicBezTo>
                    <a:pt x="711" y="120"/>
                    <a:pt x="711" y="120"/>
                    <a:pt x="711" y="120"/>
                  </a:cubicBezTo>
                  <a:cubicBezTo>
                    <a:pt x="711" y="127"/>
                    <a:pt x="712" y="132"/>
                    <a:pt x="714" y="134"/>
                  </a:cubicBezTo>
                  <a:cubicBezTo>
                    <a:pt x="717" y="137"/>
                    <a:pt x="720" y="139"/>
                    <a:pt x="726" y="139"/>
                  </a:cubicBezTo>
                  <a:cubicBezTo>
                    <a:pt x="730" y="139"/>
                    <a:pt x="733" y="138"/>
                    <a:pt x="736" y="135"/>
                  </a:cubicBezTo>
                  <a:lnTo>
                    <a:pt x="736" y="149"/>
                  </a:lnTo>
                  <a:close/>
                  <a:moveTo>
                    <a:pt x="862" y="115"/>
                  </a:moveTo>
                  <a:cubicBezTo>
                    <a:pt x="862" y="127"/>
                    <a:pt x="858" y="136"/>
                    <a:pt x="849" y="142"/>
                  </a:cubicBezTo>
                  <a:cubicBezTo>
                    <a:pt x="841" y="149"/>
                    <a:pt x="830" y="153"/>
                    <a:pt x="815" y="153"/>
                  </a:cubicBezTo>
                  <a:cubicBezTo>
                    <a:pt x="810" y="153"/>
                    <a:pt x="804" y="152"/>
                    <a:pt x="798" y="150"/>
                  </a:cubicBezTo>
                  <a:cubicBezTo>
                    <a:pt x="791" y="148"/>
                    <a:pt x="787" y="146"/>
                    <a:pt x="784" y="145"/>
                  </a:cubicBezTo>
                  <a:cubicBezTo>
                    <a:pt x="784" y="125"/>
                    <a:pt x="784" y="125"/>
                    <a:pt x="784" y="125"/>
                  </a:cubicBezTo>
                  <a:cubicBezTo>
                    <a:pt x="788" y="129"/>
                    <a:pt x="793" y="132"/>
                    <a:pt x="800" y="134"/>
                  </a:cubicBezTo>
                  <a:cubicBezTo>
                    <a:pt x="806" y="136"/>
                    <a:pt x="812" y="138"/>
                    <a:pt x="818" y="138"/>
                  </a:cubicBezTo>
                  <a:cubicBezTo>
                    <a:pt x="836" y="138"/>
                    <a:pt x="845" y="131"/>
                    <a:pt x="845" y="117"/>
                  </a:cubicBezTo>
                  <a:cubicBezTo>
                    <a:pt x="845" y="111"/>
                    <a:pt x="843" y="106"/>
                    <a:pt x="839" y="102"/>
                  </a:cubicBezTo>
                  <a:cubicBezTo>
                    <a:pt x="835" y="97"/>
                    <a:pt x="827" y="92"/>
                    <a:pt x="815" y="85"/>
                  </a:cubicBezTo>
                  <a:cubicBezTo>
                    <a:pt x="804" y="78"/>
                    <a:pt x="796" y="72"/>
                    <a:pt x="791" y="66"/>
                  </a:cubicBezTo>
                  <a:cubicBezTo>
                    <a:pt x="786" y="60"/>
                    <a:pt x="784" y="53"/>
                    <a:pt x="784" y="45"/>
                  </a:cubicBezTo>
                  <a:cubicBezTo>
                    <a:pt x="784" y="34"/>
                    <a:pt x="788" y="25"/>
                    <a:pt x="796" y="18"/>
                  </a:cubicBezTo>
                  <a:cubicBezTo>
                    <a:pt x="805" y="11"/>
                    <a:pt x="815" y="7"/>
                    <a:pt x="829" y="7"/>
                  </a:cubicBezTo>
                  <a:cubicBezTo>
                    <a:pt x="841" y="7"/>
                    <a:pt x="850" y="9"/>
                    <a:pt x="856" y="12"/>
                  </a:cubicBezTo>
                  <a:cubicBezTo>
                    <a:pt x="856" y="31"/>
                    <a:pt x="856" y="31"/>
                    <a:pt x="856" y="31"/>
                  </a:cubicBezTo>
                  <a:cubicBezTo>
                    <a:pt x="849" y="25"/>
                    <a:pt x="839" y="22"/>
                    <a:pt x="828" y="22"/>
                  </a:cubicBezTo>
                  <a:cubicBezTo>
                    <a:pt x="820" y="22"/>
                    <a:pt x="814" y="24"/>
                    <a:pt x="809" y="28"/>
                  </a:cubicBezTo>
                  <a:cubicBezTo>
                    <a:pt x="804" y="32"/>
                    <a:pt x="801" y="37"/>
                    <a:pt x="801" y="43"/>
                  </a:cubicBezTo>
                  <a:cubicBezTo>
                    <a:pt x="801" y="48"/>
                    <a:pt x="802" y="52"/>
                    <a:pt x="803" y="55"/>
                  </a:cubicBezTo>
                  <a:cubicBezTo>
                    <a:pt x="805" y="57"/>
                    <a:pt x="807" y="60"/>
                    <a:pt x="811" y="63"/>
                  </a:cubicBezTo>
                  <a:cubicBezTo>
                    <a:pt x="814" y="66"/>
                    <a:pt x="820" y="69"/>
                    <a:pt x="829" y="74"/>
                  </a:cubicBezTo>
                  <a:cubicBezTo>
                    <a:pt x="841" y="81"/>
                    <a:pt x="850" y="87"/>
                    <a:pt x="855" y="94"/>
                  </a:cubicBezTo>
                  <a:cubicBezTo>
                    <a:pt x="860" y="100"/>
                    <a:pt x="862" y="107"/>
                    <a:pt x="862" y="115"/>
                  </a:cubicBezTo>
                  <a:close/>
                  <a:moveTo>
                    <a:pt x="960" y="50"/>
                  </a:moveTo>
                  <a:cubicBezTo>
                    <a:pt x="913" y="166"/>
                    <a:pt x="913" y="166"/>
                    <a:pt x="913" y="166"/>
                  </a:cubicBezTo>
                  <a:cubicBezTo>
                    <a:pt x="905" y="187"/>
                    <a:pt x="894" y="197"/>
                    <a:pt x="879" y="197"/>
                  </a:cubicBezTo>
                  <a:cubicBezTo>
                    <a:pt x="875" y="197"/>
                    <a:pt x="871" y="197"/>
                    <a:pt x="868" y="196"/>
                  </a:cubicBezTo>
                  <a:cubicBezTo>
                    <a:pt x="868" y="182"/>
                    <a:pt x="868" y="182"/>
                    <a:pt x="868" y="182"/>
                  </a:cubicBezTo>
                  <a:cubicBezTo>
                    <a:pt x="872" y="183"/>
                    <a:pt x="875" y="183"/>
                    <a:pt x="878" y="183"/>
                  </a:cubicBezTo>
                  <a:cubicBezTo>
                    <a:pt x="886" y="183"/>
                    <a:pt x="892" y="179"/>
                    <a:pt x="896" y="169"/>
                  </a:cubicBezTo>
                  <a:cubicBezTo>
                    <a:pt x="904" y="150"/>
                    <a:pt x="904" y="150"/>
                    <a:pt x="904" y="150"/>
                  </a:cubicBezTo>
                  <a:cubicBezTo>
                    <a:pt x="865" y="50"/>
                    <a:pt x="865" y="50"/>
                    <a:pt x="865" y="50"/>
                  </a:cubicBezTo>
                  <a:cubicBezTo>
                    <a:pt x="883" y="50"/>
                    <a:pt x="883" y="50"/>
                    <a:pt x="883" y="50"/>
                  </a:cubicBezTo>
                  <a:cubicBezTo>
                    <a:pt x="910" y="127"/>
                    <a:pt x="910" y="127"/>
                    <a:pt x="910" y="127"/>
                  </a:cubicBezTo>
                  <a:cubicBezTo>
                    <a:pt x="912" y="135"/>
                    <a:pt x="912" y="135"/>
                    <a:pt x="912" y="135"/>
                  </a:cubicBezTo>
                  <a:cubicBezTo>
                    <a:pt x="912" y="135"/>
                    <a:pt x="912" y="135"/>
                    <a:pt x="912" y="135"/>
                  </a:cubicBezTo>
                  <a:cubicBezTo>
                    <a:pt x="913" y="133"/>
                    <a:pt x="913" y="131"/>
                    <a:pt x="914" y="127"/>
                  </a:cubicBezTo>
                  <a:cubicBezTo>
                    <a:pt x="943" y="50"/>
                    <a:pt x="943" y="50"/>
                    <a:pt x="943" y="50"/>
                  </a:cubicBezTo>
                  <a:lnTo>
                    <a:pt x="960" y="50"/>
                  </a:lnTo>
                  <a:close/>
                  <a:moveTo>
                    <a:pt x="1023" y="123"/>
                  </a:moveTo>
                  <a:cubicBezTo>
                    <a:pt x="1023" y="132"/>
                    <a:pt x="1020" y="139"/>
                    <a:pt x="1013" y="144"/>
                  </a:cubicBezTo>
                  <a:cubicBezTo>
                    <a:pt x="1007" y="150"/>
                    <a:pt x="998" y="153"/>
                    <a:pt x="987" y="153"/>
                  </a:cubicBezTo>
                  <a:cubicBezTo>
                    <a:pt x="977" y="153"/>
                    <a:pt x="969" y="151"/>
                    <a:pt x="962" y="146"/>
                  </a:cubicBezTo>
                  <a:cubicBezTo>
                    <a:pt x="962" y="129"/>
                    <a:pt x="962" y="129"/>
                    <a:pt x="962" y="129"/>
                  </a:cubicBezTo>
                  <a:cubicBezTo>
                    <a:pt x="970" y="136"/>
                    <a:pt x="978" y="139"/>
                    <a:pt x="988" y="139"/>
                  </a:cubicBezTo>
                  <a:cubicBezTo>
                    <a:pt x="1001" y="139"/>
                    <a:pt x="1007" y="134"/>
                    <a:pt x="1007" y="125"/>
                  </a:cubicBezTo>
                  <a:cubicBezTo>
                    <a:pt x="1007" y="121"/>
                    <a:pt x="1006" y="118"/>
                    <a:pt x="1003" y="116"/>
                  </a:cubicBezTo>
                  <a:cubicBezTo>
                    <a:pt x="1001" y="113"/>
                    <a:pt x="995" y="110"/>
                    <a:pt x="986" y="106"/>
                  </a:cubicBezTo>
                  <a:cubicBezTo>
                    <a:pt x="977" y="102"/>
                    <a:pt x="971" y="98"/>
                    <a:pt x="968" y="94"/>
                  </a:cubicBezTo>
                  <a:cubicBezTo>
                    <a:pt x="964" y="89"/>
                    <a:pt x="962" y="84"/>
                    <a:pt x="962" y="77"/>
                  </a:cubicBezTo>
                  <a:cubicBezTo>
                    <a:pt x="962" y="68"/>
                    <a:pt x="965" y="61"/>
                    <a:pt x="972" y="56"/>
                  </a:cubicBezTo>
                  <a:cubicBezTo>
                    <a:pt x="979" y="50"/>
                    <a:pt x="987" y="47"/>
                    <a:pt x="997" y="47"/>
                  </a:cubicBezTo>
                  <a:cubicBezTo>
                    <a:pt x="1005" y="47"/>
                    <a:pt x="1012" y="49"/>
                    <a:pt x="1019" y="52"/>
                  </a:cubicBezTo>
                  <a:cubicBezTo>
                    <a:pt x="1019" y="68"/>
                    <a:pt x="1019" y="68"/>
                    <a:pt x="1019" y="68"/>
                  </a:cubicBezTo>
                  <a:cubicBezTo>
                    <a:pt x="1012" y="64"/>
                    <a:pt x="1005" y="61"/>
                    <a:pt x="996" y="61"/>
                  </a:cubicBezTo>
                  <a:cubicBezTo>
                    <a:pt x="991" y="61"/>
                    <a:pt x="987" y="62"/>
                    <a:pt x="983" y="65"/>
                  </a:cubicBezTo>
                  <a:cubicBezTo>
                    <a:pt x="980" y="68"/>
                    <a:pt x="979" y="71"/>
                    <a:pt x="979" y="75"/>
                  </a:cubicBezTo>
                  <a:cubicBezTo>
                    <a:pt x="979" y="80"/>
                    <a:pt x="980" y="83"/>
                    <a:pt x="982" y="85"/>
                  </a:cubicBezTo>
                  <a:cubicBezTo>
                    <a:pt x="985" y="88"/>
                    <a:pt x="990" y="91"/>
                    <a:pt x="998" y="94"/>
                  </a:cubicBezTo>
                  <a:cubicBezTo>
                    <a:pt x="1007" y="98"/>
                    <a:pt x="1014" y="102"/>
                    <a:pt x="1018" y="107"/>
                  </a:cubicBezTo>
                  <a:cubicBezTo>
                    <a:pt x="1022" y="111"/>
                    <a:pt x="1023" y="117"/>
                    <a:pt x="1023" y="123"/>
                  </a:cubicBezTo>
                  <a:close/>
                  <a:moveTo>
                    <a:pt x="1085" y="149"/>
                  </a:moveTo>
                  <a:cubicBezTo>
                    <a:pt x="1082" y="151"/>
                    <a:pt x="1077" y="152"/>
                    <a:pt x="1070" y="152"/>
                  </a:cubicBezTo>
                  <a:cubicBezTo>
                    <a:pt x="1053" y="152"/>
                    <a:pt x="1044" y="143"/>
                    <a:pt x="1044" y="123"/>
                  </a:cubicBezTo>
                  <a:cubicBezTo>
                    <a:pt x="1044" y="64"/>
                    <a:pt x="1044" y="64"/>
                    <a:pt x="1044" y="64"/>
                  </a:cubicBezTo>
                  <a:cubicBezTo>
                    <a:pt x="1027" y="64"/>
                    <a:pt x="1027" y="64"/>
                    <a:pt x="1027" y="64"/>
                  </a:cubicBezTo>
                  <a:cubicBezTo>
                    <a:pt x="1027" y="50"/>
                    <a:pt x="1027" y="50"/>
                    <a:pt x="1027" y="50"/>
                  </a:cubicBezTo>
                  <a:cubicBezTo>
                    <a:pt x="1044" y="50"/>
                    <a:pt x="1044" y="50"/>
                    <a:pt x="1044" y="50"/>
                  </a:cubicBezTo>
                  <a:cubicBezTo>
                    <a:pt x="1044" y="25"/>
                    <a:pt x="1044" y="25"/>
                    <a:pt x="1044" y="25"/>
                  </a:cubicBezTo>
                  <a:cubicBezTo>
                    <a:pt x="1060" y="20"/>
                    <a:pt x="1060" y="20"/>
                    <a:pt x="1060" y="20"/>
                  </a:cubicBezTo>
                  <a:cubicBezTo>
                    <a:pt x="1060" y="50"/>
                    <a:pt x="1060" y="50"/>
                    <a:pt x="1060" y="50"/>
                  </a:cubicBezTo>
                  <a:cubicBezTo>
                    <a:pt x="1085" y="50"/>
                    <a:pt x="1085" y="50"/>
                    <a:pt x="1085" y="50"/>
                  </a:cubicBezTo>
                  <a:cubicBezTo>
                    <a:pt x="1085" y="64"/>
                    <a:pt x="1085" y="64"/>
                    <a:pt x="1085" y="64"/>
                  </a:cubicBezTo>
                  <a:cubicBezTo>
                    <a:pt x="1060" y="64"/>
                    <a:pt x="1060" y="64"/>
                    <a:pt x="1060" y="64"/>
                  </a:cubicBezTo>
                  <a:cubicBezTo>
                    <a:pt x="1060" y="120"/>
                    <a:pt x="1060" y="120"/>
                    <a:pt x="1060" y="120"/>
                  </a:cubicBezTo>
                  <a:cubicBezTo>
                    <a:pt x="1060" y="127"/>
                    <a:pt x="1061" y="132"/>
                    <a:pt x="1064" y="134"/>
                  </a:cubicBezTo>
                  <a:cubicBezTo>
                    <a:pt x="1066" y="137"/>
                    <a:pt x="1070" y="139"/>
                    <a:pt x="1075" y="139"/>
                  </a:cubicBezTo>
                  <a:cubicBezTo>
                    <a:pt x="1079" y="139"/>
                    <a:pt x="1082" y="138"/>
                    <a:pt x="1085" y="135"/>
                  </a:cubicBezTo>
                  <a:lnTo>
                    <a:pt x="1085" y="149"/>
                  </a:lnTo>
                  <a:close/>
                  <a:moveTo>
                    <a:pt x="1179" y="104"/>
                  </a:moveTo>
                  <a:cubicBezTo>
                    <a:pt x="1108" y="104"/>
                    <a:pt x="1108" y="104"/>
                    <a:pt x="1108" y="104"/>
                  </a:cubicBezTo>
                  <a:cubicBezTo>
                    <a:pt x="1108" y="115"/>
                    <a:pt x="1111" y="124"/>
                    <a:pt x="1117" y="130"/>
                  </a:cubicBezTo>
                  <a:cubicBezTo>
                    <a:pt x="1122" y="136"/>
                    <a:pt x="1130" y="139"/>
                    <a:pt x="1141" y="139"/>
                  </a:cubicBezTo>
                  <a:cubicBezTo>
                    <a:pt x="1152" y="139"/>
                    <a:pt x="1162" y="135"/>
                    <a:pt x="1172" y="128"/>
                  </a:cubicBezTo>
                  <a:cubicBezTo>
                    <a:pt x="1172" y="143"/>
                    <a:pt x="1172" y="143"/>
                    <a:pt x="1172" y="143"/>
                  </a:cubicBezTo>
                  <a:cubicBezTo>
                    <a:pt x="1163" y="149"/>
                    <a:pt x="1151" y="153"/>
                    <a:pt x="1137" y="153"/>
                  </a:cubicBezTo>
                  <a:cubicBezTo>
                    <a:pt x="1122" y="153"/>
                    <a:pt x="1111" y="148"/>
                    <a:pt x="1103" y="139"/>
                  </a:cubicBezTo>
                  <a:cubicBezTo>
                    <a:pt x="1095" y="129"/>
                    <a:pt x="1091" y="117"/>
                    <a:pt x="1091" y="100"/>
                  </a:cubicBezTo>
                  <a:cubicBezTo>
                    <a:pt x="1091" y="90"/>
                    <a:pt x="1093" y="81"/>
                    <a:pt x="1097" y="73"/>
                  </a:cubicBezTo>
                  <a:cubicBezTo>
                    <a:pt x="1101" y="65"/>
                    <a:pt x="1107" y="59"/>
                    <a:pt x="1114" y="54"/>
                  </a:cubicBezTo>
                  <a:cubicBezTo>
                    <a:pt x="1121" y="50"/>
                    <a:pt x="1129" y="47"/>
                    <a:pt x="1137" y="47"/>
                  </a:cubicBezTo>
                  <a:cubicBezTo>
                    <a:pt x="1150" y="47"/>
                    <a:pt x="1160" y="52"/>
                    <a:pt x="1168" y="60"/>
                  </a:cubicBezTo>
                  <a:cubicBezTo>
                    <a:pt x="1175" y="69"/>
                    <a:pt x="1179" y="80"/>
                    <a:pt x="1179" y="96"/>
                  </a:cubicBezTo>
                  <a:lnTo>
                    <a:pt x="1179" y="104"/>
                  </a:lnTo>
                  <a:close/>
                  <a:moveTo>
                    <a:pt x="1162" y="90"/>
                  </a:moveTo>
                  <a:cubicBezTo>
                    <a:pt x="1162" y="81"/>
                    <a:pt x="1160" y="74"/>
                    <a:pt x="1155" y="69"/>
                  </a:cubicBezTo>
                  <a:cubicBezTo>
                    <a:pt x="1151" y="64"/>
                    <a:pt x="1145" y="61"/>
                    <a:pt x="1137" y="61"/>
                  </a:cubicBezTo>
                  <a:cubicBezTo>
                    <a:pt x="1130" y="61"/>
                    <a:pt x="1123" y="64"/>
                    <a:pt x="1118" y="69"/>
                  </a:cubicBezTo>
                  <a:cubicBezTo>
                    <a:pt x="1113" y="75"/>
                    <a:pt x="1109" y="82"/>
                    <a:pt x="1108" y="90"/>
                  </a:cubicBezTo>
                  <a:lnTo>
                    <a:pt x="1162" y="90"/>
                  </a:lnTo>
                  <a:close/>
                  <a:moveTo>
                    <a:pt x="1336" y="150"/>
                  </a:moveTo>
                  <a:cubicBezTo>
                    <a:pt x="1320" y="150"/>
                    <a:pt x="1320" y="150"/>
                    <a:pt x="1320" y="150"/>
                  </a:cubicBezTo>
                  <a:cubicBezTo>
                    <a:pt x="1320" y="93"/>
                    <a:pt x="1320" y="93"/>
                    <a:pt x="1320" y="93"/>
                  </a:cubicBezTo>
                  <a:cubicBezTo>
                    <a:pt x="1320" y="81"/>
                    <a:pt x="1319" y="73"/>
                    <a:pt x="1315" y="68"/>
                  </a:cubicBezTo>
                  <a:cubicBezTo>
                    <a:pt x="1312" y="64"/>
                    <a:pt x="1306" y="61"/>
                    <a:pt x="1298" y="61"/>
                  </a:cubicBezTo>
                  <a:cubicBezTo>
                    <a:pt x="1291" y="61"/>
                    <a:pt x="1285" y="64"/>
                    <a:pt x="1280" y="71"/>
                  </a:cubicBezTo>
                  <a:cubicBezTo>
                    <a:pt x="1276" y="77"/>
                    <a:pt x="1273" y="84"/>
                    <a:pt x="1273" y="93"/>
                  </a:cubicBezTo>
                  <a:cubicBezTo>
                    <a:pt x="1273" y="150"/>
                    <a:pt x="1273" y="150"/>
                    <a:pt x="1273" y="150"/>
                  </a:cubicBezTo>
                  <a:cubicBezTo>
                    <a:pt x="1257" y="150"/>
                    <a:pt x="1257" y="150"/>
                    <a:pt x="1257" y="150"/>
                  </a:cubicBezTo>
                  <a:cubicBezTo>
                    <a:pt x="1257" y="91"/>
                    <a:pt x="1257" y="91"/>
                    <a:pt x="1257" y="91"/>
                  </a:cubicBezTo>
                  <a:cubicBezTo>
                    <a:pt x="1257" y="71"/>
                    <a:pt x="1250" y="61"/>
                    <a:pt x="1234" y="61"/>
                  </a:cubicBezTo>
                  <a:cubicBezTo>
                    <a:pt x="1227" y="61"/>
                    <a:pt x="1222" y="64"/>
                    <a:pt x="1217" y="70"/>
                  </a:cubicBezTo>
                  <a:cubicBezTo>
                    <a:pt x="1212" y="76"/>
                    <a:pt x="1210" y="84"/>
                    <a:pt x="1210" y="93"/>
                  </a:cubicBezTo>
                  <a:cubicBezTo>
                    <a:pt x="1210" y="150"/>
                    <a:pt x="1210" y="150"/>
                    <a:pt x="1210" y="150"/>
                  </a:cubicBezTo>
                  <a:cubicBezTo>
                    <a:pt x="1194" y="150"/>
                    <a:pt x="1194" y="150"/>
                    <a:pt x="1194" y="150"/>
                  </a:cubicBezTo>
                  <a:cubicBezTo>
                    <a:pt x="1194" y="50"/>
                    <a:pt x="1194" y="50"/>
                    <a:pt x="1194" y="50"/>
                  </a:cubicBezTo>
                  <a:cubicBezTo>
                    <a:pt x="1210" y="50"/>
                    <a:pt x="1210" y="50"/>
                    <a:pt x="1210" y="50"/>
                  </a:cubicBezTo>
                  <a:cubicBezTo>
                    <a:pt x="1210" y="66"/>
                    <a:pt x="1210" y="66"/>
                    <a:pt x="1210" y="66"/>
                  </a:cubicBezTo>
                  <a:cubicBezTo>
                    <a:pt x="1210" y="66"/>
                    <a:pt x="1210" y="66"/>
                    <a:pt x="1210" y="66"/>
                  </a:cubicBezTo>
                  <a:cubicBezTo>
                    <a:pt x="1218" y="54"/>
                    <a:pt x="1228" y="47"/>
                    <a:pt x="1241" y="47"/>
                  </a:cubicBezTo>
                  <a:cubicBezTo>
                    <a:pt x="1248" y="47"/>
                    <a:pt x="1254" y="49"/>
                    <a:pt x="1259" y="53"/>
                  </a:cubicBezTo>
                  <a:cubicBezTo>
                    <a:pt x="1264" y="57"/>
                    <a:pt x="1268" y="62"/>
                    <a:pt x="1270" y="68"/>
                  </a:cubicBezTo>
                  <a:cubicBezTo>
                    <a:pt x="1277" y="54"/>
                    <a:pt x="1288" y="47"/>
                    <a:pt x="1303" y="47"/>
                  </a:cubicBezTo>
                  <a:cubicBezTo>
                    <a:pt x="1325" y="47"/>
                    <a:pt x="1336" y="61"/>
                    <a:pt x="1336" y="88"/>
                  </a:cubicBezTo>
                  <a:lnTo>
                    <a:pt x="1336" y="150"/>
                  </a:lnTo>
                  <a:close/>
                  <a:moveTo>
                    <a:pt x="1495" y="144"/>
                  </a:moveTo>
                  <a:cubicBezTo>
                    <a:pt x="1484" y="150"/>
                    <a:pt x="1472" y="153"/>
                    <a:pt x="1456" y="153"/>
                  </a:cubicBezTo>
                  <a:cubicBezTo>
                    <a:pt x="1443" y="153"/>
                    <a:pt x="1432" y="150"/>
                    <a:pt x="1422" y="144"/>
                  </a:cubicBezTo>
                  <a:cubicBezTo>
                    <a:pt x="1412" y="138"/>
                    <a:pt x="1404" y="130"/>
                    <a:pt x="1398" y="119"/>
                  </a:cubicBezTo>
                  <a:cubicBezTo>
                    <a:pt x="1393" y="108"/>
                    <a:pt x="1390" y="96"/>
                    <a:pt x="1390" y="83"/>
                  </a:cubicBezTo>
                  <a:cubicBezTo>
                    <a:pt x="1390" y="68"/>
                    <a:pt x="1393" y="55"/>
                    <a:pt x="1399" y="44"/>
                  </a:cubicBezTo>
                  <a:cubicBezTo>
                    <a:pt x="1405" y="32"/>
                    <a:pt x="1414" y="23"/>
                    <a:pt x="1425" y="17"/>
                  </a:cubicBezTo>
                  <a:cubicBezTo>
                    <a:pt x="1436" y="11"/>
                    <a:pt x="1448" y="7"/>
                    <a:pt x="1462" y="7"/>
                  </a:cubicBezTo>
                  <a:cubicBezTo>
                    <a:pt x="1475" y="7"/>
                    <a:pt x="1486" y="9"/>
                    <a:pt x="1495" y="13"/>
                  </a:cubicBezTo>
                  <a:cubicBezTo>
                    <a:pt x="1495" y="31"/>
                    <a:pt x="1495" y="31"/>
                    <a:pt x="1495" y="31"/>
                  </a:cubicBezTo>
                  <a:cubicBezTo>
                    <a:pt x="1485" y="25"/>
                    <a:pt x="1474" y="22"/>
                    <a:pt x="1461" y="22"/>
                  </a:cubicBezTo>
                  <a:cubicBezTo>
                    <a:pt x="1451" y="22"/>
                    <a:pt x="1442" y="25"/>
                    <a:pt x="1433" y="30"/>
                  </a:cubicBezTo>
                  <a:cubicBezTo>
                    <a:pt x="1425" y="34"/>
                    <a:pt x="1419" y="41"/>
                    <a:pt x="1414" y="51"/>
                  </a:cubicBezTo>
                  <a:cubicBezTo>
                    <a:pt x="1410" y="60"/>
                    <a:pt x="1407" y="70"/>
                    <a:pt x="1407" y="82"/>
                  </a:cubicBezTo>
                  <a:cubicBezTo>
                    <a:pt x="1407" y="93"/>
                    <a:pt x="1409" y="103"/>
                    <a:pt x="1414" y="111"/>
                  </a:cubicBezTo>
                  <a:cubicBezTo>
                    <a:pt x="1418" y="120"/>
                    <a:pt x="1424" y="126"/>
                    <a:pt x="1432" y="131"/>
                  </a:cubicBezTo>
                  <a:cubicBezTo>
                    <a:pt x="1439" y="135"/>
                    <a:pt x="1448" y="138"/>
                    <a:pt x="1458" y="138"/>
                  </a:cubicBezTo>
                  <a:cubicBezTo>
                    <a:pt x="1472" y="138"/>
                    <a:pt x="1485" y="135"/>
                    <a:pt x="1495" y="128"/>
                  </a:cubicBezTo>
                  <a:lnTo>
                    <a:pt x="1495" y="144"/>
                  </a:lnTo>
                  <a:close/>
                  <a:moveTo>
                    <a:pt x="1593" y="104"/>
                  </a:moveTo>
                  <a:cubicBezTo>
                    <a:pt x="1522" y="104"/>
                    <a:pt x="1522" y="104"/>
                    <a:pt x="1522" y="104"/>
                  </a:cubicBezTo>
                  <a:cubicBezTo>
                    <a:pt x="1523" y="115"/>
                    <a:pt x="1525" y="124"/>
                    <a:pt x="1531" y="130"/>
                  </a:cubicBezTo>
                  <a:cubicBezTo>
                    <a:pt x="1537" y="136"/>
                    <a:pt x="1545" y="139"/>
                    <a:pt x="1555" y="139"/>
                  </a:cubicBezTo>
                  <a:cubicBezTo>
                    <a:pt x="1566" y="139"/>
                    <a:pt x="1577" y="135"/>
                    <a:pt x="1586" y="128"/>
                  </a:cubicBezTo>
                  <a:cubicBezTo>
                    <a:pt x="1586" y="143"/>
                    <a:pt x="1586" y="143"/>
                    <a:pt x="1586" y="143"/>
                  </a:cubicBezTo>
                  <a:cubicBezTo>
                    <a:pt x="1577" y="149"/>
                    <a:pt x="1566" y="153"/>
                    <a:pt x="1551" y="153"/>
                  </a:cubicBezTo>
                  <a:cubicBezTo>
                    <a:pt x="1537" y="153"/>
                    <a:pt x="1526" y="148"/>
                    <a:pt x="1518" y="139"/>
                  </a:cubicBezTo>
                  <a:cubicBezTo>
                    <a:pt x="1510" y="129"/>
                    <a:pt x="1506" y="117"/>
                    <a:pt x="1506" y="100"/>
                  </a:cubicBezTo>
                  <a:cubicBezTo>
                    <a:pt x="1506" y="90"/>
                    <a:pt x="1508" y="81"/>
                    <a:pt x="1512" y="73"/>
                  </a:cubicBezTo>
                  <a:cubicBezTo>
                    <a:pt x="1516" y="65"/>
                    <a:pt x="1521" y="59"/>
                    <a:pt x="1528" y="54"/>
                  </a:cubicBezTo>
                  <a:cubicBezTo>
                    <a:pt x="1535" y="50"/>
                    <a:pt x="1543" y="47"/>
                    <a:pt x="1552" y="47"/>
                  </a:cubicBezTo>
                  <a:cubicBezTo>
                    <a:pt x="1565" y="47"/>
                    <a:pt x="1575" y="52"/>
                    <a:pt x="1582" y="60"/>
                  </a:cubicBezTo>
                  <a:cubicBezTo>
                    <a:pt x="1589" y="69"/>
                    <a:pt x="1593" y="80"/>
                    <a:pt x="1593" y="96"/>
                  </a:cubicBezTo>
                  <a:lnTo>
                    <a:pt x="1593" y="104"/>
                  </a:lnTo>
                  <a:close/>
                  <a:moveTo>
                    <a:pt x="1577" y="90"/>
                  </a:moveTo>
                  <a:cubicBezTo>
                    <a:pt x="1576" y="81"/>
                    <a:pt x="1574" y="74"/>
                    <a:pt x="1570" y="69"/>
                  </a:cubicBezTo>
                  <a:cubicBezTo>
                    <a:pt x="1566" y="64"/>
                    <a:pt x="1559" y="61"/>
                    <a:pt x="1552" y="61"/>
                  </a:cubicBezTo>
                  <a:cubicBezTo>
                    <a:pt x="1544" y="61"/>
                    <a:pt x="1538" y="64"/>
                    <a:pt x="1532" y="69"/>
                  </a:cubicBezTo>
                  <a:cubicBezTo>
                    <a:pt x="1527" y="75"/>
                    <a:pt x="1524" y="82"/>
                    <a:pt x="1522" y="90"/>
                  </a:cubicBezTo>
                  <a:lnTo>
                    <a:pt x="1577" y="90"/>
                  </a:lnTo>
                  <a:close/>
                  <a:moveTo>
                    <a:pt x="1692" y="150"/>
                  </a:moveTo>
                  <a:cubicBezTo>
                    <a:pt x="1676" y="150"/>
                    <a:pt x="1676" y="150"/>
                    <a:pt x="1676" y="150"/>
                  </a:cubicBezTo>
                  <a:cubicBezTo>
                    <a:pt x="1676" y="93"/>
                    <a:pt x="1676" y="93"/>
                    <a:pt x="1676" y="93"/>
                  </a:cubicBezTo>
                  <a:cubicBezTo>
                    <a:pt x="1676" y="72"/>
                    <a:pt x="1668" y="61"/>
                    <a:pt x="1652" y="61"/>
                  </a:cubicBezTo>
                  <a:cubicBezTo>
                    <a:pt x="1644" y="61"/>
                    <a:pt x="1638" y="64"/>
                    <a:pt x="1632" y="70"/>
                  </a:cubicBezTo>
                  <a:cubicBezTo>
                    <a:pt x="1627" y="76"/>
                    <a:pt x="1625" y="84"/>
                    <a:pt x="1625" y="93"/>
                  </a:cubicBezTo>
                  <a:cubicBezTo>
                    <a:pt x="1625" y="150"/>
                    <a:pt x="1625" y="150"/>
                    <a:pt x="1625" y="150"/>
                  </a:cubicBezTo>
                  <a:cubicBezTo>
                    <a:pt x="1608" y="150"/>
                    <a:pt x="1608" y="150"/>
                    <a:pt x="1608" y="150"/>
                  </a:cubicBezTo>
                  <a:cubicBezTo>
                    <a:pt x="1608" y="50"/>
                    <a:pt x="1608" y="50"/>
                    <a:pt x="1608" y="50"/>
                  </a:cubicBezTo>
                  <a:cubicBezTo>
                    <a:pt x="1625" y="50"/>
                    <a:pt x="1625" y="50"/>
                    <a:pt x="1625" y="50"/>
                  </a:cubicBezTo>
                  <a:cubicBezTo>
                    <a:pt x="1625" y="67"/>
                    <a:pt x="1625" y="67"/>
                    <a:pt x="1625" y="67"/>
                  </a:cubicBezTo>
                  <a:cubicBezTo>
                    <a:pt x="1625" y="67"/>
                    <a:pt x="1625" y="67"/>
                    <a:pt x="1625" y="67"/>
                  </a:cubicBezTo>
                  <a:cubicBezTo>
                    <a:pt x="1632" y="54"/>
                    <a:pt x="1643" y="47"/>
                    <a:pt x="1658" y="47"/>
                  </a:cubicBezTo>
                  <a:cubicBezTo>
                    <a:pt x="1669" y="47"/>
                    <a:pt x="1677" y="51"/>
                    <a:pt x="1683" y="58"/>
                  </a:cubicBezTo>
                  <a:cubicBezTo>
                    <a:pt x="1689" y="65"/>
                    <a:pt x="1692" y="76"/>
                    <a:pt x="1692" y="89"/>
                  </a:cubicBezTo>
                  <a:lnTo>
                    <a:pt x="1692" y="150"/>
                  </a:lnTo>
                  <a:close/>
                  <a:moveTo>
                    <a:pt x="1760" y="149"/>
                  </a:moveTo>
                  <a:cubicBezTo>
                    <a:pt x="1756" y="151"/>
                    <a:pt x="1751" y="152"/>
                    <a:pt x="1745" y="152"/>
                  </a:cubicBezTo>
                  <a:cubicBezTo>
                    <a:pt x="1728" y="152"/>
                    <a:pt x="1719" y="143"/>
                    <a:pt x="1719" y="123"/>
                  </a:cubicBezTo>
                  <a:cubicBezTo>
                    <a:pt x="1719" y="64"/>
                    <a:pt x="1719" y="64"/>
                    <a:pt x="1719" y="64"/>
                  </a:cubicBezTo>
                  <a:cubicBezTo>
                    <a:pt x="1702" y="64"/>
                    <a:pt x="1702" y="64"/>
                    <a:pt x="1702" y="64"/>
                  </a:cubicBezTo>
                  <a:cubicBezTo>
                    <a:pt x="1702" y="50"/>
                    <a:pt x="1702" y="50"/>
                    <a:pt x="1702" y="50"/>
                  </a:cubicBezTo>
                  <a:cubicBezTo>
                    <a:pt x="1719" y="50"/>
                    <a:pt x="1719" y="50"/>
                    <a:pt x="1719" y="50"/>
                  </a:cubicBezTo>
                  <a:cubicBezTo>
                    <a:pt x="1719" y="25"/>
                    <a:pt x="1719" y="25"/>
                    <a:pt x="1719" y="25"/>
                  </a:cubicBezTo>
                  <a:cubicBezTo>
                    <a:pt x="1735" y="20"/>
                    <a:pt x="1735" y="20"/>
                    <a:pt x="1735" y="20"/>
                  </a:cubicBezTo>
                  <a:cubicBezTo>
                    <a:pt x="1735" y="50"/>
                    <a:pt x="1735" y="50"/>
                    <a:pt x="1735" y="50"/>
                  </a:cubicBezTo>
                  <a:cubicBezTo>
                    <a:pt x="1760" y="50"/>
                    <a:pt x="1760" y="50"/>
                    <a:pt x="1760" y="50"/>
                  </a:cubicBezTo>
                  <a:cubicBezTo>
                    <a:pt x="1760" y="64"/>
                    <a:pt x="1760" y="64"/>
                    <a:pt x="1760" y="64"/>
                  </a:cubicBezTo>
                  <a:cubicBezTo>
                    <a:pt x="1735" y="64"/>
                    <a:pt x="1735" y="64"/>
                    <a:pt x="1735" y="64"/>
                  </a:cubicBezTo>
                  <a:cubicBezTo>
                    <a:pt x="1735" y="120"/>
                    <a:pt x="1735" y="120"/>
                    <a:pt x="1735" y="120"/>
                  </a:cubicBezTo>
                  <a:cubicBezTo>
                    <a:pt x="1735" y="127"/>
                    <a:pt x="1736" y="132"/>
                    <a:pt x="1739" y="134"/>
                  </a:cubicBezTo>
                  <a:cubicBezTo>
                    <a:pt x="1741" y="137"/>
                    <a:pt x="1745" y="139"/>
                    <a:pt x="1750" y="139"/>
                  </a:cubicBezTo>
                  <a:cubicBezTo>
                    <a:pt x="1754" y="139"/>
                    <a:pt x="1757" y="138"/>
                    <a:pt x="1760" y="135"/>
                  </a:cubicBezTo>
                  <a:lnTo>
                    <a:pt x="1760" y="149"/>
                  </a:lnTo>
                  <a:close/>
                  <a:moveTo>
                    <a:pt x="1854" y="104"/>
                  </a:moveTo>
                  <a:cubicBezTo>
                    <a:pt x="1783" y="104"/>
                    <a:pt x="1783" y="104"/>
                    <a:pt x="1783" y="104"/>
                  </a:cubicBezTo>
                  <a:cubicBezTo>
                    <a:pt x="1783" y="115"/>
                    <a:pt x="1786" y="124"/>
                    <a:pt x="1792" y="130"/>
                  </a:cubicBezTo>
                  <a:cubicBezTo>
                    <a:pt x="1797" y="136"/>
                    <a:pt x="1805" y="139"/>
                    <a:pt x="1815" y="139"/>
                  </a:cubicBezTo>
                  <a:cubicBezTo>
                    <a:pt x="1827" y="139"/>
                    <a:pt x="1837" y="135"/>
                    <a:pt x="1846" y="128"/>
                  </a:cubicBezTo>
                  <a:cubicBezTo>
                    <a:pt x="1846" y="143"/>
                    <a:pt x="1846" y="143"/>
                    <a:pt x="1846" y="143"/>
                  </a:cubicBezTo>
                  <a:cubicBezTo>
                    <a:pt x="1838" y="149"/>
                    <a:pt x="1826" y="153"/>
                    <a:pt x="1812" y="153"/>
                  </a:cubicBezTo>
                  <a:cubicBezTo>
                    <a:pt x="1797" y="153"/>
                    <a:pt x="1786" y="148"/>
                    <a:pt x="1778" y="139"/>
                  </a:cubicBezTo>
                  <a:cubicBezTo>
                    <a:pt x="1770" y="129"/>
                    <a:pt x="1766" y="117"/>
                    <a:pt x="1766" y="100"/>
                  </a:cubicBezTo>
                  <a:cubicBezTo>
                    <a:pt x="1766" y="90"/>
                    <a:pt x="1768" y="81"/>
                    <a:pt x="1772" y="73"/>
                  </a:cubicBezTo>
                  <a:cubicBezTo>
                    <a:pt x="1776" y="65"/>
                    <a:pt x="1782" y="59"/>
                    <a:pt x="1789" y="54"/>
                  </a:cubicBezTo>
                  <a:cubicBezTo>
                    <a:pt x="1796" y="50"/>
                    <a:pt x="1804" y="47"/>
                    <a:pt x="1812" y="47"/>
                  </a:cubicBezTo>
                  <a:cubicBezTo>
                    <a:pt x="1825" y="47"/>
                    <a:pt x="1835" y="52"/>
                    <a:pt x="1843" y="60"/>
                  </a:cubicBezTo>
                  <a:cubicBezTo>
                    <a:pt x="1850" y="69"/>
                    <a:pt x="1854" y="80"/>
                    <a:pt x="1854" y="96"/>
                  </a:cubicBezTo>
                  <a:lnTo>
                    <a:pt x="1854" y="104"/>
                  </a:lnTo>
                  <a:close/>
                  <a:moveTo>
                    <a:pt x="1837" y="90"/>
                  </a:moveTo>
                  <a:cubicBezTo>
                    <a:pt x="1837" y="81"/>
                    <a:pt x="1835" y="74"/>
                    <a:pt x="1830" y="69"/>
                  </a:cubicBezTo>
                  <a:cubicBezTo>
                    <a:pt x="1826" y="64"/>
                    <a:pt x="1820" y="61"/>
                    <a:pt x="1812" y="61"/>
                  </a:cubicBezTo>
                  <a:cubicBezTo>
                    <a:pt x="1805" y="61"/>
                    <a:pt x="1798" y="64"/>
                    <a:pt x="1793" y="69"/>
                  </a:cubicBezTo>
                  <a:cubicBezTo>
                    <a:pt x="1788" y="75"/>
                    <a:pt x="1784" y="82"/>
                    <a:pt x="1783" y="90"/>
                  </a:cubicBezTo>
                  <a:lnTo>
                    <a:pt x="1837" y="90"/>
                  </a:lnTo>
                  <a:close/>
                  <a:moveTo>
                    <a:pt x="1921" y="66"/>
                  </a:moveTo>
                  <a:cubicBezTo>
                    <a:pt x="1918" y="64"/>
                    <a:pt x="1914" y="63"/>
                    <a:pt x="1909" y="63"/>
                  </a:cubicBezTo>
                  <a:cubicBezTo>
                    <a:pt x="1902" y="63"/>
                    <a:pt x="1896" y="66"/>
                    <a:pt x="1892" y="73"/>
                  </a:cubicBezTo>
                  <a:cubicBezTo>
                    <a:pt x="1887" y="80"/>
                    <a:pt x="1885" y="88"/>
                    <a:pt x="1885" y="99"/>
                  </a:cubicBezTo>
                  <a:cubicBezTo>
                    <a:pt x="1885" y="150"/>
                    <a:pt x="1885" y="150"/>
                    <a:pt x="1885" y="150"/>
                  </a:cubicBezTo>
                  <a:cubicBezTo>
                    <a:pt x="1869" y="150"/>
                    <a:pt x="1869" y="150"/>
                    <a:pt x="1869" y="150"/>
                  </a:cubicBezTo>
                  <a:cubicBezTo>
                    <a:pt x="1869" y="50"/>
                    <a:pt x="1869" y="50"/>
                    <a:pt x="1869" y="50"/>
                  </a:cubicBezTo>
                  <a:cubicBezTo>
                    <a:pt x="1885" y="50"/>
                    <a:pt x="1885" y="50"/>
                    <a:pt x="1885" y="50"/>
                  </a:cubicBezTo>
                  <a:cubicBezTo>
                    <a:pt x="1885" y="71"/>
                    <a:pt x="1885" y="71"/>
                    <a:pt x="1885" y="71"/>
                  </a:cubicBezTo>
                  <a:cubicBezTo>
                    <a:pt x="1885" y="71"/>
                    <a:pt x="1885" y="71"/>
                    <a:pt x="1885" y="71"/>
                  </a:cubicBezTo>
                  <a:cubicBezTo>
                    <a:pt x="1888" y="64"/>
                    <a:pt x="1891" y="58"/>
                    <a:pt x="1896" y="54"/>
                  </a:cubicBezTo>
                  <a:cubicBezTo>
                    <a:pt x="1900" y="50"/>
                    <a:pt x="1906" y="48"/>
                    <a:pt x="1912" y="48"/>
                  </a:cubicBezTo>
                  <a:cubicBezTo>
                    <a:pt x="1916" y="48"/>
                    <a:pt x="1919" y="49"/>
                    <a:pt x="1921" y="50"/>
                  </a:cubicBezTo>
                  <a:lnTo>
                    <a:pt x="1921" y="66"/>
                  </a:lnTo>
                  <a:close/>
                </a:path>
              </a:pathLst>
            </a:custGeom>
            <a:solidFill>
              <a:schemeClr val="accent4"/>
            </a:solidFill>
            <a:ln>
              <a:noFill/>
            </a:ln>
          </p:spPr>
          <p:txBody>
            <a:bodyPr vert="horz" wrap="square" lIns="89619" tIns="44809" rIns="89619" bIns="4480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prstClr val="black"/>
                </a:solidFill>
                <a:effectLst/>
                <a:uLnTx/>
                <a:uFillTx/>
              </a:endParaRPr>
            </a:p>
          </p:txBody>
        </p:sp>
        <p:grpSp>
          <p:nvGrpSpPr>
            <p:cNvPr id="77" name="Group 76"/>
            <p:cNvGrpSpPr/>
            <p:nvPr/>
          </p:nvGrpSpPr>
          <p:grpSpPr>
            <a:xfrm>
              <a:off x="7408863" y="2619375"/>
              <a:ext cx="4389120" cy="1106424"/>
              <a:chOff x="7589838" y="2781285"/>
              <a:chExt cx="4389120" cy="1106424"/>
            </a:xfrm>
          </p:grpSpPr>
          <p:sp>
            <p:nvSpPr>
              <p:cNvPr id="5" name="Rectangle 4"/>
              <p:cNvSpPr/>
              <p:nvPr/>
            </p:nvSpPr>
            <p:spPr bwMode="auto">
              <a:xfrm>
                <a:off x="7589838" y="2781285"/>
                <a:ext cx="4389120" cy="110642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200" b="1" i="0" u="none" strike="noStrike" kern="0" cap="none" spc="0" normalizeH="0" baseline="0" noProof="0" dirty="0">
                  <a:ln>
                    <a:noFill/>
                  </a:ln>
                  <a:gradFill>
                    <a:gsLst>
                      <a:gs pos="3810">
                        <a:schemeClr val="bg1"/>
                      </a:gs>
                      <a:gs pos="100000">
                        <a:schemeClr val="bg1"/>
                      </a:gs>
                    </a:gsLst>
                    <a:lin ang="5400000" scaled="0"/>
                  </a:gradFill>
                  <a:effectLst/>
                  <a:uLnTx/>
                  <a:uFillTx/>
                  <a:ea typeface="Segoe UI" pitchFamily="34" charset="0"/>
                  <a:cs typeface="Segoe UI" pitchFamily="34" charset="0"/>
                </a:endParaRPr>
              </a:p>
            </p:txBody>
          </p:sp>
          <p:sp>
            <p:nvSpPr>
              <p:cNvPr id="6" name="Rectangle 5"/>
              <p:cNvSpPr/>
              <p:nvPr/>
            </p:nvSpPr>
            <p:spPr bwMode="auto">
              <a:xfrm>
                <a:off x="7772718" y="2979611"/>
                <a:ext cx="4023360" cy="738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Network </a:t>
                </a:r>
                <a:b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br>
                <a:r>
                  <a:rPr kumimoji="0" lang="en-US" sz="1600" b="1" i="0" u="none" strike="noStrike" kern="0" cap="none" spc="0" normalizeH="0" baseline="0" noProof="0" dirty="0">
                    <a:ln>
                      <a:noFill/>
                    </a:ln>
                    <a:gradFill>
                      <a:gsLst>
                        <a:gs pos="3810">
                          <a:schemeClr val="bg1"/>
                        </a:gs>
                        <a:gs pos="100000">
                          <a:schemeClr val="bg1"/>
                        </a:gs>
                      </a:gsLst>
                      <a:lin ang="5400000" scaled="0"/>
                    </a:gradFill>
                    <a:effectLst/>
                    <a:uLnTx/>
                    <a:uFillTx/>
                    <a:latin typeface="+mj-lt"/>
                    <a:ea typeface="Segoe UI" pitchFamily="34" charset="0"/>
                    <a:cs typeface="Segoe UI" pitchFamily="34" charset="0"/>
                  </a:rPr>
                  <a:t>Controller</a:t>
                </a:r>
              </a:p>
            </p:txBody>
          </p:sp>
          <p:grpSp>
            <p:nvGrpSpPr>
              <p:cNvPr id="68" name="Group 67"/>
              <p:cNvGrpSpPr>
                <a:grpSpLocks noChangeAspect="1"/>
              </p:cNvGrpSpPr>
              <p:nvPr/>
            </p:nvGrpSpPr>
            <p:grpSpPr>
              <a:xfrm>
                <a:off x="10056224" y="3134059"/>
                <a:ext cx="449422" cy="429768"/>
                <a:chOff x="132337" y="1660330"/>
                <a:chExt cx="606894" cy="580353"/>
              </a:xfrm>
            </p:grpSpPr>
            <p:sp>
              <p:nvSpPr>
                <p:cNvPr id="69" name="Freeform 5"/>
                <p:cNvSpPr>
                  <a:spLocks noChangeAspect="1" noEditPoints="1"/>
                </p:cNvSpPr>
                <p:nvPr/>
              </p:nvSpPr>
              <p:spPr bwMode="auto">
                <a:xfrm>
                  <a:off x="132337" y="1660330"/>
                  <a:ext cx="541339" cy="54133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8 w 128"/>
                    <a:gd name="T79" fmla="*/ 40 h 128"/>
                    <a:gd name="T80" fmla="*/ 13 w 128"/>
                    <a:gd name="T81" fmla="*/ 40 h 128"/>
                    <a:gd name="T82" fmla="*/ 49 w 128"/>
                    <a:gd name="T83" fmla="*/ 10 h 128"/>
                    <a:gd name="T84" fmla="*/ 13 w 128"/>
                    <a:gd name="T85" fmla="*/ 88 h 128"/>
                    <a:gd name="T86" fmla="*/ 38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4"/>
                        <a:pt x="90" y="48"/>
                      </a:cubicBezTo>
                      <a:cubicBezTo>
                        <a:pt x="117" y="48"/>
                        <a:pt x="117" y="48"/>
                        <a:pt x="117" y="48"/>
                      </a:cubicBezTo>
                      <a:cubicBezTo>
                        <a:pt x="119" y="53"/>
                        <a:pt x="120" y="59"/>
                        <a:pt x="120" y="64"/>
                      </a:cubicBezTo>
                      <a:moveTo>
                        <a:pt x="64" y="120"/>
                      </a:moveTo>
                      <a:cubicBezTo>
                        <a:pt x="57" y="120"/>
                        <a:pt x="50" y="108"/>
                        <a:pt x="47" y="88"/>
                      </a:cubicBezTo>
                      <a:cubicBezTo>
                        <a:pt x="81" y="88"/>
                        <a:pt x="81" y="88"/>
                        <a:pt x="81" y="88"/>
                      </a:cubicBezTo>
                      <a:cubicBezTo>
                        <a:pt x="77" y="108"/>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8" y="53"/>
                        <a:pt x="10" y="48"/>
                      </a:cubicBezTo>
                      <a:cubicBezTo>
                        <a:pt x="37" y="48"/>
                        <a:pt x="37" y="48"/>
                        <a:pt x="37" y="48"/>
                      </a:cubicBezTo>
                      <a:cubicBezTo>
                        <a:pt x="37" y="54"/>
                        <a:pt x="37" y="59"/>
                        <a:pt x="37" y="64"/>
                      </a:cubicBezTo>
                      <a:cubicBezTo>
                        <a:pt x="37" y="70"/>
                        <a:pt x="37" y="75"/>
                        <a:pt x="37" y="80"/>
                      </a:cubicBezTo>
                      <a:cubicBezTo>
                        <a:pt x="10" y="80"/>
                        <a:pt x="10" y="80"/>
                        <a:pt x="10" y="80"/>
                      </a:cubicBezTo>
                      <a:cubicBezTo>
                        <a:pt x="8"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8" y="40"/>
                      </a:cubicBezTo>
                      <a:cubicBezTo>
                        <a:pt x="13" y="40"/>
                        <a:pt x="13" y="40"/>
                        <a:pt x="13" y="40"/>
                      </a:cubicBezTo>
                      <a:cubicBezTo>
                        <a:pt x="20" y="26"/>
                        <a:pt x="33" y="15"/>
                        <a:pt x="49" y="10"/>
                      </a:cubicBezTo>
                      <a:moveTo>
                        <a:pt x="13" y="88"/>
                      </a:moveTo>
                      <a:cubicBezTo>
                        <a:pt x="38" y="88"/>
                        <a:pt x="38" y="88"/>
                        <a:pt x="38"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70" name="Group 69"/>
                <p:cNvGrpSpPr/>
                <p:nvPr/>
              </p:nvGrpSpPr>
              <p:grpSpPr>
                <a:xfrm>
                  <a:off x="434955" y="1936407"/>
                  <a:ext cx="304276" cy="304276"/>
                  <a:chOff x="467193" y="1995187"/>
                  <a:chExt cx="276615" cy="276615"/>
                </a:xfrm>
              </p:grpSpPr>
              <p:sp>
                <p:nvSpPr>
                  <p:cNvPr id="71" name="Oval 70"/>
                  <p:cNvSpPr/>
                  <p:nvPr/>
                </p:nvSpPr>
                <p:spPr bwMode="auto">
                  <a:xfrm>
                    <a:off x="467193" y="1995187"/>
                    <a:ext cx="276615" cy="27661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Freeform 5"/>
                  <p:cNvSpPr>
                    <a:spLocks noChangeAspect="1" noEditPoints="1"/>
                  </p:cNvSpPr>
                  <p:nvPr/>
                </p:nvSpPr>
                <p:spPr bwMode="auto">
                  <a:xfrm>
                    <a:off x="515689" y="2039920"/>
                    <a:ext cx="179622" cy="187149"/>
                  </a:xfrm>
                  <a:custGeom>
                    <a:avLst/>
                    <a:gdLst>
                      <a:gd name="T0" fmla="*/ 253 w 290"/>
                      <a:gd name="T1" fmla="*/ 82 h 302"/>
                      <a:gd name="T2" fmla="*/ 215 w 290"/>
                      <a:gd name="T3" fmla="*/ 38 h 302"/>
                      <a:gd name="T4" fmla="*/ 220 w 290"/>
                      <a:gd name="T5" fmla="*/ 16 h 302"/>
                      <a:gd name="T6" fmla="*/ 183 w 290"/>
                      <a:gd name="T7" fmla="*/ 0 h 302"/>
                      <a:gd name="T8" fmla="*/ 172 w 290"/>
                      <a:gd name="T9" fmla="*/ 22 h 302"/>
                      <a:gd name="T10" fmla="*/ 118 w 290"/>
                      <a:gd name="T11" fmla="*/ 22 h 302"/>
                      <a:gd name="T12" fmla="*/ 107 w 290"/>
                      <a:gd name="T13" fmla="*/ 0 h 302"/>
                      <a:gd name="T14" fmla="*/ 70 w 290"/>
                      <a:gd name="T15" fmla="*/ 16 h 302"/>
                      <a:gd name="T16" fmla="*/ 75 w 290"/>
                      <a:gd name="T17" fmla="*/ 38 h 302"/>
                      <a:gd name="T18" fmla="*/ 38 w 290"/>
                      <a:gd name="T19" fmla="*/ 82 h 302"/>
                      <a:gd name="T20" fmla="*/ 16 w 290"/>
                      <a:gd name="T21" fmla="*/ 71 h 302"/>
                      <a:gd name="T22" fmla="*/ 0 w 290"/>
                      <a:gd name="T23" fmla="*/ 110 h 302"/>
                      <a:gd name="T24" fmla="*/ 21 w 290"/>
                      <a:gd name="T25" fmla="*/ 121 h 302"/>
                      <a:gd name="T26" fmla="*/ 21 w 290"/>
                      <a:gd name="T27" fmla="*/ 181 h 302"/>
                      <a:gd name="T28" fmla="*/ 0 w 290"/>
                      <a:gd name="T29" fmla="*/ 186 h 302"/>
                      <a:gd name="T30" fmla="*/ 16 w 290"/>
                      <a:gd name="T31" fmla="*/ 230 h 302"/>
                      <a:gd name="T32" fmla="*/ 38 w 290"/>
                      <a:gd name="T33" fmla="*/ 219 h 302"/>
                      <a:gd name="T34" fmla="*/ 75 w 290"/>
                      <a:gd name="T35" fmla="*/ 263 h 302"/>
                      <a:gd name="T36" fmla="*/ 70 w 290"/>
                      <a:gd name="T37" fmla="*/ 285 h 302"/>
                      <a:gd name="T38" fmla="*/ 107 w 290"/>
                      <a:gd name="T39" fmla="*/ 302 h 302"/>
                      <a:gd name="T40" fmla="*/ 118 w 290"/>
                      <a:gd name="T41" fmla="*/ 280 h 302"/>
                      <a:gd name="T42" fmla="*/ 172 w 290"/>
                      <a:gd name="T43" fmla="*/ 280 h 302"/>
                      <a:gd name="T44" fmla="*/ 183 w 290"/>
                      <a:gd name="T45" fmla="*/ 302 h 302"/>
                      <a:gd name="T46" fmla="*/ 220 w 290"/>
                      <a:gd name="T47" fmla="*/ 285 h 302"/>
                      <a:gd name="T48" fmla="*/ 215 w 290"/>
                      <a:gd name="T49" fmla="*/ 263 h 302"/>
                      <a:gd name="T50" fmla="*/ 253 w 290"/>
                      <a:gd name="T51" fmla="*/ 219 h 302"/>
                      <a:gd name="T52" fmla="*/ 274 w 290"/>
                      <a:gd name="T53" fmla="*/ 230 h 302"/>
                      <a:gd name="T54" fmla="*/ 290 w 290"/>
                      <a:gd name="T55" fmla="*/ 186 h 302"/>
                      <a:gd name="T56" fmla="*/ 269 w 290"/>
                      <a:gd name="T57" fmla="*/ 181 h 302"/>
                      <a:gd name="T58" fmla="*/ 269 w 290"/>
                      <a:gd name="T59" fmla="*/ 121 h 302"/>
                      <a:gd name="T60" fmla="*/ 290 w 290"/>
                      <a:gd name="T61" fmla="*/ 110 h 302"/>
                      <a:gd name="T62" fmla="*/ 274 w 290"/>
                      <a:gd name="T63" fmla="*/ 71 h 302"/>
                      <a:gd name="T64" fmla="*/ 253 w 290"/>
                      <a:gd name="T65" fmla="*/ 82 h 302"/>
                      <a:gd name="T66" fmla="*/ 253 w 290"/>
                      <a:gd name="T67" fmla="*/ 82 h 302"/>
                      <a:gd name="T68" fmla="*/ 177 w 290"/>
                      <a:gd name="T69" fmla="*/ 230 h 302"/>
                      <a:gd name="T70" fmla="*/ 64 w 290"/>
                      <a:gd name="T71" fmla="*/ 181 h 302"/>
                      <a:gd name="T72" fmla="*/ 113 w 290"/>
                      <a:gd name="T73" fmla="*/ 71 h 302"/>
                      <a:gd name="T74" fmla="*/ 226 w 290"/>
                      <a:gd name="T75" fmla="*/ 115 h 302"/>
                      <a:gd name="T76" fmla="*/ 177 w 290"/>
                      <a:gd name="T77"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02">
                        <a:moveTo>
                          <a:pt x="253" y="82"/>
                        </a:moveTo>
                        <a:cubicBezTo>
                          <a:pt x="242" y="60"/>
                          <a:pt x="231" y="49"/>
                          <a:pt x="215" y="38"/>
                        </a:cubicBezTo>
                        <a:cubicBezTo>
                          <a:pt x="220" y="16"/>
                          <a:pt x="220" y="16"/>
                          <a:pt x="220" y="16"/>
                        </a:cubicBezTo>
                        <a:cubicBezTo>
                          <a:pt x="183" y="0"/>
                          <a:pt x="183" y="0"/>
                          <a:pt x="183" y="0"/>
                        </a:cubicBezTo>
                        <a:cubicBezTo>
                          <a:pt x="172" y="22"/>
                          <a:pt x="172" y="22"/>
                          <a:pt x="172" y="22"/>
                        </a:cubicBezTo>
                        <a:cubicBezTo>
                          <a:pt x="156" y="16"/>
                          <a:pt x="134" y="16"/>
                          <a:pt x="118" y="22"/>
                        </a:cubicBezTo>
                        <a:cubicBezTo>
                          <a:pt x="107" y="0"/>
                          <a:pt x="107" y="0"/>
                          <a:pt x="107" y="0"/>
                        </a:cubicBezTo>
                        <a:cubicBezTo>
                          <a:pt x="70" y="16"/>
                          <a:pt x="70" y="16"/>
                          <a:pt x="70" y="16"/>
                        </a:cubicBezTo>
                        <a:cubicBezTo>
                          <a:pt x="75" y="38"/>
                          <a:pt x="75" y="38"/>
                          <a:pt x="75" y="38"/>
                        </a:cubicBezTo>
                        <a:cubicBezTo>
                          <a:pt x="59" y="49"/>
                          <a:pt x="48" y="66"/>
                          <a:pt x="38" y="82"/>
                        </a:cubicBezTo>
                        <a:cubicBezTo>
                          <a:pt x="16" y="71"/>
                          <a:pt x="16" y="71"/>
                          <a:pt x="16" y="71"/>
                        </a:cubicBezTo>
                        <a:cubicBezTo>
                          <a:pt x="0" y="110"/>
                          <a:pt x="0" y="110"/>
                          <a:pt x="0" y="110"/>
                        </a:cubicBezTo>
                        <a:cubicBezTo>
                          <a:pt x="21" y="121"/>
                          <a:pt x="21" y="121"/>
                          <a:pt x="21" y="121"/>
                        </a:cubicBezTo>
                        <a:cubicBezTo>
                          <a:pt x="16" y="137"/>
                          <a:pt x="16" y="159"/>
                          <a:pt x="21" y="181"/>
                        </a:cubicBezTo>
                        <a:cubicBezTo>
                          <a:pt x="0" y="186"/>
                          <a:pt x="0" y="186"/>
                          <a:pt x="0" y="186"/>
                        </a:cubicBezTo>
                        <a:cubicBezTo>
                          <a:pt x="16" y="230"/>
                          <a:pt x="16" y="230"/>
                          <a:pt x="16" y="230"/>
                        </a:cubicBezTo>
                        <a:cubicBezTo>
                          <a:pt x="38" y="219"/>
                          <a:pt x="38" y="219"/>
                          <a:pt x="38" y="219"/>
                        </a:cubicBezTo>
                        <a:cubicBezTo>
                          <a:pt x="48" y="236"/>
                          <a:pt x="59" y="252"/>
                          <a:pt x="75" y="263"/>
                        </a:cubicBezTo>
                        <a:cubicBezTo>
                          <a:pt x="70" y="285"/>
                          <a:pt x="70" y="285"/>
                          <a:pt x="70" y="285"/>
                        </a:cubicBezTo>
                        <a:cubicBezTo>
                          <a:pt x="107" y="302"/>
                          <a:pt x="107" y="302"/>
                          <a:pt x="107" y="302"/>
                        </a:cubicBezTo>
                        <a:cubicBezTo>
                          <a:pt x="118" y="280"/>
                          <a:pt x="118" y="280"/>
                          <a:pt x="118" y="280"/>
                        </a:cubicBezTo>
                        <a:cubicBezTo>
                          <a:pt x="134" y="285"/>
                          <a:pt x="156" y="285"/>
                          <a:pt x="172" y="280"/>
                        </a:cubicBezTo>
                        <a:cubicBezTo>
                          <a:pt x="183" y="302"/>
                          <a:pt x="183" y="302"/>
                          <a:pt x="183" y="302"/>
                        </a:cubicBezTo>
                        <a:cubicBezTo>
                          <a:pt x="220" y="285"/>
                          <a:pt x="220" y="285"/>
                          <a:pt x="220" y="285"/>
                        </a:cubicBezTo>
                        <a:cubicBezTo>
                          <a:pt x="215" y="263"/>
                          <a:pt x="215" y="263"/>
                          <a:pt x="215" y="263"/>
                        </a:cubicBezTo>
                        <a:cubicBezTo>
                          <a:pt x="231" y="252"/>
                          <a:pt x="242" y="236"/>
                          <a:pt x="253" y="219"/>
                        </a:cubicBezTo>
                        <a:cubicBezTo>
                          <a:pt x="274" y="230"/>
                          <a:pt x="274" y="230"/>
                          <a:pt x="274" y="230"/>
                        </a:cubicBezTo>
                        <a:cubicBezTo>
                          <a:pt x="290" y="186"/>
                          <a:pt x="290" y="186"/>
                          <a:pt x="290" y="186"/>
                        </a:cubicBezTo>
                        <a:cubicBezTo>
                          <a:pt x="269" y="181"/>
                          <a:pt x="269" y="181"/>
                          <a:pt x="269" y="181"/>
                        </a:cubicBezTo>
                        <a:cubicBezTo>
                          <a:pt x="274" y="159"/>
                          <a:pt x="274" y="142"/>
                          <a:pt x="269" y="121"/>
                        </a:cubicBezTo>
                        <a:cubicBezTo>
                          <a:pt x="290" y="110"/>
                          <a:pt x="290" y="110"/>
                          <a:pt x="290" y="110"/>
                        </a:cubicBezTo>
                        <a:cubicBezTo>
                          <a:pt x="274" y="71"/>
                          <a:pt x="274" y="71"/>
                          <a:pt x="274" y="71"/>
                        </a:cubicBezTo>
                        <a:cubicBezTo>
                          <a:pt x="253" y="82"/>
                          <a:pt x="253" y="82"/>
                          <a:pt x="253" y="82"/>
                        </a:cubicBezTo>
                        <a:cubicBezTo>
                          <a:pt x="253" y="82"/>
                          <a:pt x="253" y="82"/>
                          <a:pt x="253" y="82"/>
                        </a:cubicBezTo>
                        <a:close/>
                        <a:moveTo>
                          <a:pt x="177" y="230"/>
                        </a:moveTo>
                        <a:cubicBezTo>
                          <a:pt x="134" y="252"/>
                          <a:pt x="86" y="230"/>
                          <a:pt x="64" y="181"/>
                        </a:cubicBezTo>
                        <a:cubicBezTo>
                          <a:pt x="48" y="137"/>
                          <a:pt x="70" y="88"/>
                          <a:pt x="113" y="71"/>
                        </a:cubicBezTo>
                        <a:cubicBezTo>
                          <a:pt x="156" y="49"/>
                          <a:pt x="204" y="71"/>
                          <a:pt x="226" y="115"/>
                        </a:cubicBezTo>
                        <a:cubicBezTo>
                          <a:pt x="242" y="159"/>
                          <a:pt x="220" y="214"/>
                          <a:pt x="177" y="2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cxnSp>
            <p:nvCxnSpPr>
              <p:cNvPr id="74" name="Straight Arrow Connector 73"/>
              <p:cNvCxnSpPr/>
              <p:nvPr/>
            </p:nvCxnSpPr>
            <p:spPr>
              <a:xfrm>
                <a:off x="8215154" y="3161491"/>
                <a:ext cx="0" cy="374904"/>
              </a:xfrm>
              <a:prstGeom prst="straightConnector1">
                <a:avLst/>
              </a:prstGeom>
              <a:ln w="3175">
                <a:solidFill>
                  <a:schemeClr val="bg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353642" y="3161491"/>
                <a:ext cx="0" cy="374904"/>
              </a:xfrm>
              <a:prstGeom prst="straightConnector1">
                <a:avLst/>
              </a:prstGeom>
              <a:ln w="3175">
                <a:solidFill>
                  <a:schemeClr val="bg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5052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decel="100000"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95275"/>
            <a:ext cx="11888787" cy="917575"/>
          </a:xfrm>
        </p:spPr>
        <p:txBody>
          <a:bodyPr/>
          <a:lstStyle/>
          <a:p>
            <a:r>
              <a:rPr lang="en-US" dirty="0"/>
              <a:t>Network Controller features</a:t>
            </a:r>
          </a:p>
        </p:txBody>
      </p:sp>
      <p:sp>
        <p:nvSpPr>
          <p:cNvPr id="5" name="Rectangle 4"/>
          <p:cNvSpPr/>
          <p:nvPr/>
        </p:nvSpPr>
        <p:spPr bwMode="auto">
          <a:xfrm>
            <a:off x="274638" y="1215622"/>
            <a:ext cx="2926080" cy="20574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Fabric Network Management</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IP subnets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VLANS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L2 and L3 switches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Host NICs</a:t>
            </a:r>
            <a:endParaRPr kumimoji="0" lang="en-US" sz="1200" b="1" i="0" u="none" strike="noStrike" kern="0" cap="none" spc="0" normalizeH="0" baseline="0" noProof="0" dirty="0">
              <a:ln>
                <a:noFill/>
              </a:ln>
              <a:gradFill>
                <a:gsLst>
                  <a:gs pos="25743">
                    <a:schemeClr val="tx1"/>
                  </a:gs>
                  <a:gs pos="57000">
                    <a:schemeClr val="tx1"/>
                  </a:gs>
                </a:gsLst>
                <a:lin ang="5400000" scaled="0"/>
              </a:gradFill>
              <a:effectLst/>
              <a:uLnTx/>
              <a:uFillTx/>
              <a:ea typeface="Segoe UI" pitchFamily="34" charset="0"/>
              <a:cs typeface="Segoe UI" pitchFamily="34" charset="0"/>
            </a:endParaRPr>
          </a:p>
        </p:txBody>
      </p:sp>
      <p:sp>
        <p:nvSpPr>
          <p:cNvPr id="6" name="Rectangle 5"/>
          <p:cNvSpPr/>
          <p:nvPr/>
        </p:nvSpPr>
        <p:spPr bwMode="auto">
          <a:xfrm>
            <a:off x="3246967" y="1215623"/>
            <a:ext cx="2971800" cy="20574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Firewall Management</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Allow/deny rules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East/West &amp; North/South</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Firewall rules plumbed into vSwitch port of VMs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Rules for incoming/outgoing traffic</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Log traffic allowed/denied</a:t>
            </a:r>
          </a:p>
        </p:txBody>
      </p:sp>
      <p:sp>
        <p:nvSpPr>
          <p:cNvPr id="8" name="Rectangle 7"/>
          <p:cNvSpPr/>
          <p:nvPr/>
        </p:nvSpPr>
        <p:spPr bwMode="auto">
          <a:xfrm>
            <a:off x="274638" y="3314383"/>
            <a:ext cx="5944129" cy="33832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Network Monitoring</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Physical and virtual</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Active network data: Network loss, latency, baselines, deviations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Fault localization</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Element data: SNMP polling and traps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Limited set of critical data via public Management Info Bases (MIB)</a:t>
            </a:r>
            <a:b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b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i.e., link state, system restarts, BGP peer status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Device (switch, router) and Device Group (racks, subnets etc.) health</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Gathers network loss, latency, device CPU/memory usages, link utilization, </a:t>
            </a:r>
            <a:b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b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and packet drops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Impact analysis: Overlay networks affected by underlying faulty physical </a:t>
            </a:r>
            <a:b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b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networks using topology information to determine </a:t>
            </a:r>
            <a:r>
              <a:rPr kumimoji="0" lang="en-US" sz="1200" b="0" i="0" u="none" strike="noStrike" kern="0" cap="none" spc="0" normalizeH="0" baseline="0" noProof="0" dirty="0" err="1">
                <a:ln>
                  <a:noFill/>
                </a:ln>
                <a:gradFill>
                  <a:gsLst>
                    <a:gs pos="25743">
                      <a:schemeClr val="tx1"/>
                    </a:gs>
                    <a:gs pos="57000">
                      <a:schemeClr val="tx1"/>
                    </a:gs>
                  </a:gsLst>
                  <a:lin ang="5400000" scaled="0"/>
                </a:gradFill>
                <a:effectLst/>
                <a:uLnTx/>
                <a:uFillTx/>
              </a:rPr>
              <a:t>vNext</a:t>
            </a: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 footprint and health</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System Center Operations Manager integration for health and statistics</a:t>
            </a:r>
          </a:p>
        </p:txBody>
      </p:sp>
      <p:sp>
        <p:nvSpPr>
          <p:cNvPr id="9" name="Rectangle 8"/>
          <p:cNvSpPr/>
          <p:nvPr/>
        </p:nvSpPr>
        <p:spPr bwMode="auto">
          <a:xfrm>
            <a:off x="9237345" y="1215623"/>
            <a:ext cx="2926080" cy="103327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Service Chaining</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Rules for redirecting traffic to one </a:t>
            </a:r>
            <a:b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b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or more virtual appliances</a:t>
            </a:r>
          </a:p>
          <a:p>
            <a:pPr marL="0" marR="0" lvl="0" indent="0" defTabSz="932472" eaLnBrk="1" fontAlgn="base" latinLnBrk="0" hangingPunct="1">
              <a:lnSpc>
                <a:spcPct val="90000"/>
              </a:lnSpc>
              <a:spcBef>
                <a:spcPts val="500"/>
              </a:spcBef>
              <a:spcAft>
                <a:spcPts val="0"/>
              </a:spcAft>
              <a:buClrTx/>
              <a:buSzTx/>
              <a:buFontTx/>
              <a:buNone/>
              <a:tabLst/>
              <a:defRPr/>
            </a:pPr>
            <a:endParaRPr kumimoji="0" lang="en-US" sz="1600" b="0" i="0" u="none" strike="noStrike" kern="0" cap="none" spc="0" normalizeH="0" baseline="0" noProof="0" dirty="0">
              <a:ln>
                <a:noFill/>
              </a:ln>
              <a:gradFill>
                <a:gsLst>
                  <a:gs pos="25743">
                    <a:schemeClr val="tx1"/>
                  </a:gs>
                  <a:gs pos="57000">
                    <a:schemeClr val="tx1"/>
                  </a:gs>
                </a:gsLst>
                <a:lin ang="5400000" scaled="0"/>
              </a:gradFill>
              <a:effectLst/>
              <a:uLnTx/>
              <a:uFillTx/>
              <a:ea typeface="Segoe UI" pitchFamily="34" charset="0"/>
              <a:cs typeface="Segoe UI" pitchFamily="34" charset="0"/>
            </a:endParaRPr>
          </a:p>
        </p:txBody>
      </p:sp>
      <p:sp>
        <p:nvSpPr>
          <p:cNvPr id="7" name="Rectangle 6"/>
          <p:cNvSpPr/>
          <p:nvPr/>
        </p:nvSpPr>
        <p:spPr bwMode="auto">
          <a:xfrm>
            <a:off x="6265016" y="1215623"/>
            <a:ext cx="2926080" cy="103327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Network Topology</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Automatic discovery of network elements and relationships</a:t>
            </a:r>
          </a:p>
        </p:txBody>
      </p:sp>
      <p:sp>
        <p:nvSpPr>
          <p:cNvPr id="10" name="Rectangle 9"/>
          <p:cNvSpPr/>
          <p:nvPr/>
        </p:nvSpPr>
        <p:spPr bwMode="auto">
          <a:xfrm>
            <a:off x="6265016" y="2285471"/>
            <a:ext cx="5896822" cy="98755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Software Load Balancer</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Centralized configuration of SLB policies</a:t>
            </a:r>
          </a:p>
        </p:txBody>
      </p:sp>
      <p:sp>
        <p:nvSpPr>
          <p:cNvPr id="12" name="Rectangle 11"/>
          <p:cNvSpPr/>
          <p:nvPr/>
        </p:nvSpPr>
        <p:spPr bwMode="auto">
          <a:xfrm>
            <a:off x="6265015" y="3314383"/>
            <a:ext cx="5898409"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Virtual Network Management</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Deploy Hyper-V Network Virtualization</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Deploy Hyper-V Virtual Switch</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Deploy Virtual Network Adaptors to VMs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Store and distribute virtual network policies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Supports NVGRE and VXLAN</a:t>
            </a:r>
          </a:p>
        </p:txBody>
      </p:sp>
      <p:sp>
        <p:nvSpPr>
          <p:cNvPr id="13" name="Rectangle 12"/>
          <p:cNvSpPr/>
          <p:nvPr/>
        </p:nvSpPr>
        <p:spPr bwMode="auto">
          <a:xfrm>
            <a:off x="6265015" y="5033455"/>
            <a:ext cx="5898409"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500"/>
              </a:spcBef>
              <a:spcAft>
                <a:spcPts val="0"/>
              </a:spcAft>
              <a:buClrTx/>
              <a:buSzTx/>
              <a:buFontTx/>
              <a:buNone/>
              <a:tabLst/>
              <a:defRPr/>
            </a:pPr>
            <a:r>
              <a:rPr kumimoji="0" lang="en-US" sz="1800" b="1" i="0" u="none" strike="noStrike" kern="0" cap="none" spc="0" normalizeH="0" baseline="0" noProof="0" dirty="0">
                <a:ln>
                  <a:noFill/>
                </a:ln>
                <a:gradFill>
                  <a:gsLst>
                    <a:gs pos="5941">
                      <a:schemeClr val="accent2"/>
                    </a:gs>
                    <a:gs pos="25743">
                      <a:schemeClr val="accent2"/>
                    </a:gs>
                  </a:gsLst>
                  <a:lin ang="5400000" scaled="0"/>
                </a:gradFill>
                <a:effectLst/>
                <a:uLnTx/>
                <a:uFillTx/>
                <a:latin typeface="+mj-lt"/>
                <a:ea typeface="Segoe UI" pitchFamily="34" charset="0"/>
                <a:cs typeface="Segoe UI" pitchFamily="34" charset="0"/>
              </a:rPr>
              <a:t>Windows Server Gateway Management</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Deploy, configure &amp; manage WSGs -&gt; host &amp; VMs</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S2S VPN with IPsec, S2S VPN with GRE</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P2S VPN, L3 forwarding, BGP routing</a:t>
            </a:r>
          </a:p>
          <a:p>
            <a:pPr marL="0" marR="0" lvl="0" indent="0" defTabSz="932472" eaLnBrk="1" fontAlgn="base" latinLnBrk="0" hangingPunct="1">
              <a:lnSpc>
                <a:spcPct val="90000"/>
              </a:lnSpc>
              <a:spcBef>
                <a:spcPts val="500"/>
              </a:spcBef>
              <a:spcAft>
                <a:spcPts val="0"/>
              </a:spcAft>
              <a:buClrTx/>
              <a:buSzTx/>
              <a:buFontTx/>
              <a:buNone/>
              <a:tabLst/>
              <a:defRPr/>
            </a:pP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Load balancing of S2S and P2S connections across </a:t>
            </a:r>
            <a:b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br>
            <a:r>
              <a:rPr kumimoji="0" lang="en-US" sz="1200" b="0" i="0" u="none" strike="noStrike" kern="0" cap="none" spc="0" normalizeH="0" baseline="0" noProof="0" dirty="0">
                <a:ln>
                  <a:noFill/>
                </a:ln>
                <a:gradFill>
                  <a:gsLst>
                    <a:gs pos="25743">
                      <a:schemeClr val="tx1"/>
                    </a:gs>
                    <a:gs pos="57000">
                      <a:schemeClr val="tx1"/>
                    </a:gs>
                  </a:gsLst>
                  <a:lin ang="5400000" scaled="0"/>
                </a:gradFill>
                <a:effectLst/>
                <a:uLnTx/>
                <a:uFillTx/>
              </a:rPr>
              <a:t>gateway VMs + logging config/state changes</a:t>
            </a:r>
          </a:p>
        </p:txBody>
      </p:sp>
    </p:spTree>
    <p:extLst>
      <p:ext uri="{BB962C8B-B14F-4D97-AF65-F5344CB8AC3E}">
        <p14:creationId xmlns:p14="http://schemas.microsoft.com/office/powerpoint/2010/main" val="4075142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7" grpId="0" animBg="1"/>
      <p:bldP spid="10"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57517" y="2958821"/>
            <a:ext cx="11521440" cy="1298448"/>
          </a:xfrm>
          <a:prstGeom prst="rect">
            <a:avLst/>
          </a:prstGeom>
          <a:noFill/>
          <a:ln w="0">
            <a:solidFill>
              <a:schemeClr val="accent2"/>
            </a:solidFill>
            <a:prstDash val="dash"/>
          </a:ln>
        </p:spPr>
        <p:txBody>
          <a:bodyPr wrap="none" lIns="182880" tIns="146304"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Service Managers</a:t>
            </a:r>
          </a:p>
        </p:txBody>
      </p:sp>
      <p:sp>
        <p:nvSpPr>
          <p:cNvPr id="61" name="Freeform 60"/>
          <p:cNvSpPr/>
          <p:nvPr/>
        </p:nvSpPr>
        <p:spPr bwMode="auto">
          <a:xfrm>
            <a:off x="274637" y="1795165"/>
            <a:ext cx="11887200" cy="2644984"/>
          </a:xfrm>
          <a:custGeom>
            <a:avLst/>
            <a:gdLst>
              <a:gd name="connsiteX0" fmla="*/ 3012512 w 11887200"/>
              <a:gd name="connsiteY0" fmla="*/ 0 h 2644984"/>
              <a:gd name="connsiteX1" fmla="*/ 11887200 w 11887200"/>
              <a:gd name="connsiteY1" fmla="*/ 0 h 2644984"/>
              <a:gd name="connsiteX2" fmla="*/ 11887200 w 11887200"/>
              <a:gd name="connsiteY2" fmla="*/ 2644984 h 2644984"/>
              <a:gd name="connsiteX3" fmla="*/ 0 w 11887200"/>
              <a:gd name="connsiteY3" fmla="*/ 2644984 h 2644984"/>
              <a:gd name="connsiteX4" fmla="*/ 0 w 11887200"/>
              <a:gd name="connsiteY4" fmla="*/ 978408 h 2644984"/>
              <a:gd name="connsiteX5" fmla="*/ 3012512 w 11887200"/>
              <a:gd name="connsiteY5" fmla="*/ 978408 h 264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0" h="2644984">
                <a:moveTo>
                  <a:pt x="3012512" y="0"/>
                </a:moveTo>
                <a:lnTo>
                  <a:pt x="11887200" y="0"/>
                </a:lnTo>
                <a:lnTo>
                  <a:pt x="11887200" y="2644984"/>
                </a:lnTo>
                <a:lnTo>
                  <a:pt x="0" y="2644984"/>
                </a:lnTo>
                <a:lnTo>
                  <a:pt x="0" y="978408"/>
                </a:lnTo>
                <a:lnTo>
                  <a:pt x="3012512" y="978408"/>
                </a:lnTo>
                <a:close/>
              </a:path>
            </a:pathLst>
          </a:custGeom>
          <a:no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 name="Title 2"/>
          <p:cNvSpPr>
            <a:spLocks noGrp="1"/>
          </p:cNvSpPr>
          <p:nvPr>
            <p:ph type="title"/>
          </p:nvPr>
        </p:nvSpPr>
        <p:spPr>
          <a:xfrm>
            <a:off x="274638" y="295275"/>
            <a:ext cx="11888787" cy="917575"/>
          </a:xfrm>
        </p:spPr>
        <p:txBody>
          <a:bodyPr/>
          <a:lstStyle/>
          <a:p>
            <a:r>
              <a:rPr lang="en-US" dirty="0"/>
              <a:t>Powerful platform for virtual appliances</a:t>
            </a:r>
          </a:p>
        </p:txBody>
      </p:sp>
      <p:sp>
        <p:nvSpPr>
          <p:cNvPr id="5" name="TextBox 4"/>
          <p:cNvSpPr txBox="1"/>
          <p:nvPr/>
        </p:nvSpPr>
        <p:spPr>
          <a:xfrm>
            <a:off x="274637" y="1583255"/>
            <a:ext cx="2012859" cy="4893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Network Controllers</a:t>
            </a:r>
          </a:p>
        </p:txBody>
      </p:sp>
      <p:grpSp>
        <p:nvGrpSpPr>
          <p:cNvPr id="17" name="Group 16"/>
          <p:cNvGrpSpPr>
            <a:grpSpLocks noChangeAspect="1"/>
          </p:cNvGrpSpPr>
          <p:nvPr/>
        </p:nvGrpSpPr>
        <p:grpSpPr>
          <a:xfrm>
            <a:off x="457517" y="2116983"/>
            <a:ext cx="543800" cy="520020"/>
            <a:chOff x="132337" y="1660330"/>
            <a:chExt cx="606894" cy="580353"/>
          </a:xfrm>
        </p:grpSpPr>
        <p:sp>
          <p:nvSpPr>
            <p:cNvPr id="9" name="Freeform 5"/>
            <p:cNvSpPr>
              <a:spLocks noChangeAspect="1" noEditPoints="1"/>
            </p:cNvSpPr>
            <p:nvPr/>
          </p:nvSpPr>
          <p:spPr bwMode="auto">
            <a:xfrm>
              <a:off x="132337" y="1660330"/>
              <a:ext cx="541339" cy="54133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8 w 128"/>
                <a:gd name="T79" fmla="*/ 40 h 128"/>
                <a:gd name="T80" fmla="*/ 13 w 128"/>
                <a:gd name="T81" fmla="*/ 40 h 128"/>
                <a:gd name="T82" fmla="*/ 49 w 128"/>
                <a:gd name="T83" fmla="*/ 10 h 128"/>
                <a:gd name="T84" fmla="*/ 13 w 128"/>
                <a:gd name="T85" fmla="*/ 88 h 128"/>
                <a:gd name="T86" fmla="*/ 38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4"/>
                    <a:pt x="90" y="48"/>
                  </a:cubicBezTo>
                  <a:cubicBezTo>
                    <a:pt x="117" y="48"/>
                    <a:pt x="117" y="48"/>
                    <a:pt x="117" y="48"/>
                  </a:cubicBezTo>
                  <a:cubicBezTo>
                    <a:pt x="119" y="53"/>
                    <a:pt x="120" y="59"/>
                    <a:pt x="120" y="64"/>
                  </a:cubicBezTo>
                  <a:moveTo>
                    <a:pt x="64" y="120"/>
                  </a:moveTo>
                  <a:cubicBezTo>
                    <a:pt x="57" y="120"/>
                    <a:pt x="50" y="108"/>
                    <a:pt x="47" y="88"/>
                  </a:cubicBezTo>
                  <a:cubicBezTo>
                    <a:pt x="81" y="88"/>
                    <a:pt x="81" y="88"/>
                    <a:pt x="81" y="88"/>
                  </a:cubicBezTo>
                  <a:cubicBezTo>
                    <a:pt x="77" y="108"/>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8" y="53"/>
                    <a:pt x="10" y="48"/>
                  </a:cubicBezTo>
                  <a:cubicBezTo>
                    <a:pt x="37" y="48"/>
                    <a:pt x="37" y="48"/>
                    <a:pt x="37" y="48"/>
                  </a:cubicBezTo>
                  <a:cubicBezTo>
                    <a:pt x="37" y="54"/>
                    <a:pt x="37" y="59"/>
                    <a:pt x="37" y="64"/>
                  </a:cubicBezTo>
                  <a:cubicBezTo>
                    <a:pt x="37" y="70"/>
                    <a:pt x="37" y="75"/>
                    <a:pt x="37" y="80"/>
                  </a:cubicBezTo>
                  <a:cubicBezTo>
                    <a:pt x="10" y="80"/>
                    <a:pt x="10" y="80"/>
                    <a:pt x="10" y="80"/>
                  </a:cubicBezTo>
                  <a:cubicBezTo>
                    <a:pt x="8"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8" y="40"/>
                  </a:cubicBezTo>
                  <a:cubicBezTo>
                    <a:pt x="13" y="40"/>
                    <a:pt x="13" y="40"/>
                    <a:pt x="13" y="40"/>
                  </a:cubicBezTo>
                  <a:cubicBezTo>
                    <a:pt x="20" y="26"/>
                    <a:pt x="33" y="15"/>
                    <a:pt x="49" y="10"/>
                  </a:cubicBezTo>
                  <a:moveTo>
                    <a:pt x="13" y="88"/>
                  </a:moveTo>
                  <a:cubicBezTo>
                    <a:pt x="38" y="88"/>
                    <a:pt x="38" y="88"/>
                    <a:pt x="38"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15" name="Group 14"/>
            <p:cNvGrpSpPr/>
            <p:nvPr/>
          </p:nvGrpSpPr>
          <p:grpSpPr>
            <a:xfrm>
              <a:off x="434955" y="1936407"/>
              <a:ext cx="304276" cy="304276"/>
              <a:chOff x="467193" y="1995187"/>
              <a:chExt cx="276615" cy="276615"/>
            </a:xfrm>
          </p:grpSpPr>
          <p:sp>
            <p:nvSpPr>
              <p:cNvPr id="14" name="Oval 13"/>
              <p:cNvSpPr/>
              <p:nvPr/>
            </p:nvSpPr>
            <p:spPr bwMode="auto">
              <a:xfrm>
                <a:off x="467193" y="1995187"/>
                <a:ext cx="276615" cy="27661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Freeform 5"/>
              <p:cNvSpPr>
                <a:spLocks noChangeAspect="1" noEditPoints="1"/>
              </p:cNvSpPr>
              <p:nvPr/>
            </p:nvSpPr>
            <p:spPr bwMode="auto">
              <a:xfrm>
                <a:off x="515689" y="2039920"/>
                <a:ext cx="179622" cy="187149"/>
              </a:xfrm>
              <a:custGeom>
                <a:avLst/>
                <a:gdLst>
                  <a:gd name="T0" fmla="*/ 253 w 290"/>
                  <a:gd name="T1" fmla="*/ 82 h 302"/>
                  <a:gd name="T2" fmla="*/ 215 w 290"/>
                  <a:gd name="T3" fmla="*/ 38 h 302"/>
                  <a:gd name="T4" fmla="*/ 220 w 290"/>
                  <a:gd name="T5" fmla="*/ 16 h 302"/>
                  <a:gd name="T6" fmla="*/ 183 w 290"/>
                  <a:gd name="T7" fmla="*/ 0 h 302"/>
                  <a:gd name="T8" fmla="*/ 172 w 290"/>
                  <a:gd name="T9" fmla="*/ 22 h 302"/>
                  <a:gd name="T10" fmla="*/ 118 w 290"/>
                  <a:gd name="T11" fmla="*/ 22 h 302"/>
                  <a:gd name="T12" fmla="*/ 107 w 290"/>
                  <a:gd name="T13" fmla="*/ 0 h 302"/>
                  <a:gd name="T14" fmla="*/ 70 w 290"/>
                  <a:gd name="T15" fmla="*/ 16 h 302"/>
                  <a:gd name="T16" fmla="*/ 75 w 290"/>
                  <a:gd name="T17" fmla="*/ 38 h 302"/>
                  <a:gd name="T18" fmla="*/ 38 w 290"/>
                  <a:gd name="T19" fmla="*/ 82 h 302"/>
                  <a:gd name="T20" fmla="*/ 16 w 290"/>
                  <a:gd name="T21" fmla="*/ 71 h 302"/>
                  <a:gd name="T22" fmla="*/ 0 w 290"/>
                  <a:gd name="T23" fmla="*/ 110 h 302"/>
                  <a:gd name="T24" fmla="*/ 21 w 290"/>
                  <a:gd name="T25" fmla="*/ 121 h 302"/>
                  <a:gd name="T26" fmla="*/ 21 w 290"/>
                  <a:gd name="T27" fmla="*/ 181 h 302"/>
                  <a:gd name="T28" fmla="*/ 0 w 290"/>
                  <a:gd name="T29" fmla="*/ 186 h 302"/>
                  <a:gd name="T30" fmla="*/ 16 w 290"/>
                  <a:gd name="T31" fmla="*/ 230 h 302"/>
                  <a:gd name="T32" fmla="*/ 38 w 290"/>
                  <a:gd name="T33" fmla="*/ 219 h 302"/>
                  <a:gd name="T34" fmla="*/ 75 w 290"/>
                  <a:gd name="T35" fmla="*/ 263 h 302"/>
                  <a:gd name="T36" fmla="*/ 70 w 290"/>
                  <a:gd name="T37" fmla="*/ 285 h 302"/>
                  <a:gd name="T38" fmla="*/ 107 w 290"/>
                  <a:gd name="T39" fmla="*/ 302 h 302"/>
                  <a:gd name="T40" fmla="*/ 118 w 290"/>
                  <a:gd name="T41" fmla="*/ 280 h 302"/>
                  <a:gd name="T42" fmla="*/ 172 w 290"/>
                  <a:gd name="T43" fmla="*/ 280 h 302"/>
                  <a:gd name="T44" fmla="*/ 183 w 290"/>
                  <a:gd name="T45" fmla="*/ 302 h 302"/>
                  <a:gd name="T46" fmla="*/ 220 w 290"/>
                  <a:gd name="T47" fmla="*/ 285 h 302"/>
                  <a:gd name="T48" fmla="*/ 215 w 290"/>
                  <a:gd name="T49" fmla="*/ 263 h 302"/>
                  <a:gd name="T50" fmla="*/ 253 w 290"/>
                  <a:gd name="T51" fmla="*/ 219 h 302"/>
                  <a:gd name="T52" fmla="*/ 274 w 290"/>
                  <a:gd name="T53" fmla="*/ 230 h 302"/>
                  <a:gd name="T54" fmla="*/ 290 w 290"/>
                  <a:gd name="T55" fmla="*/ 186 h 302"/>
                  <a:gd name="T56" fmla="*/ 269 w 290"/>
                  <a:gd name="T57" fmla="*/ 181 h 302"/>
                  <a:gd name="T58" fmla="*/ 269 w 290"/>
                  <a:gd name="T59" fmla="*/ 121 h 302"/>
                  <a:gd name="T60" fmla="*/ 290 w 290"/>
                  <a:gd name="T61" fmla="*/ 110 h 302"/>
                  <a:gd name="T62" fmla="*/ 274 w 290"/>
                  <a:gd name="T63" fmla="*/ 71 h 302"/>
                  <a:gd name="T64" fmla="*/ 253 w 290"/>
                  <a:gd name="T65" fmla="*/ 82 h 302"/>
                  <a:gd name="T66" fmla="*/ 253 w 290"/>
                  <a:gd name="T67" fmla="*/ 82 h 302"/>
                  <a:gd name="T68" fmla="*/ 177 w 290"/>
                  <a:gd name="T69" fmla="*/ 230 h 302"/>
                  <a:gd name="T70" fmla="*/ 64 w 290"/>
                  <a:gd name="T71" fmla="*/ 181 h 302"/>
                  <a:gd name="T72" fmla="*/ 113 w 290"/>
                  <a:gd name="T73" fmla="*/ 71 h 302"/>
                  <a:gd name="T74" fmla="*/ 226 w 290"/>
                  <a:gd name="T75" fmla="*/ 115 h 302"/>
                  <a:gd name="T76" fmla="*/ 177 w 290"/>
                  <a:gd name="T77"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02">
                    <a:moveTo>
                      <a:pt x="253" y="82"/>
                    </a:moveTo>
                    <a:cubicBezTo>
                      <a:pt x="242" y="60"/>
                      <a:pt x="231" y="49"/>
                      <a:pt x="215" y="38"/>
                    </a:cubicBezTo>
                    <a:cubicBezTo>
                      <a:pt x="220" y="16"/>
                      <a:pt x="220" y="16"/>
                      <a:pt x="220" y="16"/>
                    </a:cubicBezTo>
                    <a:cubicBezTo>
                      <a:pt x="183" y="0"/>
                      <a:pt x="183" y="0"/>
                      <a:pt x="183" y="0"/>
                    </a:cubicBezTo>
                    <a:cubicBezTo>
                      <a:pt x="172" y="22"/>
                      <a:pt x="172" y="22"/>
                      <a:pt x="172" y="22"/>
                    </a:cubicBezTo>
                    <a:cubicBezTo>
                      <a:pt x="156" y="16"/>
                      <a:pt x="134" y="16"/>
                      <a:pt x="118" y="22"/>
                    </a:cubicBezTo>
                    <a:cubicBezTo>
                      <a:pt x="107" y="0"/>
                      <a:pt x="107" y="0"/>
                      <a:pt x="107" y="0"/>
                    </a:cubicBezTo>
                    <a:cubicBezTo>
                      <a:pt x="70" y="16"/>
                      <a:pt x="70" y="16"/>
                      <a:pt x="70" y="16"/>
                    </a:cubicBezTo>
                    <a:cubicBezTo>
                      <a:pt x="75" y="38"/>
                      <a:pt x="75" y="38"/>
                      <a:pt x="75" y="38"/>
                    </a:cubicBezTo>
                    <a:cubicBezTo>
                      <a:pt x="59" y="49"/>
                      <a:pt x="48" y="66"/>
                      <a:pt x="38" y="82"/>
                    </a:cubicBezTo>
                    <a:cubicBezTo>
                      <a:pt x="16" y="71"/>
                      <a:pt x="16" y="71"/>
                      <a:pt x="16" y="71"/>
                    </a:cubicBezTo>
                    <a:cubicBezTo>
                      <a:pt x="0" y="110"/>
                      <a:pt x="0" y="110"/>
                      <a:pt x="0" y="110"/>
                    </a:cubicBezTo>
                    <a:cubicBezTo>
                      <a:pt x="21" y="121"/>
                      <a:pt x="21" y="121"/>
                      <a:pt x="21" y="121"/>
                    </a:cubicBezTo>
                    <a:cubicBezTo>
                      <a:pt x="16" y="137"/>
                      <a:pt x="16" y="159"/>
                      <a:pt x="21" y="181"/>
                    </a:cubicBezTo>
                    <a:cubicBezTo>
                      <a:pt x="0" y="186"/>
                      <a:pt x="0" y="186"/>
                      <a:pt x="0" y="186"/>
                    </a:cubicBezTo>
                    <a:cubicBezTo>
                      <a:pt x="16" y="230"/>
                      <a:pt x="16" y="230"/>
                      <a:pt x="16" y="230"/>
                    </a:cubicBezTo>
                    <a:cubicBezTo>
                      <a:pt x="38" y="219"/>
                      <a:pt x="38" y="219"/>
                      <a:pt x="38" y="219"/>
                    </a:cubicBezTo>
                    <a:cubicBezTo>
                      <a:pt x="48" y="236"/>
                      <a:pt x="59" y="252"/>
                      <a:pt x="75" y="263"/>
                    </a:cubicBezTo>
                    <a:cubicBezTo>
                      <a:pt x="70" y="285"/>
                      <a:pt x="70" y="285"/>
                      <a:pt x="70" y="285"/>
                    </a:cubicBezTo>
                    <a:cubicBezTo>
                      <a:pt x="107" y="302"/>
                      <a:pt x="107" y="302"/>
                      <a:pt x="107" y="302"/>
                    </a:cubicBezTo>
                    <a:cubicBezTo>
                      <a:pt x="118" y="280"/>
                      <a:pt x="118" y="280"/>
                      <a:pt x="118" y="280"/>
                    </a:cubicBezTo>
                    <a:cubicBezTo>
                      <a:pt x="134" y="285"/>
                      <a:pt x="156" y="285"/>
                      <a:pt x="172" y="280"/>
                    </a:cubicBezTo>
                    <a:cubicBezTo>
                      <a:pt x="183" y="302"/>
                      <a:pt x="183" y="302"/>
                      <a:pt x="183" y="302"/>
                    </a:cubicBezTo>
                    <a:cubicBezTo>
                      <a:pt x="220" y="285"/>
                      <a:pt x="220" y="285"/>
                      <a:pt x="220" y="285"/>
                    </a:cubicBezTo>
                    <a:cubicBezTo>
                      <a:pt x="215" y="263"/>
                      <a:pt x="215" y="263"/>
                      <a:pt x="215" y="263"/>
                    </a:cubicBezTo>
                    <a:cubicBezTo>
                      <a:pt x="231" y="252"/>
                      <a:pt x="242" y="236"/>
                      <a:pt x="253" y="219"/>
                    </a:cubicBezTo>
                    <a:cubicBezTo>
                      <a:pt x="274" y="230"/>
                      <a:pt x="274" y="230"/>
                      <a:pt x="274" y="230"/>
                    </a:cubicBezTo>
                    <a:cubicBezTo>
                      <a:pt x="290" y="186"/>
                      <a:pt x="290" y="186"/>
                      <a:pt x="290" y="186"/>
                    </a:cubicBezTo>
                    <a:cubicBezTo>
                      <a:pt x="269" y="181"/>
                      <a:pt x="269" y="181"/>
                      <a:pt x="269" y="181"/>
                    </a:cubicBezTo>
                    <a:cubicBezTo>
                      <a:pt x="274" y="159"/>
                      <a:pt x="274" y="142"/>
                      <a:pt x="269" y="121"/>
                    </a:cubicBezTo>
                    <a:cubicBezTo>
                      <a:pt x="290" y="110"/>
                      <a:pt x="290" y="110"/>
                      <a:pt x="290" y="110"/>
                    </a:cubicBezTo>
                    <a:cubicBezTo>
                      <a:pt x="274" y="71"/>
                      <a:pt x="274" y="71"/>
                      <a:pt x="274" y="71"/>
                    </a:cubicBezTo>
                    <a:cubicBezTo>
                      <a:pt x="253" y="82"/>
                      <a:pt x="253" y="82"/>
                      <a:pt x="253" y="82"/>
                    </a:cubicBezTo>
                    <a:cubicBezTo>
                      <a:pt x="253" y="82"/>
                      <a:pt x="253" y="82"/>
                      <a:pt x="253" y="82"/>
                    </a:cubicBezTo>
                    <a:close/>
                    <a:moveTo>
                      <a:pt x="177" y="230"/>
                    </a:moveTo>
                    <a:cubicBezTo>
                      <a:pt x="134" y="252"/>
                      <a:pt x="86" y="230"/>
                      <a:pt x="64" y="181"/>
                    </a:cubicBezTo>
                    <a:cubicBezTo>
                      <a:pt x="48" y="137"/>
                      <a:pt x="70" y="88"/>
                      <a:pt x="113" y="71"/>
                    </a:cubicBezTo>
                    <a:cubicBezTo>
                      <a:pt x="156" y="49"/>
                      <a:pt x="204" y="71"/>
                      <a:pt x="226" y="115"/>
                    </a:cubicBezTo>
                    <a:cubicBezTo>
                      <a:pt x="242" y="159"/>
                      <a:pt x="220" y="214"/>
                      <a:pt x="177"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9" name="Group 18"/>
          <p:cNvGrpSpPr>
            <a:grpSpLocks noChangeAspect="1"/>
          </p:cNvGrpSpPr>
          <p:nvPr/>
        </p:nvGrpSpPr>
        <p:grpSpPr>
          <a:xfrm>
            <a:off x="1220056" y="2116983"/>
            <a:ext cx="543800" cy="520020"/>
            <a:chOff x="132337" y="1660330"/>
            <a:chExt cx="606894" cy="580353"/>
          </a:xfrm>
        </p:grpSpPr>
        <p:sp>
          <p:nvSpPr>
            <p:cNvPr id="20" name="Freeform 5"/>
            <p:cNvSpPr>
              <a:spLocks noChangeAspect="1" noEditPoints="1"/>
            </p:cNvSpPr>
            <p:nvPr/>
          </p:nvSpPr>
          <p:spPr bwMode="auto">
            <a:xfrm>
              <a:off x="132337" y="1660330"/>
              <a:ext cx="541339" cy="54133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8 w 128"/>
                <a:gd name="T79" fmla="*/ 40 h 128"/>
                <a:gd name="T80" fmla="*/ 13 w 128"/>
                <a:gd name="T81" fmla="*/ 40 h 128"/>
                <a:gd name="T82" fmla="*/ 49 w 128"/>
                <a:gd name="T83" fmla="*/ 10 h 128"/>
                <a:gd name="T84" fmla="*/ 13 w 128"/>
                <a:gd name="T85" fmla="*/ 88 h 128"/>
                <a:gd name="T86" fmla="*/ 38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4"/>
                    <a:pt x="90" y="48"/>
                  </a:cubicBezTo>
                  <a:cubicBezTo>
                    <a:pt x="117" y="48"/>
                    <a:pt x="117" y="48"/>
                    <a:pt x="117" y="48"/>
                  </a:cubicBezTo>
                  <a:cubicBezTo>
                    <a:pt x="119" y="53"/>
                    <a:pt x="120" y="59"/>
                    <a:pt x="120" y="64"/>
                  </a:cubicBezTo>
                  <a:moveTo>
                    <a:pt x="64" y="120"/>
                  </a:moveTo>
                  <a:cubicBezTo>
                    <a:pt x="57" y="120"/>
                    <a:pt x="50" y="108"/>
                    <a:pt x="47" y="88"/>
                  </a:cubicBezTo>
                  <a:cubicBezTo>
                    <a:pt x="81" y="88"/>
                    <a:pt x="81" y="88"/>
                    <a:pt x="81" y="88"/>
                  </a:cubicBezTo>
                  <a:cubicBezTo>
                    <a:pt x="77" y="108"/>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8" y="53"/>
                    <a:pt x="10" y="48"/>
                  </a:cubicBezTo>
                  <a:cubicBezTo>
                    <a:pt x="37" y="48"/>
                    <a:pt x="37" y="48"/>
                    <a:pt x="37" y="48"/>
                  </a:cubicBezTo>
                  <a:cubicBezTo>
                    <a:pt x="37" y="54"/>
                    <a:pt x="37" y="59"/>
                    <a:pt x="37" y="64"/>
                  </a:cubicBezTo>
                  <a:cubicBezTo>
                    <a:pt x="37" y="70"/>
                    <a:pt x="37" y="75"/>
                    <a:pt x="37" y="80"/>
                  </a:cubicBezTo>
                  <a:cubicBezTo>
                    <a:pt x="10" y="80"/>
                    <a:pt x="10" y="80"/>
                    <a:pt x="10" y="80"/>
                  </a:cubicBezTo>
                  <a:cubicBezTo>
                    <a:pt x="8"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8" y="40"/>
                  </a:cubicBezTo>
                  <a:cubicBezTo>
                    <a:pt x="13" y="40"/>
                    <a:pt x="13" y="40"/>
                    <a:pt x="13" y="40"/>
                  </a:cubicBezTo>
                  <a:cubicBezTo>
                    <a:pt x="20" y="26"/>
                    <a:pt x="33" y="15"/>
                    <a:pt x="49" y="10"/>
                  </a:cubicBezTo>
                  <a:moveTo>
                    <a:pt x="13" y="88"/>
                  </a:moveTo>
                  <a:cubicBezTo>
                    <a:pt x="38" y="88"/>
                    <a:pt x="38" y="88"/>
                    <a:pt x="38"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21" name="Group 20"/>
            <p:cNvGrpSpPr/>
            <p:nvPr/>
          </p:nvGrpSpPr>
          <p:grpSpPr>
            <a:xfrm>
              <a:off x="434955" y="1936407"/>
              <a:ext cx="304276" cy="304276"/>
              <a:chOff x="467193" y="1995187"/>
              <a:chExt cx="276615" cy="276615"/>
            </a:xfrm>
          </p:grpSpPr>
          <p:sp>
            <p:nvSpPr>
              <p:cNvPr id="22" name="Oval 21"/>
              <p:cNvSpPr/>
              <p:nvPr/>
            </p:nvSpPr>
            <p:spPr bwMode="auto">
              <a:xfrm>
                <a:off x="467193" y="1995187"/>
                <a:ext cx="276615" cy="27661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3" name="Freeform 5"/>
              <p:cNvSpPr>
                <a:spLocks noChangeAspect="1" noEditPoints="1"/>
              </p:cNvSpPr>
              <p:nvPr/>
            </p:nvSpPr>
            <p:spPr bwMode="auto">
              <a:xfrm>
                <a:off x="515689" y="2039920"/>
                <a:ext cx="179622" cy="187149"/>
              </a:xfrm>
              <a:custGeom>
                <a:avLst/>
                <a:gdLst>
                  <a:gd name="T0" fmla="*/ 253 w 290"/>
                  <a:gd name="T1" fmla="*/ 82 h 302"/>
                  <a:gd name="T2" fmla="*/ 215 w 290"/>
                  <a:gd name="T3" fmla="*/ 38 h 302"/>
                  <a:gd name="T4" fmla="*/ 220 w 290"/>
                  <a:gd name="T5" fmla="*/ 16 h 302"/>
                  <a:gd name="T6" fmla="*/ 183 w 290"/>
                  <a:gd name="T7" fmla="*/ 0 h 302"/>
                  <a:gd name="T8" fmla="*/ 172 w 290"/>
                  <a:gd name="T9" fmla="*/ 22 h 302"/>
                  <a:gd name="T10" fmla="*/ 118 w 290"/>
                  <a:gd name="T11" fmla="*/ 22 h 302"/>
                  <a:gd name="T12" fmla="*/ 107 w 290"/>
                  <a:gd name="T13" fmla="*/ 0 h 302"/>
                  <a:gd name="T14" fmla="*/ 70 w 290"/>
                  <a:gd name="T15" fmla="*/ 16 h 302"/>
                  <a:gd name="T16" fmla="*/ 75 w 290"/>
                  <a:gd name="T17" fmla="*/ 38 h 302"/>
                  <a:gd name="T18" fmla="*/ 38 w 290"/>
                  <a:gd name="T19" fmla="*/ 82 h 302"/>
                  <a:gd name="T20" fmla="*/ 16 w 290"/>
                  <a:gd name="T21" fmla="*/ 71 h 302"/>
                  <a:gd name="T22" fmla="*/ 0 w 290"/>
                  <a:gd name="T23" fmla="*/ 110 h 302"/>
                  <a:gd name="T24" fmla="*/ 21 w 290"/>
                  <a:gd name="T25" fmla="*/ 121 h 302"/>
                  <a:gd name="T26" fmla="*/ 21 w 290"/>
                  <a:gd name="T27" fmla="*/ 181 h 302"/>
                  <a:gd name="T28" fmla="*/ 0 w 290"/>
                  <a:gd name="T29" fmla="*/ 186 h 302"/>
                  <a:gd name="T30" fmla="*/ 16 w 290"/>
                  <a:gd name="T31" fmla="*/ 230 h 302"/>
                  <a:gd name="T32" fmla="*/ 38 w 290"/>
                  <a:gd name="T33" fmla="*/ 219 h 302"/>
                  <a:gd name="T34" fmla="*/ 75 w 290"/>
                  <a:gd name="T35" fmla="*/ 263 h 302"/>
                  <a:gd name="T36" fmla="*/ 70 w 290"/>
                  <a:gd name="T37" fmla="*/ 285 h 302"/>
                  <a:gd name="T38" fmla="*/ 107 w 290"/>
                  <a:gd name="T39" fmla="*/ 302 h 302"/>
                  <a:gd name="T40" fmla="*/ 118 w 290"/>
                  <a:gd name="T41" fmla="*/ 280 h 302"/>
                  <a:gd name="T42" fmla="*/ 172 w 290"/>
                  <a:gd name="T43" fmla="*/ 280 h 302"/>
                  <a:gd name="T44" fmla="*/ 183 w 290"/>
                  <a:gd name="T45" fmla="*/ 302 h 302"/>
                  <a:gd name="T46" fmla="*/ 220 w 290"/>
                  <a:gd name="T47" fmla="*/ 285 h 302"/>
                  <a:gd name="T48" fmla="*/ 215 w 290"/>
                  <a:gd name="T49" fmla="*/ 263 h 302"/>
                  <a:gd name="T50" fmla="*/ 253 w 290"/>
                  <a:gd name="T51" fmla="*/ 219 h 302"/>
                  <a:gd name="T52" fmla="*/ 274 w 290"/>
                  <a:gd name="T53" fmla="*/ 230 h 302"/>
                  <a:gd name="T54" fmla="*/ 290 w 290"/>
                  <a:gd name="T55" fmla="*/ 186 h 302"/>
                  <a:gd name="T56" fmla="*/ 269 w 290"/>
                  <a:gd name="T57" fmla="*/ 181 h 302"/>
                  <a:gd name="T58" fmla="*/ 269 w 290"/>
                  <a:gd name="T59" fmla="*/ 121 h 302"/>
                  <a:gd name="T60" fmla="*/ 290 w 290"/>
                  <a:gd name="T61" fmla="*/ 110 h 302"/>
                  <a:gd name="T62" fmla="*/ 274 w 290"/>
                  <a:gd name="T63" fmla="*/ 71 h 302"/>
                  <a:gd name="T64" fmla="*/ 253 w 290"/>
                  <a:gd name="T65" fmla="*/ 82 h 302"/>
                  <a:gd name="T66" fmla="*/ 253 w 290"/>
                  <a:gd name="T67" fmla="*/ 82 h 302"/>
                  <a:gd name="T68" fmla="*/ 177 w 290"/>
                  <a:gd name="T69" fmla="*/ 230 h 302"/>
                  <a:gd name="T70" fmla="*/ 64 w 290"/>
                  <a:gd name="T71" fmla="*/ 181 h 302"/>
                  <a:gd name="T72" fmla="*/ 113 w 290"/>
                  <a:gd name="T73" fmla="*/ 71 h 302"/>
                  <a:gd name="T74" fmla="*/ 226 w 290"/>
                  <a:gd name="T75" fmla="*/ 115 h 302"/>
                  <a:gd name="T76" fmla="*/ 177 w 290"/>
                  <a:gd name="T77"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02">
                    <a:moveTo>
                      <a:pt x="253" y="82"/>
                    </a:moveTo>
                    <a:cubicBezTo>
                      <a:pt x="242" y="60"/>
                      <a:pt x="231" y="49"/>
                      <a:pt x="215" y="38"/>
                    </a:cubicBezTo>
                    <a:cubicBezTo>
                      <a:pt x="220" y="16"/>
                      <a:pt x="220" y="16"/>
                      <a:pt x="220" y="16"/>
                    </a:cubicBezTo>
                    <a:cubicBezTo>
                      <a:pt x="183" y="0"/>
                      <a:pt x="183" y="0"/>
                      <a:pt x="183" y="0"/>
                    </a:cubicBezTo>
                    <a:cubicBezTo>
                      <a:pt x="172" y="22"/>
                      <a:pt x="172" y="22"/>
                      <a:pt x="172" y="22"/>
                    </a:cubicBezTo>
                    <a:cubicBezTo>
                      <a:pt x="156" y="16"/>
                      <a:pt x="134" y="16"/>
                      <a:pt x="118" y="22"/>
                    </a:cubicBezTo>
                    <a:cubicBezTo>
                      <a:pt x="107" y="0"/>
                      <a:pt x="107" y="0"/>
                      <a:pt x="107" y="0"/>
                    </a:cubicBezTo>
                    <a:cubicBezTo>
                      <a:pt x="70" y="16"/>
                      <a:pt x="70" y="16"/>
                      <a:pt x="70" y="16"/>
                    </a:cubicBezTo>
                    <a:cubicBezTo>
                      <a:pt x="75" y="38"/>
                      <a:pt x="75" y="38"/>
                      <a:pt x="75" y="38"/>
                    </a:cubicBezTo>
                    <a:cubicBezTo>
                      <a:pt x="59" y="49"/>
                      <a:pt x="48" y="66"/>
                      <a:pt x="38" y="82"/>
                    </a:cubicBezTo>
                    <a:cubicBezTo>
                      <a:pt x="16" y="71"/>
                      <a:pt x="16" y="71"/>
                      <a:pt x="16" y="71"/>
                    </a:cubicBezTo>
                    <a:cubicBezTo>
                      <a:pt x="0" y="110"/>
                      <a:pt x="0" y="110"/>
                      <a:pt x="0" y="110"/>
                    </a:cubicBezTo>
                    <a:cubicBezTo>
                      <a:pt x="21" y="121"/>
                      <a:pt x="21" y="121"/>
                      <a:pt x="21" y="121"/>
                    </a:cubicBezTo>
                    <a:cubicBezTo>
                      <a:pt x="16" y="137"/>
                      <a:pt x="16" y="159"/>
                      <a:pt x="21" y="181"/>
                    </a:cubicBezTo>
                    <a:cubicBezTo>
                      <a:pt x="0" y="186"/>
                      <a:pt x="0" y="186"/>
                      <a:pt x="0" y="186"/>
                    </a:cubicBezTo>
                    <a:cubicBezTo>
                      <a:pt x="16" y="230"/>
                      <a:pt x="16" y="230"/>
                      <a:pt x="16" y="230"/>
                    </a:cubicBezTo>
                    <a:cubicBezTo>
                      <a:pt x="38" y="219"/>
                      <a:pt x="38" y="219"/>
                      <a:pt x="38" y="219"/>
                    </a:cubicBezTo>
                    <a:cubicBezTo>
                      <a:pt x="48" y="236"/>
                      <a:pt x="59" y="252"/>
                      <a:pt x="75" y="263"/>
                    </a:cubicBezTo>
                    <a:cubicBezTo>
                      <a:pt x="70" y="285"/>
                      <a:pt x="70" y="285"/>
                      <a:pt x="70" y="285"/>
                    </a:cubicBezTo>
                    <a:cubicBezTo>
                      <a:pt x="107" y="302"/>
                      <a:pt x="107" y="302"/>
                      <a:pt x="107" y="302"/>
                    </a:cubicBezTo>
                    <a:cubicBezTo>
                      <a:pt x="118" y="280"/>
                      <a:pt x="118" y="280"/>
                      <a:pt x="118" y="280"/>
                    </a:cubicBezTo>
                    <a:cubicBezTo>
                      <a:pt x="134" y="285"/>
                      <a:pt x="156" y="285"/>
                      <a:pt x="172" y="280"/>
                    </a:cubicBezTo>
                    <a:cubicBezTo>
                      <a:pt x="183" y="302"/>
                      <a:pt x="183" y="302"/>
                      <a:pt x="183" y="302"/>
                    </a:cubicBezTo>
                    <a:cubicBezTo>
                      <a:pt x="220" y="285"/>
                      <a:pt x="220" y="285"/>
                      <a:pt x="220" y="285"/>
                    </a:cubicBezTo>
                    <a:cubicBezTo>
                      <a:pt x="215" y="263"/>
                      <a:pt x="215" y="263"/>
                      <a:pt x="215" y="263"/>
                    </a:cubicBezTo>
                    <a:cubicBezTo>
                      <a:pt x="231" y="252"/>
                      <a:pt x="242" y="236"/>
                      <a:pt x="253" y="219"/>
                    </a:cubicBezTo>
                    <a:cubicBezTo>
                      <a:pt x="274" y="230"/>
                      <a:pt x="274" y="230"/>
                      <a:pt x="274" y="230"/>
                    </a:cubicBezTo>
                    <a:cubicBezTo>
                      <a:pt x="290" y="186"/>
                      <a:pt x="290" y="186"/>
                      <a:pt x="290" y="186"/>
                    </a:cubicBezTo>
                    <a:cubicBezTo>
                      <a:pt x="269" y="181"/>
                      <a:pt x="269" y="181"/>
                      <a:pt x="269" y="181"/>
                    </a:cubicBezTo>
                    <a:cubicBezTo>
                      <a:pt x="274" y="159"/>
                      <a:pt x="274" y="142"/>
                      <a:pt x="269" y="121"/>
                    </a:cubicBezTo>
                    <a:cubicBezTo>
                      <a:pt x="290" y="110"/>
                      <a:pt x="290" y="110"/>
                      <a:pt x="290" y="110"/>
                    </a:cubicBezTo>
                    <a:cubicBezTo>
                      <a:pt x="274" y="71"/>
                      <a:pt x="274" y="71"/>
                      <a:pt x="274" y="71"/>
                    </a:cubicBezTo>
                    <a:cubicBezTo>
                      <a:pt x="253" y="82"/>
                      <a:pt x="253" y="82"/>
                      <a:pt x="253" y="82"/>
                    </a:cubicBezTo>
                    <a:cubicBezTo>
                      <a:pt x="253" y="82"/>
                      <a:pt x="253" y="82"/>
                      <a:pt x="253" y="82"/>
                    </a:cubicBezTo>
                    <a:close/>
                    <a:moveTo>
                      <a:pt x="177" y="230"/>
                    </a:moveTo>
                    <a:cubicBezTo>
                      <a:pt x="134" y="252"/>
                      <a:pt x="86" y="230"/>
                      <a:pt x="64" y="181"/>
                    </a:cubicBezTo>
                    <a:cubicBezTo>
                      <a:pt x="48" y="137"/>
                      <a:pt x="70" y="88"/>
                      <a:pt x="113" y="71"/>
                    </a:cubicBezTo>
                    <a:cubicBezTo>
                      <a:pt x="156" y="49"/>
                      <a:pt x="204" y="71"/>
                      <a:pt x="226" y="115"/>
                    </a:cubicBezTo>
                    <a:cubicBezTo>
                      <a:pt x="242" y="159"/>
                      <a:pt x="220" y="214"/>
                      <a:pt x="177"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24" name="Group 23"/>
          <p:cNvGrpSpPr>
            <a:grpSpLocks noChangeAspect="1"/>
          </p:cNvGrpSpPr>
          <p:nvPr/>
        </p:nvGrpSpPr>
        <p:grpSpPr>
          <a:xfrm>
            <a:off x="1982595" y="2116983"/>
            <a:ext cx="543800" cy="520020"/>
            <a:chOff x="132337" y="1660330"/>
            <a:chExt cx="606894" cy="580353"/>
          </a:xfrm>
        </p:grpSpPr>
        <p:sp>
          <p:nvSpPr>
            <p:cNvPr id="25" name="Freeform 5"/>
            <p:cNvSpPr>
              <a:spLocks noChangeAspect="1" noEditPoints="1"/>
            </p:cNvSpPr>
            <p:nvPr/>
          </p:nvSpPr>
          <p:spPr bwMode="auto">
            <a:xfrm>
              <a:off x="132337" y="1660330"/>
              <a:ext cx="541339" cy="54133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8 w 128"/>
                <a:gd name="T79" fmla="*/ 40 h 128"/>
                <a:gd name="T80" fmla="*/ 13 w 128"/>
                <a:gd name="T81" fmla="*/ 40 h 128"/>
                <a:gd name="T82" fmla="*/ 49 w 128"/>
                <a:gd name="T83" fmla="*/ 10 h 128"/>
                <a:gd name="T84" fmla="*/ 13 w 128"/>
                <a:gd name="T85" fmla="*/ 88 h 128"/>
                <a:gd name="T86" fmla="*/ 38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4"/>
                    <a:pt x="90" y="48"/>
                  </a:cubicBezTo>
                  <a:cubicBezTo>
                    <a:pt x="117" y="48"/>
                    <a:pt x="117" y="48"/>
                    <a:pt x="117" y="48"/>
                  </a:cubicBezTo>
                  <a:cubicBezTo>
                    <a:pt x="119" y="53"/>
                    <a:pt x="120" y="59"/>
                    <a:pt x="120" y="64"/>
                  </a:cubicBezTo>
                  <a:moveTo>
                    <a:pt x="64" y="120"/>
                  </a:moveTo>
                  <a:cubicBezTo>
                    <a:pt x="57" y="120"/>
                    <a:pt x="50" y="108"/>
                    <a:pt x="47" y="88"/>
                  </a:cubicBezTo>
                  <a:cubicBezTo>
                    <a:pt x="81" y="88"/>
                    <a:pt x="81" y="88"/>
                    <a:pt x="81" y="88"/>
                  </a:cubicBezTo>
                  <a:cubicBezTo>
                    <a:pt x="77" y="108"/>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8" y="53"/>
                    <a:pt x="10" y="48"/>
                  </a:cubicBezTo>
                  <a:cubicBezTo>
                    <a:pt x="37" y="48"/>
                    <a:pt x="37" y="48"/>
                    <a:pt x="37" y="48"/>
                  </a:cubicBezTo>
                  <a:cubicBezTo>
                    <a:pt x="37" y="54"/>
                    <a:pt x="37" y="59"/>
                    <a:pt x="37" y="64"/>
                  </a:cubicBezTo>
                  <a:cubicBezTo>
                    <a:pt x="37" y="70"/>
                    <a:pt x="37" y="75"/>
                    <a:pt x="37" y="80"/>
                  </a:cubicBezTo>
                  <a:cubicBezTo>
                    <a:pt x="10" y="80"/>
                    <a:pt x="10" y="80"/>
                    <a:pt x="10" y="80"/>
                  </a:cubicBezTo>
                  <a:cubicBezTo>
                    <a:pt x="8"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8" y="40"/>
                  </a:cubicBezTo>
                  <a:cubicBezTo>
                    <a:pt x="13" y="40"/>
                    <a:pt x="13" y="40"/>
                    <a:pt x="13" y="40"/>
                  </a:cubicBezTo>
                  <a:cubicBezTo>
                    <a:pt x="20" y="26"/>
                    <a:pt x="33" y="15"/>
                    <a:pt x="49" y="10"/>
                  </a:cubicBezTo>
                  <a:moveTo>
                    <a:pt x="13" y="88"/>
                  </a:moveTo>
                  <a:cubicBezTo>
                    <a:pt x="38" y="88"/>
                    <a:pt x="38" y="88"/>
                    <a:pt x="38"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26" name="Group 25"/>
            <p:cNvGrpSpPr/>
            <p:nvPr/>
          </p:nvGrpSpPr>
          <p:grpSpPr>
            <a:xfrm>
              <a:off x="434955" y="1936407"/>
              <a:ext cx="304276" cy="304276"/>
              <a:chOff x="467193" y="1995187"/>
              <a:chExt cx="276615" cy="276615"/>
            </a:xfrm>
          </p:grpSpPr>
          <p:sp>
            <p:nvSpPr>
              <p:cNvPr id="27" name="Oval 26"/>
              <p:cNvSpPr/>
              <p:nvPr/>
            </p:nvSpPr>
            <p:spPr bwMode="auto">
              <a:xfrm>
                <a:off x="467193" y="1995187"/>
                <a:ext cx="276615" cy="27661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 name="Freeform 5"/>
              <p:cNvSpPr>
                <a:spLocks noChangeAspect="1" noEditPoints="1"/>
              </p:cNvSpPr>
              <p:nvPr/>
            </p:nvSpPr>
            <p:spPr bwMode="auto">
              <a:xfrm>
                <a:off x="515689" y="2039920"/>
                <a:ext cx="179622" cy="187149"/>
              </a:xfrm>
              <a:custGeom>
                <a:avLst/>
                <a:gdLst>
                  <a:gd name="T0" fmla="*/ 253 w 290"/>
                  <a:gd name="T1" fmla="*/ 82 h 302"/>
                  <a:gd name="T2" fmla="*/ 215 w 290"/>
                  <a:gd name="T3" fmla="*/ 38 h 302"/>
                  <a:gd name="T4" fmla="*/ 220 w 290"/>
                  <a:gd name="T5" fmla="*/ 16 h 302"/>
                  <a:gd name="T6" fmla="*/ 183 w 290"/>
                  <a:gd name="T7" fmla="*/ 0 h 302"/>
                  <a:gd name="T8" fmla="*/ 172 w 290"/>
                  <a:gd name="T9" fmla="*/ 22 h 302"/>
                  <a:gd name="T10" fmla="*/ 118 w 290"/>
                  <a:gd name="T11" fmla="*/ 22 h 302"/>
                  <a:gd name="T12" fmla="*/ 107 w 290"/>
                  <a:gd name="T13" fmla="*/ 0 h 302"/>
                  <a:gd name="T14" fmla="*/ 70 w 290"/>
                  <a:gd name="T15" fmla="*/ 16 h 302"/>
                  <a:gd name="T16" fmla="*/ 75 w 290"/>
                  <a:gd name="T17" fmla="*/ 38 h 302"/>
                  <a:gd name="T18" fmla="*/ 38 w 290"/>
                  <a:gd name="T19" fmla="*/ 82 h 302"/>
                  <a:gd name="T20" fmla="*/ 16 w 290"/>
                  <a:gd name="T21" fmla="*/ 71 h 302"/>
                  <a:gd name="T22" fmla="*/ 0 w 290"/>
                  <a:gd name="T23" fmla="*/ 110 h 302"/>
                  <a:gd name="T24" fmla="*/ 21 w 290"/>
                  <a:gd name="T25" fmla="*/ 121 h 302"/>
                  <a:gd name="T26" fmla="*/ 21 w 290"/>
                  <a:gd name="T27" fmla="*/ 181 h 302"/>
                  <a:gd name="T28" fmla="*/ 0 w 290"/>
                  <a:gd name="T29" fmla="*/ 186 h 302"/>
                  <a:gd name="T30" fmla="*/ 16 w 290"/>
                  <a:gd name="T31" fmla="*/ 230 h 302"/>
                  <a:gd name="T32" fmla="*/ 38 w 290"/>
                  <a:gd name="T33" fmla="*/ 219 h 302"/>
                  <a:gd name="T34" fmla="*/ 75 w 290"/>
                  <a:gd name="T35" fmla="*/ 263 h 302"/>
                  <a:gd name="T36" fmla="*/ 70 w 290"/>
                  <a:gd name="T37" fmla="*/ 285 h 302"/>
                  <a:gd name="T38" fmla="*/ 107 w 290"/>
                  <a:gd name="T39" fmla="*/ 302 h 302"/>
                  <a:gd name="T40" fmla="*/ 118 w 290"/>
                  <a:gd name="T41" fmla="*/ 280 h 302"/>
                  <a:gd name="T42" fmla="*/ 172 w 290"/>
                  <a:gd name="T43" fmla="*/ 280 h 302"/>
                  <a:gd name="T44" fmla="*/ 183 w 290"/>
                  <a:gd name="T45" fmla="*/ 302 h 302"/>
                  <a:gd name="T46" fmla="*/ 220 w 290"/>
                  <a:gd name="T47" fmla="*/ 285 h 302"/>
                  <a:gd name="T48" fmla="*/ 215 w 290"/>
                  <a:gd name="T49" fmla="*/ 263 h 302"/>
                  <a:gd name="T50" fmla="*/ 253 w 290"/>
                  <a:gd name="T51" fmla="*/ 219 h 302"/>
                  <a:gd name="T52" fmla="*/ 274 w 290"/>
                  <a:gd name="T53" fmla="*/ 230 h 302"/>
                  <a:gd name="T54" fmla="*/ 290 w 290"/>
                  <a:gd name="T55" fmla="*/ 186 h 302"/>
                  <a:gd name="T56" fmla="*/ 269 w 290"/>
                  <a:gd name="T57" fmla="*/ 181 h 302"/>
                  <a:gd name="T58" fmla="*/ 269 w 290"/>
                  <a:gd name="T59" fmla="*/ 121 h 302"/>
                  <a:gd name="T60" fmla="*/ 290 w 290"/>
                  <a:gd name="T61" fmla="*/ 110 h 302"/>
                  <a:gd name="T62" fmla="*/ 274 w 290"/>
                  <a:gd name="T63" fmla="*/ 71 h 302"/>
                  <a:gd name="T64" fmla="*/ 253 w 290"/>
                  <a:gd name="T65" fmla="*/ 82 h 302"/>
                  <a:gd name="T66" fmla="*/ 253 w 290"/>
                  <a:gd name="T67" fmla="*/ 82 h 302"/>
                  <a:gd name="T68" fmla="*/ 177 w 290"/>
                  <a:gd name="T69" fmla="*/ 230 h 302"/>
                  <a:gd name="T70" fmla="*/ 64 w 290"/>
                  <a:gd name="T71" fmla="*/ 181 h 302"/>
                  <a:gd name="T72" fmla="*/ 113 w 290"/>
                  <a:gd name="T73" fmla="*/ 71 h 302"/>
                  <a:gd name="T74" fmla="*/ 226 w 290"/>
                  <a:gd name="T75" fmla="*/ 115 h 302"/>
                  <a:gd name="T76" fmla="*/ 177 w 290"/>
                  <a:gd name="T77"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02">
                    <a:moveTo>
                      <a:pt x="253" y="82"/>
                    </a:moveTo>
                    <a:cubicBezTo>
                      <a:pt x="242" y="60"/>
                      <a:pt x="231" y="49"/>
                      <a:pt x="215" y="38"/>
                    </a:cubicBezTo>
                    <a:cubicBezTo>
                      <a:pt x="220" y="16"/>
                      <a:pt x="220" y="16"/>
                      <a:pt x="220" y="16"/>
                    </a:cubicBezTo>
                    <a:cubicBezTo>
                      <a:pt x="183" y="0"/>
                      <a:pt x="183" y="0"/>
                      <a:pt x="183" y="0"/>
                    </a:cubicBezTo>
                    <a:cubicBezTo>
                      <a:pt x="172" y="22"/>
                      <a:pt x="172" y="22"/>
                      <a:pt x="172" y="22"/>
                    </a:cubicBezTo>
                    <a:cubicBezTo>
                      <a:pt x="156" y="16"/>
                      <a:pt x="134" y="16"/>
                      <a:pt x="118" y="22"/>
                    </a:cubicBezTo>
                    <a:cubicBezTo>
                      <a:pt x="107" y="0"/>
                      <a:pt x="107" y="0"/>
                      <a:pt x="107" y="0"/>
                    </a:cubicBezTo>
                    <a:cubicBezTo>
                      <a:pt x="70" y="16"/>
                      <a:pt x="70" y="16"/>
                      <a:pt x="70" y="16"/>
                    </a:cubicBezTo>
                    <a:cubicBezTo>
                      <a:pt x="75" y="38"/>
                      <a:pt x="75" y="38"/>
                      <a:pt x="75" y="38"/>
                    </a:cubicBezTo>
                    <a:cubicBezTo>
                      <a:pt x="59" y="49"/>
                      <a:pt x="48" y="66"/>
                      <a:pt x="38" y="82"/>
                    </a:cubicBezTo>
                    <a:cubicBezTo>
                      <a:pt x="16" y="71"/>
                      <a:pt x="16" y="71"/>
                      <a:pt x="16" y="71"/>
                    </a:cubicBezTo>
                    <a:cubicBezTo>
                      <a:pt x="0" y="110"/>
                      <a:pt x="0" y="110"/>
                      <a:pt x="0" y="110"/>
                    </a:cubicBezTo>
                    <a:cubicBezTo>
                      <a:pt x="21" y="121"/>
                      <a:pt x="21" y="121"/>
                      <a:pt x="21" y="121"/>
                    </a:cubicBezTo>
                    <a:cubicBezTo>
                      <a:pt x="16" y="137"/>
                      <a:pt x="16" y="159"/>
                      <a:pt x="21" y="181"/>
                    </a:cubicBezTo>
                    <a:cubicBezTo>
                      <a:pt x="0" y="186"/>
                      <a:pt x="0" y="186"/>
                      <a:pt x="0" y="186"/>
                    </a:cubicBezTo>
                    <a:cubicBezTo>
                      <a:pt x="16" y="230"/>
                      <a:pt x="16" y="230"/>
                      <a:pt x="16" y="230"/>
                    </a:cubicBezTo>
                    <a:cubicBezTo>
                      <a:pt x="38" y="219"/>
                      <a:pt x="38" y="219"/>
                      <a:pt x="38" y="219"/>
                    </a:cubicBezTo>
                    <a:cubicBezTo>
                      <a:pt x="48" y="236"/>
                      <a:pt x="59" y="252"/>
                      <a:pt x="75" y="263"/>
                    </a:cubicBezTo>
                    <a:cubicBezTo>
                      <a:pt x="70" y="285"/>
                      <a:pt x="70" y="285"/>
                      <a:pt x="70" y="285"/>
                    </a:cubicBezTo>
                    <a:cubicBezTo>
                      <a:pt x="107" y="302"/>
                      <a:pt x="107" y="302"/>
                      <a:pt x="107" y="302"/>
                    </a:cubicBezTo>
                    <a:cubicBezTo>
                      <a:pt x="118" y="280"/>
                      <a:pt x="118" y="280"/>
                      <a:pt x="118" y="280"/>
                    </a:cubicBezTo>
                    <a:cubicBezTo>
                      <a:pt x="134" y="285"/>
                      <a:pt x="156" y="285"/>
                      <a:pt x="172" y="280"/>
                    </a:cubicBezTo>
                    <a:cubicBezTo>
                      <a:pt x="183" y="302"/>
                      <a:pt x="183" y="302"/>
                      <a:pt x="183" y="302"/>
                    </a:cubicBezTo>
                    <a:cubicBezTo>
                      <a:pt x="220" y="285"/>
                      <a:pt x="220" y="285"/>
                      <a:pt x="220" y="285"/>
                    </a:cubicBezTo>
                    <a:cubicBezTo>
                      <a:pt x="215" y="263"/>
                      <a:pt x="215" y="263"/>
                      <a:pt x="215" y="263"/>
                    </a:cubicBezTo>
                    <a:cubicBezTo>
                      <a:pt x="231" y="252"/>
                      <a:pt x="242" y="236"/>
                      <a:pt x="253" y="219"/>
                    </a:cubicBezTo>
                    <a:cubicBezTo>
                      <a:pt x="274" y="230"/>
                      <a:pt x="274" y="230"/>
                      <a:pt x="274" y="230"/>
                    </a:cubicBezTo>
                    <a:cubicBezTo>
                      <a:pt x="290" y="186"/>
                      <a:pt x="290" y="186"/>
                      <a:pt x="290" y="186"/>
                    </a:cubicBezTo>
                    <a:cubicBezTo>
                      <a:pt x="269" y="181"/>
                      <a:pt x="269" y="181"/>
                      <a:pt x="269" y="181"/>
                    </a:cubicBezTo>
                    <a:cubicBezTo>
                      <a:pt x="274" y="159"/>
                      <a:pt x="274" y="142"/>
                      <a:pt x="269" y="121"/>
                    </a:cubicBezTo>
                    <a:cubicBezTo>
                      <a:pt x="290" y="110"/>
                      <a:pt x="290" y="110"/>
                      <a:pt x="290" y="110"/>
                    </a:cubicBezTo>
                    <a:cubicBezTo>
                      <a:pt x="274" y="71"/>
                      <a:pt x="274" y="71"/>
                      <a:pt x="274" y="71"/>
                    </a:cubicBezTo>
                    <a:cubicBezTo>
                      <a:pt x="253" y="82"/>
                      <a:pt x="253" y="82"/>
                      <a:pt x="253" y="82"/>
                    </a:cubicBezTo>
                    <a:cubicBezTo>
                      <a:pt x="253" y="82"/>
                      <a:pt x="253" y="82"/>
                      <a:pt x="253" y="82"/>
                    </a:cubicBezTo>
                    <a:close/>
                    <a:moveTo>
                      <a:pt x="177" y="230"/>
                    </a:moveTo>
                    <a:cubicBezTo>
                      <a:pt x="134" y="252"/>
                      <a:pt x="86" y="230"/>
                      <a:pt x="64" y="181"/>
                    </a:cubicBezTo>
                    <a:cubicBezTo>
                      <a:pt x="48" y="137"/>
                      <a:pt x="70" y="88"/>
                      <a:pt x="113" y="71"/>
                    </a:cubicBezTo>
                    <a:cubicBezTo>
                      <a:pt x="156" y="49"/>
                      <a:pt x="204" y="71"/>
                      <a:pt x="226" y="115"/>
                    </a:cubicBezTo>
                    <a:cubicBezTo>
                      <a:pt x="242" y="159"/>
                      <a:pt x="220" y="214"/>
                      <a:pt x="177"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29" name="Group 28"/>
          <p:cNvGrpSpPr>
            <a:grpSpLocks noChangeAspect="1"/>
          </p:cNvGrpSpPr>
          <p:nvPr/>
        </p:nvGrpSpPr>
        <p:grpSpPr>
          <a:xfrm>
            <a:off x="4102907" y="2116983"/>
            <a:ext cx="543800" cy="520020"/>
            <a:chOff x="132337" y="1660330"/>
            <a:chExt cx="606894" cy="580353"/>
          </a:xfrm>
        </p:grpSpPr>
        <p:sp>
          <p:nvSpPr>
            <p:cNvPr id="30" name="Freeform 5"/>
            <p:cNvSpPr>
              <a:spLocks noChangeAspect="1" noEditPoints="1"/>
            </p:cNvSpPr>
            <p:nvPr/>
          </p:nvSpPr>
          <p:spPr bwMode="auto">
            <a:xfrm>
              <a:off x="132337" y="1660330"/>
              <a:ext cx="541339" cy="54133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8 w 128"/>
                <a:gd name="T79" fmla="*/ 40 h 128"/>
                <a:gd name="T80" fmla="*/ 13 w 128"/>
                <a:gd name="T81" fmla="*/ 40 h 128"/>
                <a:gd name="T82" fmla="*/ 49 w 128"/>
                <a:gd name="T83" fmla="*/ 10 h 128"/>
                <a:gd name="T84" fmla="*/ 13 w 128"/>
                <a:gd name="T85" fmla="*/ 88 h 128"/>
                <a:gd name="T86" fmla="*/ 38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4"/>
                    <a:pt x="90" y="48"/>
                  </a:cubicBezTo>
                  <a:cubicBezTo>
                    <a:pt x="117" y="48"/>
                    <a:pt x="117" y="48"/>
                    <a:pt x="117" y="48"/>
                  </a:cubicBezTo>
                  <a:cubicBezTo>
                    <a:pt x="119" y="53"/>
                    <a:pt x="120" y="59"/>
                    <a:pt x="120" y="64"/>
                  </a:cubicBezTo>
                  <a:moveTo>
                    <a:pt x="64" y="120"/>
                  </a:moveTo>
                  <a:cubicBezTo>
                    <a:pt x="57" y="120"/>
                    <a:pt x="50" y="108"/>
                    <a:pt x="47" y="88"/>
                  </a:cubicBezTo>
                  <a:cubicBezTo>
                    <a:pt x="81" y="88"/>
                    <a:pt x="81" y="88"/>
                    <a:pt x="81" y="88"/>
                  </a:cubicBezTo>
                  <a:cubicBezTo>
                    <a:pt x="77" y="108"/>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8" y="53"/>
                    <a:pt x="10" y="48"/>
                  </a:cubicBezTo>
                  <a:cubicBezTo>
                    <a:pt x="37" y="48"/>
                    <a:pt x="37" y="48"/>
                    <a:pt x="37" y="48"/>
                  </a:cubicBezTo>
                  <a:cubicBezTo>
                    <a:pt x="37" y="54"/>
                    <a:pt x="37" y="59"/>
                    <a:pt x="37" y="64"/>
                  </a:cubicBezTo>
                  <a:cubicBezTo>
                    <a:pt x="37" y="70"/>
                    <a:pt x="37" y="75"/>
                    <a:pt x="37" y="80"/>
                  </a:cubicBezTo>
                  <a:cubicBezTo>
                    <a:pt x="10" y="80"/>
                    <a:pt x="10" y="80"/>
                    <a:pt x="10" y="80"/>
                  </a:cubicBezTo>
                  <a:cubicBezTo>
                    <a:pt x="8"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8" y="40"/>
                  </a:cubicBezTo>
                  <a:cubicBezTo>
                    <a:pt x="13" y="40"/>
                    <a:pt x="13" y="40"/>
                    <a:pt x="13" y="40"/>
                  </a:cubicBezTo>
                  <a:cubicBezTo>
                    <a:pt x="20" y="26"/>
                    <a:pt x="33" y="15"/>
                    <a:pt x="49" y="10"/>
                  </a:cubicBezTo>
                  <a:moveTo>
                    <a:pt x="13" y="88"/>
                  </a:moveTo>
                  <a:cubicBezTo>
                    <a:pt x="38" y="88"/>
                    <a:pt x="38" y="88"/>
                    <a:pt x="38"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31" name="Group 30"/>
            <p:cNvGrpSpPr/>
            <p:nvPr/>
          </p:nvGrpSpPr>
          <p:grpSpPr>
            <a:xfrm>
              <a:off x="434955" y="1936407"/>
              <a:ext cx="304276" cy="304276"/>
              <a:chOff x="467193" y="1995187"/>
              <a:chExt cx="276615" cy="276615"/>
            </a:xfrm>
          </p:grpSpPr>
          <p:sp>
            <p:nvSpPr>
              <p:cNvPr id="32" name="Oval 31"/>
              <p:cNvSpPr/>
              <p:nvPr/>
            </p:nvSpPr>
            <p:spPr bwMode="auto">
              <a:xfrm>
                <a:off x="467193" y="1995187"/>
                <a:ext cx="276615" cy="27661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 name="Freeform 5"/>
              <p:cNvSpPr>
                <a:spLocks noChangeAspect="1" noEditPoints="1"/>
              </p:cNvSpPr>
              <p:nvPr/>
            </p:nvSpPr>
            <p:spPr bwMode="auto">
              <a:xfrm>
                <a:off x="515689" y="2039920"/>
                <a:ext cx="179622" cy="187149"/>
              </a:xfrm>
              <a:custGeom>
                <a:avLst/>
                <a:gdLst>
                  <a:gd name="T0" fmla="*/ 253 w 290"/>
                  <a:gd name="T1" fmla="*/ 82 h 302"/>
                  <a:gd name="T2" fmla="*/ 215 w 290"/>
                  <a:gd name="T3" fmla="*/ 38 h 302"/>
                  <a:gd name="T4" fmla="*/ 220 w 290"/>
                  <a:gd name="T5" fmla="*/ 16 h 302"/>
                  <a:gd name="T6" fmla="*/ 183 w 290"/>
                  <a:gd name="T7" fmla="*/ 0 h 302"/>
                  <a:gd name="T8" fmla="*/ 172 w 290"/>
                  <a:gd name="T9" fmla="*/ 22 h 302"/>
                  <a:gd name="T10" fmla="*/ 118 w 290"/>
                  <a:gd name="T11" fmla="*/ 22 h 302"/>
                  <a:gd name="T12" fmla="*/ 107 w 290"/>
                  <a:gd name="T13" fmla="*/ 0 h 302"/>
                  <a:gd name="T14" fmla="*/ 70 w 290"/>
                  <a:gd name="T15" fmla="*/ 16 h 302"/>
                  <a:gd name="T16" fmla="*/ 75 w 290"/>
                  <a:gd name="T17" fmla="*/ 38 h 302"/>
                  <a:gd name="T18" fmla="*/ 38 w 290"/>
                  <a:gd name="T19" fmla="*/ 82 h 302"/>
                  <a:gd name="T20" fmla="*/ 16 w 290"/>
                  <a:gd name="T21" fmla="*/ 71 h 302"/>
                  <a:gd name="T22" fmla="*/ 0 w 290"/>
                  <a:gd name="T23" fmla="*/ 110 h 302"/>
                  <a:gd name="T24" fmla="*/ 21 w 290"/>
                  <a:gd name="T25" fmla="*/ 121 h 302"/>
                  <a:gd name="T26" fmla="*/ 21 w 290"/>
                  <a:gd name="T27" fmla="*/ 181 h 302"/>
                  <a:gd name="T28" fmla="*/ 0 w 290"/>
                  <a:gd name="T29" fmla="*/ 186 h 302"/>
                  <a:gd name="T30" fmla="*/ 16 w 290"/>
                  <a:gd name="T31" fmla="*/ 230 h 302"/>
                  <a:gd name="T32" fmla="*/ 38 w 290"/>
                  <a:gd name="T33" fmla="*/ 219 h 302"/>
                  <a:gd name="T34" fmla="*/ 75 w 290"/>
                  <a:gd name="T35" fmla="*/ 263 h 302"/>
                  <a:gd name="T36" fmla="*/ 70 w 290"/>
                  <a:gd name="T37" fmla="*/ 285 h 302"/>
                  <a:gd name="T38" fmla="*/ 107 w 290"/>
                  <a:gd name="T39" fmla="*/ 302 h 302"/>
                  <a:gd name="T40" fmla="*/ 118 w 290"/>
                  <a:gd name="T41" fmla="*/ 280 h 302"/>
                  <a:gd name="T42" fmla="*/ 172 w 290"/>
                  <a:gd name="T43" fmla="*/ 280 h 302"/>
                  <a:gd name="T44" fmla="*/ 183 w 290"/>
                  <a:gd name="T45" fmla="*/ 302 h 302"/>
                  <a:gd name="T46" fmla="*/ 220 w 290"/>
                  <a:gd name="T47" fmla="*/ 285 h 302"/>
                  <a:gd name="T48" fmla="*/ 215 w 290"/>
                  <a:gd name="T49" fmla="*/ 263 h 302"/>
                  <a:gd name="T50" fmla="*/ 253 w 290"/>
                  <a:gd name="T51" fmla="*/ 219 h 302"/>
                  <a:gd name="T52" fmla="*/ 274 w 290"/>
                  <a:gd name="T53" fmla="*/ 230 h 302"/>
                  <a:gd name="T54" fmla="*/ 290 w 290"/>
                  <a:gd name="T55" fmla="*/ 186 h 302"/>
                  <a:gd name="T56" fmla="*/ 269 w 290"/>
                  <a:gd name="T57" fmla="*/ 181 h 302"/>
                  <a:gd name="T58" fmla="*/ 269 w 290"/>
                  <a:gd name="T59" fmla="*/ 121 h 302"/>
                  <a:gd name="T60" fmla="*/ 290 w 290"/>
                  <a:gd name="T61" fmla="*/ 110 h 302"/>
                  <a:gd name="T62" fmla="*/ 274 w 290"/>
                  <a:gd name="T63" fmla="*/ 71 h 302"/>
                  <a:gd name="T64" fmla="*/ 253 w 290"/>
                  <a:gd name="T65" fmla="*/ 82 h 302"/>
                  <a:gd name="T66" fmla="*/ 253 w 290"/>
                  <a:gd name="T67" fmla="*/ 82 h 302"/>
                  <a:gd name="T68" fmla="*/ 177 w 290"/>
                  <a:gd name="T69" fmla="*/ 230 h 302"/>
                  <a:gd name="T70" fmla="*/ 64 w 290"/>
                  <a:gd name="T71" fmla="*/ 181 h 302"/>
                  <a:gd name="T72" fmla="*/ 113 w 290"/>
                  <a:gd name="T73" fmla="*/ 71 h 302"/>
                  <a:gd name="T74" fmla="*/ 226 w 290"/>
                  <a:gd name="T75" fmla="*/ 115 h 302"/>
                  <a:gd name="T76" fmla="*/ 177 w 290"/>
                  <a:gd name="T77"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02">
                    <a:moveTo>
                      <a:pt x="253" y="82"/>
                    </a:moveTo>
                    <a:cubicBezTo>
                      <a:pt x="242" y="60"/>
                      <a:pt x="231" y="49"/>
                      <a:pt x="215" y="38"/>
                    </a:cubicBezTo>
                    <a:cubicBezTo>
                      <a:pt x="220" y="16"/>
                      <a:pt x="220" y="16"/>
                      <a:pt x="220" y="16"/>
                    </a:cubicBezTo>
                    <a:cubicBezTo>
                      <a:pt x="183" y="0"/>
                      <a:pt x="183" y="0"/>
                      <a:pt x="183" y="0"/>
                    </a:cubicBezTo>
                    <a:cubicBezTo>
                      <a:pt x="172" y="22"/>
                      <a:pt x="172" y="22"/>
                      <a:pt x="172" y="22"/>
                    </a:cubicBezTo>
                    <a:cubicBezTo>
                      <a:pt x="156" y="16"/>
                      <a:pt x="134" y="16"/>
                      <a:pt x="118" y="22"/>
                    </a:cubicBezTo>
                    <a:cubicBezTo>
                      <a:pt x="107" y="0"/>
                      <a:pt x="107" y="0"/>
                      <a:pt x="107" y="0"/>
                    </a:cubicBezTo>
                    <a:cubicBezTo>
                      <a:pt x="70" y="16"/>
                      <a:pt x="70" y="16"/>
                      <a:pt x="70" y="16"/>
                    </a:cubicBezTo>
                    <a:cubicBezTo>
                      <a:pt x="75" y="38"/>
                      <a:pt x="75" y="38"/>
                      <a:pt x="75" y="38"/>
                    </a:cubicBezTo>
                    <a:cubicBezTo>
                      <a:pt x="59" y="49"/>
                      <a:pt x="48" y="66"/>
                      <a:pt x="38" y="82"/>
                    </a:cubicBezTo>
                    <a:cubicBezTo>
                      <a:pt x="16" y="71"/>
                      <a:pt x="16" y="71"/>
                      <a:pt x="16" y="71"/>
                    </a:cubicBezTo>
                    <a:cubicBezTo>
                      <a:pt x="0" y="110"/>
                      <a:pt x="0" y="110"/>
                      <a:pt x="0" y="110"/>
                    </a:cubicBezTo>
                    <a:cubicBezTo>
                      <a:pt x="21" y="121"/>
                      <a:pt x="21" y="121"/>
                      <a:pt x="21" y="121"/>
                    </a:cubicBezTo>
                    <a:cubicBezTo>
                      <a:pt x="16" y="137"/>
                      <a:pt x="16" y="159"/>
                      <a:pt x="21" y="181"/>
                    </a:cubicBezTo>
                    <a:cubicBezTo>
                      <a:pt x="0" y="186"/>
                      <a:pt x="0" y="186"/>
                      <a:pt x="0" y="186"/>
                    </a:cubicBezTo>
                    <a:cubicBezTo>
                      <a:pt x="16" y="230"/>
                      <a:pt x="16" y="230"/>
                      <a:pt x="16" y="230"/>
                    </a:cubicBezTo>
                    <a:cubicBezTo>
                      <a:pt x="38" y="219"/>
                      <a:pt x="38" y="219"/>
                      <a:pt x="38" y="219"/>
                    </a:cubicBezTo>
                    <a:cubicBezTo>
                      <a:pt x="48" y="236"/>
                      <a:pt x="59" y="252"/>
                      <a:pt x="75" y="263"/>
                    </a:cubicBezTo>
                    <a:cubicBezTo>
                      <a:pt x="70" y="285"/>
                      <a:pt x="70" y="285"/>
                      <a:pt x="70" y="285"/>
                    </a:cubicBezTo>
                    <a:cubicBezTo>
                      <a:pt x="107" y="302"/>
                      <a:pt x="107" y="302"/>
                      <a:pt x="107" y="302"/>
                    </a:cubicBezTo>
                    <a:cubicBezTo>
                      <a:pt x="118" y="280"/>
                      <a:pt x="118" y="280"/>
                      <a:pt x="118" y="280"/>
                    </a:cubicBezTo>
                    <a:cubicBezTo>
                      <a:pt x="134" y="285"/>
                      <a:pt x="156" y="285"/>
                      <a:pt x="172" y="280"/>
                    </a:cubicBezTo>
                    <a:cubicBezTo>
                      <a:pt x="183" y="302"/>
                      <a:pt x="183" y="302"/>
                      <a:pt x="183" y="302"/>
                    </a:cubicBezTo>
                    <a:cubicBezTo>
                      <a:pt x="220" y="285"/>
                      <a:pt x="220" y="285"/>
                      <a:pt x="220" y="285"/>
                    </a:cubicBezTo>
                    <a:cubicBezTo>
                      <a:pt x="215" y="263"/>
                      <a:pt x="215" y="263"/>
                      <a:pt x="215" y="263"/>
                    </a:cubicBezTo>
                    <a:cubicBezTo>
                      <a:pt x="231" y="252"/>
                      <a:pt x="242" y="236"/>
                      <a:pt x="253" y="219"/>
                    </a:cubicBezTo>
                    <a:cubicBezTo>
                      <a:pt x="274" y="230"/>
                      <a:pt x="274" y="230"/>
                      <a:pt x="274" y="230"/>
                    </a:cubicBezTo>
                    <a:cubicBezTo>
                      <a:pt x="290" y="186"/>
                      <a:pt x="290" y="186"/>
                      <a:pt x="290" y="186"/>
                    </a:cubicBezTo>
                    <a:cubicBezTo>
                      <a:pt x="269" y="181"/>
                      <a:pt x="269" y="181"/>
                      <a:pt x="269" y="181"/>
                    </a:cubicBezTo>
                    <a:cubicBezTo>
                      <a:pt x="274" y="159"/>
                      <a:pt x="274" y="142"/>
                      <a:pt x="269" y="121"/>
                    </a:cubicBezTo>
                    <a:cubicBezTo>
                      <a:pt x="290" y="110"/>
                      <a:pt x="290" y="110"/>
                      <a:pt x="290" y="110"/>
                    </a:cubicBezTo>
                    <a:cubicBezTo>
                      <a:pt x="274" y="71"/>
                      <a:pt x="274" y="71"/>
                      <a:pt x="274" y="71"/>
                    </a:cubicBezTo>
                    <a:cubicBezTo>
                      <a:pt x="253" y="82"/>
                      <a:pt x="253" y="82"/>
                      <a:pt x="253" y="82"/>
                    </a:cubicBezTo>
                    <a:cubicBezTo>
                      <a:pt x="253" y="82"/>
                      <a:pt x="253" y="82"/>
                      <a:pt x="253" y="82"/>
                    </a:cubicBezTo>
                    <a:close/>
                    <a:moveTo>
                      <a:pt x="177" y="230"/>
                    </a:moveTo>
                    <a:cubicBezTo>
                      <a:pt x="134" y="252"/>
                      <a:pt x="86" y="230"/>
                      <a:pt x="64" y="181"/>
                    </a:cubicBezTo>
                    <a:cubicBezTo>
                      <a:pt x="48" y="137"/>
                      <a:pt x="70" y="88"/>
                      <a:pt x="113" y="71"/>
                    </a:cubicBezTo>
                    <a:cubicBezTo>
                      <a:pt x="156" y="49"/>
                      <a:pt x="204" y="71"/>
                      <a:pt x="226" y="115"/>
                    </a:cubicBezTo>
                    <a:cubicBezTo>
                      <a:pt x="242" y="159"/>
                      <a:pt x="220" y="214"/>
                      <a:pt x="177"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35" name="Rectangle 34"/>
          <p:cNvSpPr/>
          <p:nvPr/>
        </p:nvSpPr>
        <p:spPr bwMode="auto">
          <a:xfrm>
            <a:off x="640397" y="3445285"/>
            <a:ext cx="1819656"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Software Load Balancer</a:t>
            </a:r>
          </a:p>
        </p:txBody>
      </p:sp>
      <p:sp>
        <p:nvSpPr>
          <p:cNvPr id="36" name="Rectangle 35"/>
          <p:cNvSpPr/>
          <p:nvPr/>
        </p:nvSpPr>
        <p:spPr bwMode="auto">
          <a:xfrm>
            <a:off x="2507602" y="3445285"/>
            <a:ext cx="1819656"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Virtual network Firewall</a:t>
            </a:r>
          </a:p>
        </p:txBody>
      </p:sp>
      <p:sp>
        <p:nvSpPr>
          <p:cNvPr id="37" name="Rectangle 36"/>
          <p:cNvSpPr/>
          <p:nvPr/>
        </p:nvSpPr>
        <p:spPr bwMode="auto">
          <a:xfrm>
            <a:off x="4374807" y="3445284"/>
            <a:ext cx="1819656"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HNV </a:t>
            </a:r>
            <a:b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L2/L3 GW</a:t>
            </a:r>
          </a:p>
        </p:txBody>
      </p:sp>
      <p:sp>
        <p:nvSpPr>
          <p:cNvPr id="38" name="Rectangle 37"/>
          <p:cNvSpPr/>
          <p:nvPr/>
        </p:nvSpPr>
        <p:spPr bwMode="auto">
          <a:xfrm>
            <a:off x="6242012" y="3445284"/>
            <a:ext cx="1819656"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S2S GW</a:t>
            </a:r>
          </a:p>
        </p:txBody>
      </p:sp>
      <p:sp>
        <p:nvSpPr>
          <p:cNvPr id="39" name="Rectangle 38"/>
          <p:cNvSpPr/>
          <p:nvPr/>
        </p:nvSpPr>
        <p:spPr bwMode="auto">
          <a:xfrm>
            <a:off x="8109217" y="3445284"/>
            <a:ext cx="1819656"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VPN GW</a:t>
            </a:r>
          </a:p>
        </p:txBody>
      </p:sp>
      <p:sp>
        <p:nvSpPr>
          <p:cNvPr id="40" name="Rectangle 39"/>
          <p:cNvSpPr/>
          <p:nvPr/>
        </p:nvSpPr>
        <p:spPr bwMode="auto">
          <a:xfrm>
            <a:off x="9976421" y="3445285"/>
            <a:ext cx="1819656"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SC for </a:t>
            </a:r>
            <a:b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third-party VNF</a:t>
            </a:r>
          </a:p>
        </p:txBody>
      </p:sp>
      <p:grpSp>
        <p:nvGrpSpPr>
          <p:cNvPr id="83" name="Group 82"/>
          <p:cNvGrpSpPr/>
          <p:nvPr/>
        </p:nvGrpSpPr>
        <p:grpSpPr>
          <a:xfrm>
            <a:off x="8285218" y="2035361"/>
            <a:ext cx="1779860" cy="683264"/>
            <a:chOff x="8255005" y="2006333"/>
            <a:chExt cx="1779860" cy="683264"/>
          </a:xfrm>
        </p:grpSpPr>
        <p:sp>
          <p:nvSpPr>
            <p:cNvPr id="6" name="TextBox 5"/>
            <p:cNvSpPr txBox="1"/>
            <p:nvPr/>
          </p:nvSpPr>
          <p:spPr>
            <a:xfrm>
              <a:off x="8551061" y="2006333"/>
              <a:ext cx="1483804"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90099">
                        <a:schemeClr val="accent4"/>
                      </a:gs>
                      <a:gs pos="52000">
                        <a:schemeClr val="accent4"/>
                      </a:gs>
                    </a:gsLst>
                    <a:lin ang="5400000" scaled="0"/>
                  </a:gradFill>
                  <a:effectLst/>
                  <a:uLnTx/>
                  <a:uFillTx/>
                  <a:latin typeface="Segoe UI Semibold" panose="020B0702040204020203" pitchFamily="34" charset="0"/>
                  <a:cs typeface="Segoe UI Semibold" panose="020B0702040204020203" pitchFamily="34" charset="0"/>
                </a:rPr>
                <a:t>Northbound </a:t>
              </a:r>
              <a:br>
                <a:rPr kumimoji="0" lang="en-US" sz="1400" b="0" i="0" u="none" strike="noStrike" kern="0" cap="none" spc="0" normalizeH="0" baseline="0" noProof="0" dirty="0">
                  <a:ln>
                    <a:noFill/>
                  </a:ln>
                  <a:gradFill>
                    <a:gsLst>
                      <a:gs pos="90099">
                        <a:schemeClr val="accent4"/>
                      </a:gs>
                      <a:gs pos="52000">
                        <a:schemeClr val="accent4"/>
                      </a:gs>
                    </a:gsLst>
                    <a:lin ang="5400000" scaled="0"/>
                  </a:gradFill>
                  <a:effectLst/>
                  <a:uLnTx/>
                  <a:uFillTx/>
                  <a:latin typeface="Segoe UI Semibold" panose="020B0702040204020203" pitchFamily="34" charset="0"/>
                  <a:cs typeface="Segoe UI Semibold" panose="020B0702040204020203" pitchFamily="34" charset="0"/>
                </a:rPr>
              </a:br>
              <a:r>
                <a:rPr kumimoji="0" lang="en-US" sz="1400" b="0" i="0" u="none" strike="noStrike" kern="0" cap="none" spc="0" normalizeH="0" baseline="0" noProof="0" dirty="0">
                  <a:ln>
                    <a:noFill/>
                  </a:ln>
                  <a:gradFill>
                    <a:gsLst>
                      <a:gs pos="90099">
                        <a:schemeClr val="accent4"/>
                      </a:gs>
                      <a:gs pos="52000">
                        <a:schemeClr val="accent4"/>
                      </a:gs>
                    </a:gsLst>
                    <a:lin ang="5400000" scaled="0"/>
                  </a:gradFill>
                  <a:effectLst/>
                  <a:uLnTx/>
                  <a:uFillTx/>
                  <a:latin typeface="Segoe UI Semibold" panose="020B0702040204020203" pitchFamily="34" charset="0"/>
                  <a:cs typeface="Segoe UI Semibold" panose="020B0702040204020203" pitchFamily="34" charset="0"/>
                </a:rPr>
                <a:t>interface</a:t>
              </a:r>
            </a:p>
          </p:txBody>
        </p:sp>
        <p:sp>
          <p:nvSpPr>
            <p:cNvPr id="63" name="Freeform 17"/>
            <p:cNvSpPr>
              <a:spLocks noChangeAspect="1"/>
            </p:cNvSpPr>
            <p:nvPr/>
          </p:nvSpPr>
          <p:spPr bwMode="auto">
            <a:xfrm>
              <a:off x="8255005" y="2198759"/>
              <a:ext cx="295486" cy="298412"/>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4"/>
                </a:solidFill>
                <a:effectLst/>
                <a:uLnTx/>
                <a:uFillTx/>
              </a:endParaRPr>
            </a:p>
          </p:txBody>
        </p:sp>
      </p:grpSp>
      <p:grpSp>
        <p:nvGrpSpPr>
          <p:cNvPr id="80" name="Group 79"/>
          <p:cNvGrpSpPr/>
          <p:nvPr/>
        </p:nvGrpSpPr>
        <p:grpSpPr>
          <a:xfrm>
            <a:off x="8285218" y="4401995"/>
            <a:ext cx="1773063" cy="683264"/>
            <a:chOff x="12643205" y="4472269"/>
            <a:chExt cx="1773063" cy="683264"/>
          </a:xfrm>
        </p:grpSpPr>
        <p:sp>
          <p:nvSpPr>
            <p:cNvPr id="7" name="TextBox 6"/>
            <p:cNvSpPr txBox="1"/>
            <p:nvPr/>
          </p:nvSpPr>
          <p:spPr>
            <a:xfrm>
              <a:off x="12939261" y="4472269"/>
              <a:ext cx="1477007"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90099">
                        <a:schemeClr val="accent4"/>
                      </a:gs>
                      <a:gs pos="52000">
                        <a:schemeClr val="accent4"/>
                      </a:gs>
                    </a:gsLst>
                    <a:lin ang="5400000" scaled="0"/>
                  </a:gradFill>
                  <a:effectLst/>
                  <a:uLnTx/>
                  <a:uFillTx/>
                  <a:latin typeface="Segoe UI Semibold" panose="020B0702040204020203" pitchFamily="34" charset="0"/>
                  <a:cs typeface="Segoe UI Semibold" panose="020B0702040204020203" pitchFamily="34" charset="0"/>
                </a:rPr>
                <a:t>Southbound </a:t>
              </a:r>
              <a:br>
                <a:rPr kumimoji="0" lang="en-US" sz="1400" b="0" i="0" u="none" strike="noStrike" kern="0" cap="none" spc="0" normalizeH="0" baseline="0" noProof="0" dirty="0">
                  <a:ln>
                    <a:noFill/>
                  </a:ln>
                  <a:gradFill>
                    <a:gsLst>
                      <a:gs pos="90099">
                        <a:schemeClr val="accent4"/>
                      </a:gs>
                      <a:gs pos="52000">
                        <a:schemeClr val="accent4"/>
                      </a:gs>
                    </a:gsLst>
                    <a:lin ang="5400000" scaled="0"/>
                  </a:gradFill>
                  <a:effectLst/>
                  <a:uLnTx/>
                  <a:uFillTx/>
                  <a:latin typeface="Segoe UI Semibold" panose="020B0702040204020203" pitchFamily="34" charset="0"/>
                  <a:cs typeface="Segoe UI Semibold" panose="020B0702040204020203" pitchFamily="34" charset="0"/>
                </a:rPr>
              </a:br>
              <a:r>
                <a:rPr kumimoji="0" lang="en-US" sz="1400" b="0" i="0" u="none" strike="noStrike" kern="0" cap="none" spc="0" normalizeH="0" baseline="0" noProof="0" dirty="0">
                  <a:ln>
                    <a:noFill/>
                  </a:ln>
                  <a:gradFill>
                    <a:gsLst>
                      <a:gs pos="90099">
                        <a:schemeClr val="accent4"/>
                      </a:gs>
                      <a:gs pos="52000">
                        <a:schemeClr val="accent4"/>
                      </a:gs>
                    </a:gsLst>
                    <a:lin ang="5400000" scaled="0"/>
                  </a:gradFill>
                  <a:effectLst/>
                  <a:uLnTx/>
                  <a:uFillTx/>
                  <a:latin typeface="Segoe UI Semibold" panose="020B0702040204020203" pitchFamily="34" charset="0"/>
                  <a:cs typeface="Segoe UI Semibold" panose="020B0702040204020203" pitchFamily="34" charset="0"/>
                </a:rPr>
                <a:t>interface</a:t>
              </a:r>
            </a:p>
          </p:txBody>
        </p:sp>
        <p:sp>
          <p:nvSpPr>
            <p:cNvPr id="65" name="Freeform 17"/>
            <p:cNvSpPr>
              <a:spLocks noChangeAspect="1"/>
            </p:cNvSpPr>
            <p:nvPr/>
          </p:nvSpPr>
          <p:spPr bwMode="auto">
            <a:xfrm flipV="1">
              <a:off x="12643205" y="4664695"/>
              <a:ext cx="295486" cy="298412"/>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4"/>
                </a:solidFill>
                <a:effectLst/>
                <a:uLnTx/>
                <a:uFillTx/>
              </a:endParaRPr>
            </a:p>
          </p:txBody>
        </p:sp>
      </p:grpSp>
      <p:cxnSp>
        <p:nvCxnSpPr>
          <p:cNvPr id="75" name="Straight Arrow Connector 74"/>
          <p:cNvCxnSpPr/>
          <p:nvPr/>
        </p:nvCxnSpPr>
        <p:spPr>
          <a:xfrm>
            <a:off x="6218237" y="4440149"/>
            <a:ext cx="0" cy="731520"/>
          </a:xfrm>
          <a:prstGeom prst="straightConnector1">
            <a:avLst/>
          </a:prstGeom>
          <a:ln w="3175">
            <a:solidFill>
              <a:schemeClr val="tx1"/>
            </a:solidFill>
            <a:headEnd type="none"/>
            <a:tailEnd type="none" w="lg" len="sm"/>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640397" y="5539976"/>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S2S GW</a:t>
            </a:r>
          </a:p>
        </p:txBody>
      </p:sp>
      <p:sp>
        <p:nvSpPr>
          <p:cNvPr id="44" name="Rectangle 43"/>
          <p:cNvSpPr/>
          <p:nvPr/>
        </p:nvSpPr>
        <p:spPr bwMode="auto">
          <a:xfrm>
            <a:off x="1963773" y="5539976"/>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SLB</a:t>
            </a:r>
          </a:p>
        </p:txBody>
      </p:sp>
      <p:sp>
        <p:nvSpPr>
          <p:cNvPr id="45" name="Rectangle 44"/>
          <p:cNvSpPr/>
          <p:nvPr/>
        </p:nvSpPr>
        <p:spPr bwMode="auto">
          <a:xfrm>
            <a:off x="3287149" y="5539976"/>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HNV </a:t>
            </a:r>
            <a:b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L2/L3 GW</a:t>
            </a:r>
          </a:p>
        </p:txBody>
      </p:sp>
      <p:sp>
        <p:nvSpPr>
          <p:cNvPr id="46" name="Rectangle 45"/>
          <p:cNvSpPr/>
          <p:nvPr/>
        </p:nvSpPr>
        <p:spPr bwMode="auto">
          <a:xfrm>
            <a:off x="4610525" y="5539976"/>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VPN </a:t>
            </a:r>
            <a:b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GW</a:t>
            </a:r>
          </a:p>
        </p:txBody>
      </p:sp>
      <p:sp>
        <p:nvSpPr>
          <p:cNvPr id="8" name="TextBox 7"/>
          <p:cNvSpPr txBox="1"/>
          <p:nvPr/>
        </p:nvSpPr>
        <p:spPr>
          <a:xfrm>
            <a:off x="6364541" y="5047105"/>
            <a:ext cx="5614416" cy="1307592"/>
          </a:xfrm>
          <a:prstGeom prst="rect">
            <a:avLst/>
          </a:prstGeom>
          <a:noFill/>
          <a:ln w="0">
            <a:solidFill>
              <a:schemeClr val="accent1"/>
            </a:solidFill>
            <a:prstDash val="dash"/>
          </a:ln>
        </p:spPr>
        <p:txBody>
          <a:bodyPr wrap="none" lIns="182880" tIns="146304" rIns="182880" bIns="146304" rtlCol="0">
            <a:noAutofit/>
          </a:bodyPr>
          <a:lstStyle>
            <a:defPPr>
              <a:defRPr lang="en-US"/>
            </a:defPPr>
            <a:lvl1pPr>
              <a:lnSpc>
                <a:spcPct val="90000"/>
              </a:lnSpc>
              <a:spcAft>
                <a:spcPts val="600"/>
              </a:spcAft>
              <a:defRPr sz="1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defRPr>
            </a:lvl1p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Hyper-V Host</a:t>
            </a:r>
          </a:p>
        </p:txBody>
      </p:sp>
      <p:sp>
        <p:nvSpPr>
          <p:cNvPr id="47" name="Rectangle 46"/>
          <p:cNvSpPr/>
          <p:nvPr/>
        </p:nvSpPr>
        <p:spPr bwMode="auto">
          <a:xfrm>
            <a:off x="6545789" y="5539976"/>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Host </a:t>
            </a:r>
            <a:b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agent</a:t>
            </a:r>
          </a:p>
        </p:txBody>
      </p:sp>
      <p:sp>
        <p:nvSpPr>
          <p:cNvPr id="48" name="Rectangle 47"/>
          <p:cNvSpPr/>
          <p:nvPr/>
        </p:nvSpPr>
        <p:spPr bwMode="auto">
          <a:xfrm>
            <a:off x="7869165" y="5539976"/>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SC</a:t>
            </a:r>
          </a:p>
        </p:txBody>
      </p:sp>
      <p:sp>
        <p:nvSpPr>
          <p:cNvPr id="49" name="Rectangle 48"/>
          <p:cNvSpPr/>
          <p:nvPr/>
        </p:nvSpPr>
        <p:spPr bwMode="auto">
          <a:xfrm>
            <a:off x="9192541" y="5539975"/>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FW</a:t>
            </a:r>
          </a:p>
        </p:txBody>
      </p:sp>
      <p:sp>
        <p:nvSpPr>
          <p:cNvPr id="50" name="Rectangle 49"/>
          <p:cNvSpPr/>
          <p:nvPr/>
        </p:nvSpPr>
        <p:spPr bwMode="auto">
          <a:xfrm>
            <a:off x="10515917" y="5539975"/>
            <a:ext cx="1280160" cy="6309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SLB </a:t>
            </a:r>
            <a:b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agent</a:t>
            </a:r>
          </a:p>
        </p:txBody>
      </p:sp>
      <p:cxnSp>
        <p:nvCxnSpPr>
          <p:cNvPr id="68" name="Straight Arrow Connector 67"/>
          <p:cNvCxnSpPr/>
          <p:nvPr/>
        </p:nvCxnSpPr>
        <p:spPr>
          <a:xfrm>
            <a:off x="1280477" y="5172943"/>
            <a:ext cx="0" cy="365760"/>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603853" y="5172943"/>
            <a:ext cx="0" cy="365760"/>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927229" y="5172943"/>
            <a:ext cx="0" cy="365760"/>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250605" y="5172943"/>
            <a:ext cx="0" cy="365760"/>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185869" y="5172943"/>
            <a:ext cx="0" cy="365760"/>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80477" y="5172943"/>
            <a:ext cx="5905392" cy="0"/>
          </a:xfrm>
          <a:prstGeom prst="line">
            <a:avLst/>
          </a:prstGeom>
          <a:ln w="3175">
            <a:solidFill>
              <a:schemeClr val="tx1"/>
            </a:solidFill>
            <a:headEnd type="none"/>
            <a:tailEnd type="none" w="lg" len="sm"/>
          </a:ln>
        </p:spPr>
        <p:style>
          <a:lnRef idx="1">
            <a:schemeClr val="accent1"/>
          </a:lnRef>
          <a:fillRef idx="0">
            <a:schemeClr val="accent1"/>
          </a:fillRef>
          <a:effectRef idx="0">
            <a:schemeClr val="accent1"/>
          </a:effectRef>
          <a:fontRef idx="minor">
            <a:schemeClr val="tx1"/>
          </a:fontRef>
        </p:style>
      </p:cxnSp>
      <p:sp>
        <p:nvSpPr>
          <p:cNvPr id="171" name="Freeform 17"/>
          <p:cNvSpPr>
            <a:spLocks noChangeAspect="1" noEditPoints="1"/>
          </p:cNvSpPr>
          <p:nvPr/>
        </p:nvSpPr>
        <p:spPr bwMode="auto">
          <a:xfrm>
            <a:off x="4795131" y="5649704"/>
            <a:ext cx="199018" cy="411480"/>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7"/>
          <p:cNvSpPr>
            <a:spLocks noChangeAspect="1" noEditPoints="1"/>
          </p:cNvSpPr>
          <p:nvPr/>
        </p:nvSpPr>
        <p:spPr bwMode="auto">
          <a:xfrm>
            <a:off x="825184" y="5649704"/>
            <a:ext cx="199018" cy="411480"/>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80" name="Group 179"/>
          <p:cNvGrpSpPr>
            <a:grpSpLocks noChangeAspect="1"/>
          </p:cNvGrpSpPr>
          <p:nvPr/>
        </p:nvGrpSpPr>
        <p:grpSpPr>
          <a:xfrm>
            <a:off x="3400815" y="5693492"/>
            <a:ext cx="322894" cy="323904"/>
            <a:chOff x="3373342" y="5704890"/>
            <a:chExt cx="355183" cy="356294"/>
          </a:xfrm>
        </p:grpSpPr>
        <p:sp>
          <p:nvSpPr>
            <p:cNvPr id="172" name="Freeform 9"/>
            <p:cNvSpPr>
              <a:spLocks noChangeAspect="1" noEditPoints="1"/>
            </p:cNvSpPr>
            <p:nvPr/>
          </p:nvSpPr>
          <p:spPr bwMode="auto">
            <a:xfrm>
              <a:off x="3404319" y="5994709"/>
              <a:ext cx="293229" cy="66475"/>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bg1"/>
            </a:solidFill>
            <a:ln>
              <a:noFill/>
            </a:ln>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73" name="Trapezoid 172"/>
            <p:cNvSpPr/>
            <p:nvPr/>
          </p:nvSpPr>
          <p:spPr bwMode="auto">
            <a:xfrm>
              <a:off x="3404319" y="5956957"/>
              <a:ext cx="293229" cy="37569"/>
            </a:xfrm>
            <a:prstGeom prst="trapezoid">
              <a:avLst>
                <a:gd name="adj" fmla="val 10167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79" name="Group 178"/>
            <p:cNvGrpSpPr/>
            <p:nvPr/>
          </p:nvGrpSpPr>
          <p:grpSpPr>
            <a:xfrm>
              <a:off x="3373342" y="5704890"/>
              <a:ext cx="355183" cy="231358"/>
              <a:chOff x="3201019" y="9328735"/>
              <a:chExt cx="520023" cy="338731"/>
            </a:xfrm>
            <a:solidFill>
              <a:schemeClr val="bg1"/>
            </a:solidFill>
          </p:grpSpPr>
          <p:sp>
            <p:nvSpPr>
              <p:cNvPr id="177" name="Freeform 176"/>
              <p:cNvSpPr>
                <a:spLocks noChangeAspect="1" noEditPoints="1"/>
              </p:cNvSpPr>
              <p:nvPr/>
            </p:nvSpPr>
            <p:spPr bwMode="auto">
              <a:xfrm>
                <a:off x="3201019" y="9328735"/>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Freeform 11"/>
              <p:cNvSpPr>
                <a:spLocks noChangeAspect="1" noEditPoints="1"/>
              </p:cNvSpPr>
              <p:nvPr/>
            </p:nvSpPr>
            <p:spPr bwMode="auto">
              <a:xfrm>
                <a:off x="3391800" y="9415866"/>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88" name="Group 187"/>
          <p:cNvGrpSpPr>
            <a:grpSpLocks noChangeAspect="1"/>
          </p:cNvGrpSpPr>
          <p:nvPr/>
        </p:nvGrpSpPr>
        <p:grpSpPr>
          <a:xfrm>
            <a:off x="4488473" y="3598801"/>
            <a:ext cx="322894" cy="323904"/>
            <a:chOff x="3373342" y="5704890"/>
            <a:chExt cx="355183" cy="356294"/>
          </a:xfrm>
        </p:grpSpPr>
        <p:sp>
          <p:nvSpPr>
            <p:cNvPr id="189" name="Freeform 9"/>
            <p:cNvSpPr>
              <a:spLocks noChangeAspect="1" noEditPoints="1"/>
            </p:cNvSpPr>
            <p:nvPr/>
          </p:nvSpPr>
          <p:spPr bwMode="auto">
            <a:xfrm>
              <a:off x="3404319" y="5994709"/>
              <a:ext cx="293229" cy="66475"/>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90" name="Trapezoid 189"/>
            <p:cNvSpPr/>
            <p:nvPr/>
          </p:nvSpPr>
          <p:spPr bwMode="auto">
            <a:xfrm>
              <a:off x="3404319" y="5956957"/>
              <a:ext cx="293229" cy="37569"/>
            </a:xfrm>
            <a:prstGeom prst="trapezoid">
              <a:avLst>
                <a:gd name="adj" fmla="val 10167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91" name="Group 190"/>
            <p:cNvGrpSpPr/>
            <p:nvPr/>
          </p:nvGrpSpPr>
          <p:grpSpPr>
            <a:xfrm>
              <a:off x="3373342" y="5704890"/>
              <a:ext cx="355183" cy="231358"/>
              <a:chOff x="3201019" y="9328735"/>
              <a:chExt cx="520023" cy="338731"/>
            </a:xfrm>
            <a:solidFill>
              <a:schemeClr val="bg1"/>
            </a:solidFill>
          </p:grpSpPr>
          <p:sp>
            <p:nvSpPr>
              <p:cNvPr id="192" name="Freeform 191"/>
              <p:cNvSpPr>
                <a:spLocks noChangeAspect="1" noEditPoints="1"/>
              </p:cNvSpPr>
              <p:nvPr/>
            </p:nvSpPr>
            <p:spPr bwMode="auto">
              <a:xfrm>
                <a:off x="3201019" y="9328735"/>
                <a:ext cx="520023" cy="338731"/>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Freeform 11"/>
              <p:cNvSpPr>
                <a:spLocks noChangeAspect="1" noEditPoints="1"/>
              </p:cNvSpPr>
              <p:nvPr/>
            </p:nvSpPr>
            <p:spPr bwMode="auto">
              <a:xfrm>
                <a:off x="3391800" y="9415866"/>
                <a:ext cx="138462" cy="12117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96" name="Group 195"/>
          <p:cNvGrpSpPr/>
          <p:nvPr/>
        </p:nvGrpSpPr>
        <p:grpSpPr>
          <a:xfrm>
            <a:off x="2621268" y="3598801"/>
            <a:ext cx="322894" cy="323904"/>
            <a:chOff x="2606028" y="3598801"/>
            <a:chExt cx="322894" cy="323904"/>
          </a:xfrm>
        </p:grpSpPr>
        <p:sp>
          <p:nvSpPr>
            <p:cNvPr id="182" name="Freeform 9"/>
            <p:cNvSpPr>
              <a:spLocks noChangeAspect="1" noEditPoints="1"/>
            </p:cNvSpPr>
            <p:nvPr/>
          </p:nvSpPr>
          <p:spPr bwMode="auto">
            <a:xfrm>
              <a:off x="2634189" y="3862273"/>
              <a:ext cx="266572" cy="60432"/>
            </a:xfrm>
            <a:custGeom>
              <a:avLst/>
              <a:gdLst>
                <a:gd name="T0" fmla="*/ 0 w 1778"/>
                <a:gd name="T1" fmla="*/ 388 h 388"/>
                <a:gd name="T2" fmla="*/ 1778 w 1778"/>
                <a:gd name="T3" fmla="*/ 0 h 388"/>
                <a:gd name="T4" fmla="*/ 1744 w 1778"/>
                <a:gd name="T5" fmla="*/ 353 h 388"/>
                <a:gd name="T6" fmla="*/ 35 w 1778"/>
                <a:gd name="T7" fmla="*/ 35 h 388"/>
                <a:gd name="T8" fmla="*/ 1744 w 1778"/>
                <a:gd name="T9" fmla="*/ 353 h 388"/>
                <a:gd name="T10" fmla="*/ 47 w 1778"/>
                <a:gd name="T11" fmla="*/ 341 h 388"/>
                <a:gd name="T12" fmla="*/ 1732 w 1778"/>
                <a:gd name="T13" fmla="*/ 47 h 388"/>
                <a:gd name="T14" fmla="*/ 162 w 1778"/>
                <a:gd name="T15" fmla="*/ 308 h 388"/>
                <a:gd name="T16" fmla="*/ 162 w 1778"/>
                <a:gd name="T17" fmla="*/ 272 h 388"/>
                <a:gd name="T18" fmla="*/ 162 w 1778"/>
                <a:gd name="T19" fmla="*/ 308 h 388"/>
                <a:gd name="T20" fmla="*/ 201 w 1778"/>
                <a:gd name="T21" fmla="*/ 290 h 388"/>
                <a:gd name="T22" fmla="*/ 237 w 1778"/>
                <a:gd name="T23" fmla="*/ 290 h 388"/>
                <a:gd name="T24" fmla="*/ 321 w 1778"/>
                <a:gd name="T25" fmla="*/ 234 h 388"/>
                <a:gd name="T26" fmla="*/ 143 w 1778"/>
                <a:gd name="T27" fmla="*/ 120 h 388"/>
                <a:gd name="T28" fmla="*/ 184 w 1778"/>
                <a:gd name="T29" fmla="*/ 94 h 388"/>
                <a:gd name="T30" fmla="*/ 280 w 1778"/>
                <a:gd name="T31" fmla="*/ 120 h 388"/>
                <a:gd name="T32" fmla="*/ 321 w 1778"/>
                <a:gd name="T33" fmla="*/ 234 h 388"/>
                <a:gd name="T34" fmla="*/ 486 w 1778"/>
                <a:gd name="T35" fmla="*/ 164 h 388"/>
                <a:gd name="T36" fmla="*/ 636 w 1778"/>
                <a:gd name="T37" fmla="*/ 164 h 388"/>
                <a:gd name="T38" fmla="*/ 975 w 1778"/>
                <a:gd name="T39" fmla="*/ 234 h 388"/>
                <a:gd name="T40" fmla="*/ 797 w 1778"/>
                <a:gd name="T41" fmla="*/ 120 h 388"/>
                <a:gd name="T42" fmla="*/ 838 w 1778"/>
                <a:gd name="T43" fmla="*/ 94 h 388"/>
                <a:gd name="T44" fmla="*/ 933 w 1778"/>
                <a:gd name="T45" fmla="*/ 120 h 388"/>
                <a:gd name="T46" fmla="*/ 975 w 1778"/>
                <a:gd name="T47" fmla="*/ 234 h 388"/>
                <a:gd name="T48" fmla="*/ 1030 w 1778"/>
                <a:gd name="T49" fmla="*/ 234 h 388"/>
                <a:gd name="T50" fmla="*/ 1071 w 1778"/>
                <a:gd name="T51" fmla="*/ 120 h 388"/>
                <a:gd name="T52" fmla="*/ 1166 w 1778"/>
                <a:gd name="T53" fmla="*/ 94 h 388"/>
                <a:gd name="T54" fmla="*/ 1207 w 1778"/>
                <a:gd name="T55" fmla="*/ 120 h 388"/>
                <a:gd name="T56" fmla="*/ 1434 w 1778"/>
                <a:gd name="T57" fmla="*/ 234 h 388"/>
                <a:gd name="T58" fmla="*/ 1256 w 1778"/>
                <a:gd name="T59" fmla="*/ 120 h 388"/>
                <a:gd name="T60" fmla="*/ 1298 w 1778"/>
                <a:gd name="T61" fmla="*/ 94 h 388"/>
                <a:gd name="T62" fmla="*/ 1393 w 1778"/>
                <a:gd name="T63" fmla="*/ 120 h 388"/>
                <a:gd name="T64" fmla="*/ 1434 w 1778"/>
                <a:gd name="T65" fmla="*/ 234 h 388"/>
                <a:gd name="T66" fmla="*/ 1434 w 1778"/>
                <a:gd name="T67" fmla="*/ 290 h 388"/>
                <a:gd name="T68" fmla="*/ 1471 w 1778"/>
                <a:gd name="T69" fmla="*/ 290 h 388"/>
                <a:gd name="T70" fmla="*/ 1480 w 1778"/>
                <a:gd name="T71" fmla="*/ 120 h 388"/>
                <a:gd name="T72" fmla="*/ 1521 w 1778"/>
                <a:gd name="T73" fmla="*/ 94 h 388"/>
                <a:gd name="T74" fmla="*/ 1617 w 1778"/>
                <a:gd name="T75" fmla="*/ 120 h 388"/>
                <a:gd name="T76" fmla="*/ 1658 w 1778"/>
                <a:gd name="T77" fmla="*/ 234 h 388"/>
                <a:gd name="T78" fmla="*/ 1480 w 1778"/>
                <a:gd name="T79" fmla="*/ 120 h 388"/>
                <a:gd name="T80" fmla="*/ 1497 w 1778"/>
                <a:gd name="T81" fmla="*/ 290 h 388"/>
                <a:gd name="T82" fmla="*/ 1533 w 1778"/>
                <a:gd name="T83" fmla="*/ 290 h 388"/>
                <a:gd name="T84" fmla="*/ 1577 w 1778"/>
                <a:gd name="T85" fmla="*/ 308 h 388"/>
                <a:gd name="T86" fmla="*/ 1577 w 1778"/>
                <a:gd name="T87" fmla="*/ 272 h 388"/>
                <a:gd name="T88" fmla="*/ 1577 w 1778"/>
                <a:gd name="T89" fmla="*/ 308 h 388"/>
                <a:gd name="T90" fmla="*/ 1621 w 1778"/>
                <a:gd name="T91" fmla="*/ 290 h 388"/>
                <a:gd name="T92" fmla="*/ 1658 w 1778"/>
                <a:gd name="T93" fmla="*/ 290 h 388"/>
                <a:gd name="T94" fmla="*/ 615 w 1778"/>
                <a:gd name="T95" fmla="*/ 164 h 388"/>
                <a:gd name="T96" fmla="*/ 508 w 1778"/>
                <a:gd name="T97" fmla="*/ 164 h 388"/>
                <a:gd name="T98" fmla="*/ 615 w 1778"/>
                <a:gd name="T99" fmla="*/ 16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8" h="388">
                  <a:moveTo>
                    <a:pt x="0" y="0"/>
                  </a:moveTo>
                  <a:cubicBezTo>
                    <a:pt x="0" y="388"/>
                    <a:pt x="0" y="388"/>
                    <a:pt x="0" y="388"/>
                  </a:cubicBezTo>
                  <a:cubicBezTo>
                    <a:pt x="1778" y="388"/>
                    <a:pt x="1778" y="388"/>
                    <a:pt x="1778" y="388"/>
                  </a:cubicBezTo>
                  <a:cubicBezTo>
                    <a:pt x="1778" y="0"/>
                    <a:pt x="1778" y="0"/>
                    <a:pt x="1778" y="0"/>
                  </a:cubicBezTo>
                  <a:lnTo>
                    <a:pt x="0" y="0"/>
                  </a:lnTo>
                  <a:close/>
                  <a:moveTo>
                    <a:pt x="1744" y="353"/>
                  </a:moveTo>
                  <a:cubicBezTo>
                    <a:pt x="35" y="353"/>
                    <a:pt x="35" y="353"/>
                    <a:pt x="35" y="353"/>
                  </a:cubicBezTo>
                  <a:cubicBezTo>
                    <a:pt x="35" y="35"/>
                    <a:pt x="35" y="35"/>
                    <a:pt x="35" y="35"/>
                  </a:cubicBezTo>
                  <a:cubicBezTo>
                    <a:pt x="1744" y="35"/>
                    <a:pt x="1744" y="35"/>
                    <a:pt x="1744" y="35"/>
                  </a:cubicBezTo>
                  <a:lnTo>
                    <a:pt x="1744" y="353"/>
                  </a:lnTo>
                  <a:close/>
                  <a:moveTo>
                    <a:pt x="47" y="47"/>
                  </a:moveTo>
                  <a:cubicBezTo>
                    <a:pt x="47" y="341"/>
                    <a:pt x="47" y="341"/>
                    <a:pt x="47" y="341"/>
                  </a:cubicBezTo>
                  <a:cubicBezTo>
                    <a:pt x="1732" y="341"/>
                    <a:pt x="1732" y="341"/>
                    <a:pt x="1732" y="341"/>
                  </a:cubicBezTo>
                  <a:cubicBezTo>
                    <a:pt x="1732" y="47"/>
                    <a:pt x="1732" y="47"/>
                    <a:pt x="1732" y="47"/>
                  </a:cubicBezTo>
                  <a:lnTo>
                    <a:pt x="47" y="47"/>
                  </a:lnTo>
                  <a:close/>
                  <a:moveTo>
                    <a:pt x="162" y="308"/>
                  </a:moveTo>
                  <a:cubicBezTo>
                    <a:pt x="151" y="308"/>
                    <a:pt x="143" y="300"/>
                    <a:pt x="143" y="290"/>
                  </a:cubicBezTo>
                  <a:cubicBezTo>
                    <a:pt x="143" y="280"/>
                    <a:pt x="151" y="272"/>
                    <a:pt x="162" y="272"/>
                  </a:cubicBezTo>
                  <a:cubicBezTo>
                    <a:pt x="172" y="272"/>
                    <a:pt x="180" y="280"/>
                    <a:pt x="180" y="290"/>
                  </a:cubicBezTo>
                  <a:cubicBezTo>
                    <a:pt x="180" y="300"/>
                    <a:pt x="172" y="308"/>
                    <a:pt x="162" y="308"/>
                  </a:cubicBezTo>
                  <a:close/>
                  <a:moveTo>
                    <a:pt x="219" y="308"/>
                  </a:moveTo>
                  <a:cubicBezTo>
                    <a:pt x="209" y="308"/>
                    <a:pt x="201" y="300"/>
                    <a:pt x="201" y="290"/>
                  </a:cubicBezTo>
                  <a:cubicBezTo>
                    <a:pt x="201" y="280"/>
                    <a:pt x="209" y="272"/>
                    <a:pt x="219" y="272"/>
                  </a:cubicBezTo>
                  <a:cubicBezTo>
                    <a:pt x="229" y="272"/>
                    <a:pt x="237" y="280"/>
                    <a:pt x="237" y="290"/>
                  </a:cubicBezTo>
                  <a:cubicBezTo>
                    <a:pt x="237" y="300"/>
                    <a:pt x="229" y="308"/>
                    <a:pt x="219" y="308"/>
                  </a:cubicBezTo>
                  <a:close/>
                  <a:moveTo>
                    <a:pt x="321" y="234"/>
                  </a:moveTo>
                  <a:cubicBezTo>
                    <a:pt x="143" y="234"/>
                    <a:pt x="143" y="234"/>
                    <a:pt x="143" y="234"/>
                  </a:cubicBezTo>
                  <a:cubicBezTo>
                    <a:pt x="143" y="120"/>
                    <a:pt x="143" y="120"/>
                    <a:pt x="143" y="120"/>
                  </a:cubicBezTo>
                  <a:cubicBezTo>
                    <a:pt x="184" y="120"/>
                    <a:pt x="184" y="120"/>
                    <a:pt x="184" y="120"/>
                  </a:cubicBezTo>
                  <a:cubicBezTo>
                    <a:pt x="184" y="94"/>
                    <a:pt x="184" y="94"/>
                    <a:pt x="184" y="94"/>
                  </a:cubicBezTo>
                  <a:cubicBezTo>
                    <a:pt x="280" y="94"/>
                    <a:pt x="280" y="94"/>
                    <a:pt x="280" y="94"/>
                  </a:cubicBezTo>
                  <a:cubicBezTo>
                    <a:pt x="280" y="120"/>
                    <a:pt x="280" y="120"/>
                    <a:pt x="280" y="120"/>
                  </a:cubicBezTo>
                  <a:cubicBezTo>
                    <a:pt x="321" y="120"/>
                    <a:pt x="321" y="120"/>
                    <a:pt x="321" y="120"/>
                  </a:cubicBezTo>
                  <a:lnTo>
                    <a:pt x="321" y="234"/>
                  </a:lnTo>
                  <a:close/>
                  <a:moveTo>
                    <a:pt x="561" y="239"/>
                  </a:moveTo>
                  <a:cubicBezTo>
                    <a:pt x="520" y="239"/>
                    <a:pt x="486" y="206"/>
                    <a:pt x="486" y="164"/>
                  </a:cubicBezTo>
                  <a:cubicBezTo>
                    <a:pt x="486" y="123"/>
                    <a:pt x="520" y="89"/>
                    <a:pt x="561" y="89"/>
                  </a:cubicBezTo>
                  <a:cubicBezTo>
                    <a:pt x="603" y="89"/>
                    <a:pt x="636" y="123"/>
                    <a:pt x="636" y="164"/>
                  </a:cubicBezTo>
                  <a:cubicBezTo>
                    <a:pt x="636" y="206"/>
                    <a:pt x="603" y="239"/>
                    <a:pt x="561" y="239"/>
                  </a:cubicBezTo>
                  <a:close/>
                  <a:moveTo>
                    <a:pt x="975" y="234"/>
                  </a:moveTo>
                  <a:cubicBezTo>
                    <a:pt x="797" y="234"/>
                    <a:pt x="797" y="234"/>
                    <a:pt x="797" y="234"/>
                  </a:cubicBezTo>
                  <a:cubicBezTo>
                    <a:pt x="797" y="120"/>
                    <a:pt x="797" y="120"/>
                    <a:pt x="797" y="120"/>
                  </a:cubicBezTo>
                  <a:cubicBezTo>
                    <a:pt x="838" y="120"/>
                    <a:pt x="838" y="120"/>
                    <a:pt x="838" y="120"/>
                  </a:cubicBezTo>
                  <a:cubicBezTo>
                    <a:pt x="838" y="94"/>
                    <a:pt x="838" y="94"/>
                    <a:pt x="838" y="94"/>
                  </a:cubicBezTo>
                  <a:cubicBezTo>
                    <a:pt x="933" y="94"/>
                    <a:pt x="933" y="94"/>
                    <a:pt x="933" y="94"/>
                  </a:cubicBezTo>
                  <a:cubicBezTo>
                    <a:pt x="933" y="120"/>
                    <a:pt x="933" y="120"/>
                    <a:pt x="933" y="120"/>
                  </a:cubicBezTo>
                  <a:cubicBezTo>
                    <a:pt x="975" y="120"/>
                    <a:pt x="975" y="120"/>
                    <a:pt x="975" y="120"/>
                  </a:cubicBezTo>
                  <a:lnTo>
                    <a:pt x="975" y="234"/>
                  </a:lnTo>
                  <a:close/>
                  <a:moveTo>
                    <a:pt x="1207" y="234"/>
                  </a:moveTo>
                  <a:cubicBezTo>
                    <a:pt x="1030" y="234"/>
                    <a:pt x="1030" y="234"/>
                    <a:pt x="1030" y="234"/>
                  </a:cubicBezTo>
                  <a:cubicBezTo>
                    <a:pt x="1030" y="120"/>
                    <a:pt x="1030" y="120"/>
                    <a:pt x="1030" y="120"/>
                  </a:cubicBezTo>
                  <a:cubicBezTo>
                    <a:pt x="1071" y="120"/>
                    <a:pt x="1071" y="120"/>
                    <a:pt x="1071" y="120"/>
                  </a:cubicBezTo>
                  <a:cubicBezTo>
                    <a:pt x="1071" y="94"/>
                    <a:pt x="1071" y="94"/>
                    <a:pt x="1071" y="94"/>
                  </a:cubicBezTo>
                  <a:cubicBezTo>
                    <a:pt x="1166" y="94"/>
                    <a:pt x="1166" y="94"/>
                    <a:pt x="1166" y="94"/>
                  </a:cubicBezTo>
                  <a:cubicBezTo>
                    <a:pt x="1166" y="120"/>
                    <a:pt x="1166" y="120"/>
                    <a:pt x="1166" y="120"/>
                  </a:cubicBezTo>
                  <a:cubicBezTo>
                    <a:pt x="1207" y="120"/>
                    <a:pt x="1207" y="120"/>
                    <a:pt x="1207" y="120"/>
                  </a:cubicBezTo>
                  <a:lnTo>
                    <a:pt x="1207" y="234"/>
                  </a:lnTo>
                  <a:close/>
                  <a:moveTo>
                    <a:pt x="1434" y="234"/>
                  </a:moveTo>
                  <a:cubicBezTo>
                    <a:pt x="1256" y="234"/>
                    <a:pt x="1256" y="234"/>
                    <a:pt x="1256" y="234"/>
                  </a:cubicBezTo>
                  <a:cubicBezTo>
                    <a:pt x="1256" y="120"/>
                    <a:pt x="1256" y="120"/>
                    <a:pt x="1256" y="120"/>
                  </a:cubicBezTo>
                  <a:cubicBezTo>
                    <a:pt x="1298" y="120"/>
                    <a:pt x="1298" y="120"/>
                    <a:pt x="1298" y="120"/>
                  </a:cubicBezTo>
                  <a:cubicBezTo>
                    <a:pt x="1298" y="94"/>
                    <a:pt x="1298" y="94"/>
                    <a:pt x="1298" y="94"/>
                  </a:cubicBezTo>
                  <a:cubicBezTo>
                    <a:pt x="1393" y="94"/>
                    <a:pt x="1393" y="94"/>
                    <a:pt x="1393" y="94"/>
                  </a:cubicBezTo>
                  <a:cubicBezTo>
                    <a:pt x="1393" y="120"/>
                    <a:pt x="1393" y="120"/>
                    <a:pt x="1393" y="120"/>
                  </a:cubicBezTo>
                  <a:cubicBezTo>
                    <a:pt x="1434" y="120"/>
                    <a:pt x="1434" y="120"/>
                    <a:pt x="1434" y="120"/>
                  </a:cubicBezTo>
                  <a:lnTo>
                    <a:pt x="1434" y="234"/>
                  </a:lnTo>
                  <a:close/>
                  <a:moveTo>
                    <a:pt x="1452" y="308"/>
                  </a:moveTo>
                  <a:cubicBezTo>
                    <a:pt x="1442" y="308"/>
                    <a:pt x="1434" y="300"/>
                    <a:pt x="1434" y="290"/>
                  </a:cubicBezTo>
                  <a:cubicBezTo>
                    <a:pt x="1434" y="280"/>
                    <a:pt x="1442" y="272"/>
                    <a:pt x="1452" y="272"/>
                  </a:cubicBezTo>
                  <a:cubicBezTo>
                    <a:pt x="1463" y="272"/>
                    <a:pt x="1471" y="280"/>
                    <a:pt x="1471" y="290"/>
                  </a:cubicBezTo>
                  <a:cubicBezTo>
                    <a:pt x="1471" y="300"/>
                    <a:pt x="1463" y="308"/>
                    <a:pt x="1452" y="308"/>
                  </a:cubicBezTo>
                  <a:close/>
                  <a:moveTo>
                    <a:pt x="1480" y="120"/>
                  </a:moveTo>
                  <a:cubicBezTo>
                    <a:pt x="1521" y="120"/>
                    <a:pt x="1521" y="120"/>
                    <a:pt x="1521" y="120"/>
                  </a:cubicBezTo>
                  <a:cubicBezTo>
                    <a:pt x="1521" y="94"/>
                    <a:pt x="1521" y="94"/>
                    <a:pt x="1521" y="94"/>
                  </a:cubicBezTo>
                  <a:cubicBezTo>
                    <a:pt x="1617" y="94"/>
                    <a:pt x="1617" y="94"/>
                    <a:pt x="1617" y="94"/>
                  </a:cubicBezTo>
                  <a:cubicBezTo>
                    <a:pt x="1617" y="120"/>
                    <a:pt x="1617" y="120"/>
                    <a:pt x="1617" y="120"/>
                  </a:cubicBezTo>
                  <a:cubicBezTo>
                    <a:pt x="1658" y="120"/>
                    <a:pt x="1658" y="120"/>
                    <a:pt x="1658" y="120"/>
                  </a:cubicBezTo>
                  <a:cubicBezTo>
                    <a:pt x="1658" y="234"/>
                    <a:pt x="1658" y="234"/>
                    <a:pt x="1658" y="234"/>
                  </a:cubicBezTo>
                  <a:cubicBezTo>
                    <a:pt x="1480" y="234"/>
                    <a:pt x="1480" y="234"/>
                    <a:pt x="1480" y="234"/>
                  </a:cubicBezTo>
                  <a:lnTo>
                    <a:pt x="1480" y="120"/>
                  </a:lnTo>
                  <a:close/>
                  <a:moveTo>
                    <a:pt x="1515" y="308"/>
                  </a:moveTo>
                  <a:cubicBezTo>
                    <a:pt x="1505" y="308"/>
                    <a:pt x="1497" y="300"/>
                    <a:pt x="1497" y="290"/>
                  </a:cubicBezTo>
                  <a:cubicBezTo>
                    <a:pt x="1497" y="280"/>
                    <a:pt x="1505" y="272"/>
                    <a:pt x="1515" y="272"/>
                  </a:cubicBezTo>
                  <a:cubicBezTo>
                    <a:pt x="1525" y="272"/>
                    <a:pt x="1533" y="280"/>
                    <a:pt x="1533" y="290"/>
                  </a:cubicBezTo>
                  <a:cubicBezTo>
                    <a:pt x="1533" y="300"/>
                    <a:pt x="1525" y="308"/>
                    <a:pt x="1515" y="308"/>
                  </a:cubicBezTo>
                  <a:close/>
                  <a:moveTo>
                    <a:pt x="1577" y="308"/>
                  </a:moveTo>
                  <a:cubicBezTo>
                    <a:pt x="1567" y="308"/>
                    <a:pt x="1559" y="300"/>
                    <a:pt x="1559" y="290"/>
                  </a:cubicBezTo>
                  <a:cubicBezTo>
                    <a:pt x="1559" y="280"/>
                    <a:pt x="1567" y="272"/>
                    <a:pt x="1577" y="272"/>
                  </a:cubicBezTo>
                  <a:cubicBezTo>
                    <a:pt x="1587" y="272"/>
                    <a:pt x="1595" y="280"/>
                    <a:pt x="1595" y="290"/>
                  </a:cubicBezTo>
                  <a:cubicBezTo>
                    <a:pt x="1595" y="300"/>
                    <a:pt x="1587" y="308"/>
                    <a:pt x="1577" y="308"/>
                  </a:cubicBezTo>
                  <a:close/>
                  <a:moveTo>
                    <a:pt x="1639" y="308"/>
                  </a:moveTo>
                  <a:cubicBezTo>
                    <a:pt x="1629" y="308"/>
                    <a:pt x="1621" y="300"/>
                    <a:pt x="1621" y="290"/>
                  </a:cubicBezTo>
                  <a:cubicBezTo>
                    <a:pt x="1621" y="280"/>
                    <a:pt x="1629" y="272"/>
                    <a:pt x="1639" y="272"/>
                  </a:cubicBezTo>
                  <a:cubicBezTo>
                    <a:pt x="1650" y="272"/>
                    <a:pt x="1658" y="280"/>
                    <a:pt x="1658" y="290"/>
                  </a:cubicBezTo>
                  <a:cubicBezTo>
                    <a:pt x="1658" y="300"/>
                    <a:pt x="1650" y="308"/>
                    <a:pt x="1639" y="308"/>
                  </a:cubicBezTo>
                  <a:close/>
                  <a:moveTo>
                    <a:pt x="615" y="164"/>
                  </a:moveTo>
                  <a:cubicBezTo>
                    <a:pt x="615" y="194"/>
                    <a:pt x="591" y="218"/>
                    <a:pt x="561" y="218"/>
                  </a:cubicBezTo>
                  <a:cubicBezTo>
                    <a:pt x="532" y="218"/>
                    <a:pt x="508" y="194"/>
                    <a:pt x="508" y="164"/>
                  </a:cubicBezTo>
                  <a:cubicBezTo>
                    <a:pt x="508" y="135"/>
                    <a:pt x="532" y="110"/>
                    <a:pt x="561" y="110"/>
                  </a:cubicBezTo>
                  <a:cubicBezTo>
                    <a:pt x="591" y="110"/>
                    <a:pt x="615" y="135"/>
                    <a:pt x="615" y="1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83" name="Trapezoid 182"/>
            <p:cNvSpPr/>
            <p:nvPr/>
          </p:nvSpPr>
          <p:spPr bwMode="auto">
            <a:xfrm>
              <a:off x="2634189" y="3827953"/>
              <a:ext cx="266572" cy="34154"/>
            </a:xfrm>
            <a:prstGeom prst="trapezoid">
              <a:avLst>
                <a:gd name="adj" fmla="val 10167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85" name="Freeform 184"/>
            <p:cNvSpPr>
              <a:spLocks noChangeAspect="1" noEditPoints="1"/>
            </p:cNvSpPr>
            <p:nvPr/>
          </p:nvSpPr>
          <p:spPr bwMode="auto">
            <a:xfrm>
              <a:off x="2606028" y="3598801"/>
              <a:ext cx="322894" cy="210326"/>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Freeform 13"/>
            <p:cNvSpPr>
              <a:spLocks noChangeAspect="1" noEditPoints="1"/>
            </p:cNvSpPr>
            <p:nvPr/>
          </p:nvSpPr>
          <p:spPr bwMode="auto">
            <a:xfrm>
              <a:off x="2724488" y="3645162"/>
              <a:ext cx="85974" cy="92503"/>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9" name="Freeform 17"/>
          <p:cNvSpPr>
            <a:spLocks noChangeAspect="1" noEditPoints="1"/>
          </p:cNvSpPr>
          <p:nvPr/>
        </p:nvSpPr>
        <p:spPr bwMode="auto">
          <a:xfrm>
            <a:off x="6426618" y="3555012"/>
            <a:ext cx="199018" cy="411480"/>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Freeform 17"/>
          <p:cNvSpPr>
            <a:spLocks noChangeAspect="1" noEditPoints="1"/>
          </p:cNvSpPr>
          <p:nvPr/>
        </p:nvSpPr>
        <p:spPr bwMode="auto">
          <a:xfrm>
            <a:off x="8293823" y="3555012"/>
            <a:ext cx="199018" cy="411480"/>
          </a:xfrm>
          <a:custGeom>
            <a:avLst/>
            <a:gdLst>
              <a:gd name="T0" fmla="*/ 28 w 367"/>
              <a:gd name="T1" fmla="*/ 0 h 761"/>
              <a:gd name="T2" fmla="*/ 0 w 367"/>
              <a:gd name="T3" fmla="*/ 732 h 761"/>
              <a:gd name="T4" fmla="*/ 339 w 367"/>
              <a:gd name="T5" fmla="*/ 761 h 761"/>
              <a:gd name="T6" fmla="*/ 367 w 367"/>
              <a:gd name="T7" fmla="*/ 29 h 761"/>
              <a:gd name="T8" fmla="*/ 59 w 367"/>
              <a:gd name="T9" fmla="*/ 500 h 761"/>
              <a:gd name="T10" fmla="*/ 59 w 367"/>
              <a:gd name="T11" fmla="*/ 474 h 761"/>
              <a:gd name="T12" fmla="*/ 59 w 367"/>
              <a:gd name="T13" fmla="*/ 500 h 761"/>
              <a:gd name="T14" fmla="*/ 88 w 367"/>
              <a:gd name="T15" fmla="*/ 487 h 761"/>
              <a:gd name="T16" fmla="*/ 114 w 367"/>
              <a:gd name="T17" fmla="*/ 487 h 761"/>
              <a:gd name="T18" fmla="*/ 321 w 367"/>
              <a:gd name="T19" fmla="*/ 429 h 761"/>
              <a:gd name="T20" fmla="*/ 55 w 367"/>
              <a:gd name="T21" fmla="*/ 437 h 761"/>
              <a:gd name="T22" fmla="*/ 47 w 367"/>
              <a:gd name="T23" fmla="*/ 389 h 761"/>
              <a:gd name="T24" fmla="*/ 313 w 367"/>
              <a:gd name="T25" fmla="*/ 381 h 761"/>
              <a:gd name="T26" fmla="*/ 321 w 367"/>
              <a:gd name="T27" fmla="*/ 429 h 761"/>
              <a:gd name="T28" fmla="*/ 313 w 367"/>
              <a:gd name="T29" fmla="*/ 356 h 761"/>
              <a:gd name="T30" fmla="*/ 47 w 367"/>
              <a:gd name="T31" fmla="*/ 348 h 761"/>
              <a:gd name="T32" fmla="*/ 55 w 367"/>
              <a:gd name="T33" fmla="*/ 299 h 761"/>
              <a:gd name="T34" fmla="*/ 321 w 367"/>
              <a:gd name="T35" fmla="*/ 307 h 761"/>
              <a:gd name="T36" fmla="*/ 321 w 367"/>
              <a:gd name="T37" fmla="*/ 266 h 761"/>
              <a:gd name="T38" fmla="*/ 55 w 367"/>
              <a:gd name="T39" fmla="*/ 274 h 761"/>
              <a:gd name="T40" fmla="*/ 47 w 367"/>
              <a:gd name="T41" fmla="*/ 225 h 761"/>
              <a:gd name="T42" fmla="*/ 313 w 367"/>
              <a:gd name="T43" fmla="*/ 217 h 761"/>
              <a:gd name="T44" fmla="*/ 321 w 367"/>
              <a:gd name="T45" fmla="*/ 266 h 761"/>
              <a:gd name="T46" fmla="*/ 313 w 367"/>
              <a:gd name="T47" fmla="*/ 192 h 761"/>
              <a:gd name="T48" fmla="*/ 47 w 367"/>
              <a:gd name="T49" fmla="*/ 184 h 761"/>
              <a:gd name="T50" fmla="*/ 55 w 367"/>
              <a:gd name="T51" fmla="*/ 135 h 761"/>
              <a:gd name="T52" fmla="*/ 321 w 367"/>
              <a:gd name="T53" fmla="*/ 143 h 761"/>
              <a:gd name="T54" fmla="*/ 321 w 367"/>
              <a:gd name="T55" fmla="*/ 103 h 761"/>
              <a:gd name="T56" fmla="*/ 55 w 367"/>
              <a:gd name="T57" fmla="*/ 111 h 761"/>
              <a:gd name="T58" fmla="*/ 47 w 367"/>
              <a:gd name="T59" fmla="*/ 62 h 761"/>
              <a:gd name="T60" fmla="*/ 313 w 367"/>
              <a:gd name="T61" fmla="*/ 54 h 761"/>
              <a:gd name="T62" fmla="*/ 321 w 367"/>
              <a:gd name="T63" fmla="*/ 1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761">
                <a:moveTo>
                  <a:pt x="339" y="0"/>
                </a:moveTo>
                <a:cubicBezTo>
                  <a:pt x="28" y="0"/>
                  <a:pt x="28" y="0"/>
                  <a:pt x="28" y="0"/>
                </a:cubicBezTo>
                <a:cubicBezTo>
                  <a:pt x="13" y="0"/>
                  <a:pt x="0" y="13"/>
                  <a:pt x="0" y="29"/>
                </a:cubicBezTo>
                <a:cubicBezTo>
                  <a:pt x="0" y="732"/>
                  <a:pt x="0" y="732"/>
                  <a:pt x="0" y="732"/>
                </a:cubicBezTo>
                <a:cubicBezTo>
                  <a:pt x="0" y="748"/>
                  <a:pt x="13" y="761"/>
                  <a:pt x="28" y="761"/>
                </a:cubicBezTo>
                <a:cubicBezTo>
                  <a:pt x="339" y="761"/>
                  <a:pt x="339" y="761"/>
                  <a:pt x="339" y="761"/>
                </a:cubicBezTo>
                <a:cubicBezTo>
                  <a:pt x="355" y="761"/>
                  <a:pt x="367" y="748"/>
                  <a:pt x="367" y="732"/>
                </a:cubicBezTo>
                <a:cubicBezTo>
                  <a:pt x="367" y="29"/>
                  <a:pt x="367" y="29"/>
                  <a:pt x="367" y="29"/>
                </a:cubicBezTo>
                <a:cubicBezTo>
                  <a:pt x="367" y="13"/>
                  <a:pt x="355" y="0"/>
                  <a:pt x="339" y="0"/>
                </a:cubicBezTo>
                <a:close/>
                <a:moveTo>
                  <a:pt x="59" y="500"/>
                </a:moveTo>
                <a:cubicBezTo>
                  <a:pt x="52" y="500"/>
                  <a:pt x="46" y="494"/>
                  <a:pt x="46" y="487"/>
                </a:cubicBezTo>
                <a:cubicBezTo>
                  <a:pt x="46" y="480"/>
                  <a:pt x="52" y="474"/>
                  <a:pt x="59" y="474"/>
                </a:cubicBezTo>
                <a:cubicBezTo>
                  <a:pt x="66" y="474"/>
                  <a:pt x="72" y="480"/>
                  <a:pt x="72" y="487"/>
                </a:cubicBezTo>
                <a:cubicBezTo>
                  <a:pt x="72" y="494"/>
                  <a:pt x="66" y="500"/>
                  <a:pt x="59" y="500"/>
                </a:cubicBezTo>
                <a:close/>
                <a:moveTo>
                  <a:pt x="101" y="500"/>
                </a:moveTo>
                <a:cubicBezTo>
                  <a:pt x="94" y="500"/>
                  <a:pt x="88" y="494"/>
                  <a:pt x="88" y="487"/>
                </a:cubicBezTo>
                <a:cubicBezTo>
                  <a:pt x="88" y="480"/>
                  <a:pt x="94" y="474"/>
                  <a:pt x="101" y="474"/>
                </a:cubicBezTo>
                <a:cubicBezTo>
                  <a:pt x="108" y="474"/>
                  <a:pt x="114" y="480"/>
                  <a:pt x="114" y="487"/>
                </a:cubicBezTo>
                <a:cubicBezTo>
                  <a:pt x="114" y="494"/>
                  <a:pt x="108" y="500"/>
                  <a:pt x="101" y="500"/>
                </a:cubicBezTo>
                <a:close/>
                <a:moveTo>
                  <a:pt x="321" y="429"/>
                </a:moveTo>
                <a:cubicBezTo>
                  <a:pt x="321" y="434"/>
                  <a:pt x="317" y="437"/>
                  <a:pt x="313" y="437"/>
                </a:cubicBezTo>
                <a:cubicBezTo>
                  <a:pt x="55" y="437"/>
                  <a:pt x="55" y="437"/>
                  <a:pt x="55" y="437"/>
                </a:cubicBezTo>
                <a:cubicBezTo>
                  <a:pt x="50" y="437"/>
                  <a:pt x="47" y="434"/>
                  <a:pt x="47" y="429"/>
                </a:cubicBezTo>
                <a:cubicBezTo>
                  <a:pt x="47" y="389"/>
                  <a:pt x="47" y="389"/>
                  <a:pt x="47" y="389"/>
                </a:cubicBezTo>
                <a:cubicBezTo>
                  <a:pt x="47" y="384"/>
                  <a:pt x="50" y="381"/>
                  <a:pt x="55" y="381"/>
                </a:cubicBezTo>
                <a:cubicBezTo>
                  <a:pt x="313" y="381"/>
                  <a:pt x="313" y="381"/>
                  <a:pt x="313" y="381"/>
                </a:cubicBezTo>
                <a:cubicBezTo>
                  <a:pt x="317" y="381"/>
                  <a:pt x="321" y="384"/>
                  <a:pt x="321" y="389"/>
                </a:cubicBezTo>
                <a:lnTo>
                  <a:pt x="321" y="429"/>
                </a:lnTo>
                <a:close/>
                <a:moveTo>
                  <a:pt x="321" y="348"/>
                </a:moveTo>
                <a:cubicBezTo>
                  <a:pt x="321" y="352"/>
                  <a:pt x="317" y="356"/>
                  <a:pt x="313" y="356"/>
                </a:cubicBezTo>
                <a:cubicBezTo>
                  <a:pt x="55" y="356"/>
                  <a:pt x="55" y="356"/>
                  <a:pt x="55" y="356"/>
                </a:cubicBezTo>
                <a:cubicBezTo>
                  <a:pt x="50" y="356"/>
                  <a:pt x="47" y="352"/>
                  <a:pt x="47" y="348"/>
                </a:cubicBezTo>
                <a:cubicBezTo>
                  <a:pt x="47" y="307"/>
                  <a:pt x="47" y="307"/>
                  <a:pt x="47" y="307"/>
                </a:cubicBezTo>
                <a:cubicBezTo>
                  <a:pt x="47" y="302"/>
                  <a:pt x="50" y="299"/>
                  <a:pt x="55" y="299"/>
                </a:cubicBezTo>
                <a:cubicBezTo>
                  <a:pt x="313" y="299"/>
                  <a:pt x="313" y="299"/>
                  <a:pt x="313" y="299"/>
                </a:cubicBezTo>
                <a:cubicBezTo>
                  <a:pt x="317" y="299"/>
                  <a:pt x="321" y="302"/>
                  <a:pt x="321" y="307"/>
                </a:cubicBezTo>
                <a:lnTo>
                  <a:pt x="321" y="348"/>
                </a:lnTo>
                <a:close/>
                <a:moveTo>
                  <a:pt x="321" y="266"/>
                </a:moveTo>
                <a:cubicBezTo>
                  <a:pt x="321" y="270"/>
                  <a:pt x="317" y="274"/>
                  <a:pt x="313" y="274"/>
                </a:cubicBezTo>
                <a:cubicBezTo>
                  <a:pt x="55" y="274"/>
                  <a:pt x="55" y="274"/>
                  <a:pt x="55" y="274"/>
                </a:cubicBezTo>
                <a:cubicBezTo>
                  <a:pt x="50" y="274"/>
                  <a:pt x="47" y="270"/>
                  <a:pt x="47" y="266"/>
                </a:cubicBezTo>
                <a:cubicBezTo>
                  <a:pt x="47" y="225"/>
                  <a:pt x="47" y="225"/>
                  <a:pt x="47" y="225"/>
                </a:cubicBezTo>
                <a:cubicBezTo>
                  <a:pt x="47" y="221"/>
                  <a:pt x="50" y="217"/>
                  <a:pt x="55" y="217"/>
                </a:cubicBezTo>
                <a:cubicBezTo>
                  <a:pt x="313" y="217"/>
                  <a:pt x="313" y="217"/>
                  <a:pt x="313" y="217"/>
                </a:cubicBezTo>
                <a:cubicBezTo>
                  <a:pt x="317" y="217"/>
                  <a:pt x="321" y="221"/>
                  <a:pt x="321" y="225"/>
                </a:cubicBezTo>
                <a:lnTo>
                  <a:pt x="321" y="266"/>
                </a:lnTo>
                <a:close/>
                <a:moveTo>
                  <a:pt x="321" y="184"/>
                </a:moveTo>
                <a:cubicBezTo>
                  <a:pt x="321" y="189"/>
                  <a:pt x="317" y="192"/>
                  <a:pt x="313" y="192"/>
                </a:cubicBezTo>
                <a:cubicBezTo>
                  <a:pt x="55" y="192"/>
                  <a:pt x="55" y="192"/>
                  <a:pt x="55" y="192"/>
                </a:cubicBezTo>
                <a:cubicBezTo>
                  <a:pt x="50" y="192"/>
                  <a:pt x="47" y="189"/>
                  <a:pt x="47" y="184"/>
                </a:cubicBezTo>
                <a:cubicBezTo>
                  <a:pt x="47" y="143"/>
                  <a:pt x="47" y="143"/>
                  <a:pt x="47" y="143"/>
                </a:cubicBezTo>
                <a:cubicBezTo>
                  <a:pt x="47" y="139"/>
                  <a:pt x="50" y="135"/>
                  <a:pt x="55" y="135"/>
                </a:cubicBezTo>
                <a:cubicBezTo>
                  <a:pt x="313" y="135"/>
                  <a:pt x="313" y="135"/>
                  <a:pt x="313" y="135"/>
                </a:cubicBezTo>
                <a:cubicBezTo>
                  <a:pt x="317" y="135"/>
                  <a:pt x="321" y="139"/>
                  <a:pt x="321" y="143"/>
                </a:cubicBezTo>
                <a:lnTo>
                  <a:pt x="321" y="184"/>
                </a:lnTo>
                <a:close/>
                <a:moveTo>
                  <a:pt x="321" y="103"/>
                </a:moveTo>
                <a:cubicBezTo>
                  <a:pt x="321" y="107"/>
                  <a:pt x="317" y="111"/>
                  <a:pt x="313" y="111"/>
                </a:cubicBezTo>
                <a:cubicBezTo>
                  <a:pt x="55" y="111"/>
                  <a:pt x="55" y="111"/>
                  <a:pt x="55" y="111"/>
                </a:cubicBezTo>
                <a:cubicBezTo>
                  <a:pt x="50" y="111"/>
                  <a:pt x="47" y="107"/>
                  <a:pt x="47" y="103"/>
                </a:cubicBezTo>
                <a:cubicBezTo>
                  <a:pt x="47" y="62"/>
                  <a:pt x="47" y="62"/>
                  <a:pt x="47" y="62"/>
                </a:cubicBezTo>
                <a:cubicBezTo>
                  <a:pt x="47" y="57"/>
                  <a:pt x="50" y="54"/>
                  <a:pt x="55" y="54"/>
                </a:cubicBezTo>
                <a:cubicBezTo>
                  <a:pt x="313" y="54"/>
                  <a:pt x="313" y="54"/>
                  <a:pt x="313" y="54"/>
                </a:cubicBezTo>
                <a:cubicBezTo>
                  <a:pt x="317" y="54"/>
                  <a:pt x="321" y="57"/>
                  <a:pt x="321" y="62"/>
                </a:cubicBezTo>
                <a:lnTo>
                  <a:pt x="321"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Freeform 13"/>
          <p:cNvSpPr>
            <a:spLocks noChangeAspect="1" noEditPoints="1"/>
          </p:cNvSpPr>
          <p:nvPr/>
        </p:nvSpPr>
        <p:spPr bwMode="auto">
          <a:xfrm>
            <a:off x="6678698" y="5749973"/>
            <a:ext cx="304585" cy="210943"/>
          </a:xfrm>
          <a:custGeom>
            <a:avLst/>
            <a:gdLst>
              <a:gd name="T0" fmla="*/ 28 w 128"/>
              <a:gd name="T1" fmla="*/ 88 h 88"/>
              <a:gd name="T2" fmla="*/ 94 w 128"/>
              <a:gd name="T3" fmla="*/ 88 h 88"/>
              <a:gd name="T4" fmla="*/ 128 w 128"/>
              <a:gd name="T5" fmla="*/ 54 h 88"/>
              <a:gd name="T6" fmla="*/ 96 w 128"/>
              <a:gd name="T7" fmla="*/ 20 h 88"/>
              <a:gd name="T8" fmla="*/ 64 w 128"/>
              <a:gd name="T9" fmla="*/ 0 h 88"/>
              <a:gd name="T10" fmla="*/ 28 w 128"/>
              <a:gd name="T11" fmla="*/ 32 h 88"/>
              <a:gd name="T12" fmla="*/ 28 w 128"/>
              <a:gd name="T13" fmla="*/ 32 h 88"/>
              <a:gd name="T14" fmla="*/ 0 w 128"/>
              <a:gd name="T15" fmla="*/ 60 h 88"/>
              <a:gd name="T16" fmla="*/ 28 w 128"/>
              <a:gd name="T17" fmla="*/ 88 h 88"/>
              <a:gd name="T18" fmla="*/ 28 w 128"/>
              <a:gd name="T19" fmla="*/ 40 h 88"/>
              <a:gd name="T20" fmla="*/ 31 w 128"/>
              <a:gd name="T21" fmla="*/ 41 h 88"/>
              <a:gd name="T22" fmla="*/ 36 w 128"/>
              <a:gd name="T23" fmla="*/ 41 h 88"/>
              <a:gd name="T24" fmla="*/ 36 w 128"/>
              <a:gd name="T25" fmla="*/ 36 h 88"/>
              <a:gd name="T26" fmla="*/ 64 w 128"/>
              <a:gd name="T27" fmla="*/ 8 h 88"/>
              <a:gd name="T28" fmla="*/ 90 w 128"/>
              <a:gd name="T29" fmla="*/ 26 h 88"/>
              <a:gd name="T30" fmla="*/ 91 w 128"/>
              <a:gd name="T31" fmla="*/ 28 h 88"/>
              <a:gd name="T32" fmla="*/ 94 w 128"/>
              <a:gd name="T33" fmla="*/ 28 h 88"/>
              <a:gd name="T34" fmla="*/ 120 w 128"/>
              <a:gd name="T35" fmla="*/ 54 h 88"/>
              <a:gd name="T36" fmla="*/ 94 w 128"/>
              <a:gd name="T37" fmla="*/ 80 h 88"/>
              <a:gd name="T38" fmla="*/ 28 w 128"/>
              <a:gd name="T39" fmla="*/ 80 h 88"/>
              <a:gd name="T40" fmla="*/ 8 w 128"/>
              <a:gd name="T41" fmla="*/ 60 h 88"/>
              <a:gd name="T42" fmla="*/ 28 w 128"/>
              <a:gd name="T43"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88">
                <a:moveTo>
                  <a:pt x="28" y="88"/>
                </a:moveTo>
                <a:cubicBezTo>
                  <a:pt x="94" y="88"/>
                  <a:pt x="94" y="88"/>
                  <a:pt x="94" y="88"/>
                </a:cubicBezTo>
                <a:cubicBezTo>
                  <a:pt x="113" y="88"/>
                  <a:pt x="128" y="73"/>
                  <a:pt x="128" y="54"/>
                </a:cubicBezTo>
                <a:cubicBezTo>
                  <a:pt x="128" y="36"/>
                  <a:pt x="114" y="21"/>
                  <a:pt x="96" y="20"/>
                </a:cubicBezTo>
                <a:cubicBezTo>
                  <a:pt x="90" y="8"/>
                  <a:pt x="78" y="0"/>
                  <a:pt x="64" y="0"/>
                </a:cubicBezTo>
                <a:cubicBezTo>
                  <a:pt x="46" y="0"/>
                  <a:pt x="30" y="14"/>
                  <a:pt x="28" y="32"/>
                </a:cubicBezTo>
                <a:cubicBezTo>
                  <a:pt x="28" y="32"/>
                  <a:pt x="28" y="32"/>
                  <a:pt x="28" y="32"/>
                </a:cubicBezTo>
                <a:cubicBezTo>
                  <a:pt x="13" y="32"/>
                  <a:pt x="0" y="45"/>
                  <a:pt x="0" y="60"/>
                </a:cubicBezTo>
                <a:cubicBezTo>
                  <a:pt x="0" y="76"/>
                  <a:pt x="13" y="88"/>
                  <a:pt x="28" y="88"/>
                </a:cubicBezTo>
                <a:close/>
                <a:moveTo>
                  <a:pt x="28" y="40"/>
                </a:moveTo>
                <a:cubicBezTo>
                  <a:pt x="29" y="40"/>
                  <a:pt x="30" y="40"/>
                  <a:pt x="31" y="41"/>
                </a:cubicBezTo>
                <a:cubicBezTo>
                  <a:pt x="36" y="41"/>
                  <a:pt x="36" y="41"/>
                  <a:pt x="36" y="41"/>
                </a:cubicBezTo>
                <a:cubicBezTo>
                  <a:pt x="36" y="36"/>
                  <a:pt x="36" y="36"/>
                  <a:pt x="36" y="36"/>
                </a:cubicBezTo>
                <a:cubicBezTo>
                  <a:pt x="36" y="21"/>
                  <a:pt x="49" y="8"/>
                  <a:pt x="64" y="8"/>
                </a:cubicBezTo>
                <a:cubicBezTo>
                  <a:pt x="76" y="8"/>
                  <a:pt x="86" y="15"/>
                  <a:pt x="90" y="26"/>
                </a:cubicBezTo>
                <a:cubicBezTo>
                  <a:pt x="91" y="28"/>
                  <a:pt x="91" y="28"/>
                  <a:pt x="91" y="28"/>
                </a:cubicBezTo>
                <a:cubicBezTo>
                  <a:pt x="94" y="28"/>
                  <a:pt x="94" y="28"/>
                  <a:pt x="94" y="28"/>
                </a:cubicBezTo>
                <a:cubicBezTo>
                  <a:pt x="108" y="28"/>
                  <a:pt x="120" y="40"/>
                  <a:pt x="120" y="54"/>
                </a:cubicBezTo>
                <a:cubicBezTo>
                  <a:pt x="120" y="69"/>
                  <a:pt x="108" y="80"/>
                  <a:pt x="94" y="80"/>
                </a:cubicBezTo>
                <a:cubicBezTo>
                  <a:pt x="28" y="80"/>
                  <a:pt x="28" y="80"/>
                  <a:pt x="28" y="80"/>
                </a:cubicBezTo>
                <a:cubicBezTo>
                  <a:pt x="17" y="80"/>
                  <a:pt x="8" y="71"/>
                  <a:pt x="8" y="60"/>
                </a:cubicBezTo>
                <a:cubicBezTo>
                  <a:pt x="8" y="49"/>
                  <a:pt x="17" y="40"/>
                  <a:pt x="28" y="40"/>
                </a:cubicBezTo>
                <a:close/>
              </a:path>
            </a:pathLst>
          </a:custGeom>
          <a:solidFill>
            <a:schemeClr val="bg1"/>
          </a:solidFill>
          <a:ln>
            <a:noFill/>
          </a:ln>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Freeform 13"/>
          <p:cNvSpPr>
            <a:spLocks noChangeAspect="1" noEditPoints="1"/>
          </p:cNvSpPr>
          <p:nvPr/>
        </p:nvSpPr>
        <p:spPr bwMode="auto">
          <a:xfrm>
            <a:off x="9371692" y="5735479"/>
            <a:ext cx="222993" cy="239928"/>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Freeform 9"/>
          <p:cNvSpPr>
            <a:spLocks noChangeAspect="1" noEditPoints="1"/>
          </p:cNvSpPr>
          <p:nvPr/>
        </p:nvSpPr>
        <p:spPr bwMode="auto">
          <a:xfrm>
            <a:off x="753332" y="3628540"/>
            <a:ext cx="344744" cy="264426"/>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8" name="Freeform 9"/>
          <p:cNvSpPr>
            <a:spLocks noChangeAspect="1" noEditPoints="1"/>
          </p:cNvSpPr>
          <p:nvPr/>
        </p:nvSpPr>
        <p:spPr bwMode="auto">
          <a:xfrm>
            <a:off x="2076708" y="5723231"/>
            <a:ext cx="344744" cy="264426"/>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ln>
            <a:noFill/>
          </a:ln>
          <a:extLst/>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1" name="Freeform 9"/>
          <p:cNvSpPr>
            <a:spLocks noChangeAspect="1" noEditPoints="1"/>
          </p:cNvSpPr>
          <p:nvPr/>
        </p:nvSpPr>
        <p:spPr bwMode="auto">
          <a:xfrm>
            <a:off x="10628852" y="5723231"/>
            <a:ext cx="344744" cy="264426"/>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ln>
            <a:noFill/>
          </a:ln>
          <a:extLst/>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3" name="Freeform 5"/>
          <p:cNvSpPr>
            <a:spLocks noChangeAspect="1" noEditPoints="1"/>
          </p:cNvSpPr>
          <p:nvPr/>
        </p:nvSpPr>
        <p:spPr bwMode="auto">
          <a:xfrm>
            <a:off x="8039202" y="5704639"/>
            <a:ext cx="209859" cy="301611"/>
          </a:xfrm>
          <a:custGeom>
            <a:avLst/>
            <a:gdLst>
              <a:gd name="T0" fmla="*/ 20 w 88"/>
              <a:gd name="T1" fmla="*/ 128 h 128"/>
              <a:gd name="T2" fmla="*/ 32 w 88"/>
              <a:gd name="T3" fmla="*/ 116 h 128"/>
              <a:gd name="T4" fmla="*/ 32 w 88"/>
              <a:gd name="T5" fmla="*/ 72 h 128"/>
              <a:gd name="T6" fmla="*/ 40 w 88"/>
              <a:gd name="T7" fmla="*/ 72 h 128"/>
              <a:gd name="T8" fmla="*/ 40 w 88"/>
              <a:gd name="T9" fmla="*/ 64 h 128"/>
              <a:gd name="T10" fmla="*/ 24 w 88"/>
              <a:gd name="T11" fmla="*/ 64 h 128"/>
              <a:gd name="T12" fmla="*/ 24 w 88"/>
              <a:gd name="T13" fmla="*/ 28 h 128"/>
              <a:gd name="T14" fmla="*/ 32 w 88"/>
              <a:gd name="T15" fmla="*/ 20 h 128"/>
              <a:gd name="T16" fmla="*/ 32 w 88"/>
              <a:gd name="T17" fmla="*/ 0 h 128"/>
              <a:gd name="T18" fmla="*/ 8 w 88"/>
              <a:gd name="T19" fmla="*/ 0 h 128"/>
              <a:gd name="T20" fmla="*/ 8 w 88"/>
              <a:gd name="T21" fmla="*/ 20 h 128"/>
              <a:gd name="T22" fmla="*/ 16 w 88"/>
              <a:gd name="T23" fmla="*/ 28 h 128"/>
              <a:gd name="T24" fmla="*/ 16 w 88"/>
              <a:gd name="T25" fmla="*/ 64 h 128"/>
              <a:gd name="T26" fmla="*/ 0 w 88"/>
              <a:gd name="T27" fmla="*/ 64 h 128"/>
              <a:gd name="T28" fmla="*/ 0 w 88"/>
              <a:gd name="T29" fmla="*/ 72 h 128"/>
              <a:gd name="T30" fmla="*/ 8 w 88"/>
              <a:gd name="T31" fmla="*/ 72 h 128"/>
              <a:gd name="T32" fmla="*/ 8 w 88"/>
              <a:gd name="T33" fmla="*/ 116 h 128"/>
              <a:gd name="T34" fmla="*/ 20 w 88"/>
              <a:gd name="T35" fmla="*/ 128 h 128"/>
              <a:gd name="T36" fmla="*/ 16 w 88"/>
              <a:gd name="T37" fmla="*/ 8 h 128"/>
              <a:gd name="T38" fmla="*/ 24 w 88"/>
              <a:gd name="T39" fmla="*/ 8 h 128"/>
              <a:gd name="T40" fmla="*/ 24 w 88"/>
              <a:gd name="T41" fmla="*/ 17 h 128"/>
              <a:gd name="T42" fmla="*/ 20 w 88"/>
              <a:gd name="T43" fmla="*/ 21 h 128"/>
              <a:gd name="T44" fmla="*/ 16 w 88"/>
              <a:gd name="T45" fmla="*/ 17 h 128"/>
              <a:gd name="T46" fmla="*/ 16 w 88"/>
              <a:gd name="T47" fmla="*/ 8 h 128"/>
              <a:gd name="T48" fmla="*/ 24 w 88"/>
              <a:gd name="T49" fmla="*/ 116 h 128"/>
              <a:gd name="T50" fmla="*/ 20 w 88"/>
              <a:gd name="T51" fmla="*/ 120 h 128"/>
              <a:gd name="T52" fmla="*/ 16 w 88"/>
              <a:gd name="T53" fmla="*/ 116 h 128"/>
              <a:gd name="T54" fmla="*/ 16 w 88"/>
              <a:gd name="T55" fmla="*/ 72 h 128"/>
              <a:gd name="T56" fmla="*/ 24 w 88"/>
              <a:gd name="T57" fmla="*/ 72 h 128"/>
              <a:gd name="T58" fmla="*/ 24 w 88"/>
              <a:gd name="T59" fmla="*/ 116 h 128"/>
              <a:gd name="T60" fmla="*/ 64 w 88"/>
              <a:gd name="T61" fmla="*/ 128 h 128"/>
              <a:gd name="T62" fmla="*/ 76 w 88"/>
              <a:gd name="T63" fmla="*/ 116 h 128"/>
              <a:gd name="T64" fmla="*/ 76 w 88"/>
              <a:gd name="T65" fmla="*/ 45 h 128"/>
              <a:gd name="T66" fmla="*/ 88 w 88"/>
              <a:gd name="T67" fmla="*/ 24 h 128"/>
              <a:gd name="T68" fmla="*/ 64 w 88"/>
              <a:gd name="T69" fmla="*/ 0 h 128"/>
              <a:gd name="T70" fmla="*/ 40 w 88"/>
              <a:gd name="T71" fmla="*/ 24 h 128"/>
              <a:gd name="T72" fmla="*/ 52 w 88"/>
              <a:gd name="T73" fmla="*/ 45 h 128"/>
              <a:gd name="T74" fmla="*/ 52 w 88"/>
              <a:gd name="T75" fmla="*/ 116 h 128"/>
              <a:gd name="T76" fmla="*/ 64 w 88"/>
              <a:gd name="T77" fmla="*/ 128 h 128"/>
              <a:gd name="T78" fmla="*/ 48 w 88"/>
              <a:gd name="T79" fmla="*/ 24 h 128"/>
              <a:gd name="T80" fmla="*/ 60 w 88"/>
              <a:gd name="T81" fmla="*/ 9 h 128"/>
              <a:gd name="T82" fmla="*/ 60 w 88"/>
              <a:gd name="T83" fmla="*/ 20 h 128"/>
              <a:gd name="T84" fmla="*/ 64 w 88"/>
              <a:gd name="T85" fmla="*/ 24 h 128"/>
              <a:gd name="T86" fmla="*/ 68 w 88"/>
              <a:gd name="T87" fmla="*/ 20 h 128"/>
              <a:gd name="T88" fmla="*/ 68 w 88"/>
              <a:gd name="T89" fmla="*/ 9 h 128"/>
              <a:gd name="T90" fmla="*/ 80 w 88"/>
              <a:gd name="T91" fmla="*/ 24 h 128"/>
              <a:gd name="T92" fmla="*/ 71 w 88"/>
              <a:gd name="T93" fmla="*/ 39 h 128"/>
              <a:gd name="T94" fmla="*/ 68 w 88"/>
              <a:gd name="T95" fmla="*/ 40 h 128"/>
              <a:gd name="T96" fmla="*/ 68 w 88"/>
              <a:gd name="T97" fmla="*/ 116 h 128"/>
              <a:gd name="T98" fmla="*/ 64 w 88"/>
              <a:gd name="T99" fmla="*/ 120 h 128"/>
              <a:gd name="T100" fmla="*/ 60 w 88"/>
              <a:gd name="T101" fmla="*/ 116 h 128"/>
              <a:gd name="T102" fmla="*/ 60 w 88"/>
              <a:gd name="T103" fmla="*/ 40 h 128"/>
              <a:gd name="T104" fmla="*/ 58 w 88"/>
              <a:gd name="T105" fmla="*/ 39 h 128"/>
              <a:gd name="T106" fmla="*/ 48 w 88"/>
              <a:gd name="T107"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 h="128">
                <a:moveTo>
                  <a:pt x="20" y="128"/>
                </a:moveTo>
                <a:cubicBezTo>
                  <a:pt x="27" y="128"/>
                  <a:pt x="32" y="123"/>
                  <a:pt x="32" y="116"/>
                </a:cubicBezTo>
                <a:cubicBezTo>
                  <a:pt x="32" y="72"/>
                  <a:pt x="32" y="72"/>
                  <a:pt x="32" y="72"/>
                </a:cubicBezTo>
                <a:cubicBezTo>
                  <a:pt x="40" y="72"/>
                  <a:pt x="40" y="72"/>
                  <a:pt x="40" y="72"/>
                </a:cubicBezTo>
                <a:cubicBezTo>
                  <a:pt x="40" y="64"/>
                  <a:pt x="40" y="64"/>
                  <a:pt x="40" y="64"/>
                </a:cubicBezTo>
                <a:cubicBezTo>
                  <a:pt x="24" y="64"/>
                  <a:pt x="24" y="64"/>
                  <a:pt x="24" y="64"/>
                </a:cubicBezTo>
                <a:cubicBezTo>
                  <a:pt x="24" y="28"/>
                  <a:pt x="24" y="28"/>
                  <a:pt x="24" y="28"/>
                </a:cubicBezTo>
                <a:cubicBezTo>
                  <a:pt x="32" y="20"/>
                  <a:pt x="32" y="20"/>
                  <a:pt x="32" y="20"/>
                </a:cubicBezTo>
                <a:cubicBezTo>
                  <a:pt x="32" y="0"/>
                  <a:pt x="32" y="0"/>
                  <a:pt x="32" y="0"/>
                </a:cubicBezTo>
                <a:cubicBezTo>
                  <a:pt x="8" y="0"/>
                  <a:pt x="8" y="0"/>
                  <a:pt x="8" y="0"/>
                </a:cubicBezTo>
                <a:cubicBezTo>
                  <a:pt x="8" y="20"/>
                  <a:pt x="8" y="20"/>
                  <a:pt x="8" y="20"/>
                </a:cubicBezTo>
                <a:cubicBezTo>
                  <a:pt x="16" y="28"/>
                  <a:pt x="16" y="28"/>
                  <a:pt x="16" y="28"/>
                </a:cubicBezTo>
                <a:cubicBezTo>
                  <a:pt x="16" y="64"/>
                  <a:pt x="16" y="64"/>
                  <a:pt x="16" y="64"/>
                </a:cubicBezTo>
                <a:cubicBezTo>
                  <a:pt x="0" y="64"/>
                  <a:pt x="0" y="64"/>
                  <a:pt x="0" y="64"/>
                </a:cubicBezTo>
                <a:cubicBezTo>
                  <a:pt x="0" y="72"/>
                  <a:pt x="0" y="72"/>
                  <a:pt x="0" y="72"/>
                </a:cubicBezTo>
                <a:cubicBezTo>
                  <a:pt x="8" y="72"/>
                  <a:pt x="8" y="72"/>
                  <a:pt x="8" y="72"/>
                </a:cubicBezTo>
                <a:cubicBezTo>
                  <a:pt x="8" y="116"/>
                  <a:pt x="8" y="116"/>
                  <a:pt x="8" y="116"/>
                </a:cubicBezTo>
                <a:cubicBezTo>
                  <a:pt x="8" y="123"/>
                  <a:pt x="14" y="128"/>
                  <a:pt x="20" y="128"/>
                </a:cubicBezTo>
                <a:close/>
                <a:moveTo>
                  <a:pt x="16" y="8"/>
                </a:moveTo>
                <a:cubicBezTo>
                  <a:pt x="24" y="8"/>
                  <a:pt x="24" y="8"/>
                  <a:pt x="24" y="8"/>
                </a:cubicBezTo>
                <a:cubicBezTo>
                  <a:pt x="24" y="17"/>
                  <a:pt x="24" y="17"/>
                  <a:pt x="24" y="17"/>
                </a:cubicBezTo>
                <a:cubicBezTo>
                  <a:pt x="20" y="21"/>
                  <a:pt x="20" y="21"/>
                  <a:pt x="20" y="21"/>
                </a:cubicBezTo>
                <a:cubicBezTo>
                  <a:pt x="16" y="17"/>
                  <a:pt x="16" y="17"/>
                  <a:pt x="16" y="17"/>
                </a:cubicBezTo>
                <a:lnTo>
                  <a:pt x="16" y="8"/>
                </a:lnTo>
                <a:close/>
                <a:moveTo>
                  <a:pt x="24" y="116"/>
                </a:moveTo>
                <a:cubicBezTo>
                  <a:pt x="24" y="118"/>
                  <a:pt x="22" y="120"/>
                  <a:pt x="20" y="120"/>
                </a:cubicBezTo>
                <a:cubicBezTo>
                  <a:pt x="18" y="120"/>
                  <a:pt x="16" y="118"/>
                  <a:pt x="16" y="116"/>
                </a:cubicBezTo>
                <a:cubicBezTo>
                  <a:pt x="16" y="72"/>
                  <a:pt x="16" y="72"/>
                  <a:pt x="16" y="72"/>
                </a:cubicBezTo>
                <a:cubicBezTo>
                  <a:pt x="24" y="72"/>
                  <a:pt x="24" y="72"/>
                  <a:pt x="24" y="72"/>
                </a:cubicBezTo>
                <a:lnTo>
                  <a:pt x="24" y="116"/>
                </a:lnTo>
                <a:close/>
                <a:moveTo>
                  <a:pt x="64" y="128"/>
                </a:moveTo>
                <a:cubicBezTo>
                  <a:pt x="71" y="128"/>
                  <a:pt x="76" y="123"/>
                  <a:pt x="76" y="116"/>
                </a:cubicBezTo>
                <a:cubicBezTo>
                  <a:pt x="76" y="45"/>
                  <a:pt x="76" y="45"/>
                  <a:pt x="76" y="45"/>
                </a:cubicBezTo>
                <a:cubicBezTo>
                  <a:pt x="83" y="41"/>
                  <a:pt x="88" y="33"/>
                  <a:pt x="88" y="24"/>
                </a:cubicBezTo>
                <a:cubicBezTo>
                  <a:pt x="88" y="11"/>
                  <a:pt x="77" y="0"/>
                  <a:pt x="64" y="0"/>
                </a:cubicBezTo>
                <a:cubicBezTo>
                  <a:pt x="51" y="0"/>
                  <a:pt x="40" y="11"/>
                  <a:pt x="40" y="24"/>
                </a:cubicBezTo>
                <a:cubicBezTo>
                  <a:pt x="40" y="33"/>
                  <a:pt x="45" y="41"/>
                  <a:pt x="52" y="45"/>
                </a:cubicBezTo>
                <a:cubicBezTo>
                  <a:pt x="52" y="116"/>
                  <a:pt x="52" y="116"/>
                  <a:pt x="52" y="116"/>
                </a:cubicBezTo>
                <a:cubicBezTo>
                  <a:pt x="52" y="123"/>
                  <a:pt x="58" y="128"/>
                  <a:pt x="64" y="128"/>
                </a:cubicBezTo>
                <a:close/>
                <a:moveTo>
                  <a:pt x="48" y="24"/>
                </a:moveTo>
                <a:cubicBezTo>
                  <a:pt x="48" y="17"/>
                  <a:pt x="53" y="10"/>
                  <a:pt x="60" y="9"/>
                </a:cubicBezTo>
                <a:cubicBezTo>
                  <a:pt x="60" y="20"/>
                  <a:pt x="60" y="20"/>
                  <a:pt x="60" y="20"/>
                </a:cubicBezTo>
                <a:cubicBezTo>
                  <a:pt x="60" y="22"/>
                  <a:pt x="62" y="24"/>
                  <a:pt x="64" y="24"/>
                </a:cubicBezTo>
                <a:cubicBezTo>
                  <a:pt x="66" y="24"/>
                  <a:pt x="68" y="22"/>
                  <a:pt x="68" y="20"/>
                </a:cubicBezTo>
                <a:cubicBezTo>
                  <a:pt x="68" y="9"/>
                  <a:pt x="68" y="9"/>
                  <a:pt x="68" y="9"/>
                </a:cubicBezTo>
                <a:cubicBezTo>
                  <a:pt x="75" y="10"/>
                  <a:pt x="80" y="17"/>
                  <a:pt x="80" y="24"/>
                </a:cubicBezTo>
                <a:cubicBezTo>
                  <a:pt x="80" y="30"/>
                  <a:pt x="76" y="36"/>
                  <a:pt x="71" y="39"/>
                </a:cubicBezTo>
                <a:cubicBezTo>
                  <a:pt x="68" y="40"/>
                  <a:pt x="68" y="40"/>
                  <a:pt x="68" y="40"/>
                </a:cubicBezTo>
                <a:cubicBezTo>
                  <a:pt x="68" y="116"/>
                  <a:pt x="68" y="116"/>
                  <a:pt x="68" y="116"/>
                </a:cubicBezTo>
                <a:cubicBezTo>
                  <a:pt x="68" y="118"/>
                  <a:pt x="66" y="120"/>
                  <a:pt x="64" y="120"/>
                </a:cubicBezTo>
                <a:cubicBezTo>
                  <a:pt x="62" y="120"/>
                  <a:pt x="60" y="118"/>
                  <a:pt x="60" y="116"/>
                </a:cubicBezTo>
                <a:cubicBezTo>
                  <a:pt x="60" y="40"/>
                  <a:pt x="60" y="40"/>
                  <a:pt x="60" y="40"/>
                </a:cubicBezTo>
                <a:cubicBezTo>
                  <a:pt x="58" y="39"/>
                  <a:pt x="58" y="39"/>
                  <a:pt x="58" y="39"/>
                </a:cubicBezTo>
                <a:cubicBezTo>
                  <a:pt x="52" y="36"/>
                  <a:pt x="48" y="30"/>
                  <a:pt x="48"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15" name="Freeform 5"/>
          <p:cNvSpPr>
            <a:spLocks noChangeAspect="1" noEditPoints="1"/>
          </p:cNvSpPr>
          <p:nvPr/>
        </p:nvSpPr>
        <p:spPr bwMode="auto">
          <a:xfrm>
            <a:off x="10146458" y="3609948"/>
            <a:ext cx="209859" cy="301611"/>
          </a:xfrm>
          <a:custGeom>
            <a:avLst/>
            <a:gdLst>
              <a:gd name="T0" fmla="*/ 20 w 88"/>
              <a:gd name="T1" fmla="*/ 128 h 128"/>
              <a:gd name="T2" fmla="*/ 32 w 88"/>
              <a:gd name="T3" fmla="*/ 116 h 128"/>
              <a:gd name="T4" fmla="*/ 32 w 88"/>
              <a:gd name="T5" fmla="*/ 72 h 128"/>
              <a:gd name="T6" fmla="*/ 40 w 88"/>
              <a:gd name="T7" fmla="*/ 72 h 128"/>
              <a:gd name="T8" fmla="*/ 40 w 88"/>
              <a:gd name="T9" fmla="*/ 64 h 128"/>
              <a:gd name="T10" fmla="*/ 24 w 88"/>
              <a:gd name="T11" fmla="*/ 64 h 128"/>
              <a:gd name="T12" fmla="*/ 24 w 88"/>
              <a:gd name="T13" fmla="*/ 28 h 128"/>
              <a:gd name="T14" fmla="*/ 32 w 88"/>
              <a:gd name="T15" fmla="*/ 20 h 128"/>
              <a:gd name="T16" fmla="*/ 32 w 88"/>
              <a:gd name="T17" fmla="*/ 0 h 128"/>
              <a:gd name="T18" fmla="*/ 8 w 88"/>
              <a:gd name="T19" fmla="*/ 0 h 128"/>
              <a:gd name="T20" fmla="*/ 8 w 88"/>
              <a:gd name="T21" fmla="*/ 20 h 128"/>
              <a:gd name="T22" fmla="*/ 16 w 88"/>
              <a:gd name="T23" fmla="*/ 28 h 128"/>
              <a:gd name="T24" fmla="*/ 16 w 88"/>
              <a:gd name="T25" fmla="*/ 64 h 128"/>
              <a:gd name="T26" fmla="*/ 0 w 88"/>
              <a:gd name="T27" fmla="*/ 64 h 128"/>
              <a:gd name="T28" fmla="*/ 0 w 88"/>
              <a:gd name="T29" fmla="*/ 72 h 128"/>
              <a:gd name="T30" fmla="*/ 8 w 88"/>
              <a:gd name="T31" fmla="*/ 72 h 128"/>
              <a:gd name="T32" fmla="*/ 8 w 88"/>
              <a:gd name="T33" fmla="*/ 116 h 128"/>
              <a:gd name="T34" fmla="*/ 20 w 88"/>
              <a:gd name="T35" fmla="*/ 128 h 128"/>
              <a:gd name="T36" fmla="*/ 16 w 88"/>
              <a:gd name="T37" fmla="*/ 8 h 128"/>
              <a:gd name="T38" fmla="*/ 24 w 88"/>
              <a:gd name="T39" fmla="*/ 8 h 128"/>
              <a:gd name="T40" fmla="*/ 24 w 88"/>
              <a:gd name="T41" fmla="*/ 17 h 128"/>
              <a:gd name="T42" fmla="*/ 20 w 88"/>
              <a:gd name="T43" fmla="*/ 21 h 128"/>
              <a:gd name="T44" fmla="*/ 16 w 88"/>
              <a:gd name="T45" fmla="*/ 17 h 128"/>
              <a:gd name="T46" fmla="*/ 16 w 88"/>
              <a:gd name="T47" fmla="*/ 8 h 128"/>
              <a:gd name="T48" fmla="*/ 24 w 88"/>
              <a:gd name="T49" fmla="*/ 116 h 128"/>
              <a:gd name="T50" fmla="*/ 20 w 88"/>
              <a:gd name="T51" fmla="*/ 120 h 128"/>
              <a:gd name="T52" fmla="*/ 16 w 88"/>
              <a:gd name="T53" fmla="*/ 116 h 128"/>
              <a:gd name="T54" fmla="*/ 16 w 88"/>
              <a:gd name="T55" fmla="*/ 72 h 128"/>
              <a:gd name="T56" fmla="*/ 24 w 88"/>
              <a:gd name="T57" fmla="*/ 72 h 128"/>
              <a:gd name="T58" fmla="*/ 24 w 88"/>
              <a:gd name="T59" fmla="*/ 116 h 128"/>
              <a:gd name="T60" fmla="*/ 64 w 88"/>
              <a:gd name="T61" fmla="*/ 128 h 128"/>
              <a:gd name="T62" fmla="*/ 76 w 88"/>
              <a:gd name="T63" fmla="*/ 116 h 128"/>
              <a:gd name="T64" fmla="*/ 76 w 88"/>
              <a:gd name="T65" fmla="*/ 45 h 128"/>
              <a:gd name="T66" fmla="*/ 88 w 88"/>
              <a:gd name="T67" fmla="*/ 24 h 128"/>
              <a:gd name="T68" fmla="*/ 64 w 88"/>
              <a:gd name="T69" fmla="*/ 0 h 128"/>
              <a:gd name="T70" fmla="*/ 40 w 88"/>
              <a:gd name="T71" fmla="*/ 24 h 128"/>
              <a:gd name="T72" fmla="*/ 52 w 88"/>
              <a:gd name="T73" fmla="*/ 45 h 128"/>
              <a:gd name="T74" fmla="*/ 52 w 88"/>
              <a:gd name="T75" fmla="*/ 116 h 128"/>
              <a:gd name="T76" fmla="*/ 64 w 88"/>
              <a:gd name="T77" fmla="*/ 128 h 128"/>
              <a:gd name="T78" fmla="*/ 48 w 88"/>
              <a:gd name="T79" fmla="*/ 24 h 128"/>
              <a:gd name="T80" fmla="*/ 60 w 88"/>
              <a:gd name="T81" fmla="*/ 9 h 128"/>
              <a:gd name="T82" fmla="*/ 60 w 88"/>
              <a:gd name="T83" fmla="*/ 20 h 128"/>
              <a:gd name="T84" fmla="*/ 64 w 88"/>
              <a:gd name="T85" fmla="*/ 24 h 128"/>
              <a:gd name="T86" fmla="*/ 68 w 88"/>
              <a:gd name="T87" fmla="*/ 20 h 128"/>
              <a:gd name="T88" fmla="*/ 68 w 88"/>
              <a:gd name="T89" fmla="*/ 9 h 128"/>
              <a:gd name="T90" fmla="*/ 80 w 88"/>
              <a:gd name="T91" fmla="*/ 24 h 128"/>
              <a:gd name="T92" fmla="*/ 71 w 88"/>
              <a:gd name="T93" fmla="*/ 39 h 128"/>
              <a:gd name="T94" fmla="*/ 68 w 88"/>
              <a:gd name="T95" fmla="*/ 40 h 128"/>
              <a:gd name="T96" fmla="*/ 68 w 88"/>
              <a:gd name="T97" fmla="*/ 116 h 128"/>
              <a:gd name="T98" fmla="*/ 64 w 88"/>
              <a:gd name="T99" fmla="*/ 120 h 128"/>
              <a:gd name="T100" fmla="*/ 60 w 88"/>
              <a:gd name="T101" fmla="*/ 116 h 128"/>
              <a:gd name="T102" fmla="*/ 60 w 88"/>
              <a:gd name="T103" fmla="*/ 40 h 128"/>
              <a:gd name="T104" fmla="*/ 58 w 88"/>
              <a:gd name="T105" fmla="*/ 39 h 128"/>
              <a:gd name="T106" fmla="*/ 48 w 88"/>
              <a:gd name="T107"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 h="128">
                <a:moveTo>
                  <a:pt x="20" y="128"/>
                </a:moveTo>
                <a:cubicBezTo>
                  <a:pt x="27" y="128"/>
                  <a:pt x="32" y="123"/>
                  <a:pt x="32" y="116"/>
                </a:cubicBezTo>
                <a:cubicBezTo>
                  <a:pt x="32" y="72"/>
                  <a:pt x="32" y="72"/>
                  <a:pt x="32" y="72"/>
                </a:cubicBezTo>
                <a:cubicBezTo>
                  <a:pt x="40" y="72"/>
                  <a:pt x="40" y="72"/>
                  <a:pt x="40" y="72"/>
                </a:cubicBezTo>
                <a:cubicBezTo>
                  <a:pt x="40" y="64"/>
                  <a:pt x="40" y="64"/>
                  <a:pt x="40" y="64"/>
                </a:cubicBezTo>
                <a:cubicBezTo>
                  <a:pt x="24" y="64"/>
                  <a:pt x="24" y="64"/>
                  <a:pt x="24" y="64"/>
                </a:cubicBezTo>
                <a:cubicBezTo>
                  <a:pt x="24" y="28"/>
                  <a:pt x="24" y="28"/>
                  <a:pt x="24" y="28"/>
                </a:cubicBezTo>
                <a:cubicBezTo>
                  <a:pt x="32" y="20"/>
                  <a:pt x="32" y="20"/>
                  <a:pt x="32" y="20"/>
                </a:cubicBezTo>
                <a:cubicBezTo>
                  <a:pt x="32" y="0"/>
                  <a:pt x="32" y="0"/>
                  <a:pt x="32" y="0"/>
                </a:cubicBezTo>
                <a:cubicBezTo>
                  <a:pt x="8" y="0"/>
                  <a:pt x="8" y="0"/>
                  <a:pt x="8" y="0"/>
                </a:cubicBezTo>
                <a:cubicBezTo>
                  <a:pt x="8" y="20"/>
                  <a:pt x="8" y="20"/>
                  <a:pt x="8" y="20"/>
                </a:cubicBezTo>
                <a:cubicBezTo>
                  <a:pt x="16" y="28"/>
                  <a:pt x="16" y="28"/>
                  <a:pt x="16" y="28"/>
                </a:cubicBezTo>
                <a:cubicBezTo>
                  <a:pt x="16" y="64"/>
                  <a:pt x="16" y="64"/>
                  <a:pt x="16" y="64"/>
                </a:cubicBezTo>
                <a:cubicBezTo>
                  <a:pt x="0" y="64"/>
                  <a:pt x="0" y="64"/>
                  <a:pt x="0" y="64"/>
                </a:cubicBezTo>
                <a:cubicBezTo>
                  <a:pt x="0" y="72"/>
                  <a:pt x="0" y="72"/>
                  <a:pt x="0" y="72"/>
                </a:cubicBezTo>
                <a:cubicBezTo>
                  <a:pt x="8" y="72"/>
                  <a:pt x="8" y="72"/>
                  <a:pt x="8" y="72"/>
                </a:cubicBezTo>
                <a:cubicBezTo>
                  <a:pt x="8" y="116"/>
                  <a:pt x="8" y="116"/>
                  <a:pt x="8" y="116"/>
                </a:cubicBezTo>
                <a:cubicBezTo>
                  <a:pt x="8" y="123"/>
                  <a:pt x="14" y="128"/>
                  <a:pt x="20" y="128"/>
                </a:cubicBezTo>
                <a:close/>
                <a:moveTo>
                  <a:pt x="16" y="8"/>
                </a:moveTo>
                <a:cubicBezTo>
                  <a:pt x="24" y="8"/>
                  <a:pt x="24" y="8"/>
                  <a:pt x="24" y="8"/>
                </a:cubicBezTo>
                <a:cubicBezTo>
                  <a:pt x="24" y="17"/>
                  <a:pt x="24" y="17"/>
                  <a:pt x="24" y="17"/>
                </a:cubicBezTo>
                <a:cubicBezTo>
                  <a:pt x="20" y="21"/>
                  <a:pt x="20" y="21"/>
                  <a:pt x="20" y="21"/>
                </a:cubicBezTo>
                <a:cubicBezTo>
                  <a:pt x="16" y="17"/>
                  <a:pt x="16" y="17"/>
                  <a:pt x="16" y="17"/>
                </a:cubicBezTo>
                <a:lnTo>
                  <a:pt x="16" y="8"/>
                </a:lnTo>
                <a:close/>
                <a:moveTo>
                  <a:pt x="24" y="116"/>
                </a:moveTo>
                <a:cubicBezTo>
                  <a:pt x="24" y="118"/>
                  <a:pt x="22" y="120"/>
                  <a:pt x="20" y="120"/>
                </a:cubicBezTo>
                <a:cubicBezTo>
                  <a:pt x="18" y="120"/>
                  <a:pt x="16" y="118"/>
                  <a:pt x="16" y="116"/>
                </a:cubicBezTo>
                <a:cubicBezTo>
                  <a:pt x="16" y="72"/>
                  <a:pt x="16" y="72"/>
                  <a:pt x="16" y="72"/>
                </a:cubicBezTo>
                <a:cubicBezTo>
                  <a:pt x="24" y="72"/>
                  <a:pt x="24" y="72"/>
                  <a:pt x="24" y="72"/>
                </a:cubicBezTo>
                <a:lnTo>
                  <a:pt x="24" y="116"/>
                </a:lnTo>
                <a:close/>
                <a:moveTo>
                  <a:pt x="64" y="128"/>
                </a:moveTo>
                <a:cubicBezTo>
                  <a:pt x="71" y="128"/>
                  <a:pt x="76" y="123"/>
                  <a:pt x="76" y="116"/>
                </a:cubicBezTo>
                <a:cubicBezTo>
                  <a:pt x="76" y="45"/>
                  <a:pt x="76" y="45"/>
                  <a:pt x="76" y="45"/>
                </a:cubicBezTo>
                <a:cubicBezTo>
                  <a:pt x="83" y="41"/>
                  <a:pt x="88" y="33"/>
                  <a:pt x="88" y="24"/>
                </a:cubicBezTo>
                <a:cubicBezTo>
                  <a:pt x="88" y="11"/>
                  <a:pt x="77" y="0"/>
                  <a:pt x="64" y="0"/>
                </a:cubicBezTo>
                <a:cubicBezTo>
                  <a:pt x="51" y="0"/>
                  <a:pt x="40" y="11"/>
                  <a:pt x="40" y="24"/>
                </a:cubicBezTo>
                <a:cubicBezTo>
                  <a:pt x="40" y="33"/>
                  <a:pt x="45" y="41"/>
                  <a:pt x="52" y="45"/>
                </a:cubicBezTo>
                <a:cubicBezTo>
                  <a:pt x="52" y="116"/>
                  <a:pt x="52" y="116"/>
                  <a:pt x="52" y="116"/>
                </a:cubicBezTo>
                <a:cubicBezTo>
                  <a:pt x="52" y="123"/>
                  <a:pt x="58" y="128"/>
                  <a:pt x="64" y="128"/>
                </a:cubicBezTo>
                <a:close/>
                <a:moveTo>
                  <a:pt x="48" y="24"/>
                </a:moveTo>
                <a:cubicBezTo>
                  <a:pt x="48" y="17"/>
                  <a:pt x="53" y="10"/>
                  <a:pt x="60" y="9"/>
                </a:cubicBezTo>
                <a:cubicBezTo>
                  <a:pt x="60" y="20"/>
                  <a:pt x="60" y="20"/>
                  <a:pt x="60" y="20"/>
                </a:cubicBezTo>
                <a:cubicBezTo>
                  <a:pt x="60" y="22"/>
                  <a:pt x="62" y="24"/>
                  <a:pt x="64" y="24"/>
                </a:cubicBezTo>
                <a:cubicBezTo>
                  <a:pt x="66" y="24"/>
                  <a:pt x="68" y="22"/>
                  <a:pt x="68" y="20"/>
                </a:cubicBezTo>
                <a:cubicBezTo>
                  <a:pt x="68" y="9"/>
                  <a:pt x="68" y="9"/>
                  <a:pt x="68" y="9"/>
                </a:cubicBezTo>
                <a:cubicBezTo>
                  <a:pt x="75" y="10"/>
                  <a:pt x="80" y="17"/>
                  <a:pt x="80" y="24"/>
                </a:cubicBezTo>
                <a:cubicBezTo>
                  <a:pt x="80" y="30"/>
                  <a:pt x="76" y="36"/>
                  <a:pt x="71" y="39"/>
                </a:cubicBezTo>
                <a:cubicBezTo>
                  <a:pt x="68" y="40"/>
                  <a:pt x="68" y="40"/>
                  <a:pt x="68" y="40"/>
                </a:cubicBezTo>
                <a:cubicBezTo>
                  <a:pt x="68" y="116"/>
                  <a:pt x="68" y="116"/>
                  <a:pt x="68" y="116"/>
                </a:cubicBezTo>
                <a:cubicBezTo>
                  <a:pt x="68" y="118"/>
                  <a:pt x="66" y="120"/>
                  <a:pt x="64" y="120"/>
                </a:cubicBezTo>
                <a:cubicBezTo>
                  <a:pt x="62" y="120"/>
                  <a:pt x="60" y="118"/>
                  <a:pt x="60" y="116"/>
                </a:cubicBezTo>
                <a:cubicBezTo>
                  <a:pt x="60" y="40"/>
                  <a:pt x="60" y="40"/>
                  <a:pt x="60" y="40"/>
                </a:cubicBezTo>
                <a:cubicBezTo>
                  <a:pt x="58" y="39"/>
                  <a:pt x="58" y="39"/>
                  <a:pt x="58" y="39"/>
                </a:cubicBezTo>
                <a:cubicBezTo>
                  <a:pt x="52" y="36"/>
                  <a:pt x="48" y="30"/>
                  <a:pt x="48"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218" name="Group 217"/>
          <p:cNvGrpSpPr/>
          <p:nvPr/>
        </p:nvGrpSpPr>
        <p:grpSpPr>
          <a:xfrm>
            <a:off x="4846637" y="1979961"/>
            <a:ext cx="2743200" cy="794064"/>
            <a:chOff x="4846637" y="1979961"/>
            <a:chExt cx="2743200" cy="794064"/>
          </a:xfrm>
        </p:grpSpPr>
        <p:sp>
          <p:nvSpPr>
            <p:cNvPr id="52" name="Rectangle 51"/>
            <p:cNvSpPr/>
            <p:nvPr/>
          </p:nvSpPr>
          <p:spPr bwMode="auto">
            <a:xfrm>
              <a:off x="4846637" y="1979961"/>
              <a:ext cx="2743200" cy="7940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0080" tIns="146304" rIns="9144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Standardized REST API &amp; PowerShell</a:t>
              </a:r>
            </a:p>
          </p:txBody>
        </p:sp>
        <p:sp>
          <p:nvSpPr>
            <p:cNvPr id="217" name="Freeform 5"/>
            <p:cNvSpPr>
              <a:spLocks noChangeAspect="1" noEditPoints="1"/>
            </p:cNvSpPr>
            <p:nvPr/>
          </p:nvSpPr>
          <p:spPr bwMode="auto">
            <a:xfrm>
              <a:off x="5000982" y="2282496"/>
              <a:ext cx="356377" cy="188995"/>
            </a:xfrm>
            <a:custGeom>
              <a:avLst/>
              <a:gdLst>
                <a:gd name="T0" fmla="*/ 105 w 325"/>
                <a:gd name="T1" fmla="*/ 36 h 171"/>
                <a:gd name="T2" fmla="*/ 105 w 325"/>
                <a:gd name="T3" fmla="*/ 65 h 171"/>
                <a:gd name="T4" fmla="*/ 102 w 325"/>
                <a:gd name="T5" fmla="*/ 69 h 171"/>
                <a:gd name="T6" fmla="*/ 45 w 325"/>
                <a:gd name="T7" fmla="*/ 88 h 171"/>
                <a:gd name="T8" fmla="*/ 102 w 325"/>
                <a:gd name="T9" fmla="*/ 107 h 171"/>
                <a:gd name="T10" fmla="*/ 105 w 325"/>
                <a:gd name="T11" fmla="*/ 111 h 171"/>
                <a:gd name="T12" fmla="*/ 105 w 325"/>
                <a:gd name="T13" fmla="*/ 140 h 171"/>
                <a:gd name="T14" fmla="*/ 103 w 325"/>
                <a:gd name="T15" fmla="*/ 143 h 171"/>
                <a:gd name="T16" fmla="*/ 101 w 325"/>
                <a:gd name="T17" fmla="*/ 144 h 171"/>
                <a:gd name="T18" fmla="*/ 100 w 325"/>
                <a:gd name="T19" fmla="*/ 143 h 171"/>
                <a:gd name="T20" fmla="*/ 3 w 325"/>
                <a:gd name="T21" fmla="*/ 103 h 171"/>
                <a:gd name="T22" fmla="*/ 0 w 325"/>
                <a:gd name="T23" fmla="*/ 99 h 171"/>
                <a:gd name="T24" fmla="*/ 0 w 325"/>
                <a:gd name="T25" fmla="*/ 76 h 171"/>
                <a:gd name="T26" fmla="*/ 3 w 325"/>
                <a:gd name="T27" fmla="*/ 72 h 171"/>
                <a:gd name="T28" fmla="*/ 100 w 325"/>
                <a:gd name="T29" fmla="*/ 32 h 171"/>
                <a:gd name="T30" fmla="*/ 103 w 325"/>
                <a:gd name="T31" fmla="*/ 33 h 171"/>
                <a:gd name="T32" fmla="*/ 105 w 325"/>
                <a:gd name="T33" fmla="*/ 36 h 171"/>
                <a:gd name="T34" fmla="*/ 210 w 325"/>
                <a:gd name="T35" fmla="*/ 0 h 171"/>
                <a:gd name="T36" fmla="*/ 183 w 325"/>
                <a:gd name="T37" fmla="*/ 0 h 171"/>
                <a:gd name="T38" fmla="*/ 179 w 325"/>
                <a:gd name="T39" fmla="*/ 2 h 171"/>
                <a:gd name="T40" fmla="*/ 111 w 325"/>
                <a:gd name="T41" fmla="*/ 166 h 171"/>
                <a:gd name="T42" fmla="*/ 111 w 325"/>
                <a:gd name="T43" fmla="*/ 169 h 171"/>
                <a:gd name="T44" fmla="*/ 115 w 325"/>
                <a:gd name="T45" fmla="*/ 171 h 171"/>
                <a:gd name="T46" fmla="*/ 142 w 325"/>
                <a:gd name="T47" fmla="*/ 171 h 171"/>
                <a:gd name="T48" fmla="*/ 146 w 325"/>
                <a:gd name="T49" fmla="*/ 169 h 171"/>
                <a:gd name="T50" fmla="*/ 214 w 325"/>
                <a:gd name="T51" fmla="*/ 5 h 171"/>
                <a:gd name="T52" fmla="*/ 214 w 325"/>
                <a:gd name="T53" fmla="*/ 2 h 171"/>
                <a:gd name="T54" fmla="*/ 210 w 325"/>
                <a:gd name="T55" fmla="*/ 0 h 171"/>
                <a:gd name="T56" fmla="*/ 322 w 325"/>
                <a:gd name="T57" fmla="*/ 72 h 171"/>
                <a:gd name="T58" fmla="*/ 225 w 325"/>
                <a:gd name="T59" fmla="*/ 32 h 171"/>
                <a:gd name="T60" fmla="*/ 222 w 325"/>
                <a:gd name="T61" fmla="*/ 33 h 171"/>
                <a:gd name="T62" fmla="*/ 220 w 325"/>
                <a:gd name="T63" fmla="*/ 36 h 171"/>
                <a:gd name="T64" fmla="*/ 220 w 325"/>
                <a:gd name="T65" fmla="*/ 65 h 171"/>
                <a:gd name="T66" fmla="*/ 223 w 325"/>
                <a:gd name="T67" fmla="*/ 69 h 171"/>
                <a:gd name="T68" fmla="*/ 280 w 325"/>
                <a:gd name="T69" fmla="*/ 88 h 171"/>
                <a:gd name="T70" fmla="*/ 223 w 325"/>
                <a:gd name="T71" fmla="*/ 107 h 171"/>
                <a:gd name="T72" fmla="*/ 220 w 325"/>
                <a:gd name="T73" fmla="*/ 111 h 171"/>
                <a:gd name="T74" fmla="*/ 220 w 325"/>
                <a:gd name="T75" fmla="*/ 140 h 171"/>
                <a:gd name="T76" fmla="*/ 222 w 325"/>
                <a:gd name="T77" fmla="*/ 143 h 171"/>
                <a:gd name="T78" fmla="*/ 224 w 325"/>
                <a:gd name="T79" fmla="*/ 144 h 171"/>
                <a:gd name="T80" fmla="*/ 225 w 325"/>
                <a:gd name="T81" fmla="*/ 143 h 171"/>
                <a:gd name="T82" fmla="*/ 322 w 325"/>
                <a:gd name="T83" fmla="*/ 103 h 171"/>
                <a:gd name="T84" fmla="*/ 325 w 325"/>
                <a:gd name="T85" fmla="*/ 99 h 171"/>
                <a:gd name="T86" fmla="*/ 325 w 325"/>
                <a:gd name="T87" fmla="*/ 76 h 171"/>
                <a:gd name="T88" fmla="*/ 322 w 325"/>
                <a:gd name="T89"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171">
                  <a:moveTo>
                    <a:pt x="105" y="36"/>
                  </a:moveTo>
                  <a:cubicBezTo>
                    <a:pt x="105" y="65"/>
                    <a:pt x="105" y="65"/>
                    <a:pt x="105" y="65"/>
                  </a:cubicBezTo>
                  <a:cubicBezTo>
                    <a:pt x="105" y="67"/>
                    <a:pt x="104" y="68"/>
                    <a:pt x="102" y="69"/>
                  </a:cubicBezTo>
                  <a:cubicBezTo>
                    <a:pt x="45" y="88"/>
                    <a:pt x="45" y="88"/>
                    <a:pt x="45" y="88"/>
                  </a:cubicBezTo>
                  <a:cubicBezTo>
                    <a:pt x="102" y="107"/>
                    <a:pt x="102" y="107"/>
                    <a:pt x="102" y="107"/>
                  </a:cubicBezTo>
                  <a:cubicBezTo>
                    <a:pt x="104" y="108"/>
                    <a:pt x="105" y="109"/>
                    <a:pt x="105" y="111"/>
                  </a:cubicBezTo>
                  <a:cubicBezTo>
                    <a:pt x="105" y="140"/>
                    <a:pt x="105" y="140"/>
                    <a:pt x="105" y="140"/>
                  </a:cubicBezTo>
                  <a:cubicBezTo>
                    <a:pt x="105" y="141"/>
                    <a:pt x="104" y="142"/>
                    <a:pt x="103" y="143"/>
                  </a:cubicBezTo>
                  <a:cubicBezTo>
                    <a:pt x="103" y="143"/>
                    <a:pt x="102" y="144"/>
                    <a:pt x="101" y="144"/>
                  </a:cubicBezTo>
                  <a:cubicBezTo>
                    <a:pt x="101" y="144"/>
                    <a:pt x="100" y="143"/>
                    <a:pt x="100" y="143"/>
                  </a:cubicBezTo>
                  <a:cubicBezTo>
                    <a:pt x="3" y="103"/>
                    <a:pt x="3" y="103"/>
                    <a:pt x="3" y="103"/>
                  </a:cubicBezTo>
                  <a:cubicBezTo>
                    <a:pt x="1" y="102"/>
                    <a:pt x="0" y="101"/>
                    <a:pt x="0" y="99"/>
                  </a:cubicBezTo>
                  <a:cubicBezTo>
                    <a:pt x="0" y="76"/>
                    <a:pt x="0" y="76"/>
                    <a:pt x="0" y="76"/>
                  </a:cubicBezTo>
                  <a:cubicBezTo>
                    <a:pt x="0" y="74"/>
                    <a:pt x="1" y="73"/>
                    <a:pt x="3" y="72"/>
                  </a:cubicBezTo>
                  <a:cubicBezTo>
                    <a:pt x="100" y="32"/>
                    <a:pt x="100" y="32"/>
                    <a:pt x="100" y="32"/>
                  </a:cubicBezTo>
                  <a:cubicBezTo>
                    <a:pt x="101" y="32"/>
                    <a:pt x="102" y="32"/>
                    <a:pt x="103" y="33"/>
                  </a:cubicBezTo>
                  <a:cubicBezTo>
                    <a:pt x="104" y="33"/>
                    <a:pt x="105" y="35"/>
                    <a:pt x="105" y="36"/>
                  </a:cubicBezTo>
                  <a:close/>
                  <a:moveTo>
                    <a:pt x="210" y="0"/>
                  </a:moveTo>
                  <a:cubicBezTo>
                    <a:pt x="183" y="0"/>
                    <a:pt x="183" y="0"/>
                    <a:pt x="183" y="0"/>
                  </a:cubicBezTo>
                  <a:cubicBezTo>
                    <a:pt x="181" y="0"/>
                    <a:pt x="179" y="1"/>
                    <a:pt x="179" y="2"/>
                  </a:cubicBezTo>
                  <a:cubicBezTo>
                    <a:pt x="111" y="166"/>
                    <a:pt x="111" y="166"/>
                    <a:pt x="111" y="166"/>
                  </a:cubicBezTo>
                  <a:cubicBezTo>
                    <a:pt x="110" y="167"/>
                    <a:pt x="110" y="168"/>
                    <a:pt x="111" y="169"/>
                  </a:cubicBezTo>
                  <a:cubicBezTo>
                    <a:pt x="112" y="170"/>
                    <a:pt x="113" y="171"/>
                    <a:pt x="115" y="171"/>
                  </a:cubicBezTo>
                  <a:cubicBezTo>
                    <a:pt x="142" y="171"/>
                    <a:pt x="142" y="171"/>
                    <a:pt x="142" y="171"/>
                  </a:cubicBezTo>
                  <a:cubicBezTo>
                    <a:pt x="144" y="171"/>
                    <a:pt x="145" y="170"/>
                    <a:pt x="146" y="169"/>
                  </a:cubicBezTo>
                  <a:cubicBezTo>
                    <a:pt x="214" y="5"/>
                    <a:pt x="214" y="5"/>
                    <a:pt x="214" y="5"/>
                  </a:cubicBezTo>
                  <a:cubicBezTo>
                    <a:pt x="215" y="4"/>
                    <a:pt x="214" y="3"/>
                    <a:pt x="214" y="2"/>
                  </a:cubicBezTo>
                  <a:cubicBezTo>
                    <a:pt x="213" y="0"/>
                    <a:pt x="212" y="0"/>
                    <a:pt x="210" y="0"/>
                  </a:cubicBezTo>
                  <a:close/>
                  <a:moveTo>
                    <a:pt x="322" y="72"/>
                  </a:moveTo>
                  <a:cubicBezTo>
                    <a:pt x="225" y="32"/>
                    <a:pt x="225" y="32"/>
                    <a:pt x="225" y="32"/>
                  </a:cubicBezTo>
                  <a:cubicBezTo>
                    <a:pt x="224" y="32"/>
                    <a:pt x="223" y="32"/>
                    <a:pt x="222" y="33"/>
                  </a:cubicBezTo>
                  <a:cubicBezTo>
                    <a:pt x="221" y="33"/>
                    <a:pt x="220" y="35"/>
                    <a:pt x="220" y="36"/>
                  </a:cubicBezTo>
                  <a:cubicBezTo>
                    <a:pt x="220" y="65"/>
                    <a:pt x="220" y="65"/>
                    <a:pt x="220" y="65"/>
                  </a:cubicBezTo>
                  <a:cubicBezTo>
                    <a:pt x="220" y="67"/>
                    <a:pt x="221" y="68"/>
                    <a:pt x="223" y="69"/>
                  </a:cubicBezTo>
                  <a:cubicBezTo>
                    <a:pt x="280" y="88"/>
                    <a:pt x="280" y="88"/>
                    <a:pt x="280" y="88"/>
                  </a:cubicBezTo>
                  <a:cubicBezTo>
                    <a:pt x="223" y="107"/>
                    <a:pt x="223" y="107"/>
                    <a:pt x="223" y="107"/>
                  </a:cubicBezTo>
                  <a:cubicBezTo>
                    <a:pt x="221" y="108"/>
                    <a:pt x="220" y="109"/>
                    <a:pt x="220" y="111"/>
                  </a:cubicBezTo>
                  <a:cubicBezTo>
                    <a:pt x="220" y="140"/>
                    <a:pt x="220" y="140"/>
                    <a:pt x="220" y="140"/>
                  </a:cubicBezTo>
                  <a:cubicBezTo>
                    <a:pt x="220" y="141"/>
                    <a:pt x="221" y="142"/>
                    <a:pt x="222" y="143"/>
                  </a:cubicBezTo>
                  <a:cubicBezTo>
                    <a:pt x="222" y="143"/>
                    <a:pt x="223" y="144"/>
                    <a:pt x="224" y="144"/>
                  </a:cubicBezTo>
                  <a:cubicBezTo>
                    <a:pt x="224" y="144"/>
                    <a:pt x="225" y="143"/>
                    <a:pt x="225" y="143"/>
                  </a:cubicBezTo>
                  <a:cubicBezTo>
                    <a:pt x="322" y="103"/>
                    <a:pt x="322" y="103"/>
                    <a:pt x="322" y="103"/>
                  </a:cubicBezTo>
                  <a:cubicBezTo>
                    <a:pt x="324" y="102"/>
                    <a:pt x="325" y="101"/>
                    <a:pt x="325" y="99"/>
                  </a:cubicBezTo>
                  <a:cubicBezTo>
                    <a:pt x="325" y="76"/>
                    <a:pt x="325" y="76"/>
                    <a:pt x="325" y="76"/>
                  </a:cubicBezTo>
                  <a:cubicBezTo>
                    <a:pt x="325" y="74"/>
                    <a:pt x="324" y="73"/>
                    <a:pt x="322" y="7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 name="Group 9"/>
          <p:cNvGrpSpPr/>
          <p:nvPr/>
        </p:nvGrpSpPr>
        <p:grpSpPr>
          <a:xfrm>
            <a:off x="626583" y="5897727"/>
            <a:ext cx="5650922" cy="693424"/>
            <a:chOff x="550588" y="5759582"/>
            <a:chExt cx="5650922" cy="693424"/>
          </a:xfrm>
        </p:grpSpPr>
        <p:sp>
          <p:nvSpPr>
            <p:cNvPr id="86" name="TextBox 85"/>
            <p:cNvSpPr txBox="1"/>
            <p:nvPr/>
          </p:nvSpPr>
          <p:spPr>
            <a:xfrm>
              <a:off x="550588" y="5991341"/>
              <a:ext cx="5398519" cy="461665"/>
            </a:xfrm>
            <a:prstGeom prst="rect">
              <a:avLst/>
            </a:prstGeom>
            <a:solidFill>
              <a:schemeClr val="bg1">
                <a:lumMod val="95000"/>
              </a:schemeClr>
            </a:solidFill>
            <a:ln w="0">
              <a:solidFill>
                <a:schemeClr val="bg1">
                  <a:lumMod val="85000"/>
                </a:schemeClr>
              </a:solidFill>
            </a:ln>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65347">
                        <a:schemeClr val="tx1"/>
                      </a:gs>
                      <a:gs pos="34000">
                        <a:schemeClr val="tx1"/>
                      </a:gs>
                    </a:gsLst>
                    <a:lin ang="5400000" scaled="0"/>
                  </a:gradFill>
                  <a:effectLst/>
                  <a:uLnTx/>
                  <a:uFillTx/>
                </a:rPr>
                <a:t>Microsoft provides key virtualized network functions with Windows Server</a:t>
              </a:r>
            </a:p>
          </p:txBody>
        </p:sp>
        <p:sp>
          <p:nvSpPr>
            <p:cNvPr id="87" name="Oval 86"/>
            <p:cNvSpPr/>
            <p:nvPr/>
          </p:nvSpPr>
          <p:spPr bwMode="auto">
            <a:xfrm>
              <a:off x="5737991" y="5759582"/>
              <a:ext cx="463519" cy="463519"/>
            </a:xfrm>
            <a:prstGeom prst="ellipse">
              <a:avLst/>
            </a:prstGeom>
            <a:solidFill>
              <a:schemeClr val="accent4"/>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95050">
                        <a:schemeClr val="bg1"/>
                      </a:gs>
                      <a:gs pos="65347">
                        <a:schemeClr val="bg1"/>
                      </a:gs>
                    </a:gsLst>
                    <a:lin ang="5400000" scaled="0"/>
                  </a:gradFill>
                  <a:effectLst/>
                  <a:uLnTx/>
                  <a:uFillTx/>
                  <a:latin typeface="+mj-lt"/>
                  <a:ea typeface="Segoe UI" pitchFamily="34" charset="0"/>
                  <a:cs typeface="Segoe UI" pitchFamily="34" charset="0"/>
                </a:rPr>
                <a:t>1</a:t>
              </a:r>
            </a:p>
          </p:txBody>
        </p:sp>
      </p:grpSp>
      <p:grpSp>
        <p:nvGrpSpPr>
          <p:cNvPr id="12" name="Group 11"/>
          <p:cNvGrpSpPr/>
          <p:nvPr/>
        </p:nvGrpSpPr>
        <p:grpSpPr>
          <a:xfrm>
            <a:off x="10096607" y="1672240"/>
            <a:ext cx="1975537" cy="1192022"/>
            <a:chOff x="10119260" y="1167384"/>
            <a:chExt cx="1975537" cy="1192022"/>
          </a:xfrm>
        </p:grpSpPr>
        <p:sp>
          <p:nvSpPr>
            <p:cNvPr id="89" name="TextBox 88"/>
            <p:cNvSpPr txBox="1"/>
            <p:nvPr/>
          </p:nvSpPr>
          <p:spPr>
            <a:xfrm>
              <a:off x="10357437" y="1399143"/>
              <a:ext cx="1737360" cy="960263"/>
            </a:xfrm>
            <a:prstGeom prst="rect">
              <a:avLst/>
            </a:prstGeom>
            <a:solidFill>
              <a:schemeClr val="bg1">
                <a:lumMod val="95000"/>
              </a:schemeClr>
            </a:solidFill>
            <a:ln w="0">
              <a:solidFill>
                <a:schemeClr val="bg1">
                  <a:lumMod val="85000"/>
                </a:schemeClr>
              </a:solidFill>
            </a:ln>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65347">
                        <a:schemeClr val="tx1"/>
                      </a:gs>
                      <a:gs pos="34000">
                        <a:schemeClr val="tx1"/>
                      </a:gs>
                    </a:gsLst>
                    <a:lin ang="5400000" scaled="0"/>
                  </a:gradFill>
                  <a:effectLst/>
                  <a:uLnTx/>
                  <a:uFillTx/>
                </a:rPr>
                <a:t>Deploy virtual appliances from vendors of your choice</a:t>
              </a:r>
            </a:p>
          </p:txBody>
        </p:sp>
        <p:sp>
          <p:nvSpPr>
            <p:cNvPr id="90" name="Oval 89"/>
            <p:cNvSpPr/>
            <p:nvPr/>
          </p:nvSpPr>
          <p:spPr bwMode="auto">
            <a:xfrm>
              <a:off x="10119260" y="1167384"/>
              <a:ext cx="463519" cy="463519"/>
            </a:xfrm>
            <a:prstGeom prst="ellipse">
              <a:avLst/>
            </a:prstGeom>
            <a:solidFill>
              <a:schemeClr val="accent4"/>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95050">
                        <a:schemeClr val="bg1"/>
                      </a:gs>
                      <a:gs pos="65347">
                        <a:schemeClr val="bg1"/>
                      </a:gs>
                    </a:gsLst>
                    <a:lin ang="5400000" scaled="0"/>
                  </a:gradFill>
                  <a:effectLst/>
                  <a:uLnTx/>
                  <a:uFillTx/>
                  <a:latin typeface="+mj-lt"/>
                  <a:ea typeface="Segoe UI" pitchFamily="34" charset="0"/>
                  <a:cs typeface="Segoe UI" pitchFamily="34" charset="0"/>
                </a:rPr>
                <a:t>2</a:t>
              </a:r>
            </a:p>
          </p:txBody>
        </p:sp>
      </p:grpSp>
      <p:grpSp>
        <p:nvGrpSpPr>
          <p:cNvPr id="11" name="Group 10"/>
          <p:cNvGrpSpPr/>
          <p:nvPr/>
        </p:nvGrpSpPr>
        <p:grpSpPr>
          <a:xfrm>
            <a:off x="2760871" y="1672240"/>
            <a:ext cx="1975537" cy="1192022"/>
            <a:chOff x="3443174" y="1289562"/>
            <a:chExt cx="1975537" cy="1192022"/>
          </a:xfrm>
        </p:grpSpPr>
        <p:sp>
          <p:nvSpPr>
            <p:cNvPr id="92" name="TextBox 91"/>
            <p:cNvSpPr txBox="1"/>
            <p:nvPr/>
          </p:nvSpPr>
          <p:spPr>
            <a:xfrm>
              <a:off x="3681351" y="1521321"/>
              <a:ext cx="1737360" cy="960263"/>
            </a:xfrm>
            <a:prstGeom prst="rect">
              <a:avLst/>
            </a:prstGeom>
            <a:solidFill>
              <a:schemeClr val="bg1">
                <a:lumMod val="95000"/>
              </a:schemeClr>
            </a:solidFill>
            <a:ln w="0">
              <a:solidFill>
                <a:schemeClr val="bg1">
                  <a:lumMod val="85000"/>
                </a:schemeClr>
              </a:solidFill>
            </a:ln>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65347">
                        <a:schemeClr val="tx1"/>
                      </a:gs>
                      <a:gs pos="34000">
                        <a:schemeClr val="tx1"/>
                      </a:gs>
                    </a:gsLst>
                    <a:lin ang="5400000" scaled="0"/>
                  </a:gradFill>
                  <a:effectLst/>
                  <a:uLnTx/>
                  <a:uFillTx/>
                </a:rPr>
                <a:t>Deploy, configure, </a:t>
              </a:r>
              <a:br>
                <a:rPr kumimoji="0" lang="en-US" sz="1200" b="0" i="0" u="none" strike="noStrike" kern="0" cap="none" spc="0" normalizeH="0" baseline="0" noProof="0" dirty="0">
                  <a:ln>
                    <a:noFill/>
                  </a:ln>
                  <a:gradFill>
                    <a:gsLst>
                      <a:gs pos="65347">
                        <a:schemeClr val="tx1"/>
                      </a:gs>
                      <a:gs pos="34000">
                        <a:schemeClr val="tx1"/>
                      </a:gs>
                    </a:gsLst>
                    <a:lin ang="5400000" scaled="0"/>
                  </a:gradFill>
                  <a:effectLst/>
                  <a:uLnTx/>
                  <a:uFillTx/>
                </a:rPr>
              </a:br>
              <a:r>
                <a:rPr kumimoji="0" lang="en-US" sz="1200" b="0" i="0" u="none" strike="noStrike" kern="0" cap="none" spc="0" normalizeH="0" baseline="0" noProof="0" dirty="0">
                  <a:ln>
                    <a:noFill/>
                  </a:ln>
                  <a:gradFill>
                    <a:gsLst>
                      <a:gs pos="65347">
                        <a:schemeClr val="tx1"/>
                      </a:gs>
                      <a:gs pos="34000">
                        <a:schemeClr val="tx1"/>
                      </a:gs>
                    </a:gsLst>
                    <a:lin ang="5400000" scaled="0"/>
                  </a:gradFill>
                  <a:effectLst/>
                  <a:uLnTx/>
                  <a:uFillTx/>
                </a:rPr>
                <a:t>&amp; manage virtual appliances with the Network Controller</a:t>
              </a:r>
            </a:p>
          </p:txBody>
        </p:sp>
        <p:sp>
          <p:nvSpPr>
            <p:cNvPr id="93" name="Oval 92"/>
            <p:cNvSpPr/>
            <p:nvPr/>
          </p:nvSpPr>
          <p:spPr bwMode="auto">
            <a:xfrm>
              <a:off x="3443174" y="1289562"/>
              <a:ext cx="463519" cy="463519"/>
            </a:xfrm>
            <a:prstGeom prst="ellipse">
              <a:avLst/>
            </a:prstGeom>
            <a:solidFill>
              <a:schemeClr val="accent4"/>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95050">
                        <a:schemeClr val="bg1"/>
                      </a:gs>
                      <a:gs pos="65347">
                        <a:schemeClr val="bg1"/>
                      </a:gs>
                    </a:gsLst>
                    <a:lin ang="5400000" scaled="0"/>
                  </a:gradFill>
                  <a:effectLst/>
                  <a:uLnTx/>
                  <a:uFillTx/>
                  <a:latin typeface="+mj-lt"/>
                  <a:ea typeface="Segoe UI" pitchFamily="34" charset="0"/>
                  <a:cs typeface="Segoe UI" pitchFamily="34" charset="0"/>
                </a:rPr>
                <a:t>3</a:t>
              </a:r>
            </a:p>
          </p:txBody>
        </p:sp>
      </p:grpSp>
      <p:grpSp>
        <p:nvGrpSpPr>
          <p:cNvPr id="4" name="Group 3"/>
          <p:cNvGrpSpPr/>
          <p:nvPr/>
        </p:nvGrpSpPr>
        <p:grpSpPr>
          <a:xfrm>
            <a:off x="10096607" y="4349571"/>
            <a:ext cx="1975537" cy="1025823"/>
            <a:chOff x="10119260" y="4372040"/>
            <a:chExt cx="1975537" cy="1025823"/>
          </a:xfrm>
        </p:grpSpPr>
        <p:sp>
          <p:nvSpPr>
            <p:cNvPr id="95" name="TextBox 94"/>
            <p:cNvSpPr txBox="1"/>
            <p:nvPr/>
          </p:nvSpPr>
          <p:spPr>
            <a:xfrm>
              <a:off x="10119260" y="4603799"/>
              <a:ext cx="1737360" cy="794064"/>
            </a:xfrm>
            <a:prstGeom prst="rect">
              <a:avLst/>
            </a:prstGeom>
            <a:solidFill>
              <a:schemeClr val="bg1">
                <a:lumMod val="95000"/>
              </a:schemeClr>
            </a:solidFill>
            <a:ln w="0">
              <a:solidFill>
                <a:schemeClr val="bg1">
                  <a:lumMod val="85000"/>
                </a:schemeClr>
              </a:solidFill>
            </a:ln>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65347">
                        <a:schemeClr val="tx1"/>
                      </a:gs>
                      <a:gs pos="34000">
                        <a:schemeClr val="tx1"/>
                      </a:gs>
                    </a:gsLst>
                    <a:lin ang="5400000" scaled="0"/>
                  </a:gradFill>
                  <a:effectLst/>
                  <a:uLnTx/>
                  <a:uFillTx/>
                </a:rPr>
                <a:t>Hyper-V can host the top guest OS’s that you need</a:t>
              </a:r>
            </a:p>
          </p:txBody>
        </p:sp>
        <p:sp>
          <p:nvSpPr>
            <p:cNvPr id="96" name="Oval 95"/>
            <p:cNvSpPr/>
            <p:nvPr/>
          </p:nvSpPr>
          <p:spPr bwMode="auto">
            <a:xfrm>
              <a:off x="11631278" y="4372040"/>
              <a:ext cx="463519" cy="463519"/>
            </a:xfrm>
            <a:prstGeom prst="ellipse">
              <a:avLst/>
            </a:prstGeom>
            <a:solidFill>
              <a:schemeClr val="accent4"/>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95050">
                        <a:schemeClr val="bg1"/>
                      </a:gs>
                      <a:gs pos="65347">
                        <a:schemeClr val="bg1"/>
                      </a:gs>
                    </a:gsLst>
                    <a:lin ang="5400000" scaled="0"/>
                  </a:gradFill>
                  <a:effectLst/>
                  <a:uLnTx/>
                  <a:uFillTx/>
                  <a:latin typeface="+mj-lt"/>
                  <a:ea typeface="Segoe UI" pitchFamily="34" charset="0"/>
                  <a:cs typeface="Segoe UI" pitchFamily="34" charset="0"/>
                </a:rPr>
                <a:t>4</a:t>
              </a:r>
            </a:p>
          </p:txBody>
        </p:sp>
      </p:grpSp>
    </p:spTree>
    <p:extLst>
      <p:ext uri="{BB962C8B-B14F-4D97-AF65-F5344CB8AC3E}">
        <p14:creationId xmlns:p14="http://schemas.microsoft.com/office/powerpoint/2010/main" val="1853190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274638" y="1455671"/>
            <a:ext cx="2743200" cy="42722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91440" bIns="143428" numCol="1" spcCol="0" rtlCol="0" fromWordArt="0" anchor="t" anchorCtr="0" forceAA="0" compatLnSpc="1">
            <a:prstTxWarp prst="textNoShape">
              <a:avLst/>
            </a:prstTxWarp>
            <a:spAutoFit/>
          </a:bodyPr>
          <a:lstStyle/>
          <a:p>
            <a:pPr marL="0" marR="0" lvl="0" indent="0" defTabSz="914400" eaLnBrk="1" fontAlgn="t" latinLnBrk="0" hangingPunct="1">
              <a:lnSpc>
                <a:spcPct val="90000"/>
              </a:lnSpc>
              <a:spcBef>
                <a:spcPts val="1200"/>
              </a:spcBef>
              <a:spcAft>
                <a:spcPts val="0"/>
              </a:spcAft>
              <a:buClrTx/>
              <a:buSzTx/>
              <a:buFontTx/>
              <a:buNone/>
              <a:tabLst/>
              <a:defRPr/>
            </a:pPr>
            <a:r>
              <a:rPr kumimoji="0" lang="en-US" sz="2800" b="0" i="0" u="none" strike="noStrike" kern="0" cap="none" spc="0" normalizeH="0" baseline="0" noProof="0" dirty="0">
                <a:ln>
                  <a:noFill/>
                </a:ln>
                <a:gradFill>
                  <a:gsLst>
                    <a:gs pos="20792">
                      <a:schemeClr val="accent2"/>
                    </a:gs>
                    <a:gs pos="40594">
                      <a:schemeClr val="accent2"/>
                    </a:gs>
                  </a:gsLst>
                  <a:lin ang="0" scaled="0"/>
                </a:gradFill>
                <a:effectLst/>
                <a:uLnTx/>
                <a:uFillTx/>
                <a:latin typeface="Segoe UI Light"/>
                <a:ea typeface="Segoe UI" pitchFamily="34" charset="0"/>
                <a:cs typeface="Segoe UI" pitchFamily="34" charset="0"/>
              </a:rPr>
              <a:t>Scalable and available</a:t>
            </a:r>
            <a:endParaRPr kumimoji="0" lang="en-US" sz="2800" b="0" i="0" u="none" strike="noStrike" kern="0" cap="none" spc="0" normalizeH="0" baseline="0" noProof="0" dirty="0">
              <a:ln>
                <a:noFill/>
              </a:ln>
              <a:gradFill>
                <a:gsLst>
                  <a:gs pos="20792">
                    <a:schemeClr val="accent2"/>
                  </a:gs>
                  <a:gs pos="40594">
                    <a:schemeClr val="accent2"/>
                  </a:gs>
                </a:gsLst>
                <a:lin ang="0" scaled="0"/>
              </a:gradFill>
              <a:effectLst/>
              <a:uLnTx/>
              <a:uFillTx/>
            </a:endParaRP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Proven with Azure—scale out to many Multiplexer (MUX) instances, balancing </a:t>
            </a:r>
            <a:r>
              <a:rPr kumimoji="0" lang="en-US" sz="1600" b="1" i="0" u="none" strike="noStrike" kern="0" cap="none" spc="0" normalizeH="0" baseline="0" noProof="0" dirty="0">
                <a:ln>
                  <a:noFill/>
                </a:ln>
                <a:gradFill>
                  <a:gsLst>
                    <a:gs pos="14851">
                      <a:schemeClr val="accent2"/>
                    </a:gs>
                    <a:gs pos="40594">
                      <a:schemeClr val="accent2"/>
                    </a:gs>
                  </a:gsLst>
                  <a:lin ang="0" scaled="0"/>
                </a:gradFill>
                <a:effectLst/>
                <a:uLnTx/>
                <a:uFillTx/>
                <a:latin typeface="Segoe UI Semibold" panose="020B0702040204020203" pitchFamily="34" charset="0"/>
                <a:cs typeface="Segoe UI Semibold" panose="020B0702040204020203" pitchFamily="34" charset="0"/>
              </a:rPr>
              <a:t>billions</a:t>
            </a:r>
            <a:r>
              <a:rPr kumimoji="0" lang="en-US" sz="1600" b="1" i="0" u="none" strike="noStrike" kern="0" cap="none" spc="0" normalizeH="0" baseline="0" noProof="0" dirty="0">
                <a:ln>
                  <a:noFill/>
                </a:ln>
                <a:gradFill>
                  <a:gsLst>
                    <a:gs pos="14851">
                      <a:schemeClr val="accent2"/>
                    </a:gs>
                    <a:gs pos="40594">
                      <a:schemeClr val="accent2"/>
                    </a:gs>
                  </a:gsLst>
                  <a:lin ang="0" scaled="0"/>
                </a:gradFill>
                <a:effectLst/>
                <a:uLnTx/>
                <a:uFillTx/>
                <a:latin typeface="+mj-lt"/>
              </a:rPr>
              <a:t> </a:t>
            </a: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of flows</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High-throughput between MUX and virtual networks</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Highly available</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Supports North/South and East/West load balancing</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Utilizes Direct Server Return for high performance </a:t>
            </a:r>
          </a:p>
        </p:txBody>
      </p:sp>
      <p:sp>
        <p:nvSpPr>
          <p:cNvPr id="3" name="Title 2"/>
          <p:cNvSpPr>
            <a:spLocks noGrp="1"/>
          </p:cNvSpPr>
          <p:nvPr>
            <p:ph type="title"/>
          </p:nvPr>
        </p:nvSpPr>
        <p:spPr>
          <a:xfrm>
            <a:off x="274638" y="295275"/>
            <a:ext cx="11888787" cy="917575"/>
          </a:xfrm>
        </p:spPr>
        <p:txBody>
          <a:bodyPr/>
          <a:lstStyle/>
          <a:p>
            <a:r>
              <a:rPr lang="en-US"/>
              <a:t>Software Load Balancer (SLB)</a:t>
            </a:r>
            <a:endParaRPr lang="en-US" dirty="0"/>
          </a:p>
        </p:txBody>
      </p:sp>
      <p:sp>
        <p:nvSpPr>
          <p:cNvPr id="88" name="Rectangle 87"/>
          <p:cNvSpPr/>
          <p:nvPr/>
        </p:nvSpPr>
        <p:spPr bwMode="auto">
          <a:xfrm>
            <a:off x="3156130" y="1455671"/>
            <a:ext cx="2468880" cy="34597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91440" bIns="143428" numCol="1" spcCol="0" rtlCol="0" fromWordArt="0" anchor="t" anchorCtr="0" forceAA="0" compatLnSpc="1">
            <a:prstTxWarp prst="textNoShape">
              <a:avLst/>
            </a:prstTxWarp>
            <a:spAutoFit/>
          </a:bodyPr>
          <a:lstStyle/>
          <a:p>
            <a:pPr marL="0" marR="0" lvl="0" indent="0" defTabSz="914400" eaLnBrk="1" fontAlgn="t" latinLnBrk="0" hangingPunct="1">
              <a:lnSpc>
                <a:spcPct val="90000"/>
              </a:lnSpc>
              <a:spcBef>
                <a:spcPts val="1200"/>
              </a:spcBef>
              <a:spcAft>
                <a:spcPts val="0"/>
              </a:spcAft>
              <a:buClrTx/>
              <a:buSzTx/>
              <a:buFontTx/>
              <a:buNone/>
              <a:tabLst/>
              <a:defRPr/>
            </a:pPr>
            <a:r>
              <a:rPr kumimoji="0" lang="en-US" sz="2800" b="0" i="0" u="none" strike="noStrike" kern="0" cap="none" spc="0" normalizeH="0" baseline="0" noProof="0" dirty="0">
                <a:ln>
                  <a:noFill/>
                </a:ln>
                <a:gradFill>
                  <a:gsLst>
                    <a:gs pos="20792">
                      <a:schemeClr val="accent2"/>
                    </a:gs>
                    <a:gs pos="40594">
                      <a:schemeClr val="accent2"/>
                    </a:gs>
                  </a:gsLst>
                  <a:lin ang="0" scaled="0"/>
                </a:gradFill>
                <a:effectLst/>
                <a:uLnTx/>
                <a:uFillTx/>
                <a:latin typeface="Segoe UI Light"/>
                <a:ea typeface="Segoe UI" pitchFamily="34" charset="0"/>
                <a:cs typeface="Segoe UI" pitchFamily="34" charset="0"/>
              </a:rPr>
              <a:t>Flexible and integrated</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Reduced capex </a:t>
            </a:r>
            <a:b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b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through multi-tenancy</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Access to physical </a:t>
            </a:r>
            <a:b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b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network resources from tenant virtual network</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Layer 3 and layer 4 </a:t>
            </a:r>
            <a:b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b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load balancing</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Supports NAT</a:t>
            </a:r>
          </a:p>
        </p:txBody>
      </p:sp>
      <p:sp>
        <p:nvSpPr>
          <p:cNvPr id="90" name="Rectangle 89"/>
          <p:cNvSpPr/>
          <p:nvPr/>
        </p:nvSpPr>
        <p:spPr bwMode="auto">
          <a:xfrm>
            <a:off x="5763301" y="1455671"/>
            <a:ext cx="2743200" cy="35213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91440" bIns="143428" numCol="1" spcCol="0" rtlCol="0" fromWordArt="0" anchor="t" anchorCtr="0" forceAA="0" compatLnSpc="1">
            <a:prstTxWarp prst="textNoShape">
              <a:avLst/>
            </a:prstTxWarp>
            <a:spAutoFit/>
          </a:bodyPr>
          <a:lstStyle/>
          <a:p>
            <a:pPr marL="0" marR="0" lvl="0" indent="0" defTabSz="914400" eaLnBrk="1" fontAlgn="t" latinLnBrk="0" hangingPunct="1">
              <a:lnSpc>
                <a:spcPct val="90000"/>
              </a:lnSpc>
              <a:spcBef>
                <a:spcPts val="1200"/>
              </a:spcBef>
              <a:spcAft>
                <a:spcPts val="0"/>
              </a:spcAft>
              <a:buClrTx/>
              <a:buSzTx/>
              <a:buFontTx/>
              <a:buNone/>
              <a:tabLst/>
              <a:defRPr/>
            </a:pPr>
            <a:r>
              <a:rPr kumimoji="0" lang="en-US" sz="2800" b="0" i="0" u="none" strike="noStrike" kern="0" cap="none" spc="0" normalizeH="0" baseline="0" noProof="0" dirty="0">
                <a:ln>
                  <a:noFill/>
                </a:ln>
                <a:gradFill>
                  <a:gsLst>
                    <a:gs pos="20792">
                      <a:schemeClr val="accent2"/>
                    </a:gs>
                    <a:gs pos="40594">
                      <a:schemeClr val="accent2"/>
                    </a:gs>
                  </a:gsLst>
                  <a:lin ang="0" scaled="0"/>
                </a:gradFill>
                <a:effectLst/>
                <a:uLnTx/>
                <a:uFillTx/>
                <a:latin typeface="Segoe UI Light"/>
                <a:ea typeface="Segoe UI" pitchFamily="34" charset="0"/>
                <a:cs typeface="Segoe UI" pitchFamily="34" charset="0"/>
              </a:rPr>
              <a:t>Easy management</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Centralized control and management through Network Controller</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Easy fabric deployment through SCVMM</a:t>
            </a:r>
          </a:p>
          <a:p>
            <a:pPr marL="0" marR="0" lvl="0" indent="0" defTabSz="914400" eaLnBrk="1" fontAlgn="t" latinLnBrk="0" hangingPunct="1">
              <a:lnSpc>
                <a:spcPct val="90000"/>
              </a:lnSpc>
              <a:spcBef>
                <a:spcPts val="1200"/>
              </a:spcBef>
              <a:spcAft>
                <a:spcPts val="0"/>
              </a:spcAft>
              <a:buClrTx/>
              <a:buSzTx/>
              <a:buFontTx/>
              <a:buNone/>
              <a:tabLst/>
              <a:defRPr/>
            </a:pP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Integration with existing tenant portals via </a:t>
            </a:r>
            <a:b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b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Network Controller—</a:t>
            </a:r>
            <a:b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br>
            <a:r>
              <a:rPr kumimoji="0" lang="en-US" sz="1600" b="1" i="0" u="none" strike="noStrike" kern="0" cap="none" spc="0" normalizeH="0" baseline="0" noProof="0" dirty="0">
                <a:ln>
                  <a:noFill/>
                </a:ln>
                <a:gradFill>
                  <a:gsLst>
                    <a:gs pos="40594">
                      <a:schemeClr val="tx1"/>
                    </a:gs>
                    <a:gs pos="80000">
                      <a:schemeClr val="tx1"/>
                    </a:gs>
                  </a:gsLst>
                  <a:lin ang="0" scaled="0"/>
                </a:gradFill>
                <a:effectLst/>
                <a:uLnTx/>
                <a:uFillTx/>
                <a:latin typeface="+mj-lt"/>
              </a:rPr>
              <a:t>REST APIs or PowerShell</a:t>
            </a:r>
          </a:p>
        </p:txBody>
      </p:sp>
      <p:grpSp>
        <p:nvGrpSpPr>
          <p:cNvPr id="21" name="Group 20"/>
          <p:cNvGrpSpPr/>
          <p:nvPr/>
        </p:nvGrpSpPr>
        <p:grpSpPr>
          <a:xfrm>
            <a:off x="8609812" y="1274696"/>
            <a:ext cx="3287291" cy="4809858"/>
            <a:chOff x="8609812" y="1274696"/>
            <a:chExt cx="3287291" cy="4809858"/>
          </a:xfrm>
        </p:grpSpPr>
        <p:sp>
          <p:nvSpPr>
            <p:cNvPr id="155" name="Freeform 159"/>
            <p:cNvSpPr>
              <a:spLocks/>
            </p:cNvSpPr>
            <p:nvPr/>
          </p:nvSpPr>
          <p:spPr bwMode="auto">
            <a:xfrm>
              <a:off x="9625220" y="1274696"/>
              <a:ext cx="1256476" cy="690369"/>
            </a:xfrm>
            <a:custGeom>
              <a:avLst/>
              <a:gdLst>
                <a:gd name="T0" fmla="*/ 232 w 298"/>
                <a:gd name="T1" fmla="*/ 164 h 164"/>
                <a:gd name="T2" fmla="*/ 33 w 298"/>
                <a:gd name="T3" fmla="*/ 164 h 164"/>
                <a:gd name="T4" fmla="*/ 0 w 298"/>
                <a:gd name="T5" fmla="*/ 130 h 164"/>
                <a:gd name="T6" fmla="*/ 25 w 298"/>
                <a:gd name="T7" fmla="*/ 98 h 164"/>
                <a:gd name="T8" fmla="*/ 64 w 298"/>
                <a:gd name="T9" fmla="*/ 68 h 164"/>
                <a:gd name="T10" fmla="*/ 136 w 298"/>
                <a:gd name="T11" fmla="*/ 0 h 164"/>
                <a:gd name="T12" fmla="*/ 201 w 298"/>
                <a:gd name="T13" fmla="*/ 41 h 164"/>
                <a:gd name="T14" fmla="*/ 232 w 298"/>
                <a:gd name="T15" fmla="*/ 33 h 164"/>
                <a:gd name="T16" fmla="*/ 298 w 298"/>
                <a:gd name="T17" fmla="*/ 99 h 164"/>
                <a:gd name="T18" fmla="*/ 232 w 298"/>
                <a:gd name="T1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64">
                  <a:moveTo>
                    <a:pt x="232" y="164"/>
                  </a:moveTo>
                  <a:cubicBezTo>
                    <a:pt x="33" y="164"/>
                    <a:pt x="33" y="164"/>
                    <a:pt x="33" y="164"/>
                  </a:cubicBezTo>
                  <a:cubicBezTo>
                    <a:pt x="15" y="164"/>
                    <a:pt x="0" y="149"/>
                    <a:pt x="0" y="130"/>
                  </a:cubicBezTo>
                  <a:cubicBezTo>
                    <a:pt x="0" y="115"/>
                    <a:pt x="11" y="102"/>
                    <a:pt x="25" y="98"/>
                  </a:cubicBezTo>
                  <a:cubicBezTo>
                    <a:pt x="32" y="82"/>
                    <a:pt x="47" y="70"/>
                    <a:pt x="64" y="68"/>
                  </a:cubicBezTo>
                  <a:cubicBezTo>
                    <a:pt x="66" y="30"/>
                    <a:pt x="98" y="0"/>
                    <a:pt x="136" y="0"/>
                  </a:cubicBezTo>
                  <a:cubicBezTo>
                    <a:pt x="164" y="0"/>
                    <a:pt x="189" y="16"/>
                    <a:pt x="201" y="41"/>
                  </a:cubicBezTo>
                  <a:cubicBezTo>
                    <a:pt x="210" y="36"/>
                    <a:pt x="221" y="33"/>
                    <a:pt x="232" y="33"/>
                  </a:cubicBezTo>
                  <a:cubicBezTo>
                    <a:pt x="268" y="33"/>
                    <a:pt x="298" y="63"/>
                    <a:pt x="298" y="99"/>
                  </a:cubicBezTo>
                  <a:cubicBezTo>
                    <a:pt x="298" y="135"/>
                    <a:pt x="268" y="164"/>
                    <a:pt x="232" y="1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Freeform 159"/>
            <p:cNvSpPr>
              <a:spLocks/>
            </p:cNvSpPr>
            <p:nvPr/>
          </p:nvSpPr>
          <p:spPr bwMode="auto">
            <a:xfrm>
              <a:off x="8609812" y="2129856"/>
              <a:ext cx="1256476" cy="690369"/>
            </a:xfrm>
            <a:custGeom>
              <a:avLst/>
              <a:gdLst>
                <a:gd name="T0" fmla="*/ 232 w 298"/>
                <a:gd name="T1" fmla="*/ 164 h 164"/>
                <a:gd name="T2" fmla="*/ 33 w 298"/>
                <a:gd name="T3" fmla="*/ 164 h 164"/>
                <a:gd name="T4" fmla="*/ 0 w 298"/>
                <a:gd name="T5" fmla="*/ 130 h 164"/>
                <a:gd name="T6" fmla="*/ 25 w 298"/>
                <a:gd name="T7" fmla="*/ 98 h 164"/>
                <a:gd name="T8" fmla="*/ 64 w 298"/>
                <a:gd name="T9" fmla="*/ 68 h 164"/>
                <a:gd name="T10" fmla="*/ 136 w 298"/>
                <a:gd name="T11" fmla="*/ 0 h 164"/>
                <a:gd name="T12" fmla="*/ 201 w 298"/>
                <a:gd name="T13" fmla="*/ 41 h 164"/>
                <a:gd name="T14" fmla="*/ 232 w 298"/>
                <a:gd name="T15" fmla="*/ 33 h 164"/>
                <a:gd name="T16" fmla="*/ 298 w 298"/>
                <a:gd name="T17" fmla="*/ 99 h 164"/>
                <a:gd name="T18" fmla="*/ 232 w 298"/>
                <a:gd name="T1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64">
                  <a:moveTo>
                    <a:pt x="232" y="164"/>
                  </a:moveTo>
                  <a:cubicBezTo>
                    <a:pt x="33" y="164"/>
                    <a:pt x="33" y="164"/>
                    <a:pt x="33" y="164"/>
                  </a:cubicBezTo>
                  <a:cubicBezTo>
                    <a:pt x="15" y="164"/>
                    <a:pt x="0" y="149"/>
                    <a:pt x="0" y="130"/>
                  </a:cubicBezTo>
                  <a:cubicBezTo>
                    <a:pt x="0" y="115"/>
                    <a:pt x="11" y="102"/>
                    <a:pt x="25" y="98"/>
                  </a:cubicBezTo>
                  <a:cubicBezTo>
                    <a:pt x="32" y="82"/>
                    <a:pt x="47" y="70"/>
                    <a:pt x="64" y="68"/>
                  </a:cubicBezTo>
                  <a:cubicBezTo>
                    <a:pt x="66" y="30"/>
                    <a:pt x="98" y="0"/>
                    <a:pt x="136" y="0"/>
                  </a:cubicBezTo>
                  <a:cubicBezTo>
                    <a:pt x="164" y="0"/>
                    <a:pt x="189" y="16"/>
                    <a:pt x="201" y="41"/>
                  </a:cubicBezTo>
                  <a:cubicBezTo>
                    <a:pt x="210" y="36"/>
                    <a:pt x="221" y="33"/>
                    <a:pt x="232" y="33"/>
                  </a:cubicBezTo>
                  <a:cubicBezTo>
                    <a:pt x="268" y="33"/>
                    <a:pt x="298" y="63"/>
                    <a:pt x="298" y="99"/>
                  </a:cubicBezTo>
                  <a:cubicBezTo>
                    <a:pt x="298" y="135"/>
                    <a:pt x="268" y="164"/>
                    <a:pt x="232"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159"/>
            <p:cNvSpPr>
              <a:spLocks/>
            </p:cNvSpPr>
            <p:nvPr/>
          </p:nvSpPr>
          <p:spPr bwMode="auto">
            <a:xfrm>
              <a:off x="10640627" y="2129856"/>
              <a:ext cx="1256476" cy="690369"/>
            </a:xfrm>
            <a:custGeom>
              <a:avLst/>
              <a:gdLst>
                <a:gd name="T0" fmla="*/ 232 w 298"/>
                <a:gd name="T1" fmla="*/ 164 h 164"/>
                <a:gd name="T2" fmla="*/ 33 w 298"/>
                <a:gd name="T3" fmla="*/ 164 h 164"/>
                <a:gd name="T4" fmla="*/ 0 w 298"/>
                <a:gd name="T5" fmla="*/ 130 h 164"/>
                <a:gd name="T6" fmla="*/ 25 w 298"/>
                <a:gd name="T7" fmla="*/ 98 h 164"/>
                <a:gd name="T8" fmla="*/ 64 w 298"/>
                <a:gd name="T9" fmla="*/ 68 h 164"/>
                <a:gd name="T10" fmla="*/ 136 w 298"/>
                <a:gd name="T11" fmla="*/ 0 h 164"/>
                <a:gd name="T12" fmla="*/ 201 w 298"/>
                <a:gd name="T13" fmla="*/ 41 h 164"/>
                <a:gd name="T14" fmla="*/ 232 w 298"/>
                <a:gd name="T15" fmla="*/ 33 h 164"/>
                <a:gd name="T16" fmla="*/ 298 w 298"/>
                <a:gd name="T17" fmla="*/ 99 h 164"/>
                <a:gd name="T18" fmla="*/ 232 w 298"/>
                <a:gd name="T1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164">
                  <a:moveTo>
                    <a:pt x="232" y="164"/>
                  </a:moveTo>
                  <a:cubicBezTo>
                    <a:pt x="33" y="164"/>
                    <a:pt x="33" y="164"/>
                    <a:pt x="33" y="164"/>
                  </a:cubicBezTo>
                  <a:cubicBezTo>
                    <a:pt x="15" y="164"/>
                    <a:pt x="0" y="149"/>
                    <a:pt x="0" y="130"/>
                  </a:cubicBezTo>
                  <a:cubicBezTo>
                    <a:pt x="0" y="115"/>
                    <a:pt x="11" y="102"/>
                    <a:pt x="25" y="98"/>
                  </a:cubicBezTo>
                  <a:cubicBezTo>
                    <a:pt x="32" y="82"/>
                    <a:pt x="47" y="70"/>
                    <a:pt x="64" y="68"/>
                  </a:cubicBezTo>
                  <a:cubicBezTo>
                    <a:pt x="66" y="30"/>
                    <a:pt x="98" y="0"/>
                    <a:pt x="136" y="0"/>
                  </a:cubicBezTo>
                  <a:cubicBezTo>
                    <a:pt x="164" y="0"/>
                    <a:pt x="189" y="16"/>
                    <a:pt x="201" y="41"/>
                  </a:cubicBezTo>
                  <a:cubicBezTo>
                    <a:pt x="210" y="36"/>
                    <a:pt x="221" y="33"/>
                    <a:pt x="232" y="33"/>
                  </a:cubicBezTo>
                  <a:cubicBezTo>
                    <a:pt x="268" y="33"/>
                    <a:pt x="298" y="63"/>
                    <a:pt x="298" y="99"/>
                  </a:cubicBezTo>
                  <a:cubicBezTo>
                    <a:pt x="298" y="135"/>
                    <a:pt x="268" y="164"/>
                    <a:pt x="232"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5" name="Straight Connector 74"/>
            <p:cNvCxnSpPr>
              <a:endCxn id="92" idx="0"/>
            </p:cNvCxnSpPr>
            <p:nvPr/>
          </p:nvCxnSpPr>
          <p:spPr>
            <a:xfrm>
              <a:off x="10233363" y="1922890"/>
              <a:ext cx="683035" cy="1703478"/>
            </a:xfrm>
            <a:prstGeom prst="line">
              <a:avLst/>
            </a:prstGeom>
            <a:ln w="254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93" idx="2"/>
            </p:cNvCxnSpPr>
            <p:nvPr/>
          </p:nvCxnSpPr>
          <p:spPr>
            <a:xfrm>
              <a:off x="9590517" y="4309632"/>
              <a:ext cx="0" cy="146304"/>
            </a:xfrm>
            <a:prstGeom prst="line">
              <a:avLst/>
            </a:prstGeom>
            <a:ln w="15875" cap="sq">
              <a:solidFill>
                <a:schemeClr val="accent5"/>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2" idx="2"/>
            </p:cNvCxnSpPr>
            <p:nvPr/>
          </p:nvCxnSpPr>
          <p:spPr>
            <a:xfrm>
              <a:off x="10916398" y="4309632"/>
              <a:ext cx="0" cy="146304"/>
            </a:xfrm>
            <a:prstGeom prst="line">
              <a:avLst/>
            </a:prstGeom>
            <a:ln w="15875" cap="sq">
              <a:solidFill>
                <a:schemeClr val="accent5"/>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94" idx="2"/>
            </p:cNvCxnSpPr>
            <p:nvPr/>
          </p:nvCxnSpPr>
          <p:spPr>
            <a:xfrm>
              <a:off x="10253457" y="5197093"/>
              <a:ext cx="0" cy="148797"/>
            </a:xfrm>
            <a:prstGeom prst="line">
              <a:avLst/>
            </a:prstGeom>
            <a:ln w="15875" cap="sq">
              <a:solidFill>
                <a:schemeClr val="accent5"/>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064737" y="5345890"/>
              <a:ext cx="2377440" cy="738664"/>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defPPr>
                <a:defRPr lang="en-US"/>
              </a:defPPr>
              <a:lvl1pPr algn="ctr" defTabSz="932472" fontAlgn="base">
                <a:lnSpc>
                  <a:spcPct val="90000"/>
                </a:lnSpc>
                <a:spcBef>
                  <a:spcPct val="0"/>
                </a:spcBef>
                <a:spcAft>
                  <a:spcPct val="0"/>
                </a:spcAft>
                <a:defRPr sz="1400">
                  <a:gradFill>
                    <a:gsLst>
                      <a:gs pos="1250">
                        <a:srgbClr val="505050"/>
                      </a:gs>
                      <a:gs pos="99000">
                        <a:srgbClr val="505050"/>
                      </a:gs>
                    </a:gsLst>
                    <a:lin ang="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1250">
                        <a:srgbClr val="505050"/>
                      </a:gs>
                      <a:gs pos="99000">
                        <a:srgbClr val="505050"/>
                      </a:gs>
                    </a:gsLst>
                    <a:lin ang="0" scaled="0"/>
                  </a:gradFill>
                  <a:effectLst/>
                  <a:uLnTx/>
                  <a:uFillTx/>
                  <a:latin typeface="+mj-lt"/>
                  <a:ea typeface="Segoe UI" pitchFamily="34" charset="0"/>
                  <a:cs typeface="Segoe UI" pitchFamily="34" charset="0"/>
                </a:rPr>
                <a:t>Network</a:t>
              </a:r>
            </a:p>
            <a:p>
              <a:pPr marL="0" marR="0" lvl="0" indent="0" algn="l"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1250">
                        <a:srgbClr val="505050"/>
                      </a:gs>
                      <a:gs pos="99000">
                        <a:srgbClr val="505050"/>
                      </a:gs>
                    </a:gsLst>
                    <a:lin ang="0" scaled="0"/>
                  </a:gradFill>
                  <a:effectLst/>
                  <a:uLnTx/>
                  <a:uFillTx/>
                  <a:latin typeface="+mj-lt"/>
                  <a:ea typeface="Segoe UI" pitchFamily="34" charset="0"/>
                  <a:cs typeface="Segoe UI" pitchFamily="34" charset="0"/>
                </a:rPr>
                <a:t>Controller</a:t>
              </a:r>
            </a:p>
          </p:txBody>
        </p:sp>
        <p:cxnSp>
          <p:nvCxnSpPr>
            <p:cNvPr id="81" name="Straight Connector 80"/>
            <p:cNvCxnSpPr>
              <a:endCxn id="93" idx="0"/>
            </p:cNvCxnSpPr>
            <p:nvPr/>
          </p:nvCxnSpPr>
          <p:spPr>
            <a:xfrm>
              <a:off x="9230713" y="2806246"/>
              <a:ext cx="359804" cy="820122"/>
            </a:xfrm>
            <a:prstGeom prst="line">
              <a:avLst/>
            </a:prstGeom>
            <a:ln w="254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92" idx="0"/>
            </p:cNvCxnSpPr>
            <p:nvPr/>
          </p:nvCxnSpPr>
          <p:spPr>
            <a:xfrm>
              <a:off x="9230713" y="2806246"/>
              <a:ext cx="1685685" cy="820122"/>
            </a:xfrm>
            <a:prstGeom prst="line">
              <a:avLst/>
            </a:prstGeom>
            <a:ln w="254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93" idx="0"/>
            </p:cNvCxnSpPr>
            <p:nvPr/>
          </p:nvCxnSpPr>
          <p:spPr>
            <a:xfrm flipH="1">
              <a:off x="9590517" y="1922890"/>
              <a:ext cx="662941" cy="1703478"/>
            </a:xfrm>
            <a:prstGeom prst="line">
              <a:avLst/>
            </a:prstGeom>
            <a:ln w="254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92" idx="0"/>
            </p:cNvCxnSpPr>
            <p:nvPr/>
          </p:nvCxnSpPr>
          <p:spPr>
            <a:xfrm flipH="1">
              <a:off x="10916398" y="2746009"/>
              <a:ext cx="363478" cy="880359"/>
            </a:xfrm>
            <a:prstGeom prst="line">
              <a:avLst/>
            </a:prstGeom>
            <a:ln w="254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93" idx="0"/>
            </p:cNvCxnSpPr>
            <p:nvPr/>
          </p:nvCxnSpPr>
          <p:spPr>
            <a:xfrm flipH="1">
              <a:off x="9590517" y="2774629"/>
              <a:ext cx="1689360" cy="851739"/>
            </a:xfrm>
            <a:prstGeom prst="line">
              <a:avLst/>
            </a:prstGeom>
            <a:ln w="254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947671" y="2444166"/>
              <a:ext cx="822960" cy="27699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Blue virtual network</a:t>
              </a:r>
            </a:p>
          </p:txBody>
        </p:sp>
        <p:sp>
          <p:nvSpPr>
            <p:cNvPr id="89" name="TextBox 88"/>
            <p:cNvSpPr txBox="1"/>
            <p:nvPr/>
          </p:nvSpPr>
          <p:spPr>
            <a:xfrm>
              <a:off x="9963079" y="1589006"/>
              <a:ext cx="822960" cy="27699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Purple virtual network</a:t>
              </a:r>
            </a:p>
          </p:txBody>
        </p:sp>
        <p:sp>
          <p:nvSpPr>
            <p:cNvPr id="91" name="TextBox 90"/>
            <p:cNvSpPr txBox="1"/>
            <p:nvPr/>
          </p:nvSpPr>
          <p:spPr>
            <a:xfrm>
              <a:off x="10978486" y="2444166"/>
              <a:ext cx="822960" cy="27699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Green virtual </a:t>
              </a:r>
              <a:br>
                <a:rPr kumimoji="0" lang="en-US" sz="1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br>
              <a:r>
                <a:rPr kumimoji="0" lang="en-US" sz="1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network</a:t>
              </a:r>
            </a:p>
          </p:txBody>
        </p:sp>
        <p:grpSp>
          <p:nvGrpSpPr>
            <p:cNvPr id="7" name="Group 6"/>
            <p:cNvGrpSpPr/>
            <p:nvPr/>
          </p:nvGrpSpPr>
          <p:grpSpPr>
            <a:xfrm>
              <a:off x="9064737" y="3626368"/>
              <a:ext cx="2377441" cy="683264"/>
              <a:chOff x="9162103" y="3769243"/>
              <a:chExt cx="2377441" cy="683264"/>
            </a:xfrm>
          </p:grpSpPr>
          <p:sp>
            <p:nvSpPr>
              <p:cNvPr id="92" name="Rectangle 91"/>
              <p:cNvSpPr/>
              <p:nvPr/>
            </p:nvSpPr>
            <p:spPr bwMode="auto">
              <a:xfrm>
                <a:off x="10487984" y="3769243"/>
                <a:ext cx="1051560" cy="68326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SLB MUX</a:t>
                </a:r>
              </a:p>
            </p:txBody>
          </p:sp>
          <p:sp>
            <p:nvSpPr>
              <p:cNvPr id="93" name="Rectangle 92"/>
              <p:cNvSpPr/>
              <p:nvPr/>
            </p:nvSpPr>
            <p:spPr bwMode="auto">
              <a:xfrm>
                <a:off x="9162103" y="3769243"/>
                <a:ext cx="1051560" cy="68326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SLB MUX</a:t>
                </a:r>
              </a:p>
            </p:txBody>
          </p:sp>
        </p:grpSp>
        <p:sp>
          <p:nvSpPr>
            <p:cNvPr id="94" name="Rectangle 93"/>
            <p:cNvSpPr/>
            <p:nvPr/>
          </p:nvSpPr>
          <p:spPr bwMode="auto">
            <a:xfrm>
              <a:off x="9064737" y="4458429"/>
              <a:ext cx="2377440" cy="738664"/>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1250">
                        <a:srgbClr val="505050"/>
                      </a:gs>
                      <a:gs pos="99000">
                        <a:srgbClr val="505050"/>
                      </a:gs>
                    </a:gsLst>
                    <a:lin ang="0" scaled="0"/>
                  </a:gradFill>
                  <a:effectLst/>
                  <a:uLnTx/>
                  <a:uFillTx/>
                  <a:latin typeface="+mj-lt"/>
                  <a:ea typeface="Segoe UI" pitchFamily="34" charset="0"/>
                  <a:cs typeface="Segoe UI" pitchFamily="34" charset="0"/>
                </a:rPr>
                <a:t>Edge routing infrastructure</a:t>
              </a:r>
            </a:p>
          </p:txBody>
        </p:sp>
        <p:grpSp>
          <p:nvGrpSpPr>
            <p:cNvPr id="95" name="Group 94"/>
            <p:cNvGrpSpPr>
              <a:grpSpLocks noChangeAspect="1"/>
            </p:cNvGrpSpPr>
            <p:nvPr/>
          </p:nvGrpSpPr>
          <p:grpSpPr>
            <a:xfrm>
              <a:off x="10907466" y="5513038"/>
              <a:ext cx="449422" cy="429768"/>
              <a:chOff x="132337" y="1660330"/>
              <a:chExt cx="606894" cy="580353"/>
            </a:xfrm>
          </p:grpSpPr>
          <p:sp>
            <p:nvSpPr>
              <p:cNvPr id="96" name="Freeform 5"/>
              <p:cNvSpPr>
                <a:spLocks noChangeAspect="1" noEditPoints="1"/>
              </p:cNvSpPr>
              <p:nvPr/>
            </p:nvSpPr>
            <p:spPr bwMode="auto">
              <a:xfrm>
                <a:off x="132337" y="1660330"/>
                <a:ext cx="541339" cy="54133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8 w 128"/>
                  <a:gd name="T79" fmla="*/ 40 h 128"/>
                  <a:gd name="T80" fmla="*/ 13 w 128"/>
                  <a:gd name="T81" fmla="*/ 40 h 128"/>
                  <a:gd name="T82" fmla="*/ 49 w 128"/>
                  <a:gd name="T83" fmla="*/ 10 h 128"/>
                  <a:gd name="T84" fmla="*/ 13 w 128"/>
                  <a:gd name="T85" fmla="*/ 88 h 128"/>
                  <a:gd name="T86" fmla="*/ 38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4"/>
                      <a:pt x="90" y="48"/>
                    </a:cubicBezTo>
                    <a:cubicBezTo>
                      <a:pt x="117" y="48"/>
                      <a:pt x="117" y="48"/>
                      <a:pt x="117" y="48"/>
                    </a:cubicBezTo>
                    <a:cubicBezTo>
                      <a:pt x="119" y="53"/>
                      <a:pt x="120" y="59"/>
                      <a:pt x="120" y="64"/>
                    </a:cubicBezTo>
                    <a:moveTo>
                      <a:pt x="64" y="120"/>
                    </a:moveTo>
                    <a:cubicBezTo>
                      <a:pt x="57" y="120"/>
                      <a:pt x="50" y="108"/>
                      <a:pt x="47" y="88"/>
                    </a:cubicBezTo>
                    <a:cubicBezTo>
                      <a:pt x="81" y="88"/>
                      <a:pt x="81" y="88"/>
                      <a:pt x="81" y="88"/>
                    </a:cubicBezTo>
                    <a:cubicBezTo>
                      <a:pt x="77" y="108"/>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8" y="53"/>
                      <a:pt x="10" y="48"/>
                    </a:cubicBezTo>
                    <a:cubicBezTo>
                      <a:pt x="37" y="48"/>
                      <a:pt x="37" y="48"/>
                      <a:pt x="37" y="48"/>
                    </a:cubicBezTo>
                    <a:cubicBezTo>
                      <a:pt x="37" y="54"/>
                      <a:pt x="37" y="59"/>
                      <a:pt x="37" y="64"/>
                    </a:cubicBezTo>
                    <a:cubicBezTo>
                      <a:pt x="37" y="70"/>
                      <a:pt x="37" y="75"/>
                      <a:pt x="37" y="80"/>
                    </a:cubicBezTo>
                    <a:cubicBezTo>
                      <a:pt x="10" y="80"/>
                      <a:pt x="10" y="80"/>
                      <a:pt x="10" y="80"/>
                    </a:cubicBezTo>
                    <a:cubicBezTo>
                      <a:pt x="8"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8" y="40"/>
                    </a:cubicBezTo>
                    <a:cubicBezTo>
                      <a:pt x="13" y="40"/>
                      <a:pt x="13" y="40"/>
                      <a:pt x="13" y="40"/>
                    </a:cubicBezTo>
                    <a:cubicBezTo>
                      <a:pt x="20" y="26"/>
                      <a:pt x="33" y="15"/>
                      <a:pt x="49" y="10"/>
                    </a:cubicBezTo>
                    <a:moveTo>
                      <a:pt x="13" y="88"/>
                    </a:moveTo>
                    <a:cubicBezTo>
                      <a:pt x="38" y="88"/>
                      <a:pt x="38" y="88"/>
                      <a:pt x="38"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97" name="Group 96"/>
              <p:cNvGrpSpPr/>
              <p:nvPr/>
            </p:nvGrpSpPr>
            <p:grpSpPr>
              <a:xfrm>
                <a:off x="434955" y="1936407"/>
                <a:ext cx="304276" cy="304276"/>
                <a:chOff x="467193" y="1995187"/>
                <a:chExt cx="276615" cy="276615"/>
              </a:xfrm>
            </p:grpSpPr>
            <p:sp>
              <p:nvSpPr>
                <p:cNvPr id="98" name="Oval 97"/>
                <p:cNvSpPr/>
                <p:nvPr/>
              </p:nvSpPr>
              <p:spPr bwMode="auto">
                <a:xfrm>
                  <a:off x="467193" y="1995187"/>
                  <a:ext cx="276615" cy="27661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9" name="Freeform 5"/>
                <p:cNvSpPr>
                  <a:spLocks noChangeAspect="1" noEditPoints="1"/>
                </p:cNvSpPr>
                <p:nvPr/>
              </p:nvSpPr>
              <p:spPr bwMode="auto">
                <a:xfrm>
                  <a:off x="515689" y="2039920"/>
                  <a:ext cx="179622" cy="187149"/>
                </a:xfrm>
                <a:custGeom>
                  <a:avLst/>
                  <a:gdLst>
                    <a:gd name="T0" fmla="*/ 253 w 290"/>
                    <a:gd name="T1" fmla="*/ 82 h 302"/>
                    <a:gd name="T2" fmla="*/ 215 w 290"/>
                    <a:gd name="T3" fmla="*/ 38 h 302"/>
                    <a:gd name="T4" fmla="*/ 220 w 290"/>
                    <a:gd name="T5" fmla="*/ 16 h 302"/>
                    <a:gd name="T6" fmla="*/ 183 w 290"/>
                    <a:gd name="T7" fmla="*/ 0 h 302"/>
                    <a:gd name="T8" fmla="*/ 172 w 290"/>
                    <a:gd name="T9" fmla="*/ 22 h 302"/>
                    <a:gd name="T10" fmla="*/ 118 w 290"/>
                    <a:gd name="T11" fmla="*/ 22 h 302"/>
                    <a:gd name="T12" fmla="*/ 107 w 290"/>
                    <a:gd name="T13" fmla="*/ 0 h 302"/>
                    <a:gd name="T14" fmla="*/ 70 w 290"/>
                    <a:gd name="T15" fmla="*/ 16 h 302"/>
                    <a:gd name="T16" fmla="*/ 75 w 290"/>
                    <a:gd name="T17" fmla="*/ 38 h 302"/>
                    <a:gd name="T18" fmla="*/ 38 w 290"/>
                    <a:gd name="T19" fmla="*/ 82 h 302"/>
                    <a:gd name="T20" fmla="*/ 16 w 290"/>
                    <a:gd name="T21" fmla="*/ 71 h 302"/>
                    <a:gd name="T22" fmla="*/ 0 w 290"/>
                    <a:gd name="T23" fmla="*/ 110 h 302"/>
                    <a:gd name="T24" fmla="*/ 21 w 290"/>
                    <a:gd name="T25" fmla="*/ 121 h 302"/>
                    <a:gd name="T26" fmla="*/ 21 w 290"/>
                    <a:gd name="T27" fmla="*/ 181 h 302"/>
                    <a:gd name="T28" fmla="*/ 0 w 290"/>
                    <a:gd name="T29" fmla="*/ 186 h 302"/>
                    <a:gd name="T30" fmla="*/ 16 w 290"/>
                    <a:gd name="T31" fmla="*/ 230 h 302"/>
                    <a:gd name="T32" fmla="*/ 38 w 290"/>
                    <a:gd name="T33" fmla="*/ 219 h 302"/>
                    <a:gd name="T34" fmla="*/ 75 w 290"/>
                    <a:gd name="T35" fmla="*/ 263 h 302"/>
                    <a:gd name="T36" fmla="*/ 70 w 290"/>
                    <a:gd name="T37" fmla="*/ 285 h 302"/>
                    <a:gd name="T38" fmla="*/ 107 w 290"/>
                    <a:gd name="T39" fmla="*/ 302 h 302"/>
                    <a:gd name="T40" fmla="*/ 118 w 290"/>
                    <a:gd name="T41" fmla="*/ 280 h 302"/>
                    <a:gd name="T42" fmla="*/ 172 w 290"/>
                    <a:gd name="T43" fmla="*/ 280 h 302"/>
                    <a:gd name="T44" fmla="*/ 183 w 290"/>
                    <a:gd name="T45" fmla="*/ 302 h 302"/>
                    <a:gd name="T46" fmla="*/ 220 w 290"/>
                    <a:gd name="T47" fmla="*/ 285 h 302"/>
                    <a:gd name="T48" fmla="*/ 215 w 290"/>
                    <a:gd name="T49" fmla="*/ 263 h 302"/>
                    <a:gd name="T50" fmla="*/ 253 w 290"/>
                    <a:gd name="T51" fmla="*/ 219 h 302"/>
                    <a:gd name="T52" fmla="*/ 274 w 290"/>
                    <a:gd name="T53" fmla="*/ 230 h 302"/>
                    <a:gd name="T54" fmla="*/ 290 w 290"/>
                    <a:gd name="T55" fmla="*/ 186 h 302"/>
                    <a:gd name="T56" fmla="*/ 269 w 290"/>
                    <a:gd name="T57" fmla="*/ 181 h 302"/>
                    <a:gd name="T58" fmla="*/ 269 w 290"/>
                    <a:gd name="T59" fmla="*/ 121 h 302"/>
                    <a:gd name="T60" fmla="*/ 290 w 290"/>
                    <a:gd name="T61" fmla="*/ 110 h 302"/>
                    <a:gd name="T62" fmla="*/ 274 w 290"/>
                    <a:gd name="T63" fmla="*/ 71 h 302"/>
                    <a:gd name="T64" fmla="*/ 253 w 290"/>
                    <a:gd name="T65" fmla="*/ 82 h 302"/>
                    <a:gd name="T66" fmla="*/ 253 w 290"/>
                    <a:gd name="T67" fmla="*/ 82 h 302"/>
                    <a:gd name="T68" fmla="*/ 177 w 290"/>
                    <a:gd name="T69" fmla="*/ 230 h 302"/>
                    <a:gd name="T70" fmla="*/ 64 w 290"/>
                    <a:gd name="T71" fmla="*/ 181 h 302"/>
                    <a:gd name="T72" fmla="*/ 113 w 290"/>
                    <a:gd name="T73" fmla="*/ 71 h 302"/>
                    <a:gd name="T74" fmla="*/ 226 w 290"/>
                    <a:gd name="T75" fmla="*/ 115 h 302"/>
                    <a:gd name="T76" fmla="*/ 177 w 290"/>
                    <a:gd name="T77" fmla="*/ 2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02">
                      <a:moveTo>
                        <a:pt x="253" y="82"/>
                      </a:moveTo>
                      <a:cubicBezTo>
                        <a:pt x="242" y="60"/>
                        <a:pt x="231" y="49"/>
                        <a:pt x="215" y="38"/>
                      </a:cubicBezTo>
                      <a:cubicBezTo>
                        <a:pt x="220" y="16"/>
                        <a:pt x="220" y="16"/>
                        <a:pt x="220" y="16"/>
                      </a:cubicBezTo>
                      <a:cubicBezTo>
                        <a:pt x="183" y="0"/>
                        <a:pt x="183" y="0"/>
                        <a:pt x="183" y="0"/>
                      </a:cubicBezTo>
                      <a:cubicBezTo>
                        <a:pt x="172" y="22"/>
                        <a:pt x="172" y="22"/>
                        <a:pt x="172" y="22"/>
                      </a:cubicBezTo>
                      <a:cubicBezTo>
                        <a:pt x="156" y="16"/>
                        <a:pt x="134" y="16"/>
                        <a:pt x="118" y="22"/>
                      </a:cubicBezTo>
                      <a:cubicBezTo>
                        <a:pt x="107" y="0"/>
                        <a:pt x="107" y="0"/>
                        <a:pt x="107" y="0"/>
                      </a:cubicBezTo>
                      <a:cubicBezTo>
                        <a:pt x="70" y="16"/>
                        <a:pt x="70" y="16"/>
                        <a:pt x="70" y="16"/>
                      </a:cubicBezTo>
                      <a:cubicBezTo>
                        <a:pt x="75" y="38"/>
                        <a:pt x="75" y="38"/>
                        <a:pt x="75" y="38"/>
                      </a:cubicBezTo>
                      <a:cubicBezTo>
                        <a:pt x="59" y="49"/>
                        <a:pt x="48" y="66"/>
                        <a:pt x="38" y="82"/>
                      </a:cubicBezTo>
                      <a:cubicBezTo>
                        <a:pt x="16" y="71"/>
                        <a:pt x="16" y="71"/>
                        <a:pt x="16" y="71"/>
                      </a:cubicBezTo>
                      <a:cubicBezTo>
                        <a:pt x="0" y="110"/>
                        <a:pt x="0" y="110"/>
                        <a:pt x="0" y="110"/>
                      </a:cubicBezTo>
                      <a:cubicBezTo>
                        <a:pt x="21" y="121"/>
                        <a:pt x="21" y="121"/>
                        <a:pt x="21" y="121"/>
                      </a:cubicBezTo>
                      <a:cubicBezTo>
                        <a:pt x="16" y="137"/>
                        <a:pt x="16" y="159"/>
                        <a:pt x="21" y="181"/>
                      </a:cubicBezTo>
                      <a:cubicBezTo>
                        <a:pt x="0" y="186"/>
                        <a:pt x="0" y="186"/>
                        <a:pt x="0" y="186"/>
                      </a:cubicBezTo>
                      <a:cubicBezTo>
                        <a:pt x="16" y="230"/>
                        <a:pt x="16" y="230"/>
                        <a:pt x="16" y="230"/>
                      </a:cubicBezTo>
                      <a:cubicBezTo>
                        <a:pt x="38" y="219"/>
                        <a:pt x="38" y="219"/>
                        <a:pt x="38" y="219"/>
                      </a:cubicBezTo>
                      <a:cubicBezTo>
                        <a:pt x="48" y="236"/>
                        <a:pt x="59" y="252"/>
                        <a:pt x="75" y="263"/>
                      </a:cubicBezTo>
                      <a:cubicBezTo>
                        <a:pt x="70" y="285"/>
                        <a:pt x="70" y="285"/>
                        <a:pt x="70" y="285"/>
                      </a:cubicBezTo>
                      <a:cubicBezTo>
                        <a:pt x="107" y="302"/>
                        <a:pt x="107" y="302"/>
                        <a:pt x="107" y="302"/>
                      </a:cubicBezTo>
                      <a:cubicBezTo>
                        <a:pt x="118" y="280"/>
                        <a:pt x="118" y="280"/>
                        <a:pt x="118" y="280"/>
                      </a:cubicBezTo>
                      <a:cubicBezTo>
                        <a:pt x="134" y="285"/>
                        <a:pt x="156" y="285"/>
                        <a:pt x="172" y="280"/>
                      </a:cubicBezTo>
                      <a:cubicBezTo>
                        <a:pt x="183" y="302"/>
                        <a:pt x="183" y="302"/>
                        <a:pt x="183" y="302"/>
                      </a:cubicBezTo>
                      <a:cubicBezTo>
                        <a:pt x="220" y="285"/>
                        <a:pt x="220" y="285"/>
                        <a:pt x="220" y="285"/>
                      </a:cubicBezTo>
                      <a:cubicBezTo>
                        <a:pt x="215" y="263"/>
                        <a:pt x="215" y="263"/>
                        <a:pt x="215" y="263"/>
                      </a:cubicBezTo>
                      <a:cubicBezTo>
                        <a:pt x="231" y="252"/>
                        <a:pt x="242" y="236"/>
                        <a:pt x="253" y="219"/>
                      </a:cubicBezTo>
                      <a:cubicBezTo>
                        <a:pt x="274" y="230"/>
                        <a:pt x="274" y="230"/>
                        <a:pt x="274" y="230"/>
                      </a:cubicBezTo>
                      <a:cubicBezTo>
                        <a:pt x="290" y="186"/>
                        <a:pt x="290" y="186"/>
                        <a:pt x="290" y="186"/>
                      </a:cubicBezTo>
                      <a:cubicBezTo>
                        <a:pt x="269" y="181"/>
                        <a:pt x="269" y="181"/>
                        <a:pt x="269" y="181"/>
                      </a:cubicBezTo>
                      <a:cubicBezTo>
                        <a:pt x="274" y="159"/>
                        <a:pt x="274" y="142"/>
                        <a:pt x="269" y="121"/>
                      </a:cubicBezTo>
                      <a:cubicBezTo>
                        <a:pt x="290" y="110"/>
                        <a:pt x="290" y="110"/>
                        <a:pt x="290" y="110"/>
                      </a:cubicBezTo>
                      <a:cubicBezTo>
                        <a:pt x="274" y="71"/>
                        <a:pt x="274" y="71"/>
                        <a:pt x="274" y="71"/>
                      </a:cubicBezTo>
                      <a:cubicBezTo>
                        <a:pt x="253" y="82"/>
                        <a:pt x="253" y="82"/>
                        <a:pt x="253" y="82"/>
                      </a:cubicBezTo>
                      <a:cubicBezTo>
                        <a:pt x="253" y="82"/>
                        <a:pt x="253" y="82"/>
                        <a:pt x="253" y="82"/>
                      </a:cubicBezTo>
                      <a:close/>
                      <a:moveTo>
                        <a:pt x="177" y="230"/>
                      </a:moveTo>
                      <a:cubicBezTo>
                        <a:pt x="134" y="252"/>
                        <a:pt x="86" y="230"/>
                        <a:pt x="64" y="181"/>
                      </a:cubicBezTo>
                      <a:cubicBezTo>
                        <a:pt x="48" y="137"/>
                        <a:pt x="70" y="88"/>
                        <a:pt x="113" y="71"/>
                      </a:cubicBezTo>
                      <a:cubicBezTo>
                        <a:pt x="156" y="49"/>
                        <a:pt x="204" y="71"/>
                        <a:pt x="226" y="115"/>
                      </a:cubicBezTo>
                      <a:cubicBezTo>
                        <a:pt x="242" y="159"/>
                        <a:pt x="220" y="214"/>
                        <a:pt x="177"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4268513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ppt_x"/>
                                          </p:val>
                                        </p:tav>
                                        <p:tav tm="100000">
                                          <p:val>
                                            <p:strVal val="#ppt_x"/>
                                          </p:val>
                                        </p:tav>
                                      </p:tavLst>
                                    </p:anim>
                                    <p:anim calcmode="lin" valueType="num">
                                      <p:cBhvr additive="base">
                                        <p:cTn id="16" dur="50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8" grpId="0"/>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581275"/>
            <a:ext cx="11887200" cy="1831975"/>
          </a:xfrm>
        </p:spPr>
        <p:txBody>
          <a:bodyPr anchor="ctr"/>
          <a:lstStyle/>
          <a:p>
            <a:r>
              <a:rPr lang="en-US" sz="7200" dirty="0"/>
              <a:t>Compute (Hyper-V)</a:t>
            </a:r>
            <a:endParaRPr lang="en-US" sz="7200" b="1" dirty="0"/>
          </a:p>
        </p:txBody>
      </p:sp>
    </p:spTree>
    <p:extLst>
      <p:ext uri="{BB962C8B-B14F-4D97-AF65-F5344CB8AC3E}">
        <p14:creationId xmlns:p14="http://schemas.microsoft.com/office/powerpoint/2010/main" val="653125504"/>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Datacenter Firewall</a:t>
            </a:r>
          </a:p>
        </p:txBody>
      </p:sp>
      <p:sp>
        <p:nvSpPr>
          <p:cNvPr id="2" name="Text Placeholder 1"/>
          <p:cNvSpPr>
            <a:spLocks noGrp="1"/>
          </p:cNvSpPr>
          <p:nvPr>
            <p:ph type="body" sz="quarter" idx="10"/>
          </p:nvPr>
        </p:nvSpPr>
        <p:spPr>
          <a:xfrm>
            <a:off x="274638" y="1212850"/>
            <a:ext cx="5486400" cy="5272213"/>
          </a:xfrm>
        </p:spPr>
        <p:txBody>
          <a:bodyPr lIns="182880" tIns="146304" rIns="182880" bIns="146304"/>
          <a:lstStyle/>
          <a:p>
            <a:pPr>
              <a:spcBef>
                <a:spcPts val="1800"/>
              </a:spcBef>
              <a:spcAft>
                <a:spcPts val="0"/>
              </a:spcAft>
            </a:pPr>
            <a:r>
              <a:rPr lang="en-US" sz="2800" dirty="0"/>
              <a:t>Included within Windows Server</a:t>
            </a:r>
          </a:p>
          <a:p>
            <a:pPr>
              <a:spcBef>
                <a:spcPts val="1800"/>
              </a:spcBef>
              <a:spcAft>
                <a:spcPts val="0"/>
              </a:spcAft>
            </a:pPr>
            <a:r>
              <a:rPr lang="en-US" sz="2800" dirty="0"/>
              <a:t>It is a network layer, 5-tuple, </a:t>
            </a:r>
            <a:r>
              <a:rPr lang="en-US" sz="2800" dirty="0" err="1"/>
              <a:t>stateful</a:t>
            </a:r>
            <a:r>
              <a:rPr lang="en-US" sz="2800" dirty="0"/>
              <a:t>, multitenant firewall</a:t>
            </a:r>
          </a:p>
          <a:p>
            <a:pPr marL="285750" lvl="1" indent="-285750">
              <a:spcBef>
                <a:spcPts val="900"/>
              </a:spcBef>
              <a:spcAft>
                <a:spcPts val="0"/>
              </a:spcAft>
              <a:buFont typeface="Arial" panose="020B0604020202020204" pitchFamily="34" charset="0"/>
              <a:buChar char="•"/>
            </a:pPr>
            <a:r>
              <a:rPr lang="en-US" sz="1600" b="1" dirty="0">
                <a:latin typeface="+mj-lt"/>
              </a:rPr>
              <a:t>Protocol</a:t>
            </a:r>
          </a:p>
          <a:p>
            <a:pPr marL="285750" lvl="1" indent="-285750">
              <a:spcBef>
                <a:spcPts val="900"/>
              </a:spcBef>
              <a:spcAft>
                <a:spcPts val="0"/>
              </a:spcAft>
              <a:buFont typeface="Arial" panose="020B0604020202020204" pitchFamily="34" charset="0"/>
              <a:buChar char="•"/>
            </a:pPr>
            <a:r>
              <a:rPr lang="en-US" sz="1600" b="1" dirty="0">
                <a:latin typeface="+mj-lt"/>
              </a:rPr>
              <a:t>Source and destination port numbers</a:t>
            </a:r>
          </a:p>
          <a:p>
            <a:pPr marL="285750" lvl="1" indent="-285750">
              <a:spcBef>
                <a:spcPts val="900"/>
              </a:spcBef>
              <a:spcAft>
                <a:spcPts val="0"/>
              </a:spcAft>
              <a:buFont typeface="Arial" panose="020B0604020202020204" pitchFamily="34" charset="0"/>
              <a:buChar char="•"/>
            </a:pPr>
            <a:r>
              <a:rPr lang="en-US" sz="1600" b="1" dirty="0">
                <a:latin typeface="+mj-lt"/>
              </a:rPr>
              <a:t>Source and destination IP addresses</a:t>
            </a:r>
          </a:p>
          <a:p>
            <a:pPr marL="285750" lvl="1" indent="-285750">
              <a:spcBef>
                <a:spcPts val="900"/>
              </a:spcBef>
              <a:spcAft>
                <a:spcPts val="0"/>
              </a:spcAft>
              <a:buFont typeface="Arial" panose="020B0604020202020204" pitchFamily="34" charset="0"/>
              <a:buChar char="•"/>
            </a:pPr>
            <a:r>
              <a:rPr lang="en-US" sz="1600" b="1" dirty="0">
                <a:latin typeface="+mj-lt"/>
              </a:rPr>
              <a:t>Tenant administrators can install and configure firewall policies to help protect their virtual networks</a:t>
            </a:r>
          </a:p>
          <a:p>
            <a:pPr>
              <a:spcBef>
                <a:spcPts val="1800"/>
              </a:spcBef>
              <a:spcAft>
                <a:spcPts val="0"/>
              </a:spcAft>
            </a:pPr>
            <a:r>
              <a:rPr lang="en-US" sz="2800" dirty="0"/>
              <a:t>Managed via Network Controller and northbound APIs</a:t>
            </a:r>
          </a:p>
          <a:p>
            <a:pPr>
              <a:spcBef>
                <a:spcPts val="1800"/>
              </a:spcBef>
              <a:spcAft>
                <a:spcPts val="0"/>
              </a:spcAft>
            </a:pPr>
            <a:r>
              <a:rPr lang="en-US" sz="2800" dirty="0"/>
              <a:t>Protects East/West and North/South traffic flows</a:t>
            </a:r>
          </a:p>
        </p:txBody>
      </p:sp>
      <p:grpSp>
        <p:nvGrpSpPr>
          <p:cNvPr id="117" name="Group 116"/>
          <p:cNvGrpSpPr/>
          <p:nvPr/>
        </p:nvGrpSpPr>
        <p:grpSpPr>
          <a:xfrm>
            <a:off x="5769290" y="1212067"/>
            <a:ext cx="6211573" cy="5299099"/>
            <a:chOff x="5769290" y="1212067"/>
            <a:chExt cx="6211573" cy="5299099"/>
          </a:xfrm>
        </p:grpSpPr>
        <p:sp>
          <p:nvSpPr>
            <p:cNvPr id="7" name="Rectangle 6"/>
            <p:cNvSpPr/>
            <p:nvPr/>
          </p:nvSpPr>
          <p:spPr bwMode="auto">
            <a:xfrm>
              <a:off x="8234997" y="6021801"/>
              <a:ext cx="1280160" cy="4893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Gateway</a:t>
              </a:r>
            </a:p>
          </p:txBody>
        </p:sp>
        <p:sp>
          <p:nvSpPr>
            <p:cNvPr id="8" name="TextBox 7"/>
            <p:cNvSpPr txBox="1"/>
            <p:nvPr/>
          </p:nvSpPr>
          <p:spPr>
            <a:xfrm>
              <a:off x="5769290" y="3409950"/>
              <a:ext cx="3017520" cy="2277162"/>
            </a:xfrm>
            <a:prstGeom prst="rect">
              <a:avLst/>
            </a:prstGeom>
            <a:noFill/>
            <a:ln w="0">
              <a:solidFill>
                <a:schemeClr val="bg1">
                  <a:lumMod val="85000"/>
                </a:schemeClr>
              </a:solidFill>
              <a:prstDash val="solid"/>
            </a:ln>
          </p:spPr>
          <p:txBody>
            <a:bodyPr wrap="none" lIns="182880" tIns="146304"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Host 1</a:t>
              </a:r>
            </a:p>
          </p:txBody>
        </p:sp>
        <p:sp>
          <p:nvSpPr>
            <p:cNvPr id="9" name="TextBox 8"/>
            <p:cNvSpPr txBox="1"/>
            <p:nvPr/>
          </p:nvSpPr>
          <p:spPr>
            <a:xfrm>
              <a:off x="8963343" y="3409950"/>
              <a:ext cx="3017520" cy="2277162"/>
            </a:xfrm>
            <a:prstGeom prst="rect">
              <a:avLst/>
            </a:prstGeom>
            <a:noFill/>
            <a:ln w="0">
              <a:solidFill>
                <a:schemeClr val="bg1">
                  <a:lumMod val="85000"/>
                </a:schemeClr>
              </a:solidFill>
              <a:prstDash val="solid"/>
            </a:ln>
          </p:spPr>
          <p:txBody>
            <a:bodyPr wrap="none" lIns="182880" tIns="146304"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Host 2</a:t>
              </a:r>
            </a:p>
          </p:txBody>
        </p:sp>
        <p:grpSp>
          <p:nvGrpSpPr>
            <p:cNvPr id="28" name="Group 27"/>
            <p:cNvGrpSpPr/>
            <p:nvPr/>
          </p:nvGrpSpPr>
          <p:grpSpPr>
            <a:xfrm>
              <a:off x="5944800" y="4050180"/>
              <a:ext cx="692151" cy="450850"/>
              <a:chOff x="622112" y="5312795"/>
              <a:chExt cx="472748" cy="307937"/>
            </a:xfrm>
            <a:solidFill>
              <a:schemeClr val="accent1"/>
            </a:solidFill>
          </p:grpSpPr>
          <p:sp>
            <p:nvSpPr>
              <p:cNvPr id="26" name="Freeform 25"/>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28"/>
            <p:cNvGrpSpPr/>
            <p:nvPr/>
          </p:nvGrpSpPr>
          <p:grpSpPr>
            <a:xfrm>
              <a:off x="6889112" y="4050180"/>
              <a:ext cx="692151" cy="450850"/>
              <a:chOff x="622112" y="5312795"/>
              <a:chExt cx="472748" cy="307937"/>
            </a:xfrm>
            <a:solidFill>
              <a:schemeClr val="accent1"/>
            </a:solidFill>
          </p:grpSpPr>
          <p:sp>
            <p:nvSpPr>
              <p:cNvPr id="30" name="Freeform 29"/>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2" name="Group 31"/>
            <p:cNvGrpSpPr/>
            <p:nvPr/>
          </p:nvGrpSpPr>
          <p:grpSpPr>
            <a:xfrm>
              <a:off x="7833424" y="4050180"/>
              <a:ext cx="692151" cy="450850"/>
              <a:chOff x="622112" y="5312795"/>
              <a:chExt cx="472748" cy="307937"/>
            </a:xfrm>
            <a:solidFill>
              <a:schemeClr val="accent2"/>
            </a:solidFill>
          </p:grpSpPr>
          <p:sp>
            <p:nvSpPr>
              <p:cNvPr id="33" name="Freeform 32"/>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6" name="Group 35"/>
            <p:cNvGrpSpPr/>
            <p:nvPr/>
          </p:nvGrpSpPr>
          <p:grpSpPr>
            <a:xfrm>
              <a:off x="6406492" y="4289621"/>
              <a:ext cx="316184" cy="316184"/>
              <a:chOff x="5947251" y="4336098"/>
              <a:chExt cx="560138" cy="560138"/>
            </a:xfrm>
          </p:grpSpPr>
          <p:sp>
            <p:nvSpPr>
              <p:cNvPr id="35" name="Oval 34"/>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7" name="Group 36"/>
            <p:cNvGrpSpPr/>
            <p:nvPr/>
          </p:nvGrpSpPr>
          <p:grpSpPr>
            <a:xfrm>
              <a:off x="7350804" y="4289621"/>
              <a:ext cx="316184" cy="316184"/>
              <a:chOff x="5947251" y="4336098"/>
              <a:chExt cx="560138" cy="560138"/>
            </a:xfrm>
          </p:grpSpPr>
          <p:sp>
            <p:nvSpPr>
              <p:cNvPr id="38" name="Oval 37"/>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0" name="Group 39"/>
            <p:cNvGrpSpPr/>
            <p:nvPr/>
          </p:nvGrpSpPr>
          <p:grpSpPr>
            <a:xfrm>
              <a:off x="8295116" y="4289621"/>
              <a:ext cx="316184" cy="316184"/>
              <a:chOff x="5947251" y="4336098"/>
              <a:chExt cx="560138" cy="560138"/>
            </a:xfrm>
          </p:grpSpPr>
          <p:sp>
            <p:nvSpPr>
              <p:cNvPr id="41" name="Oval 40"/>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2"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5" name="Group 44"/>
            <p:cNvGrpSpPr/>
            <p:nvPr/>
          </p:nvGrpSpPr>
          <p:grpSpPr>
            <a:xfrm>
              <a:off x="9129328" y="4050180"/>
              <a:ext cx="692151" cy="450850"/>
              <a:chOff x="622112" y="5312795"/>
              <a:chExt cx="472748" cy="307937"/>
            </a:xfrm>
            <a:solidFill>
              <a:schemeClr val="accent1"/>
            </a:solidFill>
          </p:grpSpPr>
          <p:sp>
            <p:nvSpPr>
              <p:cNvPr id="61" name="Freeform 60"/>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6" name="Group 45"/>
            <p:cNvGrpSpPr/>
            <p:nvPr/>
          </p:nvGrpSpPr>
          <p:grpSpPr>
            <a:xfrm>
              <a:off x="10083165" y="4050180"/>
              <a:ext cx="692151" cy="450850"/>
              <a:chOff x="622112" y="5312795"/>
              <a:chExt cx="472748" cy="307937"/>
            </a:xfrm>
            <a:solidFill>
              <a:schemeClr val="accent2"/>
            </a:solidFill>
          </p:grpSpPr>
          <p:sp>
            <p:nvSpPr>
              <p:cNvPr id="59" name="Freeform 58"/>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7" name="Group 46"/>
            <p:cNvGrpSpPr/>
            <p:nvPr/>
          </p:nvGrpSpPr>
          <p:grpSpPr>
            <a:xfrm>
              <a:off x="11027477" y="4050180"/>
              <a:ext cx="692151" cy="450850"/>
              <a:chOff x="622112" y="5312795"/>
              <a:chExt cx="472748" cy="307937"/>
            </a:xfrm>
            <a:solidFill>
              <a:schemeClr val="accent2"/>
            </a:solidFill>
          </p:grpSpPr>
          <p:sp>
            <p:nvSpPr>
              <p:cNvPr id="57" name="Freeform 56"/>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8" name="Group 47"/>
            <p:cNvGrpSpPr/>
            <p:nvPr/>
          </p:nvGrpSpPr>
          <p:grpSpPr>
            <a:xfrm>
              <a:off x="9591020" y="4289621"/>
              <a:ext cx="316184" cy="316184"/>
              <a:chOff x="5947251" y="4336098"/>
              <a:chExt cx="560138" cy="560138"/>
            </a:xfrm>
          </p:grpSpPr>
          <p:sp>
            <p:nvSpPr>
              <p:cNvPr id="55" name="Oval 54"/>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6"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9" name="Group 48"/>
            <p:cNvGrpSpPr/>
            <p:nvPr/>
          </p:nvGrpSpPr>
          <p:grpSpPr>
            <a:xfrm>
              <a:off x="10544857" y="4289621"/>
              <a:ext cx="316184" cy="316184"/>
              <a:chOff x="5947251" y="4336098"/>
              <a:chExt cx="560138" cy="560138"/>
            </a:xfrm>
          </p:grpSpPr>
          <p:sp>
            <p:nvSpPr>
              <p:cNvPr id="53" name="Oval 52"/>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4"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0" name="Group 49"/>
            <p:cNvGrpSpPr/>
            <p:nvPr/>
          </p:nvGrpSpPr>
          <p:grpSpPr>
            <a:xfrm>
              <a:off x="11489169" y="4289621"/>
              <a:ext cx="316184" cy="316184"/>
              <a:chOff x="5947251" y="4336098"/>
              <a:chExt cx="560138" cy="560138"/>
            </a:xfrm>
          </p:grpSpPr>
          <p:sp>
            <p:nvSpPr>
              <p:cNvPr id="51" name="Oval 50"/>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2"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63" name="Rectangle 62"/>
            <p:cNvSpPr/>
            <p:nvPr/>
          </p:nvSpPr>
          <p:spPr bwMode="auto">
            <a:xfrm>
              <a:off x="5952170" y="4954656"/>
              <a:ext cx="2651760" cy="32316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vSwitch</a:t>
              </a:r>
              <a:endParaRPr kumimoji="0" lang="en-US" sz="1000" b="0" i="0" u="none" strike="noStrike" kern="0" cap="none" spc="0" normalizeH="0" baseline="0" noProof="0" dirty="0">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4" name="Rectangle 63"/>
            <p:cNvSpPr/>
            <p:nvPr/>
          </p:nvSpPr>
          <p:spPr bwMode="auto">
            <a:xfrm>
              <a:off x="9146223" y="4954656"/>
              <a:ext cx="2651760" cy="32316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vSwitch</a:t>
              </a:r>
              <a:endParaRPr kumimoji="0" lang="en-US" sz="1000" b="0" i="0" u="none" strike="noStrike" kern="0" cap="none" spc="0" normalizeH="0" baseline="0" noProof="0" dirty="0">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5" name="Rectangle 64"/>
            <p:cNvSpPr/>
            <p:nvPr/>
          </p:nvSpPr>
          <p:spPr bwMode="auto">
            <a:xfrm>
              <a:off x="6091223"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VM1</a:t>
              </a:r>
            </a:p>
          </p:txBody>
        </p:sp>
        <p:sp>
          <p:nvSpPr>
            <p:cNvPr id="67" name="Rectangle 66"/>
            <p:cNvSpPr/>
            <p:nvPr/>
          </p:nvSpPr>
          <p:spPr bwMode="auto">
            <a:xfrm>
              <a:off x="7035535"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VM2</a:t>
              </a:r>
            </a:p>
          </p:txBody>
        </p:sp>
        <p:sp>
          <p:nvSpPr>
            <p:cNvPr id="68" name="Rectangle 67"/>
            <p:cNvSpPr/>
            <p:nvPr/>
          </p:nvSpPr>
          <p:spPr bwMode="auto">
            <a:xfrm>
              <a:off x="7979847"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VM1</a:t>
              </a:r>
            </a:p>
          </p:txBody>
        </p:sp>
        <p:sp>
          <p:nvSpPr>
            <p:cNvPr id="69" name="Rectangle 68"/>
            <p:cNvSpPr/>
            <p:nvPr/>
          </p:nvSpPr>
          <p:spPr bwMode="auto">
            <a:xfrm>
              <a:off x="9279417"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VM3</a:t>
              </a:r>
            </a:p>
          </p:txBody>
        </p:sp>
        <p:sp>
          <p:nvSpPr>
            <p:cNvPr id="70" name="Rectangle 69"/>
            <p:cNvSpPr/>
            <p:nvPr/>
          </p:nvSpPr>
          <p:spPr bwMode="auto">
            <a:xfrm>
              <a:off x="10223729"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VM2</a:t>
              </a:r>
            </a:p>
          </p:txBody>
        </p:sp>
        <p:sp>
          <p:nvSpPr>
            <p:cNvPr id="71" name="Rectangle 70"/>
            <p:cNvSpPr/>
            <p:nvPr/>
          </p:nvSpPr>
          <p:spPr bwMode="auto">
            <a:xfrm>
              <a:off x="11168041"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VM3</a:t>
              </a:r>
            </a:p>
          </p:txBody>
        </p:sp>
        <p:sp>
          <p:nvSpPr>
            <p:cNvPr id="72" name="Rectangle 71"/>
            <p:cNvSpPr/>
            <p:nvPr/>
          </p:nvSpPr>
          <p:spPr bwMode="auto">
            <a:xfrm>
              <a:off x="7035535" y="4730031"/>
              <a:ext cx="399305"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vNICs</a:t>
              </a:r>
              <a:endPar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3" name="Rectangle 72"/>
            <p:cNvSpPr/>
            <p:nvPr/>
          </p:nvSpPr>
          <p:spPr bwMode="auto">
            <a:xfrm>
              <a:off x="6371033"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74" name="Rectangle 73"/>
            <p:cNvSpPr/>
            <p:nvPr/>
          </p:nvSpPr>
          <p:spPr bwMode="auto">
            <a:xfrm>
              <a:off x="7580942"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77" name="Rectangle 76"/>
            <p:cNvSpPr/>
            <p:nvPr/>
          </p:nvSpPr>
          <p:spPr bwMode="auto">
            <a:xfrm>
              <a:off x="9565086"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78" name="Rectangle 77"/>
            <p:cNvSpPr/>
            <p:nvPr/>
          </p:nvSpPr>
          <p:spPr bwMode="auto">
            <a:xfrm>
              <a:off x="10774995"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79" name="Rectangle 78"/>
            <p:cNvSpPr/>
            <p:nvPr/>
          </p:nvSpPr>
          <p:spPr bwMode="auto">
            <a:xfrm>
              <a:off x="10272451" y="4730031"/>
              <a:ext cx="399305"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vNICs</a:t>
              </a:r>
              <a:endPar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1" name="Rectangle 80"/>
            <p:cNvSpPr/>
            <p:nvPr/>
          </p:nvSpPr>
          <p:spPr bwMode="auto">
            <a:xfrm>
              <a:off x="8234997" y="1212067"/>
              <a:ext cx="1280160" cy="4893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PowerShell</a:t>
              </a:r>
            </a:p>
          </p:txBody>
        </p:sp>
        <p:sp>
          <p:nvSpPr>
            <p:cNvPr id="83" name="TextBox 82"/>
            <p:cNvSpPr txBox="1"/>
            <p:nvPr/>
          </p:nvSpPr>
          <p:spPr>
            <a:xfrm>
              <a:off x="6299646" y="1769857"/>
              <a:ext cx="1097280" cy="683264"/>
            </a:xfrm>
            <a:prstGeom prst="rect">
              <a:avLst/>
            </a:prstGeom>
            <a:noFill/>
            <a:ln w="0">
              <a:noFill/>
              <a:prstDash val="solid"/>
            </a:ln>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Network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Controller</a:t>
              </a:r>
            </a:p>
          </p:txBody>
        </p:sp>
        <p:grpSp>
          <p:nvGrpSpPr>
            <p:cNvPr id="90" name="Group 89"/>
            <p:cNvGrpSpPr/>
            <p:nvPr/>
          </p:nvGrpSpPr>
          <p:grpSpPr>
            <a:xfrm>
              <a:off x="7412036" y="1769857"/>
              <a:ext cx="2926080" cy="1223971"/>
              <a:chOff x="7412036" y="1823072"/>
              <a:chExt cx="2926080" cy="1223971"/>
            </a:xfrm>
          </p:grpSpPr>
          <p:sp>
            <p:nvSpPr>
              <p:cNvPr id="82" name="Rectangle 81"/>
              <p:cNvSpPr/>
              <p:nvPr/>
            </p:nvSpPr>
            <p:spPr bwMode="auto">
              <a:xfrm>
                <a:off x="7412036" y="1823072"/>
                <a:ext cx="2926080" cy="122397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5842">
                          <a:schemeClr val="tx1"/>
                        </a:gs>
                        <a:gs pos="50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Northbound Interface (REST APIs)</a:t>
                </a:r>
              </a:p>
            </p:txBody>
          </p:sp>
          <p:sp>
            <p:nvSpPr>
              <p:cNvPr id="85" name="Rectangle 84"/>
              <p:cNvSpPr/>
              <p:nvPr/>
            </p:nvSpPr>
            <p:spPr bwMode="auto">
              <a:xfrm>
                <a:off x="7412036" y="2599228"/>
                <a:ext cx="2926080" cy="4478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5842">
                          <a:schemeClr val="tx1"/>
                        </a:gs>
                        <a:gs pos="50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Southbound Interface</a:t>
                </a:r>
              </a:p>
            </p:txBody>
          </p:sp>
          <p:grpSp>
            <p:nvGrpSpPr>
              <p:cNvPr id="89" name="Group 88"/>
              <p:cNvGrpSpPr/>
              <p:nvPr/>
            </p:nvGrpSpPr>
            <p:grpSpPr>
              <a:xfrm>
                <a:off x="7412036" y="2178421"/>
                <a:ext cx="2926080" cy="475565"/>
                <a:chOff x="7412036" y="2159371"/>
                <a:chExt cx="2926080" cy="475565"/>
              </a:xfrm>
            </p:grpSpPr>
            <p:sp>
              <p:nvSpPr>
                <p:cNvPr id="84" name="Rectangle 83"/>
                <p:cNvSpPr/>
                <p:nvPr/>
              </p:nvSpPr>
              <p:spPr bwMode="auto">
                <a:xfrm>
                  <a:off x="7594916" y="2235571"/>
                  <a:ext cx="2560320" cy="32316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ctr"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8812">
                            <a:schemeClr val="bg1"/>
                          </a:gs>
                          <a:gs pos="35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Distributed Firewall Manager</a:t>
                  </a:r>
                </a:p>
              </p:txBody>
            </p:sp>
            <p:cxnSp>
              <p:nvCxnSpPr>
                <p:cNvPr id="87" name="Straight Connector 86"/>
                <p:cNvCxnSpPr/>
                <p:nvPr/>
              </p:nvCxnSpPr>
              <p:spPr>
                <a:xfrm>
                  <a:off x="7412036" y="2159371"/>
                  <a:ext cx="29260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412036" y="2634936"/>
                  <a:ext cx="29260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92" name="TextBox 91"/>
            <p:cNvSpPr txBox="1"/>
            <p:nvPr/>
          </p:nvSpPr>
          <p:spPr>
            <a:xfrm>
              <a:off x="6587297" y="3133105"/>
              <a:ext cx="66690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defPPr>
                <a:defRPr lang="en-US"/>
              </a:defPPr>
              <a:lvl1pPr algn="ctr" defTabSz="932472" fontAlgn="base">
                <a:lnSpc>
                  <a:spcPct val="90000"/>
                </a:lnSpc>
                <a:spcBef>
                  <a:spcPct val="0"/>
                </a:spcBef>
                <a:spcAft>
                  <a:spcPct val="0"/>
                </a:spcAft>
                <a:defRPr sz="1000">
                  <a:gradFill>
                    <a:gsLst>
                      <a:gs pos="27723">
                        <a:schemeClr val="tx1"/>
                      </a:gs>
                      <a:gs pos="58000">
                        <a:schemeClr val="tx1"/>
                      </a:gs>
                    </a:gsLst>
                    <a:lin ang="5400000" scaled="0"/>
                  </a:gradFill>
                  <a:latin typeface="Segoe UI Semibold" panose="020B0702040204020203" pitchFamily="34" charset="0"/>
                  <a:ea typeface="Segoe UI" pitchFamily="34" charset="0"/>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Policies</a:t>
              </a:r>
            </a:p>
          </p:txBody>
        </p:sp>
        <p:sp>
          <p:nvSpPr>
            <p:cNvPr id="93" name="TextBox 92"/>
            <p:cNvSpPr txBox="1"/>
            <p:nvPr/>
          </p:nvSpPr>
          <p:spPr>
            <a:xfrm>
              <a:off x="9873232" y="3133105"/>
              <a:ext cx="66690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defPPr>
                <a:defRPr lang="en-US"/>
              </a:defPPr>
              <a:lvl1pPr algn="ctr" defTabSz="932472" fontAlgn="base">
                <a:lnSpc>
                  <a:spcPct val="90000"/>
                </a:lnSpc>
                <a:spcBef>
                  <a:spcPct val="0"/>
                </a:spcBef>
                <a:spcAft>
                  <a:spcPct val="0"/>
                </a:spcAft>
                <a:defRPr sz="1000">
                  <a:gradFill>
                    <a:gsLst>
                      <a:gs pos="27723">
                        <a:schemeClr val="tx1"/>
                      </a:gs>
                      <a:gs pos="58000">
                        <a:schemeClr val="tx1"/>
                      </a:gs>
                    </a:gsLst>
                    <a:lin ang="5400000" scaled="0"/>
                  </a:gradFill>
                  <a:latin typeface="Segoe UI Semibold" panose="020B0702040204020203" pitchFamily="34" charset="0"/>
                  <a:ea typeface="Segoe UI" pitchFamily="34" charset="0"/>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Policies</a:t>
              </a:r>
            </a:p>
          </p:txBody>
        </p:sp>
        <p:cxnSp>
          <p:nvCxnSpPr>
            <p:cNvPr id="94" name="Straight Arrow Connector 93"/>
            <p:cNvCxnSpPr>
              <a:stCxn id="7" idx="0"/>
            </p:cNvCxnSpPr>
            <p:nvPr/>
          </p:nvCxnSpPr>
          <p:spPr>
            <a:xfrm flipV="1">
              <a:off x="8875077" y="5277821"/>
              <a:ext cx="0" cy="743980"/>
            </a:xfrm>
            <a:prstGeom prst="straightConnector1">
              <a:avLst/>
            </a:prstGeom>
            <a:ln w="19050">
              <a:solidFill>
                <a:schemeClr val="accent4"/>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55" idx="3"/>
            </p:cNvCxnSpPr>
            <p:nvPr/>
          </p:nvCxnSpPr>
          <p:spPr>
            <a:xfrm flipV="1">
              <a:off x="8875077" y="4559501"/>
              <a:ext cx="762247" cy="685800"/>
            </a:xfrm>
            <a:prstGeom prst="straightConnector1">
              <a:avLst/>
            </a:prstGeom>
            <a:ln w="19050">
              <a:solidFill>
                <a:schemeClr val="accent4"/>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8555035" y="4559501"/>
              <a:ext cx="320040" cy="685800"/>
            </a:xfrm>
            <a:prstGeom prst="straightConnector1">
              <a:avLst/>
            </a:prstGeom>
            <a:ln w="19050">
              <a:solidFill>
                <a:schemeClr val="accent4"/>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35" idx="0"/>
            </p:cNvCxnSpPr>
            <p:nvPr/>
          </p:nvCxnSpPr>
          <p:spPr>
            <a:xfrm flipH="1">
              <a:off x="6564584" y="2480556"/>
              <a:ext cx="1107534" cy="1809065"/>
            </a:xfrm>
            <a:prstGeom prst="straightConnector1">
              <a:avLst/>
            </a:prstGeom>
            <a:ln w="19050">
              <a:solidFill>
                <a:schemeClr val="tx1"/>
              </a:solidFill>
              <a:prstDash val="dash"/>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55" idx="0"/>
            </p:cNvCxnSpPr>
            <p:nvPr/>
          </p:nvCxnSpPr>
          <p:spPr>
            <a:xfrm flipH="1">
              <a:off x="9749112" y="2436638"/>
              <a:ext cx="188170" cy="1852983"/>
            </a:xfrm>
            <a:prstGeom prst="straightConnector1">
              <a:avLst/>
            </a:prstGeom>
            <a:ln w="19050">
              <a:solidFill>
                <a:schemeClr val="tx1"/>
              </a:solidFill>
              <a:prstDash val="dash"/>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116" name="Arc 115"/>
            <p:cNvSpPr/>
            <p:nvPr/>
          </p:nvSpPr>
          <p:spPr>
            <a:xfrm>
              <a:off x="6677688" y="3526722"/>
              <a:ext cx="2959636" cy="1568428"/>
            </a:xfrm>
            <a:prstGeom prst="arc">
              <a:avLst>
                <a:gd name="adj1" fmla="val 10834660"/>
                <a:gd name="adj2" fmla="val 0"/>
              </a:avLst>
            </a:prstGeom>
            <a:ln w="19050">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79446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10000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Datacenter Firewall</a:t>
            </a:r>
            <a:endParaRPr lang="en-US" dirty="0"/>
          </a:p>
        </p:txBody>
      </p:sp>
      <p:sp>
        <p:nvSpPr>
          <p:cNvPr id="2" name="Text Placeholder 1"/>
          <p:cNvSpPr>
            <a:spLocks noGrp="1"/>
          </p:cNvSpPr>
          <p:nvPr>
            <p:ph type="body" sz="quarter" idx="10"/>
          </p:nvPr>
        </p:nvSpPr>
        <p:spPr>
          <a:xfrm>
            <a:off x="274638" y="1212850"/>
            <a:ext cx="5486400" cy="5369162"/>
          </a:xfrm>
        </p:spPr>
        <p:txBody>
          <a:bodyPr lIns="182880" tIns="146304" rIns="182880" bIns="146304"/>
          <a:lstStyle/>
          <a:p>
            <a:pPr>
              <a:spcBef>
                <a:spcPts val="1800"/>
              </a:spcBef>
              <a:spcAft>
                <a:spcPts val="0"/>
              </a:spcAft>
            </a:pPr>
            <a:r>
              <a:rPr lang="en-US" sz="2800" dirty="0">
                <a:gradFill>
                  <a:gsLst>
                    <a:gs pos="94690">
                      <a:schemeClr val="tx1"/>
                    </a:gs>
                    <a:gs pos="88000">
                      <a:schemeClr val="tx1"/>
                    </a:gs>
                  </a:gsLst>
                  <a:lin ang="5400000" scaled="0"/>
                </a:gradFill>
              </a:rPr>
              <a:t>Highly scalable, </a:t>
            </a:r>
            <a:br>
              <a:rPr lang="en-US" sz="2800" dirty="0">
                <a:gradFill>
                  <a:gsLst>
                    <a:gs pos="94690">
                      <a:schemeClr val="tx1"/>
                    </a:gs>
                    <a:gs pos="88000">
                      <a:schemeClr val="tx1"/>
                    </a:gs>
                  </a:gsLst>
                  <a:lin ang="5400000" scaled="0"/>
                </a:gradFill>
              </a:rPr>
            </a:br>
            <a:r>
              <a:rPr lang="en-US" sz="2800" dirty="0">
                <a:gradFill>
                  <a:gsLst>
                    <a:gs pos="94690">
                      <a:schemeClr val="tx1"/>
                    </a:gs>
                    <a:gs pos="88000">
                      <a:schemeClr val="tx1"/>
                    </a:gs>
                  </a:gsLst>
                  <a:lin ang="5400000" scaled="0"/>
                </a:gradFill>
              </a:rPr>
              <a:t>manageable, and diagnosable software-based firewall</a:t>
            </a:r>
          </a:p>
          <a:p>
            <a:pPr>
              <a:spcBef>
                <a:spcPts val="1800"/>
              </a:spcBef>
              <a:spcAft>
                <a:spcPts val="0"/>
              </a:spcAft>
            </a:pPr>
            <a:r>
              <a:rPr lang="en-US" sz="2800" dirty="0">
                <a:gradFill>
                  <a:gsLst>
                    <a:gs pos="94690">
                      <a:schemeClr val="tx1"/>
                    </a:gs>
                    <a:gs pos="88000">
                      <a:schemeClr val="tx1"/>
                    </a:gs>
                  </a:gsLst>
                  <a:lin ang="5400000" scaled="0"/>
                </a:gradFill>
              </a:rPr>
              <a:t>Freedom to move tenant </a:t>
            </a:r>
            <a:br>
              <a:rPr lang="en-US" sz="2800" dirty="0">
                <a:gradFill>
                  <a:gsLst>
                    <a:gs pos="94690">
                      <a:schemeClr val="tx1"/>
                    </a:gs>
                    <a:gs pos="88000">
                      <a:schemeClr val="tx1"/>
                    </a:gs>
                  </a:gsLst>
                  <a:lin ang="5400000" scaled="0"/>
                </a:gradFill>
              </a:rPr>
            </a:br>
            <a:r>
              <a:rPr lang="en-US" sz="2800" dirty="0">
                <a:gradFill>
                  <a:gsLst>
                    <a:gs pos="94690">
                      <a:schemeClr val="tx1"/>
                    </a:gs>
                    <a:gs pos="88000">
                      <a:schemeClr val="tx1"/>
                    </a:gs>
                  </a:gsLst>
                  <a:lin ang="5400000" scaled="0"/>
                </a:gradFill>
              </a:rPr>
              <a:t>virtual machines to different compute hosts without </a:t>
            </a:r>
            <a:br>
              <a:rPr lang="en-US" sz="2800" dirty="0">
                <a:gradFill>
                  <a:gsLst>
                    <a:gs pos="94690">
                      <a:schemeClr val="tx1"/>
                    </a:gs>
                    <a:gs pos="88000">
                      <a:schemeClr val="tx1"/>
                    </a:gs>
                  </a:gsLst>
                  <a:lin ang="5400000" scaled="0"/>
                </a:gradFill>
              </a:rPr>
            </a:br>
            <a:r>
              <a:rPr lang="en-US" sz="2800" dirty="0">
                <a:gradFill>
                  <a:gsLst>
                    <a:gs pos="94690">
                      <a:schemeClr val="tx1"/>
                    </a:gs>
                    <a:gs pos="88000">
                      <a:schemeClr val="tx1"/>
                    </a:gs>
                  </a:gsLst>
                  <a:lin ang="5400000" scaled="0"/>
                </a:gradFill>
              </a:rPr>
              <a:t>breaking tenant firewall policies</a:t>
            </a:r>
          </a:p>
          <a:p>
            <a:pPr lvl="1">
              <a:spcBef>
                <a:spcPts val="900"/>
              </a:spcBef>
              <a:spcAft>
                <a:spcPts val="0"/>
              </a:spcAft>
            </a:pPr>
            <a:r>
              <a:rPr lang="en-US" sz="1600" b="1" dirty="0">
                <a:gradFill>
                  <a:gsLst>
                    <a:gs pos="94690">
                      <a:schemeClr val="tx1"/>
                    </a:gs>
                    <a:gs pos="88000">
                      <a:schemeClr val="tx1"/>
                    </a:gs>
                  </a:gsLst>
                  <a:lin ang="5400000" scaled="0"/>
                </a:gradFill>
                <a:latin typeface="+mj-lt"/>
              </a:rPr>
              <a:t>Deployed as a </a:t>
            </a:r>
            <a:r>
              <a:rPr lang="en-US" sz="1600" b="1" dirty="0" err="1">
                <a:gradFill>
                  <a:gsLst>
                    <a:gs pos="94690">
                      <a:schemeClr val="tx1"/>
                    </a:gs>
                    <a:gs pos="88000">
                      <a:schemeClr val="tx1"/>
                    </a:gs>
                  </a:gsLst>
                  <a:lin ang="5400000" scaled="0"/>
                </a:gradFill>
                <a:latin typeface="+mj-lt"/>
              </a:rPr>
              <a:t>vSwitch</a:t>
            </a:r>
            <a:r>
              <a:rPr lang="en-US" sz="1600" b="1" dirty="0">
                <a:gradFill>
                  <a:gsLst>
                    <a:gs pos="94690">
                      <a:schemeClr val="tx1"/>
                    </a:gs>
                    <a:gs pos="88000">
                      <a:schemeClr val="tx1"/>
                    </a:gs>
                  </a:gsLst>
                  <a:lin ang="5400000" scaled="0"/>
                </a:gradFill>
                <a:latin typeface="+mj-lt"/>
              </a:rPr>
              <a:t> port host agent firewall</a:t>
            </a:r>
          </a:p>
          <a:p>
            <a:pPr lvl="1">
              <a:spcBef>
                <a:spcPts val="900"/>
              </a:spcBef>
              <a:spcAft>
                <a:spcPts val="0"/>
              </a:spcAft>
            </a:pPr>
            <a:r>
              <a:rPr lang="en-US" sz="1600" b="1" dirty="0">
                <a:gradFill>
                  <a:gsLst>
                    <a:gs pos="94690">
                      <a:schemeClr val="tx1"/>
                    </a:gs>
                    <a:gs pos="88000">
                      <a:schemeClr val="tx1"/>
                    </a:gs>
                  </a:gsLst>
                  <a:lin ang="5400000" scaled="0"/>
                </a:gradFill>
                <a:latin typeface="+mj-lt"/>
              </a:rPr>
              <a:t>Tenant virtual machines get the policies assigned to their </a:t>
            </a:r>
            <a:r>
              <a:rPr lang="en-US" sz="1600" b="1" dirty="0" err="1">
                <a:gradFill>
                  <a:gsLst>
                    <a:gs pos="94690">
                      <a:schemeClr val="tx1"/>
                    </a:gs>
                    <a:gs pos="88000">
                      <a:schemeClr val="tx1"/>
                    </a:gs>
                  </a:gsLst>
                  <a:lin ang="5400000" scaled="0"/>
                </a:gradFill>
                <a:latin typeface="+mj-lt"/>
              </a:rPr>
              <a:t>vSwitch</a:t>
            </a:r>
            <a:r>
              <a:rPr lang="en-US" sz="1600" b="1" dirty="0">
                <a:gradFill>
                  <a:gsLst>
                    <a:gs pos="94690">
                      <a:schemeClr val="tx1"/>
                    </a:gs>
                    <a:gs pos="88000">
                      <a:schemeClr val="tx1"/>
                    </a:gs>
                  </a:gsLst>
                  <a:lin ang="5400000" scaled="0"/>
                </a:gradFill>
                <a:latin typeface="+mj-lt"/>
              </a:rPr>
              <a:t> host agent firewall</a:t>
            </a:r>
          </a:p>
          <a:p>
            <a:pPr lvl="1">
              <a:spcBef>
                <a:spcPts val="900"/>
              </a:spcBef>
              <a:spcAft>
                <a:spcPts val="0"/>
              </a:spcAft>
            </a:pPr>
            <a:r>
              <a:rPr lang="en-US" sz="1600" b="1" dirty="0">
                <a:gradFill>
                  <a:gsLst>
                    <a:gs pos="94690">
                      <a:schemeClr val="tx1"/>
                    </a:gs>
                    <a:gs pos="88000">
                      <a:schemeClr val="tx1"/>
                    </a:gs>
                  </a:gsLst>
                  <a:lin ang="5400000" scaled="0"/>
                </a:gradFill>
                <a:latin typeface="+mj-lt"/>
              </a:rPr>
              <a:t>Firewall rules are configured in each </a:t>
            </a:r>
            <a:r>
              <a:rPr lang="en-US" sz="1600" b="1" dirty="0" err="1">
                <a:gradFill>
                  <a:gsLst>
                    <a:gs pos="94690">
                      <a:schemeClr val="tx1"/>
                    </a:gs>
                    <a:gs pos="88000">
                      <a:schemeClr val="tx1"/>
                    </a:gs>
                  </a:gsLst>
                  <a:lin ang="5400000" scaled="0"/>
                </a:gradFill>
                <a:latin typeface="+mj-lt"/>
              </a:rPr>
              <a:t>vSwitch</a:t>
            </a:r>
            <a:r>
              <a:rPr lang="en-US" sz="1600" b="1" dirty="0">
                <a:gradFill>
                  <a:gsLst>
                    <a:gs pos="94690">
                      <a:schemeClr val="tx1"/>
                    </a:gs>
                    <a:gs pos="88000">
                      <a:schemeClr val="tx1"/>
                    </a:gs>
                  </a:gsLst>
                  <a:lin ang="5400000" scaled="0"/>
                </a:gradFill>
                <a:latin typeface="+mj-lt"/>
              </a:rPr>
              <a:t> port, independent of the actual host running the virtual machine</a:t>
            </a:r>
          </a:p>
          <a:p>
            <a:pPr lvl="1">
              <a:spcBef>
                <a:spcPts val="900"/>
              </a:spcBef>
              <a:spcAft>
                <a:spcPts val="0"/>
              </a:spcAft>
            </a:pPr>
            <a:r>
              <a:rPr lang="en-US" sz="1600" b="1" dirty="0">
                <a:gradFill>
                  <a:gsLst>
                    <a:gs pos="94690">
                      <a:schemeClr val="tx1"/>
                    </a:gs>
                    <a:gs pos="88000">
                      <a:schemeClr val="tx1"/>
                    </a:gs>
                  </a:gsLst>
                  <a:lin ang="5400000" scaled="0"/>
                </a:gradFill>
                <a:latin typeface="+mj-lt"/>
              </a:rPr>
              <a:t>Guest OS agnostic</a:t>
            </a:r>
          </a:p>
          <a:p>
            <a:pPr lvl="1">
              <a:spcBef>
                <a:spcPts val="900"/>
              </a:spcBef>
              <a:spcAft>
                <a:spcPts val="0"/>
              </a:spcAft>
            </a:pPr>
            <a:r>
              <a:rPr lang="en-US" sz="1600" b="1" dirty="0">
                <a:gradFill>
                  <a:gsLst>
                    <a:gs pos="94690">
                      <a:schemeClr val="tx1"/>
                    </a:gs>
                    <a:gs pos="88000">
                      <a:schemeClr val="tx1"/>
                    </a:gs>
                  </a:gsLst>
                  <a:lin ang="5400000" scaled="0"/>
                </a:gradFill>
                <a:latin typeface="+mj-lt"/>
              </a:rPr>
              <a:t>Protect traffic between VMs on same/different L2 subnets</a:t>
            </a:r>
          </a:p>
        </p:txBody>
      </p:sp>
      <p:grpSp>
        <p:nvGrpSpPr>
          <p:cNvPr id="78" name="Group 77"/>
          <p:cNvGrpSpPr/>
          <p:nvPr/>
        </p:nvGrpSpPr>
        <p:grpSpPr>
          <a:xfrm>
            <a:off x="5769290" y="1212067"/>
            <a:ext cx="6211573" cy="5299099"/>
            <a:chOff x="5769290" y="1212067"/>
            <a:chExt cx="6211573" cy="5299099"/>
          </a:xfrm>
        </p:grpSpPr>
        <p:sp>
          <p:nvSpPr>
            <p:cNvPr id="8" name="Rectangle 7"/>
            <p:cNvSpPr/>
            <p:nvPr/>
          </p:nvSpPr>
          <p:spPr bwMode="auto">
            <a:xfrm>
              <a:off x="8234997" y="6021801"/>
              <a:ext cx="1280160" cy="4893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Gateway</a:t>
              </a:r>
            </a:p>
          </p:txBody>
        </p:sp>
        <p:sp>
          <p:nvSpPr>
            <p:cNvPr id="9" name="TextBox 8"/>
            <p:cNvSpPr txBox="1"/>
            <p:nvPr/>
          </p:nvSpPr>
          <p:spPr>
            <a:xfrm>
              <a:off x="5769290" y="3409950"/>
              <a:ext cx="3017520" cy="2277162"/>
            </a:xfrm>
            <a:prstGeom prst="rect">
              <a:avLst/>
            </a:prstGeom>
            <a:noFill/>
            <a:ln w="0">
              <a:solidFill>
                <a:schemeClr val="bg1">
                  <a:lumMod val="85000"/>
                </a:schemeClr>
              </a:solidFill>
              <a:prstDash val="solid"/>
            </a:ln>
          </p:spPr>
          <p:txBody>
            <a:bodyPr wrap="none" lIns="182880" tIns="146304"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Host 1</a:t>
              </a:r>
            </a:p>
          </p:txBody>
        </p:sp>
        <p:sp>
          <p:nvSpPr>
            <p:cNvPr id="10" name="TextBox 9"/>
            <p:cNvSpPr txBox="1"/>
            <p:nvPr/>
          </p:nvSpPr>
          <p:spPr>
            <a:xfrm>
              <a:off x="8963343" y="3409950"/>
              <a:ext cx="3017520" cy="2277162"/>
            </a:xfrm>
            <a:prstGeom prst="rect">
              <a:avLst/>
            </a:prstGeom>
            <a:noFill/>
            <a:ln w="0">
              <a:solidFill>
                <a:schemeClr val="bg1">
                  <a:lumMod val="85000"/>
                </a:schemeClr>
              </a:solidFill>
              <a:prstDash val="solid"/>
            </a:ln>
          </p:spPr>
          <p:txBody>
            <a:bodyPr wrap="none" lIns="182880" tIns="146304" rIns="182880" bIns="146304" rtlCol="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Host 2</a:t>
              </a:r>
            </a:p>
          </p:txBody>
        </p:sp>
        <p:grpSp>
          <p:nvGrpSpPr>
            <p:cNvPr id="11" name="Group 10"/>
            <p:cNvGrpSpPr/>
            <p:nvPr/>
          </p:nvGrpSpPr>
          <p:grpSpPr>
            <a:xfrm>
              <a:off x="5944800" y="4050180"/>
              <a:ext cx="692151" cy="450850"/>
              <a:chOff x="622112" y="5312795"/>
              <a:chExt cx="472748" cy="307937"/>
            </a:xfrm>
            <a:solidFill>
              <a:schemeClr val="accent1"/>
            </a:solidFill>
          </p:grpSpPr>
          <p:sp>
            <p:nvSpPr>
              <p:cNvPr id="76" name="Freeform 75"/>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 name="Group 11"/>
            <p:cNvGrpSpPr/>
            <p:nvPr/>
          </p:nvGrpSpPr>
          <p:grpSpPr>
            <a:xfrm>
              <a:off x="6889112" y="4050180"/>
              <a:ext cx="692151" cy="450850"/>
              <a:chOff x="622112" y="5312795"/>
              <a:chExt cx="472748" cy="307937"/>
            </a:xfrm>
            <a:solidFill>
              <a:schemeClr val="accent1"/>
            </a:solidFill>
          </p:grpSpPr>
          <p:sp>
            <p:nvSpPr>
              <p:cNvPr id="74" name="Freeform 73"/>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 name="Group 12"/>
            <p:cNvGrpSpPr/>
            <p:nvPr/>
          </p:nvGrpSpPr>
          <p:grpSpPr>
            <a:xfrm>
              <a:off x="7833424" y="4050180"/>
              <a:ext cx="692151" cy="450850"/>
              <a:chOff x="622112" y="5312795"/>
              <a:chExt cx="472748" cy="307937"/>
            </a:xfrm>
            <a:solidFill>
              <a:schemeClr val="accent2"/>
            </a:solidFill>
          </p:grpSpPr>
          <p:sp>
            <p:nvSpPr>
              <p:cNvPr id="72" name="Freeform 71"/>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3"/>
            <p:cNvGrpSpPr/>
            <p:nvPr/>
          </p:nvGrpSpPr>
          <p:grpSpPr>
            <a:xfrm>
              <a:off x="6406492" y="4289621"/>
              <a:ext cx="316184" cy="316184"/>
              <a:chOff x="5947251" y="4336098"/>
              <a:chExt cx="560138" cy="560138"/>
            </a:xfrm>
          </p:grpSpPr>
          <p:sp>
            <p:nvSpPr>
              <p:cNvPr id="70" name="Oval 69"/>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1"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 name="Group 14"/>
            <p:cNvGrpSpPr/>
            <p:nvPr/>
          </p:nvGrpSpPr>
          <p:grpSpPr>
            <a:xfrm>
              <a:off x="7350804" y="4289621"/>
              <a:ext cx="316184" cy="316184"/>
              <a:chOff x="5947251" y="4336098"/>
              <a:chExt cx="560138" cy="560138"/>
            </a:xfrm>
          </p:grpSpPr>
          <p:sp>
            <p:nvSpPr>
              <p:cNvPr id="68" name="Oval 67"/>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 name="Group 15"/>
            <p:cNvGrpSpPr/>
            <p:nvPr/>
          </p:nvGrpSpPr>
          <p:grpSpPr>
            <a:xfrm>
              <a:off x="8295116" y="4289621"/>
              <a:ext cx="316184" cy="316184"/>
              <a:chOff x="5947251" y="4336098"/>
              <a:chExt cx="560138" cy="560138"/>
            </a:xfrm>
          </p:grpSpPr>
          <p:sp>
            <p:nvSpPr>
              <p:cNvPr id="66" name="Oval 65"/>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7"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 name="Group 16"/>
            <p:cNvGrpSpPr/>
            <p:nvPr/>
          </p:nvGrpSpPr>
          <p:grpSpPr>
            <a:xfrm>
              <a:off x="9129328" y="4050180"/>
              <a:ext cx="692151" cy="450850"/>
              <a:chOff x="622112" y="5312795"/>
              <a:chExt cx="472748" cy="307937"/>
            </a:xfrm>
            <a:solidFill>
              <a:schemeClr val="accent1"/>
            </a:solidFill>
          </p:grpSpPr>
          <p:sp>
            <p:nvSpPr>
              <p:cNvPr id="64" name="Freeform 63"/>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 name="Group 17"/>
            <p:cNvGrpSpPr/>
            <p:nvPr/>
          </p:nvGrpSpPr>
          <p:grpSpPr>
            <a:xfrm>
              <a:off x="10083165" y="4050180"/>
              <a:ext cx="692151" cy="450850"/>
              <a:chOff x="622112" y="5312795"/>
              <a:chExt cx="472748" cy="307937"/>
            </a:xfrm>
            <a:solidFill>
              <a:schemeClr val="accent2"/>
            </a:solidFill>
          </p:grpSpPr>
          <p:sp>
            <p:nvSpPr>
              <p:cNvPr id="62" name="Freeform 61"/>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9" name="Group 18"/>
            <p:cNvGrpSpPr/>
            <p:nvPr/>
          </p:nvGrpSpPr>
          <p:grpSpPr>
            <a:xfrm>
              <a:off x="11027477" y="4050180"/>
              <a:ext cx="692151" cy="450850"/>
              <a:chOff x="622112" y="5312795"/>
              <a:chExt cx="472748" cy="307937"/>
            </a:xfrm>
            <a:solidFill>
              <a:schemeClr val="accent2"/>
            </a:solidFill>
          </p:grpSpPr>
          <p:sp>
            <p:nvSpPr>
              <p:cNvPr id="60" name="Freeform 59"/>
              <p:cNvSpPr>
                <a:spLocks noChangeAspect="1" noEditPoints="1"/>
              </p:cNvSpPr>
              <p:nvPr/>
            </p:nvSpPr>
            <p:spPr bwMode="auto">
              <a:xfrm>
                <a:off x="622112" y="5312795"/>
                <a:ext cx="472748" cy="307937"/>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11"/>
              <p:cNvSpPr>
                <a:spLocks noChangeAspect="1" noEditPoints="1"/>
              </p:cNvSpPr>
              <p:nvPr/>
            </p:nvSpPr>
            <p:spPr bwMode="auto">
              <a:xfrm>
                <a:off x="795548" y="5392005"/>
                <a:ext cx="125874" cy="110155"/>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0" name="Group 19"/>
            <p:cNvGrpSpPr/>
            <p:nvPr/>
          </p:nvGrpSpPr>
          <p:grpSpPr>
            <a:xfrm>
              <a:off x="9591020" y="4289621"/>
              <a:ext cx="316184" cy="316184"/>
              <a:chOff x="5947251" y="4336098"/>
              <a:chExt cx="560138" cy="560138"/>
            </a:xfrm>
          </p:grpSpPr>
          <p:sp>
            <p:nvSpPr>
              <p:cNvPr id="58" name="Oval 57"/>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9"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1" name="Group 20"/>
            <p:cNvGrpSpPr/>
            <p:nvPr/>
          </p:nvGrpSpPr>
          <p:grpSpPr>
            <a:xfrm>
              <a:off x="10544857" y="4289621"/>
              <a:ext cx="316184" cy="316184"/>
              <a:chOff x="5947251" y="4336098"/>
              <a:chExt cx="560138" cy="560138"/>
            </a:xfrm>
          </p:grpSpPr>
          <p:sp>
            <p:nvSpPr>
              <p:cNvPr id="56" name="Oval 55"/>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7"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2" name="Group 21"/>
            <p:cNvGrpSpPr/>
            <p:nvPr/>
          </p:nvGrpSpPr>
          <p:grpSpPr>
            <a:xfrm>
              <a:off x="11489169" y="4289621"/>
              <a:ext cx="316184" cy="316184"/>
              <a:chOff x="5947251" y="4336098"/>
              <a:chExt cx="560138" cy="560138"/>
            </a:xfrm>
          </p:grpSpPr>
          <p:sp>
            <p:nvSpPr>
              <p:cNvPr id="54" name="Oval 53"/>
              <p:cNvSpPr/>
              <p:nvPr/>
            </p:nvSpPr>
            <p:spPr bwMode="auto">
              <a:xfrm>
                <a:off x="5947251" y="4336098"/>
                <a:ext cx="560138" cy="560138"/>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5" name="Freeform 13"/>
              <p:cNvSpPr>
                <a:spLocks noChangeAspect="1" noEditPoints="1"/>
              </p:cNvSpPr>
              <p:nvPr/>
            </p:nvSpPr>
            <p:spPr bwMode="auto">
              <a:xfrm>
                <a:off x="6104673" y="4491876"/>
                <a:ext cx="245295" cy="263922"/>
              </a:xfrm>
              <a:custGeom>
                <a:avLst/>
                <a:gdLst>
                  <a:gd name="T0" fmla="*/ 49 w 97"/>
                  <a:gd name="T1" fmla="*/ 105 h 105"/>
                  <a:gd name="T2" fmla="*/ 47 w 97"/>
                  <a:gd name="T3" fmla="*/ 104 h 105"/>
                  <a:gd name="T4" fmla="*/ 0 w 97"/>
                  <a:gd name="T5" fmla="*/ 44 h 105"/>
                  <a:gd name="T6" fmla="*/ 0 w 97"/>
                  <a:gd name="T7" fmla="*/ 0 h 105"/>
                  <a:gd name="T8" fmla="*/ 6 w 97"/>
                  <a:gd name="T9" fmla="*/ 4 h 105"/>
                  <a:gd name="T10" fmla="*/ 26 w 97"/>
                  <a:gd name="T11" fmla="*/ 10 h 105"/>
                  <a:gd name="T12" fmla="*/ 47 w 97"/>
                  <a:gd name="T13" fmla="*/ 4 h 105"/>
                  <a:gd name="T14" fmla="*/ 49 w 97"/>
                  <a:gd name="T15" fmla="*/ 3 h 105"/>
                  <a:gd name="T16" fmla="*/ 51 w 97"/>
                  <a:gd name="T17" fmla="*/ 4 h 105"/>
                  <a:gd name="T18" fmla="*/ 72 w 97"/>
                  <a:gd name="T19" fmla="*/ 10 h 105"/>
                  <a:gd name="T20" fmla="*/ 91 w 97"/>
                  <a:gd name="T21" fmla="*/ 4 h 105"/>
                  <a:gd name="T22" fmla="*/ 97 w 97"/>
                  <a:gd name="T23" fmla="*/ 0 h 105"/>
                  <a:gd name="T24" fmla="*/ 97 w 97"/>
                  <a:gd name="T25" fmla="*/ 44 h 105"/>
                  <a:gd name="T26" fmla="*/ 50 w 97"/>
                  <a:gd name="T27" fmla="*/ 104 h 105"/>
                  <a:gd name="T28" fmla="*/ 49 w 97"/>
                  <a:gd name="T29" fmla="*/ 105 h 105"/>
                  <a:gd name="T30" fmla="*/ 8 w 97"/>
                  <a:gd name="T31" fmla="*/ 14 h 105"/>
                  <a:gd name="T32" fmla="*/ 8 w 97"/>
                  <a:gd name="T33" fmla="*/ 44 h 105"/>
                  <a:gd name="T34" fmla="*/ 49 w 97"/>
                  <a:gd name="T35" fmla="*/ 96 h 105"/>
                  <a:gd name="T36" fmla="*/ 89 w 97"/>
                  <a:gd name="T37" fmla="*/ 44 h 105"/>
                  <a:gd name="T38" fmla="*/ 89 w 97"/>
                  <a:gd name="T39" fmla="*/ 14 h 105"/>
                  <a:gd name="T40" fmla="*/ 72 w 97"/>
                  <a:gd name="T41" fmla="*/ 18 h 105"/>
                  <a:gd name="T42" fmla="*/ 49 w 97"/>
                  <a:gd name="T43" fmla="*/ 12 h 105"/>
                  <a:gd name="T44" fmla="*/ 26 w 97"/>
                  <a:gd name="T45" fmla="*/ 18 h 105"/>
                  <a:gd name="T46" fmla="*/ 8 w 97"/>
                  <a:gd name="T47"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5">
                    <a:moveTo>
                      <a:pt x="49" y="105"/>
                    </a:moveTo>
                    <a:cubicBezTo>
                      <a:pt x="47" y="104"/>
                      <a:pt x="47" y="104"/>
                      <a:pt x="47" y="104"/>
                    </a:cubicBezTo>
                    <a:cubicBezTo>
                      <a:pt x="45" y="103"/>
                      <a:pt x="0" y="85"/>
                      <a:pt x="0" y="44"/>
                    </a:cubicBezTo>
                    <a:cubicBezTo>
                      <a:pt x="0" y="0"/>
                      <a:pt x="0" y="0"/>
                      <a:pt x="0" y="0"/>
                    </a:cubicBezTo>
                    <a:cubicBezTo>
                      <a:pt x="6" y="4"/>
                      <a:pt x="6" y="4"/>
                      <a:pt x="6" y="4"/>
                    </a:cubicBezTo>
                    <a:cubicBezTo>
                      <a:pt x="6" y="4"/>
                      <a:pt x="16" y="10"/>
                      <a:pt x="26" y="10"/>
                    </a:cubicBezTo>
                    <a:cubicBezTo>
                      <a:pt x="36" y="10"/>
                      <a:pt x="47" y="4"/>
                      <a:pt x="47" y="4"/>
                    </a:cubicBezTo>
                    <a:cubicBezTo>
                      <a:pt x="49" y="3"/>
                      <a:pt x="49" y="3"/>
                      <a:pt x="49" y="3"/>
                    </a:cubicBezTo>
                    <a:cubicBezTo>
                      <a:pt x="51" y="4"/>
                      <a:pt x="51" y="4"/>
                      <a:pt x="51" y="4"/>
                    </a:cubicBezTo>
                    <a:cubicBezTo>
                      <a:pt x="51" y="4"/>
                      <a:pt x="61" y="10"/>
                      <a:pt x="72" y="10"/>
                    </a:cubicBezTo>
                    <a:cubicBezTo>
                      <a:pt x="82" y="10"/>
                      <a:pt x="91" y="4"/>
                      <a:pt x="91" y="4"/>
                    </a:cubicBezTo>
                    <a:cubicBezTo>
                      <a:pt x="97" y="0"/>
                      <a:pt x="97" y="0"/>
                      <a:pt x="97" y="0"/>
                    </a:cubicBezTo>
                    <a:cubicBezTo>
                      <a:pt x="97" y="44"/>
                      <a:pt x="97" y="44"/>
                      <a:pt x="97" y="44"/>
                    </a:cubicBezTo>
                    <a:cubicBezTo>
                      <a:pt x="97" y="85"/>
                      <a:pt x="52" y="103"/>
                      <a:pt x="50" y="104"/>
                    </a:cubicBezTo>
                    <a:lnTo>
                      <a:pt x="49" y="105"/>
                    </a:lnTo>
                    <a:close/>
                    <a:moveTo>
                      <a:pt x="8" y="14"/>
                    </a:moveTo>
                    <a:cubicBezTo>
                      <a:pt x="8" y="44"/>
                      <a:pt x="8" y="44"/>
                      <a:pt x="8" y="44"/>
                    </a:cubicBezTo>
                    <a:cubicBezTo>
                      <a:pt x="8" y="76"/>
                      <a:pt x="41" y="93"/>
                      <a:pt x="49" y="96"/>
                    </a:cubicBezTo>
                    <a:cubicBezTo>
                      <a:pt x="56" y="93"/>
                      <a:pt x="89" y="76"/>
                      <a:pt x="89" y="44"/>
                    </a:cubicBezTo>
                    <a:cubicBezTo>
                      <a:pt x="89" y="14"/>
                      <a:pt x="89" y="14"/>
                      <a:pt x="89" y="14"/>
                    </a:cubicBezTo>
                    <a:cubicBezTo>
                      <a:pt x="85" y="16"/>
                      <a:pt x="79" y="18"/>
                      <a:pt x="72" y="18"/>
                    </a:cubicBezTo>
                    <a:cubicBezTo>
                      <a:pt x="61" y="18"/>
                      <a:pt x="53" y="14"/>
                      <a:pt x="49" y="12"/>
                    </a:cubicBezTo>
                    <a:cubicBezTo>
                      <a:pt x="45" y="14"/>
                      <a:pt x="35" y="18"/>
                      <a:pt x="26" y="18"/>
                    </a:cubicBezTo>
                    <a:cubicBezTo>
                      <a:pt x="19" y="18"/>
                      <a:pt x="13" y="15"/>
                      <a:pt x="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3" name="Rectangle 22"/>
            <p:cNvSpPr/>
            <p:nvPr/>
          </p:nvSpPr>
          <p:spPr bwMode="auto">
            <a:xfrm>
              <a:off x="5952170" y="4954656"/>
              <a:ext cx="2651760" cy="32316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vSwitch</a:t>
              </a:r>
              <a:endParaRPr kumimoji="0" lang="en-US" sz="1000" b="0" i="0" u="none" strike="noStrike" kern="0" cap="none" spc="0" normalizeH="0" baseline="0" noProof="0" dirty="0">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4" name="Rectangle 23"/>
            <p:cNvSpPr/>
            <p:nvPr/>
          </p:nvSpPr>
          <p:spPr bwMode="auto">
            <a:xfrm>
              <a:off x="9146223" y="4954656"/>
              <a:ext cx="2651760" cy="32316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vSwitch</a:t>
              </a:r>
              <a:endParaRPr kumimoji="0" lang="en-US" sz="1000" b="0" i="0" u="none" strike="noStrike" kern="0" cap="none" spc="0" normalizeH="0" baseline="0" noProof="0" dirty="0">
                <a:ln>
                  <a:noFill/>
                </a:ln>
                <a:gradFill>
                  <a:gsLst>
                    <a:gs pos="40594">
                      <a:schemeClr val="tx1"/>
                    </a:gs>
                    <a:gs pos="66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5" name="Rectangle 24"/>
            <p:cNvSpPr/>
            <p:nvPr/>
          </p:nvSpPr>
          <p:spPr bwMode="auto">
            <a:xfrm>
              <a:off x="6091223"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VM1</a:t>
              </a:r>
            </a:p>
          </p:txBody>
        </p:sp>
        <p:sp>
          <p:nvSpPr>
            <p:cNvPr id="26" name="Rectangle 25"/>
            <p:cNvSpPr/>
            <p:nvPr/>
          </p:nvSpPr>
          <p:spPr bwMode="auto">
            <a:xfrm>
              <a:off x="7035535"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VM2</a:t>
              </a:r>
            </a:p>
          </p:txBody>
        </p:sp>
        <p:sp>
          <p:nvSpPr>
            <p:cNvPr id="27" name="Rectangle 26"/>
            <p:cNvSpPr/>
            <p:nvPr/>
          </p:nvSpPr>
          <p:spPr bwMode="auto">
            <a:xfrm>
              <a:off x="7979847"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VM1</a:t>
              </a:r>
            </a:p>
          </p:txBody>
        </p:sp>
        <p:sp>
          <p:nvSpPr>
            <p:cNvPr id="28" name="Rectangle 27"/>
            <p:cNvSpPr/>
            <p:nvPr/>
          </p:nvSpPr>
          <p:spPr bwMode="auto">
            <a:xfrm>
              <a:off x="9279417"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VM3</a:t>
              </a:r>
            </a:p>
          </p:txBody>
        </p:sp>
        <p:sp>
          <p:nvSpPr>
            <p:cNvPr id="29" name="Rectangle 28"/>
            <p:cNvSpPr/>
            <p:nvPr/>
          </p:nvSpPr>
          <p:spPr bwMode="auto">
            <a:xfrm>
              <a:off x="10223729"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VM2</a:t>
              </a:r>
            </a:p>
          </p:txBody>
        </p:sp>
        <p:sp>
          <p:nvSpPr>
            <p:cNvPr id="30" name="Rectangle 29"/>
            <p:cNvSpPr/>
            <p:nvPr/>
          </p:nvSpPr>
          <p:spPr bwMode="auto">
            <a:xfrm>
              <a:off x="11168041" y="3857009"/>
              <a:ext cx="399305"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VM3</a:t>
              </a:r>
            </a:p>
          </p:txBody>
        </p:sp>
        <p:sp>
          <p:nvSpPr>
            <p:cNvPr id="31" name="Rectangle 30"/>
            <p:cNvSpPr/>
            <p:nvPr/>
          </p:nvSpPr>
          <p:spPr bwMode="auto">
            <a:xfrm>
              <a:off x="7035535" y="4730031"/>
              <a:ext cx="399305"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vNICs</a:t>
              </a:r>
              <a:endPar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2" name="Rectangle 31"/>
            <p:cNvSpPr/>
            <p:nvPr/>
          </p:nvSpPr>
          <p:spPr bwMode="auto">
            <a:xfrm>
              <a:off x="6371033"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33" name="Rectangle 32"/>
            <p:cNvSpPr/>
            <p:nvPr/>
          </p:nvSpPr>
          <p:spPr bwMode="auto">
            <a:xfrm>
              <a:off x="7580942"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34" name="Rectangle 33"/>
            <p:cNvSpPr/>
            <p:nvPr/>
          </p:nvSpPr>
          <p:spPr bwMode="auto">
            <a:xfrm>
              <a:off x="9565086"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35" name="Rectangle 34"/>
            <p:cNvSpPr/>
            <p:nvPr/>
          </p:nvSpPr>
          <p:spPr bwMode="auto">
            <a:xfrm>
              <a:off x="10774995" y="5363946"/>
              <a:ext cx="604126" cy="3231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0891">
                        <a:schemeClr val="bg1"/>
                      </a:gs>
                      <a:gs pos="27723">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NIC</a:t>
              </a:r>
            </a:p>
          </p:txBody>
        </p:sp>
        <p:sp>
          <p:nvSpPr>
            <p:cNvPr id="36" name="Rectangle 35"/>
            <p:cNvSpPr/>
            <p:nvPr/>
          </p:nvSpPr>
          <p:spPr bwMode="auto">
            <a:xfrm>
              <a:off x="10272451" y="4730031"/>
              <a:ext cx="399305"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err="1">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vNICs</a:t>
              </a:r>
              <a:endPar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7" name="Rectangle 36"/>
            <p:cNvSpPr/>
            <p:nvPr/>
          </p:nvSpPr>
          <p:spPr bwMode="auto">
            <a:xfrm>
              <a:off x="8234997" y="1212067"/>
              <a:ext cx="1280160" cy="4893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PowerShell</a:t>
              </a:r>
            </a:p>
          </p:txBody>
        </p:sp>
        <p:sp>
          <p:nvSpPr>
            <p:cNvPr id="38" name="TextBox 37"/>
            <p:cNvSpPr txBox="1"/>
            <p:nvPr/>
          </p:nvSpPr>
          <p:spPr>
            <a:xfrm>
              <a:off x="6299646" y="1769857"/>
              <a:ext cx="1097280" cy="683264"/>
            </a:xfrm>
            <a:prstGeom prst="rect">
              <a:avLst/>
            </a:prstGeom>
            <a:noFill/>
            <a:ln w="0">
              <a:noFill/>
              <a:prstDash val="solid"/>
            </a:ln>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Network </a:t>
              </a:r>
              <a:b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b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latin typeface="Segoe UI Semibold" panose="020B0702040204020203" pitchFamily="34" charset="0"/>
                  <a:cs typeface="Segoe UI Semibold" panose="020B0702040204020203" pitchFamily="34" charset="0"/>
                </a:rPr>
                <a:t>Controller</a:t>
              </a:r>
            </a:p>
          </p:txBody>
        </p:sp>
        <p:grpSp>
          <p:nvGrpSpPr>
            <p:cNvPr id="39" name="Group 38"/>
            <p:cNvGrpSpPr/>
            <p:nvPr/>
          </p:nvGrpSpPr>
          <p:grpSpPr>
            <a:xfrm>
              <a:off x="7412036" y="1769857"/>
              <a:ext cx="2926080" cy="1223971"/>
              <a:chOff x="7412036" y="1823072"/>
              <a:chExt cx="2926080" cy="1223971"/>
            </a:xfrm>
          </p:grpSpPr>
          <p:sp>
            <p:nvSpPr>
              <p:cNvPr id="48" name="Rectangle 47"/>
              <p:cNvSpPr/>
              <p:nvPr/>
            </p:nvSpPr>
            <p:spPr bwMode="auto">
              <a:xfrm>
                <a:off x="7412036" y="1823072"/>
                <a:ext cx="2926080" cy="122397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5842">
                          <a:schemeClr val="tx1"/>
                        </a:gs>
                        <a:gs pos="50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Northbound Interface (REST APIs)</a:t>
                </a:r>
              </a:p>
            </p:txBody>
          </p:sp>
          <p:sp>
            <p:nvSpPr>
              <p:cNvPr id="49" name="Rectangle 48"/>
              <p:cNvSpPr/>
              <p:nvPr/>
            </p:nvSpPr>
            <p:spPr bwMode="auto">
              <a:xfrm>
                <a:off x="7412036" y="2599228"/>
                <a:ext cx="2926080" cy="4478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5842">
                          <a:schemeClr val="tx1"/>
                        </a:gs>
                        <a:gs pos="50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Southbound Interface</a:t>
                </a:r>
              </a:p>
            </p:txBody>
          </p:sp>
          <p:grpSp>
            <p:nvGrpSpPr>
              <p:cNvPr id="50" name="Group 49"/>
              <p:cNvGrpSpPr/>
              <p:nvPr/>
            </p:nvGrpSpPr>
            <p:grpSpPr>
              <a:xfrm>
                <a:off x="7412036" y="2178421"/>
                <a:ext cx="2926080" cy="475565"/>
                <a:chOff x="7412036" y="2159371"/>
                <a:chExt cx="2926080" cy="475565"/>
              </a:xfrm>
            </p:grpSpPr>
            <p:sp>
              <p:nvSpPr>
                <p:cNvPr id="51" name="Rectangle 50"/>
                <p:cNvSpPr/>
                <p:nvPr/>
              </p:nvSpPr>
              <p:spPr bwMode="auto">
                <a:xfrm>
                  <a:off x="7594916" y="2235571"/>
                  <a:ext cx="2560320" cy="32316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91440" rIns="109728" bIns="91440" numCol="1" spcCol="0" rtlCol="0" fromWordArt="0" anchor="ctr"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18812">
                            <a:schemeClr val="bg1"/>
                          </a:gs>
                          <a:gs pos="35000">
                            <a:schemeClr val="bg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Distributed Firewall Manager</a:t>
                  </a:r>
                </a:p>
              </p:txBody>
            </p:sp>
            <p:cxnSp>
              <p:nvCxnSpPr>
                <p:cNvPr id="52" name="Straight Connector 51"/>
                <p:cNvCxnSpPr/>
                <p:nvPr/>
              </p:nvCxnSpPr>
              <p:spPr>
                <a:xfrm>
                  <a:off x="7412036" y="2159371"/>
                  <a:ext cx="29260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412036" y="2634936"/>
                  <a:ext cx="2926080" cy="0"/>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6587297" y="3133105"/>
              <a:ext cx="66690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defPPr>
                <a:defRPr lang="en-US"/>
              </a:defPPr>
              <a:lvl1pPr algn="ctr" defTabSz="932472" fontAlgn="base">
                <a:lnSpc>
                  <a:spcPct val="90000"/>
                </a:lnSpc>
                <a:spcBef>
                  <a:spcPct val="0"/>
                </a:spcBef>
                <a:spcAft>
                  <a:spcPct val="0"/>
                </a:spcAft>
                <a:defRPr sz="1000">
                  <a:gradFill>
                    <a:gsLst>
                      <a:gs pos="27723">
                        <a:schemeClr val="tx1"/>
                      </a:gs>
                      <a:gs pos="58000">
                        <a:schemeClr val="tx1"/>
                      </a:gs>
                    </a:gsLst>
                    <a:lin ang="5400000" scaled="0"/>
                  </a:gradFill>
                  <a:latin typeface="Segoe UI Semibold" panose="020B0702040204020203" pitchFamily="34" charset="0"/>
                  <a:ea typeface="Segoe UI" pitchFamily="34" charset="0"/>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Policies</a:t>
              </a:r>
            </a:p>
          </p:txBody>
        </p:sp>
        <p:sp>
          <p:nvSpPr>
            <p:cNvPr id="41" name="TextBox 40"/>
            <p:cNvSpPr txBox="1"/>
            <p:nvPr/>
          </p:nvSpPr>
          <p:spPr>
            <a:xfrm>
              <a:off x="9873232" y="3133105"/>
              <a:ext cx="66690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defPPr>
                <a:defRPr lang="en-US"/>
              </a:defPPr>
              <a:lvl1pPr algn="ctr" defTabSz="932472" fontAlgn="base">
                <a:lnSpc>
                  <a:spcPct val="90000"/>
                </a:lnSpc>
                <a:spcBef>
                  <a:spcPct val="0"/>
                </a:spcBef>
                <a:spcAft>
                  <a:spcPct val="0"/>
                </a:spcAft>
                <a:defRPr sz="1000">
                  <a:gradFill>
                    <a:gsLst>
                      <a:gs pos="27723">
                        <a:schemeClr val="tx1"/>
                      </a:gs>
                      <a:gs pos="58000">
                        <a:schemeClr val="tx1"/>
                      </a:gs>
                    </a:gsLst>
                    <a:lin ang="5400000" scaled="0"/>
                  </a:gradFill>
                  <a:latin typeface="Segoe UI Semibold" panose="020B0702040204020203" pitchFamily="34" charset="0"/>
                  <a:ea typeface="Segoe UI" pitchFamily="34" charset="0"/>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gradFill>
                    <a:gsLst>
                      <a:gs pos="27723">
                        <a:schemeClr val="tx1"/>
                      </a:gs>
                      <a:gs pos="58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Policies</a:t>
              </a:r>
            </a:p>
          </p:txBody>
        </p:sp>
        <p:cxnSp>
          <p:nvCxnSpPr>
            <p:cNvPr id="42" name="Straight Arrow Connector 41"/>
            <p:cNvCxnSpPr>
              <a:stCxn id="8" idx="0"/>
            </p:cNvCxnSpPr>
            <p:nvPr/>
          </p:nvCxnSpPr>
          <p:spPr>
            <a:xfrm flipV="1">
              <a:off x="8875077" y="5277821"/>
              <a:ext cx="0" cy="743980"/>
            </a:xfrm>
            <a:prstGeom prst="straightConnector1">
              <a:avLst/>
            </a:prstGeom>
            <a:ln w="19050">
              <a:solidFill>
                <a:schemeClr val="accent4"/>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58" idx="3"/>
            </p:cNvCxnSpPr>
            <p:nvPr/>
          </p:nvCxnSpPr>
          <p:spPr>
            <a:xfrm flipV="1">
              <a:off x="8875077" y="4559501"/>
              <a:ext cx="762247" cy="685800"/>
            </a:xfrm>
            <a:prstGeom prst="straightConnector1">
              <a:avLst/>
            </a:prstGeom>
            <a:ln w="19050">
              <a:solidFill>
                <a:schemeClr val="accent4"/>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8555035" y="4559501"/>
              <a:ext cx="320040" cy="685800"/>
            </a:xfrm>
            <a:prstGeom prst="straightConnector1">
              <a:avLst/>
            </a:prstGeom>
            <a:ln w="19050">
              <a:solidFill>
                <a:schemeClr val="accent4"/>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70" idx="0"/>
            </p:cNvCxnSpPr>
            <p:nvPr/>
          </p:nvCxnSpPr>
          <p:spPr>
            <a:xfrm flipH="1">
              <a:off x="6564584" y="2480556"/>
              <a:ext cx="1107534" cy="1809065"/>
            </a:xfrm>
            <a:prstGeom prst="straightConnector1">
              <a:avLst/>
            </a:prstGeom>
            <a:ln w="19050">
              <a:solidFill>
                <a:schemeClr val="tx1"/>
              </a:solidFill>
              <a:prstDash val="dash"/>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58" idx="0"/>
            </p:cNvCxnSpPr>
            <p:nvPr/>
          </p:nvCxnSpPr>
          <p:spPr>
            <a:xfrm flipH="1">
              <a:off x="9749112" y="2436638"/>
              <a:ext cx="188170" cy="1852983"/>
            </a:xfrm>
            <a:prstGeom prst="straightConnector1">
              <a:avLst/>
            </a:prstGeom>
            <a:ln w="19050">
              <a:solidFill>
                <a:schemeClr val="tx1"/>
              </a:solidFill>
              <a:prstDash val="dash"/>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a:off x="6677688" y="3526722"/>
              <a:ext cx="2959636" cy="1568428"/>
            </a:xfrm>
            <a:prstGeom prst="arc">
              <a:avLst>
                <a:gd name="adj1" fmla="val 10834660"/>
                <a:gd name="adj2" fmla="val 0"/>
              </a:avLst>
            </a:prstGeom>
            <a:ln w="19050">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65238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5"/>
            <a:ext cx="11888787" cy="917575"/>
          </a:xfrm>
        </p:spPr>
        <p:txBody>
          <a:bodyPr/>
          <a:lstStyle/>
          <a:p>
            <a:r>
              <a:rPr lang="en-US" sz="4800" dirty="0"/>
              <a:t>Converged networking</a:t>
            </a:r>
          </a:p>
        </p:txBody>
      </p:sp>
      <p:sp>
        <p:nvSpPr>
          <p:cNvPr id="17" name="TextBox 16"/>
          <p:cNvSpPr txBox="1"/>
          <p:nvPr/>
        </p:nvSpPr>
        <p:spPr>
          <a:xfrm>
            <a:off x="274638" y="5844387"/>
            <a:ext cx="4855688" cy="849463"/>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Traditional Hyper-V Host (non converged)</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Example 12 x 1GbE NICs</a:t>
            </a:r>
          </a:p>
        </p:txBody>
      </p:sp>
      <p:sp>
        <p:nvSpPr>
          <p:cNvPr id="39" name="TextBox 38"/>
          <p:cNvSpPr txBox="1"/>
          <p:nvPr/>
        </p:nvSpPr>
        <p:spPr>
          <a:xfrm>
            <a:off x="7589838" y="2631591"/>
            <a:ext cx="4573587" cy="338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Each host needs separate networks for:</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T1: Management Traffic (Agents, RDP)</a:t>
            </a:r>
          </a:p>
          <a:p>
            <a:pPr marL="0" marR="0" lvl="0" indent="0" defTabSz="914400" eaLnBrk="1" fontAlgn="auto" latinLnBrk="0" hangingPunct="1">
              <a:lnSpc>
                <a:spcPct val="90000"/>
              </a:lnSpc>
              <a:spcBef>
                <a:spcPts val="3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T2: Cluster (CSV, health)</a:t>
            </a:r>
          </a:p>
          <a:p>
            <a:pPr marL="0" marR="0" lvl="0" indent="0" defTabSz="914400" eaLnBrk="1" fontAlgn="auto" latinLnBrk="0" hangingPunct="1">
              <a:lnSpc>
                <a:spcPct val="90000"/>
              </a:lnSpc>
              <a:spcBef>
                <a:spcPts val="3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T3: Live Migration</a:t>
            </a:r>
          </a:p>
          <a:p>
            <a:pPr marL="0" marR="0" lvl="0" indent="0" defTabSz="914400" eaLnBrk="1" fontAlgn="auto" latinLnBrk="0" hangingPunct="1">
              <a:lnSpc>
                <a:spcPct val="90000"/>
              </a:lnSpc>
              <a:spcBef>
                <a:spcPts val="3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Storage (2 Subnets with SMB/SAN)</a:t>
            </a:r>
          </a:p>
          <a:p>
            <a:pPr marL="0" marR="0" lvl="0" indent="0" defTabSz="914400" eaLnBrk="1" fontAlgn="auto" latinLnBrk="0" hangingPunct="1">
              <a:lnSpc>
                <a:spcPct val="90000"/>
              </a:lnSpc>
              <a:spcBef>
                <a:spcPts val="300"/>
              </a:spcBef>
              <a:spcAft>
                <a:spcPts val="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T4: Virtual Machine Traffic</a:t>
            </a:r>
          </a:p>
          <a:p>
            <a:pPr marL="0" marR="0" lvl="0" indent="0" defTabSz="914400" eaLnBrk="1" fontAlgn="auto" latinLnBrk="0" hangingPunct="1">
              <a:lnSpc>
                <a:spcPct val="90000"/>
              </a:lnSpc>
              <a:spcBef>
                <a:spcPts val="1800"/>
              </a:spcBef>
              <a:spcAft>
                <a:spcPts val="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End result:</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600" b="1" i="0" u="none" strike="noStrike" kern="0" cap="none" spc="0" normalizeH="0" baseline="0" noProof="0" dirty="0">
                <a:ln>
                  <a:noFill/>
                </a:ln>
                <a:gradFill>
                  <a:gsLst>
                    <a:gs pos="88119">
                      <a:schemeClr val="accent2"/>
                    </a:gs>
                    <a:gs pos="67000">
                      <a:schemeClr val="accent2"/>
                    </a:gs>
                  </a:gsLst>
                  <a:lin ang="5400000" scaled="0"/>
                </a:gradFill>
                <a:effectLst/>
                <a:uLnTx/>
                <a:uFillTx/>
                <a:latin typeface="Segoe UI Semibold" panose="020B0702040204020203" pitchFamily="34" charset="0"/>
                <a:cs typeface="Segoe UI Semibold" panose="020B0702040204020203" pitchFamily="34" charset="0"/>
              </a:rPr>
              <a:t>Lots</a:t>
            </a:r>
            <a:r>
              <a:rPr kumimoji="0" lang="en-US" sz="1600" b="1" i="0" u="none" strike="noStrike" kern="0" cap="none" spc="0" normalizeH="0" baseline="0" noProof="0" dirty="0">
                <a:ln>
                  <a:noFill/>
                </a:ln>
                <a:gradFill>
                  <a:gsLst>
                    <a:gs pos="88119">
                      <a:schemeClr val="accent2"/>
                    </a:gs>
                    <a:gs pos="67000">
                      <a:schemeClr val="accent2"/>
                    </a:gs>
                  </a:gsLst>
                  <a:lin ang="5400000" scaled="0"/>
                </a:gradFill>
                <a:effectLst/>
                <a:uLnTx/>
                <a:uFillTx/>
              </a:rPr>
              <a:t> </a:t>
            </a: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of cables. </a:t>
            </a:r>
            <a:r>
              <a:rPr kumimoji="0" lang="en-US" sz="1600" b="1" i="0" u="none" strike="noStrike" kern="0" cap="none" spc="0" normalizeH="0" baseline="0" noProof="0" dirty="0">
                <a:ln>
                  <a:noFill/>
                </a:ln>
                <a:gradFill>
                  <a:gsLst>
                    <a:gs pos="88119">
                      <a:schemeClr val="accent2"/>
                    </a:gs>
                    <a:gs pos="67000">
                      <a:schemeClr val="accent2"/>
                    </a:gs>
                  </a:gsLst>
                  <a:lin ang="5400000" scaled="0"/>
                </a:gradFill>
                <a:effectLst/>
                <a:uLnTx/>
                <a:uFillTx/>
                <a:latin typeface="Segoe UI Semibold" panose="020B0702040204020203" pitchFamily="34" charset="0"/>
                <a:cs typeface="Segoe UI Semibold" panose="020B0702040204020203" pitchFamily="34" charset="0"/>
              </a:rPr>
              <a:t>Lots</a:t>
            </a: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 of ports. </a:t>
            </a:r>
            <a:r>
              <a:rPr kumimoji="0" lang="en-US" sz="1600" b="1" i="0" u="none" strike="noStrike" kern="0" cap="none" spc="0" normalizeH="0" baseline="0" noProof="0" dirty="0">
                <a:ln>
                  <a:noFill/>
                </a:ln>
                <a:gradFill>
                  <a:gsLst>
                    <a:gs pos="88119">
                      <a:schemeClr val="accent2"/>
                    </a:gs>
                    <a:gs pos="67000">
                      <a:schemeClr val="accent2"/>
                    </a:gs>
                  </a:gsLst>
                  <a:lin ang="5400000" scaled="0"/>
                </a:gradFill>
                <a:effectLst/>
                <a:uLnTx/>
                <a:uFillTx/>
                <a:latin typeface="Segoe UI Semibold" panose="020B0702040204020203" pitchFamily="34" charset="0"/>
                <a:cs typeface="Segoe UI Semibold" panose="020B0702040204020203" pitchFamily="34" charset="0"/>
              </a:rPr>
              <a:t>Many</a:t>
            </a: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 switches. </a:t>
            </a:r>
            <a:r>
              <a:rPr kumimoji="0" lang="en-US" sz="1600" b="1" i="0" u="none" strike="noStrike" kern="0" cap="none" spc="0" normalizeH="0" baseline="0" noProof="0" dirty="0">
                <a:ln>
                  <a:noFill/>
                </a:ln>
                <a:gradFill>
                  <a:gsLst>
                    <a:gs pos="88119">
                      <a:schemeClr val="accent2"/>
                    </a:gs>
                    <a:gs pos="67000">
                      <a:schemeClr val="accent2"/>
                    </a:gs>
                  </a:gsLst>
                  <a:lin ang="5400000" scaled="0"/>
                </a:gradFill>
                <a:effectLst/>
                <a:uLnTx/>
                <a:uFillTx/>
                <a:latin typeface="Segoe UI Semibold" panose="020B0702040204020203" pitchFamily="34" charset="0"/>
                <a:cs typeface="Segoe UI Semibold" panose="020B0702040204020203" pitchFamily="34" charset="0"/>
              </a:rPr>
              <a:t>Reasonable</a:t>
            </a: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 bandwidth.</a:t>
            </a:r>
            <a:endParaRPr kumimoji="0" lang="en-US" sz="1600" b="1"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grpSp>
        <p:nvGrpSpPr>
          <p:cNvPr id="3" name="Group 2"/>
          <p:cNvGrpSpPr/>
          <p:nvPr/>
        </p:nvGrpSpPr>
        <p:grpSpPr>
          <a:xfrm>
            <a:off x="274638" y="1550980"/>
            <a:ext cx="7040880" cy="4206240"/>
            <a:chOff x="274638" y="1550980"/>
            <a:chExt cx="7040880" cy="4206240"/>
          </a:xfrm>
        </p:grpSpPr>
        <p:sp>
          <p:nvSpPr>
            <p:cNvPr id="33" name="Rectangle 32"/>
            <p:cNvSpPr/>
            <p:nvPr/>
          </p:nvSpPr>
          <p:spPr bwMode="auto">
            <a:xfrm>
              <a:off x="3795078" y="1733860"/>
              <a:ext cx="1828800" cy="175466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VM(s)</a:t>
              </a:r>
            </a:p>
          </p:txBody>
        </p:sp>
        <p:sp>
          <p:nvSpPr>
            <p:cNvPr id="40" name="Rectangle 39"/>
            <p:cNvSpPr/>
            <p:nvPr/>
          </p:nvSpPr>
          <p:spPr bwMode="auto">
            <a:xfrm>
              <a:off x="274638" y="1550980"/>
              <a:ext cx="7040880" cy="4206240"/>
            </a:xfrm>
            <a:prstGeom prst="rect">
              <a:avLst/>
            </a:prstGeom>
            <a:noFill/>
            <a:ln w="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1" name="Rectangle 40"/>
            <p:cNvSpPr/>
            <p:nvPr/>
          </p:nvSpPr>
          <p:spPr bwMode="auto">
            <a:xfrm>
              <a:off x="457200" y="1733860"/>
              <a:ext cx="3157669" cy="384048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Management OS</a:t>
              </a:r>
            </a:p>
          </p:txBody>
        </p:sp>
        <p:sp>
          <p:nvSpPr>
            <p:cNvPr id="42" name="Rectangle 41"/>
            <p:cNvSpPr/>
            <p:nvPr/>
          </p:nvSpPr>
          <p:spPr bwMode="auto">
            <a:xfrm>
              <a:off x="3489760" y="3672388"/>
              <a:ext cx="3639312" cy="1901952"/>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endParaRPr>
            </a:p>
          </p:txBody>
        </p:sp>
        <p:sp>
          <p:nvSpPr>
            <p:cNvPr id="43" name="Rectangle 42"/>
            <p:cNvSpPr/>
            <p:nvPr/>
          </p:nvSpPr>
          <p:spPr bwMode="auto">
            <a:xfrm>
              <a:off x="3977958" y="2674704"/>
              <a:ext cx="868680" cy="63093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VM</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a:t>
              </a:r>
            </a:p>
          </p:txBody>
        </p:sp>
        <p:cxnSp>
          <p:nvCxnSpPr>
            <p:cNvPr id="44" name="Straight Arrow Connector 43"/>
            <p:cNvCxnSpPr/>
            <p:nvPr/>
          </p:nvCxnSpPr>
          <p:spPr>
            <a:xfrm>
              <a:off x="4412298" y="3375951"/>
              <a:ext cx="0" cy="850392"/>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641574" y="4795121"/>
              <a:ext cx="1014984" cy="461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T1</a:t>
              </a:r>
            </a:p>
          </p:txBody>
        </p:sp>
        <p:sp>
          <p:nvSpPr>
            <p:cNvPr id="13" name="Rectangle 12"/>
            <p:cNvSpPr/>
            <p:nvPr/>
          </p:nvSpPr>
          <p:spPr bwMode="auto">
            <a:xfrm>
              <a:off x="3816114" y="4294687"/>
              <a:ext cx="2071898" cy="46166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Hyper-V vSwitch</a:t>
              </a:r>
            </a:p>
          </p:txBody>
        </p:sp>
        <p:sp>
          <p:nvSpPr>
            <p:cNvPr id="28" name="Rectangle 27"/>
            <p:cNvSpPr/>
            <p:nvPr/>
          </p:nvSpPr>
          <p:spPr bwMode="auto">
            <a:xfrm>
              <a:off x="1699754" y="4795121"/>
              <a:ext cx="1014984" cy="461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T2</a:t>
              </a:r>
            </a:p>
          </p:txBody>
        </p:sp>
        <p:sp>
          <p:nvSpPr>
            <p:cNvPr id="8" name="Rectangle 7"/>
            <p:cNvSpPr/>
            <p:nvPr/>
          </p:nvSpPr>
          <p:spPr bwMode="auto">
            <a:xfrm>
              <a:off x="64157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18" name="Rectangle 17"/>
            <p:cNvSpPr/>
            <p:nvPr/>
          </p:nvSpPr>
          <p:spPr bwMode="auto">
            <a:xfrm>
              <a:off x="117066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19" name="Rectangle 18"/>
            <p:cNvSpPr/>
            <p:nvPr/>
          </p:nvSpPr>
          <p:spPr bwMode="auto">
            <a:xfrm>
              <a:off x="169975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0" name="Rectangle 19"/>
            <p:cNvSpPr/>
            <p:nvPr/>
          </p:nvSpPr>
          <p:spPr bwMode="auto">
            <a:xfrm>
              <a:off x="222884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1" name="Rectangle 20"/>
            <p:cNvSpPr/>
            <p:nvPr/>
          </p:nvSpPr>
          <p:spPr bwMode="auto">
            <a:xfrm>
              <a:off x="275793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2" name="Rectangle 21"/>
            <p:cNvSpPr/>
            <p:nvPr/>
          </p:nvSpPr>
          <p:spPr bwMode="auto">
            <a:xfrm>
              <a:off x="328702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3" name="Rectangle 22"/>
            <p:cNvSpPr/>
            <p:nvPr/>
          </p:nvSpPr>
          <p:spPr bwMode="auto">
            <a:xfrm>
              <a:off x="381611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4" name="Rectangle 23"/>
            <p:cNvSpPr/>
            <p:nvPr/>
          </p:nvSpPr>
          <p:spPr bwMode="auto">
            <a:xfrm>
              <a:off x="434520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5" name="Rectangle 24"/>
            <p:cNvSpPr/>
            <p:nvPr/>
          </p:nvSpPr>
          <p:spPr bwMode="auto">
            <a:xfrm>
              <a:off x="487429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7" name="Rectangle 26"/>
            <p:cNvSpPr/>
            <p:nvPr/>
          </p:nvSpPr>
          <p:spPr bwMode="auto">
            <a:xfrm>
              <a:off x="540338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29" name="Rectangle 28"/>
            <p:cNvSpPr/>
            <p:nvPr/>
          </p:nvSpPr>
          <p:spPr bwMode="auto">
            <a:xfrm>
              <a:off x="5932474"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30" name="Rectangle 29"/>
            <p:cNvSpPr/>
            <p:nvPr/>
          </p:nvSpPr>
          <p:spPr bwMode="auto">
            <a:xfrm>
              <a:off x="6461560" y="5295555"/>
              <a:ext cx="484632"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sp>
          <p:nvSpPr>
            <p:cNvPr id="31" name="Rectangle 30"/>
            <p:cNvSpPr/>
            <p:nvPr/>
          </p:nvSpPr>
          <p:spPr bwMode="auto">
            <a:xfrm>
              <a:off x="2757934" y="4795121"/>
              <a:ext cx="1014984" cy="461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T3</a:t>
              </a:r>
            </a:p>
          </p:txBody>
        </p:sp>
        <p:sp>
          <p:nvSpPr>
            <p:cNvPr id="32" name="Rectangle 31"/>
            <p:cNvSpPr/>
            <p:nvPr/>
          </p:nvSpPr>
          <p:spPr bwMode="auto">
            <a:xfrm>
              <a:off x="3816114" y="4795121"/>
              <a:ext cx="2071898" cy="461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T4</a:t>
              </a:r>
            </a:p>
          </p:txBody>
        </p:sp>
      </p:grpSp>
      <p:grpSp>
        <p:nvGrpSpPr>
          <p:cNvPr id="4" name="Group 3"/>
          <p:cNvGrpSpPr/>
          <p:nvPr/>
        </p:nvGrpSpPr>
        <p:grpSpPr>
          <a:xfrm>
            <a:off x="7589838" y="1529040"/>
            <a:ext cx="1840378" cy="1065057"/>
            <a:chOff x="7589838" y="1529040"/>
            <a:chExt cx="1840378" cy="1065057"/>
          </a:xfrm>
        </p:grpSpPr>
        <p:sp>
          <p:nvSpPr>
            <p:cNvPr id="49" name="TextBox 48"/>
            <p:cNvSpPr txBox="1"/>
            <p:nvPr/>
          </p:nvSpPr>
          <p:spPr>
            <a:xfrm>
              <a:off x="8058616" y="1529040"/>
              <a:ext cx="1371600" cy="517065"/>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Physical NIC</a:t>
              </a:r>
            </a:p>
          </p:txBody>
        </p:sp>
        <p:sp>
          <p:nvSpPr>
            <p:cNvPr id="50" name="TextBox 49"/>
            <p:cNvSpPr txBox="1"/>
            <p:nvPr/>
          </p:nvSpPr>
          <p:spPr>
            <a:xfrm>
              <a:off x="8058616" y="2077032"/>
              <a:ext cx="1371600" cy="517065"/>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Team</a:t>
              </a:r>
            </a:p>
          </p:txBody>
        </p:sp>
        <p:sp>
          <p:nvSpPr>
            <p:cNvPr id="52" name="Rectangle 51"/>
            <p:cNvSpPr/>
            <p:nvPr/>
          </p:nvSpPr>
          <p:spPr bwMode="auto">
            <a:xfrm>
              <a:off x="7589838" y="2104732"/>
              <a:ext cx="466344" cy="461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Tx</a:t>
              </a:r>
            </a:p>
          </p:txBody>
        </p:sp>
        <p:sp>
          <p:nvSpPr>
            <p:cNvPr id="53" name="Rectangle 52"/>
            <p:cNvSpPr/>
            <p:nvPr/>
          </p:nvSpPr>
          <p:spPr bwMode="auto">
            <a:xfrm>
              <a:off x="7589838" y="1556741"/>
              <a:ext cx="466344"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a:t>
              </a:r>
            </a:p>
          </p:txBody>
        </p:sp>
      </p:grpSp>
    </p:spTree>
    <p:extLst>
      <p:ext uri="{BB962C8B-B14F-4D97-AF65-F5344CB8AC3E}">
        <p14:creationId xmlns:p14="http://schemas.microsoft.com/office/powerpoint/2010/main" val="1613118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anim calcmode="lin" valueType="num">
                                      <p:cBhvr additive="base">
                                        <p:cTn id="2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9">
                                            <p:txEl>
                                              <p:pRg st="1" end="1"/>
                                            </p:txEl>
                                          </p:spTgt>
                                        </p:tgtEl>
                                        <p:attrNameLst>
                                          <p:attrName>style.visibility</p:attrName>
                                        </p:attrNameLst>
                                      </p:cBhvr>
                                      <p:to>
                                        <p:strVal val="visible"/>
                                      </p:to>
                                    </p:set>
                                    <p:anim calcmode="lin" valueType="num">
                                      <p:cBhvr additive="base">
                                        <p:cTn id="25"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39">
                                            <p:txEl>
                                              <p:pRg st="2" end="2"/>
                                            </p:txEl>
                                          </p:spTgt>
                                        </p:tgtEl>
                                        <p:attrNameLst>
                                          <p:attrName>style.visibility</p:attrName>
                                        </p:attrNameLst>
                                      </p:cBhvr>
                                      <p:to>
                                        <p:strVal val="visible"/>
                                      </p:to>
                                    </p:set>
                                    <p:anim calcmode="lin" valueType="num">
                                      <p:cBhvr additive="base">
                                        <p:cTn id="29"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9">
                                            <p:txEl>
                                              <p:pRg st="3" end="3"/>
                                            </p:txEl>
                                          </p:spTgt>
                                        </p:tgtEl>
                                        <p:attrNameLst>
                                          <p:attrName>style.visibility</p:attrName>
                                        </p:attrNameLst>
                                      </p:cBhvr>
                                      <p:to>
                                        <p:strVal val="visible"/>
                                      </p:to>
                                    </p:set>
                                    <p:anim calcmode="lin" valueType="num">
                                      <p:cBhvr additive="base">
                                        <p:cTn id="33" dur="500" fill="hold"/>
                                        <p:tgtEl>
                                          <p:spTgt spid="3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39">
                                            <p:txEl>
                                              <p:pRg st="4" end="4"/>
                                            </p:txEl>
                                          </p:spTgt>
                                        </p:tgtEl>
                                        <p:attrNameLst>
                                          <p:attrName>style.visibility</p:attrName>
                                        </p:attrNameLst>
                                      </p:cBhvr>
                                      <p:to>
                                        <p:strVal val="visible"/>
                                      </p:to>
                                    </p:set>
                                    <p:anim calcmode="lin" valueType="num">
                                      <p:cBhvr additive="base">
                                        <p:cTn id="37" dur="500" fill="hold"/>
                                        <p:tgtEl>
                                          <p:spTgt spid="3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39">
                                            <p:txEl>
                                              <p:pRg st="5" end="5"/>
                                            </p:txEl>
                                          </p:spTgt>
                                        </p:tgtEl>
                                        <p:attrNameLst>
                                          <p:attrName>style.visibility</p:attrName>
                                        </p:attrNameLst>
                                      </p:cBhvr>
                                      <p:to>
                                        <p:strVal val="visible"/>
                                      </p:to>
                                    </p:set>
                                    <p:anim calcmode="lin" valueType="num">
                                      <p:cBhvr additive="base">
                                        <p:cTn id="41" dur="500" fill="hold"/>
                                        <p:tgtEl>
                                          <p:spTgt spid="3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100000" fill="hold" grpId="0" nodeType="clickEffect">
                                  <p:stCondLst>
                                    <p:cond delay="0"/>
                                  </p:stCondLst>
                                  <p:childTnLst>
                                    <p:set>
                                      <p:cBhvr>
                                        <p:cTn id="46" dur="1" fill="hold">
                                          <p:stCondLst>
                                            <p:cond delay="0"/>
                                          </p:stCondLst>
                                        </p:cTn>
                                        <p:tgtEl>
                                          <p:spTgt spid="39">
                                            <p:txEl>
                                              <p:pRg st="6" end="6"/>
                                            </p:txEl>
                                          </p:spTgt>
                                        </p:tgtEl>
                                        <p:attrNameLst>
                                          <p:attrName>style.visibility</p:attrName>
                                        </p:attrNameLst>
                                      </p:cBhvr>
                                      <p:to>
                                        <p:strVal val="visible"/>
                                      </p:to>
                                    </p:set>
                                    <p:anim calcmode="lin" valueType="num">
                                      <p:cBhvr additive="base">
                                        <p:cTn id="47" dur="500" fill="hold"/>
                                        <p:tgtEl>
                                          <p:spTgt spid="3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9">
                                            <p:txEl>
                                              <p:pRg st="7" end="7"/>
                                            </p:txEl>
                                          </p:spTgt>
                                        </p:tgtEl>
                                        <p:attrNameLst>
                                          <p:attrName>style.visibility</p:attrName>
                                        </p:attrNameLst>
                                      </p:cBhvr>
                                      <p:to>
                                        <p:strVal val="visible"/>
                                      </p:to>
                                    </p:set>
                                    <p:anim calcmode="lin" valueType="num">
                                      <p:cBhvr additive="base">
                                        <p:cTn id="51" dur="500" fill="hold"/>
                                        <p:tgtEl>
                                          <p:spTgt spid="39">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5"/>
            <a:ext cx="11888787" cy="917575"/>
          </a:xfrm>
        </p:spPr>
        <p:txBody>
          <a:bodyPr/>
          <a:lstStyle/>
          <a:p>
            <a:r>
              <a:rPr lang="en-US" sz="4800" dirty="0"/>
              <a:t>Converged networking with 10GbE</a:t>
            </a:r>
          </a:p>
        </p:txBody>
      </p:sp>
      <p:sp>
        <p:nvSpPr>
          <p:cNvPr id="17" name="TextBox 16"/>
          <p:cNvSpPr txBox="1"/>
          <p:nvPr/>
        </p:nvSpPr>
        <p:spPr>
          <a:xfrm>
            <a:off x="274638" y="5845474"/>
            <a:ext cx="4966424" cy="849463"/>
          </a:xfrm>
          <a:prstGeom prst="rect">
            <a:avLst/>
          </a:prstGeom>
          <a:noFill/>
        </p:spPr>
        <p:txBody>
          <a:bodyPr wrap="none" lIns="182880" tIns="146304" rIns="182880" bIns="146304" rtlCol="0">
            <a:spAutoFit/>
          </a:bodyPr>
          <a:lstStyle>
            <a:defPPr>
              <a:defRPr lang="en-US"/>
            </a:defPPr>
            <a:lvl1pPr>
              <a:lnSpc>
                <a:spcPct val="90000"/>
              </a:lnSpc>
              <a:spcAft>
                <a:spcPts val="600"/>
              </a:spcAft>
              <a:defRPr sz="2000">
                <a:gradFill>
                  <a:gsLst>
                    <a:gs pos="2917">
                      <a:schemeClr val="tx1"/>
                    </a:gs>
                    <a:gs pos="30000">
                      <a:schemeClr val="tx1"/>
                    </a:gs>
                  </a:gsLst>
                  <a:lin ang="5400000" scaled="0"/>
                </a:gra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WS2012 R2 Hyper-V Host (with converged)</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Example 2 x 10GbE NICs</a:t>
            </a:r>
          </a:p>
        </p:txBody>
      </p:sp>
      <p:sp>
        <p:nvSpPr>
          <p:cNvPr id="56" name="TextBox 55"/>
          <p:cNvSpPr txBox="1"/>
          <p:nvPr/>
        </p:nvSpPr>
        <p:spPr>
          <a:xfrm>
            <a:off x="6675438" y="3652912"/>
            <a:ext cx="4478846" cy="2751522"/>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Use QoS to divide bandwidth across the different networks</a:t>
            </a:r>
          </a:p>
          <a:p>
            <a:pPr marL="0" marR="0" lvl="0" indent="0" defTabSz="914400" eaLnBrk="1" fontAlgn="auto" latinLnBrk="0" hangingPunct="1">
              <a:lnSpc>
                <a:spcPct val="90000"/>
              </a:lnSpc>
              <a:spcBef>
                <a:spcPts val="1800"/>
              </a:spcBef>
              <a:spcAft>
                <a:spcPts val="0"/>
              </a:spcAft>
              <a:buClrTx/>
              <a:buSzTx/>
              <a:buFontTx/>
              <a:buNone/>
              <a:tabLst/>
              <a:defRPr/>
            </a:pPr>
            <a:r>
              <a:rPr kumimoji="0" lang="en-US" sz="1600" b="0" i="0" u="none" strike="noStrike" kern="0" cap="none" spc="0" normalizeH="0" baseline="0" noProof="0" dirty="0">
                <a:ln>
                  <a:noFill/>
                </a:ln>
                <a:gradFill>
                  <a:gsLst>
                    <a:gs pos="8911">
                      <a:schemeClr val="accent1"/>
                    </a:gs>
                    <a:gs pos="37000">
                      <a:schemeClr val="accent1"/>
                    </a:gs>
                  </a:gsLst>
                  <a:lin ang="5400000" scaled="0"/>
                </a:gradFill>
                <a:effectLst/>
                <a:uLnTx/>
                <a:uFillTx/>
                <a:latin typeface="Lucida Console" panose="020B0609040504020204" pitchFamily="49" charset="0"/>
              </a:rPr>
              <a:t>Set-</a:t>
            </a:r>
            <a:r>
              <a:rPr kumimoji="0" lang="en-US" sz="1600" b="0" i="0" u="none" strike="noStrike" kern="0" cap="none" spc="0" normalizeH="0" baseline="0" noProof="0" dirty="0" err="1">
                <a:ln>
                  <a:noFill/>
                </a:ln>
                <a:gradFill>
                  <a:gsLst>
                    <a:gs pos="8911">
                      <a:schemeClr val="accent1"/>
                    </a:gs>
                    <a:gs pos="37000">
                      <a:schemeClr val="accent1"/>
                    </a:gs>
                  </a:gsLst>
                  <a:lin ang="5400000" scaled="0"/>
                </a:gradFill>
                <a:effectLst/>
                <a:uLnTx/>
                <a:uFillTx/>
                <a:latin typeface="Lucida Console" panose="020B0609040504020204" pitchFamily="49" charset="0"/>
              </a:rPr>
              <a:t>VMNetworkAdapter</a:t>
            </a:r>
            <a:br>
              <a:rPr kumimoji="0" lang="en-US" sz="1600" b="0" i="0" u="none" strike="noStrike" kern="0" cap="none" spc="0" normalizeH="0" baseline="0" noProof="0" dirty="0">
                <a:ln>
                  <a:noFill/>
                </a:ln>
                <a:gradFill>
                  <a:gsLst>
                    <a:gs pos="8911">
                      <a:schemeClr val="accent1"/>
                    </a:gs>
                    <a:gs pos="37000">
                      <a:schemeClr val="accent1"/>
                    </a:gs>
                  </a:gsLst>
                </a:gradFill>
                <a:effectLst/>
                <a:uLnTx/>
                <a:uFillTx/>
                <a:latin typeface="Lucida Console" panose="020B0609040504020204" pitchFamily="49" charset="0"/>
              </a:rPr>
            </a:br>
            <a:r>
              <a:rPr kumimoji="0" lang="en-US" sz="1600" b="0" i="0" u="none" strike="noStrike" kern="0" cap="none" spc="0" normalizeH="0" baseline="0" noProof="0" dirty="0">
                <a:ln>
                  <a:noFill/>
                </a:ln>
                <a:gradFill>
                  <a:gsLst>
                    <a:gs pos="8911">
                      <a:schemeClr val="accent1"/>
                    </a:gs>
                    <a:gs pos="37000">
                      <a:schemeClr val="accent1"/>
                    </a:gs>
                  </a:gsLst>
                </a:gradFill>
                <a:effectLst/>
                <a:uLnTx/>
                <a:uFillTx/>
                <a:latin typeface="Lucida Console" panose="020B0609040504020204" pitchFamily="49" charset="0"/>
              </a:rPr>
              <a:t>–</a:t>
            </a:r>
            <a:r>
              <a:rPr kumimoji="0" lang="en-US" sz="1600" b="0" i="0" u="none" strike="noStrike" kern="0" cap="none" spc="0" normalizeH="0" baseline="0" noProof="0" dirty="0" err="1">
                <a:ln>
                  <a:noFill/>
                </a:ln>
                <a:gradFill>
                  <a:gsLst>
                    <a:gs pos="8911">
                      <a:schemeClr val="accent1"/>
                    </a:gs>
                    <a:gs pos="37000">
                      <a:schemeClr val="accent1"/>
                    </a:gs>
                  </a:gsLst>
                </a:gradFill>
                <a:effectLst/>
                <a:uLnTx/>
                <a:uFillTx/>
                <a:latin typeface="Lucida Console" panose="020B0609040504020204" pitchFamily="49" charset="0"/>
              </a:rPr>
              <a:t>ManagementOS</a:t>
            </a:r>
            <a:r>
              <a:rPr kumimoji="0" lang="en-US" sz="1600" b="0" i="0" u="none" strike="noStrike" kern="0" cap="none" spc="0" normalizeH="0" baseline="0" noProof="0" dirty="0">
                <a:ln>
                  <a:noFill/>
                </a:ln>
                <a:gradFill>
                  <a:gsLst>
                    <a:gs pos="8911">
                      <a:schemeClr val="accent1"/>
                    </a:gs>
                    <a:gs pos="37000">
                      <a:schemeClr val="accent1"/>
                    </a:gs>
                  </a:gsLst>
                </a:gradFill>
                <a:effectLst/>
                <a:uLnTx/>
                <a:uFillTx/>
                <a:latin typeface="Lucida Console" panose="020B0609040504020204" pitchFamily="49" charset="0"/>
              </a:rPr>
              <a:t> –Name </a:t>
            </a:r>
            <a:r>
              <a:rPr kumimoji="0" lang="en-US" sz="1600" b="0" i="0" u="none" strike="noStrike" kern="0" cap="none" spc="0" normalizeH="0" baseline="0" noProof="0" dirty="0">
                <a:ln>
                  <a:noFill/>
                </a:ln>
                <a:gradFill>
                  <a:gsLst>
                    <a:gs pos="71287">
                      <a:schemeClr val="accent2"/>
                    </a:gs>
                    <a:gs pos="50000">
                      <a:schemeClr val="accent2"/>
                    </a:gs>
                  </a:gsLst>
                  <a:lin ang="0" scaled="0"/>
                </a:gradFill>
                <a:effectLst/>
                <a:uLnTx/>
                <a:uFillTx/>
                <a:latin typeface="Lucida Console" panose="020B0609040504020204" pitchFamily="49" charset="0"/>
              </a:rPr>
              <a:t>“Management</a:t>
            </a:r>
            <a:r>
              <a:rPr kumimoji="0" lang="en-US" sz="1600" b="0" i="0" u="none" strike="noStrike" kern="0" cap="none" spc="0" normalizeH="0" baseline="0" noProof="0" dirty="0">
                <a:ln>
                  <a:noFill/>
                </a:ln>
                <a:gradFill>
                  <a:gsLst>
                    <a:gs pos="71287">
                      <a:schemeClr val="accent2"/>
                    </a:gs>
                    <a:gs pos="50000">
                      <a:schemeClr val="accent2"/>
                    </a:gs>
                  </a:gsLst>
                </a:gradFill>
                <a:effectLst/>
                <a:uLnTx/>
                <a:uFillTx/>
                <a:latin typeface="Lucida Console" panose="020B0609040504020204" pitchFamily="49" charset="0"/>
              </a:rPr>
              <a:t>”</a:t>
            </a:r>
            <a:br>
              <a:rPr kumimoji="0" lang="en-US" sz="1600" b="0" i="0" u="none" strike="noStrike" kern="0" cap="none" spc="0" normalizeH="0" baseline="0" noProof="0" dirty="0">
                <a:ln>
                  <a:noFill/>
                </a:ln>
                <a:gradFill>
                  <a:gsLst>
                    <a:gs pos="71287">
                      <a:schemeClr val="accent2"/>
                    </a:gs>
                    <a:gs pos="50000">
                      <a:schemeClr val="accent2"/>
                    </a:gs>
                  </a:gsLst>
                </a:gradFill>
                <a:effectLst/>
                <a:uLnTx/>
                <a:uFillTx/>
                <a:latin typeface="Lucida Console" panose="020B0609040504020204" pitchFamily="49" charset="0"/>
              </a:rPr>
            </a:br>
            <a:r>
              <a:rPr kumimoji="0" lang="en-US" sz="1600" b="0" i="0" u="none" strike="noStrike" kern="0" cap="none" spc="0" normalizeH="0" baseline="0" noProof="0" dirty="0">
                <a:ln>
                  <a:noFill/>
                </a:ln>
                <a:gradFill>
                  <a:gsLst>
                    <a:gs pos="8911">
                      <a:schemeClr val="accent1"/>
                    </a:gs>
                    <a:gs pos="37000">
                      <a:schemeClr val="accent1"/>
                    </a:gs>
                  </a:gsLst>
                </a:gradFill>
                <a:effectLst/>
                <a:uLnTx/>
                <a:uFillTx/>
                <a:latin typeface="Lucida Console" panose="020B0609040504020204" pitchFamily="49" charset="0"/>
              </a:rPr>
              <a:t>–MinimumBandwidthWeight </a:t>
            </a:r>
            <a:r>
              <a:rPr kumimoji="0" lang="en-US" sz="1600" b="0" i="0" u="none" strike="noStrike" kern="0" cap="none" spc="0" normalizeH="0" baseline="0" noProof="0" dirty="0">
                <a:ln>
                  <a:noFill/>
                </a:ln>
                <a:gradFill>
                  <a:gsLst>
                    <a:gs pos="76238">
                      <a:schemeClr val="accent4"/>
                    </a:gs>
                    <a:gs pos="55000">
                      <a:schemeClr val="accent4"/>
                    </a:gs>
                  </a:gsLst>
                  <a:lin ang="0" scaled="0"/>
                </a:gradFill>
                <a:effectLst/>
                <a:uLnTx/>
                <a:uFillTx/>
                <a:latin typeface="Lucida Console" panose="020B0609040504020204" pitchFamily="49" charset="0"/>
              </a:rPr>
              <a:t>5</a:t>
            </a:r>
            <a:r>
              <a:rPr kumimoji="0" lang="en-US" sz="1600" b="0" i="0" u="none" strike="noStrike" kern="0" cap="none" spc="0" normalizeH="0" baseline="0" noProof="0" dirty="0">
                <a:ln>
                  <a:noFill/>
                </a:ln>
                <a:solidFill>
                  <a:srgbClr val="800080"/>
                </a:solidFill>
                <a:effectLst/>
                <a:uLnTx/>
                <a:uFillTx/>
                <a:latin typeface="Lucida Console" panose="020B0609040504020204" pitchFamily="49" charset="0"/>
              </a:rPr>
              <a:t> </a:t>
            </a: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1800"/>
              </a:spcBef>
              <a:spcAft>
                <a:spcPts val="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Host vNICs can exist on different VLANs if required</a:t>
            </a:r>
          </a:p>
        </p:txBody>
      </p:sp>
      <p:sp>
        <p:nvSpPr>
          <p:cNvPr id="77" name="Rectangle 76"/>
          <p:cNvSpPr/>
          <p:nvPr/>
        </p:nvSpPr>
        <p:spPr bwMode="auto">
          <a:xfrm>
            <a:off x="3795078" y="1733860"/>
            <a:ext cx="1828800" cy="175466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VM(s)</a:t>
            </a:r>
          </a:p>
        </p:txBody>
      </p:sp>
      <p:sp>
        <p:nvSpPr>
          <p:cNvPr id="85" name="Rectangle 84"/>
          <p:cNvSpPr/>
          <p:nvPr/>
        </p:nvSpPr>
        <p:spPr bwMode="auto">
          <a:xfrm>
            <a:off x="3977958" y="2674704"/>
            <a:ext cx="868680" cy="63093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VM</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a:t>
            </a:r>
          </a:p>
        </p:txBody>
      </p:sp>
      <p:sp>
        <p:nvSpPr>
          <p:cNvPr id="75" name="Rectangle 74"/>
          <p:cNvSpPr/>
          <p:nvPr/>
        </p:nvSpPr>
        <p:spPr bwMode="auto">
          <a:xfrm>
            <a:off x="274638" y="1550980"/>
            <a:ext cx="5532120" cy="4206240"/>
          </a:xfrm>
          <a:prstGeom prst="rect">
            <a:avLst/>
          </a:prstGeom>
          <a:noFill/>
          <a:ln w="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6" name="Rectangle 75"/>
          <p:cNvSpPr/>
          <p:nvPr/>
        </p:nvSpPr>
        <p:spPr bwMode="auto">
          <a:xfrm>
            <a:off x="457200" y="1733860"/>
            <a:ext cx="3157669" cy="384048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Management OS</a:t>
            </a:r>
          </a:p>
        </p:txBody>
      </p:sp>
      <p:sp>
        <p:nvSpPr>
          <p:cNvPr id="94" name="Rectangle 93"/>
          <p:cNvSpPr/>
          <p:nvPr/>
        </p:nvSpPr>
        <p:spPr bwMode="auto">
          <a:xfrm>
            <a:off x="3489760" y="3672388"/>
            <a:ext cx="2134118" cy="1901952"/>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endParaRPr>
          </a:p>
        </p:txBody>
      </p:sp>
      <p:sp>
        <p:nvSpPr>
          <p:cNvPr id="80" name="Rectangle 79"/>
          <p:cNvSpPr/>
          <p:nvPr/>
        </p:nvSpPr>
        <p:spPr bwMode="auto">
          <a:xfrm>
            <a:off x="641574" y="5295555"/>
            <a:ext cx="1371600"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 N1</a:t>
            </a:r>
          </a:p>
        </p:txBody>
      </p:sp>
      <p:sp>
        <p:nvSpPr>
          <p:cNvPr id="81" name="Rectangle 80"/>
          <p:cNvSpPr/>
          <p:nvPr/>
        </p:nvSpPr>
        <p:spPr bwMode="auto">
          <a:xfrm>
            <a:off x="2049750" y="5295555"/>
            <a:ext cx="1380744"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 N2</a:t>
            </a:r>
          </a:p>
        </p:txBody>
      </p:sp>
      <p:sp>
        <p:nvSpPr>
          <p:cNvPr id="87" name="Rectangle 86"/>
          <p:cNvSpPr/>
          <p:nvPr/>
        </p:nvSpPr>
        <p:spPr bwMode="auto">
          <a:xfrm>
            <a:off x="641574" y="4795121"/>
            <a:ext cx="2788920" cy="461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20GbE Team 1</a:t>
            </a:r>
          </a:p>
        </p:txBody>
      </p:sp>
      <p:sp>
        <p:nvSpPr>
          <p:cNvPr id="88" name="Rectangle 87"/>
          <p:cNvSpPr/>
          <p:nvPr/>
        </p:nvSpPr>
        <p:spPr bwMode="auto">
          <a:xfrm>
            <a:off x="641574" y="4294687"/>
            <a:ext cx="2788920" cy="46166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Hyper-V vSwitch</a:t>
            </a:r>
          </a:p>
        </p:txBody>
      </p:sp>
      <p:sp>
        <p:nvSpPr>
          <p:cNvPr id="89" name="Rectangle 88"/>
          <p:cNvSpPr/>
          <p:nvPr/>
        </p:nvSpPr>
        <p:spPr bwMode="auto">
          <a:xfrm>
            <a:off x="641574" y="3011136"/>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vNIC2 </a:t>
            </a:r>
          </a:p>
        </p:txBody>
      </p:sp>
      <p:sp>
        <p:nvSpPr>
          <p:cNvPr id="90" name="Rectangle 89"/>
          <p:cNvSpPr/>
          <p:nvPr/>
        </p:nvSpPr>
        <p:spPr bwMode="auto">
          <a:xfrm>
            <a:off x="641574" y="2369360"/>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vNIC1 </a:t>
            </a:r>
          </a:p>
        </p:txBody>
      </p:sp>
      <p:sp>
        <p:nvSpPr>
          <p:cNvPr id="91" name="Rectangle 90"/>
          <p:cNvSpPr/>
          <p:nvPr/>
        </p:nvSpPr>
        <p:spPr bwMode="auto">
          <a:xfrm>
            <a:off x="641574" y="3652912"/>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vNIC3 </a:t>
            </a:r>
          </a:p>
        </p:txBody>
      </p:sp>
      <p:sp>
        <p:nvSpPr>
          <p:cNvPr id="92" name="Rectangle 91"/>
          <p:cNvSpPr/>
          <p:nvPr/>
        </p:nvSpPr>
        <p:spPr bwMode="auto">
          <a:xfrm>
            <a:off x="1592550" y="3011136"/>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vNIC5 </a:t>
            </a:r>
          </a:p>
        </p:txBody>
      </p:sp>
      <p:sp>
        <p:nvSpPr>
          <p:cNvPr id="93" name="Rectangle 92"/>
          <p:cNvSpPr/>
          <p:nvPr/>
        </p:nvSpPr>
        <p:spPr bwMode="auto">
          <a:xfrm>
            <a:off x="1592550" y="2369360"/>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vNIC4 </a:t>
            </a:r>
          </a:p>
        </p:txBody>
      </p:sp>
      <p:cxnSp>
        <p:nvCxnSpPr>
          <p:cNvPr id="86" name="Straight Arrow Connector 85"/>
          <p:cNvCxnSpPr/>
          <p:nvPr/>
        </p:nvCxnSpPr>
        <p:spPr>
          <a:xfrm flipH="1">
            <a:off x="3458577" y="3375951"/>
            <a:ext cx="953721" cy="880465"/>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675438" y="1489162"/>
            <a:ext cx="2287905" cy="2022216"/>
            <a:chOff x="7589838" y="1489162"/>
            <a:chExt cx="2287905" cy="2022216"/>
          </a:xfrm>
        </p:grpSpPr>
        <p:sp>
          <p:nvSpPr>
            <p:cNvPr id="39" name="TextBox 38"/>
            <p:cNvSpPr txBox="1"/>
            <p:nvPr/>
          </p:nvSpPr>
          <p:spPr>
            <a:xfrm>
              <a:off x="8506142" y="1489162"/>
              <a:ext cx="1371600" cy="738664"/>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Management Traffic</a:t>
              </a:r>
            </a:p>
          </p:txBody>
        </p:sp>
        <p:sp>
          <p:nvSpPr>
            <p:cNvPr id="52" name="TextBox 51"/>
            <p:cNvSpPr txBox="1"/>
            <p:nvPr/>
          </p:nvSpPr>
          <p:spPr>
            <a:xfrm>
              <a:off x="8506143" y="2241737"/>
              <a:ext cx="1371600" cy="517065"/>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Cluster</a:t>
              </a:r>
            </a:p>
          </p:txBody>
        </p:sp>
        <p:sp>
          <p:nvSpPr>
            <p:cNvPr id="53" name="TextBox 52"/>
            <p:cNvSpPr txBox="1"/>
            <p:nvPr/>
          </p:nvSpPr>
          <p:spPr>
            <a:xfrm>
              <a:off x="8506144" y="2772714"/>
              <a:ext cx="1301699" cy="738664"/>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Live Migration</a:t>
              </a:r>
            </a:p>
          </p:txBody>
        </p:sp>
        <p:sp>
          <p:nvSpPr>
            <p:cNvPr id="95" name="Rectangle 94"/>
            <p:cNvSpPr/>
            <p:nvPr/>
          </p:nvSpPr>
          <p:spPr bwMode="auto">
            <a:xfrm>
              <a:off x="7589838" y="2198517"/>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vNIC2 </a:t>
              </a:r>
            </a:p>
          </p:txBody>
        </p:sp>
        <p:sp>
          <p:nvSpPr>
            <p:cNvPr id="96" name="Rectangle 95"/>
            <p:cNvSpPr/>
            <p:nvPr/>
          </p:nvSpPr>
          <p:spPr bwMode="auto">
            <a:xfrm>
              <a:off x="7589838" y="1556741"/>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vNIC1 </a:t>
              </a:r>
            </a:p>
          </p:txBody>
        </p:sp>
        <p:sp>
          <p:nvSpPr>
            <p:cNvPr id="97" name="Rectangle 96"/>
            <p:cNvSpPr/>
            <p:nvPr/>
          </p:nvSpPr>
          <p:spPr bwMode="auto">
            <a:xfrm>
              <a:off x="7589838" y="2840293"/>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vNIC3 </a:t>
              </a:r>
            </a:p>
          </p:txBody>
        </p:sp>
      </p:grpSp>
      <p:grpSp>
        <p:nvGrpSpPr>
          <p:cNvPr id="27" name="Group 26"/>
          <p:cNvGrpSpPr/>
          <p:nvPr/>
        </p:nvGrpSpPr>
        <p:grpSpPr>
          <a:xfrm>
            <a:off x="9236847" y="1489162"/>
            <a:ext cx="2012178" cy="1380440"/>
            <a:chOff x="10151247" y="1489162"/>
            <a:chExt cx="2012178" cy="1380440"/>
          </a:xfrm>
        </p:grpSpPr>
        <p:sp>
          <p:nvSpPr>
            <p:cNvPr id="55" name="TextBox 54"/>
            <p:cNvSpPr txBox="1"/>
            <p:nvPr/>
          </p:nvSpPr>
          <p:spPr>
            <a:xfrm>
              <a:off x="11067553" y="2130938"/>
              <a:ext cx="1095872" cy="738664"/>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Storage Subnet 2</a:t>
              </a:r>
            </a:p>
          </p:txBody>
        </p:sp>
        <p:sp>
          <p:nvSpPr>
            <p:cNvPr id="98" name="Rectangle 97"/>
            <p:cNvSpPr/>
            <p:nvPr/>
          </p:nvSpPr>
          <p:spPr bwMode="auto">
            <a:xfrm>
              <a:off x="10151247" y="2198517"/>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vNIC5 </a:t>
              </a:r>
            </a:p>
          </p:txBody>
        </p:sp>
        <p:grpSp>
          <p:nvGrpSpPr>
            <p:cNvPr id="26" name="Group 25"/>
            <p:cNvGrpSpPr/>
            <p:nvPr/>
          </p:nvGrpSpPr>
          <p:grpSpPr>
            <a:xfrm>
              <a:off x="10151247" y="1489162"/>
              <a:ext cx="2012178" cy="738664"/>
              <a:chOff x="10151247" y="1489162"/>
              <a:chExt cx="2012178" cy="738664"/>
            </a:xfrm>
          </p:grpSpPr>
          <p:sp>
            <p:nvSpPr>
              <p:cNvPr id="54" name="TextBox 53"/>
              <p:cNvSpPr txBox="1"/>
              <p:nvPr/>
            </p:nvSpPr>
            <p:spPr>
              <a:xfrm>
                <a:off x="11067553" y="1489162"/>
                <a:ext cx="1095872" cy="738664"/>
              </a:xfrm>
              <a:prstGeom prst="rect">
                <a:avLst/>
              </a:prstGeom>
              <a:noFill/>
            </p:spPr>
            <p:txBody>
              <a:bodyPr wrap="square" lIns="91440" tIns="146304" rIns="0" bIns="146304"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Storage Subnet 1</a:t>
                </a:r>
              </a:p>
            </p:txBody>
          </p:sp>
          <p:sp>
            <p:nvSpPr>
              <p:cNvPr id="99" name="Rectangle 98"/>
              <p:cNvSpPr/>
              <p:nvPr/>
            </p:nvSpPr>
            <p:spPr bwMode="auto">
              <a:xfrm>
                <a:off x="10151247" y="1556741"/>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Host</a:t>
                </a:r>
                <a:b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05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vNIC4 </a:t>
                </a:r>
              </a:p>
            </p:txBody>
          </p:sp>
        </p:grpSp>
      </p:grpSp>
    </p:spTree>
    <p:extLst>
      <p:ext uri="{BB962C8B-B14F-4D97-AF65-F5344CB8AC3E}">
        <p14:creationId xmlns:p14="http://schemas.microsoft.com/office/powerpoint/2010/main" val="842104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500"/>
                                        <p:tgtEl>
                                          <p:spTgt spid="92"/>
                                        </p:tgtEl>
                                      </p:cBhvr>
                                    </p:animEffect>
                                  </p:childTnLst>
                                </p:cTn>
                              </p:par>
                              <p:par>
                                <p:cTn id="41" presetID="2" presetClass="entr" presetSubtype="4" decel="100000" fill="hold" nodeType="withEffect">
                                  <p:stCondLst>
                                    <p:cond delay="12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25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decel="10000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7" grpId="0" animBg="1"/>
      <p:bldP spid="85" grpId="0" animBg="1"/>
      <p:bldP spid="87" grpId="0" animBg="1"/>
      <p:bldP spid="88" grpId="0" animBg="1"/>
      <p:bldP spid="89" grpId="0" animBg="1"/>
      <p:bldP spid="90" grpId="0" animBg="1"/>
      <p:bldP spid="91" grpId="0" animBg="1"/>
      <p:bldP spid="92" grpId="0" animBg="1"/>
      <p:bldP spid="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8787" cy="917575"/>
          </a:xfrm>
        </p:spPr>
        <p:txBody>
          <a:bodyPr/>
          <a:lstStyle/>
          <a:p>
            <a:r>
              <a:rPr lang="en-US" sz="4800" dirty="0"/>
              <a:t>Converged networking with 10GbE + RDMA</a:t>
            </a:r>
          </a:p>
        </p:txBody>
      </p:sp>
      <p:sp>
        <p:nvSpPr>
          <p:cNvPr id="39" name="TextBox 38"/>
          <p:cNvSpPr txBox="1"/>
          <p:nvPr/>
        </p:nvSpPr>
        <p:spPr>
          <a:xfrm>
            <a:off x="274638" y="5849161"/>
            <a:ext cx="5069336" cy="849463"/>
          </a:xfrm>
          <a:prstGeom prst="rect">
            <a:avLst/>
          </a:prstGeom>
          <a:noFill/>
        </p:spPr>
        <p:txBody>
          <a:bodyPr wrap="none" lIns="182880" tIns="146304" rIns="182880" bIns="146304" rtlCol="0">
            <a:spAutoFit/>
          </a:bodyPr>
          <a:lstStyle>
            <a:defPPr>
              <a:defRPr lang="en-US"/>
            </a:defPPr>
            <a:lvl1pPr>
              <a:lnSpc>
                <a:spcPct val="90000"/>
              </a:lnSpc>
              <a:spcAft>
                <a:spcPts val="600"/>
              </a:spcAft>
              <a:defRPr sz="2000">
                <a:gradFill>
                  <a:gsLst>
                    <a:gs pos="2917">
                      <a:schemeClr val="tx1"/>
                    </a:gs>
                    <a:gs pos="30000">
                      <a:schemeClr val="tx1"/>
                    </a:gs>
                  </a:gsLst>
                  <a:lin ang="5400000" scaled="0"/>
                </a:gra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WS2012 R2 Hyper-V Host (with converged)</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Example 2 x 10GbE + 2 x 10GbE RDMA NICs</a:t>
            </a:r>
          </a:p>
        </p:txBody>
      </p:sp>
      <p:sp>
        <p:nvSpPr>
          <p:cNvPr id="41" name="TextBox 40"/>
          <p:cNvSpPr txBox="1"/>
          <p:nvPr/>
        </p:nvSpPr>
        <p:spPr>
          <a:xfrm>
            <a:off x="6675439" y="1550980"/>
            <a:ext cx="4572000" cy="460741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Host has 2 subnets for it’s own use, </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via the RDMA capable NICs</a:t>
            </a:r>
          </a:p>
          <a:p>
            <a:pPr marL="0" marR="0" lvl="0" indent="0" defTabSz="914400" eaLnBrk="1" fontAlgn="auto" latinLnBrk="0" hangingPunct="1">
              <a:lnSpc>
                <a:spcPct val="90000"/>
              </a:lnSpc>
              <a:spcBef>
                <a:spcPts val="1800"/>
              </a:spcBef>
              <a:spcAft>
                <a:spcPts val="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VMs have dedicated 10GbE NICs</a:t>
            </a:r>
          </a:p>
          <a:p>
            <a:pPr marL="0" marR="0" lvl="0" indent="0" defTabSz="914400" eaLnBrk="1" fontAlgn="auto" latinLnBrk="0" hangingPunct="1">
              <a:lnSpc>
                <a:spcPct val="90000"/>
              </a:lnSpc>
              <a:spcBef>
                <a:spcPts val="1800"/>
              </a:spcBef>
              <a:spcAft>
                <a:spcPts val="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RDMA not compatible with teaming and when a vSwitch attached</a:t>
            </a:r>
          </a:p>
          <a:p>
            <a:pPr marL="0" marR="0" lvl="0" indent="0" defTabSz="914400" eaLnBrk="1" fontAlgn="auto" latinLnBrk="0" hangingPunct="1">
              <a:lnSpc>
                <a:spcPct val="90000"/>
              </a:lnSpc>
              <a:spcBef>
                <a:spcPts val="1800"/>
              </a:spcBef>
              <a:spcAft>
                <a:spcPts val="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Separate ‘networks’ are created using Datacenter Bridging and </a:t>
            </a:r>
            <a:r>
              <a:rPr kumimoji="0" lang="en-US" sz="2000" b="1" i="0" u="none" strike="noStrike" kern="0" cap="none" spc="0" normalizeH="0" baseline="0" noProof="0" dirty="0" err="1">
                <a:ln>
                  <a:noFill/>
                </a:ln>
                <a:gradFill>
                  <a:gsLst>
                    <a:gs pos="2917">
                      <a:schemeClr val="tx1"/>
                    </a:gs>
                    <a:gs pos="30000">
                      <a:schemeClr val="tx1"/>
                    </a:gs>
                  </a:gsLst>
                  <a:lin ang="5400000" scaled="0"/>
                </a:gradFill>
                <a:effectLst/>
                <a:uLnTx/>
                <a:uFillTx/>
                <a:latin typeface="+mj-lt"/>
              </a:rPr>
              <a:t>QoS</a:t>
            </a: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 policies</a:t>
            </a:r>
          </a:p>
          <a:p>
            <a:pPr marL="0" marR="0" lvl="0" indent="0" defTabSz="914400" eaLnBrk="1" fontAlgn="auto" latinLnBrk="0" hangingPunct="1">
              <a:lnSpc>
                <a:spcPct val="90000"/>
              </a:lnSpc>
              <a:spcBef>
                <a:spcPts val="1800"/>
              </a:spcBef>
              <a:spcAft>
                <a:spcPts val="0"/>
              </a:spcAft>
              <a:buClrTx/>
              <a:buSzTx/>
              <a:buFontTx/>
              <a:buNone/>
              <a:tabLst/>
              <a:defRPr/>
            </a:pPr>
            <a:r>
              <a:rPr kumimoji="0" lang="en-US" sz="1600" b="0" i="0" u="none" strike="noStrike" kern="0" cap="none" spc="0" normalizeH="0" baseline="0" noProof="0" dirty="0">
                <a:ln>
                  <a:noFill/>
                </a:ln>
                <a:gradFill>
                  <a:gsLst>
                    <a:gs pos="98020">
                      <a:schemeClr val="accent1"/>
                    </a:gs>
                    <a:gs pos="83168">
                      <a:schemeClr val="accent1"/>
                    </a:gs>
                  </a:gsLst>
                  <a:lin ang="0" scaled="0"/>
                </a:gradFill>
                <a:effectLst/>
                <a:uLnTx/>
                <a:uFillTx/>
                <a:latin typeface="Lucida Console" panose="020B0609040504020204" pitchFamily="49" charset="0"/>
              </a:rPr>
              <a:t>New-</a:t>
            </a:r>
            <a:r>
              <a:rPr kumimoji="0" lang="en-US" sz="1600" b="0" i="0" u="none" strike="noStrike" kern="0" cap="none" spc="0" normalizeH="0" baseline="0" noProof="0" dirty="0" err="1">
                <a:ln>
                  <a:noFill/>
                </a:ln>
                <a:gradFill>
                  <a:gsLst>
                    <a:gs pos="98020">
                      <a:schemeClr val="accent1"/>
                    </a:gs>
                    <a:gs pos="83168">
                      <a:schemeClr val="accent1"/>
                    </a:gs>
                  </a:gsLst>
                  <a:lin ang="0" scaled="0"/>
                </a:gradFill>
                <a:effectLst/>
                <a:uLnTx/>
                <a:uFillTx/>
                <a:latin typeface="Lucida Console" panose="020B0609040504020204" pitchFamily="49" charset="0"/>
              </a:rPr>
              <a:t>NetQosTrafficClass</a:t>
            </a:r>
            <a:r>
              <a:rPr kumimoji="0" lang="en-US" sz="1600" b="0" i="0" u="none" strike="noStrike" kern="0" cap="none" spc="0" normalizeH="0" baseline="0" noProof="0" dirty="0">
                <a:ln>
                  <a:noFill/>
                </a:ln>
                <a:solidFill>
                  <a:prstClr val="black"/>
                </a:solidFill>
                <a:effectLst/>
                <a:uLnTx/>
                <a:uFillTx/>
                <a:latin typeface="Lucida Console" panose="020B0609040504020204" pitchFamily="49" charset="0"/>
              </a:rPr>
              <a:t> </a:t>
            </a:r>
            <a:r>
              <a:rPr kumimoji="0" lang="en-US" sz="1600" b="0" i="0" u="none" strike="noStrike" kern="0" cap="none" spc="0" normalizeH="0" baseline="0" noProof="0" dirty="0">
                <a:ln>
                  <a:noFill/>
                </a:ln>
                <a:gradFill>
                  <a:gsLst>
                    <a:gs pos="71287">
                      <a:schemeClr val="accent2"/>
                    </a:gs>
                    <a:gs pos="50000">
                      <a:schemeClr val="accent2"/>
                    </a:gs>
                  </a:gsLst>
                </a:gradFill>
                <a:effectLst/>
                <a:uLnTx/>
                <a:uFillTx/>
                <a:latin typeface="Lucida Console" panose="020B0609040504020204" pitchFamily="49" charset="0"/>
              </a:rPr>
              <a:t>“Live Migration”</a:t>
            </a:r>
            <a:r>
              <a:rPr kumimoji="0" lang="en-US" sz="1600" b="0" i="0" u="none" strike="noStrike" kern="0" cap="none" spc="0" normalizeH="0" baseline="0" noProof="0" dirty="0">
                <a:ln>
                  <a:noFill/>
                </a:ln>
                <a:solidFill>
                  <a:prstClr val="black"/>
                </a:solidFill>
                <a:effectLst/>
                <a:uLnTx/>
                <a:uFillTx/>
                <a:latin typeface="Lucida Console" panose="020B0609040504020204" pitchFamily="49" charset="0"/>
              </a:rPr>
              <a:t> </a:t>
            </a:r>
            <a:r>
              <a:rPr kumimoji="0" lang="en-US" sz="1600" b="0" i="0" u="none" strike="noStrike" kern="0" cap="none" spc="0" normalizeH="0" baseline="0" noProof="0" dirty="0">
                <a:ln>
                  <a:noFill/>
                </a:ln>
                <a:gradFill>
                  <a:gsLst>
                    <a:gs pos="28713">
                      <a:schemeClr val="accent5"/>
                    </a:gs>
                    <a:gs pos="47000">
                      <a:schemeClr val="accent5"/>
                    </a:gs>
                  </a:gsLst>
                  <a:lin ang="0" scaled="0"/>
                </a:gradFill>
                <a:effectLst/>
                <a:uLnTx/>
                <a:uFillTx/>
                <a:latin typeface="Lucida Console" panose="020B0609040504020204" pitchFamily="49" charset="0"/>
              </a:rPr>
              <a:t>–Priority</a:t>
            </a:r>
            <a:r>
              <a:rPr kumimoji="0" lang="en-US" sz="1600" b="0" i="0" u="none" strike="noStrike" kern="0" cap="none" spc="0" normalizeH="0" baseline="0" noProof="0" dirty="0">
                <a:ln>
                  <a:noFill/>
                </a:ln>
                <a:solidFill>
                  <a:prstClr val="black"/>
                </a:solidFill>
                <a:effectLst/>
                <a:uLnTx/>
                <a:uFillTx/>
                <a:latin typeface="Lucida Console" panose="020B0609040504020204" pitchFamily="49" charset="0"/>
              </a:rPr>
              <a:t> </a:t>
            </a:r>
            <a:r>
              <a:rPr kumimoji="0" lang="en-US" sz="1600" b="0" i="0" u="none" strike="noStrike" kern="0" cap="none" spc="0" normalizeH="0" baseline="0" noProof="0" dirty="0">
                <a:ln>
                  <a:noFill/>
                </a:ln>
                <a:gradFill>
                  <a:gsLst>
                    <a:gs pos="83168">
                      <a:schemeClr val="accent4"/>
                    </a:gs>
                    <a:gs pos="71287">
                      <a:schemeClr val="accent4"/>
                    </a:gs>
                  </a:gsLst>
                </a:gradFill>
                <a:effectLst/>
                <a:uLnTx/>
                <a:uFillTx/>
                <a:latin typeface="Lucida Console" panose="020B0609040504020204" pitchFamily="49" charset="0"/>
              </a:rPr>
              <a:t>5</a:t>
            </a:r>
            <a:br>
              <a:rPr kumimoji="0" lang="en-US" sz="1600" b="0" i="0" u="none" strike="noStrike" kern="0" cap="none" spc="0" normalizeH="0" baseline="0" noProof="0" dirty="0">
                <a:ln>
                  <a:noFill/>
                </a:ln>
                <a:solidFill>
                  <a:prstClr val="black"/>
                </a:solidFill>
                <a:effectLst/>
                <a:uLnTx/>
                <a:uFillTx/>
                <a:latin typeface="Lucida Console" panose="020B0609040504020204" pitchFamily="49" charset="0"/>
              </a:rPr>
            </a:br>
            <a:r>
              <a:rPr kumimoji="0" lang="en-US" sz="1600" b="0" i="0" u="none" strike="noStrike" kern="0" cap="none" spc="0" normalizeH="0" baseline="0" noProof="0" dirty="0">
                <a:ln>
                  <a:noFill/>
                </a:ln>
                <a:gradFill>
                  <a:gsLst>
                    <a:gs pos="28713">
                      <a:schemeClr val="accent5"/>
                    </a:gs>
                    <a:gs pos="47000">
                      <a:schemeClr val="accent5"/>
                    </a:gs>
                  </a:gsLst>
                </a:gradFill>
                <a:effectLst/>
                <a:uLnTx/>
                <a:uFillTx/>
                <a:latin typeface="Lucida Console" panose="020B0609040504020204" pitchFamily="49" charset="0"/>
              </a:rPr>
              <a:t>–Algorithm </a:t>
            </a:r>
            <a:r>
              <a:rPr kumimoji="0" lang="en-US" sz="1600" b="0" i="0" u="none" strike="noStrike" kern="0" cap="none" spc="0" normalizeH="0" baseline="0" noProof="0" dirty="0">
                <a:ln>
                  <a:noFill/>
                </a:ln>
                <a:gradFill>
                  <a:gsLst>
                    <a:gs pos="83168">
                      <a:schemeClr val="accent4"/>
                    </a:gs>
                    <a:gs pos="71287">
                      <a:schemeClr val="accent4"/>
                    </a:gs>
                  </a:gsLst>
                  <a:lin ang="0" scaled="0"/>
                </a:gradFill>
                <a:effectLst/>
                <a:uLnTx/>
                <a:uFillTx/>
                <a:latin typeface="Lucida Console" panose="020B0609040504020204" pitchFamily="49" charset="0"/>
              </a:rPr>
              <a:t>ETS</a:t>
            </a:r>
            <a:r>
              <a:rPr kumimoji="0" lang="en-US" sz="1600" b="0" i="0" u="none" strike="noStrike" kern="0" cap="none" spc="0" normalizeH="0" baseline="0" noProof="0" dirty="0">
                <a:ln>
                  <a:noFill/>
                </a:ln>
                <a:gradFill>
                  <a:gsLst>
                    <a:gs pos="83168">
                      <a:schemeClr val="accent4"/>
                    </a:gs>
                    <a:gs pos="71287">
                      <a:schemeClr val="accent4"/>
                    </a:gs>
                  </a:gsLst>
                </a:gradFill>
                <a:effectLst/>
                <a:uLnTx/>
                <a:uFillTx/>
                <a:latin typeface="Lucida Console" panose="020B0609040504020204" pitchFamily="49" charset="0"/>
              </a:rPr>
              <a:t> </a:t>
            </a:r>
            <a:r>
              <a:rPr kumimoji="0" lang="en-US" sz="1600" b="0" i="0" u="none" strike="noStrike" kern="0" cap="none" spc="0" normalizeH="0" baseline="0" noProof="0" dirty="0">
                <a:ln>
                  <a:noFill/>
                </a:ln>
                <a:gradFill>
                  <a:gsLst>
                    <a:gs pos="28713">
                      <a:schemeClr val="accent5"/>
                    </a:gs>
                    <a:gs pos="47000">
                      <a:schemeClr val="accent5"/>
                    </a:gs>
                  </a:gsLst>
                </a:gradFill>
                <a:effectLst/>
                <a:uLnTx/>
                <a:uFillTx/>
                <a:latin typeface="Lucida Console" panose="020B0609040504020204" pitchFamily="49" charset="0"/>
              </a:rPr>
              <a:t>–Bandwidth </a:t>
            </a:r>
            <a:r>
              <a:rPr kumimoji="0" lang="en-US" sz="1600" b="0" i="0" u="none" strike="noStrike" kern="0" cap="none" spc="0" normalizeH="0" baseline="0" noProof="0" dirty="0">
                <a:ln>
                  <a:noFill/>
                </a:ln>
                <a:gradFill>
                  <a:gsLst>
                    <a:gs pos="83168">
                      <a:schemeClr val="accent4"/>
                    </a:gs>
                    <a:gs pos="71287">
                      <a:schemeClr val="accent4"/>
                    </a:gs>
                  </a:gsLst>
                </a:gradFill>
                <a:effectLst/>
                <a:uLnTx/>
                <a:uFillTx/>
                <a:latin typeface="Lucida Console" panose="020B0609040504020204" pitchFamily="49" charset="0"/>
              </a:rPr>
              <a:t>30</a:t>
            </a:r>
            <a:endParaRPr kumimoji="0" lang="en-US" sz="2000" b="0" i="0" u="none" strike="noStrike" kern="0" cap="none" spc="0" normalizeH="0" baseline="0" noProof="0" dirty="0">
              <a:ln>
                <a:noFill/>
              </a:ln>
              <a:gradFill>
                <a:gsLst>
                  <a:gs pos="83168">
                    <a:schemeClr val="accent4"/>
                  </a:gs>
                  <a:gs pos="71287">
                    <a:schemeClr val="accent4"/>
                  </a:gs>
                </a:gsLst>
              </a:gradFill>
              <a:effectLst/>
              <a:uLnTx/>
              <a:uFillTx/>
              <a:latin typeface="Lucida Console" panose="020B0609040504020204" pitchFamily="49" charset="0"/>
            </a:endParaRPr>
          </a:p>
          <a:p>
            <a:pPr marL="0" marR="0" lvl="0" indent="0" defTabSz="914400" eaLnBrk="1" fontAlgn="auto" latinLnBrk="0" hangingPunct="1">
              <a:lnSpc>
                <a:spcPct val="90000"/>
              </a:lnSpc>
              <a:spcBef>
                <a:spcPts val="1800"/>
              </a:spcBef>
              <a:spcAft>
                <a:spcPts val="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If using RoCE, configure PFC from </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end to end of the network</a:t>
            </a:r>
          </a:p>
        </p:txBody>
      </p:sp>
      <p:sp>
        <p:nvSpPr>
          <p:cNvPr id="20" name="Rectangle 19"/>
          <p:cNvSpPr/>
          <p:nvPr/>
        </p:nvSpPr>
        <p:spPr bwMode="auto">
          <a:xfrm>
            <a:off x="274638" y="1550980"/>
            <a:ext cx="5532120" cy="4206240"/>
          </a:xfrm>
          <a:prstGeom prst="rect">
            <a:avLst/>
          </a:prstGeom>
          <a:noFill/>
          <a:ln w="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2" name="Rectangle 21"/>
          <p:cNvSpPr/>
          <p:nvPr/>
        </p:nvSpPr>
        <p:spPr bwMode="auto">
          <a:xfrm>
            <a:off x="457200" y="1733860"/>
            <a:ext cx="3157669" cy="384048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Management OS</a:t>
            </a:r>
          </a:p>
        </p:txBody>
      </p:sp>
      <p:sp>
        <p:nvSpPr>
          <p:cNvPr id="23" name="Rectangle 22"/>
          <p:cNvSpPr/>
          <p:nvPr/>
        </p:nvSpPr>
        <p:spPr bwMode="auto">
          <a:xfrm>
            <a:off x="3795078" y="1733860"/>
            <a:ext cx="1828800" cy="175466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VM(s)</a:t>
            </a:r>
          </a:p>
        </p:txBody>
      </p:sp>
      <p:sp>
        <p:nvSpPr>
          <p:cNvPr id="11" name="Rectangle 10"/>
          <p:cNvSpPr/>
          <p:nvPr/>
        </p:nvSpPr>
        <p:spPr bwMode="auto">
          <a:xfrm>
            <a:off x="3795078" y="4624402"/>
            <a:ext cx="1828799" cy="4663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20GbE Team 1</a:t>
            </a:r>
          </a:p>
        </p:txBody>
      </p:sp>
      <p:sp>
        <p:nvSpPr>
          <p:cNvPr id="12" name="Rectangle 11"/>
          <p:cNvSpPr/>
          <p:nvPr/>
        </p:nvSpPr>
        <p:spPr bwMode="auto">
          <a:xfrm>
            <a:off x="3795078" y="4115893"/>
            <a:ext cx="1828799" cy="46634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Hyper-V vSwitch</a:t>
            </a:r>
          </a:p>
        </p:txBody>
      </p:sp>
      <p:sp>
        <p:nvSpPr>
          <p:cNvPr id="9" name="Rectangle 8"/>
          <p:cNvSpPr/>
          <p:nvPr/>
        </p:nvSpPr>
        <p:spPr bwMode="auto">
          <a:xfrm>
            <a:off x="3795078" y="5129356"/>
            <a:ext cx="86868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N1</a:t>
            </a:r>
          </a:p>
        </p:txBody>
      </p:sp>
      <p:sp>
        <p:nvSpPr>
          <p:cNvPr id="38" name="Rectangle 37"/>
          <p:cNvSpPr/>
          <p:nvPr/>
        </p:nvSpPr>
        <p:spPr bwMode="auto">
          <a:xfrm>
            <a:off x="4709477" y="5129356"/>
            <a:ext cx="91440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N1</a:t>
            </a:r>
          </a:p>
        </p:txBody>
      </p:sp>
      <p:sp>
        <p:nvSpPr>
          <p:cNvPr id="5" name="Rectangle 4"/>
          <p:cNvSpPr/>
          <p:nvPr/>
        </p:nvSpPr>
        <p:spPr bwMode="auto">
          <a:xfrm>
            <a:off x="641574" y="5129356"/>
            <a:ext cx="86868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RDMA N1</a:t>
            </a:r>
          </a:p>
        </p:txBody>
      </p:sp>
      <p:sp>
        <p:nvSpPr>
          <p:cNvPr id="6" name="Rectangle 5"/>
          <p:cNvSpPr/>
          <p:nvPr/>
        </p:nvSpPr>
        <p:spPr bwMode="auto">
          <a:xfrm>
            <a:off x="1555974" y="5129356"/>
            <a:ext cx="86868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RDMA N2</a:t>
            </a:r>
          </a:p>
        </p:txBody>
      </p:sp>
      <p:sp>
        <p:nvSpPr>
          <p:cNvPr id="8" name="Rectangle 7"/>
          <p:cNvSpPr/>
          <p:nvPr/>
        </p:nvSpPr>
        <p:spPr bwMode="auto">
          <a:xfrm>
            <a:off x="641574" y="2674704"/>
            <a:ext cx="2788920" cy="22136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1200"/>
              </a:spcBef>
              <a:spcAft>
                <a:spcPct val="0"/>
              </a:spcAft>
              <a:buClrTx/>
              <a:buSzTx/>
              <a:buFontTx/>
              <a:buNone/>
              <a:tabLst/>
              <a:defRPr/>
            </a:pP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DCB policies configured for management, storage, migration, </a:t>
            </a:r>
            <a:b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b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&amp; clustering traffic</a:t>
            </a:r>
          </a:p>
          <a:p>
            <a:pPr marL="0" marR="0" lvl="0" indent="0" defTabSz="932472" eaLnBrk="1" fontAlgn="base" latinLnBrk="0" hangingPunct="1">
              <a:lnSpc>
                <a:spcPct val="90000"/>
              </a:lnSpc>
              <a:spcBef>
                <a:spcPts val="1200"/>
              </a:spcBef>
              <a:spcAft>
                <a:spcPct val="0"/>
              </a:spcAft>
              <a:buClrTx/>
              <a:buSzTx/>
              <a:buFontTx/>
              <a:buNone/>
              <a:tabLst/>
              <a:defRPr/>
            </a:pP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Utilizes SMB Multichannel </a:t>
            </a:r>
            <a:b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b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&amp; SMB Direct</a:t>
            </a:r>
          </a:p>
        </p:txBody>
      </p:sp>
      <p:sp>
        <p:nvSpPr>
          <p:cNvPr id="26" name="Rectangle 25"/>
          <p:cNvSpPr/>
          <p:nvPr/>
        </p:nvSpPr>
        <p:spPr bwMode="auto">
          <a:xfrm>
            <a:off x="3977958" y="2674704"/>
            <a:ext cx="868680" cy="63093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VM</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a:t>
            </a:r>
          </a:p>
        </p:txBody>
      </p:sp>
      <p:cxnSp>
        <p:nvCxnSpPr>
          <p:cNvPr id="25" name="Straight Arrow Connector 24"/>
          <p:cNvCxnSpPr/>
          <p:nvPr/>
        </p:nvCxnSpPr>
        <p:spPr>
          <a:xfrm>
            <a:off x="4412298" y="3375951"/>
            <a:ext cx="0" cy="669631"/>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25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 calcmode="lin" valueType="num">
                                      <p:cBhvr additive="base">
                                        <p:cTn id="13"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anim calcmode="lin" valueType="num">
                                      <p:cBhvr additive="base">
                                        <p:cTn id="19"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41">
                                            <p:txEl>
                                              <p:pRg st="3" end="3"/>
                                            </p:txEl>
                                          </p:spTgt>
                                        </p:tgtEl>
                                        <p:attrNameLst>
                                          <p:attrName>style.visibility</p:attrName>
                                        </p:attrNameLst>
                                      </p:cBhvr>
                                      <p:to>
                                        <p:strVal val="visible"/>
                                      </p:to>
                                    </p:set>
                                    <p:anim calcmode="lin" valueType="num">
                                      <p:cBhvr additive="base">
                                        <p:cTn id="25"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41">
                                            <p:txEl>
                                              <p:pRg st="4" end="4"/>
                                            </p:txEl>
                                          </p:spTgt>
                                        </p:tgtEl>
                                        <p:attrNameLst>
                                          <p:attrName>style.visibility</p:attrName>
                                        </p:attrNameLst>
                                      </p:cBhvr>
                                      <p:to>
                                        <p:strVal val="visible"/>
                                      </p:to>
                                    </p:set>
                                    <p:anim calcmode="lin" valueType="num">
                                      <p:cBhvr additive="base">
                                        <p:cTn id="31" dur="5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41">
                                            <p:txEl>
                                              <p:pRg st="5" end="5"/>
                                            </p:txEl>
                                          </p:spTgt>
                                        </p:tgtEl>
                                        <p:attrNameLst>
                                          <p:attrName>style.visibility</p:attrName>
                                        </p:attrNameLst>
                                      </p:cBhvr>
                                      <p:to>
                                        <p:strVal val="visible"/>
                                      </p:to>
                                    </p:set>
                                    <p:anim calcmode="lin" valueType="num">
                                      <p:cBhvr additive="base">
                                        <p:cTn id="37"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Converged networking with 2016</a:t>
            </a:r>
          </a:p>
        </p:txBody>
      </p:sp>
      <p:sp>
        <p:nvSpPr>
          <p:cNvPr id="35" name="TextBox 34"/>
          <p:cNvSpPr txBox="1"/>
          <p:nvPr/>
        </p:nvSpPr>
        <p:spPr>
          <a:xfrm>
            <a:off x="274638" y="5849161"/>
            <a:ext cx="5069336" cy="849463"/>
          </a:xfrm>
          <a:prstGeom prst="rect">
            <a:avLst/>
          </a:prstGeom>
          <a:noFill/>
        </p:spPr>
        <p:txBody>
          <a:bodyPr wrap="none" lIns="182880" tIns="146304" rIns="182880" bIns="146304" rtlCol="0">
            <a:spAutoFit/>
          </a:bodyPr>
          <a:lstStyle>
            <a:defPPr>
              <a:defRPr lang="en-US"/>
            </a:defPPr>
            <a:lvl1pPr>
              <a:lnSpc>
                <a:spcPct val="90000"/>
              </a:lnSpc>
              <a:spcAft>
                <a:spcPts val="600"/>
              </a:spcAft>
              <a:defRPr sz="2000">
                <a:gradFill>
                  <a:gsLst>
                    <a:gs pos="2917">
                      <a:schemeClr val="tx1"/>
                    </a:gs>
                    <a:gs pos="30000">
                      <a:schemeClr val="tx1"/>
                    </a:gs>
                  </a:gsLst>
                  <a:lin ang="5400000" scaled="0"/>
                </a:gra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WS2012 R2 Hyper-V Host (with converged)</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Example 2 x 10GbE + 2 x 10GbE RDMA NICs</a:t>
            </a:r>
          </a:p>
        </p:txBody>
      </p:sp>
      <p:sp>
        <p:nvSpPr>
          <p:cNvPr id="36" name="Rectangle 35"/>
          <p:cNvSpPr/>
          <p:nvPr/>
        </p:nvSpPr>
        <p:spPr bwMode="auto">
          <a:xfrm>
            <a:off x="274638" y="1550980"/>
            <a:ext cx="5532120" cy="4206240"/>
          </a:xfrm>
          <a:prstGeom prst="rect">
            <a:avLst/>
          </a:prstGeom>
          <a:noFill/>
          <a:ln w="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7" name="Rectangle 36"/>
          <p:cNvSpPr/>
          <p:nvPr/>
        </p:nvSpPr>
        <p:spPr bwMode="auto">
          <a:xfrm>
            <a:off x="457200" y="1733860"/>
            <a:ext cx="3157669" cy="384048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Management OS</a:t>
            </a:r>
          </a:p>
        </p:txBody>
      </p:sp>
      <p:sp>
        <p:nvSpPr>
          <p:cNvPr id="40" name="Rectangle 39"/>
          <p:cNvSpPr/>
          <p:nvPr/>
        </p:nvSpPr>
        <p:spPr bwMode="auto">
          <a:xfrm>
            <a:off x="3795078" y="1733860"/>
            <a:ext cx="1828800" cy="175466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VM(s)</a:t>
            </a:r>
          </a:p>
        </p:txBody>
      </p:sp>
      <p:sp>
        <p:nvSpPr>
          <p:cNvPr id="41" name="Rectangle 40"/>
          <p:cNvSpPr/>
          <p:nvPr/>
        </p:nvSpPr>
        <p:spPr bwMode="auto">
          <a:xfrm>
            <a:off x="3795078" y="4624402"/>
            <a:ext cx="1828799" cy="4663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20GbE Team 1</a:t>
            </a:r>
          </a:p>
        </p:txBody>
      </p:sp>
      <p:sp>
        <p:nvSpPr>
          <p:cNvPr id="42" name="Rectangle 41"/>
          <p:cNvSpPr/>
          <p:nvPr/>
        </p:nvSpPr>
        <p:spPr bwMode="auto">
          <a:xfrm>
            <a:off x="3795078" y="4115893"/>
            <a:ext cx="1828799" cy="46634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Hyper-V vSwitch</a:t>
            </a:r>
          </a:p>
        </p:txBody>
      </p:sp>
      <p:sp>
        <p:nvSpPr>
          <p:cNvPr id="43" name="Rectangle 42"/>
          <p:cNvSpPr/>
          <p:nvPr/>
        </p:nvSpPr>
        <p:spPr bwMode="auto">
          <a:xfrm>
            <a:off x="3795078" y="5129356"/>
            <a:ext cx="86868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N1</a:t>
            </a:r>
          </a:p>
        </p:txBody>
      </p:sp>
      <p:sp>
        <p:nvSpPr>
          <p:cNvPr id="44" name="Rectangle 43"/>
          <p:cNvSpPr/>
          <p:nvPr/>
        </p:nvSpPr>
        <p:spPr bwMode="auto">
          <a:xfrm>
            <a:off x="4709477" y="5129356"/>
            <a:ext cx="91440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N1</a:t>
            </a:r>
          </a:p>
        </p:txBody>
      </p:sp>
      <p:sp>
        <p:nvSpPr>
          <p:cNvPr id="45" name="Rectangle 44"/>
          <p:cNvSpPr/>
          <p:nvPr/>
        </p:nvSpPr>
        <p:spPr bwMode="auto">
          <a:xfrm>
            <a:off x="641574" y="5129356"/>
            <a:ext cx="86868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RDMA N1</a:t>
            </a:r>
          </a:p>
        </p:txBody>
      </p:sp>
      <p:sp>
        <p:nvSpPr>
          <p:cNvPr id="46" name="Rectangle 45"/>
          <p:cNvSpPr/>
          <p:nvPr/>
        </p:nvSpPr>
        <p:spPr bwMode="auto">
          <a:xfrm>
            <a:off x="1555974" y="5129356"/>
            <a:ext cx="868680" cy="62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RDMA N2</a:t>
            </a:r>
          </a:p>
        </p:txBody>
      </p:sp>
      <p:sp>
        <p:nvSpPr>
          <p:cNvPr id="47" name="Rectangle 46"/>
          <p:cNvSpPr/>
          <p:nvPr/>
        </p:nvSpPr>
        <p:spPr bwMode="auto">
          <a:xfrm>
            <a:off x="641574" y="2674704"/>
            <a:ext cx="2788920" cy="22136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ts val="1200"/>
              </a:spcBef>
              <a:spcAft>
                <a:spcPct val="0"/>
              </a:spcAft>
              <a:buClrTx/>
              <a:buSzTx/>
              <a:buFontTx/>
              <a:buNone/>
              <a:tabLst/>
              <a:defRPr/>
            </a:pP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DCB policies configured for management, storage, migration, </a:t>
            </a:r>
            <a:b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b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&amp; clustering traffic</a:t>
            </a:r>
          </a:p>
          <a:p>
            <a:pPr marL="0" marR="0" lvl="0" indent="0" defTabSz="932472" eaLnBrk="1" fontAlgn="base" latinLnBrk="0" hangingPunct="1">
              <a:lnSpc>
                <a:spcPct val="90000"/>
              </a:lnSpc>
              <a:spcBef>
                <a:spcPts val="1200"/>
              </a:spcBef>
              <a:spcAft>
                <a:spcPct val="0"/>
              </a:spcAft>
              <a:buClrTx/>
              <a:buSzTx/>
              <a:buFontTx/>
              <a:buNone/>
              <a:tabLst/>
              <a:defRPr/>
            </a:pP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Utilizes SMB Multichannel </a:t>
            </a:r>
            <a:b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br>
            <a:r>
              <a:rPr kumimoji="0" lang="en-US" sz="1800" b="1" i="0" u="none" strike="noStrike" kern="0" cap="none" spc="0" normalizeH="0" baseline="0" noProof="0" dirty="0">
                <a:ln>
                  <a:noFill/>
                </a:ln>
                <a:gradFill>
                  <a:gsLst>
                    <a:gs pos="25743">
                      <a:schemeClr val="tx1"/>
                    </a:gs>
                    <a:gs pos="49000">
                      <a:schemeClr val="tx1"/>
                    </a:gs>
                  </a:gsLst>
                  <a:lin ang="5400000" scaled="0"/>
                </a:gradFill>
                <a:effectLst/>
                <a:uLnTx/>
                <a:uFillTx/>
                <a:latin typeface="+mj-lt"/>
                <a:ea typeface="Segoe UI" pitchFamily="34" charset="0"/>
                <a:cs typeface="Segoe UI" pitchFamily="34" charset="0"/>
              </a:rPr>
              <a:t>&amp; SMB Direct</a:t>
            </a:r>
          </a:p>
        </p:txBody>
      </p:sp>
      <p:sp>
        <p:nvSpPr>
          <p:cNvPr id="48" name="Rectangle 47"/>
          <p:cNvSpPr/>
          <p:nvPr/>
        </p:nvSpPr>
        <p:spPr bwMode="auto">
          <a:xfrm>
            <a:off x="3977958" y="2674704"/>
            <a:ext cx="868680" cy="63093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VM</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a:t>
            </a:r>
          </a:p>
        </p:txBody>
      </p:sp>
      <p:cxnSp>
        <p:nvCxnSpPr>
          <p:cNvPr id="49" name="Straight Arrow Connector 48"/>
          <p:cNvCxnSpPr/>
          <p:nvPr/>
        </p:nvCxnSpPr>
        <p:spPr>
          <a:xfrm>
            <a:off x="4412298" y="3375951"/>
            <a:ext cx="0" cy="669631"/>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90561" y="5845474"/>
            <a:ext cx="4621778" cy="849463"/>
          </a:xfrm>
          <a:prstGeom prst="rect">
            <a:avLst/>
          </a:prstGeom>
          <a:noFill/>
        </p:spPr>
        <p:txBody>
          <a:bodyPr wrap="none" lIns="182880" tIns="146304" rIns="182880" bIns="146304" rtlCol="0">
            <a:spAutoFit/>
          </a:bodyPr>
          <a:lstStyle>
            <a:defPPr>
              <a:defRPr lang="en-US"/>
            </a:defPPr>
            <a:lvl1pPr>
              <a:lnSpc>
                <a:spcPct val="90000"/>
              </a:lnSpc>
              <a:spcAft>
                <a:spcPts val="600"/>
              </a:spcAft>
              <a:defRPr sz="2000">
                <a:gradFill>
                  <a:gsLst>
                    <a:gs pos="2917">
                      <a:schemeClr val="tx1"/>
                    </a:gs>
                    <a:gs pos="30000">
                      <a:schemeClr val="tx1"/>
                    </a:gs>
                  </a:gsLst>
                  <a:lin ang="5400000" scaled="0"/>
                </a:gra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WS2016 Hyper-V Host (with converged)</a:t>
            </a:r>
            <a:b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b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Example 2 x 10GbE RDMA NICs</a:t>
            </a:r>
          </a:p>
        </p:txBody>
      </p:sp>
      <p:sp>
        <p:nvSpPr>
          <p:cNvPr id="51" name="Rectangle 50"/>
          <p:cNvSpPr/>
          <p:nvPr/>
        </p:nvSpPr>
        <p:spPr bwMode="auto">
          <a:xfrm>
            <a:off x="9738678" y="1733860"/>
            <a:ext cx="1828800" cy="175466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VM(s)</a:t>
            </a:r>
          </a:p>
        </p:txBody>
      </p:sp>
      <p:sp>
        <p:nvSpPr>
          <p:cNvPr id="52" name="Rectangle 51"/>
          <p:cNvSpPr/>
          <p:nvPr/>
        </p:nvSpPr>
        <p:spPr bwMode="auto">
          <a:xfrm>
            <a:off x="9921558" y="2674704"/>
            <a:ext cx="868680" cy="63093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VM</a:t>
            </a:r>
            <a:b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vNIC</a:t>
            </a:r>
          </a:p>
        </p:txBody>
      </p:sp>
      <p:sp>
        <p:nvSpPr>
          <p:cNvPr id="53" name="Rectangle 52"/>
          <p:cNvSpPr/>
          <p:nvPr/>
        </p:nvSpPr>
        <p:spPr bwMode="auto">
          <a:xfrm>
            <a:off x="6218238" y="1550980"/>
            <a:ext cx="5532120" cy="4206240"/>
          </a:xfrm>
          <a:prstGeom prst="rect">
            <a:avLst/>
          </a:prstGeom>
          <a:noFill/>
          <a:ln w="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4" name="Rectangle 53"/>
          <p:cNvSpPr/>
          <p:nvPr/>
        </p:nvSpPr>
        <p:spPr bwMode="auto">
          <a:xfrm>
            <a:off x="6400800" y="1733860"/>
            <a:ext cx="3157669" cy="3840480"/>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rPr>
              <a:t>Management OS</a:t>
            </a:r>
          </a:p>
        </p:txBody>
      </p:sp>
      <p:sp>
        <p:nvSpPr>
          <p:cNvPr id="55" name="Rectangle 54"/>
          <p:cNvSpPr/>
          <p:nvPr/>
        </p:nvSpPr>
        <p:spPr bwMode="auto">
          <a:xfrm>
            <a:off x="9433360" y="3672388"/>
            <a:ext cx="2134118" cy="1901952"/>
          </a:xfrm>
          <a:prstGeom prst="rect">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95050">
                    <a:schemeClr val="accent2"/>
                  </a:gs>
                  <a:gs pos="64000">
                    <a:schemeClr val="accent2"/>
                  </a:gs>
                </a:gsLst>
                <a:lin ang="5400000" scaled="0"/>
              </a:gradFill>
              <a:effectLst/>
              <a:uLnTx/>
              <a:uFillTx/>
              <a:latin typeface="+mj-lt"/>
              <a:ea typeface="Segoe UI" pitchFamily="34" charset="0"/>
              <a:cs typeface="Segoe UI" pitchFamily="34" charset="0"/>
            </a:endParaRPr>
          </a:p>
        </p:txBody>
      </p:sp>
      <p:sp>
        <p:nvSpPr>
          <p:cNvPr id="56" name="Rectangle 55"/>
          <p:cNvSpPr/>
          <p:nvPr/>
        </p:nvSpPr>
        <p:spPr bwMode="auto">
          <a:xfrm>
            <a:off x="6585174" y="5295555"/>
            <a:ext cx="1371600"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 RN1</a:t>
            </a:r>
          </a:p>
        </p:txBody>
      </p:sp>
      <p:sp>
        <p:nvSpPr>
          <p:cNvPr id="57" name="Rectangle 56"/>
          <p:cNvSpPr/>
          <p:nvPr/>
        </p:nvSpPr>
        <p:spPr bwMode="auto">
          <a:xfrm>
            <a:off x="7993350" y="5295555"/>
            <a:ext cx="1380744"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10GbE RN2</a:t>
            </a:r>
          </a:p>
        </p:txBody>
      </p:sp>
      <p:sp>
        <p:nvSpPr>
          <p:cNvPr id="59" name="Rectangle 58"/>
          <p:cNvSpPr/>
          <p:nvPr/>
        </p:nvSpPr>
        <p:spPr bwMode="auto">
          <a:xfrm>
            <a:off x="6585174" y="4294687"/>
            <a:ext cx="2788920" cy="96209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Hyper-V vSwitch </a:t>
            </a:r>
          </a:p>
          <a:p>
            <a:pPr marL="0" marR="0" lvl="0" indent="0" defTabSz="932472"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(SDN) with SET</a:t>
            </a:r>
          </a:p>
        </p:txBody>
      </p:sp>
      <p:sp>
        <p:nvSpPr>
          <p:cNvPr id="60" name="Rectangle 59"/>
          <p:cNvSpPr/>
          <p:nvPr/>
        </p:nvSpPr>
        <p:spPr bwMode="auto">
          <a:xfrm>
            <a:off x="6585174" y="3011136"/>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C000"/>
                </a:solidFill>
                <a:effectLst/>
                <a:uLnTx/>
                <a:uFillTx/>
                <a:ea typeface="Segoe UI" pitchFamily="34" charset="0"/>
                <a:cs typeface="Segoe UI" pitchFamily="34" charset="0"/>
              </a:rPr>
              <a:t>Host</a:t>
            </a:r>
            <a:br>
              <a:rPr kumimoji="0" lang="en-US" sz="1050" b="1" i="0" u="none" strike="noStrike" kern="0" cap="none" spc="0" normalizeH="0" baseline="0" noProof="0" dirty="0">
                <a:ln>
                  <a:noFill/>
                </a:ln>
                <a:solidFill>
                  <a:srgbClr val="FFC000"/>
                </a:solidFill>
                <a:effectLst/>
                <a:uLnTx/>
                <a:uFillTx/>
                <a:ea typeface="Segoe UI" pitchFamily="34" charset="0"/>
                <a:cs typeface="Segoe UI" pitchFamily="34" charset="0"/>
              </a:rPr>
            </a:br>
            <a:r>
              <a:rPr kumimoji="0" lang="en-US" sz="1050" b="1" i="0" u="none" strike="noStrike" kern="0" cap="none" spc="0" normalizeH="0" baseline="0" noProof="0" dirty="0">
                <a:ln>
                  <a:noFill/>
                </a:ln>
                <a:solidFill>
                  <a:srgbClr val="FFC000"/>
                </a:solidFill>
                <a:effectLst/>
                <a:uLnTx/>
                <a:uFillTx/>
                <a:ea typeface="Segoe UI" pitchFamily="34" charset="0"/>
                <a:cs typeface="Segoe UI" pitchFamily="34" charset="0"/>
              </a:rPr>
              <a:t>vRNIC1 </a:t>
            </a:r>
          </a:p>
        </p:txBody>
      </p:sp>
      <p:sp>
        <p:nvSpPr>
          <p:cNvPr id="61" name="Rectangle 60"/>
          <p:cNvSpPr/>
          <p:nvPr/>
        </p:nvSpPr>
        <p:spPr bwMode="auto">
          <a:xfrm>
            <a:off x="7536150" y="2369360"/>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t>Host</a:t>
            </a:r>
            <a:b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t>vNIC3 </a:t>
            </a:r>
          </a:p>
        </p:txBody>
      </p:sp>
      <p:sp>
        <p:nvSpPr>
          <p:cNvPr id="62" name="Rectangle 61"/>
          <p:cNvSpPr/>
          <p:nvPr/>
        </p:nvSpPr>
        <p:spPr bwMode="auto">
          <a:xfrm>
            <a:off x="6585174" y="3652912"/>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C000"/>
                </a:solidFill>
                <a:effectLst/>
                <a:uLnTx/>
                <a:uFillTx/>
                <a:ea typeface="Segoe UI" pitchFamily="34" charset="0"/>
                <a:cs typeface="Segoe UI" pitchFamily="34" charset="0"/>
              </a:rPr>
              <a:t>Host</a:t>
            </a:r>
            <a:br>
              <a:rPr kumimoji="0" lang="en-US" sz="1050" b="1" i="0" u="none" strike="noStrike" kern="0" cap="none" spc="0" normalizeH="0" baseline="0" noProof="0" dirty="0">
                <a:ln>
                  <a:noFill/>
                </a:ln>
                <a:solidFill>
                  <a:srgbClr val="FFC000"/>
                </a:solidFill>
                <a:effectLst/>
                <a:uLnTx/>
                <a:uFillTx/>
                <a:ea typeface="Segoe UI" pitchFamily="34" charset="0"/>
                <a:cs typeface="Segoe UI" pitchFamily="34" charset="0"/>
              </a:rPr>
            </a:br>
            <a:r>
              <a:rPr kumimoji="0" lang="en-US" sz="1050" b="1" i="0" u="none" strike="noStrike" kern="0" cap="none" spc="0" normalizeH="0" baseline="0" noProof="0" dirty="0">
                <a:ln>
                  <a:noFill/>
                </a:ln>
                <a:solidFill>
                  <a:srgbClr val="FFC000"/>
                </a:solidFill>
                <a:effectLst/>
                <a:uLnTx/>
                <a:uFillTx/>
                <a:ea typeface="Segoe UI" pitchFamily="34" charset="0"/>
                <a:cs typeface="Segoe UI" pitchFamily="34" charset="0"/>
              </a:rPr>
              <a:t>vRNIC2 </a:t>
            </a:r>
          </a:p>
        </p:txBody>
      </p:sp>
      <p:sp>
        <p:nvSpPr>
          <p:cNvPr id="63" name="Rectangle 62"/>
          <p:cNvSpPr/>
          <p:nvPr/>
        </p:nvSpPr>
        <p:spPr bwMode="auto">
          <a:xfrm>
            <a:off x="7536150" y="3652912"/>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t>Host</a:t>
            </a:r>
            <a:b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t>vNIC5 </a:t>
            </a:r>
          </a:p>
        </p:txBody>
      </p:sp>
      <p:sp>
        <p:nvSpPr>
          <p:cNvPr id="64" name="Rectangle 63"/>
          <p:cNvSpPr/>
          <p:nvPr/>
        </p:nvSpPr>
        <p:spPr bwMode="auto">
          <a:xfrm>
            <a:off x="7536150" y="3011136"/>
            <a:ext cx="914400" cy="6035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t>Host</a:t>
            </a:r>
            <a:b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050" b="1" i="0" u="none" strike="noStrike" kern="0" cap="none" spc="0" normalizeH="0" baseline="0" noProof="0" dirty="0">
                <a:ln>
                  <a:noFill/>
                </a:ln>
                <a:solidFill>
                  <a:schemeClr val="bg1"/>
                </a:solidFill>
                <a:effectLst/>
                <a:uLnTx/>
                <a:uFillTx/>
                <a:ea typeface="Segoe UI" pitchFamily="34" charset="0"/>
                <a:cs typeface="Segoe UI" pitchFamily="34" charset="0"/>
              </a:rPr>
              <a:t>vNIC4 </a:t>
            </a:r>
          </a:p>
        </p:txBody>
      </p:sp>
      <p:cxnSp>
        <p:nvCxnSpPr>
          <p:cNvPr id="65" name="Straight Arrow Connector 64"/>
          <p:cNvCxnSpPr/>
          <p:nvPr/>
        </p:nvCxnSpPr>
        <p:spPr>
          <a:xfrm flipH="1">
            <a:off x="9402177" y="3375951"/>
            <a:ext cx="953721" cy="880465"/>
          </a:xfrm>
          <a:prstGeom prst="straightConnector1">
            <a:avLst/>
          </a:prstGeom>
          <a:ln w="3175">
            <a:solidFill>
              <a:schemeClr val="tx1"/>
            </a:solidFill>
            <a:headEnd type="none"/>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237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up)">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55" grpId="0" animBg="1"/>
      <p:bldP spid="56" grpId="0" animBg="1"/>
      <p:bldP spid="57" grpId="0" animBg="1"/>
      <p:bldP spid="59" grpId="0" animBg="1"/>
      <p:bldP spid="60" grpId="0" animBg="1"/>
      <p:bldP spid="61" grpId="0" animBg="1"/>
      <p:bldP spid="62" grpId="0" animBg="1"/>
      <p:bldP spid="63" grpId="0" animBg="1"/>
      <p:bldP spid="6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Switch creation</a:t>
            </a:r>
            <a:endParaRPr lang="en-US" dirty="0"/>
          </a:p>
        </p:txBody>
      </p:sp>
      <p:sp>
        <p:nvSpPr>
          <p:cNvPr id="3" name="Text Placeholder 2"/>
          <p:cNvSpPr>
            <a:spLocks noGrp="1"/>
          </p:cNvSpPr>
          <p:nvPr>
            <p:ph type="body" sz="quarter" idx="10"/>
          </p:nvPr>
        </p:nvSpPr>
        <p:spPr>
          <a:xfrm>
            <a:off x="274638" y="1212850"/>
            <a:ext cx="11887200" cy="4859792"/>
          </a:xfrm>
        </p:spPr>
        <p:txBody>
          <a:bodyPr/>
          <a:lstStyle/>
          <a:p>
            <a:r>
              <a:rPr lang="en-US" sz="3600" dirty="0"/>
              <a:t>In WS2016, you can enable RDMA on NICs bound </a:t>
            </a:r>
            <a:br>
              <a:rPr lang="en-US" sz="3600" dirty="0"/>
            </a:br>
            <a:r>
              <a:rPr lang="en-US" sz="3600" dirty="0"/>
              <a:t>to a Hyper-V </a:t>
            </a:r>
            <a:r>
              <a:rPr lang="en-US" sz="3600" dirty="0" err="1"/>
              <a:t>vSwitch</a:t>
            </a:r>
            <a:r>
              <a:rPr lang="en-US" sz="3600" dirty="0"/>
              <a:t> </a:t>
            </a:r>
            <a:r>
              <a:rPr lang="en-US" sz="3600" b="1" dirty="0">
                <a:gradFill>
                  <a:gsLst>
                    <a:gs pos="55446">
                      <a:schemeClr val="accent2"/>
                    </a:gs>
                    <a:gs pos="68000">
                      <a:schemeClr val="accent2"/>
                    </a:gs>
                  </a:gsLst>
                  <a:lin ang="5400000" scaled="0"/>
                </a:gradFill>
              </a:rPr>
              <a:t>with or without</a:t>
            </a:r>
            <a:r>
              <a:rPr lang="en-US" sz="3600" dirty="0"/>
              <a:t> SET</a:t>
            </a:r>
            <a:endParaRPr lang="en-US" sz="2400" b="1" dirty="0"/>
          </a:p>
          <a:p>
            <a:pPr lvl="1">
              <a:spcBef>
                <a:spcPts val="3000"/>
              </a:spcBef>
            </a:pPr>
            <a:r>
              <a:rPr lang="en-US" sz="2400" b="1" dirty="0">
                <a:latin typeface="+mj-lt"/>
              </a:rPr>
              <a:t>Example 1 – create a Hyper-V Virtual Switch with an RDMA </a:t>
            </a:r>
            <a:r>
              <a:rPr lang="en-US" sz="2400" b="1" dirty="0" err="1">
                <a:latin typeface="+mj-lt"/>
              </a:rPr>
              <a:t>vNIC</a:t>
            </a:r>
            <a:endParaRPr lang="en-US" sz="2400" b="1" dirty="0">
              <a:latin typeface="+mj-lt"/>
            </a:endParaRPr>
          </a:p>
          <a:p>
            <a:pPr>
              <a:spcBef>
                <a:spcPts val="800"/>
              </a:spcBef>
            </a:pPr>
            <a:r>
              <a:rPr lang="en-US" sz="1600" dirty="0">
                <a:gradFill>
                  <a:gsLst>
                    <a:gs pos="22772">
                      <a:schemeClr val="accent1"/>
                    </a:gs>
                    <a:gs pos="77000">
                      <a:schemeClr val="accent1"/>
                    </a:gs>
                  </a:gsLst>
                  <a:lin ang="5400000" scaled="0"/>
                </a:gradFill>
                <a:latin typeface="Lucida Console" panose="020B0609040504020204" pitchFamily="49" charset="0"/>
              </a:rPr>
              <a:t>New-</a:t>
            </a:r>
            <a:r>
              <a:rPr lang="en-US" sz="1600" dirty="0" err="1">
                <a:gradFill>
                  <a:gsLst>
                    <a:gs pos="22772">
                      <a:schemeClr val="accent1"/>
                    </a:gs>
                    <a:gs pos="77000">
                      <a:schemeClr val="accent1"/>
                    </a:gs>
                  </a:gsLst>
                  <a:lin ang="5400000" scaled="0"/>
                </a:gradFill>
                <a:latin typeface="Lucida Console" panose="020B0609040504020204" pitchFamily="49" charset="0"/>
              </a:rPr>
              <a:t>VMSwitch</a:t>
            </a:r>
            <a:r>
              <a:rPr lang="en-US" sz="1600" dirty="0">
                <a:solidFill>
                  <a:prstClr val="black"/>
                </a:solidFill>
                <a:latin typeface="Lucida Console" panose="020B0609040504020204" pitchFamily="49" charset="0"/>
              </a:rPr>
              <a:t> </a:t>
            </a:r>
            <a:r>
              <a:rPr lang="en-US" sz="1600" dirty="0">
                <a:gradFill>
                  <a:gsLst>
                    <a:gs pos="9901">
                      <a:schemeClr val="accent5"/>
                    </a:gs>
                    <a:gs pos="22772">
                      <a:schemeClr val="accent5"/>
                    </a:gs>
                  </a:gsLst>
                  <a:lin ang="0" scaled="0"/>
                </a:gradFill>
                <a:latin typeface="Lucida Console" panose="020B0609040504020204" pitchFamily="49" charset="0"/>
              </a:rPr>
              <a:t>-name </a:t>
            </a:r>
            <a:r>
              <a:rPr lang="en-US" sz="1600" dirty="0" err="1">
                <a:gradFill>
                  <a:gsLst>
                    <a:gs pos="57426">
                      <a:schemeClr val="accent4"/>
                    </a:gs>
                    <a:gs pos="45000">
                      <a:schemeClr val="accent4"/>
                    </a:gs>
                  </a:gsLst>
                  <a:lin ang="0" scaled="0"/>
                </a:gradFill>
                <a:latin typeface="Lucida Console" panose="020B0609040504020204" pitchFamily="49" charset="0"/>
              </a:rPr>
              <a:t>RDMAswitch</a:t>
            </a:r>
            <a:r>
              <a:rPr lang="en-US" sz="1600" dirty="0">
                <a:solidFill>
                  <a:prstClr val="black"/>
                </a:soli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NetAdapterName</a:t>
            </a:r>
            <a:r>
              <a:rPr lang="en-US" sz="1600" dirty="0">
                <a:gradFill>
                  <a:gsLst>
                    <a:gs pos="9901">
                      <a:schemeClr val="accent5"/>
                    </a:gs>
                    <a:gs pos="22772">
                      <a:schemeClr val="accent5"/>
                    </a:gs>
                  </a:gsLst>
                </a:gradFill>
                <a:latin typeface="Lucida Console" panose="020B0609040504020204" pitchFamily="49" charset="0"/>
              </a:rPr>
              <a:t> </a:t>
            </a:r>
            <a:r>
              <a:rPr lang="en-US" sz="1600" dirty="0">
                <a:gradFill>
                  <a:gsLst>
                    <a:gs pos="64356">
                      <a:schemeClr val="accent2"/>
                    </a:gs>
                    <a:gs pos="44000">
                      <a:schemeClr val="accent2"/>
                    </a:gs>
                  </a:gsLst>
                  <a:lin ang="0" scaled="0"/>
                </a:gradFill>
                <a:latin typeface="Lucida Console" panose="020B0609040504020204" pitchFamily="49" charset="0"/>
              </a:rPr>
              <a:t>"SLOT 2"</a:t>
            </a:r>
          </a:p>
          <a:p>
            <a:pPr>
              <a:spcBef>
                <a:spcPts val="800"/>
              </a:spcBef>
            </a:pPr>
            <a:r>
              <a:rPr lang="en-US" sz="1600" dirty="0">
                <a:gradFill>
                  <a:gsLst>
                    <a:gs pos="22772">
                      <a:schemeClr val="accent1"/>
                    </a:gs>
                    <a:gs pos="77000">
                      <a:schemeClr val="accent1"/>
                    </a:gs>
                  </a:gsLst>
                </a:gradFill>
                <a:latin typeface="Lucida Console" panose="020B0609040504020204" pitchFamily="49" charset="0"/>
              </a:rPr>
              <a:t>Add-</a:t>
            </a:r>
            <a:r>
              <a:rPr lang="en-US" sz="1600" dirty="0" err="1">
                <a:gradFill>
                  <a:gsLst>
                    <a:gs pos="22772">
                      <a:schemeClr val="accent1"/>
                    </a:gs>
                    <a:gs pos="77000">
                      <a:schemeClr val="accent1"/>
                    </a:gs>
                  </a:gsLst>
                </a:gradFill>
                <a:latin typeface="Lucida Console" panose="020B0609040504020204" pitchFamily="49" charset="0"/>
              </a:rPr>
              <a:t>VMNetworkAdapter</a:t>
            </a:r>
            <a:r>
              <a:rPr lang="en-US" sz="1600" dirty="0">
                <a:solidFill>
                  <a:prstClr val="black"/>
                </a:soli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SwitchName</a:t>
            </a:r>
            <a:r>
              <a:rPr lang="en-US" sz="1600" dirty="0">
                <a:gradFill>
                  <a:gsLst>
                    <a:gs pos="9901">
                      <a:schemeClr val="accent5"/>
                    </a:gs>
                    <a:gs pos="22772">
                      <a:schemeClr val="accent5"/>
                    </a:gs>
                  </a:gsLst>
                </a:gradFill>
                <a:latin typeface="Lucida Console" panose="020B0609040504020204" pitchFamily="49" charset="0"/>
              </a:rPr>
              <a:t> </a:t>
            </a:r>
            <a:r>
              <a:rPr lang="en-US" sz="1600" dirty="0" err="1">
                <a:gradFill>
                  <a:gsLst>
                    <a:gs pos="57426">
                      <a:schemeClr val="accent4"/>
                    </a:gs>
                    <a:gs pos="45000">
                      <a:schemeClr val="accent4"/>
                    </a:gs>
                  </a:gsLst>
                </a:gradFill>
                <a:latin typeface="Lucida Console" panose="020B0609040504020204" pitchFamily="49" charset="0"/>
              </a:rPr>
              <a:t>RDMAswitch</a:t>
            </a:r>
            <a:r>
              <a:rPr lang="en-US" sz="1600" dirty="0">
                <a:gradFill>
                  <a:gsLst>
                    <a:gs pos="57426">
                      <a:schemeClr val="accent4"/>
                    </a:gs>
                    <a:gs pos="45000">
                      <a:schemeClr val="accent4"/>
                    </a:gs>
                  </a:gsLst>
                </a:gra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-Name </a:t>
            </a:r>
            <a:r>
              <a:rPr lang="en-US" sz="1600" dirty="0">
                <a:gradFill>
                  <a:gsLst>
                    <a:gs pos="57426">
                      <a:schemeClr val="accent4"/>
                    </a:gs>
                    <a:gs pos="45000">
                      <a:schemeClr val="accent4"/>
                    </a:gs>
                  </a:gsLst>
                </a:gradFill>
                <a:latin typeface="Lucida Console" panose="020B0609040504020204" pitchFamily="49" charset="0"/>
              </a:rPr>
              <a:t>SMB_1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managementOS</a:t>
            </a:r>
            <a:endParaRPr lang="en-US" sz="1600" dirty="0">
              <a:gradFill>
                <a:gsLst>
                  <a:gs pos="9901">
                    <a:schemeClr val="accent5"/>
                  </a:gs>
                  <a:gs pos="22772">
                    <a:schemeClr val="accent5"/>
                  </a:gs>
                </a:gsLst>
              </a:gradFill>
              <a:latin typeface="Lucida Console" panose="020B0609040504020204" pitchFamily="49" charset="0"/>
            </a:endParaRPr>
          </a:p>
          <a:p>
            <a:pPr>
              <a:spcBef>
                <a:spcPts val="800"/>
              </a:spcBef>
            </a:pPr>
            <a:r>
              <a:rPr lang="en-US" sz="1600" dirty="0">
                <a:gradFill>
                  <a:gsLst>
                    <a:gs pos="22772">
                      <a:schemeClr val="accent1"/>
                    </a:gs>
                    <a:gs pos="77000">
                      <a:schemeClr val="accent1"/>
                    </a:gs>
                  </a:gsLst>
                </a:gradFill>
                <a:latin typeface="Lucida Console" panose="020B0609040504020204" pitchFamily="49" charset="0"/>
              </a:rPr>
              <a:t>Enable-</a:t>
            </a:r>
            <a:r>
              <a:rPr lang="en-US" sz="1600" dirty="0" err="1">
                <a:gradFill>
                  <a:gsLst>
                    <a:gs pos="22772">
                      <a:schemeClr val="accent1"/>
                    </a:gs>
                    <a:gs pos="77000">
                      <a:schemeClr val="accent1"/>
                    </a:gs>
                  </a:gsLst>
                </a:gradFill>
                <a:latin typeface="Lucida Console" panose="020B0609040504020204" pitchFamily="49" charset="0"/>
              </a:rPr>
              <a:t>NetAdapterRDMA</a:t>
            </a:r>
            <a:r>
              <a:rPr lang="en-US" sz="1600" dirty="0">
                <a:solidFill>
                  <a:prstClr val="black"/>
                </a:solidFill>
                <a:latin typeface="Lucida Console" panose="020B0609040504020204" pitchFamily="49" charset="0"/>
              </a:rPr>
              <a:t> </a:t>
            </a:r>
            <a:r>
              <a:rPr lang="en-US" sz="1600" dirty="0">
                <a:gradFill>
                  <a:gsLst>
                    <a:gs pos="64356">
                      <a:schemeClr val="accent2"/>
                    </a:gs>
                    <a:gs pos="44000">
                      <a:schemeClr val="accent2"/>
                    </a:gs>
                  </a:gsLst>
                </a:gradFill>
                <a:latin typeface="Lucida Console" panose="020B0609040504020204" pitchFamily="49" charset="0"/>
              </a:rPr>
              <a:t>"</a:t>
            </a:r>
            <a:r>
              <a:rPr lang="en-US" sz="1600" dirty="0" err="1">
                <a:gradFill>
                  <a:gsLst>
                    <a:gs pos="64356">
                      <a:schemeClr val="accent2"/>
                    </a:gs>
                    <a:gs pos="44000">
                      <a:schemeClr val="accent2"/>
                    </a:gs>
                  </a:gsLst>
                </a:gradFill>
                <a:latin typeface="Lucida Console" panose="020B0609040504020204" pitchFamily="49" charset="0"/>
              </a:rPr>
              <a:t>vEthernet</a:t>
            </a:r>
            <a:r>
              <a:rPr lang="en-US" sz="1600" dirty="0">
                <a:gradFill>
                  <a:gsLst>
                    <a:gs pos="64356">
                      <a:schemeClr val="accent2"/>
                    </a:gs>
                    <a:gs pos="44000">
                      <a:schemeClr val="accent2"/>
                    </a:gs>
                  </a:gsLst>
                </a:gradFill>
                <a:latin typeface="Lucida Console" panose="020B0609040504020204" pitchFamily="49" charset="0"/>
              </a:rPr>
              <a:t> (SMB_1)" </a:t>
            </a:r>
          </a:p>
          <a:p>
            <a:pPr lvl="1">
              <a:spcBef>
                <a:spcPts val="3000"/>
              </a:spcBef>
            </a:pPr>
            <a:r>
              <a:rPr lang="en-US" sz="2400" b="1" dirty="0">
                <a:latin typeface="+mj-lt"/>
              </a:rPr>
              <a:t>Example 2 – create a Hyper-V Virtual Switch with SET and RDMA </a:t>
            </a:r>
            <a:r>
              <a:rPr lang="en-US" sz="2400" b="1" dirty="0" err="1">
                <a:latin typeface="+mj-lt"/>
              </a:rPr>
              <a:t>vNICs</a:t>
            </a:r>
            <a:endParaRPr lang="en-US" sz="2400" b="1" dirty="0">
              <a:latin typeface="+mj-lt"/>
            </a:endParaRPr>
          </a:p>
          <a:p>
            <a:pPr>
              <a:spcBef>
                <a:spcPts val="800"/>
              </a:spcBef>
            </a:pPr>
            <a:r>
              <a:rPr lang="en-US" sz="1600" dirty="0">
                <a:gradFill>
                  <a:gsLst>
                    <a:gs pos="22772">
                      <a:schemeClr val="accent1"/>
                    </a:gs>
                    <a:gs pos="77000">
                      <a:schemeClr val="accent1"/>
                    </a:gs>
                  </a:gsLst>
                </a:gradFill>
                <a:latin typeface="Lucida Console" panose="020B0609040504020204" pitchFamily="49" charset="0"/>
              </a:rPr>
              <a:t>New-</a:t>
            </a:r>
            <a:r>
              <a:rPr lang="en-US" sz="1600" dirty="0" err="1">
                <a:gradFill>
                  <a:gsLst>
                    <a:gs pos="22772">
                      <a:schemeClr val="accent1"/>
                    </a:gs>
                    <a:gs pos="77000">
                      <a:schemeClr val="accent1"/>
                    </a:gs>
                  </a:gsLst>
                </a:gradFill>
                <a:latin typeface="Lucida Console" panose="020B0609040504020204" pitchFamily="49" charset="0"/>
              </a:rPr>
              <a:t>VMSwitch</a:t>
            </a:r>
            <a:r>
              <a:rPr lang="en-US" sz="1600" dirty="0">
                <a:gradFill>
                  <a:gsLst>
                    <a:gs pos="22772">
                      <a:schemeClr val="accent1"/>
                    </a:gs>
                    <a:gs pos="77000">
                      <a:schemeClr val="accent1"/>
                    </a:gs>
                  </a:gsLst>
                </a:gra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-name</a:t>
            </a:r>
            <a:r>
              <a:rPr lang="en-US" sz="1600" dirty="0">
                <a:gradFill>
                  <a:gsLst>
                    <a:gs pos="57426">
                      <a:schemeClr val="accent4"/>
                    </a:gs>
                    <a:gs pos="45000">
                      <a:schemeClr val="accent4"/>
                    </a:gs>
                  </a:gsLst>
                </a:gradFill>
                <a:latin typeface="Lucida Console" panose="020B0609040504020204" pitchFamily="49" charset="0"/>
              </a:rPr>
              <a:t> </a:t>
            </a:r>
            <a:r>
              <a:rPr lang="en-US" sz="1600" dirty="0" err="1">
                <a:gradFill>
                  <a:gsLst>
                    <a:gs pos="57426">
                      <a:schemeClr val="accent4"/>
                    </a:gs>
                    <a:gs pos="45000">
                      <a:schemeClr val="accent4"/>
                    </a:gs>
                  </a:gsLst>
                </a:gradFill>
                <a:latin typeface="Lucida Console" panose="020B0609040504020204" pitchFamily="49" charset="0"/>
              </a:rPr>
              <a:t>SETswitch</a:t>
            </a:r>
            <a:r>
              <a:rPr lang="en-US" sz="1600" dirty="0">
                <a:gradFill>
                  <a:gsLst>
                    <a:gs pos="57426">
                      <a:schemeClr val="accent4"/>
                    </a:gs>
                    <a:gs pos="45000">
                      <a:schemeClr val="accent4"/>
                    </a:gs>
                  </a:gsLst>
                </a:gra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NetAdapterName</a:t>
            </a:r>
            <a:r>
              <a:rPr lang="en-US" sz="1600" dirty="0">
                <a:gradFill>
                  <a:gsLst>
                    <a:gs pos="9901">
                      <a:schemeClr val="accent5"/>
                    </a:gs>
                    <a:gs pos="22772">
                      <a:schemeClr val="accent5"/>
                    </a:gs>
                  </a:gsLst>
                </a:gradFill>
                <a:latin typeface="Lucida Console" panose="020B0609040504020204" pitchFamily="49" charset="0"/>
              </a:rPr>
              <a:t> </a:t>
            </a:r>
            <a:r>
              <a:rPr lang="en-US" sz="1600" dirty="0">
                <a:gradFill>
                  <a:gsLst>
                    <a:gs pos="64356">
                      <a:schemeClr val="accent2"/>
                    </a:gs>
                    <a:gs pos="44000">
                      <a:schemeClr val="accent2"/>
                    </a:gs>
                  </a:gsLst>
                </a:gradFill>
                <a:latin typeface="Lucida Console" panose="020B0609040504020204" pitchFamily="49" charset="0"/>
              </a:rPr>
              <a:t>"SLOT 2"</a:t>
            </a:r>
            <a:r>
              <a:rPr lang="en-US" sz="1600" dirty="0">
                <a:gradFill>
                  <a:gsLst>
                    <a:gs pos="82178">
                      <a:schemeClr val="bg2"/>
                    </a:gs>
                    <a:gs pos="64356">
                      <a:schemeClr val="bg2"/>
                    </a:gs>
                  </a:gsLst>
                  <a:lin ang="0" scaled="0"/>
                </a:gradFill>
                <a:latin typeface="Lucida Console" panose="020B0609040504020204" pitchFamily="49" charset="0"/>
              </a:rPr>
              <a:t>,</a:t>
            </a:r>
            <a:r>
              <a:rPr lang="en-US" sz="1600" dirty="0">
                <a:gradFill>
                  <a:gsLst>
                    <a:gs pos="64356">
                      <a:schemeClr val="accent2"/>
                    </a:gs>
                    <a:gs pos="44000">
                      <a:schemeClr val="accent2"/>
                    </a:gs>
                  </a:gsLst>
                </a:gradFill>
                <a:latin typeface="Lucida Console" panose="020B0609040504020204" pitchFamily="49" charset="0"/>
              </a:rPr>
              <a:t>"SLOT 3" </a:t>
            </a:r>
          </a:p>
          <a:p>
            <a:pPr>
              <a:spcBef>
                <a:spcPts val="800"/>
              </a:spcBef>
            </a:pPr>
            <a:r>
              <a:rPr lang="en-US" sz="1600" dirty="0">
                <a:gradFill>
                  <a:gsLst>
                    <a:gs pos="22772">
                      <a:schemeClr val="accent1"/>
                    </a:gs>
                    <a:gs pos="77000">
                      <a:schemeClr val="accent1"/>
                    </a:gs>
                  </a:gsLst>
                </a:gradFill>
                <a:latin typeface="Lucida Console" panose="020B0609040504020204" pitchFamily="49" charset="0"/>
              </a:rPr>
              <a:t>Add-</a:t>
            </a:r>
            <a:r>
              <a:rPr lang="en-US" sz="1600" dirty="0" err="1">
                <a:gradFill>
                  <a:gsLst>
                    <a:gs pos="22772">
                      <a:schemeClr val="accent1"/>
                    </a:gs>
                    <a:gs pos="77000">
                      <a:schemeClr val="accent1"/>
                    </a:gs>
                  </a:gsLst>
                </a:gradFill>
                <a:latin typeface="Lucida Console" panose="020B0609040504020204" pitchFamily="49" charset="0"/>
              </a:rPr>
              <a:t>VMNetworkAdapter</a:t>
            </a:r>
            <a:r>
              <a:rPr lang="en-US" sz="1600" dirty="0">
                <a:solidFill>
                  <a:prstClr val="black"/>
                </a:soli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SwitchName</a:t>
            </a:r>
            <a:r>
              <a:rPr lang="en-US" sz="1600" dirty="0">
                <a:gradFill>
                  <a:gsLst>
                    <a:gs pos="57426">
                      <a:schemeClr val="accent4"/>
                    </a:gs>
                    <a:gs pos="45000">
                      <a:schemeClr val="accent4"/>
                    </a:gs>
                  </a:gsLst>
                </a:gradFill>
                <a:latin typeface="Lucida Console" panose="020B0609040504020204" pitchFamily="49" charset="0"/>
              </a:rPr>
              <a:t> </a:t>
            </a:r>
            <a:r>
              <a:rPr lang="en-US" sz="1600" dirty="0" err="1">
                <a:gradFill>
                  <a:gsLst>
                    <a:gs pos="57426">
                      <a:schemeClr val="accent4"/>
                    </a:gs>
                    <a:gs pos="45000">
                      <a:schemeClr val="accent4"/>
                    </a:gs>
                  </a:gsLst>
                </a:gradFill>
                <a:latin typeface="Lucida Console" panose="020B0609040504020204" pitchFamily="49" charset="0"/>
              </a:rPr>
              <a:t>SETswitch</a:t>
            </a:r>
            <a:r>
              <a:rPr lang="en-US" sz="1600" dirty="0">
                <a:gradFill>
                  <a:gsLst>
                    <a:gs pos="57426">
                      <a:schemeClr val="accent4"/>
                    </a:gs>
                    <a:gs pos="45000">
                      <a:schemeClr val="accent4"/>
                    </a:gs>
                  </a:gsLst>
                </a:gra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-Name</a:t>
            </a:r>
            <a:r>
              <a:rPr lang="en-US" sz="1600" dirty="0">
                <a:gradFill>
                  <a:gsLst>
                    <a:gs pos="57426">
                      <a:schemeClr val="accent4"/>
                    </a:gs>
                    <a:gs pos="45000">
                      <a:schemeClr val="accent4"/>
                    </a:gs>
                  </a:gsLst>
                </a:gradFill>
                <a:latin typeface="Lucida Console" panose="020B0609040504020204" pitchFamily="49" charset="0"/>
              </a:rPr>
              <a:t> SMB_1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managementOS</a:t>
            </a:r>
            <a:endParaRPr lang="en-US" sz="1600" dirty="0">
              <a:gradFill>
                <a:gsLst>
                  <a:gs pos="9901">
                    <a:schemeClr val="accent5"/>
                  </a:gs>
                  <a:gs pos="22772">
                    <a:schemeClr val="accent5"/>
                  </a:gs>
                </a:gsLst>
              </a:gradFill>
              <a:latin typeface="Lucida Console" panose="020B0609040504020204" pitchFamily="49" charset="0"/>
            </a:endParaRPr>
          </a:p>
          <a:p>
            <a:pPr>
              <a:spcBef>
                <a:spcPts val="800"/>
              </a:spcBef>
            </a:pPr>
            <a:r>
              <a:rPr lang="en-US" sz="1600" dirty="0">
                <a:gradFill>
                  <a:gsLst>
                    <a:gs pos="22772">
                      <a:schemeClr val="accent1"/>
                    </a:gs>
                    <a:gs pos="77000">
                      <a:schemeClr val="accent1"/>
                    </a:gs>
                  </a:gsLst>
                  <a:lin ang="0" scaled="0"/>
                </a:gradFill>
                <a:latin typeface="Lucida Console" panose="020B0609040504020204" pitchFamily="49" charset="0"/>
              </a:rPr>
              <a:t>Add-</a:t>
            </a:r>
            <a:r>
              <a:rPr lang="en-US" sz="1600" dirty="0" err="1">
                <a:gradFill>
                  <a:gsLst>
                    <a:gs pos="22772">
                      <a:schemeClr val="accent1"/>
                    </a:gs>
                    <a:gs pos="77000">
                      <a:schemeClr val="accent1"/>
                    </a:gs>
                  </a:gsLst>
                  <a:lin ang="0" scaled="0"/>
                </a:gradFill>
                <a:latin typeface="Lucida Console" panose="020B0609040504020204" pitchFamily="49" charset="0"/>
              </a:rPr>
              <a:t>VMNetworkAdapter</a:t>
            </a:r>
            <a:r>
              <a:rPr lang="en-US" sz="1600" dirty="0">
                <a:solidFill>
                  <a:prstClr val="black"/>
                </a:soli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a:t>
            </a:r>
            <a:r>
              <a:rPr lang="en-US" sz="1600" dirty="0" err="1">
                <a:gradFill>
                  <a:gsLst>
                    <a:gs pos="9901">
                      <a:schemeClr val="accent5"/>
                    </a:gs>
                    <a:gs pos="22772">
                      <a:schemeClr val="accent5"/>
                    </a:gs>
                  </a:gsLst>
                </a:gradFill>
                <a:latin typeface="Lucida Console" panose="020B0609040504020204" pitchFamily="49" charset="0"/>
              </a:rPr>
              <a:t>SwitchName</a:t>
            </a:r>
            <a:r>
              <a:rPr lang="en-US" sz="1600" dirty="0">
                <a:gradFill>
                  <a:gsLst>
                    <a:gs pos="57426">
                      <a:schemeClr val="accent4"/>
                    </a:gs>
                    <a:gs pos="45000">
                      <a:schemeClr val="accent4"/>
                    </a:gs>
                  </a:gsLst>
                </a:gradFill>
                <a:latin typeface="Lucida Console" panose="020B0609040504020204" pitchFamily="49" charset="0"/>
              </a:rPr>
              <a:t> </a:t>
            </a:r>
            <a:r>
              <a:rPr lang="en-US" sz="1600" dirty="0" err="1">
                <a:gradFill>
                  <a:gsLst>
                    <a:gs pos="57426">
                      <a:schemeClr val="accent4"/>
                    </a:gs>
                    <a:gs pos="45000">
                      <a:schemeClr val="accent4"/>
                    </a:gs>
                  </a:gsLst>
                </a:gradFill>
                <a:latin typeface="Lucida Console" panose="020B0609040504020204" pitchFamily="49" charset="0"/>
              </a:rPr>
              <a:t>SETswitch</a:t>
            </a:r>
            <a:r>
              <a:rPr lang="en-US" sz="1600" dirty="0">
                <a:gradFill>
                  <a:gsLst>
                    <a:gs pos="57426">
                      <a:schemeClr val="accent4"/>
                    </a:gs>
                    <a:gs pos="45000">
                      <a:schemeClr val="accent4"/>
                    </a:gs>
                  </a:gsLst>
                </a:gradFill>
                <a:latin typeface="Lucida Console" panose="020B0609040504020204" pitchFamily="49" charset="0"/>
              </a:rPr>
              <a:t> </a:t>
            </a:r>
            <a:r>
              <a:rPr lang="en-US" sz="1600" dirty="0">
                <a:gradFill>
                  <a:gsLst>
                    <a:gs pos="9901">
                      <a:schemeClr val="accent5"/>
                    </a:gs>
                    <a:gs pos="22772">
                      <a:schemeClr val="accent5"/>
                    </a:gs>
                  </a:gsLst>
                </a:gradFill>
                <a:latin typeface="Lucida Console" panose="020B0609040504020204" pitchFamily="49" charset="0"/>
              </a:rPr>
              <a:t>-Name</a:t>
            </a:r>
            <a:r>
              <a:rPr lang="en-US" sz="1600" dirty="0">
                <a:gradFill>
                  <a:gsLst>
                    <a:gs pos="57426">
                      <a:schemeClr val="accent4"/>
                    </a:gs>
                    <a:gs pos="45000">
                      <a:schemeClr val="accent4"/>
                    </a:gs>
                  </a:gsLst>
                </a:gradFill>
                <a:latin typeface="Lucida Console" panose="020B0609040504020204" pitchFamily="49" charset="0"/>
              </a:rPr>
              <a:t> SMB_2 </a:t>
            </a:r>
            <a:r>
              <a:rPr lang="en-US" sz="1600" dirty="0">
                <a:solidFill>
                  <a:srgbClr val="000080"/>
                </a:solidFill>
                <a:latin typeface="Lucida Console" panose="020B0609040504020204" pitchFamily="49" charset="0"/>
              </a:rPr>
              <a:t>-</a:t>
            </a:r>
            <a:r>
              <a:rPr lang="en-US" sz="1600" dirty="0" err="1">
                <a:solidFill>
                  <a:srgbClr val="000080"/>
                </a:solidFill>
                <a:latin typeface="Lucida Console" panose="020B0609040504020204" pitchFamily="49" charset="0"/>
              </a:rPr>
              <a:t>managementOS</a:t>
            </a:r>
            <a:endParaRPr lang="en-US" sz="1600" dirty="0">
              <a:solidFill>
                <a:prstClr val="black"/>
              </a:solidFill>
              <a:latin typeface="Lucida Console" panose="020B0609040504020204" pitchFamily="49" charset="0"/>
            </a:endParaRPr>
          </a:p>
          <a:p>
            <a:pPr>
              <a:spcBef>
                <a:spcPts val="800"/>
              </a:spcBef>
            </a:pPr>
            <a:r>
              <a:rPr lang="en-US" sz="1600" dirty="0">
                <a:gradFill>
                  <a:gsLst>
                    <a:gs pos="22772">
                      <a:schemeClr val="accent1"/>
                    </a:gs>
                    <a:gs pos="77000">
                      <a:schemeClr val="accent1"/>
                    </a:gs>
                  </a:gsLst>
                  <a:lin ang="0" scaled="0"/>
                </a:gradFill>
                <a:latin typeface="Lucida Console" panose="020B0609040504020204" pitchFamily="49" charset="0"/>
              </a:rPr>
              <a:t>Enable-</a:t>
            </a:r>
            <a:r>
              <a:rPr lang="en-US" sz="1600" dirty="0" err="1">
                <a:gradFill>
                  <a:gsLst>
                    <a:gs pos="22772">
                      <a:schemeClr val="accent1"/>
                    </a:gs>
                    <a:gs pos="77000">
                      <a:schemeClr val="accent1"/>
                    </a:gs>
                  </a:gsLst>
                  <a:lin ang="0" scaled="0"/>
                </a:gradFill>
                <a:latin typeface="Lucida Console" panose="020B0609040504020204" pitchFamily="49" charset="0"/>
              </a:rPr>
              <a:t>NetAdapterRDMA</a:t>
            </a:r>
            <a:r>
              <a:rPr lang="en-US" sz="1600" dirty="0">
                <a:gradFill>
                  <a:gsLst>
                    <a:gs pos="22772">
                      <a:schemeClr val="accent1"/>
                    </a:gs>
                    <a:gs pos="77000">
                      <a:schemeClr val="accent1"/>
                    </a:gs>
                  </a:gsLst>
                  <a:lin ang="0" scaled="0"/>
                </a:gradFill>
                <a:latin typeface="Lucida Console" panose="020B0609040504020204" pitchFamily="49" charset="0"/>
              </a:rPr>
              <a:t> </a:t>
            </a:r>
            <a:r>
              <a:rPr lang="en-US" sz="1600" dirty="0">
                <a:gradFill>
                  <a:gsLst>
                    <a:gs pos="64356">
                      <a:schemeClr val="accent2"/>
                    </a:gs>
                    <a:gs pos="44000">
                      <a:schemeClr val="accent2"/>
                    </a:gs>
                  </a:gsLst>
                </a:gradFill>
                <a:latin typeface="Lucida Console" panose="020B0609040504020204" pitchFamily="49" charset="0"/>
              </a:rPr>
              <a:t>"</a:t>
            </a:r>
            <a:r>
              <a:rPr lang="en-US" sz="1600" dirty="0" err="1">
                <a:gradFill>
                  <a:gsLst>
                    <a:gs pos="64356">
                      <a:schemeClr val="accent2"/>
                    </a:gs>
                    <a:gs pos="44000">
                      <a:schemeClr val="accent2"/>
                    </a:gs>
                  </a:gsLst>
                </a:gradFill>
                <a:latin typeface="Lucida Console" panose="020B0609040504020204" pitchFamily="49" charset="0"/>
              </a:rPr>
              <a:t>vEthernet</a:t>
            </a:r>
            <a:r>
              <a:rPr lang="en-US" sz="1600" dirty="0">
                <a:gradFill>
                  <a:gsLst>
                    <a:gs pos="64356">
                      <a:schemeClr val="accent2"/>
                    </a:gs>
                    <a:gs pos="44000">
                      <a:schemeClr val="accent2"/>
                    </a:gs>
                  </a:gsLst>
                </a:gradFill>
                <a:latin typeface="Lucida Console" panose="020B0609040504020204" pitchFamily="49" charset="0"/>
              </a:rPr>
              <a:t> (SMB_1)"</a:t>
            </a:r>
            <a:r>
              <a:rPr lang="en-US" sz="1600" dirty="0">
                <a:gradFill>
                  <a:gsLst>
                    <a:gs pos="82178">
                      <a:schemeClr val="bg2"/>
                    </a:gs>
                    <a:gs pos="64356">
                      <a:schemeClr val="bg2"/>
                    </a:gs>
                  </a:gsLst>
                </a:gradFill>
                <a:latin typeface="Lucida Console" panose="020B0609040504020204" pitchFamily="49" charset="0"/>
              </a:rPr>
              <a:t>,</a:t>
            </a:r>
            <a:r>
              <a:rPr lang="en-US" sz="1600" dirty="0">
                <a:gradFill>
                  <a:gsLst>
                    <a:gs pos="64356">
                      <a:schemeClr val="accent2"/>
                    </a:gs>
                    <a:gs pos="44000">
                      <a:schemeClr val="accent2"/>
                    </a:gs>
                  </a:gsLst>
                </a:gradFill>
                <a:latin typeface="Lucida Console" panose="020B0609040504020204" pitchFamily="49" charset="0"/>
              </a:rPr>
              <a:t>"</a:t>
            </a:r>
            <a:r>
              <a:rPr lang="en-US" sz="1600" dirty="0" err="1">
                <a:gradFill>
                  <a:gsLst>
                    <a:gs pos="64356">
                      <a:schemeClr val="accent2"/>
                    </a:gs>
                    <a:gs pos="44000">
                      <a:schemeClr val="accent2"/>
                    </a:gs>
                  </a:gsLst>
                </a:gradFill>
                <a:latin typeface="Lucida Console" panose="020B0609040504020204" pitchFamily="49" charset="0"/>
              </a:rPr>
              <a:t>vEthernet</a:t>
            </a:r>
            <a:r>
              <a:rPr lang="en-US" sz="1600" dirty="0">
                <a:gradFill>
                  <a:gsLst>
                    <a:gs pos="64356">
                      <a:schemeClr val="accent2"/>
                    </a:gs>
                    <a:gs pos="44000">
                      <a:schemeClr val="accent2"/>
                    </a:gs>
                  </a:gsLst>
                </a:gradFill>
                <a:latin typeface="Lucida Console" panose="020B0609040504020204" pitchFamily="49" charset="0"/>
              </a:rPr>
              <a:t> (SMB_2)" </a:t>
            </a:r>
          </a:p>
        </p:txBody>
      </p:sp>
    </p:spTree>
    <p:extLst>
      <p:ext uri="{BB962C8B-B14F-4D97-AF65-F5344CB8AC3E}">
        <p14:creationId xmlns:p14="http://schemas.microsoft.com/office/powerpoint/2010/main" val="3254561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Converged networking – RDMA</a:t>
            </a:r>
          </a:p>
        </p:txBody>
      </p:sp>
      <p:grpSp>
        <p:nvGrpSpPr>
          <p:cNvPr id="11" name="Group 10"/>
          <p:cNvGrpSpPr/>
          <p:nvPr/>
        </p:nvGrpSpPr>
        <p:grpSpPr>
          <a:xfrm>
            <a:off x="8504238" y="2125663"/>
            <a:ext cx="2697480" cy="2743200"/>
            <a:chOff x="8504238" y="2125663"/>
            <a:chExt cx="2697480" cy="2743200"/>
          </a:xfrm>
        </p:grpSpPr>
        <p:sp>
          <p:nvSpPr>
            <p:cNvPr id="8" name="Rectangle 7"/>
            <p:cNvSpPr/>
            <p:nvPr/>
          </p:nvSpPr>
          <p:spPr bwMode="auto">
            <a:xfrm>
              <a:off x="8504238" y="2125663"/>
              <a:ext cx="2697480" cy="2743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280" rIns="182880" bIns="146304" numCol="1" spcCol="0" rtlCol="0" fromWordArt="0" anchor="t" anchorCtr="0" forceAA="0" compatLnSpc="1">
              <a:prstTxWarp prst="textNoShape">
                <a:avLst/>
              </a:prstTxWarp>
              <a:noAutofit/>
            </a:bodyPr>
            <a:lstStyle/>
            <a:p>
              <a:pPr marL="0" marR="0" lvl="0" indent="0" defTabSz="931863" eaLnBrk="1" fontAlgn="base" latinLnBrk="0" hangingPunct="1">
                <a:lnSpc>
                  <a:spcPct val="90000"/>
                </a:lnSpc>
                <a:spcBef>
                  <a:spcPct val="20000"/>
                </a:spcBef>
                <a:spcAft>
                  <a:spcPct val="0"/>
                </a:spcAft>
                <a:buClrTx/>
                <a:buSzPct val="90000"/>
                <a:buFontTx/>
                <a:buNone/>
                <a:tabLst/>
                <a:defRPr/>
              </a:pP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Operates at full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speed with same performance as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native RDMA</a:t>
              </a:r>
            </a:p>
          </p:txBody>
        </p:sp>
        <p:sp>
          <p:nvSpPr>
            <p:cNvPr id="14" name="Freeform 10"/>
            <p:cNvSpPr>
              <a:spLocks noChangeAspect="1"/>
            </p:cNvSpPr>
            <p:nvPr/>
          </p:nvSpPr>
          <p:spPr bwMode="auto">
            <a:xfrm>
              <a:off x="8769893" y="2382421"/>
              <a:ext cx="231564" cy="391587"/>
            </a:xfrm>
            <a:custGeom>
              <a:avLst/>
              <a:gdLst>
                <a:gd name="T0" fmla="*/ 123 w 123"/>
                <a:gd name="T1" fmla="*/ 77 h 208"/>
                <a:gd name="T2" fmla="*/ 74 w 123"/>
                <a:gd name="T3" fmla="*/ 77 h 208"/>
                <a:gd name="T4" fmla="*/ 115 w 123"/>
                <a:gd name="T5" fmla="*/ 0 h 208"/>
                <a:gd name="T6" fmla="*/ 34 w 123"/>
                <a:gd name="T7" fmla="*/ 0 h 208"/>
                <a:gd name="T8" fmla="*/ 0 w 123"/>
                <a:gd name="T9" fmla="*/ 115 h 208"/>
                <a:gd name="T10" fmla="*/ 50 w 123"/>
                <a:gd name="T11" fmla="*/ 115 h 208"/>
                <a:gd name="T12" fmla="*/ 32 w 123"/>
                <a:gd name="T13" fmla="*/ 208 h 208"/>
                <a:gd name="T14" fmla="*/ 123 w 123"/>
                <a:gd name="T15" fmla="*/ 7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208">
                  <a:moveTo>
                    <a:pt x="123" y="77"/>
                  </a:moveTo>
                  <a:lnTo>
                    <a:pt x="74" y="77"/>
                  </a:lnTo>
                  <a:lnTo>
                    <a:pt x="115" y="0"/>
                  </a:lnTo>
                  <a:lnTo>
                    <a:pt x="34" y="0"/>
                  </a:lnTo>
                  <a:lnTo>
                    <a:pt x="0" y="115"/>
                  </a:lnTo>
                  <a:lnTo>
                    <a:pt x="50" y="115"/>
                  </a:lnTo>
                  <a:lnTo>
                    <a:pt x="32" y="208"/>
                  </a:lnTo>
                  <a:lnTo>
                    <a:pt x="123" y="77"/>
                  </a:lnTo>
                  <a:close/>
                </a:path>
              </a:pathLst>
            </a:custGeom>
            <a:noFill/>
            <a:ln w="25400" cap="sq">
              <a:solidFill>
                <a:schemeClr val="accent2"/>
              </a:solidFill>
              <a:miter lim="800000"/>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 name="Group 9"/>
          <p:cNvGrpSpPr/>
          <p:nvPr/>
        </p:nvGrpSpPr>
        <p:grpSpPr>
          <a:xfrm>
            <a:off x="5761038" y="2125663"/>
            <a:ext cx="2697480" cy="2743200"/>
            <a:chOff x="5761038" y="2125663"/>
            <a:chExt cx="2697480" cy="2743200"/>
          </a:xfrm>
        </p:grpSpPr>
        <p:sp>
          <p:nvSpPr>
            <p:cNvPr id="7" name="Rectangle 6"/>
            <p:cNvSpPr/>
            <p:nvPr/>
          </p:nvSpPr>
          <p:spPr bwMode="auto">
            <a:xfrm>
              <a:off x="5761038" y="2125663"/>
              <a:ext cx="2697480" cy="2743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280" rIns="182880" bIns="146304" numCol="1" spcCol="0" rtlCol="0" fromWordArt="0" anchor="t" anchorCtr="0" forceAA="0" compatLnSpc="1">
              <a:prstTxWarp prst="textNoShape">
                <a:avLst/>
              </a:prstTxWarp>
              <a:noAutofit/>
            </a:bodyPr>
            <a:lstStyle/>
            <a:p>
              <a:pPr marL="0" marR="0" lvl="0" indent="0" defTabSz="931863" eaLnBrk="1" fontAlgn="base" latinLnBrk="0" hangingPunct="1">
                <a:lnSpc>
                  <a:spcPct val="90000"/>
                </a:lnSpc>
                <a:spcBef>
                  <a:spcPct val="20000"/>
                </a:spcBef>
                <a:spcAft>
                  <a:spcPct val="0"/>
                </a:spcAft>
                <a:buClrTx/>
                <a:buSzPct val="90000"/>
                <a:buFontTx/>
                <a:buNone/>
                <a:tabLst/>
                <a:defRPr/>
              </a:pP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With SET, allows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RDMA fail-over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for SMB Direct when two RDMA-capable </a:t>
              </a:r>
              <a:r>
                <a:rPr kumimoji="0" lang="en-US" sz="1800" b="1" i="0" u="none" strike="noStrike" kern="0" cap="none" spc="30" normalizeH="0" baseline="0" noProof="0" dirty="0" err="1">
                  <a:ln>
                    <a:noFill/>
                  </a:ln>
                  <a:gradFill>
                    <a:gsLst>
                      <a:gs pos="1250">
                        <a:schemeClr val="tx1"/>
                      </a:gs>
                      <a:gs pos="100000">
                        <a:schemeClr val="tx1"/>
                      </a:gs>
                    </a:gsLst>
                    <a:lin ang="5400000" scaled="0"/>
                  </a:gradFill>
                  <a:effectLst/>
                  <a:uLnTx/>
                  <a:uFillTx/>
                  <a:latin typeface="+mj-lt"/>
                  <a:ea typeface="MS PGothic" pitchFamily="34" charset="-128"/>
                </a:rPr>
                <a:t>vNICs</a:t>
              </a: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 are exposed</a:t>
              </a:r>
            </a:p>
          </p:txBody>
        </p:sp>
        <p:grpSp>
          <p:nvGrpSpPr>
            <p:cNvPr id="15" name="Group 14"/>
            <p:cNvGrpSpPr>
              <a:grpSpLocks noChangeAspect="1"/>
            </p:cNvGrpSpPr>
            <p:nvPr/>
          </p:nvGrpSpPr>
          <p:grpSpPr>
            <a:xfrm>
              <a:off x="6002085" y="2365135"/>
              <a:ext cx="515155" cy="426159"/>
              <a:chOff x="9494839" y="2960688"/>
              <a:chExt cx="477838" cy="395288"/>
            </a:xfrm>
            <a:solidFill>
              <a:schemeClr val="accent2"/>
            </a:solidFill>
          </p:grpSpPr>
          <p:sp>
            <p:nvSpPr>
              <p:cNvPr id="16" name="Freeform 168"/>
              <p:cNvSpPr>
                <a:spLocks noEditPoints="1"/>
              </p:cNvSpPr>
              <p:nvPr/>
            </p:nvSpPr>
            <p:spPr bwMode="auto">
              <a:xfrm>
                <a:off x="9494839" y="2960688"/>
                <a:ext cx="477838" cy="395288"/>
              </a:xfrm>
              <a:custGeom>
                <a:avLst/>
                <a:gdLst>
                  <a:gd name="T0" fmla="*/ 301 w 301"/>
                  <a:gd name="T1" fmla="*/ 249 h 249"/>
                  <a:gd name="T2" fmla="*/ 0 w 301"/>
                  <a:gd name="T3" fmla="*/ 249 h 249"/>
                  <a:gd name="T4" fmla="*/ 152 w 301"/>
                  <a:gd name="T5" fmla="*/ 0 h 249"/>
                  <a:gd name="T6" fmla="*/ 301 w 301"/>
                  <a:gd name="T7" fmla="*/ 249 h 249"/>
                  <a:gd name="T8" fmla="*/ 30 w 301"/>
                  <a:gd name="T9" fmla="*/ 233 h 249"/>
                  <a:gd name="T10" fmla="*/ 273 w 301"/>
                  <a:gd name="T11" fmla="*/ 233 h 249"/>
                  <a:gd name="T12" fmla="*/ 152 w 301"/>
                  <a:gd name="T13" fmla="*/ 32 h 249"/>
                  <a:gd name="T14" fmla="*/ 30 w 301"/>
                  <a:gd name="T15" fmla="*/ 233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49">
                    <a:moveTo>
                      <a:pt x="301" y="249"/>
                    </a:moveTo>
                    <a:lnTo>
                      <a:pt x="0" y="249"/>
                    </a:lnTo>
                    <a:lnTo>
                      <a:pt x="152" y="0"/>
                    </a:lnTo>
                    <a:lnTo>
                      <a:pt x="301" y="249"/>
                    </a:lnTo>
                    <a:close/>
                    <a:moveTo>
                      <a:pt x="30" y="233"/>
                    </a:moveTo>
                    <a:lnTo>
                      <a:pt x="273" y="233"/>
                    </a:lnTo>
                    <a:lnTo>
                      <a:pt x="152" y="32"/>
                    </a:lnTo>
                    <a:lnTo>
                      <a:pt x="30"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17" name="Rectangle 169"/>
              <p:cNvSpPr>
                <a:spLocks noChangeArrowheads="1"/>
              </p:cNvSpPr>
              <p:nvPr/>
            </p:nvSpPr>
            <p:spPr bwMode="auto">
              <a:xfrm>
                <a:off x="9723439" y="3089276"/>
                <a:ext cx="254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18" name="Rectangle 170"/>
              <p:cNvSpPr>
                <a:spLocks noChangeArrowheads="1"/>
              </p:cNvSpPr>
              <p:nvPr/>
            </p:nvSpPr>
            <p:spPr bwMode="auto">
              <a:xfrm>
                <a:off x="9723439" y="3278188"/>
                <a:ext cx="254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grpSp>
        <p:nvGrpSpPr>
          <p:cNvPr id="4" name="Group 3"/>
          <p:cNvGrpSpPr/>
          <p:nvPr/>
        </p:nvGrpSpPr>
        <p:grpSpPr>
          <a:xfrm>
            <a:off x="3017838" y="2125663"/>
            <a:ext cx="2697480" cy="2743200"/>
            <a:chOff x="3017838" y="2125663"/>
            <a:chExt cx="2697480" cy="2743200"/>
          </a:xfrm>
        </p:grpSpPr>
        <p:sp>
          <p:nvSpPr>
            <p:cNvPr id="6" name="Rectangle 5"/>
            <p:cNvSpPr/>
            <p:nvPr/>
          </p:nvSpPr>
          <p:spPr bwMode="auto">
            <a:xfrm>
              <a:off x="3017838" y="2125663"/>
              <a:ext cx="2697480" cy="2743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280" rIns="182880" bIns="146304" numCol="1" spcCol="0" rtlCol="0" fromWordArt="0" anchor="t" anchorCtr="0" forceAA="0" compatLnSpc="1">
              <a:prstTxWarp prst="textNoShape">
                <a:avLst/>
              </a:prstTxWarp>
              <a:noAutofit/>
            </a:bodyPr>
            <a:lstStyle/>
            <a:p>
              <a:pPr marL="0" marR="0" lvl="0" indent="0" defTabSz="931863" eaLnBrk="1" fontAlgn="base" latinLnBrk="0" hangingPunct="1">
                <a:lnSpc>
                  <a:spcPct val="90000"/>
                </a:lnSpc>
                <a:spcBef>
                  <a:spcPct val="20000"/>
                </a:spcBef>
                <a:spcAft>
                  <a:spcPct val="0"/>
                </a:spcAft>
                <a:buClrTx/>
                <a:buSzPct val="90000"/>
                <a:buFontTx/>
                <a:buNone/>
                <a:tabLst/>
                <a:defRPr/>
              </a:pP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With SET, allows multiple RDMA NICs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to expose RDMA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to multiple </a:t>
              </a:r>
              <a:r>
                <a:rPr kumimoji="0" lang="en-US" sz="1800" b="1" i="0" u="none" strike="noStrike" kern="0" cap="none" spc="30" normalizeH="0" baseline="0" noProof="0" dirty="0" err="1">
                  <a:ln>
                    <a:noFill/>
                  </a:ln>
                  <a:gradFill>
                    <a:gsLst>
                      <a:gs pos="1250">
                        <a:schemeClr val="tx1"/>
                      </a:gs>
                      <a:gs pos="100000">
                        <a:schemeClr val="tx1"/>
                      </a:gs>
                    </a:gsLst>
                    <a:lin ang="5400000" scaled="0"/>
                  </a:gradFill>
                  <a:effectLst/>
                  <a:uLnTx/>
                  <a:uFillTx/>
                  <a:latin typeface="+mj-lt"/>
                  <a:ea typeface="MS PGothic" pitchFamily="34" charset="-128"/>
                </a:rPr>
                <a:t>vNICs</a:t>
              </a: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(SMB Multichannel over SMB Direct)</a:t>
              </a:r>
            </a:p>
          </p:txBody>
        </p:sp>
        <p:grpSp>
          <p:nvGrpSpPr>
            <p:cNvPr id="19" name="Group 18"/>
            <p:cNvGrpSpPr>
              <a:grpSpLocks noChangeAspect="1"/>
            </p:cNvGrpSpPr>
            <p:nvPr/>
          </p:nvGrpSpPr>
          <p:grpSpPr>
            <a:xfrm>
              <a:off x="3274977" y="2376319"/>
              <a:ext cx="329702" cy="403791"/>
              <a:chOff x="8485189" y="307976"/>
              <a:chExt cx="282575" cy="346075"/>
            </a:xfrm>
          </p:grpSpPr>
          <p:sp>
            <p:nvSpPr>
              <p:cNvPr id="20" name="Freeform 192"/>
              <p:cNvSpPr>
                <a:spLocks/>
              </p:cNvSpPr>
              <p:nvPr/>
            </p:nvSpPr>
            <p:spPr bwMode="auto">
              <a:xfrm>
                <a:off x="8613776" y="449263"/>
                <a:ext cx="153988" cy="204788"/>
              </a:xfrm>
              <a:custGeom>
                <a:avLst/>
                <a:gdLst>
                  <a:gd name="T0" fmla="*/ 0 w 48"/>
                  <a:gd name="T1" fmla="*/ 64 h 64"/>
                  <a:gd name="T2" fmla="*/ 0 w 48"/>
                  <a:gd name="T3" fmla="*/ 40 h 64"/>
                  <a:gd name="T4" fmla="*/ 8 w 48"/>
                  <a:gd name="T5" fmla="*/ 15 h 64"/>
                  <a:gd name="T6" fmla="*/ 40 w 48"/>
                  <a:gd name="T7" fmla="*/ 0 h 64"/>
                  <a:gd name="T8" fmla="*/ 48 w 48"/>
                  <a:gd name="T9" fmla="*/ 0 h 64"/>
                </a:gdLst>
                <a:ahLst/>
                <a:cxnLst>
                  <a:cxn ang="0">
                    <a:pos x="T0" y="T1"/>
                  </a:cxn>
                  <a:cxn ang="0">
                    <a:pos x="T2" y="T3"/>
                  </a:cxn>
                  <a:cxn ang="0">
                    <a:pos x="T4" y="T5"/>
                  </a:cxn>
                  <a:cxn ang="0">
                    <a:pos x="T6" y="T7"/>
                  </a:cxn>
                  <a:cxn ang="0">
                    <a:pos x="T8" y="T9"/>
                  </a:cxn>
                </a:cxnLst>
                <a:rect l="0" t="0" r="r" b="b"/>
                <a:pathLst>
                  <a:path w="48" h="64">
                    <a:moveTo>
                      <a:pt x="0" y="64"/>
                    </a:moveTo>
                    <a:cubicBezTo>
                      <a:pt x="0" y="40"/>
                      <a:pt x="0" y="40"/>
                      <a:pt x="0" y="40"/>
                    </a:cubicBezTo>
                    <a:cubicBezTo>
                      <a:pt x="0" y="31"/>
                      <a:pt x="2" y="22"/>
                      <a:pt x="8" y="15"/>
                    </a:cubicBezTo>
                    <a:cubicBezTo>
                      <a:pt x="14" y="8"/>
                      <a:pt x="24" y="1"/>
                      <a:pt x="40" y="0"/>
                    </a:cubicBezTo>
                    <a:cubicBezTo>
                      <a:pt x="48" y="0"/>
                      <a:pt x="48" y="0"/>
                      <a:pt x="48" y="0"/>
                    </a:cubicBez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21" name="Freeform 193"/>
              <p:cNvSpPr>
                <a:spLocks/>
              </p:cNvSpPr>
              <p:nvPr/>
            </p:nvSpPr>
            <p:spPr bwMode="auto">
              <a:xfrm>
                <a:off x="8497889" y="320676"/>
                <a:ext cx="119063" cy="314325"/>
              </a:xfrm>
              <a:custGeom>
                <a:avLst/>
                <a:gdLst>
                  <a:gd name="T0" fmla="*/ 0 w 37"/>
                  <a:gd name="T1" fmla="*/ 0 h 98"/>
                  <a:gd name="T2" fmla="*/ 36 w 37"/>
                  <a:gd name="T3" fmla="*/ 72 h 98"/>
                  <a:gd name="T4" fmla="*/ 36 w 37"/>
                  <a:gd name="T5" fmla="*/ 98 h 98"/>
                </a:gdLst>
                <a:ahLst/>
                <a:cxnLst>
                  <a:cxn ang="0">
                    <a:pos x="T0" y="T1"/>
                  </a:cxn>
                  <a:cxn ang="0">
                    <a:pos x="T2" y="T3"/>
                  </a:cxn>
                  <a:cxn ang="0">
                    <a:pos x="T4" y="T5"/>
                  </a:cxn>
                </a:cxnLst>
                <a:rect l="0" t="0" r="r" b="b"/>
                <a:pathLst>
                  <a:path w="37" h="98">
                    <a:moveTo>
                      <a:pt x="0" y="0"/>
                    </a:moveTo>
                    <a:cubicBezTo>
                      <a:pt x="37" y="30"/>
                      <a:pt x="36" y="72"/>
                      <a:pt x="36" y="72"/>
                    </a:cubicBezTo>
                    <a:cubicBezTo>
                      <a:pt x="36" y="98"/>
                      <a:pt x="36" y="98"/>
                      <a:pt x="36" y="98"/>
                    </a:cubicBez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22" name="Freeform 194"/>
              <p:cNvSpPr>
                <a:spLocks/>
              </p:cNvSpPr>
              <p:nvPr/>
            </p:nvSpPr>
            <p:spPr bwMode="auto">
              <a:xfrm>
                <a:off x="8485189" y="307976"/>
                <a:ext cx="77788" cy="76200"/>
              </a:xfrm>
              <a:custGeom>
                <a:avLst/>
                <a:gdLst>
                  <a:gd name="T0" fmla="*/ 49 w 49"/>
                  <a:gd name="T1" fmla="*/ 0 h 48"/>
                  <a:gd name="T2" fmla="*/ 0 w 49"/>
                  <a:gd name="T3" fmla="*/ 0 h 48"/>
                  <a:gd name="T4" fmla="*/ 0 w 49"/>
                  <a:gd name="T5" fmla="*/ 48 h 48"/>
                </a:gdLst>
                <a:ahLst/>
                <a:cxnLst>
                  <a:cxn ang="0">
                    <a:pos x="T0" y="T1"/>
                  </a:cxn>
                  <a:cxn ang="0">
                    <a:pos x="T2" y="T3"/>
                  </a:cxn>
                  <a:cxn ang="0">
                    <a:pos x="T4" y="T5"/>
                  </a:cxn>
                </a:cxnLst>
                <a:rect l="0" t="0" r="r" b="b"/>
                <a:pathLst>
                  <a:path w="49" h="48">
                    <a:moveTo>
                      <a:pt x="49" y="0"/>
                    </a:moveTo>
                    <a:lnTo>
                      <a:pt x="0" y="0"/>
                    </a:lnTo>
                    <a:lnTo>
                      <a:pt x="0" y="48"/>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23" name="Freeform 195"/>
              <p:cNvSpPr>
                <a:spLocks/>
              </p:cNvSpPr>
              <p:nvPr/>
            </p:nvSpPr>
            <p:spPr bwMode="auto">
              <a:xfrm>
                <a:off x="8716964" y="396876"/>
                <a:ext cx="50800" cy="103188"/>
              </a:xfrm>
              <a:custGeom>
                <a:avLst/>
                <a:gdLst>
                  <a:gd name="T0" fmla="*/ 0 w 32"/>
                  <a:gd name="T1" fmla="*/ 0 h 65"/>
                  <a:gd name="T2" fmla="*/ 32 w 32"/>
                  <a:gd name="T3" fmla="*/ 33 h 65"/>
                  <a:gd name="T4" fmla="*/ 0 w 32"/>
                  <a:gd name="T5" fmla="*/ 65 h 65"/>
                </a:gdLst>
                <a:ahLst/>
                <a:cxnLst>
                  <a:cxn ang="0">
                    <a:pos x="T0" y="T1"/>
                  </a:cxn>
                  <a:cxn ang="0">
                    <a:pos x="T2" y="T3"/>
                  </a:cxn>
                  <a:cxn ang="0">
                    <a:pos x="T4" y="T5"/>
                  </a:cxn>
                </a:cxnLst>
                <a:rect l="0" t="0" r="r" b="b"/>
                <a:pathLst>
                  <a:path w="32" h="65">
                    <a:moveTo>
                      <a:pt x="0" y="0"/>
                    </a:moveTo>
                    <a:lnTo>
                      <a:pt x="32" y="33"/>
                    </a:lnTo>
                    <a:lnTo>
                      <a:pt x="0" y="65"/>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grpSp>
        <p:nvGrpSpPr>
          <p:cNvPr id="2" name="Group 1"/>
          <p:cNvGrpSpPr/>
          <p:nvPr/>
        </p:nvGrpSpPr>
        <p:grpSpPr>
          <a:xfrm>
            <a:off x="274638" y="2125663"/>
            <a:ext cx="2697480" cy="2743200"/>
            <a:chOff x="274638" y="2125663"/>
            <a:chExt cx="2697480" cy="2743200"/>
          </a:xfrm>
        </p:grpSpPr>
        <p:sp>
          <p:nvSpPr>
            <p:cNvPr id="5" name="Rectangle 4"/>
            <p:cNvSpPr/>
            <p:nvPr/>
          </p:nvSpPr>
          <p:spPr bwMode="auto">
            <a:xfrm>
              <a:off x="274638" y="2125663"/>
              <a:ext cx="2697480" cy="2743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097280" rIns="182880" bIns="146304" numCol="1" spcCol="0" rtlCol="0" fromWordArt="0" anchor="t" anchorCtr="0" forceAA="0" compatLnSpc="1">
              <a:prstTxWarp prst="textNoShape">
                <a:avLst/>
              </a:prstTxWarp>
              <a:noAutofit/>
            </a:bodyPr>
            <a:lstStyle/>
            <a:p>
              <a:pPr marL="0" marR="0" lvl="0" indent="0" defTabSz="931863" eaLnBrk="1" fontAlgn="base" latinLnBrk="0" hangingPunct="1">
                <a:lnSpc>
                  <a:spcPct val="90000"/>
                </a:lnSpc>
                <a:spcBef>
                  <a:spcPct val="20000"/>
                </a:spcBef>
                <a:spcAft>
                  <a:spcPct val="0"/>
                </a:spcAft>
                <a:buClrTx/>
                <a:buSzPct val="90000"/>
                <a:buFontTx/>
                <a:buNone/>
                <a:tabLst/>
                <a:defRPr/>
              </a:pP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Allows host </a:t>
              </a:r>
              <a:r>
                <a:rPr kumimoji="0" lang="en-US" sz="1800" b="1" i="0" u="none" strike="noStrike" kern="0" cap="none" spc="30" normalizeH="0" baseline="0" noProof="0" dirty="0" err="1">
                  <a:ln>
                    <a:noFill/>
                  </a:ln>
                  <a:gradFill>
                    <a:gsLst>
                      <a:gs pos="1250">
                        <a:schemeClr val="tx1"/>
                      </a:gs>
                      <a:gs pos="100000">
                        <a:schemeClr val="tx1"/>
                      </a:gs>
                    </a:gsLst>
                    <a:lin ang="5400000" scaled="0"/>
                  </a:gradFill>
                  <a:effectLst/>
                  <a:uLnTx/>
                  <a:uFillTx/>
                  <a:latin typeface="+mj-lt"/>
                  <a:ea typeface="MS PGothic" pitchFamily="34" charset="-128"/>
                </a:rPr>
                <a:t>vNICs</a:t>
              </a: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to expose RDMA capabilities to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kernel processes </a:t>
              </a:r>
              <a:b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br>
              <a:r>
                <a:rPr kumimoji="0" lang="en-US" sz="1800" b="1" i="0" u="none" strike="noStrike" kern="0" cap="none" spc="3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rPr>
                <a:t>(e.g., SMB Direct)</a:t>
              </a:r>
            </a:p>
          </p:txBody>
        </p:sp>
        <p:grpSp>
          <p:nvGrpSpPr>
            <p:cNvPr id="24" name="Group 23"/>
            <p:cNvGrpSpPr>
              <a:grpSpLocks noChangeAspect="1"/>
            </p:cNvGrpSpPr>
            <p:nvPr/>
          </p:nvGrpSpPr>
          <p:grpSpPr>
            <a:xfrm>
              <a:off x="525917" y="2380539"/>
              <a:ext cx="397234" cy="395351"/>
              <a:chOff x="9567864" y="1577976"/>
              <a:chExt cx="334963" cy="333375"/>
            </a:xfrm>
            <a:solidFill>
              <a:schemeClr val="accent2"/>
            </a:solidFill>
          </p:grpSpPr>
          <p:sp>
            <p:nvSpPr>
              <p:cNvPr id="25" name="Freeform 185"/>
              <p:cNvSpPr>
                <a:spLocks/>
              </p:cNvSpPr>
              <p:nvPr/>
            </p:nvSpPr>
            <p:spPr bwMode="auto">
              <a:xfrm>
                <a:off x="9567864" y="1747838"/>
                <a:ext cx="161925" cy="163513"/>
              </a:xfrm>
              <a:custGeom>
                <a:avLst/>
                <a:gdLst>
                  <a:gd name="T0" fmla="*/ 0 w 102"/>
                  <a:gd name="T1" fmla="*/ 103 h 103"/>
                  <a:gd name="T2" fmla="*/ 73 w 102"/>
                  <a:gd name="T3" fmla="*/ 103 h 103"/>
                  <a:gd name="T4" fmla="*/ 73 w 102"/>
                  <a:gd name="T5" fmla="*/ 87 h 103"/>
                  <a:gd name="T6" fmla="*/ 27 w 102"/>
                  <a:gd name="T7" fmla="*/ 87 h 103"/>
                  <a:gd name="T8" fmla="*/ 102 w 102"/>
                  <a:gd name="T9" fmla="*/ 12 h 103"/>
                  <a:gd name="T10" fmla="*/ 91 w 102"/>
                  <a:gd name="T11" fmla="*/ 0 h 103"/>
                  <a:gd name="T12" fmla="*/ 17 w 102"/>
                  <a:gd name="T13" fmla="*/ 75 h 103"/>
                  <a:gd name="T14" fmla="*/ 17 w 102"/>
                  <a:gd name="T15" fmla="*/ 30 h 103"/>
                  <a:gd name="T16" fmla="*/ 0 w 102"/>
                  <a:gd name="T17" fmla="*/ 30 h 103"/>
                  <a:gd name="T18" fmla="*/ 0 w 102"/>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0" y="103"/>
                    </a:moveTo>
                    <a:lnTo>
                      <a:pt x="73" y="103"/>
                    </a:lnTo>
                    <a:lnTo>
                      <a:pt x="73" y="87"/>
                    </a:lnTo>
                    <a:lnTo>
                      <a:pt x="27" y="87"/>
                    </a:lnTo>
                    <a:lnTo>
                      <a:pt x="102" y="12"/>
                    </a:lnTo>
                    <a:lnTo>
                      <a:pt x="91" y="0"/>
                    </a:lnTo>
                    <a:lnTo>
                      <a:pt x="17" y="75"/>
                    </a:lnTo>
                    <a:lnTo>
                      <a:pt x="17" y="30"/>
                    </a:lnTo>
                    <a:lnTo>
                      <a:pt x="0" y="30"/>
                    </a:ln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26" name="Freeform 186"/>
              <p:cNvSpPr>
                <a:spLocks/>
              </p:cNvSpPr>
              <p:nvPr/>
            </p:nvSpPr>
            <p:spPr bwMode="auto">
              <a:xfrm>
                <a:off x="9739314" y="1577976"/>
                <a:ext cx="163513" cy="163513"/>
              </a:xfrm>
              <a:custGeom>
                <a:avLst/>
                <a:gdLst>
                  <a:gd name="T0" fmla="*/ 30 w 103"/>
                  <a:gd name="T1" fmla="*/ 16 h 103"/>
                  <a:gd name="T2" fmla="*/ 75 w 103"/>
                  <a:gd name="T3" fmla="*/ 16 h 103"/>
                  <a:gd name="T4" fmla="*/ 0 w 103"/>
                  <a:gd name="T5" fmla="*/ 91 h 103"/>
                  <a:gd name="T6" fmla="*/ 10 w 103"/>
                  <a:gd name="T7" fmla="*/ 103 h 103"/>
                  <a:gd name="T8" fmla="*/ 87 w 103"/>
                  <a:gd name="T9" fmla="*/ 26 h 103"/>
                  <a:gd name="T10" fmla="*/ 87 w 103"/>
                  <a:gd name="T11" fmla="*/ 73 h 103"/>
                  <a:gd name="T12" fmla="*/ 103 w 103"/>
                  <a:gd name="T13" fmla="*/ 73 h 103"/>
                  <a:gd name="T14" fmla="*/ 103 w 103"/>
                  <a:gd name="T15" fmla="*/ 0 h 103"/>
                  <a:gd name="T16" fmla="*/ 30 w 103"/>
                  <a:gd name="T17" fmla="*/ 0 h 103"/>
                  <a:gd name="T18" fmla="*/ 30 w 103"/>
                  <a:gd name="T19"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30" y="16"/>
                    </a:moveTo>
                    <a:lnTo>
                      <a:pt x="75" y="16"/>
                    </a:lnTo>
                    <a:lnTo>
                      <a:pt x="0" y="91"/>
                    </a:lnTo>
                    <a:lnTo>
                      <a:pt x="10" y="103"/>
                    </a:lnTo>
                    <a:lnTo>
                      <a:pt x="87" y="26"/>
                    </a:lnTo>
                    <a:lnTo>
                      <a:pt x="87" y="73"/>
                    </a:lnTo>
                    <a:lnTo>
                      <a:pt x="103" y="73"/>
                    </a:lnTo>
                    <a:lnTo>
                      <a:pt x="103" y="0"/>
                    </a:lnTo>
                    <a:lnTo>
                      <a:pt x="30" y="0"/>
                    </a:lnTo>
                    <a:lnTo>
                      <a:pt x="3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27" name="Freeform 187"/>
              <p:cNvSpPr>
                <a:spLocks/>
              </p:cNvSpPr>
              <p:nvPr/>
            </p:nvSpPr>
            <p:spPr bwMode="auto">
              <a:xfrm>
                <a:off x="9739314" y="1747838"/>
                <a:ext cx="163513" cy="163513"/>
              </a:xfrm>
              <a:custGeom>
                <a:avLst/>
                <a:gdLst>
                  <a:gd name="T0" fmla="*/ 87 w 103"/>
                  <a:gd name="T1" fmla="*/ 75 h 103"/>
                  <a:gd name="T2" fmla="*/ 10 w 103"/>
                  <a:gd name="T3" fmla="*/ 0 h 103"/>
                  <a:gd name="T4" fmla="*/ 0 w 103"/>
                  <a:gd name="T5" fmla="*/ 12 h 103"/>
                  <a:gd name="T6" fmla="*/ 75 w 103"/>
                  <a:gd name="T7" fmla="*/ 87 h 103"/>
                  <a:gd name="T8" fmla="*/ 30 w 103"/>
                  <a:gd name="T9" fmla="*/ 87 h 103"/>
                  <a:gd name="T10" fmla="*/ 30 w 103"/>
                  <a:gd name="T11" fmla="*/ 103 h 103"/>
                  <a:gd name="T12" fmla="*/ 103 w 103"/>
                  <a:gd name="T13" fmla="*/ 103 h 103"/>
                  <a:gd name="T14" fmla="*/ 103 w 103"/>
                  <a:gd name="T15" fmla="*/ 30 h 103"/>
                  <a:gd name="T16" fmla="*/ 87 w 103"/>
                  <a:gd name="T17" fmla="*/ 30 h 103"/>
                  <a:gd name="T18" fmla="*/ 87 w 103"/>
                  <a:gd name="T19"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87" y="75"/>
                    </a:moveTo>
                    <a:lnTo>
                      <a:pt x="10" y="0"/>
                    </a:lnTo>
                    <a:lnTo>
                      <a:pt x="0" y="12"/>
                    </a:lnTo>
                    <a:lnTo>
                      <a:pt x="75" y="87"/>
                    </a:lnTo>
                    <a:lnTo>
                      <a:pt x="30" y="87"/>
                    </a:lnTo>
                    <a:lnTo>
                      <a:pt x="30" y="103"/>
                    </a:lnTo>
                    <a:lnTo>
                      <a:pt x="103" y="103"/>
                    </a:lnTo>
                    <a:lnTo>
                      <a:pt x="103" y="30"/>
                    </a:lnTo>
                    <a:lnTo>
                      <a:pt x="87" y="30"/>
                    </a:lnTo>
                    <a:lnTo>
                      <a:pt x="8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28" name="Freeform 188"/>
              <p:cNvSpPr>
                <a:spLocks/>
              </p:cNvSpPr>
              <p:nvPr/>
            </p:nvSpPr>
            <p:spPr bwMode="auto">
              <a:xfrm>
                <a:off x="9567864" y="1577976"/>
                <a:ext cx="161925" cy="163513"/>
              </a:xfrm>
              <a:custGeom>
                <a:avLst/>
                <a:gdLst>
                  <a:gd name="T0" fmla="*/ 73 w 102"/>
                  <a:gd name="T1" fmla="*/ 0 h 103"/>
                  <a:gd name="T2" fmla="*/ 0 w 102"/>
                  <a:gd name="T3" fmla="*/ 0 h 103"/>
                  <a:gd name="T4" fmla="*/ 0 w 102"/>
                  <a:gd name="T5" fmla="*/ 73 h 103"/>
                  <a:gd name="T6" fmla="*/ 17 w 102"/>
                  <a:gd name="T7" fmla="*/ 73 h 103"/>
                  <a:gd name="T8" fmla="*/ 17 w 102"/>
                  <a:gd name="T9" fmla="*/ 26 h 103"/>
                  <a:gd name="T10" fmla="*/ 91 w 102"/>
                  <a:gd name="T11" fmla="*/ 103 h 103"/>
                  <a:gd name="T12" fmla="*/ 102 w 102"/>
                  <a:gd name="T13" fmla="*/ 91 h 103"/>
                  <a:gd name="T14" fmla="*/ 27 w 102"/>
                  <a:gd name="T15" fmla="*/ 16 h 103"/>
                  <a:gd name="T16" fmla="*/ 73 w 102"/>
                  <a:gd name="T17" fmla="*/ 16 h 103"/>
                  <a:gd name="T18" fmla="*/ 73 w 102"/>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73" y="0"/>
                    </a:moveTo>
                    <a:lnTo>
                      <a:pt x="0" y="0"/>
                    </a:lnTo>
                    <a:lnTo>
                      <a:pt x="0" y="73"/>
                    </a:lnTo>
                    <a:lnTo>
                      <a:pt x="17" y="73"/>
                    </a:lnTo>
                    <a:lnTo>
                      <a:pt x="17" y="26"/>
                    </a:lnTo>
                    <a:lnTo>
                      <a:pt x="91" y="103"/>
                    </a:lnTo>
                    <a:lnTo>
                      <a:pt x="102" y="91"/>
                    </a:lnTo>
                    <a:lnTo>
                      <a:pt x="27" y="16"/>
                    </a:lnTo>
                    <a:lnTo>
                      <a:pt x="73" y="16"/>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230275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3508021"/>
            <a:ext cx="12436475" cy="3486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 name="Title 2"/>
          <p:cNvSpPr>
            <a:spLocks noGrp="1"/>
          </p:cNvSpPr>
          <p:nvPr>
            <p:ph type="title"/>
          </p:nvPr>
        </p:nvSpPr>
        <p:spPr/>
        <p:txBody>
          <a:bodyPr/>
          <a:lstStyle/>
          <a:p>
            <a:r>
              <a:rPr lang="en-US"/>
              <a:t>PacketDirect (PD)</a:t>
            </a:r>
            <a:endParaRPr lang="en-US" dirty="0"/>
          </a:p>
        </p:txBody>
      </p:sp>
      <p:sp>
        <p:nvSpPr>
          <p:cNvPr id="2" name="Text Placeholder 1"/>
          <p:cNvSpPr>
            <a:spLocks noGrp="1"/>
          </p:cNvSpPr>
          <p:nvPr>
            <p:ph type="body" sz="quarter" idx="10"/>
          </p:nvPr>
        </p:nvSpPr>
        <p:spPr>
          <a:xfrm>
            <a:off x="274638" y="1212850"/>
            <a:ext cx="11887200" cy="2142125"/>
          </a:xfrm>
        </p:spPr>
        <p:txBody>
          <a:bodyPr/>
          <a:lstStyle/>
          <a:p>
            <a:pPr>
              <a:spcBef>
                <a:spcPts val="1800"/>
              </a:spcBef>
            </a:pPr>
            <a:r>
              <a:rPr lang="en-US" sz="3600" dirty="0"/>
              <a:t>Today’s NDIS for Windows</a:t>
            </a:r>
          </a:p>
          <a:p>
            <a:pPr lvl="1">
              <a:spcBef>
                <a:spcPts val="900"/>
              </a:spcBef>
            </a:pPr>
            <a:r>
              <a:rPr lang="en-US" sz="1800" b="1" dirty="0">
                <a:latin typeface="+mj-lt"/>
              </a:rPr>
              <a:t>General purpose platform – TCP/IP stack is a very generic stack</a:t>
            </a:r>
          </a:p>
          <a:p>
            <a:pPr lvl="1">
              <a:spcBef>
                <a:spcPts val="900"/>
              </a:spcBef>
            </a:pPr>
            <a:r>
              <a:rPr lang="en-US" sz="1800" b="1" dirty="0">
                <a:latin typeface="+mj-lt"/>
              </a:rPr>
              <a:t>Support for client and datacenter alike</a:t>
            </a:r>
          </a:p>
          <a:p>
            <a:pPr>
              <a:spcBef>
                <a:spcPts val="1800"/>
              </a:spcBef>
            </a:pPr>
            <a:r>
              <a:rPr lang="en-US" sz="3600" dirty="0"/>
              <a:t>NDIS in its current form, is not enough for 100G</a:t>
            </a:r>
          </a:p>
        </p:txBody>
      </p:sp>
      <p:sp>
        <p:nvSpPr>
          <p:cNvPr id="7" name="Text Placeholder 1"/>
          <p:cNvSpPr txBox="1">
            <a:spLocks/>
          </p:cNvSpPr>
          <p:nvPr/>
        </p:nvSpPr>
        <p:spPr>
          <a:xfrm>
            <a:off x="274638" y="3791419"/>
            <a:ext cx="4996609" cy="2890022"/>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1863" rtl="0" eaLnBrk="1" fontAlgn="base" latinLnBrk="0" hangingPunct="1">
              <a:lnSpc>
                <a:spcPct val="90000"/>
              </a:lnSpc>
              <a:spcBef>
                <a:spcPts val="1800"/>
              </a:spcBef>
              <a:spcAft>
                <a:spcPct val="0"/>
              </a:spcAft>
              <a:buClrTx/>
              <a:buSzPct val="90000"/>
              <a:buFont typeface="Arial" pitchFamily="34" charset="0"/>
              <a:buNone/>
              <a:tabLst/>
              <a:defRPr/>
            </a:pPr>
            <a:r>
              <a:rPr kumimoji="0" lang="en-US" sz="3600" b="0"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What can we do better?</a:t>
            </a:r>
          </a:p>
          <a:p>
            <a:pPr marL="0" marR="0" lvl="1" indent="0" algn="l" defTabSz="931863" rtl="0" eaLnBrk="1" fontAlgn="base" latinLnBrk="0" hangingPunct="1">
              <a:lnSpc>
                <a:spcPct val="90000"/>
              </a:lnSpc>
              <a:spcBef>
                <a:spcPts val="900"/>
              </a:spcBef>
              <a:spcAft>
                <a:spcPct val="0"/>
              </a:spcAft>
              <a:buClrTx/>
              <a:buSzPct val="90000"/>
              <a:buFontTx/>
              <a:buNone/>
              <a:tabLst/>
              <a:defRPr/>
            </a:pP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General purpose I/O</a:t>
            </a:r>
          </a:p>
          <a:p>
            <a:pPr marL="0" marR="0" lvl="1" indent="0" algn="l" defTabSz="931863" rtl="0" eaLnBrk="1" fontAlgn="base" latinLnBrk="0" hangingPunct="1">
              <a:lnSpc>
                <a:spcPct val="90000"/>
              </a:lnSpc>
              <a:spcBef>
                <a:spcPts val="900"/>
              </a:spcBef>
              <a:spcAft>
                <a:spcPct val="0"/>
              </a:spcAft>
              <a:buClrTx/>
              <a:buSzPct val="90000"/>
              <a:buFontTx/>
              <a:buNone/>
              <a:tabLst/>
              <a:defRPr/>
            </a:pP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Memory</a:t>
            </a:r>
          </a:p>
          <a:p>
            <a:pPr marL="0" marR="0" lvl="1" indent="0" algn="l" defTabSz="931863" rtl="0" eaLnBrk="1" fontAlgn="base" latinLnBrk="0" hangingPunct="1">
              <a:lnSpc>
                <a:spcPct val="90000"/>
              </a:lnSpc>
              <a:spcBef>
                <a:spcPts val="900"/>
              </a:spcBef>
              <a:spcAft>
                <a:spcPct val="0"/>
              </a:spcAft>
              <a:buClrTx/>
              <a:buSzPct val="90000"/>
              <a:buFontTx/>
              <a:buNone/>
              <a:tabLst/>
              <a:defRPr/>
            </a:pP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Application is not in full control of </a:t>
            </a:r>
            <a:b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b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its packet management</a:t>
            </a:r>
          </a:p>
          <a:p>
            <a:pPr marL="0" marR="0" lvl="1" indent="0" algn="l" defTabSz="931863" rtl="0" eaLnBrk="1" fontAlgn="base" latinLnBrk="0" hangingPunct="1">
              <a:lnSpc>
                <a:spcPct val="90000"/>
              </a:lnSpc>
              <a:spcBef>
                <a:spcPts val="900"/>
              </a:spcBef>
              <a:spcAft>
                <a:spcPct val="0"/>
              </a:spcAft>
              <a:buClrTx/>
              <a:buSzPct val="90000"/>
              <a:buFontTx/>
              <a:buNone/>
              <a:tabLst/>
              <a:defRPr/>
            </a:pP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Look at applications that are very network intensive – DDoS, SLB, </a:t>
            </a:r>
            <a:r>
              <a:rPr kumimoji="0" lang="en-US" sz="1800" b="1" i="0" u="none" strike="noStrike" kern="1200" cap="none" spc="0" normalizeH="0" baseline="0" noProof="0" dirty="0" err="1">
                <a:ln>
                  <a:noFill/>
                </a:ln>
                <a:gradFill>
                  <a:gsLst>
                    <a:gs pos="1250">
                      <a:schemeClr val="tx1"/>
                    </a:gs>
                    <a:gs pos="100000">
                      <a:schemeClr val="tx1"/>
                    </a:gs>
                  </a:gsLst>
                  <a:lin ang="5400000" scaled="0"/>
                </a:gradFill>
                <a:effectLst/>
                <a:uLnTx/>
                <a:uFillTx/>
                <a:latin typeface="+mj-lt"/>
                <a:ea typeface="MS PGothic" pitchFamily="34" charset="-128"/>
                <a:cs typeface="+mn-cs"/>
              </a:rPr>
              <a:t>vSwitch</a:t>
            </a: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 </a:t>
            </a:r>
            <a:r>
              <a:rPr kumimoji="0" lang="en-US" sz="1800" b="1" i="0" u="none" strike="noStrike" kern="1200" cap="none" spc="0" normalizeH="0" baseline="0" noProof="0" dirty="0" err="1">
                <a:ln>
                  <a:noFill/>
                </a:ln>
                <a:gradFill>
                  <a:gsLst>
                    <a:gs pos="1250">
                      <a:schemeClr val="tx1"/>
                    </a:gs>
                    <a:gs pos="100000">
                      <a:schemeClr val="tx1"/>
                    </a:gs>
                  </a:gsLst>
                  <a:lin ang="5400000" scaled="0"/>
                </a:gradFill>
                <a:effectLst/>
                <a:uLnTx/>
                <a:uFillTx/>
                <a:latin typeface="+mj-lt"/>
                <a:ea typeface="MS PGothic" pitchFamily="34" charset="-128"/>
                <a:cs typeface="+mn-cs"/>
              </a:rPr>
              <a:t>etc</a:t>
            </a: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 – these typically look at packets and forward them on</a:t>
            </a:r>
          </a:p>
        </p:txBody>
      </p:sp>
      <p:sp>
        <p:nvSpPr>
          <p:cNvPr id="10" name="Text Placeholder 1"/>
          <p:cNvSpPr txBox="1">
            <a:spLocks/>
          </p:cNvSpPr>
          <p:nvPr/>
        </p:nvSpPr>
        <p:spPr>
          <a:xfrm>
            <a:off x="6219825" y="3791419"/>
            <a:ext cx="5943600" cy="1911292"/>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1863" rtl="0" eaLnBrk="1" fontAlgn="base" latinLnBrk="0" hangingPunct="1">
              <a:lnSpc>
                <a:spcPct val="90000"/>
              </a:lnSpc>
              <a:spcBef>
                <a:spcPts val="1800"/>
              </a:spcBef>
              <a:spcAft>
                <a:spcPct val="0"/>
              </a:spcAft>
              <a:buClrTx/>
              <a:buSzPct val="90000"/>
              <a:buFont typeface="Arial" pitchFamily="34" charset="0"/>
              <a:buNone/>
              <a:tabLst/>
              <a:defRPr/>
            </a:pPr>
            <a:r>
              <a:rPr kumimoji="0" lang="en-US" sz="3600" b="0"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Similar to Data Path Data </a:t>
            </a:r>
            <a:br>
              <a:rPr kumimoji="0" lang="en-US" sz="3600" b="0"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br>
            <a:r>
              <a:rPr kumimoji="0" lang="en-US" sz="3600" b="0" i="0" u="none" strike="noStrike" kern="120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cs typeface="+mn-cs"/>
              </a:rPr>
              <a:t>Kit Technology from Intel</a:t>
            </a:r>
          </a:p>
          <a:p>
            <a:pPr marL="0" marR="0" lvl="1" indent="0" algn="l" defTabSz="931863" rtl="0" eaLnBrk="1" fontAlgn="base" latinLnBrk="0" hangingPunct="1">
              <a:lnSpc>
                <a:spcPct val="90000"/>
              </a:lnSpc>
              <a:spcBef>
                <a:spcPts val="900"/>
              </a:spcBef>
              <a:spcAft>
                <a:spcPct val="0"/>
              </a:spcAft>
              <a:buClrTx/>
              <a:buSzPct val="90000"/>
              <a:buFontTx/>
              <a:buNone/>
              <a:tabLst/>
              <a:defRPr/>
            </a:pP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Becoming a de facto standard for data path acceleration</a:t>
            </a:r>
          </a:p>
          <a:p>
            <a:pPr marL="0" marR="0" lvl="1" indent="0" algn="l" defTabSz="931863" rtl="0" eaLnBrk="1" fontAlgn="base" latinLnBrk="0" hangingPunct="1">
              <a:lnSpc>
                <a:spcPct val="90000"/>
              </a:lnSpc>
              <a:spcBef>
                <a:spcPts val="900"/>
              </a:spcBef>
              <a:spcAft>
                <a:spcPct val="0"/>
              </a:spcAft>
              <a:buClrTx/>
              <a:buSzPct val="90000"/>
              <a:buFontTx/>
              <a:buNone/>
              <a:tabLst/>
              <a:defRPr/>
            </a:pPr>
            <a:r>
              <a:rPr kumimoji="0" lang="en-US" sz="1800" b="1"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S PGothic" pitchFamily="34" charset="-128"/>
                <a:cs typeface="+mn-cs"/>
              </a:rPr>
              <a:t>Heavily utilized in NFV appliances</a:t>
            </a:r>
          </a:p>
        </p:txBody>
      </p:sp>
    </p:spTree>
    <p:extLst>
      <p:ext uri="{BB962C8B-B14F-4D97-AF65-F5344CB8AC3E}">
        <p14:creationId xmlns:p14="http://schemas.microsoft.com/office/powerpoint/2010/main" val="849271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PacketDirect (PD)</a:t>
            </a:r>
          </a:p>
        </p:txBody>
      </p:sp>
      <p:sp>
        <p:nvSpPr>
          <p:cNvPr id="3" name="Content Placeholder 2"/>
          <p:cNvSpPr>
            <a:spLocks noGrp="1"/>
          </p:cNvSpPr>
          <p:nvPr>
            <p:ph type="body" sz="quarter" idx="10"/>
          </p:nvPr>
        </p:nvSpPr>
        <p:spPr>
          <a:xfrm>
            <a:off x="274638" y="1219188"/>
            <a:ext cx="5486400" cy="4561249"/>
          </a:xfrm>
          <a:prstGeom prst="rect">
            <a:avLst/>
          </a:prstGeom>
        </p:spPr>
        <p:txBody>
          <a:bodyPr/>
          <a:lstStyle/>
          <a:p>
            <a:pPr lvl="0">
              <a:spcBef>
                <a:spcPts val="1800"/>
              </a:spcBef>
            </a:pPr>
            <a:r>
              <a:rPr lang="en-US" sz="2400" dirty="0"/>
              <a:t>Lightning fast lock-free IO model</a:t>
            </a:r>
          </a:p>
          <a:p>
            <a:pPr lvl="0">
              <a:spcBef>
                <a:spcPts val="1800"/>
              </a:spcBef>
            </a:pPr>
            <a:r>
              <a:rPr lang="en-US" sz="2400" dirty="0"/>
              <a:t>Coexists with traditional NDIS data path</a:t>
            </a:r>
          </a:p>
          <a:p>
            <a:pPr lvl="0">
              <a:spcBef>
                <a:spcPts val="1800"/>
              </a:spcBef>
            </a:pPr>
            <a:r>
              <a:rPr lang="en-US" sz="2400" dirty="0"/>
              <a:t>Gives apps direct access to CPU, memory, and NIC capabilities</a:t>
            </a:r>
          </a:p>
          <a:p>
            <a:pPr lvl="0">
              <a:spcBef>
                <a:spcPts val="1800"/>
              </a:spcBef>
            </a:pPr>
            <a:r>
              <a:rPr lang="en-US" sz="2400" dirty="0"/>
              <a:t>App now decides when it wants </a:t>
            </a:r>
            <a:br>
              <a:rPr lang="en-US" sz="2400" dirty="0"/>
            </a:br>
            <a:r>
              <a:rPr lang="en-US" sz="2400" dirty="0"/>
              <a:t>to send/receive using polling</a:t>
            </a:r>
          </a:p>
          <a:p>
            <a:pPr lvl="0">
              <a:spcBef>
                <a:spcPts val="1800"/>
              </a:spcBef>
            </a:pPr>
            <a:r>
              <a:rPr lang="en-US" sz="2400" dirty="0"/>
              <a:t>App owns buffer management</a:t>
            </a:r>
          </a:p>
          <a:p>
            <a:pPr lvl="0">
              <a:spcBef>
                <a:spcPts val="1800"/>
              </a:spcBef>
            </a:pPr>
            <a:r>
              <a:rPr lang="en-US" sz="2400" dirty="0"/>
              <a:t>App driven I/O for NFV</a:t>
            </a:r>
          </a:p>
          <a:p>
            <a:pPr lvl="0">
              <a:spcBef>
                <a:spcPts val="1800"/>
              </a:spcBef>
            </a:pPr>
            <a:r>
              <a:rPr lang="en-US" sz="2400" dirty="0"/>
              <a:t>Will work with most 10G NICs</a:t>
            </a:r>
          </a:p>
        </p:txBody>
      </p:sp>
      <p:grpSp>
        <p:nvGrpSpPr>
          <p:cNvPr id="4" name="Group 3"/>
          <p:cNvGrpSpPr/>
          <p:nvPr/>
        </p:nvGrpSpPr>
        <p:grpSpPr>
          <a:xfrm>
            <a:off x="6696185" y="1219188"/>
            <a:ext cx="5284677" cy="5402605"/>
            <a:chOff x="6696185" y="1219188"/>
            <a:chExt cx="5284677" cy="5402605"/>
          </a:xfrm>
        </p:grpSpPr>
        <p:sp>
          <p:nvSpPr>
            <p:cNvPr id="38" name="Rectangle 37"/>
            <p:cNvSpPr/>
            <p:nvPr/>
          </p:nvSpPr>
          <p:spPr>
            <a:xfrm>
              <a:off x="6696185" y="1219188"/>
              <a:ext cx="5284677" cy="3566160"/>
            </a:xfrm>
            <a:prstGeom prst="rect">
              <a:avLst/>
            </a:prstGeom>
            <a:solidFill>
              <a:schemeClr val="bg1">
                <a:lumMod val="95000"/>
              </a:schemeClr>
            </a:solidFill>
            <a:ln w="0">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vert270" wrap="square" lIns="182880" tIns="146304" rIns="182880" bIns="146304" numCol="1" spcCol="0" rtlCol="0" fromWordArt="0" anchor="t" anchorCtr="0" forceAA="0" compatLnSpc="1">
              <a:prstTxWarp prst="textNoShape">
                <a:avLst/>
              </a:prstTxWarp>
              <a:noAutofit/>
            </a:bodyPr>
            <a:lstStyle/>
            <a:p>
              <a:pPr marL="0" marR="0" lvl="0" indent="0" algn="ctr" defTabSz="932418" eaLnBrk="1" fontAlgn="auto" latinLnBrk="0" hangingPunct="1">
                <a:lnSpc>
                  <a:spcPct val="90000"/>
                </a:lnSpc>
                <a:spcBef>
                  <a:spcPts val="0"/>
                </a:spcBef>
                <a:spcAft>
                  <a:spcPts val="612"/>
                </a:spcAft>
                <a:buClrTx/>
                <a:buSzTx/>
                <a:buFontTx/>
                <a:buNone/>
                <a:tabLst/>
                <a:defRPr/>
              </a:pPr>
              <a:r>
                <a:rPr kumimoji="0" lang="en-US" sz="2800" b="0" i="0" u="none" strike="noStrike" kern="0" cap="none" spc="0" normalizeH="0" baseline="0" noProof="0" dirty="0">
                  <a:ln>
                    <a:noFill/>
                  </a:ln>
                  <a:gradFill>
                    <a:gsLst>
                      <a:gs pos="72277">
                        <a:schemeClr val="tx1"/>
                      </a:gs>
                      <a:gs pos="55000">
                        <a:schemeClr val="tx1"/>
                      </a:gs>
                    </a:gsLst>
                    <a:lin ang="0" scaled="0"/>
                  </a:gradFill>
                  <a:effectLst/>
                  <a:uLnTx/>
                  <a:uFillTx/>
                  <a:latin typeface="+mj-lt"/>
                  <a:ea typeface="Times New Roman" panose="02020603050405020304" pitchFamily="18" charset="0"/>
                  <a:cs typeface="Times New Roman" panose="02020603050405020304" pitchFamily="18" charset="0"/>
                </a:rPr>
                <a:t>Host</a:t>
              </a:r>
              <a:endParaRPr kumimoji="0" lang="en-US" sz="2800" b="0" i="0" u="none" strike="noStrike" kern="0" cap="none" spc="0" normalizeH="0" baseline="0" noProof="0" dirty="0">
                <a:ln>
                  <a:noFill/>
                </a:ln>
                <a:gradFill>
                  <a:gsLst>
                    <a:gs pos="72277">
                      <a:schemeClr val="tx1"/>
                    </a:gs>
                    <a:gs pos="55000">
                      <a:schemeClr val="tx1"/>
                    </a:gs>
                  </a:gsLst>
                  <a:lin ang="0" scaled="0"/>
                </a:gradFill>
                <a:effectLst/>
                <a:uLnTx/>
                <a:uFillTx/>
                <a:latin typeface="+mj-lt"/>
                <a:ea typeface="Times New Roman" panose="02020603050405020304" pitchFamily="18" charset="0"/>
              </a:endParaRPr>
            </a:p>
          </p:txBody>
        </p:sp>
        <p:sp>
          <p:nvSpPr>
            <p:cNvPr id="43" name="TextBox 42"/>
            <p:cNvSpPr txBox="1"/>
            <p:nvPr/>
          </p:nvSpPr>
          <p:spPr>
            <a:xfrm>
              <a:off x="6973312" y="1219188"/>
              <a:ext cx="1801344" cy="627565"/>
            </a:xfrm>
            <a:prstGeom prst="rect">
              <a:avLst/>
            </a:prstGeom>
            <a:noFill/>
          </p:spPr>
          <p:txBody>
            <a:bodyPr wrap="square" lIns="182854" tIns="146283" rIns="182854" bIns="146283"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72277">
                        <a:schemeClr val="tx1"/>
                      </a:gs>
                      <a:gs pos="55000">
                        <a:schemeClr val="tx1"/>
                      </a:gs>
                    </a:gsLst>
                    <a:lin ang="0" scaled="0"/>
                  </a:gradFill>
                  <a:effectLst/>
                  <a:uLnTx/>
                  <a:uFillTx/>
                  <a:latin typeface="Segoe UI Semibold" panose="020B0702040204020203" pitchFamily="34" charset="0"/>
                  <a:cs typeface="Segoe UI Semibold" panose="020B0702040204020203" pitchFamily="34" charset="0"/>
                </a:rPr>
                <a:t>PD Buffers managed by PD client</a:t>
              </a:r>
            </a:p>
          </p:txBody>
        </p:sp>
        <p:sp>
          <p:nvSpPr>
            <p:cNvPr id="44" name="TextBox 43"/>
            <p:cNvSpPr txBox="1"/>
            <p:nvPr/>
          </p:nvSpPr>
          <p:spPr>
            <a:xfrm>
              <a:off x="9054819" y="1219188"/>
              <a:ext cx="2391122" cy="461494"/>
            </a:xfrm>
            <a:prstGeom prst="rect">
              <a:avLst/>
            </a:prstGeom>
            <a:noFill/>
          </p:spPr>
          <p:txBody>
            <a:bodyPr wrap="square" lIns="182854" tIns="146283" rIns="182854" bIns="146283"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99" b="1" i="0" u="none" strike="noStrike" kern="0" cap="none" spc="0" normalizeH="0" baseline="0" noProof="0" dirty="0">
                  <a:ln>
                    <a:noFill/>
                  </a:ln>
                  <a:gradFill>
                    <a:gsLst>
                      <a:gs pos="72277">
                        <a:schemeClr val="tx1"/>
                      </a:gs>
                      <a:gs pos="55000">
                        <a:schemeClr val="tx1"/>
                      </a:gs>
                    </a:gsLst>
                    <a:lin ang="0" scaled="0"/>
                  </a:gradFill>
                  <a:effectLst/>
                  <a:uLnTx/>
                  <a:uFillTx/>
                  <a:latin typeface="Segoe UI Semibold" panose="020B0702040204020203" pitchFamily="34" charset="0"/>
                  <a:cs typeface="Segoe UI Semibold" panose="020B0702040204020203" pitchFamily="34" charset="0"/>
                </a:rPr>
                <a:t>CPUs managed by PD client</a:t>
              </a:r>
            </a:p>
          </p:txBody>
        </p:sp>
        <p:sp>
          <p:nvSpPr>
            <p:cNvPr id="6" name="Rectangle 5"/>
            <p:cNvSpPr/>
            <p:nvPr/>
          </p:nvSpPr>
          <p:spPr bwMode="auto">
            <a:xfrm>
              <a:off x="8778240" y="1680682"/>
              <a:ext cx="699247" cy="69924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CPU</a:t>
              </a:r>
            </a:p>
          </p:txBody>
        </p:sp>
        <p:sp>
          <p:nvSpPr>
            <p:cNvPr id="45" name="Rectangle 44"/>
            <p:cNvSpPr/>
            <p:nvPr/>
          </p:nvSpPr>
          <p:spPr bwMode="auto">
            <a:xfrm>
              <a:off x="9526584" y="1680682"/>
              <a:ext cx="699247" cy="69924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CPU</a:t>
              </a:r>
            </a:p>
          </p:txBody>
        </p:sp>
        <p:sp>
          <p:nvSpPr>
            <p:cNvPr id="47" name="Rectangle 46"/>
            <p:cNvSpPr/>
            <p:nvPr/>
          </p:nvSpPr>
          <p:spPr bwMode="auto">
            <a:xfrm>
              <a:off x="10274928" y="1680682"/>
              <a:ext cx="699247" cy="69924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CPU</a:t>
              </a:r>
            </a:p>
          </p:txBody>
        </p:sp>
        <p:sp>
          <p:nvSpPr>
            <p:cNvPr id="48" name="Rectangle 47"/>
            <p:cNvSpPr/>
            <p:nvPr/>
          </p:nvSpPr>
          <p:spPr bwMode="auto">
            <a:xfrm>
              <a:off x="11023273" y="1680682"/>
              <a:ext cx="699247" cy="69924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CPU</a:t>
              </a:r>
            </a:p>
          </p:txBody>
        </p:sp>
        <p:sp>
          <p:nvSpPr>
            <p:cNvPr id="49" name="Rectangle 48"/>
            <p:cNvSpPr/>
            <p:nvPr/>
          </p:nvSpPr>
          <p:spPr bwMode="auto">
            <a:xfrm>
              <a:off x="8778240" y="2576682"/>
              <a:ext cx="2944280"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PacketDirect</a:t>
              </a: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 Client</a:t>
              </a:r>
            </a:p>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a:t>
              </a:r>
              <a:r>
                <a:rPr kumimoji="0" lang="en-US" sz="1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vmSwitch</a:t>
              </a: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 SLB)</a:t>
              </a:r>
            </a:p>
          </p:txBody>
        </p:sp>
        <p:sp>
          <p:nvSpPr>
            <p:cNvPr id="52" name="Rectangle 51"/>
            <p:cNvSpPr/>
            <p:nvPr/>
          </p:nvSpPr>
          <p:spPr bwMode="auto">
            <a:xfrm>
              <a:off x="6954526" y="4666320"/>
              <a:ext cx="4767994" cy="1122359"/>
            </a:xfrm>
            <a:prstGeom prst="rect">
              <a:avLst/>
            </a:prstGeom>
            <a:solidFill>
              <a:schemeClr val="bg2"/>
            </a:solidFill>
            <a:ln w="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spAutoFit/>
            </a:bodyPr>
            <a:lstStyle/>
            <a:p>
              <a:pPr marL="0" marR="0" lvl="0" indent="0" defTabSz="932472" eaLnBrk="1" fontAlgn="base" latinLnBrk="0" hangingPunct="1">
                <a:lnSpc>
                  <a:spcPct val="90000"/>
                </a:lnSpc>
                <a:spcBef>
                  <a:spcPts val="400"/>
                </a:spcBef>
                <a:spcAft>
                  <a:spcPct val="0"/>
                </a:spcAft>
                <a:buClrTx/>
                <a:buSzTx/>
                <a:buFontTx/>
                <a:buNone/>
                <a:tabLst/>
                <a:defRPr/>
              </a:pPr>
              <a:r>
                <a:rPr kumimoji="0" lang="en-US" sz="1200" b="0" i="0" u="none" strike="noStrike" kern="0" cap="none" spc="0" normalizeH="0" baseline="0" noProof="0" dirty="0">
                  <a:ln>
                    <a:noFill/>
                  </a:ln>
                  <a:gradFill>
                    <a:gsLst>
                      <a:gs pos="67327">
                        <a:schemeClr val="tx1"/>
                      </a:gs>
                      <a:gs pos="94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Queues managed </a:t>
              </a:r>
              <a:br>
                <a:rPr kumimoji="0" lang="en-US" sz="1200" b="0" i="0" u="none" strike="noStrike" kern="0" cap="none" spc="0" normalizeH="0" baseline="0" noProof="0" dirty="0">
                  <a:ln>
                    <a:noFill/>
                  </a:ln>
                  <a:gradFill>
                    <a:gsLst>
                      <a:gs pos="67327">
                        <a:schemeClr val="tx1"/>
                      </a:gs>
                      <a:gs pos="94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0" i="0" u="none" strike="noStrike" kern="0" cap="none" spc="0" normalizeH="0" baseline="0" noProof="0" dirty="0">
                  <a:ln>
                    <a:noFill/>
                  </a:ln>
                  <a:gradFill>
                    <a:gsLst>
                      <a:gs pos="67327">
                        <a:schemeClr val="tx1"/>
                      </a:gs>
                      <a:gs pos="94000">
                        <a:schemeClr val="tx1"/>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by PD client</a:t>
              </a:r>
            </a:p>
            <a:p>
              <a:pPr marL="0" marR="0" lvl="0" indent="0" defTabSz="932472" eaLnBrk="1" fontAlgn="base" latinLnBrk="0" hangingPunct="1">
                <a:lnSpc>
                  <a:spcPct val="90000"/>
                </a:lnSpc>
                <a:spcBef>
                  <a:spcPts val="400"/>
                </a:spcBef>
                <a:spcAft>
                  <a:spcPct val="0"/>
                </a:spcAft>
                <a:buClrTx/>
                <a:buSzTx/>
                <a:buFontTx/>
                <a:buNone/>
                <a:tabLst/>
                <a:defRPr/>
              </a:pPr>
              <a:r>
                <a:rPr kumimoji="0" lang="en-US" sz="1600" b="1" i="0" u="none" strike="noStrike" kern="0" cap="none" spc="30" normalizeH="0" baseline="0" noProof="0" dirty="0" err="1">
                  <a:ln>
                    <a:noFill/>
                  </a:ln>
                  <a:gradFill>
                    <a:gsLst>
                      <a:gs pos="67327">
                        <a:schemeClr val="tx1"/>
                      </a:gs>
                      <a:gs pos="94000">
                        <a:schemeClr val="tx1"/>
                      </a:gs>
                    </a:gsLst>
                    <a:lin ang="5400000" scaled="0"/>
                  </a:gradFill>
                  <a:effectLst/>
                  <a:uLnTx/>
                  <a:uFillTx/>
                  <a:latin typeface="+mj-lt"/>
                  <a:ea typeface="Segoe UI" pitchFamily="34" charset="0"/>
                  <a:cs typeface="Segoe UI Semibold" panose="020B0702040204020203" pitchFamily="34" charset="0"/>
                </a:rPr>
                <a:t>NetAdapter</a:t>
              </a:r>
              <a:r>
                <a:rPr kumimoji="0" lang="en-US" sz="1600" b="1" i="0" u="none" strike="noStrike" kern="0" cap="none" spc="30" normalizeH="0" baseline="0" noProof="0" dirty="0">
                  <a:ln>
                    <a:noFill/>
                  </a:ln>
                  <a:gradFill>
                    <a:gsLst>
                      <a:gs pos="67327">
                        <a:schemeClr val="tx1"/>
                      </a:gs>
                      <a:gs pos="94000">
                        <a:schemeClr val="tx1"/>
                      </a:gs>
                    </a:gsLst>
                    <a:lin ang="5400000" scaled="0"/>
                  </a:gradFill>
                  <a:effectLst/>
                  <a:uLnTx/>
                  <a:uFillTx/>
                  <a:latin typeface="+mj-lt"/>
                  <a:ea typeface="Segoe UI" pitchFamily="34" charset="0"/>
                  <a:cs typeface="Segoe UI Semibold" panose="020B0702040204020203" pitchFamily="34" charset="0"/>
                </a:rPr>
                <a:t> – </a:t>
              </a:r>
              <a:br>
                <a:rPr kumimoji="0" lang="en-US" sz="1600" b="1" i="0" u="none" strike="noStrike" kern="0" cap="none" spc="30" normalizeH="0" baseline="0" noProof="0" dirty="0">
                  <a:ln>
                    <a:noFill/>
                  </a:ln>
                  <a:gradFill>
                    <a:gsLst>
                      <a:gs pos="67327">
                        <a:schemeClr val="tx1"/>
                      </a:gs>
                      <a:gs pos="94000">
                        <a:schemeClr val="tx1"/>
                      </a:gs>
                    </a:gsLst>
                    <a:lin ang="5400000" scaled="0"/>
                  </a:gradFill>
                  <a:effectLst/>
                  <a:uLnTx/>
                  <a:uFillTx/>
                  <a:latin typeface="+mj-lt"/>
                  <a:ea typeface="Segoe UI" pitchFamily="34" charset="0"/>
                  <a:cs typeface="Segoe UI Semibold" panose="020B0702040204020203" pitchFamily="34" charset="0"/>
                </a:rPr>
              </a:br>
              <a:r>
                <a:rPr kumimoji="0" lang="en-US" sz="1600" b="1" i="0" u="none" strike="noStrike" kern="0" cap="none" spc="30" normalizeH="0" baseline="0" noProof="0" dirty="0" err="1">
                  <a:ln>
                    <a:noFill/>
                  </a:ln>
                  <a:gradFill>
                    <a:gsLst>
                      <a:gs pos="67327">
                        <a:schemeClr val="tx1"/>
                      </a:gs>
                      <a:gs pos="94000">
                        <a:schemeClr val="tx1"/>
                      </a:gs>
                    </a:gsLst>
                    <a:lin ang="5400000" scaled="0"/>
                  </a:gradFill>
                  <a:effectLst/>
                  <a:uLnTx/>
                  <a:uFillTx/>
                  <a:latin typeface="+mj-lt"/>
                  <a:ea typeface="Segoe UI" pitchFamily="34" charset="0"/>
                  <a:cs typeface="Segoe UI Semibold" panose="020B0702040204020203" pitchFamily="34" charset="0"/>
                </a:rPr>
                <a:t>PacketDirect</a:t>
              </a:r>
              <a:r>
                <a:rPr kumimoji="0" lang="en-US" sz="1600" b="1" i="0" u="none" strike="noStrike" kern="0" cap="none" spc="30" normalizeH="0" baseline="0" noProof="0" dirty="0">
                  <a:ln>
                    <a:noFill/>
                  </a:ln>
                  <a:gradFill>
                    <a:gsLst>
                      <a:gs pos="67327">
                        <a:schemeClr val="tx1"/>
                      </a:gs>
                      <a:gs pos="94000">
                        <a:schemeClr val="tx1"/>
                      </a:gs>
                    </a:gsLst>
                    <a:lin ang="5400000" scaled="0"/>
                  </a:gradFill>
                  <a:effectLst/>
                  <a:uLnTx/>
                  <a:uFillTx/>
                  <a:latin typeface="+mj-lt"/>
                  <a:ea typeface="Segoe UI" pitchFamily="34" charset="0"/>
                  <a:cs typeface="Segoe UI Semibold" panose="020B0702040204020203" pitchFamily="34" charset="0"/>
                </a:rPr>
                <a:t> Provider </a:t>
              </a:r>
            </a:p>
          </p:txBody>
        </p:sp>
        <p:sp>
          <p:nvSpPr>
            <p:cNvPr id="55" name="TextBox 54"/>
            <p:cNvSpPr txBox="1"/>
            <p:nvPr/>
          </p:nvSpPr>
          <p:spPr>
            <a:xfrm>
              <a:off x="7919817" y="6104771"/>
              <a:ext cx="1070739" cy="517022"/>
            </a:xfrm>
            <a:prstGeom prst="rect">
              <a:avLst/>
            </a:prstGeom>
            <a:noFill/>
          </p:spPr>
          <p:txBody>
            <a:bodyPr wrap="square" lIns="182854" tIns="146283" rIns="182854" bIns="146283" rtlCol="0">
              <a:spAutoFit/>
            </a:bodyPr>
            <a:lstStyle/>
            <a:p>
              <a:pPr marL="0" marR="0" lvl="0" indent="0" defTabSz="932418" eaLnBrk="1" fontAlgn="auto" latinLnBrk="0" hangingPunct="1">
                <a:lnSpc>
                  <a:spcPct val="90000"/>
                </a:lnSpc>
                <a:spcBef>
                  <a:spcPts val="0"/>
                </a:spcBef>
                <a:spcAft>
                  <a:spcPts val="612"/>
                </a:spcAft>
                <a:buClrTx/>
                <a:buSzTx/>
                <a:buFontTx/>
                <a:buNone/>
                <a:tabLst/>
                <a:defRPr/>
              </a:pPr>
              <a:r>
                <a:rPr kumimoji="0" lang="en-US" sz="1600" b="1" i="0" u="none" strike="noStrike" kern="0" cap="none" spc="0" normalizeH="0" baseline="0" noProof="0" dirty="0">
                  <a:ln>
                    <a:noFill/>
                  </a:ln>
                  <a:gradFill>
                    <a:gsLst>
                      <a:gs pos="72277">
                        <a:schemeClr val="tx1"/>
                      </a:gs>
                      <a:gs pos="55000">
                        <a:schemeClr val="tx1"/>
                      </a:gs>
                    </a:gsLst>
                    <a:lin ang="0" scaled="0"/>
                  </a:gradFill>
                  <a:effectLst/>
                  <a:uLnTx/>
                  <a:uFillTx/>
                  <a:latin typeface="+mj-lt"/>
                  <a:ea typeface="Times New Roman" panose="02020603050405020304" pitchFamily="18" charset="0"/>
                  <a:cs typeface="Times New Roman" panose="02020603050405020304" pitchFamily="18" charset="0"/>
                </a:rPr>
                <a:t>Internet</a:t>
              </a:r>
            </a:p>
          </p:txBody>
        </p:sp>
        <p:grpSp>
          <p:nvGrpSpPr>
            <p:cNvPr id="9" name="Group 8"/>
            <p:cNvGrpSpPr/>
            <p:nvPr/>
          </p:nvGrpSpPr>
          <p:grpSpPr>
            <a:xfrm>
              <a:off x="7667897" y="1846753"/>
              <a:ext cx="297591" cy="2676061"/>
              <a:chOff x="7608056" y="1940389"/>
              <a:chExt cx="297591" cy="2676061"/>
            </a:xfrm>
          </p:grpSpPr>
          <p:sp>
            <p:nvSpPr>
              <p:cNvPr id="8" name="Rectangle 7"/>
              <p:cNvSpPr/>
              <p:nvPr/>
            </p:nvSpPr>
            <p:spPr bwMode="auto">
              <a:xfrm>
                <a:off x="7608056" y="1940389"/>
                <a:ext cx="297591" cy="297591"/>
              </a:xfrm>
              <a:prstGeom prst="rect">
                <a:avLst/>
              </a:prstGeom>
              <a:solidFill>
                <a:schemeClr val="bg2"/>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4" name="Rectangle 63"/>
              <p:cNvSpPr/>
              <p:nvPr/>
            </p:nvSpPr>
            <p:spPr bwMode="auto">
              <a:xfrm>
                <a:off x="7608056" y="2237698"/>
                <a:ext cx="297591" cy="297591"/>
              </a:xfrm>
              <a:prstGeom prst="rect">
                <a:avLst/>
              </a:prstGeom>
              <a:solidFill>
                <a:schemeClr val="bg2"/>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5" name="Rectangle 64"/>
              <p:cNvSpPr/>
              <p:nvPr/>
            </p:nvSpPr>
            <p:spPr bwMode="auto">
              <a:xfrm>
                <a:off x="7608056" y="2535007"/>
                <a:ext cx="297591" cy="297591"/>
              </a:xfrm>
              <a:prstGeom prst="rect">
                <a:avLst/>
              </a:prstGeom>
              <a:solidFill>
                <a:schemeClr val="bg2"/>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Rectangle 71"/>
              <p:cNvSpPr/>
              <p:nvPr/>
            </p:nvSpPr>
            <p:spPr bwMode="auto">
              <a:xfrm>
                <a:off x="7608056" y="2832316"/>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5" name="Rectangle 74"/>
              <p:cNvSpPr/>
              <p:nvPr/>
            </p:nvSpPr>
            <p:spPr bwMode="auto">
              <a:xfrm>
                <a:off x="7608056" y="3129625"/>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6" name="Rectangle 75"/>
              <p:cNvSpPr/>
              <p:nvPr/>
            </p:nvSpPr>
            <p:spPr bwMode="auto">
              <a:xfrm>
                <a:off x="7608056" y="3426934"/>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7" name="Rectangle 76"/>
              <p:cNvSpPr/>
              <p:nvPr/>
            </p:nvSpPr>
            <p:spPr bwMode="auto">
              <a:xfrm>
                <a:off x="7608056" y="3724243"/>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0" name="Rectangle 79"/>
              <p:cNvSpPr/>
              <p:nvPr/>
            </p:nvSpPr>
            <p:spPr bwMode="auto">
              <a:xfrm>
                <a:off x="7608056" y="4021552"/>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Rectangle 80"/>
              <p:cNvSpPr/>
              <p:nvPr/>
            </p:nvSpPr>
            <p:spPr bwMode="auto">
              <a:xfrm>
                <a:off x="7608056" y="4318859"/>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94" name="Group 93"/>
            <p:cNvGrpSpPr/>
            <p:nvPr/>
          </p:nvGrpSpPr>
          <p:grpSpPr>
            <a:xfrm>
              <a:off x="9526584" y="4433229"/>
              <a:ext cx="699247" cy="1097621"/>
              <a:chOff x="9449827" y="4433229"/>
              <a:chExt cx="699247" cy="1097621"/>
            </a:xfrm>
          </p:grpSpPr>
          <p:sp>
            <p:nvSpPr>
              <p:cNvPr id="56" name="Rectangle 55"/>
              <p:cNvSpPr/>
              <p:nvPr/>
            </p:nvSpPr>
            <p:spPr bwMode="auto">
              <a:xfrm>
                <a:off x="9449827" y="4586597"/>
                <a:ext cx="699247" cy="944253"/>
              </a:xfrm>
              <a:prstGeom prst="rect">
                <a:avLst/>
              </a:prstGeom>
              <a:solidFill>
                <a:schemeClr val="bg1"/>
              </a:solidFill>
              <a:ln w="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a:ln>
                      <a:noFill/>
                    </a:ln>
                    <a:gradFill>
                      <a:gsLst>
                        <a:gs pos="20792">
                          <a:schemeClr val="tx1"/>
                        </a:gs>
                        <a:gs pos="57000">
                          <a:schemeClr val="tx1"/>
                        </a:gs>
                      </a:gsLst>
                      <a:lin ang="5400000" scaled="0"/>
                    </a:gradFill>
                    <a:effectLst/>
                    <a:uLnTx/>
                    <a:uFillTx/>
                    <a:latin typeface="+mj-lt"/>
                    <a:ea typeface="Segoe UI" pitchFamily="34" charset="0"/>
                    <a:cs typeface="Segoe UI Semibold" panose="020B0702040204020203" pitchFamily="34" charset="0"/>
                  </a:rPr>
                  <a:t>Q1</a:t>
                </a:r>
              </a:p>
            </p:txBody>
          </p:sp>
          <p:grpSp>
            <p:nvGrpSpPr>
              <p:cNvPr id="11" name="Group 10"/>
              <p:cNvGrpSpPr/>
              <p:nvPr/>
            </p:nvGrpSpPr>
            <p:grpSpPr>
              <a:xfrm>
                <a:off x="9650655" y="4433229"/>
                <a:ext cx="297591" cy="594898"/>
                <a:chOff x="7820297" y="4080316"/>
                <a:chExt cx="297591" cy="594898"/>
              </a:xfrm>
            </p:grpSpPr>
            <p:sp>
              <p:nvSpPr>
                <p:cNvPr id="82" name="Rectangle 81"/>
                <p:cNvSpPr/>
                <p:nvPr/>
              </p:nvSpPr>
              <p:spPr bwMode="auto">
                <a:xfrm>
                  <a:off x="7820297" y="4080316"/>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Rectangle 82"/>
                <p:cNvSpPr/>
                <p:nvPr/>
              </p:nvSpPr>
              <p:spPr bwMode="auto">
                <a:xfrm>
                  <a:off x="7820297" y="4377623"/>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37" name="Group 36"/>
            <p:cNvGrpSpPr/>
            <p:nvPr/>
          </p:nvGrpSpPr>
          <p:grpSpPr>
            <a:xfrm>
              <a:off x="10274928" y="4433229"/>
              <a:ext cx="699247" cy="1097621"/>
              <a:chOff x="10351686" y="4433229"/>
              <a:chExt cx="699247" cy="1097621"/>
            </a:xfrm>
          </p:grpSpPr>
          <p:sp>
            <p:nvSpPr>
              <p:cNvPr id="58" name="Rectangle 57"/>
              <p:cNvSpPr/>
              <p:nvPr/>
            </p:nvSpPr>
            <p:spPr bwMode="auto">
              <a:xfrm>
                <a:off x="10351686" y="4586597"/>
                <a:ext cx="699247" cy="944253"/>
              </a:xfrm>
              <a:prstGeom prst="rect">
                <a:avLst/>
              </a:prstGeom>
              <a:solidFill>
                <a:schemeClr val="bg1"/>
              </a:solidFill>
              <a:ln w="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a:ln>
                      <a:noFill/>
                    </a:ln>
                    <a:gradFill>
                      <a:gsLst>
                        <a:gs pos="20792">
                          <a:schemeClr val="tx1"/>
                        </a:gs>
                        <a:gs pos="57000">
                          <a:schemeClr val="tx1"/>
                        </a:gs>
                      </a:gsLst>
                      <a:lin ang="5400000" scaled="0"/>
                    </a:gradFill>
                    <a:effectLst/>
                    <a:uLnTx/>
                    <a:uFillTx/>
                    <a:latin typeface="+mj-lt"/>
                    <a:ea typeface="Segoe UI" pitchFamily="34" charset="0"/>
                    <a:cs typeface="Segoe UI Semibold" panose="020B0702040204020203" pitchFamily="34" charset="0"/>
                  </a:rPr>
                  <a:t>Q2</a:t>
                </a:r>
              </a:p>
            </p:txBody>
          </p:sp>
          <p:sp>
            <p:nvSpPr>
              <p:cNvPr id="87" name="Rectangle 86"/>
              <p:cNvSpPr/>
              <p:nvPr/>
            </p:nvSpPr>
            <p:spPr bwMode="auto">
              <a:xfrm>
                <a:off x="10552514" y="4433229"/>
                <a:ext cx="297591" cy="297591"/>
              </a:xfrm>
              <a:prstGeom prst="rect">
                <a:avLst/>
              </a:prstGeom>
              <a:solidFill>
                <a:schemeClr val="accent4"/>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cxnSp>
          <p:nvCxnSpPr>
            <p:cNvPr id="13" name="Straight Arrow Connector 12"/>
            <p:cNvCxnSpPr>
              <a:endCxn id="81" idx="3"/>
            </p:cNvCxnSpPr>
            <p:nvPr/>
          </p:nvCxnSpPr>
          <p:spPr>
            <a:xfrm flipH="1" flipV="1">
              <a:off x="7965488" y="4374019"/>
              <a:ext cx="1775797" cy="897887"/>
            </a:xfrm>
            <a:prstGeom prst="straightConnector1">
              <a:avLst/>
            </a:prstGeom>
            <a:ln w="3175">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1" idx="3"/>
            </p:cNvCxnSpPr>
            <p:nvPr/>
          </p:nvCxnSpPr>
          <p:spPr>
            <a:xfrm flipH="1" flipV="1">
              <a:off x="7965488" y="4374019"/>
              <a:ext cx="2506686" cy="897887"/>
            </a:xfrm>
            <a:prstGeom prst="straightConnector1">
              <a:avLst/>
            </a:prstGeom>
            <a:ln w="3175">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9876207" y="3333581"/>
              <a:ext cx="0" cy="1099648"/>
            </a:xfrm>
            <a:prstGeom prst="straightConnector1">
              <a:avLst/>
            </a:prstGeom>
            <a:ln w="3175">
              <a:solidFill>
                <a:schemeClr val="tx1"/>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0624551" y="3333580"/>
              <a:ext cx="0" cy="1099649"/>
            </a:xfrm>
            <a:prstGeom prst="straightConnector1">
              <a:avLst/>
            </a:prstGeom>
            <a:ln w="3175">
              <a:solidFill>
                <a:schemeClr val="tx1"/>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8778240" y="3504955"/>
              <a:ext cx="2944280"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600" b="1" i="0" u="none" strike="noStrike" kern="0" cap="none" spc="3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PacketDirect</a:t>
              </a:r>
              <a:r>
                <a:rPr kumimoji="0" lang="en-US" sz="1600" b="1" i="0" u="none" strike="noStrike" kern="0" cap="none" spc="3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Semibold" panose="020B0702040204020203" pitchFamily="34" charset="0"/>
                </a:rPr>
                <a:t> Platform</a:t>
              </a:r>
            </a:p>
          </p:txBody>
        </p:sp>
        <p:cxnSp>
          <p:nvCxnSpPr>
            <p:cNvPr id="92" name="Straight Arrow Connector 91"/>
            <p:cNvCxnSpPr/>
            <p:nvPr/>
          </p:nvCxnSpPr>
          <p:spPr>
            <a:xfrm flipV="1">
              <a:off x="9876207" y="2379930"/>
              <a:ext cx="0" cy="196752"/>
            </a:xfrm>
            <a:prstGeom prst="straightConnector1">
              <a:avLst/>
            </a:prstGeom>
            <a:ln w="3175">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0624551" y="2379930"/>
              <a:ext cx="0" cy="196752"/>
            </a:xfrm>
            <a:prstGeom prst="straightConnector1">
              <a:avLst/>
            </a:prstGeom>
            <a:ln w="3175">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9338523" y="5805099"/>
              <a:ext cx="0" cy="509640"/>
            </a:xfrm>
            <a:prstGeom prst="straightConnector1">
              <a:avLst/>
            </a:prstGeom>
            <a:ln w="3175">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54" name="Freeform 13"/>
            <p:cNvSpPr>
              <a:spLocks noChangeAspect="1" noEditPoints="1"/>
            </p:cNvSpPr>
            <p:nvPr/>
          </p:nvSpPr>
          <p:spPr bwMode="auto">
            <a:xfrm>
              <a:off x="8943515" y="6018271"/>
              <a:ext cx="790016" cy="547133"/>
            </a:xfrm>
            <a:custGeom>
              <a:avLst/>
              <a:gdLst>
                <a:gd name="T0" fmla="*/ 28 w 128"/>
                <a:gd name="T1" fmla="*/ 88 h 88"/>
                <a:gd name="T2" fmla="*/ 94 w 128"/>
                <a:gd name="T3" fmla="*/ 88 h 88"/>
                <a:gd name="T4" fmla="*/ 128 w 128"/>
                <a:gd name="T5" fmla="*/ 54 h 88"/>
                <a:gd name="T6" fmla="*/ 96 w 128"/>
                <a:gd name="T7" fmla="*/ 20 h 88"/>
                <a:gd name="T8" fmla="*/ 64 w 128"/>
                <a:gd name="T9" fmla="*/ 0 h 88"/>
                <a:gd name="T10" fmla="*/ 28 w 128"/>
                <a:gd name="T11" fmla="*/ 32 h 88"/>
                <a:gd name="T12" fmla="*/ 28 w 128"/>
                <a:gd name="T13" fmla="*/ 32 h 88"/>
                <a:gd name="T14" fmla="*/ 0 w 128"/>
                <a:gd name="T15" fmla="*/ 60 h 88"/>
                <a:gd name="T16" fmla="*/ 28 w 128"/>
                <a:gd name="T17" fmla="*/ 88 h 88"/>
                <a:gd name="T18" fmla="*/ 28 w 128"/>
                <a:gd name="T19" fmla="*/ 40 h 88"/>
                <a:gd name="T20" fmla="*/ 31 w 128"/>
                <a:gd name="T21" fmla="*/ 41 h 88"/>
                <a:gd name="T22" fmla="*/ 36 w 128"/>
                <a:gd name="T23" fmla="*/ 41 h 88"/>
                <a:gd name="T24" fmla="*/ 36 w 128"/>
                <a:gd name="T25" fmla="*/ 36 h 88"/>
                <a:gd name="T26" fmla="*/ 64 w 128"/>
                <a:gd name="T27" fmla="*/ 8 h 88"/>
                <a:gd name="T28" fmla="*/ 90 w 128"/>
                <a:gd name="T29" fmla="*/ 26 h 88"/>
                <a:gd name="T30" fmla="*/ 91 w 128"/>
                <a:gd name="T31" fmla="*/ 28 h 88"/>
                <a:gd name="T32" fmla="*/ 94 w 128"/>
                <a:gd name="T33" fmla="*/ 28 h 88"/>
                <a:gd name="T34" fmla="*/ 120 w 128"/>
                <a:gd name="T35" fmla="*/ 54 h 88"/>
                <a:gd name="T36" fmla="*/ 94 w 128"/>
                <a:gd name="T37" fmla="*/ 80 h 88"/>
                <a:gd name="T38" fmla="*/ 28 w 128"/>
                <a:gd name="T39" fmla="*/ 80 h 88"/>
                <a:gd name="T40" fmla="*/ 8 w 128"/>
                <a:gd name="T41" fmla="*/ 60 h 88"/>
                <a:gd name="T42" fmla="*/ 28 w 128"/>
                <a:gd name="T43"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88">
                  <a:moveTo>
                    <a:pt x="28" y="88"/>
                  </a:moveTo>
                  <a:cubicBezTo>
                    <a:pt x="94" y="88"/>
                    <a:pt x="94" y="88"/>
                    <a:pt x="94" y="88"/>
                  </a:cubicBezTo>
                  <a:cubicBezTo>
                    <a:pt x="113" y="88"/>
                    <a:pt x="128" y="73"/>
                    <a:pt x="128" y="54"/>
                  </a:cubicBezTo>
                  <a:cubicBezTo>
                    <a:pt x="128" y="36"/>
                    <a:pt x="114" y="21"/>
                    <a:pt x="96" y="20"/>
                  </a:cubicBezTo>
                  <a:cubicBezTo>
                    <a:pt x="90" y="8"/>
                    <a:pt x="78" y="0"/>
                    <a:pt x="64" y="0"/>
                  </a:cubicBezTo>
                  <a:cubicBezTo>
                    <a:pt x="46" y="0"/>
                    <a:pt x="30" y="14"/>
                    <a:pt x="28" y="32"/>
                  </a:cubicBezTo>
                  <a:cubicBezTo>
                    <a:pt x="28" y="32"/>
                    <a:pt x="28" y="32"/>
                    <a:pt x="28" y="32"/>
                  </a:cubicBezTo>
                  <a:cubicBezTo>
                    <a:pt x="13" y="32"/>
                    <a:pt x="0" y="45"/>
                    <a:pt x="0" y="60"/>
                  </a:cubicBezTo>
                  <a:cubicBezTo>
                    <a:pt x="0" y="76"/>
                    <a:pt x="13" y="88"/>
                    <a:pt x="28" y="88"/>
                  </a:cubicBezTo>
                  <a:close/>
                  <a:moveTo>
                    <a:pt x="28" y="40"/>
                  </a:moveTo>
                  <a:cubicBezTo>
                    <a:pt x="29" y="40"/>
                    <a:pt x="30" y="40"/>
                    <a:pt x="31" y="41"/>
                  </a:cubicBezTo>
                  <a:cubicBezTo>
                    <a:pt x="36" y="41"/>
                    <a:pt x="36" y="41"/>
                    <a:pt x="36" y="41"/>
                  </a:cubicBezTo>
                  <a:cubicBezTo>
                    <a:pt x="36" y="36"/>
                    <a:pt x="36" y="36"/>
                    <a:pt x="36" y="36"/>
                  </a:cubicBezTo>
                  <a:cubicBezTo>
                    <a:pt x="36" y="21"/>
                    <a:pt x="49" y="8"/>
                    <a:pt x="64" y="8"/>
                  </a:cubicBezTo>
                  <a:cubicBezTo>
                    <a:pt x="76" y="8"/>
                    <a:pt x="86" y="15"/>
                    <a:pt x="90" y="26"/>
                  </a:cubicBezTo>
                  <a:cubicBezTo>
                    <a:pt x="91" y="28"/>
                    <a:pt x="91" y="28"/>
                    <a:pt x="91" y="28"/>
                  </a:cubicBezTo>
                  <a:cubicBezTo>
                    <a:pt x="94" y="28"/>
                    <a:pt x="94" y="28"/>
                    <a:pt x="94" y="28"/>
                  </a:cubicBezTo>
                  <a:cubicBezTo>
                    <a:pt x="108" y="28"/>
                    <a:pt x="120" y="40"/>
                    <a:pt x="120" y="54"/>
                  </a:cubicBezTo>
                  <a:cubicBezTo>
                    <a:pt x="120" y="69"/>
                    <a:pt x="108" y="80"/>
                    <a:pt x="94" y="80"/>
                  </a:cubicBezTo>
                  <a:cubicBezTo>
                    <a:pt x="28" y="80"/>
                    <a:pt x="28" y="80"/>
                    <a:pt x="28" y="80"/>
                  </a:cubicBezTo>
                  <a:cubicBezTo>
                    <a:pt x="17" y="80"/>
                    <a:pt x="8" y="71"/>
                    <a:pt x="8" y="60"/>
                  </a:cubicBezTo>
                  <a:cubicBezTo>
                    <a:pt x="8" y="49"/>
                    <a:pt x="17" y="40"/>
                    <a:pt x="28"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41121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4638" y="1394165"/>
            <a:ext cx="2743200" cy="288036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SCALE</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64 vCPU per VM</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1TB RAM per VM</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4TB RAM per host</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320 LP per host</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64 TB VHDX</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1024 VMs per host</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vNUMA</a:t>
            </a:r>
          </a:p>
          <a:p>
            <a:pPr defTabSz="932472" fontAlgn="base">
              <a:lnSpc>
                <a:spcPct val="90000"/>
              </a:lnSpc>
              <a:spcBef>
                <a:spcPct val="0"/>
              </a:spcBef>
              <a:spcAft>
                <a:spcPts val="60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063240" y="1394165"/>
            <a:ext cx="2606040" cy="397764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AGILITY</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Dynamic memory</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Live migration</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LM with compression</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LM over SMB direct</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Storage LM</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Shared nothing LM</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Cross-version LM</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Hot add/resize VHDX</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Storage </a:t>
            </a:r>
            <a:r>
              <a:rPr lang="en-US" dirty="0" err="1">
                <a:gradFill>
                  <a:gsLst>
                    <a:gs pos="0">
                      <a:srgbClr val="FFFFFF"/>
                    </a:gs>
                    <a:gs pos="100000">
                      <a:srgbClr val="FFFFFF"/>
                    </a:gs>
                  </a:gsLst>
                  <a:lin ang="5400000" scaled="0"/>
                </a:gradFill>
                <a:ea typeface="Segoe UI" pitchFamily="34" charset="0"/>
                <a:cs typeface="Segoe UI" pitchFamily="34" charset="0"/>
              </a:rPr>
              <a:t>QoS</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Live VM export</a:t>
            </a:r>
          </a:p>
          <a:p>
            <a:pPr defTabSz="932472" fontAlgn="base">
              <a:lnSpc>
                <a:spcPct val="90000"/>
              </a:lnSpc>
              <a:spcBef>
                <a:spcPct val="0"/>
              </a:spcBef>
              <a:spcAft>
                <a:spcPts val="612"/>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715000" y="1394165"/>
            <a:ext cx="2377440" cy="288036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AVAILABILITY</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Host clustering</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64 node clusters</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Guest clustering</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Shared VHDX</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Hyper-V replica</a:t>
            </a:r>
          </a:p>
        </p:txBody>
      </p:sp>
      <p:sp>
        <p:nvSpPr>
          <p:cNvPr id="8" name="Rectangle 7"/>
          <p:cNvSpPr/>
          <p:nvPr/>
        </p:nvSpPr>
        <p:spPr bwMode="auto">
          <a:xfrm>
            <a:off x="274638" y="4320213"/>
            <a:ext cx="2743200" cy="246888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NETWORKING</a:t>
            </a:r>
          </a:p>
          <a:p>
            <a:pPr defTabSz="932472" fontAlgn="base">
              <a:lnSpc>
                <a:spcPct val="90000"/>
              </a:lnSpc>
              <a:spcBef>
                <a:spcPct val="0"/>
              </a:spcBef>
              <a:spcAft>
                <a:spcPts val="600"/>
              </a:spcAft>
            </a:pPr>
            <a:r>
              <a:rPr lang="en-US" sz="1600" dirty="0">
                <a:gradFill>
                  <a:gsLst>
                    <a:gs pos="0">
                      <a:srgbClr val="FFFFFF"/>
                    </a:gs>
                    <a:gs pos="100000">
                      <a:srgbClr val="FFFFFF"/>
                    </a:gs>
                  </a:gsLst>
                  <a:lin ang="5400000" scaled="0"/>
                </a:gradFill>
                <a:ea typeface="Segoe UI" pitchFamily="34" charset="0"/>
                <a:cs typeface="Segoe UI" pitchFamily="34" charset="0"/>
              </a:rPr>
              <a:t>Integrated network virtual</a:t>
            </a:r>
          </a:p>
          <a:p>
            <a:pPr defTabSz="932472" fontAlgn="base">
              <a:lnSpc>
                <a:spcPct val="90000"/>
              </a:lnSpc>
              <a:spcBef>
                <a:spcPct val="0"/>
              </a:spcBef>
              <a:spcAft>
                <a:spcPts val="600"/>
              </a:spcAft>
            </a:pPr>
            <a:r>
              <a:rPr lang="en-US" sz="1600" dirty="0">
                <a:gradFill>
                  <a:gsLst>
                    <a:gs pos="0">
                      <a:srgbClr val="FFFFFF"/>
                    </a:gs>
                    <a:gs pos="100000">
                      <a:srgbClr val="FFFFFF"/>
                    </a:gs>
                  </a:gsLst>
                  <a:lin ang="5400000" scaled="0"/>
                </a:gradFill>
                <a:ea typeface="Segoe UI" pitchFamily="34" charset="0"/>
                <a:cs typeface="Segoe UI" pitchFamily="34" charset="0"/>
              </a:rPr>
              <a:t>Network virtual gateway</a:t>
            </a:r>
          </a:p>
          <a:p>
            <a:pPr defTabSz="932472" fontAlgn="base">
              <a:lnSpc>
                <a:spcPct val="90000"/>
              </a:lnSpc>
              <a:spcBef>
                <a:spcPct val="0"/>
              </a:spcBef>
              <a:spcAft>
                <a:spcPts val="600"/>
              </a:spcAft>
            </a:pPr>
            <a:r>
              <a:rPr lang="en-US" sz="1600" dirty="0">
                <a:gradFill>
                  <a:gsLst>
                    <a:gs pos="0">
                      <a:srgbClr val="FFFFFF"/>
                    </a:gs>
                    <a:gs pos="100000">
                      <a:srgbClr val="FFFFFF"/>
                    </a:gs>
                  </a:gsLst>
                  <a:lin ang="5400000" scaled="0"/>
                </a:gradFill>
                <a:ea typeface="Segoe UI" pitchFamily="34" charset="0"/>
                <a:cs typeface="Segoe UI" pitchFamily="34" charset="0"/>
              </a:rPr>
              <a:t>Extended port ACLs</a:t>
            </a:r>
          </a:p>
          <a:p>
            <a:pPr defTabSz="932472" fontAlgn="base">
              <a:lnSpc>
                <a:spcPct val="90000"/>
              </a:lnSpc>
              <a:spcBef>
                <a:spcPct val="0"/>
              </a:spcBef>
              <a:spcAft>
                <a:spcPts val="600"/>
              </a:spcAft>
            </a:pPr>
            <a:r>
              <a:rPr lang="en-US" sz="1600" dirty="0">
                <a:gradFill>
                  <a:gsLst>
                    <a:gs pos="0">
                      <a:srgbClr val="FFFFFF"/>
                    </a:gs>
                    <a:gs pos="100000">
                      <a:srgbClr val="FFFFFF"/>
                    </a:gs>
                  </a:gsLst>
                  <a:lin ang="5400000" scaled="0"/>
                </a:gradFill>
                <a:ea typeface="Segoe UI" pitchFamily="34" charset="0"/>
                <a:cs typeface="Segoe UI" pitchFamily="34" charset="0"/>
              </a:rPr>
              <a:t>vRSS</a:t>
            </a:r>
          </a:p>
          <a:p>
            <a:pPr defTabSz="932472" fontAlgn="base">
              <a:lnSpc>
                <a:spcPct val="90000"/>
              </a:lnSpc>
              <a:spcBef>
                <a:spcPct val="0"/>
              </a:spcBef>
              <a:spcAft>
                <a:spcPts val="600"/>
              </a:spcAft>
            </a:pPr>
            <a:r>
              <a:rPr lang="en-US" sz="1600" dirty="0">
                <a:gradFill>
                  <a:gsLst>
                    <a:gs pos="0">
                      <a:srgbClr val="FFFFFF"/>
                    </a:gs>
                    <a:gs pos="100000">
                      <a:srgbClr val="FFFFFF"/>
                    </a:gs>
                  </a:gsLst>
                  <a:lin ang="5400000" scaled="0"/>
                </a:gradFill>
                <a:ea typeface="Segoe UI" pitchFamily="34" charset="0"/>
                <a:cs typeface="Segoe UI" pitchFamily="34" charset="0"/>
              </a:rPr>
              <a:t>Dynamic teaming</a:t>
            </a:r>
          </a:p>
        </p:txBody>
      </p:sp>
      <p:sp>
        <p:nvSpPr>
          <p:cNvPr id="9" name="Rectangle 8"/>
          <p:cNvSpPr/>
          <p:nvPr/>
        </p:nvSpPr>
        <p:spPr bwMode="auto">
          <a:xfrm>
            <a:off x="3063240" y="5417481"/>
            <a:ext cx="2606040" cy="128016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b="1" dirty="0">
                <a:gradFill>
                  <a:gsLst>
                    <a:gs pos="0">
                      <a:srgbClr val="FFFFFF"/>
                    </a:gs>
                    <a:gs pos="100000">
                      <a:srgbClr val="FFFFFF"/>
                    </a:gs>
                  </a:gsLst>
                  <a:lin ang="5400000" scaled="0"/>
                </a:gradFill>
                <a:ea typeface="Segoe UI" pitchFamily="34" charset="0"/>
                <a:cs typeface="Segoe UI" pitchFamily="34" charset="0"/>
              </a:rPr>
              <a:t>HETEROGENEOUS</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Linux</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FreeBSD</a:t>
            </a:r>
          </a:p>
          <a:p>
            <a:pPr defTabSz="932472" fontAlgn="base">
              <a:lnSpc>
                <a:spcPct val="90000"/>
              </a:lnSpc>
              <a:spcBef>
                <a:spcPct val="0"/>
              </a:spcBef>
              <a:spcAft>
                <a:spcPts val="612"/>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715000" y="4320213"/>
            <a:ext cx="2377440" cy="237744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AND MORE…</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Gen 2 VMs</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Enhanced session</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Auto VM activation</a:t>
            </a:r>
          </a:p>
        </p:txBody>
      </p:sp>
      <p:sp>
        <p:nvSpPr>
          <p:cNvPr id="14" name="Rectangle 13"/>
          <p:cNvSpPr/>
          <p:nvPr/>
        </p:nvSpPr>
        <p:spPr bwMode="auto">
          <a:xfrm>
            <a:off x="9832" y="0"/>
            <a:ext cx="8101214" cy="139414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The story so far…</a:t>
            </a:r>
          </a:p>
        </p:txBody>
      </p:sp>
      <p:sp>
        <p:nvSpPr>
          <p:cNvPr id="17" name="Rectangle 16"/>
          <p:cNvSpPr/>
          <p:nvPr/>
        </p:nvSpPr>
        <p:spPr bwMode="auto">
          <a:xfrm>
            <a:off x="8092440" y="820272"/>
            <a:ext cx="4344035" cy="617425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38160" y="1394165"/>
            <a:ext cx="4023360" cy="5303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ts val="612"/>
              </a:spcAft>
            </a:pPr>
            <a:r>
              <a:rPr lang="en-US" sz="4000" dirty="0">
                <a:gradFill>
                  <a:gsLst>
                    <a:gs pos="0">
                      <a:srgbClr val="FFFFFF"/>
                    </a:gs>
                    <a:gs pos="100000">
                      <a:srgbClr val="FFFFFF"/>
                    </a:gs>
                  </a:gsLst>
                  <a:lin ang="5400000" scaled="0"/>
                </a:gradFill>
                <a:ea typeface="Segoe UI" pitchFamily="34" charset="0"/>
                <a:cs typeface="Segoe UI" pitchFamily="34" charset="0"/>
              </a:rPr>
              <a:t>Built in.</a:t>
            </a:r>
          </a:p>
        </p:txBody>
      </p:sp>
      <p:sp>
        <p:nvSpPr>
          <p:cNvPr id="15" name="Rectangle 14"/>
          <p:cNvSpPr/>
          <p:nvPr/>
        </p:nvSpPr>
        <p:spPr bwMode="auto">
          <a:xfrm>
            <a:off x="274638" y="6697663"/>
            <a:ext cx="7836408" cy="2968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0" y="1233805"/>
            <a:ext cx="274638" cy="5760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12160250" y="1087426"/>
            <a:ext cx="276225" cy="59070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0494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900" fill="hold"/>
                                        <p:tgtEl>
                                          <p:spTgt spid="6"/>
                                        </p:tgtEl>
                                        <p:attrNameLst>
                                          <p:attrName>ppt_x</p:attrName>
                                        </p:attrNameLst>
                                      </p:cBhvr>
                                      <p:tavLst>
                                        <p:tav tm="0">
                                          <p:val>
                                            <p:strVal val="#ppt_x"/>
                                          </p:val>
                                        </p:tav>
                                        <p:tav tm="100000">
                                          <p:val>
                                            <p:strVal val="#ppt_x"/>
                                          </p:val>
                                        </p:tav>
                                      </p:tavLst>
                                    </p:anim>
                                    <p:anim calcmode="lin" valueType="num">
                                      <p:cBhvr additive="base">
                                        <p:cTn id="14" dur="9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850" fill="hold"/>
                                        <p:tgtEl>
                                          <p:spTgt spid="7"/>
                                        </p:tgtEl>
                                        <p:attrNameLst>
                                          <p:attrName>ppt_x</p:attrName>
                                        </p:attrNameLst>
                                      </p:cBhvr>
                                      <p:tavLst>
                                        <p:tav tm="0">
                                          <p:val>
                                            <p:strVal val="1+#ppt_w/2"/>
                                          </p:val>
                                        </p:tav>
                                        <p:tav tm="100000">
                                          <p:val>
                                            <p:strVal val="#ppt_x"/>
                                          </p:val>
                                        </p:tav>
                                      </p:tavLst>
                                    </p:anim>
                                    <p:anim calcmode="lin" valueType="num">
                                      <p:cBhvr additive="base">
                                        <p:cTn id="20" dur="8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0-#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ppt_x"/>
                                          </p:val>
                                        </p:tav>
                                        <p:tav tm="100000">
                                          <p:val>
                                            <p:strVal val="#ppt_x"/>
                                          </p:val>
                                        </p:tav>
                                      </p:tavLst>
                                    </p:anim>
                                    <p:anim calcmode="lin" valueType="num">
                                      <p:cBhvr additive="base">
                                        <p:cTn id="3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850" fill="hold"/>
                                        <p:tgtEl>
                                          <p:spTgt spid="10"/>
                                        </p:tgtEl>
                                        <p:attrNameLst>
                                          <p:attrName>ppt_x</p:attrName>
                                        </p:attrNameLst>
                                      </p:cBhvr>
                                      <p:tavLst>
                                        <p:tav tm="0">
                                          <p:val>
                                            <p:strVal val="1+#ppt_w/2"/>
                                          </p:val>
                                        </p:tav>
                                        <p:tav tm="100000">
                                          <p:val>
                                            <p:strVal val="#ppt_x"/>
                                          </p:val>
                                        </p:tav>
                                      </p:tavLst>
                                    </p:anim>
                                    <p:anim calcmode="lin" valueType="num">
                                      <p:cBhvr additive="base">
                                        <p:cTn id="38" dur="8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decel="10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750" fill="hold"/>
                                        <p:tgtEl>
                                          <p:spTgt spid="11"/>
                                        </p:tgtEl>
                                        <p:attrNameLst>
                                          <p:attrName>ppt_x</p:attrName>
                                        </p:attrNameLst>
                                      </p:cBhvr>
                                      <p:tavLst>
                                        <p:tav tm="0">
                                          <p:val>
                                            <p:strVal val="1+#ppt_w/2"/>
                                          </p:val>
                                        </p:tav>
                                        <p:tav tm="100000">
                                          <p:val>
                                            <p:strVal val="#ppt_x"/>
                                          </p:val>
                                        </p:tav>
                                      </p:tavLst>
                                    </p:anim>
                                    <p:anim calcmode="lin" valueType="num">
                                      <p:cBhvr additive="base">
                                        <p:cTn id="44"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New and improved</a:t>
            </a:r>
          </a:p>
        </p:txBody>
      </p:sp>
      <p:sp>
        <p:nvSpPr>
          <p:cNvPr id="7" name="Text Placeholder 6"/>
          <p:cNvSpPr>
            <a:spLocks noGrp="1"/>
          </p:cNvSpPr>
          <p:nvPr>
            <p:ph type="body" sz="quarter" idx="10"/>
          </p:nvPr>
        </p:nvSpPr>
        <p:spPr>
          <a:xfrm>
            <a:off x="274638" y="1212850"/>
            <a:ext cx="11887200" cy="4555093"/>
          </a:xfrm>
        </p:spPr>
        <p:txBody>
          <a:bodyPr>
            <a:spAutoFit/>
          </a:bodyPr>
          <a:lstStyle/>
          <a:p>
            <a:pPr>
              <a:spcBef>
                <a:spcPts val="2400"/>
              </a:spcBef>
            </a:pPr>
            <a:r>
              <a:rPr lang="en-US" dirty="0"/>
              <a:t>Flexible encapsulation</a:t>
            </a:r>
          </a:p>
          <a:p>
            <a:pPr lvl="1"/>
            <a:r>
              <a:rPr lang="en-US" sz="1800" b="1" dirty="0">
                <a:latin typeface="+mj-lt"/>
              </a:rPr>
              <a:t>These technologies operate at the data plane, and support both </a:t>
            </a:r>
            <a:r>
              <a:rPr lang="en-US" sz="1800" b="1" dirty="0">
                <a:gradFill>
                  <a:gsLst>
                    <a:gs pos="19802">
                      <a:schemeClr val="accent2"/>
                    </a:gs>
                    <a:gs pos="54000">
                      <a:schemeClr val="accent2"/>
                    </a:gs>
                  </a:gsLst>
                  <a:lin ang="5400000" scaled="0"/>
                </a:gradFill>
                <a:latin typeface="Segoe UI Semibold" panose="020B0702040204020203" pitchFamily="34" charset="0"/>
                <a:cs typeface="Segoe UI Semibold" panose="020B0702040204020203" pitchFamily="34" charset="0"/>
              </a:rPr>
              <a:t>Virtual Extensible LAN (</a:t>
            </a:r>
            <a:r>
              <a:rPr lang="en-US" sz="1800" b="1" dirty="0" err="1">
                <a:gradFill>
                  <a:gsLst>
                    <a:gs pos="19802">
                      <a:schemeClr val="accent2"/>
                    </a:gs>
                    <a:gs pos="54000">
                      <a:schemeClr val="accent2"/>
                    </a:gs>
                  </a:gsLst>
                  <a:lin ang="5400000" scaled="0"/>
                </a:gradFill>
                <a:latin typeface="Segoe UI Semibold" panose="020B0702040204020203" pitchFamily="34" charset="0"/>
                <a:cs typeface="Segoe UI Semibold" panose="020B0702040204020203" pitchFamily="34" charset="0"/>
              </a:rPr>
              <a:t>VxLAN</a:t>
            </a:r>
            <a:r>
              <a:rPr lang="en-US" sz="1800" b="1" dirty="0">
                <a:gradFill>
                  <a:gsLst>
                    <a:gs pos="19802">
                      <a:schemeClr val="accent2"/>
                    </a:gs>
                    <a:gs pos="54000">
                      <a:schemeClr val="accent2"/>
                    </a:gs>
                  </a:gsLst>
                  <a:lin ang="5400000" scaled="0"/>
                </a:gradFill>
                <a:latin typeface="Segoe UI Semibold" panose="020B0702040204020203" pitchFamily="34" charset="0"/>
                <a:cs typeface="Segoe UI Semibold" panose="020B0702040204020203" pitchFamily="34" charset="0"/>
              </a:rPr>
              <a:t>) </a:t>
            </a:r>
            <a:br>
              <a:rPr lang="en-US" sz="1800" b="1" dirty="0">
                <a:gradFill>
                  <a:gsLst>
                    <a:gs pos="19802">
                      <a:schemeClr val="accent2"/>
                    </a:gs>
                    <a:gs pos="54000">
                      <a:schemeClr val="accent2"/>
                    </a:gs>
                  </a:gsLst>
                  <a:lin ang="5400000" scaled="0"/>
                </a:gradFill>
                <a:latin typeface="Segoe UI Semibold" panose="020B0702040204020203" pitchFamily="34" charset="0"/>
                <a:cs typeface="Segoe UI Semibold" panose="020B0702040204020203" pitchFamily="34" charset="0"/>
              </a:rPr>
            </a:br>
            <a:r>
              <a:rPr lang="en-US" sz="1800" b="1" dirty="0">
                <a:latin typeface="+mj-lt"/>
              </a:rPr>
              <a:t>and</a:t>
            </a:r>
            <a:r>
              <a:rPr lang="en-US" sz="1800" dirty="0"/>
              <a:t> </a:t>
            </a:r>
            <a:r>
              <a:rPr lang="en-US" sz="1800" b="1" dirty="0">
                <a:gradFill>
                  <a:gsLst>
                    <a:gs pos="19802">
                      <a:schemeClr val="accent2"/>
                    </a:gs>
                    <a:gs pos="54000">
                      <a:schemeClr val="accent2"/>
                    </a:gs>
                  </a:gsLst>
                  <a:lin ang="5400000" scaled="0"/>
                </a:gradFill>
                <a:latin typeface="Segoe UI Semibold" panose="020B0702040204020203" pitchFamily="34" charset="0"/>
                <a:cs typeface="Segoe UI Semibold" panose="020B0702040204020203" pitchFamily="34" charset="0"/>
              </a:rPr>
              <a:t>Network Virtualization Generic Routing Encapsulation (NVGRE)</a:t>
            </a:r>
          </a:p>
          <a:p>
            <a:pPr lvl="1">
              <a:spcBef>
                <a:spcPts val="600"/>
              </a:spcBef>
            </a:pPr>
            <a:r>
              <a:rPr lang="en-US" sz="1800" b="1" dirty="0">
                <a:latin typeface="+mj-lt"/>
              </a:rPr>
              <a:t>VXLAN supported in MAC distribution mode (Floodless)</a:t>
            </a:r>
          </a:p>
          <a:p>
            <a:pPr>
              <a:spcBef>
                <a:spcPts val="2400"/>
              </a:spcBef>
            </a:pPr>
            <a:r>
              <a:rPr lang="en-US" dirty="0"/>
              <a:t>Hyper-V </a:t>
            </a:r>
            <a:r>
              <a:rPr lang="en-US" dirty="0" err="1"/>
              <a:t>vSwitch</a:t>
            </a:r>
            <a:endParaRPr lang="en-US" dirty="0"/>
          </a:p>
          <a:p>
            <a:pPr lvl="1">
              <a:spcBef>
                <a:spcPts val="600"/>
              </a:spcBef>
            </a:pPr>
            <a:r>
              <a:rPr lang="en-US" sz="1800" b="1" dirty="0">
                <a:latin typeface="+mj-lt"/>
              </a:rPr>
              <a:t>High-performance distributed switching and routing, and a policy enforcement layer that is aligned </a:t>
            </a:r>
            <a:br>
              <a:rPr lang="en-US" sz="1800" b="1" dirty="0">
                <a:latin typeface="+mj-lt"/>
              </a:rPr>
            </a:br>
            <a:r>
              <a:rPr lang="en-US" sz="1800" b="1" dirty="0">
                <a:latin typeface="+mj-lt"/>
              </a:rPr>
              <a:t>and compatible with Microsoft Azure</a:t>
            </a:r>
          </a:p>
          <a:p>
            <a:pPr lvl="1">
              <a:spcBef>
                <a:spcPts val="600"/>
              </a:spcBef>
            </a:pPr>
            <a:r>
              <a:rPr lang="en-US" sz="1800" b="1" dirty="0">
                <a:latin typeface="+mj-lt"/>
              </a:rPr>
              <a:t>Flow engine inside the Hyper-V </a:t>
            </a:r>
            <a:r>
              <a:rPr lang="en-US" sz="1800" b="1" dirty="0" err="1">
                <a:latin typeface="+mj-lt"/>
              </a:rPr>
              <a:t>vSwitch</a:t>
            </a:r>
            <a:r>
              <a:rPr lang="en-US" sz="1800" b="1" dirty="0">
                <a:latin typeface="+mj-lt"/>
              </a:rPr>
              <a:t> is the same as Microsoft Azure’s – proven at hyper-scale</a:t>
            </a:r>
          </a:p>
          <a:p>
            <a:pPr>
              <a:spcBef>
                <a:spcPts val="2400"/>
              </a:spcBef>
            </a:pPr>
            <a:r>
              <a:rPr lang="en-US" dirty="0"/>
              <a:t>Standardized protocols</a:t>
            </a:r>
          </a:p>
          <a:p>
            <a:pPr lvl="1">
              <a:spcBef>
                <a:spcPts val="600"/>
              </a:spcBef>
            </a:pPr>
            <a:r>
              <a:rPr lang="en-US" sz="1800" b="1" dirty="0">
                <a:latin typeface="+mj-lt"/>
              </a:rPr>
              <a:t>REST, JSON, OVSDB, WSMAN/OMI, SNMP, NVGRE/VXLAN, </a:t>
            </a:r>
          </a:p>
        </p:txBody>
      </p:sp>
    </p:spTree>
    <p:extLst>
      <p:ext uri="{BB962C8B-B14F-4D97-AF65-F5344CB8AC3E}">
        <p14:creationId xmlns:p14="http://schemas.microsoft.com/office/powerpoint/2010/main" val="84583746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Text Placeholder 5"/>
          <p:cNvSpPr>
            <a:spLocks noGrp="1"/>
          </p:cNvSpPr>
          <p:nvPr>
            <p:ph type="body" sz="quarter" idx="10"/>
          </p:nvPr>
        </p:nvSpPr>
        <p:spPr>
          <a:xfrm>
            <a:off x="365760" y="1371600"/>
            <a:ext cx="11704320" cy="2896177"/>
          </a:xfrm>
        </p:spPr>
        <p:txBody>
          <a:bodyPr/>
          <a:lstStyle/>
          <a:p>
            <a:pPr marL="457200" indent="-457200">
              <a:buFont typeface="Arial" panose="020B0604020202020204" pitchFamily="34" charset="0"/>
              <a:buChar char="•"/>
            </a:pPr>
            <a:r>
              <a:rPr lang="en-US" dirty="0"/>
              <a:t>Software defined compute.</a:t>
            </a:r>
          </a:p>
          <a:p>
            <a:pPr marL="457200" indent="-457200">
              <a:buFont typeface="Arial" panose="020B0604020202020204" pitchFamily="34" charset="0"/>
              <a:buChar char="•"/>
            </a:pPr>
            <a:r>
              <a:rPr lang="en-US" dirty="0"/>
              <a:t>Software defined networking.</a:t>
            </a:r>
          </a:p>
          <a:p>
            <a:pPr marL="457200" indent="-457200">
              <a:buFont typeface="Arial" panose="020B0604020202020204" pitchFamily="34" charset="0"/>
              <a:buChar char="•"/>
            </a:pPr>
            <a:r>
              <a:rPr lang="en-US" dirty="0"/>
              <a:t>Software defined storage.</a:t>
            </a:r>
          </a:p>
          <a:p>
            <a:pPr marL="457200" indent="-457200">
              <a:buFont typeface="Arial" panose="020B0604020202020204" pitchFamily="34" charset="0"/>
              <a:buChar char="•"/>
            </a:pPr>
            <a:r>
              <a:rPr lang="en-US" dirty="0"/>
              <a:t>Remove the limits of physical configurations.</a:t>
            </a:r>
          </a:p>
          <a:p>
            <a:pPr marL="457200" indent="-457200">
              <a:buFont typeface="Arial" panose="020B0604020202020204" pitchFamily="34" charset="0"/>
              <a:buChar char="•"/>
            </a:pPr>
            <a:r>
              <a:rPr lang="en-US" dirty="0"/>
              <a:t>Abstraction and agility.</a:t>
            </a:r>
          </a:p>
          <a:p>
            <a:pPr marL="457200" indent="-457200">
              <a:buFont typeface="Arial" panose="020B0604020202020204" pitchFamily="34" charset="0"/>
              <a:buChar char="•"/>
            </a:pPr>
            <a:r>
              <a:rPr lang="en-US" dirty="0"/>
              <a:t>Platform agnostic, centrally configured, policy managed.</a:t>
            </a:r>
          </a:p>
        </p:txBody>
      </p:sp>
    </p:spTree>
    <p:extLst>
      <p:ext uri="{BB962C8B-B14F-4D97-AF65-F5344CB8AC3E}">
        <p14:creationId xmlns:p14="http://schemas.microsoft.com/office/powerpoint/2010/main" val="188817662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5" name="Text Placeholder 4"/>
          <p:cNvSpPr>
            <a:spLocks noGrp="1"/>
          </p:cNvSpPr>
          <p:nvPr>
            <p:ph type="body" sz="quarter" idx="10"/>
          </p:nvPr>
        </p:nvSpPr>
        <p:spPr>
          <a:xfrm>
            <a:off x="274638" y="1820862"/>
            <a:ext cx="7998208" cy="3367076"/>
          </a:xfrm>
        </p:spPr>
        <p:txBody>
          <a:bodyPr/>
          <a:lstStyle/>
          <a:p>
            <a:pPr>
              <a:spcAft>
                <a:spcPts val="1800"/>
              </a:spcAft>
            </a:pPr>
            <a:r>
              <a:rPr lang="en-US" sz="2800" dirty="0">
                <a:solidFill>
                  <a:srgbClr val="505050"/>
                </a:solidFill>
              </a:rPr>
              <a:t>Try Windows Server 2016 Technical Preview:</a:t>
            </a:r>
            <a:br>
              <a:rPr lang="en-US" sz="2800" dirty="0">
                <a:solidFill>
                  <a:srgbClr val="505050"/>
                </a:solidFill>
              </a:rPr>
            </a:br>
            <a:r>
              <a:rPr lang="en-US" sz="2400" dirty="0"/>
              <a:t>https://www.microsoft.com/en-us/evalcenter/evaluate-windows-server-technical-preview</a:t>
            </a:r>
          </a:p>
          <a:p>
            <a:pPr>
              <a:spcAft>
                <a:spcPts val="1800"/>
              </a:spcAft>
            </a:pPr>
            <a:r>
              <a:rPr lang="en-US" sz="2800" dirty="0">
                <a:solidFill>
                  <a:srgbClr val="505050"/>
                </a:solidFill>
              </a:rPr>
              <a:t>Check out Windows Server 2016 page:</a:t>
            </a:r>
            <a:br>
              <a:rPr lang="en-US" sz="2800" dirty="0">
                <a:solidFill>
                  <a:srgbClr val="505050"/>
                </a:solidFill>
              </a:rPr>
            </a:br>
            <a:r>
              <a:rPr lang="en-US" sz="2400" dirty="0"/>
              <a:t>http://www.microsoft.com/windowsserver2016</a:t>
            </a:r>
          </a:p>
          <a:p>
            <a:pPr>
              <a:spcAft>
                <a:spcPts val="1800"/>
              </a:spcAft>
            </a:pPr>
            <a:r>
              <a:rPr lang="en-US" sz="2800" dirty="0">
                <a:solidFill>
                  <a:srgbClr val="505050"/>
                </a:solidFill>
              </a:rPr>
              <a:t>Windows Server Blog:</a:t>
            </a:r>
            <a:br>
              <a:rPr lang="en-US" sz="2800" dirty="0"/>
            </a:br>
            <a:r>
              <a:rPr lang="en-US" sz="2400" dirty="0">
                <a:hlinkClick r:id="rId2"/>
              </a:rPr>
              <a:t>http://blogs.technet.microsoft.com/windowsserver</a:t>
            </a:r>
            <a:endParaRPr lang="en-US" sz="2400" dirty="0"/>
          </a:p>
        </p:txBody>
      </p:sp>
      <p:grpSp>
        <p:nvGrpSpPr>
          <p:cNvPr id="6" name="Group 4"/>
          <p:cNvGrpSpPr>
            <a:grpSpLocks noChangeAspect="1"/>
          </p:cNvGrpSpPr>
          <p:nvPr/>
        </p:nvGrpSpPr>
        <p:grpSpPr bwMode="auto">
          <a:xfrm>
            <a:off x="8189055" y="1541396"/>
            <a:ext cx="3837118" cy="3753326"/>
            <a:chOff x="5570" y="1092"/>
            <a:chExt cx="1557" cy="1523"/>
          </a:xfrm>
        </p:grpSpPr>
        <p:sp>
          <p:nvSpPr>
            <p:cNvPr id="7" name="AutoShape 3"/>
            <p:cNvSpPr>
              <a:spLocks noChangeAspect="1" noChangeArrowheads="1" noTextEdit="1"/>
            </p:cNvSpPr>
            <p:nvPr/>
          </p:nvSpPr>
          <p:spPr bwMode="auto">
            <a:xfrm>
              <a:off x="5597" y="1099"/>
              <a:ext cx="1516" cy="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6"/>
            <p:cNvSpPr>
              <a:spLocks/>
            </p:cNvSpPr>
            <p:nvPr/>
          </p:nvSpPr>
          <p:spPr bwMode="auto">
            <a:xfrm>
              <a:off x="6382" y="1092"/>
              <a:ext cx="622" cy="437"/>
            </a:xfrm>
            <a:custGeom>
              <a:avLst/>
              <a:gdLst>
                <a:gd name="T0" fmla="*/ 0 w 91"/>
                <a:gd name="T1" fmla="*/ 0 h 64"/>
                <a:gd name="T2" fmla="*/ 0 w 91"/>
                <a:gd name="T3" fmla="*/ 18 h 64"/>
                <a:gd name="T4" fmla="*/ 16 w 91"/>
                <a:gd name="T5" fmla="*/ 21 h 64"/>
                <a:gd name="T6" fmla="*/ 75 w 91"/>
                <a:gd name="T7" fmla="*/ 64 h 64"/>
                <a:gd name="T8" fmla="*/ 91 w 91"/>
                <a:gd name="T9" fmla="*/ 55 h 64"/>
                <a:gd name="T10" fmla="*/ 20 w 91"/>
                <a:gd name="T11" fmla="*/ 3 h 64"/>
                <a:gd name="T12" fmla="*/ 0 w 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1" h="64">
                  <a:moveTo>
                    <a:pt x="0" y="0"/>
                  </a:moveTo>
                  <a:cubicBezTo>
                    <a:pt x="0" y="18"/>
                    <a:pt x="0" y="18"/>
                    <a:pt x="0" y="18"/>
                  </a:cubicBezTo>
                  <a:cubicBezTo>
                    <a:pt x="5" y="19"/>
                    <a:pt x="11" y="19"/>
                    <a:pt x="16" y="21"/>
                  </a:cubicBezTo>
                  <a:cubicBezTo>
                    <a:pt x="42" y="27"/>
                    <a:pt x="62" y="43"/>
                    <a:pt x="75" y="64"/>
                  </a:cubicBezTo>
                  <a:cubicBezTo>
                    <a:pt x="91" y="55"/>
                    <a:pt x="91" y="55"/>
                    <a:pt x="91" y="55"/>
                  </a:cubicBezTo>
                  <a:cubicBezTo>
                    <a:pt x="76" y="30"/>
                    <a:pt x="51" y="11"/>
                    <a:pt x="20" y="3"/>
                  </a:cubicBezTo>
                  <a:cubicBezTo>
                    <a:pt x="14" y="2"/>
                    <a:pt x="7" y="1"/>
                    <a:pt x="0" y="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7"/>
            <p:cNvSpPr>
              <a:spLocks/>
            </p:cNvSpPr>
            <p:nvPr/>
          </p:nvSpPr>
          <p:spPr bwMode="auto">
            <a:xfrm>
              <a:off x="5570" y="1495"/>
              <a:ext cx="211" cy="683"/>
            </a:xfrm>
            <a:custGeom>
              <a:avLst/>
              <a:gdLst>
                <a:gd name="T0" fmla="*/ 16 w 31"/>
                <a:gd name="T1" fmla="*/ 0 h 100"/>
                <a:gd name="T2" fmla="*/ 6 w 31"/>
                <a:gd name="T3" fmla="*/ 27 h 100"/>
                <a:gd name="T4" fmla="*/ 13 w 31"/>
                <a:gd name="T5" fmla="*/ 100 h 100"/>
                <a:gd name="T6" fmla="*/ 29 w 31"/>
                <a:gd name="T7" fmla="*/ 91 h 100"/>
                <a:gd name="T8" fmla="*/ 23 w 31"/>
                <a:gd name="T9" fmla="*/ 31 h 100"/>
                <a:gd name="T10" fmla="*/ 31 w 31"/>
                <a:gd name="T11" fmla="*/ 9 h 100"/>
                <a:gd name="T12" fmla="*/ 16 w 3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31" h="100">
                  <a:moveTo>
                    <a:pt x="16" y="0"/>
                  </a:moveTo>
                  <a:cubicBezTo>
                    <a:pt x="11" y="8"/>
                    <a:pt x="8" y="17"/>
                    <a:pt x="6" y="27"/>
                  </a:cubicBezTo>
                  <a:cubicBezTo>
                    <a:pt x="0" y="52"/>
                    <a:pt x="3" y="78"/>
                    <a:pt x="13" y="100"/>
                  </a:cubicBezTo>
                  <a:cubicBezTo>
                    <a:pt x="29" y="91"/>
                    <a:pt x="29" y="91"/>
                    <a:pt x="29" y="91"/>
                  </a:cubicBezTo>
                  <a:cubicBezTo>
                    <a:pt x="21" y="73"/>
                    <a:pt x="18" y="52"/>
                    <a:pt x="23" y="31"/>
                  </a:cubicBezTo>
                  <a:cubicBezTo>
                    <a:pt x="25" y="23"/>
                    <a:pt x="28" y="16"/>
                    <a:pt x="31" y="9"/>
                  </a:cubicBezTo>
                  <a:cubicBezTo>
                    <a:pt x="16" y="0"/>
                    <a:pt x="16" y="0"/>
                    <a:pt x="16" y="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8"/>
            <p:cNvSpPr>
              <a:spLocks/>
            </p:cNvSpPr>
            <p:nvPr/>
          </p:nvSpPr>
          <p:spPr bwMode="auto">
            <a:xfrm>
              <a:off x="6382" y="2212"/>
              <a:ext cx="595" cy="403"/>
            </a:xfrm>
            <a:custGeom>
              <a:avLst/>
              <a:gdLst>
                <a:gd name="T0" fmla="*/ 72 w 87"/>
                <a:gd name="T1" fmla="*/ 0 h 59"/>
                <a:gd name="T2" fmla="*/ 0 w 87"/>
                <a:gd name="T3" fmla="*/ 41 h 59"/>
                <a:gd name="T4" fmla="*/ 0 w 87"/>
                <a:gd name="T5" fmla="*/ 59 h 59"/>
                <a:gd name="T6" fmla="*/ 87 w 87"/>
                <a:gd name="T7" fmla="*/ 9 h 59"/>
                <a:gd name="T8" fmla="*/ 72 w 87"/>
                <a:gd name="T9" fmla="*/ 0 h 59"/>
              </a:gdLst>
              <a:ahLst/>
              <a:cxnLst>
                <a:cxn ang="0">
                  <a:pos x="T0" y="T1"/>
                </a:cxn>
                <a:cxn ang="0">
                  <a:pos x="T2" y="T3"/>
                </a:cxn>
                <a:cxn ang="0">
                  <a:pos x="T4" y="T5"/>
                </a:cxn>
                <a:cxn ang="0">
                  <a:pos x="T6" y="T7"/>
                </a:cxn>
                <a:cxn ang="0">
                  <a:pos x="T8" y="T9"/>
                </a:cxn>
              </a:cxnLst>
              <a:rect l="0" t="0" r="r" b="b"/>
              <a:pathLst>
                <a:path w="87" h="59">
                  <a:moveTo>
                    <a:pt x="72" y="0"/>
                  </a:moveTo>
                  <a:cubicBezTo>
                    <a:pt x="56" y="24"/>
                    <a:pt x="29" y="39"/>
                    <a:pt x="0" y="41"/>
                  </a:cubicBezTo>
                  <a:cubicBezTo>
                    <a:pt x="0" y="59"/>
                    <a:pt x="0" y="59"/>
                    <a:pt x="0" y="59"/>
                  </a:cubicBezTo>
                  <a:cubicBezTo>
                    <a:pt x="35" y="57"/>
                    <a:pt x="68" y="38"/>
                    <a:pt x="87" y="9"/>
                  </a:cubicBezTo>
                  <a:cubicBezTo>
                    <a:pt x="72" y="0"/>
                    <a:pt x="72" y="0"/>
                    <a:pt x="72" y="0"/>
                  </a:cubicBezTo>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9"/>
            <p:cNvSpPr>
              <a:spLocks/>
            </p:cNvSpPr>
            <p:nvPr/>
          </p:nvSpPr>
          <p:spPr bwMode="auto">
            <a:xfrm>
              <a:off x="5692" y="2185"/>
              <a:ext cx="622" cy="430"/>
            </a:xfrm>
            <a:custGeom>
              <a:avLst/>
              <a:gdLst>
                <a:gd name="T0" fmla="*/ 16 w 91"/>
                <a:gd name="T1" fmla="*/ 0 h 63"/>
                <a:gd name="T2" fmla="*/ 0 w 91"/>
                <a:gd name="T3" fmla="*/ 8 h 63"/>
                <a:gd name="T4" fmla="*/ 70 w 91"/>
                <a:gd name="T5" fmla="*/ 60 h 63"/>
                <a:gd name="T6" fmla="*/ 91 w 91"/>
                <a:gd name="T7" fmla="*/ 63 h 63"/>
                <a:gd name="T8" fmla="*/ 91 w 91"/>
                <a:gd name="T9" fmla="*/ 45 h 63"/>
                <a:gd name="T10" fmla="*/ 74 w 91"/>
                <a:gd name="T11" fmla="*/ 42 h 63"/>
                <a:gd name="T12" fmla="*/ 16 w 91"/>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1" h="63">
                  <a:moveTo>
                    <a:pt x="16" y="0"/>
                  </a:moveTo>
                  <a:cubicBezTo>
                    <a:pt x="0" y="8"/>
                    <a:pt x="0" y="8"/>
                    <a:pt x="0" y="8"/>
                  </a:cubicBezTo>
                  <a:cubicBezTo>
                    <a:pt x="15" y="33"/>
                    <a:pt x="39" y="53"/>
                    <a:pt x="70" y="60"/>
                  </a:cubicBezTo>
                  <a:cubicBezTo>
                    <a:pt x="77" y="61"/>
                    <a:pt x="84" y="62"/>
                    <a:pt x="91" y="63"/>
                  </a:cubicBezTo>
                  <a:cubicBezTo>
                    <a:pt x="91" y="45"/>
                    <a:pt x="91" y="45"/>
                    <a:pt x="91" y="45"/>
                  </a:cubicBezTo>
                  <a:cubicBezTo>
                    <a:pt x="85" y="45"/>
                    <a:pt x="80" y="44"/>
                    <a:pt x="74" y="42"/>
                  </a:cubicBezTo>
                  <a:cubicBezTo>
                    <a:pt x="49" y="36"/>
                    <a:pt x="28" y="20"/>
                    <a:pt x="16"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10"/>
            <p:cNvSpPr>
              <a:spLocks/>
            </p:cNvSpPr>
            <p:nvPr/>
          </p:nvSpPr>
          <p:spPr bwMode="auto">
            <a:xfrm>
              <a:off x="6908" y="1529"/>
              <a:ext cx="219" cy="690"/>
            </a:xfrm>
            <a:custGeom>
              <a:avLst/>
              <a:gdLst>
                <a:gd name="T0" fmla="*/ 19 w 32"/>
                <a:gd name="T1" fmla="*/ 0 h 101"/>
                <a:gd name="T2" fmla="*/ 3 w 32"/>
                <a:gd name="T3" fmla="*/ 9 h 101"/>
                <a:gd name="T4" fmla="*/ 9 w 32"/>
                <a:gd name="T5" fmla="*/ 69 h 101"/>
                <a:gd name="T6" fmla="*/ 0 w 32"/>
                <a:gd name="T7" fmla="*/ 91 h 101"/>
                <a:gd name="T8" fmla="*/ 16 w 32"/>
                <a:gd name="T9" fmla="*/ 101 h 101"/>
                <a:gd name="T10" fmla="*/ 26 w 32"/>
                <a:gd name="T11" fmla="*/ 73 h 101"/>
                <a:gd name="T12" fmla="*/ 19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19" y="0"/>
                  </a:moveTo>
                  <a:cubicBezTo>
                    <a:pt x="3" y="9"/>
                    <a:pt x="3" y="9"/>
                    <a:pt x="3" y="9"/>
                  </a:cubicBezTo>
                  <a:cubicBezTo>
                    <a:pt x="11" y="27"/>
                    <a:pt x="14" y="48"/>
                    <a:pt x="9" y="69"/>
                  </a:cubicBezTo>
                  <a:cubicBezTo>
                    <a:pt x="7" y="77"/>
                    <a:pt x="4" y="84"/>
                    <a:pt x="0" y="91"/>
                  </a:cubicBezTo>
                  <a:cubicBezTo>
                    <a:pt x="16" y="101"/>
                    <a:pt x="16" y="101"/>
                    <a:pt x="16" y="101"/>
                  </a:cubicBezTo>
                  <a:cubicBezTo>
                    <a:pt x="20" y="92"/>
                    <a:pt x="24" y="83"/>
                    <a:pt x="26" y="73"/>
                  </a:cubicBezTo>
                  <a:cubicBezTo>
                    <a:pt x="32" y="48"/>
                    <a:pt x="29" y="22"/>
                    <a:pt x="19"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11"/>
            <p:cNvSpPr>
              <a:spLocks/>
            </p:cNvSpPr>
            <p:nvPr/>
          </p:nvSpPr>
          <p:spPr bwMode="auto">
            <a:xfrm>
              <a:off x="5713" y="1092"/>
              <a:ext cx="601" cy="403"/>
            </a:xfrm>
            <a:custGeom>
              <a:avLst/>
              <a:gdLst>
                <a:gd name="T0" fmla="*/ 88 w 88"/>
                <a:gd name="T1" fmla="*/ 0 h 59"/>
                <a:gd name="T2" fmla="*/ 0 w 88"/>
                <a:gd name="T3" fmla="*/ 50 h 59"/>
                <a:gd name="T4" fmla="*/ 16 w 88"/>
                <a:gd name="T5" fmla="*/ 59 h 59"/>
                <a:gd name="T6" fmla="*/ 88 w 88"/>
                <a:gd name="T7" fmla="*/ 18 h 59"/>
                <a:gd name="T8" fmla="*/ 88 w 88"/>
                <a:gd name="T9" fmla="*/ 0 h 59"/>
              </a:gdLst>
              <a:ahLst/>
              <a:cxnLst>
                <a:cxn ang="0">
                  <a:pos x="T0" y="T1"/>
                </a:cxn>
                <a:cxn ang="0">
                  <a:pos x="T2" y="T3"/>
                </a:cxn>
                <a:cxn ang="0">
                  <a:pos x="T4" y="T5"/>
                </a:cxn>
                <a:cxn ang="0">
                  <a:pos x="T6" y="T7"/>
                </a:cxn>
                <a:cxn ang="0">
                  <a:pos x="T8" y="T9"/>
                </a:cxn>
              </a:cxnLst>
              <a:rect l="0" t="0" r="r" b="b"/>
              <a:pathLst>
                <a:path w="88" h="59">
                  <a:moveTo>
                    <a:pt x="88" y="0"/>
                  </a:moveTo>
                  <a:cubicBezTo>
                    <a:pt x="52" y="2"/>
                    <a:pt x="20" y="21"/>
                    <a:pt x="0" y="50"/>
                  </a:cubicBezTo>
                  <a:cubicBezTo>
                    <a:pt x="16" y="59"/>
                    <a:pt x="16" y="59"/>
                    <a:pt x="16" y="59"/>
                  </a:cubicBezTo>
                  <a:cubicBezTo>
                    <a:pt x="32" y="35"/>
                    <a:pt x="59" y="20"/>
                    <a:pt x="88" y="18"/>
                  </a:cubicBezTo>
                  <a:cubicBezTo>
                    <a:pt x="88" y="0"/>
                    <a:pt x="88" y="0"/>
                    <a:pt x="88"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052" y="2465559"/>
            <a:ext cx="2143125" cy="1905000"/>
          </a:xfrm>
          <a:prstGeom prst="rect">
            <a:avLst/>
          </a:prstGeom>
        </p:spPr>
      </p:pic>
    </p:spTree>
    <p:extLst>
      <p:ext uri="{BB962C8B-B14F-4D97-AF65-F5344CB8AC3E}">
        <p14:creationId xmlns:p14="http://schemas.microsoft.com/office/powerpoint/2010/main" val="30270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83" y="497"/>
            <a:ext cx="12434711" cy="699353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4574252" y="2400742"/>
            <a:ext cx="7633430" cy="1120315"/>
            <a:chOff x="4209143" y="3062154"/>
            <a:chExt cx="7634513" cy="1120474"/>
          </a:xfrm>
          <a:solidFill>
            <a:schemeClr val="accent5"/>
          </a:solidFill>
        </p:grpSpPr>
        <p:sp>
          <p:nvSpPr>
            <p:cNvPr id="17" name="Rectangle 16"/>
            <p:cNvSpPr/>
            <p:nvPr/>
          </p:nvSpPr>
          <p:spPr bwMode="auto">
            <a:xfrm>
              <a:off x="4209143" y="3062154"/>
              <a:ext cx="7634513" cy="11204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5426952" y="3340391"/>
              <a:ext cx="6231271" cy="605380"/>
            </a:xfrm>
            <a:prstGeom prst="rect">
              <a:avLst/>
            </a:prstGeom>
            <a:grpFill/>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gradFill>
                  <a:latin typeface="Segoe UI Light"/>
                </a:rPr>
                <a:t>Public cloud storage services</a:t>
              </a:r>
              <a:r>
                <a:rPr lang="en-US" sz="2000" baseline="82000" dirty="0">
                  <a:gradFill>
                    <a:gsLst>
                      <a:gs pos="0">
                        <a:srgbClr val="FFFFFF"/>
                      </a:gs>
                      <a:gs pos="100000">
                        <a:srgbClr val="FFFFFF"/>
                      </a:gs>
                    </a:gsLst>
                  </a:gradFill>
                  <a:latin typeface="Segoe UI Light"/>
                </a:rPr>
                <a:t>2</a:t>
              </a:r>
            </a:p>
          </p:txBody>
        </p:sp>
      </p:grpSp>
      <p:grpSp>
        <p:nvGrpSpPr>
          <p:cNvPr id="10" name="Group 9"/>
          <p:cNvGrpSpPr/>
          <p:nvPr/>
        </p:nvGrpSpPr>
        <p:grpSpPr>
          <a:xfrm>
            <a:off x="6480593" y="1202402"/>
            <a:ext cx="5727089" cy="1120315"/>
            <a:chOff x="6115755" y="1863644"/>
            <a:chExt cx="5727902" cy="1120474"/>
          </a:xfrm>
          <a:solidFill>
            <a:schemeClr val="accent5"/>
          </a:solidFill>
        </p:grpSpPr>
        <p:sp>
          <p:nvSpPr>
            <p:cNvPr id="8" name="Rectangle 7"/>
            <p:cNvSpPr/>
            <p:nvPr/>
          </p:nvSpPr>
          <p:spPr bwMode="auto">
            <a:xfrm>
              <a:off x="6115755" y="1863644"/>
              <a:ext cx="5727902" cy="11204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a:xfrm>
              <a:off x="6704114" y="2144948"/>
              <a:ext cx="4973159" cy="605380"/>
            </a:xfrm>
            <a:prstGeom prst="rect">
              <a:avLst/>
            </a:prstGeom>
            <a:grpFill/>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lin ang="5400000" scaled="1"/>
                  </a:gradFill>
                  <a:latin typeface="Segoe UI Light"/>
                </a:rPr>
                <a:t>x86 server virtualization</a:t>
              </a:r>
              <a:r>
                <a:rPr lang="en-US" sz="2000" baseline="82000" dirty="0">
                  <a:gradFill>
                    <a:gsLst>
                      <a:gs pos="0">
                        <a:srgbClr val="FFFFFF"/>
                      </a:gs>
                      <a:gs pos="100000">
                        <a:srgbClr val="FFFFFF"/>
                      </a:gs>
                    </a:gsLst>
                    <a:lin ang="5400000" scaled="1"/>
                  </a:gradFill>
                  <a:latin typeface="Segoe UI Light"/>
                </a:rPr>
                <a:t>1</a:t>
              </a:r>
              <a:endParaRPr lang="en-US" sz="3199" baseline="82000" dirty="0">
                <a:gradFill>
                  <a:gsLst>
                    <a:gs pos="0">
                      <a:srgbClr val="FFFFFF"/>
                    </a:gs>
                    <a:gs pos="100000">
                      <a:srgbClr val="FFFFFF"/>
                    </a:gs>
                  </a:gsLst>
                  <a:lin ang="5400000" scaled="1"/>
                </a:gradFill>
                <a:latin typeface="Segoe UI Light"/>
              </a:endParaRPr>
            </a:p>
          </p:txBody>
        </p:sp>
      </p:grpSp>
      <p:grpSp>
        <p:nvGrpSpPr>
          <p:cNvPr id="14" name="Group 13"/>
          <p:cNvGrpSpPr/>
          <p:nvPr/>
        </p:nvGrpSpPr>
        <p:grpSpPr>
          <a:xfrm>
            <a:off x="3413274" y="3599083"/>
            <a:ext cx="8794410" cy="1120315"/>
            <a:chOff x="3048000" y="4260664"/>
            <a:chExt cx="8795657" cy="1120474"/>
          </a:xfrm>
          <a:solidFill>
            <a:schemeClr val="accent5"/>
          </a:solidFill>
        </p:grpSpPr>
        <p:sp>
          <p:nvSpPr>
            <p:cNvPr id="18" name="Rectangle 17"/>
            <p:cNvSpPr/>
            <p:nvPr/>
          </p:nvSpPr>
          <p:spPr bwMode="auto">
            <a:xfrm>
              <a:off x="3048000" y="4260664"/>
              <a:ext cx="8795657" cy="11204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5155823" y="4535834"/>
              <a:ext cx="6502400" cy="605380"/>
            </a:xfrm>
            <a:prstGeom prst="rect">
              <a:avLst/>
            </a:prstGeom>
            <a:grpFill/>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gradFill>
                  <a:latin typeface="Segoe UI Light"/>
                </a:rPr>
                <a:t>Cloud infrastructure as a service</a:t>
              </a:r>
              <a:r>
                <a:rPr lang="en-US" sz="2000" baseline="82000" dirty="0">
                  <a:gradFill>
                    <a:gsLst>
                      <a:gs pos="0">
                        <a:srgbClr val="FFFFFF"/>
                      </a:gs>
                      <a:gs pos="100000">
                        <a:srgbClr val="FFFFFF"/>
                      </a:gs>
                    </a:gsLst>
                  </a:gradFill>
                  <a:latin typeface="Segoe UI Light"/>
                </a:rPr>
                <a:t>3</a:t>
              </a:r>
            </a:p>
          </p:txBody>
        </p:sp>
      </p:grpSp>
      <p:grpSp>
        <p:nvGrpSpPr>
          <p:cNvPr id="15" name="Group 14"/>
          <p:cNvGrpSpPr/>
          <p:nvPr/>
        </p:nvGrpSpPr>
        <p:grpSpPr>
          <a:xfrm>
            <a:off x="1338025" y="4797422"/>
            <a:ext cx="10869657" cy="1120315"/>
            <a:chOff x="972457" y="5459173"/>
            <a:chExt cx="10871199" cy="1120474"/>
          </a:xfrm>
          <a:solidFill>
            <a:schemeClr val="accent5"/>
          </a:solidFill>
        </p:grpSpPr>
        <p:sp>
          <p:nvSpPr>
            <p:cNvPr id="19" name="Rectangle 18"/>
            <p:cNvSpPr/>
            <p:nvPr/>
          </p:nvSpPr>
          <p:spPr bwMode="auto">
            <a:xfrm>
              <a:off x="972457" y="5459173"/>
              <a:ext cx="10871199" cy="11204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a:xfrm>
              <a:off x="3669573" y="5731277"/>
              <a:ext cx="7988650" cy="605380"/>
            </a:xfrm>
            <a:prstGeom prst="rect">
              <a:avLst/>
            </a:prstGeom>
            <a:grpFill/>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gradFill>
                  <a:latin typeface="Segoe UI Light"/>
                </a:rPr>
                <a:t>Enterprise application platform as a service</a:t>
              </a:r>
              <a:r>
                <a:rPr lang="en-US" sz="2000" baseline="82000" dirty="0">
                  <a:gradFill>
                    <a:gsLst>
                      <a:gs pos="0">
                        <a:srgbClr val="FFFFFF"/>
                      </a:gs>
                      <a:gs pos="100000">
                        <a:srgbClr val="FFFFFF"/>
                      </a:gs>
                    </a:gsLst>
                  </a:gradFill>
                  <a:latin typeface="Segoe UI Light"/>
                </a:rPr>
                <a:t>4</a:t>
              </a:r>
            </a:p>
          </p:txBody>
        </p:sp>
      </p:grpSp>
      <p:sp>
        <p:nvSpPr>
          <p:cNvPr id="3" name="Rectangle 2"/>
          <p:cNvSpPr/>
          <p:nvPr/>
        </p:nvSpPr>
        <p:spPr bwMode="auto">
          <a:xfrm>
            <a:off x="883" y="497"/>
            <a:ext cx="9359638" cy="6993533"/>
          </a:xfrm>
          <a:custGeom>
            <a:avLst/>
            <a:gdLst/>
            <a:ahLst/>
            <a:cxnLst/>
            <a:rect l="l" t="t" r="r" b="b"/>
            <a:pathLst>
              <a:path w="9360966" h="6994525">
                <a:moveTo>
                  <a:pt x="0" y="0"/>
                </a:moveTo>
                <a:lnTo>
                  <a:pt x="9360966" y="0"/>
                </a:lnTo>
                <a:lnTo>
                  <a:pt x="1958393" y="6994525"/>
                </a:lnTo>
                <a:lnTo>
                  <a:pt x="0" y="6994525"/>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gradFill>
                  <a:gsLst>
                    <a:gs pos="1250">
                      <a:schemeClr val="bg1"/>
                    </a:gs>
                    <a:gs pos="100000">
                      <a:schemeClr val="bg1"/>
                    </a:gs>
                  </a:gsLst>
                  <a:lin ang="5400000" scaled="0"/>
                </a:gradFill>
              </a:rPr>
              <a:t>A leader in Gartner </a:t>
            </a:r>
            <a:br>
              <a:rPr lang="en-US" dirty="0">
                <a:gradFill>
                  <a:gsLst>
                    <a:gs pos="1250">
                      <a:schemeClr val="bg1"/>
                    </a:gs>
                    <a:gs pos="100000">
                      <a:schemeClr val="bg1"/>
                    </a:gs>
                  </a:gsLst>
                  <a:lin ang="5400000" scaled="0"/>
                </a:gradFill>
              </a:rPr>
            </a:br>
            <a:r>
              <a:rPr lang="en-US" dirty="0">
                <a:gradFill>
                  <a:gsLst>
                    <a:gs pos="1250">
                      <a:schemeClr val="bg1"/>
                    </a:gs>
                    <a:gs pos="100000">
                      <a:schemeClr val="bg1"/>
                    </a:gs>
                  </a:gsLst>
                  <a:lin ang="5400000" scaled="0"/>
                </a:gradFill>
              </a:rPr>
              <a:t>magic quadrants</a:t>
            </a:r>
          </a:p>
        </p:txBody>
      </p:sp>
      <p:sp>
        <p:nvSpPr>
          <p:cNvPr id="24" name="Text Placeholder 12"/>
          <p:cNvSpPr txBox="1">
            <a:spLocks/>
          </p:cNvSpPr>
          <p:nvPr/>
        </p:nvSpPr>
        <p:spPr>
          <a:xfrm>
            <a:off x="354648" y="2362425"/>
            <a:ext cx="4450769" cy="2396461"/>
          </a:xfrm>
          <a:prstGeom prst="rect">
            <a:avLst/>
          </a:prstGeom>
        </p:spPr>
        <p:txBody>
          <a:bodyPr vert="horz" wrap="square" lIns="143387" tIns="89616" rIns="143387" bIns="89616"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216" indent="-568216">
              <a:buFont typeface="Wingdings" panose="05000000000000000000" pitchFamily="2" charset="2"/>
              <a:buChar char="à"/>
            </a:pPr>
            <a:r>
              <a:rPr lang="en-US" sz="3999" dirty="0">
                <a:gradFill>
                  <a:gsLst>
                    <a:gs pos="16814">
                      <a:srgbClr val="FFFFFF"/>
                    </a:gs>
                    <a:gs pos="46000">
                      <a:srgbClr val="FFFFFF"/>
                    </a:gs>
                  </a:gsLst>
                  <a:lin ang="5400000" scaled="0"/>
                </a:gradFill>
              </a:rPr>
              <a:t>Microsoft only leader in </a:t>
            </a:r>
            <a:r>
              <a:rPr lang="en-US" sz="3999"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all four magic quadrants</a:t>
            </a:r>
          </a:p>
        </p:txBody>
      </p:sp>
      <p:sp>
        <p:nvSpPr>
          <p:cNvPr id="5" name="Rectangle 4"/>
          <p:cNvSpPr/>
          <p:nvPr/>
        </p:nvSpPr>
        <p:spPr>
          <a:xfrm>
            <a:off x="2876536" y="6261816"/>
            <a:ext cx="9083531" cy="289951"/>
          </a:xfrm>
          <a:prstGeom prst="rect">
            <a:avLst/>
          </a:prstGeom>
        </p:spPr>
        <p:txBody>
          <a:bodyPr wrap="square">
            <a:spAutoFit/>
          </a:bodyPr>
          <a:lstStyle/>
          <a:p>
            <a:pPr defTabSz="932563">
              <a:lnSpc>
                <a:spcPct val="107000"/>
              </a:lnSpc>
              <a:spcAft>
                <a:spcPts val="800"/>
              </a:spcAft>
              <a:tabLst>
                <a:tab pos="457112" algn="l"/>
              </a:tabLst>
            </a:pPr>
            <a:r>
              <a:rPr lang="en-US" sz="600" b="1"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[1]</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Gartner “x86 Server Virtualization Infrastructure,” by Thomas J. Bittman, Michael Warrilow, July 14 2015; </a:t>
            </a:r>
            <a:r>
              <a:rPr lang="en-US" sz="600" b="1"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[2]</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Gartner “Public Cloud Storage Services,” by Arun Chandrasekaran, Raj Bala June 25, 2015; </a:t>
            </a:r>
            <a:r>
              <a:rPr lang="en-US" sz="600" b="1"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[3]</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Gartner “Magic Quadrant for Cloud Infrastructure as a Service,” by Lydia Leong, Douglas Toombs, Bob Gill, May 18, 2015;</a:t>
            </a:r>
            <a:r>
              <a:rPr lang="en-US" sz="600" b="1"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[4]</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Gartner “Enterprise Application Platform as a Service,” by </a:t>
            </a:r>
            <a:r>
              <a:rPr lang="en-US" sz="600" dirty="0" err="1">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Yefim</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V. </a:t>
            </a:r>
            <a:r>
              <a:rPr lang="en-US" sz="600" dirty="0" err="1">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Natis</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Massimo </a:t>
            </a:r>
            <a:r>
              <a:rPr lang="en-US" sz="600" dirty="0" err="1">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Pezzini</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a:t>
            </a:r>
            <a:r>
              <a:rPr lang="fi-FI"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Kimihiko Iijima, Anne Thomas, Rob Dunie </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a:t>
            </a:r>
            <a:r>
              <a:rPr lang="en-US" sz="600" b="1"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 </a:t>
            </a:r>
            <a:r>
              <a:rPr lang="en-US" sz="600" dirty="0">
                <a:gradFill>
                  <a:gsLst>
                    <a:gs pos="0">
                      <a:schemeClr val="bg2">
                        <a:lumMod val="50000"/>
                      </a:schemeClr>
                    </a:gs>
                    <a:gs pos="100000">
                      <a:schemeClr val="bg2">
                        <a:lumMod val="50000"/>
                      </a:schemeClr>
                    </a:gs>
                  </a:gsLst>
                  <a:lin ang="5400000" scaled="1"/>
                </a:gradFill>
                <a:ea typeface="Calibri" panose="020F0502020204030204" pitchFamily="34" charset="0"/>
                <a:cs typeface="Times New Roman" panose="02020603050405020304" pitchFamily="18" charset="0"/>
              </a:rPr>
              <a:t>March 24, 2015.</a:t>
            </a:r>
          </a:p>
        </p:txBody>
      </p:sp>
      <p:sp>
        <p:nvSpPr>
          <p:cNvPr id="4" name="Rectangle 3"/>
          <p:cNvSpPr/>
          <p:nvPr/>
        </p:nvSpPr>
        <p:spPr>
          <a:xfrm>
            <a:off x="2880755" y="6547367"/>
            <a:ext cx="8960571" cy="276999"/>
          </a:xfrm>
          <a:prstGeom prst="rect">
            <a:avLst/>
          </a:prstGeom>
        </p:spPr>
        <p:txBody>
          <a:bodyPr wrap="square">
            <a:spAutoFit/>
          </a:bodyPr>
          <a:lstStyle/>
          <a:p>
            <a:pPr defTabSz="932563"/>
            <a:r>
              <a:rPr lang="en-US" sz="600" dirty="0">
                <a:gradFill>
                  <a:gsLst>
                    <a:gs pos="0">
                      <a:schemeClr val="bg2">
                        <a:lumMod val="50000"/>
                      </a:schemeClr>
                    </a:gs>
                    <a:gs pos="100000">
                      <a:schemeClr val="bg2">
                        <a:lumMod val="50000"/>
                      </a:schemeClr>
                    </a:gs>
                  </a:gsLst>
                  <a:lin ang="5400000" scaled="1"/>
                </a:gradFill>
              </a:rPr>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p>
        </p:txBody>
      </p:sp>
    </p:spTree>
    <p:extLst>
      <p:ext uri="{BB962C8B-B14F-4D97-AF65-F5344CB8AC3E}">
        <p14:creationId xmlns:p14="http://schemas.microsoft.com/office/powerpoint/2010/main" val="79934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par>
                                <p:cTn id="8" presetID="63" presetClass="path" presetSubtype="0" decel="100000" fill="hold" grpId="1" nodeType="withEffect">
                                  <p:stCondLst>
                                    <p:cond delay="0"/>
                                  </p:stCondLst>
                                  <p:childTnLst>
                                    <p:animMotion origin="layout" path="M -0.02106 1.47072E-6 L 8.45034E-7 1.47072E-6 " pathEditMode="relative" rAng="0" ptsTypes="AA">
                                      <p:cBhvr>
                                        <p:cTn id="9" dur="700" fill="hold"/>
                                        <p:tgtEl>
                                          <p:spTgt spid="24"/>
                                        </p:tgtEl>
                                        <p:attrNameLst>
                                          <p:attrName>ppt_x</p:attrName>
                                          <p:attrName>ppt_y</p:attrName>
                                        </p:attrNameLst>
                                      </p:cBhvr>
                                      <p:rCtr x="1047" y="0"/>
                                    </p:animMotion>
                                  </p:childTnLst>
                                </p:cTn>
                              </p:par>
                              <p:par>
                                <p:cTn id="10" presetID="2" presetClass="entr" presetSubtype="8"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0-#ppt_w/2"/>
                                          </p:val>
                                        </p:tav>
                                        <p:tav tm="100000">
                                          <p:val>
                                            <p:strVal val="#ppt_x"/>
                                          </p:val>
                                        </p:tav>
                                      </p:tavLst>
                                    </p:anim>
                                    <p:anim calcmode="lin" valueType="num">
                                      <p:cBhvr additive="base">
                                        <p:cTn id="13" dur="75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50" fill="hold"/>
                                        <p:tgtEl>
                                          <p:spTgt spid="14"/>
                                        </p:tgtEl>
                                        <p:attrNameLst>
                                          <p:attrName>ppt_x</p:attrName>
                                        </p:attrNameLst>
                                      </p:cBhvr>
                                      <p:tavLst>
                                        <p:tav tm="0">
                                          <p:val>
                                            <p:strVal val="0-#ppt_w/2"/>
                                          </p:val>
                                        </p:tav>
                                        <p:tav tm="100000">
                                          <p:val>
                                            <p:strVal val="#ppt_x"/>
                                          </p:val>
                                        </p:tav>
                                      </p:tavLst>
                                    </p:anim>
                                    <p:anim calcmode="lin" valueType="num">
                                      <p:cBhvr additive="base">
                                        <p:cTn id="21" dur="75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7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0-#ppt_w/2"/>
                                          </p:val>
                                        </p:tav>
                                        <p:tav tm="100000">
                                          <p:val>
                                            <p:strVal val="#ppt_x"/>
                                          </p:val>
                                        </p:tav>
                                      </p:tavLst>
                                    </p:anim>
                                    <p:anim calcmode="lin" valueType="num">
                                      <p:cBhvr additive="base">
                                        <p:cTn id="25"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224129" y="1394141"/>
            <a:ext cx="4846204" cy="50984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OPERATIONAL EFFICIENCIES</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Production Checkpoints</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PowerShell Direct</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Hyper-V Manager Improvements</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ReFS Accelerated VHDX Operations</a:t>
            </a:r>
          </a:p>
        </p:txBody>
      </p:sp>
      <p:sp>
        <p:nvSpPr>
          <p:cNvPr id="19" name="Rectangle 18"/>
          <p:cNvSpPr/>
          <p:nvPr/>
        </p:nvSpPr>
        <p:spPr bwMode="auto">
          <a:xfrm>
            <a:off x="366141" y="956141"/>
            <a:ext cx="6857988" cy="59070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66140" y="1394142"/>
            <a:ext cx="6766487" cy="319472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472" fontAlgn="base">
              <a:lnSpc>
                <a:spcPct val="90000"/>
              </a:lnSpc>
              <a:spcBef>
                <a:spcPct val="0"/>
              </a:spcBef>
              <a:spcAft>
                <a:spcPts val="600"/>
              </a:spcAft>
            </a:pP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AVAILABILITY</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VM Compute Resiliency</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VM Storage Resiliency</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Node Quarantine</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Shared VHDX – Resize, Backup, Replica Support</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Memory – Runtime Resize for Static/Dynamic</a:t>
            </a:r>
          </a:p>
          <a:p>
            <a:pPr defTabSz="932472" fontAlgn="base">
              <a:lnSpc>
                <a:spcPct val="90000"/>
              </a:lnSpc>
              <a:spcBef>
                <a:spcPct val="0"/>
              </a:spcBef>
              <a:spcAft>
                <a:spcPts val="600"/>
              </a:spcAft>
            </a:pPr>
            <a:r>
              <a:rPr lang="en-US" sz="2400" dirty="0">
                <a:gradFill>
                  <a:gsLst>
                    <a:gs pos="0">
                      <a:srgbClr val="FFFFFF"/>
                    </a:gs>
                    <a:gs pos="100000">
                      <a:srgbClr val="FFFFFF"/>
                    </a:gs>
                  </a:gsLst>
                  <a:lin ang="5400000" scaled="0"/>
                </a:gradFill>
                <a:ea typeface="Segoe UI" pitchFamily="34" charset="0"/>
                <a:cs typeface="Segoe UI" pitchFamily="34" charset="0"/>
              </a:rPr>
              <a:t>vNIC – Hot-Add and vNIC Naming</a:t>
            </a:r>
          </a:p>
        </p:txBody>
      </p:sp>
      <p:sp>
        <p:nvSpPr>
          <p:cNvPr id="7" name="Rectangle 6"/>
          <p:cNvSpPr/>
          <p:nvPr/>
        </p:nvSpPr>
        <p:spPr bwMode="auto">
          <a:xfrm>
            <a:off x="366140" y="4685969"/>
            <a:ext cx="6766488" cy="18066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472" fontAlgn="base">
              <a:lnSpc>
                <a:spcPct val="90000"/>
              </a:lnSpc>
              <a:spcBef>
                <a:spcPct val="0"/>
              </a:spcBef>
              <a:spcAft>
                <a:spcPts val="600"/>
              </a:spcAft>
            </a:pP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ROLLING UPGRADES</a:t>
            </a:r>
          </a:p>
          <a:p>
            <a:pPr defTabSz="932472" fontAlgn="base">
              <a:lnSpc>
                <a:spcPct val="90000"/>
              </a:lnSpc>
              <a:spcBef>
                <a:spcPct val="0"/>
              </a:spcBef>
              <a:spcAft>
                <a:spcPts val="600"/>
              </a:spcAft>
            </a:pPr>
            <a:r>
              <a:rPr lang="en-US" sz="2200" dirty="0">
                <a:gradFill>
                  <a:gsLst>
                    <a:gs pos="0">
                      <a:srgbClr val="FFFFFF"/>
                    </a:gs>
                    <a:gs pos="100000">
                      <a:srgbClr val="FFFFFF"/>
                    </a:gs>
                  </a:gsLst>
                  <a:lin ang="5400000" scaled="0"/>
                </a:gradFill>
                <a:ea typeface="Segoe UI" pitchFamily="34" charset="0"/>
                <a:cs typeface="Segoe UI" pitchFamily="34" charset="0"/>
              </a:rPr>
              <a:t>Upgrade WS2012R2 -&gt; WS2016 with </a:t>
            </a:r>
            <a:r>
              <a:rPr lang="en-US" sz="2200" b="1" dirty="0">
                <a:gradFill>
                  <a:gsLst>
                    <a:gs pos="0">
                      <a:srgbClr val="FFFFFF"/>
                    </a:gs>
                    <a:gs pos="100000">
                      <a:srgbClr val="FFFFFF"/>
                    </a:gs>
                  </a:gsLst>
                  <a:lin ang="5400000" scaled="0"/>
                </a:gradFill>
                <a:ea typeface="Segoe UI" pitchFamily="34" charset="0"/>
                <a:cs typeface="Segoe UI" pitchFamily="34" charset="0"/>
              </a:rPr>
              <a:t>no downtime </a:t>
            </a:r>
            <a:r>
              <a:rPr lang="en-US" sz="2200" dirty="0">
                <a:gradFill>
                  <a:gsLst>
                    <a:gs pos="0">
                      <a:srgbClr val="FFFFFF"/>
                    </a:gs>
                    <a:gs pos="100000">
                      <a:srgbClr val="FFFFFF"/>
                    </a:gs>
                  </a:gsLst>
                  <a:lin ang="5400000" scaled="0"/>
                </a:gradFill>
                <a:ea typeface="Segoe UI" pitchFamily="34" charset="0"/>
                <a:cs typeface="Segoe UI" pitchFamily="34" charset="0"/>
              </a:rPr>
              <a:t>for workloads (VMs / SOFS) or additional H/W</a:t>
            </a:r>
          </a:p>
          <a:p>
            <a:pPr defTabSz="932472" fontAlgn="base">
              <a:lnSpc>
                <a:spcPct val="90000"/>
              </a:lnSpc>
              <a:spcBef>
                <a:spcPct val="0"/>
              </a:spcBef>
              <a:spcAft>
                <a:spcPts val="600"/>
              </a:spcAft>
            </a:pPr>
            <a:r>
              <a:rPr lang="en-US" sz="2200" dirty="0">
                <a:gradFill>
                  <a:gsLst>
                    <a:gs pos="0">
                      <a:srgbClr val="FFFFFF"/>
                    </a:gs>
                    <a:gs pos="100000">
                      <a:srgbClr val="FFFFFF"/>
                    </a:gs>
                  </a:gsLst>
                  <a:lin ang="5400000" scaled="0"/>
                </a:gradFill>
                <a:ea typeface="Segoe UI" pitchFamily="34" charset="0"/>
                <a:cs typeface="Segoe UI" pitchFamily="34" charset="0"/>
              </a:rPr>
              <a:t>VM Integration Services from Windows Update</a:t>
            </a:r>
          </a:p>
        </p:txBody>
      </p:sp>
      <p:sp>
        <p:nvSpPr>
          <p:cNvPr id="14" name="Rectangle 13"/>
          <p:cNvSpPr/>
          <p:nvPr/>
        </p:nvSpPr>
        <p:spPr bwMode="auto">
          <a:xfrm>
            <a:off x="9832" y="0"/>
            <a:ext cx="8101214" cy="139414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So what’s new?</a:t>
            </a:r>
          </a:p>
        </p:txBody>
      </p:sp>
      <p:sp>
        <p:nvSpPr>
          <p:cNvPr id="16" name="Rectangle 15"/>
          <p:cNvSpPr/>
          <p:nvPr/>
        </p:nvSpPr>
        <p:spPr bwMode="auto">
          <a:xfrm>
            <a:off x="-1" y="1233805"/>
            <a:ext cx="366141" cy="5760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12070334" y="1087426"/>
            <a:ext cx="366142" cy="59070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274638" y="6492617"/>
            <a:ext cx="7836408" cy="501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4764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850" fill="hold"/>
                                        <p:tgtEl>
                                          <p:spTgt spid="7"/>
                                        </p:tgtEl>
                                        <p:attrNameLst>
                                          <p:attrName>ppt_x</p:attrName>
                                        </p:attrNameLst>
                                      </p:cBhvr>
                                      <p:tavLst>
                                        <p:tav tm="0">
                                          <p:val>
                                            <p:strVal val="#ppt_x"/>
                                          </p:val>
                                        </p:tav>
                                        <p:tav tm="100000">
                                          <p:val>
                                            <p:strVal val="#ppt_x"/>
                                          </p:val>
                                        </p:tav>
                                      </p:tavLst>
                                    </p:anim>
                                    <p:anim calcmode="lin" valueType="num">
                                      <p:cBhvr additive="base">
                                        <p:cTn id="14" dur="8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0-#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5400" spc="-30" dirty="0"/>
              <a:t>Availability</a:t>
            </a:r>
          </a:p>
        </p:txBody>
      </p:sp>
    </p:spTree>
    <p:extLst>
      <p:ext uri="{BB962C8B-B14F-4D97-AF65-F5344CB8AC3E}">
        <p14:creationId xmlns:p14="http://schemas.microsoft.com/office/powerpoint/2010/main" val="12439132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10380824" y="3124332"/>
            <a:ext cx="455841" cy="416277"/>
            <a:chOff x="7225183" y="4826255"/>
            <a:chExt cx="420688" cy="384175"/>
          </a:xfrm>
        </p:grpSpPr>
        <p:sp>
          <p:nvSpPr>
            <p:cNvPr id="149" name="Rectangle 148"/>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0" name="Group 149"/>
            <p:cNvGrpSpPr/>
            <p:nvPr/>
          </p:nvGrpSpPr>
          <p:grpSpPr>
            <a:xfrm>
              <a:off x="7225183" y="4826255"/>
              <a:ext cx="420688" cy="384175"/>
              <a:chOff x="7225183" y="4826255"/>
              <a:chExt cx="420688" cy="384175"/>
            </a:xfrm>
            <a:solidFill>
              <a:schemeClr val="accent4"/>
            </a:solidFill>
          </p:grpSpPr>
          <p:sp>
            <p:nvSpPr>
              <p:cNvPr id="151"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2"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3"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4"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55" name="Group 154"/>
          <p:cNvGrpSpPr/>
          <p:nvPr/>
        </p:nvGrpSpPr>
        <p:grpSpPr>
          <a:xfrm>
            <a:off x="10871440" y="3124332"/>
            <a:ext cx="455841" cy="416277"/>
            <a:chOff x="7225183" y="4826255"/>
            <a:chExt cx="420688" cy="384175"/>
          </a:xfrm>
        </p:grpSpPr>
        <p:sp>
          <p:nvSpPr>
            <p:cNvPr id="156" name="Rectangle 15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7" name="Group 156"/>
            <p:cNvGrpSpPr/>
            <p:nvPr/>
          </p:nvGrpSpPr>
          <p:grpSpPr>
            <a:xfrm>
              <a:off x="7225183" y="4826255"/>
              <a:ext cx="420688" cy="384175"/>
              <a:chOff x="7225183" y="4826255"/>
              <a:chExt cx="420688" cy="384175"/>
            </a:xfrm>
            <a:solidFill>
              <a:schemeClr val="accent4"/>
            </a:solidFill>
          </p:grpSpPr>
          <p:sp>
            <p:nvSpPr>
              <p:cNvPr id="15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35" name="Group 134"/>
          <p:cNvGrpSpPr/>
          <p:nvPr/>
        </p:nvGrpSpPr>
        <p:grpSpPr>
          <a:xfrm>
            <a:off x="10871440" y="3124332"/>
            <a:ext cx="455841" cy="416277"/>
            <a:chOff x="7225183" y="4826255"/>
            <a:chExt cx="420688" cy="384175"/>
          </a:xfrm>
        </p:grpSpPr>
        <p:sp>
          <p:nvSpPr>
            <p:cNvPr id="136" name="Rectangle 135"/>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7" name="Group 136"/>
            <p:cNvGrpSpPr/>
            <p:nvPr/>
          </p:nvGrpSpPr>
          <p:grpSpPr>
            <a:xfrm>
              <a:off x="7225183" y="4826255"/>
              <a:ext cx="420688" cy="384175"/>
              <a:chOff x="7225183" y="4826255"/>
              <a:chExt cx="420688" cy="384175"/>
            </a:xfrm>
            <a:solidFill>
              <a:schemeClr val="accent4"/>
            </a:solidFill>
          </p:grpSpPr>
          <p:sp>
            <p:nvSpPr>
              <p:cNvPr id="138"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9"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0"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1"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34" name="Group 133"/>
          <p:cNvGrpSpPr/>
          <p:nvPr/>
        </p:nvGrpSpPr>
        <p:grpSpPr>
          <a:xfrm>
            <a:off x="10380824" y="3124332"/>
            <a:ext cx="455841" cy="416277"/>
            <a:chOff x="7225183" y="4826255"/>
            <a:chExt cx="420688" cy="384175"/>
          </a:xfrm>
        </p:grpSpPr>
        <p:sp>
          <p:nvSpPr>
            <p:cNvPr id="142" name="Rectangle 141"/>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3" name="Group 142"/>
            <p:cNvGrpSpPr/>
            <p:nvPr/>
          </p:nvGrpSpPr>
          <p:grpSpPr>
            <a:xfrm>
              <a:off x="7225183" y="4826255"/>
              <a:ext cx="420688" cy="384175"/>
              <a:chOff x="7225183" y="4826255"/>
              <a:chExt cx="420688" cy="384175"/>
            </a:xfrm>
            <a:solidFill>
              <a:schemeClr val="accent4"/>
            </a:solidFill>
          </p:grpSpPr>
          <p:sp>
            <p:nvSpPr>
              <p:cNvPr id="144"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5"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6"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7"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2" name="Title 1"/>
          <p:cNvSpPr>
            <a:spLocks noGrp="1"/>
          </p:cNvSpPr>
          <p:nvPr>
            <p:ph type="title"/>
          </p:nvPr>
        </p:nvSpPr>
        <p:spPr/>
        <p:txBody>
          <a:bodyPr/>
          <a:lstStyle/>
          <a:p>
            <a:r>
              <a:rPr lang="en-US" spc="0" dirty="0"/>
              <a:t>Failover Clustering</a:t>
            </a:r>
            <a:br>
              <a:rPr lang="en-US" spc="0" dirty="0"/>
            </a:br>
            <a:r>
              <a:rPr lang="en-US" sz="3200" spc="0" dirty="0">
                <a:gradFill>
                  <a:gsLst>
                    <a:gs pos="1250">
                      <a:schemeClr val="tx1"/>
                    </a:gs>
                    <a:gs pos="100000">
                      <a:schemeClr val="tx1"/>
                    </a:gs>
                  </a:gsLst>
                  <a:lin ang="5400000" scaled="0"/>
                </a:gradFill>
              </a:rPr>
              <a:t>Integrated solution, enhanced in Windows Server Technical Preview</a:t>
            </a:r>
            <a:endParaRPr lang="en-US" sz="4000" spc="0" dirty="0">
              <a:gradFill>
                <a:gsLst>
                  <a:gs pos="1250">
                    <a:schemeClr val="tx1"/>
                  </a:gs>
                  <a:gs pos="100000">
                    <a:schemeClr val="tx1"/>
                  </a:gs>
                </a:gsLst>
                <a:lin ang="5400000" scaled="0"/>
              </a:gradFill>
            </a:endParaRPr>
          </a:p>
        </p:txBody>
      </p:sp>
      <p:sp>
        <p:nvSpPr>
          <p:cNvPr id="645" name="Rectangle 644"/>
          <p:cNvSpPr/>
          <p:nvPr/>
        </p:nvSpPr>
        <p:spPr>
          <a:xfrm>
            <a:off x="262531" y="1600201"/>
            <a:ext cx="6412908" cy="5097462"/>
          </a:xfrm>
          <a:prstGeom prst="rect">
            <a:avLst/>
          </a:prstGeom>
          <a:noFill/>
          <a:ln w="12700" cap="flat" cmpd="sng" algn="ctr">
            <a:noFill/>
            <a:prstDash val="solid"/>
            <a:miter lim="800000"/>
          </a:ln>
          <a:effectLst/>
        </p:spPr>
        <p:txBody>
          <a:bodyPr lIns="182880" tIns="18288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584">
              <a:lnSpc>
                <a:spcPct val="90000"/>
              </a:lnSpc>
              <a:spcBef>
                <a:spcPts val="306"/>
              </a:spcBef>
              <a:spcAft>
                <a:spcPts val="612"/>
              </a:spcAft>
              <a:buClr>
                <a:srgbClr val="EFEFEF"/>
              </a:buClr>
            </a:pPr>
            <a:r>
              <a:rPr lang="en-US" sz="28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VM compute resiliency </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Provides resiliency to transient failures such as a </a:t>
            </a:r>
            <a:br>
              <a:rPr lang="en-US" dirty="0">
                <a:gradFill>
                  <a:gsLst>
                    <a:gs pos="19048">
                      <a:schemeClr val="tx1"/>
                    </a:gs>
                    <a:gs pos="65000">
                      <a:schemeClr val="tx1"/>
                    </a:gs>
                  </a:gsLst>
                  <a:lin ang="5400000" scaled="0"/>
                </a:gradFill>
                <a:cs typeface="Segoe UI" pitchFamily="34" charset="0"/>
              </a:rPr>
            </a:br>
            <a:r>
              <a:rPr lang="en-US" dirty="0">
                <a:gradFill>
                  <a:gsLst>
                    <a:gs pos="19048">
                      <a:schemeClr val="tx1"/>
                    </a:gs>
                    <a:gs pos="65000">
                      <a:schemeClr val="tx1"/>
                    </a:gs>
                  </a:gsLst>
                  <a:lin ang="5400000" scaled="0"/>
                </a:gradFill>
                <a:cs typeface="Segoe UI" pitchFamily="34" charset="0"/>
              </a:rPr>
              <a:t>temporary network outage, or a non-responding node</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In the event of node isolation, VMs will continue</a:t>
            </a:r>
            <a:br>
              <a:rPr lang="en-US" dirty="0">
                <a:gradFill>
                  <a:gsLst>
                    <a:gs pos="19048">
                      <a:schemeClr val="tx1"/>
                    </a:gs>
                    <a:gs pos="65000">
                      <a:schemeClr val="tx1"/>
                    </a:gs>
                  </a:gsLst>
                  <a:lin ang="5400000" scaled="0"/>
                </a:gradFill>
                <a:cs typeface="Segoe UI" pitchFamily="34" charset="0"/>
              </a:rPr>
            </a:br>
            <a:r>
              <a:rPr lang="en-US" dirty="0">
                <a:gradFill>
                  <a:gsLst>
                    <a:gs pos="19048">
                      <a:schemeClr val="tx1"/>
                    </a:gs>
                    <a:gs pos="65000">
                      <a:schemeClr val="tx1"/>
                    </a:gs>
                  </a:gsLst>
                  <a:lin ang="5400000" scaled="0"/>
                </a:gradFill>
                <a:cs typeface="Segoe UI" pitchFamily="34" charset="0"/>
              </a:rPr>
              <a:t>to run, even if a node falls out of cluster membership</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This is configurable based on your requirements—default set to 4 minutes</a:t>
            </a:r>
          </a:p>
          <a:p>
            <a:pPr marL="0" lvl="1" defTabSz="471584">
              <a:lnSpc>
                <a:spcPct val="90000"/>
              </a:lnSpc>
              <a:spcBef>
                <a:spcPts val="306"/>
              </a:spcBef>
              <a:spcAft>
                <a:spcPts val="612"/>
              </a:spcAft>
              <a:buClr>
                <a:srgbClr val="EFEFEF"/>
              </a:buClr>
            </a:pPr>
            <a:r>
              <a:rPr lang="en-US" sz="2800" dirty="0">
                <a:gradFill>
                  <a:gsLst>
                    <a:gs pos="1250">
                      <a:schemeClr val="accent2"/>
                    </a:gs>
                    <a:gs pos="100000">
                      <a:schemeClr val="accent2"/>
                    </a:gs>
                  </a:gsLst>
                  <a:lin ang="5400000" scaled="0"/>
                </a:gradFill>
                <a:latin typeface="Segoe UI Semilight" panose="020B0402040204020203" pitchFamily="34" charset="0"/>
                <a:ea typeface="MS PGothic" pitchFamily="34" charset="-128"/>
                <a:cs typeface="Segoe UI Semilight" panose="020B0402040204020203" pitchFamily="34" charset="0"/>
              </a:rPr>
              <a:t>VM storage resiliency </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Preserves tenant virtual machine session state in the </a:t>
            </a:r>
            <a:br>
              <a:rPr lang="en-US" dirty="0">
                <a:gradFill>
                  <a:gsLst>
                    <a:gs pos="19048">
                      <a:schemeClr val="tx1"/>
                    </a:gs>
                    <a:gs pos="65000">
                      <a:schemeClr val="tx1"/>
                    </a:gs>
                  </a:gsLst>
                  <a:lin ang="5400000" scaled="0"/>
                </a:gradFill>
                <a:cs typeface="Segoe UI" pitchFamily="34" charset="0"/>
              </a:rPr>
            </a:br>
            <a:r>
              <a:rPr lang="en-US" dirty="0">
                <a:gradFill>
                  <a:gsLst>
                    <a:gs pos="19048">
                      <a:schemeClr val="tx1"/>
                    </a:gs>
                    <a:gs pos="65000">
                      <a:schemeClr val="tx1"/>
                    </a:gs>
                  </a:gsLst>
                  <a:lin ang="5400000" scaled="0"/>
                </a:gradFill>
                <a:cs typeface="Segoe UI" pitchFamily="34" charset="0"/>
              </a:rPr>
              <a:t>event of transient storage disruption</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VM stack is quickly and intelligently notified on failure </a:t>
            </a:r>
            <a:br>
              <a:rPr lang="en-US" dirty="0">
                <a:gradFill>
                  <a:gsLst>
                    <a:gs pos="19048">
                      <a:schemeClr val="tx1"/>
                    </a:gs>
                    <a:gs pos="65000">
                      <a:schemeClr val="tx1"/>
                    </a:gs>
                  </a:gsLst>
                  <a:lin ang="5400000" scaled="0"/>
                </a:gradFill>
                <a:cs typeface="Segoe UI" pitchFamily="34" charset="0"/>
              </a:rPr>
            </a:br>
            <a:r>
              <a:rPr lang="en-US" dirty="0">
                <a:gradFill>
                  <a:gsLst>
                    <a:gs pos="19048">
                      <a:schemeClr val="tx1"/>
                    </a:gs>
                    <a:gs pos="65000">
                      <a:schemeClr val="tx1"/>
                    </a:gs>
                  </a:gsLst>
                  <a:lin ang="5400000" scaled="0"/>
                </a:gradFill>
                <a:cs typeface="Segoe UI" pitchFamily="34" charset="0"/>
              </a:rPr>
              <a:t>of the underlying block or file-based storage infrastructure</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VM is quickly moved to a </a:t>
            </a:r>
            <a:r>
              <a:rPr lang="en-US" dirty="0" err="1">
                <a:gradFill>
                  <a:gsLst>
                    <a:gs pos="19048">
                      <a:schemeClr val="tx1"/>
                    </a:gs>
                    <a:gs pos="65000">
                      <a:schemeClr val="tx1"/>
                    </a:gs>
                  </a:gsLst>
                  <a:lin ang="5400000" scaled="0"/>
                </a:gradFill>
                <a:cs typeface="Segoe UI" pitchFamily="34" charset="0"/>
              </a:rPr>
              <a:t>PausedCritical</a:t>
            </a:r>
            <a:r>
              <a:rPr lang="en-US" dirty="0">
                <a:gradFill>
                  <a:gsLst>
                    <a:gs pos="19048">
                      <a:schemeClr val="tx1"/>
                    </a:gs>
                    <a:gs pos="65000">
                      <a:schemeClr val="tx1"/>
                    </a:gs>
                  </a:gsLst>
                  <a:lin ang="5400000" scaled="0"/>
                </a:gradFill>
                <a:cs typeface="Segoe UI" pitchFamily="34" charset="0"/>
              </a:rPr>
              <a:t> state</a:t>
            </a:r>
          </a:p>
          <a:p>
            <a:pPr marL="0" lvl="1" defTabSz="471584">
              <a:lnSpc>
                <a:spcPct val="90000"/>
              </a:lnSpc>
              <a:spcBef>
                <a:spcPts val="306"/>
              </a:spcBef>
              <a:spcAft>
                <a:spcPts val="612"/>
              </a:spcAft>
              <a:buClr>
                <a:srgbClr val="EFEFEF"/>
              </a:buClr>
            </a:pPr>
            <a:r>
              <a:rPr lang="en-US" dirty="0">
                <a:gradFill>
                  <a:gsLst>
                    <a:gs pos="19048">
                      <a:schemeClr val="tx1"/>
                    </a:gs>
                    <a:gs pos="65000">
                      <a:schemeClr val="tx1"/>
                    </a:gs>
                  </a:gsLst>
                  <a:lin ang="5400000" scaled="0"/>
                </a:gradFill>
                <a:cs typeface="Segoe UI" pitchFamily="34" charset="0"/>
              </a:rPr>
              <a:t>VM waits for storage to recover and session state </a:t>
            </a:r>
            <a:br>
              <a:rPr lang="en-US" dirty="0">
                <a:gradFill>
                  <a:gsLst>
                    <a:gs pos="19048">
                      <a:schemeClr val="tx1"/>
                    </a:gs>
                    <a:gs pos="65000">
                      <a:schemeClr val="tx1"/>
                    </a:gs>
                  </a:gsLst>
                  <a:lin ang="5400000" scaled="0"/>
                </a:gradFill>
                <a:cs typeface="Segoe UI" pitchFamily="34" charset="0"/>
              </a:rPr>
            </a:br>
            <a:r>
              <a:rPr lang="en-US" dirty="0">
                <a:gradFill>
                  <a:gsLst>
                    <a:gs pos="19048">
                      <a:schemeClr val="tx1"/>
                    </a:gs>
                    <a:gs pos="65000">
                      <a:schemeClr val="tx1"/>
                    </a:gs>
                  </a:gsLst>
                  <a:lin ang="5400000" scaled="0"/>
                </a:gradFill>
                <a:cs typeface="Segoe UI" pitchFamily="34" charset="0"/>
              </a:rPr>
              <a:t>retained on recovery</a:t>
            </a:r>
          </a:p>
        </p:txBody>
      </p:sp>
      <p:cxnSp>
        <p:nvCxnSpPr>
          <p:cNvPr id="27" name="Straight Connector 26"/>
          <p:cNvCxnSpPr/>
          <p:nvPr/>
        </p:nvCxnSpPr>
        <p:spPr>
          <a:xfrm>
            <a:off x="8128160" y="4155117"/>
            <a:ext cx="1062276" cy="9231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495047" y="4142417"/>
            <a:ext cx="0" cy="91250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869422" y="4155117"/>
            <a:ext cx="976538" cy="91882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84270" y="5871052"/>
            <a:ext cx="2296060" cy="282513"/>
          </a:xfrm>
          <a:prstGeom prst="rect">
            <a:avLst/>
          </a:prstGeom>
          <a:noFill/>
        </p:spPr>
        <p:txBody>
          <a:bodyPr wrap="square" lIns="0" tIns="0" rIns="0" bIns="0" rtlCol="0">
            <a:spAutoFit/>
          </a:bodyPr>
          <a:lstStyle/>
          <a:p>
            <a:pPr algn="ctr" defTabSz="932562">
              <a:lnSpc>
                <a:spcPct val="90000"/>
              </a:lnSpc>
            </a:pPr>
            <a:r>
              <a:rPr lang="en-US" sz="2040" spc="-52" dirty="0">
                <a:gradFill>
                  <a:gsLst>
                    <a:gs pos="2917">
                      <a:srgbClr val="505050"/>
                    </a:gs>
                    <a:gs pos="100000">
                      <a:srgbClr val="505050"/>
                    </a:gs>
                  </a:gsLst>
                  <a:lin ang="5400000" scaled="0"/>
                </a:gradFill>
              </a:rPr>
              <a:t>Shared storage</a:t>
            </a:r>
          </a:p>
        </p:txBody>
      </p:sp>
      <p:sp>
        <p:nvSpPr>
          <p:cNvPr id="31" name="Freeform 25"/>
          <p:cNvSpPr>
            <a:spLocks noEditPoints="1"/>
          </p:cNvSpPr>
          <p:nvPr/>
        </p:nvSpPr>
        <p:spPr bwMode="auto">
          <a:xfrm>
            <a:off x="8981990" y="5020267"/>
            <a:ext cx="1022465" cy="742338"/>
          </a:xfrm>
          <a:custGeom>
            <a:avLst/>
            <a:gdLst>
              <a:gd name="T0" fmla="*/ 325 w 325"/>
              <a:gd name="T1" fmla="*/ 124 h 236"/>
              <a:gd name="T2" fmla="*/ 16 w 325"/>
              <a:gd name="T3" fmla="*/ 123 h 236"/>
              <a:gd name="T4" fmla="*/ 20 w 325"/>
              <a:gd name="T5" fmla="*/ 99 h 236"/>
              <a:gd name="T6" fmla="*/ 30 w 325"/>
              <a:gd name="T7" fmla="*/ 99 h 236"/>
              <a:gd name="T8" fmla="*/ 35 w 325"/>
              <a:gd name="T9" fmla="*/ 105 h 236"/>
              <a:gd name="T10" fmla="*/ 41 w 325"/>
              <a:gd name="T11" fmla="*/ 119 h 236"/>
              <a:gd name="T12" fmla="*/ 45 w 325"/>
              <a:gd name="T13" fmla="*/ 103 h 236"/>
              <a:gd name="T14" fmla="*/ 58 w 325"/>
              <a:gd name="T15" fmla="*/ 109 h 236"/>
              <a:gd name="T16" fmla="*/ 67 w 325"/>
              <a:gd name="T17" fmla="*/ 109 h 236"/>
              <a:gd name="T18" fmla="*/ 73 w 325"/>
              <a:gd name="T19" fmla="*/ 115 h 236"/>
              <a:gd name="T20" fmla="*/ 69 w 325"/>
              <a:gd name="T21" fmla="*/ 99 h 236"/>
              <a:gd name="T22" fmla="*/ 82 w 325"/>
              <a:gd name="T23" fmla="*/ 113 h 236"/>
              <a:gd name="T24" fmla="*/ 96 w 325"/>
              <a:gd name="T25" fmla="*/ 119 h 236"/>
              <a:gd name="T26" fmla="*/ 105 w 325"/>
              <a:gd name="T27" fmla="*/ 119 h 236"/>
              <a:gd name="T28" fmla="*/ 101 w 325"/>
              <a:gd name="T29" fmla="*/ 95 h 236"/>
              <a:gd name="T30" fmla="*/ 107 w 325"/>
              <a:gd name="T31" fmla="*/ 109 h 236"/>
              <a:gd name="T32" fmla="*/ 120 w 325"/>
              <a:gd name="T33" fmla="*/ 123 h 236"/>
              <a:gd name="T34" fmla="*/ 124 w 325"/>
              <a:gd name="T35" fmla="*/ 99 h 236"/>
              <a:gd name="T36" fmla="*/ 133 w 325"/>
              <a:gd name="T37" fmla="*/ 99 h 236"/>
              <a:gd name="T38" fmla="*/ 139 w 325"/>
              <a:gd name="T39" fmla="*/ 105 h 236"/>
              <a:gd name="T40" fmla="*/ 146 w 325"/>
              <a:gd name="T41" fmla="*/ 95 h 236"/>
              <a:gd name="T42" fmla="*/ 315 w 325"/>
              <a:gd name="T43" fmla="*/ 185 h 236"/>
              <a:gd name="T44" fmla="*/ 20 w 325"/>
              <a:gd name="T45" fmla="*/ 171 h 236"/>
              <a:gd name="T46" fmla="*/ 30 w 325"/>
              <a:gd name="T47" fmla="*/ 171 h 236"/>
              <a:gd name="T48" fmla="*/ 26 w 325"/>
              <a:gd name="T49" fmla="*/ 147 h 236"/>
              <a:gd name="T50" fmla="*/ 31 w 325"/>
              <a:gd name="T51" fmla="*/ 161 h 236"/>
              <a:gd name="T52" fmla="*/ 45 w 325"/>
              <a:gd name="T53" fmla="*/ 175 h 236"/>
              <a:gd name="T54" fmla="*/ 49 w 325"/>
              <a:gd name="T55" fmla="*/ 151 h 236"/>
              <a:gd name="T56" fmla="*/ 58 w 325"/>
              <a:gd name="T57" fmla="*/ 151 h 236"/>
              <a:gd name="T58" fmla="*/ 63 w 325"/>
              <a:gd name="T59" fmla="*/ 157 h 236"/>
              <a:gd name="T60" fmla="*/ 69 w 325"/>
              <a:gd name="T61" fmla="*/ 171 h 236"/>
              <a:gd name="T62" fmla="*/ 73 w 325"/>
              <a:gd name="T63" fmla="*/ 155 h 236"/>
              <a:gd name="T64" fmla="*/ 86 w 325"/>
              <a:gd name="T65" fmla="*/ 161 h 236"/>
              <a:gd name="T66" fmla="*/ 96 w 325"/>
              <a:gd name="T67" fmla="*/ 161 h 236"/>
              <a:gd name="T68" fmla="*/ 101 w 325"/>
              <a:gd name="T69" fmla="*/ 167 h 236"/>
              <a:gd name="T70" fmla="*/ 97 w 325"/>
              <a:gd name="T71" fmla="*/ 151 h 236"/>
              <a:gd name="T72" fmla="*/ 111 w 325"/>
              <a:gd name="T73" fmla="*/ 165 h 236"/>
              <a:gd name="T74" fmla="*/ 124 w 325"/>
              <a:gd name="T75" fmla="*/ 171 h 236"/>
              <a:gd name="T76" fmla="*/ 133 w 325"/>
              <a:gd name="T77" fmla="*/ 171 h 236"/>
              <a:gd name="T78" fmla="*/ 129 w 325"/>
              <a:gd name="T79" fmla="*/ 147 h 236"/>
              <a:gd name="T80" fmla="*/ 135 w 325"/>
              <a:gd name="T81" fmla="*/ 161 h 236"/>
              <a:gd name="T82" fmla="*/ 146 w 325"/>
              <a:gd name="T83" fmla="*/ 175 h 236"/>
              <a:gd name="T84" fmla="*/ 9 w 325"/>
              <a:gd name="T85" fmla="*/ 236 h 236"/>
              <a:gd name="T86" fmla="*/ 20 w 325"/>
              <a:gd name="T87" fmla="*/ 213 h 236"/>
              <a:gd name="T88" fmla="*/ 26 w 325"/>
              <a:gd name="T89" fmla="*/ 218 h 236"/>
              <a:gd name="T90" fmla="*/ 22 w 325"/>
              <a:gd name="T91" fmla="*/ 203 h 236"/>
              <a:gd name="T92" fmla="*/ 35 w 325"/>
              <a:gd name="T93" fmla="*/ 217 h 236"/>
              <a:gd name="T94" fmla="*/ 49 w 325"/>
              <a:gd name="T95" fmla="*/ 222 h 236"/>
              <a:gd name="T96" fmla="*/ 58 w 325"/>
              <a:gd name="T97" fmla="*/ 222 h 236"/>
              <a:gd name="T98" fmla="*/ 54 w 325"/>
              <a:gd name="T99" fmla="*/ 199 h 236"/>
              <a:gd name="T100" fmla="*/ 59 w 325"/>
              <a:gd name="T101" fmla="*/ 213 h 236"/>
              <a:gd name="T102" fmla="*/ 73 w 325"/>
              <a:gd name="T103" fmla="*/ 226 h 236"/>
              <a:gd name="T104" fmla="*/ 77 w 325"/>
              <a:gd name="T105" fmla="*/ 203 h 236"/>
              <a:gd name="T106" fmla="*/ 86 w 325"/>
              <a:gd name="T107" fmla="*/ 203 h 236"/>
              <a:gd name="T108" fmla="*/ 92 w 325"/>
              <a:gd name="T109" fmla="*/ 209 h 236"/>
              <a:gd name="T110" fmla="*/ 97 w 325"/>
              <a:gd name="T111" fmla="*/ 222 h 236"/>
              <a:gd name="T112" fmla="*/ 101 w 325"/>
              <a:gd name="T113" fmla="*/ 207 h 236"/>
              <a:gd name="T114" fmla="*/ 115 w 325"/>
              <a:gd name="T115" fmla="*/ 213 h 236"/>
              <a:gd name="T116" fmla="*/ 124 w 325"/>
              <a:gd name="T117" fmla="*/ 213 h 236"/>
              <a:gd name="T118" fmla="*/ 129 w 325"/>
              <a:gd name="T119" fmla="*/ 218 h 236"/>
              <a:gd name="T120" fmla="*/ 125 w 325"/>
              <a:gd name="T121" fmla="*/ 203 h 236"/>
              <a:gd name="T122" fmla="*/ 139 w 325"/>
              <a:gd name="T123" fmla="*/ 217 h 236"/>
              <a:gd name="T124" fmla="*/ 300 w 325"/>
              <a:gd name="T125"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236">
                <a:moveTo>
                  <a:pt x="0" y="84"/>
                </a:moveTo>
                <a:cubicBezTo>
                  <a:pt x="0" y="84"/>
                  <a:pt x="0" y="84"/>
                  <a:pt x="22" y="9"/>
                </a:cubicBezTo>
                <a:cubicBezTo>
                  <a:pt x="23" y="4"/>
                  <a:pt x="26" y="0"/>
                  <a:pt x="31" y="0"/>
                </a:cubicBezTo>
                <a:cubicBezTo>
                  <a:pt x="31" y="0"/>
                  <a:pt x="31" y="0"/>
                  <a:pt x="294" y="0"/>
                </a:cubicBezTo>
                <a:cubicBezTo>
                  <a:pt x="299" y="0"/>
                  <a:pt x="301" y="5"/>
                  <a:pt x="303" y="9"/>
                </a:cubicBezTo>
                <a:cubicBezTo>
                  <a:pt x="303" y="9"/>
                  <a:pt x="303" y="9"/>
                  <a:pt x="325" y="84"/>
                </a:cubicBezTo>
                <a:cubicBezTo>
                  <a:pt x="322" y="81"/>
                  <a:pt x="319" y="80"/>
                  <a:pt x="315" y="80"/>
                </a:cubicBezTo>
                <a:cubicBezTo>
                  <a:pt x="315" y="80"/>
                  <a:pt x="315" y="80"/>
                  <a:pt x="9" y="80"/>
                </a:cubicBezTo>
                <a:cubicBezTo>
                  <a:pt x="6" y="80"/>
                  <a:pt x="2" y="81"/>
                  <a:pt x="0" y="84"/>
                </a:cubicBezTo>
                <a:close/>
                <a:moveTo>
                  <a:pt x="325" y="94"/>
                </a:moveTo>
                <a:cubicBezTo>
                  <a:pt x="325" y="124"/>
                  <a:pt x="325" y="124"/>
                  <a:pt x="325" y="124"/>
                </a:cubicBezTo>
                <a:cubicBezTo>
                  <a:pt x="325" y="129"/>
                  <a:pt x="320" y="133"/>
                  <a:pt x="315" y="133"/>
                </a:cubicBezTo>
                <a:cubicBezTo>
                  <a:pt x="9" y="133"/>
                  <a:pt x="9" y="133"/>
                  <a:pt x="9" y="133"/>
                </a:cubicBezTo>
                <a:cubicBezTo>
                  <a:pt x="4" y="133"/>
                  <a:pt x="0" y="129"/>
                  <a:pt x="0" y="124"/>
                </a:cubicBezTo>
                <a:cubicBezTo>
                  <a:pt x="0" y="94"/>
                  <a:pt x="0" y="94"/>
                  <a:pt x="0" y="94"/>
                </a:cubicBezTo>
                <a:cubicBezTo>
                  <a:pt x="0" y="89"/>
                  <a:pt x="4" y="85"/>
                  <a:pt x="9" y="85"/>
                </a:cubicBezTo>
                <a:cubicBezTo>
                  <a:pt x="315" y="85"/>
                  <a:pt x="315" y="85"/>
                  <a:pt x="315" y="85"/>
                </a:cubicBezTo>
                <a:cubicBezTo>
                  <a:pt x="320" y="85"/>
                  <a:pt x="325" y="89"/>
                  <a:pt x="325" y="94"/>
                </a:cubicBezTo>
                <a:close/>
                <a:moveTo>
                  <a:pt x="20" y="119"/>
                </a:moveTo>
                <a:cubicBezTo>
                  <a:pt x="20" y="117"/>
                  <a:pt x="19" y="115"/>
                  <a:pt x="16" y="115"/>
                </a:cubicBezTo>
                <a:cubicBezTo>
                  <a:pt x="14" y="115"/>
                  <a:pt x="12" y="117"/>
                  <a:pt x="12" y="119"/>
                </a:cubicBezTo>
                <a:cubicBezTo>
                  <a:pt x="12" y="121"/>
                  <a:pt x="14" y="123"/>
                  <a:pt x="16" y="123"/>
                </a:cubicBezTo>
                <a:cubicBezTo>
                  <a:pt x="19" y="123"/>
                  <a:pt x="20" y="121"/>
                  <a:pt x="20" y="119"/>
                </a:cubicBezTo>
                <a:close/>
                <a:moveTo>
                  <a:pt x="20" y="109"/>
                </a:moveTo>
                <a:cubicBezTo>
                  <a:pt x="20" y="107"/>
                  <a:pt x="19" y="105"/>
                  <a:pt x="16" y="105"/>
                </a:cubicBezTo>
                <a:cubicBezTo>
                  <a:pt x="14" y="105"/>
                  <a:pt x="12" y="107"/>
                  <a:pt x="12" y="109"/>
                </a:cubicBezTo>
                <a:cubicBezTo>
                  <a:pt x="12" y="111"/>
                  <a:pt x="14" y="113"/>
                  <a:pt x="16" y="113"/>
                </a:cubicBezTo>
                <a:cubicBezTo>
                  <a:pt x="19" y="113"/>
                  <a:pt x="20" y="111"/>
                  <a:pt x="20" y="109"/>
                </a:cubicBezTo>
                <a:close/>
                <a:moveTo>
                  <a:pt x="20" y="99"/>
                </a:moveTo>
                <a:cubicBezTo>
                  <a:pt x="20" y="97"/>
                  <a:pt x="19" y="95"/>
                  <a:pt x="16" y="95"/>
                </a:cubicBezTo>
                <a:cubicBezTo>
                  <a:pt x="14" y="95"/>
                  <a:pt x="12" y="97"/>
                  <a:pt x="12" y="99"/>
                </a:cubicBezTo>
                <a:cubicBezTo>
                  <a:pt x="12" y="101"/>
                  <a:pt x="14" y="103"/>
                  <a:pt x="16" y="103"/>
                </a:cubicBezTo>
                <a:cubicBezTo>
                  <a:pt x="19" y="103"/>
                  <a:pt x="20" y="101"/>
                  <a:pt x="20" y="99"/>
                </a:cubicBezTo>
                <a:close/>
                <a:moveTo>
                  <a:pt x="30" y="119"/>
                </a:moveTo>
                <a:cubicBezTo>
                  <a:pt x="30" y="117"/>
                  <a:pt x="28" y="115"/>
                  <a:pt x="26" y="115"/>
                </a:cubicBezTo>
                <a:cubicBezTo>
                  <a:pt x="24" y="115"/>
                  <a:pt x="22" y="117"/>
                  <a:pt x="22" y="119"/>
                </a:cubicBezTo>
                <a:cubicBezTo>
                  <a:pt x="22" y="121"/>
                  <a:pt x="24" y="123"/>
                  <a:pt x="26" y="123"/>
                </a:cubicBezTo>
                <a:cubicBezTo>
                  <a:pt x="28" y="123"/>
                  <a:pt x="30" y="121"/>
                  <a:pt x="30" y="119"/>
                </a:cubicBezTo>
                <a:close/>
                <a:moveTo>
                  <a:pt x="30" y="109"/>
                </a:moveTo>
                <a:cubicBezTo>
                  <a:pt x="30" y="107"/>
                  <a:pt x="28" y="105"/>
                  <a:pt x="26" y="105"/>
                </a:cubicBezTo>
                <a:cubicBezTo>
                  <a:pt x="24" y="105"/>
                  <a:pt x="22" y="107"/>
                  <a:pt x="22" y="109"/>
                </a:cubicBezTo>
                <a:cubicBezTo>
                  <a:pt x="22" y="111"/>
                  <a:pt x="24" y="113"/>
                  <a:pt x="26" y="113"/>
                </a:cubicBezTo>
                <a:cubicBezTo>
                  <a:pt x="28" y="113"/>
                  <a:pt x="30" y="111"/>
                  <a:pt x="30" y="109"/>
                </a:cubicBezTo>
                <a:close/>
                <a:moveTo>
                  <a:pt x="30" y="99"/>
                </a:moveTo>
                <a:cubicBezTo>
                  <a:pt x="30" y="97"/>
                  <a:pt x="28" y="95"/>
                  <a:pt x="26" y="95"/>
                </a:cubicBezTo>
                <a:cubicBezTo>
                  <a:pt x="24" y="95"/>
                  <a:pt x="22" y="97"/>
                  <a:pt x="22" y="99"/>
                </a:cubicBezTo>
                <a:cubicBezTo>
                  <a:pt x="22" y="101"/>
                  <a:pt x="24" y="103"/>
                  <a:pt x="26" y="103"/>
                </a:cubicBezTo>
                <a:cubicBezTo>
                  <a:pt x="28" y="103"/>
                  <a:pt x="30" y="101"/>
                  <a:pt x="30" y="99"/>
                </a:cubicBezTo>
                <a:close/>
                <a:moveTo>
                  <a:pt x="39" y="119"/>
                </a:moveTo>
                <a:cubicBezTo>
                  <a:pt x="39" y="117"/>
                  <a:pt x="37" y="115"/>
                  <a:pt x="35" y="115"/>
                </a:cubicBezTo>
                <a:cubicBezTo>
                  <a:pt x="33" y="115"/>
                  <a:pt x="31" y="117"/>
                  <a:pt x="31" y="119"/>
                </a:cubicBezTo>
                <a:cubicBezTo>
                  <a:pt x="31" y="121"/>
                  <a:pt x="33" y="123"/>
                  <a:pt x="35" y="123"/>
                </a:cubicBezTo>
                <a:cubicBezTo>
                  <a:pt x="37" y="123"/>
                  <a:pt x="39" y="121"/>
                  <a:pt x="39" y="119"/>
                </a:cubicBezTo>
                <a:close/>
                <a:moveTo>
                  <a:pt x="39" y="109"/>
                </a:moveTo>
                <a:cubicBezTo>
                  <a:pt x="39" y="107"/>
                  <a:pt x="37" y="105"/>
                  <a:pt x="35" y="105"/>
                </a:cubicBezTo>
                <a:cubicBezTo>
                  <a:pt x="33" y="105"/>
                  <a:pt x="31" y="107"/>
                  <a:pt x="31" y="109"/>
                </a:cubicBezTo>
                <a:cubicBezTo>
                  <a:pt x="31" y="111"/>
                  <a:pt x="33" y="113"/>
                  <a:pt x="35" y="113"/>
                </a:cubicBezTo>
                <a:cubicBezTo>
                  <a:pt x="37" y="113"/>
                  <a:pt x="39" y="111"/>
                  <a:pt x="39" y="109"/>
                </a:cubicBezTo>
                <a:close/>
                <a:moveTo>
                  <a:pt x="39" y="99"/>
                </a:moveTo>
                <a:cubicBezTo>
                  <a:pt x="39" y="97"/>
                  <a:pt x="37" y="95"/>
                  <a:pt x="35" y="95"/>
                </a:cubicBezTo>
                <a:cubicBezTo>
                  <a:pt x="33" y="95"/>
                  <a:pt x="31" y="97"/>
                  <a:pt x="31" y="99"/>
                </a:cubicBezTo>
                <a:cubicBezTo>
                  <a:pt x="31" y="101"/>
                  <a:pt x="33" y="103"/>
                  <a:pt x="35" y="103"/>
                </a:cubicBezTo>
                <a:cubicBezTo>
                  <a:pt x="37" y="103"/>
                  <a:pt x="39" y="101"/>
                  <a:pt x="39" y="99"/>
                </a:cubicBezTo>
                <a:close/>
                <a:moveTo>
                  <a:pt x="49" y="119"/>
                </a:moveTo>
                <a:cubicBezTo>
                  <a:pt x="49" y="117"/>
                  <a:pt x="47" y="115"/>
                  <a:pt x="45" y="115"/>
                </a:cubicBezTo>
                <a:cubicBezTo>
                  <a:pt x="42" y="115"/>
                  <a:pt x="41" y="117"/>
                  <a:pt x="41" y="119"/>
                </a:cubicBezTo>
                <a:cubicBezTo>
                  <a:pt x="41" y="121"/>
                  <a:pt x="42" y="123"/>
                  <a:pt x="45" y="123"/>
                </a:cubicBezTo>
                <a:cubicBezTo>
                  <a:pt x="47" y="123"/>
                  <a:pt x="49" y="121"/>
                  <a:pt x="49" y="119"/>
                </a:cubicBezTo>
                <a:close/>
                <a:moveTo>
                  <a:pt x="49" y="109"/>
                </a:moveTo>
                <a:cubicBezTo>
                  <a:pt x="49" y="107"/>
                  <a:pt x="47" y="105"/>
                  <a:pt x="45" y="105"/>
                </a:cubicBezTo>
                <a:cubicBezTo>
                  <a:pt x="42" y="105"/>
                  <a:pt x="41" y="107"/>
                  <a:pt x="41" y="109"/>
                </a:cubicBezTo>
                <a:cubicBezTo>
                  <a:pt x="41" y="111"/>
                  <a:pt x="42" y="113"/>
                  <a:pt x="45" y="113"/>
                </a:cubicBezTo>
                <a:cubicBezTo>
                  <a:pt x="47" y="113"/>
                  <a:pt x="49" y="111"/>
                  <a:pt x="49" y="109"/>
                </a:cubicBezTo>
                <a:close/>
                <a:moveTo>
                  <a:pt x="49" y="99"/>
                </a:moveTo>
                <a:cubicBezTo>
                  <a:pt x="49" y="97"/>
                  <a:pt x="47" y="95"/>
                  <a:pt x="45" y="95"/>
                </a:cubicBezTo>
                <a:cubicBezTo>
                  <a:pt x="42" y="95"/>
                  <a:pt x="41" y="97"/>
                  <a:pt x="41" y="99"/>
                </a:cubicBezTo>
                <a:cubicBezTo>
                  <a:pt x="41" y="101"/>
                  <a:pt x="42" y="103"/>
                  <a:pt x="45" y="103"/>
                </a:cubicBezTo>
                <a:cubicBezTo>
                  <a:pt x="47" y="103"/>
                  <a:pt x="49" y="101"/>
                  <a:pt x="49" y="99"/>
                </a:cubicBezTo>
                <a:close/>
                <a:moveTo>
                  <a:pt x="58" y="119"/>
                </a:moveTo>
                <a:cubicBezTo>
                  <a:pt x="58" y="117"/>
                  <a:pt x="56" y="115"/>
                  <a:pt x="54" y="115"/>
                </a:cubicBezTo>
                <a:cubicBezTo>
                  <a:pt x="52" y="115"/>
                  <a:pt x="50" y="117"/>
                  <a:pt x="50" y="119"/>
                </a:cubicBezTo>
                <a:cubicBezTo>
                  <a:pt x="50" y="121"/>
                  <a:pt x="52" y="123"/>
                  <a:pt x="54" y="123"/>
                </a:cubicBezTo>
                <a:cubicBezTo>
                  <a:pt x="56" y="123"/>
                  <a:pt x="58" y="121"/>
                  <a:pt x="58" y="119"/>
                </a:cubicBezTo>
                <a:close/>
                <a:moveTo>
                  <a:pt x="58" y="109"/>
                </a:moveTo>
                <a:cubicBezTo>
                  <a:pt x="58" y="107"/>
                  <a:pt x="56" y="105"/>
                  <a:pt x="54" y="105"/>
                </a:cubicBezTo>
                <a:cubicBezTo>
                  <a:pt x="52" y="105"/>
                  <a:pt x="50" y="107"/>
                  <a:pt x="50" y="109"/>
                </a:cubicBezTo>
                <a:cubicBezTo>
                  <a:pt x="50" y="111"/>
                  <a:pt x="52" y="113"/>
                  <a:pt x="54" y="113"/>
                </a:cubicBezTo>
                <a:cubicBezTo>
                  <a:pt x="56" y="113"/>
                  <a:pt x="58" y="111"/>
                  <a:pt x="58" y="109"/>
                </a:cubicBezTo>
                <a:close/>
                <a:moveTo>
                  <a:pt x="58" y="99"/>
                </a:moveTo>
                <a:cubicBezTo>
                  <a:pt x="58" y="97"/>
                  <a:pt x="56" y="95"/>
                  <a:pt x="54" y="95"/>
                </a:cubicBezTo>
                <a:cubicBezTo>
                  <a:pt x="52" y="95"/>
                  <a:pt x="50" y="97"/>
                  <a:pt x="50" y="99"/>
                </a:cubicBezTo>
                <a:cubicBezTo>
                  <a:pt x="50" y="101"/>
                  <a:pt x="52" y="103"/>
                  <a:pt x="54" y="103"/>
                </a:cubicBezTo>
                <a:cubicBezTo>
                  <a:pt x="56" y="103"/>
                  <a:pt x="58" y="101"/>
                  <a:pt x="58" y="99"/>
                </a:cubicBezTo>
                <a:close/>
                <a:moveTo>
                  <a:pt x="67" y="119"/>
                </a:moveTo>
                <a:cubicBezTo>
                  <a:pt x="67" y="117"/>
                  <a:pt x="66" y="115"/>
                  <a:pt x="63" y="115"/>
                </a:cubicBezTo>
                <a:cubicBezTo>
                  <a:pt x="61" y="115"/>
                  <a:pt x="59" y="117"/>
                  <a:pt x="59" y="119"/>
                </a:cubicBezTo>
                <a:cubicBezTo>
                  <a:pt x="59" y="121"/>
                  <a:pt x="61" y="123"/>
                  <a:pt x="63" y="123"/>
                </a:cubicBezTo>
                <a:cubicBezTo>
                  <a:pt x="66" y="123"/>
                  <a:pt x="67" y="121"/>
                  <a:pt x="67" y="119"/>
                </a:cubicBezTo>
                <a:close/>
                <a:moveTo>
                  <a:pt x="67" y="109"/>
                </a:moveTo>
                <a:cubicBezTo>
                  <a:pt x="67" y="107"/>
                  <a:pt x="66" y="105"/>
                  <a:pt x="63" y="105"/>
                </a:cubicBezTo>
                <a:cubicBezTo>
                  <a:pt x="61" y="105"/>
                  <a:pt x="59" y="107"/>
                  <a:pt x="59" y="109"/>
                </a:cubicBezTo>
                <a:cubicBezTo>
                  <a:pt x="59" y="111"/>
                  <a:pt x="61" y="113"/>
                  <a:pt x="63" y="113"/>
                </a:cubicBezTo>
                <a:cubicBezTo>
                  <a:pt x="66" y="113"/>
                  <a:pt x="67" y="111"/>
                  <a:pt x="67" y="109"/>
                </a:cubicBezTo>
                <a:close/>
                <a:moveTo>
                  <a:pt x="67" y="99"/>
                </a:moveTo>
                <a:cubicBezTo>
                  <a:pt x="67" y="97"/>
                  <a:pt x="66" y="95"/>
                  <a:pt x="63" y="95"/>
                </a:cubicBezTo>
                <a:cubicBezTo>
                  <a:pt x="61" y="95"/>
                  <a:pt x="59" y="97"/>
                  <a:pt x="59" y="99"/>
                </a:cubicBezTo>
                <a:cubicBezTo>
                  <a:pt x="59" y="101"/>
                  <a:pt x="61" y="103"/>
                  <a:pt x="63" y="103"/>
                </a:cubicBezTo>
                <a:cubicBezTo>
                  <a:pt x="66" y="103"/>
                  <a:pt x="67" y="101"/>
                  <a:pt x="67" y="99"/>
                </a:cubicBezTo>
                <a:close/>
                <a:moveTo>
                  <a:pt x="77" y="119"/>
                </a:moveTo>
                <a:cubicBezTo>
                  <a:pt x="77" y="117"/>
                  <a:pt x="75" y="115"/>
                  <a:pt x="73" y="115"/>
                </a:cubicBezTo>
                <a:cubicBezTo>
                  <a:pt x="71" y="115"/>
                  <a:pt x="69" y="117"/>
                  <a:pt x="69" y="119"/>
                </a:cubicBezTo>
                <a:cubicBezTo>
                  <a:pt x="69" y="121"/>
                  <a:pt x="71" y="123"/>
                  <a:pt x="73" y="123"/>
                </a:cubicBezTo>
                <a:cubicBezTo>
                  <a:pt x="75" y="123"/>
                  <a:pt x="77" y="121"/>
                  <a:pt x="77" y="119"/>
                </a:cubicBezTo>
                <a:close/>
                <a:moveTo>
                  <a:pt x="77" y="109"/>
                </a:moveTo>
                <a:cubicBezTo>
                  <a:pt x="77" y="107"/>
                  <a:pt x="75" y="105"/>
                  <a:pt x="73" y="105"/>
                </a:cubicBezTo>
                <a:cubicBezTo>
                  <a:pt x="71" y="105"/>
                  <a:pt x="69" y="107"/>
                  <a:pt x="69" y="109"/>
                </a:cubicBezTo>
                <a:cubicBezTo>
                  <a:pt x="69" y="111"/>
                  <a:pt x="71" y="113"/>
                  <a:pt x="73" y="113"/>
                </a:cubicBezTo>
                <a:cubicBezTo>
                  <a:pt x="75" y="113"/>
                  <a:pt x="77" y="111"/>
                  <a:pt x="77" y="109"/>
                </a:cubicBezTo>
                <a:close/>
                <a:moveTo>
                  <a:pt x="77" y="99"/>
                </a:moveTo>
                <a:cubicBezTo>
                  <a:pt x="77" y="97"/>
                  <a:pt x="75" y="95"/>
                  <a:pt x="73" y="95"/>
                </a:cubicBezTo>
                <a:cubicBezTo>
                  <a:pt x="71" y="95"/>
                  <a:pt x="69" y="97"/>
                  <a:pt x="69" y="99"/>
                </a:cubicBezTo>
                <a:cubicBezTo>
                  <a:pt x="69" y="101"/>
                  <a:pt x="71" y="103"/>
                  <a:pt x="73" y="103"/>
                </a:cubicBezTo>
                <a:cubicBezTo>
                  <a:pt x="75" y="103"/>
                  <a:pt x="77" y="101"/>
                  <a:pt x="77" y="99"/>
                </a:cubicBezTo>
                <a:close/>
                <a:moveTo>
                  <a:pt x="86" y="119"/>
                </a:moveTo>
                <a:cubicBezTo>
                  <a:pt x="86" y="117"/>
                  <a:pt x="84" y="115"/>
                  <a:pt x="82" y="115"/>
                </a:cubicBezTo>
                <a:cubicBezTo>
                  <a:pt x="80" y="115"/>
                  <a:pt x="78" y="117"/>
                  <a:pt x="78" y="119"/>
                </a:cubicBezTo>
                <a:cubicBezTo>
                  <a:pt x="78" y="121"/>
                  <a:pt x="80" y="123"/>
                  <a:pt x="82" y="123"/>
                </a:cubicBezTo>
                <a:cubicBezTo>
                  <a:pt x="84" y="123"/>
                  <a:pt x="86" y="121"/>
                  <a:pt x="86" y="119"/>
                </a:cubicBezTo>
                <a:close/>
                <a:moveTo>
                  <a:pt x="86" y="109"/>
                </a:moveTo>
                <a:cubicBezTo>
                  <a:pt x="86" y="107"/>
                  <a:pt x="84" y="105"/>
                  <a:pt x="82" y="105"/>
                </a:cubicBezTo>
                <a:cubicBezTo>
                  <a:pt x="80" y="105"/>
                  <a:pt x="78" y="107"/>
                  <a:pt x="78" y="109"/>
                </a:cubicBezTo>
                <a:cubicBezTo>
                  <a:pt x="78" y="111"/>
                  <a:pt x="80" y="113"/>
                  <a:pt x="82" y="113"/>
                </a:cubicBezTo>
                <a:cubicBezTo>
                  <a:pt x="84" y="113"/>
                  <a:pt x="86" y="111"/>
                  <a:pt x="86" y="109"/>
                </a:cubicBezTo>
                <a:close/>
                <a:moveTo>
                  <a:pt x="86" y="99"/>
                </a:moveTo>
                <a:cubicBezTo>
                  <a:pt x="86" y="97"/>
                  <a:pt x="84" y="95"/>
                  <a:pt x="82" y="95"/>
                </a:cubicBezTo>
                <a:cubicBezTo>
                  <a:pt x="80" y="95"/>
                  <a:pt x="78" y="97"/>
                  <a:pt x="78" y="99"/>
                </a:cubicBezTo>
                <a:cubicBezTo>
                  <a:pt x="78" y="101"/>
                  <a:pt x="80" y="103"/>
                  <a:pt x="82" y="103"/>
                </a:cubicBezTo>
                <a:cubicBezTo>
                  <a:pt x="84" y="103"/>
                  <a:pt x="86" y="101"/>
                  <a:pt x="86" y="99"/>
                </a:cubicBezTo>
                <a:close/>
                <a:moveTo>
                  <a:pt x="96" y="119"/>
                </a:moveTo>
                <a:cubicBezTo>
                  <a:pt x="96" y="117"/>
                  <a:pt x="94" y="115"/>
                  <a:pt x="92" y="115"/>
                </a:cubicBezTo>
                <a:cubicBezTo>
                  <a:pt x="89" y="115"/>
                  <a:pt x="88" y="117"/>
                  <a:pt x="88" y="119"/>
                </a:cubicBezTo>
                <a:cubicBezTo>
                  <a:pt x="88" y="121"/>
                  <a:pt x="89" y="123"/>
                  <a:pt x="92" y="123"/>
                </a:cubicBezTo>
                <a:cubicBezTo>
                  <a:pt x="94" y="123"/>
                  <a:pt x="96" y="121"/>
                  <a:pt x="96" y="119"/>
                </a:cubicBezTo>
                <a:close/>
                <a:moveTo>
                  <a:pt x="96" y="109"/>
                </a:moveTo>
                <a:cubicBezTo>
                  <a:pt x="96" y="107"/>
                  <a:pt x="94" y="105"/>
                  <a:pt x="92" y="105"/>
                </a:cubicBezTo>
                <a:cubicBezTo>
                  <a:pt x="89" y="105"/>
                  <a:pt x="88" y="107"/>
                  <a:pt x="88" y="109"/>
                </a:cubicBezTo>
                <a:cubicBezTo>
                  <a:pt x="88" y="111"/>
                  <a:pt x="89" y="113"/>
                  <a:pt x="92" y="113"/>
                </a:cubicBezTo>
                <a:cubicBezTo>
                  <a:pt x="94" y="113"/>
                  <a:pt x="96" y="111"/>
                  <a:pt x="96" y="109"/>
                </a:cubicBezTo>
                <a:close/>
                <a:moveTo>
                  <a:pt x="96" y="99"/>
                </a:moveTo>
                <a:cubicBezTo>
                  <a:pt x="96" y="97"/>
                  <a:pt x="94" y="95"/>
                  <a:pt x="92" y="95"/>
                </a:cubicBezTo>
                <a:cubicBezTo>
                  <a:pt x="89" y="95"/>
                  <a:pt x="88" y="97"/>
                  <a:pt x="88" y="99"/>
                </a:cubicBezTo>
                <a:cubicBezTo>
                  <a:pt x="88" y="101"/>
                  <a:pt x="89" y="103"/>
                  <a:pt x="92" y="103"/>
                </a:cubicBezTo>
                <a:cubicBezTo>
                  <a:pt x="94" y="103"/>
                  <a:pt x="96" y="101"/>
                  <a:pt x="96" y="99"/>
                </a:cubicBezTo>
                <a:close/>
                <a:moveTo>
                  <a:pt x="105" y="119"/>
                </a:moveTo>
                <a:cubicBezTo>
                  <a:pt x="105" y="117"/>
                  <a:pt x="103" y="115"/>
                  <a:pt x="101" y="115"/>
                </a:cubicBezTo>
                <a:cubicBezTo>
                  <a:pt x="99" y="115"/>
                  <a:pt x="97" y="117"/>
                  <a:pt x="97" y="119"/>
                </a:cubicBezTo>
                <a:cubicBezTo>
                  <a:pt x="97" y="121"/>
                  <a:pt x="99" y="123"/>
                  <a:pt x="101" y="123"/>
                </a:cubicBezTo>
                <a:cubicBezTo>
                  <a:pt x="103" y="123"/>
                  <a:pt x="105" y="121"/>
                  <a:pt x="105" y="119"/>
                </a:cubicBezTo>
                <a:close/>
                <a:moveTo>
                  <a:pt x="105" y="109"/>
                </a:moveTo>
                <a:cubicBezTo>
                  <a:pt x="105" y="107"/>
                  <a:pt x="103" y="105"/>
                  <a:pt x="101" y="105"/>
                </a:cubicBezTo>
                <a:cubicBezTo>
                  <a:pt x="99" y="105"/>
                  <a:pt x="97" y="107"/>
                  <a:pt x="97" y="109"/>
                </a:cubicBezTo>
                <a:cubicBezTo>
                  <a:pt x="97" y="111"/>
                  <a:pt x="99" y="113"/>
                  <a:pt x="101" y="113"/>
                </a:cubicBezTo>
                <a:cubicBezTo>
                  <a:pt x="103" y="113"/>
                  <a:pt x="105" y="111"/>
                  <a:pt x="105" y="109"/>
                </a:cubicBezTo>
                <a:close/>
                <a:moveTo>
                  <a:pt x="105" y="99"/>
                </a:moveTo>
                <a:cubicBezTo>
                  <a:pt x="105" y="97"/>
                  <a:pt x="103" y="95"/>
                  <a:pt x="101" y="95"/>
                </a:cubicBezTo>
                <a:cubicBezTo>
                  <a:pt x="99" y="95"/>
                  <a:pt x="97" y="97"/>
                  <a:pt x="97" y="99"/>
                </a:cubicBezTo>
                <a:cubicBezTo>
                  <a:pt x="97" y="101"/>
                  <a:pt x="99" y="103"/>
                  <a:pt x="101" y="103"/>
                </a:cubicBezTo>
                <a:cubicBezTo>
                  <a:pt x="103" y="103"/>
                  <a:pt x="105" y="101"/>
                  <a:pt x="105" y="99"/>
                </a:cubicBezTo>
                <a:close/>
                <a:moveTo>
                  <a:pt x="115" y="119"/>
                </a:moveTo>
                <a:cubicBezTo>
                  <a:pt x="115" y="117"/>
                  <a:pt x="113" y="115"/>
                  <a:pt x="111" y="115"/>
                </a:cubicBezTo>
                <a:cubicBezTo>
                  <a:pt x="108" y="115"/>
                  <a:pt x="107" y="117"/>
                  <a:pt x="107" y="119"/>
                </a:cubicBezTo>
                <a:cubicBezTo>
                  <a:pt x="107" y="121"/>
                  <a:pt x="108" y="123"/>
                  <a:pt x="111" y="123"/>
                </a:cubicBezTo>
                <a:cubicBezTo>
                  <a:pt x="113" y="123"/>
                  <a:pt x="115" y="121"/>
                  <a:pt x="115" y="119"/>
                </a:cubicBezTo>
                <a:close/>
                <a:moveTo>
                  <a:pt x="115" y="109"/>
                </a:moveTo>
                <a:cubicBezTo>
                  <a:pt x="115" y="107"/>
                  <a:pt x="113" y="105"/>
                  <a:pt x="111" y="105"/>
                </a:cubicBezTo>
                <a:cubicBezTo>
                  <a:pt x="108" y="105"/>
                  <a:pt x="107" y="107"/>
                  <a:pt x="107" y="109"/>
                </a:cubicBezTo>
                <a:cubicBezTo>
                  <a:pt x="107" y="111"/>
                  <a:pt x="108" y="113"/>
                  <a:pt x="111" y="113"/>
                </a:cubicBezTo>
                <a:cubicBezTo>
                  <a:pt x="113" y="113"/>
                  <a:pt x="115" y="111"/>
                  <a:pt x="115" y="109"/>
                </a:cubicBezTo>
                <a:close/>
                <a:moveTo>
                  <a:pt x="115" y="99"/>
                </a:moveTo>
                <a:cubicBezTo>
                  <a:pt x="115" y="97"/>
                  <a:pt x="113" y="95"/>
                  <a:pt x="111" y="95"/>
                </a:cubicBezTo>
                <a:cubicBezTo>
                  <a:pt x="108" y="95"/>
                  <a:pt x="107" y="97"/>
                  <a:pt x="107" y="99"/>
                </a:cubicBezTo>
                <a:cubicBezTo>
                  <a:pt x="107" y="101"/>
                  <a:pt x="108" y="103"/>
                  <a:pt x="111" y="103"/>
                </a:cubicBezTo>
                <a:cubicBezTo>
                  <a:pt x="113" y="103"/>
                  <a:pt x="115" y="101"/>
                  <a:pt x="115" y="99"/>
                </a:cubicBezTo>
                <a:close/>
                <a:moveTo>
                  <a:pt x="124" y="119"/>
                </a:moveTo>
                <a:cubicBezTo>
                  <a:pt x="124" y="117"/>
                  <a:pt x="122" y="115"/>
                  <a:pt x="120" y="115"/>
                </a:cubicBezTo>
                <a:cubicBezTo>
                  <a:pt x="118" y="115"/>
                  <a:pt x="116" y="117"/>
                  <a:pt x="116" y="119"/>
                </a:cubicBezTo>
                <a:cubicBezTo>
                  <a:pt x="116" y="121"/>
                  <a:pt x="118" y="123"/>
                  <a:pt x="120" y="123"/>
                </a:cubicBezTo>
                <a:cubicBezTo>
                  <a:pt x="122" y="123"/>
                  <a:pt x="124" y="121"/>
                  <a:pt x="124" y="119"/>
                </a:cubicBezTo>
                <a:close/>
                <a:moveTo>
                  <a:pt x="124" y="109"/>
                </a:moveTo>
                <a:cubicBezTo>
                  <a:pt x="124" y="107"/>
                  <a:pt x="122" y="105"/>
                  <a:pt x="120" y="105"/>
                </a:cubicBezTo>
                <a:cubicBezTo>
                  <a:pt x="118" y="105"/>
                  <a:pt x="116" y="107"/>
                  <a:pt x="116" y="109"/>
                </a:cubicBezTo>
                <a:cubicBezTo>
                  <a:pt x="116" y="111"/>
                  <a:pt x="118" y="113"/>
                  <a:pt x="120" y="113"/>
                </a:cubicBezTo>
                <a:cubicBezTo>
                  <a:pt x="122" y="113"/>
                  <a:pt x="124" y="111"/>
                  <a:pt x="124" y="109"/>
                </a:cubicBezTo>
                <a:close/>
                <a:moveTo>
                  <a:pt x="124" y="99"/>
                </a:moveTo>
                <a:cubicBezTo>
                  <a:pt x="124" y="97"/>
                  <a:pt x="122" y="95"/>
                  <a:pt x="120" y="95"/>
                </a:cubicBezTo>
                <a:cubicBezTo>
                  <a:pt x="118" y="95"/>
                  <a:pt x="116" y="97"/>
                  <a:pt x="116" y="99"/>
                </a:cubicBezTo>
                <a:cubicBezTo>
                  <a:pt x="116" y="101"/>
                  <a:pt x="118" y="103"/>
                  <a:pt x="120" y="103"/>
                </a:cubicBezTo>
                <a:cubicBezTo>
                  <a:pt x="122" y="103"/>
                  <a:pt x="124" y="101"/>
                  <a:pt x="124" y="99"/>
                </a:cubicBezTo>
                <a:close/>
                <a:moveTo>
                  <a:pt x="133" y="119"/>
                </a:moveTo>
                <a:cubicBezTo>
                  <a:pt x="133" y="117"/>
                  <a:pt x="132" y="115"/>
                  <a:pt x="129" y="115"/>
                </a:cubicBezTo>
                <a:cubicBezTo>
                  <a:pt x="127" y="115"/>
                  <a:pt x="125" y="117"/>
                  <a:pt x="125" y="119"/>
                </a:cubicBezTo>
                <a:cubicBezTo>
                  <a:pt x="125" y="121"/>
                  <a:pt x="127" y="123"/>
                  <a:pt x="129" y="123"/>
                </a:cubicBezTo>
                <a:cubicBezTo>
                  <a:pt x="132" y="123"/>
                  <a:pt x="133" y="121"/>
                  <a:pt x="133" y="119"/>
                </a:cubicBezTo>
                <a:close/>
                <a:moveTo>
                  <a:pt x="133" y="109"/>
                </a:moveTo>
                <a:cubicBezTo>
                  <a:pt x="133" y="107"/>
                  <a:pt x="132" y="105"/>
                  <a:pt x="129" y="105"/>
                </a:cubicBezTo>
                <a:cubicBezTo>
                  <a:pt x="127" y="105"/>
                  <a:pt x="125" y="107"/>
                  <a:pt x="125" y="109"/>
                </a:cubicBezTo>
                <a:cubicBezTo>
                  <a:pt x="125" y="111"/>
                  <a:pt x="127" y="113"/>
                  <a:pt x="129" y="113"/>
                </a:cubicBezTo>
                <a:cubicBezTo>
                  <a:pt x="132" y="113"/>
                  <a:pt x="133" y="111"/>
                  <a:pt x="133" y="109"/>
                </a:cubicBezTo>
                <a:close/>
                <a:moveTo>
                  <a:pt x="133" y="99"/>
                </a:moveTo>
                <a:cubicBezTo>
                  <a:pt x="133" y="97"/>
                  <a:pt x="132" y="95"/>
                  <a:pt x="129" y="95"/>
                </a:cubicBezTo>
                <a:cubicBezTo>
                  <a:pt x="127" y="95"/>
                  <a:pt x="125" y="97"/>
                  <a:pt x="125" y="99"/>
                </a:cubicBezTo>
                <a:cubicBezTo>
                  <a:pt x="125" y="101"/>
                  <a:pt x="127" y="103"/>
                  <a:pt x="129" y="103"/>
                </a:cubicBezTo>
                <a:cubicBezTo>
                  <a:pt x="132" y="103"/>
                  <a:pt x="133" y="101"/>
                  <a:pt x="133" y="99"/>
                </a:cubicBezTo>
                <a:close/>
                <a:moveTo>
                  <a:pt x="143" y="119"/>
                </a:moveTo>
                <a:cubicBezTo>
                  <a:pt x="143" y="117"/>
                  <a:pt x="141" y="115"/>
                  <a:pt x="139" y="115"/>
                </a:cubicBezTo>
                <a:cubicBezTo>
                  <a:pt x="137" y="115"/>
                  <a:pt x="135" y="117"/>
                  <a:pt x="135" y="119"/>
                </a:cubicBezTo>
                <a:cubicBezTo>
                  <a:pt x="135" y="121"/>
                  <a:pt x="137" y="123"/>
                  <a:pt x="139" y="123"/>
                </a:cubicBezTo>
                <a:cubicBezTo>
                  <a:pt x="141" y="123"/>
                  <a:pt x="143" y="121"/>
                  <a:pt x="143" y="119"/>
                </a:cubicBezTo>
                <a:close/>
                <a:moveTo>
                  <a:pt x="143" y="109"/>
                </a:moveTo>
                <a:cubicBezTo>
                  <a:pt x="143" y="107"/>
                  <a:pt x="141" y="105"/>
                  <a:pt x="139" y="105"/>
                </a:cubicBezTo>
                <a:cubicBezTo>
                  <a:pt x="137" y="105"/>
                  <a:pt x="135" y="107"/>
                  <a:pt x="135" y="109"/>
                </a:cubicBezTo>
                <a:cubicBezTo>
                  <a:pt x="135" y="111"/>
                  <a:pt x="137" y="113"/>
                  <a:pt x="139" y="113"/>
                </a:cubicBezTo>
                <a:cubicBezTo>
                  <a:pt x="141" y="113"/>
                  <a:pt x="143" y="111"/>
                  <a:pt x="143" y="109"/>
                </a:cubicBezTo>
                <a:close/>
                <a:moveTo>
                  <a:pt x="143" y="99"/>
                </a:moveTo>
                <a:cubicBezTo>
                  <a:pt x="143" y="97"/>
                  <a:pt x="141" y="95"/>
                  <a:pt x="139" y="95"/>
                </a:cubicBezTo>
                <a:cubicBezTo>
                  <a:pt x="137" y="95"/>
                  <a:pt x="135" y="97"/>
                  <a:pt x="135" y="99"/>
                </a:cubicBezTo>
                <a:cubicBezTo>
                  <a:pt x="135" y="101"/>
                  <a:pt x="137" y="103"/>
                  <a:pt x="139" y="103"/>
                </a:cubicBezTo>
                <a:cubicBezTo>
                  <a:pt x="141" y="103"/>
                  <a:pt x="143" y="101"/>
                  <a:pt x="143" y="99"/>
                </a:cubicBezTo>
                <a:close/>
                <a:moveTo>
                  <a:pt x="313" y="109"/>
                </a:moveTo>
                <a:cubicBezTo>
                  <a:pt x="313" y="102"/>
                  <a:pt x="307" y="95"/>
                  <a:pt x="300" y="95"/>
                </a:cubicBezTo>
                <a:cubicBezTo>
                  <a:pt x="300" y="95"/>
                  <a:pt x="300" y="95"/>
                  <a:pt x="146" y="95"/>
                </a:cubicBezTo>
                <a:cubicBezTo>
                  <a:pt x="146" y="95"/>
                  <a:pt x="146" y="95"/>
                  <a:pt x="146" y="123"/>
                </a:cubicBezTo>
                <a:cubicBezTo>
                  <a:pt x="146" y="123"/>
                  <a:pt x="146" y="123"/>
                  <a:pt x="300" y="123"/>
                </a:cubicBezTo>
                <a:cubicBezTo>
                  <a:pt x="307" y="123"/>
                  <a:pt x="313" y="116"/>
                  <a:pt x="313" y="109"/>
                </a:cubicBezTo>
                <a:close/>
                <a:moveTo>
                  <a:pt x="299" y="101"/>
                </a:moveTo>
                <a:cubicBezTo>
                  <a:pt x="294" y="101"/>
                  <a:pt x="291" y="105"/>
                  <a:pt x="291" y="109"/>
                </a:cubicBezTo>
                <a:cubicBezTo>
                  <a:pt x="291" y="113"/>
                  <a:pt x="294" y="117"/>
                  <a:pt x="299" y="117"/>
                </a:cubicBezTo>
                <a:cubicBezTo>
                  <a:pt x="303" y="117"/>
                  <a:pt x="307" y="113"/>
                  <a:pt x="307" y="109"/>
                </a:cubicBezTo>
                <a:cubicBezTo>
                  <a:pt x="307" y="105"/>
                  <a:pt x="303" y="101"/>
                  <a:pt x="299" y="101"/>
                </a:cubicBezTo>
                <a:close/>
                <a:moveTo>
                  <a:pt x="325" y="146"/>
                </a:moveTo>
                <a:cubicBezTo>
                  <a:pt x="325" y="175"/>
                  <a:pt x="325" y="175"/>
                  <a:pt x="325" y="175"/>
                </a:cubicBezTo>
                <a:cubicBezTo>
                  <a:pt x="325" y="180"/>
                  <a:pt x="320" y="185"/>
                  <a:pt x="315" y="185"/>
                </a:cubicBezTo>
                <a:cubicBezTo>
                  <a:pt x="9" y="185"/>
                  <a:pt x="9" y="185"/>
                  <a:pt x="9" y="185"/>
                </a:cubicBezTo>
                <a:cubicBezTo>
                  <a:pt x="4" y="185"/>
                  <a:pt x="0" y="180"/>
                  <a:pt x="0" y="175"/>
                </a:cubicBezTo>
                <a:cubicBezTo>
                  <a:pt x="0" y="146"/>
                  <a:pt x="0" y="146"/>
                  <a:pt x="0" y="146"/>
                </a:cubicBezTo>
                <a:cubicBezTo>
                  <a:pt x="0" y="141"/>
                  <a:pt x="4" y="137"/>
                  <a:pt x="9" y="137"/>
                </a:cubicBezTo>
                <a:cubicBezTo>
                  <a:pt x="315" y="137"/>
                  <a:pt x="315" y="137"/>
                  <a:pt x="315" y="137"/>
                </a:cubicBezTo>
                <a:cubicBezTo>
                  <a:pt x="320" y="137"/>
                  <a:pt x="325" y="141"/>
                  <a:pt x="325" y="146"/>
                </a:cubicBezTo>
                <a:close/>
                <a:moveTo>
                  <a:pt x="20" y="171"/>
                </a:moveTo>
                <a:cubicBezTo>
                  <a:pt x="20" y="168"/>
                  <a:pt x="19" y="167"/>
                  <a:pt x="16" y="167"/>
                </a:cubicBezTo>
                <a:cubicBezTo>
                  <a:pt x="14" y="167"/>
                  <a:pt x="12" y="168"/>
                  <a:pt x="12" y="171"/>
                </a:cubicBezTo>
                <a:cubicBezTo>
                  <a:pt x="12" y="173"/>
                  <a:pt x="14" y="175"/>
                  <a:pt x="16" y="175"/>
                </a:cubicBezTo>
                <a:cubicBezTo>
                  <a:pt x="19" y="175"/>
                  <a:pt x="20" y="173"/>
                  <a:pt x="20" y="171"/>
                </a:cubicBezTo>
                <a:close/>
                <a:moveTo>
                  <a:pt x="20" y="161"/>
                </a:moveTo>
                <a:cubicBezTo>
                  <a:pt x="20" y="159"/>
                  <a:pt x="19" y="157"/>
                  <a:pt x="16" y="157"/>
                </a:cubicBezTo>
                <a:cubicBezTo>
                  <a:pt x="14" y="157"/>
                  <a:pt x="12" y="159"/>
                  <a:pt x="12" y="161"/>
                </a:cubicBezTo>
                <a:cubicBezTo>
                  <a:pt x="12" y="163"/>
                  <a:pt x="14" y="165"/>
                  <a:pt x="16" y="165"/>
                </a:cubicBezTo>
                <a:cubicBezTo>
                  <a:pt x="19" y="165"/>
                  <a:pt x="20" y="163"/>
                  <a:pt x="20" y="161"/>
                </a:cubicBezTo>
                <a:close/>
                <a:moveTo>
                  <a:pt x="20" y="151"/>
                </a:moveTo>
                <a:cubicBezTo>
                  <a:pt x="20" y="149"/>
                  <a:pt x="19" y="147"/>
                  <a:pt x="16" y="147"/>
                </a:cubicBezTo>
                <a:cubicBezTo>
                  <a:pt x="14" y="147"/>
                  <a:pt x="12" y="149"/>
                  <a:pt x="12" y="151"/>
                </a:cubicBezTo>
                <a:cubicBezTo>
                  <a:pt x="12" y="153"/>
                  <a:pt x="14" y="155"/>
                  <a:pt x="16" y="155"/>
                </a:cubicBezTo>
                <a:cubicBezTo>
                  <a:pt x="19" y="155"/>
                  <a:pt x="20" y="153"/>
                  <a:pt x="20" y="151"/>
                </a:cubicBezTo>
                <a:close/>
                <a:moveTo>
                  <a:pt x="30" y="171"/>
                </a:moveTo>
                <a:cubicBezTo>
                  <a:pt x="30" y="168"/>
                  <a:pt x="28" y="167"/>
                  <a:pt x="26" y="167"/>
                </a:cubicBezTo>
                <a:cubicBezTo>
                  <a:pt x="24" y="167"/>
                  <a:pt x="22" y="168"/>
                  <a:pt x="22" y="171"/>
                </a:cubicBezTo>
                <a:cubicBezTo>
                  <a:pt x="22" y="173"/>
                  <a:pt x="24" y="175"/>
                  <a:pt x="26" y="175"/>
                </a:cubicBezTo>
                <a:cubicBezTo>
                  <a:pt x="28" y="175"/>
                  <a:pt x="30" y="173"/>
                  <a:pt x="30" y="171"/>
                </a:cubicBezTo>
                <a:close/>
                <a:moveTo>
                  <a:pt x="30" y="161"/>
                </a:moveTo>
                <a:cubicBezTo>
                  <a:pt x="30" y="159"/>
                  <a:pt x="28" y="157"/>
                  <a:pt x="26" y="157"/>
                </a:cubicBezTo>
                <a:cubicBezTo>
                  <a:pt x="24" y="157"/>
                  <a:pt x="22" y="159"/>
                  <a:pt x="22" y="161"/>
                </a:cubicBezTo>
                <a:cubicBezTo>
                  <a:pt x="22" y="163"/>
                  <a:pt x="24" y="165"/>
                  <a:pt x="26" y="165"/>
                </a:cubicBezTo>
                <a:cubicBezTo>
                  <a:pt x="28" y="165"/>
                  <a:pt x="30" y="163"/>
                  <a:pt x="30" y="161"/>
                </a:cubicBezTo>
                <a:close/>
                <a:moveTo>
                  <a:pt x="30" y="151"/>
                </a:moveTo>
                <a:cubicBezTo>
                  <a:pt x="30" y="149"/>
                  <a:pt x="28" y="147"/>
                  <a:pt x="26" y="147"/>
                </a:cubicBezTo>
                <a:cubicBezTo>
                  <a:pt x="24" y="147"/>
                  <a:pt x="22" y="149"/>
                  <a:pt x="22" y="151"/>
                </a:cubicBezTo>
                <a:cubicBezTo>
                  <a:pt x="22" y="153"/>
                  <a:pt x="24" y="155"/>
                  <a:pt x="26" y="155"/>
                </a:cubicBezTo>
                <a:cubicBezTo>
                  <a:pt x="28" y="155"/>
                  <a:pt x="30" y="153"/>
                  <a:pt x="30" y="151"/>
                </a:cubicBezTo>
                <a:close/>
                <a:moveTo>
                  <a:pt x="39" y="171"/>
                </a:moveTo>
                <a:cubicBezTo>
                  <a:pt x="39" y="168"/>
                  <a:pt x="37" y="167"/>
                  <a:pt x="35" y="167"/>
                </a:cubicBezTo>
                <a:cubicBezTo>
                  <a:pt x="33" y="167"/>
                  <a:pt x="31" y="168"/>
                  <a:pt x="31" y="171"/>
                </a:cubicBezTo>
                <a:cubicBezTo>
                  <a:pt x="31" y="173"/>
                  <a:pt x="33" y="175"/>
                  <a:pt x="35" y="175"/>
                </a:cubicBezTo>
                <a:cubicBezTo>
                  <a:pt x="37" y="175"/>
                  <a:pt x="39" y="173"/>
                  <a:pt x="39" y="171"/>
                </a:cubicBezTo>
                <a:close/>
                <a:moveTo>
                  <a:pt x="39" y="161"/>
                </a:moveTo>
                <a:cubicBezTo>
                  <a:pt x="39" y="159"/>
                  <a:pt x="37" y="157"/>
                  <a:pt x="35" y="157"/>
                </a:cubicBezTo>
                <a:cubicBezTo>
                  <a:pt x="33" y="157"/>
                  <a:pt x="31" y="159"/>
                  <a:pt x="31" y="161"/>
                </a:cubicBezTo>
                <a:cubicBezTo>
                  <a:pt x="31" y="163"/>
                  <a:pt x="33" y="165"/>
                  <a:pt x="35" y="165"/>
                </a:cubicBezTo>
                <a:cubicBezTo>
                  <a:pt x="37" y="165"/>
                  <a:pt x="39" y="163"/>
                  <a:pt x="39" y="161"/>
                </a:cubicBezTo>
                <a:close/>
                <a:moveTo>
                  <a:pt x="39" y="151"/>
                </a:moveTo>
                <a:cubicBezTo>
                  <a:pt x="39" y="149"/>
                  <a:pt x="37" y="147"/>
                  <a:pt x="35" y="147"/>
                </a:cubicBezTo>
                <a:cubicBezTo>
                  <a:pt x="33" y="147"/>
                  <a:pt x="31" y="149"/>
                  <a:pt x="31" y="151"/>
                </a:cubicBezTo>
                <a:cubicBezTo>
                  <a:pt x="31" y="153"/>
                  <a:pt x="33" y="155"/>
                  <a:pt x="35" y="155"/>
                </a:cubicBezTo>
                <a:cubicBezTo>
                  <a:pt x="37" y="155"/>
                  <a:pt x="39" y="153"/>
                  <a:pt x="39" y="151"/>
                </a:cubicBezTo>
                <a:close/>
                <a:moveTo>
                  <a:pt x="49" y="171"/>
                </a:moveTo>
                <a:cubicBezTo>
                  <a:pt x="49" y="168"/>
                  <a:pt x="47" y="167"/>
                  <a:pt x="45" y="167"/>
                </a:cubicBezTo>
                <a:cubicBezTo>
                  <a:pt x="42" y="167"/>
                  <a:pt x="41" y="168"/>
                  <a:pt x="41" y="171"/>
                </a:cubicBezTo>
                <a:cubicBezTo>
                  <a:pt x="41" y="173"/>
                  <a:pt x="42" y="175"/>
                  <a:pt x="45" y="175"/>
                </a:cubicBezTo>
                <a:cubicBezTo>
                  <a:pt x="47" y="175"/>
                  <a:pt x="49" y="173"/>
                  <a:pt x="49" y="171"/>
                </a:cubicBezTo>
                <a:close/>
                <a:moveTo>
                  <a:pt x="49" y="161"/>
                </a:moveTo>
                <a:cubicBezTo>
                  <a:pt x="49" y="159"/>
                  <a:pt x="47" y="157"/>
                  <a:pt x="45" y="157"/>
                </a:cubicBezTo>
                <a:cubicBezTo>
                  <a:pt x="42" y="157"/>
                  <a:pt x="41" y="159"/>
                  <a:pt x="41" y="161"/>
                </a:cubicBezTo>
                <a:cubicBezTo>
                  <a:pt x="41" y="163"/>
                  <a:pt x="42" y="165"/>
                  <a:pt x="45" y="165"/>
                </a:cubicBezTo>
                <a:cubicBezTo>
                  <a:pt x="47" y="165"/>
                  <a:pt x="49" y="163"/>
                  <a:pt x="49" y="161"/>
                </a:cubicBezTo>
                <a:close/>
                <a:moveTo>
                  <a:pt x="49" y="151"/>
                </a:moveTo>
                <a:cubicBezTo>
                  <a:pt x="49" y="149"/>
                  <a:pt x="47" y="147"/>
                  <a:pt x="45" y="147"/>
                </a:cubicBezTo>
                <a:cubicBezTo>
                  <a:pt x="42" y="147"/>
                  <a:pt x="41" y="149"/>
                  <a:pt x="41" y="151"/>
                </a:cubicBezTo>
                <a:cubicBezTo>
                  <a:pt x="41" y="153"/>
                  <a:pt x="42" y="155"/>
                  <a:pt x="45" y="155"/>
                </a:cubicBezTo>
                <a:cubicBezTo>
                  <a:pt x="47" y="155"/>
                  <a:pt x="49" y="153"/>
                  <a:pt x="49" y="151"/>
                </a:cubicBezTo>
                <a:close/>
                <a:moveTo>
                  <a:pt x="58" y="171"/>
                </a:moveTo>
                <a:cubicBezTo>
                  <a:pt x="58" y="168"/>
                  <a:pt x="56" y="167"/>
                  <a:pt x="54" y="167"/>
                </a:cubicBezTo>
                <a:cubicBezTo>
                  <a:pt x="52" y="167"/>
                  <a:pt x="50" y="168"/>
                  <a:pt x="50" y="171"/>
                </a:cubicBezTo>
                <a:cubicBezTo>
                  <a:pt x="50" y="173"/>
                  <a:pt x="52" y="175"/>
                  <a:pt x="54" y="175"/>
                </a:cubicBezTo>
                <a:cubicBezTo>
                  <a:pt x="56" y="175"/>
                  <a:pt x="58" y="173"/>
                  <a:pt x="58" y="171"/>
                </a:cubicBezTo>
                <a:close/>
                <a:moveTo>
                  <a:pt x="58" y="161"/>
                </a:moveTo>
                <a:cubicBezTo>
                  <a:pt x="58" y="159"/>
                  <a:pt x="56" y="157"/>
                  <a:pt x="54" y="157"/>
                </a:cubicBezTo>
                <a:cubicBezTo>
                  <a:pt x="52" y="157"/>
                  <a:pt x="50" y="159"/>
                  <a:pt x="50" y="161"/>
                </a:cubicBezTo>
                <a:cubicBezTo>
                  <a:pt x="50" y="163"/>
                  <a:pt x="52" y="165"/>
                  <a:pt x="54" y="165"/>
                </a:cubicBezTo>
                <a:cubicBezTo>
                  <a:pt x="56" y="165"/>
                  <a:pt x="58" y="163"/>
                  <a:pt x="58" y="161"/>
                </a:cubicBezTo>
                <a:close/>
                <a:moveTo>
                  <a:pt x="58" y="151"/>
                </a:moveTo>
                <a:cubicBezTo>
                  <a:pt x="58" y="149"/>
                  <a:pt x="56" y="147"/>
                  <a:pt x="54" y="147"/>
                </a:cubicBezTo>
                <a:cubicBezTo>
                  <a:pt x="52" y="147"/>
                  <a:pt x="50" y="149"/>
                  <a:pt x="50" y="151"/>
                </a:cubicBezTo>
                <a:cubicBezTo>
                  <a:pt x="50" y="153"/>
                  <a:pt x="52" y="155"/>
                  <a:pt x="54" y="155"/>
                </a:cubicBezTo>
                <a:cubicBezTo>
                  <a:pt x="56" y="155"/>
                  <a:pt x="58" y="153"/>
                  <a:pt x="58" y="151"/>
                </a:cubicBezTo>
                <a:close/>
                <a:moveTo>
                  <a:pt x="67" y="171"/>
                </a:moveTo>
                <a:cubicBezTo>
                  <a:pt x="67" y="168"/>
                  <a:pt x="66" y="167"/>
                  <a:pt x="63" y="167"/>
                </a:cubicBezTo>
                <a:cubicBezTo>
                  <a:pt x="61" y="167"/>
                  <a:pt x="59" y="168"/>
                  <a:pt x="59" y="171"/>
                </a:cubicBezTo>
                <a:cubicBezTo>
                  <a:pt x="59" y="173"/>
                  <a:pt x="61" y="175"/>
                  <a:pt x="63" y="175"/>
                </a:cubicBezTo>
                <a:cubicBezTo>
                  <a:pt x="66" y="175"/>
                  <a:pt x="67" y="173"/>
                  <a:pt x="67" y="171"/>
                </a:cubicBezTo>
                <a:close/>
                <a:moveTo>
                  <a:pt x="67" y="161"/>
                </a:moveTo>
                <a:cubicBezTo>
                  <a:pt x="67" y="159"/>
                  <a:pt x="66" y="157"/>
                  <a:pt x="63" y="157"/>
                </a:cubicBezTo>
                <a:cubicBezTo>
                  <a:pt x="61" y="157"/>
                  <a:pt x="59" y="159"/>
                  <a:pt x="59" y="161"/>
                </a:cubicBezTo>
                <a:cubicBezTo>
                  <a:pt x="59" y="163"/>
                  <a:pt x="61" y="165"/>
                  <a:pt x="63" y="165"/>
                </a:cubicBezTo>
                <a:cubicBezTo>
                  <a:pt x="66" y="165"/>
                  <a:pt x="67" y="163"/>
                  <a:pt x="67" y="161"/>
                </a:cubicBezTo>
                <a:close/>
                <a:moveTo>
                  <a:pt x="67" y="151"/>
                </a:moveTo>
                <a:cubicBezTo>
                  <a:pt x="67" y="149"/>
                  <a:pt x="66" y="147"/>
                  <a:pt x="63" y="147"/>
                </a:cubicBezTo>
                <a:cubicBezTo>
                  <a:pt x="61" y="147"/>
                  <a:pt x="59" y="149"/>
                  <a:pt x="59" y="151"/>
                </a:cubicBezTo>
                <a:cubicBezTo>
                  <a:pt x="59" y="153"/>
                  <a:pt x="61" y="155"/>
                  <a:pt x="63" y="155"/>
                </a:cubicBezTo>
                <a:cubicBezTo>
                  <a:pt x="66" y="155"/>
                  <a:pt x="67" y="153"/>
                  <a:pt x="67" y="151"/>
                </a:cubicBezTo>
                <a:close/>
                <a:moveTo>
                  <a:pt x="77" y="171"/>
                </a:moveTo>
                <a:cubicBezTo>
                  <a:pt x="77" y="168"/>
                  <a:pt x="75" y="167"/>
                  <a:pt x="73" y="167"/>
                </a:cubicBezTo>
                <a:cubicBezTo>
                  <a:pt x="71" y="167"/>
                  <a:pt x="69" y="168"/>
                  <a:pt x="69" y="171"/>
                </a:cubicBezTo>
                <a:cubicBezTo>
                  <a:pt x="69" y="173"/>
                  <a:pt x="71" y="175"/>
                  <a:pt x="73" y="175"/>
                </a:cubicBezTo>
                <a:cubicBezTo>
                  <a:pt x="75" y="175"/>
                  <a:pt x="77" y="173"/>
                  <a:pt x="77" y="171"/>
                </a:cubicBezTo>
                <a:close/>
                <a:moveTo>
                  <a:pt x="77" y="161"/>
                </a:moveTo>
                <a:cubicBezTo>
                  <a:pt x="77" y="159"/>
                  <a:pt x="75" y="157"/>
                  <a:pt x="73" y="157"/>
                </a:cubicBezTo>
                <a:cubicBezTo>
                  <a:pt x="71" y="157"/>
                  <a:pt x="69" y="159"/>
                  <a:pt x="69" y="161"/>
                </a:cubicBezTo>
                <a:cubicBezTo>
                  <a:pt x="69" y="163"/>
                  <a:pt x="71" y="165"/>
                  <a:pt x="73" y="165"/>
                </a:cubicBezTo>
                <a:cubicBezTo>
                  <a:pt x="75" y="165"/>
                  <a:pt x="77" y="163"/>
                  <a:pt x="77" y="161"/>
                </a:cubicBezTo>
                <a:close/>
                <a:moveTo>
                  <a:pt x="77" y="151"/>
                </a:moveTo>
                <a:cubicBezTo>
                  <a:pt x="77" y="149"/>
                  <a:pt x="75" y="147"/>
                  <a:pt x="73" y="147"/>
                </a:cubicBezTo>
                <a:cubicBezTo>
                  <a:pt x="71" y="147"/>
                  <a:pt x="69" y="149"/>
                  <a:pt x="69" y="151"/>
                </a:cubicBezTo>
                <a:cubicBezTo>
                  <a:pt x="69" y="153"/>
                  <a:pt x="71" y="155"/>
                  <a:pt x="73" y="155"/>
                </a:cubicBezTo>
                <a:cubicBezTo>
                  <a:pt x="75" y="155"/>
                  <a:pt x="77" y="153"/>
                  <a:pt x="77" y="151"/>
                </a:cubicBezTo>
                <a:close/>
                <a:moveTo>
                  <a:pt x="86" y="171"/>
                </a:moveTo>
                <a:cubicBezTo>
                  <a:pt x="86" y="168"/>
                  <a:pt x="84" y="167"/>
                  <a:pt x="82" y="167"/>
                </a:cubicBezTo>
                <a:cubicBezTo>
                  <a:pt x="80" y="167"/>
                  <a:pt x="78" y="168"/>
                  <a:pt x="78" y="171"/>
                </a:cubicBezTo>
                <a:cubicBezTo>
                  <a:pt x="78" y="173"/>
                  <a:pt x="80" y="175"/>
                  <a:pt x="82" y="175"/>
                </a:cubicBezTo>
                <a:cubicBezTo>
                  <a:pt x="84" y="175"/>
                  <a:pt x="86" y="173"/>
                  <a:pt x="86" y="171"/>
                </a:cubicBezTo>
                <a:close/>
                <a:moveTo>
                  <a:pt x="86" y="161"/>
                </a:moveTo>
                <a:cubicBezTo>
                  <a:pt x="86" y="159"/>
                  <a:pt x="84" y="157"/>
                  <a:pt x="82" y="157"/>
                </a:cubicBezTo>
                <a:cubicBezTo>
                  <a:pt x="80" y="157"/>
                  <a:pt x="78" y="159"/>
                  <a:pt x="78" y="161"/>
                </a:cubicBezTo>
                <a:cubicBezTo>
                  <a:pt x="78" y="163"/>
                  <a:pt x="80" y="165"/>
                  <a:pt x="82" y="165"/>
                </a:cubicBezTo>
                <a:cubicBezTo>
                  <a:pt x="84" y="165"/>
                  <a:pt x="86" y="163"/>
                  <a:pt x="86" y="161"/>
                </a:cubicBezTo>
                <a:close/>
                <a:moveTo>
                  <a:pt x="86" y="151"/>
                </a:moveTo>
                <a:cubicBezTo>
                  <a:pt x="86" y="149"/>
                  <a:pt x="84" y="147"/>
                  <a:pt x="82" y="147"/>
                </a:cubicBezTo>
                <a:cubicBezTo>
                  <a:pt x="80" y="147"/>
                  <a:pt x="78" y="149"/>
                  <a:pt x="78" y="151"/>
                </a:cubicBezTo>
                <a:cubicBezTo>
                  <a:pt x="78" y="153"/>
                  <a:pt x="80" y="155"/>
                  <a:pt x="82" y="155"/>
                </a:cubicBezTo>
                <a:cubicBezTo>
                  <a:pt x="84" y="155"/>
                  <a:pt x="86" y="153"/>
                  <a:pt x="86" y="151"/>
                </a:cubicBezTo>
                <a:close/>
                <a:moveTo>
                  <a:pt x="96" y="171"/>
                </a:moveTo>
                <a:cubicBezTo>
                  <a:pt x="96" y="168"/>
                  <a:pt x="94" y="167"/>
                  <a:pt x="92" y="167"/>
                </a:cubicBezTo>
                <a:cubicBezTo>
                  <a:pt x="89" y="167"/>
                  <a:pt x="88" y="168"/>
                  <a:pt x="88" y="171"/>
                </a:cubicBezTo>
                <a:cubicBezTo>
                  <a:pt x="88" y="173"/>
                  <a:pt x="89" y="175"/>
                  <a:pt x="92" y="175"/>
                </a:cubicBezTo>
                <a:cubicBezTo>
                  <a:pt x="94" y="175"/>
                  <a:pt x="96" y="173"/>
                  <a:pt x="96" y="171"/>
                </a:cubicBezTo>
                <a:close/>
                <a:moveTo>
                  <a:pt x="96" y="161"/>
                </a:moveTo>
                <a:cubicBezTo>
                  <a:pt x="96" y="159"/>
                  <a:pt x="94" y="157"/>
                  <a:pt x="92" y="157"/>
                </a:cubicBezTo>
                <a:cubicBezTo>
                  <a:pt x="89" y="157"/>
                  <a:pt x="88" y="159"/>
                  <a:pt x="88" y="161"/>
                </a:cubicBezTo>
                <a:cubicBezTo>
                  <a:pt x="88" y="163"/>
                  <a:pt x="89" y="165"/>
                  <a:pt x="92" y="165"/>
                </a:cubicBezTo>
                <a:cubicBezTo>
                  <a:pt x="94" y="165"/>
                  <a:pt x="96" y="163"/>
                  <a:pt x="96" y="161"/>
                </a:cubicBezTo>
                <a:close/>
                <a:moveTo>
                  <a:pt x="96" y="151"/>
                </a:moveTo>
                <a:cubicBezTo>
                  <a:pt x="96" y="149"/>
                  <a:pt x="94" y="147"/>
                  <a:pt x="92" y="147"/>
                </a:cubicBezTo>
                <a:cubicBezTo>
                  <a:pt x="89" y="147"/>
                  <a:pt x="88" y="149"/>
                  <a:pt x="88" y="151"/>
                </a:cubicBezTo>
                <a:cubicBezTo>
                  <a:pt x="88" y="153"/>
                  <a:pt x="89" y="155"/>
                  <a:pt x="92" y="155"/>
                </a:cubicBezTo>
                <a:cubicBezTo>
                  <a:pt x="94" y="155"/>
                  <a:pt x="96" y="153"/>
                  <a:pt x="96" y="151"/>
                </a:cubicBezTo>
                <a:close/>
                <a:moveTo>
                  <a:pt x="105" y="171"/>
                </a:moveTo>
                <a:cubicBezTo>
                  <a:pt x="105" y="168"/>
                  <a:pt x="103" y="167"/>
                  <a:pt x="101" y="167"/>
                </a:cubicBezTo>
                <a:cubicBezTo>
                  <a:pt x="99" y="167"/>
                  <a:pt x="97" y="168"/>
                  <a:pt x="97" y="171"/>
                </a:cubicBezTo>
                <a:cubicBezTo>
                  <a:pt x="97" y="173"/>
                  <a:pt x="99" y="175"/>
                  <a:pt x="101" y="175"/>
                </a:cubicBezTo>
                <a:cubicBezTo>
                  <a:pt x="103" y="175"/>
                  <a:pt x="105" y="173"/>
                  <a:pt x="105" y="171"/>
                </a:cubicBezTo>
                <a:close/>
                <a:moveTo>
                  <a:pt x="105" y="161"/>
                </a:moveTo>
                <a:cubicBezTo>
                  <a:pt x="105" y="159"/>
                  <a:pt x="103" y="157"/>
                  <a:pt x="101" y="157"/>
                </a:cubicBezTo>
                <a:cubicBezTo>
                  <a:pt x="99" y="157"/>
                  <a:pt x="97" y="159"/>
                  <a:pt x="97" y="161"/>
                </a:cubicBezTo>
                <a:cubicBezTo>
                  <a:pt x="97" y="163"/>
                  <a:pt x="99" y="165"/>
                  <a:pt x="101" y="165"/>
                </a:cubicBezTo>
                <a:cubicBezTo>
                  <a:pt x="103" y="165"/>
                  <a:pt x="105" y="163"/>
                  <a:pt x="105" y="161"/>
                </a:cubicBezTo>
                <a:close/>
                <a:moveTo>
                  <a:pt x="105" y="151"/>
                </a:moveTo>
                <a:cubicBezTo>
                  <a:pt x="105" y="149"/>
                  <a:pt x="103" y="147"/>
                  <a:pt x="101" y="147"/>
                </a:cubicBezTo>
                <a:cubicBezTo>
                  <a:pt x="99" y="147"/>
                  <a:pt x="97" y="149"/>
                  <a:pt x="97" y="151"/>
                </a:cubicBezTo>
                <a:cubicBezTo>
                  <a:pt x="97" y="153"/>
                  <a:pt x="99" y="155"/>
                  <a:pt x="101" y="155"/>
                </a:cubicBezTo>
                <a:cubicBezTo>
                  <a:pt x="103" y="155"/>
                  <a:pt x="105" y="153"/>
                  <a:pt x="105" y="151"/>
                </a:cubicBezTo>
                <a:close/>
                <a:moveTo>
                  <a:pt x="115" y="171"/>
                </a:moveTo>
                <a:cubicBezTo>
                  <a:pt x="115" y="168"/>
                  <a:pt x="113" y="167"/>
                  <a:pt x="111" y="167"/>
                </a:cubicBezTo>
                <a:cubicBezTo>
                  <a:pt x="108" y="167"/>
                  <a:pt x="107" y="168"/>
                  <a:pt x="107" y="171"/>
                </a:cubicBezTo>
                <a:cubicBezTo>
                  <a:pt x="107" y="173"/>
                  <a:pt x="108" y="175"/>
                  <a:pt x="111" y="175"/>
                </a:cubicBezTo>
                <a:cubicBezTo>
                  <a:pt x="113" y="175"/>
                  <a:pt x="115" y="173"/>
                  <a:pt x="115" y="171"/>
                </a:cubicBezTo>
                <a:close/>
                <a:moveTo>
                  <a:pt x="115" y="161"/>
                </a:moveTo>
                <a:cubicBezTo>
                  <a:pt x="115" y="159"/>
                  <a:pt x="113" y="157"/>
                  <a:pt x="111" y="157"/>
                </a:cubicBezTo>
                <a:cubicBezTo>
                  <a:pt x="108" y="157"/>
                  <a:pt x="107" y="159"/>
                  <a:pt x="107" y="161"/>
                </a:cubicBezTo>
                <a:cubicBezTo>
                  <a:pt x="107" y="163"/>
                  <a:pt x="108" y="165"/>
                  <a:pt x="111" y="165"/>
                </a:cubicBezTo>
                <a:cubicBezTo>
                  <a:pt x="113" y="165"/>
                  <a:pt x="115" y="163"/>
                  <a:pt x="115" y="161"/>
                </a:cubicBezTo>
                <a:close/>
                <a:moveTo>
                  <a:pt x="115" y="151"/>
                </a:moveTo>
                <a:cubicBezTo>
                  <a:pt x="115" y="149"/>
                  <a:pt x="113" y="147"/>
                  <a:pt x="111" y="147"/>
                </a:cubicBezTo>
                <a:cubicBezTo>
                  <a:pt x="108" y="147"/>
                  <a:pt x="107" y="149"/>
                  <a:pt x="107" y="151"/>
                </a:cubicBezTo>
                <a:cubicBezTo>
                  <a:pt x="107" y="153"/>
                  <a:pt x="108" y="155"/>
                  <a:pt x="111" y="155"/>
                </a:cubicBezTo>
                <a:cubicBezTo>
                  <a:pt x="113" y="155"/>
                  <a:pt x="115" y="153"/>
                  <a:pt x="115" y="151"/>
                </a:cubicBezTo>
                <a:close/>
                <a:moveTo>
                  <a:pt x="124" y="171"/>
                </a:moveTo>
                <a:cubicBezTo>
                  <a:pt x="124" y="168"/>
                  <a:pt x="122" y="167"/>
                  <a:pt x="120" y="167"/>
                </a:cubicBezTo>
                <a:cubicBezTo>
                  <a:pt x="118" y="167"/>
                  <a:pt x="116" y="168"/>
                  <a:pt x="116" y="171"/>
                </a:cubicBezTo>
                <a:cubicBezTo>
                  <a:pt x="116" y="173"/>
                  <a:pt x="118" y="175"/>
                  <a:pt x="120" y="175"/>
                </a:cubicBezTo>
                <a:cubicBezTo>
                  <a:pt x="122" y="175"/>
                  <a:pt x="124" y="173"/>
                  <a:pt x="124" y="171"/>
                </a:cubicBezTo>
                <a:close/>
                <a:moveTo>
                  <a:pt x="124" y="161"/>
                </a:moveTo>
                <a:cubicBezTo>
                  <a:pt x="124" y="159"/>
                  <a:pt x="122" y="157"/>
                  <a:pt x="120" y="157"/>
                </a:cubicBezTo>
                <a:cubicBezTo>
                  <a:pt x="118" y="157"/>
                  <a:pt x="116" y="159"/>
                  <a:pt x="116" y="161"/>
                </a:cubicBezTo>
                <a:cubicBezTo>
                  <a:pt x="116" y="163"/>
                  <a:pt x="118" y="165"/>
                  <a:pt x="120" y="165"/>
                </a:cubicBezTo>
                <a:cubicBezTo>
                  <a:pt x="122" y="165"/>
                  <a:pt x="124" y="163"/>
                  <a:pt x="124" y="161"/>
                </a:cubicBezTo>
                <a:close/>
                <a:moveTo>
                  <a:pt x="124" y="151"/>
                </a:moveTo>
                <a:cubicBezTo>
                  <a:pt x="124" y="149"/>
                  <a:pt x="122" y="147"/>
                  <a:pt x="120" y="147"/>
                </a:cubicBezTo>
                <a:cubicBezTo>
                  <a:pt x="118" y="147"/>
                  <a:pt x="116" y="149"/>
                  <a:pt x="116" y="151"/>
                </a:cubicBezTo>
                <a:cubicBezTo>
                  <a:pt x="116" y="153"/>
                  <a:pt x="118" y="155"/>
                  <a:pt x="120" y="155"/>
                </a:cubicBezTo>
                <a:cubicBezTo>
                  <a:pt x="122" y="155"/>
                  <a:pt x="124" y="153"/>
                  <a:pt x="124" y="151"/>
                </a:cubicBezTo>
                <a:close/>
                <a:moveTo>
                  <a:pt x="133" y="171"/>
                </a:moveTo>
                <a:cubicBezTo>
                  <a:pt x="133" y="168"/>
                  <a:pt x="132" y="167"/>
                  <a:pt x="129" y="167"/>
                </a:cubicBezTo>
                <a:cubicBezTo>
                  <a:pt x="127" y="167"/>
                  <a:pt x="125" y="168"/>
                  <a:pt x="125" y="171"/>
                </a:cubicBezTo>
                <a:cubicBezTo>
                  <a:pt x="125" y="173"/>
                  <a:pt x="127" y="175"/>
                  <a:pt x="129" y="175"/>
                </a:cubicBezTo>
                <a:cubicBezTo>
                  <a:pt x="132" y="175"/>
                  <a:pt x="133" y="173"/>
                  <a:pt x="133" y="171"/>
                </a:cubicBezTo>
                <a:close/>
                <a:moveTo>
                  <a:pt x="133" y="161"/>
                </a:moveTo>
                <a:cubicBezTo>
                  <a:pt x="133" y="159"/>
                  <a:pt x="132" y="157"/>
                  <a:pt x="129" y="157"/>
                </a:cubicBezTo>
                <a:cubicBezTo>
                  <a:pt x="127" y="157"/>
                  <a:pt x="125" y="159"/>
                  <a:pt x="125" y="161"/>
                </a:cubicBezTo>
                <a:cubicBezTo>
                  <a:pt x="125" y="163"/>
                  <a:pt x="127" y="165"/>
                  <a:pt x="129" y="165"/>
                </a:cubicBezTo>
                <a:cubicBezTo>
                  <a:pt x="132" y="165"/>
                  <a:pt x="133" y="163"/>
                  <a:pt x="133" y="161"/>
                </a:cubicBezTo>
                <a:close/>
                <a:moveTo>
                  <a:pt x="133" y="151"/>
                </a:moveTo>
                <a:cubicBezTo>
                  <a:pt x="133" y="149"/>
                  <a:pt x="132" y="147"/>
                  <a:pt x="129" y="147"/>
                </a:cubicBezTo>
                <a:cubicBezTo>
                  <a:pt x="127" y="147"/>
                  <a:pt x="125" y="149"/>
                  <a:pt x="125" y="151"/>
                </a:cubicBezTo>
                <a:cubicBezTo>
                  <a:pt x="125" y="153"/>
                  <a:pt x="127" y="155"/>
                  <a:pt x="129" y="155"/>
                </a:cubicBezTo>
                <a:cubicBezTo>
                  <a:pt x="132" y="155"/>
                  <a:pt x="133" y="153"/>
                  <a:pt x="133" y="151"/>
                </a:cubicBezTo>
                <a:close/>
                <a:moveTo>
                  <a:pt x="143" y="171"/>
                </a:moveTo>
                <a:cubicBezTo>
                  <a:pt x="143" y="168"/>
                  <a:pt x="141" y="167"/>
                  <a:pt x="139" y="167"/>
                </a:cubicBezTo>
                <a:cubicBezTo>
                  <a:pt x="137" y="167"/>
                  <a:pt x="135" y="168"/>
                  <a:pt x="135" y="171"/>
                </a:cubicBezTo>
                <a:cubicBezTo>
                  <a:pt x="135" y="173"/>
                  <a:pt x="137" y="175"/>
                  <a:pt x="139" y="175"/>
                </a:cubicBezTo>
                <a:cubicBezTo>
                  <a:pt x="141" y="175"/>
                  <a:pt x="143" y="173"/>
                  <a:pt x="143" y="171"/>
                </a:cubicBezTo>
                <a:close/>
                <a:moveTo>
                  <a:pt x="143" y="161"/>
                </a:moveTo>
                <a:cubicBezTo>
                  <a:pt x="143" y="159"/>
                  <a:pt x="141" y="157"/>
                  <a:pt x="139" y="157"/>
                </a:cubicBezTo>
                <a:cubicBezTo>
                  <a:pt x="137" y="157"/>
                  <a:pt x="135" y="159"/>
                  <a:pt x="135" y="161"/>
                </a:cubicBezTo>
                <a:cubicBezTo>
                  <a:pt x="135" y="163"/>
                  <a:pt x="137" y="165"/>
                  <a:pt x="139" y="165"/>
                </a:cubicBezTo>
                <a:cubicBezTo>
                  <a:pt x="141" y="165"/>
                  <a:pt x="143" y="163"/>
                  <a:pt x="143" y="161"/>
                </a:cubicBezTo>
                <a:close/>
                <a:moveTo>
                  <a:pt x="143" y="151"/>
                </a:moveTo>
                <a:cubicBezTo>
                  <a:pt x="143" y="149"/>
                  <a:pt x="141" y="147"/>
                  <a:pt x="139" y="147"/>
                </a:cubicBezTo>
                <a:cubicBezTo>
                  <a:pt x="137" y="147"/>
                  <a:pt x="135" y="149"/>
                  <a:pt x="135" y="151"/>
                </a:cubicBezTo>
                <a:cubicBezTo>
                  <a:pt x="135" y="153"/>
                  <a:pt x="137" y="155"/>
                  <a:pt x="139" y="155"/>
                </a:cubicBezTo>
                <a:cubicBezTo>
                  <a:pt x="141" y="155"/>
                  <a:pt x="143" y="153"/>
                  <a:pt x="143" y="151"/>
                </a:cubicBezTo>
                <a:close/>
                <a:moveTo>
                  <a:pt x="313" y="161"/>
                </a:moveTo>
                <a:cubicBezTo>
                  <a:pt x="313" y="153"/>
                  <a:pt x="307" y="147"/>
                  <a:pt x="300" y="147"/>
                </a:cubicBezTo>
                <a:cubicBezTo>
                  <a:pt x="300" y="147"/>
                  <a:pt x="300" y="147"/>
                  <a:pt x="146" y="147"/>
                </a:cubicBezTo>
                <a:cubicBezTo>
                  <a:pt x="146" y="147"/>
                  <a:pt x="146" y="147"/>
                  <a:pt x="146" y="175"/>
                </a:cubicBezTo>
                <a:cubicBezTo>
                  <a:pt x="146" y="175"/>
                  <a:pt x="146" y="175"/>
                  <a:pt x="300" y="175"/>
                </a:cubicBezTo>
                <a:cubicBezTo>
                  <a:pt x="307" y="175"/>
                  <a:pt x="313" y="168"/>
                  <a:pt x="313" y="161"/>
                </a:cubicBezTo>
                <a:close/>
                <a:moveTo>
                  <a:pt x="299" y="153"/>
                </a:moveTo>
                <a:cubicBezTo>
                  <a:pt x="294" y="153"/>
                  <a:pt x="291" y="156"/>
                  <a:pt x="291" y="161"/>
                </a:cubicBezTo>
                <a:cubicBezTo>
                  <a:pt x="291" y="165"/>
                  <a:pt x="294" y="169"/>
                  <a:pt x="299" y="169"/>
                </a:cubicBezTo>
                <a:cubicBezTo>
                  <a:pt x="303" y="169"/>
                  <a:pt x="307" y="165"/>
                  <a:pt x="307" y="161"/>
                </a:cubicBezTo>
                <a:cubicBezTo>
                  <a:pt x="307" y="156"/>
                  <a:pt x="303" y="153"/>
                  <a:pt x="299" y="153"/>
                </a:cubicBezTo>
                <a:close/>
                <a:moveTo>
                  <a:pt x="325" y="198"/>
                </a:moveTo>
                <a:cubicBezTo>
                  <a:pt x="325" y="227"/>
                  <a:pt x="325" y="227"/>
                  <a:pt x="325" y="227"/>
                </a:cubicBezTo>
                <a:cubicBezTo>
                  <a:pt x="325" y="232"/>
                  <a:pt x="320" y="236"/>
                  <a:pt x="315" y="236"/>
                </a:cubicBezTo>
                <a:cubicBezTo>
                  <a:pt x="9" y="236"/>
                  <a:pt x="9" y="236"/>
                  <a:pt x="9" y="236"/>
                </a:cubicBezTo>
                <a:cubicBezTo>
                  <a:pt x="4" y="236"/>
                  <a:pt x="0" y="232"/>
                  <a:pt x="0" y="227"/>
                </a:cubicBezTo>
                <a:cubicBezTo>
                  <a:pt x="0" y="198"/>
                  <a:pt x="0" y="198"/>
                  <a:pt x="0" y="198"/>
                </a:cubicBezTo>
                <a:cubicBezTo>
                  <a:pt x="0" y="192"/>
                  <a:pt x="4" y="189"/>
                  <a:pt x="9" y="189"/>
                </a:cubicBezTo>
                <a:cubicBezTo>
                  <a:pt x="315" y="189"/>
                  <a:pt x="315" y="189"/>
                  <a:pt x="315" y="189"/>
                </a:cubicBezTo>
                <a:cubicBezTo>
                  <a:pt x="320" y="189"/>
                  <a:pt x="325" y="192"/>
                  <a:pt x="325" y="198"/>
                </a:cubicBezTo>
                <a:close/>
                <a:moveTo>
                  <a:pt x="20" y="222"/>
                </a:moveTo>
                <a:cubicBezTo>
                  <a:pt x="20" y="220"/>
                  <a:pt x="19" y="218"/>
                  <a:pt x="16" y="218"/>
                </a:cubicBezTo>
                <a:cubicBezTo>
                  <a:pt x="14" y="218"/>
                  <a:pt x="12" y="220"/>
                  <a:pt x="12" y="222"/>
                </a:cubicBezTo>
                <a:cubicBezTo>
                  <a:pt x="12" y="224"/>
                  <a:pt x="14" y="226"/>
                  <a:pt x="16" y="226"/>
                </a:cubicBezTo>
                <a:cubicBezTo>
                  <a:pt x="19" y="226"/>
                  <a:pt x="20" y="224"/>
                  <a:pt x="20" y="222"/>
                </a:cubicBezTo>
                <a:close/>
                <a:moveTo>
                  <a:pt x="20" y="213"/>
                </a:moveTo>
                <a:cubicBezTo>
                  <a:pt x="20" y="211"/>
                  <a:pt x="19" y="209"/>
                  <a:pt x="16" y="209"/>
                </a:cubicBezTo>
                <a:cubicBezTo>
                  <a:pt x="14" y="209"/>
                  <a:pt x="12" y="211"/>
                  <a:pt x="12" y="213"/>
                </a:cubicBezTo>
                <a:cubicBezTo>
                  <a:pt x="12" y="215"/>
                  <a:pt x="14" y="217"/>
                  <a:pt x="16" y="217"/>
                </a:cubicBezTo>
                <a:cubicBezTo>
                  <a:pt x="19" y="217"/>
                  <a:pt x="20" y="215"/>
                  <a:pt x="20" y="213"/>
                </a:cubicBezTo>
                <a:close/>
                <a:moveTo>
                  <a:pt x="20" y="203"/>
                </a:moveTo>
                <a:cubicBezTo>
                  <a:pt x="20" y="200"/>
                  <a:pt x="19" y="199"/>
                  <a:pt x="16" y="199"/>
                </a:cubicBezTo>
                <a:cubicBezTo>
                  <a:pt x="14" y="199"/>
                  <a:pt x="12" y="200"/>
                  <a:pt x="12" y="203"/>
                </a:cubicBezTo>
                <a:cubicBezTo>
                  <a:pt x="12" y="205"/>
                  <a:pt x="14" y="207"/>
                  <a:pt x="16" y="207"/>
                </a:cubicBezTo>
                <a:cubicBezTo>
                  <a:pt x="19" y="207"/>
                  <a:pt x="20" y="205"/>
                  <a:pt x="20" y="203"/>
                </a:cubicBezTo>
                <a:close/>
                <a:moveTo>
                  <a:pt x="30" y="222"/>
                </a:moveTo>
                <a:cubicBezTo>
                  <a:pt x="30" y="220"/>
                  <a:pt x="28" y="218"/>
                  <a:pt x="26" y="218"/>
                </a:cubicBezTo>
                <a:cubicBezTo>
                  <a:pt x="24" y="218"/>
                  <a:pt x="22" y="220"/>
                  <a:pt x="22" y="222"/>
                </a:cubicBezTo>
                <a:cubicBezTo>
                  <a:pt x="22" y="224"/>
                  <a:pt x="24" y="226"/>
                  <a:pt x="26" y="226"/>
                </a:cubicBezTo>
                <a:cubicBezTo>
                  <a:pt x="28" y="226"/>
                  <a:pt x="30" y="224"/>
                  <a:pt x="30" y="222"/>
                </a:cubicBezTo>
                <a:close/>
                <a:moveTo>
                  <a:pt x="30" y="213"/>
                </a:moveTo>
                <a:cubicBezTo>
                  <a:pt x="30" y="211"/>
                  <a:pt x="28" y="209"/>
                  <a:pt x="26" y="209"/>
                </a:cubicBezTo>
                <a:cubicBezTo>
                  <a:pt x="24" y="209"/>
                  <a:pt x="22" y="211"/>
                  <a:pt x="22" y="213"/>
                </a:cubicBezTo>
                <a:cubicBezTo>
                  <a:pt x="22" y="215"/>
                  <a:pt x="24" y="217"/>
                  <a:pt x="26" y="217"/>
                </a:cubicBezTo>
                <a:cubicBezTo>
                  <a:pt x="28" y="217"/>
                  <a:pt x="30" y="215"/>
                  <a:pt x="30" y="213"/>
                </a:cubicBezTo>
                <a:close/>
                <a:moveTo>
                  <a:pt x="30" y="203"/>
                </a:moveTo>
                <a:cubicBezTo>
                  <a:pt x="30" y="200"/>
                  <a:pt x="28" y="199"/>
                  <a:pt x="26" y="199"/>
                </a:cubicBezTo>
                <a:cubicBezTo>
                  <a:pt x="24" y="199"/>
                  <a:pt x="22" y="200"/>
                  <a:pt x="22" y="203"/>
                </a:cubicBezTo>
                <a:cubicBezTo>
                  <a:pt x="22" y="205"/>
                  <a:pt x="24" y="207"/>
                  <a:pt x="26" y="207"/>
                </a:cubicBezTo>
                <a:cubicBezTo>
                  <a:pt x="28" y="207"/>
                  <a:pt x="30" y="205"/>
                  <a:pt x="30" y="203"/>
                </a:cubicBezTo>
                <a:close/>
                <a:moveTo>
                  <a:pt x="39" y="222"/>
                </a:moveTo>
                <a:cubicBezTo>
                  <a:pt x="39" y="220"/>
                  <a:pt x="37" y="218"/>
                  <a:pt x="35" y="218"/>
                </a:cubicBezTo>
                <a:cubicBezTo>
                  <a:pt x="33" y="218"/>
                  <a:pt x="31" y="220"/>
                  <a:pt x="31" y="222"/>
                </a:cubicBezTo>
                <a:cubicBezTo>
                  <a:pt x="31" y="224"/>
                  <a:pt x="33" y="226"/>
                  <a:pt x="35" y="226"/>
                </a:cubicBezTo>
                <a:cubicBezTo>
                  <a:pt x="37" y="226"/>
                  <a:pt x="39" y="224"/>
                  <a:pt x="39" y="222"/>
                </a:cubicBezTo>
                <a:close/>
                <a:moveTo>
                  <a:pt x="39" y="213"/>
                </a:moveTo>
                <a:cubicBezTo>
                  <a:pt x="39" y="211"/>
                  <a:pt x="37" y="209"/>
                  <a:pt x="35" y="209"/>
                </a:cubicBezTo>
                <a:cubicBezTo>
                  <a:pt x="33" y="209"/>
                  <a:pt x="31" y="211"/>
                  <a:pt x="31" y="213"/>
                </a:cubicBezTo>
                <a:cubicBezTo>
                  <a:pt x="31" y="215"/>
                  <a:pt x="33" y="217"/>
                  <a:pt x="35" y="217"/>
                </a:cubicBezTo>
                <a:cubicBezTo>
                  <a:pt x="37" y="217"/>
                  <a:pt x="39" y="215"/>
                  <a:pt x="39" y="213"/>
                </a:cubicBezTo>
                <a:close/>
                <a:moveTo>
                  <a:pt x="39" y="203"/>
                </a:moveTo>
                <a:cubicBezTo>
                  <a:pt x="39" y="200"/>
                  <a:pt x="37" y="199"/>
                  <a:pt x="35" y="199"/>
                </a:cubicBezTo>
                <a:cubicBezTo>
                  <a:pt x="33" y="199"/>
                  <a:pt x="31" y="200"/>
                  <a:pt x="31" y="203"/>
                </a:cubicBezTo>
                <a:cubicBezTo>
                  <a:pt x="31" y="205"/>
                  <a:pt x="33" y="207"/>
                  <a:pt x="35" y="207"/>
                </a:cubicBezTo>
                <a:cubicBezTo>
                  <a:pt x="37" y="207"/>
                  <a:pt x="39" y="205"/>
                  <a:pt x="39" y="203"/>
                </a:cubicBezTo>
                <a:close/>
                <a:moveTo>
                  <a:pt x="49" y="222"/>
                </a:moveTo>
                <a:cubicBezTo>
                  <a:pt x="49" y="220"/>
                  <a:pt x="47" y="218"/>
                  <a:pt x="45" y="218"/>
                </a:cubicBezTo>
                <a:cubicBezTo>
                  <a:pt x="42" y="218"/>
                  <a:pt x="41" y="220"/>
                  <a:pt x="41" y="222"/>
                </a:cubicBezTo>
                <a:cubicBezTo>
                  <a:pt x="41" y="224"/>
                  <a:pt x="42" y="226"/>
                  <a:pt x="45" y="226"/>
                </a:cubicBezTo>
                <a:cubicBezTo>
                  <a:pt x="47" y="226"/>
                  <a:pt x="49" y="224"/>
                  <a:pt x="49" y="222"/>
                </a:cubicBezTo>
                <a:close/>
                <a:moveTo>
                  <a:pt x="49" y="213"/>
                </a:moveTo>
                <a:cubicBezTo>
                  <a:pt x="49" y="211"/>
                  <a:pt x="47" y="209"/>
                  <a:pt x="45" y="209"/>
                </a:cubicBezTo>
                <a:cubicBezTo>
                  <a:pt x="42" y="209"/>
                  <a:pt x="41" y="211"/>
                  <a:pt x="41" y="213"/>
                </a:cubicBezTo>
                <a:cubicBezTo>
                  <a:pt x="41" y="215"/>
                  <a:pt x="42" y="217"/>
                  <a:pt x="45" y="217"/>
                </a:cubicBezTo>
                <a:cubicBezTo>
                  <a:pt x="47" y="217"/>
                  <a:pt x="49" y="215"/>
                  <a:pt x="49" y="213"/>
                </a:cubicBezTo>
                <a:close/>
                <a:moveTo>
                  <a:pt x="49" y="203"/>
                </a:moveTo>
                <a:cubicBezTo>
                  <a:pt x="49" y="200"/>
                  <a:pt x="47" y="199"/>
                  <a:pt x="45" y="199"/>
                </a:cubicBezTo>
                <a:cubicBezTo>
                  <a:pt x="42" y="199"/>
                  <a:pt x="41" y="200"/>
                  <a:pt x="41" y="203"/>
                </a:cubicBezTo>
                <a:cubicBezTo>
                  <a:pt x="41" y="205"/>
                  <a:pt x="42" y="207"/>
                  <a:pt x="45" y="207"/>
                </a:cubicBezTo>
                <a:cubicBezTo>
                  <a:pt x="47" y="207"/>
                  <a:pt x="49" y="205"/>
                  <a:pt x="49" y="203"/>
                </a:cubicBezTo>
                <a:close/>
                <a:moveTo>
                  <a:pt x="58" y="222"/>
                </a:moveTo>
                <a:cubicBezTo>
                  <a:pt x="58" y="220"/>
                  <a:pt x="56" y="218"/>
                  <a:pt x="54" y="218"/>
                </a:cubicBezTo>
                <a:cubicBezTo>
                  <a:pt x="52" y="218"/>
                  <a:pt x="50" y="220"/>
                  <a:pt x="50" y="222"/>
                </a:cubicBezTo>
                <a:cubicBezTo>
                  <a:pt x="50" y="224"/>
                  <a:pt x="52" y="226"/>
                  <a:pt x="54" y="226"/>
                </a:cubicBezTo>
                <a:cubicBezTo>
                  <a:pt x="56" y="226"/>
                  <a:pt x="58" y="224"/>
                  <a:pt x="58" y="222"/>
                </a:cubicBezTo>
                <a:close/>
                <a:moveTo>
                  <a:pt x="58" y="213"/>
                </a:moveTo>
                <a:cubicBezTo>
                  <a:pt x="58" y="211"/>
                  <a:pt x="56" y="209"/>
                  <a:pt x="54" y="209"/>
                </a:cubicBezTo>
                <a:cubicBezTo>
                  <a:pt x="52" y="209"/>
                  <a:pt x="50" y="211"/>
                  <a:pt x="50" y="213"/>
                </a:cubicBezTo>
                <a:cubicBezTo>
                  <a:pt x="50" y="215"/>
                  <a:pt x="52" y="217"/>
                  <a:pt x="54" y="217"/>
                </a:cubicBezTo>
                <a:cubicBezTo>
                  <a:pt x="56" y="217"/>
                  <a:pt x="58" y="215"/>
                  <a:pt x="58" y="213"/>
                </a:cubicBezTo>
                <a:close/>
                <a:moveTo>
                  <a:pt x="58" y="203"/>
                </a:moveTo>
                <a:cubicBezTo>
                  <a:pt x="58" y="200"/>
                  <a:pt x="56" y="199"/>
                  <a:pt x="54" y="199"/>
                </a:cubicBezTo>
                <a:cubicBezTo>
                  <a:pt x="52" y="199"/>
                  <a:pt x="50" y="200"/>
                  <a:pt x="50" y="203"/>
                </a:cubicBezTo>
                <a:cubicBezTo>
                  <a:pt x="50" y="205"/>
                  <a:pt x="52" y="207"/>
                  <a:pt x="54" y="207"/>
                </a:cubicBezTo>
                <a:cubicBezTo>
                  <a:pt x="56" y="207"/>
                  <a:pt x="58" y="205"/>
                  <a:pt x="58" y="203"/>
                </a:cubicBezTo>
                <a:close/>
                <a:moveTo>
                  <a:pt x="67" y="222"/>
                </a:moveTo>
                <a:cubicBezTo>
                  <a:pt x="67" y="220"/>
                  <a:pt x="66" y="218"/>
                  <a:pt x="63" y="218"/>
                </a:cubicBezTo>
                <a:cubicBezTo>
                  <a:pt x="61" y="218"/>
                  <a:pt x="59" y="220"/>
                  <a:pt x="59" y="222"/>
                </a:cubicBezTo>
                <a:cubicBezTo>
                  <a:pt x="59" y="224"/>
                  <a:pt x="61" y="226"/>
                  <a:pt x="63" y="226"/>
                </a:cubicBezTo>
                <a:cubicBezTo>
                  <a:pt x="66" y="226"/>
                  <a:pt x="67" y="224"/>
                  <a:pt x="67" y="222"/>
                </a:cubicBezTo>
                <a:close/>
                <a:moveTo>
                  <a:pt x="67" y="213"/>
                </a:moveTo>
                <a:cubicBezTo>
                  <a:pt x="67" y="211"/>
                  <a:pt x="66" y="209"/>
                  <a:pt x="63" y="209"/>
                </a:cubicBezTo>
                <a:cubicBezTo>
                  <a:pt x="61" y="209"/>
                  <a:pt x="59" y="211"/>
                  <a:pt x="59" y="213"/>
                </a:cubicBezTo>
                <a:cubicBezTo>
                  <a:pt x="59" y="215"/>
                  <a:pt x="61" y="217"/>
                  <a:pt x="63" y="217"/>
                </a:cubicBezTo>
                <a:cubicBezTo>
                  <a:pt x="66" y="217"/>
                  <a:pt x="67" y="215"/>
                  <a:pt x="67" y="213"/>
                </a:cubicBezTo>
                <a:close/>
                <a:moveTo>
                  <a:pt x="67" y="203"/>
                </a:moveTo>
                <a:cubicBezTo>
                  <a:pt x="67" y="200"/>
                  <a:pt x="66" y="199"/>
                  <a:pt x="63" y="199"/>
                </a:cubicBezTo>
                <a:cubicBezTo>
                  <a:pt x="61" y="199"/>
                  <a:pt x="59" y="200"/>
                  <a:pt x="59" y="203"/>
                </a:cubicBezTo>
                <a:cubicBezTo>
                  <a:pt x="59" y="205"/>
                  <a:pt x="61" y="207"/>
                  <a:pt x="63" y="207"/>
                </a:cubicBezTo>
                <a:cubicBezTo>
                  <a:pt x="66" y="207"/>
                  <a:pt x="67" y="205"/>
                  <a:pt x="67" y="203"/>
                </a:cubicBezTo>
                <a:close/>
                <a:moveTo>
                  <a:pt x="77" y="222"/>
                </a:moveTo>
                <a:cubicBezTo>
                  <a:pt x="77" y="220"/>
                  <a:pt x="75" y="218"/>
                  <a:pt x="73" y="218"/>
                </a:cubicBezTo>
                <a:cubicBezTo>
                  <a:pt x="71" y="218"/>
                  <a:pt x="69" y="220"/>
                  <a:pt x="69" y="222"/>
                </a:cubicBezTo>
                <a:cubicBezTo>
                  <a:pt x="69" y="224"/>
                  <a:pt x="71" y="226"/>
                  <a:pt x="73" y="226"/>
                </a:cubicBezTo>
                <a:cubicBezTo>
                  <a:pt x="75" y="226"/>
                  <a:pt x="77" y="224"/>
                  <a:pt x="77" y="222"/>
                </a:cubicBezTo>
                <a:close/>
                <a:moveTo>
                  <a:pt x="77" y="213"/>
                </a:moveTo>
                <a:cubicBezTo>
                  <a:pt x="77" y="211"/>
                  <a:pt x="75" y="209"/>
                  <a:pt x="73" y="209"/>
                </a:cubicBezTo>
                <a:cubicBezTo>
                  <a:pt x="71" y="209"/>
                  <a:pt x="69" y="211"/>
                  <a:pt x="69" y="213"/>
                </a:cubicBezTo>
                <a:cubicBezTo>
                  <a:pt x="69" y="215"/>
                  <a:pt x="71" y="217"/>
                  <a:pt x="73" y="217"/>
                </a:cubicBezTo>
                <a:cubicBezTo>
                  <a:pt x="75" y="217"/>
                  <a:pt x="77" y="215"/>
                  <a:pt x="77" y="213"/>
                </a:cubicBezTo>
                <a:close/>
                <a:moveTo>
                  <a:pt x="77" y="203"/>
                </a:moveTo>
                <a:cubicBezTo>
                  <a:pt x="77" y="200"/>
                  <a:pt x="75" y="199"/>
                  <a:pt x="73" y="199"/>
                </a:cubicBezTo>
                <a:cubicBezTo>
                  <a:pt x="71" y="199"/>
                  <a:pt x="69" y="200"/>
                  <a:pt x="69" y="203"/>
                </a:cubicBezTo>
                <a:cubicBezTo>
                  <a:pt x="69" y="205"/>
                  <a:pt x="71" y="207"/>
                  <a:pt x="73" y="207"/>
                </a:cubicBezTo>
                <a:cubicBezTo>
                  <a:pt x="75" y="207"/>
                  <a:pt x="77" y="205"/>
                  <a:pt x="77" y="203"/>
                </a:cubicBezTo>
                <a:close/>
                <a:moveTo>
                  <a:pt x="86" y="222"/>
                </a:moveTo>
                <a:cubicBezTo>
                  <a:pt x="86" y="220"/>
                  <a:pt x="84" y="218"/>
                  <a:pt x="82" y="218"/>
                </a:cubicBezTo>
                <a:cubicBezTo>
                  <a:pt x="80" y="218"/>
                  <a:pt x="78" y="220"/>
                  <a:pt x="78" y="222"/>
                </a:cubicBezTo>
                <a:cubicBezTo>
                  <a:pt x="78" y="224"/>
                  <a:pt x="80" y="226"/>
                  <a:pt x="82" y="226"/>
                </a:cubicBezTo>
                <a:cubicBezTo>
                  <a:pt x="84" y="226"/>
                  <a:pt x="86" y="224"/>
                  <a:pt x="86" y="222"/>
                </a:cubicBezTo>
                <a:close/>
                <a:moveTo>
                  <a:pt x="86" y="213"/>
                </a:moveTo>
                <a:cubicBezTo>
                  <a:pt x="86" y="211"/>
                  <a:pt x="84" y="209"/>
                  <a:pt x="82" y="209"/>
                </a:cubicBezTo>
                <a:cubicBezTo>
                  <a:pt x="80" y="209"/>
                  <a:pt x="78" y="211"/>
                  <a:pt x="78" y="213"/>
                </a:cubicBezTo>
                <a:cubicBezTo>
                  <a:pt x="78" y="215"/>
                  <a:pt x="80" y="217"/>
                  <a:pt x="82" y="217"/>
                </a:cubicBezTo>
                <a:cubicBezTo>
                  <a:pt x="84" y="217"/>
                  <a:pt x="86" y="215"/>
                  <a:pt x="86" y="213"/>
                </a:cubicBezTo>
                <a:close/>
                <a:moveTo>
                  <a:pt x="86" y="203"/>
                </a:moveTo>
                <a:cubicBezTo>
                  <a:pt x="86" y="200"/>
                  <a:pt x="84" y="199"/>
                  <a:pt x="82" y="199"/>
                </a:cubicBezTo>
                <a:cubicBezTo>
                  <a:pt x="80" y="199"/>
                  <a:pt x="78" y="200"/>
                  <a:pt x="78" y="203"/>
                </a:cubicBezTo>
                <a:cubicBezTo>
                  <a:pt x="78" y="205"/>
                  <a:pt x="80" y="207"/>
                  <a:pt x="82" y="207"/>
                </a:cubicBezTo>
                <a:cubicBezTo>
                  <a:pt x="84" y="207"/>
                  <a:pt x="86" y="205"/>
                  <a:pt x="86" y="203"/>
                </a:cubicBezTo>
                <a:close/>
                <a:moveTo>
                  <a:pt x="96" y="222"/>
                </a:moveTo>
                <a:cubicBezTo>
                  <a:pt x="96" y="220"/>
                  <a:pt x="94" y="218"/>
                  <a:pt x="92" y="218"/>
                </a:cubicBezTo>
                <a:cubicBezTo>
                  <a:pt x="89" y="218"/>
                  <a:pt x="88" y="220"/>
                  <a:pt x="88" y="222"/>
                </a:cubicBezTo>
                <a:cubicBezTo>
                  <a:pt x="88" y="224"/>
                  <a:pt x="89" y="226"/>
                  <a:pt x="92" y="226"/>
                </a:cubicBezTo>
                <a:cubicBezTo>
                  <a:pt x="94" y="226"/>
                  <a:pt x="96" y="224"/>
                  <a:pt x="96" y="222"/>
                </a:cubicBezTo>
                <a:close/>
                <a:moveTo>
                  <a:pt x="96" y="213"/>
                </a:moveTo>
                <a:cubicBezTo>
                  <a:pt x="96" y="211"/>
                  <a:pt x="94" y="209"/>
                  <a:pt x="92" y="209"/>
                </a:cubicBezTo>
                <a:cubicBezTo>
                  <a:pt x="89" y="209"/>
                  <a:pt x="88" y="211"/>
                  <a:pt x="88" y="213"/>
                </a:cubicBezTo>
                <a:cubicBezTo>
                  <a:pt x="88" y="215"/>
                  <a:pt x="89" y="217"/>
                  <a:pt x="92" y="217"/>
                </a:cubicBezTo>
                <a:cubicBezTo>
                  <a:pt x="94" y="217"/>
                  <a:pt x="96" y="215"/>
                  <a:pt x="96" y="213"/>
                </a:cubicBezTo>
                <a:close/>
                <a:moveTo>
                  <a:pt x="96" y="203"/>
                </a:moveTo>
                <a:cubicBezTo>
                  <a:pt x="96" y="200"/>
                  <a:pt x="94" y="199"/>
                  <a:pt x="92" y="199"/>
                </a:cubicBezTo>
                <a:cubicBezTo>
                  <a:pt x="89" y="199"/>
                  <a:pt x="88" y="200"/>
                  <a:pt x="88" y="203"/>
                </a:cubicBezTo>
                <a:cubicBezTo>
                  <a:pt x="88" y="205"/>
                  <a:pt x="89" y="207"/>
                  <a:pt x="92" y="207"/>
                </a:cubicBezTo>
                <a:cubicBezTo>
                  <a:pt x="94" y="207"/>
                  <a:pt x="96" y="205"/>
                  <a:pt x="96" y="203"/>
                </a:cubicBezTo>
                <a:close/>
                <a:moveTo>
                  <a:pt x="105" y="222"/>
                </a:moveTo>
                <a:cubicBezTo>
                  <a:pt x="105" y="220"/>
                  <a:pt x="103" y="218"/>
                  <a:pt x="101" y="218"/>
                </a:cubicBezTo>
                <a:cubicBezTo>
                  <a:pt x="99" y="218"/>
                  <a:pt x="97" y="220"/>
                  <a:pt x="97" y="222"/>
                </a:cubicBezTo>
                <a:cubicBezTo>
                  <a:pt x="97" y="224"/>
                  <a:pt x="99" y="226"/>
                  <a:pt x="101" y="226"/>
                </a:cubicBezTo>
                <a:cubicBezTo>
                  <a:pt x="103" y="226"/>
                  <a:pt x="105" y="224"/>
                  <a:pt x="105" y="222"/>
                </a:cubicBezTo>
                <a:close/>
                <a:moveTo>
                  <a:pt x="105" y="213"/>
                </a:moveTo>
                <a:cubicBezTo>
                  <a:pt x="105" y="211"/>
                  <a:pt x="103" y="209"/>
                  <a:pt x="101" y="209"/>
                </a:cubicBezTo>
                <a:cubicBezTo>
                  <a:pt x="99" y="209"/>
                  <a:pt x="97" y="211"/>
                  <a:pt x="97" y="213"/>
                </a:cubicBezTo>
                <a:cubicBezTo>
                  <a:pt x="97" y="215"/>
                  <a:pt x="99" y="217"/>
                  <a:pt x="101" y="217"/>
                </a:cubicBezTo>
                <a:cubicBezTo>
                  <a:pt x="103" y="217"/>
                  <a:pt x="105" y="215"/>
                  <a:pt x="105" y="213"/>
                </a:cubicBezTo>
                <a:close/>
                <a:moveTo>
                  <a:pt x="105" y="203"/>
                </a:moveTo>
                <a:cubicBezTo>
                  <a:pt x="105" y="200"/>
                  <a:pt x="103" y="199"/>
                  <a:pt x="101" y="199"/>
                </a:cubicBezTo>
                <a:cubicBezTo>
                  <a:pt x="99" y="199"/>
                  <a:pt x="97" y="200"/>
                  <a:pt x="97" y="203"/>
                </a:cubicBezTo>
                <a:cubicBezTo>
                  <a:pt x="97" y="205"/>
                  <a:pt x="99" y="207"/>
                  <a:pt x="101" y="207"/>
                </a:cubicBezTo>
                <a:cubicBezTo>
                  <a:pt x="103" y="207"/>
                  <a:pt x="105" y="205"/>
                  <a:pt x="105" y="203"/>
                </a:cubicBezTo>
                <a:close/>
                <a:moveTo>
                  <a:pt x="115" y="222"/>
                </a:moveTo>
                <a:cubicBezTo>
                  <a:pt x="115" y="220"/>
                  <a:pt x="113" y="218"/>
                  <a:pt x="111" y="218"/>
                </a:cubicBezTo>
                <a:cubicBezTo>
                  <a:pt x="108" y="218"/>
                  <a:pt x="107" y="220"/>
                  <a:pt x="107" y="222"/>
                </a:cubicBezTo>
                <a:cubicBezTo>
                  <a:pt x="107" y="224"/>
                  <a:pt x="108" y="226"/>
                  <a:pt x="111" y="226"/>
                </a:cubicBezTo>
                <a:cubicBezTo>
                  <a:pt x="113" y="226"/>
                  <a:pt x="115" y="224"/>
                  <a:pt x="115" y="222"/>
                </a:cubicBezTo>
                <a:close/>
                <a:moveTo>
                  <a:pt x="115" y="213"/>
                </a:moveTo>
                <a:cubicBezTo>
                  <a:pt x="115" y="211"/>
                  <a:pt x="113" y="209"/>
                  <a:pt x="111" y="209"/>
                </a:cubicBezTo>
                <a:cubicBezTo>
                  <a:pt x="108" y="209"/>
                  <a:pt x="107" y="211"/>
                  <a:pt x="107" y="213"/>
                </a:cubicBezTo>
                <a:cubicBezTo>
                  <a:pt x="107" y="215"/>
                  <a:pt x="108" y="217"/>
                  <a:pt x="111" y="217"/>
                </a:cubicBezTo>
                <a:cubicBezTo>
                  <a:pt x="113" y="217"/>
                  <a:pt x="115" y="215"/>
                  <a:pt x="115" y="213"/>
                </a:cubicBezTo>
                <a:close/>
                <a:moveTo>
                  <a:pt x="115" y="203"/>
                </a:moveTo>
                <a:cubicBezTo>
                  <a:pt x="115" y="200"/>
                  <a:pt x="113" y="199"/>
                  <a:pt x="111" y="199"/>
                </a:cubicBezTo>
                <a:cubicBezTo>
                  <a:pt x="108" y="199"/>
                  <a:pt x="107" y="200"/>
                  <a:pt x="107" y="203"/>
                </a:cubicBezTo>
                <a:cubicBezTo>
                  <a:pt x="107" y="205"/>
                  <a:pt x="108" y="207"/>
                  <a:pt x="111" y="207"/>
                </a:cubicBezTo>
                <a:cubicBezTo>
                  <a:pt x="113" y="207"/>
                  <a:pt x="115" y="205"/>
                  <a:pt x="115" y="203"/>
                </a:cubicBezTo>
                <a:close/>
                <a:moveTo>
                  <a:pt x="124" y="222"/>
                </a:moveTo>
                <a:cubicBezTo>
                  <a:pt x="124" y="220"/>
                  <a:pt x="122" y="218"/>
                  <a:pt x="120" y="218"/>
                </a:cubicBezTo>
                <a:cubicBezTo>
                  <a:pt x="118" y="218"/>
                  <a:pt x="116" y="220"/>
                  <a:pt x="116" y="222"/>
                </a:cubicBezTo>
                <a:cubicBezTo>
                  <a:pt x="116" y="224"/>
                  <a:pt x="118" y="226"/>
                  <a:pt x="120" y="226"/>
                </a:cubicBezTo>
                <a:cubicBezTo>
                  <a:pt x="122" y="226"/>
                  <a:pt x="124" y="224"/>
                  <a:pt x="124" y="222"/>
                </a:cubicBezTo>
                <a:close/>
                <a:moveTo>
                  <a:pt x="124" y="213"/>
                </a:moveTo>
                <a:cubicBezTo>
                  <a:pt x="124" y="211"/>
                  <a:pt x="122" y="209"/>
                  <a:pt x="120" y="209"/>
                </a:cubicBezTo>
                <a:cubicBezTo>
                  <a:pt x="118" y="209"/>
                  <a:pt x="116" y="211"/>
                  <a:pt x="116" y="213"/>
                </a:cubicBezTo>
                <a:cubicBezTo>
                  <a:pt x="116" y="215"/>
                  <a:pt x="118" y="217"/>
                  <a:pt x="120" y="217"/>
                </a:cubicBezTo>
                <a:cubicBezTo>
                  <a:pt x="122" y="217"/>
                  <a:pt x="124" y="215"/>
                  <a:pt x="124" y="213"/>
                </a:cubicBezTo>
                <a:close/>
                <a:moveTo>
                  <a:pt x="124" y="203"/>
                </a:moveTo>
                <a:cubicBezTo>
                  <a:pt x="124" y="200"/>
                  <a:pt x="122" y="199"/>
                  <a:pt x="120" y="199"/>
                </a:cubicBezTo>
                <a:cubicBezTo>
                  <a:pt x="118" y="199"/>
                  <a:pt x="116" y="200"/>
                  <a:pt x="116" y="203"/>
                </a:cubicBezTo>
                <a:cubicBezTo>
                  <a:pt x="116" y="205"/>
                  <a:pt x="118" y="207"/>
                  <a:pt x="120" y="207"/>
                </a:cubicBezTo>
                <a:cubicBezTo>
                  <a:pt x="122" y="207"/>
                  <a:pt x="124" y="205"/>
                  <a:pt x="124" y="203"/>
                </a:cubicBezTo>
                <a:close/>
                <a:moveTo>
                  <a:pt x="133" y="222"/>
                </a:moveTo>
                <a:cubicBezTo>
                  <a:pt x="133" y="220"/>
                  <a:pt x="132" y="218"/>
                  <a:pt x="129" y="218"/>
                </a:cubicBezTo>
                <a:cubicBezTo>
                  <a:pt x="127" y="218"/>
                  <a:pt x="125" y="220"/>
                  <a:pt x="125" y="222"/>
                </a:cubicBezTo>
                <a:cubicBezTo>
                  <a:pt x="125" y="224"/>
                  <a:pt x="127" y="226"/>
                  <a:pt x="129" y="226"/>
                </a:cubicBezTo>
                <a:cubicBezTo>
                  <a:pt x="132" y="226"/>
                  <a:pt x="133" y="224"/>
                  <a:pt x="133" y="222"/>
                </a:cubicBezTo>
                <a:close/>
                <a:moveTo>
                  <a:pt x="133" y="213"/>
                </a:moveTo>
                <a:cubicBezTo>
                  <a:pt x="133" y="211"/>
                  <a:pt x="132" y="209"/>
                  <a:pt x="129" y="209"/>
                </a:cubicBezTo>
                <a:cubicBezTo>
                  <a:pt x="127" y="209"/>
                  <a:pt x="125" y="211"/>
                  <a:pt x="125" y="213"/>
                </a:cubicBezTo>
                <a:cubicBezTo>
                  <a:pt x="125" y="215"/>
                  <a:pt x="127" y="217"/>
                  <a:pt x="129" y="217"/>
                </a:cubicBezTo>
                <a:cubicBezTo>
                  <a:pt x="132" y="217"/>
                  <a:pt x="133" y="215"/>
                  <a:pt x="133" y="213"/>
                </a:cubicBezTo>
                <a:close/>
                <a:moveTo>
                  <a:pt x="133" y="203"/>
                </a:moveTo>
                <a:cubicBezTo>
                  <a:pt x="133" y="200"/>
                  <a:pt x="132" y="199"/>
                  <a:pt x="129" y="199"/>
                </a:cubicBezTo>
                <a:cubicBezTo>
                  <a:pt x="127" y="199"/>
                  <a:pt x="125" y="200"/>
                  <a:pt x="125" y="203"/>
                </a:cubicBezTo>
                <a:cubicBezTo>
                  <a:pt x="125" y="205"/>
                  <a:pt x="127" y="207"/>
                  <a:pt x="129" y="207"/>
                </a:cubicBezTo>
                <a:cubicBezTo>
                  <a:pt x="132" y="207"/>
                  <a:pt x="133" y="205"/>
                  <a:pt x="133" y="203"/>
                </a:cubicBezTo>
                <a:close/>
                <a:moveTo>
                  <a:pt x="143" y="222"/>
                </a:moveTo>
                <a:cubicBezTo>
                  <a:pt x="143" y="220"/>
                  <a:pt x="141" y="218"/>
                  <a:pt x="139" y="218"/>
                </a:cubicBezTo>
                <a:cubicBezTo>
                  <a:pt x="137" y="218"/>
                  <a:pt x="135" y="220"/>
                  <a:pt x="135" y="222"/>
                </a:cubicBezTo>
                <a:cubicBezTo>
                  <a:pt x="135" y="224"/>
                  <a:pt x="137" y="226"/>
                  <a:pt x="139" y="226"/>
                </a:cubicBezTo>
                <a:cubicBezTo>
                  <a:pt x="141" y="226"/>
                  <a:pt x="143" y="224"/>
                  <a:pt x="143" y="222"/>
                </a:cubicBezTo>
                <a:close/>
                <a:moveTo>
                  <a:pt x="143" y="213"/>
                </a:moveTo>
                <a:cubicBezTo>
                  <a:pt x="143" y="211"/>
                  <a:pt x="141" y="209"/>
                  <a:pt x="139" y="209"/>
                </a:cubicBezTo>
                <a:cubicBezTo>
                  <a:pt x="137" y="209"/>
                  <a:pt x="135" y="211"/>
                  <a:pt x="135" y="213"/>
                </a:cubicBezTo>
                <a:cubicBezTo>
                  <a:pt x="135" y="215"/>
                  <a:pt x="137" y="217"/>
                  <a:pt x="139" y="217"/>
                </a:cubicBezTo>
                <a:cubicBezTo>
                  <a:pt x="141" y="217"/>
                  <a:pt x="143" y="215"/>
                  <a:pt x="143" y="213"/>
                </a:cubicBezTo>
                <a:close/>
                <a:moveTo>
                  <a:pt x="143" y="203"/>
                </a:moveTo>
                <a:cubicBezTo>
                  <a:pt x="143" y="200"/>
                  <a:pt x="141" y="199"/>
                  <a:pt x="139" y="199"/>
                </a:cubicBezTo>
                <a:cubicBezTo>
                  <a:pt x="137" y="199"/>
                  <a:pt x="135" y="200"/>
                  <a:pt x="135" y="203"/>
                </a:cubicBezTo>
                <a:cubicBezTo>
                  <a:pt x="135" y="205"/>
                  <a:pt x="137" y="207"/>
                  <a:pt x="139" y="207"/>
                </a:cubicBezTo>
                <a:cubicBezTo>
                  <a:pt x="141" y="207"/>
                  <a:pt x="143" y="205"/>
                  <a:pt x="143" y="203"/>
                </a:cubicBezTo>
                <a:close/>
                <a:moveTo>
                  <a:pt x="313" y="212"/>
                </a:moveTo>
                <a:cubicBezTo>
                  <a:pt x="313" y="205"/>
                  <a:pt x="307" y="199"/>
                  <a:pt x="300" y="199"/>
                </a:cubicBezTo>
                <a:cubicBezTo>
                  <a:pt x="300" y="199"/>
                  <a:pt x="300" y="199"/>
                  <a:pt x="146" y="199"/>
                </a:cubicBezTo>
                <a:cubicBezTo>
                  <a:pt x="146" y="199"/>
                  <a:pt x="146" y="199"/>
                  <a:pt x="146" y="226"/>
                </a:cubicBezTo>
                <a:cubicBezTo>
                  <a:pt x="146" y="226"/>
                  <a:pt x="146" y="226"/>
                  <a:pt x="300" y="226"/>
                </a:cubicBezTo>
                <a:cubicBezTo>
                  <a:pt x="307" y="226"/>
                  <a:pt x="313" y="220"/>
                  <a:pt x="313" y="212"/>
                </a:cubicBezTo>
                <a:close/>
                <a:moveTo>
                  <a:pt x="299" y="204"/>
                </a:moveTo>
                <a:cubicBezTo>
                  <a:pt x="294" y="204"/>
                  <a:pt x="291" y="208"/>
                  <a:pt x="291" y="212"/>
                </a:cubicBezTo>
                <a:cubicBezTo>
                  <a:pt x="291" y="217"/>
                  <a:pt x="294" y="220"/>
                  <a:pt x="299" y="220"/>
                </a:cubicBezTo>
                <a:cubicBezTo>
                  <a:pt x="303" y="220"/>
                  <a:pt x="307" y="217"/>
                  <a:pt x="307" y="212"/>
                </a:cubicBezTo>
                <a:cubicBezTo>
                  <a:pt x="307" y="208"/>
                  <a:pt x="303" y="204"/>
                  <a:pt x="299" y="20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52" name="Freeform 5"/>
          <p:cNvSpPr>
            <a:spLocks noChangeAspect="1" noEditPoints="1"/>
          </p:cNvSpPr>
          <p:nvPr/>
        </p:nvSpPr>
        <p:spPr bwMode="auto">
          <a:xfrm>
            <a:off x="7746936" y="3579733"/>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56" name="Group 55"/>
          <p:cNvGrpSpPr/>
          <p:nvPr/>
        </p:nvGrpSpPr>
        <p:grpSpPr>
          <a:xfrm>
            <a:off x="7664303" y="3124332"/>
            <a:ext cx="455841" cy="416277"/>
            <a:chOff x="7225183" y="4826255"/>
            <a:chExt cx="420688" cy="384175"/>
          </a:xfrm>
        </p:grpSpPr>
        <p:sp>
          <p:nvSpPr>
            <p:cNvPr id="64" name="Rectangle 63"/>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5" name="Group 64"/>
            <p:cNvGrpSpPr/>
            <p:nvPr/>
          </p:nvGrpSpPr>
          <p:grpSpPr>
            <a:xfrm>
              <a:off x="7225183" y="4826255"/>
              <a:ext cx="420688" cy="384175"/>
              <a:chOff x="7225183" y="4826255"/>
              <a:chExt cx="420688" cy="384175"/>
            </a:xfrm>
            <a:solidFill>
              <a:schemeClr val="accent4"/>
            </a:solidFill>
          </p:grpSpPr>
          <p:sp>
            <p:nvSpPr>
              <p:cNvPr id="66"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7"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8"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9"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57" name="Group 56"/>
          <p:cNvGrpSpPr/>
          <p:nvPr/>
        </p:nvGrpSpPr>
        <p:grpSpPr>
          <a:xfrm>
            <a:off x="8154919" y="3124332"/>
            <a:ext cx="455841" cy="416277"/>
            <a:chOff x="7225183" y="4826255"/>
            <a:chExt cx="420688" cy="384175"/>
          </a:xfrm>
        </p:grpSpPr>
        <p:sp>
          <p:nvSpPr>
            <p:cNvPr id="58" name="Rectangle 57"/>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7225183" y="4826255"/>
              <a:ext cx="420688" cy="384175"/>
              <a:chOff x="7225183" y="4826255"/>
              <a:chExt cx="420688" cy="384175"/>
            </a:xfrm>
            <a:solidFill>
              <a:schemeClr val="accent4"/>
            </a:solidFill>
          </p:grpSpPr>
          <p:sp>
            <p:nvSpPr>
              <p:cNvPr id="60"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1"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2"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15" name="Freeform 5"/>
          <p:cNvSpPr>
            <a:spLocks noChangeAspect="1" noEditPoints="1"/>
          </p:cNvSpPr>
          <p:nvPr/>
        </p:nvSpPr>
        <p:spPr bwMode="auto">
          <a:xfrm>
            <a:off x="9102627" y="3579733"/>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117" name="Group 116"/>
          <p:cNvGrpSpPr/>
          <p:nvPr/>
        </p:nvGrpSpPr>
        <p:grpSpPr>
          <a:xfrm>
            <a:off x="9019994" y="3124332"/>
            <a:ext cx="455841" cy="416277"/>
            <a:chOff x="7225183" y="4826255"/>
            <a:chExt cx="420688" cy="384175"/>
          </a:xfrm>
        </p:grpSpPr>
        <p:sp>
          <p:nvSpPr>
            <p:cNvPr id="125" name="Rectangle 124"/>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7225183" y="4826255"/>
              <a:ext cx="420688" cy="384175"/>
              <a:chOff x="7225183" y="4826255"/>
              <a:chExt cx="420688" cy="384175"/>
            </a:xfrm>
            <a:solidFill>
              <a:schemeClr val="accent4"/>
            </a:solidFill>
          </p:grpSpPr>
          <p:sp>
            <p:nvSpPr>
              <p:cNvPr id="127"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8"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9"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0"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18" name="Group 117"/>
          <p:cNvGrpSpPr/>
          <p:nvPr/>
        </p:nvGrpSpPr>
        <p:grpSpPr>
          <a:xfrm>
            <a:off x="9510610" y="3124332"/>
            <a:ext cx="455841" cy="416277"/>
            <a:chOff x="7225183" y="4826255"/>
            <a:chExt cx="420688" cy="384175"/>
          </a:xfrm>
        </p:grpSpPr>
        <p:sp>
          <p:nvSpPr>
            <p:cNvPr id="119" name="Rectangle 118"/>
            <p:cNvSpPr/>
            <p:nvPr/>
          </p:nvSpPr>
          <p:spPr bwMode="auto">
            <a:xfrm>
              <a:off x="7255669" y="4857750"/>
              <a:ext cx="364331" cy="247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0" name="Group 119"/>
            <p:cNvGrpSpPr/>
            <p:nvPr/>
          </p:nvGrpSpPr>
          <p:grpSpPr>
            <a:xfrm>
              <a:off x="7225183" y="4826255"/>
              <a:ext cx="420688" cy="384175"/>
              <a:chOff x="7225183" y="4826255"/>
              <a:chExt cx="420688" cy="384175"/>
            </a:xfrm>
            <a:solidFill>
              <a:schemeClr val="accent4"/>
            </a:solidFill>
          </p:grpSpPr>
          <p:sp>
            <p:nvSpPr>
              <p:cNvPr id="121" name="Freeform 5"/>
              <p:cNvSpPr>
                <a:spLocks noEditPoints="1"/>
              </p:cNvSpPr>
              <p:nvPr/>
            </p:nvSpPr>
            <p:spPr bwMode="auto">
              <a:xfrm>
                <a:off x="7225183" y="4826255"/>
                <a:ext cx="420688" cy="384175"/>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rgbClr val="0018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2" name="Freeform 6"/>
              <p:cNvSpPr>
                <a:spLocks/>
              </p:cNvSpPr>
              <p:nvPr/>
            </p:nvSpPr>
            <p:spPr bwMode="auto">
              <a:xfrm>
                <a:off x="7366470" y="4896105"/>
                <a:ext cx="130175" cy="74613"/>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3" name="Freeform 7"/>
              <p:cNvSpPr>
                <a:spLocks/>
              </p:cNvSpPr>
              <p:nvPr/>
            </p:nvSpPr>
            <p:spPr bwMode="auto">
              <a:xfrm>
                <a:off x="7437908" y="4945317"/>
                <a:ext cx="65088" cy="111125"/>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4" name="Freeform 8"/>
              <p:cNvSpPr>
                <a:spLocks/>
              </p:cNvSpPr>
              <p:nvPr/>
            </p:nvSpPr>
            <p:spPr bwMode="auto">
              <a:xfrm>
                <a:off x="7360120" y="4945317"/>
                <a:ext cx="65088" cy="111125"/>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32" name="Freeform 5"/>
          <p:cNvSpPr>
            <a:spLocks noChangeAspect="1" noEditPoints="1"/>
          </p:cNvSpPr>
          <p:nvPr/>
        </p:nvSpPr>
        <p:spPr bwMode="auto">
          <a:xfrm>
            <a:off x="10463457" y="3579733"/>
            <a:ext cx="784956" cy="60624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2" name="Freeform 37"/>
          <p:cNvSpPr>
            <a:spLocks noEditPoints="1"/>
          </p:cNvSpPr>
          <p:nvPr/>
        </p:nvSpPr>
        <p:spPr bwMode="black">
          <a:xfrm>
            <a:off x="10712640" y="3652032"/>
            <a:ext cx="286590" cy="287130"/>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62"/>
            <a:endParaRPr lang="en-US" sz="1799">
              <a:solidFill>
                <a:srgbClr val="000000"/>
              </a:solidFill>
            </a:endParaRPr>
          </a:p>
        </p:txBody>
      </p:sp>
      <p:sp>
        <p:nvSpPr>
          <p:cNvPr id="73" name="TextBox 2"/>
          <p:cNvSpPr txBox="1"/>
          <p:nvPr/>
        </p:nvSpPr>
        <p:spPr>
          <a:xfrm>
            <a:off x="7904723" y="2159798"/>
            <a:ext cx="3210065" cy="387798"/>
          </a:xfrm>
          <a:prstGeom prst="rect">
            <a:avLst/>
          </a:prstGeom>
          <a:noFill/>
        </p:spPr>
        <p:txBody>
          <a:bodyPr wrap="square" lIns="0" tIns="0" rIns="0" bIns="0" rtlCol="0">
            <a:spAutoFit/>
          </a:bodyPr>
          <a:lstStyle/>
          <a:p>
            <a:pPr algn="ctr" defTabSz="932562">
              <a:lnSpc>
                <a:spcPct val="90000"/>
              </a:lnSpc>
            </a:pPr>
            <a:r>
              <a:rPr lang="en-US" sz="2800" spc="-52" dirty="0">
                <a:gradFill>
                  <a:gsLst>
                    <a:gs pos="2917">
                      <a:srgbClr val="505050"/>
                    </a:gs>
                    <a:gs pos="100000">
                      <a:srgbClr val="505050"/>
                    </a:gs>
                  </a:gsLst>
                  <a:lin ang="5400000" scaled="0"/>
                </a:gradFill>
                <a:latin typeface="Segoe UI Semilight" panose="020B0402040204020203" pitchFamily="34" charset="0"/>
                <a:cs typeface="Segoe UI Semilight" panose="020B0402040204020203" pitchFamily="34" charset="0"/>
              </a:rPr>
              <a:t>Hyper-V cluster</a:t>
            </a:r>
          </a:p>
        </p:txBody>
      </p:sp>
    </p:spTree>
    <p:extLst>
      <p:ext uri="{BB962C8B-B14F-4D97-AF65-F5344CB8AC3E}">
        <p14:creationId xmlns:p14="http://schemas.microsoft.com/office/powerpoint/2010/main" val="4119844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500" fill="hold"/>
                                        <p:tgtEl>
                                          <p:spTgt spid="52"/>
                                        </p:tgtEl>
                                        <p:attrNameLst>
                                          <p:attrName>style.color</p:attrName>
                                        </p:attrNameLst>
                                      </p:cBhvr>
                                      <p:to>
                                        <a:srgbClr val="FFA141"/>
                                      </p:to>
                                    </p:animClr>
                                    <p:animClr clrSpc="rgb" dir="cw">
                                      <p:cBhvr>
                                        <p:cTn id="7" dur="500" fill="hold"/>
                                        <p:tgtEl>
                                          <p:spTgt spid="52"/>
                                        </p:tgtEl>
                                        <p:attrNameLst>
                                          <p:attrName>fillcolor</p:attrName>
                                        </p:attrNameLst>
                                      </p:cBhvr>
                                      <p:to>
                                        <a:srgbClr val="FFA141"/>
                                      </p:to>
                                    </p:animClr>
                                    <p:set>
                                      <p:cBhvr>
                                        <p:cTn id="8" dur="500" fill="hold"/>
                                        <p:tgtEl>
                                          <p:spTgt spid="52"/>
                                        </p:tgtEl>
                                        <p:attrNameLst>
                                          <p:attrName>fill.type</p:attrName>
                                        </p:attrNameLst>
                                      </p:cBhvr>
                                      <p:to>
                                        <p:strVal val="solid"/>
                                      </p:to>
                                    </p:set>
                                    <p:set>
                                      <p:cBhvr>
                                        <p:cTn id="9" dur="500" fill="hold"/>
                                        <p:tgtEl>
                                          <p:spTgt spid="5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1" nodeType="clickEffect">
                                  <p:stCondLst>
                                    <p:cond delay="0"/>
                                  </p:stCondLst>
                                  <p:childTnLst>
                                    <p:animClr clrSpc="rgb" dir="cw">
                                      <p:cBhvr override="childStyle">
                                        <p:cTn id="13" dur="500" fill="hold"/>
                                        <p:tgtEl>
                                          <p:spTgt spid="52"/>
                                        </p:tgtEl>
                                        <p:attrNameLst>
                                          <p:attrName>style.color</p:attrName>
                                        </p:attrNameLst>
                                      </p:cBhvr>
                                      <p:to>
                                        <a:srgbClr val="4D4B45"/>
                                      </p:to>
                                    </p:animClr>
                                    <p:animClr clrSpc="rgb" dir="cw">
                                      <p:cBhvr>
                                        <p:cTn id="14" dur="500" fill="hold"/>
                                        <p:tgtEl>
                                          <p:spTgt spid="52"/>
                                        </p:tgtEl>
                                        <p:attrNameLst>
                                          <p:attrName>fillcolor</p:attrName>
                                        </p:attrNameLst>
                                      </p:cBhvr>
                                      <p:to>
                                        <a:srgbClr val="4D4B45"/>
                                      </p:to>
                                    </p:animClr>
                                    <p:set>
                                      <p:cBhvr>
                                        <p:cTn id="15" dur="500" fill="hold"/>
                                        <p:tgtEl>
                                          <p:spTgt spid="52"/>
                                        </p:tgtEl>
                                        <p:attrNameLst>
                                          <p:attrName>fill.type</p:attrName>
                                        </p:attrNameLst>
                                      </p:cBhvr>
                                      <p:to>
                                        <p:strVal val="solid"/>
                                      </p:to>
                                    </p:set>
                                    <p:set>
                                      <p:cBhvr>
                                        <p:cTn id="16" dur="500" fill="hold"/>
                                        <p:tgtEl>
                                          <p:spTgt spid="5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nodeType="clickEffect">
                                  <p:stCondLst>
                                    <p:cond delay="0"/>
                                  </p:stCondLst>
                                  <p:childTnLst>
                                    <p:set>
                                      <p:cBhvr>
                                        <p:cTn id="20" dur="1" fill="hold">
                                          <p:stCondLst>
                                            <p:cond delay="0"/>
                                          </p:stCondLst>
                                        </p:cTn>
                                        <p:tgtEl>
                                          <p:spTgt spid="645">
                                            <p:txEl>
                                              <p:pRg st="4" end="4"/>
                                            </p:txEl>
                                          </p:spTgt>
                                        </p:tgtEl>
                                        <p:attrNameLst>
                                          <p:attrName>style.visibility</p:attrName>
                                        </p:attrNameLst>
                                      </p:cBhvr>
                                      <p:to>
                                        <p:strVal val="visible"/>
                                      </p:to>
                                    </p:set>
                                    <p:anim calcmode="lin" valueType="num">
                                      <p:cBhvr additive="base">
                                        <p:cTn id="21" dur="500" fill="hold"/>
                                        <p:tgtEl>
                                          <p:spTgt spid="64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nodeType="clickEffect">
                                  <p:stCondLst>
                                    <p:cond delay="0"/>
                                  </p:stCondLst>
                                  <p:childTnLst>
                                    <p:set>
                                      <p:cBhvr>
                                        <p:cTn id="26" dur="1" fill="hold">
                                          <p:stCondLst>
                                            <p:cond delay="0"/>
                                          </p:stCondLst>
                                        </p:cTn>
                                        <p:tgtEl>
                                          <p:spTgt spid="645">
                                            <p:txEl>
                                              <p:pRg st="5" end="5"/>
                                            </p:txEl>
                                          </p:spTgt>
                                        </p:tgtEl>
                                        <p:attrNameLst>
                                          <p:attrName>style.visibility</p:attrName>
                                        </p:attrNameLst>
                                      </p:cBhvr>
                                      <p:to>
                                        <p:strVal val="visible"/>
                                      </p:to>
                                    </p:set>
                                    <p:anim calcmode="lin" valueType="num">
                                      <p:cBhvr additive="base">
                                        <p:cTn id="27" dur="500" fill="hold"/>
                                        <p:tgtEl>
                                          <p:spTgt spid="64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4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50"/>
                                  </p:stCondLst>
                                  <p:childTnLst>
                                    <p:set>
                                      <p:cBhvr>
                                        <p:cTn id="30" dur="1" fill="hold">
                                          <p:stCondLst>
                                            <p:cond delay="0"/>
                                          </p:stCondLst>
                                        </p:cTn>
                                        <p:tgtEl>
                                          <p:spTgt spid="645">
                                            <p:txEl>
                                              <p:pRg st="6" end="6"/>
                                            </p:txEl>
                                          </p:spTgt>
                                        </p:tgtEl>
                                        <p:attrNameLst>
                                          <p:attrName>style.visibility</p:attrName>
                                        </p:attrNameLst>
                                      </p:cBhvr>
                                      <p:to>
                                        <p:strVal val="visible"/>
                                      </p:to>
                                    </p:set>
                                    <p:anim calcmode="lin" valueType="num">
                                      <p:cBhvr additive="base">
                                        <p:cTn id="31" dur="500" fill="hold"/>
                                        <p:tgtEl>
                                          <p:spTgt spid="64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100"/>
                                  </p:stCondLst>
                                  <p:childTnLst>
                                    <p:set>
                                      <p:cBhvr>
                                        <p:cTn id="34" dur="1" fill="hold">
                                          <p:stCondLst>
                                            <p:cond delay="0"/>
                                          </p:stCondLst>
                                        </p:cTn>
                                        <p:tgtEl>
                                          <p:spTgt spid="645">
                                            <p:txEl>
                                              <p:pRg st="7" end="7"/>
                                            </p:txEl>
                                          </p:spTgt>
                                        </p:tgtEl>
                                        <p:attrNameLst>
                                          <p:attrName>style.visibility</p:attrName>
                                        </p:attrNameLst>
                                      </p:cBhvr>
                                      <p:to>
                                        <p:strVal val="visible"/>
                                      </p:to>
                                    </p:set>
                                    <p:anim calcmode="lin" valueType="num">
                                      <p:cBhvr additive="base">
                                        <p:cTn id="35" dur="500" fill="hold"/>
                                        <p:tgtEl>
                                          <p:spTgt spid="64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4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xit" presetSubtype="1" fill="hold" nodeType="clickEffect">
                                  <p:stCondLst>
                                    <p:cond delay="0"/>
                                  </p:stCondLst>
                                  <p:childTnLst>
                                    <p:animEffect transition="out" filter="wipe(up)">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childTnLst>
                          </p:cTn>
                        </p:par>
                        <p:par>
                          <p:cTn id="42" fill="hold">
                            <p:stCondLst>
                              <p:cond delay="500"/>
                            </p:stCondLst>
                            <p:childTnLst>
                              <p:par>
                                <p:cTn id="43" presetID="19" presetClass="emph" presetSubtype="0" fill="hold" grpId="0" nodeType="afterEffect">
                                  <p:stCondLst>
                                    <p:cond delay="0"/>
                                  </p:stCondLst>
                                  <p:childTnLst>
                                    <p:animClr clrSpc="rgb" dir="cw">
                                      <p:cBhvr override="childStyle">
                                        <p:cTn id="44" dur="500" fill="hold"/>
                                        <p:tgtEl>
                                          <p:spTgt spid="132"/>
                                        </p:tgtEl>
                                        <p:attrNameLst>
                                          <p:attrName>style.color</p:attrName>
                                        </p:attrNameLst>
                                      </p:cBhvr>
                                      <p:to>
                                        <a:srgbClr val="DC3C00"/>
                                      </p:to>
                                    </p:animClr>
                                    <p:animClr clrSpc="rgb" dir="cw">
                                      <p:cBhvr>
                                        <p:cTn id="45" dur="500" fill="hold"/>
                                        <p:tgtEl>
                                          <p:spTgt spid="132"/>
                                        </p:tgtEl>
                                        <p:attrNameLst>
                                          <p:attrName>fillcolor</p:attrName>
                                        </p:attrNameLst>
                                      </p:cBhvr>
                                      <p:to>
                                        <a:srgbClr val="DC3C00"/>
                                      </p:to>
                                    </p:animClr>
                                    <p:set>
                                      <p:cBhvr>
                                        <p:cTn id="46" dur="500" fill="hold"/>
                                        <p:tgtEl>
                                          <p:spTgt spid="132"/>
                                        </p:tgtEl>
                                        <p:attrNameLst>
                                          <p:attrName>fill.type</p:attrName>
                                        </p:attrNameLst>
                                      </p:cBhvr>
                                      <p:to>
                                        <p:strVal val="solid"/>
                                      </p:to>
                                    </p:set>
                                    <p:set>
                                      <p:cBhvr>
                                        <p:cTn id="47" dur="500" fill="hold"/>
                                        <p:tgtEl>
                                          <p:spTgt spid="132"/>
                                        </p:tgtEl>
                                        <p:attrNameLst>
                                          <p:attrName>fill.on</p:attrName>
                                        </p:attrNameLst>
                                      </p:cBhvr>
                                      <p:to>
                                        <p:strVal val="true"/>
                                      </p:to>
                                    </p:set>
                                  </p:childTnLst>
                                </p:cTn>
                              </p:par>
                              <p:par>
                                <p:cTn id="48" presetID="22" presetClass="entr" presetSubtype="4" fill="hold" nodeType="withEffect">
                                  <p:stCondLst>
                                    <p:cond delay="0"/>
                                  </p:stCondLst>
                                  <p:childTnLst>
                                    <p:set>
                                      <p:cBhvr>
                                        <p:cTn id="49" dur="1" fill="hold">
                                          <p:stCondLst>
                                            <p:cond delay="0"/>
                                          </p:stCondLst>
                                        </p:cTn>
                                        <p:tgtEl>
                                          <p:spTgt spid="135"/>
                                        </p:tgtEl>
                                        <p:attrNameLst>
                                          <p:attrName>style.visibility</p:attrName>
                                        </p:attrNameLst>
                                      </p:cBhvr>
                                      <p:to>
                                        <p:strVal val="visible"/>
                                      </p:to>
                                    </p:set>
                                    <p:animEffect transition="in" filter="wipe(down)">
                                      <p:cBhvr>
                                        <p:cTn id="50" dur="500"/>
                                        <p:tgtEl>
                                          <p:spTgt spid="135"/>
                                        </p:tgtEl>
                                      </p:cBhvr>
                                    </p:animEffect>
                                  </p:childTnLst>
                                </p:cTn>
                              </p:par>
                              <p:par>
                                <p:cTn id="51" presetID="22" presetClass="entr" presetSubtype="4"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down)">
                                      <p:cBhvr>
                                        <p:cTn id="53" dur="500"/>
                                        <p:tgtEl>
                                          <p:spTgt spid="1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fade">
                                      <p:cBhvr>
                                        <p:cTn id="56" dur="500"/>
                                        <p:tgtEl>
                                          <p:spTgt spid="16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45">
                                            <p:txEl>
                                              <p:pRg st="8" end="8"/>
                                            </p:txEl>
                                          </p:spTgt>
                                        </p:tgtEl>
                                        <p:attrNameLst>
                                          <p:attrName>style.visibility</p:attrName>
                                        </p:attrNameLst>
                                      </p:cBhvr>
                                      <p:to>
                                        <p:strVal val="visible"/>
                                      </p:to>
                                    </p:set>
                                    <p:animEffect transition="in" filter="fade">
                                      <p:cBhvr>
                                        <p:cTn id="61" dur="500"/>
                                        <p:tgtEl>
                                          <p:spTgt spid="645">
                                            <p:txEl>
                                              <p:pRg st="8" end="8"/>
                                            </p:txEl>
                                          </p:spTgt>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par>
                          <p:cTn id="66" fill="hold">
                            <p:stCondLst>
                              <p:cond delay="1000"/>
                            </p:stCondLst>
                            <p:childTnLst>
                              <p:par>
                                <p:cTn id="67" presetID="19" presetClass="emph" presetSubtype="0" fill="hold" grpId="1" nodeType="afterEffect">
                                  <p:stCondLst>
                                    <p:cond delay="0"/>
                                  </p:stCondLst>
                                  <p:childTnLst>
                                    <p:animClr clrSpc="rgb" dir="cw">
                                      <p:cBhvr override="childStyle">
                                        <p:cTn id="68" dur="500" fill="hold"/>
                                        <p:tgtEl>
                                          <p:spTgt spid="132"/>
                                        </p:tgtEl>
                                        <p:attrNameLst>
                                          <p:attrName>style.color</p:attrName>
                                        </p:attrNameLst>
                                      </p:cBhvr>
                                      <p:to>
                                        <a:srgbClr val="4D4B45"/>
                                      </p:to>
                                    </p:animClr>
                                    <p:animClr clrSpc="rgb" dir="cw">
                                      <p:cBhvr>
                                        <p:cTn id="69" dur="500" fill="hold"/>
                                        <p:tgtEl>
                                          <p:spTgt spid="132"/>
                                        </p:tgtEl>
                                        <p:attrNameLst>
                                          <p:attrName>fillcolor</p:attrName>
                                        </p:attrNameLst>
                                      </p:cBhvr>
                                      <p:to>
                                        <a:srgbClr val="4D4B45"/>
                                      </p:to>
                                    </p:animClr>
                                    <p:set>
                                      <p:cBhvr>
                                        <p:cTn id="70" dur="500" fill="hold"/>
                                        <p:tgtEl>
                                          <p:spTgt spid="132"/>
                                        </p:tgtEl>
                                        <p:attrNameLst>
                                          <p:attrName>fill.type</p:attrName>
                                        </p:attrNameLst>
                                      </p:cBhvr>
                                      <p:to>
                                        <p:strVal val="solid"/>
                                      </p:to>
                                    </p:set>
                                    <p:set>
                                      <p:cBhvr>
                                        <p:cTn id="71" dur="500" fill="hold"/>
                                        <p:tgtEl>
                                          <p:spTgt spid="132"/>
                                        </p:tgtEl>
                                        <p:attrNameLst>
                                          <p:attrName>fill.on</p:attrName>
                                        </p:attrNameLst>
                                      </p:cBhvr>
                                      <p:to>
                                        <p:strVal val="true"/>
                                      </p:to>
                                    </p:set>
                                  </p:childTnLst>
                                </p:cTn>
                              </p:par>
                              <p:par>
                                <p:cTn id="72" presetID="10" presetClass="exit" presetSubtype="0" fill="hold" grpId="1" nodeType="withEffect">
                                  <p:stCondLst>
                                    <p:cond delay="0"/>
                                  </p:stCondLst>
                                  <p:childTnLst>
                                    <p:animEffect transition="out" filter="fade">
                                      <p:cBhvr>
                                        <p:cTn id="73" dur="500"/>
                                        <p:tgtEl>
                                          <p:spTgt spid="162"/>
                                        </p:tgtEl>
                                      </p:cBhvr>
                                    </p:animEffect>
                                    <p:set>
                                      <p:cBhvr>
                                        <p:cTn id="74" dur="1" fill="hold">
                                          <p:stCondLst>
                                            <p:cond delay="499"/>
                                          </p:stCondLst>
                                        </p:cTn>
                                        <p:tgtEl>
                                          <p:spTgt spid="162"/>
                                        </p:tgtEl>
                                        <p:attrNameLst>
                                          <p:attrName>style.visibility</p:attrName>
                                        </p:attrNameLst>
                                      </p:cBhvr>
                                      <p:to>
                                        <p:strVal val="hidden"/>
                                      </p:to>
                                    </p:set>
                                  </p:childTnLst>
                                </p:cTn>
                              </p:par>
                            </p:childTnLst>
                          </p:cTn>
                        </p:par>
                        <p:par>
                          <p:cTn id="75" fill="hold">
                            <p:stCondLst>
                              <p:cond delay="1500"/>
                            </p:stCondLst>
                            <p:childTnLst>
                              <p:par>
                                <p:cTn id="76" presetID="22" presetClass="exit" presetSubtype="4" fill="hold" nodeType="afterEffect">
                                  <p:stCondLst>
                                    <p:cond delay="0"/>
                                  </p:stCondLst>
                                  <p:childTnLst>
                                    <p:animEffect transition="out" filter="wipe(down)">
                                      <p:cBhvr>
                                        <p:cTn id="77" dur="500"/>
                                        <p:tgtEl>
                                          <p:spTgt spid="134"/>
                                        </p:tgtEl>
                                      </p:cBhvr>
                                    </p:animEffect>
                                    <p:set>
                                      <p:cBhvr>
                                        <p:cTn id="78" dur="1" fill="hold">
                                          <p:stCondLst>
                                            <p:cond delay="499"/>
                                          </p:stCondLst>
                                        </p:cTn>
                                        <p:tgtEl>
                                          <p:spTgt spid="134"/>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500"/>
                                        <p:tgtEl>
                                          <p:spTgt spid="135"/>
                                        </p:tgtEl>
                                      </p:cBhvr>
                                    </p:animEffect>
                                    <p:set>
                                      <p:cBhvr>
                                        <p:cTn id="81" dur="1" fill="hold">
                                          <p:stCondLst>
                                            <p:cond delay="499"/>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132" grpId="0" animBg="1"/>
      <p:bldP spid="132" grpId="1" animBg="1"/>
      <p:bldP spid="162" grpId="0" animBg="1"/>
      <p:bldP spid="16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EMEID" val="1"/>
</p:tagLst>
</file>

<file path=ppt/tags/tag10.xml><?xml version="1.0" encoding="utf-8"?>
<p:tagLst xmlns:a="http://schemas.openxmlformats.org/drawingml/2006/main" xmlns:r="http://schemas.openxmlformats.org/officeDocument/2006/relationships" xmlns:p="http://schemas.openxmlformats.org/presentationml/2006/main">
  <p:tag name="THEMEID" val="10"/>
</p:tagLst>
</file>

<file path=ppt/tags/tag11.xml><?xml version="1.0" encoding="utf-8"?>
<p:tagLst xmlns:a="http://schemas.openxmlformats.org/drawingml/2006/main" xmlns:r="http://schemas.openxmlformats.org/officeDocument/2006/relationships" xmlns:p="http://schemas.openxmlformats.org/presentationml/2006/main">
  <p:tag name="THEMEID" val="11"/>
</p:tagLst>
</file>

<file path=ppt/tags/tag12.xml><?xml version="1.0" encoding="utf-8"?>
<p:tagLst xmlns:a="http://schemas.openxmlformats.org/drawingml/2006/main" xmlns:r="http://schemas.openxmlformats.org/officeDocument/2006/relationships" xmlns:p="http://schemas.openxmlformats.org/presentationml/2006/main">
  <p:tag name="THEMEID" val="12"/>
</p:tagLst>
</file>

<file path=ppt/tags/tag13.xml><?xml version="1.0" encoding="utf-8"?>
<p:tagLst xmlns:a="http://schemas.openxmlformats.org/drawingml/2006/main" xmlns:r="http://schemas.openxmlformats.org/officeDocument/2006/relationships" xmlns:p="http://schemas.openxmlformats.org/presentationml/2006/main">
  <p:tag name="THEMEIDCC" val="1"/>
</p:tagLst>
</file>

<file path=ppt/tags/tag14.xml><?xml version="1.0" encoding="utf-8"?>
<p:tagLst xmlns:a="http://schemas.openxmlformats.org/drawingml/2006/main" xmlns:r="http://schemas.openxmlformats.org/officeDocument/2006/relationships" xmlns:p="http://schemas.openxmlformats.org/presentationml/2006/main">
  <p:tag name="THEMEIDCC" val="2"/>
</p:tagLst>
</file>

<file path=ppt/tags/tag15.xml><?xml version="1.0" encoding="utf-8"?>
<p:tagLst xmlns:a="http://schemas.openxmlformats.org/drawingml/2006/main" xmlns:r="http://schemas.openxmlformats.org/officeDocument/2006/relationships" xmlns:p="http://schemas.openxmlformats.org/presentationml/2006/main">
  <p:tag name="THEMEIDCC" val="3"/>
</p:tagLst>
</file>

<file path=ppt/tags/tag16.xml><?xml version="1.0" encoding="utf-8"?>
<p:tagLst xmlns:a="http://schemas.openxmlformats.org/drawingml/2006/main" xmlns:r="http://schemas.openxmlformats.org/officeDocument/2006/relationships" xmlns:p="http://schemas.openxmlformats.org/presentationml/2006/main">
  <p:tag name="THEMEIDCC" val="4"/>
</p:tagLst>
</file>

<file path=ppt/tags/tag17.xml><?xml version="1.0" encoding="utf-8"?>
<p:tagLst xmlns:a="http://schemas.openxmlformats.org/drawingml/2006/main" xmlns:r="http://schemas.openxmlformats.org/officeDocument/2006/relationships" xmlns:p="http://schemas.openxmlformats.org/presentationml/2006/main">
  <p:tag name="THEMEIDCC" val="5"/>
</p:tagLst>
</file>

<file path=ppt/tags/tag18.xml><?xml version="1.0" encoding="utf-8"?>
<p:tagLst xmlns:a="http://schemas.openxmlformats.org/drawingml/2006/main" xmlns:r="http://schemas.openxmlformats.org/officeDocument/2006/relationships" xmlns:p="http://schemas.openxmlformats.org/presentationml/2006/main">
  <p:tag name="THEMEIDCC" val="6"/>
</p:tagLst>
</file>

<file path=ppt/tags/tag19.xml><?xml version="1.0" encoding="utf-8"?>
<p:tagLst xmlns:a="http://schemas.openxmlformats.org/drawingml/2006/main" xmlns:r="http://schemas.openxmlformats.org/officeDocument/2006/relationships" xmlns:p="http://schemas.openxmlformats.org/presentationml/2006/main">
  <p:tag name="THEMEIDCC" val="7"/>
</p:tagLst>
</file>

<file path=ppt/tags/tag2.xml><?xml version="1.0" encoding="utf-8"?>
<p:tagLst xmlns:a="http://schemas.openxmlformats.org/drawingml/2006/main" xmlns:r="http://schemas.openxmlformats.org/officeDocument/2006/relationships" xmlns:p="http://schemas.openxmlformats.org/presentationml/2006/main">
  <p:tag name="THEMEID" val="2"/>
</p:tagLst>
</file>

<file path=ppt/tags/tag20.xml><?xml version="1.0" encoding="utf-8"?>
<p:tagLst xmlns:a="http://schemas.openxmlformats.org/drawingml/2006/main" xmlns:r="http://schemas.openxmlformats.org/officeDocument/2006/relationships" xmlns:p="http://schemas.openxmlformats.org/presentationml/2006/main">
  <p:tag name="THEMEIDCC" val="8"/>
</p:tagLst>
</file>

<file path=ppt/tags/tag21.xml><?xml version="1.0" encoding="utf-8"?>
<p:tagLst xmlns:a="http://schemas.openxmlformats.org/drawingml/2006/main" xmlns:r="http://schemas.openxmlformats.org/officeDocument/2006/relationships" xmlns:p="http://schemas.openxmlformats.org/presentationml/2006/main">
  <p:tag name="THEMEIDCC" val="9"/>
</p:tagLst>
</file>

<file path=ppt/tags/tag22.xml><?xml version="1.0" encoding="utf-8"?>
<p:tagLst xmlns:a="http://schemas.openxmlformats.org/drawingml/2006/main" xmlns:r="http://schemas.openxmlformats.org/officeDocument/2006/relationships" xmlns:p="http://schemas.openxmlformats.org/presentationml/2006/main">
  <p:tag name="THEMEIDCC" val="10"/>
</p:tagLst>
</file>

<file path=ppt/tags/tag23.xml><?xml version="1.0" encoding="utf-8"?>
<p:tagLst xmlns:a="http://schemas.openxmlformats.org/drawingml/2006/main" xmlns:r="http://schemas.openxmlformats.org/officeDocument/2006/relationships" xmlns:p="http://schemas.openxmlformats.org/presentationml/2006/main">
  <p:tag name="THEMEIDCC" val="11"/>
</p:tagLst>
</file>

<file path=ppt/tags/tag24.xml><?xml version="1.0" encoding="utf-8"?>
<p:tagLst xmlns:a="http://schemas.openxmlformats.org/drawingml/2006/main" xmlns:r="http://schemas.openxmlformats.org/officeDocument/2006/relationships" xmlns:p="http://schemas.openxmlformats.org/presentationml/2006/main">
  <p:tag name="THEMEIDCC" val="12"/>
</p:tagLst>
</file>

<file path=ppt/tags/tag25.xml><?xml version="1.0" encoding="utf-8"?>
<p:tagLst xmlns:a="http://schemas.openxmlformats.org/drawingml/2006/main" xmlns:r="http://schemas.openxmlformats.org/officeDocument/2006/relationships" xmlns:p="http://schemas.openxmlformats.org/presentationml/2006/main">
  <p:tag name="THEMEIDCC" val="1"/>
</p:tagLst>
</file>

<file path=ppt/tags/tag26.xml><?xml version="1.0" encoding="utf-8"?>
<p:tagLst xmlns:a="http://schemas.openxmlformats.org/drawingml/2006/main" xmlns:r="http://schemas.openxmlformats.org/officeDocument/2006/relationships" xmlns:p="http://schemas.openxmlformats.org/presentationml/2006/main">
  <p:tag name="THEMEIDCC" val="2"/>
</p:tagLst>
</file>

<file path=ppt/tags/tag27.xml><?xml version="1.0" encoding="utf-8"?>
<p:tagLst xmlns:a="http://schemas.openxmlformats.org/drawingml/2006/main" xmlns:r="http://schemas.openxmlformats.org/officeDocument/2006/relationships" xmlns:p="http://schemas.openxmlformats.org/presentationml/2006/main">
  <p:tag name="THEMEIDCC" val="3"/>
</p:tagLst>
</file>

<file path=ppt/tags/tag28.xml><?xml version="1.0" encoding="utf-8"?>
<p:tagLst xmlns:a="http://schemas.openxmlformats.org/drawingml/2006/main" xmlns:r="http://schemas.openxmlformats.org/officeDocument/2006/relationships" xmlns:p="http://schemas.openxmlformats.org/presentationml/2006/main">
  <p:tag name="THEMEIDCC" val="4"/>
</p:tagLst>
</file>

<file path=ppt/tags/tag29.xml><?xml version="1.0" encoding="utf-8"?>
<p:tagLst xmlns:a="http://schemas.openxmlformats.org/drawingml/2006/main" xmlns:r="http://schemas.openxmlformats.org/officeDocument/2006/relationships" xmlns:p="http://schemas.openxmlformats.org/presentationml/2006/main">
  <p:tag name="THEMEIDCC" val="5"/>
</p:tagLst>
</file>

<file path=ppt/tags/tag3.xml><?xml version="1.0" encoding="utf-8"?>
<p:tagLst xmlns:a="http://schemas.openxmlformats.org/drawingml/2006/main" xmlns:r="http://schemas.openxmlformats.org/officeDocument/2006/relationships" xmlns:p="http://schemas.openxmlformats.org/presentationml/2006/main">
  <p:tag name="THEMEID" val="3"/>
</p:tagLst>
</file>

<file path=ppt/tags/tag30.xml><?xml version="1.0" encoding="utf-8"?>
<p:tagLst xmlns:a="http://schemas.openxmlformats.org/drawingml/2006/main" xmlns:r="http://schemas.openxmlformats.org/officeDocument/2006/relationships" xmlns:p="http://schemas.openxmlformats.org/presentationml/2006/main">
  <p:tag name="THEMEIDCC" val="6"/>
</p:tagLst>
</file>

<file path=ppt/tags/tag31.xml><?xml version="1.0" encoding="utf-8"?>
<p:tagLst xmlns:a="http://schemas.openxmlformats.org/drawingml/2006/main" xmlns:r="http://schemas.openxmlformats.org/officeDocument/2006/relationships" xmlns:p="http://schemas.openxmlformats.org/presentationml/2006/main">
  <p:tag name="THEMEIDCC" val="8"/>
</p:tagLst>
</file>

<file path=ppt/tags/tag32.xml><?xml version="1.0" encoding="utf-8"?>
<p:tagLst xmlns:a="http://schemas.openxmlformats.org/drawingml/2006/main" xmlns:r="http://schemas.openxmlformats.org/officeDocument/2006/relationships" xmlns:p="http://schemas.openxmlformats.org/presentationml/2006/main">
  <p:tag name="THEMEIDCC" val="9"/>
</p:tagLst>
</file>

<file path=ppt/tags/tag33.xml><?xml version="1.0" encoding="utf-8"?>
<p:tagLst xmlns:a="http://schemas.openxmlformats.org/drawingml/2006/main" xmlns:r="http://schemas.openxmlformats.org/officeDocument/2006/relationships" xmlns:p="http://schemas.openxmlformats.org/presentationml/2006/main">
  <p:tag name="THEMEIDCC" val="10"/>
</p:tagLst>
</file>

<file path=ppt/tags/tag34.xml><?xml version="1.0" encoding="utf-8"?>
<p:tagLst xmlns:a="http://schemas.openxmlformats.org/drawingml/2006/main" xmlns:r="http://schemas.openxmlformats.org/officeDocument/2006/relationships" xmlns:p="http://schemas.openxmlformats.org/presentationml/2006/main">
  <p:tag name="THEMEIDCC" val="11"/>
</p:tagLst>
</file>

<file path=ppt/tags/tag35.xml><?xml version="1.0" encoding="utf-8"?>
<p:tagLst xmlns:a="http://schemas.openxmlformats.org/drawingml/2006/main" xmlns:r="http://schemas.openxmlformats.org/officeDocument/2006/relationships" xmlns:p="http://schemas.openxmlformats.org/presentationml/2006/main">
  <p:tag name="THEMEIDCC" val="11"/>
</p:tagLst>
</file>

<file path=ppt/tags/tag36.xml><?xml version="1.0" encoding="utf-8"?>
<p:tagLst xmlns:a="http://schemas.openxmlformats.org/drawingml/2006/main" xmlns:r="http://schemas.openxmlformats.org/officeDocument/2006/relationships" xmlns:p="http://schemas.openxmlformats.org/presentationml/2006/main">
  <p:tag name="THEMEIDCC" val="12"/>
</p:tagLst>
</file>

<file path=ppt/tags/tag37.xml><?xml version="1.0" encoding="utf-8"?>
<p:tagLst xmlns:a="http://schemas.openxmlformats.org/drawingml/2006/main" xmlns:r="http://schemas.openxmlformats.org/officeDocument/2006/relationships" xmlns:p="http://schemas.openxmlformats.org/presentationml/2006/main">
  <p:tag name="THEMEIDCC" val="10"/>
</p:tagLst>
</file>

<file path=ppt/tags/tag38.xml><?xml version="1.0" encoding="utf-8"?>
<p:tagLst xmlns:a="http://schemas.openxmlformats.org/drawingml/2006/main" xmlns:r="http://schemas.openxmlformats.org/officeDocument/2006/relationships" xmlns:p="http://schemas.openxmlformats.org/presentationml/2006/main">
  <p:tag name="THEMEIDCC" val="11"/>
</p:tagLst>
</file>

<file path=ppt/tags/tag39.xml><?xml version="1.0" encoding="utf-8"?>
<p:tagLst xmlns:a="http://schemas.openxmlformats.org/drawingml/2006/main" xmlns:r="http://schemas.openxmlformats.org/officeDocument/2006/relationships" xmlns:p="http://schemas.openxmlformats.org/presentationml/2006/main">
  <p:tag name="THEMEIDCC" val="11"/>
</p:tagLst>
</file>

<file path=ppt/tags/tag4.xml><?xml version="1.0" encoding="utf-8"?>
<p:tagLst xmlns:a="http://schemas.openxmlformats.org/drawingml/2006/main" xmlns:r="http://schemas.openxmlformats.org/officeDocument/2006/relationships" xmlns:p="http://schemas.openxmlformats.org/presentationml/2006/main">
  <p:tag name="THEMEID" val="4"/>
</p:tagLst>
</file>

<file path=ppt/tags/tag5.xml><?xml version="1.0" encoding="utf-8"?>
<p:tagLst xmlns:a="http://schemas.openxmlformats.org/drawingml/2006/main" xmlns:r="http://schemas.openxmlformats.org/officeDocument/2006/relationships" xmlns:p="http://schemas.openxmlformats.org/presentationml/2006/main">
  <p:tag name="THEMEID" val="5"/>
</p:tagLst>
</file>

<file path=ppt/tags/tag6.xml><?xml version="1.0" encoding="utf-8"?>
<p:tagLst xmlns:a="http://schemas.openxmlformats.org/drawingml/2006/main" xmlns:r="http://schemas.openxmlformats.org/officeDocument/2006/relationships" xmlns:p="http://schemas.openxmlformats.org/presentationml/2006/main">
  <p:tag name="THEMEID" val="6"/>
</p:tagLst>
</file>

<file path=ppt/tags/tag7.xml><?xml version="1.0" encoding="utf-8"?>
<p:tagLst xmlns:a="http://schemas.openxmlformats.org/drawingml/2006/main" xmlns:r="http://schemas.openxmlformats.org/officeDocument/2006/relationships" xmlns:p="http://schemas.openxmlformats.org/presentationml/2006/main">
  <p:tag name="THEMEID" val="7"/>
</p:tagLst>
</file>

<file path=ppt/tags/tag8.xml><?xml version="1.0" encoding="utf-8"?>
<p:tagLst xmlns:a="http://schemas.openxmlformats.org/drawingml/2006/main" xmlns:r="http://schemas.openxmlformats.org/officeDocument/2006/relationships" xmlns:p="http://schemas.openxmlformats.org/presentationml/2006/main">
  <p:tag name="THEMEID" val="8"/>
</p:tagLst>
</file>

<file path=ppt/tags/tag9.xml><?xml version="1.0" encoding="utf-8"?>
<p:tagLst xmlns:a="http://schemas.openxmlformats.org/drawingml/2006/main" xmlns:r="http://schemas.openxmlformats.org/officeDocument/2006/relationships" xmlns:p="http://schemas.openxmlformats.org/presentationml/2006/main">
  <p:tag name="THEMEID" val="9"/>
</p:tagLst>
</file>

<file path=ppt/theme/theme1.xml><?xml version="1.0" encoding="utf-8"?>
<a:theme xmlns:a="http://schemas.openxmlformats.org/drawingml/2006/main" name="WHITE TEMPLATE">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GREEN_1.potx" id="{E6351070-060E-4EB7-8FC9-7F6CD9537A4B}" vid="{9FBE0A09-7139-47DB-B6B8-8BE9F30C10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fb22c541-ded0-47fa-8877-83a4c2d16227" Revision="1" Stencil="7276b9ef-3953-4dce-a89b-ed85f20b8b93" StencilVersion="1.0"/>
</Control>
</file>

<file path=customXml/item10.xml><?xml version="1.0" encoding="utf-8"?>
<Control xmlns="http://schemas.microsoft.com/VisualStudio/2011/storyboarding/control">
  <Id Name="a2191c86-fc50-4add-948c-129f6b5a88d8" Revision="1" Stencil="7276b9ef-3953-4dce-a89b-ed85f20b8b93" StencilVersion="1.0"/>
</Control>
</file>

<file path=customXml/item11.xml><?xml version="1.0" encoding="utf-8"?>
<Control xmlns="http://schemas.microsoft.com/VisualStudio/2011/storyboarding/control">
  <Id Name="369f9055-6b6c-48b9-9320-5df2d46c430a" Revision="1" Stencil="7276b9ef-3953-4dce-a89b-ed85f20b8b93" StencilVersion="1.0"/>
</Control>
</file>

<file path=customXml/item12.xml><?xml version="1.0" encoding="utf-8"?>
<Control xmlns="http://schemas.microsoft.com/VisualStudio/2011/storyboarding/control">
  <Id Name="a53d73d2-368b-429e-b817-1324eec1382c" Revision="1" Stencil="7276b9ef-3953-4dce-a89b-ed85f20b8b93" StencilVersion="1.0"/>
</Control>
</file>

<file path=customXml/item13.xml><?xml version="1.0" encoding="utf-8"?>
<Control xmlns="http://schemas.microsoft.com/VisualStudio/2011/storyboarding/control">
  <Id Name="a53d73d2-368b-429e-b817-1324eec1382c" Revision="1" Stencil="7276b9ef-3953-4dce-a89b-ed85f20b8b93" StencilVersion="1.0"/>
</Control>
</file>

<file path=customXml/item14.xml><?xml version="1.0" encoding="utf-8"?>
<Control xmlns="http://schemas.microsoft.com/VisualStudio/2011/storyboarding/control">
  <Id Name="a53d73d2-368b-429e-b817-1324eec1382c" Revision="1" Stencil="7276b9ef-3953-4dce-a89b-ed85f20b8b93" StencilVersion="1.0"/>
</Control>
</file>

<file path=customXml/item15.xml><?xml version="1.0" encoding="utf-8"?>
<Control xmlns="http://schemas.microsoft.com/VisualStudio/2011/storyboarding/control">
  <Id Name="d69996e1-3d61-4686-9b63-f1b855c596ab" Revision="1" Stencil="7276b9ef-3953-4dce-a89b-ed85f20b8b93" StencilVersion="1.0"/>
</Control>
</file>

<file path=customXml/item16.xml><?xml version="1.0" encoding="utf-8"?>
<Control xmlns="http://schemas.microsoft.com/VisualStudio/2011/storyboarding/control">
  <Id Name="369f9055-6b6c-48b9-9320-5df2d46c430a" Revision="1" Stencil="7276b9ef-3953-4dce-a89b-ed85f20b8b93" StencilVersion="1.0"/>
</Control>
</file>

<file path=customXml/item17.xml><?xml version="1.0" encoding="utf-8"?>
<Control xmlns="http://schemas.microsoft.com/VisualStudio/2011/storyboarding/control">
  <Id Name="fb22c541-ded0-47fa-8877-83a4c2d16227" Revision="1" Stencil="7276b9ef-3953-4dce-a89b-ed85f20b8b93" StencilVersion="1.0"/>
</Control>
</file>

<file path=customXml/item18.xml><?xml version="1.0" encoding="utf-8"?>
<p:properties xmlns:p="http://schemas.microsoft.com/office/2006/metadata/properties" xmlns:xsi="http://www.w3.org/2001/XMLSchema-instance" xmlns:pc="http://schemas.microsoft.com/office/infopath/2007/PartnerControls">
  <documentManagement>
    <Status xmlns="8C30B196-64A6-4666-B4DF-860419FE5CD3">Final</Status>
    <Content_x0020_Type xmlns="8C30B196-64A6-4666-B4DF-860419FE5CD3">Slide Presentation</Content_x0020_Type>
    <Module xmlns="8C30B196-64A6-4666-B4DF-860419FE5CD3" xsi:nil="true"/>
  </documentManagement>
</p:properties>
</file>

<file path=customXml/item19.xml><?xml version="1.0" encoding="utf-8"?>
<Control xmlns="http://schemas.microsoft.com/VisualStudio/2011/storyboarding/control">
  <Id Name="a53d73d2-368b-429e-b817-1324eec1382c" Revision="1" Stencil="7276b9ef-3953-4dce-a89b-ed85f20b8b93" StencilVersion="1.0"/>
</Control>
</file>

<file path=customXml/item2.xml><?xml version="1.0" encoding="utf-8"?>
<Control xmlns="http://schemas.microsoft.com/VisualStudio/2011/storyboarding/control">
  <Id Name="d69996e1-3d61-4686-9b63-f1b855c596ab" Revision="1" Stencil="7276b9ef-3953-4dce-a89b-ed85f20b8b93" StencilVersion="1.0"/>
</Control>
</file>

<file path=customXml/item20.xml><?xml version="1.0" encoding="utf-8"?>
<Control xmlns="http://schemas.microsoft.com/VisualStudio/2011/storyboarding/control">
  <Id Name="369f9055-6b6c-48b9-9320-5df2d46c430a" Revision="1" Stencil="7276b9ef-3953-4dce-a89b-ed85f20b8b93" StencilVersion="1.0"/>
</Control>
</file>

<file path=customXml/item21.xml><?xml version="1.0" encoding="utf-8"?>
<Control xmlns="http://schemas.microsoft.com/VisualStudio/2011/storyboarding/control">
  <Id Name="369f9055-6b6c-48b9-9320-5df2d46c430a" Revision="1" Stencil="7276b9ef-3953-4dce-a89b-ed85f20b8b93" StencilVersion="1.0"/>
</Control>
</file>

<file path=customXml/item22.xml><?xml version="1.0" encoding="utf-8"?>
<Control xmlns="http://schemas.microsoft.com/VisualStudio/2011/storyboarding/control">
  <Id Name="369f9055-6b6c-48b9-9320-5df2d46c430a" Revision="1" Stencil="7276b9ef-3953-4dce-a89b-ed85f20b8b93" StencilVersion="1.0"/>
</Control>
</file>

<file path=customXml/item23.xml><?xml version="1.0" encoding="utf-8"?>
<Control xmlns="http://schemas.microsoft.com/VisualStudio/2011/storyboarding/control">
  <Id Name="a53d73d2-368b-429e-b817-1324eec1382c" Revision="1" Stencil="7276b9ef-3953-4dce-a89b-ed85f20b8b93" StencilVersion="1.0"/>
</Control>
</file>

<file path=customXml/item24.xml><?xml version="1.0" encoding="utf-8"?>
<Control xmlns="http://schemas.microsoft.com/VisualStudio/2011/storyboarding/control">
  <Id Name="d69996e1-3d61-4686-9b63-f1b855c596ab" Revision="1" Stencil="7276b9ef-3953-4dce-a89b-ed85f20b8b93" StencilVersion="1.0"/>
</Control>
</file>

<file path=customXml/item25.xml><?xml version="1.0" encoding="utf-8"?>
<Control xmlns="http://schemas.microsoft.com/VisualStudio/2011/storyboarding/control">
  <Id Name="369f9055-6b6c-48b9-9320-5df2d46c430a" Revision="1" Stencil="7276b9ef-3953-4dce-a89b-ed85f20b8b93" StencilVersion="1.0"/>
</Control>
</file>

<file path=customXml/item26.xml><?xml version="1.0" encoding="utf-8"?>
<Control xmlns="http://schemas.microsoft.com/VisualStudio/2011/storyboarding/control">
  <Id Name="fb22c541-ded0-47fa-8877-83a4c2d16227" Revision="1" Stencil="7276b9ef-3953-4dce-a89b-ed85f20b8b93" StencilVersion="1.0"/>
</Control>
</file>

<file path=customXml/item27.xml><?xml version="1.0" encoding="utf-8"?>
<Control xmlns="http://schemas.microsoft.com/VisualStudio/2011/storyboarding/control">
  <Id Name="fb22c541-ded0-47fa-8877-83a4c2d16227" Revision="1" Stencil="7276b9ef-3953-4dce-a89b-ed85f20b8b93" StencilVersion="1.0"/>
</Control>
</file>

<file path=customXml/item28.xml><?xml version="1.0" encoding="utf-8"?>
<Control xmlns="http://schemas.microsoft.com/VisualStudio/2011/storyboarding/control">
  <Id Name="d69996e1-3d61-4686-9b63-f1b855c596ab" Revision="1" Stencil="7276b9ef-3953-4dce-a89b-ed85f20b8b93" StencilVersion="1.0"/>
</Control>
</file>

<file path=customXml/item29.xml><?xml version="1.0" encoding="utf-8"?>
<Control xmlns="http://schemas.microsoft.com/VisualStudio/2011/storyboarding/control">
  <Id Name="a2191c86-fc50-4add-948c-129f6b5a88d8" Revision="1" Stencil="7276b9ef-3953-4dce-a89b-ed85f20b8b93" StencilVersion="1.0"/>
</Control>
</file>

<file path=customXml/item3.xml><?xml version="1.0" encoding="utf-8"?>
<?mso-contentType ?>
<FormTemplates xmlns="http://schemas.microsoft.com/sharepoint/v3/contenttype/forms">
  <Display>DocumentLibraryForm</Display>
  <Edit>DocumentLibraryForm</Edit>
  <New>DocumentLibraryForm</New>
</FormTemplates>
</file>

<file path=customXml/item30.xml><?xml version="1.0" encoding="utf-8"?>
<Control xmlns="http://schemas.microsoft.com/VisualStudio/2011/storyboarding/control">
  <Id Name="d69996e1-3d61-4686-9b63-f1b855c596ab" Revision="1" Stencil="7276b9ef-3953-4dce-a89b-ed85f20b8b93" StencilVersion="1.0"/>
</Control>
</file>

<file path=customXml/item31.xml><?xml version="1.0" encoding="utf-8"?>
<Control xmlns="http://schemas.microsoft.com/VisualStudio/2011/storyboarding/control">
  <Id Name="fb22c541-ded0-47fa-8877-83a4c2d16227" Revision="1" Stencil="7276b9ef-3953-4dce-a89b-ed85f20b8b93" StencilVersion="1.0"/>
</Control>
</file>

<file path=customXml/item32.xml><?xml version="1.0" encoding="utf-8"?>
<Control xmlns="http://schemas.microsoft.com/VisualStudio/2011/storyboarding/control">
  <Id Name="fb22c541-ded0-47fa-8877-83a4c2d16227" Revision="1" Stencil="7276b9ef-3953-4dce-a89b-ed85f20b8b93" StencilVersion="1.0"/>
</Control>
</file>

<file path=customXml/item33.xml><?xml version="1.0" encoding="utf-8"?>
<Control xmlns="http://schemas.microsoft.com/VisualStudio/2011/storyboarding/control">
  <Id Name="a2191c86-fc50-4add-948c-129f6b5a88d8" Revision="1" Stencil="7276b9ef-3953-4dce-a89b-ed85f20b8b93" StencilVersion="1.0"/>
</Control>
</file>

<file path=customXml/item4.xml><?xml version="1.0" encoding="utf-8"?>
<Control xmlns="http://schemas.microsoft.com/VisualStudio/2011/storyboarding/control">
  <Id Name="a2191c86-fc50-4add-948c-129f6b5a88d8" Revision="1" Stencil="7276b9ef-3953-4dce-a89b-ed85f20b8b93" StencilVersion="1.0"/>
</Control>
</file>

<file path=customXml/item5.xml><?xml version="1.0" encoding="utf-8"?>
<Control xmlns="http://schemas.microsoft.com/VisualStudio/2011/storyboarding/control">
  <Id Name="a53d73d2-368b-429e-b817-1324eec1382c" Revision="1" Stencil="7276b9ef-3953-4dce-a89b-ed85f20b8b93" StencilVersion="1.0"/>
</Control>
</file>

<file path=customXml/item6.xml><?xml version="1.0" encoding="utf-8"?>
<Control xmlns="http://schemas.microsoft.com/VisualStudio/2011/storyboarding/control">
  <Id Name="a2191c86-fc50-4add-948c-129f6b5a88d8" Revision="1" Stencil="7276b9ef-3953-4dce-a89b-ed85f20b8b93" StencilVersion="1.0"/>
</Control>
</file>

<file path=customXml/item7.xml><?xml version="1.0" encoding="utf-8"?>
<ct:contentTypeSchema xmlns:ct="http://schemas.microsoft.com/office/2006/metadata/contentType" xmlns:ma="http://schemas.microsoft.com/office/2006/metadata/properties/metaAttributes" ct:_="" ma:_="" ma:contentTypeName="Document" ma:contentTypeID="0x010100057C8DE21BCFE1459A3922511ABC8325" ma:contentTypeVersion="" ma:contentTypeDescription="Create a new document." ma:contentTypeScope="" ma:versionID="b41d2bd60a1047f91fbffb62b45a5eee">
  <xsd:schema xmlns:xsd="http://www.w3.org/2001/XMLSchema" xmlns:xs="http://www.w3.org/2001/XMLSchema" xmlns:p="http://schemas.microsoft.com/office/2006/metadata/properties" xmlns:ns2="8C30B196-64A6-4666-B4DF-860419FE5CD3" xmlns:ns3="27aa9422-7f1f-4c84-9cdf-302b1a67e513" targetNamespace="http://schemas.microsoft.com/office/2006/metadata/properties" ma:root="true" ma:fieldsID="fcf29f1b03434920e325969dbc9b5dae" ns2:_="" ns3:_="">
    <xsd:import namespace="8C30B196-64A6-4666-B4DF-860419FE5CD3"/>
    <xsd:import namespace="27aa9422-7f1f-4c84-9cdf-302b1a67e513"/>
    <xsd:element name="properties">
      <xsd:complexType>
        <xsd:sequence>
          <xsd:element name="documentManagement">
            <xsd:complexType>
              <xsd:all>
                <xsd:element ref="ns2:Content_x0020_Type"/>
                <xsd:element ref="ns2:Module" minOccurs="0"/>
                <xsd:element ref="ns2:Status"/>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30B196-64A6-4666-B4DF-860419FE5CD3"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Assessment Policheck"/>
          <xsd:enumeration value="Break Slides"/>
          <xsd:enumeration value="CC File"/>
          <xsd:enumeration value="CC Policheck"/>
          <xsd:enumeration value="Instructor Image"/>
          <xsd:enumeration value="Outline/Meeting Recordings"/>
          <xsd:enumeration value="Slide Presentation"/>
          <xsd:enumeration value="Slide Presentation Policheck"/>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ma:displayName="Status" ma:default="Draft" ma:format="Dropdown" ma:internalName="Status">
      <xsd:simpleType>
        <xsd:restriction base="dms:Choic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27aa9422-7f1f-4c84-9cdf-302b1a67e5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Control xmlns="http://schemas.microsoft.com/VisualStudio/2011/storyboarding/control">
  <Id Name="a2191c86-fc50-4add-948c-129f6b5a88d8" Revision="1" Stencil="7276b9ef-3953-4dce-a89b-ed85f20b8b93" StencilVersion="1.0"/>
</Control>
</file>

<file path=customXml/item9.xml><?xml version="1.0" encoding="utf-8"?>
<Control xmlns="http://schemas.microsoft.com/VisualStudio/2011/storyboarding/control">
  <Id Name="d69996e1-3d61-4686-9b63-f1b855c596ab" Revision="1" Stencil="7276b9ef-3953-4dce-a89b-ed85f20b8b93" StencilVersion="1.0"/>
</Control>
</file>

<file path=customXml/itemProps1.xml><?xml version="1.0" encoding="utf-8"?>
<ds:datastoreItem xmlns:ds="http://schemas.openxmlformats.org/officeDocument/2006/customXml" ds:itemID="{4C1B3C27-4803-4D72-A3F8-6668A3F0A24B}">
  <ds:schemaRefs>
    <ds:schemaRef ds:uri="http://schemas.microsoft.com/VisualStudio/2011/storyboarding/control"/>
  </ds:schemaRefs>
</ds:datastoreItem>
</file>

<file path=customXml/itemProps10.xml><?xml version="1.0" encoding="utf-8"?>
<ds:datastoreItem xmlns:ds="http://schemas.openxmlformats.org/officeDocument/2006/customXml" ds:itemID="{0B54C583-7BAB-4080-8093-C5F84F5A225A}">
  <ds:schemaRefs>
    <ds:schemaRef ds:uri="http://schemas.microsoft.com/VisualStudio/2011/storyboarding/control"/>
  </ds:schemaRefs>
</ds:datastoreItem>
</file>

<file path=customXml/itemProps11.xml><?xml version="1.0" encoding="utf-8"?>
<ds:datastoreItem xmlns:ds="http://schemas.openxmlformats.org/officeDocument/2006/customXml" ds:itemID="{FE651ABA-5DC1-4ABD-A06E-055AE54B337B}">
  <ds:schemaRefs>
    <ds:schemaRef ds:uri="http://schemas.microsoft.com/VisualStudio/2011/storyboarding/control"/>
  </ds:schemaRefs>
</ds:datastoreItem>
</file>

<file path=customXml/itemProps12.xml><?xml version="1.0" encoding="utf-8"?>
<ds:datastoreItem xmlns:ds="http://schemas.openxmlformats.org/officeDocument/2006/customXml" ds:itemID="{4E805D65-1532-4BB0-8F41-8013167C0009}">
  <ds:schemaRefs>
    <ds:schemaRef ds:uri="http://schemas.microsoft.com/VisualStudio/2011/storyboarding/control"/>
  </ds:schemaRefs>
</ds:datastoreItem>
</file>

<file path=customXml/itemProps13.xml><?xml version="1.0" encoding="utf-8"?>
<ds:datastoreItem xmlns:ds="http://schemas.openxmlformats.org/officeDocument/2006/customXml" ds:itemID="{F68D8396-E21C-4AFF-8FDD-70D00673D0EE}">
  <ds:schemaRefs>
    <ds:schemaRef ds:uri="http://schemas.microsoft.com/VisualStudio/2011/storyboarding/control"/>
  </ds:schemaRefs>
</ds:datastoreItem>
</file>

<file path=customXml/itemProps14.xml><?xml version="1.0" encoding="utf-8"?>
<ds:datastoreItem xmlns:ds="http://schemas.openxmlformats.org/officeDocument/2006/customXml" ds:itemID="{8893E80D-6D0C-4E0F-AA22-E5615BB87E5B}">
  <ds:schemaRefs>
    <ds:schemaRef ds:uri="http://schemas.microsoft.com/VisualStudio/2011/storyboarding/control"/>
  </ds:schemaRefs>
</ds:datastoreItem>
</file>

<file path=customXml/itemProps15.xml><?xml version="1.0" encoding="utf-8"?>
<ds:datastoreItem xmlns:ds="http://schemas.openxmlformats.org/officeDocument/2006/customXml" ds:itemID="{67213E6F-7B96-4222-888B-63710B06D885}">
  <ds:schemaRefs>
    <ds:schemaRef ds:uri="http://schemas.microsoft.com/VisualStudio/2011/storyboarding/control"/>
  </ds:schemaRefs>
</ds:datastoreItem>
</file>

<file path=customXml/itemProps16.xml><?xml version="1.0" encoding="utf-8"?>
<ds:datastoreItem xmlns:ds="http://schemas.openxmlformats.org/officeDocument/2006/customXml" ds:itemID="{82DB428A-B8F8-483F-8276-095629A8ECDB}">
  <ds:schemaRefs>
    <ds:schemaRef ds:uri="http://schemas.microsoft.com/VisualStudio/2011/storyboarding/control"/>
  </ds:schemaRefs>
</ds:datastoreItem>
</file>

<file path=customXml/itemProps17.xml><?xml version="1.0" encoding="utf-8"?>
<ds:datastoreItem xmlns:ds="http://schemas.openxmlformats.org/officeDocument/2006/customXml" ds:itemID="{432851C6-BC05-4673-B853-6D08AB80CDC4}">
  <ds:schemaRefs>
    <ds:schemaRef ds:uri="http://schemas.microsoft.com/VisualStudio/2011/storyboarding/control"/>
  </ds:schemaRefs>
</ds:datastoreItem>
</file>

<file path=customXml/itemProps18.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purl.org/dc/dcmitype/"/>
    <ds:schemaRef ds:uri="8C30B196-64A6-4666-B4DF-860419FE5CD3"/>
    <ds:schemaRef ds:uri="http://schemas.openxmlformats.org/package/2006/metadata/core-properties"/>
    <ds:schemaRef ds:uri="27aa9422-7f1f-4c84-9cdf-302b1a67e513"/>
    <ds:schemaRef ds:uri="http://purl.org/dc/terms/"/>
  </ds:schemaRefs>
</ds:datastoreItem>
</file>

<file path=customXml/itemProps19.xml><?xml version="1.0" encoding="utf-8"?>
<ds:datastoreItem xmlns:ds="http://schemas.openxmlformats.org/officeDocument/2006/customXml" ds:itemID="{21F6B647-976A-41D0-B760-9DF9DFC6AE3C}">
  <ds:schemaRefs>
    <ds:schemaRef ds:uri="http://schemas.microsoft.com/VisualStudio/2011/storyboarding/control"/>
  </ds:schemaRefs>
</ds:datastoreItem>
</file>

<file path=customXml/itemProps2.xml><?xml version="1.0" encoding="utf-8"?>
<ds:datastoreItem xmlns:ds="http://schemas.openxmlformats.org/officeDocument/2006/customXml" ds:itemID="{C0F92A87-A216-45A9-B9C0-0515663D35BF}">
  <ds:schemaRefs>
    <ds:schemaRef ds:uri="http://schemas.microsoft.com/VisualStudio/2011/storyboarding/control"/>
  </ds:schemaRefs>
</ds:datastoreItem>
</file>

<file path=customXml/itemProps20.xml><?xml version="1.0" encoding="utf-8"?>
<ds:datastoreItem xmlns:ds="http://schemas.openxmlformats.org/officeDocument/2006/customXml" ds:itemID="{38217AA1-CC95-49A9-B284-2ED4D347D7CA}">
  <ds:schemaRefs>
    <ds:schemaRef ds:uri="http://schemas.microsoft.com/VisualStudio/2011/storyboarding/control"/>
  </ds:schemaRefs>
</ds:datastoreItem>
</file>

<file path=customXml/itemProps21.xml><?xml version="1.0" encoding="utf-8"?>
<ds:datastoreItem xmlns:ds="http://schemas.openxmlformats.org/officeDocument/2006/customXml" ds:itemID="{7959CC6A-F423-4783-B968-3BCC86A7394E}">
  <ds:schemaRefs>
    <ds:schemaRef ds:uri="http://schemas.microsoft.com/VisualStudio/2011/storyboarding/control"/>
  </ds:schemaRefs>
</ds:datastoreItem>
</file>

<file path=customXml/itemProps22.xml><?xml version="1.0" encoding="utf-8"?>
<ds:datastoreItem xmlns:ds="http://schemas.openxmlformats.org/officeDocument/2006/customXml" ds:itemID="{42D603BF-B513-4201-A599-21BA0F4FFC40}">
  <ds:schemaRefs>
    <ds:schemaRef ds:uri="http://schemas.microsoft.com/VisualStudio/2011/storyboarding/control"/>
  </ds:schemaRefs>
</ds:datastoreItem>
</file>

<file path=customXml/itemProps23.xml><?xml version="1.0" encoding="utf-8"?>
<ds:datastoreItem xmlns:ds="http://schemas.openxmlformats.org/officeDocument/2006/customXml" ds:itemID="{6FB9D450-4C47-4A44-8C0D-C78D8A54C46F}">
  <ds:schemaRefs>
    <ds:schemaRef ds:uri="http://schemas.microsoft.com/VisualStudio/2011/storyboarding/control"/>
  </ds:schemaRefs>
</ds:datastoreItem>
</file>

<file path=customXml/itemProps24.xml><?xml version="1.0" encoding="utf-8"?>
<ds:datastoreItem xmlns:ds="http://schemas.openxmlformats.org/officeDocument/2006/customXml" ds:itemID="{C63AC2F0-1DEB-4E91-A88A-7A014A172F4F}">
  <ds:schemaRefs>
    <ds:schemaRef ds:uri="http://schemas.microsoft.com/VisualStudio/2011/storyboarding/control"/>
  </ds:schemaRefs>
</ds:datastoreItem>
</file>

<file path=customXml/itemProps25.xml><?xml version="1.0" encoding="utf-8"?>
<ds:datastoreItem xmlns:ds="http://schemas.openxmlformats.org/officeDocument/2006/customXml" ds:itemID="{08C4EE12-DF69-4FFC-9E40-C7991F3490A6}">
  <ds:schemaRefs>
    <ds:schemaRef ds:uri="http://schemas.microsoft.com/VisualStudio/2011/storyboarding/control"/>
  </ds:schemaRefs>
</ds:datastoreItem>
</file>

<file path=customXml/itemProps26.xml><?xml version="1.0" encoding="utf-8"?>
<ds:datastoreItem xmlns:ds="http://schemas.openxmlformats.org/officeDocument/2006/customXml" ds:itemID="{4E8278DB-3CDD-48A7-992E-A7596AD335B9}">
  <ds:schemaRefs>
    <ds:schemaRef ds:uri="http://schemas.microsoft.com/VisualStudio/2011/storyboarding/control"/>
  </ds:schemaRefs>
</ds:datastoreItem>
</file>

<file path=customXml/itemProps27.xml><?xml version="1.0" encoding="utf-8"?>
<ds:datastoreItem xmlns:ds="http://schemas.openxmlformats.org/officeDocument/2006/customXml" ds:itemID="{D6FEE829-2115-45B4-8110-670FD454542B}">
  <ds:schemaRefs>
    <ds:schemaRef ds:uri="http://schemas.microsoft.com/VisualStudio/2011/storyboarding/control"/>
  </ds:schemaRefs>
</ds:datastoreItem>
</file>

<file path=customXml/itemProps28.xml><?xml version="1.0" encoding="utf-8"?>
<ds:datastoreItem xmlns:ds="http://schemas.openxmlformats.org/officeDocument/2006/customXml" ds:itemID="{3DC6CABD-46E1-4C27-A0B3-616DC56F8E5C}">
  <ds:schemaRefs>
    <ds:schemaRef ds:uri="http://schemas.microsoft.com/VisualStudio/2011/storyboarding/control"/>
  </ds:schemaRefs>
</ds:datastoreItem>
</file>

<file path=customXml/itemProps29.xml><?xml version="1.0" encoding="utf-8"?>
<ds:datastoreItem xmlns:ds="http://schemas.openxmlformats.org/officeDocument/2006/customXml" ds:itemID="{4B16F4FE-7C26-4443-B426-81998D23ED87}">
  <ds:schemaRefs>
    <ds:schemaRef ds:uri="http://schemas.microsoft.com/VisualStudio/2011/storyboarding/control"/>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0.xml><?xml version="1.0" encoding="utf-8"?>
<ds:datastoreItem xmlns:ds="http://schemas.openxmlformats.org/officeDocument/2006/customXml" ds:itemID="{0282FB20-2D4C-459D-8468-77D1D3C6925D}">
  <ds:schemaRefs>
    <ds:schemaRef ds:uri="http://schemas.microsoft.com/VisualStudio/2011/storyboarding/control"/>
  </ds:schemaRefs>
</ds:datastoreItem>
</file>

<file path=customXml/itemProps31.xml><?xml version="1.0" encoding="utf-8"?>
<ds:datastoreItem xmlns:ds="http://schemas.openxmlformats.org/officeDocument/2006/customXml" ds:itemID="{376216F9-AF6B-4844-AE8C-B9F953F916AB}">
  <ds:schemaRefs>
    <ds:schemaRef ds:uri="http://schemas.microsoft.com/VisualStudio/2011/storyboarding/control"/>
  </ds:schemaRefs>
</ds:datastoreItem>
</file>

<file path=customXml/itemProps32.xml><?xml version="1.0" encoding="utf-8"?>
<ds:datastoreItem xmlns:ds="http://schemas.openxmlformats.org/officeDocument/2006/customXml" ds:itemID="{B5105A87-47B6-44F6-97FD-4619C0556604}">
  <ds:schemaRefs>
    <ds:schemaRef ds:uri="http://schemas.microsoft.com/VisualStudio/2011/storyboarding/control"/>
  </ds:schemaRefs>
</ds:datastoreItem>
</file>

<file path=customXml/itemProps33.xml><?xml version="1.0" encoding="utf-8"?>
<ds:datastoreItem xmlns:ds="http://schemas.openxmlformats.org/officeDocument/2006/customXml" ds:itemID="{8BD595CA-AC5E-43B9-B966-E468A16E8322}">
  <ds:schemaRefs>
    <ds:schemaRef ds:uri="http://schemas.microsoft.com/VisualStudio/2011/storyboarding/control"/>
  </ds:schemaRefs>
</ds:datastoreItem>
</file>

<file path=customXml/itemProps4.xml><?xml version="1.0" encoding="utf-8"?>
<ds:datastoreItem xmlns:ds="http://schemas.openxmlformats.org/officeDocument/2006/customXml" ds:itemID="{3C954CC5-1CAC-4EC3-9791-8630483065B9}">
  <ds:schemaRefs>
    <ds:schemaRef ds:uri="http://schemas.microsoft.com/VisualStudio/2011/storyboarding/control"/>
  </ds:schemaRefs>
</ds:datastoreItem>
</file>

<file path=customXml/itemProps5.xml><?xml version="1.0" encoding="utf-8"?>
<ds:datastoreItem xmlns:ds="http://schemas.openxmlformats.org/officeDocument/2006/customXml" ds:itemID="{ED350DFE-2319-4AB0-BC96-1D36D125365A}">
  <ds:schemaRefs>
    <ds:schemaRef ds:uri="http://schemas.microsoft.com/VisualStudio/2011/storyboarding/control"/>
  </ds:schemaRefs>
</ds:datastoreItem>
</file>

<file path=customXml/itemProps6.xml><?xml version="1.0" encoding="utf-8"?>
<ds:datastoreItem xmlns:ds="http://schemas.openxmlformats.org/officeDocument/2006/customXml" ds:itemID="{D4B5F268-5930-44CD-BDF1-D0A04D4BBC1C}">
  <ds:schemaRefs>
    <ds:schemaRef ds:uri="http://schemas.microsoft.com/VisualStudio/2011/storyboarding/control"/>
  </ds:schemaRefs>
</ds:datastoreItem>
</file>

<file path=customXml/itemProps7.xml><?xml version="1.0" encoding="utf-8"?>
<ds:datastoreItem xmlns:ds="http://schemas.openxmlformats.org/officeDocument/2006/customXml" ds:itemID="{74211818-28C0-4A32-9251-219962965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30B196-64A6-4666-B4DF-860419FE5CD3"/>
    <ds:schemaRef ds:uri="27aa9422-7f1f-4c84-9cdf-302b1a67e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8257D6BC-B71E-4D95-81E4-A1D4A8174168}">
  <ds:schemaRefs>
    <ds:schemaRef ds:uri="http://schemas.microsoft.com/VisualStudio/2011/storyboarding/control"/>
  </ds:schemaRefs>
</ds:datastoreItem>
</file>

<file path=customXml/itemProps9.xml><?xml version="1.0" encoding="utf-8"?>
<ds:datastoreItem xmlns:ds="http://schemas.openxmlformats.org/officeDocument/2006/customXml" ds:itemID="{366CA990-F93D-4100-9654-65D9E30F4E1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Brand_template_16-9_Consumer_GREEN_1</Template>
  <TotalTime>5240</TotalTime>
  <Words>5560</Words>
  <Application>Microsoft Office PowerPoint</Application>
  <PresentationFormat>Custom</PresentationFormat>
  <Paragraphs>873</Paragraphs>
  <Slides>52</Slides>
  <Notes>30</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MS PGothic</vt:lpstr>
      <vt:lpstr>Arial</vt:lpstr>
      <vt:lpstr>Calibri</vt:lpstr>
      <vt:lpstr>Consolas</vt:lpstr>
      <vt:lpstr>Lucida Console</vt:lpstr>
      <vt:lpstr>Segoe UI</vt:lpstr>
      <vt:lpstr>Segoe UI Light</vt:lpstr>
      <vt:lpstr>Segoe UI Semibold</vt:lpstr>
      <vt:lpstr>Segoe UI Semilight</vt:lpstr>
      <vt:lpstr>Times New Roman</vt:lpstr>
      <vt:lpstr>Wingdings</vt:lpstr>
      <vt:lpstr>WHITE TEMPLATE</vt:lpstr>
      <vt:lpstr>The Software Defined Datacenter – Part 1</vt:lpstr>
      <vt:lpstr>What is a “Software Defined Datacenter”</vt:lpstr>
      <vt:lpstr>In this module….</vt:lpstr>
      <vt:lpstr>Compute (Hyper-V)</vt:lpstr>
      <vt:lpstr>The story so far…</vt:lpstr>
      <vt:lpstr>A leader in Gartner  magic quadrants</vt:lpstr>
      <vt:lpstr>So what’s new?</vt:lpstr>
      <vt:lpstr>Availability</vt:lpstr>
      <vt:lpstr>Failover Clustering Integrated solution, enhanced in Windows Server Technical Preview</vt:lpstr>
      <vt:lpstr>Failover clustering Integrated solution, enhanced in Windows Server Technical Preview</vt:lpstr>
      <vt:lpstr>Guest clustering with Shared VHDX Not bound to underlying storage topology</vt:lpstr>
      <vt:lpstr>Memory management Complete flexibility for optimal host utilization</vt:lpstr>
      <vt:lpstr>Virtualization and networking Virtual network adaptor enhancements</vt:lpstr>
      <vt:lpstr>Demo</vt:lpstr>
      <vt:lpstr>Rolling Upgrades</vt:lpstr>
      <vt:lpstr>Cluster OS rolling upgrades Upgrade cluster nodes without downtime to key workloads</vt:lpstr>
      <vt:lpstr>Virtual machine upgrades New virtual machine upgrade and servicing processes</vt:lpstr>
      <vt:lpstr>Demo</vt:lpstr>
      <vt:lpstr>Operational Efficiencies</vt:lpstr>
      <vt:lpstr>Production Checkpoints Fully supported for production environments</vt:lpstr>
      <vt:lpstr>PowerShell Direct</vt:lpstr>
      <vt:lpstr>Hyper-V Manager improvements</vt:lpstr>
      <vt:lpstr>ReFS accelerated VHDX operations</vt:lpstr>
      <vt:lpstr>Demo</vt:lpstr>
      <vt:lpstr>Summary</vt:lpstr>
      <vt:lpstr>Software-defined Networking</vt:lpstr>
      <vt:lpstr>The story so far…</vt:lpstr>
      <vt:lpstr>The story so far…host networking</vt:lpstr>
      <vt:lpstr>The story so far…switch management</vt:lpstr>
      <vt:lpstr>The story so far…virtual networks</vt:lpstr>
      <vt:lpstr>The story so far…gateways</vt:lpstr>
      <vt:lpstr>Demo</vt:lpstr>
      <vt:lpstr>Switch-Embedded Teaming (SET)</vt:lpstr>
      <vt:lpstr>Network Function Virtualization</vt:lpstr>
      <vt:lpstr>Network Controller</vt:lpstr>
      <vt:lpstr>Network Controller overview</vt:lpstr>
      <vt:lpstr>Network Controller features</vt:lpstr>
      <vt:lpstr>Powerful platform for virtual appliances</vt:lpstr>
      <vt:lpstr>Software Load Balancer (SLB)</vt:lpstr>
      <vt:lpstr>Datacenter Firewall</vt:lpstr>
      <vt:lpstr>Datacenter Firewall</vt:lpstr>
      <vt:lpstr>Converged networking</vt:lpstr>
      <vt:lpstr>Converged networking with 10GbE</vt:lpstr>
      <vt:lpstr>Converged networking with 10GbE + RDMA</vt:lpstr>
      <vt:lpstr>Converged networking with 2016</vt:lpstr>
      <vt:lpstr>Switch creation</vt:lpstr>
      <vt:lpstr>Converged networking – RDMA</vt:lpstr>
      <vt:lpstr>PacketDirect (PD)</vt:lpstr>
      <vt:lpstr>PacketDirect (PD)</vt:lpstr>
      <vt:lpstr>New and improved</vt:lpstr>
      <vt:lpstr>Summary</vt:lpstr>
      <vt:lpstr>Next steps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Windows Server 2016</dc:title>
  <dc:subject>&lt;Speech title here&gt;</dc:subject>
  <dc:creator>Microsoft Office User</dc:creator>
  <cp:keywords>MSVID, Brand Guidelines, Branding, Visual Identity, grid</cp:keywords>
  <dc:description>Template: Maryfj_x000d_
Formatting: _x000d_
Audience Type:</dc:description>
  <cp:lastModifiedBy>Christopher Chapman</cp:lastModifiedBy>
  <cp:revision>242</cp:revision>
  <dcterms:created xsi:type="dcterms:W3CDTF">2015-06-04T21:40:17Z</dcterms:created>
  <dcterms:modified xsi:type="dcterms:W3CDTF">2016-05-24T23:56:30Z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0x010100057C8DE21BCFE1459A3922511ABC8325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