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Lst>
  <p:notesMasterIdLst>
    <p:notesMasterId r:id="rId18"/>
  </p:notesMasterIdLst>
  <p:handoutMasterIdLst>
    <p:handoutMasterId r:id="rId19"/>
  </p:handoutMasterIdLst>
  <p:sldIdLst>
    <p:sldId id="1605" r:id="rId6"/>
    <p:sldId id="1606" r:id="rId7"/>
    <p:sldId id="1607" r:id="rId8"/>
    <p:sldId id="1608" r:id="rId9"/>
    <p:sldId id="1609" r:id="rId10"/>
    <p:sldId id="1610" r:id="rId11"/>
    <p:sldId id="1611" r:id="rId12"/>
    <p:sldId id="1613" r:id="rId13"/>
    <p:sldId id="1614" r:id="rId14"/>
    <p:sldId id="1615" r:id="rId15"/>
    <p:sldId id="1616" r:id="rId16"/>
    <p:sldId id="1132" r:id="rId1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2266D7F5-89A7-478C-8A43-C1409DDC88B9}">
          <p14:sldIdLst/>
        </p14:section>
        <p14:section name="RDS Scale Guidance" id="{C196641A-6CC4-4792-9FD5-9EE551CE0C0F}">
          <p14:sldIdLst>
            <p14:sldId id="1605"/>
            <p14:sldId id="1606"/>
            <p14:sldId id="1607"/>
            <p14:sldId id="1608"/>
            <p14:sldId id="1609"/>
            <p14:sldId id="1610"/>
            <p14:sldId id="1611"/>
          </p14:sldIdLst>
        </p14:section>
        <p14:section name="Licensing" id="{959DC118-EC7D-459C-A639-D4F953C98CC2}">
          <p14:sldIdLst>
            <p14:sldId id="1613"/>
            <p14:sldId id="1614"/>
          </p14:sldIdLst>
        </p14:section>
        <p14:section name="Close" id="{6280B35C-B383-40A0-A49A-ACDB5270D8C3}">
          <p14:sldIdLst>
            <p14:sldId id="1615"/>
            <p14:sldId id="1616"/>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Clark Nicholson" initials="CN" lastIdx="13" clrIdx="2">
    <p:extLst>
      <p:ext uri="{19B8F6BF-5375-455C-9EA6-DF929625EA0E}">
        <p15:presenceInfo xmlns:p15="http://schemas.microsoft.com/office/powerpoint/2012/main" userId="S-1-5-21-2127521184-1604012920-1887927527-67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ECB"/>
    <a:srgbClr val="D83B01"/>
    <a:srgbClr val="333333"/>
    <a:srgbClr val="FFF100"/>
    <a:srgbClr val="4DA0E2"/>
    <a:srgbClr val="672A7B"/>
    <a:srgbClr val="505050"/>
    <a:srgbClr val="FFFFFF"/>
    <a:srgbClr val="00188F"/>
    <a:srgbClr val="4D9E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03" autoAdjust="0"/>
    <p:restoredTop sz="89183" autoAdjust="0"/>
  </p:normalViewPr>
  <p:slideViewPr>
    <p:cSldViewPr snapToObjects="1">
      <p:cViewPr varScale="1">
        <p:scale>
          <a:sx n="94" d="100"/>
          <a:sy n="94" d="100"/>
        </p:scale>
        <p:origin x="66" y="132"/>
      </p:cViewPr>
      <p:guideLst/>
    </p:cSldViewPr>
  </p:slideViewPr>
  <p:outlineViewPr>
    <p:cViewPr>
      <p:scale>
        <a:sx n="33" d="100"/>
        <a:sy n="33" d="100"/>
      </p:scale>
      <p:origin x="0" y="-1557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83" d="100"/>
          <a:sy n="83" d="100"/>
        </p:scale>
        <p:origin x="38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6/28/2016</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TechReady 22</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TechReady 22</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6/28/2016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TechEd 2013</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6/28/2016 11:42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75594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workload was run against the Dell Poweredge R720 system</a:t>
            </a:r>
            <a:r>
              <a:rPr lang="en-US" baseline="0" dirty="0"/>
              <a:t> hosting </a:t>
            </a:r>
            <a:r>
              <a:rPr lang="en-US" dirty="0"/>
              <a:t>4 RDSH</a:t>
            </a:r>
            <a:r>
              <a:rPr lang="en-US" baseline="0" dirty="0"/>
              <a:t> VM with 10 vCPU’s and 31 GB Memory</a:t>
            </a:r>
            <a:endParaRPr lang="en-US" dirty="0"/>
          </a:p>
        </p:txBody>
      </p:sp>
      <p:sp>
        <p:nvSpPr>
          <p:cNvPr id="4" name="Header Placeholder 3"/>
          <p:cNvSpPr>
            <a:spLocks noGrp="1"/>
          </p:cNvSpPr>
          <p:nvPr>
            <p:ph type="hdr" sz="quarter" idx="10"/>
          </p:nvPr>
        </p:nvSpPr>
        <p:spPr/>
        <p:txBody>
          <a:bodyPr/>
          <a:lstStyle/>
          <a:p>
            <a:r>
              <a:rPr lang="en-US" dirty="0"/>
              <a:t>TechEd 2013</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6/28/2016 11:42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85556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6/28/2016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273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6/28/2016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19730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6/28/2016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09016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CB9AB204-7D86-4363-947A-E892579E27F0}" type="datetime1">
              <a:rPr lang="en-US" smtClean="0"/>
              <a:t>6/28/2016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28785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6/28/2016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4.png"/><Relationship Id="rId4" Type="http://schemas.microsoft.com/office/2007/relationships/hdphoto" Target="../media/hdphoto2.wdp"/></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bwMode="gray">
          <a:xfrm>
            <a:off x="10426344" y="6182440"/>
            <a:ext cx="1552931" cy="332660"/>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9280" y="493939"/>
            <a:ext cx="7141464" cy="1323471"/>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NIMATED">
    <p:bg bwMode="auto">
      <p:bgPr>
        <a:solidFill>
          <a:schemeClr val="accent2"/>
        </a:solidFill>
        <a:effectLst/>
      </p:bgPr>
    </p:bg>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75" y="4395788"/>
            <a:ext cx="12433300" cy="2601913"/>
          </a:xfrm>
          <a:prstGeom prst="rect">
            <a:avLst/>
          </a:prstGeom>
          <a:solidFill>
            <a:srgbClr val="4DA0E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userDrawn="1"/>
        </p:nvSpPr>
        <p:spPr bwMode="auto">
          <a:xfrm>
            <a:off x="0" y="5843588"/>
            <a:ext cx="12433301" cy="1154113"/>
          </a:xfrm>
          <a:prstGeom prst="rect">
            <a:avLst/>
          </a:prstGeom>
          <a:solidFill>
            <a:srgbClr val="00188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userDrawn="1"/>
        </p:nvSpPr>
        <p:spPr bwMode="auto">
          <a:xfrm>
            <a:off x="3175" y="3409950"/>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userDrawn="1"/>
        </p:nvSpPr>
        <p:spPr bwMode="white">
          <a:xfrm>
            <a:off x="0" y="-318"/>
            <a:ext cx="12435840" cy="6995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0"/>
            <a:ext cx="1552931" cy="332660"/>
          </a:xfrm>
          <a:prstGeom prst="rect">
            <a:avLst/>
          </a:prstGeom>
        </p:spPr>
      </p:pic>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860535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1.34362E-6 L -3.90605E-7 -1.3436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1.34362E-6 L -3.90605E-7 -1.34362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950"/>
                                        <p:tgtEl>
                                          <p:spTgt spid="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60181643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405154219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diagrams slide ">
    <p:spTree>
      <p:nvGrpSpPr>
        <p:cNvPr id="1" name=""/>
        <p:cNvGrpSpPr/>
        <p:nvPr/>
      </p:nvGrpSpPr>
      <p:grpSpPr>
        <a:xfrm>
          <a:off x="0" y="0"/>
          <a:ext cx="0" cy="0"/>
          <a:chOff x="0" y="0"/>
          <a:chExt cx="0" cy="0"/>
        </a:xfrm>
      </p:grpSpPr>
      <p:sp>
        <p:nvSpPr>
          <p:cNvPr id="4" name="Rectangle 3"/>
          <p:cNvSpPr/>
          <p:nvPr userDrawn="1"/>
        </p:nvSpPr>
        <p:spPr bwMode="auto">
          <a:xfrm>
            <a:off x="0" y="1885521"/>
            <a:ext cx="12436475" cy="510900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5" name="Text Placeholder 3"/>
          <p:cNvSpPr>
            <a:spLocks noGrp="1"/>
          </p:cNvSpPr>
          <p:nvPr>
            <p:ph type="body" sz="quarter" idx="10"/>
          </p:nvPr>
        </p:nvSpPr>
        <p:spPr>
          <a:xfrm>
            <a:off x="274639" y="1212851"/>
            <a:ext cx="11887200" cy="1906227"/>
          </a:xfrm>
        </p:spPr>
        <p:txBody>
          <a:bodyPr/>
          <a:lstStyle>
            <a:lvl1pPr marL="0" indent="0">
              <a:buNone/>
              <a:defRPr/>
            </a:lvl1pPr>
            <a:lvl2pPr marL="342834" indent="0">
              <a:buNone/>
              <a:defRPr/>
            </a:lvl2pPr>
            <a:lvl3pPr marL="571390" indent="0">
              <a:buNone/>
              <a:defRPr/>
            </a:lvl3pPr>
            <a:lvl4pPr marL="799946" indent="0">
              <a:buNone/>
              <a:defRPr/>
            </a:lvl4pPr>
            <a:lvl5pPr marL="1028502"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5"/>
          <p:cNvSpPr>
            <a:spLocks noGrp="1"/>
          </p:cNvSpPr>
          <p:nvPr>
            <p:ph type="title"/>
          </p:nvPr>
        </p:nvSpPr>
        <p:spPr>
          <a:xfrm>
            <a:off x="274639" y="295276"/>
            <a:ext cx="11888787" cy="917575"/>
          </a:xfrm>
        </p:spPr>
        <p:txBody>
          <a:bodyPr/>
          <a:lstStyle>
            <a:lvl1pPr>
              <a:defRPr sz="4488"/>
            </a:lvl1pPr>
          </a:lstStyle>
          <a:p>
            <a:r>
              <a:rPr lang="en-US" dirty="0"/>
              <a:t>Click to edit Master title style</a:t>
            </a:r>
          </a:p>
        </p:txBody>
      </p:sp>
    </p:spTree>
    <p:extLst>
      <p:ext uri="{BB962C8B-B14F-4D97-AF65-F5344CB8AC3E}">
        <p14:creationId xmlns:p14="http://schemas.microsoft.com/office/powerpoint/2010/main" val="427964516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bwMode="gray">
          <a:xfrm>
            <a:off x="10426344" y="6182441"/>
            <a:ext cx="1552931" cy="332660"/>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9280" y="493940"/>
            <a:ext cx="7141464" cy="1323471"/>
          </a:xfrm>
          <a:prstGeom prst="rect">
            <a:avLst/>
          </a:prstGeom>
        </p:spPr>
      </p:pic>
    </p:spTree>
    <p:extLst>
      <p:ext uri="{BB962C8B-B14F-4D97-AF65-F5344CB8AC3E}">
        <p14:creationId xmlns:p14="http://schemas.microsoft.com/office/powerpoint/2010/main" val="36384274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ANIMATED">
    <p:bg bwMode="auto">
      <p:bgPr>
        <a:solidFill>
          <a:schemeClr val="accent2"/>
        </a:solidFill>
        <a:effectLst/>
      </p:bgPr>
    </p:bg>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76" y="4395789"/>
            <a:ext cx="12433300" cy="2601913"/>
          </a:xfrm>
          <a:prstGeom prst="rect">
            <a:avLst/>
          </a:prstGeom>
          <a:solidFill>
            <a:srgbClr val="4DA0E2"/>
          </a:solidFill>
          <a:ln>
            <a:noFill/>
          </a:ln>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0" name="Rectangle 7"/>
          <p:cNvSpPr>
            <a:spLocks noChangeArrowheads="1"/>
          </p:cNvSpPr>
          <p:nvPr userDrawn="1"/>
        </p:nvSpPr>
        <p:spPr bwMode="auto">
          <a:xfrm>
            <a:off x="1" y="5843588"/>
            <a:ext cx="12433301" cy="1154113"/>
          </a:xfrm>
          <a:prstGeom prst="rect">
            <a:avLst/>
          </a:prstGeom>
          <a:solidFill>
            <a:srgbClr val="00188F"/>
          </a:solidFill>
          <a:ln>
            <a:noFill/>
          </a:ln>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11" name="Rectangle 8"/>
          <p:cNvSpPr>
            <a:spLocks noChangeArrowheads="1"/>
          </p:cNvSpPr>
          <p:nvPr userDrawn="1"/>
        </p:nvSpPr>
        <p:spPr bwMode="auto">
          <a:xfrm>
            <a:off x="3176" y="3409951"/>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1"/>
            <a:ext cx="1552931" cy="332660"/>
          </a:xfrm>
          <a:prstGeom prst="rect">
            <a:avLst/>
          </a:prstGeom>
        </p:spPr>
      </p:pic>
      <p:sp>
        <p:nvSpPr>
          <p:cNvPr id="8" name="Rectangle 6"/>
          <p:cNvSpPr>
            <a:spLocks noChangeArrowheads="1"/>
          </p:cNvSpPr>
          <p:nvPr userDrawn="1"/>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Tree>
    <p:extLst>
      <p:ext uri="{BB962C8B-B14F-4D97-AF65-F5344CB8AC3E}">
        <p14:creationId xmlns:p14="http://schemas.microsoft.com/office/powerpoint/2010/main" val="34954106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0" presetClass="entr" presetSubtype="0" fill="hold" grpId="0" nodeType="withEffect">
                                  <p:stCondLst>
                                    <p:cond delay="7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950"/>
                                        <p:tgtEl>
                                          <p:spTgt spid="9"/>
                                        </p:tgtEl>
                                      </p:cBhvr>
                                    </p:animEffect>
                                  </p:childTnLst>
                                </p:cTn>
                              </p:par>
                              <p:par>
                                <p:cTn id="14" presetID="63" presetClass="path" presetSubtype="0" decel="100000" fill="hold" grpId="1" nodeType="withEffect">
                                  <p:stCondLst>
                                    <p:cond delay="750"/>
                                  </p:stCondLst>
                                  <p:childTnLst>
                                    <p:animMotion origin="layout" path="M -0.01455 -1.34362E-6 L -3.90605E-7 -1.34362E-6 " pathEditMode="relative" rAng="0" ptsTypes="AA">
                                      <p:cBhvr>
                                        <p:cTn id="15" dur="950" fill="hold"/>
                                        <p:tgtEl>
                                          <p:spTgt spid="9"/>
                                        </p:tgtEl>
                                        <p:attrNameLst>
                                          <p:attrName>ppt_x</p:attrName>
                                          <p:attrName>ppt_y</p:attrName>
                                        </p:attrNameLst>
                                      </p:cBhvr>
                                      <p:rCtr x="728" y="0"/>
                                    </p:animMotion>
                                  </p:childTnLst>
                                </p:cTn>
                              </p:par>
                              <p:par>
                                <p:cTn id="16" presetID="6" presetClass="emph" presetSubtype="0" accel="100000" autoRev="1" fill="hold" grpId="2" nodeType="withEffect">
                                  <p:stCondLst>
                                    <p:cond delay="50"/>
                                  </p:stCondLst>
                                  <p:childTnLst>
                                    <p:animScale>
                                      <p:cBhvr>
                                        <p:cTn id="17" dur="500" fill="hold"/>
                                        <p:tgtEl>
                                          <p:spTgt spid="9"/>
                                        </p:tgtEl>
                                      </p:cBhvr>
                                      <p:by x="95000" y="95000"/>
                                    </p:animScale>
                                  </p:childTnLst>
                                </p:cTn>
                              </p:par>
                              <p:par>
                                <p:cTn id="18" presetID="10" presetClass="entr" presetSubtype="0" fill="hold" grpId="0" nodeType="withEffect">
                                  <p:stCondLst>
                                    <p:cond delay="8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950"/>
                                        <p:tgtEl>
                                          <p:spTgt spid="5"/>
                                        </p:tgtEl>
                                      </p:cBhvr>
                                    </p:animEffect>
                                  </p:childTnLst>
                                </p:cTn>
                              </p:par>
                              <p:par>
                                <p:cTn id="21" presetID="63" presetClass="path" presetSubtype="0" decel="100000" fill="hold" grpId="1" nodeType="withEffect">
                                  <p:stCondLst>
                                    <p:cond delay="800"/>
                                  </p:stCondLst>
                                  <p:childTnLst>
                                    <p:animMotion origin="layout" path="M -0.01455 -1.34362E-6 L -3.90605E-7 -1.34362E-6 " pathEditMode="relative" rAng="0" ptsTypes="AA">
                                      <p:cBhvr>
                                        <p:cTn id="22" dur="950" fill="hold"/>
                                        <p:tgtEl>
                                          <p:spTgt spid="5"/>
                                        </p:tgtEl>
                                        <p:attrNameLst>
                                          <p:attrName>ppt_x</p:attrName>
                                          <p:attrName>ppt_y</p:attrName>
                                        </p:attrNameLst>
                                      </p:cBhvr>
                                      <p:rCtr x="728" y="0"/>
                                    </p:animMotion>
                                  </p:childTnLst>
                                </p:cTn>
                              </p:par>
                              <p:par>
                                <p:cTn id="23" presetID="6" presetClass="emph" presetSubtype="0" accel="100000" autoRev="1" fill="hold" grpId="2" nodeType="withEffect">
                                  <p:stCondLst>
                                    <p:cond delay="100"/>
                                  </p:stCondLst>
                                  <p:childTnLst>
                                    <p:animScale>
                                      <p:cBhvr>
                                        <p:cTn id="24" dur="500" fill="hold"/>
                                        <p:tgtEl>
                                          <p:spTgt spid="5"/>
                                        </p:tgtEl>
                                      </p:cBhvr>
                                      <p:by x="95000" y="95000"/>
                                    </p:animScale>
                                  </p:childTnLst>
                                </p:cTn>
                              </p:par>
                              <p:par>
                                <p:cTn id="25" presetID="10" presetClass="entr" presetSubtype="0" fill="hold" nodeType="withEffect">
                                  <p:stCondLst>
                                    <p:cond delay="9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950"/>
                                        <p:tgtEl>
                                          <p:spTgt spid="6"/>
                                        </p:tgtEl>
                                      </p:cBhvr>
                                    </p:animEffect>
                                  </p:childTnLst>
                                </p:cTn>
                              </p:par>
                              <p:par>
                                <p:cTn id="28" presetID="63" presetClass="path" presetSubtype="0" decel="100000" fill="hold" nodeType="withEffect">
                                  <p:stCondLst>
                                    <p:cond delay="900"/>
                                  </p:stCondLst>
                                  <p:childTnLst>
                                    <p:animMotion origin="layout" path="M -0.01455 -1.34362E-6 L -3.90605E-7 -1.34362E-6 " pathEditMode="relative" rAng="0" ptsTypes="AA">
                                      <p:cBhvr>
                                        <p:cTn id="29" dur="950" fill="hold"/>
                                        <p:tgtEl>
                                          <p:spTgt spid="6"/>
                                        </p:tgtEl>
                                        <p:attrNameLst>
                                          <p:attrName>ppt_x</p:attrName>
                                          <p:attrName>ppt_y</p:attrName>
                                        </p:attrNameLst>
                                      </p:cBhvr>
                                      <p:rCtr x="728" y="0"/>
                                    </p:animMotion>
                                  </p:childTnLst>
                                </p:cTn>
                              </p:par>
                              <p:par>
                                <p:cTn id="30" presetID="6" presetClass="emph" presetSubtype="0" accel="100000" autoRev="1" fill="hold" nodeType="withEffect">
                                  <p:stCondLst>
                                    <p:cond delay="200"/>
                                  </p:stCondLst>
                                  <p:childTnLst>
                                    <p:animScale>
                                      <p:cBhvr>
                                        <p:cTn id="31" dur="500" fill="hold"/>
                                        <p:tgtEl>
                                          <p:spTgt spid="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STATIC">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0"/>
            <a:ext cx="1552931" cy="332660"/>
          </a:xfrm>
          <a:prstGeom prst="rect">
            <a:avLst/>
          </a:prstGeom>
        </p:spPr>
      </p:pic>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1670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 STATIC">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1"/>
            <a:ext cx="1552931" cy="332660"/>
          </a:xfrm>
          <a:prstGeom prst="rect">
            <a:avLst/>
          </a:prstGeom>
        </p:spPr>
      </p:pic>
      <p:sp>
        <p:nvSpPr>
          <p:cNvPr id="8" name="Rectangle 6"/>
          <p:cNvSpPr>
            <a:spLocks noChangeArrowheads="1"/>
          </p:cNvSpPr>
          <p:nvPr userDrawn="1"/>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sz="1800">
              <a:solidFill>
                <a:srgbClr val="FFFFFF"/>
              </a:solidFill>
            </a:endParaRPr>
          </a:p>
        </p:txBody>
      </p:sp>
    </p:spTree>
    <p:extLst>
      <p:ext uri="{BB962C8B-B14F-4D97-AF65-F5344CB8AC3E}">
        <p14:creationId xmlns:p14="http://schemas.microsoft.com/office/powerpoint/2010/main" val="27723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fidentiality Slide">
    <p:bg bwMode="gray">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Tree>
    <p:extLst>
      <p:ext uri="{BB962C8B-B14F-4D97-AF65-F5344CB8AC3E}">
        <p14:creationId xmlns:p14="http://schemas.microsoft.com/office/powerpoint/2010/main" val="65334019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757448" y="304193"/>
            <a:ext cx="4409440" cy="6400800"/>
          </a:xfrm>
          <a:prstGeom prst="rect">
            <a:avLst/>
          </a:prstGeom>
        </p:spPr>
      </p:pic>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7314044" cy="3475534"/>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40" y="4685508"/>
            <a:ext cx="7315200" cy="1829593"/>
          </a:xfrm>
          <a:noFill/>
        </p:spPr>
        <p:txBody>
          <a:bodyPr lIns="182880" tIns="146304" rIns="182880" bIns="146304">
            <a:noAutofit/>
          </a:bodyPr>
          <a:lstStyle>
            <a:lvl1pPr marL="0" indent="0">
              <a:spcBef>
                <a:spcPts val="0"/>
              </a:spcBef>
              <a:buNone/>
              <a:defRPr sz="3599" spc="0" baseline="0">
                <a:gradFill>
                  <a:gsLst>
                    <a:gs pos="75912">
                      <a:schemeClr val="tx1"/>
                    </a:gs>
                    <a:gs pos="34307">
                      <a:schemeClr val="tx1"/>
                    </a:gs>
                    <a:gs pos="43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2309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9143999" cy="2751698"/>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a:t>Video title</a:t>
            </a:r>
          </a:p>
        </p:txBody>
      </p:sp>
      <p:pic>
        <p:nvPicPr>
          <p:cNvPr id="9" name="Picture 8"/>
          <p:cNvPicPr>
            <a:picLocks noChangeAspect="1"/>
          </p:cNvPicPr>
          <p:nvPr userDrawn="1"/>
        </p:nvPicPr>
        <p:blipFill>
          <a:blip r:embed="rId2"/>
          <a:stretch>
            <a:fillRect/>
          </a:stretch>
        </p:blipFill>
        <p:spPr>
          <a:xfrm>
            <a:off x="636" y="3410197"/>
            <a:ext cx="12435840" cy="3104213"/>
          </a:xfrm>
          <a:prstGeom prst="rect">
            <a:avLst/>
          </a:prstGeom>
        </p:spPr>
      </p:pic>
    </p:spTree>
    <p:extLst>
      <p:ext uri="{BB962C8B-B14F-4D97-AF65-F5344CB8AC3E}">
        <p14:creationId xmlns:p14="http://schemas.microsoft.com/office/powerpoint/2010/main" val="27086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75912">
                      <a:schemeClr val="tx1"/>
                    </a:gs>
                    <a:gs pos="34307">
                      <a:schemeClr val="tx1"/>
                    </a:gs>
                    <a:gs pos="4300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39455894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53125485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4688917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3668201"/>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834739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524442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identiality Slide">
    <p:bg bwMode="gray">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Tree>
    <p:extLst>
      <p:ext uri="{BB962C8B-B14F-4D97-AF65-F5344CB8AC3E}">
        <p14:creationId xmlns:p14="http://schemas.microsoft.com/office/powerpoint/2010/main" val="391835053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2607035"/>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2607035"/>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148523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67263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a:t>Click to edit Master title style</a:t>
            </a:r>
            <a:endParaRPr lang="en-US" dirty="0"/>
          </a:p>
        </p:txBody>
      </p:sp>
    </p:spTree>
    <p:extLst>
      <p:ext uri="{BB962C8B-B14F-4D97-AF65-F5344CB8AC3E}">
        <p14:creationId xmlns:p14="http://schemas.microsoft.com/office/powerpoint/2010/main" val="114953075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a:t>Click to edit Master title style</a:t>
            </a:r>
            <a:endParaRPr lang="en-US" dirty="0"/>
          </a:p>
        </p:txBody>
      </p:sp>
    </p:spTree>
    <p:extLst>
      <p:ext uri="{BB962C8B-B14F-4D97-AF65-F5344CB8AC3E}">
        <p14:creationId xmlns:p14="http://schemas.microsoft.com/office/powerpoint/2010/main" val="216285551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a:t>Click to edit Master title style</a:t>
            </a:r>
            <a:endParaRPr lang="en-US" dirty="0"/>
          </a:p>
        </p:txBody>
      </p:sp>
    </p:spTree>
    <p:extLst>
      <p:ext uri="{BB962C8B-B14F-4D97-AF65-F5344CB8AC3E}">
        <p14:creationId xmlns:p14="http://schemas.microsoft.com/office/powerpoint/2010/main" val="223164240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561798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154719333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46929085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1798637"/>
          </a:xfrm>
        </p:spPr>
        <p:txBody>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47781991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7"/>
            <a:ext cx="5486399" cy="917575"/>
          </a:xfrm>
        </p:spPr>
        <p:txBody>
          <a:bodyPr/>
          <a:lstStyle>
            <a:lvl1pPr>
              <a:defRPr sz="6599"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399" b="1">
                <a:gradFill>
                  <a:gsLst>
                    <a:gs pos="13139">
                      <a:srgbClr val="FFFFFF"/>
                    </a:gs>
                    <a:gs pos="38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56478352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757448" y="304193"/>
            <a:ext cx="4409440" cy="6400800"/>
          </a:xfrm>
          <a:prstGeom prst="rect">
            <a:avLst/>
          </a:prstGeom>
        </p:spPr>
      </p:pic>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7314044" cy="3475534"/>
          </a:xfrm>
          <a:noFill/>
        </p:spPr>
        <p:txBody>
          <a:bodyPr tIns="91440" bIns="91440" anchor="t" anchorCtr="0"/>
          <a:lstStyle>
            <a:lvl1pPr>
              <a:defRPr sz="7200" spc="-100" baseline="0">
                <a:gradFill>
                  <a:gsLst>
                    <a:gs pos="75912">
                      <a:schemeClr val="tx1"/>
                    </a:gs>
                    <a:gs pos="34307">
                      <a:schemeClr val="tx1"/>
                    </a:gs>
                    <a:gs pos="43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4685507"/>
            <a:ext cx="7315200" cy="1829593"/>
          </a:xfrm>
          <a:noFill/>
        </p:spPr>
        <p:txBody>
          <a:bodyPr lIns="182880" tIns="146304" rIns="182880" bIns="146304">
            <a:noAutofit/>
          </a:bodyPr>
          <a:lstStyle>
            <a:lvl1pPr marL="0" indent="0">
              <a:spcBef>
                <a:spcPts val="0"/>
              </a:spcBef>
              <a:buNone/>
              <a:defRPr sz="3600" spc="0" baseline="0">
                <a:gradFill>
                  <a:gsLst>
                    <a:gs pos="75912">
                      <a:schemeClr val="tx1"/>
                    </a:gs>
                    <a:gs pos="34307">
                      <a:schemeClr val="tx1"/>
                    </a:gs>
                    <a:gs pos="43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45223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38231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1307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866830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0"/>
            <a:ext cx="11887200" cy="2163842"/>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277814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71148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9143999" cy="2751698"/>
          </a:xfrm>
          <a:noFill/>
        </p:spPr>
        <p:txBody>
          <a:bodyPr tIns="91440" bIns="91440" anchor="t" anchorCtr="0"/>
          <a:lstStyle>
            <a:lvl1pPr>
              <a:defRPr sz="7200" spc="-100" baseline="0">
                <a:gradFill>
                  <a:gsLst>
                    <a:gs pos="75912">
                      <a:schemeClr val="tx1"/>
                    </a:gs>
                    <a:gs pos="34307">
                      <a:schemeClr val="tx1"/>
                    </a:gs>
                    <a:gs pos="43000">
                      <a:schemeClr val="tx1"/>
                    </a:gs>
                  </a:gsLst>
                  <a:lin ang="5400000" scaled="0"/>
                </a:gradFill>
              </a:defRPr>
            </a:lvl1pPr>
          </a:lstStyle>
          <a:p>
            <a:r>
              <a:rPr lang="en-US" dirty="0"/>
              <a:t>Video title</a:t>
            </a:r>
          </a:p>
        </p:txBody>
      </p:sp>
      <p:pic>
        <p:nvPicPr>
          <p:cNvPr id="9" name="Picture 8"/>
          <p:cNvPicPr>
            <a:picLocks noChangeAspect="1"/>
          </p:cNvPicPr>
          <p:nvPr userDrawn="1"/>
        </p:nvPicPr>
        <p:blipFill>
          <a:blip r:embed="rId2"/>
          <a:stretch>
            <a:fillRect/>
          </a:stretch>
        </p:blipFill>
        <p:spPr>
          <a:xfrm>
            <a:off x="635" y="3410196"/>
            <a:ext cx="12435840" cy="3104213"/>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75912">
                      <a:schemeClr val="tx1"/>
                    </a:gs>
                    <a:gs pos="34307">
                      <a:schemeClr val="tx1"/>
                    </a:gs>
                    <a:gs pos="4300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9"/>
          <a:stretch>
            <a:fillRect/>
          </a:stretch>
        </p:blipFill>
        <p:spPr>
          <a:xfrm rot="5400000">
            <a:off x="9489149" y="3050513"/>
            <a:ext cx="6995160" cy="894134"/>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167" r:id="rId2"/>
    <p:sldLayoutId id="2147484215" r:id="rId3"/>
    <p:sldLayoutId id="2147484216" r:id="rId4"/>
    <p:sldLayoutId id="2147484105" r:id="rId5"/>
    <p:sldLayoutId id="2147484182" r:id="rId6"/>
    <p:sldLayoutId id="2147484130" r:id="rId7"/>
    <p:sldLayoutId id="2147484101" r:id="rId8"/>
    <p:sldLayoutId id="2147484102" r:id="rId9"/>
    <p:sldLayoutId id="2147484098" r:id="rId10"/>
    <p:sldLayoutId id="2147484086" r:id="rId11"/>
    <p:sldLayoutId id="2147484100" r:id="rId12"/>
    <p:sldLayoutId id="2147484089" r:id="rId13"/>
    <p:sldLayoutId id="2147484092" r:id="rId14"/>
    <p:sldLayoutId id="2147484190" r:id="rId15"/>
    <p:sldLayoutId id="2147484195" r:id="rId16"/>
    <p:sldLayoutId id="2147484209" r:id="rId17"/>
    <p:sldLayoutId id="2147484196" r:id="rId18"/>
    <p:sldLayoutId id="2147484208" r:id="rId19"/>
    <p:sldLayoutId id="2147484192" r:id="rId20"/>
    <p:sldLayoutId id="2147484189" r:id="rId21"/>
    <p:sldLayoutId id="2147484194" r:id="rId22"/>
    <p:sldLayoutId id="2147484127" r:id="rId23"/>
    <p:sldLayoutId id="2147484093" r:id="rId24"/>
    <p:sldLayoutId id="2147484129" r:id="rId25"/>
    <p:sldLayoutId id="2147484203" r:id="rId26"/>
    <p:sldLayoutId id="2147484251" r:id="rId27"/>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30"/>
          <a:stretch>
            <a:fillRect/>
          </a:stretch>
        </p:blipFill>
        <p:spPr>
          <a:xfrm rot="5400000">
            <a:off x="9489150" y="3050514"/>
            <a:ext cx="6995160" cy="894134"/>
          </a:xfrm>
          <a:prstGeom prst="rect">
            <a:avLst/>
          </a:prstGeom>
        </p:spPr>
      </p:pic>
    </p:spTree>
    <p:extLst>
      <p:ext uri="{BB962C8B-B14F-4D97-AF65-F5344CB8AC3E}">
        <p14:creationId xmlns:p14="http://schemas.microsoft.com/office/powerpoint/2010/main" val="2584068102"/>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azure.microsoft.com/en-us/blog/" TargetMode="External"/><Relationship Id="rId2" Type="http://schemas.openxmlformats.org/officeDocument/2006/relationships/hyperlink" Target="https://blogs.technet.microsoft.com/enterprisemobility/?product=windows-server-remote-desktop-services"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support.microsoft.com/en-us/kb/3091411"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447098"/>
          </a:xfrm>
        </p:spPr>
        <p:txBody>
          <a:bodyPr/>
          <a:lstStyle/>
          <a:p>
            <a:pPr marL="0" indent="0">
              <a:buNone/>
            </a:pPr>
            <a:r>
              <a:rPr lang="en-US" dirty="0" smtClean="0"/>
              <a:t>RDSH: most common bottleneck</a:t>
            </a:r>
          </a:p>
          <a:p>
            <a:pPr marL="0" indent="0">
              <a:buNone/>
            </a:pPr>
            <a:r>
              <a:rPr lang="en-US" dirty="0" smtClean="0"/>
              <a:t>RDGW: next most common bottleneck</a:t>
            </a:r>
          </a:p>
          <a:p>
            <a:pPr marL="0" indent="0">
              <a:buNone/>
            </a:pPr>
            <a:r>
              <a:rPr lang="en-US" dirty="0" smtClean="0"/>
              <a:t>RDCB: large deployments during logon/restart storms</a:t>
            </a:r>
            <a:endParaRPr lang="en-US" dirty="0"/>
          </a:p>
          <a:p>
            <a:pPr marL="0" indent="0">
              <a:buNone/>
            </a:pPr>
            <a:r>
              <a:rPr lang="en-US" dirty="0" smtClean="0"/>
              <a:t>RDWEB: </a:t>
            </a:r>
            <a:r>
              <a:rPr lang="en-US" dirty="0"/>
              <a:t>t</a:t>
            </a:r>
            <a:r>
              <a:rPr lang="en-US" dirty="0" smtClean="0"/>
              <a:t>ypically not </a:t>
            </a:r>
            <a:r>
              <a:rPr lang="en-US" dirty="0"/>
              <a:t>limiting factor</a:t>
            </a:r>
          </a:p>
          <a:p>
            <a:pPr marL="0" indent="0">
              <a:buNone/>
            </a:pPr>
            <a:endParaRPr lang="en-US" dirty="0"/>
          </a:p>
        </p:txBody>
      </p:sp>
      <p:sp>
        <p:nvSpPr>
          <p:cNvPr id="3" name="Title 2"/>
          <p:cNvSpPr>
            <a:spLocks noGrp="1"/>
          </p:cNvSpPr>
          <p:nvPr>
            <p:ph type="title"/>
          </p:nvPr>
        </p:nvSpPr>
        <p:spPr/>
        <p:txBody>
          <a:bodyPr/>
          <a:lstStyle/>
          <a:p>
            <a:r>
              <a:rPr lang="en-US" dirty="0"/>
              <a:t>RD </a:t>
            </a:r>
            <a:r>
              <a:rPr lang="en-US" dirty="0" smtClean="0"/>
              <a:t>Role Service Scale Limitations</a:t>
            </a:r>
            <a:endParaRPr lang="en-US" dirty="0"/>
          </a:p>
        </p:txBody>
      </p:sp>
    </p:spTree>
    <p:extLst>
      <p:ext uri="{BB962C8B-B14F-4D97-AF65-F5344CB8AC3E}">
        <p14:creationId xmlns:p14="http://schemas.microsoft.com/office/powerpoint/2010/main" val="138632823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438" y="754062"/>
            <a:ext cx="11887200" cy="1831975"/>
          </a:xfrm>
        </p:spPr>
        <p:txBody>
          <a:bodyPr/>
          <a:lstStyle/>
          <a:p>
            <a:r>
              <a:rPr lang="en-US" dirty="0" smtClean="0"/>
              <a:t>Stay Current</a:t>
            </a:r>
            <a:endParaRPr lang="en-US" dirty="0"/>
          </a:p>
        </p:txBody>
      </p:sp>
    </p:spTree>
    <p:extLst>
      <p:ext uri="{BB962C8B-B14F-4D97-AF65-F5344CB8AC3E}">
        <p14:creationId xmlns:p14="http://schemas.microsoft.com/office/powerpoint/2010/main" val="22654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592262"/>
            <a:ext cx="11887200" cy="1969770"/>
          </a:xfrm>
        </p:spPr>
        <p:txBody>
          <a:bodyPr/>
          <a:lstStyle/>
          <a:p>
            <a:r>
              <a:rPr lang="en-US" dirty="0" smtClean="0">
                <a:solidFill>
                  <a:schemeClr val="tx1"/>
                </a:solidFill>
                <a:hlinkClick r:id="rId2"/>
              </a:rPr>
              <a:t>RD Team Blog</a:t>
            </a:r>
            <a:r>
              <a:rPr lang="en-US" dirty="0" smtClean="0">
                <a:solidFill>
                  <a:schemeClr val="tx1"/>
                </a:solidFill>
              </a:rPr>
              <a:t> – RD team lets you know of new features and capabilities, hotfixes, etc.</a:t>
            </a:r>
          </a:p>
          <a:p>
            <a:r>
              <a:rPr lang="en-US" dirty="0" smtClean="0">
                <a:solidFill>
                  <a:schemeClr val="tx1"/>
                </a:solidFill>
                <a:hlinkClick r:id="rId3"/>
              </a:rPr>
              <a:t>Azure Blog </a:t>
            </a:r>
            <a:r>
              <a:rPr lang="en-US" dirty="0" smtClean="0">
                <a:solidFill>
                  <a:schemeClr val="tx1"/>
                </a:solidFill>
              </a:rPr>
              <a:t>– latest Azure capabilities announced</a:t>
            </a:r>
            <a:endParaRPr lang="en-US" dirty="0">
              <a:solidFill>
                <a:schemeClr val="tx1"/>
              </a:solidFill>
            </a:endParaRPr>
          </a:p>
        </p:txBody>
      </p:sp>
      <p:sp>
        <p:nvSpPr>
          <p:cNvPr id="3" name="Title 2"/>
          <p:cNvSpPr>
            <a:spLocks noGrp="1"/>
          </p:cNvSpPr>
          <p:nvPr>
            <p:ph type="title"/>
          </p:nvPr>
        </p:nvSpPr>
        <p:spPr/>
        <p:txBody>
          <a:bodyPr/>
          <a:lstStyle/>
          <a:p>
            <a:r>
              <a:rPr lang="en-US" dirty="0" smtClean="0"/>
              <a:t>Keep Up with a Fast Changing World</a:t>
            </a:r>
            <a:endParaRPr lang="en-US" dirty="0"/>
          </a:p>
        </p:txBody>
      </p:sp>
    </p:spTree>
    <p:extLst>
      <p:ext uri="{BB962C8B-B14F-4D97-AF65-F5344CB8AC3E}">
        <p14:creationId xmlns:p14="http://schemas.microsoft.com/office/powerpoint/2010/main" val="93902762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59233" y="3145040"/>
            <a:ext cx="3288507"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45" y="38373"/>
            <a:ext cx="11889564" cy="917575"/>
          </a:xfrm>
        </p:spPr>
        <p:txBody>
          <a:bodyPr/>
          <a:lstStyle/>
          <a:p>
            <a:r>
              <a:rPr lang="en-US" dirty="0" smtClean="0"/>
              <a:t>RDSH Workload </a:t>
            </a:r>
            <a:r>
              <a:rPr lang="en-US" dirty="0"/>
              <a:t>Configuration </a:t>
            </a:r>
          </a:p>
        </p:txBody>
      </p:sp>
      <p:sp>
        <p:nvSpPr>
          <p:cNvPr id="39" name="TextBox 38"/>
          <p:cNvSpPr txBox="1"/>
          <p:nvPr/>
        </p:nvSpPr>
        <p:spPr>
          <a:xfrm>
            <a:off x="160245" y="6430447"/>
            <a:ext cx="4344327"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LoginVSI </a:t>
            </a:r>
            <a:r>
              <a:rPr lang="en-US" sz="2000" dirty="0">
                <a:gradFill>
                  <a:gsLst>
                    <a:gs pos="2917">
                      <a:schemeClr val="tx1"/>
                    </a:gs>
                    <a:gs pos="30000">
                      <a:schemeClr val="tx1"/>
                    </a:gs>
                  </a:gsLst>
                  <a:lin ang="5400000" scaled="0"/>
                </a:gradFill>
              </a:rPr>
              <a:t>4.0 Workload</a:t>
            </a:r>
          </a:p>
        </p:txBody>
      </p:sp>
      <p:grpSp>
        <p:nvGrpSpPr>
          <p:cNvPr id="11" name="Group 10"/>
          <p:cNvGrpSpPr/>
          <p:nvPr/>
        </p:nvGrpSpPr>
        <p:grpSpPr>
          <a:xfrm>
            <a:off x="355608" y="1332735"/>
            <a:ext cx="4544170" cy="1092825"/>
            <a:chOff x="355608" y="1332735"/>
            <a:chExt cx="4544170" cy="1092825"/>
          </a:xfrm>
          <a:solidFill>
            <a:schemeClr val="accent4">
              <a:lumMod val="20000"/>
              <a:lumOff val="80000"/>
            </a:schemeClr>
          </a:solidFill>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4037" y="1516062"/>
              <a:ext cx="726172" cy="726172"/>
            </a:xfrm>
            <a:prstGeom prst="rect">
              <a:avLst/>
            </a:prstGeom>
            <a:grpFill/>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1942" y="1502845"/>
              <a:ext cx="697836" cy="697836"/>
            </a:xfrm>
            <a:prstGeom prst="rect">
              <a:avLst/>
            </a:prstGeom>
            <a:grpFill/>
          </p:spPr>
        </p:pic>
        <p:grpSp>
          <p:nvGrpSpPr>
            <p:cNvPr id="8" name="Group 7"/>
            <p:cNvGrpSpPr/>
            <p:nvPr/>
          </p:nvGrpSpPr>
          <p:grpSpPr>
            <a:xfrm>
              <a:off x="355608" y="1332735"/>
              <a:ext cx="2606622" cy="1092825"/>
              <a:chOff x="355608" y="1332735"/>
              <a:chExt cx="2606622" cy="1092825"/>
            </a:xfrm>
            <a:grpFill/>
          </p:grpSpPr>
          <p:sp>
            <p:nvSpPr>
              <p:cNvPr id="4" name="Oval 3"/>
              <p:cNvSpPr/>
              <p:nvPr/>
            </p:nvSpPr>
            <p:spPr bwMode="auto">
              <a:xfrm>
                <a:off x="355608" y="1332735"/>
                <a:ext cx="2117418" cy="1092825"/>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000000"/>
                    </a:solidFill>
                    <a:ea typeface="Segoe UI" pitchFamily="34" charset="0"/>
                    <a:cs typeface="Segoe UI" pitchFamily="34" charset="0"/>
                  </a:rPr>
                  <a:t>Light</a:t>
                </a:r>
              </a:p>
            </p:txBody>
          </p:sp>
          <p:sp>
            <p:nvSpPr>
              <p:cNvPr id="7" name="Right Arrow 6"/>
              <p:cNvSpPr/>
              <p:nvPr/>
            </p:nvSpPr>
            <p:spPr bwMode="auto">
              <a:xfrm>
                <a:off x="1983822" y="1656496"/>
                <a:ext cx="978408" cy="484632"/>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grpSp>
      <p:grpSp>
        <p:nvGrpSpPr>
          <p:cNvPr id="12" name="Group 11"/>
          <p:cNvGrpSpPr/>
          <p:nvPr/>
        </p:nvGrpSpPr>
        <p:grpSpPr>
          <a:xfrm>
            <a:off x="274637" y="3189770"/>
            <a:ext cx="10201295" cy="1092826"/>
            <a:chOff x="274637" y="3189770"/>
            <a:chExt cx="10201295" cy="1092826"/>
          </a:xfrm>
          <a:solidFill>
            <a:schemeClr val="accent4">
              <a:lumMod val="40000"/>
              <a:lumOff val="60000"/>
            </a:schemeClr>
          </a:solidFill>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4241" y="3375850"/>
              <a:ext cx="742907" cy="729154"/>
            </a:xfrm>
            <a:prstGeom prst="rect">
              <a:avLst/>
            </a:prstGeom>
            <a:grpFill/>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0214" y="3387265"/>
              <a:ext cx="751824" cy="697836"/>
            </a:xfrm>
            <a:prstGeom prst="rect">
              <a:avLst/>
            </a:prstGeom>
            <a:grpFill/>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49760" y="3481151"/>
              <a:ext cx="726172" cy="726172"/>
            </a:xfrm>
            <a:prstGeom prst="rect">
              <a:avLst/>
            </a:prstGeom>
            <a:grpFill/>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4037" y="3389067"/>
              <a:ext cx="726172" cy="726172"/>
            </a:xfrm>
            <a:prstGeom prst="rect">
              <a:avLst/>
            </a:prstGeom>
            <a:grpFill/>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2414" y="3395795"/>
              <a:ext cx="631240" cy="723420"/>
            </a:xfrm>
            <a:prstGeom prst="rect">
              <a:avLst/>
            </a:prstGeom>
            <a:grpFill/>
          </p:spPr>
        </p:pic>
        <p:pic>
          <p:nvPicPr>
            <p:cNvPr id="27" name="Picture 2" descr="http://media.smashingmagazine.com/wp-content/uploads/2011/08/HTML5_Logo_51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70154" y="3425555"/>
              <a:ext cx="700962" cy="700962"/>
            </a:xfrm>
            <a:prstGeom prst="rect">
              <a:avLst/>
            </a:prstGeom>
            <a:grpFill/>
            <a:extLst/>
          </p:spPr>
          <p:style>
            <a:lnRef idx="2">
              <a:schemeClr val="accent2"/>
            </a:lnRef>
            <a:fillRef idx="1">
              <a:schemeClr val="lt1"/>
            </a:fillRef>
            <a:effectRef idx="0">
              <a:schemeClr val="accent2"/>
            </a:effectRef>
            <a:fontRef idx="minor">
              <a:schemeClr val="dk1"/>
            </a:fontRef>
          </p:style>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1942" y="3375850"/>
              <a:ext cx="697836" cy="697836"/>
            </a:xfrm>
            <a:prstGeom prst="rect">
              <a:avLst/>
            </a:prstGeom>
            <a:grpFill/>
          </p:spPr>
        </p:pic>
        <p:grpSp>
          <p:nvGrpSpPr>
            <p:cNvPr id="9" name="Group 8"/>
            <p:cNvGrpSpPr/>
            <p:nvPr/>
          </p:nvGrpSpPr>
          <p:grpSpPr>
            <a:xfrm>
              <a:off x="274637" y="3189770"/>
              <a:ext cx="2687593" cy="1092826"/>
              <a:chOff x="274637" y="3189770"/>
              <a:chExt cx="2687593" cy="1092826"/>
            </a:xfrm>
            <a:grpFill/>
          </p:grpSpPr>
          <p:sp>
            <p:nvSpPr>
              <p:cNvPr id="24" name="Oval 23"/>
              <p:cNvSpPr/>
              <p:nvPr/>
            </p:nvSpPr>
            <p:spPr bwMode="auto">
              <a:xfrm>
                <a:off x="274637" y="3189770"/>
                <a:ext cx="2117418" cy="1092826"/>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000000"/>
                    </a:solidFill>
                    <a:ea typeface="Segoe UI" pitchFamily="34" charset="0"/>
                    <a:cs typeface="Segoe UI" pitchFamily="34" charset="0"/>
                  </a:rPr>
                  <a:t>Medium</a:t>
                </a:r>
              </a:p>
            </p:txBody>
          </p:sp>
          <p:sp>
            <p:nvSpPr>
              <p:cNvPr id="41" name="Right Arrow 40"/>
              <p:cNvSpPr/>
              <p:nvPr/>
            </p:nvSpPr>
            <p:spPr bwMode="auto">
              <a:xfrm>
                <a:off x="1983822" y="3495754"/>
                <a:ext cx="978408" cy="484632"/>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grpSp>
      <p:grpSp>
        <p:nvGrpSpPr>
          <p:cNvPr id="13" name="Group 12"/>
          <p:cNvGrpSpPr/>
          <p:nvPr/>
        </p:nvGrpSpPr>
        <p:grpSpPr>
          <a:xfrm>
            <a:off x="274637" y="4898165"/>
            <a:ext cx="11283970" cy="1647097"/>
            <a:chOff x="274637" y="4898165"/>
            <a:chExt cx="11283970" cy="1647097"/>
          </a:xfrm>
          <a:solidFill>
            <a:schemeClr val="accent4">
              <a:lumMod val="60000"/>
              <a:lumOff val="40000"/>
            </a:schemeClr>
          </a:solidFill>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4241" y="5084245"/>
              <a:ext cx="742907" cy="729154"/>
            </a:xfrm>
            <a:prstGeom prst="rect">
              <a:avLst/>
            </a:prstGeom>
            <a:grpFill/>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0214" y="5095660"/>
              <a:ext cx="751824" cy="697836"/>
            </a:xfrm>
            <a:prstGeom prst="rect">
              <a:avLst/>
            </a:prstGeom>
            <a:grpFill/>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49760" y="5132261"/>
              <a:ext cx="726172" cy="726172"/>
            </a:xfrm>
            <a:prstGeom prst="rect">
              <a:avLst/>
            </a:prstGeom>
            <a:grpFill/>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4037" y="5097462"/>
              <a:ext cx="726172" cy="726172"/>
            </a:xfrm>
            <a:prstGeom prst="rect">
              <a:avLst/>
            </a:prstGeom>
            <a:grpFill/>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2414" y="5104190"/>
              <a:ext cx="631240" cy="723420"/>
            </a:xfrm>
            <a:prstGeom prst="rect">
              <a:avLst/>
            </a:prstGeom>
            <a:grpFill/>
          </p:spPr>
        </p:pic>
        <p:pic>
          <p:nvPicPr>
            <p:cNvPr id="34" name="Picture 2" descr="http://media.smashingmagazine.com/wp-content/uploads/2011/08/HTML5_Logo_51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70154" y="5133950"/>
              <a:ext cx="700962" cy="700962"/>
            </a:xfrm>
            <a:prstGeom prst="rect">
              <a:avLst/>
            </a:prstGeom>
            <a:grpFill/>
            <a:extLst/>
          </p:spPr>
          <p:style>
            <a:lnRef idx="2">
              <a:schemeClr val="accent2"/>
            </a:lnRef>
            <a:fillRef idx="1">
              <a:schemeClr val="lt1"/>
            </a:fillRef>
            <a:effectRef idx="0">
              <a:schemeClr val="accent2"/>
            </a:effectRef>
            <a:fontRef idx="minor">
              <a:schemeClr val="dk1"/>
            </a:fontRef>
          </p:style>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1942" y="5084245"/>
              <a:ext cx="697836" cy="697836"/>
            </a:xfrm>
            <a:prstGeom prst="rect">
              <a:avLst/>
            </a:prstGeom>
            <a:grpFill/>
          </p:spPr>
        </p:pic>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3126" y="5130516"/>
              <a:ext cx="689004" cy="689004"/>
            </a:xfrm>
            <a:prstGeom prst="rect">
              <a:avLst/>
            </a:prstGeom>
            <a:grpFill/>
          </p:spPr>
        </p:pic>
        <p:sp>
          <p:nvSpPr>
            <p:cNvPr id="3" name="Left-Right Arrow 2"/>
            <p:cNvSpPr/>
            <p:nvPr/>
          </p:nvSpPr>
          <p:spPr bwMode="auto">
            <a:xfrm>
              <a:off x="9719915" y="5934633"/>
              <a:ext cx="1838692" cy="610629"/>
            </a:xfrm>
            <a:prstGeom prst="leftRightArrow">
              <a:avLst>
                <a:gd name="adj1" fmla="val 51901"/>
                <a:gd name="adj2" fmla="val 5000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bg1"/>
                  </a:solidFill>
                  <a:ea typeface="Segoe UI" pitchFamily="34" charset="0"/>
                  <a:cs typeface="Segoe UI" pitchFamily="34" charset="0"/>
                </a:rPr>
                <a:t>HD</a:t>
              </a:r>
            </a:p>
          </p:txBody>
        </p:sp>
        <p:grpSp>
          <p:nvGrpSpPr>
            <p:cNvPr id="10" name="Group 9"/>
            <p:cNvGrpSpPr/>
            <p:nvPr/>
          </p:nvGrpSpPr>
          <p:grpSpPr>
            <a:xfrm>
              <a:off x="274637" y="4898165"/>
              <a:ext cx="2687593" cy="1092826"/>
              <a:chOff x="274637" y="4898165"/>
              <a:chExt cx="2687593" cy="1092826"/>
            </a:xfrm>
            <a:grpFill/>
          </p:grpSpPr>
          <p:sp>
            <p:nvSpPr>
              <p:cNvPr id="40" name="Oval 39"/>
              <p:cNvSpPr/>
              <p:nvPr/>
            </p:nvSpPr>
            <p:spPr bwMode="auto">
              <a:xfrm>
                <a:off x="274637" y="4898165"/>
                <a:ext cx="2117418" cy="1092826"/>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000000"/>
                    </a:solidFill>
                    <a:ea typeface="Segoe UI" pitchFamily="34" charset="0"/>
                    <a:cs typeface="Segoe UI" pitchFamily="34" charset="0"/>
                  </a:rPr>
                  <a:t>Heavy</a:t>
                </a:r>
              </a:p>
            </p:txBody>
          </p:sp>
          <p:sp>
            <p:nvSpPr>
              <p:cNvPr id="42" name="Right Arrow 41"/>
              <p:cNvSpPr/>
              <p:nvPr/>
            </p:nvSpPr>
            <p:spPr bwMode="auto">
              <a:xfrm>
                <a:off x="1983822" y="5242115"/>
                <a:ext cx="978408" cy="484632"/>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grpSp>
    </p:spTree>
    <p:extLst>
      <p:ext uri="{BB962C8B-B14F-4D97-AF65-F5344CB8AC3E}">
        <p14:creationId xmlns:p14="http://schemas.microsoft.com/office/powerpoint/2010/main" val="1981324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45" y="38373"/>
            <a:ext cx="11889564" cy="917575"/>
          </a:xfrm>
        </p:spPr>
        <p:txBody>
          <a:bodyPr/>
          <a:lstStyle/>
          <a:p>
            <a:r>
              <a:rPr lang="en-US" dirty="0" smtClean="0"/>
              <a:t>RDSH Test </a:t>
            </a:r>
            <a:r>
              <a:rPr lang="en-US" dirty="0"/>
              <a:t>Configuration </a:t>
            </a:r>
          </a:p>
        </p:txBody>
      </p:sp>
      <p:sp>
        <p:nvSpPr>
          <p:cNvPr id="10" name="Rectangle 9"/>
          <p:cNvSpPr/>
          <p:nvPr/>
        </p:nvSpPr>
        <p:spPr bwMode="auto">
          <a:xfrm>
            <a:off x="4770437" y="1483644"/>
            <a:ext cx="5313342" cy="409636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3" descr="C:\Users\senthil_kumaran_bala\Pictures\window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069" y="1634626"/>
            <a:ext cx="2012156" cy="184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senthil_kumaran_bala\Pictures\window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451" y="1656292"/>
            <a:ext cx="2057079" cy="19696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senthil_kumaran_bala\Pictures\window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069" y="3717925"/>
            <a:ext cx="2012156" cy="18098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senthil_kumaran_bala\Pictures\window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451" y="3717925"/>
            <a:ext cx="2191359" cy="1846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151437" y="2162155"/>
            <a:ext cx="1798998"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a:ln w="11430"/>
                <a:solidFill>
                  <a:schemeClr val="bg1">
                    <a:lumMod val="50000"/>
                  </a:schemeClr>
                </a:solidFill>
              </a:rPr>
              <a:t>RDSH VM1</a:t>
            </a:r>
            <a:endParaRPr lang="en-US" sz="3200" dirty="0">
              <a:ln w="11430"/>
              <a:solidFill>
                <a:schemeClr val="bg1">
                  <a:lumMod val="50000"/>
                </a:schemeClr>
              </a:solidFill>
            </a:endParaRPr>
          </a:p>
          <a:p>
            <a:pPr algn="ctr"/>
            <a:r>
              <a:rPr lang="en-US" sz="2000" dirty="0">
                <a:ln w="11430"/>
                <a:solidFill>
                  <a:schemeClr val="bg1">
                    <a:lumMod val="50000"/>
                  </a:schemeClr>
                </a:solidFill>
              </a:rPr>
              <a:t>10vCPU</a:t>
            </a:r>
          </a:p>
          <a:p>
            <a:pPr algn="ctr"/>
            <a:r>
              <a:rPr lang="en-US" sz="2000" dirty="0">
                <a:ln w="11430"/>
                <a:solidFill>
                  <a:schemeClr val="bg1">
                    <a:lumMod val="50000"/>
                  </a:schemeClr>
                </a:solidFill>
              </a:rPr>
              <a:t>31GB Memory</a:t>
            </a:r>
          </a:p>
        </p:txBody>
      </p:sp>
      <p:sp>
        <p:nvSpPr>
          <p:cNvPr id="19" name="Rectangle 18"/>
          <p:cNvSpPr/>
          <p:nvPr/>
        </p:nvSpPr>
        <p:spPr>
          <a:xfrm>
            <a:off x="7513637" y="2238355"/>
            <a:ext cx="1878890"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a:ln w="11430"/>
                <a:solidFill>
                  <a:schemeClr val="bg1">
                    <a:lumMod val="50000"/>
                  </a:schemeClr>
                </a:solidFill>
              </a:rPr>
              <a:t>RDSH VM2</a:t>
            </a:r>
          </a:p>
          <a:p>
            <a:pPr algn="ctr"/>
            <a:r>
              <a:rPr lang="en-US" sz="2000" dirty="0">
                <a:ln w="11430"/>
                <a:solidFill>
                  <a:schemeClr val="bg1">
                    <a:lumMod val="50000"/>
                  </a:schemeClr>
                </a:solidFill>
              </a:rPr>
              <a:t>10vCPU</a:t>
            </a:r>
          </a:p>
          <a:p>
            <a:pPr algn="ctr"/>
            <a:r>
              <a:rPr lang="en-US" sz="2000" dirty="0">
                <a:ln w="11430"/>
                <a:solidFill>
                  <a:schemeClr val="bg1">
                    <a:lumMod val="50000"/>
                  </a:schemeClr>
                </a:solidFill>
              </a:rPr>
              <a:t>31GB Memory</a:t>
            </a:r>
          </a:p>
        </p:txBody>
      </p:sp>
      <p:sp>
        <p:nvSpPr>
          <p:cNvPr id="20" name="Rectangle 19"/>
          <p:cNvSpPr/>
          <p:nvPr/>
        </p:nvSpPr>
        <p:spPr>
          <a:xfrm>
            <a:off x="5102031" y="4219555"/>
            <a:ext cx="187820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a:ln w="11430"/>
                <a:solidFill>
                  <a:schemeClr val="bg1">
                    <a:lumMod val="50000"/>
                  </a:schemeClr>
                </a:solidFill>
              </a:rPr>
              <a:t>RDSH VM3</a:t>
            </a:r>
          </a:p>
          <a:p>
            <a:pPr algn="ctr"/>
            <a:r>
              <a:rPr lang="en-US" sz="2000" dirty="0">
                <a:ln w="11430"/>
                <a:solidFill>
                  <a:schemeClr val="bg1">
                    <a:lumMod val="50000"/>
                  </a:schemeClr>
                </a:solidFill>
              </a:rPr>
              <a:t>10vCPU</a:t>
            </a:r>
          </a:p>
          <a:p>
            <a:pPr algn="ctr"/>
            <a:r>
              <a:rPr lang="en-US" sz="2000" dirty="0">
                <a:ln w="11430"/>
                <a:solidFill>
                  <a:schemeClr val="bg1">
                    <a:lumMod val="50000"/>
                  </a:schemeClr>
                </a:solidFill>
              </a:rPr>
              <a:t>31GB Memory</a:t>
            </a:r>
          </a:p>
        </p:txBody>
      </p:sp>
      <p:sp>
        <p:nvSpPr>
          <p:cNvPr id="21" name="Rectangle 20"/>
          <p:cNvSpPr/>
          <p:nvPr/>
        </p:nvSpPr>
        <p:spPr>
          <a:xfrm>
            <a:off x="7589837" y="4219555"/>
            <a:ext cx="1874628"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a:ln w="11430"/>
                <a:solidFill>
                  <a:schemeClr val="bg1">
                    <a:lumMod val="50000"/>
                  </a:schemeClr>
                </a:solidFill>
              </a:rPr>
              <a:t>RDSH VM4</a:t>
            </a:r>
          </a:p>
          <a:p>
            <a:pPr algn="ctr"/>
            <a:r>
              <a:rPr lang="en-US" sz="2000" dirty="0">
                <a:ln w="11430"/>
                <a:solidFill>
                  <a:schemeClr val="bg1">
                    <a:lumMod val="50000"/>
                  </a:schemeClr>
                </a:solidFill>
              </a:rPr>
              <a:t>10vCPU</a:t>
            </a:r>
          </a:p>
          <a:p>
            <a:pPr algn="ctr"/>
            <a:r>
              <a:rPr lang="en-US" sz="2000" dirty="0">
                <a:ln w="11430"/>
                <a:solidFill>
                  <a:schemeClr val="bg1">
                    <a:lumMod val="50000"/>
                  </a:schemeClr>
                </a:solidFill>
              </a:rPr>
              <a:t>31GB Memory</a:t>
            </a:r>
          </a:p>
        </p:txBody>
      </p:sp>
      <p:sp>
        <p:nvSpPr>
          <p:cNvPr id="8" name="TextBox 7"/>
          <p:cNvSpPr txBox="1"/>
          <p:nvPr/>
        </p:nvSpPr>
        <p:spPr>
          <a:xfrm>
            <a:off x="5435579" y="865403"/>
            <a:ext cx="4110682" cy="738664"/>
          </a:xfrm>
          <a:prstGeom prst="rect">
            <a:avLst/>
          </a:prstGeom>
          <a:noFill/>
        </p:spPr>
        <p:txBody>
          <a:bodyPr wrap="square" lIns="182880" tIns="146304" rIns="182880" bIns="146304" rtlCol="0">
            <a:spAutoFit/>
          </a:bodyPr>
          <a:lstStyle/>
          <a:p>
            <a:pPr>
              <a:lnSpc>
                <a:spcPct val="90000"/>
              </a:lnSpc>
              <a:spcAft>
                <a:spcPts val="600"/>
              </a:spcAft>
            </a:pPr>
            <a:r>
              <a:rPr lang="en-US" sz="3200" u="sng" dirty="0">
                <a:gradFill>
                  <a:gsLst>
                    <a:gs pos="2917">
                      <a:schemeClr val="tx1"/>
                    </a:gs>
                    <a:gs pos="30000">
                      <a:schemeClr val="tx1"/>
                    </a:gs>
                  </a:gsLst>
                  <a:lin ang="5400000" scaled="0"/>
                </a:gradFill>
                <a:uFill>
                  <a:solidFill>
                    <a:schemeClr val="accent3"/>
                  </a:solidFill>
                </a:uFill>
              </a:rPr>
              <a:t>System Under Test</a:t>
            </a:r>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437" y="5742908"/>
            <a:ext cx="5313342" cy="909891"/>
          </a:xfrm>
          <a:prstGeom prst="rect">
            <a:avLst/>
          </a:prstGeom>
          <a:ln/>
          <a:extLst/>
        </p:spPr>
        <p:style>
          <a:lnRef idx="3">
            <a:schemeClr val="lt1"/>
          </a:lnRef>
          <a:fillRef idx="1">
            <a:schemeClr val="accent1"/>
          </a:fillRef>
          <a:effectRef idx="1">
            <a:schemeClr val="accent1"/>
          </a:effectRef>
          <a:fontRef idx="minor">
            <a:schemeClr val="lt1"/>
          </a:fontRef>
        </p:style>
      </p:pic>
      <p:sp>
        <p:nvSpPr>
          <p:cNvPr id="3" name="Rectangle 2"/>
          <p:cNvSpPr/>
          <p:nvPr/>
        </p:nvSpPr>
        <p:spPr bwMode="auto">
          <a:xfrm>
            <a:off x="4770437" y="5699125"/>
            <a:ext cx="5313342" cy="1023017"/>
          </a:xfrm>
          <a:prstGeom prst="rect">
            <a:avLst/>
          </a:prstGeom>
          <a:solidFill>
            <a:schemeClr val="accent1">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rgbClr val="FFFF00"/>
                </a:solidFill>
                <a:ea typeface="Segoe UI" pitchFamily="34" charset="0"/>
                <a:cs typeface="Segoe UI" pitchFamily="34" charset="0"/>
              </a:rPr>
              <a:t>Dell PowerEdge R720</a:t>
            </a:r>
            <a:endParaRPr lang="en-US" sz="1600" b="1" dirty="0">
              <a:solidFill>
                <a:srgbClr val="FFFF00"/>
              </a:solidFill>
              <a:ea typeface="Segoe UI" pitchFamily="34" charset="0"/>
              <a:cs typeface="Segoe UI" pitchFamily="34" charset="0"/>
            </a:endParaRPr>
          </a:p>
        </p:txBody>
      </p:sp>
      <p:sp>
        <p:nvSpPr>
          <p:cNvPr id="4" name="Rectangle 3"/>
          <p:cNvSpPr/>
          <p:nvPr/>
        </p:nvSpPr>
        <p:spPr>
          <a:xfrm>
            <a:off x="4770437" y="6166505"/>
            <a:ext cx="5313342" cy="584775"/>
          </a:xfrm>
          <a:prstGeom prst="rect">
            <a:avLst/>
          </a:prstGeom>
        </p:spPr>
        <p:txBody>
          <a:bodyPr wrap="square">
            <a:spAutoFit/>
          </a:bodyPr>
          <a:lstStyle/>
          <a:p>
            <a:r>
              <a:rPr lang="en-US" sz="1600" b="1" dirty="0"/>
              <a:t>Dual Socket  10C Intel</a:t>
            </a:r>
            <a:r>
              <a:rPr lang="en-US" sz="1600" b="1" baseline="30000" dirty="0"/>
              <a:t>®</a:t>
            </a:r>
            <a:r>
              <a:rPr lang="en-US" sz="1600" b="1" dirty="0"/>
              <a:t> Xeon</a:t>
            </a:r>
            <a:r>
              <a:rPr lang="en-US" sz="1600" b="1" baseline="30000" dirty="0"/>
              <a:t>®</a:t>
            </a:r>
            <a:r>
              <a:rPr lang="en-US" sz="1600" b="1" dirty="0"/>
              <a:t> processor E5-2600v2 </a:t>
            </a:r>
            <a:br>
              <a:rPr lang="en-US" sz="1600" b="1" dirty="0"/>
            </a:br>
            <a:r>
              <a:rPr lang="en-US" sz="1600" b="1" dirty="0"/>
              <a:t>40 Logical cores, 128 GB Memory</a:t>
            </a:r>
          </a:p>
        </p:txBody>
      </p:sp>
      <p:grpSp>
        <p:nvGrpSpPr>
          <p:cNvPr id="23" name="Group 22"/>
          <p:cNvGrpSpPr/>
          <p:nvPr/>
        </p:nvGrpSpPr>
        <p:grpSpPr>
          <a:xfrm>
            <a:off x="1325615" y="1332735"/>
            <a:ext cx="2606622" cy="1092825"/>
            <a:chOff x="355608" y="1332735"/>
            <a:chExt cx="2606622" cy="1092825"/>
          </a:xfrm>
          <a:solidFill>
            <a:schemeClr val="accent4">
              <a:lumMod val="20000"/>
              <a:lumOff val="80000"/>
            </a:schemeClr>
          </a:solidFill>
        </p:grpSpPr>
        <p:sp>
          <p:nvSpPr>
            <p:cNvPr id="24" name="Oval 23"/>
            <p:cNvSpPr/>
            <p:nvPr/>
          </p:nvSpPr>
          <p:spPr bwMode="auto">
            <a:xfrm>
              <a:off x="355608" y="1332735"/>
              <a:ext cx="2117418" cy="1092825"/>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000000"/>
                  </a:solidFill>
                  <a:ea typeface="Segoe UI" pitchFamily="34" charset="0"/>
                  <a:cs typeface="Segoe UI" pitchFamily="34" charset="0"/>
                </a:rPr>
                <a:t>Light</a:t>
              </a:r>
            </a:p>
          </p:txBody>
        </p:sp>
        <p:sp>
          <p:nvSpPr>
            <p:cNvPr id="25" name="Right Arrow 24"/>
            <p:cNvSpPr/>
            <p:nvPr/>
          </p:nvSpPr>
          <p:spPr bwMode="auto">
            <a:xfrm>
              <a:off x="1983822" y="1656496"/>
              <a:ext cx="978408" cy="484632"/>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grpSp>
        <p:nvGrpSpPr>
          <p:cNvPr id="34" name="Group 33"/>
          <p:cNvGrpSpPr/>
          <p:nvPr/>
        </p:nvGrpSpPr>
        <p:grpSpPr>
          <a:xfrm>
            <a:off x="1244644" y="3189770"/>
            <a:ext cx="2687593" cy="1092826"/>
            <a:chOff x="274637" y="3189770"/>
            <a:chExt cx="2687593" cy="1092826"/>
          </a:xfrm>
          <a:solidFill>
            <a:schemeClr val="accent4">
              <a:lumMod val="40000"/>
              <a:lumOff val="60000"/>
            </a:schemeClr>
          </a:solidFill>
        </p:grpSpPr>
        <p:sp>
          <p:nvSpPr>
            <p:cNvPr id="35" name="Oval 34"/>
            <p:cNvSpPr/>
            <p:nvPr/>
          </p:nvSpPr>
          <p:spPr bwMode="auto">
            <a:xfrm>
              <a:off x="274637" y="3189770"/>
              <a:ext cx="2117418" cy="1092826"/>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000000"/>
                  </a:solidFill>
                  <a:ea typeface="Segoe UI" pitchFamily="34" charset="0"/>
                  <a:cs typeface="Segoe UI" pitchFamily="34" charset="0"/>
                </a:rPr>
                <a:t>Medium</a:t>
              </a:r>
            </a:p>
          </p:txBody>
        </p:sp>
        <p:sp>
          <p:nvSpPr>
            <p:cNvPr id="36" name="Right Arrow 35"/>
            <p:cNvSpPr/>
            <p:nvPr/>
          </p:nvSpPr>
          <p:spPr bwMode="auto">
            <a:xfrm>
              <a:off x="1983822" y="3495754"/>
              <a:ext cx="978408" cy="484632"/>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grpSp>
        <p:nvGrpSpPr>
          <p:cNvPr id="47" name="Group 46"/>
          <p:cNvGrpSpPr/>
          <p:nvPr/>
        </p:nvGrpSpPr>
        <p:grpSpPr>
          <a:xfrm>
            <a:off x="1244644" y="4898165"/>
            <a:ext cx="2687593" cy="1092826"/>
            <a:chOff x="274637" y="4898165"/>
            <a:chExt cx="2687593" cy="1092826"/>
          </a:xfrm>
          <a:solidFill>
            <a:schemeClr val="accent4">
              <a:lumMod val="60000"/>
              <a:lumOff val="40000"/>
            </a:schemeClr>
          </a:solidFill>
        </p:grpSpPr>
        <p:sp>
          <p:nvSpPr>
            <p:cNvPr id="48" name="Oval 47"/>
            <p:cNvSpPr/>
            <p:nvPr/>
          </p:nvSpPr>
          <p:spPr bwMode="auto">
            <a:xfrm>
              <a:off x="274637" y="4898165"/>
              <a:ext cx="2117418" cy="1092826"/>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rgbClr val="000000"/>
                  </a:solidFill>
                  <a:ea typeface="Segoe UI" pitchFamily="34" charset="0"/>
                  <a:cs typeface="Segoe UI" pitchFamily="34" charset="0"/>
                </a:rPr>
                <a:t>Heavy</a:t>
              </a:r>
            </a:p>
          </p:txBody>
        </p:sp>
        <p:sp>
          <p:nvSpPr>
            <p:cNvPr id="49" name="Right Arrow 48"/>
            <p:cNvSpPr/>
            <p:nvPr/>
          </p:nvSpPr>
          <p:spPr bwMode="auto">
            <a:xfrm>
              <a:off x="1983822" y="5242115"/>
              <a:ext cx="978408" cy="484632"/>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1802922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9" grpId="0"/>
      <p:bldP spid="20" grpId="0"/>
      <p:bldP spid="21" grpId="0"/>
      <p:bldP spid="8" grpId="0"/>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6108" y="3378509"/>
            <a:ext cx="9949738" cy="932563"/>
          </a:xfrm>
        </p:spPr>
        <p:txBody>
          <a:bodyPr/>
          <a:lstStyle/>
          <a:p>
            <a:r>
              <a:rPr lang="en-US" sz="3200" dirty="0"/>
              <a:t>Example: Sizing Tenant with 30 Medium Users</a:t>
            </a:r>
          </a:p>
          <a:p>
            <a:pPr marL="342900" lvl="1" indent="0">
              <a:buNone/>
            </a:pPr>
            <a:endParaRPr lang="en-US" sz="1800" dirty="0"/>
          </a:p>
        </p:txBody>
      </p:sp>
      <p:sp>
        <p:nvSpPr>
          <p:cNvPr id="3" name="Title 2"/>
          <p:cNvSpPr>
            <a:spLocks noGrp="1"/>
          </p:cNvSpPr>
          <p:nvPr>
            <p:ph type="title"/>
          </p:nvPr>
        </p:nvSpPr>
        <p:spPr>
          <a:xfrm>
            <a:off x="274639" y="0"/>
            <a:ext cx="11889564" cy="917575"/>
          </a:xfrm>
        </p:spPr>
        <p:txBody>
          <a:bodyPr/>
          <a:lstStyle/>
          <a:p>
            <a:r>
              <a:rPr lang="en-US" dirty="0"/>
              <a:t>On-Premises </a:t>
            </a:r>
            <a:r>
              <a:rPr lang="en-US" dirty="0" smtClean="0"/>
              <a:t>RDSH Sizing </a:t>
            </a:r>
            <a:endParaRPr lang="en-US" dirty="0"/>
          </a:p>
        </p:txBody>
      </p:sp>
      <p:graphicFrame>
        <p:nvGraphicFramePr>
          <p:cNvPr id="5" name="Table 4"/>
          <p:cNvGraphicFramePr>
            <a:graphicFrameLocks noGrp="1"/>
          </p:cNvGraphicFramePr>
          <p:nvPr>
            <p:extLst/>
          </p:nvPr>
        </p:nvGraphicFramePr>
        <p:xfrm>
          <a:off x="1874837" y="1363662"/>
          <a:ext cx="7620000" cy="1828800"/>
        </p:xfrm>
        <a:graphic>
          <a:graphicData uri="http://schemas.openxmlformats.org/drawingml/2006/table">
            <a:tbl>
              <a:tblPr firstRow="1" bandRow="1">
                <a:tableStyleId>{3B4B98B0-60AC-42C2-AFA5-B58CD77FA1E5}</a:tableStyleId>
              </a:tblPr>
              <a:tblGrid>
                <a:gridCol w="2819400">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gridCol w="2667000">
                  <a:extLst>
                    <a:ext uri="{9D8B030D-6E8A-4147-A177-3AD203B41FA5}">
                      <a16:colId xmlns="" xmlns:a16="http://schemas.microsoft.com/office/drawing/2014/main" val="20002"/>
                    </a:ext>
                  </a:extLst>
                </a:gridCol>
              </a:tblGrid>
              <a:tr h="370840">
                <a:tc>
                  <a:txBody>
                    <a:bodyPr/>
                    <a:lstStyle/>
                    <a:p>
                      <a:r>
                        <a:rPr lang="en-US" sz="2400" dirty="0"/>
                        <a:t>Workload</a:t>
                      </a:r>
                      <a:r>
                        <a:rPr lang="en-US" sz="2400" baseline="0" dirty="0"/>
                        <a:t> Profile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Users/vCPU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Memory/user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en-US" sz="2400" dirty="0"/>
                        <a:t>Light</a:t>
                      </a:r>
                      <a:r>
                        <a:rPr lang="en-US" sz="2400" baseline="0" dirty="0"/>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270 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en-US" sz="2400" dirty="0"/>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450 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lang="en-US" sz="2400" dirty="0"/>
                        <a:t>Heavy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630 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6" name="Rounded Rectangle 5"/>
          <p:cNvSpPr/>
          <p:nvPr/>
        </p:nvSpPr>
        <p:spPr bwMode="auto">
          <a:xfrm>
            <a:off x="1844673" y="2278062"/>
            <a:ext cx="7645247" cy="406227"/>
          </a:xfrm>
          <a:prstGeom prst="round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795731" y="4542089"/>
            <a:ext cx="2832023" cy="926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 Processors:</a:t>
            </a:r>
          </a:p>
          <a:p>
            <a:pPr>
              <a:lnSpc>
                <a:spcPct val="90000"/>
              </a:lnSpc>
              <a:spcAft>
                <a:spcPts val="600"/>
              </a:spcAft>
            </a:pPr>
            <a:r>
              <a:rPr lang="en-US" sz="2000" dirty="0">
                <a:gradFill>
                  <a:gsLst>
                    <a:gs pos="2917">
                      <a:schemeClr val="tx1"/>
                    </a:gs>
                    <a:gs pos="30000">
                      <a:schemeClr val="tx1"/>
                    </a:gs>
                  </a:gsLst>
                  <a:lin ang="5400000" scaled="0"/>
                </a:gradFill>
              </a:rPr>
              <a:t>30/5 = 6 vCPU</a:t>
            </a:r>
          </a:p>
        </p:txBody>
      </p:sp>
      <p:sp>
        <p:nvSpPr>
          <p:cNvPr id="8" name="TextBox 7"/>
          <p:cNvSpPr txBox="1"/>
          <p:nvPr/>
        </p:nvSpPr>
        <p:spPr>
          <a:xfrm>
            <a:off x="796048" y="5533858"/>
            <a:ext cx="2832023" cy="926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Memory:</a:t>
            </a:r>
          </a:p>
          <a:p>
            <a:pPr>
              <a:lnSpc>
                <a:spcPct val="90000"/>
              </a:lnSpc>
              <a:spcAft>
                <a:spcPts val="600"/>
              </a:spcAft>
            </a:pPr>
            <a:r>
              <a:rPr lang="en-US" sz="2000" dirty="0">
                <a:gradFill>
                  <a:gsLst>
                    <a:gs pos="2917">
                      <a:schemeClr val="tx1"/>
                    </a:gs>
                    <a:gs pos="30000">
                      <a:schemeClr val="tx1"/>
                    </a:gs>
                  </a:gsLst>
                  <a:lin ang="5400000" scaled="0"/>
                </a:gradFill>
              </a:rPr>
              <a:t>450*30 = ~14GB</a:t>
            </a:r>
          </a:p>
        </p:txBody>
      </p:sp>
      <p:grpSp>
        <p:nvGrpSpPr>
          <p:cNvPr id="13" name="Group 12"/>
          <p:cNvGrpSpPr/>
          <p:nvPr/>
        </p:nvGrpSpPr>
        <p:grpSpPr>
          <a:xfrm>
            <a:off x="6858871" y="4311072"/>
            <a:ext cx="4188736" cy="2585441"/>
            <a:chOff x="1006950" y="4487861"/>
            <a:chExt cx="3812517" cy="2199343"/>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50" y="4487861"/>
              <a:ext cx="3716974" cy="2199343"/>
            </a:xfrm>
            <a:prstGeom prst="rect">
              <a:avLst/>
            </a:prstGeom>
            <a:ln>
              <a:noFill/>
            </a:ln>
          </p:spPr>
          <p:style>
            <a:lnRef idx="3">
              <a:schemeClr val="lt1"/>
            </a:lnRef>
            <a:fillRef idx="1">
              <a:schemeClr val="accent4"/>
            </a:fillRef>
            <a:effectRef idx="1">
              <a:schemeClr val="accent4"/>
            </a:effectRef>
            <a:fontRef idx="minor">
              <a:schemeClr val="lt1"/>
            </a:fontRef>
          </p:style>
        </p:pic>
        <p:sp>
          <p:nvSpPr>
            <p:cNvPr id="15" name="TextBox 14"/>
            <p:cNvSpPr txBox="1"/>
            <p:nvPr/>
          </p:nvSpPr>
          <p:spPr>
            <a:xfrm>
              <a:off x="1117415" y="5588280"/>
              <a:ext cx="3702052" cy="816862"/>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bg1"/>
                  </a:solidFill>
                </a:rPr>
                <a:t>30 Users requires VMs with 6vCPUs,14GB Memory</a:t>
              </a:r>
            </a:p>
          </p:txBody>
        </p:sp>
        <p:sp>
          <p:nvSpPr>
            <p:cNvPr id="16" name="TextBox 15"/>
            <p:cNvSpPr txBox="1"/>
            <p:nvPr/>
          </p:nvSpPr>
          <p:spPr>
            <a:xfrm>
              <a:off x="1006950" y="4487861"/>
              <a:ext cx="252873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bg1"/>
                  </a:solidFill>
                </a:rPr>
                <a:t>On-Premises</a:t>
              </a:r>
            </a:p>
          </p:txBody>
        </p:sp>
      </p:grpSp>
      <p:sp>
        <p:nvSpPr>
          <p:cNvPr id="20" name="Right Arrow 19"/>
          <p:cNvSpPr/>
          <p:nvPr/>
        </p:nvSpPr>
        <p:spPr bwMode="auto">
          <a:xfrm>
            <a:off x="4252594" y="5036948"/>
            <a:ext cx="1828800" cy="87092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3" descr="C:\Users\senthil_kumaran_bala\Pictures\window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6040" y="5005292"/>
            <a:ext cx="858753" cy="70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105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7" grpId="0" animBg="1"/>
      <p:bldP spid="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4864" y="3095340"/>
            <a:ext cx="11294583" cy="843308"/>
          </a:xfrm>
        </p:spPr>
        <p:txBody>
          <a:bodyPr/>
          <a:lstStyle/>
          <a:p>
            <a:r>
              <a:rPr lang="en-US" sz="2800" dirty="0"/>
              <a:t>Example: Sizing</a:t>
            </a:r>
            <a:r>
              <a:rPr lang="en-US" sz="2800" u="sng" dirty="0">
                <a:uFill>
                  <a:solidFill>
                    <a:srgbClr val="FF0000"/>
                  </a:solidFill>
                </a:uFill>
              </a:rPr>
              <a:t> 30 Medium Users</a:t>
            </a:r>
            <a:r>
              <a:rPr lang="en-US" sz="2800" dirty="0"/>
              <a:t> On-Premises &amp; Azure:</a:t>
            </a:r>
          </a:p>
          <a:p>
            <a:pPr marL="342900" lvl="1" indent="0">
              <a:buNone/>
            </a:pPr>
            <a:endParaRPr lang="en-US" sz="1600" dirty="0"/>
          </a:p>
        </p:txBody>
      </p:sp>
      <p:sp>
        <p:nvSpPr>
          <p:cNvPr id="3" name="Title 2"/>
          <p:cNvSpPr>
            <a:spLocks noGrp="1"/>
          </p:cNvSpPr>
          <p:nvPr>
            <p:ph type="title"/>
          </p:nvPr>
        </p:nvSpPr>
        <p:spPr/>
        <p:txBody>
          <a:bodyPr/>
          <a:lstStyle/>
          <a:p>
            <a:r>
              <a:rPr lang="en-US" dirty="0"/>
              <a:t>Example: On-Premises to Azure Migration</a:t>
            </a:r>
          </a:p>
        </p:txBody>
      </p:sp>
      <p:graphicFrame>
        <p:nvGraphicFramePr>
          <p:cNvPr id="5" name="Table 4"/>
          <p:cNvGraphicFramePr>
            <a:graphicFrameLocks noGrp="1"/>
          </p:cNvGraphicFramePr>
          <p:nvPr>
            <p:extLst/>
          </p:nvPr>
        </p:nvGraphicFramePr>
        <p:xfrm>
          <a:off x="549909" y="1439862"/>
          <a:ext cx="10621328" cy="1097280"/>
        </p:xfrm>
        <a:graphic>
          <a:graphicData uri="http://schemas.openxmlformats.org/drawingml/2006/table">
            <a:tbl>
              <a:tblPr firstRow="1" bandRow="1">
                <a:tableStyleId>{3B4B98B0-60AC-42C2-AFA5-B58CD77FA1E5}</a:tableStyleId>
              </a:tblPr>
              <a:tblGrid>
                <a:gridCol w="2390526">
                  <a:extLst>
                    <a:ext uri="{9D8B030D-6E8A-4147-A177-3AD203B41FA5}">
                      <a16:colId xmlns="" xmlns:a16="http://schemas.microsoft.com/office/drawing/2014/main" val="20000"/>
                    </a:ext>
                  </a:extLst>
                </a:gridCol>
                <a:gridCol w="1990133">
                  <a:extLst>
                    <a:ext uri="{9D8B030D-6E8A-4147-A177-3AD203B41FA5}">
                      <a16:colId xmlns="" xmlns:a16="http://schemas.microsoft.com/office/drawing/2014/main" val="20001"/>
                    </a:ext>
                  </a:extLst>
                </a:gridCol>
                <a:gridCol w="2080223">
                  <a:extLst>
                    <a:ext uri="{9D8B030D-6E8A-4147-A177-3AD203B41FA5}">
                      <a16:colId xmlns="" xmlns:a16="http://schemas.microsoft.com/office/drawing/2014/main" val="20002"/>
                    </a:ext>
                  </a:extLst>
                </a:gridCol>
                <a:gridCol w="2080223">
                  <a:extLst>
                    <a:ext uri="{9D8B030D-6E8A-4147-A177-3AD203B41FA5}">
                      <a16:colId xmlns="" xmlns:a16="http://schemas.microsoft.com/office/drawing/2014/main" val="20003"/>
                    </a:ext>
                  </a:extLst>
                </a:gridCol>
                <a:gridCol w="2080223">
                  <a:extLst>
                    <a:ext uri="{9D8B030D-6E8A-4147-A177-3AD203B41FA5}">
                      <a16:colId xmlns="" xmlns:a16="http://schemas.microsoft.com/office/drawing/2014/main" val="20004"/>
                    </a:ext>
                  </a:extLst>
                </a:gridCol>
              </a:tblGrid>
              <a:tr h="370840">
                <a:tc>
                  <a:txBody>
                    <a:bodyPr/>
                    <a:lstStyle/>
                    <a:p>
                      <a:r>
                        <a:rPr lang="en-US" sz="2000" dirty="0"/>
                        <a:t>Workload</a:t>
                      </a:r>
                      <a:r>
                        <a:rPr lang="en-US" sz="2000" baseline="0" dirty="0"/>
                        <a:t> Profile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On-Premises*</a:t>
                      </a:r>
                    </a:p>
                    <a:p>
                      <a:r>
                        <a:rPr lang="en-US" sz="2000" dirty="0"/>
                        <a:t>Users/vCPU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Azure *</a:t>
                      </a:r>
                    </a:p>
                    <a:p>
                      <a:r>
                        <a:rPr lang="en-US" sz="2000" dirty="0"/>
                        <a:t>Users/vCPU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On-Premises</a:t>
                      </a:r>
                    </a:p>
                    <a:p>
                      <a:r>
                        <a:rPr lang="en-US" sz="2000" dirty="0"/>
                        <a:t>Memory/user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Azure Memory/user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ctr"/>
                      <a:r>
                        <a:rPr lang="en-US" sz="2000" dirty="0"/>
                        <a:t>LoginVSI</a:t>
                      </a:r>
                      <a:r>
                        <a:rPr lang="en-US" sz="2000" baseline="0" dirty="0"/>
                        <a:t> </a:t>
                      </a:r>
                      <a:r>
                        <a:rPr lang="en-US" sz="2000" dirty="0"/>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450 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450MB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pSp>
        <p:nvGrpSpPr>
          <p:cNvPr id="24" name="Group 23"/>
          <p:cNvGrpSpPr/>
          <p:nvPr/>
        </p:nvGrpSpPr>
        <p:grpSpPr>
          <a:xfrm>
            <a:off x="655637" y="3938650"/>
            <a:ext cx="3716974" cy="2199343"/>
            <a:chOff x="1006950" y="4487861"/>
            <a:chExt cx="3716974" cy="2199343"/>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50" y="4487861"/>
              <a:ext cx="3716974" cy="2199343"/>
            </a:xfrm>
            <a:prstGeom prst="rect">
              <a:avLst/>
            </a:prstGeom>
            <a:ln>
              <a:noFill/>
            </a:ln>
          </p:spPr>
          <p:style>
            <a:lnRef idx="3">
              <a:schemeClr val="lt1"/>
            </a:lnRef>
            <a:fillRef idx="1">
              <a:schemeClr val="accent4"/>
            </a:fillRef>
            <a:effectRef idx="1">
              <a:schemeClr val="accent4"/>
            </a:effectRef>
            <a:fontRef idx="minor">
              <a:schemeClr val="lt1"/>
            </a:fontRef>
          </p:style>
        </p:pic>
        <p:sp>
          <p:nvSpPr>
            <p:cNvPr id="16" name="TextBox 15"/>
            <p:cNvSpPr txBox="1"/>
            <p:nvPr/>
          </p:nvSpPr>
          <p:spPr>
            <a:xfrm>
              <a:off x="1294924" y="5694111"/>
              <a:ext cx="3429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bg1"/>
                  </a:solidFill>
                </a:rPr>
                <a:t>6vCPU,14GB Memory</a:t>
              </a:r>
            </a:p>
          </p:txBody>
        </p:sp>
        <p:sp>
          <p:nvSpPr>
            <p:cNvPr id="17" name="TextBox 16"/>
            <p:cNvSpPr txBox="1"/>
            <p:nvPr/>
          </p:nvSpPr>
          <p:spPr>
            <a:xfrm>
              <a:off x="1006950" y="4487861"/>
              <a:ext cx="252873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bg1"/>
                  </a:solidFill>
                </a:rPr>
                <a:t>On-Premises</a:t>
              </a:r>
            </a:p>
          </p:txBody>
        </p:sp>
      </p:grpSp>
      <p:grpSp>
        <p:nvGrpSpPr>
          <p:cNvPr id="25" name="Group 24"/>
          <p:cNvGrpSpPr/>
          <p:nvPr/>
        </p:nvGrpSpPr>
        <p:grpSpPr>
          <a:xfrm>
            <a:off x="5532437" y="3938648"/>
            <a:ext cx="3716974" cy="2199345"/>
            <a:chOff x="6904037" y="4425086"/>
            <a:chExt cx="3716974" cy="2199343"/>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037" y="4425086"/>
              <a:ext cx="3716974" cy="2199343"/>
            </a:xfrm>
            <a:prstGeom prst="rect">
              <a:avLst/>
            </a:prstGeom>
            <a:ln>
              <a:noFill/>
            </a:ln>
          </p:spPr>
          <p:style>
            <a:lnRef idx="3">
              <a:schemeClr val="lt1"/>
            </a:lnRef>
            <a:fillRef idx="1">
              <a:schemeClr val="accent4"/>
            </a:fillRef>
            <a:effectRef idx="1">
              <a:schemeClr val="accent4"/>
            </a:effectRef>
            <a:fontRef idx="minor">
              <a:schemeClr val="lt1"/>
            </a:fontRef>
          </p:style>
        </p:pic>
        <p:sp>
          <p:nvSpPr>
            <p:cNvPr id="19" name="Rectangle 18"/>
            <p:cNvSpPr/>
            <p:nvPr/>
          </p:nvSpPr>
          <p:spPr>
            <a:xfrm>
              <a:off x="7213318" y="5631337"/>
              <a:ext cx="3098412" cy="424732"/>
            </a:xfrm>
            <a:prstGeom prst="rect">
              <a:avLst/>
            </a:prstGeom>
          </p:spPr>
          <p:txBody>
            <a:bodyPr wrap="none">
              <a:spAutoFit/>
            </a:bodyPr>
            <a:lstStyle/>
            <a:p>
              <a:pPr>
                <a:lnSpc>
                  <a:spcPct val="90000"/>
                </a:lnSpc>
                <a:spcAft>
                  <a:spcPts val="600"/>
                </a:spcAft>
              </a:pPr>
              <a:r>
                <a:rPr lang="en-US" sz="2400" dirty="0">
                  <a:solidFill>
                    <a:schemeClr val="bg1"/>
                  </a:solidFill>
                </a:rPr>
                <a:t>8vCPU,14GB Memory</a:t>
              </a:r>
            </a:p>
          </p:txBody>
        </p:sp>
        <p:sp>
          <p:nvSpPr>
            <p:cNvPr id="20" name="TextBox 19"/>
            <p:cNvSpPr txBox="1"/>
            <p:nvPr/>
          </p:nvSpPr>
          <p:spPr>
            <a:xfrm>
              <a:off x="6919594" y="4435411"/>
              <a:ext cx="252873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bg1"/>
                  </a:solidFill>
                </a:rPr>
                <a:t>Azure</a:t>
              </a:r>
            </a:p>
          </p:txBody>
        </p:sp>
      </p:grpSp>
      <p:sp>
        <p:nvSpPr>
          <p:cNvPr id="23" name="TextBox 22"/>
          <p:cNvSpPr txBox="1"/>
          <p:nvPr/>
        </p:nvSpPr>
        <p:spPr>
          <a:xfrm rot="16200000">
            <a:off x="10500043" y="4115515"/>
            <a:ext cx="1520416" cy="1807911"/>
          </a:xfrm>
          <a:prstGeom prst="rect">
            <a:avLst/>
          </a:prstGeom>
          <a:noFill/>
        </p:spPr>
        <p:txBody>
          <a:bodyPr vert="eaVert"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1x A4 VM</a:t>
            </a:r>
          </a:p>
          <a:p>
            <a:pPr>
              <a:lnSpc>
                <a:spcPct val="90000"/>
              </a:lnSpc>
              <a:spcAft>
                <a:spcPts val="600"/>
              </a:spcAft>
            </a:pPr>
            <a:r>
              <a:rPr lang="en-US" sz="2400" dirty="0">
                <a:gradFill>
                  <a:gsLst>
                    <a:gs pos="2917">
                      <a:schemeClr val="tx1"/>
                    </a:gs>
                    <a:gs pos="30000">
                      <a:schemeClr val="tx1"/>
                    </a:gs>
                  </a:gsLst>
                  <a:lin ang="5400000" scaled="0"/>
                </a:gradFill>
              </a:rPr>
              <a:t>or</a:t>
            </a:r>
          </a:p>
          <a:p>
            <a:pPr>
              <a:lnSpc>
                <a:spcPct val="90000"/>
              </a:lnSpc>
              <a:spcAft>
                <a:spcPts val="600"/>
              </a:spcAft>
            </a:pPr>
            <a:r>
              <a:rPr lang="en-US" sz="2400" dirty="0">
                <a:gradFill>
                  <a:gsLst>
                    <a:gs pos="2917">
                      <a:schemeClr val="tx1"/>
                    </a:gs>
                    <a:gs pos="30000">
                      <a:schemeClr val="tx1"/>
                    </a:gs>
                  </a:gsLst>
                  <a:lin ang="5400000" scaled="0"/>
                </a:gradFill>
              </a:rPr>
              <a:t>4x A2 VMs</a:t>
            </a:r>
          </a:p>
        </p:txBody>
      </p:sp>
      <p:sp>
        <p:nvSpPr>
          <p:cNvPr id="27" name="Rectangle 26"/>
          <p:cNvSpPr/>
          <p:nvPr/>
        </p:nvSpPr>
        <p:spPr>
          <a:xfrm>
            <a:off x="622438" y="2725791"/>
            <a:ext cx="9656087" cy="286232"/>
          </a:xfrm>
          <a:prstGeom prst="rect">
            <a:avLst/>
          </a:prstGeom>
        </p:spPr>
        <p:txBody>
          <a:bodyPr wrap="square">
            <a:spAutoFit/>
          </a:bodyPr>
          <a:lstStyle/>
          <a:p>
            <a:pPr>
              <a:lnSpc>
                <a:spcPct val="90000"/>
              </a:lnSpc>
              <a:spcAft>
                <a:spcPts val="600"/>
              </a:spcAft>
            </a:pPr>
            <a:r>
              <a:rPr lang="en-US" sz="1400" dirty="0">
                <a:gradFill>
                  <a:gsLst>
                    <a:gs pos="2917">
                      <a:schemeClr val="tx1"/>
                    </a:gs>
                    <a:gs pos="30000">
                      <a:schemeClr val="tx1"/>
                    </a:gs>
                  </a:gsLst>
                  <a:lin ang="5400000" scaled="0"/>
                </a:gradFill>
              </a:rPr>
              <a:t>*Azure VM uses AMD Opteron  CPU’s and On-Premises setup uses Intel  Xeon E5-2600 v2 CPU’s</a:t>
            </a:r>
          </a:p>
        </p:txBody>
      </p:sp>
      <p:sp>
        <p:nvSpPr>
          <p:cNvPr id="32" name="Right Arrow 31"/>
          <p:cNvSpPr/>
          <p:nvPr/>
        </p:nvSpPr>
        <p:spPr bwMode="auto">
          <a:xfrm>
            <a:off x="9266237" y="4673756"/>
            <a:ext cx="1090056" cy="72913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35" name="Picture 3" descr="C:\Users\senthil_kumaran_bala\Pictures\window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7" y="4566514"/>
            <a:ext cx="858753" cy="70008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senthil_kumaran_bala\Pictures\window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5740" y="4494863"/>
            <a:ext cx="739175" cy="602599"/>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39"/>
          <p:cNvSpPr/>
          <p:nvPr/>
        </p:nvSpPr>
        <p:spPr bwMode="auto">
          <a:xfrm>
            <a:off x="2913813" y="2132964"/>
            <a:ext cx="4218824" cy="457200"/>
          </a:xfrm>
          <a:prstGeom prst="round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ight Arrow 20"/>
          <p:cNvSpPr/>
          <p:nvPr/>
        </p:nvSpPr>
        <p:spPr bwMode="auto">
          <a:xfrm>
            <a:off x="4342924" y="4673755"/>
            <a:ext cx="1189513" cy="72913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64727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3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 calcmode="lin" valueType="num">
                                      <p:cBhvr>
                                        <p:cTn id="33" dur="1000" fill="hold"/>
                                        <p:tgtEl>
                                          <p:spTgt spid="23"/>
                                        </p:tgtEl>
                                        <p:attrNameLst>
                                          <p:attrName>style.rotation</p:attrName>
                                        </p:attrNameLst>
                                      </p:cBhvr>
                                      <p:tavLst>
                                        <p:tav tm="0">
                                          <p:val>
                                            <p:fltVal val="90"/>
                                          </p:val>
                                        </p:tav>
                                        <p:tav tm="100000">
                                          <p:val>
                                            <p:fltVal val="0"/>
                                          </p:val>
                                        </p:tav>
                                      </p:tavLst>
                                    </p:anim>
                                    <p:animEffect transition="in" filter="fade">
                                      <p:cBhvr>
                                        <p:cTn id="3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3" grpId="0"/>
      <p:bldP spid="32" grpId="0" animBg="1"/>
      <p:bldP spid="4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RDSH &amp; RDGW Scale Guidance Summary</a:t>
            </a:r>
            <a:endParaRPr lang="en-US" dirty="0"/>
          </a:p>
        </p:txBody>
      </p:sp>
      <p:graphicFrame>
        <p:nvGraphicFramePr>
          <p:cNvPr id="12" name="Table 11"/>
          <p:cNvGraphicFramePr>
            <a:graphicFrameLocks noGrp="1"/>
          </p:cNvGraphicFramePr>
          <p:nvPr/>
        </p:nvGraphicFramePr>
        <p:xfrm>
          <a:off x="503237" y="1846121"/>
          <a:ext cx="11660968" cy="2197608"/>
        </p:xfrm>
        <a:graphic>
          <a:graphicData uri="http://schemas.openxmlformats.org/drawingml/2006/table">
            <a:tbl>
              <a:tblPr firstRow="1" bandRow="1">
                <a:tableStyleId>{5C22544A-7EE6-4342-B048-85BDC9FD1C3A}</a:tableStyleId>
              </a:tblPr>
              <a:tblGrid>
                <a:gridCol w="2915242"/>
                <a:gridCol w="2915242"/>
                <a:gridCol w="2915242"/>
                <a:gridCol w="2915242"/>
              </a:tblGrid>
              <a:tr h="370840">
                <a:tc>
                  <a:txBody>
                    <a:bodyPr/>
                    <a:lstStyle/>
                    <a:p>
                      <a:pPr marL="0" marR="0">
                        <a:lnSpc>
                          <a:spcPct val="115000"/>
                        </a:lnSpc>
                        <a:spcBef>
                          <a:spcPts val="600"/>
                        </a:spcBef>
                        <a:spcAft>
                          <a:spcPts val="0"/>
                        </a:spcAft>
                      </a:pPr>
                      <a:r>
                        <a:rPr lang="en-US" sz="2800" b="1" dirty="0" smtClean="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Role Service</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nSpc>
                          <a:spcPct val="115000"/>
                        </a:lnSpc>
                        <a:spcBef>
                          <a:spcPts val="600"/>
                        </a:spcBef>
                        <a:spcAft>
                          <a:spcPts val="0"/>
                        </a:spcAft>
                      </a:pPr>
                      <a:r>
                        <a:rPr lang="en-US" sz="28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Light</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nSpc>
                          <a:spcPct val="115000"/>
                        </a:lnSpc>
                        <a:spcBef>
                          <a:spcPts val="600"/>
                        </a:spcBef>
                        <a:spcAft>
                          <a:spcPts val="0"/>
                        </a:spcAft>
                      </a:pPr>
                      <a:r>
                        <a:rPr lang="en-US" sz="28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Medium</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nSpc>
                          <a:spcPct val="115000"/>
                        </a:lnSpc>
                        <a:spcBef>
                          <a:spcPts val="600"/>
                        </a:spcBef>
                        <a:spcAft>
                          <a:spcPts val="0"/>
                        </a:spcAft>
                      </a:pPr>
                      <a:r>
                        <a:rPr lang="en-US" sz="28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Heavy</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3025" marR="73025" marT="0" marB="0"/>
                </a:tc>
              </a:tr>
              <a:tr h="370840">
                <a:tc>
                  <a:txBody>
                    <a:bodyPr/>
                    <a:lstStyle/>
                    <a:p>
                      <a:pPr marL="0" marR="0">
                        <a:lnSpc>
                          <a:spcPct val="115000"/>
                        </a:lnSpc>
                        <a:spcBef>
                          <a:spcPts val="600"/>
                        </a:spcBef>
                        <a:spcAft>
                          <a:spcPts val="600"/>
                        </a:spcAft>
                      </a:pP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RD Session Host</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nSpc>
                          <a:spcPct val="115000"/>
                        </a:lnSpc>
                        <a:spcBef>
                          <a:spcPts val="600"/>
                        </a:spcBef>
                        <a:spcAft>
                          <a:spcPts val="600"/>
                        </a:spcAft>
                      </a:pPr>
                      <a:r>
                        <a:rPr lang="en-US" sz="2000" dirty="0" smtClean="0">
                          <a:effectLst/>
                          <a:latin typeface="Segoe UI" panose="020B0502040204020203" pitchFamily="34" charset="0"/>
                          <a:ea typeface="Times New Roman" panose="02020603050405020304" pitchFamily="18" charset="0"/>
                          <a:cs typeface="Times New Roman" panose="02020603050405020304" pitchFamily="18" charset="0"/>
                        </a:rPr>
                        <a:t>6 </a:t>
                      </a: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users / vCPU</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a:lnSpc>
                          <a:spcPct val="115000"/>
                        </a:lnSpc>
                        <a:spcBef>
                          <a:spcPts val="600"/>
                        </a:spcBef>
                        <a:spcAft>
                          <a:spcPts val="600"/>
                        </a:spcAft>
                      </a:pP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270 MB RAM / user</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nSpc>
                          <a:spcPct val="115000"/>
                        </a:lnSpc>
                        <a:spcBef>
                          <a:spcPts val="600"/>
                        </a:spcBef>
                        <a:spcAft>
                          <a:spcPts val="600"/>
                        </a:spcAft>
                      </a:pPr>
                      <a:r>
                        <a:rPr lang="en-US" sz="2000" dirty="0" smtClean="0">
                          <a:effectLst/>
                          <a:latin typeface="Segoe UI" panose="020B0502040204020203" pitchFamily="34" charset="0"/>
                          <a:ea typeface="Times New Roman" panose="02020603050405020304" pitchFamily="18" charset="0"/>
                          <a:cs typeface="Times New Roman" panose="02020603050405020304" pitchFamily="18" charset="0"/>
                        </a:rPr>
                        <a:t>4 </a:t>
                      </a: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users / vCPU</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a:lnSpc>
                          <a:spcPct val="115000"/>
                        </a:lnSpc>
                        <a:spcBef>
                          <a:spcPts val="600"/>
                        </a:spcBef>
                        <a:spcAft>
                          <a:spcPts val="600"/>
                        </a:spcAft>
                      </a:pP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450 MB RAM / user</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nSpc>
                          <a:spcPct val="115000"/>
                        </a:lnSpc>
                        <a:spcBef>
                          <a:spcPts val="600"/>
                        </a:spcBef>
                        <a:spcAft>
                          <a:spcPts val="600"/>
                        </a:spcAft>
                      </a:pPr>
                      <a:r>
                        <a:rPr lang="en-US" sz="2000" dirty="0" smtClean="0">
                          <a:effectLst/>
                          <a:latin typeface="Segoe UI" panose="020B0502040204020203" pitchFamily="34" charset="0"/>
                          <a:ea typeface="Times New Roman" panose="02020603050405020304" pitchFamily="18" charset="0"/>
                          <a:cs typeface="Times New Roman" panose="02020603050405020304" pitchFamily="18" charset="0"/>
                        </a:rPr>
                        <a:t>2 </a:t>
                      </a: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users / vCPU</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a:lnSpc>
                          <a:spcPct val="115000"/>
                        </a:lnSpc>
                        <a:spcBef>
                          <a:spcPts val="600"/>
                        </a:spcBef>
                        <a:spcAft>
                          <a:spcPts val="600"/>
                        </a:spcAft>
                      </a:pP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630 MB RAM / user</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3025" marR="73025" marT="0" marB="0"/>
                </a:tc>
              </a:tr>
              <a:tr h="370840">
                <a:tc>
                  <a:txBody>
                    <a:bodyPr/>
                    <a:lstStyle/>
                    <a:p>
                      <a:pPr marL="0" marR="0">
                        <a:lnSpc>
                          <a:spcPct val="115000"/>
                        </a:lnSpc>
                        <a:spcBef>
                          <a:spcPts val="600"/>
                        </a:spcBef>
                        <a:spcAft>
                          <a:spcPts val="600"/>
                        </a:spcAft>
                      </a:pP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RD Gateway</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nSpc>
                          <a:spcPct val="115000"/>
                        </a:lnSpc>
                        <a:spcBef>
                          <a:spcPts val="600"/>
                        </a:spcBef>
                        <a:spcAft>
                          <a:spcPts val="600"/>
                        </a:spcAft>
                      </a:pP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200 connections / vCPU</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a:lnSpc>
                          <a:spcPct val="115000"/>
                        </a:lnSpc>
                        <a:spcBef>
                          <a:spcPts val="600"/>
                        </a:spcBef>
                        <a:spcAft>
                          <a:spcPts val="600"/>
                        </a:spcAft>
                      </a:pP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1 Mbps / connection</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nSpc>
                          <a:spcPct val="115000"/>
                        </a:lnSpc>
                        <a:spcBef>
                          <a:spcPts val="600"/>
                        </a:spcBef>
                        <a:spcAft>
                          <a:spcPts val="600"/>
                        </a:spcAft>
                      </a:pP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200 connections / vCPU</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a:lnSpc>
                          <a:spcPct val="115000"/>
                        </a:lnSpc>
                        <a:spcBef>
                          <a:spcPts val="600"/>
                        </a:spcBef>
                        <a:spcAft>
                          <a:spcPts val="600"/>
                        </a:spcAft>
                      </a:pP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1 Mbps / connection</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nSpc>
                          <a:spcPct val="115000"/>
                        </a:lnSpc>
                        <a:spcBef>
                          <a:spcPts val="600"/>
                        </a:spcBef>
                        <a:spcAft>
                          <a:spcPts val="600"/>
                        </a:spcAft>
                      </a:pP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200 connections / vCPU</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marR="0">
                        <a:lnSpc>
                          <a:spcPct val="115000"/>
                        </a:lnSpc>
                        <a:spcBef>
                          <a:spcPts val="600"/>
                        </a:spcBef>
                        <a:spcAft>
                          <a:spcPts val="600"/>
                        </a:spcAft>
                      </a:pPr>
                      <a:r>
                        <a:rPr lang="en-US" sz="2000" dirty="0">
                          <a:effectLst/>
                          <a:latin typeface="Segoe UI" panose="020B0502040204020203" pitchFamily="34" charset="0"/>
                          <a:ea typeface="Times New Roman" panose="02020603050405020304" pitchFamily="18" charset="0"/>
                          <a:cs typeface="Times New Roman" panose="02020603050405020304" pitchFamily="18" charset="0"/>
                        </a:rPr>
                        <a:t>1 Mbps / connection</a:t>
                      </a:r>
                      <a:endParaRPr lang="en-US" sz="28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73025" marR="73025" marT="0" marB="0"/>
                </a:tc>
              </a:tr>
            </a:tbl>
          </a:graphicData>
        </a:graphic>
      </p:graphicFrame>
    </p:spTree>
    <p:extLst>
      <p:ext uri="{BB962C8B-B14F-4D97-AF65-F5344CB8AC3E}">
        <p14:creationId xmlns:p14="http://schemas.microsoft.com/office/powerpoint/2010/main" val="343029782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558445"/>
          </a:xfrm>
        </p:spPr>
        <p:txBody>
          <a:bodyPr/>
          <a:lstStyle/>
          <a:p>
            <a:pPr marL="101600" indent="0" fontAlgn="ctr">
              <a:buNone/>
            </a:pPr>
            <a:r>
              <a:rPr lang="en-US" sz="3600" dirty="0"/>
              <a:t>Logon Storm Scenario (RDSH example)</a:t>
            </a:r>
          </a:p>
          <a:p>
            <a:pPr lvl="1" fontAlgn="ctr"/>
            <a:endParaRPr lang="en-US" dirty="0"/>
          </a:p>
          <a:p>
            <a:pPr lvl="1" fontAlgn="ctr"/>
            <a:endParaRPr lang="en-US" dirty="0"/>
          </a:p>
          <a:p>
            <a:pPr lvl="1" fontAlgn="ctr"/>
            <a:endParaRPr lang="en-US" dirty="0"/>
          </a:p>
          <a:p>
            <a:pPr marL="342900" lvl="1" indent="0" fontAlgn="ctr">
              <a:buNone/>
            </a:pPr>
            <a:endParaRPr lang="en-US" dirty="0"/>
          </a:p>
          <a:p>
            <a:pPr marL="101600" indent="0" fontAlgn="ctr">
              <a:buNone/>
            </a:pPr>
            <a:r>
              <a:rPr lang="en-US" sz="3600" dirty="0"/>
              <a:t>Adding RDSH servers to broker (e.g. broker restart)</a:t>
            </a:r>
          </a:p>
          <a:p>
            <a:endParaRPr lang="en-US" dirty="0"/>
          </a:p>
          <a:p>
            <a:endParaRPr lang="en-US" dirty="0"/>
          </a:p>
          <a:p>
            <a:pPr marL="0" indent="0">
              <a:buNone/>
            </a:pPr>
            <a:endParaRPr lang="en-US" sz="3600" dirty="0"/>
          </a:p>
          <a:p>
            <a:pPr marL="0" indent="0">
              <a:buNone/>
            </a:pPr>
            <a:r>
              <a:rPr lang="en-US" sz="3600" dirty="0"/>
              <a:t>Fixes available for WS2012 R2 also. </a:t>
            </a:r>
            <a:r>
              <a:rPr lang="en-US" sz="3600" dirty="0">
                <a:hlinkClick r:id="rId3"/>
              </a:rPr>
              <a:t>KB3091411</a:t>
            </a:r>
            <a:endParaRPr lang="en-US" sz="3600" dirty="0"/>
          </a:p>
        </p:txBody>
      </p:sp>
      <p:sp>
        <p:nvSpPr>
          <p:cNvPr id="3" name="Title 2"/>
          <p:cNvSpPr>
            <a:spLocks noGrp="1"/>
          </p:cNvSpPr>
          <p:nvPr>
            <p:ph type="title"/>
          </p:nvPr>
        </p:nvSpPr>
        <p:spPr/>
        <p:txBody>
          <a:bodyPr/>
          <a:lstStyle/>
          <a:p>
            <a:r>
              <a:rPr lang="en-US" dirty="0"/>
              <a:t>Connection Broker Scale Improvements</a:t>
            </a:r>
          </a:p>
        </p:txBody>
      </p:sp>
      <p:graphicFrame>
        <p:nvGraphicFramePr>
          <p:cNvPr id="4" name="Table 3"/>
          <p:cNvGraphicFramePr>
            <a:graphicFrameLocks noGrp="1"/>
          </p:cNvGraphicFramePr>
          <p:nvPr>
            <p:extLst/>
          </p:nvPr>
        </p:nvGraphicFramePr>
        <p:xfrm>
          <a:off x="427038" y="1897062"/>
          <a:ext cx="11506198" cy="1247775"/>
        </p:xfrm>
        <a:graphic>
          <a:graphicData uri="http://schemas.openxmlformats.org/drawingml/2006/table">
            <a:tbl>
              <a:tblPr>
                <a:tableStyleId>{5C22544A-7EE6-4342-B048-85BDC9FD1C3A}</a:tableStyleId>
              </a:tblPr>
              <a:tblGrid>
                <a:gridCol w="1142999">
                  <a:extLst>
                    <a:ext uri="{9D8B030D-6E8A-4147-A177-3AD203B41FA5}">
                      <a16:colId xmlns="" xmlns:a16="http://schemas.microsoft.com/office/drawing/2014/main" val="2919044294"/>
                    </a:ext>
                  </a:extLst>
                </a:gridCol>
                <a:gridCol w="1371600">
                  <a:extLst>
                    <a:ext uri="{9D8B030D-6E8A-4147-A177-3AD203B41FA5}">
                      <a16:colId xmlns="" xmlns:a16="http://schemas.microsoft.com/office/drawing/2014/main" val="2636473381"/>
                    </a:ext>
                  </a:extLst>
                </a:gridCol>
                <a:gridCol w="1140774">
                  <a:extLst>
                    <a:ext uri="{9D8B030D-6E8A-4147-A177-3AD203B41FA5}">
                      <a16:colId xmlns="" xmlns:a16="http://schemas.microsoft.com/office/drawing/2014/main" val="974388122"/>
                    </a:ext>
                  </a:extLst>
                </a:gridCol>
                <a:gridCol w="1297626">
                  <a:extLst>
                    <a:ext uri="{9D8B030D-6E8A-4147-A177-3AD203B41FA5}">
                      <a16:colId xmlns="" xmlns:a16="http://schemas.microsoft.com/office/drawing/2014/main" val="2002852476"/>
                    </a:ext>
                  </a:extLst>
                </a:gridCol>
                <a:gridCol w="914400">
                  <a:extLst>
                    <a:ext uri="{9D8B030D-6E8A-4147-A177-3AD203B41FA5}">
                      <a16:colId xmlns="" xmlns:a16="http://schemas.microsoft.com/office/drawing/2014/main" val="2517507156"/>
                    </a:ext>
                  </a:extLst>
                </a:gridCol>
                <a:gridCol w="533400">
                  <a:extLst>
                    <a:ext uri="{9D8B030D-6E8A-4147-A177-3AD203B41FA5}">
                      <a16:colId xmlns="" xmlns:a16="http://schemas.microsoft.com/office/drawing/2014/main" val="3195385789"/>
                    </a:ext>
                  </a:extLst>
                </a:gridCol>
                <a:gridCol w="781494">
                  <a:extLst>
                    <a:ext uri="{9D8B030D-6E8A-4147-A177-3AD203B41FA5}">
                      <a16:colId xmlns="" xmlns:a16="http://schemas.microsoft.com/office/drawing/2014/main" val="249896280"/>
                    </a:ext>
                  </a:extLst>
                </a:gridCol>
                <a:gridCol w="906269">
                  <a:extLst>
                    <a:ext uri="{9D8B030D-6E8A-4147-A177-3AD203B41FA5}">
                      <a16:colId xmlns="" xmlns:a16="http://schemas.microsoft.com/office/drawing/2014/main" val="4027492222"/>
                    </a:ext>
                  </a:extLst>
                </a:gridCol>
                <a:gridCol w="1132836">
                  <a:extLst>
                    <a:ext uri="{9D8B030D-6E8A-4147-A177-3AD203B41FA5}">
                      <a16:colId xmlns="" xmlns:a16="http://schemas.microsoft.com/office/drawing/2014/main" val="3305843494"/>
                    </a:ext>
                  </a:extLst>
                </a:gridCol>
                <a:gridCol w="1141801">
                  <a:extLst>
                    <a:ext uri="{9D8B030D-6E8A-4147-A177-3AD203B41FA5}">
                      <a16:colId xmlns="" xmlns:a16="http://schemas.microsoft.com/office/drawing/2014/main" val="1183495243"/>
                    </a:ext>
                  </a:extLst>
                </a:gridCol>
                <a:gridCol w="1142999">
                  <a:extLst>
                    <a:ext uri="{9D8B030D-6E8A-4147-A177-3AD203B41FA5}">
                      <a16:colId xmlns="" xmlns:a16="http://schemas.microsoft.com/office/drawing/2014/main" val="3114736481"/>
                    </a:ext>
                  </a:extLst>
                </a:gridCol>
              </a:tblGrid>
              <a:tr h="219075">
                <a:tc>
                  <a:txBody>
                    <a:bodyPr/>
                    <a:lstStyle/>
                    <a:p>
                      <a:pPr algn="ctr" fontAlgn="b"/>
                      <a:endParaRPr lang="en-US" sz="1600" b="1" i="0" u="none" strike="noStrike" dirty="0">
                        <a:solidFill>
                          <a:srgbClr val="FFFFFF"/>
                        </a:solidFill>
                        <a:effectLst/>
                        <a:latin typeface="Calibri" panose="020F0502020204030204" pitchFamily="34" charset="0"/>
                      </a:endParaRPr>
                    </a:p>
                  </a:txBody>
                  <a:tcPr marL="9525" marR="9525" marT="9525" marB="0" anchor="b">
                    <a:solidFill>
                      <a:schemeClr val="accent6">
                        <a:lumMod val="10000"/>
                        <a:lumOff val="90000"/>
                      </a:schemeClr>
                    </a:solidFill>
                  </a:tcPr>
                </a:tc>
                <a:tc>
                  <a:txBody>
                    <a:bodyPr/>
                    <a:lstStyle/>
                    <a:p>
                      <a:pPr algn="ctr" fontAlgn="b"/>
                      <a:r>
                        <a:rPr lang="en-US" sz="1600" b="1" u="none" strike="noStrike" dirty="0">
                          <a:effectLst/>
                        </a:rPr>
                        <a:t>Connections</a:t>
                      </a:r>
                      <a:endParaRPr lang="en-US" sz="1600" b="1" i="0" u="none" strike="noStrike" dirty="0">
                        <a:solidFill>
                          <a:srgbClr val="FFFFFF"/>
                        </a:solidFill>
                        <a:effectLst/>
                        <a:latin typeface="Calibri" panose="020F0502020204030204" pitchFamily="34" charset="0"/>
                      </a:endParaRPr>
                    </a:p>
                  </a:txBody>
                  <a:tcPr marL="9525" marR="9525" marT="9525" marB="0" anchor="b">
                    <a:solidFill>
                      <a:schemeClr val="accent6">
                        <a:lumMod val="10000"/>
                        <a:lumOff val="90000"/>
                      </a:schemeClr>
                    </a:solidFill>
                  </a:tcPr>
                </a:tc>
                <a:tc>
                  <a:txBody>
                    <a:bodyPr/>
                    <a:lstStyle/>
                    <a:p>
                      <a:pPr algn="ctr" fontAlgn="b"/>
                      <a:r>
                        <a:rPr lang="en-US" sz="1600" b="1" u="none" strike="noStrike" dirty="0">
                          <a:effectLst/>
                        </a:rPr>
                        <a:t>Initial burst</a:t>
                      </a:r>
                      <a:endParaRPr lang="en-US" sz="1600" b="1" i="0" u="none" strike="noStrike" dirty="0">
                        <a:solidFill>
                          <a:srgbClr val="FFFFFF"/>
                        </a:solidFill>
                        <a:effectLst/>
                        <a:latin typeface="Calibri" panose="020F0502020204030204" pitchFamily="34" charset="0"/>
                      </a:endParaRPr>
                    </a:p>
                  </a:txBody>
                  <a:tcPr marL="9525" marR="9525" marT="9525" marB="0" anchor="b">
                    <a:solidFill>
                      <a:schemeClr val="accent6">
                        <a:lumMod val="10000"/>
                        <a:lumOff val="90000"/>
                      </a:schemeClr>
                    </a:solidFill>
                  </a:tcPr>
                </a:tc>
                <a:tc>
                  <a:txBody>
                    <a:bodyPr/>
                    <a:lstStyle/>
                    <a:p>
                      <a:pPr algn="ctr" fontAlgn="b"/>
                      <a:r>
                        <a:rPr lang="en-US" sz="1600" b="1" u="none" strike="noStrike" kern="1200" dirty="0">
                          <a:solidFill>
                            <a:schemeClr val="dk1"/>
                          </a:solidFill>
                          <a:effectLst/>
                          <a:latin typeface="+mn-lt"/>
                          <a:ea typeface="+mn-ea"/>
                          <a:cs typeface="+mn-cs"/>
                        </a:rPr>
                        <a:t>Connections</a:t>
                      </a:r>
                    </a:p>
                    <a:p>
                      <a:pPr algn="ctr" fontAlgn="b"/>
                      <a:r>
                        <a:rPr lang="en-US" sz="1600" b="1" u="none" strike="noStrike" kern="1200" dirty="0">
                          <a:solidFill>
                            <a:schemeClr val="dk1"/>
                          </a:solidFill>
                          <a:effectLst/>
                          <a:latin typeface="+mn-lt"/>
                          <a:ea typeface="+mn-ea"/>
                          <a:cs typeface="+mn-cs"/>
                        </a:rPr>
                        <a:t>/sec</a:t>
                      </a:r>
                    </a:p>
                  </a:txBody>
                  <a:tcPr marL="9525" marR="9525" marT="9525" marB="0" anchor="b">
                    <a:solidFill>
                      <a:schemeClr val="accent6">
                        <a:lumMod val="10000"/>
                        <a:lumOff val="90000"/>
                      </a:schemeClr>
                    </a:solidFill>
                  </a:tcPr>
                </a:tc>
                <a:tc>
                  <a:txBody>
                    <a:bodyPr/>
                    <a:lstStyle/>
                    <a:p>
                      <a:pPr algn="ctr" fontAlgn="b"/>
                      <a:r>
                        <a:rPr lang="en-US" sz="1600" b="1" u="none" strike="noStrike" dirty="0">
                          <a:effectLst/>
                        </a:rPr>
                        <a:t>Success</a:t>
                      </a:r>
                      <a:endParaRPr lang="en-US" sz="1600" b="1" i="0" u="none" strike="noStrike" dirty="0">
                        <a:solidFill>
                          <a:srgbClr val="FFFFFF"/>
                        </a:solidFill>
                        <a:effectLst/>
                        <a:latin typeface="Calibri" panose="020F0502020204030204" pitchFamily="34" charset="0"/>
                      </a:endParaRPr>
                    </a:p>
                  </a:txBody>
                  <a:tcPr marL="9525" marR="9525" marT="9525" marB="0" anchor="b">
                    <a:solidFill>
                      <a:schemeClr val="accent6">
                        <a:lumMod val="10000"/>
                        <a:lumOff val="90000"/>
                      </a:schemeClr>
                    </a:solidFill>
                  </a:tcPr>
                </a:tc>
                <a:tc>
                  <a:txBody>
                    <a:bodyPr/>
                    <a:lstStyle/>
                    <a:p>
                      <a:pPr algn="ctr" fontAlgn="b"/>
                      <a:r>
                        <a:rPr lang="en-US" sz="1600" b="1" u="none" strike="noStrike" dirty="0">
                          <a:effectLst/>
                        </a:rPr>
                        <a:t>Fail</a:t>
                      </a:r>
                      <a:endParaRPr lang="en-US" sz="1600" b="1" i="0" u="none" strike="noStrike" dirty="0">
                        <a:solidFill>
                          <a:srgbClr val="FFFFFF"/>
                        </a:solidFill>
                        <a:effectLst/>
                        <a:latin typeface="Calibri" panose="020F0502020204030204" pitchFamily="34" charset="0"/>
                      </a:endParaRPr>
                    </a:p>
                  </a:txBody>
                  <a:tcPr marL="9525" marR="9525" marT="9525" marB="0" anchor="b">
                    <a:solidFill>
                      <a:schemeClr val="accent6">
                        <a:lumMod val="10000"/>
                        <a:lumOff val="90000"/>
                      </a:schemeClr>
                    </a:solidFill>
                  </a:tcPr>
                </a:tc>
                <a:tc>
                  <a:txBody>
                    <a:bodyPr/>
                    <a:lstStyle/>
                    <a:p>
                      <a:pPr algn="ctr" fontAlgn="b"/>
                      <a:r>
                        <a:rPr lang="en-US" sz="1600" b="1" u="none" strike="noStrike" dirty="0">
                          <a:effectLst/>
                        </a:rPr>
                        <a:t>Broker Mem</a:t>
                      </a:r>
                    </a:p>
                    <a:p>
                      <a:pPr algn="ctr" fontAlgn="b"/>
                      <a:r>
                        <a:rPr lang="en-US" sz="1600" b="1" u="none" strike="noStrike" dirty="0">
                          <a:effectLst/>
                        </a:rPr>
                        <a:t>Before</a:t>
                      </a:r>
                      <a:endParaRPr lang="en-US" sz="1600" b="1" i="0" u="none" strike="noStrike" dirty="0">
                        <a:solidFill>
                          <a:srgbClr val="FFFFFF"/>
                        </a:solidFill>
                        <a:effectLst/>
                        <a:latin typeface="Calibri" panose="020F0502020204030204" pitchFamily="34" charset="0"/>
                      </a:endParaRPr>
                    </a:p>
                  </a:txBody>
                  <a:tcPr marL="9525" marR="9525" marT="9525" marB="0" anchor="b">
                    <a:solidFill>
                      <a:schemeClr val="accent6">
                        <a:lumMod val="10000"/>
                        <a:lumOff val="90000"/>
                      </a:schemeClr>
                    </a:solidFill>
                  </a:tcPr>
                </a:tc>
                <a:tc>
                  <a:txBody>
                    <a:bodyPr/>
                    <a:lstStyle/>
                    <a:p>
                      <a:pPr algn="ctr" fontAlgn="b"/>
                      <a:r>
                        <a:rPr lang="en-US" sz="1600" b="1" u="none" strike="noStrike" dirty="0">
                          <a:effectLst/>
                        </a:rPr>
                        <a:t>Broker Mem After</a:t>
                      </a:r>
                      <a:endParaRPr lang="en-US" sz="1600" b="1" i="0" u="none" strike="noStrike" dirty="0">
                        <a:solidFill>
                          <a:srgbClr val="FFFFFF"/>
                        </a:solidFill>
                        <a:effectLst/>
                        <a:latin typeface="Calibri" panose="020F0502020204030204" pitchFamily="34" charset="0"/>
                      </a:endParaRPr>
                    </a:p>
                  </a:txBody>
                  <a:tcPr marL="9525" marR="9525" marT="9525" marB="0" anchor="b">
                    <a:solidFill>
                      <a:schemeClr val="accent6">
                        <a:lumMod val="10000"/>
                        <a:lumOff val="90000"/>
                      </a:schemeClr>
                    </a:solidFill>
                  </a:tcPr>
                </a:tc>
                <a:tc>
                  <a:txBody>
                    <a:bodyPr/>
                    <a:lstStyle/>
                    <a:p>
                      <a:pPr algn="ctr" fontAlgn="b"/>
                      <a:r>
                        <a:rPr lang="en-US" sz="1600" b="1" u="none" strike="noStrike" dirty="0">
                          <a:effectLst/>
                        </a:rPr>
                        <a:t>Min connection</a:t>
                      </a:r>
                      <a:r>
                        <a:rPr lang="en-US" sz="1600" b="1" u="none" strike="noStrike" baseline="0" dirty="0">
                          <a:effectLst/>
                        </a:rPr>
                        <a:t> time (ms)</a:t>
                      </a:r>
                      <a:endParaRPr lang="en-US" sz="1600" b="1" i="0" u="none" strike="noStrike" dirty="0">
                        <a:solidFill>
                          <a:srgbClr val="FFFFFF"/>
                        </a:solidFill>
                        <a:effectLst/>
                        <a:latin typeface="Calibri" panose="020F0502020204030204" pitchFamily="34" charset="0"/>
                      </a:endParaRPr>
                    </a:p>
                  </a:txBody>
                  <a:tcPr marL="9525" marR="9525" marT="9525" marB="0" anchor="b">
                    <a:solidFill>
                      <a:schemeClr val="accent6">
                        <a:lumMod val="10000"/>
                        <a:lumOff val="90000"/>
                      </a:schemeClr>
                    </a:solidFill>
                  </a:tcPr>
                </a:tc>
                <a:tc>
                  <a:txBody>
                    <a:bodyPr/>
                    <a:lstStyle/>
                    <a:p>
                      <a:pPr algn="ctr" fontAlgn="b"/>
                      <a:r>
                        <a:rPr lang="en-US" sz="1600" b="1" u="none" strike="noStrike" dirty="0">
                          <a:effectLst/>
                        </a:rPr>
                        <a:t>Max connection</a:t>
                      </a:r>
                      <a:r>
                        <a:rPr lang="en-US" sz="1600" b="1" u="none" strike="noStrike" baseline="0" dirty="0">
                          <a:effectLst/>
                        </a:rPr>
                        <a:t> time (ms)</a:t>
                      </a:r>
                      <a:endParaRPr lang="en-US" sz="1600" b="1" i="0" u="none" strike="noStrike" dirty="0">
                        <a:solidFill>
                          <a:srgbClr val="FFFFFF"/>
                        </a:solidFill>
                        <a:effectLst/>
                        <a:latin typeface="Calibri" panose="020F0502020204030204" pitchFamily="34" charset="0"/>
                      </a:endParaRPr>
                    </a:p>
                  </a:txBody>
                  <a:tcPr marL="9525" marR="9525" marT="9525" marB="0" anchor="b">
                    <a:solidFill>
                      <a:schemeClr val="accent6">
                        <a:lumMod val="10000"/>
                        <a:lumOff val="90000"/>
                      </a:schemeClr>
                    </a:solidFill>
                  </a:tcPr>
                </a:tc>
                <a:tc>
                  <a:txBody>
                    <a:bodyPr/>
                    <a:lstStyle/>
                    <a:p>
                      <a:pPr algn="ctr" fontAlgn="b"/>
                      <a:r>
                        <a:rPr lang="en-US" sz="1600" b="1" u="none" strike="noStrike" dirty="0">
                          <a:effectLst/>
                        </a:rPr>
                        <a:t>Average connection time (ms)</a:t>
                      </a:r>
                      <a:endParaRPr lang="en-US" sz="1600" b="1" i="0" u="none" strike="noStrike" dirty="0">
                        <a:solidFill>
                          <a:srgbClr val="FFFFFF"/>
                        </a:solidFill>
                        <a:effectLst/>
                        <a:latin typeface="Calibri" panose="020F0502020204030204" pitchFamily="34" charset="0"/>
                      </a:endParaRPr>
                    </a:p>
                  </a:txBody>
                  <a:tcPr marL="9525" marR="9525" marT="9525" marB="0" anchor="b">
                    <a:solidFill>
                      <a:schemeClr val="accent6">
                        <a:lumMod val="10000"/>
                        <a:lumOff val="90000"/>
                      </a:schemeClr>
                    </a:solidFill>
                  </a:tcPr>
                </a:tc>
                <a:extLst>
                  <a:ext uri="{0D108BD9-81ED-4DB2-BD59-A6C34878D82A}">
                    <a16:rowId xmlns="" xmlns:a16="http://schemas.microsoft.com/office/drawing/2014/main" val="1710784165"/>
                  </a:ext>
                </a:extLst>
              </a:tr>
              <a:tr h="190500">
                <a:tc>
                  <a:txBody>
                    <a:bodyPr/>
                    <a:lstStyle/>
                    <a:p>
                      <a:pPr algn="l" fontAlgn="b"/>
                      <a:r>
                        <a:rPr lang="en-US" sz="1600" b="1" u="none" strike="noStrike" dirty="0">
                          <a:effectLst/>
                        </a:rPr>
                        <a:t>WS2012</a:t>
                      </a:r>
                      <a:r>
                        <a:rPr lang="en-US" sz="1600" b="1" u="none" strike="noStrike" baseline="0" dirty="0">
                          <a:effectLst/>
                        </a:rPr>
                        <a:t>R2</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2,319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7,681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43,696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1,480,144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531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2,360,469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109,836</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340581363"/>
                  </a:ext>
                </a:extLst>
              </a:tr>
              <a:tr h="190500">
                <a:tc>
                  <a:txBody>
                    <a:bodyPr/>
                    <a:lstStyle/>
                    <a:p>
                      <a:pPr algn="l" fontAlgn="b"/>
                      <a:r>
                        <a:rPr lang="en-US" sz="1600" b="1" i="0" u="none" strike="noStrike" dirty="0">
                          <a:solidFill>
                            <a:schemeClr val="dk1"/>
                          </a:solidFill>
                          <a:effectLst/>
                          <a:latin typeface="+mn-lt"/>
                        </a:rPr>
                        <a:t>WS2016</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2,532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22,284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78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4,062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214</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773490510"/>
                  </a:ext>
                </a:extLst>
              </a:tr>
            </a:tbl>
          </a:graphicData>
        </a:graphic>
      </p:graphicFrame>
      <p:graphicFrame>
        <p:nvGraphicFramePr>
          <p:cNvPr id="5" name="Table 4"/>
          <p:cNvGraphicFramePr>
            <a:graphicFrameLocks noGrp="1"/>
          </p:cNvGraphicFramePr>
          <p:nvPr>
            <p:extLst/>
          </p:nvPr>
        </p:nvGraphicFramePr>
        <p:xfrm>
          <a:off x="436733" y="4214880"/>
          <a:ext cx="11496501" cy="1257300"/>
        </p:xfrm>
        <a:graphic>
          <a:graphicData uri="http://schemas.openxmlformats.org/drawingml/2006/table">
            <a:tbl>
              <a:tblPr>
                <a:tableStyleId>{5C22544A-7EE6-4342-B048-85BDC9FD1C3A}</a:tableStyleId>
              </a:tblPr>
              <a:tblGrid>
                <a:gridCol w="1793572">
                  <a:extLst>
                    <a:ext uri="{9D8B030D-6E8A-4147-A177-3AD203B41FA5}">
                      <a16:colId xmlns="" xmlns:a16="http://schemas.microsoft.com/office/drawing/2014/main" val="360427152"/>
                    </a:ext>
                  </a:extLst>
                </a:gridCol>
                <a:gridCol w="1396633">
                  <a:extLst>
                    <a:ext uri="{9D8B030D-6E8A-4147-A177-3AD203B41FA5}">
                      <a16:colId xmlns="" xmlns:a16="http://schemas.microsoft.com/office/drawing/2014/main" val="1498329831"/>
                    </a:ext>
                  </a:extLst>
                </a:gridCol>
                <a:gridCol w="1396633">
                  <a:extLst>
                    <a:ext uri="{9D8B030D-6E8A-4147-A177-3AD203B41FA5}">
                      <a16:colId xmlns="" xmlns:a16="http://schemas.microsoft.com/office/drawing/2014/main" val="734678559"/>
                    </a:ext>
                  </a:extLst>
                </a:gridCol>
                <a:gridCol w="1396633">
                  <a:extLst>
                    <a:ext uri="{9D8B030D-6E8A-4147-A177-3AD203B41FA5}">
                      <a16:colId xmlns="" xmlns:a16="http://schemas.microsoft.com/office/drawing/2014/main" val="2341689059"/>
                    </a:ext>
                  </a:extLst>
                </a:gridCol>
                <a:gridCol w="1102606">
                  <a:extLst>
                    <a:ext uri="{9D8B030D-6E8A-4147-A177-3AD203B41FA5}">
                      <a16:colId xmlns="" xmlns:a16="http://schemas.microsoft.com/office/drawing/2014/main" val="838660917"/>
                    </a:ext>
                  </a:extLst>
                </a:gridCol>
                <a:gridCol w="1102606">
                  <a:extLst>
                    <a:ext uri="{9D8B030D-6E8A-4147-A177-3AD203B41FA5}">
                      <a16:colId xmlns="" xmlns:a16="http://schemas.microsoft.com/office/drawing/2014/main" val="8456470"/>
                    </a:ext>
                  </a:extLst>
                </a:gridCol>
                <a:gridCol w="1102606">
                  <a:extLst>
                    <a:ext uri="{9D8B030D-6E8A-4147-A177-3AD203B41FA5}">
                      <a16:colId xmlns="" xmlns:a16="http://schemas.microsoft.com/office/drawing/2014/main" val="4012584383"/>
                    </a:ext>
                  </a:extLst>
                </a:gridCol>
                <a:gridCol w="1102606">
                  <a:extLst>
                    <a:ext uri="{9D8B030D-6E8A-4147-A177-3AD203B41FA5}">
                      <a16:colId xmlns="" xmlns:a16="http://schemas.microsoft.com/office/drawing/2014/main" val="4185230990"/>
                    </a:ext>
                  </a:extLst>
                </a:gridCol>
                <a:gridCol w="1102606">
                  <a:extLst>
                    <a:ext uri="{9D8B030D-6E8A-4147-A177-3AD203B41FA5}">
                      <a16:colId xmlns="" xmlns:a16="http://schemas.microsoft.com/office/drawing/2014/main" val="3539993990"/>
                    </a:ext>
                  </a:extLst>
                </a:gridCol>
              </a:tblGrid>
              <a:tr h="190500">
                <a:tc gridSpan="4">
                  <a:txBody>
                    <a:bodyPr/>
                    <a:lstStyle/>
                    <a:p>
                      <a:pPr algn="ctr" fontAlgn="b"/>
                      <a:r>
                        <a:rPr lang="en-US" sz="1600" b="1" u="none" strike="noStrike" dirty="0">
                          <a:effectLst/>
                        </a:rPr>
                        <a:t>Startup parameters</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6">
                        <a:lumMod val="25000"/>
                        <a:lumOff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b="1" u="none" strike="noStrike" dirty="0">
                          <a:effectLst/>
                        </a:rPr>
                        <a:t>Server joins</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6">
                        <a:lumMod val="25000"/>
                        <a:lumOff val="75000"/>
                      </a:schemeClr>
                    </a:solidFill>
                  </a:tcPr>
                </a:tc>
                <a:tc hMerge="1">
                  <a:txBody>
                    <a:bodyPr/>
                    <a:lstStyle/>
                    <a:p>
                      <a:endParaRPr lang="en-US"/>
                    </a:p>
                  </a:txBody>
                  <a:tcPr/>
                </a:tc>
                <a:tc gridSpan="3">
                  <a:txBody>
                    <a:bodyPr/>
                    <a:lstStyle/>
                    <a:p>
                      <a:pPr algn="ctr" fontAlgn="b"/>
                      <a:r>
                        <a:rPr lang="en-US" sz="1600" b="1" u="none" strike="noStrike" dirty="0">
                          <a:effectLst/>
                        </a:rPr>
                        <a:t>Add times</a:t>
                      </a:r>
                      <a:r>
                        <a:rPr lang="en-US" sz="1600" b="1" u="none" strike="noStrike" baseline="0" dirty="0">
                          <a:effectLst/>
                        </a:rPr>
                        <a:t> (</a:t>
                      </a:r>
                      <a:r>
                        <a:rPr lang="en-US" sz="1600" b="1" u="none" strike="noStrike" dirty="0">
                          <a:effectLst/>
                        </a:rPr>
                        <a:t>ms)</a:t>
                      </a:r>
                      <a:endParaRPr lang="en-US" sz="1600" b="1" i="0" u="none" strike="noStrike" dirty="0">
                        <a:solidFill>
                          <a:srgbClr val="000000"/>
                        </a:solidFill>
                        <a:effectLst/>
                        <a:latin typeface="Calibri" panose="020F0502020204030204" pitchFamily="34" charset="0"/>
                      </a:endParaRPr>
                    </a:p>
                  </a:txBody>
                  <a:tcPr marL="9525" marR="9525" marT="9525" marB="0" anchor="b">
                    <a:solidFill>
                      <a:schemeClr val="accent6">
                        <a:lumMod val="25000"/>
                        <a:lumOff val="75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716793988"/>
                  </a:ext>
                </a:extLst>
              </a:tr>
              <a:tr h="190500">
                <a:tc>
                  <a:txBody>
                    <a:bodyPr/>
                    <a:lstStyle/>
                    <a:p>
                      <a:pPr algn="ctr" fontAlgn="b"/>
                      <a:endParaRPr lang="en-US" sz="1600" b="1" i="0" u="none" strike="noStrike" dirty="0">
                        <a:solidFill>
                          <a:srgbClr val="FFFFFF"/>
                        </a:solidFill>
                        <a:effectLst/>
                        <a:latin typeface="Calibri" panose="020F0502020204030204" pitchFamily="34" charset="0"/>
                      </a:endParaRPr>
                    </a:p>
                  </a:txBody>
                  <a:tcPr marL="9525" marR="9525" marT="9525" marB="0" anchor="b">
                    <a:solidFill>
                      <a:schemeClr val="accent6">
                        <a:lumMod val="10000"/>
                        <a:lumOff val="90000"/>
                      </a:schemeClr>
                    </a:solidFill>
                  </a:tcPr>
                </a:tc>
                <a:tc>
                  <a:txBody>
                    <a:bodyPr/>
                    <a:lstStyle/>
                    <a:p>
                      <a:pPr marL="0" algn="ctr" defTabSz="932742" rtl="0" eaLnBrk="1" fontAlgn="b" latinLnBrk="0" hangingPunct="1"/>
                      <a:r>
                        <a:rPr lang="en-US" sz="1600" b="1" u="none" strike="noStrike" kern="1200" dirty="0">
                          <a:solidFill>
                            <a:schemeClr val="dk1"/>
                          </a:solidFill>
                          <a:effectLst/>
                          <a:latin typeface="+mn-lt"/>
                          <a:ea typeface="+mn-ea"/>
                          <a:cs typeface="+mn-cs"/>
                        </a:rPr>
                        <a:t># Servers</a:t>
                      </a:r>
                    </a:p>
                  </a:txBody>
                  <a:tcPr marL="9525" marR="9525" marT="9525" marB="0" anchor="b">
                    <a:solidFill>
                      <a:schemeClr val="accent6">
                        <a:lumMod val="10000"/>
                        <a:lumOff val="90000"/>
                      </a:schemeClr>
                    </a:solidFill>
                  </a:tcPr>
                </a:tc>
                <a:tc>
                  <a:txBody>
                    <a:bodyPr/>
                    <a:lstStyle/>
                    <a:p>
                      <a:pPr marL="0" algn="ctr" defTabSz="932742" rtl="0" eaLnBrk="1" fontAlgn="b" latinLnBrk="0" hangingPunct="1"/>
                      <a:r>
                        <a:rPr lang="en-US" sz="1600" b="1" u="none" strike="noStrike" kern="1200" dirty="0">
                          <a:solidFill>
                            <a:schemeClr val="dk1"/>
                          </a:solidFill>
                          <a:effectLst/>
                          <a:latin typeface="+mn-lt"/>
                          <a:ea typeface="+mn-ea"/>
                          <a:cs typeface="+mn-cs"/>
                        </a:rPr>
                        <a:t>Delay (ms) between add</a:t>
                      </a:r>
                    </a:p>
                  </a:txBody>
                  <a:tcPr marL="9525" marR="9525" marT="9525" marB="0" anchor="b">
                    <a:solidFill>
                      <a:schemeClr val="accent6">
                        <a:lumMod val="10000"/>
                        <a:lumOff val="90000"/>
                      </a:schemeClr>
                    </a:solidFill>
                  </a:tcPr>
                </a:tc>
                <a:tc>
                  <a:txBody>
                    <a:bodyPr/>
                    <a:lstStyle/>
                    <a:p>
                      <a:pPr marL="0" algn="ctr" defTabSz="932742" rtl="0" eaLnBrk="1" fontAlgn="b" latinLnBrk="0" hangingPunct="1"/>
                      <a:r>
                        <a:rPr lang="en-US" sz="1600" b="1" u="none" strike="noStrike" kern="1200" dirty="0">
                          <a:solidFill>
                            <a:schemeClr val="dk1"/>
                          </a:solidFill>
                          <a:effectLst/>
                          <a:latin typeface="+mn-lt"/>
                          <a:ea typeface="+mn-ea"/>
                          <a:cs typeface="+mn-cs"/>
                        </a:rPr>
                        <a:t># Sess/server</a:t>
                      </a:r>
                    </a:p>
                  </a:txBody>
                  <a:tcPr marL="9525" marR="9525" marT="9525" marB="0" anchor="b">
                    <a:solidFill>
                      <a:schemeClr val="accent6">
                        <a:lumMod val="10000"/>
                        <a:lumOff val="90000"/>
                      </a:schemeClr>
                    </a:solidFill>
                  </a:tcPr>
                </a:tc>
                <a:tc>
                  <a:txBody>
                    <a:bodyPr/>
                    <a:lstStyle/>
                    <a:p>
                      <a:pPr marL="0" algn="ctr" defTabSz="932742" rtl="0" eaLnBrk="1" fontAlgn="b" latinLnBrk="0" hangingPunct="1"/>
                      <a:r>
                        <a:rPr lang="en-US" sz="1600" b="1" u="none" strike="noStrike" kern="1200" dirty="0">
                          <a:solidFill>
                            <a:schemeClr val="dk1"/>
                          </a:solidFill>
                          <a:effectLst/>
                          <a:latin typeface="+mn-lt"/>
                          <a:ea typeface="+mn-ea"/>
                          <a:cs typeface="+mn-cs"/>
                        </a:rPr>
                        <a:t>Successful</a:t>
                      </a:r>
                    </a:p>
                  </a:txBody>
                  <a:tcPr marL="9525" marR="9525" marT="9525" marB="0" anchor="b">
                    <a:solidFill>
                      <a:schemeClr val="accent6">
                        <a:lumMod val="10000"/>
                        <a:lumOff val="90000"/>
                      </a:schemeClr>
                    </a:solidFill>
                  </a:tcPr>
                </a:tc>
                <a:tc>
                  <a:txBody>
                    <a:bodyPr/>
                    <a:lstStyle/>
                    <a:p>
                      <a:pPr marL="0" algn="ctr" defTabSz="932742" rtl="0" eaLnBrk="1" fontAlgn="b" latinLnBrk="0" hangingPunct="1"/>
                      <a:r>
                        <a:rPr lang="en-US" sz="1600" b="1" u="none" strike="noStrike" kern="1200" dirty="0">
                          <a:solidFill>
                            <a:schemeClr val="dk1"/>
                          </a:solidFill>
                          <a:effectLst/>
                          <a:latin typeface="+mn-lt"/>
                          <a:ea typeface="+mn-ea"/>
                          <a:cs typeface="+mn-cs"/>
                        </a:rPr>
                        <a:t>Failed</a:t>
                      </a:r>
                    </a:p>
                  </a:txBody>
                  <a:tcPr marL="9525" marR="9525" marT="9525" marB="0" anchor="b">
                    <a:solidFill>
                      <a:schemeClr val="accent6">
                        <a:lumMod val="10000"/>
                        <a:lumOff val="90000"/>
                      </a:schemeClr>
                    </a:solidFill>
                  </a:tcPr>
                </a:tc>
                <a:tc>
                  <a:txBody>
                    <a:bodyPr/>
                    <a:lstStyle/>
                    <a:p>
                      <a:pPr marL="0" algn="ctr" defTabSz="932742" rtl="0" eaLnBrk="1" fontAlgn="b" latinLnBrk="0" hangingPunct="1"/>
                      <a:r>
                        <a:rPr lang="en-US" sz="1600" b="1" u="none" strike="noStrike" kern="1200" dirty="0">
                          <a:solidFill>
                            <a:schemeClr val="dk1"/>
                          </a:solidFill>
                          <a:effectLst/>
                          <a:latin typeface="+mn-lt"/>
                          <a:ea typeface="+mn-ea"/>
                          <a:cs typeface="+mn-cs"/>
                        </a:rPr>
                        <a:t>Min</a:t>
                      </a:r>
                    </a:p>
                  </a:txBody>
                  <a:tcPr marL="9525" marR="9525" marT="9525" marB="0" anchor="b">
                    <a:solidFill>
                      <a:schemeClr val="accent6">
                        <a:lumMod val="10000"/>
                        <a:lumOff val="90000"/>
                      </a:schemeClr>
                    </a:solidFill>
                  </a:tcPr>
                </a:tc>
                <a:tc>
                  <a:txBody>
                    <a:bodyPr/>
                    <a:lstStyle/>
                    <a:p>
                      <a:pPr marL="0" algn="ctr" defTabSz="932742" rtl="0" eaLnBrk="1" fontAlgn="b" latinLnBrk="0" hangingPunct="1"/>
                      <a:r>
                        <a:rPr lang="en-US" sz="1600" b="1" u="none" strike="noStrike" kern="1200" dirty="0">
                          <a:solidFill>
                            <a:schemeClr val="dk1"/>
                          </a:solidFill>
                          <a:effectLst/>
                          <a:latin typeface="+mn-lt"/>
                          <a:ea typeface="+mn-ea"/>
                          <a:cs typeface="+mn-cs"/>
                        </a:rPr>
                        <a:t>Max</a:t>
                      </a:r>
                    </a:p>
                  </a:txBody>
                  <a:tcPr marL="9525" marR="9525" marT="9525" marB="0" anchor="b">
                    <a:solidFill>
                      <a:schemeClr val="accent6">
                        <a:lumMod val="10000"/>
                        <a:lumOff val="90000"/>
                      </a:schemeClr>
                    </a:solidFill>
                  </a:tcPr>
                </a:tc>
                <a:tc>
                  <a:txBody>
                    <a:bodyPr/>
                    <a:lstStyle/>
                    <a:p>
                      <a:pPr marL="0" algn="ctr" defTabSz="932742" rtl="0" eaLnBrk="1" fontAlgn="b" latinLnBrk="0" hangingPunct="1"/>
                      <a:r>
                        <a:rPr lang="en-US" sz="1600" b="1" u="none" strike="noStrike" kern="1200" dirty="0">
                          <a:solidFill>
                            <a:schemeClr val="dk1"/>
                          </a:solidFill>
                          <a:effectLst/>
                          <a:latin typeface="+mn-lt"/>
                          <a:ea typeface="+mn-ea"/>
                          <a:cs typeface="+mn-cs"/>
                        </a:rPr>
                        <a:t>Average</a:t>
                      </a:r>
                    </a:p>
                  </a:txBody>
                  <a:tcPr marL="9525" marR="9525" marT="9525" marB="0" anchor="b">
                    <a:solidFill>
                      <a:schemeClr val="accent6">
                        <a:lumMod val="10000"/>
                        <a:lumOff val="90000"/>
                      </a:schemeClr>
                    </a:solidFill>
                  </a:tcPr>
                </a:tc>
                <a:extLst>
                  <a:ext uri="{0D108BD9-81ED-4DB2-BD59-A6C34878D82A}">
                    <a16:rowId xmlns="" xmlns:a16="http://schemas.microsoft.com/office/drawing/2014/main" val="3039563365"/>
                  </a:ext>
                </a:extLst>
              </a:tr>
              <a:tr h="190500">
                <a:tc>
                  <a:txBody>
                    <a:bodyPr/>
                    <a:lstStyle/>
                    <a:p>
                      <a:pPr algn="l" fontAlgn="b"/>
                      <a:r>
                        <a:rPr lang="en-US" sz="1600" b="1" u="none" strike="noStrike" dirty="0">
                          <a:effectLst/>
                        </a:rPr>
                        <a:t>WS2012 R2</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478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522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26,062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6,513,515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2,598,140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680167170"/>
                  </a:ext>
                </a:extLst>
              </a:tr>
              <a:tr h="190500">
                <a:tc>
                  <a:txBody>
                    <a:bodyPr/>
                    <a:lstStyle/>
                    <a:p>
                      <a:pPr algn="l" fontAlgn="b"/>
                      <a:r>
                        <a:rPr lang="en-US" sz="1600" b="1" i="0" u="none" strike="noStrike" dirty="0">
                          <a:solidFill>
                            <a:schemeClr val="dk1"/>
                          </a:solidFill>
                          <a:effectLst/>
                          <a:latin typeface="+mn-lt"/>
                        </a:rPr>
                        <a:t>WS2016</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281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16,141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2,108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65145857"/>
                  </a:ext>
                </a:extLst>
              </a:tr>
            </a:tbl>
          </a:graphicData>
        </a:graphic>
      </p:graphicFrame>
    </p:spTree>
    <p:extLst>
      <p:ext uri="{BB962C8B-B14F-4D97-AF65-F5344CB8AC3E}">
        <p14:creationId xmlns:p14="http://schemas.microsoft.com/office/powerpoint/2010/main" val="35991361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SPLA and SAL</a:t>
            </a:r>
            <a:endParaRPr lang="en-US" dirty="0"/>
          </a:p>
        </p:txBody>
      </p:sp>
      <p:sp>
        <p:nvSpPr>
          <p:cNvPr id="3" name="Text Placeholder 2"/>
          <p:cNvSpPr>
            <a:spLocks noGrp="1"/>
          </p:cNvSpPr>
          <p:nvPr>
            <p:ph type="body" sz="quarter" idx="11"/>
          </p:nvPr>
        </p:nvSpPr>
        <p:spPr>
          <a:xfrm>
            <a:off x="274639" y="1212849"/>
            <a:ext cx="11889564" cy="4308872"/>
          </a:xfrm>
        </p:spPr>
        <p:txBody>
          <a:bodyPr/>
          <a:lstStyle/>
          <a:p>
            <a:r>
              <a:rPr lang="en-US" b="1" dirty="0"/>
              <a:t>Service Provider License </a:t>
            </a:r>
            <a:r>
              <a:rPr lang="en-US" b="1" dirty="0" smtClean="0"/>
              <a:t>Agreement </a:t>
            </a:r>
            <a:r>
              <a:rPr lang="en-US" dirty="0" smtClean="0"/>
              <a:t>(</a:t>
            </a:r>
            <a:r>
              <a:rPr lang="en-US" spc="-102" dirty="0" smtClean="0">
                <a:ln w="3175">
                  <a:noFill/>
                </a:ln>
                <a:cs typeface="Segoe UI" pitchFamily="34" charset="0"/>
              </a:rPr>
              <a:t>SPLA) allows partners to use RDS to host Windows desktops and applications using Windows Server.</a:t>
            </a:r>
          </a:p>
          <a:p>
            <a:endParaRPr lang="en-US" spc="-102" dirty="0">
              <a:ln w="3175">
                <a:noFill/>
              </a:ln>
              <a:cs typeface="Segoe UI" pitchFamily="34" charset="0"/>
            </a:endParaRPr>
          </a:p>
          <a:p>
            <a:r>
              <a:rPr lang="en-US" spc="-102" dirty="0" smtClean="0">
                <a:ln w="3175">
                  <a:noFill/>
                </a:ln>
                <a:cs typeface="Segoe UI" pitchFamily="34" charset="0"/>
              </a:rPr>
              <a:t>RD </a:t>
            </a:r>
            <a:r>
              <a:rPr lang="en-US" b="1" spc="-102" dirty="0" smtClean="0">
                <a:ln w="3175">
                  <a:noFill/>
                </a:ln>
                <a:cs typeface="Segoe UI" pitchFamily="34" charset="0"/>
              </a:rPr>
              <a:t>Subscriber Access License </a:t>
            </a:r>
            <a:r>
              <a:rPr lang="en-US" spc="-102" dirty="0" smtClean="0">
                <a:ln w="3175">
                  <a:noFill/>
                </a:ln>
                <a:cs typeface="Segoe UI" pitchFamily="34" charset="0"/>
              </a:rPr>
              <a:t>(SAL) is paid to Microsoft monthly based on the number of users “authorized” to use the RDS-based service during the month.</a:t>
            </a:r>
            <a:endParaRPr lang="en-US" spc="-102" dirty="0">
              <a:ln w="3175">
                <a:noFill/>
              </a:ln>
              <a:cs typeface="Segoe UI" pitchFamily="34" charset="0"/>
            </a:endParaRPr>
          </a:p>
        </p:txBody>
      </p:sp>
    </p:spTree>
    <p:extLst>
      <p:ext uri="{BB962C8B-B14F-4D97-AF65-F5344CB8AC3E}">
        <p14:creationId xmlns:p14="http://schemas.microsoft.com/office/powerpoint/2010/main" val="54544671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 License Server</a:t>
            </a:r>
            <a:endParaRPr lang="en-US" dirty="0"/>
          </a:p>
        </p:txBody>
      </p:sp>
      <p:sp>
        <p:nvSpPr>
          <p:cNvPr id="3" name="Text Placeholder 2"/>
          <p:cNvSpPr>
            <a:spLocks noGrp="1"/>
          </p:cNvSpPr>
          <p:nvPr>
            <p:ph type="body" sz="quarter" idx="11"/>
          </p:nvPr>
        </p:nvSpPr>
        <p:spPr>
          <a:xfrm>
            <a:off x="274639" y="1212849"/>
            <a:ext cx="11889564" cy="3447098"/>
          </a:xfrm>
        </p:spPr>
        <p:txBody>
          <a:bodyPr/>
          <a:lstStyle/>
          <a:p>
            <a:r>
              <a:rPr lang="en-US" b="1" dirty="0" smtClean="0"/>
              <a:t>Activate the server</a:t>
            </a:r>
          </a:p>
          <a:p>
            <a:r>
              <a:rPr lang="en-US" b="1" dirty="0" smtClean="0"/>
              <a:t>Set to per-user mode</a:t>
            </a:r>
          </a:p>
          <a:p>
            <a:r>
              <a:rPr lang="en-US" b="1" dirty="0" smtClean="0"/>
              <a:t>Enter the SPLA number in add license wizard</a:t>
            </a:r>
            <a:endParaRPr lang="en-US" spc="-102" dirty="0" smtClean="0">
              <a:ln w="3175">
                <a:noFill/>
              </a:ln>
              <a:cs typeface="Segoe UI" pitchFamily="34" charset="0"/>
            </a:endParaRPr>
          </a:p>
          <a:p>
            <a:r>
              <a:rPr lang="en-US" spc="-102" dirty="0" smtClean="0">
                <a:ln w="3175">
                  <a:noFill/>
                </a:ln>
                <a:cs typeface="Segoe UI" pitchFamily="34" charset="0"/>
              </a:rPr>
              <a:t>Optional: Use RD license reports to help track usage</a:t>
            </a:r>
            <a:endParaRPr lang="en-US" spc="-102" dirty="0">
              <a:ln w="3175">
                <a:noFill/>
              </a:ln>
              <a:cs typeface="Segoe UI" pitchFamily="34" charset="0"/>
            </a:endParaRPr>
          </a:p>
          <a:p>
            <a:endParaRPr lang="en-US" spc="-102" dirty="0">
              <a:ln w="3175">
                <a:noFill/>
              </a:ln>
              <a:cs typeface="Segoe UI" pitchFamily="34" charset="0"/>
            </a:endParaRPr>
          </a:p>
        </p:txBody>
      </p:sp>
    </p:spTree>
    <p:extLst>
      <p:ext uri="{BB962C8B-B14F-4D97-AF65-F5344CB8AC3E}">
        <p14:creationId xmlns:p14="http://schemas.microsoft.com/office/powerpoint/2010/main" val="95391266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711_TR22_BO_CT_Template">
  <a:themeElements>
    <a:clrScheme name="TR20 - BO">
      <a:dk1>
        <a:srgbClr val="505050"/>
      </a:dk1>
      <a:lt1>
        <a:srgbClr val="FFFFFF"/>
      </a:lt1>
      <a:dk2>
        <a:srgbClr val="0078D7"/>
      </a:dk2>
      <a:lt2>
        <a:srgbClr val="D2D2D2"/>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2_BO_CT_Template.potx" id="{B1B2F3F2-0B4F-4209-B007-CB76AE668BD4}" vid="{5E751991-B51F-49F7-957F-139A6D02B770}"/>
    </a:ext>
  </a:extLst>
</a:theme>
</file>

<file path=ppt/theme/theme2.xml><?xml version="1.0" encoding="utf-8"?>
<a:theme xmlns:a="http://schemas.openxmlformats.org/drawingml/2006/main" name="1_5-30711_TR22_BO_CT_Template">
  <a:themeElements>
    <a:clrScheme name="TR20 - BO">
      <a:dk1>
        <a:srgbClr val="505050"/>
      </a:dk1>
      <a:lt1>
        <a:srgbClr val="FFFFFF"/>
      </a:lt1>
      <a:dk2>
        <a:srgbClr val="0078D7"/>
      </a:dk2>
      <a:lt2>
        <a:srgbClr val="D2D2D2"/>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2_BO_CT_Template.potx" id="{B1B2F3F2-0B4F-4209-B007-CB76AE668BD4}" vid="{5E751991-B51F-49F7-957F-139A6D02B7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9CCAEC5407534796C081FD6D9D5D8D" ma:contentTypeVersion="" ma:contentTypeDescription="Create a new document." ma:contentTypeScope="" ma:versionID="7f9a34a24f59131cc0b350d59e1545fe">
  <xsd:schema xmlns:xsd="http://www.w3.org/2001/XMLSchema" xmlns:xs="http://www.w3.org/2001/XMLSchema" xmlns:p="http://schemas.microsoft.com/office/2006/metadata/properties" xmlns:ns2="ba1121b7-376e-454f-b595-d6fd4b5879c4" targetNamespace="http://schemas.microsoft.com/office/2006/metadata/properties" ma:root="true" ma:fieldsID="ad1a345d3fc05d5cc8bfaf4ab33b9d06" ns2:_="">
    <xsd:import namespace="ba1121b7-376e-454f-b595-d6fd4b5879c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121b7-376e-454f-b595-d6fd4b5879c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Projec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pc="http://schemas.microsoft.com/office/infopath/2007/PartnerControls" xmlns:xsi="http://www.w3.org/2001/XMLSchema-instanc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1BEB2962-D8A7-4E0E-BD53-6523CF895102}"/>
</file>

<file path=customXml/itemProps3.xml><?xml version="1.0" encoding="utf-8"?>
<ds:datastoreItem xmlns:ds="http://schemas.openxmlformats.org/officeDocument/2006/customXml" ds:itemID="{F990F116-B58F-4255-B05B-DA3808E0E5C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cc8f6f55-a4ba-4353-a360-56746de02f1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TR22_BO_CT_Template</Template>
  <TotalTime>15865</TotalTime>
  <Words>1475</Words>
  <Application>Microsoft Office PowerPoint</Application>
  <PresentationFormat>Custom</PresentationFormat>
  <Paragraphs>205</Paragraphs>
  <Slides>12</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Segoe UI</vt:lpstr>
      <vt:lpstr>Segoe UI Light</vt:lpstr>
      <vt:lpstr>Times New Roman</vt:lpstr>
      <vt:lpstr>Wingdings</vt:lpstr>
      <vt:lpstr>5-30711_TR22_BO_CT_Template</vt:lpstr>
      <vt:lpstr>1_5-30711_TR22_BO_CT_Template</vt:lpstr>
      <vt:lpstr>RD Role Service Scale Limitations</vt:lpstr>
      <vt:lpstr>RDSH Workload Configuration </vt:lpstr>
      <vt:lpstr>RDSH Test Configuration </vt:lpstr>
      <vt:lpstr>On-Premises RDSH Sizing </vt:lpstr>
      <vt:lpstr>Example: On-Premises to Azure Migration</vt:lpstr>
      <vt:lpstr>RDSH &amp; RDGW Scale Guidance Summary</vt:lpstr>
      <vt:lpstr>Connection Broker Scale Improvements</vt:lpstr>
      <vt:lpstr>SPLA and SAL</vt:lpstr>
      <vt:lpstr>RD License Server</vt:lpstr>
      <vt:lpstr>Stay Current</vt:lpstr>
      <vt:lpstr>Keep Up with a Fast Changing World</vt:lpstr>
      <vt:lpstr>PowerPoint Presentation</vt:lpstr>
    </vt:vector>
  </TitlesOfParts>
  <Manager>&lt;Speech writer name goes here&gt;</Manager>
  <Company>Microsoft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Generation Desktop Hosting with Windows Server 2016 and Azure</dc:title>
  <dc:subject>TechReady 22</dc:subject>
  <dc:creator>Clark Nicholson</dc:creator>
  <cp:keywords>TechReady 22</cp:keywords>
  <dc:description>Template: Mitchell Derrey, Silver Fox Productions
Formatting: 
Event Date: February 1st - 5th, 2016
Event Location: WSCTC, Seattle, WA
Audience Type: Internal</dc:description>
  <cp:lastModifiedBy>Briana Pierce</cp:lastModifiedBy>
  <cp:revision>288</cp:revision>
  <dcterms:created xsi:type="dcterms:W3CDTF">2016-01-12T21:28:34Z</dcterms:created>
  <dcterms:modified xsi:type="dcterms:W3CDTF">2016-06-28T18:47:32Z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0x010100559CCAEC5407534796C081FD6D9D5D8D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36;#Washington State Convention and Trade Center|2ebf141d-f871-4cc9-bf08-f87f112ab464</vt:lpwstr>
  </property>
  <property fmtid="{D5CDD505-2E9C-101B-9397-08002B2CF9AE}" pid="7" name="Track">
    <vt:lpwstr/>
  </property>
  <property fmtid="{D5CDD505-2E9C-101B-9397-08002B2CF9AE}" pid="8" name="Event Location">
    <vt:lpwstr>5;#Seattle|54f46ed2-c77e-4a59-b182-a4171fdb0d11</vt:lpwstr>
  </property>
  <property fmtid="{D5CDD505-2E9C-101B-9397-08002B2CF9AE}" pid="9" name="Campaign">
    <vt:lpwstr/>
  </property>
  <property fmtid="{D5CDD505-2E9C-101B-9397-08002B2CF9AE}" pid="10" name="TaxKeyword">
    <vt:lpwstr>12;#TechReady 22|88255ce9-3aea-405b-9a14-dea0b0a00506</vt:lpwstr>
  </property>
  <property fmtid="{D5CDD505-2E9C-101B-9397-08002B2CF9AE}" pid="11" name="Audience1">
    <vt:lpwstr/>
  </property>
  <property fmtid="{D5CDD505-2E9C-101B-9397-08002B2CF9AE}" pid="12" name="Event Name">
    <vt:lpwstr>68;#TechReady|ebdf1b7d-d34f-4ccf-ac45-ca5a756d5c65</vt:lpwstr>
  </property>
  <property fmtid="{D5CDD505-2E9C-101B-9397-08002B2CF9AE}" pid="13" name="Impact">
    <vt:lpwstr>3000</vt:lpwstr>
  </property>
</Properties>
</file>